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2"/>
  </p:notesMasterIdLst>
  <p:sldIdLst>
    <p:sldId id="427" r:id="rId2"/>
    <p:sldId id="561" r:id="rId3"/>
    <p:sldId id="562" r:id="rId4"/>
    <p:sldId id="595" r:id="rId5"/>
    <p:sldId id="599" r:id="rId6"/>
    <p:sldId id="598" r:id="rId7"/>
    <p:sldId id="564" r:id="rId8"/>
    <p:sldId id="565" r:id="rId9"/>
    <p:sldId id="566" r:id="rId10"/>
    <p:sldId id="567" r:id="rId11"/>
    <p:sldId id="596" r:id="rId12"/>
    <p:sldId id="568" r:id="rId13"/>
    <p:sldId id="569" r:id="rId14"/>
    <p:sldId id="570" r:id="rId15"/>
    <p:sldId id="571" r:id="rId16"/>
    <p:sldId id="572" r:id="rId17"/>
    <p:sldId id="609" r:id="rId18"/>
    <p:sldId id="597" r:id="rId19"/>
    <p:sldId id="573" r:id="rId20"/>
    <p:sldId id="574" r:id="rId21"/>
    <p:sldId id="614" r:id="rId22"/>
    <p:sldId id="613" r:id="rId23"/>
    <p:sldId id="615" r:id="rId24"/>
    <p:sldId id="616" r:id="rId25"/>
    <p:sldId id="601" r:id="rId26"/>
    <p:sldId id="575" r:id="rId27"/>
    <p:sldId id="621" r:id="rId28"/>
    <p:sldId id="617" r:id="rId29"/>
    <p:sldId id="602" r:id="rId30"/>
    <p:sldId id="603" r:id="rId31"/>
    <p:sldId id="604" r:id="rId32"/>
    <p:sldId id="605" r:id="rId33"/>
    <p:sldId id="606" r:id="rId34"/>
    <p:sldId id="607" r:id="rId35"/>
    <p:sldId id="611" r:id="rId36"/>
    <p:sldId id="576" r:id="rId37"/>
    <p:sldId id="577" r:id="rId38"/>
    <p:sldId id="578" r:id="rId39"/>
    <p:sldId id="622" r:id="rId40"/>
    <p:sldId id="600" r:id="rId41"/>
    <p:sldId id="581" r:id="rId42"/>
    <p:sldId id="582" r:id="rId43"/>
    <p:sldId id="583" r:id="rId44"/>
    <p:sldId id="623" r:id="rId45"/>
    <p:sldId id="584" r:id="rId46"/>
    <p:sldId id="585" r:id="rId47"/>
    <p:sldId id="586" r:id="rId48"/>
    <p:sldId id="587" r:id="rId49"/>
    <p:sldId id="594" r:id="rId50"/>
    <p:sldId id="612" r:id="rId51"/>
  </p:sldIdLst>
  <p:sldSz cx="9144000" cy="6858000" type="screen4x3"/>
  <p:notesSz cx="6858000" cy="9144000"/>
  <p:defaultTextStyle>
    <a:defPPr>
      <a:defRPr lang="zh-CN"/>
    </a:defPPr>
    <a:lvl1pPr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sz="2600" b="1" kern="1200">
        <a:solidFill>
          <a:schemeClr val="tx1"/>
        </a:solidFill>
        <a:latin typeface="Arial" pitchFamily="34" charset="0"/>
        <a:ea typeface="宋体" pitchFamily="2" charset="-122"/>
        <a:cs typeface="+mn-cs"/>
      </a:defRPr>
    </a:lvl5pPr>
    <a:lvl6pPr marL="2286000" algn="l" defTabSz="914400" rtl="0" eaLnBrk="1" latinLnBrk="0" hangingPunct="1">
      <a:defRPr sz="2600" b="1" kern="1200">
        <a:solidFill>
          <a:schemeClr val="tx1"/>
        </a:solidFill>
        <a:latin typeface="Arial" pitchFamily="34" charset="0"/>
        <a:ea typeface="宋体" pitchFamily="2" charset="-122"/>
        <a:cs typeface="+mn-cs"/>
      </a:defRPr>
    </a:lvl6pPr>
    <a:lvl7pPr marL="2743200" algn="l" defTabSz="914400" rtl="0" eaLnBrk="1" latinLnBrk="0" hangingPunct="1">
      <a:defRPr sz="2600" b="1" kern="1200">
        <a:solidFill>
          <a:schemeClr val="tx1"/>
        </a:solidFill>
        <a:latin typeface="Arial" pitchFamily="34" charset="0"/>
        <a:ea typeface="宋体" pitchFamily="2" charset="-122"/>
        <a:cs typeface="+mn-cs"/>
      </a:defRPr>
    </a:lvl7pPr>
    <a:lvl8pPr marL="3200400" algn="l" defTabSz="914400" rtl="0" eaLnBrk="1" latinLnBrk="0" hangingPunct="1">
      <a:defRPr sz="2600" b="1" kern="1200">
        <a:solidFill>
          <a:schemeClr val="tx1"/>
        </a:solidFill>
        <a:latin typeface="Arial" pitchFamily="34" charset="0"/>
        <a:ea typeface="宋体" pitchFamily="2" charset="-122"/>
        <a:cs typeface="+mn-cs"/>
      </a:defRPr>
    </a:lvl8pPr>
    <a:lvl9pPr marL="3657600" algn="l" defTabSz="914400" rtl="0" eaLnBrk="1" latinLnBrk="0" hangingPunct="1">
      <a:defRPr sz="2600"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5FF"/>
    <a:srgbClr val="C0C0C0"/>
    <a:srgbClr val="33CC33"/>
    <a:srgbClr val="EAEAEA"/>
    <a:srgbClr val="F7FBFF"/>
    <a:srgbClr val="EFF7FF"/>
    <a:srgbClr val="00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2" autoAdjust="0"/>
    <p:restoredTop sz="88810" autoAdjust="0"/>
  </p:normalViewPr>
  <p:slideViewPr>
    <p:cSldViewPr>
      <p:cViewPr varScale="1">
        <p:scale>
          <a:sx n="110" d="100"/>
          <a:sy n="110" d="100"/>
        </p:scale>
        <p:origin x="-108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notesViewPr>
    <p:cSldViewPr>
      <p:cViewPr varScale="1">
        <p:scale>
          <a:sx n="54" d="100"/>
          <a:sy n="54" d="100"/>
        </p:scale>
        <p:origin x="-28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FA9D97B0-AC14-4472-831E-599A7B3A5819}" type="slidenum">
              <a:rPr lang="en-US" altLang="zh-CN"/>
              <a:pPr>
                <a:defRPr/>
              </a:pPr>
              <a:t>‹#›</a:t>
            </a:fld>
            <a:endParaRPr lang="en-US" altLang="zh-CN"/>
          </a:p>
        </p:txBody>
      </p:sp>
    </p:spTree>
    <p:extLst>
      <p:ext uri="{BB962C8B-B14F-4D97-AF65-F5344CB8AC3E}">
        <p14:creationId xmlns:p14="http://schemas.microsoft.com/office/powerpoint/2010/main" val="3924834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761518.htm" TargetMode="External"/><Relationship Id="rId7" Type="http://schemas.openxmlformats.org/officeDocument/2006/relationships/hyperlink" Target="http://baike.baidu.com/view/143399.htm"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baike.baidu.com/view/1304004.htm" TargetMode="External"/><Relationship Id="rId5" Type="http://schemas.openxmlformats.org/officeDocument/2006/relationships/hyperlink" Target="http://baike.baidu.com/view/57040.htm" TargetMode="External"/><Relationship Id="rId4" Type="http://schemas.openxmlformats.org/officeDocument/2006/relationships/hyperlink" Target="http://baike.baidu.com/view/7764.ht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761518.htm" TargetMode="External"/><Relationship Id="rId7" Type="http://schemas.openxmlformats.org/officeDocument/2006/relationships/hyperlink" Target="http://baike.baidu.com/view/143399.htm"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baike.baidu.com/view/1304004.htm" TargetMode="External"/><Relationship Id="rId5" Type="http://schemas.openxmlformats.org/officeDocument/2006/relationships/hyperlink" Target="http://baike.baidu.com/view/57040.htm" TargetMode="External"/><Relationship Id="rId4" Type="http://schemas.openxmlformats.org/officeDocument/2006/relationships/hyperlink" Target="http://baike.baidu.com/view/7764.ht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p:spPr>
        <p:txBody>
          <a:bodyPr/>
          <a:lstStyle/>
          <a:p>
            <a:r>
              <a:rPr lang="zh-CN" altLang="en-US" smtClean="0">
                <a:latin typeface="Arial" pitchFamily="34" charset="0"/>
              </a:rPr>
              <a:t>盘片旋转产生的气流相当强，足以使磁头托起，并与盘面保持一个微小的距离。这个距离越小，磁头读写数据的灵敏度就越高，当然对硬盘各部件的要求也越 高。早期设计的磁盘驱动器使磁头保持在盘面上方几微米处飞行。稍后一些设计使磁头在盘面上的飞行高度降到约</a:t>
            </a:r>
            <a:r>
              <a:rPr lang="en-US" altLang="zh-CN" smtClean="0">
                <a:latin typeface="Arial" pitchFamily="34" charset="0"/>
              </a:rPr>
              <a:t>0.1μm</a:t>
            </a:r>
            <a:r>
              <a:rPr lang="zh-CN" altLang="en-US" smtClean="0">
                <a:latin typeface="Arial" pitchFamily="34" charset="0"/>
              </a:rPr>
              <a:t>～</a:t>
            </a:r>
            <a:r>
              <a:rPr lang="en-US" altLang="zh-CN" smtClean="0">
                <a:latin typeface="Arial" pitchFamily="34" charset="0"/>
              </a:rPr>
              <a:t>0.5μm</a:t>
            </a:r>
            <a:r>
              <a:rPr lang="zh-CN" altLang="en-US" smtClean="0">
                <a:latin typeface="Arial" pitchFamily="34" charset="0"/>
              </a:rPr>
              <a:t>，现在的水平已经达到 </a:t>
            </a:r>
            <a:r>
              <a:rPr lang="en-US" altLang="zh-CN" smtClean="0">
                <a:latin typeface="Arial" pitchFamily="34" charset="0"/>
              </a:rPr>
              <a:t>0.005μm</a:t>
            </a:r>
            <a:r>
              <a:rPr lang="zh-CN" altLang="en-US" smtClean="0">
                <a:latin typeface="Arial" pitchFamily="34" charset="0"/>
              </a:rPr>
              <a:t>～</a:t>
            </a:r>
            <a:r>
              <a:rPr lang="en-US" altLang="zh-CN" smtClean="0">
                <a:latin typeface="Arial" pitchFamily="34" charset="0"/>
              </a:rPr>
              <a:t>0.01μm</a:t>
            </a:r>
            <a:r>
              <a:rPr lang="zh-CN" altLang="en-US" smtClean="0">
                <a:latin typeface="Arial" pitchFamily="34" charset="0"/>
              </a:rPr>
              <a:t>，这只是人类头发直径的千分之一。</a:t>
            </a:r>
            <a:br>
              <a:rPr lang="zh-CN" altLang="en-US" smtClean="0">
                <a:latin typeface="Arial" pitchFamily="34" charset="0"/>
              </a:rPr>
            </a:br>
            <a:endParaRPr lang="zh-CN" altLang="en-US" smtClean="0">
              <a:latin typeface="Arial" pitchFamily="34" charset="0"/>
            </a:endParaRPr>
          </a:p>
        </p:txBody>
      </p:sp>
      <p:sp>
        <p:nvSpPr>
          <p:cNvPr id="53252" name="灯片编号占位符 3"/>
          <p:cNvSpPr>
            <a:spLocks noGrp="1"/>
          </p:cNvSpPr>
          <p:nvPr>
            <p:ph type="sldNum" sz="quarter" idx="5"/>
          </p:nvPr>
        </p:nvSpPr>
        <p:spPr>
          <a:noFill/>
          <a:ln>
            <a:miter lim="800000"/>
            <a:headEnd/>
            <a:tailEnd/>
          </a:ln>
        </p:spPr>
        <p:txBody>
          <a:bodyPr/>
          <a:lstStyle/>
          <a:p>
            <a:fld id="{A05E8499-9494-4EAD-BD72-EB81201BF435}" type="slidenum">
              <a:rPr lang="en-US" altLang="zh-CN" smtClean="0"/>
              <a:pPr/>
              <a:t>5</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endParaRPr lang="zh-CN" altLang="en-US" smtClean="0">
              <a:latin typeface="Arial" pitchFamily="34" charset="0"/>
            </a:endParaRPr>
          </a:p>
        </p:txBody>
      </p:sp>
      <p:sp>
        <p:nvSpPr>
          <p:cNvPr id="62468" name="灯片编号占位符 3"/>
          <p:cNvSpPr>
            <a:spLocks noGrp="1"/>
          </p:cNvSpPr>
          <p:nvPr>
            <p:ph type="sldNum" sz="quarter" idx="5"/>
          </p:nvPr>
        </p:nvSpPr>
        <p:spPr>
          <a:noFill/>
          <a:ln>
            <a:miter lim="800000"/>
            <a:headEnd/>
            <a:tailEnd/>
          </a:ln>
        </p:spPr>
        <p:txBody>
          <a:bodyPr/>
          <a:lstStyle/>
          <a:p>
            <a:fld id="{9FE6BA17-878B-4D41-AEDD-BE0503795E6D}" type="slidenum">
              <a:rPr lang="en-US" altLang="zh-CN" smtClean="0"/>
              <a:pPr/>
              <a:t>40</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p:spPr>
        <p:txBody>
          <a:bodyPr/>
          <a:lstStyle/>
          <a:p>
            <a:r>
              <a:rPr lang="zh-CN" altLang="en-US" smtClean="0">
                <a:latin typeface="Arial" pitchFamily="34" charset="0"/>
              </a:rPr>
              <a:t>缺点：不能动态增长，外部碎片。</a:t>
            </a:r>
          </a:p>
        </p:txBody>
      </p:sp>
      <p:sp>
        <p:nvSpPr>
          <p:cNvPr id="63492" name="灯片编号占位符 3"/>
          <p:cNvSpPr>
            <a:spLocks noGrp="1"/>
          </p:cNvSpPr>
          <p:nvPr>
            <p:ph type="sldNum" sz="quarter" idx="5"/>
          </p:nvPr>
        </p:nvSpPr>
        <p:spPr>
          <a:noFill/>
          <a:ln>
            <a:miter lim="800000"/>
            <a:headEnd/>
            <a:tailEnd/>
          </a:ln>
        </p:spPr>
        <p:txBody>
          <a:bodyPr/>
          <a:lstStyle/>
          <a:p>
            <a:fld id="{43DE945C-BFC8-45BA-B9ED-9823159ED152}" type="slidenum">
              <a:rPr lang="en-US" altLang="zh-CN" smtClean="0"/>
              <a:pPr/>
              <a:t>45</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p:spPr>
        <p:txBody>
          <a:bodyPr/>
          <a:lstStyle/>
          <a:p>
            <a:endParaRPr lang="zh-CN" altLang="en-US" smtClean="0">
              <a:latin typeface="Arial" pitchFamily="34" charset="0"/>
            </a:endParaRPr>
          </a:p>
        </p:txBody>
      </p:sp>
      <p:sp>
        <p:nvSpPr>
          <p:cNvPr id="64516" name="灯片编号占位符 3"/>
          <p:cNvSpPr>
            <a:spLocks noGrp="1"/>
          </p:cNvSpPr>
          <p:nvPr>
            <p:ph type="sldNum" sz="quarter" idx="5"/>
          </p:nvPr>
        </p:nvSpPr>
        <p:spPr>
          <a:noFill/>
          <a:ln>
            <a:miter lim="800000"/>
            <a:headEnd/>
            <a:tailEnd/>
          </a:ln>
        </p:spPr>
        <p:txBody>
          <a:bodyPr/>
          <a:lstStyle/>
          <a:p>
            <a:fld id="{CEB37A36-0675-4401-87A7-1C3B04E2E077}" type="slidenum">
              <a:rPr lang="en-US" altLang="zh-CN" smtClean="0"/>
              <a:pPr/>
              <a:t>46</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p:spPr>
        <p:txBody>
          <a:bodyPr/>
          <a:lstStyle/>
          <a:p>
            <a:r>
              <a:rPr lang="zh-CN" altLang="en-US" smtClean="0">
                <a:latin typeface="Arial" pitchFamily="34" charset="0"/>
              </a:rPr>
              <a:t>空间：索引需要占用单独的存储块，速度介于顺序和链式之间。</a:t>
            </a:r>
          </a:p>
        </p:txBody>
      </p:sp>
      <p:sp>
        <p:nvSpPr>
          <p:cNvPr id="65540" name="灯片编号占位符 3"/>
          <p:cNvSpPr>
            <a:spLocks noGrp="1"/>
          </p:cNvSpPr>
          <p:nvPr>
            <p:ph type="sldNum" sz="quarter" idx="5"/>
          </p:nvPr>
        </p:nvSpPr>
        <p:spPr>
          <a:noFill/>
          <a:ln>
            <a:miter lim="800000"/>
            <a:headEnd/>
            <a:tailEnd/>
          </a:ln>
        </p:spPr>
        <p:txBody>
          <a:bodyPr/>
          <a:lstStyle/>
          <a:p>
            <a:fld id="{B93CD57C-AD76-4EF4-B1AF-211E9F3BB098}" type="slidenum">
              <a:rPr lang="en-US" altLang="zh-CN" smtClean="0"/>
              <a:pPr/>
              <a:t>47</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p:spPr>
        <p:txBody>
          <a:bodyPr/>
          <a:lstStyle/>
          <a:p>
            <a:r>
              <a:rPr lang="en-US" altLang="zh-CN" smtClean="0">
                <a:latin typeface="Arial" pitchFamily="34" charset="0"/>
              </a:rPr>
              <a:t>C[i+1]&lt;X&lt;c[i],</a:t>
            </a:r>
            <a:r>
              <a:rPr lang="zh-CN" altLang="en-US" smtClean="0">
                <a:latin typeface="Arial" pitchFamily="34" charset="0"/>
              </a:rPr>
              <a:t>或者</a:t>
            </a:r>
            <a:r>
              <a:rPr lang="en-US" altLang="zh-CN" smtClean="0">
                <a:latin typeface="Arial" pitchFamily="34" charset="0"/>
              </a:rPr>
              <a:t>C[i+1]&gt;X&gt;c[i],</a:t>
            </a:r>
            <a:endParaRPr lang="zh-CN" altLang="en-US" smtClean="0">
              <a:latin typeface="Arial" pitchFamily="34" charset="0"/>
            </a:endParaRPr>
          </a:p>
        </p:txBody>
      </p:sp>
      <p:sp>
        <p:nvSpPr>
          <p:cNvPr id="66564" name="灯片编号占位符 3"/>
          <p:cNvSpPr>
            <a:spLocks noGrp="1"/>
          </p:cNvSpPr>
          <p:nvPr>
            <p:ph type="sldNum" sz="quarter" idx="5"/>
          </p:nvPr>
        </p:nvSpPr>
        <p:spPr>
          <a:noFill/>
          <a:ln>
            <a:miter lim="800000"/>
            <a:headEnd/>
            <a:tailEnd/>
          </a:ln>
        </p:spPr>
        <p:txBody>
          <a:bodyPr/>
          <a:lstStyle/>
          <a:p>
            <a:fld id="{D1FE89DF-C67C-4A5A-B581-E4284F605BD1}" type="slidenum">
              <a:rPr lang="en-US" altLang="zh-CN" smtClean="0"/>
              <a:pPr/>
              <a:t>50</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r>
              <a:rPr lang="en-US" altLang="zh-CN" smtClean="0">
                <a:latin typeface="Arial" pitchFamily="34" charset="0"/>
              </a:rPr>
              <a:t>C[i+1]&lt;X&lt;c[i],</a:t>
            </a:r>
            <a:r>
              <a:rPr lang="zh-CN" altLang="en-US" smtClean="0">
                <a:latin typeface="Arial" pitchFamily="34" charset="0"/>
              </a:rPr>
              <a:t>或者</a:t>
            </a:r>
            <a:r>
              <a:rPr lang="en-US" altLang="zh-CN" smtClean="0">
                <a:latin typeface="Arial" pitchFamily="34" charset="0"/>
              </a:rPr>
              <a:t>X&gt;C[i+1]&gt;c[i]</a:t>
            </a:r>
            <a:endParaRPr lang="zh-CN" altLang="en-US" smtClean="0">
              <a:latin typeface="Arial" pitchFamily="34" charset="0"/>
            </a:endParaRPr>
          </a:p>
        </p:txBody>
      </p:sp>
      <p:sp>
        <p:nvSpPr>
          <p:cNvPr id="54276" name="灯片编号占位符 3"/>
          <p:cNvSpPr>
            <a:spLocks noGrp="1"/>
          </p:cNvSpPr>
          <p:nvPr>
            <p:ph type="sldNum" sz="quarter" idx="5"/>
          </p:nvPr>
        </p:nvSpPr>
        <p:spPr>
          <a:noFill/>
          <a:ln>
            <a:miter lim="800000"/>
            <a:headEnd/>
            <a:tailEnd/>
          </a:ln>
        </p:spPr>
        <p:txBody>
          <a:bodyPr/>
          <a:lstStyle/>
          <a:p>
            <a:fld id="{4F2FE737-6401-4516-AFF3-A722625B8B69}" type="slidenum">
              <a:rPr lang="en-US" altLang="zh-CN" smtClean="0"/>
              <a:pPr/>
              <a:t>17</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p:spPr>
        <p:txBody>
          <a:bodyPr/>
          <a:lstStyle/>
          <a:p>
            <a:r>
              <a:rPr lang="zh-CN" altLang="en-US" smtClean="0">
                <a:latin typeface="Arial" pitchFamily="34" charset="0"/>
              </a:rPr>
              <a:t>直接用</a:t>
            </a:r>
            <a:r>
              <a:rPr lang="en-US" altLang="zh-CN" smtClean="0">
                <a:solidFill>
                  <a:srgbClr val="0000CC"/>
                </a:solidFill>
                <a:latin typeface="Arial" pitchFamily="34" charset="0"/>
              </a:rPr>
              <a:t>A</a:t>
            </a:r>
            <a:r>
              <a:rPr lang="en-US" altLang="zh-CN" smtClean="0">
                <a:solidFill>
                  <a:srgbClr val="FF0000"/>
                </a:solidFill>
                <a:latin typeface="Arial" pitchFamily="34" charset="0"/>
              </a:rPr>
              <a:t> = c*H*S + h*S + s </a:t>
            </a:r>
            <a:r>
              <a:rPr lang="zh-CN" altLang="en-US" smtClean="0">
                <a:solidFill>
                  <a:srgbClr val="FF0000"/>
                </a:solidFill>
                <a:latin typeface="Arial" pitchFamily="34" charset="0"/>
              </a:rPr>
              <a:t>代入。</a:t>
            </a:r>
            <a:r>
              <a:rPr lang="en-US" altLang="zh-CN" smtClean="0">
                <a:solidFill>
                  <a:srgbClr val="FF0000"/>
                </a:solidFill>
                <a:latin typeface="Arial" pitchFamily="34" charset="0"/>
              </a:rPr>
              <a:t>%</a:t>
            </a:r>
            <a:r>
              <a:rPr lang="zh-CN" altLang="en-US" smtClean="0">
                <a:solidFill>
                  <a:srgbClr val="FF0000"/>
                </a:solidFill>
                <a:latin typeface="Arial" pitchFamily="34" charset="0"/>
              </a:rPr>
              <a:t>取余数，</a:t>
            </a:r>
            <a:r>
              <a:rPr lang="en-US" altLang="zh-CN" smtClean="0">
                <a:solidFill>
                  <a:srgbClr val="FF0000"/>
                </a:solidFill>
                <a:latin typeface="Arial" pitchFamily="34" charset="0"/>
              </a:rPr>
              <a:t>[]</a:t>
            </a:r>
            <a:r>
              <a:rPr lang="zh-CN" altLang="en-US" smtClean="0">
                <a:solidFill>
                  <a:srgbClr val="FF0000"/>
                </a:solidFill>
                <a:latin typeface="Arial" pitchFamily="34" charset="0"/>
              </a:rPr>
              <a:t>取整数。</a:t>
            </a:r>
            <a:endParaRPr lang="zh-CN" altLang="en-US" smtClean="0">
              <a:latin typeface="Arial" pitchFamily="34" charset="0"/>
            </a:endParaRPr>
          </a:p>
        </p:txBody>
      </p:sp>
      <p:sp>
        <p:nvSpPr>
          <p:cNvPr id="55300" name="灯片编号占位符 3"/>
          <p:cNvSpPr>
            <a:spLocks noGrp="1"/>
          </p:cNvSpPr>
          <p:nvPr>
            <p:ph type="sldNum" sz="quarter" idx="5"/>
          </p:nvPr>
        </p:nvSpPr>
        <p:spPr>
          <a:noFill/>
          <a:ln>
            <a:miter lim="800000"/>
            <a:headEnd/>
            <a:tailEnd/>
          </a:ln>
        </p:spPr>
        <p:txBody>
          <a:bodyPr/>
          <a:lstStyle/>
          <a:p>
            <a:fld id="{0CDA1413-86C4-4BF7-B08D-2F993C707492}" type="slidenum">
              <a:rPr lang="en-US" altLang="zh-CN" smtClean="0"/>
              <a:pPr/>
              <a:t>20</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p:spPr>
        <p:txBody>
          <a:bodyPr/>
          <a:lstStyle/>
          <a:p>
            <a:endParaRPr lang="zh-CN" altLang="en-US" smtClean="0">
              <a:latin typeface="Arial" pitchFamily="34" charset="0"/>
            </a:endParaRPr>
          </a:p>
        </p:txBody>
      </p:sp>
      <p:sp>
        <p:nvSpPr>
          <p:cNvPr id="56324" name="灯片编号占位符 3"/>
          <p:cNvSpPr>
            <a:spLocks noGrp="1"/>
          </p:cNvSpPr>
          <p:nvPr>
            <p:ph type="sldNum" sz="quarter" idx="5"/>
          </p:nvPr>
        </p:nvSpPr>
        <p:spPr>
          <a:noFill/>
          <a:ln>
            <a:miter lim="800000"/>
            <a:headEnd/>
            <a:tailEnd/>
          </a:ln>
        </p:spPr>
        <p:txBody>
          <a:bodyPr/>
          <a:lstStyle/>
          <a:p>
            <a:fld id="{5F1E5E5F-81C8-4567-B2DB-9B2439A90EF7}" type="slidenum">
              <a:rPr lang="en-US" altLang="zh-CN" smtClean="0"/>
              <a:pPr/>
              <a:t>22</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p:spPr>
        <p:txBody>
          <a:bodyPr/>
          <a:lstStyle/>
          <a:p>
            <a:r>
              <a:rPr lang="zh-CN" altLang="en-US" smtClean="0">
                <a:latin typeface="Arial" pitchFamily="34" charset="0"/>
              </a:rPr>
              <a:t>驱动器号：多个驱动器，软盘、光盘、磁盘</a:t>
            </a:r>
          </a:p>
        </p:txBody>
      </p:sp>
      <p:sp>
        <p:nvSpPr>
          <p:cNvPr id="57348" name="灯片编号占位符 3"/>
          <p:cNvSpPr>
            <a:spLocks noGrp="1"/>
          </p:cNvSpPr>
          <p:nvPr>
            <p:ph type="sldNum" sz="quarter" idx="5"/>
          </p:nvPr>
        </p:nvSpPr>
        <p:spPr>
          <a:noFill/>
          <a:ln>
            <a:miter lim="800000"/>
            <a:headEnd/>
            <a:tailEnd/>
          </a:ln>
        </p:spPr>
        <p:txBody>
          <a:bodyPr/>
          <a:lstStyle/>
          <a:p>
            <a:fld id="{BC8C4F99-601D-40D1-9A28-DC266F4AE324}" type="slidenum">
              <a:rPr lang="en-US" altLang="zh-CN" smtClean="0"/>
              <a:pPr/>
              <a:t>25</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p:spPr>
        <p:txBody>
          <a:bodyPr/>
          <a:lstStyle/>
          <a:p>
            <a:endParaRPr lang="zh-CN" altLang="en-US" smtClean="0">
              <a:latin typeface="Arial" pitchFamily="34" charset="0"/>
            </a:endParaRPr>
          </a:p>
        </p:txBody>
      </p:sp>
      <p:sp>
        <p:nvSpPr>
          <p:cNvPr id="58372" name="灯片编号占位符 3"/>
          <p:cNvSpPr>
            <a:spLocks noGrp="1"/>
          </p:cNvSpPr>
          <p:nvPr>
            <p:ph type="sldNum" sz="quarter" idx="5"/>
          </p:nvPr>
        </p:nvSpPr>
        <p:spPr>
          <a:noFill/>
          <a:ln>
            <a:miter lim="800000"/>
            <a:headEnd/>
            <a:tailEnd/>
          </a:ln>
        </p:spPr>
        <p:txBody>
          <a:bodyPr/>
          <a:lstStyle/>
          <a:p>
            <a:fld id="{5882811E-1C21-4316-8199-21988630048A}" type="slidenum">
              <a:rPr lang="en-US" altLang="zh-CN" smtClean="0"/>
              <a:pPr/>
              <a:t>27</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p:spPr>
        <p:txBody>
          <a:bodyPr/>
          <a:lstStyle/>
          <a:p>
            <a:r>
              <a:rPr lang="zh-CN" altLang="en-US" smtClean="0">
                <a:latin typeface="Arial" pitchFamily="34" charset="0"/>
              </a:rPr>
              <a:t>在</a:t>
            </a:r>
            <a:r>
              <a:rPr lang="en-US" altLang="zh-CN" smtClean="0">
                <a:latin typeface="Arial" pitchFamily="34" charset="0"/>
                <a:hlinkClick r:id="rId3"/>
              </a:rPr>
              <a:t>Windows 7</a:t>
            </a:r>
            <a:r>
              <a:rPr lang="zh-CN" altLang="en-US" smtClean="0">
                <a:latin typeface="Arial" pitchFamily="34" charset="0"/>
              </a:rPr>
              <a:t> 和 </a:t>
            </a:r>
            <a:r>
              <a:rPr lang="en-US" altLang="zh-CN" smtClean="0">
                <a:latin typeface="Arial" pitchFamily="34" charset="0"/>
                <a:hlinkClick r:id="rId4"/>
              </a:rPr>
              <a:t>Windows vista</a:t>
            </a:r>
            <a:r>
              <a:rPr lang="zh-CN" altLang="en-US" smtClean="0">
                <a:latin typeface="Arial" pitchFamily="34" charset="0"/>
              </a:rPr>
              <a:t>中系统自带的</a:t>
            </a:r>
            <a:r>
              <a:rPr lang="zh-CN" altLang="en-US" smtClean="0">
                <a:latin typeface="Arial" pitchFamily="34" charset="0"/>
                <a:hlinkClick r:id="rId5"/>
              </a:rPr>
              <a:t>分区</a:t>
            </a:r>
            <a:r>
              <a:rPr lang="zh-CN" altLang="en-US" smtClean="0">
                <a:latin typeface="Arial" pitchFamily="34" charset="0"/>
              </a:rPr>
              <a:t>工具要分出</a:t>
            </a:r>
            <a:r>
              <a:rPr lang="en-US" altLang="zh-CN" smtClean="0">
                <a:latin typeface="Arial" pitchFamily="34" charset="0"/>
              </a:rPr>
              <a:t>3</a:t>
            </a:r>
            <a:r>
              <a:rPr lang="zh-CN" altLang="en-US" smtClean="0">
                <a:latin typeface="Arial" pitchFamily="34" charset="0"/>
              </a:rPr>
              <a:t>个</a:t>
            </a:r>
            <a:r>
              <a:rPr lang="zh-CN" altLang="en-US" smtClean="0">
                <a:latin typeface="Arial" pitchFamily="34" charset="0"/>
                <a:hlinkClick r:id="rId6"/>
              </a:rPr>
              <a:t>主分区</a:t>
            </a:r>
            <a:r>
              <a:rPr lang="zh-CN" altLang="en-US" smtClean="0">
                <a:latin typeface="Arial" pitchFamily="34" charset="0"/>
              </a:rPr>
              <a:t>后才能有</a:t>
            </a:r>
            <a:r>
              <a:rPr lang="zh-CN" altLang="en-US" smtClean="0">
                <a:latin typeface="Arial" pitchFamily="34" charset="0"/>
                <a:hlinkClick r:id="rId7"/>
              </a:rPr>
              <a:t>逻辑分区</a:t>
            </a:r>
            <a:r>
              <a:rPr lang="zh-CN" altLang="en-US" smtClean="0">
                <a:latin typeface="Arial" pitchFamily="34" charset="0"/>
              </a:rPr>
              <a:t>选项，如果只要一个主分区建议用</a:t>
            </a:r>
            <a:r>
              <a:rPr lang="en-US" altLang="zh-CN" smtClean="0">
                <a:latin typeface="Arial" pitchFamily="34" charset="0"/>
              </a:rPr>
              <a:t>pe</a:t>
            </a:r>
            <a:r>
              <a:rPr lang="zh-CN" altLang="en-US" smtClean="0">
                <a:latin typeface="Arial" pitchFamily="34" charset="0"/>
              </a:rPr>
              <a:t>系统或其它分区工具！</a:t>
            </a:r>
            <a:endParaRPr lang="en-US" altLang="zh-CN" baseline="30000" smtClean="0">
              <a:latin typeface="Arial" pitchFamily="34" charset="0"/>
            </a:endParaRPr>
          </a:p>
          <a:p>
            <a:r>
              <a:rPr lang="zh-CN" altLang="en-US" smtClean="0">
                <a:latin typeface="Arial" pitchFamily="34" charset="0"/>
              </a:rPr>
              <a:t>在</a:t>
            </a:r>
            <a:r>
              <a:rPr lang="en-US" altLang="zh-CN" smtClean="0">
                <a:latin typeface="Arial" pitchFamily="34" charset="0"/>
              </a:rPr>
              <a:t>MBR</a:t>
            </a:r>
            <a:r>
              <a:rPr lang="zh-CN" altLang="en-US" smtClean="0">
                <a:latin typeface="Arial" pitchFamily="34" charset="0"/>
              </a:rPr>
              <a:t>分区表中最多</a:t>
            </a:r>
            <a:r>
              <a:rPr lang="en-US" altLang="zh-CN" smtClean="0">
                <a:latin typeface="Arial" pitchFamily="34" charset="0"/>
              </a:rPr>
              <a:t>4</a:t>
            </a:r>
            <a:r>
              <a:rPr lang="zh-CN" altLang="en-US" smtClean="0">
                <a:latin typeface="Arial" pitchFamily="34" charset="0"/>
              </a:rPr>
              <a:t>个主分区或者</a:t>
            </a:r>
            <a:r>
              <a:rPr lang="en-US" altLang="zh-CN" smtClean="0">
                <a:latin typeface="Arial" pitchFamily="34" charset="0"/>
              </a:rPr>
              <a:t>3</a:t>
            </a:r>
            <a:r>
              <a:rPr lang="zh-CN" altLang="en-US" smtClean="0">
                <a:latin typeface="Arial" pitchFamily="34" charset="0"/>
              </a:rPr>
              <a:t>个主分区</a:t>
            </a:r>
            <a:r>
              <a:rPr lang="en-US" altLang="zh-CN" smtClean="0">
                <a:latin typeface="Arial" pitchFamily="34" charset="0"/>
              </a:rPr>
              <a:t>+1</a:t>
            </a:r>
            <a:r>
              <a:rPr lang="zh-CN" altLang="en-US" smtClean="0">
                <a:latin typeface="Arial" pitchFamily="34" charset="0"/>
              </a:rPr>
              <a:t>个扩展分区，也就是说扩展分区只能有一个，然后可以再细分为多个逻辑分区。</a:t>
            </a:r>
            <a:r>
              <a:rPr lang="en-US" altLang="zh-CN" baseline="30000" smtClean="0">
                <a:latin typeface="Arial" pitchFamily="34" charset="0"/>
              </a:rPr>
              <a:t>[</a:t>
            </a:r>
          </a:p>
          <a:p>
            <a:r>
              <a:rPr lang="zh-CN" altLang="zh-CN" smtClean="0">
                <a:latin typeface="Arial" pitchFamily="34" charset="0"/>
              </a:rPr>
              <a:t>　　</a:t>
            </a:r>
            <a:r>
              <a:rPr lang="en-US" altLang="zh-CN" smtClean="0">
                <a:latin typeface="Arial" pitchFamily="34" charset="0"/>
              </a:rPr>
              <a:t>MBR</a:t>
            </a:r>
            <a:r>
              <a:rPr lang="zh-CN" altLang="zh-CN" smtClean="0">
                <a:latin typeface="Arial" pitchFamily="34" charset="0"/>
              </a:rPr>
              <a:t>由三部分构成：</a:t>
            </a:r>
            <a:r>
              <a:rPr lang="en-US" altLang="zh-CN" smtClean="0">
                <a:latin typeface="Arial" pitchFamily="34" charset="0"/>
              </a:rPr>
              <a:t/>
            </a:r>
            <a:br>
              <a:rPr lang="en-US" altLang="zh-CN" smtClean="0">
                <a:latin typeface="Arial" pitchFamily="34" charset="0"/>
              </a:rPr>
            </a:br>
            <a:r>
              <a:rPr lang="zh-CN" altLang="zh-CN" smtClean="0">
                <a:latin typeface="Arial" pitchFamily="34" charset="0"/>
              </a:rPr>
              <a:t>　　</a:t>
            </a:r>
            <a:r>
              <a:rPr lang="en-US" altLang="zh-CN" smtClean="0">
                <a:latin typeface="Arial" pitchFamily="34" charset="0"/>
              </a:rPr>
              <a:t>1</a:t>
            </a:r>
            <a:r>
              <a:rPr lang="zh-CN" altLang="zh-CN" smtClean="0">
                <a:latin typeface="Arial" pitchFamily="34" charset="0"/>
              </a:rPr>
              <a:t>．主引导程序代码，占</a:t>
            </a:r>
            <a:r>
              <a:rPr lang="en-US" altLang="zh-CN" smtClean="0">
                <a:latin typeface="Arial" pitchFamily="34" charset="0"/>
              </a:rPr>
              <a:t>446</a:t>
            </a:r>
            <a:r>
              <a:rPr lang="zh-CN" altLang="zh-CN" smtClean="0">
                <a:latin typeface="Arial" pitchFamily="34" charset="0"/>
              </a:rPr>
              <a:t>字节</a:t>
            </a:r>
            <a:r>
              <a:rPr lang="en-US" altLang="zh-CN" smtClean="0">
                <a:latin typeface="Arial" pitchFamily="34" charset="0"/>
              </a:rPr>
              <a:t/>
            </a:r>
            <a:br>
              <a:rPr lang="en-US" altLang="zh-CN" smtClean="0">
                <a:latin typeface="Arial" pitchFamily="34" charset="0"/>
              </a:rPr>
            </a:br>
            <a:r>
              <a:rPr lang="zh-CN" altLang="zh-CN" smtClean="0">
                <a:latin typeface="Arial" pitchFamily="34" charset="0"/>
              </a:rPr>
              <a:t>　　</a:t>
            </a:r>
            <a:r>
              <a:rPr lang="en-US" altLang="zh-CN" smtClean="0">
                <a:latin typeface="Arial" pitchFamily="34" charset="0"/>
              </a:rPr>
              <a:t>2</a:t>
            </a:r>
            <a:r>
              <a:rPr lang="zh-CN" altLang="zh-CN" smtClean="0">
                <a:latin typeface="Arial" pitchFamily="34" charset="0"/>
              </a:rPr>
              <a:t>．硬盘分区表</a:t>
            </a:r>
            <a:r>
              <a:rPr lang="en-US" altLang="zh-CN" smtClean="0">
                <a:latin typeface="Arial" pitchFamily="34" charset="0"/>
              </a:rPr>
              <a:t>DPT</a:t>
            </a:r>
            <a:r>
              <a:rPr lang="zh-CN" altLang="zh-CN" smtClean="0">
                <a:latin typeface="Arial" pitchFamily="34" charset="0"/>
              </a:rPr>
              <a:t>，占</a:t>
            </a:r>
            <a:r>
              <a:rPr lang="en-US" altLang="zh-CN" smtClean="0">
                <a:latin typeface="Arial" pitchFamily="34" charset="0"/>
              </a:rPr>
              <a:t>64</a:t>
            </a:r>
            <a:r>
              <a:rPr lang="zh-CN" altLang="zh-CN" smtClean="0">
                <a:latin typeface="Arial" pitchFamily="34" charset="0"/>
              </a:rPr>
              <a:t>字节</a:t>
            </a:r>
            <a:r>
              <a:rPr lang="en-US" altLang="zh-CN" smtClean="0">
                <a:latin typeface="Arial" pitchFamily="34" charset="0"/>
              </a:rPr>
              <a:t/>
            </a:r>
            <a:br>
              <a:rPr lang="en-US" altLang="zh-CN" smtClean="0">
                <a:latin typeface="Arial" pitchFamily="34" charset="0"/>
              </a:rPr>
            </a:br>
            <a:r>
              <a:rPr lang="zh-CN" altLang="zh-CN" smtClean="0">
                <a:latin typeface="Arial" pitchFamily="34" charset="0"/>
              </a:rPr>
              <a:t>　　</a:t>
            </a:r>
            <a:r>
              <a:rPr lang="en-US" altLang="zh-CN" smtClean="0">
                <a:latin typeface="Arial" pitchFamily="34" charset="0"/>
              </a:rPr>
              <a:t>3</a:t>
            </a:r>
            <a:r>
              <a:rPr lang="zh-CN" altLang="zh-CN" smtClean="0">
                <a:latin typeface="Arial" pitchFamily="34" charset="0"/>
              </a:rPr>
              <a:t>．主引导扇区结束标志</a:t>
            </a:r>
            <a:r>
              <a:rPr lang="en-US" altLang="zh-CN" smtClean="0">
                <a:latin typeface="Arial" pitchFamily="34" charset="0"/>
              </a:rPr>
              <a:t>AA55H</a:t>
            </a:r>
            <a:endParaRPr lang="zh-CN" altLang="zh-CN" smtClean="0">
              <a:latin typeface="Arial" pitchFamily="34" charset="0"/>
            </a:endParaRPr>
          </a:p>
          <a:p>
            <a:r>
              <a:rPr lang="zh-CN" altLang="zh-CN" smtClean="0">
                <a:latin typeface="Arial" pitchFamily="34" charset="0"/>
              </a:rPr>
              <a:t>系统在分区时，各分区都不允许跨柱面，即均以柱面为单位，这就是通常所说的分区粒度。</a:t>
            </a:r>
            <a:endParaRPr lang="zh-CN" altLang="en-US" smtClean="0">
              <a:latin typeface="Arial" pitchFamily="34" charset="0"/>
            </a:endParaRPr>
          </a:p>
        </p:txBody>
      </p:sp>
      <p:sp>
        <p:nvSpPr>
          <p:cNvPr id="59396" name="灯片编号占位符 3"/>
          <p:cNvSpPr>
            <a:spLocks noGrp="1"/>
          </p:cNvSpPr>
          <p:nvPr>
            <p:ph type="sldNum" sz="quarter" idx="5"/>
          </p:nvPr>
        </p:nvSpPr>
        <p:spPr>
          <a:noFill/>
          <a:ln>
            <a:miter lim="800000"/>
            <a:headEnd/>
            <a:tailEnd/>
          </a:ln>
        </p:spPr>
        <p:txBody>
          <a:bodyPr/>
          <a:lstStyle/>
          <a:p>
            <a:fld id="{886C93FE-7214-4986-B16C-C747C7452FEF}" type="slidenum">
              <a:rPr lang="en-US" altLang="zh-CN" smtClean="0"/>
              <a:pPr/>
              <a:t>34</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r>
              <a:rPr lang="zh-CN" altLang="en-US" smtClean="0">
                <a:latin typeface="Arial" pitchFamily="34" charset="0"/>
              </a:rPr>
              <a:t>在</a:t>
            </a:r>
            <a:r>
              <a:rPr lang="en-US" altLang="zh-CN" smtClean="0">
                <a:latin typeface="Arial" pitchFamily="34" charset="0"/>
                <a:hlinkClick r:id="rId3"/>
              </a:rPr>
              <a:t>Windows 7</a:t>
            </a:r>
            <a:r>
              <a:rPr lang="zh-CN" altLang="en-US" smtClean="0">
                <a:latin typeface="Arial" pitchFamily="34" charset="0"/>
              </a:rPr>
              <a:t> 和 </a:t>
            </a:r>
            <a:r>
              <a:rPr lang="en-US" altLang="zh-CN" smtClean="0">
                <a:latin typeface="Arial" pitchFamily="34" charset="0"/>
                <a:hlinkClick r:id="rId4"/>
              </a:rPr>
              <a:t>Windows vista</a:t>
            </a:r>
            <a:r>
              <a:rPr lang="zh-CN" altLang="en-US" smtClean="0">
                <a:latin typeface="Arial" pitchFamily="34" charset="0"/>
              </a:rPr>
              <a:t>中系统自带的</a:t>
            </a:r>
            <a:r>
              <a:rPr lang="zh-CN" altLang="en-US" smtClean="0">
                <a:latin typeface="Arial" pitchFamily="34" charset="0"/>
                <a:hlinkClick r:id="rId5"/>
              </a:rPr>
              <a:t>分区</a:t>
            </a:r>
            <a:r>
              <a:rPr lang="zh-CN" altLang="en-US" smtClean="0">
                <a:latin typeface="Arial" pitchFamily="34" charset="0"/>
              </a:rPr>
              <a:t>工具要分出</a:t>
            </a:r>
            <a:r>
              <a:rPr lang="en-US" altLang="zh-CN" smtClean="0">
                <a:latin typeface="Arial" pitchFamily="34" charset="0"/>
              </a:rPr>
              <a:t>3</a:t>
            </a:r>
            <a:r>
              <a:rPr lang="zh-CN" altLang="en-US" smtClean="0">
                <a:latin typeface="Arial" pitchFamily="34" charset="0"/>
              </a:rPr>
              <a:t>个</a:t>
            </a:r>
            <a:r>
              <a:rPr lang="zh-CN" altLang="en-US" smtClean="0">
                <a:latin typeface="Arial" pitchFamily="34" charset="0"/>
                <a:hlinkClick r:id="rId6"/>
              </a:rPr>
              <a:t>主分区</a:t>
            </a:r>
            <a:r>
              <a:rPr lang="zh-CN" altLang="en-US" smtClean="0">
                <a:latin typeface="Arial" pitchFamily="34" charset="0"/>
              </a:rPr>
              <a:t>后才能有</a:t>
            </a:r>
            <a:r>
              <a:rPr lang="zh-CN" altLang="en-US" smtClean="0">
                <a:latin typeface="Arial" pitchFamily="34" charset="0"/>
                <a:hlinkClick r:id="rId7"/>
              </a:rPr>
              <a:t>逻辑分区</a:t>
            </a:r>
            <a:r>
              <a:rPr lang="zh-CN" altLang="en-US" smtClean="0">
                <a:latin typeface="Arial" pitchFamily="34" charset="0"/>
              </a:rPr>
              <a:t>选项，如果只要一个主分区建议用</a:t>
            </a:r>
            <a:r>
              <a:rPr lang="en-US" altLang="zh-CN" smtClean="0">
                <a:latin typeface="Arial" pitchFamily="34" charset="0"/>
              </a:rPr>
              <a:t>pe</a:t>
            </a:r>
            <a:r>
              <a:rPr lang="zh-CN" altLang="en-US" smtClean="0">
                <a:latin typeface="Arial" pitchFamily="34" charset="0"/>
              </a:rPr>
              <a:t>系统或其它分区工具！</a:t>
            </a:r>
            <a:endParaRPr lang="en-US" altLang="zh-CN" baseline="30000" smtClean="0">
              <a:latin typeface="Arial" pitchFamily="34" charset="0"/>
            </a:endParaRPr>
          </a:p>
          <a:p>
            <a:r>
              <a:rPr lang="zh-CN" altLang="en-US" smtClean="0">
                <a:latin typeface="Arial" pitchFamily="34" charset="0"/>
              </a:rPr>
              <a:t>在</a:t>
            </a:r>
            <a:r>
              <a:rPr lang="en-US" altLang="zh-CN" smtClean="0">
                <a:latin typeface="Arial" pitchFamily="34" charset="0"/>
              </a:rPr>
              <a:t>MBR</a:t>
            </a:r>
            <a:r>
              <a:rPr lang="zh-CN" altLang="en-US" smtClean="0">
                <a:latin typeface="Arial" pitchFamily="34" charset="0"/>
              </a:rPr>
              <a:t>分区表中最多</a:t>
            </a:r>
            <a:r>
              <a:rPr lang="en-US" altLang="zh-CN" smtClean="0">
                <a:latin typeface="Arial" pitchFamily="34" charset="0"/>
              </a:rPr>
              <a:t>4</a:t>
            </a:r>
            <a:r>
              <a:rPr lang="zh-CN" altLang="en-US" smtClean="0">
                <a:latin typeface="Arial" pitchFamily="34" charset="0"/>
              </a:rPr>
              <a:t>个主分区或者</a:t>
            </a:r>
            <a:r>
              <a:rPr lang="en-US" altLang="zh-CN" smtClean="0">
                <a:latin typeface="Arial" pitchFamily="34" charset="0"/>
              </a:rPr>
              <a:t>3</a:t>
            </a:r>
            <a:r>
              <a:rPr lang="zh-CN" altLang="en-US" smtClean="0">
                <a:latin typeface="Arial" pitchFamily="34" charset="0"/>
              </a:rPr>
              <a:t>个主分区</a:t>
            </a:r>
            <a:r>
              <a:rPr lang="en-US" altLang="zh-CN" smtClean="0">
                <a:latin typeface="Arial" pitchFamily="34" charset="0"/>
              </a:rPr>
              <a:t>+1</a:t>
            </a:r>
            <a:r>
              <a:rPr lang="zh-CN" altLang="en-US" smtClean="0">
                <a:latin typeface="Arial" pitchFamily="34" charset="0"/>
              </a:rPr>
              <a:t>个扩展分区，也就是说扩展分区只能有一个，然后可以再细分为多个逻辑分区。</a:t>
            </a:r>
            <a:endParaRPr lang="en-US" altLang="zh-CN" baseline="30000" smtClean="0">
              <a:latin typeface="Arial" pitchFamily="34" charset="0"/>
            </a:endParaRPr>
          </a:p>
          <a:p>
            <a:r>
              <a:rPr lang="zh-CN" altLang="zh-CN" smtClean="0">
                <a:latin typeface="Arial" pitchFamily="34" charset="0"/>
              </a:rPr>
              <a:t>　　</a:t>
            </a:r>
            <a:r>
              <a:rPr lang="en-US" altLang="zh-CN" smtClean="0">
                <a:latin typeface="Arial" pitchFamily="34" charset="0"/>
              </a:rPr>
              <a:t>MBR</a:t>
            </a:r>
            <a:r>
              <a:rPr lang="zh-CN" altLang="zh-CN" smtClean="0">
                <a:latin typeface="Arial" pitchFamily="34" charset="0"/>
              </a:rPr>
              <a:t>由三部分构成：</a:t>
            </a:r>
            <a:r>
              <a:rPr lang="en-US" altLang="zh-CN" smtClean="0">
                <a:latin typeface="Arial" pitchFamily="34" charset="0"/>
              </a:rPr>
              <a:t/>
            </a:r>
            <a:br>
              <a:rPr lang="en-US" altLang="zh-CN" smtClean="0">
                <a:latin typeface="Arial" pitchFamily="34" charset="0"/>
              </a:rPr>
            </a:br>
            <a:r>
              <a:rPr lang="zh-CN" altLang="zh-CN" smtClean="0">
                <a:latin typeface="Arial" pitchFamily="34" charset="0"/>
              </a:rPr>
              <a:t>　　</a:t>
            </a:r>
            <a:r>
              <a:rPr lang="en-US" altLang="zh-CN" smtClean="0">
                <a:latin typeface="Arial" pitchFamily="34" charset="0"/>
              </a:rPr>
              <a:t>1</a:t>
            </a:r>
            <a:r>
              <a:rPr lang="zh-CN" altLang="zh-CN" smtClean="0">
                <a:latin typeface="Arial" pitchFamily="34" charset="0"/>
              </a:rPr>
              <a:t>．主引导程序代码，占</a:t>
            </a:r>
            <a:r>
              <a:rPr lang="en-US" altLang="zh-CN" smtClean="0">
                <a:latin typeface="Arial" pitchFamily="34" charset="0"/>
              </a:rPr>
              <a:t>446</a:t>
            </a:r>
            <a:r>
              <a:rPr lang="zh-CN" altLang="zh-CN" smtClean="0">
                <a:latin typeface="Arial" pitchFamily="34" charset="0"/>
              </a:rPr>
              <a:t>字节</a:t>
            </a:r>
            <a:r>
              <a:rPr lang="en-US" altLang="zh-CN" smtClean="0">
                <a:latin typeface="Arial" pitchFamily="34" charset="0"/>
              </a:rPr>
              <a:t/>
            </a:r>
            <a:br>
              <a:rPr lang="en-US" altLang="zh-CN" smtClean="0">
                <a:latin typeface="Arial" pitchFamily="34" charset="0"/>
              </a:rPr>
            </a:br>
            <a:r>
              <a:rPr lang="zh-CN" altLang="zh-CN" smtClean="0">
                <a:latin typeface="Arial" pitchFamily="34" charset="0"/>
              </a:rPr>
              <a:t>　　</a:t>
            </a:r>
            <a:r>
              <a:rPr lang="en-US" altLang="zh-CN" smtClean="0">
                <a:latin typeface="Arial" pitchFamily="34" charset="0"/>
              </a:rPr>
              <a:t>2</a:t>
            </a:r>
            <a:r>
              <a:rPr lang="zh-CN" altLang="zh-CN" smtClean="0">
                <a:latin typeface="Arial" pitchFamily="34" charset="0"/>
              </a:rPr>
              <a:t>．硬盘分区表</a:t>
            </a:r>
            <a:r>
              <a:rPr lang="en-US" altLang="zh-CN" smtClean="0">
                <a:latin typeface="Arial" pitchFamily="34" charset="0"/>
              </a:rPr>
              <a:t>DPT</a:t>
            </a:r>
            <a:r>
              <a:rPr lang="zh-CN" altLang="zh-CN" smtClean="0">
                <a:latin typeface="Arial" pitchFamily="34" charset="0"/>
              </a:rPr>
              <a:t>，占</a:t>
            </a:r>
            <a:r>
              <a:rPr lang="en-US" altLang="zh-CN" smtClean="0">
                <a:latin typeface="Arial" pitchFamily="34" charset="0"/>
              </a:rPr>
              <a:t>64</a:t>
            </a:r>
            <a:r>
              <a:rPr lang="zh-CN" altLang="zh-CN" smtClean="0">
                <a:latin typeface="Arial" pitchFamily="34" charset="0"/>
              </a:rPr>
              <a:t>字节</a:t>
            </a:r>
            <a:r>
              <a:rPr lang="en-US" altLang="zh-CN" smtClean="0">
                <a:latin typeface="Arial" pitchFamily="34" charset="0"/>
              </a:rPr>
              <a:t/>
            </a:r>
            <a:br>
              <a:rPr lang="en-US" altLang="zh-CN" smtClean="0">
                <a:latin typeface="Arial" pitchFamily="34" charset="0"/>
              </a:rPr>
            </a:br>
            <a:r>
              <a:rPr lang="zh-CN" altLang="zh-CN" smtClean="0">
                <a:latin typeface="Arial" pitchFamily="34" charset="0"/>
              </a:rPr>
              <a:t>　　</a:t>
            </a:r>
            <a:r>
              <a:rPr lang="en-US" altLang="zh-CN" smtClean="0">
                <a:latin typeface="Arial" pitchFamily="34" charset="0"/>
              </a:rPr>
              <a:t>3</a:t>
            </a:r>
            <a:r>
              <a:rPr lang="zh-CN" altLang="zh-CN" smtClean="0">
                <a:latin typeface="Arial" pitchFamily="34" charset="0"/>
              </a:rPr>
              <a:t>．主引导扇区结束标志</a:t>
            </a:r>
            <a:r>
              <a:rPr lang="en-US" altLang="zh-CN" smtClean="0">
                <a:latin typeface="Arial" pitchFamily="34" charset="0"/>
              </a:rPr>
              <a:t>AA55H</a:t>
            </a:r>
            <a:endParaRPr lang="zh-CN" altLang="zh-CN" smtClean="0">
              <a:latin typeface="Arial" pitchFamily="34" charset="0"/>
            </a:endParaRPr>
          </a:p>
          <a:p>
            <a:r>
              <a:rPr lang="zh-CN" altLang="zh-CN" smtClean="0">
                <a:latin typeface="Arial" pitchFamily="34" charset="0"/>
              </a:rPr>
              <a:t>系统在分区时，各分区都不允许跨柱面，即均以柱面为单位，这就是通常所说的分区粒度。</a:t>
            </a:r>
            <a:endParaRPr lang="en-US" altLang="zh-CN" smtClean="0">
              <a:latin typeface="Arial" pitchFamily="34" charset="0"/>
            </a:endParaRPr>
          </a:p>
          <a:p>
            <a:endParaRPr lang="en-US" altLang="zh-CN" smtClean="0">
              <a:latin typeface="Arial" pitchFamily="34" charset="0"/>
            </a:endParaRPr>
          </a:p>
          <a:p>
            <a:endParaRPr lang="en-US" altLang="zh-CN" smtClean="0">
              <a:latin typeface="Arial" pitchFamily="34" charset="0"/>
            </a:endParaRPr>
          </a:p>
          <a:p>
            <a:r>
              <a:rPr lang="zh-CN" altLang="en-US" smtClean="0">
                <a:latin typeface="Arial" pitchFamily="34" charset="0"/>
              </a:rPr>
              <a:t>硬盘的</a:t>
            </a:r>
            <a:r>
              <a:rPr lang="en-US" altLang="zh-CN" smtClean="0">
                <a:latin typeface="Arial" pitchFamily="34" charset="0"/>
              </a:rPr>
              <a:t>0</a:t>
            </a:r>
            <a:r>
              <a:rPr lang="zh-CN" altLang="en-US" smtClean="0">
                <a:latin typeface="Arial" pitchFamily="34" charset="0"/>
              </a:rPr>
              <a:t>柱面、</a:t>
            </a:r>
            <a:r>
              <a:rPr lang="en-US" altLang="zh-CN" smtClean="0">
                <a:latin typeface="Arial" pitchFamily="34" charset="0"/>
              </a:rPr>
              <a:t>0</a:t>
            </a:r>
            <a:r>
              <a:rPr lang="zh-CN" altLang="en-US" smtClean="0">
                <a:latin typeface="Arial" pitchFamily="34" charset="0"/>
              </a:rPr>
              <a:t>磁头、</a:t>
            </a:r>
            <a:r>
              <a:rPr lang="en-US" altLang="zh-CN" smtClean="0">
                <a:latin typeface="Arial" pitchFamily="34" charset="0"/>
              </a:rPr>
              <a:t>1</a:t>
            </a:r>
            <a:r>
              <a:rPr lang="zh-CN" altLang="en-US" smtClean="0">
                <a:latin typeface="Arial" pitchFamily="34" charset="0"/>
              </a:rPr>
              <a:t>扇区称为主引导扇区（也叫主引导记录</a:t>
            </a:r>
            <a:r>
              <a:rPr lang="en-US" altLang="zh-CN" smtClean="0">
                <a:latin typeface="Arial" pitchFamily="34" charset="0"/>
              </a:rPr>
              <a:t>MBR</a:t>
            </a:r>
            <a:r>
              <a:rPr lang="zh-CN" altLang="en-US" smtClean="0">
                <a:latin typeface="Arial" pitchFamily="34" charset="0"/>
              </a:rPr>
              <a:t>），该记录占用 </a:t>
            </a:r>
            <a:r>
              <a:rPr lang="en-US" altLang="zh-CN" smtClean="0">
                <a:latin typeface="Arial" pitchFamily="34" charset="0"/>
              </a:rPr>
              <a:t>512</a:t>
            </a:r>
            <a:r>
              <a:rPr lang="zh-CN" altLang="en-US" smtClean="0">
                <a:latin typeface="Arial" pitchFamily="34" charset="0"/>
              </a:rPr>
              <a:t>个字节，它用于硬盘启动时将系统控制权转给用户指定的、在分区表中登记了某个操作系统分区。</a:t>
            </a:r>
            <a:r>
              <a:rPr lang="en-US" altLang="zh-CN" smtClean="0">
                <a:latin typeface="Arial" pitchFamily="34" charset="0"/>
              </a:rPr>
              <a:t>MBR</a:t>
            </a:r>
            <a:r>
              <a:rPr lang="zh-CN" altLang="en-US" smtClean="0">
                <a:latin typeface="Arial" pitchFamily="34" charset="0"/>
              </a:rPr>
              <a:t>的内容是在硬盘分区时由分区软件（如</a:t>
            </a:r>
            <a:r>
              <a:rPr lang="en-US" altLang="zh-CN" smtClean="0">
                <a:latin typeface="Arial" pitchFamily="34" charset="0"/>
              </a:rPr>
              <a:t>FDISK</a:t>
            </a:r>
            <a:r>
              <a:rPr lang="zh-CN" altLang="en-US" smtClean="0">
                <a:latin typeface="Arial" pitchFamily="34" charset="0"/>
              </a:rPr>
              <a:t>） 写入该扇区的，</a:t>
            </a:r>
            <a:r>
              <a:rPr lang="en-US" altLang="zh-CN" smtClean="0">
                <a:latin typeface="Arial" pitchFamily="34" charset="0"/>
              </a:rPr>
              <a:t>MBR</a:t>
            </a:r>
            <a:r>
              <a:rPr lang="zh-CN" altLang="en-US" smtClean="0">
                <a:latin typeface="Arial" pitchFamily="34" charset="0"/>
              </a:rPr>
              <a:t>不属于任何一个操作系统，不随操作系统的不同而不同，即使不同，</a:t>
            </a:r>
            <a:r>
              <a:rPr lang="en-US" altLang="zh-CN" smtClean="0">
                <a:latin typeface="Arial" pitchFamily="34" charset="0"/>
              </a:rPr>
              <a:t>MBR</a:t>
            </a:r>
            <a:r>
              <a:rPr lang="zh-CN" altLang="en-US" smtClean="0">
                <a:latin typeface="Arial" pitchFamily="34" charset="0"/>
              </a:rPr>
              <a:t>也不会夹带操作系统的性质，具有公共引导的特性。但安装某些多 重引导功能的软件或</a:t>
            </a:r>
            <a:r>
              <a:rPr lang="en-US" altLang="zh-CN" smtClean="0">
                <a:latin typeface="Arial" pitchFamily="34" charset="0"/>
              </a:rPr>
              <a:t>LINUX</a:t>
            </a:r>
            <a:r>
              <a:rPr lang="zh-CN" altLang="en-US" smtClean="0">
                <a:latin typeface="Arial" pitchFamily="34" charset="0"/>
              </a:rPr>
              <a:t>的</a:t>
            </a:r>
            <a:r>
              <a:rPr lang="en-US" altLang="zh-CN" smtClean="0">
                <a:latin typeface="Arial" pitchFamily="34" charset="0"/>
              </a:rPr>
              <a:t>LILO</a:t>
            </a:r>
            <a:r>
              <a:rPr lang="zh-CN" altLang="en-US" smtClean="0">
                <a:latin typeface="Arial" pitchFamily="34" charset="0"/>
              </a:rPr>
              <a:t>时有可能改写它；它先于所有的操作系统被调入内存并发挥作用，然后才将控制权交给活动主分区内的操作系统（下 图）。</a:t>
            </a:r>
            <a:endParaRPr lang="en-US" altLang="zh-CN" smtClean="0">
              <a:latin typeface="Arial" pitchFamily="34" charset="0"/>
            </a:endParaRPr>
          </a:p>
          <a:p>
            <a:endParaRPr lang="en-US" altLang="zh-CN" smtClean="0">
              <a:latin typeface="Arial" pitchFamily="34" charset="0"/>
            </a:endParaRPr>
          </a:p>
          <a:p>
            <a:endParaRPr lang="en-US" altLang="zh-CN" smtClean="0">
              <a:latin typeface="Arial" pitchFamily="34" charset="0"/>
            </a:endParaRPr>
          </a:p>
          <a:p>
            <a:r>
              <a:rPr lang="en-US" altLang="zh-CN" smtClean="0">
                <a:latin typeface="Arial" pitchFamily="34" charset="0"/>
              </a:rPr>
              <a:t>MBR</a:t>
            </a:r>
            <a:r>
              <a:rPr lang="zh-CN" altLang="en-US" smtClean="0">
                <a:latin typeface="Arial" pitchFamily="34" charset="0"/>
              </a:rPr>
              <a:t>由三部分构成：</a:t>
            </a:r>
          </a:p>
          <a:p>
            <a:endParaRPr lang="zh-CN" altLang="en-US" smtClean="0">
              <a:latin typeface="Arial" pitchFamily="34" charset="0"/>
            </a:endParaRPr>
          </a:p>
          <a:p>
            <a:r>
              <a:rPr lang="zh-CN" altLang="en-US" smtClean="0">
                <a:latin typeface="Arial" pitchFamily="34" charset="0"/>
              </a:rPr>
              <a:t>　　</a:t>
            </a:r>
            <a:r>
              <a:rPr lang="en-US" altLang="zh-CN" smtClean="0">
                <a:latin typeface="Arial" pitchFamily="34" charset="0"/>
              </a:rPr>
              <a:t>1</a:t>
            </a:r>
            <a:r>
              <a:rPr lang="zh-CN" altLang="en-US" smtClean="0">
                <a:latin typeface="Arial" pitchFamily="34" charset="0"/>
              </a:rPr>
              <a:t>．主引导程序代码，占</a:t>
            </a:r>
            <a:r>
              <a:rPr lang="en-US" altLang="zh-CN" smtClean="0">
                <a:latin typeface="Arial" pitchFamily="34" charset="0"/>
              </a:rPr>
              <a:t>446</a:t>
            </a:r>
            <a:r>
              <a:rPr lang="zh-CN" altLang="en-US" smtClean="0">
                <a:latin typeface="Arial" pitchFamily="34" charset="0"/>
              </a:rPr>
              <a:t>字节</a:t>
            </a:r>
          </a:p>
          <a:p>
            <a:endParaRPr lang="zh-CN" altLang="en-US" smtClean="0">
              <a:latin typeface="Arial" pitchFamily="34" charset="0"/>
            </a:endParaRPr>
          </a:p>
          <a:p>
            <a:r>
              <a:rPr lang="zh-CN" altLang="en-US" smtClean="0">
                <a:latin typeface="Arial" pitchFamily="34" charset="0"/>
              </a:rPr>
              <a:t>　　</a:t>
            </a:r>
            <a:r>
              <a:rPr lang="en-US" altLang="zh-CN" smtClean="0">
                <a:latin typeface="Arial" pitchFamily="34" charset="0"/>
              </a:rPr>
              <a:t>2</a:t>
            </a:r>
            <a:r>
              <a:rPr lang="zh-CN" altLang="en-US" smtClean="0">
                <a:latin typeface="Arial" pitchFamily="34" charset="0"/>
              </a:rPr>
              <a:t>．硬盘分区表</a:t>
            </a:r>
            <a:r>
              <a:rPr lang="en-US" altLang="zh-CN" smtClean="0">
                <a:latin typeface="Arial" pitchFamily="34" charset="0"/>
              </a:rPr>
              <a:t>DPT</a:t>
            </a:r>
            <a:r>
              <a:rPr lang="zh-CN" altLang="en-US" smtClean="0">
                <a:latin typeface="Arial" pitchFamily="34" charset="0"/>
              </a:rPr>
              <a:t>，占</a:t>
            </a:r>
            <a:r>
              <a:rPr lang="en-US" altLang="zh-CN" smtClean="0">
                <a:latin typeface="Arial" pitchFamily="34" charset="0"/>
              </a:rPr>
              <a:t>64</a:t>
            </a:r>
            <a:r>
              <a:rPr lang="zh-CN" altLang="en-US" smtClean="0">
                <a:latin typeface="Arial" pitchFamily="34" charset="0"/>
              </a:rPr>
              <a:t>字节</a:t>
            </a:r>
          </a:p>
          <a:p>
            <a:endParaRPr lang="zh-CN" altLang="en-US" smtClean="0">
              <a:latin typeface="Arial" pitchFamily="34" charset="0"/>
            </a:endParaRPr>
          </a:p>
          <a:p>
            <a:r>
              <a:rPr lang="zh-CN" altLang="en-US" smtClean="0">
                <a:latin typeface="Arial" pitchFamily="34" charset="0"/>
              </a:rPr>
              <a:t>　　</a:t>
            </a:r>
            <a:r>
              <a:rPr lang="en-US" altLang="zh-CN" smtClean="0">
                <a:latin typeface="Arial" pitchFamily="34" charset="0"/>
              </a:rPr>
              <a:t>3</a:t>
            </a:r>
            <a:r>
              <a:rPr lang="zh-CN" altLang="en-US" smtClean="0">
                <a:latin typeface="Arial" pitchFamily="34" charset="0"/>
              </a:rPr>
              <a:t>．主引导扇区结束标志</a:t>
            </a:r>
            <a:r>
              <a:rPr lang="en-US" altLang="zh-CN" smtClean="0">
                <a:latin typeface="Arial" pitchFamily="34" charset="0"/>
              </a:rPr>
              <a:t>AA55H</a:t>
            </a:r>
          </a:p>
          <a:p>
            <a:endParaRPr lang="en-US" altLang="zh-CN" smtClean="0">
              <a:latin typeface="Arial" pitchFamily="34" charset="0"/>
            </a:endParaRPr>
          </a:p>
          <a:p>
            <a:r>
              <a:rPr lang="en-US" altLang="zh-CN" smtClean="0">
                <a:latin typeface="Arial" pitchFamily="34" charset="0"/>
              </a:rPr>
              <a:t>  </a:t>
            </a:r>
            <a:r>
              <a:rPr lang="zh-CN" altLang="en-US" smtClean="0">
                <a:latin typeface="Arial" pitchFamily="34" charset="0"/>
              </a:rPr>
              <a:t>　一、硬盘的主引导程序代码是从偏移</a:t>
            </a:r>
            <a:r>
              <a:rPr lang="en-US" altLang="zh-CN" smtClean="0">
                <a:latin typeface="Arial" pitchFamily="34" charset="0"/>
              </a:rPr>
              <a:t>0000H</a:t>
            </a:r>
            <a:r>
              <a:rPr lang="zh-CN" altLang="en-US" smtClean="0">
                <a:latin typeface="Arial" pitchFamily="34" charset="0"/>
              </a:rPr>
              <a:t>开始到偏移</a:t>
            </a:r>
            <a:r>
              <a:rPr lang="en-US" altLang="zh-CN" smtClean="0">
                <a:latin typeface="Arial" pitchFamily="34" charset="0"/>
              </a:rPr>
              <a:t>01BDH</a:t>
            </a:r>
            <a:r>
              <a:rPr lang="zh-CN" altLang="en-US" smtClean="0">
                <a:latin typeface="Arial" pitchFamily="34" charset="0"/>
              </a:rPr>
              <a:t>结束的</a:t>
            </a:r>
            <a:r>
              <a:rPr lang="en-US" altLang="zh-CN" smtClean="0">
                <a:latin typeface="Arial" pitchFamily="34" charset="0"/>
              </a:rPr>
              <a:t>446</a:t>
            </a:r>
            <a:r>
              <a:rPr lang="zh-CN" altLang="en-US" smtClean="0">
                <a:latin typeface="Arial" pitchFamily="34" charset="0"/>
              </a:rPr>
              <a:t>字节； 主引导程序代码包括一小段执行代码。启动</a:t>
            </a:r>
            <a:r>
              <a:rPr lang="en-US" altLang="zh-CN" smtClean="0">
                <a:latin typeface="Arial" pitchFamily="34" charset="0"/>
              </a:rPr>
              <a:t>PC </a:t>
            </a:r>
            <a:r>
              <a:rPr lang="zh-CN" altLang="en-US" smtClean="0">
                <a:latin typeface="Arial" pitchFamily="34" charset="0"/>
              </a:rPr>
              <a:t>机时，系统首先对硬件设备进行测试，成功后进入自举程序</a:t>
            </a:r>
            <a:r>
              <a:rPr lang="en-US" altLang="zh-CN" smtClean="0">
                <a:latin typeface="Arial" pitchFamily="34" charset="0"/>
              </a:rPr>
              <a:t>INT 19H</a:t>
            </a:r>
            <a:r>
              <a:rPr lang="zh-CN" altLang="en-US" smtClean="0">
                <a:latin typeface="Arial" pitchFamily="34" charset="0"/>
              </a:rPr>
              <a:t>；然后读系统磁盘</a:t>
            </a:r>
            <a:r>
              <a:rPr lang="en-US" altLang="zh-CN" smtClean="0">
                <a:latin typeface="Arial" pitchFamily="34" charset="0"/>
              </a:rPr>
              <a:t>0</a:t>
            </a:r>
            <a:r>
              <a:rPr lang="zh-CN" altLang="en-US" smtClean="0">
                <a:latin typeface="Arial" pitchFamily="34" charset="0"/>
              </a:rPr>
              <a:t>柱面、</a:t>
            </a:r>
            <a:r>
              <a:rPr lang="en-US" altLang="zh-CN" smtClean="0">
                <a:latin typeface="Arial" pitchFamily="34" charset="0"/>
              </a:rPr>
              <a:t>0</a:t>
            </a:r>
            <a:r>
              <a:rPr lang="zh-CN" altLang="en-US" smtClean="0">
                <a:latin typeface="Arial" pitchFamily="34" charset="0"/>
              </a:rPr>
              <a:t>磁头、</a:t>
            </a:r>
            <a:r>
              <a:rPr lang="en-US" altLang="zh-CN" smtClean="0">
                <a:latin typeface="Arial" pitchFamily="34" charset="0"/>
              </a:rPr>
              <a:t>1</a:t>
            </a:r>
            <a:r>
              <a:rPr lang="zh-CN" altLang="en-US" smtClean="0">
                <a:latin typeface="Arial" pitchFamily="34" charset="0"/>
              </a:rPr>
              <a:t>扇区的主引导扇区</a:t>
            </a:r>
            <a:r>
              <a:rPr lang="en-US" altLang="zh-CN" smtClean="0">
                <a:latin typeface="Arial" pitchFamily="34" charset="0"/>
              </a:rPr>
              <a:t>MBR</a:t>
            </a:r>
            <a:r>
              <a:rPr lang="zh-CN" altLang="en-US" smtClean="0">
                <a:latin typeface="Arial" pitchFamily="34" charset="0"/>
              </a:rPr>
              <a:t>的内容到内存指定单元</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7C00 </a:t>
            </a:r>
            <a:r>
              <a:rPr lang="zh-CN" altLang="en-US" smtClean="0">
                <a:latin typeface="Arial" pitchFamily="34" charset="0"/>
              </a:rPr>
              <a:t>首地址开始的区域，并执行</a:t>
            </a:r>
            <a:r>
              <a:rPr lang="en-US" altLang="zh-CN" smtClean="0">
                <a:latin typeface="Arial" pitchFamily="34" charset="0"/>
              </a:rPr>
              <a:t>MBR</a:t>
            </a:r>
            <a:r>
              <a:rPr lang="zh-CN" altLang="en-US" smtClean="0">
                <a:latin typeface="Arial" pitchFamily="34" charset="0"/>
              </a:rPr>
              <a:t>程序段。</a:t>
            </a:r>
          </a:p>
          <a:p>
            <a:endParaRPr lang="zh-CN" altLang="en-US" smtClean="0">
              <a:latin typeface="Arial" pitchFamily="34" charset="0"/>
            </a:endParaRPr>
          </a:p>
          <a:p>
            <a:r>
              <a:rPr lang="zh-CN" altLang="en-US" smtClean="0">
                <a:latin typeface="Arial" pitchFamily="34" charset="0"/>
              </a:rPr>
              <a:t>　　主引导代码实现下列功能：</a:t>
            </a:r>
          </a:p>
          <a:p>
            <a:endParaRPr lang="zh-CN" altLang="en-US" smtClean="0">
              <a:latin typeface="Arial" pitchFamily="34" charset="0"/>
            </a:endParaRPr>
          </a:p>
          <a:p>
            <a:r>
              <a:rPr lang="zh-CN" altLang="en-US" smtClean="0">
                <a:latin typeface="Arial" pitchFamily="34" charset="0"/>
              </a:rPr>
              <a:t>　　</a:t>
            </a:r>
            <a:r>
              <a:rPr lang="en-US" altLang="zh-CN" smtClean="0">
                <a:latin typeface="Arial" pitchFamily="34" charset="0"/>
              </a:rPr>
              <a:t>1</a:t>
            </a:r>
            <a:r>
              <a:rPr lang="zh-CN" altLang="en-US" smtClean="0">
                <a:latin typeface="Arial" pitchFamily="34" charset="0"/>
              </a:rPr>
              <a:t>．扫描分区表查找活动分区；</a:t>
            </a:r>
          </a:p>
          <a:p>
            <a:endParaRPr lang="zh-CN" altLang="en-US" smtClean="0">
              <a:latin typeface="Arial" pitchFamily="34" charset="0"/>
            </a:endParaRPr>
          </a:p>
          <a:p>
            <a:r>
              <a:rPr lang="zh-CN" altLang="en-US" smtClean="0">
                <a:latin typeface="Arial" pitchFamily="34" charset="0"/>
              </a:rPr>
              <a:t>　　</a:t>
            </a:r>
            <a:r>
              <a:rPr lang="en-US" altLang="zh-CN" smtClean="0">
                <a:latin typeface="Arial" pitchFamily="34" charset="0"/>
              </a:rPr>
              <a:t>2</a:t>
            </a:r>
            <a:r>
              <a:rPr lang="zh-CN" altLang="en-US" smtClean="0">
                <a:latin typeface="Arial" pitchFamily="34" charset="0"/>
              </a:rPr>
              <a:t>．寻找活动分区的起始扇区；</a:t>
            </a:r>
          </a:p>
          <a:p>
            <a:endParaRPr lang="zh-CN" altLang="en-US" smtClean="0">
              <a:latin typeface="Arial" pitchFamily="34" charset="0"/>
            </a:endParaRPr>
          </a:p>
          <a:p>
            <a:r>
              <a:rPr lang="zh-CN" altLang="en-US" smtClean="0">
                <a:latin typeface="Arial" pitchFamily="34" charset="0"/>
              </a:rPr>
              <a:t>　　</a:t>
            </a:r>
            <a:r>
              <a:rPr lang="en-US" altLang="zh-CN" smtClean="0">
                <a:latin typeface="Arial" pitchFamily="34" charset="0"/>
              </a:rPr>
              <a:t>3</a:t>
            </a:r>
            <a:r>
              <a:rPr lang="zh-CN" altLang="en-US" smtClean="0">
                <a:latin typeface="Arial" pitchFamily="34" charset="0"/>
              </a:rPr>
              <a:t>．将活动分区的引导扇区读到内存；</a:t>
            </a:r>
          </a:p>
          <a:p>
            <a:endParaRPr lang="zh-CN" altLang="en-US" smtClean="0">
              <a:latin typeface="Arial" pitchFamily="34" charset="0"/>
            </a:endParaRPr>
          </a:p>
          <a:p>
            <a:r>
              <a:rPr lang="zh-CN" altLang="en-US" smtClean="0">
                <a:latin typeface="Arial" pitchFamily="34" charset="0"/>
              </a:rPr>
              <a:t>　　</a:t>
            </a:r>
            <a:r>
              <a:rPr lang="en-US" altLang="zh-CN" smtClean="0">
                <a:latin typeface="Arial" pitchFamily="34" charset="0"/>
              </a:rPr>
              <a:t>4</a:t>
            </a:r>
            <a:r>
              <a:rPr lang="zh-CN" altLang="en-US" smtClean="0">
                <a:latin typeface="Arial" pitchFamily="34" charset="0"/>
              </a:rPr>
              <a:t>．执行引导扇区的运行代码。</a:t>
            </a:r>
          </a:p>
          <a:p>
            <a:endParaRPr lang="zh-CN" altLang="en-US" smtClean="0">
              <a:latin typeface="Arial" pitchFamily="34" charset="0"/>
            </a:endParaRPr>
          </a:p>
          <a:p>
            <a:r>
              <a:rPr lang="zh-CN" altLang="en-US" smtClean="0">
                <a:latin typeface="Arial" pitchFamily="34" charset="0"/>
              </a:rPr>
              <a:t>　　如果主引导代码未完成这些功能，系统显示下列错误信息：</a:t>
            </a:r>
          </a:p>
          <a:p>
            <a:endParaRPr lang="zh-CN" altLang="en-US" smtClean="0">
              <a:latin typeface="Arial" pitchFamily="34" charset="0"/>
            </a:endParaRPr>
          </a:p>
          <a:p>
            <a:r>
              <a:rPr lang="zh-CN" altLang="en-US" smtClean="0">
                <a:latin typeface="Arial" pitchFamily="34" charset="0"/>
              </a:rPr>
              <a:t>　　</a:t>
            </a:r>
            <a:r>
              <a:rPr lang="en-US" altLang="zh-CN" smtClean="0">
                <a:latin typeface="Arial" pitchFamily="34" charset="0"/>
              </a:rPr>
              <a:t>Invalid partition </a:t>
            </a:r>
            <a:endParaRPr lang="zh-CN" altLang="en-US" smtClean="0">
              <a:latin typeface="Arial" pitchFamily="34" charset="0"/>
            </a:endParaRPr>
          </a:p>
        </p:txBody>
      </p:sp>
      <p:sp>
        <p:nvSpPr>
          <p:cNvPr id="60420" name="灯片编号占位符 3"/>
          <p:cNvSpPr>
            <a:spLocks noGrp="1"/>
          </p:cNvSpPr>
          <p:nvPr>
            <p:ph type="sldNum" sz="quarter" idx="5"/>
          </p:nvPr>
        </p:nvSpPr>
        <p:spPr>
          <a:noFill/>
          <a:ln>
            <a:miter lim="800000"/>
            <a:headEnd/>
            <a:tailEnd/>
          </a:ln>
        </p:spPr>
        <p:txBody>
          <a:bodyPr/>
          <a:lstStyle/>
          <a:p>
            <a:fld id="{5AE6696B-3E7D-4ED8-975D-E3725E30C162}" type="slidenum">
              <a:rPr lang="en-US" altLang="zh-CN" smtClean="0"/>
              <a:pPr/>
              <a:t>35</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p:spPr>
        <p:txBody>
          <a:bodyPr/>
          <a:lstStyle/>
          <a:p>
            <a:r>
              <a:rPr lang="en-US" altLang="zh-CN" smtClean="0">
                <a:latin typeface="Arial" pitchFamily="34" charset="0"/>
              </a:rPr>
              <a:t>P--</a:t>
            </a:r>
            <a:r>
              <a:rPr lang="zh-CN" altLang="en-US" smtClean="0">
                <a:latin typeface="Arial" pitchFamily="34" charset="0"/>
              </a:rPr>
              <a:t>位</a:t>
            </a:r>
            <a:r>
              <a:rPr lang="en-US" altLang="zh-CN" smtClean="0">
                <a:latin typeface="Arial" pitchFamily="34" charset="0"/>
              </a:rPr>
              <a:t>0</a:t>
            </a:r>
            <a:r>
              <a:rPr lang="zh-CN" altLang="en-US" smtClean="0">
                <a:latin typeface="Arial" pitchFamily="34" charset="0"/>
              </a:rPr>
              <a:t>是存在（</a:t>
            </a:r>
            <a:r>
              <a:rPr lang="en-US" altLang="zh-CN" smtClean="0">
                <a:latin typeface="Arial" pitchFamily="34" charset="0"/>
              </a:rPr>
              <a:t>Present</a:t>
            </a:r>
            <a:r>
              <a:rPr lang="zh-CN" altLang="en-US" smtClean="0">
                <a:latin typeface="Arial" pitchFamily="34" charset="0"/>
              </a:rPr>
              <a:t>）标志，用于指明表项对地址转换是否有效。</a:t>
            </a:r>
            <a:r>
              <a:rPr lang="en-US" altLang="zh-CN" smtClean="0">
                <a:latin typeface="Arial" pitchFamily="34" charset="0"/>
              </a:rPr>
              <a:t>P=1</a:t>
            </a:r>
            <a:r>
              <a:rPr lang="zh-CN" altLang="en-US" smtClean="0">
                <a:latin typeface="Arial" pitchFamily="34" charset="0"/>
              </a:rPr>
              <a:t>表示有效；</a:t>
            </a:r>
            <a:r>
              <a:rPr lang="en-US" altLang="zh-CN" smtClean="0">
                <a:latin typeface="Arial" pitchFamily="34" charset="0"/>
              </a:rPr>
              <a:t>P=0</a:t>
            </a:r>
            <a:r>
              <a:rPr lang="zh-CN" altLang="en-US" smtClean="0">
                <a:latin typeface="Arial" pitchFamily="34" charset="0"/>
              </a:rPr>
              <a:t>表示无效。在页转换过程中，如果说涉及的页目录或页表的表项无效，则会导致一个异常。如果</a:t>
            </a:r>
            <a:r>
              <a:rPr lang="en-US" altLang="zh-CN" smtClean="0">
                <a:latin typeface="Arial" pitchFamily="34" charset="0"/>
              </a:rPr>
              <a:t>P=0</a:t>
            </a:r>
            <a:r>
              <a:rPr lang="zh-CN" altLang="en-US" smtClean="0">
                <a:latin typeface="Arial" pitchFamily="34" charset="0"/>
              </a:rPr>
              <a:t>，那么除表示表项无效外，其余位可供程序自由使用，如图</a:t>
            </a:r>
            <a:r>
              <a:rPr lang="en-US" altLang="zh-CN" smtClean="0">
                <a:latin typeface="Arial" pitchFamily="34" charset="0"/>
              </a:rPr>
              <a:t>4-18b</a:t>
            </a:r>
            <a:r>
              <a:rPr lang="zh-CN" altLang="en-US" smtClean="0">
                <a:latin typeface="Arial" pitchFamily="34" charset="0"/>
              </a:rPr>
              <a:t>所示。例如，操作系统可以使用这些位来保存已存储在磁盘上的页面的序号。</a:t>
            </a:r>
          </a:p>
          <a:p>
            <a:r>
              <a:rPr lang="en-US" altLang="zh-CN" smtClean="0">
                <a:latin typeface="Arial" pitchFamily="34" charset="0"/>
              </a:rPr>
              <a:t>R/W--</a:t>
            </a:r>
            <a:r>
              <a:rPr lang="zh-CN" altLang="en-US" smtClean="0">
                <a:latin typeface="Arial" pitchFamily="34" charset="0"/>
              </a:rPr>
              <a:t>位</a:t>
            </a:r>
            <a:r>
              <a:rPr lang="en-US" altLang="zh-CN" smtClean="0">
                <a:latin typeface="Arial" pitchFamily="34" charset="0"/>
              </a:rPr>
              <a:t>1</a:t>
            </a:r>
            <a:r>
              <a:rPr lang="zh-CN" altLang="en-US" smtClean="0">
                <a:latin typeface="Arial" pitchFamily="34" charset="0"/>
              </a:rPr>
              <a:t>是读</a:t>
            </a:r>
            <a:r>
              <a:rPr lang="en-US" altLang="zh-CN" smtClean="0">
                <a:latin typeface="Arial" pitchFamily="34" charset="0"/>
              </a:rPr>
              <a:t>/</a:t>
            </a:r>
            <a:r>
              <a:rPr lang="zh-CN" altLang="en-US" smtClean="0">
                <a:latin typeface="Arial" pitchFamily="34" charset="0"/>
              </a:rPr>
              <a:t>写（</a:t>
            </a:r>
            <a:r>
              <a:rPr lang="en-US" altLang="zh-CN" smtClean="0">
                <a:latin typeface="Arial" pitchFamily="34" charset="0"/>
              </a:rPr>
              <a:t>Read/Write</a:t>
            </a:r>
            <a:r>
              <a:rPr lang="zh-CN" altLang="en-US" smtClean="0">
                <a:latin typeface="Arial" pitchFamily="34" charset="0"/>
              </a:rPr>
              <a:t>）标志。如果等于</a:t>
            </a:r>
            <a:r>
              <a:rPr lang="en-US" altLang="zh-CN" smtClean="0">
                <a:latin typeface="Arial" pitchFamily="34" charset="0"/>
              </a:rPr>
              <a:t>1</a:t>
            </a:r>
            <a:r>
              <a:rPr lang="zh-CN" altLang="en-US" smtClean="0">
                <a:latin typeface="Arial" pitchFamily="34" charset="0"/>
              </a:rPr>
              <a:t>，表示页面可以被读、写或执行。如果为</a:t>
            </a:r>
            <a:r>
              <a:rPr lang="en-US" altLang="zh-CN" smtClean="0">
                <a:latin typeface="Arial" pitchFamily="34" charset="0"/>
              </a:rPr>
              <a:t>0</a:t>
            </a:r>
            <a:r>
              <a:rPr lang="zh-CN" altLang="en-US" smtClean="0">
                <a:latin typeface="Arial" pitchFamily="34" charset="0"/>
              </a:rPr>
              <a:t>，表示页面只读或可执行。当处理器运行在超级用户特权级（级别</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1</a:t>
            </a:r>
            <a:r>
              <a:rPr lang="zh-CN" altLang="en-US" smtClean="0">
                <a:latin typeface="Arial" pitchFamily="34" charset="0"/>
              </a:rPr>
              <a:t>或</a:t>
            </a:r>
            <a:r>
              <a:rPr lang="en-US" altLang="zh-CN" smtClean="0">
                <a:latin typeface="Arial" pitchFamily="34" charset="0"/>
              </a:rPr>
              <a:t>2</a:t>
            </a:r>
            <a:r>
              <a:rPr lang="zh-CN" altLang="en-US" smtClean="0">
                <a:latin typeface="Arial" pitchFamily="34" charset="0"/>
              </a:rPr>
              <a:t>）时，则</a:t>
            </a:r>
            <a:r>
              <a:rPr lang="en-US" altLang="zh-CN" smtClean="0">
                <a:latin typeface="Arial" pitchFamily="34" charset="0"/>
              </a:rPr>
              <a:t>R/W</a:t>
            </a:r>
            <a:r>
              <a:rPr lang="zh-CN" altLang="en-US" smtClean="0">
                <a:latin typeface="Arial" pitchFamily="34" charset="0"/>
              </a:rPr>
              <a:t>位不起作用。页目录项中的</a:t>
            </a:r>
            <a:r>
              <a:rPr lang="en-US" altLang="zh-CN" smtClean="0">
                <a:latin typeface="Arial" pitchFamily="34" charset="0"/>
              </a:rPr>
              <a:t>R/W</a:t>
            </a:r>
            <a:r>
              <a:rPr lang="zh-CN" altLang="en-US" smtClean="0">
                <a:latin typeface="Arial" pitchFamily="34" charset="0"/>
              </a:rPr>
              <a:t>位对其所映射的所有页面起作用。</a:t>
            </a:r>
          </a:p>
          <a:p>
            <a:r>
              <a:rPr lang="en-US" altLang="zh-CN" smtClean="0">
                <a:latin typeface="Arial" pitchFamily="34" charset="0"/>
              </a:rPr>
              <a:t>U/S--</a:t>
            </a:r>
            <a:r>
              <a:rPr lang="zh-CN" altLang="en-US" smtClean="0">
                <a:latin typeface="Arial" pitchFamily="34" charset="0"/>
              </a:rPr>
              <a:t>位</a:t>
            </a:r>
            <a:r>
              <a:rPr lang="en-US" altLang="zh-CN" smtClean="0">
                <a:latin typeface="Arial" pitchFamily="34" charset="0"/>
              </a:rPr>
              <a:t>2</a:t>
            </a:r>
            <a:r>
              <a:rPr lang="zh-CN" altLang="en-US" smtClean="0">
                <a:latin typeface="Arial" pitchFamily="34" charset="0"/>
              </a:rPr>
              <a:t>是用户</a:t>
            </a:r>
            <a:r>
              <a:rPr lang="en-US" altLang="zh-CN" smtClean="0">
                <a:latin typeface="Arial" pitchFamily="34" charset="0"/>
              </a:rPr>
              <a:t>/</a:t>
            </a:r>
            <a:r>
              <a:rPr lang="zh-CN" altLang="en-US" smtClean="0">
                <a:latin typeface="Arial" pitchFamily="34" charset="0"/>
              </a:rPr>
              <a:t>超级用户（</a:t>
            </a:r>
            <a:r>
              <a:rPr lang="en-US" altLang="zh-CN" smtClean="0">
                <a:latin typeface="Arial" pitchFamily="34" charset="0"/>
              </a:rPr>
              <a:t>User/Supervisor</a:t>
            </a:r>
            <a:r>
              <a:rPr lang="zh-CN" altLang="en-US" smtClean="0">
                <a:latin typeface="Arial" pitchFamily="34" charset="0"/>
              </a:rPr>
              <a:t>）标志。如果为</a:t>
            </a:r>
            <a:r>
              <a:rPr lang="en-US" altLang="zh-CN" smtClean="0">
                <a:latin typeface="Arial" pitchFamily="34" charset="0"/>
              </a:rPr>
              <a:t>1</a:t>
            </a:r>
            <a:r>
              <a:rPr lang="zh-CN" altLang="en-US" smtClean="0">
                <a:latin typeface="Arial" pitchFamily="34" charset="0"/>
              </a:rPr>
              <a:t>，那么运行在任何特权级上的程序都可以访问该页面。如果为</a:t>
            </a:r>
            <a:r>
              <a:rPr lang="en-US" altLang="zh-CN" smtClean="0">
                <a:latin typeface="Arial" pitchFamily="34" charset="0"/>
              </a:rPr>
              <a:t>0</a:t>
            </a:r>
            <a:r>
              <a:rPr lang="zh-CN" altLang="en-US" smtClean="0">
                <a:latin typeface="Arial" pitchFamily="34" charset="0"/>
              </a:rPr>
              <a:t>，那么页面只能被运行在超级用户特权级（</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1</a:t>
            </a:r>
            <a:r>
              <a:rPr lang="zh-CN" altLang="en-US" smtClean="0">
                <a:latin typeface="Arial" pitchFamily="34" charset="0"/>
              </a:rPr>
              <a:t>或</a:t>
            </a:r>
            <a:r>
              <a:rPr lang="en-US" altLang="zh-CN" smtClean="0">
                <a:latin typeface="Arial" pitchFamily="34" charset="0"/>
              </a:rPr>
              <a:t>2</a:t>
            </a:r>
            <a:r>
              <a:rPr lang="zh-CN" altLang="en-US" smtClean="0">
                <a:latin typeface="Arial" pitchFamily="34" charset="0"/>
              </a:rPr>
              <a:t>）上的程序访问。页目录项中的</a:t>
            </a:r>
            <a:r>
              <a:rPr lang="en-US" altLang="zh-CN" smtClean="0">
                <a:latin typeface="Arial" pitchFamily="34" charset="0"/>
              </a:rPr>
              <a:t>U/S</a:t>
            </a:r>
            <a:r>
              <a:rPr lang="zh-CN" altLang="en-US" smtClean="0">
                <a:latin typeface="Arial" pitchFamily="34" charset="0"/>
              </a:rPr>
              <a:t>位对其所映射的所有页面起作用。</a:t>
            </a:r>
          </a:p>
          <a:p>
            <a:r>
              <a:rPr lang="en-US" altLang="zh-CN" smtClean="0">
                <a:latin typeface="Arial" pitchFamily="34" charset="0"/>
              </a:rPr>
              <a:t>A--</a:t>
            </a:r>
            <a:r>
              <a:rPr lang="zh-CN" altLang="en-US" smtClean="0">
                <a:latin typeface="Arial" pitchFamily="34" charset="0"/>
              </a:rPr>
              <a:t>位</a:t>
            </a:r>
            <a:r>
              <a:rPr lang="en-US" altLang="zh-CN" smtClean="0">
                <a:latin typeface="Arial" pitchFamily="34" charset="0"/>
              </a:rPr>
              <a:t>5</a:t>
            </a:r>
            <a:r>
              <a:rPr lang="zh-CN" altLang="en-US" smtClean="0">
                <a:latin typeface="Arial" pitchFamily="34" charset="0"/>
              </a:rPr>
              <a:t>是已访问（</a:t>
            </a:r>
            <a:r>
              <a:rPr lang="en-US" altLang="zh-CN" smtClean="0">
                <a:latin typeface="Arial" pitchFamily="34" charset="0"/>
              </a:rPr>
              <a:t>Accessed</a:t>
            </a:r>
            <a:r>
              <a:rPr lang="zh-CN" altLang="en-US" smtClean="0">
                <a:latin typeface="Arial" pitchFamily="34" charset="0"/>
              </a:rPr>
              <a:t>）标志。当处理器访问页表项映射的页面时，页表表项的这个标志就会被置为</a:t>
            </a:r>
            <a:r>
              <a:rPr lang="en-US" altLang="zh-CN" smtClean="0">
                <a:latin typeface="Arial" pitchFamily="34" charset="0"/>
              </a:rPr>
              <a:t>1</a:t>
            </a:r>
            <a:r>
              <a:rPr lang="zh-CN" altLang="en-US" smtClean="0">
                <a:latin typeface="Arial" pitchFamily="34" charset="0"/>
              </a:rPr>
              <a:t>。当处理器访问页目录表项映射的任何页面时，页目录表项的这个标志就会被置为</a:t>
            </a:r>
            <a:r>
              <a:rPr lang="en-US" altLang="zh-CN" smtClean="0">
                <a:latin typeface="Arial" pitchFamily="34" charset="0"/>
              </a:rPr>
              <a:t>1</a:t>
            </a:r>
            <a:r>
              <a:rPr lang="zh-CN" altLang="en-US" smtClean="0">
                <a:latin typeface="Arial" pitchFamily="34" charset="0"/>
              </a:rPr>
              <a:t>。处理器只负责设置该标志，操作系统可通过定期地复位该标志来统计页面的使用情况。</a:t>
            </a:r>
          </a:p>
          <a:p>
            <a:r>
              <a:rPr lang="en-US" altLang="zh-CN" smtClean="0">
                <a:latin typeface="Arial" pitchFamily="34" charset="0"/>
              </a:rPr>
              <a:t>D--</a:t>
            </a:r>
            <a:r>
              <a:rPr lang="zh-CN" altLang="en-US" smtClean="0">
                <a:latin typeface="Arial" pitchFamily="34" charset="0"/>
              </a:rPr>
              <a:t>位</a:t>
            </a:r>
            <a:r>
              <a:rPr lang="en-US" altLang="zh-CN" smtClean="0">
                <a:latin typeface="Arial" pitchFamily="34" charset="0"/>
              </a:rPr>
              <a:t>6</a:t>
            </a:r>
            <a:r>
              <a:rPr lang="zh-CN" altLang="en-US" smtClean="0">
                <a:latin typeface="Arial" pitchFamily="34" charset="0"/>
              </a:rPr>
              <a:t>是页面已被修改（</a:t>
            </a:r>
            <a:r>
              <a:rPr lang="en-US" altLang="zh-CN" smtClean="0">
                <a:latin typeface="Arial" pitchFamily="34" charset="0"/>
              </a:rPr>
              <a:t>Dirty</a:t>
            </a:r>
            <a:r>
              <a:rPr lang="zh-CN" altLang="en-US" smtClean="0">
                <a:latin typeface="Arial" pitchFamily="34" charset="0"/>
              </a:rPr>
              <a:t>）标志。当处理器对一个页面执行写操作时，就会设置对应页表表项的</a:t>
            </a:r>
            <a:r>
              <a:rPr lang="en-US" altLang="zh-CN" smtClean="0">
                <a:latin typeface="Arial" pitchFamily="34" charset="0"/>
              </a:rPr>
              <a:t>D</a:t>
            </a:r>
            <a:r>
              <a:rPr lang="zh-CN" altLang="en-US" smtClean="0">
                <a:latin typeface="Arial" pitchFamily="34" charset="0"/>
              </a:rPr>
              <a:t>标志。处理器并不会修改页目录项中的</a:t>
            </a:r>
            <a:r>
              <a:rPr lang="en-US" altLang="zh-CN" smtClean="0">
                <a:latin typeface="Arial" pitchFamily="34" charset="0"/>
              </a:rPr>
              <a:t>D</a:t>
            </a:r>
            <a:r>
              <a:rPr lang="zh-CN" altLang="en-US" smtClean="0">
                <a:latin typeface="Arial" pitchFamily="34" charset="0"/>
              </a:rPr>
              <a:t>标志。</a:t>
            </a:r>
          </a:p>
          <a:p>
            <a:r>
              <a:rPr lang="en-US" altLang="zh-CN" smtClean="0">
                <a:latin typeface="Arial" pitchFamily="34" charset="0"/>
              </a:rPr>
              <a:t>AVL--</a:t>
            </a:r>
            <a:r>
              <a:rPr lang="zh-CN" altLang="en-US" smtClean="0">
                <a:latin typeface="Arial" pitchFamily="34" charset="0"/>
              </a:rPr>
              <a:t>该字段保留专供程序使用。处理器不会修改这几位，以后的升级处理器也不会。</a:t>
            </a:r>
            <a:endParaRPr lang="en-US" altLang="zh-CN" smtClean="0">
              <a:latin typeface="Arial" pitchFamily="34" charset="0"/>
            </a:endParaRPr>
          </a:p>
          <a:p>
            <a:endParaRPr lang="en-US" altLang="zh-CN" smtClean="0">
              <a:latin typeface="Arial" pitchFamily="34" charset="0"/>
            </a:endParaRPr>
          </a:p>
          <a:p>
            <a:r>
              <a:rPr lang="zh-CN" altLang="en-US" b="1" smtClean="0">
                <a:latin typeface="Arial" pitchFamily="34" charset="0"/>
              </a:rPr>
              <a:t>对于匿名页面映射</a:t>
            </a:r>
            <a:r>
              <a:rPr lang="zh-CN" altLang="en-US" smtClean="0">
                <a:latin typeface="Arial" pitchFamily="34" charset="0"/>
              </a:rPr>
              <a:t>，此时页表项已经指向了</a:t>
            </a:r>
            <a:r>
              <a:rPr lang="en-US" altLang="zh-CN" smtClean="0">
                <a:latin typeface="Arial" pitchFamily="34" charset="0"/>
              </a:rPr>
              <a:t>swap</a:t>
            </a:r>
            <a:r>
              <a:rPr lang="zh-CN" altLang="en-US" smtClean="0">
                <a:latin typeface="Arial" pitchFamily="34" charset="0"/>
              </a:rPr>
              <a:t>分区，页面从</a:t>
            </a:r>
            <a:r>
              <a:rPr lang="en-US" altLang="zh-CN" smtClean="0">
                <a:latin typeface="Arial" pitchFamily="34" charset="0"/>
              </a:rPr>
              <a:t>swap</a:t>
            </a:r>
            <a:r>
              <a:rPr lang="zh-CN" altLang="en-US" smtClean="0">
                <a:latin typeface="Arial" pitchFamily="34" charset="0"/>
              </a:rPr>
              <a:t>分区换入，并建立映射，重新放入</a:t>
            </a:r>
            <a:r>
              <a:rPr lang="en-US" altLang="zh-CN" smtClean="0">
                <a:latin typeface="Arial" pitchFamily="34" charset="0"/>
              </a:rPr>
              <a:t>active_list</a:t>
            </a:r>
            <a:r>
              <a:rPr lang="zh-CN" altLang="en-US" smtClean="0">
                <a:latin typeface="Arial" pitchFamily="34" charset="0"/>
              </a:rPr>
              <a:t>。</a:t>
            </a:r>
          </a:p>
          <a:p>
            <a:r>
              <a:rPr lang="zh-CN" altLang="en-US" b="1" smtClean="0">
                <a:latin typeface="Arial" pitchFamily="34" charset="0"/>
              </a:rPr>
              <a:t>对于文件页面映射</a:t>
            </a:r>
            <a:r>
              <a:rPr lang="zh-CN" altLang="en-US" smtClean="0">
                <a:latin typeface="Arial" pitchFamily="34" charset="0"/>
              </a:rPr>
              <a:t>，此时页表项为空，页面从硬盘分区换入，并建立，重新放入</a:t>
            </a:r>
            <a:r>
              <a:rPr lang="en-US" altLang="zh-CN" smtClean="0">
                <a:latin typeface="Arial" pitchFamily="34" charset="0"/>
              </a:rPr>
              <a:t>active_list</a:t>
            </a:r>
            <a:r>
              <a:rPr lang="zh-CN" altLang="en-US" smtClean="0">
                <a:latin typeface="Arial" pitchFamily="34" charset="0"/>
              </a:rPr>
              <a:t>。</a:t>
            </a:r>
          </a:p>
          <a:p>
            <a:endParaRPr lang="zh-CN" altLang="en-US" smtClean="0">
              <a:latin typeface="Arial" pitchFamily="34" charset="0"/>
            </a:endParaRPr>
          </a:p>
          <a:p>
            <a:endParaRPr lang="zh-CN" altLang="en-US" smtClean="0">
              <a:latin typeface="Arial" pitchFamily="34" charset="0"/>
            </a:endParaRPr>
          </a:p>
        </p:txBody>
      </p:sp>
      <p:sp>
        <p:nvSpPr>
          <p:cNvPr id="61444" name="灯片编号占位符 3"/>
          <p:cNvSpPr>
            <a:spLocks noGrp="1"/>
          </p:cNvSpPr>
          <p:nvPr>
            <p:ph type="sldNum" sz="quarter" idx="5"/>
          </p:nvPr>
        </p:nvSpPr>
        <p:spPr>
          <a:noFill/>
          <a:ln>
            <a:miter lim="800000"/>
            <a:headEnd/>
            <a:tailEnd/>
          </a:ln>
        </p:spPr>
        <p:txBody>
          <a:bodyPr/>
          <a:lstStyle/>
          <a:p>
            <a:fld id="{4520A4FE-F3E0-4052-9089-0B67F14004A3}" type="slidenum">
              <a:rPr lang="en-US" altLang="zh-CN" smtClean="0"/>
              <a:pPr/>
              <a:t>39</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7848600" cy="6762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2775" y="1268413"/>
            <a:ext cx="3884613"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9788" y="1268413"/>
            <a:ext cx="3884612"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9788" y="3606800"/>
            <a:ext cx="3884612"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2775" y="1268413"/>
            <a:ext cx="388461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788" y="1268413"/>
            <a:ext cx="3884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81000" y="304800"/>
            <a:ext cx="7848600"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612775" y="1268413"/>
            <a:ext cx="7921625"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algn="ctr">
              <a:spcBef>
                <a:spcPct val="50000"/>
              </a:spcBef>
              <a:defRPr/>
            </a:pPr>
            <a:r>
              <a:rPr lang="en-US" altLang="zh-CN" sz="1600" smtClean="0">
                <a:ea typeface="华文琥珀" pitchFamily="2" charset="-122"/>
              </a:rPr>
              <a:t>- </a:t>
            </a:r>
            <a:fld id="{FC4D12DA-3C9E-44C9-BBEA-B81B9B41DAF8}" type="slidenum">
              <a:rPr lang="en-US" altLang="zh-CN" sz="1600" smtClean="0">
                <a:ea typeface="华文琥珀" pitchFamily="2" charset="-122"/>
              </a:rPr>
              <a:pPr algn="ctr">
                <a:spcBef>
                  <a:spcPct val="50000"/>
                </a:spcBef>
                <a:defRPr/>
              </a:pPr>
              <a:t>‹#›</a:t>
            </a:fld>
            <a:r>
              <a:rPr lang="en-US" altLang="zh-CN" sz="1600" smtClean="0">
                <a:ea typeface="华文琥珀"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p:spPr>
        <p:txBody>
          <a:bodyPr wrap="none" anchor="ctr"/>
          <a:lstStyle/>
          <a:p>
            <a:pPr>
              <a:defRPr/>
            </a:pPr>
            <a:endParaRPr lang="zh-CN" altLang="en-US"/>
          </a:p>
        </p:txBody>
      </p:sp>
      <p:sp>
        <p:nvSpPr>
          <p:cNvPr id="146442" name="Text Box 10"/>
          <p:cNvSpPr txBox="1">
            <a:spLocks noChangeArrowheads="1"/>
          </p:cNvSpPr>
          <p:nvPr userDrawn="1"/>
        </p:nvSpPr>
        <p:spPr bwMode="auto">
          <a:xfrm>
            <a:off x="7543800" y="6553200"/>
            <a:ext cx="1504950" cy="244475"/>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a:spcBef>
                <a:spcPct val="50000"/>
              </a:spcBef>
              <a:defRPr/>
            </a:pPr>
            <a:r>
              <a:rPr lang="zh-CN" altLang="en-US" sz="1000" dirty="0" smtClean="0">
                <a:solidFill>
                  <a:srgbClr val="006699"/>
                </a:solidFill>
                <a:latin typeface="Helvetica" pitchFamily="34" charset="0"/>
                <a:ea typeface="ＭＳ Ｐゴシック" pitchFamily="34" charset="-128"/>
              </a:rPr>
              <a:t>曲明成  博士后</a:t>
            </a:r>
            <a:r>
              <a:rPr lang="en-US" altLang="zh-CN" sz="1000" dirty="0" smtClean="0">
                <a:solidFill>
                  <a:srgbClr val="006699"/>
                </a:solidFill>
                <a:latin typeface="Helvetica" pitchFamily="34" charset="0"/>
                <a:ea typeface="ＭＳ Ｐゴシック" pitchFamily="34" charset="-128"/>
              </a:rPr>
              <a:t>/</a:t>
            </a:r>
            <a:r>
              <a:rPr lang="zh-CN" altLang="en-US" sz="1000" dirty="0" smtClean="0">
                <a:solidFill>
                  <a:srgbClr val="006699"/>
                </a:solidFill>
                <a:latin typeface="Helvetica" pitchFamily="34" charset="0"/>
                <a:ea typeface="ＭＳ Ｐゴシック" pitchFamily="34" charset="-128"/>
              </a:rPr>
              <a:t>硕导</a:t>
            </a:r>
          </a:p>
        </p:txBody>
      </p:sp>
      <p:sp>
        <p:nvSpPr>
          <p:cNvPr id="146443" name="Text Box 11"/>
          <p:cNvSpPr txBox="1">
            <a:spLocks noChangeArrowheads="1"/>
          </p:cNvSpPr>
          <p:nvPr userDrawn="1"/>
        </p:nvSpPr>
        <p:spPr bwMode="auto">
          <a:xfrm>
            <a:off x="76200" y="6602413"/>
            <a:ext cx="1592263" cy="244475"/>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lang="zh-CN" altLang="en-US" sz="1000" dirty="0" smtClean="0">
                <a:solidFill>
                  <a:srgbClr val="006699"/>
                </a:solidFill>
                <a:latin typeface="Helvetica" pitchFamily="34" charset="0"/>
                <a:ea typeface="ＭＳ Ｐゴシック" pitchFamily="34" charset="-128"/>
              </a:rPr>
              <a:t>操作系统 </a:t>
            </a:r>
            <a:r>
              <a:rPr lang="en-US" altLang="zh-CN" sz="1000" dirty="0" smtClean="0">
                <a:solidFill>
                  <a:srgbClr val="006699"/>
                </a:solidFill>
                <a:latin typeface="Helvetica" pitchFamily="34" charset="0"/>
                <a:ea typeface="ＭＳ Ｐゴシック" pitchFamily="34" charset="-128"/>
              </a:rPr>
              <a:t>for 2015</a:t>
            </a:r>
            <a:r>
              <a:rPr lang="zh-CN" altLang="en-US" sz="1000" dirty="0" smtClean="0">
                <a:solidFill>
                  <a:srgbClr val="006699"/>
                </a:solidFill>
                <a:latin typeface="Helvetica" pitchFamily="34" charset="0"/>
                <a:ea typeface="ＭＳ Ｐゴシック" pitchFamily="34" charset="-128"/>
              </a:rPr>
              <a:t>级本科</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_rels/slide3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8.png"/><Relationship Id="rId4" Type="http://schemas.openxmlformats.org/officeDocument/2006/relationships/image" Target="../media/image1.wmf"/></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wmf"/><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9" name="Rectangle 13"/>
          <p:cNvSpPr>
            <a:spLocks noChangeArrowheads="1"/>
          </p:cNvSpPr>
          <p:nvPr/>
        </p:nvSpPr>
        <p:spPr bwMode="auto">
          <a:xfrm>
            <a:off x="1676400" y="1981200"/>
            <a:ext cx="5791200" cy="3962400"/>
          </a:xfrm>
          <a:prstGeom prst="rect">
            <a:avLst/>
          </a:prstGeom>
          <a:noFill/>
          <a:ln w="9525">
            <a:solidFill>
              <a:srgbClr val="C0C0C0"/>
            </a:solidFill>
            <a:miter lim="800000"/>
            <a:headEnd/>
            <a:tailEnd/>
          </a:ln>
        </p:spPr>
        <p:txBody>
          <a:bodyPr anchor="ctr"/>
          <a:lstStyle/>
          <a:p>
            <a:pPr marL="444500" indent="-173038" eaLnBrk="1" hangingPunct="1">
              <a:lnSpc>
                <a:spcPct val="130000"/>
              </a:lnSpc>
              <a:buClr>
                <a:srgbClr val="CC0000"/>
              </a:buClr>
              <a:buSzPct val="90000"/>
              <a:buFont typeface="Wingdings" pitchFamily="2" charset="2"/>
              <a:buNone/>
            </a:pPr>
            <a:r>
              <a:rPr lang="en-US" altLang="zh-CN" sz="2800">
                <a:latin typeface="Times New Roman" pitchFamily="18" charset="0"/>
              </a:rPr>
              <a:t>11.1 </a:t>
            </a:r>
            <a:r>
              <a:rPr lang="zh-CN" altLang="en-US" sz="2800">
                <a:latin typeface="Times New Roman" pitchFamily="18" charset="0"/>
              </a:rPr>
              <a:t>磁盘结构</a:t>
            </a:r>
          </a:p>
          <a:p>
            <a:pPr marL="444500" indent="-173038" eaLnBrk="1" hangingPunct="1">
              <a:lnSpc>
                <a:spcPct val="130000"/>
              </a:lnSpc>
              <a:buClr>
                <a:srgbClr val="CC0000"/>
              </a:buClr>
              <a:buSzPct val="90000"/>
              <a:buFont typeface="Wingdings" pitchFamily="2" charset="2"/>
              <a:buNone/>
            </a:pPr>
            <a:r>
              <a:rPr lang="en-US" altLang="zh-CN" sz="2800">
                <a:latin typeface="Times New Roman" pitchFamily="18" charset="0"/>
              </a:rPr>
              <a:t>11.2 </a:t>
            </a:r>
            <a:r>
              <a:rPr lang="zh-CN" altLang="en-US" sz="2800">
                <a:latin typeface="Times New Roman" pitchFamily="18" charset="0"/>
              </a:rPr>
              <a:t>磁盘调度</a:t>
            </a:r>
            <a:r>
              <a:rPr lang="en-US" altLang="zh-CN" sz="2800">
                <a:latin typeface="Times New Roman" pitchFamily="18" charset="0"/>
              </a:rPr>
              <a:t>(IO</a:t>
            </a:r>
            <a:r>
              <a:rPr lang="zh-CN" altLang="en-US" sz="2800">
                <a:latin typeface="Times New Roman" pitchFamily="18" charset="0"/>
              </a:rPr>
              <a:t>子系统）</a:t>
            </a:r>
          </a:p>
          <a:p>
            <a:pPr marL="444500" indent="-173038" eaLnBrk="1" hangingPunct="1">
              <a:lnSpc>
                <a:spcPct val="130000"/>
              </a:lnSpc>
              <a:buClr>
                <a:srgbClr val="CC0000"/>
              </a:buClr>
              <a:buSzPct val="90000"/>
              <a:buFont typeface="Wingdings" pitchFamily="2" charset="2"/>
              <a:buNone/>
            </a:pPr>
            <a:r>
              <a:rPr lang="en-US" altLang="zh-CN" sz="2800">
                <a:latin typeface="Times New Roman" pitchFamily="18" charset="0"/>
              </a:rPr>
              <a:t>11.3 </a:t>
            </a:r>
            <a:r>
              <a:rPr lang="zh-CN" altLang="en-US" sz="2800">
                <a:latin typeface="Times New Roman" pitchFamily="18" charset="0"/>
              </a:rPr>
              <a:t>磁盘编址</a:t>
            </a:r>
          </a:p>
          <a:p>
            <a:pPr marL="444500" indent="-173038" eaLnBrk="1" hangingPunct="1">
              <a:lnSpc>
                <a:spcPct val="130000"/>
              </a:lnSpc>
              <a:buClr>
                <a:srgbClr val="CC0000"/>
              </a:buClr>
              <a:buSzPct val="90000"/>
              <a:buFont typeface="Wingdings" pitchFamily="2" charset="2"/>
              <a:buNone/>
            </a:pPr>
            <a:r>
              <a:rPr lang="en-US" altLang="zh-CN" sz="2800">
                <a:latin typeface="Times New Roman" pitchFamily="18" charset="0"/>
              </a:rPr>
              <a:t>11.4 </a:t>
            </a:r>
            <a:r>
              <a:rPr lang="zh-CN" altLang="en-US" sz="2800">
                <a:latin typeface="Times New Roman" pitchFamily="18" charset="0"/>
              </a:rPr>
              <a:t>文件概念及实现方法</a:t>
            </a:r>
            <a:endParaRPr lang="zh-CN" altLang="en-US" sz="2800">
              <a:solidFill>
                <a:srgbClr val="000099"/>
              </a:solidFill>
              <a:latin typeface="Times New Roman" pitchFamily="18" charset="0"/>
              <a:ea typeface="楷体_GB2312"/>
              <a:cs typeface="楷体_GB2312"/>
            </a:endParaRPr>
          </a:p>
        </p:txBody>
      </p:sp>
      <p:sp>
        <p:nvSpPr>
          <p:cNvPr id="214028" name="Rectangle 12"/>
          <p:cNvSpPr>
            <a:spLocks noChangeArrowheads="1"/>
          </p:cNvSpPr>
          <p:nvPr/>
        </p:nvSpPr>
        <p:spPr bwMode="auto">
          <a:xfrm>
            <a:off x="3609975" y="1443038"/>
            <a:ext cx="2257425" cy="385762"/>
          </a:xfrm>
          <a:prstGeom prst="rect">
            <a:avLst/>
          </a:prstGeom>
          <a:noFill/>
          <a:ln w="9525">
            <a:noFill/>
            <a:miter lim="800000"/>
            <a:headEnd/>
            <a:tailEnd/>
          </a:ln>
        </p:spPr>
        <p:txBody>
          <a:bodyPr wrap="none" anchor="ctr"/>
          <a:lstStyle/>
          <a:p>
            <a:pPr defTabSz="1347788"/>
            <a:r>
              <a:rPr kumimoji="1" lang="zh-CN" altLang="en-US" sz="2800">
                <a:solidFill>
                  <a:srgbClr val="CC0000"/>
                </a:solidFill>
                <a:latin typeface="黑体" pitchFamily="49" charset="-122"/>
                <a:ea typeface="黑体" pitchFamily="49" charset="-122"/>
              </a:rPr>
              <a:t>主要内容</a:t>
            </a:r>
          </a:p>
        </p:txBody>
      </p:sp>
      <p:sp>
        <p:nvSpPr>
          <p:cNvPr id="7172" name="Rectangle 14"/>
          <p:cNvSpPr>
            <a:spLocks noChangeArrowheads="1"/>
          </p:cNvSpPr>
          <p:nvPr/>
        </p:nvSpPr>
        <p:spPr bwMode="auto">
          <a:xfrm>
            <a:off x="2057400" y="381000"/>
            <a:ext cx="4343400" cy="555625"/>
          </a:xfrm>
          <a:prstGeom prst="rect">
            <a:avLst/>
          </a:prstGeom>
          <a:noFill/>
          <a:ln w="9525">
            <a:noFill/>
            <a:miter lim="800000"/>
            <a:headEnd/>
            <a:tailEnd/>
          </a:ln>
        </p:spPr>
        <p:txBody>
          <a:bodyPr anchor="ctr"/>
          <a:lstStyle/>
          <a:p>
            <a:pPr algn="ctr" eaLnBrk="1" hangingPunct="1"/>
            <a:r>
              <a:rPr lang="zh-CN" altLang="en-US" sz="3200">
                <a:solidFill>
                  <a:srgbClr val="FF0000"/>
                </a:solidFill>
                <a:latin typeface="黑体" pitchFamily="49" charset="-122"/>
                <a:ea typeface="黑体" pitchFamily="49" charset="-122"/>
              </a:rPr>
              <a:t>第</a:t>
            </a:r>
            <a:r>
              <a:rPr lang="en-US" altLang="zh-CN" sz="3200">
                <a:solidFill>
                  <a:srgbClr val="FF0000"/>
                </a:solidFill>
                <a:latin typeface="黑体" pitchFamily="49" charset="-122"/>
                <a:ea typeface="黑体" pitchFamily="49" charset="-122"/>
              </a:rPr>
              <a:t>11</a:t>
            </a:r>
            <a:r>
              <a:rPr lang="zh-CN" altLang="en-US" sz="3200">
                <a:solidFill>
                  <a:srgbClr val="FF0000"/>
                </a:solidFill>
                <a:latin typeface="黑体" pitchFamily="49" charset="-122"/>
                <a:ea typeface="黑体" pitchFamily="49" charset="-122"/>
              </a:rPr>
              <a:t>章 磁盘与文件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9" grpId="0" animBg="1"/>
      <p:bldP spid="2140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I/O</a:t>
            </a:r>
            <a:r>
              <a:rPr lang="zh-CN" altLang="en-US" smtClean="0"/>
              <a:t>过程是解开许多磁盘问题的钥匙</a:t>
            </a:r>
          </a:p>
        </p:txBody>
      </p:sp>
      <p:sp>
        <p:nvSpPr>
          <p:cNvPr id="512003" name="Rectangle 3"/>
          <p:cNvSpPr>
            <a:spLocks noChangeArrowheads="1"/>
          </p:cNvSpPr>
          <p:nvPr/>
        </p:nvSpPr>
        <p:spPr bwMode="auto">
          <a:xfrm>
            <a:off x="841375" y="114300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磁盘调度：</a:t>
            </a:r>
          </a:p>
        </p:txBody>
      </p:sp>
      <p:grpSp>
        <p:nvGrpSpPr>
          <p:cNvPr id="2" name="Group 4"/>
          <p:cNvGrpSpPr>
            <a:grpSpLocks/>
          </p:cNvGrpSpPr>
          <p:nvPr/>
        </p:nvGrpSpPr>
        <p:grpSpPr bwMode="auto">
          <a:xfrm>
            <a:off x="1219200" y="1600200"/>
            <a:ext cx="7239000" cy="1600200"/>
            <a:chOff x="768" y="1008"/>
            <a:chExt cx="4560" cy="1008"/>
          </a:xfrm>
        </p:grpSpPr>
        <p:sp>
          <p:nvSpPr>
            <p:cNvPr id="13329" name="Rectangle 5"/>
            <p:cNvSpPr>
              <a:spLocks noChangeArrowheads="1"/>
            </p:cNvSpPr>
            <p:nvPr/>
          </p:nvSpPr>
          <p:spPr bwMode="auto">
            <a:xfrm>
              <a:off x="981" y="1248"/>
              <a:ext cx="4176" cy="448"/>
            </a:xfrm>
            <a:prstGeom prst="rect">
              <a:avLst/>
            </a:prstGeom>
            <a:noFill/>
            <a:ln w="9525" algn="ctr">
              <a:solidFill>
                <a:srgbClr val="FF0000"/>
              </a:solidFill>
              <a:miter lim="800000"/>
              <a:headEnd/>
              <a:tailEnd/>
            </a:ln>
          </p:spPr>
          <p:txBody>
            <a:bodyPr>
              <a:spAutoFit/>
            </a:bodyPr>
            <a:lstStyle/>
            <a:p>
              <a:pPr eaLnBrk="1" hangingPunct="1">
                <a:spcBef>
                  <a:spcPct val="50000"/>
                </a:spcBef>
              </a:pPr>
              <a:r>
                <a:rPr lang="zh-CN" altLang="en-US" sz="2000"/>
                <a:t>磁盘访问延迟 </a:t>
              </a:r>
              <a:r>
                <a:rPr lang="en-US" altLang="zh-CN" sz="2000"/>
                <a:t>= </a:t>
              </a:r>
              <a:r>
                <a:rPr lang="zh-CN" altLang="en-US" sz="2000"/>
                <a:t>队列时间 </a:t>
              </a:r>
              <a:r>
                <a:rPr lang="en-US" altLang="zh-CN" sz="2000"/>
                <a:t>+ </a:t>
              </a:r>
              <a:r>
                <a:rPr lang="zh-CN" altLang="en-US" sz="2000"/>
                <a:t>控制器时间 </a:t>
              </a:r>
              <a:r>
                <a:rPr lang="en-US" altLang="zh-CN" sz="2000"/>
                <a:t>+ </a:t>
              </a:r>
              <a:br>
                <a:rPr lang="en-US" altLang="zh-CN" sz="2000"/>
              </a:br>
              <a:r>
                <a:rPr lang="en-US" altLang="zh-CN" sz="2000"/>
                <a:t>	          </a:t>
              </a:r>
              <a:r>
                <a:rPr lang="zh-CN" altLang="en-US" sz="2000"/>
                <a:t>寻道时间 </a:t>
              </a:r>
              <a:r>
                <a:rPr lang="en-US" altLang="zh-CN" sz="2000"/>
                <a:t>+ </a:t>
              </a:r>
              <a:r>
                <a:rPr lang="zh-CN" altLang="en-US" sz="2000"/>
                <a:t>旋转时间 </a:t>
              </a:r>
              <a:r>
                <a:rPr lang="en-US" altLang="zh-CN" sz="2000"/>
                <a:t>+ </a:t>
              </a:r>
              <a:r>
                <a:rPr lang="zh-CN" altLang="en-US" sz="2000"/>
                <a:t>传输时间</a:t>
              </a:r>
            </a:p>
          </p:txBody>
        </p:sp>
        <p:sp>
          <p:nvSpPr>
            <p:cNvPr id="13330" name="AutoShape 6"/>
            <p:cNvSpPr>
              <a:spLocks noChangeArrowheads="1"/>
            </p:cNvSpPr>
            <p:nvPr/>
          </p:nvSpPr>
          <p:spPr bwMode="auto">
            <a:xfrm rot="10800000">
              <a:off x="768" y="1728"/>
              <a:ext cx="1536" cy="288"/>
            </a:xfrm>
            <a:prstGeom prst="wedgeRoundRectCallout">
              <a:avLst>
                <a:gd name="adj1" fmla="val -59380"/>
                <a:gd name="adj2" fmla="val 84718"/>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000"/>
                <a:t>12 ms to 8 ms</a:t>
              </a:r>
            </a:p>
          </p:txBody>
        </p:sp>
        <p:sp>
          <p:nvSpPr>
            <p:cNvPr id="13331" name="AutoShape 7"/>
            <p:cNvSpPr>
              <a:spLocks noChangeArrowheads="1"/>
            </p:cNvSpPr>
            <p:nvPr/>
          </p:nvSpPr>
          <p:spPr bwMode="auto">
            <a:xfrm rot="10800000">
              <a:off x="2400" y="1728"/>
              <a:ext cx="1488" cy="288"/>
            </a:xfrm>
            <a:prstGeom prst="wedgeRoundRectCallout">
              <a:avLst>
                <a:gd name="adj1" fmla="val -8269"/>
                <a:gd name="adj2" fmla="val 9409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000"/>
                <a:t>8 ms to 4 ms</a:t>
              </a:r>
            </a:p>
          </p:txBody>
        </p:sp>
        <p:sp>
          <p:nvSpPr>
            <p:cNvPr id="13332" name="AutoShape 8"/>
            <p:cNvSpPr>
              <a:spLocks noChangeArrowheads="1"/>
            </p:cNvSpPr>
            <p:nvPr/>
          </p:nvSpPr>
          <p:spPr bwMode="auto">
            <a:xfrm rot="10800000">
              <a:off x="4032" y="1728"/>
              <a:ext cx="1200" cy="288"/>
            </a:xfrm>
            <a:prstGeom prst="wedgeRoundRectCallout">
              <a:avLst>
                <a:gd name="adj1" fmla="val 46000"/>
                <a:gd name="adj2" fmla="val 90968"/>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约</a:t>
              </a:r>
              <a:r>
                <a:rPr lang="en-US" altLang="zh-CN" sz="2000"/>
                <a:t>0.25ms</a:t>
              </a:r>
            </a:p>
          </p:txBody>
        </p:sp>
        <p:sp>
          <p:nvSpPr>
            <p:cNvPr id="13333" name="AutoShape 9"/>
            <p:cNvSpPr>
              <a:spLocks noChangeArrowheads="1"/>
            </p:cNvSpPr>
            <p:nvPr/>
          </p:nvSpPr>
          <p:spPr bwMode="auto">
            <a:xfrm rot="10800000">
              <a:off x="3840" y="1008"/>
              <a:ext cx="1488" cy="288"/>
            </a:xfrm>
            <a:prstGeom prst="wedgeRoundRectCallout">
              <a:avLst>
                <a:gd name="adj1" fmla="val 73991"/>
                <a:gd name="adj2" fmla="val -4305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前两项可以忽略</a:t>
              </a:r>
              <a:r>
                <a:rPr lang="en-US" altLang="zh-CN" sz="2000"/>
                <a:t>!</a:t>
              </a:r>
            </a:p>
          </p:txBody>
        </p:sp>
      </p:grpSp>
      <p:grpSp>
        <p:nvGrpSpPr>
          <p:cNvPr id="3" name="Group 10"/>
          <p:cNvGrpSpPr>
            <a:grpSpLocks/>
          </p:cNvGrpSpPr>
          <p:nvPr/>
        </p:nvGrpSpPr>
        <p:grpSpPr bwMode="auto">
          <a:xfrm>
            <a:off x="1066800" y="3276600"/>
            <a:ext cx="6858000" cy="603250"/>
            <a:chOff x="672" y="2160"/>
            <a:chExt cx="4320" cy="380"/>
          </a:xfrm>
        </p:grpSpPr>
        <p:sp>
          <p:nvSpPr>
            <p:cNvPr id="13327" name="Rectangle 11"/>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多个磁盘访问请求出现在请求队列怎么办</a:t>
              </a:r>
              <a:r>
                <a:rPr lang="en-US" altLang="zh-CN" sz="2400"/>
                <a:t>?</a:t>
              </a:r>
            </a:p>
          </p:txBody>
        </p:sp>
        <p:pic>
          <p:nvPicPr>
            <p:cNvPr id="13328" name="Picture 12"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
        <p:nvSpPr>
          <p:cNvPr id="512013" name="Text Box 13"/>
          <p:cNvSpPr txBox="1">
            <a:spLocks noChangeArrowheads="1"/>
          </p:cNvSpPr>
          <p:nvPr/>
        </p:nvSpPr>
        <p:spPr bwMode="auto">
          <a:xfrm>
            <a:off x="7439025" y="3381375"/>
            <a:ext cx="8382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调度</a:t>
            </a:r>
          </a:p>
        </p:txBody>
      </p:sp>
      <p:grpSp>
        <p:nvGrpSpPr>
          <p:cNvPr id="4" name="Group 14"/>
          <p:cNvGrpSpPr>
            <a:grpSpLocks/>
          </p:cNvGrpSpPr>
          <p:nvPr/>
        </p:nvGrpSpPr>
        <p:grpSpPr bwMode="auto">
          <a:xfrm>
            <a:off x="1066800" y="3816350"/>
            <a:ext cx="6858000" cy="603250"/>
            <a:chOff x="672" y="2160"/>
            <a:chExt cx="4320" cy="380"/>
          </a:xfrm>
        </p:grpSpPr>
        <p:sp>
          <p:nvSpPr>
            <p:cNvPr id="13325" name="Rectangle 15"/>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调度的目标是什么</a:t>
              </a:r>
              <a:r>
                <a:rPr lang="en-US" altLang="zh-CN" sz="2400"/>
                <a:t>? </a:t>
              </a:r>
              <a:r>
                <a:rPr lang="zh-CN" altLang="en-US" sz="2400"/>
                <a:t>调度时主要考察什么</a:t>
              </a:r>
              <a:r>
                <a:rPr lang="en-US" altLang="zh-CN" sz="2400"/>
                <a:t>?</a:t>
              </a:r>
            </a:p>
          </p:txBody>
        </p:sp>
        <p:pic>
          <p:nvPicPr>
            <p:cNvPr id="13326" name="Picture 1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
        <p:nvSpPr>
          <p:cNvPr id="512017" name="AutoShape 17"/>
          <p:cNvSpPr>
            <a:spLocks noChangeArrowheads="1"/>
          </p:cNvSpPr>
          <p:nvPr/>
        </p:nvSpPr>
        <p:spPr bwMode="auto">
          <a:xfrm rot="10800000">
            <a:off x="1676400" y="4495800"/>
            <a:ext cx="2438400" cy="914400"/>
          </a:xfrm>
          <a:prstGeom prst="wedgeRoundRectCallout">
            <a:avLst>
              <a:gd name="adj1" fmla="val -32620"/>
              <a:gd name="adj2" fmla="val 76560"/>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目标当然是平均访问延迟小</a:t>
            </a:r>
            <a:r>
              <a:rPr lang="en-US" altLang="zh-CN" sz="2400"/>
              <a:t>!</a:t>
            </a:r>
          </a:p>
        </p:txBody>
      </p:sp>
      <p:sp>
        <p:nvSpPr>
          <p:cNvPr id="512018" name="AutoShape 18"/>
          <p:cNvSpPr>
            <a:spLocks noChangeArrowheads="1"/>
          </p:cNvSpPr>
          <p:nvPr/>
        </p:nvSpPr>
        <p:spPr bwMode="auto">
          <a:xfrm rot="10800000">
            <a:off x="4267200" y="4495800"/>
            <a:ext cx="2438400" cy="914400"/>
          </a:xfrm>
          <a:prstGeom prst="wedgeRoundRectCallout">
            <a:avLst>
              <a:gd name="adj1" fmla="val -32620"/>
              <a:gd name="adj2" fmla="val 76560"/>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寻道时间是主要矛盾</a:t>
            </a:r>
            <a:r>
              <a:rPr lang="en-US" altLang="zh-CN" sz="2400"/>
              <a:t>!</a:t>
            </a:r>
          </a:p>
        </p:txBody>
      </p:sp>
      <p:grpSp>
        <p:nvGrpSpPr>
          <p:cNvPr id="5" name="Group 19"/>
          <p:cNvGrpSpPr>
            <a:grpSpLocks/>
          </p:cNvGrpSpPr>
          <p:nvPr/>
        </p:nvGrpSpPr>
        <p:grpSpPr bwMode="auto">
          <a:xfrm>
            <a:off x="1066800" y="5721350"/>
            <a:ext cx="6858000" cy="603250"/>
            <a:chOff x="672" y="2160"/>
            <a:chExt cx="4320" cy="380"/>
          </a:xfrm>
        </p:grpSpPr>
        <p:sp>
          <p:nvSpPr>
            <p:cNvPr id="13323" name="Rectangle 20"/>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磁盘调度</a:t>
              </a:r>
              <a:r>
                <a:rPr lang="en-US" altLang="zh-CN" sz="2400">
                  <a:solidFill>
                    <a:srgbClr val="FF0000"/>
                  </a:solidFill>
                </a:rPr>
                <a:t>: </a:t>
              </a:r>
              <a:r>
                <a:rPr lang="zh-CN" altLang="en-US" sz="2400">
                  <a:solidFill>
                    <a:srgbClr val="FF0000"/>
                  </a:solidFill>
                </a:rPr>
                <a:t>输入多个磁道请求，给出服务顺序</a:t>
              </a:r>
              <a:r>
                <a:rPr lang="en-US" altLang="zh-CN" sz="2400">
                  <a:solidFill>
                    <a:srgbClr val="FF0000"/>
                  </a:solidFill>
                </a:rPr>
                <a:t>!</a:t>
              </a:r>
            </a:p>
          </p:txBody>
        </p:sp>
        <p:pic>
          <p:nvPicPr>
            <p:cNvPr id="13324" name="Picture 21"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2003"/>
                                        </p:tgtEl>
                                        <p:attrNameLst>
                                          <p:attrName>style.visibility</p:attrName>
                                        </p:attrNameLst>
                                      </p:cBhvr>
                                      <p:to>
                                        <p:strVal val="visible"/>
                                      </p:to>
                                    </p:set>
                                    <p:animEffect transition="in" filter="dissolve">
                                      <p:cBhvr>
                                        <p:cTn id="7" dur="500"/>
                                        <p:tgtEl>
                                          <p:spTgt spid="512003"/>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2013"/>
                                        </p:tgtEl>
                                        <p:attrNameLst>
                                          <p:attrName>style.visibility</p:attrName>
                                        </p:attrNameLst>
                                      </p:cBhvr>
                                      <p:to>
                                        <p:strVal val="visible"/>
                                      </p:to>
                                    </p:set>
                                    <p:animEffect transition="in" filter="dissolve">
                                      <p:cBhvr>
                                        <p:cTn id="20" dur="500"/>
                                        <p:tgtEl>
                                          <p:spTgt spid="5120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12017"/>
                                        </p:tgtEl>
                                        <p:attrNameLst>
                                          <p:attrName>style.visibility</p:attrName>
                                        </p:attrNameLst>
                                      </p:cBhvr>
                                      <p:to>
                                        <p:strVal val="visible"/>
                                      </p:to>
                                    </p:set>
                                    <p:animEffect transition="in" filter="dissolve">
                                      <p:cBhvr>
                                        <p:cTn id="30" dur="500"/>
                                        <p:tgtEl>
                                          <p:spTgt spid="5120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12018"/>
                                        </p:tgtEl>
                                        <p:attrNameLst>
                                          <p:attrName>style.visibility</p:attrName>
                                        </p:attrNameLst>
                                      </p:cBhvr>
                                      <p:to>
                                        <p:strVal val="visible"/>
                                      </p:to>
                                    </p:set>
                                    <p:animEffect transition="in" filter="dissolve">
                                      <p:cBhvr>
                                        <p:cTn id="35" dur="500"/>
                                        <p:tgtEl>
                                          <p:spTgt spid="5120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p:bldP spid="512013" grpId="0"/>
      <p:bldP spid="512017" grpId="0" animBg="1"/>
      <p:bldP spid="5120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67000" y="304800"/>
            <a:ext cx="3429000" cy="676275"/>
          </a:xfrm>
        </p:spPr>
        <p:txBody>
          <a:bodyPr/>
          <a:lstStyle/>
          <a:p>
            <a:pPr eaLnBrk="1" hangingPunct="1"/>
            <a:r>
              <a:rPr lang="en-US" altLang="zh-CN" smtClean="0"/>
              <a:t>11.2 </a:t>
            </a:r>
            <a:r>
              <a:rPr lang="zh-CN" altLang="en-US" smtClean="0"/>
              <a:t>磁盘调度</a:t>
            </a:r>
          </a:p>
        </p:txBody>
      </p:sp>
      <p:pic>
        <p:nvPicPr>
          <p:cNvPr id="14339"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14340" name="Rectangle 4"/>
          <p:cNvSpPr>
            <a:spLocks noChangeArrowheads="1"/>
          </p:cNvSpPr>
          <p:nvPr/>
        </p:nvSpPr>
        <p:spPr bwMode="auto">
          <a:xfrm>
            <a:off x="76200" y="2438400"/>
            <a:ext cx="8839200" cy="1470025"/>
          </a:xfrm>
          <a:prstGeom prst="rect">
            <a:avLst/>
          </a:prstGeom>
          <a:noFill/>
          <a:ln w="9525">
            <a:noFill/>
            <a:miter lim="800000"/>
            <a:headEnd/>
            <a:tailEnd/>
          </a:ln>
        </p:spPr>
        <p:txBody>
          <a:bodyPr anchor="ctr"/>
          <a:lstStyle/>
          <a:p>
            <a:pPr algn="ctr" eaLnBrk="1" hangingPunct="1"/>
            <a:r>
              <a:rPr lang="zh-CN" altLang="en-US" sz="4800">
                <a:solidFill>
                  <a:srgbClr val="FF0000"/>
                </a:solidFill>
                <a:latin typeface="Arial Black" pitchFamily="34" charset="0"/>
                <a:ea typeface="黑体" pitchFamily="49" charset="-122"/>
              </a:rPr>
              <a:t>磁盘读写请求频繁发生，</a:t>
            </a:r>
            <a:br>
              <a:rPr lang="zh-CN" altLang="en-US" sz="4800">
                <a:solidFill>
                  <a:srgbClr val="FF0000"/>
                </a:solidFill>
                <a:latin typeface="Arial Black" pitchFamily="34" charset="0"/>
                <a:ea typeface="黑体" pitchFamily="49" charset="-122"/>
              </a:rPr>
            </a:br>
            <a:r>
              <a:rPr lang="zh-CN" altLang="en-US" sz="4800">
                <a:solidFill>
                  <a:srgbClr val="FF0000"/>
                </a:solidFill>
                <a:latin typeface="Arial Black" pitchFamily="34" charset="0"/>
                <a:ea typeface="黑体" pitchFamily="49" charset="-122"/>
              </a:rPr>
              <a:t>如何尽快响应？</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FCFS</a:t>
            </a:r>
            <a:r>
              <a:rPr lang="zh-CN" altLang="en-US" smtClean="0"/>
              <a:t>磁盘调度</a:t>
            </a:r>
          </a:p>
        </p:txBody>
      </p:sp>
      <p:sp>
        <p:nvSpPr>
          <p:cNvPr id="513027" name="Rectangle 3"/>
          <p:cNvSpPr>
            <a:spLocks noChangeArrowheads="1"/>
          </p:cNvSpPr>
          <p:nvPr/>
        </p:nvSpPr>
        <p:spPr bwMode="auto">
          <a:xfrm>
            <a:off x="841375" y="114300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最直观、最公平的调度：</a:t>
            </a:r>
          </a:p>
        </p:txBody>
      </p:sp>
      <p:grpSp>
        <p:nvGrpSpPr>
          <p:cNvPr id="2" name="Group 4"/>
          <p:cNvGrpSpPr>
            <a:grpSpLocks/>
          </p:cNvGrpSpPr>
          <p:nvPr/>
        </p:nvGrpSpPr>
        <p:grpSpPr bwMode="auto">
          <a:xfrm>
            <a:off x="1066800" y="1828800"/>
            <a:ext cx="6858000" cy="1063625"/>
            <a:chOff x="672" y="2160"/>
            <a:chExt cx="4320" cy="670"/>
          </a:xfrm>
        </p:grpSpPr>
        <p:sp>
          <p:nvSpPr>
            <p:cNvPr id="15456" name="Rectangle 5"/>
            <p:cNvSpPr>
              <a:spLocks noChangeArrowheads="1"/>
            </p:cNvSpPr>
            <p:nvPr/>
          </p:nvSpPr>
          <p:spPr bwMode="auto">
            <a:xfrm>
              <a:off x="672" y="2160"/>
              <a:ext cx="4320" cy="670"/>
            </a:xfrm>
            <a:prstGeom prst="rect">
              <a:avLst/>
            </a:prstGeom>
            <a:noFill/>
            <a:ln w="9525">
              <a:noFill/>
              <a:miter lim="800000"/>
              <a:headEnd/>
              <a:tailEnd/>
            </a:ln>
          </p:spPr>
          <p:txBody>
            <a:bodyPr>
              <a:spAutoFit/>
            </a:bodyPr>
            <a:lstStyle/>
            <a:p>
              <a:pPr lvl="1" eaLnBrk="1" hangingPunct="1">
                <a:lnSpc>
                  <a:spcPct val="140000"/>
                </a:lnSpc>
              </a:pPr>
              <a:r>
                <a:rPr lang="zh-CN" altLang="en-US" sz="2400"/>
                <a:t>一个实例</a:t>
              </a:r>
              <a:r>
                <a:rPr lang="en-US" altLang="zh-CN" sz="2400"/>
                <a:t>: </a:t>
              </a:r>
              <a:r>
                <a:rPr lang="zh-CN" altLang="en-US" sz="2400"/>
                <a:t>磁头开始磁道位置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5457"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295400" y="2867025"/>
            <a:ext cx="7372350" cy="1019175"/>
            <a:chOff x="816" y="1806"/>
            <a:chExt cx="4644" cy="642"/>
          </a:xfrm>
        </p:grpSpPr>
        <p:sp>
          <p:nvSpPr>
            <p:cNvPr id="15433"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5434"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5435"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5436"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5437"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5438"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5439"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5440"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5441"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5442"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5443"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5444"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5445"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5446"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5447"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5448"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5449"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5450"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5451"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5452"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5453"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5454"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5455"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sp>
        <p:nvSpPr>
          <p:cNvPr id="513055" name="AutoShape 31"/>
          <p:cNvSpPr>
            <a:spLocks noChangeArrowheads="1"/>
          </p:cNvSpPr>
          <p:nvPr/>
        </p:nvSpPr>
        <p:spPr bwMode="auto">
          <a:xfrm>
            <a:off x="28194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56" name="AutoShape 32"/>
          <p:cNvSpPr>
            <a:spLocks noChangeArrowheads="1"/>
          </p:cNvSpPr>
          <p:nvPr/>
        </p:nvSpPr>
        <p:spPr bwMode="auto">
          <a:xfrm>
            <a:off x="46482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57" name="AutoShape 33"/>
          <p:cNvSpPr>
            <a:spLocks noChangeArrowheads="1"/>
          </p:cNvSpPr>
          <p:nvPr/>
        </p:nvSpPr>
        <p:spPr bwMode="auto">
          <a:xfrm>
            <a:off x="55626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58" name="AutoShape 34"/>
          <p:cNvSpPr>
            <a:spLocks noChangeArrowheads="1"/>
          </p:cNvSpPr>
          <p:nvPr/>
        </p:nvSpPr>
        <p:spPr bwMode="auto">
          <a:xfrm>
            <a:off x="60198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59" name="AutoShape 35"/>
          <p:cNvSpPr>
            <a:spLocks noChangeArrowheads="1"/>
          </p:cNvSpPr>
          <p:nvPr/>
        </p:nvSpPr>
        <p:spPr bwMode="auto">
          <a:xfrm>
            <a:off x="74676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60" name="AutoShape 36"/>
          <p:cNvSpPr>
            <a:spLocks noChangeArrowheads="1"/>
          </p:cNvSpPr>
          <p:nvPr/>
        </p:nvSpPr>
        <p:spPr bwMode="auto">
          <a:xfrm>
            <a:off x="31242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61" name="AutoShape 37"/>
          <p:cNvSpPr>
            <a:spLocks noChangeArrowheads="1"/>
          </p:cNvSpPr>
          <p:nvPr/>
        </p:nvSpPr>
        <p:spPr bwMode="auto">
          <a:xfrm>
            <a:off x="34290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62" name="AutoShape 38"/>
          <p:cNvSpPr>
            <a:spLocks noChangeArrowheads="1"/>
          </p:cNvSpPr>
          <p:nvPr/>
        </p:nvSpPr>
        <p:spPr bwMode="auto">
          <a:xfrm>
            <a:off x="17526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sp>
        <p:nvSpPr>
          <p:cNvPr id="513063" name="AutoShape 39"/>
          <p:cNvSpPr>
            <a:spLocks noChangeArrowheads="1"/>
          </p:cNvSpPr>
          <p:nvPr/>
        </p:nvSpPr>
        <p:spPr bwMode="auto">
          <a:xfrm>
            <a:off x="2209800" y="3886200"/>
            <a:ext cx="152400" cy="609600"/>
          </a:xfrm>
          <a:prstGeom prst="upArrow">
            <a:avLst>
              <a:gd name="adj1" fmla="val 50000"/>
              <a:gd name="adj2" fmla="val 100000"/>
            </a:avLst>
          </a:prstGeom>
          <a:solidFill>
            <a:schemeClr val="accent2"/>
          </a:solidFill>
          <a:ln w="9525" algn="ctr">
            <a:solidFill>
              <a:schemeClr val="accent2"/>
            </a:solidFill>
            <a:miter lim="800000"/>
            <a:headEnd/>
            <a:tailEnd/>
          </a:ln>
        </p:spPr>
        <p:txBody>
          <a:bodyPr vert="eaVert" wrap="none" anchor="ctr"/>
          <a:lstStyle/>
          <a:p>
            <a:pPr eaLnBrk="1" hangingPunct="1"/>
            <a:endParaRPr lang="zh-CN" altLang="en-US"/>
          </a:p>
        </p:txBody>
      </p:sp>
      <p:grpSp>
        <p:nvGrpSpPr>
          <p:cNvPr id="4" name="Group 40"/>
          <p:cNvGrpSpPr>
            <a:grpSpLocks/>
          </p:cNvGrpSpPr>
          <p:nvPr/>
        </p:nvGrpSpPr>
        <p:grpSpPr bwMode="auto">
          <a:xfrm>
            <a:off x="2867025" y="4552950"/>
            <a:ext cx="1900238" cy="395288"/>
            <a:chOff x="1806" y="2946"/>
            <a:chExt cx="1197" cy="249"/>
          </a:xfrm>
        </p:grpSpPr>
        <p:sp>
          <p:nvSpPr>
            <p:cNvPr id="15430" name="Line 41"/>
            <p:cNvSpPr>
              <a:spLocks noChangeShapeType="1"/>
            </p:cNvSpPr>
            <p:nvPr/>
          </p:nvSpPr>
          <p:spPr bwMode="auto">
            <a:xfrm>
              <a:off x="1824" y="2976"/>
              <a:ext cx="1152" cy="192"/>
            </a:xfrm>
            <a:prstGeom prst="line">
              <a:avLst/>
            </a:prstGeom>
            <a:noFill/>
            <a:ln w="9525">
              <a:solidFill>
                <a:schemeClr val="tx1"/>
              </a:solidFill>
              <a:round/>
              <a:headEnd/>
              <a:tailEnd type="triangle" w="med" len="med"/>
            </a:ln>
          </p:spPr>
          <p:txBody>
            <a:bodyPr/>
            <a:lstStyle/>
            <a:p>
              <a:endParaRPr lang="zh-CN" altLang="en-US"/>
            </a:p>
          </p:txBody>
        </p:sp>
        <p:sp>
          <p:nvSpPr>
            <p:cNvPr id="15431" name="Oval 42"/>
            <p:cNvSpPr>
              <a:spLocks noChangeArrowheads="1"/>
            </p:cNvSpPr>
            <p:nvPr/>
          </p:nvSpPr>
          <p:spPr bwMode="auto">
            <a:xfrm>
              <a:off x="1806" y="294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32" name="Oval 43"/>
            <p:cNvSpPr>
              <a:spLocks noChangeArrowheads="1"/>
            </p:cNvSpPr>
            <p:nvPr/>
          </p:nvSpPr>
          <p:spPr bwMode="auto">
            <a:xfrm>
              <a:off x="2955" y="3147"/>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68" name="AutoShape 44"/>
          <p:cNvSpPr>
            <a:spLocks noChangeArrowheads="1"/>
          </p:cNvSpPr>
          <p:nvPr/>
        </p:nvSpPr>
        <p:spPr bwMode="auto">
          <a:xfrm>
            <a:off x="46482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69" name="AutoShape 45"/>
          <p:cNvSpPr>
            <a:spLocks noChangeArrowheads="1"/>
          </p:cNvSpPr>
          <p:nvPr/>
        </p:nvSpPr>
        <p:spPr bwMode="auto">
          <a:xfrm>
            <a:off x="74676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70" name="AutoShape 46"/>
          <p:cNvSpPr>
            <a:spLocks noChangeArrowheads="1"/>
          </p:cNvSpPr>
          <p:nvPr/>
        </p:nvSpPr>
        <p:spPr bwMode="auto">
          <a:xfrm>
            <a:off x="46482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5" name="Group 47"/>
          <p:cNvGrpSpPr>
            <a:grpSpLocks/>
          </p:cNvGrpSpPr>
          <p:nvPr/>
        </p:nvGrpSpPr>
        <p:grpSpPr bwMode="auto">
          <a:xfrm>
            <a:off x="4710113" y="4876800"/>
            <a:ext cx="2833687" cy="285750"/>
            <a:chOff x="2967" y="3150"/>
            <a:chExt cx="1785" cy="180"/>
          </a:xfrm>
        </p:grpSpPr>
        <p:sp>
          <p:nvSpPr>
            <p:cNvPr id="15427" name="Line 48"/>
            <p:cNvSpPr>
              <a:spLocks noChangeShapeType="1"/>
            </p:cNvSpPr>
            <p:nvPr/>
          </p:nvSpPr>
          <p:spPr bwMode="auto">
            <a:xfrm>
              <a:off x="2985" y="3180"/>
              <a:ext cx="1719" cy="132"/>
            </a:xfrm>
            <a:prstGeom prst="line">
              <a:avLst/>
            </a:prstGeom>
            <a:noFill/>
            <a:ln w="9525">
              <a:solidFill>
                <a:schemeClr val="tx1"/>
              </a:solidFill>
              <a:round/>
              <a:headEnd/>
              <a:tailEnd type="triangle" w="med" len="med"/>
            </a:ln>
          </p:spPr>
          <p:txBody>
            <a:bodyPr/>
            <a:lstStyle/>
            <a:p>
              <a:endParaRPr lang="zh-CN" altLang="en-US"/>
            </a:p>
          </p:txBody>
        </p:sp>
        <p:sp>
          <p:nvSpPr>
            <p:cNvPr id="15428" name="Oval 49"/>
            <p:cNvSpPr>
              <a:spLocks noChangeArrowheads="1"/>
            </p:cNvSpPr>
            <p:nvPr/>
          </p:nvSpPr>
          <p:spPr bwMode="auto">
            <a:xfrm>
              <a:off x="2967" y="315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29" name="Oval 50"/>
            <p:cNvSpPr>
              <a:spLocks noChangeArrowheads="1"/>
            </p:cNvSpPr>
            <p:nvPr/>
          </p:nvSpPr>
          <p:spPr bwMode="auto">
            <a:xfrm>
              <a:off x="4704" y="328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75" name="AutoShape 51"/>
          <p:cNvSpPr>
            <a:spLocks noChangeArrowheads="1"/>
          </p:cNvSpPr>
          <p:nvPr/>
        </p:nvSpPr>
        <p:spPr bwMode="auto">
          <a:xfrm>
            <a:off x="22098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76" name="AutoShape 52"/>
          <p:cNvSpPr>
            <a:spLocks noChangeArrowheads="1"/>
          </p:cNvSpPr>
          <p:nvPr/>
        </p:nvSpPr>
        <p:spPr bwMode="auto">
          <a:xfrm>
            <a:off x="74676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6" name="Group 53"/>
          <p:cNvGrpSpPr>
            <a:grpSpLocks/>
          </p:cNvGrpSpPr>
          <p:nvPr/>
        </p:nvGrpSpPr>
        <p:grpSpPr bwMode="auto">
          <a:xfrm>
            <a:off x="2319338" y="5057775"/>
            <a:ext cx="5224462" cy="504825"/>
            <a:chOff x="1461" y="3264"/>
            <a:chExt cx="3291" cy="318"/>
          </a:xfrm>
        </p:grpSpPr>
        <p:sp>
          <p:nvSpPr>
            <p:cNvPr id="15424" name="Line 54"/>
            <p:cNvSpPr>
              <a:spLocks noChangeShapeType="1"/>
            </p:cNvSpPr>
            <p:nvPr/>
          </p:nvSpPr>
          <p:spPr bwMode="auto">
            <a:xfrm flipH="1">
              <a:off x="1488" y="3312"/>
              <a:ext cx="3216" cy="240"/>
            </a:xfrm>
            <a:prstGeom prst="line">
              <a:avLst/>
            </a:prstGeom>
            <a:noFill/>
            <a:ln w="9525">
              <a:solidFill>
                <a:schemeClr val="tx1"/>
              </a:solidFill>
              <a:round/>
              <a:headEnd/>
              <a:tailEnd type="triangle" w="med" len="med"/>
            </a:ln>
          </p:spPr>
          <p:txBody>
            <a:bodyPr/>
            <a:lstStyle/>
            <a:p>
              <a:endParaRPr lang="zh-CN" altLang="en-US"/>
            </a:p>
          </p:txBody>
        </p:sp>
        <p:sp>
          <p:nvSpPr>
            <p:cNvPr id="15425" name="Oval 55"/>
            <p:cNvSpPr>
              <a:spLocks noChangeArrowheads="1"/>
            </p:cNvSpPr>
            <p:nvPr/>
          </p:nvSpPr>
          <p:spPr bwMode="auto">
            <a:xfrm>
              <a:off x="4704" y="326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26" name="Oval 56"/>
            <p:cNvSpPr>
              <a:spLocks noChangeArrowheads="1"/>
            </p:cNvSpPr>
            <p:nvPr/>
          </p:nvSpPr>
          <p:spPr bwMode="auto">
            <a:xfrm>
              <a:off x="1461" y="353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81" name="AutoShape 57"/>
          <p:cNvSpPr>
            <a:spLocks noChangeArrowheads="1"/>
          </p:cNvSpPr>
          <p:nvPr/>
        </p:nvSpPr>
        <p:spPr bwMode="auto">
          <a:xfrm>
            <a:off x="55626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82" name="AutoShape 58"/>
          <p:cNvSpPr>
            <a:spLocks noChangeArrowheads="1"/>
          </p:cNvSpPr>
          <p:nvPr/>
        </p:nvSpPr>
        <p:spPr bwMode="auto">
          <a:xfrm>
            <a:off x="22098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7" name="Group 59"/>
          <p:cNvGrpSpPr>
            <a:grpSpLocks/>
          </p:cNvGrpSpPr>
          <p:nvPr/>
        </p:nvGrpSpPr>
        <p:grpSpPr bwMode="auto">
          <a:xfrm>
            <a:off x="2286000" y="5486400"/>
            <a:ext cx="3429000" cy="276225"/>
            <a:chOff x="1440" y="3456"/>
            <a:chExt cx="2160" cy="174"/>
          </a:xfrm>
        </p:grpSpPr>
        <p:sp>
          <p:nvSpPr>
            <p:cNvPr id="15421" name="Line 60"/>
            <p:cNvSpPr>
              <a:spLocks noChangeShapeType="1"/>
            </p:cNvSpPr>
            <p:nvPr/>
          </p:nvSpPr>
          <p:spPr bwMode="auto">
            <a:xfrm>
              <a:off x="1458" y="3486"/>
              <a:ext cx="2094" cy="114"/>
            </a:xfrm>
            <a:prstGeom prst="line">
              <a:avLst/>
            </a:prstGeom>
            <a:noFill/>
            <a:ln w="9525">
              <a:solidFill>
                <a:schemeClr val="tx1"/>
              </a:solidFill>
              <a:round/>
              <a:headEnd/>
              <a:tailEnd type="triangle" w="med" len="med"/>
            </a:ln>
          </p:spPr>
          <p:txBody>
            <a:bodyPr/>
            <a:lstStyle/>
            <a:p>
              <a:endParaRPr lang="zh-CN" altLang="en-US"/>
            </a:p>
          </p:txBody>
        </p:sp>
        <p:sp>
          <p:nvSpPr>
            <p:cNvPr id="15422" name="Oval 61"/>
            <p:cNvSpPr>
              <a:spLocks noChangeArrowheads="1"/>
            </p:cNvSpPr>
            <p:nvPr/>
          </p:nvSpPr>
          <p:spPr bwMode="auto">
            <a:xfrm>
              <a:off x="1440" y="345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23" name="Oval 62"/>
            <p:cNvSpPr>
              <a:spLocks noChangeArrowheads="1"/>
            </p:cNvSpPr>
            <p:nvPr/>
          </p:nvSpPr>
          <p:spPr bwMode="auto">
            <a:xfrm>
              <a:off x="3552" y="358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87" name="AutoShape 63"/>
          <p:cNvSpPr>
            <a:spLocks noChangeArrowheads="1"/>
          </p:cNvSpPr>
          <p:nvPr/>
        </p:nvSpPr>
        <p:spPr bwMode="auto">
          <a:xfrm>
            <a:off x="17526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88" name="AutoShape 64"/>
          <p:cNvSpPr>
            <a:spLocks noChangeArrowheads="1"/>
          </p:cNvSpPr>
          <p:nvPr/>
        </p:nvSpPr>
        <p:spPr bwMode="auto">
          <a:xfrm>
            <a:off x="55626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8" name="Group 65"/>
          <p:cNvGrpSpPr>
            <a:grpSpLocks/>
          </p:cNvGrpSpPr>
          <p:nvPr/>
        </p:nvGrpSpPr>
        <p:grpSpPr bwMode="auto">
          <a:xfrm>
            <a:off x="1843088" y="5681663"/>
            <a:ext cx="3867150" cy="323850"/>
            <a:chOff x="1161" y="3579"/>
            <a:chExt cx="2436" cy="204"/>
          </a:xfrm>
        </p:grpSpPr>
        <p:sp>
          <p:nvSpPr>
            <p:cNvPr id="15418" name="Line 66"/>
            <p:cNvSpPr>
              <a:spLocks noChangeShapeType="1"/>
            </p:cNvSpPr>
            <p:nvPr/>
          </p:nvSpPr>
          <p:spPr bwMode="auto">
            <a:xfrm flipH="1">
              <a:off x="1200" y="3627"/>
              <a:ext cx="2349" cy="117"/>
            </a:xfrm>
            <a:prstGeom prst="line">
              <a:avLst/>
            </a:prstGeom>
            <a:noFill/>
            <a:ln w="9525">
              <a:solidFill>
                <a:schemeClr val="tx1"/>
              </a:solidFill>
              <a:round/>
              <a:headEnd/>
              <a:tailEnd type="triangle" w="med" len="med"/>
            </a:ln>
          </p:spPr>
          <p:txBody>
            <a:bodyPr/>
            <a:lstStyle/>
            <a:p>
              <a:endParaRPr lang="zh-CN" altLang="en-US"/>
            </a:p>
          </p:txBody>
        </p:sp>
        <p:sp>
          <p:nvSpPr>
            <p:cNvPr id="15419" name="Oval 67"/>
            <p:cNvSpPr>
              <a:spLocks noChangeArrowheads="1"/>
            </p:cNvSpPr>
            <p:nvPr/>
          </p:nvSpPr>
          <p:spPr bwMode="auto">
            <a:xfrm>
              <a:off x="3549" y="3579"/>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20" name="Oval 68"/>
            <p:cNvSpPr>
              <a:spLocks noChangeArrowheads="1"/>
            </p:cNvSpPr>
            <p:nvPr/>
          </p:nvSpPr>
          <p:spPr bwMode="auto">
            <a:xfrm>
              <a:off x="1161" y="3735"/>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93" name="AutoShape 69"/>
          <p:cNvSpPr>
            <a:spLocks noChangeArrowheads="1"/>
          </p:cNvSpPr>
          <p:nvPr/>
        </p:nvSpPr>
        <p:spPr bwMode="auto">
          <a:xfrm>
            <a:off x="60198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094" name="AutoShape 70"/>
          <p:cNvSpPr>
            <a:spLocks noChangeArrowheads="1"/>
          </p:cNvSpPr>
          <p:nvPr/>
        </p:nvSpPr>
        <p:spPr bwMode="auto">
          <a:xfrm>
            <a:off x="17526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9" name="Group 71"/>
          <p:cNvGrpSpPr>
            <a:grpSpLocks/>
          </p:cNvGrpSpPr>
          <p:nvPr/>
        </p:nvGrpSpPr>
        <p:grpSpPr bwMode="auto">
          <a:xfrm>
            <a:off x="1828800" y="5943600"/>
            <a:ext cx="4267200" cy="304800"/>
            <a:chOff x="1152" y="3744"/>
            <a:chExt cx="2688" cy="192"/>
          </a:xfrm>
        </p:grpSpPr>
        <p:sp>
          <p:nvSpPr>
            <p:cNvPr id="15415" name="Line 72"/>
            <p:cNvSpPr>
              <a:spLocks noChangeShapeType="1"/>
            </p:cNvSpPr>
            <p:nvPr/>
          </p:nvSpPr>
          <p:spPr bwMode="auto">
            <a:xfrm>
              <a:off x="1170" y="3774"/>
              <a:ext cx="2622" cy="114"/>
            </a:xfrm>
            <a:prstGeom prst="line">
              <a:avLst/>
            </a:prstGeom>
            <a:noFill/>
            <a:ln w="9525">
              <a:solidFill>
                <a:schemeClr val="tx1"/>
              </a:solidFill>
              <a:round/>
              <a:headEnd/>
              <a:tailEnd type="triangle" w="med" len="med"/>
            </a:ln>
          </p:spPr>
          <p:txBody>
            <a:bodyPr/>
            <a:lstStyle/>
            <a:p>
              <a:endParaRPr lang="zh-CN" altLang="en-US"/>
            </a:p>
          </p:txBody>
        </p:sp>
        <p:sp>
          <p:nvSpPr>
            <p:cNvPr id="15416" name="Oval 73"/>
            <p:cNvSpPr>
              <a:spLocks noChangeArrowheads="1"/>
            </p:cNvSpPr>
            <p:nvPr/>
          </p:nvSpPr>
          <p:spPr bwMode="auto">
            <a:xfrm>
              <a:off x="1152" y="374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17" name="Oval 74"/>
            <p:cNvSpPr>
              <a:spLocks noChangeArrowheads="1"/>
            </p:cNvSpPr>
            <p:nvPr/>
          </p:nvSpPr>
          <p:spPr bwMode="auto">
            <a:xfrm>
              <a:off x="3792" y="388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099" name="AutoShape 75"/>
          <p:cNvSpPr>
            <a:spLocks noChangeArrowheads="1"/>
          </p:cNvSpPr>
          <p:nvPr/>
        </p:nvSpPr>
        <p:spPr bwMode="auto">
          <a:xfrm>
            <a:off x="31242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100" name="AutoShape 76"/>
          <p:cNvSpPr>
            <a:spLocks noChangeArrowheads="1"/>
          </p:cNvSpPr>
          <p:nvPr/>
        </p:nvSpPr>
        <p:spPr bwMode="auto">
          <a:xfrm>
            <a:off x="60198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10" name="Group 77"/>
          <p:cNvGrpSpPr>
            <a:grpSpLocks/>
          </p:cNvGrpSpPr>
          <p:nvPr/>
        </p:nvGrpSpPr>
        <p:grpSpPr bwMode="auto">
          <a:xfrm>
            <a:off x="3124200" y="6172200"/>
            <a:ext cx="2952750" cy="152400"/>
            <a:chOff x="1968" y="3888"/>
            <a:chExt cx="1860" cy="144"/>
          </a:xfrm>
        </p:grpSpPr>
        <p:sp>
          <p:nvSpPr>
            <p:cNvPr id="15412" name="Line 78"/>
            <p:cNvSpPr>
              <a:spLocks noChangeShapeType="1"/>
            </p:cNvSpPr>
            <p:nvPr/>
          </p:nvSpPr>
          <p:spPr bwMode="auto">
            <a:xfrm flipH="1">
              <a:off x="1968" y="3936"/>
              <a:ext cx="1812" cy="96"/>
            </a:xfrm>
            <a:prstGeom prst="line">
              <a:avLst/>
            </a:prstGeom>
            <a:noFill/>
            <a:ln w="9525">
              <a:solidFill>
                <a:schemeClr val="tx1"/>
              </a:solidFill>
              <a:round/>
              <a:headEnd/>
              <a:tailEnd type="triangle" w="med" len="med"/>
            </a:ln>
          </p:spPr>
          <p:txBody>
            <a:bodyPr/>
            <a:lstStyle/>
            <a:p>
              <a:endParaRPr lang="zh-CN" altLang="en-US"/>
            </a:p>
          </p:txBody>
        </p:sp>
        <p:sp>
          <p:nvSpPr>
            <p:cNvPr id="15413" name="Oval 79"/>
            <p:cNvSpPr>
              <a:spLocks noChangeArrowheads="1"/>
            </p:cNvSpPr>
            <p:nvPr/>
          </p:nvSpPr>
          <p:spPr bwMode="auto">
            <a:xfrm>
              <a:off x="3780" y="388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14" name="Oval 80"/>
            <p:cNvSpPr>
              <a:spLocks noChangeArrowheads="1"/>
            </p:cNvSpPr>
            <p:nvPr/>
          </p:nvSpPr>
          <p:spPr bwMode="auto">
            <a:xfrm>
              <a:off x="1968" y="39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105" name="AutoShape 81"/>
          <p:cNvSpPr>
            <a:spLocks noChangeArrowheads="1"/>
          </p:cNvSpPr>
          <p:nvPr/>
        </p:nvSpPr>
        <p:spPr bwMode="auto">
          <a:xfrm>
            <a:off x="3429000" y="3886200"/>
            <a:ext cx="152400" cy="609600"/>
          </a:xfrm>
          <a:prstGeom prst="upArrow">
            <a:avLst>
              <a:gd name="adj1" fmla="val 50000"/>
              <a:gd name="adj2" fmla="val 100000"/>
            </a:avLst>
          </a:prstGeom>
          <a:solidFill>
            <a:srgbClr val="FF0000"/>
          </a:solidFill>
          <a:ln w="9525" algn="ctr">
            <a:solidFill>
              <a:srgbClr val="FF3300"/>
            </a:solidFill>
            <a:miter lim="800000"/>
            <a:headEnd/>
            <a:tailEnd/>
          </a:ln>
        </p:spPr>
        <p:txBody>
          <a:bodyPr vert="eaVert" wrap="none" anchor="ctr"/>
          <a:lstStyle/>
          <a:p>
            <a:pPr eaLnBrk="1" hangingPunct="1"/>
            <a:endParaRPr lang="zh-CN" altLang="en-US"/>
          </a:p>
        </p:txBody>
      </p:sp>
      <p:sp>
        <p:nvSpPr>
          <p:cNvPr id="513106" name="AutoShape 82"/>
          <p:cNvSpPr>
            <a:spLocks noChangeArrowheads="1"/>
          </p:cNvSpPr>
          <p:nvPr/>
        </p:nvSpPr>
        <p:spPr bwMode="auto">
          <a:xfrm>
            <a:off x="3124200" y="3886200"/>
            <a:ext cx="152400" cy="609600"/>
          </a:xfrm>
          <a:prstGeom prst="upArrow">
            <a:avLst>
              <a:gd name="adj1" fmla="val 50000"/>
              <a:gd name="adj2" fmla="val 100000"/>
            </a:avLst>
          </a:prstGeom>
          <a:solidFill>
            <a:srgbClr val="009900"/>
          </a:solidFill>
          <a:ln w="9525" algn="ctr">
            <a:solidFill>
              <a:srgbClr val="009900"/>
            </a:solidFill>
            <a:miter lim="800000"/>
            <a:headEnd/>
            <a:tailEnd/>
          </a:ln>
        </p:spPr>
        <p:txBody>
          <a:bodyPr vert="eaVert" wrap="none" anchor="ctr"/>
          <a:lstStyle/>
          <a:p>
            <a:pPr eaLnBrk="1" hangingPunct="1"/>
            <a:endParaRPr lang="zh-CN" altLang="en-US"/>
          </a:p>
        </p:txBody>
      </p:sp>
      <p:grpSp>
        <p:nvGrpSpPr>
          <p:cNvPr id="11" name="Group 83"/>
          <p:cNvGrpSpPr>
            <a:grpSpLocks/>
          </p:cNvGrpSpPr>
          <p:nvPr/>
        </p:nvGrpSpPr>
        <p:grpSpPr bwMode="auto">
          <a:xfrm>
            <a:off x="3124200" y="6324600"/>
            <a:ext cx="457200" cy="228600"/>
            <a:chOff x="1968" y="3984"/>
            <a:chExt cx="288" cy="144"/>
          </a:xfrm>
        </p:grpSpPr>
        <p:sp>
          <p:nvSpPr>
            <p:cNvPr id="15409" name="Line 84"/>
            <p:cNvSpPr>
              <a:spLocks noChangeShapeType="1"/>
            </p:cNvSpPr>
            <p:nvPr/>
          </p:nvSpPr>
          <p:spPr bwMode="auto">
            <a:xfrm>
              <a:off x="2016" y="4032"/>
              <a:ext cx="192" cy="48"/>
            </a:xfrm>
            <a:prstGeom prst="line">
              <a:avLst/>
            </a:prstGeom>
            <a:noFill/>
            <a:ln w="9525">
              <a:solidFill>
                <a:schemeClr val="tx1"/>
              </a:solidFill>
              <a:round/>
              <a:headEnd/>
              <a:tailEnd type="triangle" w="med" len="med"/>
            </a:ln>
          </p:spPr>
          <p:txBody>
            <a:bodyPr/>
            <a:lstStyle/>
            <a:p>
              <a:endParaRPr lang="zh-CN" altLang="en-US"/>
            </a:p>
          </p:txBody>
        </p:sp>
        <p:sp>
          <p:nvSpPr>
            <p:cNvPr id="15410" name="Oval 85"/>
            <p:cNvSpPr>
              <a:spLocks noChangeArrowheads="1"/>
            </p:cNvSpPr>
            <p:nvPr/>
          </p:nvSpPr>
          <p:spPr bwMode="auto">
            <a:xfrm>
              <a:off x="1968" y="39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5411" name="Oval 86"/>
            <p:cNvSpPr>
              <a:spLocks noChangeArrowheads="1"/>
            </p:cNvSpPr>
            <p:nvPr/>
          </p:nvSpPr>
          <p:spPr bwMode="auto">
            <a:xfrm>
              <a:off x="2208"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3111" name="AutoShape 87"/>
          <p:cNvSpPr>
            <a:spLocks noChangeArrowheads="1"/>
          </p:cNvSpPr>
          <p:nvPr/>
        </p:nvSpPr>
        <p:spPr bwMode="auto">
          <a:xfrm rot="10800000">
            <a:off x="6324600" y="5257800"/>
            <a:ext cx="2133600" cy="838200"/>
          </a:xfrm>
          <a:prstGeom prst="wedgeRoundRectCallout">
            <a:avLst>
              <a:gd name="adj1" fmla="val 73065"/>
              <a:gd name="adj2" fmla="val 53028"/>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磁头在长途奔袭</a:t>
            </a:r>
            <a:r>
              <a:rPr lang="en-US" altLang="zh-CN" sz="2400"/>
              <a:t>!</a:t>
            </a:r>
          </a:p>
        </p:txBody>
      </p:sp>
      <p:sp>
        <p:nvSpPr>
          <p:cNvPr id="513112" name="AutoShape 88"/>
          <p:cNvSpPr>
            <a:spLocks noChangeArrowheads="1"/>
          </p:cNvSpPr>
          <p:nvPr/>
        </p:nvSpPr>
        <p:spPr bwMode="auto">
          <a:xfrm rot="10800000">
            <a:off x="6019800" y="1219200"/>
            <a:ext cx="2438400" cy="914400"/>
          </a:xfrm>
          <a:prstGeom prst="wedgeRoundRectCallout">
            <a:avLst>
              <a:gd name="adj1" fmla="val 53255"/>
              <a:gd name="adj2" fmla="val -90454"/>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FCFS: </a:t>
            </a:r>
            <a:r>
              <a:rPr lang="zh-CN" altLang="en-US" sz="2400"/>
              <a:t>磁头共移动</a:t>
            </a:r>
            <a:r>
              <a:rPr lang="en-US" altLang="zh-CN" sz="2400">
                <a:solidFill>
                  <a:srgbClr val="CC0000"/>
                </a:solidFill>
              </a:rPr>
              <a:t>640</a:t>
            </a:r>
            <a:r>
              <a:rPr lang="zh-CN" altLang="en-US" sz="2400"/>
              <a:t>磁道</a:t>
            </a:r>
            <a:r>
              <a:rPr lang="en-US" altLang="zh-CN" sz="2400"/>
              <a:t>!</a:t>
            </a:r>
          </a:p>
        </p:txBody>
      </p:sp>
      <p:sp>
        <p:nvSpPr>
          <p:cNvPr id="513113" name="AutoShape 89"/>
          <p:cNvSpPr>
            <a:spLocks noChangeArrowheads="1"/>
          </p:cNvSpPr>
          <p:nvPr/>
        </p:nvSpPr>
        <p:spPr bwMode="auto">
          <a:xfrm rot="10800000">
            <a:off x="0" y="4191000"/>
            <a:ext cx="1600200" cy="1676400"/>
          </a:xfrm>
          <a:prstGeom prst="wedgeRoundRectCallout">
            <a:avLst>
              <a:gd name="adj1" fmla="val -144843"/>
              <a:gd name="adj2" fmla="val -70741"/>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在移动过程中把经过的请求处理了</a:t>
            </a:r>
            <a:r>
              <a:rPr lang="en-US" altLang="zh-CN" sz="2400"/>
              <a:t>?!</a:t>
            </a:r>
          </a:p>
        </p:txBody>
      </p:sp>
      <p:sp>
        <p:nvSpPr>
          <p:cNvPr id="513114" name="Rectangle 90"/>
          <p:cNvSpPr>
            <a:spLocks noChangeArrowheads="1"/>
          </p:cNvSpPr>
          <p:nvPr/>
        </p:nvSpPr>
        <p:spPr bwMode="auto">
          <a:xfrm>
            <a:off x="6858000" y="45720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183-53=130</a:t>
            </a:r>
          </a:p>
        </p:txBody>
      </p:sp>
      <p:sp>
        <p:nvSpPr>
          <p:cNvPr id="513115" name="Rectangle 91"/>
          <p:cNvSpPr>
            <a:spLocks noChangeArrowheads="1"/>
          </p:cNvSpPr>
          <p:nvPr/>
        </p:nvSpPr>
        <p:spPr bwMode="auto">
          <a:xfrm>
            <a:off x="1752600" y="53848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183-37=146</a:t>
            </a:r>
          </a:p>
        </p:txBody>
      </p:sp>
      <p:sp>
        <p:nvSpPr>
          <p:cNvPr id="513116" name="Rectangle 92"/>
          <p:cNvSpPr>
            <a:spLocks noChangeArrowheads="1"/>
          </p:cNvSpPr>
          <p:nvPr/>
        </p:nvSpPr>
        <p:spPr bwMode="auto">
          <a:xfrm>
            <a:off x="5105400" y="52578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122-37=85</a:t>
            </a:r>
          </a:p>
        </p:txBody>
      </p:sp>
      <p:sp>
        <p:nvSpPr>
          <p:cNvPr id="513117" name="Rectangle 93"/>
          <p:cNvSpPr>
            <a:spLocks noChangeArrowheads="1"/>
          </p:cNvSpPr>
          <p:nvPr/>
        </p:nvSpPr>
        <p:spPr bwMode="auto">
          <a:xfrm>
            <a:off x="1371600" y="58674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122-14=108</a:t>
            </a:r>
          </a:p>
        </p:txBody>
      </p:sp>
      <p:sp>
        <p:nvSpPr>
          <p:cNvPr id="513118" name="Rectangle 94"/>
          <p:cNvSpPr>
            <a:spLocks noChangeArrowheads="1"/>
          </p:cNvSpPr>
          <p:nvPr/>
        </p:nvSpPr>
        <p:spPr bwMode="auto">
          <a:xfrm>
            <a:off x="5257800" y="5715000"/>
            <a:ext cx="12954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124-14=110</a:t>
            </a:r>
          </a:p>
        </p:txBody>
      </p:sp>
      <p:sp>
        <p:nvSpPr>
          <p:cNvPr id="513119" name="Rectangle 95"/>
          <p:cNvSpPr>
            <a:spLocks noChangeArrowheads="1"/>
          </p:cNvSpPr>
          <p:nvPr/>
        </p:nvSpPr>
        <p:spPr bwMode="auto">
          <a:xfrm>
            <a:off x="2628900" y="6261100"/>
            <a:ext cx="1295400" cy="228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124-65=59</a:t>
            </a:r>
          </a:p>
        </p:txBody>
      </p:sp>
      <p:sp>
        <p:nvSpPr>
          <p:cNvPr id="513120" name="Rectangle 96"/>
          <p:cNvSpPr>
            <a:spLocks noChangeArrowheads="1"/>
          </p:cNvSpPr>
          <p:nvPr/>
        </p:nvSpPr>
        <p:spPr bwMode="auto">
          <a:xfrm>
            <a:off x="3073400" y="6591300"/>
            <a:ext cx="1295400" cy="228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67-65=2</a:t>
            </a:r>
          </a:p>
        </p:txBody>
      </p:sp>
      <p:sp>
        <p:nvSpPr>
          <p:cNvPr id="513121" name="Rectangle 97"/>
          <p:cNvSpPr>
            <a:spLocks noChangeArrowheads="1"/>
          </p:cNvSpPr>
          <p:nvPr/>
        </p:nvSpPr>
        <p:spPr bwMode="auto">
          <a:xfrm>
            <a:off x="5257800" y="457200"/>
            <a:ext cx="3505200" cy="609600"/>
          </a:xfrm>
          <a:prstGeom prst="rect">
            <a:avLst/>
          </a:prstGeom>
          <a:noFill/>
          <a:ln w="9525" algn="ctr">
            <a:noFill/>
            <a:miter lim="800000"/>
            <a:headEnd/>
            <a:tailEnd/>
          </a:ln>
        </p:spPr>
        <p:txBody>
          <a:bodyPr wrap="none" anchor="ctr"/>
          <a:lstStyle/>
          <a:p>
            <a:pPr algn="ctr" eaLnBrk="1" hangingPunct="1"/>
            <a:r>
              <a:rPr lang="en-US" altLang="zh-CN" sz="1800">
                <a:solidFill>
                  <a:srgbClr val="0000CC"/>
                </a:solidFill>
              </a:rPr>
              <a:t>130+146+85+108+110+59+2=640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3027"/>
                                        </p:tgtEl>
                                        <p:attrNameLst>
                                          <p:attrName>style.visibility</p:attrName>
                                        </p:attrNameLst>
                                      </p:cBhvr>
                                      <p:to>
                                        <p:strVal val="visible"/>
                                      </p:to>
                                    </p:set>
                                    <p:animEffect transition="in" filter="dissolve">
                                      <p:cBhvr>
                                        <p:cTn id="7" dur="500"/>
                                        <p:tgtEl>
                                          <p:spTgt spid="513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3056"/>
                                        </p:tgtEl>
                                        <p:attrNameLst>
                                          <p:attrName>style.visibility</p:attrName>
                                        </p:attrNameLst>
                                      </p:cBhvr>
                                      <p:to>
                                        <p:strVal val="visible"/>
                                      </p:to>
                                    </p:set>
                                    <p:animEffect transition="in" filter="dissolve">
                                      <p:cBhvr>
                                        <p:cTn id="22" dur="500"/>
                                        <p:tgtEl>
                                          <p:spTgt spid="5130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13057"/>
                                        </p:tgtEl>
                                        <p:attrNameLst>
                                          <p:attrName>style.visibility</p:attrName>
                                        </p:attrNameLst>
                                      </p:cBhvr>
                                      <p:to>
                                        <p:strVal val="visible"/>
                                      </p:to>
                                    </p:set>
                                    <p:animEffect transition="in" filter="dissolve">
                                      <p:cBhvr>
                                        <p:cTn id="25" dur="500"/>
                                        <p:tgtEl>
                                          <p:spTgt spid="51305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58"/>
                                        </p:tgtEl>
                                        <p:attrNameLst>
                                          <p:attrName>style.visibility</p:attrName>
                                        </p:attrNameLst>
                                      </p:cBhvr>
                                      <p:to>
                                        <p:strVal val="visible"/>
                                      </p:to>
                                    </p:set>
                                    <p:animEffect transition="in" filter="dissolve">
                                      <p:cBhvr>
                                        <p:cTn id="28" dur="500"/>
                                        <p:tgtEl>
                                          <p:spTgt spid="51305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13059"/>
                                        </p:tgtEl>
                                        <p:attrNameLst>
                                          <p:attrName>style.visibility</p:attrName>
                                        </p:attrNameLst>
                                      </p:cBhvr>
                                      <p:to>
                                        <p:strVal val="visible"/>
                                      </p:to>
                                    </p:set>
                                    <p:animEffect transition="in" filter="dissolve">
                                      <p:cBhvr>
                                        <p:cTn id="31" dur="500"/>
                                        <p:tgtEl>
                                          <p:spTgt spid="51305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3060"/>
                                        </p:tgtEl>
                                        <p:attrNameLst>
                                          <p:attrName>style.visibility</p:attrName>
                                        </p:attrNameLst>
                                      </p:cBhvr>
                                      <p:to>
                                        <p:strVal val="visible"/>
                                      </p:to>
                                    </p:set>
                                    <p:animEffect transition="in" filter="dissolve">
                                      <p:cBhvr>
                                        <p:cTn id="34" dur="500"/>
                                        <p:tgtEl>
                                          <p:spTgt spid="51306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13061"/>
                                        </p:tgtEl>
                                        <p:attrNameLst>
                                          <p:attrName>style.visibility</p:attrName>
                                        </p:attrNameLst>
                                      </p:cBhvr>
                                      <p:to>
                                        <p:strVal val="visible"/>
                                      </p:to>
                                    </p:set>
                                    <p:animEffect transition="in" filter="dissolve">
                                      <p:cBhvr>
                                        <p:cTn id="37" dur="500"/>
                                        <p:tgtEl>
                                          <p:spTgt spid="51306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13062"/>
                                        </p:tgtEl>
                                        <p:attrNameLst>
                                          <p:attrName>style.visibility</p:attrName>
                                        </p:attrNameLst>
                                      </p:cBhvr>
                                      <p:to>
                                        <p:strVal val="visible"/>
                                      </p:to>
                                    </p:set>
                                    <p:animEffect transition="in" filter="dissolve">
                                      <p:cBhvr>
                                        <p:cTn id="40" dur="500"/>
                                        <p:tgtEl>
                                          <p:spTgt spid="51306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3063"/>
                                        </p:tgtEl>
                                        <p:attrNameLst>
                                          <p:attrName>style.visibility</p:attrName>
                                        </p:attrNameLst>
                                      </p:cBhvr>
                                      <p:to>
                                        <p:strVal val="visible"/>
                                      </p:to>
                                    </p:set>
                                    <p:animEffect transition="in" filter="dissolve">
                                      <p:cBhvr>
                                        <p:cTn id="43" dur="500"/>
                                        <p:tgtEl>
                                          <p:spTgt spid="51306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13055"/>
                                        </p:tgtEl>
                                        <p:attrNameLst>
                                          <p:attrName>style.visibility</p:attrName>
                                        </p:attrNameLst>
                                      </p:cBhvr>
                                      <p:to>
                                        <p:strVal val="visible"/>
                                      </p:to>
                                    </p:set>
                                    <p:animEffect transition="in" filter="dissolve">
                                      <p:cBhvr>
                                        <p:cTn id="48" dur="500"/>
                                        <p:tgtEl>
                                          <p:spTgt spid="51305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513055"/>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3068"/>
                                        </p:tgtEl>
                                        <p:attrNameLst>
                                          <p:attrName>style.visibility</p:attrName>
                                        </p:attrNameLst>
                                      </p:cBhvr>
                                      <p:to>
                                        <p:strVal val="visible"/>
                                      </p:to>
                                    </p:set>
                                    <p:animEffect transition="in" filter="dissolve">
                                      <p:cBhvr>
                                        <p:cTn id="57" dur="500"/>
                                        <p:tgtEl>
                                          <p:spTgt spid="513068"/>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513068"/>
                                        </p:tgtEl>
                                        <p:attrNameLst>
                                          <p:attrName>style.visibility</p:attrName>
                                        </p:attrNameLst>
                                      </p:cBhvr>
                                      <p:to>
                                        <p:strVal val="hidden"/>
                                      </p:to>
                                    </p:set>
                                  </p:childTnLst>
                                </p:cTn>
                              </p:par>
                              <p:par>
                                <p:cTn id="66" presetID="9" presetClass="entr" presetSubtype="0" fill="hold" grpId="0" nodeType="withEffect">
                                  <p:stCondLst>
                                    <p:cond delay="0"/>
                                  </p:stCondLst>
                                  <p:childTnLst>
                                    <p:set>
                                      <p:cBhvr>
                                        <p:cTn id="67" dur="1" fill="hold">
                                          <p:stCondLst>
                                            <p:cond delay="0"/>
                                          </p:stCondLst>
                                        </p:cTn>
                                        <p:tgtEl>
                                          <p:spTgt spid="513070"/>
                                        </p:tgtEl>
                                        <p:attrNameLst>
                                          <p:attrName>style.visibility</p:attrName>
                                        </p:attrNameLst>
                                      </p:cBhvr>
                                      <p:to>
                                        <p:strVal val="visible"/>
                                      </p:to>
                                    </p:set>
                                    <p:animEffect transition="in" filter="dissolve">
                                      <p:cBhvr>
                                        <p:cTn id="68" dur="500"/>
                                        <p:tgtEl>
                                          <p:spTgt spid="51307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513069"/>
                                        </p:tgtEl>
                                        <p:attrNameLst>
                                          <p:attrName>style.visibility</p:attrName>
                                        </p:attrNameLst>
                                      </p:cBhvr>
                                      <p:to>
                                        <p:strVal val="visible"/>
                                      </p:to>
                                    </p:set>
                                    <p:animEffect transition="in" filter="dissolve">
                                      <p:cBhvr>
                                        <p:cTn id="73" dur="500"/>
                                        <p:tgtEl>
                                          <p:spTgt spid="513069"/>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xit" presetSubtype="10" fill="hold" grpId="1" nodeType="clickEffect">
                                  <p:stCondLst>
                                    <p:cond delay="0"/>
                                  </p:stCondLst>
                                  <p:childTnLst>
                                    <p:animEffect transition="out" filter="checkerboard(across)">
                                      <p:cBhvr>
                                        <p:cTn id="81" dur="500"/>
                                        <p:tgtEl>
                                          <p:spTgt spid="513069"/>
                                        </p:tgtEl>
                                      </p:cBhvr>
                                    </p:animEffect>
                                    <p:set>
                                      <p:cBhvr>
                                        <p:cTn id="82" dur="1" fill="hold">
                                          <p:stCondLst>
                                            <p:cond delay="499"/>
                                          </p:stCondLst>
                                        </p:cTn>
                                        <p:tgtEl>
                                          <p:spTgt spid="513069"/>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513076"/>
                                        </p:tgtEl>
                                        <p:attrNameLst>
                                          <p:attrName>style.visibility</p:attrName>
                                        </p:attrNameLst>
                                      </p:cBhvr>
                                      <p:to>
                                        <p:strVal val="visible"/>
                                      </p:to>
                                    </p:set>
                                    <p:animEffect transition="in" filter="dissolve">
                                      <p:cBhvr>
                                        <p:cTn id="85" dur="500"/>
                                        <p:tgtEl>
                                          <p:spTgt spid="51307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13075"/>
                                        </p:tgtEl>
                                        <p:attrNameLst>
                                          <p:attrName>style.visibility</p:attrName>
                                        </p:attrNameLst>
                                      </p:cBhvr>
                                      <p:to>
                                        <p:strVal val="visible"/>
                                      </p:to>
                                    </p:set>
                                    <p:animEffect transition="in" filter="dissolve">
                                      <p:cBhvr>
                                        <p:cTn id="90" dur="500"/>
                                        <p:tgtEl>
                                          <p:spTgt spid="513075"/>
                                        </p:tgtEl>
                                      </p:cBhvr>
                                    </p:animEffect>
                                  </p:childTnLst>
                                </p:cTn>
                              </p:par>
                            </p:childTnLst>
                          </p:cTn>
                        </p:par>
                        <p:par>
                          <p:cTn id="91" fill="hold" nodeType="afterGroup">
                            <p:stCondLst>
                              <p:cond delay="500"/>
                            </p:stCondLst>
                            <p:childTnLst>
                              <p:par>
                                <p:cTn id="92" presetID="22" presetClass="entr" presetSubtype="2" fill="hold" nodeType="after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right)">
                                      <p:cBhvr>
                                        <p:cTn id="94" dur="500"/>
                                        <p:tgtEl>
                                          <p:spTgt spid="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513075"/>
                                        </p:tgtEl>
                                        <p:attrNameLst>
                                          <p:attrName>style.visibility</p:attrName>
                                        </p:attrNameLst>
                                      </p:cBhvr>
                                      <p:to>
                                        <p:strVal val="hidden"/>
                                      </p:to>
                                    </p:set>
                                  </p:childTnLst>
                                </p:cTn>
                              </p:par>
                              <p:par>
                                <p:cTn id="99" presetID="9" presetClass="entr" presetSubtype="0" fill="hold" grpId="0" nodeType="withEffect">
                                  <p:stCondLst>
                                    <p:cond delay="0"/>
                                  </p:stCondLst>
                                  <p:childTnLst>
                                    <p:set>
                                      <p:cBhvr>
                                        <p:cTn id="100" dur="1" fill="hold">
                                          <p:stCondLst>
                                            <p:cond delay="0"/>
                                          </p:stCondLst>
                                        </p:cTn>
                                        <p:tgtEl>
                                          <p:spTgt spid="513082"/>
                                        </p:tgtEl>
                                        <p:attrNameLst>
                                          <p:attrName>style.visibility</p:attrName>
                                        </p:attrNameLst>
                                      </p:cBhvr>
                                      <p:to>
                                        <p:strVal val="visible"/>
                                      </p:to>
                                    </p:set>
                                    <p:animEffect transition="in" filter="dissolve">
                                      <p:cBhvr>
                                        <p:cTn id="101" dur="500"/>
                                        <p:tgtEl>
                                          <p:spTgt spid="51308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13081"/>
                                        </p:tgtEl>
                                        <p:attrNameLst>
                                          <p:attrName>style.visibility</p:attrName>
                                        </p:attrNameLst>
                                      </p:cBhvr>
                                      <p:to>
                                        <p:strVal val="visible"/>
                                      </p:to>
                                    </p:set>
                                    <p:animEffect transition="in" filter="wipe(left)">
                                      <p:cBhvr>
                                        <p:cTn id="106" dur="500"/>
                                        <p:tgtEl>
                                          <p:spTgt spid="513081"/>
                                        </p:tgtEl>
                                      </p:cBhvr>
                                    </p:animEffect>
                                  </p:childTnLst>
                                </p:cTn>
                              </p:par>
                            </p:childTnLst>
                          </p:cTn>
                        </p:par>
                        <p:par>
                          <p:cTn id="107" fill="hold" nodeType="afterGroup">
                            <p:stCondLst>
                              <p:cond delay="500"/>
                            </p:stCondLst>
                            <p:childTnLst>
                              <p:par>
                                <p:cTn id="108" presetID="22" presetClass="entr" presetSubtype="8" fill="hold" nodeType="after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wipe(left)">
                                      <p:cBhvr>
                                        <p:cTn id="110" dur="500"/>
                                        <p:tgtEl>
                                          <p:spTgt spid="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513081"/>
                                        </p:tgtEl>
                                        <p:attrNameLst>
                                          <p:attrName>style.visibility</p:attrName>
                                        </p:attrNameLst>
                                      </p:cBhvr>
                                      <p:to>
                                        <p:strVal val="hidden"/>
                                      </p:to>
                                    </p:set>
                                  </p:childTnLst>
                                </p:cTn>
                              </p:par>
                              <p:par>
                                <p:cTn id="115" presetID="9" presetClass="entr" presetSubtype="0" fill="hold" grpId="0" nodeType="withEffect">
                                  <p:stCondLst>
                                    <p:cond delay="0"/>
                                  </p:stCondLst>
                                  <p:childTnLst>
                                    <p:set>
                                      <p:cBhvr>
                                        <p:cTn id="116" dur="1" fill="hold">
                                          <p:stCondLst>
                                            <p:cond delay="0"/>
                                          </p:stCondLst>
                                        </p:cTn>
                                        <p:tgtEl>
                                          <p:spTgt spid="513088"/>
                                        </p:tgtEl>
                                        <p:attrNameLst>
                                          <p:attrName>style.visibility</p:attrName>
                                        </p:attrNameLst>
                                      </p:cBhvr>
                                      <p:to>
                                        <p:strVal val="visible"/>
                                      </p:to>
                                    </p:set>
                                    <p:animEffect transition="in" filter="dissolve">
                                      <p:cBhvr>
                                        <p:cTn id="117" dur="500"/>
                                        <p:tgtEl>
                                          <p:spTgt spid="51308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513087"/>
                                        </p:tgtEl>
                                        <p:attrNameLst>
                                          <p:attrName>style.visibility</p:attrName>
                                        </p:attrNameLst>
                                      </p:cBhvr>
                                      <p:to>
                                        <p:strVal val="visible"/>
                                      </p:to>
                                    </p:set>
                                    <p:animEffect transition="in" filter="dissolve">
                                      <p:cBhvr>
                                        <p:cTn id="122" dur="500"/>
                                        <p:tgtEl>
                                          <p:spTgt spid="51308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2" fill="hold" nodeType="click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right)">
                                      <p:cBhvr>
                                        <p:cTn id="127" dur="500"/>
                                        <p:tgtEl>
                                          <p:spTgt spid="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513087"/>
                                        </p:tgtEl>
                                        <p:attrNameLst>
                                          <p:attrName>style.visibility</p:attrName>
                                        </p:attrNameLst>
                                      </p:cBhvr>
                                      <p:to>
                                        <p:strVal val="hidden"/>
                                      </p:to>
                                    </p:set>
                                  </p:childTnLst>
                                </p:cTn>
                              </p:par>
                              <p:par>
                                <p:cTn id="132" presetID="9" presetClass="entr" presetSubtype="0" fill="hold" grpId="0" nodeType="withEffect">
                                  <p:stCondLst>
                                    <p:cond delay="0"/>
                                  </p:stCondLst>
                                  <p:childTnLst>
                                    <p:set>
                                      <p:cBhvr>
                                        <p:cTn id="133" dur="1" fill="hold">
                                          <p:stCondLst>
                                            <p:cond delay="0"/>
                                          </p:stCondLst>
                                        </p:cTn>
                                        <p:tgtEl>
                                          <p:spTgt spid="513094"/>
                                        </p:tgtEl>
                                        <p:attrNameLst>
                                          <p:attrName>style.visibility</p:attrName>
                                        </p:attrNameLst>
                                      </p:cBhvr>
                                      <p:to>
                                        <p:strVal val="visible"/>
                                      </p:to>
                                    </p:set>
                                    <p:animEffect transition="in" filter="dissolve">
                                      <p:cBhvr>
                                        <p:cTn id="134" dur="500"/>
                                        <p:tgtEl>
                                          <p:spTgt spid="51309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513093"/>
                                        </p:tgtEl>
                                        <p:attrNameLst>
                                          <p:attrName>style.visibility</p:attrName>
                                        </p:attrNameLst>
                                      </p:cBhvr>
                                      <p:to>
                                        <p:strVal val="visible"/>
                                      </p:to>
                                    </p:set>
                                    <p:animEffect transition="in" filter="dissolve">
                                      <p:cBhvr>
                                        <p:cTn id="139" dur="500"/>
                                        <p:tgtEl>
                                          <p:spTgt spid="513093"/>
                                        </p:tgtEl>
                                      </p:cBhvr>
                                    </p:animEffect>
                                  </p:childTnLst>
                                </p:cTn>
                              </p:par>
                            </p:childTnLst>
                          </p:cTn>
                        </p:par>
                        <p:par>
                          <p:cTn id="140" fill="hold" nodeType="afterGroup">
                            <p:stCondLst>
                              <p:cond delay="500"/>
                            </p:stCondLst>
                            <p:childTnLst>
                              <p:par>
                                <p:cTn id="141" presetID="22" presetClass="entr" presetSubtype="8" fill="hold" nodeType="afterEffect">
                                  <p:stCondLst>
                                    <p:cond delay="0"/>
                                  </p:stCondLst>
                                  <p:childTnLst>
                                    <p:set>
                                      <p:cBhvr>
                                        <p:cTn id="142" dur="1" fill="hold">
                                          <p:stCondLst>
                                            <p:cond delay="0"/>
                                          </p:stCondLst>
                                        </p:cTn>
                                        <p:tgtEl>
                                          <p:spTgt spid="9"/>
                                        </p:tgtEl>
                                        <p:attrNameLst>
                                          <p:attrName>style.visibility</p:attrName>
                                        </p:attrNameLst>
                                      </p:cBhvr>
                                      <p:to>
                                        <p:strVal val="visible"/>
                                      </p:to>
                                    </p:set>
                                    <p:animEffect transition="in" filter="wipe(left)">
                                      <p:cBhvr>
                                        <p:cTn id="143" dur="500"/>
                                        <p:tgtEl>
                                          <p:spTgt spid="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513093"/>
                                        </p:tgtEl>
                                        <p:attrNameLst>
                                          <p:attrName>style.visibility</p:attrName>
                                        </p:attrNameLst>
                                      </p:cBhvr>
                                      <p:to>
                                        <p:strVal val="hidden"/>
                                      </p:to>
                                    </p:set>
                                  </p:childTnLst>
                                </p:cTn>
                              </p:par>
                              <p:par>
                                <p:cTn id="148" presetID="9" presetClass="entr" presetSubtype="0" fill="hold" grpId="0" nodeType="withEffect">
                                  <p:stCondLst>
                                    <p:cond delay="0"/>
                                  </p:stCondLst>
                                  <p:childTnLst>
                                    <p:set>
                                      <p:cBhvr>
                                        <p:cTn id="149" dur="1" fill="hold">
                                          <p:stCondLst>
                                            <p:cond delay="0"/>
                                          </p:stCondLst>
                                        </p:cTn>
                                        <p:tgtEl>
                                          <p:spTgt spid="513100"/>
                                        </p:tgtEl>
                                        <p:attrNameLst>
                                          <p:attrName>style.visibility</p:attrName>
                                        </p:attrNameLst>
                                      </p:cBhvr>
                                      <p:to>
                                        <p:strVal val="visible"/>
                                      </p:to>
                                    </p:set>
                                    <p:animEffect transition="in" filter="dissolve">
                                      <p:cBhvr>
                                        <p:cTn id="150" dur="500"/>
                                        <p:tgtEl>
                                          <p:spTgt spid="51310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13099"/>
                                        </p:tgtEl>
                                        <p:attrNameLst>
                                          <p:attrName>style.visibility</p:attrName>
                                        </p:attrNameLst>
                                      </p:cBhvr>
                                      <p:to>
                                        <p:strVal val="visible"/>
                                      </p:to>
                                    </p:set>
                                    <p:animEffect transition="in" filter="dissolve">
                                      <p:cBhvr>
                                        <p:cTn id="155" dur="500"/>
                                        <p:tgtEl>
                                          <p:spTgt spid="513099"/>
                                        </p:tgtEl>
                                      </p:cBhvr>
                                    </p:animEffect>
                                  </p:childTnLst>
                                </p:cTn>
                              </p:par>
                            </p:childTnLst>
                          </p:cTn>
                        </p:par>
                        <p:par>
                          <p:cTn id="156" fill="hold" nodeType="afterGroup">
                            <p:stCondLst>
                              <p:cond delay="500"/>
                            </p:stCondLst>
                            <p:childTnLst>
                              <p:par>
                                <p:cTn id="157" presetID="22" presetClass="entr" presetSubtype="2" fill="hold" nodeType="after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wipe(right)">
                                      <p:cBhvr>
                                        <p:cTn id="159" dur="500"/>
                                        <p:tgtEl>
                                          <p:spTgt spid="10"/>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513099"/>
                                        </p:tgtEl>
                                        <p:attrNameLst>
                                          <p:attrName>style.visibility</p:attrName>
                                        </p:attrNameLst>
                                      </p:cBhvr>
                                      <p:to>
                                        <p:strVal val="hidden"/>
                                      </p:to>
                                    </p:set>
                                  </p:childTnLst>
                                </p:cTn>
                              </p:par>
                              <p:par>
                                <p:cTn id="164" presetID="9" presetClass="entr" presetSubtype="0" fill="hold" grpId="0" nodeType="withEffect">
                                  <p:stCondLst>
                                    <p:cond delay="0"/>
                                  </p:stCondLst>
                                  <p:childTnLst>
                                    <p:set>
                                      <p:cBhvr>
                                        <p:cTn id="165" dur="1" fill="hold">
                                          <p:stCondLst>
                                            <p:cond delay="0"/>
                                          </p:stCondLst>
                                        </p:cTn>
                                        <p:tgtEl>
                                          <p:spTgt spid="513106"/>
                                        </p:tgtEl>
                                        <p:attrNameLst>
                                          <p:attrName>style.visibility</p:attrName>
                                        </p:attrNameLst>
                                      </p:cBhvr>
                                      <p:to>
                                        <p:strVal val="visible"/>
                                      </p:to>
                                    </p:set>
                                    <p:animEffect transition="in" filter="dissolve">
                                      <p:cBhvr>
                                        <p:cTn id="166" dur="500"/>
                                        <p:tgtEl>
                                          <p:spTgt spid="513106"/>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13105"/>
                                        </p:tgtEl>
                                        <p:attrNameLst>
                                          <p:attrName>style.visibility</p:attrName>
                                        </p:attrNameLst>
                                      </p:cBhvr>
                                      <p:to>
                                        <p:strVal val="visible"/>
                                      </p:to>
                                    </p:set>
                                    <p:animEffect transition="in" filter="dissolve">
                                      <p:cBhvr>
                                        <p:cTn id="171" dur="500"/>
                                        <p:tgtEl>
                                          <p:spTgt spid="513105"/>
                                        </p:tgtEl>
                                      </p:cBhvr>
                                    </p:animEffect>
                                  </p:childTnLst>
                                </p:cTn>
                              </p:par>
                            </p:childTnLst>
                          </p:cTn>
                        </p:par>
                        <p:par>
                          <p:cTn id="172" fill="hold" nodeType="afterGroup">
                            <p:stCondLst>
                              <p:cond delay="500"/>
                            </p:stCondLst>
                            <p:childTnLst>
                              <p:par>
                                <p:cTn id="173" presetID="22" presetClass="entr" presetSubtype="8" fill="hold" nodeType="afterEffect">
                                  <p:stCondLst>
                                    <p:cond delay="0"/>
                                  </p:stCondLst>
                                  <p:childTnLst>
                                    <p:set>
                                      <p:cBhvr>
                                        <p:cTn id="174" dur="1" fill="hold">
                                          <p:stCondLst>
                                            <p:cond delay="0"/>
                                          </p:stCondLst>
                                        </p:cTn>
                                        <p:tgtEl>
                                          <p:spTgt spid="11"/>
                                        </p:tgtEl>
                                        <p:attrNameLst>
                                          <p:attrName>style.visibility</p:attrName>
                                        </p:attrNameLst>
                                      </p:cBhvr>
                                      <p:to>
                                        <p:strVal val="visible"/>
                                      </p:to>
                                    </p:set>
                                    <p:animEffect transition="in" filter="wipe(left)">
                                      <p:cBhvr>
                                        <p:cTn id="175" dur="500"/>
                                        <p:tgtEl>
                                          <p:spTgt spid="11"/>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513112"/>
                                        </p:tgtEl>
                                        <p:attrNameLst>
                                          <p:attrName>style.visibility</p:attrName>
                                        </p:attrNameLst>
                                      </p:cBhvr>
                                      <p:to>
                                        <p:strVal val="visible"/>
                                      </p:to>
                                    </p:set>
                                    <p:animEffect transition="in" filter="dissolve">
                                      <p:cBhvr>
                                        <p:cTn id="180" dur="500"/>
                                        <p:tgtEl>
                                          <p:spTgt spid="513112"/>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53" presetClass="entr" presetSubtype="0" fill="hold" grpId="0" nodeType="clickEffect">
                                  <p:stCondLst>
                                    <p:cond delay="0"/>
                                  </p:stCondLst>
                                  <p:childTnLst>
                                    <p:set>
                                      <p:cBhvr>
                                        <p:cTn id="184" dur="1" fill="hold">
                                          <p:stCondLst>
                                            <p:cond delay="0"/>
                                          </p:stCondLst>
                                        </p:cTn>
                                        <p:tgtEl>
                                          <p:spTgt spid="513114"/>
                                        </p:tgtEl>
                                        <p:attrNameLst>
                                          <p:attrName>style.visibility</p:attrName>
                                        </p:attrNameLst>
                                      </p:cBhvr>
                                      <p:to>
                                        <p:strVal val="visible"/>
                                      </p:to>
                                    </p:set>
                                    <p:anim calcmode="lin" valueType="num">
                                      <p:cBhvr>
                                        <p:cTn id="185" dur="500" fill="hold"/>
                                        <p:tgtEl>
                                          <p:spTgt spid="513114"/>
                                        </p:tgtEl>
                                        <p:attrNameLst>
                                          <p:attrName>ppt_w</p:attrName>
                                        </p:attrNameLst>
                                      </p:cBhvr>
                                      <p:tavLst>
                                        <p:tav tm="0">
                                          <p:val>
                                            <p:fltVal val="0"/>
                                          </p:val>
                                        </p:tav>
                                        <p:tav tm="100000">
                                          <p:val>
                                            <p:strVal val="#ppt_w"/>
                                          </p:val>
                                        </p:tav>
                                      </p:tavLst>
                                    </p:anim>
                                    <p:anim calcmode="lin" valueType="num">
                                      <p:cBhvr>
                                        <p:cTn id="186" dur="500" fill="hold"/>
                                        <p:tgtEl>
                                          <p:spTgt spid="513114"/>
                                        </p:tgtEl>
                                        <p:attrNameLst>
                                          <p:attrName>ppt_h</p:attrName>
                                        </p:attrNameLst>
                                      </p:cBhvr>
                                      <p:tavLst>
                                        <p:tav tm="0">
                                          <p:val>
                                            <p:fltVal val="0"/>
                                          </p:val>
                                        </p:tav>
                                        <p:tav tm="100000">
                                          <p:val>
                                            <p:strVal val="#ppt_h"/>
                                          </p:val>
                                        </p:tav>
                                      </p:tavLst>
                                    </p:anim>
                                    <p:animEffect transition="in" filter="fade">
                                      <p:cBhvr>
                                        <p:cTn id="187" dur="500"/>
                                        <p:tgtEl>
                                          <p:spTgt spid="513114"/>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53" presetClass="entr" presetSubtype="0" fill="hold" grpId="0" nodeType="clickEffect">
                                  <p:stCondLst>
                                    <p:cond delay="0"/>
                                  </p:stCondLst>
                                  <p:childTnLst>
                                    <p:set>
                                      <p:cBhvr>
                                        <p:cTn id="191" dur="1" fill="hold">
                                          <p:stCondLst>
                                            <p:cond delay="0"/>
                                          </p:stCondLst>
                                        </p:cTn>
                                        <p:tgtEl>
                                          <p:spTgt spid="513115"/>
                                        </p:tgtEl>
                                        <p:attrNameLst>
                                          <p:attrName>style.visibility</p:attrName>
                                        </p:attrNameLst>
                                      </p:cBhvr>
                                      <p:to>
                                        <p:strVal val="visible"/>
                                      </p:to>
                                    </p:set>
                                    <p:anim calcmode="lin" valueType="num">
                                      <p:cBhvr>
                                        <p:cTn id="192" dur="500" fill="hold"/>
                                        <p:tgtEl>
                                          <p:spTgt spid="513115"/>
                                        </p:tgtEl>
                                        <p:attrNameLst>
                                          <p:attrName>ppt_w</p:attrName>
                                        </p:attrNameLst>
                                      </p:cBhvr>
                                      <p:tavLst>
                                        <p:tav tm="0">
                                          <p:val>
                                            <p:fltVal val="0"/>
                                          </p:val>
                                        </p:tav>
                                        <p:tav tm="100000">
                                          <p:val>
                                            <p:strVal val="#ppt_w"/>
                                          </p:val>
                                        </p:tav>
                                      </p:tavLst>
                                    </p:anim>
                                    <p:anim calcmode="lin" valueType="num">
                                      <p:cBhvr>
                                        <p:cTn id="193" dur="500" fill="hold"/>
                                        <p:tgtEl>
                                          <p:spTgt spid="513115"/>
                                        </p:tgtEl>
                                        <p:attrNameLst>
                                          <p:attrName>ppt_h</p:attrName>
                                        </p:attrNameLst>
                                      </p:cBhvr>
                                      <p:tavLst>
                                        <p:tav tm="0">
                                          <p:val>
                                            <p:fltVal val="0"/>
                                          </p:val>
                                        </p:tav>
                                        <p:tav tm="100000">
                                          <p:val>
                                            <p:strVal val="#ppt_h"/>
                                          </p:val>
                                        </p:tav>
                                      </p:tavLst>
                                    </p:anim>
                                    <p:animEffect transition="in" filter="fade">
                                      <p:cBhvr>
                                        <p:cTn id="194" dur="500"/>
                                        <p:tgtEl>
                                          <p:spTgt spid="513115"/>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53" presetClass="entr" presetSubtype="0" fill="hold" grpId="0" nodeType="clickEffect">
                                  <p:stCondLst>
                                    <p:cond delay="0"/>
                                  </p:stCondLst>
                                  <p:childTnLst>
                                    <p:set>
                                      <p:cBhvr>
                                        <p:cTn id="198" dur="1" fill="hold">
                                          <p:stCondLst>
                                            <p:cond delay="0"/>
                                          </p:stCondLst>
                                        </p:cTn>
                                        <p:tgtEl>
                                          <p:spTgt spid="513116"/>
                                        </p:tgtEl>
                                        <p:attrNameLst>
                                          <p:attrName>style.visibility</p:attrName>
                                        </p:attrNameLst>
                                      </p:cBhvr>
                                      <p:to>
                                        <p:strVal val="visible"/>
                                      </p:to>
                                    </p:set>
                                    <p:anim calcmode="lin" valueType="num">
                                      <p:cBhvr>
                                        <p:cTn id="199" dur="500" fill="hold"/>
                                        <p:tgtEl>
                                          <p:spTgt spid="513116"/>
                                        </p:tgtEl>
                                        <p:attrNameLst>
                                          <p:attrName>ppt_w</p:attrName>
                                        </p:attrNameLst>
                                      </p:cBhvr>
                                      <p:tavLst>
                                        <p:tav tm="0">
                                          <p:val>
                                            <p:fltVal val="0"/>
                                          </p:val>
                                        </p:tav>
                                        <p:tav tm="100000">
                                          <p:val>
                                            <p:strVal val="#ppt_w"/>
                                          </p:val>
                                        </p:tav>
                                      </p:tavLst>
                                    </p:anim>
                                    <p:anim calcmode="lin" valueType="num">
                                      <p:cBhvr>
                                        <p:cTn id="200" dur="500" fill="hold"/>
                                        <p:tgtEl>
                                          <p:spTgt spid="513116"/>
                                        </p:tgtEl>
                                        <p:attrNameLst>
                                          <p:attrName>ppt_h</p:attrName>
                                        </p:attrNameLst>
                                      </p:cBhvr>
                                      <p:tavLst>
                                        <p:tav tm="0">
                                          <p:val>
                                            <p:fltVal val="0"/>
                                          </p:val>
                                        </p:tav>
                                        <p:tav tm="100000">
                                          <p:val>
                                            <p:strVal val="#ppt_h"/>
                                          </p:val>
                                        </p:tav>
                                      </p:tavLst>
                                    </p:anim>
                                    <p:animEffect transition="in" filter="fade">
                                      <p:cBhvr>
                                        <p:cTn id="201" dur="500"/>
                                        <p:tgtEl>
                                          <p:spTgt spid="513116"/>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53" presetClass="entr" presetSubtype="0" fill="hold" grpId="0" nodeType="clickEffect">
                                  <p:stCondLst>
                                    <p:cond delay="0"/>
                                  </p:stCondLst>
                                  <p:childTnLst>
                                    <p:set>
                                      <p:cBhvr>
                                        <p:cTn id="205" dur="1" fill="hold">
                                          <p:stCondLst>
                                            <p:cond delay="0"/>
                                          </p:stCondLst>
                                        </p:cTn>
                                        <p:tgtEl>
                                          <p:spTgt spid="513117"/>
                                        </p:tgtEl>
                                        <p:attrNameLst>
                                          <p:attrName>style.visibility</p:attrName>
                                        </p:attrNameLst>
                                      </p:cBhvr>
                                      <p:to>
                                        <p:strVal val="visible"/>
                                      </p:to>
                                    </p:set>
                                    <p:anim calcmode="lin" valueType="num">
                                      <p:cBhvr>
                                        <p:cTn id="206" dur="500" fill="hold"/>
                                        <p:tgtEl>
                                          <p:spTgt spid="513117"/>
                                        </p:tgtEl>
                                        <p:attrNameLst>
                                          <p:attrName>ppt_w</p:attrName>
                                        </p:attrNameLst>
                                      </p:cBhvr>
                                      <p:tavLst>
                                        <p:tav tm="0">
                                          <p:val>
                                            <p:fltVal val="0"/>
                                          </p:val>
                                        </p:tav>
                                        <p:tav tm="100000">
                                          <p:val>
                                            <p:strVal val="#ppt_w"/>
                                          </p:val>
                                        </p:tav>
                                      </p:tavLst>
                                    </p:anim>
                                    <p:anim calcmode="lin" valueType="num">
                                      <p:cBhvr>
                                        <p:cTn id="207" dur="500" fill="hold"/>
                                        <p:tgtEl>
                                          <p:spTgt spid="513117"/>
                                        </p:tgtEl>
                                        <p:attrNameLst>
                                          <p:attrName>ppt_h</p:attrName>
                                        </p:attrNameLst>
                                      </p:cBhvr>
                                      <p:tavLst>
                                        <p:tav tm="0">
                                          <p:val>
                                            <p:fltVal val="0"/>
                                          </p:val>
                                        </p:tav>
                                        <p:tav tm="100000">
                                          <p:val>
                                            <p:strVal val="#ppt_h"/>
                                          </p:val>
                                        </p:tav>
                                      </p:tavLst>
                                    </p:anim>
                                    <p:animEffect transition="in" filter="fade">
                                      <p:cBhvr>
                                        <p:cTn id="208" dur="500"/>
                                        <p:tgtEl>
                                          <p:spTgt spid="513117"/>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53" presetClass="entr" presetSubtype="0" fill="hold" grpId="0" nodeType="clickEffect">
                                  <p:stCondLst>
                                    <p:cond delay="0"/>
                                  </p:stCondLst>
                                  <p:childTnLst>
                                    <p:set>
                                      <p:cBhvr>
                                        <p:cTn id="212" dur="1" fill="hold">
                                          <p:stCondLst>
                                            <p:cond delay="0"/>
                                          </p:stCondLst>
                                        </p:cTn>
                                        <p:tgtEl>
                                          <p:spTgt spid="513118"/>
                                        </p:tgtEl>
                                        <p:attrNameLst>
                                          <p:attrName>style.visibility</p:attrName>
                                        </p:attrNameLst>
                                      </p:cBhvr>
                                      <p:to>
                                        <p:strVal val="visible"/>
                                      </p:to>
                                    </p:set>
                                    <p:anim calcmode="lin" valueType="num">
                                      <p:cBhvr>
                                        <p:cTn id="213" dur="500" fill="hold"/>
                                        <p:tgtEl>
                                          <p:spTgt spid="513118"/>
                                        </p:tgtEl>
                                        <p:attrNameLst>
                                          <p:attrName>ppt_w</p:attrName>
                                        </p:attrNameLst>
                                      </p:cBhvr>
                                      <p:tavLst>
                                        <p:tav tm="0">
                                          <p:val>
                                            <p:fltVal val="0"/>
                                          </p:val>
                                        </p:tav>
                                        <p:tav tm="100000">
                                          <p:val>
                                            <p:strVal val="#ppt_w"/>
                                          </p:val>
                                        </p:tav>
                                      </p:tavLst>
                                    </p:anim>
                                    <p:anim calcmode="lin" valueType="num">
                                      <p:cBhvr>
                                        <p:cTn id="214" dur="500" fill="hold"/>
                                        <p:tgtEl>
                                          <p:spTgt spid="513118"/>
                                        </p:tgtEl>
                                        <p:attrNameLst>
                                          <p:attrName>ppt_h</p:attrName>
                                        </p:attrNameLst>
                                      </p:cBhvr>
                                      <p:tavLst>
                                        <p:tav tm="0">
                                          <p:val>
                                            <p:fltVal val="0"/>
                                          </p:val>
                                        </p:tav>
                                        <p:tav tm="100000">
                                          <p:val>
                                            <p:strVal val="#ppt_h"/>
                                          </p:val>
                                        </p:tav>
                                      </p:tavLst>
                                    </p:anim>
                                    <p:animEffect transition="in" filter="fade">
                                      <p:cBhvr>
                                        <p:cTn id="215" dur="500"/>
                                        <p:tgtEl>
                                          <p:spTgt spid="513118"/>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53" presetClass="entr" presetSubtype="0" fill="hold" grpId="0" nodeType="clickEffect">
                                  <p:stCondLst>
                                    <p:cond delay="0"/>
                                  </p:stCondLst>
                                  <p:childTnLst>
                                    <p:set>
                                      <p:cBhvr>
                                        <p:cTn id="219" dur="1" fill="hold">
                                          <p:stCondLst>
                                            <p:cond delay="0"/>
                                          </p:stCondLst>
                                        </p:cTn>
                                        <p:tgtEl>
                                          <p:spTgt spid="513119"/>
                                        </p:tgtEl>
                                        <p:attrNameLst>
                                          <p:attrName>style.visibility</p:attrName>
                                        </p:attrNameLst>
                                      </p:cBhvr>
                                      <p:to>
                                        <p:strVal val="visible"/>
                                      </p:to>
                                    </p:set>
                                    <p:anim calcmode="lin" valueType="num">
                                      <p:cBhvr>
                                        <p:cTn id="220" dur="500" fill="hold"/>
                                        <p:tgtEl>
                                          <p:spTgt spid="513119"/>
                                        </p:tgtEl>
                                        <p:attrNameLst>
                                          <p:attrName>ppt_w</p:attrName>
                                        </p:attrNameLst>
                                      </p:cBhvr>
                                      <p:tavLst>
                                        <p:tav tm="0">
                                          <p:val>
                                            <p:fltVal val="0"/>
                                          </p:val>
                                        </p:tav>
                                        <p:tav tm="100000">
                                          <p:val>
                                            <p:strVal val="#ppt_w"/>
                                          </p:val>
                                        </p:tav>
                                      </p:tavLst>
                                    </p:anim>
                                    <p:anim calcmode="lin" valueType="num">
                                      <p:cBhvr>
                                        <p:cTn id="221" dur="500" fill="hold"/>
                                        <p:tgtEl>
                                          <p:spTgt spid="513119"/>
                                        </p:tgtEl>
                                        <p:attrNameLst>
                                          <p:attrName>ppt_h</p:attrName>
                                        </p:attrNameLst>
                                      </p:cBhvr>
                                      <p:tavLst>
                                        <p:tav tm="0">
                                          <p:val>
                                            <p:fltVal val="0"/>
                                          </p:val>
                                        </p:tav>
                                        <p:tav tm="100000">
                                          <p:val>
                                            <p:strVal val="#ppt_h"/>
                                          </p:val>
                                        </p:tav>
                                      </p:tavLst>
                                    </p:anim>
                                    <p:animEffect transition="in" filter="fade">
                                      <p:cBhvr>
                                        <p:cTn id="222" dur="500"/>
                                        <p:tgtEl>
                                          <p:spTgt spid="513119"/>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53" presetClass="entr" presetSubtype="0" fill="hold" grpId="0" nodeType="clickEffect">
                                  <p:stCondLst>
                                    <p:cond delay="0"/>
                                  </p:stCondLst>
                                  <p:childTnLst>
                                    <p:set>
                                      <p:cBhvr>
                                        <p:cTn id="226" dur="1" fill="hold">
                                          <p:stCondLst>
                                            <p:cond delay="0"/>
                                          </p:stCondLst>
                                        </p:cTn>
                                        <p:tgtEl>
                                          <p:spTgt spid="513120"/>
                                        </p:tgtEl>
                                        <p:attrNameLst>
                                          <p:attrName>style.visibility</p:attrName>
                                        </p:attrNameLst>
                                      </p:cBhvr>
                                      <p:to>
                                        <p:strVal val="visible"/>
                                      </p:to>
                                    </p:set>
                                    <p:anim calcmode="lin" valueType="num">
                                      <p:cBhvr>
                                        <p:cTn id="227" dur="500" fill="hold"/>
                                        <p:tgtEl>
                                          <p:spTgt spid="513120"/>
                                        </p:tgtEl>
                                        <p:attrNameLst>
                                          <p:attrName>ppt_w</p:attrName>
                                        </p:attrNameLst>
                                      </p:cBhvr>
                                      <p:tavLst>
                                        <p:tav tm="0">
                                          <p:val>
                                            <p:fltVal val="0"/>
                                          </p:val>
                                        </p:tav>
                                        <p:tav tm="100000">
                                          <p:val>
                                            <p:strVal val="#ppt_w"/>
                                          </p:val>
                                        </p:tav>
                                      </p:tavLst>
                                    </p:anim>
                                    <p:anim calcmode="lin" valueType="num">
                                      <p:cBhvr>
                                        <p:cTn id="228" dur="500" fill="hold"/>
                                        <p:tgtEl>
                                          <p:spTgt spid="513120"/>
                                        </p:tgtEl>
                                        <p:attrNameLst>
                                          <p:attrName>ppt_h</p:attrName>
                                        </p:attrNameLst>
                                      </p:cBhvr>
                                      <p:tavLst>
                                        <p:tav tm="0">
                                          <p:val>
                                            <p:fltVal val="0"/>
                                          </p:val>
                                        </p:tav>
                                        <p:tav tm="100000">
                                          <p:val>
                                            <p:strVal val="#ppt_h"/>
                                          </p:val>
                                        </p:tav>
                                      </p:tavLst>
                                    </p:anim>
                                    <p:animEffect transition="in" filter="fade">
                                      <p:cBhvr>
                                        <p:cTn id="229" dur="500"/>
                                        <p:tgtEl>
                                          <p:spTgt spid="513120"/>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53" presetClass="entr" presetSubtype="0" fill="hold" grpId="0" nodeType="clickEffect">
                                  <p:stCondLst>
                                    <p:cond delay="0"/>
                                  </p:stCondLst>
                                  <p:childTnLst>
                                    <p:set>
                                      <p:cBhvr>
                                        <p:cTn id="233" dur="1" fill="hold">
                                          <p:stCondLst>
                                            <p:cond delay="0"/>
                                          </p:stCondLst>
                                        </p:cTn>
                                        <p:tgtEl>
                                          <p:spTgt spid="513121"/>
                                        </p:tgtEl>
                                        <p:attrNameLst>
                                          <p:attrName>style.visibility</p:attrName>
                                        </p:attrNameLst>
                                      </p:cBhvr>
                                      <p:to>
                                        <p:strVal val="visible"/>
                                      </p:to>
                                    </p:set>
                                    <p:anim calcmode="lin" valueType="num">
                                      <p:cBhvr>
                                        <p:cTn id="234" dur="500" fill="hold"/>
                                        <p:tgtEl>
                                          <p:spTgt spid="513121"/>
                                        </p:tgtEl>
                                        <p:attrNameLst>
                                          <p:attrName>ppt_w</p:attrName>
                                        </p:attrNameLst>
                                      </p:cBhvr>
                                      <p:tavLst>
                                        <p:tav tm="0">
                                          <p:val>
                                            <p:fltVal val="0"/>
                                          </p:val>
                                        </p:tav>
                                        <p:tav tm="100000">
                                          <p:val>
                                            <p:strVal val="#ppt_w"/>
                                          </p:val>
                                        </p:tav>
                                      </p:tavLst>
                                    </p:anim>
                                    <p:anim calcmode="lin" valueType="num">
                                      <p:cBhvr>
                                        <p:cTn id="235" dur="500" fill="hold"/>
                                        <p:tgtEl>
                                          <p:spTgt spid="513121"/>
                                        </p:tgtEl>
                                        <p:attrNameLst>
                                          <p:attrName>ppt_h</p:attrName>
                                        </p:attrNameLst>
                                      </p:cBhvr>
                                      <p:tavLst>
                                        <p:tav tm="0">
                                          <p:val>
                                            <p:fltVal val="0"/>
                                          </p:val>
                                        </p:tav>
                                        <p:tav tm="100000">
                                          <p:val>
                                            <p:strVal val="#ppt_h"/>
                                          </p:val>
                                        </p:tav>
                                      </p:tavLst>
                                    </p:anim>
                                    <p:animEffect transition="in" filter="fade">
                                      <p:cBhvr>
                                        <p:cTn id="236" dur="500"/>
                                        <p:tgtEl>
                                          <p:spTgt spid="513121"/>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9" presetClass="entr" presetSubtype="0" fill="hold" grpId="0" nodeType="clickEffect">
                                  <p:stCondLst>
                                    <p:cond delay="0"/>
                                  </p:stCondLst>
                                  <p:childTnLst>
                                    <p:set>
                                      <p:cBhvr>
                                        <p:cTn id="240" dur="1" fill="hold">
                                          <p:stCondLst>
                                            <p:cond delay="0"/>
                                          </p:stCondLst>
                                        </p:cTn>
                                        <p:tgtEl>
                                          <p:spTgt spid="513111"/>
                                        </p:tgtEl>
                                        <p:attrNameLst>
                                          <p:attrName>style.visibility</p:attrName>
                                        </p:attrNameLst>
                                      </p:cBhvr>
                                      <p:to>
                                        <p:strVal val="visible"/>
                                      </p:to>
                                    </p:set>
                                    <p:animEffect transition="in" filter="dissolve">
                                      <p:cBhvr>
                                        <p:cTn id="241" dur="500"/>
                                        <p:tgtEl>
                                          <p:spTgt spid="513111"/>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9" presetClass="entr" presetSubtype="0" fill="hold" grpId="0" nodeType="clickEffect">
                                  <p:stCondLst>
                                    <p:cond delay="0"/>
                                  </p:stCondLst>
                                  <p:childTnLst>
                                    <p:set>
                                      <p:cBhvr>
                                        <p:cTn id="245" dur="1" fill="hold">
                                          <p:stCondLst>
                                            <p:cond delay="0"/>
                                          </p:stCondLst>
                                        </p:cTn>
                                        <p:tgtEl>
                                          <p:spTgt spid="513113"/>
                                        </p:tgtEl>
                                        <p:attrNameLst>
                                          <p:attrName>style.visibility</p:attrName>
                                        </p:attrNameLst>
                                      </p:cBhvr>
                                      <p:to>
                                        <p:strVal val="visible"/>
                                      </p:to>
                                    </p:set>
                                    <p:animEffect transition="in" filter="dissolve">
                                      <p:cBhvr>
                                        <p:cTn id="246" dur="500"/>
                                        <p:tgtEl>
                                          <p:spTgt spid="51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p:bldP spid="513055" grpId="0" animBg="1"/>
      <p:bldP spid="513055" grpId="1" animBg="1"/>
      <p:bldP spid="513056" grpId="0" animBg="1"/>
      <p:bldP spid="513057" grpId="0" animBg="1"/>
      <p:bldP spid="513058" grpId="0" animBg="1"/>
      <p:bldP spid="513059" grpId="0" animBg="1"/>
      <p:bldP spid="513060" grpId="0" animBg="1"/>
      <p:bldP spid="513061" grpId="0" animBg="1"/>
      <p:bldP spid="513062" grpId="0" animBg="1"/>
      <p:bldP spid="513063" grpId="0" animBg="1"/>
      <p:bldP spid="513068" grpId="0" animBg="1"/>
      <p:bldP spid="513068" grpId="1" animBg="1"/>
      <p:bldP spid="513069" grpId="0" animBg="1"/>
      <p:bldP spid="513069" grpId="1" animBg="1"/>
      <p:bldP spid="513070" grpId="0" animBg="1"/>
      <p:bldP spid="513075" grpId="0" animBg="1"/>
      <p:bldP spid="513075" grpId="1" animBg="1"/>
      <p:bldP spid="513076" grpId="0" animBg="1"/>
      <p:bldP spid="513081" grpId="0" animBg="1"/>
      <p:bldP spid="513081" grpId="1" animBg="1"/>
      <p:bldP spid="513082" grpId="0" animBg="1"/>
      <p:bldP spid="513087" grpId="0" animBg="1"/>
      <p:bldP spid="513087" grpId="1" animBg="1"/>
      <p:bldP spid="513088" grpId="0" animBg="1"/>
      <p:bldP spid="513093" grpId="0" animBg="1"/>
      <p:bldP spid="513093" grpId="1" animBg="1"/>
      <p:bldP spid="513094" grpId="0" animBg="1"/>
      <p:bldP spid="513099" grpId="0" animBg="1"/>
      <p:bldP spid="513099" grpId="1" animBg="1"/>
      <p:bldP spid="513100" grpId="0" animBg="1"/>
      <p:bldP spid="513105" grpId="0" animBg="1"/>
      <p:bldP spid="513106" grpId="0" animBg="1"/>
      <p:bldP spid="513111" grpId="0" animBg="1"/>
      <p:bldP spid="513112" grpId="0" animBg="1"/>
      <p:bldP spid="513113" grpId="0" animBg="1"/>
      <p:bldP spid="513114" grpId="0"/>
      <p:bldP spid="513115" grpId="0"/>
      <p:bldP spid="513116" grpId="0"/>
      <p:bldP spid="513117" grpId="0"/>
      <p:bldP spid="513118" grpId="0"/>
      <p:bldP spid="513119" grpId="0"/>
      <p:bldP spid="513120" grpId="0"/>
      <p:bldP spid="5131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SSTF</a:t>
            </a:r>
            <a:r>
              <a:rPr lang="zh-CN" altLang="en-US" smtClean="0"/>
              <a:t>磁盘调度</a:t>
            </a:r>
          </a:p>
        </p:txBody>
      </p:sp>
      <p:sp>
        <p:nvSpPr>
          <p:cNvPr id="514051" name="Rectangle 3"/>
          <p:cNvSpPr>
            <a:spLocks noChangeArrowheads="1"/>
          </p:cNvSpPr>
          <p:nvPr/>
        </p:nvSpPr>
        <p:spPr bwMode="auto">
          <a:xfrm>
            <a:off x="841375" y="114300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400">
                <a:solidFill>
                  <a:srgbClr val="FF0000"/>
                </a:solidFill>
              </a:rPr>
              <a:t>Shortest-seek-time First</a:t>
            </a:r>
            <a:r>
              <a:rPr lang="zh-CN" altLang="en-US" sz="2400">
                <a:solidFill>
                  <a:srgbClr val="FF0000"/>
                </a:solidFill>
              </a:rPr>
              <a:t>最短寻道时间优先：</a:t>
            </a:r>
          </a:p>
        </p:txBody>
      </p:sp>
      <p:grpSp>
        <p:nvGrpSpPr>
          <p:cNvPr id="2" name="Group 4"/>
          <p:cNvGrpSpPr>
            <a:grpSpLocks/>
          </p:cNvGrpSpPr>
          <p:nvPr/>
        </p:nvGrpSpPr>
        <p:grpSpPr bwMode="auto">
          <a:xfrm>
            <a:off x="1066800" y="1704975"/>
            <a:ext cx="6858000" cy="1114425"/>
            <a:chOff x="672" y="2160"/>
            <a:chExt cx="4320" cy="702"/>
          </a:xfrm>
        </p:grpSpPr>
        <p:sp>
          <p:nvSpPr>
            <p:cNvPr id="16452" name="Rectangle 5"/>
            <p:cNvSpPr>
              <a:spLocks noChangeArrowheads="1"/>
            </p:cNvSpPr>
            <p:nvPr/>
          </p:nvSpPr>
          <p:spPr bwMode="auto">
            <a:xfrm>
              <a:off x="672" y="2160"/>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6453"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295400" y="2867025"/>
            <a:ext cx="7372350" cy="1019175"/>
            <a:chOff x="816" y="1806"/>
            <a:chExt cx="4644" cy="642"/>
          </a:xfrm>
        </p:grpSpPr>
        <p:sp>
          <p:nvSpPr>
            <p:cNvPr id="16429"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6430"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6431"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6432"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6433"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6434"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6435"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6436"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6437"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6438"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6439"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6440"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6441"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6442"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6443"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6444"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6445"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6446"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6447"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6448"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6449"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6450"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6451"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a:grpSpLocks/>
          </p:cNvGrpSpPr>
          <p:nvPr/>
        </p:nvGrpSpPr>
        <p:grpSpPr bwMode="auto">
          <a:xfrm>
            <a:off x="2895600" y="4191000"/>
            <a:ext cx="457200" cy="152400"/>
            <a:chOff x="1824" y="2784"/>
            <a:chExt cx="288" cy="96"/>
          </a:xfrm>
        </p:grpSpPr>
        <p:sp>
          <p:nvSpPr>
            <p:cNvPr id="16426" name="Line 32"/>
            <p:cNvSpPr>
              <a:spLocks noChangeShapeType="1"/>
            </p:cNvSpPr>
            <p:nvPr/>
          </p:nvSpPr>
          <p:spPr bwMode="auto">
            <a:xfrm>
              <a:off x="1842" y="2814"/>
              <a:ext cx="222" cy="66"/>
            </a:xfrm>
            <a:prstGeom prst="line">
              <a:avLst/>
            </a:prstGeom>
            <a:noFill/>
            <a:ln w="9525">
              <a:solidFill>
                <a:schemeClr val="tx1"/>
              </a:solidFill>
              <a:round/>
              <a:headEnd/>
              <a:tailEnd type="triangle" w="med" len="med"/>
            </a:ln>
          </p:spPr>
          <p:txBody>
            <a:bodyPr/>
            <a:lstStyle/>
            <a:p>
              <a:endParaRPr lang="zh-CN" altLang="en-US"/>
            </a:p>
          </p:txBody>
        </p:sp>
        <p:sp>
          <p:nvSpPr>
            <p:cNvPr id="16427" name="Oval 33"/>
            <p:cNvSpPr>
              <a:spLocks noChangeArrowheads="1"/>
            </p:cNvSpPr>
            <p:nvPr/>
          </p:nvSpPr>
          <p:spPr bwMode="auto">
            <a:xfrm>
              <a:off x="1824"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28" name="Oval 34"/>
            <p:cNvSpPr>
              <a:spLocks noChangeArrowheads="1"/>
            </p:cNvSpPr>
            <p:nvPr/>
          </p:nvSpPr>
          <p:spPr bwMode="auto">
            <a:xfrm>
              <a:off x="2064" y="283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5" name="Group 35"/>
          <p:cNvGrpSpPr>
            <a:grpSpLocks/>
          </p:cNvGrpSpPr>
          <p:nvPr/>
        </p:nvGrpSpPr>
        <p:grpSpPr bwMode="auto">
          <a:xfrm>
            <a:off x="2209800" y="4495800"/>
            <a:ext cx="1414463" cy="304800"/>
            <a:chOff x="1392" y="2832"/>
            <a:chExt cx="891" cy="192"/>
          </a:xfrm>
        </p:grpSpPr>
        <p:sp>
          <p:nvSpPr>
            <p:cNvPr id="16423" name="Line 36"/>
            <p:cNvSpPr>
              <a:spLocks noChangeShapeType="1"/>
            </p:cNvSpPr>
            <p:nvPr/>
          </p:nvSpPr>
          <p:spPr bwMode="auto">
            <a:xfrm flipH="1">
              <a:off x="1392" y="2880"/>
              <a:ext cx="843" cy="96"/>
            </a:xfrm>
            <a:prstGeom prst="line">
              <a:avLst/>
            </a:prstGeom>
            <a:noFill/>
            <a:ln w="9525">
              <a:solidFill>
                <a:schemeClr val="tx1"/>
              </a:solidFill>
              <a:round/>
              <a:headEnd/>
              <a:tailEnd type="triangle" w="med" len="med"/>
            </a:ln>
          </p:spPr>
          <p:txBody>
            <a:bodyPr/>
            <a:lstStyle/>
            <a:p>
              <a:endParaRPr lang="zh-CN" altLang="en-US"/>
            </a:p>
          </p:txBody>
        </p:sp>
        <p:sp>
          <p:nvSpPr>
            <p:cNvPr id="16424" name="Oval 37"/>
            <p:cNvSpPr>
              <a:spLocks noChangeArrowheads="1"/>
            </p:cNvSpPr>
            <p:nvPr/>
          </p:nvSpPr>
          <p:spPr bwMode="auto">
            <a:xfrm>
              <a:off x="2235" y="283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25" name="Oval 38"/>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6" name="Group 39"/>
          <p:cNvGrpSpPr>
            <a:grpSpLocks/>
          </p:cNvGrpSpPr>
          <p:nvPr/>
        </p:nvGrpSpPr>
        <p:grpSpPr bwMode="auto">
          <a:xfrm>
            <a:off x="1828800" y="4724400"/>
            <a:ext cx="457200" cy="228600"/>
            <a:chOff x="1152" y="2976"/>
            <a:chExt cx="288" cy="144"/>
          </a:xfrm>
        </p:grpSpPr>
        <p:sp>
          <p:nvSpPr>
            <p:cNvPr id="16420"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6421"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22"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7" name="Group 43"/>
          <p:cNvGrpSpPr>
            <a:grpSpLocks/>
          </p:cNvGrpSpPr>
          <p:nvPr/>
        </p:nvGrpSpPr>
        <p:grpSpPr bwMode="auto">
          <a:xfrm>
            <a:off x="4724400" y="5181600"/>
            <a:ext cx="990600" cy="304800"/>
            <a:chOff x="2976" y="3264"/>
            <a:chExt cx="624" cy="192"/>
          </a:xfrm>
        </p:grpSpPr>
        <p:grpSp>
          <p:nvGrpSpPr>
            <p:cNvPr id="16416" name="Group 44"/>
            <p:cNvGrpSpPr>
              <a:grpSpLocks/>
            </p:cNvGrpSpPr>
            <p:nvPr/>
          </p:nvGrpSpPr>
          <p:grpSpPr bwMode="auto">
            <a:xfrm>
              <a:off x="2976" y="3264"/>
              <a:ext cx="576" cy="144"/>
              <a:chOff x="2976" y="3264"/>
              <a:chExt cx="576" cy="144"/>
            </a:xfrm>
          </p:grpSpPr>
          <p:sp>
            <p:nvSpPr>
              <p:cNvPr id="16418" name="Line 45"/>
              <p:cNvSpPr>
                <a:spLocks noChangeShapeType="1"/>
              </p:cNvSpPr>
              <p:nvPr/>
            </p:nvSpPr>
            <p:spPr bwMode="auto">
              <a:xfrm>
                <a:off x="3024" y="3312"/>
                <a:ext cx="528" cy="96"/>
              </a:xfrm>
              <a:prstGeom prst="line">
                <a:avLst/>
              </a:prstGeom>
              <a:noFill/>
              <a:ln w="9525">
                <a:solidFill>
                  <a:schemeClr val="tx1"/>
                </a:solidFill>
                <a:round/>
                <a:headEnd/>
                <a:tailEnd type="triangle" w="med" len="med"/>
              </a:ln>
            </p:spPr>
            <p:txBody>
              <a:bodyPr/>
              <a:lstStyle/>
              <a:p>
                <a:endParaRPr lang="zh-CN" altLang="en-US"/>
              </a:p>
            </p:txBody>
          </p:sp>
          <p:sp>
            <p:nvSpPr>
              <p:cNvPr id="16419" name="Oval 46"/>
              <p:cNvSpPr>
                <a:spLocks noChangeArrowheads="1"/>
              </p:cNvSpPr>
              <p:nvPr/>
            </p:nvSpPr>
            <p:spPr bwMode="auto">
              <a:xfrm>
                <a:off x="2976" y="326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16417" name="Oval 47"/>
            <p:cNvSpPr>
              <a:spLocks noChangeArrowheads="1"/>
            </p:cNvSpPr>
            <p:nvPr/>
          </p:nvSpPr>
          <p:spPr bwMode="auto">
            <a:xfrm>
              <a:off x="3552" y="340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9" name="Group 48"/>
          <p:cNvGrpSpPr>
            <a:grpSpLocks/>
          </p:cNvGrpSpPr>
          <p:nvPr/>
        </p:nvGrpSpPr>
        <p:grpSpPr bwMode="auto">
          <a:xfrm>
            <a:off x="1828800" y="4876800"/>
            <a:ext cx="2971800" cy="381000"/>
            <a:chOff x="1152" y="3072"/>
            <a:chExt cx="1872" cy="240"/>
          </a:xfrm>
        </p:grpSpPr>
        <p:sp>
          <p:nvSpPr>
            <p:cNvPr id="16413" name="Line 49"/>
            <p:cNvSpPr>
              <a:spLocks noChangeShapeType="1"/>
            </p:cNvSpPr>
            <p:nvPr/>
          </p:nvSpPr>
          <p:spPr bwMode="auto">
            <a:xfrm>
              <a:off x="1170" y="3102"/>
              <a:ext cx="1806" cy="162"/>
            </a:xfrm>
            <a:prstGeom prst="line">
              <a:avLst/>
            </a:prstGeom>
            <a:noFill/>
            <a:ln w="9525">
              <a:solidFill>
                <a:schemeClr val="tx1"/>
              </a:solidFill>
              <a:round/>
              <a:headEnd/>
              <a:tailEnd type="triangle" w="med" len="med"/>
            </a:ln>
          </p:spPr>
          <p:txBody>
            <a:bodyPr/>
            <a:lstStyle/>
            <a:p>
              <a:endParaRPr lang="zh-CN" altLang="en-US"/>
            </a:p>
          </p:txBody>
        </p:sp>
        <p:sp>
          <p:nvSpPr>
            <p:cNvPr id="16414" name="Oval 50"/>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15" name="Oval 51"/>
            <p:cNvSpPr>
              <a:spLocks noChangeArrowheads="1"/>
            </p:cNvSpPr>
            <p:nvPr/>
          </p:nvSpPr>
          <p:spPr bwMode="auto">
            <a:xfrm>
              <a:off x="2976" y="326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0" name="Group 52"/>
          <p:cNvGrpSpPr>
            <a:grpSpLocks/>
          </p:cNvGrpSpPr>
          <p:nvPr/>
        </p:nvGrpSpPr>
        <p:grpSpPr bwMode="auto">
          <a:xfrm>
            <a:off x="5638800" y="5410200"/>
            <a:ext cx="457200" cy="409575"/>
            <a:chOff x="3552" y="3408"/>
            <a:chExt cx="288" cy="258"/>
          </a:xfrm>
        </p:grpSpPr>
        <p:sp>
          <p:nvSpPr>
            <p:cNvPr id="16410" name="Line 53"/>
            <p:cNvSpPr>
              <a:spLocks noChangeShapeType="1"/>
            </p:cNvSpPr>
            <p:nvPr/>
          </p:nvSpPr>
          <p:spPr bwMode="auto">
            <a:xfrm>
              <a:off x="3600" y="3456"/>
              <a:ext cx="192" cy="192"/>
            </a:xfrm>
            <a:prstGeom prst="line">
              <a:avLst/>
            </a:prstGeom>
            <a:noFill/>
            <a:ln w="9525">
              <a:solidFill>
                <a:schemeClr val="tx1"/>
              </a:solidFill>
              <a:round/>
              <a:headEnd/>
              <a:tailEnd type="triangle" w="med" len="med"/>
            </a:ln>
          </p:spPr>
          <p:txBody>
            <a:bodyPr/>
            <a:lstStyle/>
            <a:p>
              <a:endParaRPr lang="zh-CN" altLang="en-US"/>
            </a:p>
          </p:txBody>
        </p:sp>
        <p:sp>
          <p:nvSpPr>
            <p:cNvPr id="16411" name="Oval 54"/>
            <p:cNvSpPr>
              <a:spLocks noChangeArrowheads="1"/>
            </p:cNvSpPr>
            <p:nvPr/>
          </p:nvSpPr>
          <p:spPr bwMode="auto">
            <a:xfrm>
              <a:off x="3552" y="340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12" name="Oval 55"/>
            <p:cNvSpPr>
              <a:spLocks noChangeArrowheads="1"/>
            </p:cNvSpPr>
            <p:nvPr/>
          </p:nvSpPr>
          <p:spPr bwMode="auto">
            <a:xfrm>
              <a:off x="3792" y="361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1" name="Group 56"/>
          <p:cNvGrpSpPr>
            <a:grpSpLocks/>
          </p:cNvGrpSpPr>
          <p:nvPr/>
        </p:nvGrpSpPr>
        <p:grpSpPr bwMode="auto">
          <a:xfrm>
            <a:off x="3276600" y="4267200"/>
            <a:ext cx="366713" cy="257175"/>
            <a:chOff x="2016" y="2976"/>
            <a:chExt cx="231" cy="162"/>
          </a:xfrm>
        </p:grpSpPr>
        <p:sp>
          <p:nvSpPr>
            <p:cNvPr id="16407" name="Line 57"/>
            <p:cNvSpPr>
              <a:spLocks noChangeShapeType="1"/>
            </p:cNvSpPr>
            <p:nvPr/>
          </p:nvSpPr>
          <p:spPr bwMode="auto">
            <a:xfrm>
              <a:off x="2064" y="3024"/>
              <a:ext cx="144" cy="96"/>
            </a:xfrm>
            <a:prstGeom prst="line">
              <a:avLst/>
            </a:prstGeom>
            <a:noFill/>
            <a:ln w="9525">
              <a:solidFill>
                <a:schemeClr val="tx1"/>
              </a:solidFill>
              <a:round/>
              <a:headEnd/>
              <a:tailEnd type="triangle" w="med" len="med"/>
            </a:ln>
          </p:spPr>
          <p:txBody>
            <a:bodyPr/>
            <a:lstStyle/>
            <a:p>
              <a:endParaRPr lang="zh-CN" altLang="en-US"/>
            </a:p>
          </p:txBody>
        </p:sp>
        <p:sp>
          <p:nvSpPr>
            <p:cNvPr id="16408" name="Oval 58"/>
            <p:cNvSpPr>
              <a:spLocks noChangeArrowheads="1"/>
            </p:cNvSpPr>
            <p:nvPr/>
          </p:nvSpPr>
          <p:spPr bwMode="auto">
            <a:xfrm>
              <a:off x="2016"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09" name="Oval 59"/>
            <p:cNvSpPr>
              <a:spLocks noChangeArrowheads="1"/>
            </p:cNvSpPr>
            <p:nvPr/>
          </p:nvSpPr>
          <p:spPr bwMode="auto">
            <a:xfrm>
              <a:off x="2199" y="309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4108" name="AutoShape 60"/>
          <p:cNvSpPr>
            <a:spLocks noChangeArrowheads="1"/>
          </p:cNvSpPr>
          <p:nvPr/>
        </p:nvSpPr>
        <p:spPr bwMode="auto">
          <a:xfrm rot="10800000">
            <a:off x="1600200" y="5257800"/>
            <a:ext cx="2971800" cy="1295400"/>
          </a:xfrm>
          <a:prstGeom prst="wedgeRoundRectCallout">
            <a:avLst>
              <a:gd name="adj1" fmla="val -92255"/>
              <a:gd name="adj2" fmla="val 15315"/>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如果在处理</a:t>
            </a:r>
            <a:r>
              <a:rPr lang="en-US" altLang="zh-CN" sz="2400"/>
              <a:t>183</a:t>
            </a:r>
            <a:r>
              <a:rPr lang="zh-CN" altLang="en-US" sz="2400"/>
              <a:t>之前又来一些中间磁道的请求，则</a:t>
            </a:r>
            <a:r>
              <a:rPr lang="en-US" altLang="zh-CN" sz="2400"/>
              <a:t>…</a:t>
            </a:r>
          </a:p>
        </p:txBody>
      </p:sp>
      <p:sp>
        <p:nvSpPr>
          <p:cNvPr id="514109" name="AutoShape 61"/>
          <p:cNvSpPr>
            <a:spLocks noChangeArrowheads="1"/>
          </p:cNvSpPr>
          <p:nvPr/>
        </p:nvSpPr>
        <p:spPr bwMode="auto">
          <a:xfrm rot="10800000">
            <a:off x="5486400" y="4038600"/>
            <a:ext cx="3048000" cy="1219200"/>
          </a:xfrm>
          <a:prstGeom prst="wedgeRoundRectCallout">
            <a:avLst>
              <a:gd name="adj1" fmla="val 64736"/>
              <a:gd name="adj2" fmla="val -3034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SSTF: </a:t>
            </a:r>
            <a:r>
              <a:rPr lang="zh-CN" altLang="en-US" sz="2400"/>
              <a:t>磁头共移动</a:t>
            </a:r>
            <a:r>
              <a:rPr lang="en-US" altLang="zh-CN" sz="2400"/>
              <a:t>236(14+53+169)</a:t>
            </a:r>
            <a:r>
              <a:rPr lang="zh-CN" altLang="en-US" sz="2400"/>
              <a:t>磁道，要少很多</a:t>
            </a:r>
            <a:r>
              <a:rPr lang="en-US" altLang="zh-CN" sz="2400"/>
              <a:t>!</a:t>
            </a:r>
          </a:p>
        </p:txBody>
      </p:sp>
      <p:grpSp>
        <p:nvGrpSpPr>
          <p:cNvPr id="12" name="Group 62"/>
          <p:cNvGrpSpPr>
            <a:grpSpLocks/>
          </p:cNvGrpSpPr>
          <p:nvPr/>
        </p:nvGrpSpPr>
        <p:grpSpPr bwMode="auto">
          <a:xfrm>
            <a:off x="6019800" y="5791200"/>
            <a:ext cx="1600200" cy="381000"/>
            <a:chOff x="3792" y="3648"/>
            <a:chExt cx="1008" cy="240"/>
          </a:xfrm>
        </p:grpSpPr>
        <p:sp>
          <p:nvSpPr>
            <p:cNvPr id="16404" name="Line 63"/>
            <p:cNvSpPr>
              <a:spLocks noChangeShapeType="1"/>
            </p:cNvSpPr>
            <p:nvPr/>
          </p:nvSpPr>
          <p:spPr bwMode="auto">
            <a:xfrm>
              <a:off x="3840" y="3696"/>
              <a:ext cx="912" cy="144"/>
            </a:xfrm>
            <a:prstGeom prst="line">
              <a:avLst/>
            </a:prstGeom>
            <a:noFill/>
            <a:ln w="9525">
              <a:solidFill>
                <a:schemeClr val="tx1"/>
              </a:solidFill>
              <a:round/>
              <a:headEnd/>
              <a:tailEnd type="triangle" w="med" len="med"/>
            </a:ln>
          </p:spPr>
          <p:txBody>
            <a:bodyPr/>
            <a:lstStyle/>
            <a:p>
              <a:endParaRPr lang="zh-CN" altLang="en-US"/>
            </a:p>
          </p:txBody>
        </p:sp>
        <p:sp>
          <p:nvSpPr>
            <p:cNvPr id="16405" name="Oval 64"/>
            <p:cNvSpPr>
              <a:spLocks noChangeArrowheads="1"/>
            </p:cNvSpPr>
            <p:nvPr/>
          </p:nvSpPr>
          <p:spPr bwMode="auto">
            <a:xfrm>
              <a:off x="3792" y="364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6406" name="Oval 65"/>
            <p:cNvSpPr>
              <a:spLocks noChangeArrowheads="1"/>
            </p:cNvSpPr>
            <p:nvPr/>
          </p:nvSpPr>
          <p:spPr bwMode="auto">
            <a:xfrm>
              <a:off x="4752" y="38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3" name="Group 66"/>
          <p:cNvGrpSpPr>
            <a:grpSpLocks/>
          </p:cNvGrpSpPr>
          <p:nvPr/>
        </p:nvGrpSpPr>
        <p:grpSpPr bwMode="auto">
          <a:xfrm>
            <a:off x="4876800" y="6026150"/>
            <a:ext cx="3429000" cy="603250"/>
            <a:chOff x="3024" y="3792"/>
            <a:chExt cx="2160" cy="380"/>
          </a:xfrm>
        </p:grpSpPr>
        <p:sp>
          <p:nvSpPr>
            <p:cNvPr id="16402" name="Rectangle 67"/>
            <p:cNvSpPr>
              <a:spLocks noChangeArrowheads="1"/>
            </p:cNvSpPr>
            <p:nvPr/>
          </p:nvSpPr>
          <p:spPr bwMode="auto">
            <a:xfrm>
              <a:off x="3024" y="3792"/>
              <a:ext cx="2160" cy="380"/>
            </a:xfrm>
            <a:prstGeom prst="rect">
              <a:avLst/>
            </a:prstGeom>
            <a:noFill/>
            <a:ln w="9525">
              <a:noFill/>
              <a:miter lim="800000"/>
              <a:headEnd/>
              <a:tailEnd/>
            </a:ln>
          </p:spPr>
          <p:txBody>
            <a:bodyPr>
              <a:spAutoFit/>
            </a:bodyPr>
            <a:lstStyle/>
            <a:p>
              <a:pPr lvl="1" eaLnBrk="1" hangingPunct="1">
                <a:lnSpc>
                  <a:spcPct val="140000"/>
                </a:lnSpc>
              </a:pPr>
              <a:r>
                <a:rPr lang="en-US" altLang="zh-CN" sz="2400">
                  <a:solidFill>
                    <a:srgbClr val="FF0000"/>
                  </a:solidFill>
                </a:rPr>
                <a:t>SSTF</a:t>
              </a:r>
              <a:r>
                <a:rPr lang="zh-CN" altLang="en-US" sz="2400">
                  <a:solidFill>
                    <a:srgbClr val="FF0000"/>
                  </a:solidFill>
                </a:rPr>
                <a:t>存在饥饿问题</a:t>
              </a:r>
            </a:p>
          </p:txBody>
        </p:sp>
        <p:pic>
          <p:nvPicPr>
            <p:cNvPr id="16403" name="Picture 68" descr="j0115835"/>
            <p:cNvPicPr>
              <a:picLocks noChangeAspect="1" noChangeArrowheads="1"/>
            </p:cNvPicPr>
            <p:nvPr/>
          </p:nvPicPr>
          <p:blipFill>
            <a:blip r:embed="rId2" cstate="print"/>
            <a:srcRect/>
            <a:stretch>
              <a:fillRect/>
            </a:stretch>
          </p:blipFill>
          <p:spPr bwMode="auto">
            <a:xfrm>
              <a:off x="3189" y="3946"/>
              <a:ext cx="119" cy="121"/>
            </a:xfrm>
            <a:prstGeom prst="rect">
              <a:avLst/>
            </a:prstGeom>
            <a:noFill/>
            <a:ln w="9525">
              <a:noFill/>
              <a:miter lim="800000"/>
              <a:headEnd/>
              <a:tailEnd/>
            </a:ln>
          </p:spPr>
        </p:pic>
      </p:grpSp>
      <p:sp>
        <p:nvSpPr>
          <p:cNvPr id="514117" name="Line 69"/>
          <p:cNvSpPr>
            <a:spLocks noChangeShapeType="1"/>
          </p:cNvSpPr>
          <p:nvPr/>
        </p:nvSpPr>
        <p:spPr bwMode="auto">
          <a:xfrm flipH="1">
            <a:off x="4800600" y="5791200"/>
            <a:ext cx="1219200" cy="304800"/>
          </a:xfrm>
          <a:prstGeom prst="line">
            <a:avLst/>
          </a:prstGeom>
          <a:noFill/>
          <a:ln w="28575">
            <a:solidFill>
              <a:srgbClr val="FF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4051"/>
                                        </p:tgtEl>
                                        <p:attrNameLst>
                                          <p:attrName>style.visibility</p:attrName>
                                        </p:attrNameLst>
                                      </p:cBhvr>
                                      <p:to>
                                        <p:strVal val="visible"/>
                                      </p:to>
                                    </p:set>
                                    <p:animEffect transition="in" filter="dissolve">
                                      <p:cBhvr>
                                        <p:cTn id="7" dur="500"/>
                                        <p:tgtEl>
                                          <p:spTgt spid="514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righ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14109"/>
                                        </p:tgtEl>
                                        <p:attrNameLst>
                                          <p:attrName>style.visibility</p:attrName>
                                        </p:attrNameLst>
                                      </p:cBhvr>
                                      <p:to>
                                        <p:strVal val="visible"/>
                                      </p:to>
                                    </p:set>
                                    <p:animEffect transition="in" filter="dissolve">
                                      <p:cBhvr>
                                        <p:cTn id="62" dur="500"/>
                                        <p:tgtEl>
                                          <p:spTgt spid="51410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514117"/>
                                        </p:tgtEl>
                                        <p:attrNameLst>
                                          <p:attrName>style.visibility</p:attrName>
                                        </p:attrNameLst>
                                      </p:cBhvr>
                                      <p:to>
                                        <p:strVal val="visible"/>
                                      </p:to>
                                    </p:set>
                                    <p:animEffect transition="in" filter="wipe(right)">
                                      <p:cBhvr>
                                        <p:cTn id="67" dur="500"/>
                                        <p:tgtEl>
                                          <p:spTgt spid="514117"/>
                                        </p:tgtEl>
                                      </p:cBhvr>
                                    </p:animEffect>
                                  </p:childTnLst>
                                </p:cTn>
                              </p:par>
                            </p:childTnLst>
                          </p:cTn>
                        </p:par>
                        <p:par>
                          <p:cTn id="68" fill="hold" nodeType="afterGroup">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514108"/>
                                        </p:tgtEl>
                                        <p:attrNameLst>
                                          <p:attrName>style.visibility</p:attrName>
                                        </p:attrNameLst>
                                      </p:cBhvr>
                                      <p:to>
                                        <p:strVal val="visible"/>
                                      </p:to>
                                    </p:set>
                                    <p:animEffect transition="in" filter="dissolve">
                                      <p:cBhvr>
                                        <p:cTn id="71" dur="500"/>
                                        <p:tgtEl>
                                          <p:spTgt spid="51410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dissolve">
                                      <p:cBhvr>
                                        <p:cTn id="7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p:bldP spid="514108" grpId="0" animBg="1"/>
      <p:bldP spid="514109" grpId="0" animBg="1"/>
      <p:bldP spid="5141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SCAN</a:t>
            </a:r>
            <a:r>
              <a:rPr lang="zh-CN" altLang="en-US" smtClean="0"/>
              <a:t>磁盘调度</a:t>
            </a:r>
            <a:r>
              <a:rPr lang="en-US" altLang="zh-CN" smtClean="0"/>
              <a:t>(</a:t>
            </a:r>
            <a:r>
              <a:rPr lang="zh-CN" altLang="en-US" smtClean="0"/>
              <a:t>扫描</a:t>
            </a:r>
            <a:r>
              <a:rPr lang="en-US" altLang="zh-CN" smtClean="0"/>
              <a:t>/</a:t>
            </a:r>
            <a:r>
              <a:rPr lang="zh-CN" altLang="en-US" smtClean="0"/>
              <a:t>电梯算法</a:t>
            </a:r>
            <a:r>
              <a:rPr lang="en-US" altLang="zh-CN" smtClean="0"/>
              <a:t>)</a:t>
            </a:r>
          </a:p>
        </p:txBody>
      </p:sp>
      <p:sp>
        <p:nvSpPr>
          <p:cNvPr id="515075" name="Rectangle 3"/>
          <p:cNvSpPr>
            <a:spLocks noChangeArrowheads="1"/>
          </p:cNvSpPr>
          <p:nvPr/>
        </p:nvSpPr>
        <p:spPr bwMode="auto">
          <a:xfrm>
            <a:off x="841375" y="1143000"/>
            <a:ext cx="78454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800">
                <a:solidFill>
                  <a:srgbClr val="FF0000"/>
                </a:solidFill>
              </a:rPr>
              <a:t>SSTF+</a:t>
            </a:r>
            <a:r>
              <a:rPr lang="zh-CN" altLang="en-US" sz="2800">
                <a:solidFill>
                  <a:srgbClr val="FF0000"/>
                </a:solidFill>
              </a:rPr>
              <a:t>中途不回折：每个请求都有处理机会</a:t>
            </a:r>
          </a:p>
        </p:txBody>
      </p:sp>
      <p:grpSp>
        <p:nvGrpSpPr>
          <p:cNvPr id="2" name="Group 4"/>
          <p:cNvGrpSpPr>
            <a:grpSpLocks/>
          </p:cNvGrpSpPr>
          <p:nvPr/>
        </p:nvGrpSpPr>
        <p:grpSpPr bwMode="auto">
          <a:xfrm>
            <a:off x="1066800" y="1704975"/>
            <a:ext cx="6858000" cy="1114425"/>
            <a:chOff x="672" y="2160"/>
            <a:chExt cx="4320" cy="702"/>
          </a:xfrm>
        </p:grpSpPr>
        <p:sp>
          <p:nvSpPr>
            <p:cNvPr id="17480" name="Rectangle 5"/>
            <p:cNvSpPr>
              <a:spLocks noChangeArrowheads="1"/>
            </p:cNvSpPr>
            <p:nvPr/>
          </p:nvSpPr>
          <p:spPr bwMode="auto">
            <a:xfrm>
              <a:off x="672" y="2160"/>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7481"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042988" y="2867025"/>
            <a:ext cx="7339012" cy="1019175"/>
            <a:chOff x="816" y="1806"/>
            <a:chExt cx="4644" cy="642"/>
          </a:xfrm>
        </p:grpSpPr>
        <p:sp>
          <p:nvSpPr>
            <p:cNvPr id="17457"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7458"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7459"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7460"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7461"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7462"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7463"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7464"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7465"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7466"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7467"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7468"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7469"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7470"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7471"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7472"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7473"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7474"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7475"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7476"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7477"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7478"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7479"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a:grpSpLocks/>
          </p:cNvGrpSpPr>
          <p:nvPr/>
        </p:nvGrpSpPr>
        <p:grpSpPr bwMode="auto">
          <a:xfrm>
            <a:off x="1981200" y="4191000"/>
            <a:ext cx="685800" cy="304800"/>
            <a:chOff x="1440" y="2640"/>
            <a:chExt cx="432" cy="192"/>
          </a:xfrm>
        </p:grpSpPr>
        <p:sp>
          <p:nvSpPr>
            <p:cNvPr id="17454"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p:spPr>
          <p:txBody>
            <a:bodyPr/>
            <a:lstStyle/>
            <a:p>
              <a:endParaRPr lang="zh-CN" altLang="en-US"/>
            </a:p>
          </p:txBody>
        </p:sp>
        <p:sp>
          <p:nvSpPr>
            <p:cNvPr id="17455"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56"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5" name="Group 35"/>
          <p:cNvGrpSpPr>
            <a:grpSpLocks/>
          </p:cNvGrpSpPr>
          <p:nvPr/>
        </p:nvGrpSpPr>
        <p:grpSpPr bwMode="auto">
          <a:xfrm>
            <a:off x="5715000" y="6019800"/>
            <a:ext cx="1600200" cy="271463"/>
            <a:chOff x="3792" y="3792"/>
            <a:chExt cx="1008" cy="171"/>
          </a:xfrm>
        </p:grpSpPr>
        <p:sp>
          <p:nvSpPr>
            <p:cNvPr id="17451" name="Line 36"/>
            <p:cNvSpPr>
              <a:spLocks noChangeShapeType="1"/>
            </p:cNvSpPr>
            <p:nvPr/>
          </p:nvSpPr>
          <p:spPr bwMode="auto">
            <a:xfrm>
              <a:off x="3792" y="3792"/>
              <a:ext cx="960" cy="144"/>
            </a:xfrm>
            <a:prstGeom prst="line">
              <a:avLst/>
            </a:prstGeom>
            <a:noFill/>
            <a:ln w="9525">
              <a:solidFill>
                <a:schemeClr val="tx1"/>
              </a:solidFill>
              <a:round/>
              <a:headEnd/>
              <a:tailEnd type="triangle" w="med" len="med"/>
            </a:ln>
          </p:spPr>
          <p:txBody>
            <a:bodyPr/>
            <a:lstStyle/>
            <a:p>
              <a:endParaRPr lang="zh-CN" altLang="en-US"/>
            </a:p>
          </p:txBody>
        </p:sp>
        <p:sp>
          <p:nvSpPr>
            <p:cNvPr id="17452" name="Oval 37"/>
            <p:cNvSpPr>
              <a:spLocks noChangeArrowheads="1"/>
            </p:cNvSpPr>
            <p:nvPr/>
          </p:nvSpPr>
          <p:spPr bwMode="auto">
            <a:xfrm>
              <a:off x="3792"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53" name="Oval 38"/>
            <p:cNvSpPr>
              <a:spLocks noChangeArrowheads="1"/>
            </p:cNvSpPr>
            <p:nvPr/>
          </p:nvSpPr>
          <p:spPr bwMode="auto">
            <a:xfrm>
              <a:off x="4752" y="3915"/>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6" name="Group 39"/>
          <p:cNvGrpSpPr>
            <a:grpSpLocks/>
          </p:cNvGrpSpPr>
          <p:nvPr/>
        </p:nvGrpSpPr>
        <p:grpSpPr bwMode="auto">
          <a:xfrm>
            <a:off x="1600200" y="4419600"/>
            <a:ext cx="457200" cy="228600"/>
            <a:chOff x="1152" y="2976"/>
            <a:chExt cx="288" cy="144"/>
          </a:xfrm>
        </p:grpSpPr>
        <p:sp>
          <p:nvSpPr>
            <p:cNvPr id="17448"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7449"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50"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7" name="Group 43"/>
          <p:cNvGrpSpPr>
            <a:grpSpLocks/>
          </p:cNvGrpSpPr>
          <p:nvPr/>
        </p:nvGrpSpPr>
        <p:grpSpPr bwMode="auto">
          <a:xfrm>
            <a:off x="3276600" y="5257800"/>
            <a:ext cx="990600" cy="304800"/>
            <a:chOff x="2976" y="3264"/>
            <a:chExt cx="624" cy="192"/>
          </a:xfrm>
        </p:grpSpPr>
        <p:grpSp>
          <p:nvGrpSpPr>
            <p:cNvPr id="17444" name="Group 44"/>
            <p:cNvGrpSpPr>
              <a:grpSpLocks/>
            </p:cNvGrpSpPr>
            <p:nvPr/>
          </p:nvGrpSpPr>
          <p:grpSpPr bwMode="auto">
            <a:xfrm>
              <a:off x="2976" y="3264"/>
              <a:ext cx="576" cy="144"/>
              <a:chOff x="2976" y="3264"/>
              <a:chExt cx="576" cy="144"/>
            </a:xfrm>
          </p:grpSpPr>
          <p:sp>
            <p:nvSpPr>
              <p:cNvPr id="17446" name="Line 45"/>
              <p:cNvSpPr>
                <a:spLocks noChangeShapeType="1"/>
              </p:cNvSpPr>
              <p:nvPr/>
            </p:nvSpPr>
            <p:spPr bwMode="auto">
              <a:xfrm>
                <a:off x="3024" y="3312"/>
                <a:ext cx="528" cy="96"/>
              </a:xfrm>
              <a:prstGeom prst="line">
                <a:avLst/>
              </a:prstGeom>
              <a:noFill/>
              <a:ln w="9525">
                <a:solidFill>
                  <a:schemeClr val="tx1"/>
                </a:solidFill>
                <a:round/>
                <a:headEnd/>
                <a:tailEnd type="triangle" w="med" len="med"/>
              </a:ln>
            </p:spPr>
            <p:txBody>
              <a:bodyPr/>
              <a:lstStyle/>
              <a:p>
                <a:endParaRPr lang="zh-CN" altLang="en-US"/>
              </a:p>
            </p:txBody>
          </p:sp>
          <p:sp>
            <p:nvSpPr>
              <p:cNvPr id="17447" name="Oval 46"/>
              <p:cNvSpPr>
                <a:spLocks noChangeArrowheads="1"/>
              </p:cNvSpPr>
              <p:nvPr/>
            </p:nvSpPr>
            <p:spPr bwMode="auto">
              <a:xfrm>
                <a:off x="2976" y="326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17445" name="Oval 47"/>
            <p:cNvSpPr>
              <a:spLocks noChangeArrowheads="1"/>
            </p:cNvSpPr>
            <p:nvPr/>
          </p:nvSpPr>
          <p:spPr bwMode="auto">
            <a:xfrm>
              <a:off x="3552" y="340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9" name="Group 48"/>
          <p:cNvGrpSpPr>
            <a:grpSpLocks/>
          </p:cNvGrpSpPr>
          <p:nvPr/>
        </p:nvGrpSpPr>
        <p:grpSpPr bwMode="auto">
          <a:xfrm>
            <a:off x="1219200" y="4800600"/>
            <a:ext cx="1828800" cy="381000"/>
            <a:chOff x="960" y="3024"/>
            <a:chExt cx="1152" cy="240"/>
          </a:xfrm>
        </p:grpSpPr>
        <p:sp>
          <p:nvSpPr>
            <p:cNvPr id="17441" name="Line 49"/>
            <p:cNvSpPr>
              <a:spLocks noChangeShapeType="1"/>
            </p:cNvSpPr>
            <p:nvPr/>
          </p:nvSpPr>
          <p:spPr bwMode="auto">
            <a:xfrm>
              <a:off x="978" y="3054"/>
              <a:ext cx="1086" cy="162"/>
            </a:xfrm>
            <a:prstGeom prst="line">
              <a:avLst/>
            </a:prstGeom>
            <a:noFill/>
            <a:ln w="9525">
              <a:solidFill>
                <a:schemeClr val="tx1"/>
              </a:solidFill>
              <a:round/>
              <a:headEnd/>
              <a:tailEnd type="triangle" w="med" len="med"/>
            </a:ln>
          </p:spPr>
          <p:txBody>
            <a:bodyPr/>
            <a:lstStyle/>
            <a:p>
              <a:endParaRPr lang="zh-CN" altLang="en-US"/>
            </a:p>
          </p:txBody>
        </p:sp>
        <p:sp>
          <p:nvSpPr>
            <p:cNvPr id="17442" name="Oval 50"/>
            <p:cNvSpPr>
              <a:spLocks noChangeArrowheads="1"/>
            </p:cNvSpPr>
            <p:nvPr/>
          </p:nvSpPr>
          <p:spPr bwMode="auto">
            <a:xfrm>
              <a:off x="960" y="302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43" name="Oval 51"/>
            <p:cNvSpPr>
              <a:spLocks noChangeArrowheads="1"/>
            </p:cNvSpPr>
            <p:nvPr/>
          </p:nvSpPr>
          <p:spPr bwMode="auto">
            <a:xfrm>
              <a:off x="2064" y="321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0" name="Group 52"/>
          <p:cNvGrpSpPr>
            <a:grpSpLocks/>
          </p:cNvGrpSpPr>
          <p:nvPr/>
        </p:nvGrpSpPr>
        <p:grpSpPr bwMode="auto">
          <a:xfrm>
            <a:off x="5334000" y="5638800"/>
            <a:ext cx="457200" cy="409575"/>
            <a:chOff x="3552" y="3408"/>
            <a:chExt cx="288" cy="258"/>
          </a:xfrm>
        </p:grpSpPr>
        <p:sp>
          <p:nvSpPr>
            <p:cNvPr id="17438" name="Line 53"/>
            <p:cNvSpPr>
              <a:spLocks noChangeShapeType="1"/>
            </p:cNvSpPr>
            <p:nvPr/>
          </p:nvSpPr>
          <p:spPr bwMode="auto">
            <a:xfrm>
              <a:off x="3600" y="3456"/>
              <a:ext cx="192" cy="192"/>
            </a:xfrm>
            <a:prstGeom prst="line">
              <a:avLst/>
            </a:prstGeom>
            <a:noFill/>
            <a:ln w="9525">
              <a:solidFill>
                <a:schemeClr val="tx1"/>
              </a:solidFill>
              <a:round/>
              <a:headEnd/>
              <a:tailEnd type="triangle" w="med" len="med"/>
            </a:ln>
          </p:spPr>
          <p:txBody>
            <a:bodyPr/>
            <a:lstStyle/>
            <a:p>
              <a:endParaRPr lang="zh-CN" altLang="en-US"/>
            </a:p>
          </p:txBody>
        </p:sp>
        <p:sp>
          <p:nvSpPr>
            <p:cNvPr id="17439" name="Oval 54"/>
            <p:cNvSpPr>
              <a:spLocks noChangeArrowheads="1"/>
            </p:cNvSpPr>
            <p:nvPr/>
          </p:nvSpPr>
          <p:spPr bwMode="auto">
            <a:xfrm>
              <a:off x="3552" y="340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40" name="Oval 55"/>
            <p:cNvSpPr>
              <a:spLocks noChangeArrowheads="1"/>
            </p:cNvSpPr>
            <p:nvPr/>
          </p:nvSpPr>
          <p:spPr bwMode="auto">
            <a:xfrm>
              <a:off x="3792" y="3618"/>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1" name="Group 56"/>
          <p:cNvGrpSpPr>
            <a:grpSpLocks/>
          </p:cNvGrpSpPr>
          <p:nvPr/>
        </p:nvGrpSpPr>
        <p:grpSpPr bwMode="auto">
          <a:xfrm>
            <a:off x="2971800" y="5105400"/>
            <a:ext cx="366713" cy="257175"/>
            <a:chOff x="2016" y="2976"/>
            <a:chExt cx="231" cy="162"/>
          </a:xfrm>
        </p:grpSpPr>
        <p:sp>
          <p:nvSpPr>
            <p:cNvPr id="17435" name="Line 57"/>
            <p:cNvSpPr>
              <a:spLocks noChangeShapeType="1"/>
            </p:cNvSpPr>
            <p:nvPr/>
          </p:nvSpPr>
          <p:spPr bwMode="auto">
            <a:xfrm>
              <a:off x="2064" y="3024"/>
              <a:ext cx="144" cy="96"/>
            </a:xfrm>
            <a:prstGeom prst="line">
              <a:avLst/>
            </a:prstGeom>
            <a:noFill/>
            <a:ln w="9525">
              <a:solidFill>
                <a:schemeClr val="tx1"/>
              </a:solidFill>
              <a:round/>
              <a:headEnd/>
              <a:tailEnd type="triangle" w="med" len="med"/>
            </a:ln>
          </p:spPr>
          <p:txBody>
            <a:bodyPr/>
            <a:lstStyle/>
            <a:p>
              <a:endParaRPr lang="zh-CN" altLang="en-US"/>
            </a:p>
          </p:txBody>
        </p:sp>
        <p:sp>
          <p:nvSpPr>
            <p:cNvPr id="17436" name="Oval 58"/>
            <p:cNvSpPr>
              <a:spLocks noChangeArrowheads="1"/>
            </p:cNvSpPr>
            <p:nvPr/>
          </p:nvSpPr>
          <p:spPr bwMode="auto">
            <a:xfrm>
              <a:off x="2016"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37" name="Oval 59"/>
            <p:cNvSpPr>
              <a:spLocks noChangeArrowheads="1"/>
            </p:cNvSpPr>
            <p:nvPr/>
          </p:nvSpPr>
          <p:spPr bwMode="auto">
            <a:xfrm>
              <a:off x="2199" y="309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5132" name="AutoShape 60"/>
          <p:cNvSpPr>
            <a:spLocks noChangeArrowheads="1"/>
          </p:cNvSpPr>
          <p:nvPr/>
        </p:nvSpPr>
        <p:spPr bwMode="auto">
          <a:xfrm rot="10800000">
            <a:off x="5943600" y="4114800"/>
            <a:ext cx="2895600" cy="1295400"/>
          </a:xfrm>
          <a:prstGeom prst="wedgeRoundRectCallout">
            <a:avLst>
              <a:gd name="adj1" fmla="val 59375"/>
              <a:gd name="adj2" fmla="val -81375"/>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这些请求的等待时间较长，只因所在方向不够幸运</a:t>
            </a:r>
            <a:r>
              <a:rPr lang="en-US" altLang="zh-CN" sz="2400"/>
              <a:t>!</a:t>
            </a:r>
          </a:p>
        </p:txBody>
      </p:sp>
      <p:sp>
        <p:nvSpPr>
          <p:cNvPr id="515133" name="AutoShape 61"/>
          <p:cNvSpPr>
            <a:spLocks noChangeArrowheads="1"/>
          </p:cNvSpPr>
          <p:nvPr/>
        </p:nvSpPr>
        <p:spPr bwMode="auto">
          <a:xfrm rot="10800000">
            <a:off x="381000" y="5257800"/>
            <a:ext cx="2514600" cy="1219200"/>
          </a:xfrm>
          <a:prstGeom prst="wedgeRoundRectCallout">
            <a:avLst>
              <a:gd name="adj1" fmla="val -34407"/>
              <a:gd name="adj2" fmla="val 67185"/>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根据其特征，</a:t>
            </a:r>
            <a:r>
              <a:rPr lang="en-US" altLang="zh-CN" sz="2400"/>
              <a:t>SCAN</a:t>
            </a:r>
            <a:r>
              <a:rPr lang="zh-CN" altLang="en-US" sz="2400"/>
              <a:t>也被称为电梯算法</a:t>
            </a:r>
            <a:r>
              <a:rPr lang="en-US" altLang="zh-CN" sz="2400"/>
              <a:t>!</a:t>
            </a:r>
          </a:p>
        </p:txBody>
      </p:sp>
      <p:grpSp>
        <p:nvGrpSpPr>
          <p:cNvPr id="12" name="Group 62"/>
          <p:cNvGrpSpPr>
            <a:grpSpLocks/>
          </p:cNvGrpSpPr>
          <p:nvPr/>
        </p:nvGrpSpPr>
        <p:grpSpPr bwMode="auto">
          <a:xfrm>
            <a:off x="4191000" y="5486400"/>
            <a:ext cx="1219200" cy="228600"/>
            <a:chOff x="2832" y="3456"/>
            <a:chExt cx="768" cy="144"/>
          </a:xfrm>
        </p:grpSpPr>
        <p:sp>
          <p:nvSpPr>
            <p:cNvPr id="17432" name="Line 63"/>
            <p:cNvSpPr>
              <a:spLocks noChangeShapeType="1"/>
            </p:cNvSpPr>
            <p:nvPr/>
          </p:nvSpPr>
          <p:spPr bwMode="auto">
            <a:xfrm>
              <a:off x="2880" y="3504"/>
              <a:ext cx="672" cy="96"/>
            </a:xfrm>
            <a:prstGeom prst="line">
              <a:avLst/>
            </a:prstGeom>
            <a:noFill/>
            <a:ln w="9525">
              <a:solidFill>
                <a:schemeClr val="tx1"/>
              </a:solidFill>
              <a:round/>
              <a:headEnd/>
              <a:tailEnd type="triangle" w="med" len="med"/>
            </a:ln>
          </p:spPr>
          <p:txBody>
            <a:bodyPr/>
            <a:lstStyle/>
            <a:p>
              <a:endParaRPr lang="zh-CN" altLang="en-US"/>
            </a:p>
          </p:txBody>
        </p:sp>
        <p:sp>
          <p:nvSpPr>
            <p:cNvPr id="17433" name="Oval 64"/>
            <p:cNvSpPr>
              <a:spLocks noChangeArrowheads="1"/>
            </p:cNvSpPr>
            <p:nvPr/>
          </p:nvSpPr>
          <p:spPr bwMode="auto">
            <a:xfrm>
              <a:off x="2832" y="345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34" name="Oval 65"/>
            <p:cNvSpPr>
              <a:spLocks noChangeArrowheads="1"/>
            </p:cNvSpPr>
            <p:nvPr/>
          </p:nvSpPr>
          <p:spPr bwMode="auto">
            <a:xfrm>
              <a:off x="3552" y="355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3" name="Group 66"/>
          <p:cNvGrpSpPr>
            <a:grpSpLocks/>
          </p:cNvGrpSpPr>
          <p:nvPr/>
        </p:nvGrpSpPr>
        <p:grpSpPr bwMode="auto">
          <a:xfrm>
            <a:off x="1219200" y="4572000"/>
            <a:ext cx="457200" cy="304800"/>
            <a:chOff x="1152" y="2976"/>
            <a:chExt cx="288" cy="144"/>
          </a:xfrm>
        </p:grpSpPr>
        <p:sp>
          <p:nvSpPr>
            <p:cNvPr id="17429" name="Line 67"/>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7430" name="Oval 68"/>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7431" name="Oval 69"/>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5142" name="AutoShape 70"/>
          <p:cNvSpPr>
            <a:spLocks noChangeArrowheads="1"/>
          </p:cNvSpPr>
          <p:nvPr/>
        </p:nvSpPr>
        <p:spPr bwMode="auto">
          <a:xfrm rot="10800000">
            <a:off x="2819400" y="3905250"/>
            <a:ext cx="3048000" cy="1219200"/>
          </a:xfrm>
          <a:prstGeom prst="wedgeRoundRectCallout">
            <a:avLst>
              <a:gd name="adj1" fmla="val 62236"/>
              <a:gd name="adj2" fmla="val -3034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SCAN: </a:t>
            </a:r>
            <a:r>
              <a:rPr lang="zh-CN" altLang="en-US" sz="2400"/>
              <a:t>磁头共移动</a:t>
            </a:r>
            <a:r>
              <a:rPr lang="en-US" altLang="zh-CN" sz="2400"/>
              <a:t>53+183=236</a:t>
            </a:r>
            <a:r>
              <a:rPr lang="zh-CN" altLang="en-US" sz="2400"/>
              <a:t>磁道，和</a:t>
            </a:r>
            <a:r>
              <a:rPr lang="en-US" altLang="zh-CN" sz="2400"/>
              <a:t>SSTF</a:t>
            </a:r>
            <a:r>
              <a:rPr lang="zh-CN" altLang="en-US" sz="2400"/>
              <a:t>一样</a:t>
            </a:r>
            <a:r>
              <a:rPr lang="en-US" altLang="zh-CN" sz="2400"/>
              <a:t>!</a:t>
            </a:r>
          </a:p>
        </p:txBody>
      </p:sp>
      <p:grpSp>
        <p:nvGrpSpPr>
          <p:cNvPr id="14" name="Group 71"/>
          <p:cNvGrpSpPr>
            <a:grpSpLocks/>
          </p:cNvGrpSpPr>
          <p:nvPr/>
        </p:nvGrpSpPr>
        <p:grpSpPr bwMode="auto">
          <a:xfrm>
            <a:off x="4572000" y="6172200"/>
            <a:ext cx="3429000" cy="603250"/>
            <a:chOff x="3024" y="3792"/>
            <a:chExt cx="2160" cy="380"/>
          </a:xfrm>
        </p:grpSpPr>
        <p:sp>
          <p:nvSpPr>
            <p:cNvPr id="17427" name="Rectangle 72"/>
            <p:cNvSpPr>
              <a:spLocks noChangeArrowheads="1"/>
            </p:cNvSpPr>
            <p:nvPr/>
          </p:nvSpPr>
          <p:spPr bwMode="auto">
            <a:xfrm>
              <a:off x="3024" y="3792"/>
              <a:ext cx="2160" cy="380"/>
            </a:xfrm>
            <a:prstGeom prst="rect">
              <a:avLst/>
            </a:prstGeom>
            <a:noFill/>
            <a:ln w="9525">
              <a:noFill/>
              <a:miter lim="800000"/>
              <a:headEnd/>
              <a:tailEnd/>
            </a:ln>
          </p:spPr>
          <p:txBody>
            <a:bodyPr>
              <a:spAutoFit/>
            </a:bodyPr>
            <a:lstStyle/>
            <a:p>
              <a:pPr lvl="1" eaLnBrk="1" hangingPunct="1">
                <a:lnSpc>
                  <a:spcPct val="140000"/>
                </a:lnSpc>
              </a:pPr>
              <a:r>
                <a:rPr lang="en-US" altLang="zh-CN" sz="2400">
                  <a:solidFill>
                    <a:srgbClr val="FF0000"/>
                  </a:solidFill>
                </a:rPr>
                <a:t>SCAN</a:t>
              </a:r>
              <a:r>
                <a:rPr lang="zh-CN" altLang="en-US" sz="2400">
                  <a:solidFill>
                    <a:srgbClr val="FF0000"/>
                  </a:solidFill>
                </a:rPr>
                <a:t>导致延迟不均</a:t>
              </a:r>
            </a:p>
          </p:txBody>
        </p:sp>
        <p:pic>
          <p:nvPicPr>
            <p:cNvPr id="17428" name="Picture 73" descr="j0115835"/>
            <p:cNvPicPr>
              <a:picLocks noChangeAspect="1" noChangeArrowheads="1"/>
            </p:cNvPicPr>
            <p:nvPr/>
          </p:nvPicPr>
          <p:blipFill>
            <a:blip r:embed="rId2" cstate="print"/>
            <a:srcRect/>
            <a:stretch>
              <a:fillRect/>
            </a:stretch>
          </p:blipFill>
          <p:spPr bwMode="auto">
            <a:xfrm>
              <a:off x="3189" y="3946"/>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dissolve">
                                      <p:cBhvr>
                                        <p:cTn id="7" dur="500"/>
                                        <p:tgtEl>
                                          <p:spTgt spid="515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15142"/>
                                        </p:tgtEl>
                                        <p:attrNameLst>
                                          <p:attrName>style.visibility</p:attrName>
                                        </p:attrNameLst>
                                      </p:cBhvr>
                                      <p:to>
                                        <p:strVal val="visible"/>
                                      </p:to>
                                    </p:set>
                                    <p:animEffect transition="in" filter="dissolve">
                                      <p:cBhvr>
                                        <p:cTn id="67" dur="500"/>
                                        <p:tgtEl>
                                          <p:spTgt spid="51514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5133"/>
                                        </p:tgtEl>
                                        <p:attrNameLst>
                                          <p:attrName>style.visibility</p:attrName>
                                        </p:attrNameLst>
                                      </p:cBhvr>
                                      <p:to>
                                        <p:strVal val="visible"/>
                                      </p:to>
                                    </p:set>
                                    <p:animEffect transition="in" filter="dissolve">
                                      <p:cBhvr>
                                        <p:cTn id="72" dur="500"/>
                                        <p:tgtEl>
                                          <p:spTgt spid="51513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15132"/>
                                        </p:tgtEl>
                                        <p:attrNameLst>
                                          <p:attrName>style.visibility</p:attrName>
                                        </p:attrNameLst>
                                      </p:cBhvr>
                                      <p:to>
                                        <p:strVal val="visible"/>
                                      </p:to>
                                    </p:set>
                                    <p:animEffect transition="in" filter="dissolve">
                                      <p:cBhvr>
                                        <p:cTn id="77" dur="500"/>
                                        <p:tgtEl>
                                          <p:spTgt spid="515132"/>
                                        </p:tgtEl>
                                      </p:cBhvr>
                                    </p:animEffec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left)">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p:bldP spid="515132" grpId="0" animBg="1"/>
      <p:bldP spid="515133" grpId="0" animBg="1"/>
      <p:bldP spid="5151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C-SCAN</a:t>
            </a:r>
            <a:r>
              <a:rPr lang="zh-CN" altLang="en-US" smtClean="0"/>
              <a:t>磁盘调度</a:t>
            </a:r>
          </a:p>
        </p:txBody>
      </p:sp>
      <p:sp>
        <p:nvSpPr>
          <p:cNvPr id="516099" name="Rectangle 3"/>
          <p:cNvSpPr>
            <a:spLocks noChangeArrowheads="1"/>
          </p:cNvSpPr>
          <p:nvPr/>
        </p:nvSpPr>
        <p:spPr bwMode="auto">
          <a:xfrm>
            <a:off x="381000" y="1143000"/>
            <a:ext cx="8302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800">
                <a:solidFill>
                  <a:srgbClr val="FF0000"/>
                </a:solidFill>
              </a:rPr>
              <a:t>SCAN+</a:t>
            </a:r>
            <a:r>
              <a:rPr lang="zh-CN" altLang="en-US" sz="2800">
                <a:solidFill>
                  <a:srgbClr val="FF0000"/>
                </a:solidFill>
              </a:rPr>
              <a:t>直接移到另一端：两端请求都能很快处理</a:t>
            </a:r>
          </a:p>
        </p:txBody>
      </p:sp>
      <p:grpSp>
        <p:nvGrpSpPr>
          <p:cNvPr id="2" name="Group 4"/>
          <p:cNvGrpSpPr>
            <a:grpSpLocks/>
          </p:cNvGrpSpPr>
          <p:nvPr/>
        </p:nvGrpSpPr>
        <p:grpSpPr bwMode="auto">
          <a:xfrm>
            <a:off x="533400" y="1704975"/>
            <a:ext cx="6858000" cy="1114425"/>
            <a:chOff x="672" y="2160"/>
            <a:chExt cx="4320" cy="702"/>
          </a:xfrm>
        </p:grpSpPr>
        <p:sp>
          <p:nvSpPr>
            <p:cNvPr id="18506" name="Rectangle 5"/>
            <p:cNvSpPr>
              <a:spLocks noChangeArrowheads="1"/>
            </p:cNvSpPr>
            <p:nvPr/>
          </p:nvSpPr>
          <p:spPr bwMode="auto">
            <a:xfrm>
              <a:off x="672" y="2160"/>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8507"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295400" y="2867025"/>
            <a:ext cx="7372350" cy="1019175"/>
            <a:chOff x="816" y="1806"/>
            <a:chExt cx="4644" cy="642"/>
          </a:xfrm>
        </p:grpSpPr>
        <p:sp>
          <p:nvSpPr>
            <p:cNvPr id="18483"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8484"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8485"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8486"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8487"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8488"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8489"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8490"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8491"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8492"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8493"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8494"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8495"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8496"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8497"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8498"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8499"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8500"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8501"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8502"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8503"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8504"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8505"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a:grpSpLocks/>
          </p:cNvGrpSpPr>
          <p:nvPr/>
        </p:nvGrpSpPr>
        <p:grpSpPr bwMode="auto">
          <a:xfrm>
            <a:off x="2286000" y="3962400"/>
            <a:ext cx="685800" cy="304800"/>
            <a:chOff x="1440" y="2640"/>
            <a:chExt cx="432" cy="192"/>
          </a:xfrm>
        </p:grpSpPr>
        <p:sp>
          <p:nvSpPr>
            <p:cNvPr id="18480"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p:spPr>
          <p:txBody>
            <a:bodyPr/>
            <a:lstStyle/>
            <a:p>
              <a:endParaRPr lang="zh-CN" altLang="en-US"/>
            </a:p>
          </p:txBody>
        </p:sp>
        <p:sp>
          <p:nvSpPr>
            <p:cNvPr id="18481"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82"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5" name="Group 35"/>
          <p:cNvGrpSpPr>
            <a:grpSpLocks/>
          </p:cNvGrpSpPr>
          <p:nvPr/>
        </p:nvGrpSpPr>
        <p:grpSpPr bwMode="auto">
          <a:xfrm>
            <a:off x="6172200" y="5334000"/>
            <a:ext cx="1600200" cy="457200"/>
            <a:chOff x="3888" y="3552"/>
            <a:chExt cx="1008" cy="288"/>
          </a:xfrm>
        </p:grpSpPr>
        <p:sp>
          <p:nvSpPr>
            <p:cNvPr id="18477" name="Line 36"/>
            <p:cNvSpPr>
              <a:spLocks noChangeShapeType="1"/>
            </p:cNvSpPr>
            <p:nvPr/>
          </p:nvSpPr>
          <p:spPr bwMode="auto">
            <a:xfrm flipH="1">
              <a:off x="3936" y="3600"/>
              <a:ext cx="960" cy="192"/>
            </a:xfrm>
            <a:prstGeom prst="line">
              <a:avLst/>
            </a:prstGeom>
            <a:noFill/>
            <a:ln w="9525">
              <a:solidFill>
                <a:schemeClr val="tx1"/>
              </a:solidFill>
              <a:round/>
              <a:headEnd/>
              <a:tailEnd type="triangle" w="med" len="med"/>
            </a:ln>
          </p:spPr>
          <p:txBody>
            <a:bodyPr/>
            <a:lstStyle/>
            <a:p>
              <a:endParaRPr lang="zh-CN" altLang="en-US"/>
            </a:p>
          </p:txBody>
        </p:sp>
        <p:sp>
          <p:nvSpPr>
            <p:cNvPr id="18478"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79"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6" name="Group 39"/>
          <p:cNvGrpSpPr>
            <a:grpSpLocks/>
          </p:cNvGrpSpPr>
          <p:nvPr/>
        </p:nvGrpSpPr>
        <p:grpSpPr bwMode="auto">
          <a:xfrm>
            <a:off x="1905000" y="4191000"/>
            <a:ext cx="457200" cy="228600"/>
            <a:chOff x="1152" y="2976"/>
            <a:chExt cx="288" cy="144"/>
          </a:xfrm>
        </p:grpSpPr>
        <p:sp>
          <p:nvSpPr>
            <p:cNvPr id="18474"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8475"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76"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7" name="Group 43"/>
          <p:cNvGrpSpPr>
            <a:grpSpLocks/>
          </p:cNvGrpSpPr>
          <p:nvPr/>
        </p:nvGrpSpPr>
        <p:grpSpPr bwMode="auto">
          <a:xfrm>
            <a:off x="7696200" y="5029200"/>
            <a:ext cx="685800" cy="381000"/>
            <a:chOff x="4848" y="3312"/>
            <a:chExt cx="432" cy="240"/>
          </a:xfrm>
        </p:grpSpPr>
        <p:sp>
          <p:nvSpPr>
            <p:cNvPr id="18471" name="Line 44"/>
            <p:cNvSpPr>
              <a:spLocks noChangeShapeType="1"/>
            </p:cNvSpPr>
            <p:nvPr/>
          </p:nvSpPr>
          <p:spPr bwMode="auto">
            <a:xfrm flipH="1">
              <a:off x="4896" y="3360"/>
              <a:ext cx="384" cy="144"/>
            </a:xfrm>
            <a:prstGeom prst="line">
              <a:avLst/>
            </a:prstGeom>
            <a:noFill/>
            <a:ln w="9525">
              <a:solidFill>
                <a:schemeClr val="tx1"/>
              </a:solidFill>
              <a:round/>
              <a:headEnd/>
              <a:tailEnd type="triangle" w="med" len="med"/>
            </a:ln>
          </p:spPr>
          <p:txBody>
            <a:bodyPr/>
            <a:lstStyle/>
            <a:p>
              <a:endParaRPr lang="zh-CN" altLang="en-US"/>
            </a:p>
          </p:txBody>
        </p:sp>
        <p:sp>
          <p:nvSpPr>
            <p:cNvPr id="18472" name="Oval 45"/>
            <p:cNvSpPr>
              <a:spLocks noChangeArrowheads="1"/>
            </p:cNvSpPr>
            <p:nvPr/>
          </p:nvSpPr>
          <p:spPr bwMode="auto">
            <a:xfrm>
              <a:off x="5232" y="331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73" name="Oval 46"/>
            <p:cNvSpPr>
              <a:spLocks noChangeArrowheads="1"/>
            </p:cNvSpPr>
            <p:nvPr/>
          </p:nvSpPr>
          <p:spPr bwMode="auto">
            <a:xfrm>
              <a:off x="4848" y="350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8" name="Group 47"/>
          <p:cNvGrpSpPr>
            <a:grpSpLocks/>
          </p:cNvGrpSpPr>
          <p:nvPr/>
        </p:nvGrpSpPr>
        <p:grpSpPr bwMode="auto">
          <a:xfrm>
            <a:off x="1524000" y="4572000"/>
            <a:ext cx="6858000" cy="533400"/>
            <a:chOff x="960" y="3024"/>
            <a:chExt cx="4320" cy="336"/>
          </a:xfrm>
        </p:grpSpPr>
        <p:sp>
          <p:nvSpPr>
            <p:cNvPr id="18468" name="Line 48"/>
            <p:cNvSpPr>
              <a:spLocks noChangeShapeType="1"/>
            </p:cNvSpPr>
            <p:nvPr/>
          </p:nvSpPr>
          <p:spPr bwMode="auto">
            <a:xfrm>
              <a:off x="978" y="3054"/>
              <a:ext cx="4254" cy="258"/>
            </a:xfrm>
            <a:prstGeom prst="line">
              <a:avLst/>
            </a:prstGeom>
            <a:noFill/>
            <a:ln w="9525">
              <a:solidFill>
                <a:schemeClr val="tx1"/>
              </a:solidFill>
              <a:round/>
              <a:headEnd/>
              <a:tailEnd type="triangle" w="med" len="med"/>
            </a:ln>
          </p:spPr>
          <p:txBody>
            <a:bodyPr/>
            <a:lstStyle/>
            <a:p>
              <a:endParaRPr lang="zh-CN" altLang="en-US"/>
            </a:p>
          </p:txBody>
        </p:sp>
        <p:sp>
          <p:nvSpPr>
            <p:cNvPr id="18469" name="Oval 49"/>
            <p:cNvSpPr>
              <a:spLocks noChangeArrowheads="1"/>
            </p:cNvSpPr>
            <p:nvPr/>
          </p:nvSpPr>
          <p:spPr bwMode="auto">
            <a:xfrm>
              <a:off x="960" y="302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70" name="Oval 50"/>
            <p:cNvSpPr>
              <a:spLocks noChangeArrowheads="1"/>
            </p:cNvSpPr>
            <p:nvPr/>
          </p:nvSpPr>
          <p:spPr bwMode="auto">
            <a:xfrm>
              <a:off x="5232" y="331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9" name="Group 51"/>
          <p:cNvGrpSpPr>
            <a:grpSpLocks/>
          </p:cNvGrpSpPr>
          <p:nvPr/>
        </p:nvGrpSpPr>
        <p:grpSpPr bwMode="auto">
          <a:xfrm>
            <a:off x="5715000" y="5715000"/>
            <a:ext cx="533400" cy="381000"/>
            <a:chOff x="3600" y="3744"/>
            <a:chExt cx="336" cy="240"/>
          </a:xfrm>
        </p:grpSpPr>
        <p:sp>
          <p:nvSpPr>
            <p:cNvPr id="18465" name="Line 52"/>
            <p:cNvSpPr>
              <a:spLocks noChangeShapeType="1"/>
            </p:cNvSpPr>
            <p:nvPr/>
          </p:nvSpPr>
          <p:spPr bwMode="auto">
            <a:xfrm flipH="1">
              <a:off x="3648" y="3792"/>
              <a:ext cx="240" cy="144"/>
            </a:xfrm>
            <a:prstGeom prst="line">
              <a:avLst/>
            </a:prstGeom>
            <a:noFill/>
            <a:ln w="9525">
              <a:solidFill>
                <a:schemeClr val="tx1"/>
              </a:solidFill>
              <a:round/>
              <a:headEnd/>
              <a:tailEnd type="triangle" w="med" len="med"/>
            </a:ln>
          </p:spPr>
          <p:txBody>
            <a:bodyPr/>
            <a:lstStyle/>
            <a:p>
              <a:endParaRPr lang="zh-CN" altLang="en-US"/>
            </a:p>
          </p:txBody>
        </p:sp>
        <p:sp>
          <p:nvSpPr>
            <p:cNvPr id="18466" name="Oval 53"/>
            <p:cNvSpPr>
              <a:spLocks noChangeArrowheads="1"/>
            </p:cNvSpPr>
            <p:nvPr/>
          </p:nvSpPr>
          <p:spPr bwMode="auto">
            <a:xfrm>
              <a:off x="3888" y="374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67" name="Oval 54"/>
            <p:cNvSpPr>
              <a:spLocks noChangeArrowheads="1"/>
            </p:cNvSpPr>
            <p:nvPr/>
          </p:nvSpPr>
          <p:spPr bwMode="auto">
            <a:xfrm>
              <a:off x="3600"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6151" name="AutoShape 55"/>
          <p:cNvSpPr>
            <a:spLocks noChangeArrowheads="1"/>
          </p:cNvSpPr>
          <p:nvPr/>
        </p:nvSpPr>
        <p:spPr bwMode="auto">
          <a:xfrm rot="10800000">
            <a:off x="5948363" y="3886200"/>
            <a:ext cx="3124200" cy="838200"/>
          </a:xfrm>
          <a:prstGeom prst="wedgeRoundRectCallout">
            <a:avLst>
              <a:gd name="adj1" fmla="val 55690"/>
              <a:gd name="adj2" fmla="val -65722"/>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CSCAN</a:t>
            </a:r>
            <a:r>
              <a:rPr lang="zh-CN" altLang="en-US" sz="2400"/>
              <a:t>中的</a:t>
            </a:r>
            <a:r>
              <a:rPr lang="en-US" altLang="zh-CN" sz="2400"/>
              <a:t>Circular</a:t>
            </a:r>
            <a:r>
              <a:rPr lang="zh-CN" altLang="en-US" sz="2400"/>
              <a:t>是环的意思</a:t>
            </a:r>
            <a:r>
              <a:rPr lang="en-US" altLang="zh-CN" sz="2400"/>
              <a:t>!</a:t>
            </a:r>
          </a:p>
        </p:txBody>
      </p:sp>
      <p:grpSp>
        <p:nvGrpSpPr>
          <p:cNvPr id="10" name="Group 56"/>
          <p:cNvGrpSpPr>
            <a:grpSpLocks/>
          </p:cNvGrpSpPr>
          <p:nvPr/>
        </p:nvGrpSpPr>
        <p:grpSpPr bwMode="auto">
          <a:xfrm>
            <a:off x="4724400" y="6019800"/>
            <a:ext cx="990600" cy="304800"/>
            <a:chOff x="2976" y="3792"/>
            <a:chExt cx="624" cy="192"/>
          </a:xfrm>
        </p:grpSpPr>
        <p:sp>
          <p:nvSpPr>
            <p:cNvPr id="18462" name="Line 57"/>
            <p:cNvSpPr>
              <a:spLocks noChangeShapeType="1"/>
            </p:cNvSpPr>
            <p:nvPr/>
          </p:nvSpPr>
          <p:spPr bwMode="auto">
            <a:xfrm flipH="1">
              <a:off x="3024" y="3840"/>
              <a:ext cx="528" cy="96"/>
            </a:xfrm>
            <a:prstGeom prst="line">
              <a:avLst/>
            </a:prstGeom>
            <a:noFill/>
            <a:ln w="9525">
              <a:solidFill>
                <a:schemeClr val="tx1"/>
              </a:solidFill>
              <a:round/>
              <a:headEnd/>
              <a:tailEnd type="triangle" w="med" len="med"/>
            </a:ln>
          </p:spPr>
          <p:txBody>
            <a:bodyPr/>
            <a:lstStyle/>
            <a:p>
              <a:endParaRPr lang="zh-CN" altLang="en-US"/>
            </a:p>
          </p:txBody>
        </p:sp>
        <p:sp>
          <p:nvSpPr>
            <p:cNvPr id="18463" name="Oval 58"/>
            <p:cNvSpPr>
              <a:spLocks noChangeArrowheads="1"/>
            </p:cNvSpPr>
            <p:nvPr/>
          </p:nvSpPr>
          <p:spPr bwMode="auto">
            <a:xfrm>
              <a:off x="3552"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64" name="Oval 59"/>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1" name="Group 60"/>
          <p:cNvGrpSpPr>
            <a:grpSpLocks/>
          </p:cNvGrpSpPr>
          <p:nvPr/>
        </p:nvGrpSpPr>
        <p:grpSpPr bwMode="auto">
          <a:xfrm>
            <a:off x="1524000" y="4343400"/>
            <a:ext cx="457200" cy="304800"/>
            <a:chOff x="1152" y="2976"/>
            <a:chExt cx="288" cy="144"/>
          </a:xfrm>
        </p:grpSpPr>
        <p:sp>
          <p:nvSpPr>
            <p:cNvPr id="18459" name="Line 61"/>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8460" name="Oval 62"/>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61" name="Oval 63"/>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sp>
        <p:nvSpPr>
          <p:cNvPr id="516160" name="AutoShape 64"/>
          <p:cNvSpPr>
            <a:spLocks noChangeArrowheads="1"/>
          </p:cNvSpPr>
          <p:nvPr/>
        </p:nvSpPr>
        <p:spPr bwMode="auto">
          <a:xfrm rot="10800000">
            <a:off x="838200" y="4953000"/>
            <a:ext cx="3048000" cy="1219200"/>
          </a:xfrm>
          <a:prstGeom prst="wedgeRoundRectCallout">
            <a:avLst>
              <a:gd name="adj1" fmla="val -70056"/>
              <a:gd name="adj2" fmla="val 6015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CSCAN: </a:t>
            </a:r>
            <a:r>
              <a:rPr lang="zh-CN" altLang="en-US" sz="2400"/>
              <a:t>磁头共移动</a:t>
            </a:r>
            <a:r>
              <a:rPr lang="en-US" altLang="zh-CN" sz="2400"/>
              <a:t>53+199+134</a:t>
            </a:r>
            <a:r>
              <a:rPr lang="zh-CN" altLang="en-US" sz="2400"/>
              <a:t>磁道</a:t>
            </a:r>
            <a:r>
              <a:rPr lang="en-US" altLang="zh-CN" sz="2400"/>
              <a:t>!</a:t>
            </a:r>
          </a:p>
          <a:p>
            <a:pPr algn="ctr" eaLnBrk="1" hangingPunct="1"/>
            <a:r>
              <a:rPr lang="zh-CN" altLang="en-US" sz="2400"/>
              <a:t>其中</a:t>
            </a:r>
            <a:r>
              <a:rPr lang="en-US" altLang="zh-CN" sz="2400"/>
              <a:t>199</a:t>
            </a:r>
            <a:r>
              <a:rPr lang="zh-CN" altLang="en-US" sz="2400"/>
              <a:t>会较快</a:t>
            </a:r>
            <a:r>
              <a:rPr lang="en-US" altLang="zh-CN" sz="2400"/>
              <a:t>!</a:t>
            </a:r>
          </a:p>
        </p:txBody>
      </p:sp>
      <p:grpSp>
        <p:nvGrpSpPr>
          <p:cNvPr id="12" name="Group 65"/>
          <p:cNvGrpSpPr>
            <a:grpSpLocks/>
          </p:cNvGrpSpPr>
          <p:nvPr/>
        </p:nvGrpSpPr>
        <p:grpSpPr bwMode="auto">
          <a:xfrm>
            <a:off x="3657600" y="6248400"/>
            <a:ext cx="1143000" cy="304800"/>
            <a:chOff x="2304" y="3936"/>
            <a:chExt cx="720" cy="192"/>
          </a:xfrm>
        </p:grpSpPr>
        <p:sp>
          <p:nvSpPr>
            <p:cNvPr id="18456" name="Line 66"/>
            <p:cNvSpPr>
              <a:spLocks noChangeShapeType="1"/>
            </p:cNvSpPr>
            <p:nvPr/>
          </p:nvSpPr>
          <p:spPr bwMode="auto">
            <a:xfrm flipH="1">
              <a:off x="2352" y="3984"/>
              <a:ext cx="624" cy="96"/>
            </a:xfrm>
            <a:prstGeom prst="line">
              <a:avLst/>
            </a:prstGeom>
            <a:noFill/>
            <a:ln w="9525">
              <a:solidFill>
                <a:schemeClr val="tx1"/>
              </a:solidFill>
              <a:round/>
              <a:headEnd/>
              <a:tailEnd type="triangle" w="med" len="med"/>
            </a:ln>
          </p:spPr>
          <p:txBody>
            <a:bodyPr/>
            <a:lstStyle/>
            <a:p>
              <a:endParaRPr lang="zh-CN" altLang="en-US"/>
            </a:p>
          </p:txBody>
        </p:sp>
        <p:sp>
          <p:nvSpPr>
            <p:cNvPr id="18457" name="Oval 67"/>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58" name="Oval 68"/>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3" name="Group 69"/>
          <p:cNvGrpSpPr>
            <a:grpSpLocks/>
          </p:cNvGrpSpPr>
          <p:nvPr/>
        </p:nvGrpSpPr>
        <p:grpSpPr bwMode="auto">
          <a:xfrm>
            <a:off x="3276600" y="6477000"/>
            <a:ext cx="457200" cy="228600"/>
            <a:chOff x="2064" y="4080"/>
            <a:chExt cx="288" cy="144"/>
          </a:xfrm>
        </p:grpSpPr>
        <p:sp>
          <p:nvSpPr>
            <p:cNvPr id="18453" name="Line 70"/>
            <p:cNvSpPr>
              <a:spLocks noChangeShapeType="1"/>
            </p:cNvSpPr>
            <p:nvPr/>
          </p:nvSpPr>
          <p:spPr bwMode="auto">
            <a:xfrm flipH="1">
              <a:off x="2112" y="4128"/>
              <a:ext cx="240" cy="48"/>
            </a:xfrm>
            <a:prstGeom prst="line">
              <a:avLst/>
            </a:prstGeom>
            <a:noFill/>
            <a:ln w="9525">
              <a:solidFill>
                <a:schemeClr val="tx1"/>
              </a:solidFill>
              <a:round/>
              <a:headEnd/>
              <a:tailEnd type="triangle" w="med" len="med"/>
            </a:ln>
          </p:spPr>
          <p:txBody>
            <a:bodyPr/>
            <a:lstStyle/>
            <a:p>
              <a:endParaRPr lang="zh-CN" altLang="en-US"/>
            </a:p>
          </p:txBody>
        </p:sp>
        <p:sp>
          <p:nvSpPr>
            <p:cNvPr id="18454" name="Oval 71"/>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8455" name="Oval 72"/>
            <p:cNvSpPr>
              <a:spLocks noChangeArrowheads="1"/>
            </p:cNvSpPr>
            <p:nvPr/>
          </p:nvSpPr>
          <p:spPr bwMode="auto">
            <a:xfrm>
              <a:off x="2064" y="41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4" name="Group 73"/>
          <p:cNvGrpSpPr>
            <a:grpSpLocks/>
          </p:cNvGrpSpPr>
          <p:nvPr/>
        </p:nvGrpSpPr>
        <p:grpSpPr bwMode="auto">
          <a:xfrm>
            <a:off x="5562600" y="5889625"/>
            <a:ext cx="3429000" cy="968375"/>
            <a:chOff x="3504" y="3710"/>
            <a:chExt cx="2160" cy="610"/>
          </a:xfrm>
        </p:grpSpPr>
        <p:sp>
          <p:nvSpPr>
            <p:cNvPr id="18451" name="Rectangle 74"/>
            <p:cNvSpPr>
              <a:spLocks noChangeArrowheads="1"/>
            </p:cNvSpPr>
            <p:nvPr/>
          </p:nvSpPr>
          <p:spPr bwMode="auto">
            <a:xfrm>
              <a:off x="3504" y="3710"/>
              <a:ext cx="2160" cy="610"/>
            </a:xfrm>
            <a:prstGeom prst="rect">
              <a:avLst/>
            </a:prstGeom>
            <a:noFill/>
            <a:ln w="9525">
              <a:noFill/>
              <a:miter lim="800000"/>
              <a:headEnd/>
              <a:tailEnd/>
            </a:ln>
          </p:spPr>
          <p:txBody>
            <a:bodyPr>
              <a:spAutoFit/>
            </a:bodyPr>
            <a:lstStyle/>
            <a:p>
              <a:pPr lvl="1" eaLnBrk="1" hangingPunct="1">
                <a:lnSpc>
                  <a:spcPct val="120000"/>
                </a:lnSpc>
              </a:pPr>
              <a:r>
                <a:rPr lang="en-US" altLang="zh-CN" sz="2400">
                  <a:solidFill>
                    <a:srgbClr val="FF0000"/>
                  </a:solidFill>
                </a:rPr>
                <a:t>14</a:t>
              </a:r>
              <a:r>
                <a:rPr lang="en-US" altLang="zh-CN" sz="2400">
                  <a:solidFill>
                    <a:srgbClr val="FF0000"/>
                  </a:solidFill>
                  <a:sym typeface="Wingdings" pitchFamily="2" charset="2"/>
                </a:rPr>
                <a:t></a:t>
              </a:r>
              <a:r>
                <a:rPr lang="en-US" altLang="zh-CN" sz="2400">
                  <a:solidFill>
                    <a:srgbClr val="FF0000"/>
                  </a:solidFill>
                </a:rPr>
                <a:t>0(183</a:t>
              </a:r>
              <a:r>
                <a:rPr lang="en-US" altLang="zh-CN" sz="2400">
                  <a:solidFill>
                    <a:srgbClr val="FF0000"/>
                  </a:solidFill>
                  <a:sym typeface="Wingdings" pitchFamily="2" charset="2"/>
                </a:rPr>
                <a:t>199</a:t>
              </a:r>
              <a:r>
                <a:rPr lang="en-US" altLang="zh-CN" sz="2400">
                  <a:solidFill>
                    <a:srgbClr val="FF0000"/>
                  </a:solidFill>
                </a:rPr>
                <a:t>)</a:t>
              </a:r>
            </a:p>
            <a:p>
              <a:pPr lvl="1" eaLnBrk="1" hangingPunct="1">
                <a:lnSpc>
                  <a:spcPct val="120000"/>
                </a:lnSpc>
              </a:pPr>
              <a:r>
                <a:rPr lang="zh-CN" altLang="en-US" sz="2400">
                  <a:solidFill>
                    <a:srgbClr val="FF0000"/>
                  </a:solidFill>
                </a:rPr>
                <a:t>没有必要</a:t>
              </a:r>
            </a:p>
          </p:txBody>
        </p:sp>
        <p:pic>
          <p:nvPicPr>
            <p:cNvPr id="18452" name="Picture 75" descr="j0115835"/>
            <p:cNvPicPr>
              <a:picLocks noChangeAspect="1" noChangeArrowheads="1"/>
            </p:cNvPicPr>
            <p:nvPr/>
          </p:nvPicPr>
          <p:blipFill>
            <a:blip r:embed="rId2" cstate="print"/>
            <a:srcRect/>
            <a:stretch>
              <a:fillRect/>
            </a:stretch>
          </p:blipFill>
          <p:spPr bwMode="auto">
            <a:xfrm>
              <a:off x="3669" y="3815"/>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6099"/>
                                        </p:tgtEl>
                                        <p:attrNameLst>
                                          <p:attrName>style.visibility</p:attrName>
                                        </p:attrNameLst>
                                      </p:cBhvr>
                                      <p:to>
                                        <p:strVal val="visible"/>
                                      </p:to>
                                    </p:set>
                                    <p:animEffect transition="in" filter="dissolve">
                                      <p:cBhvr>
                                        <p:cTn id="7" dur="500"/>
                                        <p:tgtEl>
                                          <p:spTgt spid="516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right)">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right)">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right)">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right)">
                                      <p:cBhvr>
                                        <p:cTn id="67" dur="500"/>
                                        <p:tgtEl>
                                          <p:spTgt spid="1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6151"/>
                                        </p:tgtEl>
                                        <p:attrNameLst>
                                          <p:attrName>style.visibility</p:attrName>
                                        </p:attrNameLst>
                                      </p:cBhvr>
                                      <p:to>
                                        <p:strVal val="visible"/>
                                      </p:to>
                                    </p:set>
                                    <p:animEffect transition="in" filter="dissolve">
                                      <p:cBhvr>
                                        <p:cTn id="72" dur="500"/>
                                        <p:tgtEl>
                                          <p:spTgt spid="51615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16160"/>
                                        </p:tgtEl>
                                        <p:attrNameLst>
                                          <p:attrName>style.visibility</p:attrName>
                                        </p:attrNameLst>
                                      </p:cBhvr>
                                      <p:to>
                                        <p:strVal val="visible"/>
                                      </p:to>
                                    </p:set>
                                    <p:animEffect transition="in" filter="dissolve">
                                      <p:cBhvr>
                                        <p:cTn id="77" dur="500"/>
                                        <p:tgtEl>
                                          <p:spTgt spid="51616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dissolve">
                                      <p:cBhvr>
                                        <p:cTn id="8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p:bldP spid="516151" grpId="0" animBg="1"/>
      <p:bldP spid="5161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C-LOOK</a:t>
            </a:r>
            <a:r>
              <a:rPr lang="zh-CN" altLang="en-US" smtClean="0"/>
              <a:t>磁盘调度</a:t>
            </a:r>
          </a:p>
        </p:txBody>
      </p:sp>
      <p:sp>
        <p:nvSpPr>
          <p:cNvPr id="517123" name="Rectangle 3"/>
          <p:cNvSpPr>
            <a:spLocks noChangeArrowheads="1"/>
          </p:cNvSpPr>
          <p:nvPr/>
        </p:nvSpPr>
        <p:spPr bwMode="auto">
          <a:xfrm>
            <a:off x="841375" y="1143000"/>
            <a:ext cx="7388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800">
                <a:solidFill>
                  <a:srgbClr val="FF0000"/>
                </a:solidFill>
              </a:rPr>
              <a:t>CSCAN+</a:t>
            </a:r>
            <a:r>
              <a:rPr lang="zh-CN" altLang="en-US" sz="2800">
                <a:solidFill>
                  <a:srgbClr val="FF0000"/>
                </a:solidFill>
              </a:rPr>
              <a:t>看一看：前面没有请求就回移</a:t>
            </a:r>
          </a:p>
        </p:txBody>
      </p:sp>
      <p:grpSp>
        <p:nvGrpSpPr>
          <p:cNvPr id="2" name="Group 4"/>
          <p:cNvGrpSpPr>
            <a:grpSpLocks/>
          </p:cNvGrpSpPr>
          <p:nvPr/>
        </p:nvGrpSpPr>
        <p:grpSpPr bwMode="auto">
          <a:xfrm>
            <a:off x="990600" y="1600200"/>
            <a:ext cx="6858000" cy="1114425"/>
            <a:chOff x="672" y="2160"/>
            <a:chExt cx="4320" cy="702"/>
          </a:xfrm>
        </p:grpSpPr>
        <p:sp>
          <p:nvSpPr>
            <p:cNvPr id="19523" name="Rectangle 5"/>
            <p:cNvSpPr>
              <a:spLocks noChangeArrowheads="1"/>
            </p:cNvSpPr>
            <p:nvPr/>
          </p:nvSpPr>
          <p:spPr bwMode="auto">
            <a:xfrm>
              <a:off x="672" y="2160"/>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9524"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1162050" y="2638425"/>
            <a:ext cx="7372350" cy="1019175"/>
            <a:chOff x="816" y="1806"/>
            <a:chExt cx="4644" cy="642"/>
          </a:xfrm>
        </p:grpSpPr>
        <p:sp>
          <p:nvSpPr>
            <p:cNvPr id="19500"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19501"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19502" name="Text Box 10"/>
            <p:cNvSpPr txBox="1">
              <a:spLocks noChangeArrowheads="1"/>
            </p:cNvSpPr>
            <p:nvPr/>
          </p:nvSpPr>
          <p:spPr bwMode="auto">
            <a:xfrm>
              <a:off x="81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0</a:t>
              </a:r>
            </a:p>
          </p:txBody>
        </p:sp>
        <p:sp>
          <p:nvSpPr>
            <p:cNvPr id="19503"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19504" name="Text Box 12"/>
            <p:cNvSpPr txBox="1">
              <a:spLocks noChangeArrowheads="1"/>
            </p:cNvSpPr>
            <p:nvPr/>
          </p:nvSpPr>
          <p:spPr bwMode="auto">
            <a:xfrm>
              <a:off x="978" y="1806"/>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14</a:t>
              </a:r>
            </a:p>
          </p:txBody>
        </p:sp>
        <p:sp>
          <p:nvSpPr>
            <p:cNvPr id="19505"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19506" name="Text Box 14"/>
            <p:cNvSpPr txBox="1">
              <a:spLocks noChangeArrowheads="1"/>
            </p:cNvSpPr>
            <p:nvPr/>
          </p:nvSpPr>
          <p:spPr bwMode="auto">
            <a:xfrm>
              <a:off x="1296"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37</a:t>
              </a:r>
            </a:p>
          </p:txBody>
        </p:sp>
        <p:sp>
          <p:nvSpPr>
            <p:cNvPr id="19507"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19508" name="Text Box 16"/>
            <p:cNvSpPr txBox="1">
              <a:spLocks noChangeArrowheads="1"/>
            </p:cNvSpPr>
            <p:nvPr/>
          </p:nvSpPr>
          <p:spPr bwMode="auto">
            <a:xfrm>
              <a:off x="1680"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53</a:t>
              </a:r>
            </a:p>
          </p:txBody>
        </p:sp>
        <p:sp>
          <p:nvSpPr>
            <p:cNvPr id="19509"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19510" name="Text Box 18"/>
            <p:cNvSpPr txBox="1">
              <a:spLocks noChangeArrowheads="1"/>
            </p:cNvSpPr>
            <p:nvPr/>
          </p:nvSpPr>
          <p:spPr bwMode="auto">
            <a:xfrm>
              <a:off x="187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65</a:t>
              </a:r>
            </a:p>
          </p:txBody>
        </p:sp>
        <p:sp>
          <p:nvSpPr>
            <p:cNvPr id="19511"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19512" name="Text Box 20"/>
            <p:cNvSpPr txBox="1">
              <a:spLocks noChangeArrowheads="1"/>
            </p:cNvSpPr>
            <p:nvPr/>
          </p:nvSpPr>
          <p:spPr bwMode="auto">
            <a:xfrm>
              <a:off x="2064"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67</a:t>
              </a:r>
            </a:p>
          </p:txBody>
        </p:sp>
        <p:sp>
          <p:nvSpPr>
            <p:cNvPr id="19513"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19514" name="Text Box 22"/>
            <p:cNvSpPr txBox="1">
              <a:spLocks noChangeArrowheads="1"/>
            </p:cNvSpPr>
            <p:nvPr/>
          </p:nvSpPr>
          <p:spPr bwMode="auto">
            <a:xfrm>
              <a:off x="2832" y="1812"/>
              <a:ext cx="336"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98</a:t>
              </a:r>
            </a:p>
          </p:txBody>
        </p:sp>
        <p:sp>
          <p:nvSpPr>
            <p:cNvPr id="19515"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19516" name="Text Box 24"/>
            <p:cNvSpPr txBox="1">
              <a:spLocks noChangeArrowheads="1"/>
            </p:cNvSpPr>
            <p:nvPr/>
          </p:nvSpPr>
          <p:spPr bwMode="auto">
            <a:xfrm>
              <a:off x="33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122</a:t>
              </a:r>
            </a:p>
          </p:txBody>
        </p:sp>
        <p:sp>
          <p:nvSpPr>
            <p:cNvPr id="19517"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19518" name="Text Box 26"/>
            <p:cNvSpPr txBox="1">
              <a:spLocks noChangeArrowheads="1"/>
            </p:cNvSpPr>
            <p:nvPr/>
          </p:nvSpPr>
          <p:spPr bwMode="auto">
            <a:xfrm>
              <a:off x="3648" y="1812"/>
              <a:ext cx="48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124</a:t>
              </a:r>
            </a:p>
          </p:txBody>
        </p:sp>
        <p:sp>
          <p:nvSpPr>
            <p:cNvPr id="19519"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19520" name="Text Box 28"/>
            <p:cNvSpPr txBox="1">
              <a:spLocks noChangeArrowheads="1"/>
            </p:cNvSpPr>
            <p:nvPr/>
          </p:nvSpPr>
          <p:spPr bwMode="auto">
            <a:xfrm>
              <a:off x="4560" y="1812"/>
              <a:ext cx="384"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183</a:t>
              </a:r>
            </a:p>
          </p:txBody>
        </p:sp>
        <p:sp>
          <p:nvSpPr>
            <p:cNvPr id="19521"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19522" name="Text Box 30"/>
            <p:cNvSpPr txBox="1">
              <a:spLocks noChangeArrowheads="1"/>
            </p:cNvSpPr>
            <p:nvPr/>
          </p:nvSpPr>
          <p:spPr bwMode="auto">
            <a:xfrm>
              <a:off x="5040" y="1812"/>
              <a:ext cx="420"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a:grpSpLocks/>
          </p:cNvGrpSpPr>
          <p:nvPr/>
        </p:nvGrpSpPr>
        <p:grpSpPr bwMode="auto">
          <a:xfrm>
            <a:off x="2152650" y="3733800"/>
            <a:ext cx="685800" cy="304800"/>
            <a:chOff x="1440" y="2640"/>
            <a:chExt cx="432" cy="192"/>
          </a:xfrm>
        </p:grpSpPr>
        <p:sp>
          <p:nvSpPr>
            <p:cNvPr id="19497"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p:spPr>
          <p:txBody>
            <a:bodyPr/>
            <a:lstStyle/>
            <a:p>
              <a:endParaRPr lang="zh-CN" altLang="en-US"/>
            </a:p>
          </p:txBody>
        </p:sp>
        <p:sp>
          <p:nvSpPr>
            <p:cNvPr id="19498"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99"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5" name="Group 35"/>
          <p:cNvGrpSpPr>
            <a:grpSpLocks/>
          </p:cNvGrpSpPr>
          <p:nvPr/>
        </p:nvGrpSpPr>
        <p:grpSpPr bwMode="auto">
          <a:xfrm>
            <a:off x="5886450" y="4419600"/>
            <a:ext cx="1600200" cy="457200"/>
            <a:chOff x="3888" y="3552"/>
            <a:chExt cx="1008" cy="288"/>
          </a:xfrm>
        </p:grpSpPr>
        <p:sp>
          <p:nvSpPr>
            <p:cNvPr id="19494" name="Line 36"/>
            <p:cNvSpPr>
              <a:spLocks noChangeShapeType="1"/>
            </p:cNvSpPr>
            <p:nvPr/>
          </p:nvSpPr>
          <p:spPr bwMode="auto">
            <a:xfrm flipH="1">
              <a:off x="3936" y="3600"/>
              <a:ext cx="960" cy="192"/>
            </a:xfrm>
            <a:prstGeom prst="line">
              <a:avLst/>
            </a:prstGeom>
            <a:noFill/>
            <a:ln w="9525">
              <a:solidFill>
                <a:schemeClr val="tx1"/>
              </a:solidFill>
              <a:round/>
              <a:headEnd/>
              <a:tailEnd type="triangle" w="med" len="med"/>
            </a:ln>
          </p:spPr>
          <p:txBody>
            <a:bodyPr/>
            <a:lstStyle/>
            <a:p>
              <a:endParaRPr lang="zh-CN" altLang="en-US"/>
            </a:p>
          </p:txBody>
        </p:sp>
        <p:sp>
          <p:nvSpPr>
            <p:cNvPr id="19495"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96"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6" name="Group 39"/>
          <p:cNvGrpSpPr>
            <a:grpSpLocks/>
          </p:cNvGrpSpPr>
          <p:nvPr/>
        </p:nvGrpSpPr>
        <p:grpSpPr bwMode="auto">
          <a:xfrm>
            <a:off x="1771650" y="3962400"/>
            <a:ext cx="457200" cy="228600"/>
            <a:chOff x="1152" y="2976"/>
            <a:chExt cx="288" cy="144"/>
          </a:xfrm>
        </p:grpSpPr>
        <p:sp>
          <p:nvSpPr>
            <p:cNvPr id="19491"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19492"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93"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7" name="Group 43"/>
          <p:cNvGrpSpPr>
            <a:grpSpLocks/>
          </p:cNvGrpSpPr>
          <p:nvPr/>
        </p:nvGrpSpPr>
        <p:grpSpPr bwMode="auto">
          <a:xfrm>
            <a:off x="1771650" y="4114800"/>
            <a:ext cx="5715000" cy="457200"/>
            <a:chOff x="1200" y="2736"/>
            <a:chExt cx="3600" cy="288"/>
          </a:xfrm>
        </p:grpSpPr>
        <p:sp>
          <p:nvSpPr>
            <p:cNvPr id="19488" name="Line 44"/>
            <p:cNvSpPr>
              <a:spLocks noChangeShapeType="1"/>
            </p:cNvSpPr>
            <p:nvPr/>
          </p:nvSpPr>
          <p:spPr bwMode="auto">
            <a:xfrm>
              <a:off x="1248" y="2784"/>
              <a:ext cx="3504" cy="192"/>
            </a:xfrm>
            <a:prstGeom prst="line">
              <a:avLst/>
            </a:prstGeom>
            <a:noFill/>
            <a:ln w="9525">
              <a:solidFill>
                <a:schemeClr val="tx1"/>
              </a:solidFill>
              <a:round/>
              <a:headEnd/>
              <a:tailEnd type="triangle" w="med" len="med"/>
            </a:ln>
          </p:spPr>
          <p:txBody>
            <a:bodyPr/>
            <a:lstStyle/>
            <a:p>
              <a:endParaRPr lang="zh-CN" altLang="en-US"/>
            </a:p>
          </p:txBody>
        </p:sp>
        <p:sp>
          <p:nvSpPr>
            <p:cNvPr id="19489" name="Oval 45"/>
            <p:cNvSpPr>
              <a:spLocks noChangeArrowheads="1"/>
            </p:cNvSpPr>
            <p:nvPr/>
          </p:nvSpPr>
          <p:spPr bwMode="auto">
            <a:xfrm>
              <a:off x="1200" y="27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90" name="Oval 46"/>
            <p:cNvSpPr>
              <a:spLocks noChangeArrowheads="1"/>
            </p:cNvSpPr>
            <p:nvPr/>
          </p:nvSpPr>
          <p:spPr bwMode="auto">
            <a:xfrm>
              <a:off x="475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8" name="Group 47"/>
          <p:cNvGrpSpPr>
            <a:grpSpLocks/>
          </p:cNvGrpSpPr>
          <p:nvPr/>
        </p:nvGrpSpPr>
        <p:grpSpPr bwMode="auto">
          <a:xfrm>
            <a:off x="5429250" y="4800600"/>
            <a:ext cx="533400" cy="381000"/>
            <a:chOff x="3600" y="3744"/>
            <a:chExt cx="336" cy="240"/>
          </a:xfrm>
        </p:grpSpPr>
        <p:sp>
          <p:nvSpPr>
            <p:cNvPr id="19485" name="Line 48"/>
            <p:cNvSpPr>
              <a:spLocks noChangeShapeType="1"/>
            </p:cNvSpPr>
            <p:nvPr/>
          </p:nvSpPr>
          <p:spPr bwMode="auto">
            <a:xfrm flipH="1">
              <a:off x="3648" y="3792"/>
              <a:ext cx="240" cy="144"/>
            </a:xfrm>
            <a:prstGeom prst="line">
              <a:avLst/>
            </a:prstGeom>
            <a:noFill/>
            <a:ln w="9525">
              <a:solidFill>
                <a:schemeClr val="tx1"/>
              </a:solidFill>
              <a:round/>
              <a:headEnd/>
              <a:tailEnd type="triangle" w="med" len="med"/>
            </a:ln>
          </p:spPr>
          <p:txBody>
            <a:bodyPr/>
            <a:lstStyle/>
            <a:p>
              <a:endParaRPr lang="zh-CN" altLang="en-US"/>
            </a:p>
          </p:txBody>
        </p:sp>
        <p:sp>
          <p:nvSpPr>
            <p:cNvPr id="19486" name="Oval 49"/>
            <p:cNvSpPr>
              <a:spLocks noChangeArrowheads="1"/>
            </p:cNvSpPr>
            <p:nvPr/>
          </p:nvSpPr>
          <p:spPr bwMode="auto">
            <a:xfrm>
              <a:off x="3888" y="374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87" name="Oval 50"/>
            <p:cNvSpPr>
              <a:spLocks noChangeArrowheads="1"/>
            </p:cNvSpPr>
            <p:nvPr/>
          </p:nvSpPr>
          <p:spPr bwMode="auto">
            <a:xfrm>
              <a:off x="3600"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9" name="Group 51"/>
          <p:cNvGrpSpPr>
            <a:grpSpLocks/>
          </p:cNvGrpSpPr>
          <p:nvPr/>
        </p:nvGrpSpPr>
        <p:grpSpPr bwMode="auto">
          <a:xfrm>
            <a:off x="4438650" y="5105400"/>
            <a:ext cx="990600" cy="304800"/>
            <a:chOff x="2976" y="3792"/>
            <a:chExt cx="624" cy="192"/>
          </a:xfrm>
        </p:grpSpPr>
        <p:sp>
          <p:nvSpPr>
            <p:cNvPr id="19482" name="Line 52"/>
            <p:cNvSpPr>
              <a:spLocks noChangeShapeType="1"/>
            </p:cNvSpPr>
            <p:nvPr/>
          </p:nvSpPr>
          <p:spPr bwMode="auto">
            <a:xfrm flipH="1">
              <a:off x="3024" y="3840"/>
              <a:ext cx="528" cy="96"/>
            </a:xfrm>
            <a:prstGeom prst="line">
              <a:avLst/>
            </a:prstGeom>
            <a:noFill/>
            <a:ln w="9525">
              <a:solidFill>
                <a:schemeClr val="tx1"/>
              </a:solidFill>
              <a:round/>
              <a:headEnd/>
              <a:tailEnd type="triangle" w="med" len="med"/>
            </a:ln>
          </p:spPr>
          <p:txBody>
            <a:bodyPr/>
            <a:lstStyle/>
            <a:p>
              <a:endParaRPr lang="zh-CN" altLang="en-US"/>
            </a:p>
          </p:txBody>
        </p:sp>
        <p:sp>
          <p:nvSpPr>
            <p:cNvPr id="19483" name="Oval 53"/>
            <p:cNvSpPr>
              <a:spLocks noChangeArrowheads="1"/>
            </p:cNvSpPr>
            <p:nvPr/>
          </p:nvSpPr>
          <p:spPr bwMode="auto">
            <a:xfrm>
              <a:off x="3552"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84" name="Oval 54"/>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0" name="Group 55"/>
          <p:cNvGrpSpPr>
            <a:grpSpLocks/>
          </p:cNvGrpSpPr>
          <p:nvPr/>
        </p:nvGrpSpPr>
        <p:grpSpPr bwMode="auto">
          <a:xfrm>
            <a:off x="3371850" y="5334000"/>
            <a:ext cx="1143000" cy="304800"/>
            <a:chOff x="2304" y="3936"/>
            <a:chExt cx="720" cy="192"/>
          </a:xfrm>
        </p:grpSpPr>
        <p:sp>
          <p:nvSpPr>
            <p:cNvPr id="19479" name="Line 56"/>
            <p:cNvSpPr>
              <a:spLocks noChangeShapeType="1"/>
            </p:cNvSpPr>
            <p:nvPr/>
          </p:nvSpPr>
          <p:spPr bwMode="auto">
            <a:xfrm flipH="1">
              <a:off x="2352" y="3984"/>
              <a:ext cx="624" cy="96"/>
            </a:xfrm>
            <a:prstGeom prst="line">
              <a:avLst/>
            </a:prstGeom>
            <a:noFill/>
            <a:ln w="9525">
              <a:solidFill>
                <a:schemeClr val="tx1"/>
              </a:solidFill>
              <a:round/>
              <a:headEnd/>
              <a:tailEnd type="triangle" w="med" len="med"/>
            </a:ln>
          </p:spPr>
          <p:txBody>
            <a:bodyPr/>
            <a:lstStyle/>
            <a:p>
              <a:endParaRPr lang="zh-CN" altLang="en-US"/>
            </a:p>
          </p:txBody>
        </p:sp>
        <p:sp>
          <p:nvSpPr>
            <p:cNvPr id="19480" name="Oval 57"/>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81" name="Oval 58"/>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1" name="Group 59"/>
          <p:cNvGrpSpPr>
            <a:grpSpLocks/>
          </p:cNvGrpSpPr>
          <p:nvPr/>
        </p:nvGrpSpPr>
        <p:grpSpPr bwMode="auto">
          <a:xfrm>
            <a:off x="2990850" y="5562600"/>
            <a:ext cx="457200" cy="228600"/>
            <a:chOff x="2064" y="4080"/>
            <a:chExt cx="288" cy="144"/>
          </a:xfrm>
        </p:grpSpPr>
        <p:sp>
          <p:nvSpPr>
            <p:cNvPr id="19476" name="Line 60"/>
            <p:cNvSpPr>
              <a:spLocks noChangeShapeType="1"/>
            </p:cNvSpPr>
            <p:nvPr/>
          </p:nvSpPr>
          <p:spPr bwMode="auto">
            <a:xfrm flipH="1">
              <a:off x="2112" y="4128"/>
              <a:ext cx="240" cy="48"/>
            </a:xfrm>
            <a:prstGeom prst="line">
              <a:avLst/>
            </a:prstGeom>
            <a:noFill/>
            <a:ln w="9525">
              <a:solidFill>
                <a:schemeClr val="tx1"/>
              </a:solidFill>
              <a:round/>
              <a:headEnd/>
              <a:tailEnd type="triangle" w="med" len="med"/>
            </a:ln>
          </p:spPr>
          <p:txBody>
            <a:bodyPr/>
            <a:lstStyle/>
            <a:p>
              <a:endParaRPr lang="zh-CN" altLang="en-US"/>
            </a:p>
          </p:txBody>
        </p:sp>
        <p:sp>
          <p:nvSpPr>
            <p:cNvPr id="19477" name="Oval 61"/>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sp>
          <p:nvSpPr>
            <p:cNvPr id="19478" name="Oval 62"/>
            <p:cNvSpPr>
              <a:spLocks noChangeArrowheads="1"/>
            </p:cNvSpPr>
            <p:nvPr/>
          </p:nvSpPr>
          <p:spPr bwMode="auto">
            <a:xfrm>
              <a:off x="2064" y="41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a:p>
          </p:txBody>
        </p:sp>
      </p:grpSp>
      <p:grpSp>
        <p:nvGrpSpPr>
          <p:cNvPr id="12" name="Group 63"/>
          <p:cNvGrpSpPr>
            <a:grpSpLocks/>
          </p:cNvGrpSpPr>
          <p:nvPr/>
        </p:nvGrpSpPr>
        <p:grpSpPr bwMode="auto">
          <a:xfrm>
            <a:off x="990600" y="5718175"/>
            <a:ext cx="7162800" cy="530225"/>
            <a:chOff x="768" y="3840"/>
            <a:chExt cx="4512" cy="334"/>
          </a:xfrm>
        </p:grpSpPr>
        <p:sp>
          <p:nvSpPr>
            <p:cNvPr id="19474" name="Rectangle 64"/>
            <p:cNvSpPr>
              <a:spLocks noChangeArrowheads="1"/>
            </p:cNvSpPr>
            <p:nvPr/>
          </p:nvSpPr>
          <p:spPr bwMode="auto">
            <a:xfrm>
              <a:off x="768" y="3840"/>
              <a:ext cx="4512" cy="334"/>
            </a:xfrm>
            <a:prstGeom prst="rect">
              <a:avLst/>
            </a:prstGeom>
            <a:noFill/>
            <a:ln w="9525">
              <a:noFill/>
              <a:miter lim="800000"/>
              <a:headEnd/>
              <a:tailEnd/>
            </a:ln>
          </p:spPr>
          <p:txBody>
            <a:bodyPr>
              <a:spAutoFit/>
            </a:bodyPr>
            <a:lstStyle/>
            <a:p>
              <a:pPr lvl="1" eaLnBrk="1" hangingPunct="1">
                <a:lnSpc>
                  <a:spcPct val="120000"/>
                </a:lnSpc>
              </a:pPr>
              <a:r>
                <a:rPr lang="en-US" altLang="zh-CN" sz="2400">
                  <a:solidFill>
                    <a:srgbClr val="FF0000"/>
                  </a:solidFill>
                </a:rPr>
                <a:t>LOOK</a:t>
              </a:r>
              <a:r>
                <a:rPr lang="zh-CN" altLang="en-US" sz="2400">
                  <a:solidFill>
                    <a:srgbClr val="FF0000"/>
                  </a:solidFill>
                </a:rPr>
                <a:t>和</a:t>
              </a:r>
              <a:r>
                <a:rPr lang="en-US" altLang="zh-CN" sz="2400">
                  <a:solidFill>
                    <a:srgbClr val="FF0000"/>
                  </a:solidFill>
                </a:rPr>
                <a:t>C-LOOK</a:t>
              </a:r>
              <a:r>
                <a:rPr lang="zh-CN" altLang="en-US" sz="2400">
                  <a:solidFill>
                    <a:srgbClr val="FF0000"/>
                  </a:solidFill>
                </a:rPr>
                <a:t>是比较合理的缺省算法</a:t>
              </a:r>
            </a:p>
          </p:txBody>
        </p:sp>
        <p:pic>
          <p:nvPicPr>
            <p:cNvPr id="19475" name="Picture 65" descr="j0115835"/>
            <p:cNvPicPr>
              <a:picLocks noChangeAspect="1" noChangeArrowheads="1"/>
            </p:cNvPicPr>
            <p:nvPr/>
          </p:nvPicPr>
          <p:blipFill>
            <a:blip r:embed="rId2" cstate="print"/>
            <a:srcRect/>
            <a:stretch>
              <a:fillRect/>
            </a:stretch>
          </p:blipFill>
          <p:spPr bwMode="auto">
            <a:xfrm>
              <a:off x="933" y="3945"/>
              <a:ext cx="119" cy="121"/>
            </a:xfrm>
            <a:prstGeom prst="rect">
              <a:avLst/>
            </a:prstGeom>
            <a:noFill/>
            <a:ln w="9525">
              <a:noFill/>
              <a:miter lim="800000"/>
              <a:headEnd/>
              <a:tailEnd/>
            </a:ln>
          </p:spPr>
        </p:pic>
      </p:grpSp>
      <p:grpSp>
        <p:nvGrpSpPr>
          <p:cNvPr id="13" name="Group 66"/>
          <p:cNvGrpSpPr>
            <a:grpSpLocks/>
          </p:cNvGrpSpPr>
          <p:nvPr/>
        </p:nvGrpSpPr>
        <p:grpSpPr bwMode="auto">
          <a:xfrm>
            <a:off x="2743200" y="5410200"/>
            <a:ext cx="6400800" cy="1238250"/>
            <a:chOff x="1728" y="3408"/>
            <a:chExt cx="4032" cy="780"/>
          </a:xfrm>
        </p:grpSpPr>
        <p:sp>
          <p:nvSpPr>
            <p:cNvPr id="19472" name="Text Box 67"/>
            <p:cNvSpPr txBox="1">
              <a:spLocks noChangeArrowheads="1"/>
            </p:cNvSpPr>
            <p:nvPr/>
          </p:nvSpPr>
          <p:spPr bwMode="auto">
            <a:xfrm>
              <a:off x="1728" y="3888"/>
              <a:ext cx="3552" cy="288"/>
            </a:xfrm>
            <a:prstGeom prst="rect">
              <a:avLst/>
            </a:prstGeom>
            <a:solidFill>
              <a:srgbClr val="EAEAEA"/>
            </a:solidFill>
            <a:ln w="9525">
              <a:noFill/>
              <a:miter lim="800000"/>
              <a:headEnd/>
              <a:tailEnd/>
            </a:ln>
          </p:spPr>
          <p:txBody>
            <a:bodyPr>
              <a:spAutoFit/>
            </a:bodyPr>
            <a:lstStyle/>
            <a:p>
              <a:pPr algn="ctr" eaLnBrk="1" hangingPunct="1"/>
              <a:r>
                <a:rPr lang="zh-CN" altLang="en-US" sz="2400">
                  <a:solidFill>
                    <a:schemeClr val="accent2"/>
                  </a:solidFill>
                </a:rPr>
                <a:t>操作系统中所有的算法都要因地制宜</a:t>
              </a:r>
              <a:r>
                <a:rPr lang="en-US" altLang="zh-CN" sz="2400">
                  <a:solidFill>
                    <a:schemeClr val="accent2"/>
                  </a:solidFill>
                </a:rPr>
                <a:t>!</a:t>
              </a:r>
            </a:p>
          </p:txBody>
        </p:sp>
        <p:pic>
          <p:nvPicPr>
            <p:cNvPr id="19473" name="Picture 68" descr="j0301252"/>
            <p:cNvPicPr>
              <a:picLocks noChangeAspect="1" noChangeArrowheads="1"/>
            </p:cNvPicPr>
            <p:nvPr/>
          </p:nvPicPr>
          <p:blipFill>
            <a:blip r:embed="rId3" cstate="print"/>
            <a:srcRect/>
            <a:stretch>
              <a:fillRect/>
            </a:stretch>
          </p:blipFill>
          <p:spPr bwMode="auto">
            <a:xfrm>
              <a:off x="4848" y="3408"/>
              <a:ext cx="912" cy="78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7123"/>
                                        </p:tgtEl>
                                        <p:attrNameLst>
                                          <p:attrName>style.visibility</p:attrName>
                                        </p:attrNameLst>
                                      </p:cBhvr>
                                      <p:to>
                                        <p:strVal val="visible"/>
                                      </p:to>
                                    </p:set>
                                    <p:animEffect transition="in" filter="dissolve">
                                      <p:cBhvr>
                                        <p:cTn id="7" dur="500"/>
                                        <p:tgtEl>
                                          <p:spTgt spid="517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right)">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right)">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right)">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dissolv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C-LOOK</a:t>
            </a:r>
            <a:r>
              <a:rPr lang="zh-CN" altLang="en-US" smtClean="0"/>
              <a:t>磁盘调度</a:t>
            </a:r>
          </a:p>
        </p:txBody>
      </p:sp>
      <p:grpSp>
        <p:nvGrpSpPr>
          <p:cNvPr id="2" name="Group 4"/>
          <p:cNvGrpSpPr>
            <a:grpSpLocks/>
          </p:cNvGrpSpPr>
          <p:nvPr/>
        </p:nvGrpSpPr>
        <p:grpSpPr bwMode="auto">
          <a:xfrm>
            <a:off x="152400" y="990600"/>
            <a:ext cx="6858000" cy="868363"/>
            <a:chOff x="672" y="2160"/>
            <a:chExt cx="4320" cy="547"/>
          </a:xfrm>
        </p:grpSpPr>
        <p:sp>
          <p:nvSpPr>
            <p:cNvPr id="20555" name="Rectangle 5"/>
            <p:cNvSpPr>
              <a:spLocks noChangeArrowheads="1"/>
            </p:cNvSpPr>
            <p:nvPr/>
          </p:nvSpPr>
          <p:spPr bwMode="auto">
            <a:xfrm>
              <a:off x="672" y="2160"/>
              <a:ext cx="4320" cy="547"/>
            </a:xfrm>
            <a:prstGeom prst="rect">
              <a:avLst/>
            </a:prstGeom>
            <a:noFill/>
            <a:ln w="9525">
              <a:noFill/>
              <a:miter lim="800000"/>
              <a:headEnd/>
              <a:tailEnd/>
            </a:ln>
          </p:spPr>
          <p:txBody>
            <a:bodyPr>
              <a:spAutoFit/>
            </a:bodyPr>
            <a:lstStyle/>
            <a:p>
              <a:pPr lvl="1" eaLnBrk="1" hangingPunct="1">
                <a:lnSpc>
                  <a:spcPct val="140000"/>
                </a:lnSpc>
              </a:pPr>
              <a:r>
                <a:rPr lang="zh-CN" altLang="en-US" sz="1800"/>
                <a:t>继续该实例</a:t>
              </a:r>
              <a:r>
                <a:rPr lang="en-US" altLang="zh-CN" sz="1800"/>
                <a:t>: </a:t>
              </a:r>
              <a:r>
                <a:rPr lang="zh-CN" altLang="en-US" sz="1800"/>
                <a:t>磁头开始位置</a:t>
              </a:r>
              <a:r>
                <a:rPr lang="en-US" altLang="zh-CN" sz="1800"/>
                <a:t>=53</a:t>
              </a:r>
              <a:r>
                <a:rPr lang="zh-CN" altLang="en-US" sz="1800"/>
                <a:t>；</a:t>
              </a:r>
            </a:p>
            <a:p>
              <a:pPr lvl="1" eaLnBrk="1" hangingPunct="1">
                <a:lnSpc>
                  <a:spcPct val="140000"/>
                </a:lnSpc>
              </a:pPr>
              <a:r>
                <a:rPr lang="zh-CN" altLang="en-US" sz="1800"/>
                <a:t>请求队列</a:t>
              </a:r>
              <a:r>
                <a:rPr lang="en-US" altLang="zh-CN" sz="1800"/>
                <a:t>=98, 183, 37, 122, 14, 124, 65, 67</a:t>
              </a:r>
            </a:p>
          </p:txBody>
        </p:sp>
        <p:pic>
          <p:nvPicPr>
            <p:cNvPr id="20556" name="Picture 6" descr="j0115835"/>
            <p:cNvPicPr>
              <a:picLocks noChangeAspect="1" noChangeArrowheads="1"/>
            </p:cNvPicPr>
            <p:nvPr/>
          </p:nvPicPr>
          <p:blipFill>
            <a:blip r:embed="rId3" cstate="print"/>
            <a:srcRect/>
            <a:stretch>
              <a:fillRect/>
            </a:stretch>
          </p:blipFill>
          <p:spPr bwMode="auto">
            <a:xfrm>
              <a:off x="837" y="2314"/>
              <a:ext cx="119" cy="121"/>
            </a:xfrm>
            <a:prstGeom prst="rect">
              <a:avLst/>
            </a:prstGeom>
            <a:noFill/>
            <a:ln w="9525">
              <a:noFill/>
              <a:miter lim="800000"/>
              <a:headEnd/>
              <a:tailEnd/>
            </a:ln>
          </p:spPr>
        </p:pic>
      </p:grpSp>
      <p:grpSp>
        <p:nvGrpSpPr>
          <p:cNvPr id="4" name="Group 7"/>
          <p:cNvGrpSpPr>
            <a:grpSpLocks/>
          </p:cNvGrpSpPr>
          <p:nvPr/>
        </p:nvGrpSpPr>
        <p:grpSpPr bwMode="auto">
          <a:xfrm>
            <a:off x="552450" y="1752600"/>
            <a:ext cx="7372350" cy="1019175"/>
            <a:chOff x="816" y="1806"/>
            <a:chExt cx="4644" cy="642"/>
          </a:xfrm>
        </p:grpSpPr>
        <p:sp>
          <p:nvSpPr>
            <p:cNvPr id="20532"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sz="1800"/>
            </a:p>
          </p:txBody>
        </p:sp>
        <p:sp>
          <p:nvSpPr>
            <p:cNvPr id="20533"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20534" name="Text Box 10"/>
            <p:cNvSpPr txBox="1">
              <a:spLocks noChangeArrowheads="1"/>
            </p:cNvSpPr>
            <p:nvPr/>
          </p:nvSpPr>
          <p:spPr bwMode="auto">
            <a:xfrm>
              <a:off x="816"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0</a:t>
              </a:r>
            </a:p>
          </p:txBody>
        </p:sp>
        <p:sp>
          <p:nvSpPr>
            <p:cNvPr id="20535"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20536" name="Text Box 12"/>
            <p:cNvSpPr txBox="1">
              <a:spLocks noChangeArrowheads="1"/>
            </p:cNvSpPr>
            <p:nvPr/>
          </p:nvSpPr>
          <p:spPr bwMode="auto">
            <a:xfrm>
              <a:off x="978" y="1806"/>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14</a:t>
              </a:r>
            </a:p>
          </p:txBody>
        </p:sp>
        <p:sp>
          <p:nvSpPr>
            <p:cNvPr id="20537"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20538" name="Text Box 14"/>
            <p:cNvSpPr txBox="1">
              <a:spLocks noChangeArrowheads="1"/>
            </p:cNvSpPr>
            <p:nvPr/>
          </p:nvSpPr>
          <p:spPr bwMode="auto">
            <a:xfrm>
              <a:off x="1296"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37</a:t>
              </a:r>
            </a:p>
          </p:txBody>
        </p:sp>
        <p:sp>
          <p:nvSpPr>
            <p:cNvPr id="20539"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20540" name="Text Box 16"/>
            <p:cNvSpPr txBox="1">
              <a:spLocks noChangeArrowheads="1"/>
            </p:cNvSpPr>
            <p:nvPr/>
          </p:nvSpPr>
          <p:spPr bwMode="auto">
            <a:xfrm>
              <a:off x="1680"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53</a:t>
              </a:r>
            </a:p>
          </p:txBody>
        </p:sp>
        <p:sp>
          <p:nvSpPr>
            <p:cNvPr id="20541"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20542" name="Text Box 18"/>
            <p:cNvSpPr txBox="1">
              <a:spLocks noChangeArrowheads="1"/>
            </p:cNvSpPr>
            <p:nvPr/>
          </p:nvSpPr>
          <p:spPr bwMode="auto">
            <a:xfrm>
              <a:off x="1872"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65</a:t>
              </a:r>
            </a:p>
          </p:txBody>
        </p:sp>
        <p:sp>
          <p:nvSpPr>
            <p:cNvPr id="20543"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20544" name="Text Box 20"/>
            <p:cNvSpPr txBox="1">
              <a:spLocks noChangeArrowheads="1"/>
            </p:cNvSpPr>
            <p:nvPr/>
          </p:nvSpPr>
          <p:spPr bwMode="auto">
            <a:xfrm>
              <a:off x="2064"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67</a:t>
              </a:r>
            </a:p>
          </p:txBody>
        </p:sp>
        <p:sp>
          <p:nvSpPr>
            <p:cNvPr id="20545"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20546" name="Text Box 22"/>
            <p:cNvSpPr txBox="1">
              <a:spLocks noChangeArrowheads="1"/>
            </p:cNvSpPr>
            <p:nvPr/>
          </p:nvSpPr>
          <p:spPr bwMode="auto">
            <a:xfrm>
              <a:off x="2832"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98</a:t>
              </a:r>
            </a:p>
          </p:txBody>
        </p:sp>
        <p:sp>
          <p:nvSpPr>
            <p:cNvPr id="20547"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20548" name="Text Box 24"/>
            <p:cNvSpPr txBox="1">
              <a:spLocks noChangeArrowheads="1"/>
            </p:cNvSpPr>
            <p:nvPr/>
          </p:nvSpPr>
          <p:spPr bwMode="auto">
            <a:xfrm>
              <a:off x="3360" y="1812"/>
              <a:ext cx="384"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122</a:t>
              </a:r>
            </a:p>
          </p:txBody>
        </p:sp>
        <p:sp>
          <p:nvSpPr>
            <p:cNvPr id="20549"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20550" name="Text Box 26"/>
            <p:cNvSpPr txBox="1">
              <a:spLocks noChangeArrowheads="1"/>
            </p:cNvSpPr>
            <p:nvPr/>
          </p:nvSpPr>
          <p:spPr bwMode="auto">
            <a:xfrm>
              <a:off x="3648" y="1812"/>
              <a:ext cx="480"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124</a:t>
              </a:r>
            </a:p>
          </p:txBody>
        </p:sp>
        <p:sp>
          <p:nvSpPr>
            <p:cNvPr id="20551"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20552" name="Text Box 28"/>
            <p:cNvSpPr txBox="1">
              <a:spLocks noChangeArrowheads="1"/>
            </p:cNvSpPr>
            <p:nvPr/>
          </p:nvSpPr>
          <p:spPr bwMode="auto">
            <a:xfrm>
              <a:off x="4560" y="1812"/>
              <a:ext cx="384"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183</a:t>
              </a:r>
            </a:p>
          </p:txBody>
        </p:sp>
        <p:sp>
          <p:nvSpPr>
            <p:cNvPr id="20553"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20554" name="Text Box 30"/>
            <p:cNvSpPr txBox="1">
              <a:spLocks noChangeArrowheads="1"/>
            </p:cNvSpPr>
            <p:nvPr/>
          </p:nvSpPr>
          <p:spPr bwMode="auto">
            <a:xfrm>
              <a:off x="5040" y="1812"/>
              <a:ext cx="420"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199</a:t>
              </a:r>
            </a:p>
          </p:txBody>
        </p:sp>
      </p:grpSp>
      <p:grpSp>
        <p:nvGrpSpPr>
          <p:cNvPr id="7" name="Group 31"/>
          <p:cNvGrpSpPr>
            <a:grpSpLocks/>
          </p:cNvGrpSpPr>
          <p:nvPr/>
        </p:nvGrpSpPr>
        <p:grpSpPr bwMode="auto">
          <a:xfrm>
            <a:off x="1543050" y="2847975"/>
            <a:ext cx="685800" cy="304800"/>
            <a:chOff x="1440" y="2640"/>
            <a:chExt cx="432" cy="192"/>
          </a:xfrm>
        </p:grpSpPr>
        <p:sp>
          <p:nvSpPr>
            <p:cNvPr id="20529"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p:spPr>
          <p:txBody>
            <a:bodyPr/>
            <a:lstStyle/>
            <a:p>
              <a:endParaRPr lang="zh-CN" altLang="en-US"/>
            </a:p>
          </p:txBody>
        </p:sp>
        <p:sp>
          <p:nvSpPr>
            <p:cNvPr id="20530"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31"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8" name="Group 35"/>
          <p:cNvGrpSpPr>
            <a:grpSpLocks/>
          </p:cNvGrpSpPr>
          <p:nvPr/>
        </p:nvGrpSpPr>
        <p:grpSpPr bwMode="auto">
          <a:xfrm>
            <a:off x="5276850" y="3533775"/>
            <a:ext cx="1600200" cy="457200"/>
            <a:chOff x="3888" y="3552"/>
            <a:chExt cx="1008" cy="288"/>
          </a:xfrm>
        </p:grpSpPr>
        <p:sp>
          <p:nvSpPr>
            <p:cNvPr id="20526" name="Line 36"/>
            <p:cNvSpPr>
              <a:spLocks noChangeShapeType="1"/>
            </p:cNvSpPr>
            <p:nvPr/>
          </p:nvSpPr>
          <p:spPr bwMode="auto">
            <a:xfrm flipH="1">
              <a:off x="3936" y="3600"/>
              <a:ext cx="960" cy="192"/>
            </a:xfrm>
            <a:prstGeom prst="line">
              <a:avLst/>
            </a:prstGeom>
            <a:noFill/>
            <a:ln w="9525">
              <a:solidFill>
                <a:schemeClr val="tx1"/>
              </a:solidFill>
              <a:round/>
              <a:headEnd/>
              <a:tailEnd type="triangle" w="med" len="med"/>
            </a:ln>
          </p:spPr>
          <p:txBody>
            <a:bodyPr/>
            <a:lstStyle/>
            <a:p>
              <a:endParaRPr lang="zh-CN" altLang="en-US"/>
            </a:p>
          </p:txBody>
        </p:sp>
        <p:sp>
          <p:nvSpPr>
            <p:cNvPr id="20527"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28"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9" name="Group 39"/>
          <p:cNvGrpSpPr>
            <a:grpSpLocks/>
          </p:cNvGrpSpPr>
          <p:nvPr/>
        </p:nvGrpSpPr>
        <p:grpSpPr bwMode="auto">
          <a:xfrm>
            <a:off x="1162050" y="3076575"/>
            <a:ext cx="457200" cy="228600"/>
            <a:chOff x="1152" y="2976"/>
            <a:chExt cx="288" cy="144"/>
          </a:xfrm>
        </p:grpSpPr>
        <p:sp>
          <p:nvSpPr>
            <p:cNvPr id="20523"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p:spPr>
          <p:txBody>
            <a:bodyPr/>
            <a:lstStyle/>
            <a:p>
              <a:endParaRPr lang="zh-CN" altLang="en-US"/>
            </a:p>
          </p:txBody>
        </p:sp>
        <p:sp>
          <p:nvSpPr>
            <p:cNvPr id="20524"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25"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0" name="Group 43"/>
          <p:cNvGrpSpPr>
            <a:grpSpLocks/>
          </p:cNvGrpSpPr>
          <p:nvPr/>
        </p:nvGrpSpPr>
        <p:grpSpPr bwMode="auto">
          <a:xfrm>
            <a:off x="1162050" y="3228975"/>
            <a:ext cx="5715000" cy="457200"/>
            <a:chOff x="1200" y="2736"/>
            <a:chExt cx="3600" cy="288"/>
          </a:xfrm>
        </p:grpSpPr>
        <p:sp>
          <p:nvSpPr>
            <p:cNvPr id="20520" name="Line 44"/>
            <p:cNvSpPr>
              <a:spLocks noChangeShapeType="1"/>
            </p:cNvSpPr>
            <p:nvPr/>
          </p:nvSpPr>
          <p:spPr bwMode="auto">
            <a:xfrm>
              <a:off x="1248" y="2784"/>
              <a:ext cx="3504" cy="192"/>
            </a:xfrm>
            <a:prstGeom prst="line">
              <a:avLst/>
            </a:prstGeom>
            <a:noFill/>
            <a:ln w="9525">
              <a:solidFill>
                <a:schemeClr val="tx1"/>
              </a:solidFill>
              <a:round/>
              <a:headEnd/>
              <a:tailEnd type="triangle" w="med" len="med"/>
            </a:ln>
          </p:spPr>
          <p:txBody>
            <a:bodyPr/>
            <a:lstStyle/>
            <a:p>
              <a:endParaRPr lang="zh-CN" altLang="en-US"/>
            </a:p>
          </p:txBody>
        </p:sp>
        <p:sp>
          <p:nvSpPr>
            <p:cNvPr id="20521" name="Oval 45"/>
            <p:cNvSpPr>
              <a:spLocks noChangeArrowheads="1"/>
            </p:cNvSpPr>
            <p:nvPr/>
          </p:nvSpPr>
          <p:spPr bwMode="auto">
            <a:xfrm>
              <a:off x="1200" y="27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22" name="Oval 46"/>
            <p:cNvSpPr>
              <a:spLocks noChangeArrowheads="1"/>
            </p:cNvSpPr>
            <p:nvPr/>
          </p:nvSpPr>
          <p:spPr bwMode="auto">
            <a:xfrm>
              <a:off x="4752" y="29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1" name="Group 47"/>
          <p:cNvGrpSpPr>
            <a:grpSpLocks/>
          </p:cNvGrpSpPr>
          <p:nvPr/>
        </p:nvGrpSpPr>
        <p:grpSpPr bwMode="auto">
          <a:xfrm>
            <a:off x="4819650" y="3914775"/>
            <a:ext cx="533400" cy="381000"/>
            <a:chOff x="3600" y="3744"/>
            <a:chExt cx="336" cy="240"/>
          </a:xfrm>
        </p:grpSpPr>
        <p:sp>
          <p:nvSpPr>
            <p:cNvPr id="20517" name="Line 48"/>
            <p:cNvSpPr>
              <a:spLocks noChangeShapeType="1"/>
            </p:cNvSpPr>
            <p:nvPr/>
          </p:nvSpPr>
          <p:spPr bwMode="auto">
            <a:xfrm flipH="1">
              <a:off x="3648" y="3792"/>
              <a:ext cx="240" cy="144"/>
            </a:xfrm>
            <a:prstGeom prst="line">
              <a:avLst/>
            </a:prstGeom>
            <a:noFill/>
            <a:ln w="9525">
              <a:solidFill>
                <a:schemeClr val="tx1"/>
              </a:solidFill>
              <a:round/>
              <a:headEnd/>
              <a:tailEnd type="triangle" w="med" len="med"/>
            </a:ln>
          </p:spPr>
          <p:txBody>
            <a:bodyPr/>
            <a:lstStyle/>
            <a:p>
              <a:endParaRPr lang="zh-CN" altLang="en-US"/>
            </a:p>
          </p:txBody>
        </p:sp>
        <p:sp>
          <p:nvSpPr>
            <p:cNvPr id="20518" name="Oval 49"/>
            <p:cNvSpPr>
              <a:spLocks noChangeArrowheads="1"/>
            </p:cNvSpPr>
            <p:nvPr/>
          </p:nvSpPr>
          <p:spPr bwMode="auto">
            <a:xfrm>
              <a:off x="3888" y="3744"/>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19" name="Oval 50"/>
            <p:cNvSpPr>
              <a:spLocks noChangeArrowheads="1"/>
            </p:cNvSpPr>
            <p:nvPr/>
          </p:nvSpPr>
          <p:spPr bwMode="auto">
            <a:xfrm>
              <a:off x="3600"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2" name="Group 51"/>
          <p:cNvGrpSpPr>
            <a:grpSpLocks/>
          </p:cNvGrpSpPr>
          <p:nvPr/>
        </p:nvGrpSpPr>
        <p:grpSpPr bwMode="auto">
          <a:xfrm>
            <a:off x="3829050" y="4219575"/>
            <a:ext cx="990600" cy="304800"/>
            <a:chOff x="2976" y="3792"/>
            <a:chExt cx="624" cy="192"/>
          </a:xfrm>
        </p:grpSpPr>
        <p:sp>
          <p:nvSpPr>
            <p:cNvPr id="20514" name="Line 52"/>
            <p:cNvSpPr>
              <a:spLocks noChangeShapeType="1"/>
            </p:cNvSpPr>
            <p:nvPr/>
          </p:nvSpPr>
          <p:spPr bwMode="auto">
            <a:xfrm flipH="1">
              <a:off x="3024" y="3840"/>
              <a:ext cx="528" cy="96"/>
            </a:xfrm>
            <a:prstGeom prst="line">
              <a:avLst/>
            </a:prstGeom>
            <a:noFill/>
            <a:ln w="9525">
              <a:solidFill>
                <a:schemeClr val="tx1"/>
              </a:solidFill>
              <a:round/>
              <a:headEnd/>
              <a:tailEnd type="triangle" w="med" len="med"/>
            </a:ln>
          </p:spPr>
          <p:txBody>
            <a:bodyPr/>
            <a:lstStyle/>
            <a:p>
              <a:endParaRPr lang="zh-CN" altLang="en-US"/>
            </a:p>
          </p:txBody>
        </p:sp>
        <p:sp>
          <p:nvSpPr>
            <p:cNvPr id="20515" name="Oval 53"/>
            <p:cNvSpPr>
              <a:spLocks noChangeArrowheads="1"/>
            </p:cNvSpPr>
            <p:nvPr/>
          </p:nvSpPr>
          <p:spPr bwMode="auto">
            <a:xfrm>
              <a:off x="3552" y="3792"/>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16" name="Oval 54"/>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3" name="Group 55"/>
          <p:cNvGrpSpPr>
            <a:grpSpLocks/>
          </p:cNvGrpSpPr>
          <p:nvPr/>
        </p:nvGrpSpPr>
        <p:grpSpPr bwMode="auto">
          <a:xfrm>
            <a:off x="2762250" y="4448175"/>
            <a:ext cx="1143000" cy="304800"/>
            <a:chOff x="2304" y="3936"/>
            <a:chExt cx="720" cy="192"/>
          </a:xfrm>
        </p:grpSpPr>
        <p:sp>
          <p:nvSpPr>
            <p:cNvPr id="20511" name="Line 56"/>
            <p:cNvSpPr>
              <a:spLocks noChangeShapeType="1"/>
            </p:cNvSpPr>
            <p:nvPr/>
          </p:nvSpPr>
          <p:spPr bwMode="auto">
            <a:xfrm flipH="1">
              <a:off x="2352" y="3984"/>
              <a:ext cx="624" cy="96"/>
            </a:xfrm>
            <a:prstGeom prst="line">
              <a:avLst/>
            </a:prstGeom>
            <a:noFill/>
            <a:ln w="9525">
              <a:solidFill>
                <a:schemeClr val="tx1"/>
              </a:solidFill>
              <a:round/>
              <a:headEnd/>
              <a:tailEnd type="triangle" w="med" len="med"/>
            </a:ln>
          </p:spPr>
          <p:txBody>
            <a:bodyPr/>
            <a:lstStyle/>
            <a:p>
              <a:endParaRPr lang="zh-CN" altLang="en-US"/>
            </a:p>
          </p:txBody>
        </p:sp>
        <p:sp>
          <p:nvSpPr>
            <p:cNvPr id="20512" name="Oval 57"/>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13" name="Oval 58"/>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5" name="Group 59"/>
          <p:cNvGrpSpPr>
            <a:grpSpLocks/>
          </p:cNvGrpSpPr>
          <p:nvPr/>
        </p:nvGrpSpPr>
        <p:grpSpPr bwMode="auto">
          <a:xfrm>
            <a:off x="2381250" y="4676775"/>
            <a:ext cx="457200" cy="228600"/>
            <a:chOff x="2064" y="4080"/>
            <a:chExt cx="288" cy="144"/>
          </a:xfrm>
        </p:grpSpPr>
        <p:sp>
          <p:nvSpPr>
            <p:cNvPr id="20508" name="Line 60"/>
            <p:cNvSpPr>
              <a:spLocks noChangeShapeType="1"/>
            </p:cNvSpPr>
            <p:nvPr/>
          </p:nvSpPr>
          <p:spPr bwMode="auto">
            <a:xfrm flipH="1">
              <a:off x="2112" y="4128"/>
              <a:ext cx="240" cy="48"/>
            </a:xfrm>
            <a:prstGeom prst="line">
              <a:avLst/>
            </a:prstGeom>
            <a:noFill/>
            <a:ln w="9525">
              <a:solidFill>
                <a:schemeClr val="tx1"/>
              </a:solidFill>
              <a:round/>
              <a:headEnd/>
              <a:tailEnd type="triangle" w="med" len="med"/>
            </a:ln>
          </p:spPr>
          <p:txBody>
            <a:bodyPr/>
            <a:lstStyle/>
            <a:p>
              <a:endParaRPr lang="zh-CN" altLang="en-US"/>
            </a:p>
          </p:txBody>
        </p:sp>
        <p:sp>
          <p:nvSpPr>
            <p:cNvPr id="20509" name="Oval 61"/>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sp>
          <p:nvSpPr>
            <p:cNvPr id="20510" name="Oval 62"/>
            <p:cNvSpPr>
              <a:spLocks noChangeArrowheads="1"/>
            </p:cNvSpPr>
            <p:nvPr/>
          </p:nvSpPr>
          <p:spPr bwMode="auto">
            <a:xfrm>
              <a:off x="2064" y="4176"/>
              <a:ext cx="48" cy="48"/>
            </a:xfrm>
            <a:prstGeom prst="ellipse">
              <a:avLst/>
            </a:prstGeom>
            <a:solidFill>
              <a:schemeClr val="tx1"/>
            </a:solidFill>
            <a:ln w="9525" algn="ctr">
              <a:solidFill>
                <a:schemeClr val="tx1"/>
              </a:solidFill>
              <a:round/>
              <a:headEnd/>
              <a:tailEnd/>
            </a:ln>
          </p:spPr>
          <p:txBody>
            <a:bodyPr wrap="none" anchor="ctr"/>
            <a:lstStyle/>
            <a:p>
              <a:pPr eaLnBrk="1" hangingPunct="1"/>
              <a:endParaRPr lang="zh-CN" altLang="en-US" sz="1800"/>
            </a:p>
          </p:txBody>
        </p:sp>
      </p:grpSp>
      <p:grpSp>
        <p:nvGrpSpPr>
          <p:cNvPr id="16" name="组合 1"/>
          <p:cNvGrpSpPr>
            <a:grpSpLocks/>
          </p:cNvGrpSpPr>
          <p:nvPr/>
        </p:nvGrpSpPr>
        <p:grpSpPr bwMode="auto">
          <a:xfrm>
            <a:off x="5408613" y="4105275"/>
            <a:ext cx="3846512" cy="2095500"/>
            <a:chOff x="5048250" y="4371975"/>
            <a:chExt cx="3705102" cy="2199523"/>
          </a:xfrm>
        </p:grpSpPr>
        <p:cxnSp>
          <p:nvCxnSpPr>
            <p:cNvPr id="20498" name="直接连接符 4"/>
            <p:cNvCxnSpPr>
              <a:cxnSpLocks noChangeShapeType="1"/>
            </p:cNvCxnSpPr>
            <p:nvPr/>
          </p:nvCxnSpPr>
          <p:spPr bwMode="auto">
            <a:xfrm>
              <a:off x="5810250" y="5397500"/>
              <a:ext cx="742950" cy="457200"/>
            </a:xfrm>
            <a:prstGeom prst="line">
              <a:avLst/>
            </a:prstGeom>
            <a:noFill/>
            <a:ln w="9525" algn="ctr">
              <a:solidFill>
                <a:schemeClr val="tx1"/>
              </a:solidFill>
              <a:round/>
              <a:headEnd/>
              <a:tailEnd/>
            </a:ln>
          </p:spPr>
        </p:cxnSp>
        <p:cxnSp>
          <p:nvCxnSpPr>
            <p:cNvPr id="20499" name="直接连接符 6"/>
            <p:cNvCxnSpPr>
              <a:cxnSpLocks noChangeShapeType="1"/>
            </p:cNvCxnSpPr>
            <p:nvPr/>
          </p:nvCxnSpPr>
          <p:spPr bwMode="auto">
            <a:xfrm>
              <a:off x="6572250" y="4437063"/>
              <a:ext cx="1504951" cy="960437"/>
            </a:xfrm>
            <a:prstGeom prst="line">
              <a:avLst/>
            </a:prstGeom>
            <a:noFill/>
            <a:ln w="9525" algn="ctr">
              <a:solidFill>
                <a:schemeClr val="tx1"/>
              </a:solidFill>
              <a:round/>
              <a:headEnd/>
              <a:tailEnd/>
            </a:ln>
          </p:spPr>
        </p:cxnSp>
        <p:sp>
          <p:nvSpPr>
            <p:cNvPr id="20500" name="TextBox 7"/>
            <p:cNvSpPr txBox="1">
              <a:spLocks noChangeArrowheads="1"/>
            </p:cNvSpPr>
            <p:nvPr/>
          </p:nvSpPr>
          <p:spPr bwMode="auto">
            <a:xfrm>
              <a:off x="8229600" y="5997575"/>
              <a:ext cx="523752" cy="323098"/>
            </a:xfrm>
            <a:prstGeom prst="rect">
              <a:avLst/>
            </a:prstGeom>
            <a:noFill/>
            <a:ln w="9525">
              <a:noFill/>
              <a:miter lim="800000"/>
              <a:headEnd/>
              <a:tailEnd/>
            </a:ln>
          </p:spPr>
          <p:txBody>
            <a:bodyPr wrap="none">
              <a:spAutoFit/>
            </a:bodyPr>
            <a:lstStyle/>
            <a:p>
              <a:pPr eaLnBrk="1" hangingPunct="1"/>
              <a:r>
                <a:rPr lang="zh-CN" altLang="en-US" sz="1400"/>
                <a:t>时间</a:t>
              </a:r>
            </a:p>
          </p:txBody>
        </p:sp>
        <p:cxnSp>
          <p:nvCxnSpPr>
            <p:cNvPr id="20501" name="直接箭头连接符 9"/>
            <p:cNvCxnSpPr>
              <a:cxnSpLocks noChangeShapeType="1"/>
              <a:endCxn id="20500" idx="1"/>
            </p:cNvCxnSpPr>
            <p:nvPr/>
          </p:nvCxnSpPr>
          <p:spPr bwMode="auto">
            <a:xfrm flipV="1">
              <a:off x="5429250" y="6159124"/>
              <a:ext cx="2800350" cy="38476"/>
            </a:xfrm>
            <a:prstGeom prst="straightConnector1">
              <a:avLst/>
            </a:prstGeom>
            <a:noFill/>
            <a:ln w="9525" algn="ctr">
              <a:solidFill>
                <a:schemeClr val="tx1"/>
              </a:solidFill>
              <a:round/>
              <a:headEnd/>
              <a:tailEnd type="arrow" w="med" len="med"/>
            </a:ln>
          </p:spPr>
        </p:cxnSp>
        <p:cxnSp>
          <p:nvCxnSpPr>
            <p:cNvPr id="20502" name="直接箭头连接符 11"/>
            <p:cNvCxnSpPr>
              <a:cxnSpLocks noChangeShapeType="1"/>
            </p:cNvCxnSpPr>
            <p:nvPr/>
          </p:nvCxnSpPr>
          <p:spPr bwMode="auto">
            <a:xfrm flipV="1">
              <a:off x="5429250" y="4371975"/>
              <a:ext cx="0" cy="1825625"/>
            </a:xfrm>
            <a:prstGeom prst="straightConnector1">
              <a:avLst/>
            </a:prstGeom>
            <a:noFill/>
            <a:ln w="9525" algn="ctr">
              <a:solidFill>
                <a:schemeClr val="tx1"/>
              </a:solidFill>
              <a:round/>
              <a:headEnd/>
              <a:tailEnd type="arrow" w="med" len="med"/>
            </a:ln>
          </p:spPr>
        </p:cxnSp>
        <p:cxnSp>
          <p:nvCxnSpPr>
            <p:cNvPr id="14" name="直接连接符 13"/>
            <p:cNvCxnSpPr/>
            <p:nvPr/>
          </p:nvCxnSpPr>
          <p:spPr bwMode="auto">
            <a:xfrm>
              <a:off x="6552922" y="4448625"/>
              <a:ext cx="0" cy="1749621"/>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a:off x="5809761" y="5396753"/>
              <a:ext cx="2267712" cy="0"/>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sp>
          <p:nvSpPr>
            <p:cNvPr id="20505" name="TextBox 85"/>
            <p:cNvSpPr txBox="1">
              <a:spLocks noChangeArrowheads="1"/>
            </p:cNvSpPr>
            <p:nvPr/>
          </p:nvSpPr>
          <p:spPr bwMode="auto">
            <a:xfrm>
              <a:off x="5048250" y="4400550"/>
              <a:ext cx="523752" cy="323098"/>
            </a:xfrm>
            <a:prstGeom prst="rect">
              <a:avLst/>
            </a:prstGeom>
            <a:noFill/>
            <a:ln w="9525">
              <a:noFill/>
              <a:miter lim="800000"/>
              <a:headEnd/>
              <a:tailEnd/>
            </a:ln>
          </p:spPr>
          <p:txBody>
            <a:bodyPr wrap="none">
              <a:spAutoFit/>
            </a:bodyPr>
            <a:lstStyle/>
            <a:p>
              <a:pPr eaLnBrk="1" hangingPunct="1"/>
              <a:r>
                <a:rPr lang="zh-CN" altLang="en-US" sz="1400"/>
                <a:t>柱面</a:t>
              </a:r>
            </a:p>
          </p:txBody>
        </p:sp>
        <p:sp>
          <p:nvSpPr>
            <p:cNvPr id="20506" name="TextBox 86"/>
            <p:cNvSpPr txBox="1">
              <a:spLocks noChangeArrowheads="1"/>
            </p:cNvSpPr>
            <p:nvPr/>
          </p:nvSpPr>
          <p:spPr bwMode="auto">
            <a:xfrm>
              <a:off x="5410200" y="6248400"/>
              <a:ext cx="599412" cy="323098"/>
            </a:xfrm>
            <a:prstGeom prst="rect">
              <a:avLst/>
            </a:prstGeom>
            <a:noFill/>
            <a:ln w="9525">
              <a:noFill/>
              <a:miter lim="800000"/>
              <a:headEnd/>
              <a:tailEnd/>
            </a:ln>
          </p:spPr>
          <p:txBody>
            <a:bodyPr wrap="none">
              <a:spAutoFit/>
            </a:bodyPr>
            <a:lstStyle/>
            <a:p>
              <a:pPr eaLnBrk="1" hangingPunct="1"/>
              <a:r>
                <a:rPr lang="en-US" altLang="zh-CN" sz="1400"/>
                <a:t>Head</a:t>
              </a:r>
              <a:endParaRPr lang="zh-CN" altLang="en-US" sz="1400"/>
            </a:p>
          </p:txBody>
        </p:sp>
        <p:sp>
          <p:nvSpPr>
            <p:cNvPr id="20507" name="TextBox 87"/>
            <p:cNvSpPr txBox="1">
              <a:spLocks noChangeArrowheads="1"/>
            </p:cNvSpPr>
            <p:nvPr/>
          </p:nvSpPr>
          <p:spPr bwMode="auto">
            <a:xfrm>
              <a:off x="7499350" y="6248400"/>
              <a:ext cx="562354" cy="323098"/>
            </a:xfrm>
            <a:prstGeom prst="rect">
              <a:avLst/>
            </a:prstGeom>
            <a:noFill/>
            <a:ln w="9525">
              <a:noFill/>
              <a:miter lim="800000"/>
              <a:headEnd/>
              <a:tailEnd/>
            </a:ln>
          </p:spPr>
          <p:txBody>
            <a:bodyPr wrap="none">
              <a:spAutoFit/>
            </a:bodyPr>
            <a:lstStyle/>
            <a:p>
              <a:pPr eaLnBrk="1" hangingPunct="1"/>
              <a:r>
                <a:rPr lang="en-US" altLang="zh-CN" sz="1400"/>
                <a:t>Rear</a:t>
              </a:r>
              <a:endParaRPr lang="zh-CN" altLang="en-US" sz="1400"/>
            </a:p>
          </p:txBody>
        </p:sp>
      </p:grpSp>
      <p:sp>
        <p:nvSpPr>
          <p:cNvPr id="3" name="文本框 2"/>
          <p:cNvSpPr txBox="1">
            <a:spLocks noChangeArrowheads="1"/>
          </p:cNvSpPr>
          <p:nvPr/>
        </p:nvSpPr>
        <p:spPr bwMode="auto">
          <a:xfrm>
            <a:off x="6032500" y="6273800"/>
            <a:ext cx="3187700" cy="307975"/>
          </a:xfrm>
          <a:prstGeom prst="rect">
            <a:avLst/>
          </a:prstGeom>
          <a:noFill/>
          <a:ln w="9525">
            <a:noFill/>
            <a:miter lim="800000"/>
            <a:headEnd/>
            <a:tailEnd/>
          </a:ln>
        </p:spPr>
        <p:txBody>
          <a:bodyPr>
            <a:spAutoFit/>
          </a:bodyPr>
          <a:lstStyle/>
          <a:p>
            <a:r>
              <a:rPr lang="en-US" altLang="zh-CN" sz="1400">
                <a:solidFill>
                  <a:srgbClr val="FF0000"/>
                </a:solidFill>
              </a:rPr>
              <a:t>53-37-14</a:t>
            </a:r>
            <a:r>
              <a:rPr lang="en-US" altLang="zh-CN" sz="1400"/>
              <a:t>- </a:t>
            </a:r>
            <a:r>
              <a:rPr lang="en-US" altLang="zh-CN" sz="1400">
                <a:solidFill>
                  <a:srgbClr val="33CC33"/>
                </a:solidFill>
              </a:rPr>
              <a:t>183-124-122-98-67-65</a:t>
            </a:r>
            <a:endParaRPr lang="zh-CN" altLang="en-US" sz="1400">
              <a:solidFill>
                <a:srgbClr val="33CC33"/>
              </a:solidFill>
            </a:endParaRPr>
          </a:p>
        </p:txBody>
      </p:sp>
      <p:sp>
        <p:nvSpPr>
          <p:cNvPr id="5" name="文本框 4"/>
          <p:cNvSpPr txBox="1">
            <a:spLocks noChangeArrowheads="1"/>
          </p:cNvSpPr>
          <p:nvPr/>
        </p:nvSpPr>
        <p:spPr bwMode="auto">
          <a:xfrm>
            <a:off x="603250" y="5207000"/>
            <a:ext cx="4292600" cy="461963"/>
          </a:xfrm>
          <a:prstGeom prst="rect">
            <a:avLst/>
          </a:prstGeom>
          <a:noFill/>
          <a:ln w="9525">
            <a:noFill/>
            <a:miter lim="800000"/>
            <a:headEnd/>
            <a:tailEnd/>
          </a:ln>
        </p:spPr>
        <p:txBody>
          <a:bodyPr>
            <a:spAutoFit/>
          </a:bodyPr>
          <a:lstStyle/>
          <a:p>
            <a:r>
              <a:rPr lang="en-US" altLang="zh-CN" sz="2400"/>
              <a:t>1</a:t>
            </a:r>
            <a:r>
              <a:rPr lang="zh-CN" altLang="en-US" sz="2400"/>
              <a:t>）磁道请求队列的的形式</a:t>
            </a:r>
          </a:p>
        </p:txBody>
      </p:sp>
      <p:sp>
        <p:nvSpPr>
          <p:cNvPr id="76" name="文本框 75"/>
          <p:cNvSpPr txBox="1">
            <a:spLocks noChangeArrowheads="1"/>
          </p:cNvSpPr>
          <p:nvPr/>
        </p:nvSpPr>
        <p:spPr bwMode="auto">
          <a:xfrm>
            <a:off x="603250" y="5705475"/>
            <a:ext cx="4292600" cy="461963"/>
          </a:xfrm>
          <a:prstGeom prst="rect">
            <a:avLst/>
          </a:prstGeom>
          <a:noFill/>
          <a:ln w="9525">
            <a:noFill/>
            <a:miter lim="800000"/>
            <a:headEnd/>
            <a:tailEnd/>
          </a:ln>
        </p:spPr>
        <p:txBody>
          <a:bodyPr>
            <a:spAutoFit/>
          </a:bodyPr>
          <a:lstStyle/>
          <a:p>
            <a:r>
              <a:rPr lang="en-US" altLang="zh-CN" sz="2400"/>
              <a:t>2</a:t>
            </a:r>
            <a:r>
              <a:rPr lang="zh-CN" altLang="en-US" sz="2400"/>
              <a:t>）新磁道请求如何入队列</a:t>
            </a:r>
          </a:p>
        </p:txBody>
      </p:sp>
      <p:sp>
        <p:nvSpPr>
          <p:cNvPr id="6" name="矩形 5"/>
          <p:cNvSpPr>
            <a:spLocks noChangeArrowheads="1"/>
          </p:cNvSpPr>
          <p:nvPr/>
        </p:nvSpPr>
        <p:spPr bwMode="auto">
          <a:xfrm>
            <a:off x="1076325" y="6178550"/>
            <a:ext cx="3514725" cy="368300"/>
          </a:xfrm>
          <a:prstGeom prst="rect">
            <a:avLst/>
          </a:prstGeom>
          <a:noFill/>
          <a:ln w="9525">
            <a:noFill/>
            <a:miter lim="800000"/>
            <a:headEnd/>
            <a:tailEnd/>
          </a:ln>
        </p:spPr>
        <p:txBody>
          <a:bodyPr>
            <a:spAutoFit/>
          </a:bodyPr>
          <a:lstStyle/>
          <a:p>
            <a:r>
              <a:rPr lang="en-US" altLang="zh-CN" sz="1800" b="0"/>
              <a:t>C[i+1]&lt;X&lt;c[i]</a:t>
            </a:r>
            <a:r>
              <a:rPr lang="zh-CN" altLang="en-US" sz="1800" b="0"/>
              <a:t>或者</a:t>
            </a:r>
            <a:r>
              <a:rPr lang="en-US" altLang="zh-CN" sz="1800" b="0"/>
              <a:t>X&gt;C[i+1]&gt;c[i]</a:t>
            </a: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right)">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right)">
                                      <p:cBhvr>
                                        <p:cTn id="52" dur="500"/>
                                        <p:tgtEl>
                                          <p:spTgt spid="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additive="base">
                                        <p:cTn id="75" dur="500" fill="hold"/>
                                        <p:tgtEl>
                                          <p:spTgt spid="76"/>
                                        </p:tgtEl>
                                        <p:attrNameLst>
                                          <p:attrName>ppt_x</p:attrName>
                                        </p:attrNameLst>
                                      </p:cBhvr>
                                      <p:tavLst>
                                        <p:tav tm="0">
                                          <p:val>
                                            <p:strVal val="#ppt_x"/>
                                          </p:val>
                                        </p:tav>
                                        <p:tav tm="100000">
                                          <p:val>
                                            <p:strVal val="#ppt_x"/>
                                          </p:val>
                                        </p:tav>
                                      </p:tavLst>
                                    </p:anim>
                                    <p:anim calcmode="lin" valueType="num">
                                      <p:cBhvr additive="base">
                                        <p:cTn id="76"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6"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667000" y="304800"/>
            <a:ext cx="3429000" cy="676275"/>
          </a:xfrm>
        </p:spPr>
        <p:txBody>
          <a:bodyPr/>
          <a:lstStyle/>
          <a:p>
            <a:pPr eaLnBrk="1" hangingPunct="1"/>
            <a:r>
              <a:rPr lang="en-US" altLang="zh-CN" smtClean="0"/>
              <a:t>11.3 </a:t>
            </a:r>
            <a:r>
              <a:rPr lang="zh-CN" altLang="en-US" smtClean="0"/>
              <a:t>磁盘编址</a:t>
            </a:r>
          </a:p>
        </p:txBody>
      </p:sp>
      <p:pic>
        <p:nvPicPr>
          <p:cNvPr id="21507"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21508" name="Rectangle 4"/>
          <p:cNvSpPr>
            <a:spLocks noChangeArrowheads="1"/>
          </p:cNvSpPr>
          <p:nvPr/>
        </p:nvSpPr>
        <p:spPr bwMode="auto">
          <a:xfrm>
            <a:off x="76200" y="1447800"/>
            <a:ext cx="8839200" cy="1470025"/>
          </a:xfrm>
          <a:prstGeom prst="rect">
            <a:avLst/>
          </a:prstGeom>
          <a:noFill/>
          <a:ln w="9525">
            <a:noFill/>
            <a:miter lim="800000"/>
            <a:headEnd/>
            <a:tailEnd/>
          </a:ln>
        </p:spPr>
        <p:txBody>
          <a:bodyPr anchor="ctr"/>
          <a:lstStyle/>
          <a:p>
            <a:pPr algn="ctr" eaLnBrk="1" hangingPunct="1"/>
            <a:r>
              <a:rPr lang="zh-CN" altLang="en-US" sz="3600">
                <a:solidFill>
                  <a:srgbClr val="FF0000"/>
                </a:solidFill>
                <a:latin typeface="Arial Black" pitchFamily="34" charset="0"/>
                <a:ea typeface="黑体" pitchFamily="49" charset="-122"/>
              </a:rPr>
              <a:t>如何管理磁盘，</a:t>
            </a:r>
            <a:br>
              <a:rPr lang="zh-CN" altLang="en-US" sz="3600">
                <a:solidFill>
                  <a:srgbClr val="FF0000"/>
                </a:solidFill>
                <a:latin typeface="Arial Black" pitchFamily="34" charset="0"/>
                <a:ea typeface="黑体" pitchFamily="49" charset="-122"/>
              </a:rPr>
            </a:br>
            <a:r>
              <a:rPr lang="zh-CN" altLang="en-US" sz="3600">
                <a:solidFill>
                  <a:srgbClr val="FF0000"/>
                </a:solidFill>
                <a:latin typeface="Arial Black" pitchFamily="34" charset="0"/>
                <a:ea typeface="黑体" pitchFamily="49" charset="-122"/>
              </a:rPr>
              <a:t>首先对磁盘的扇区进行编号！</a:t>
            </a:r>
          </a:p>
        </p:txBody>
      </p:sp>
      <p:sp>
        <p:nvSpPr>
          <p:cNvPr id="19461" name="Rectangle 6"/>
          <p:cNvSpPr>
            <a:spLocks noChangeArrowheads="1"/>
          </p:cNvSpPr>
          <p:nvPr/>
        </p:nvSpPr>
        <p:spPr bwMode="auto">
          <a:xfrm>
            <a:off x="990600" y="2971800"/>
            <a:ext cx="7239000" cy="2971800"/>
          </a:xfrm>
          <a:prstGeom prst="rect">
            <a:avLst/>
          </a:prstGeom>
          <a:solidFill>
            <a:srgbClr val="FFFFFF"/>
          </a:solidFill>
          <a:ln w="9525" algn="ctr">
            <a:solidFill>
              <a:srgbClr val="C0C0C0"/>
            </a:solidFill>
            <a:miter lim="800000"/>
            <a:headEnd/>
            <a:tailEnd/>
          </a:ln>
        </p:spPr>
        <p:txBody>
          <a:bodyPr anchor="ctr"/>
          <a:lstStyle/>
          <a:p>
            <a:pPr marL="352425" indent="-260350" eaLnBrk="1" hangingPunct="1">
              <a:lnSpc>
                <a:spcPct val="120000"/>
              </a:lnSpc>
              <a:buClr>
                <a:srgbClr val="FF0000"/>
              </a:buClr>
              <a:buSzPct val="80000"/>
              <a:buFont typeface="Wingdings" pitchFamily="2" charset="2"/>
              <a:buChar char="l"/>
            </a:pPr>
            <a:r>
              <a:rPr lang="en-US" altLang="zh-CN">
                <a:solidFill>
                  <a:srgbClr val="0000CC"/>
                </a:solidFill>
              </a:rPr>
              <a:t> </a:t>
            </a:r>
            <a:r>
              <a:rPr lang="zh-CN" altLang="en-US">
                <a:solidFill>
                  <a:srgbClr val="0000CC"/>
                </a:solidFill>
              </a:rPr>
              <a:t>出厂的磁盘需要低级格式化</a:t>
            </a:r>
            <a:r>
              <a:rPr lang="en-US" altLang="zh-CN">
                <a:solidFill>
                  <a:srgbClr val="0000CC"/>
                </a:solidFill>
              </a:rPr>
              <a:t>(</a:t>
            </a:r>
            <a:r>
              <a:rPr lang="zh-CN" altLang="en-US">
                <a:solidFill>
                  <a:srgbClr val="0000CC"/>
                </a:solidFill>
              </a:rPr>
              <a:t>物理格式化</a:t>
            </a:r>
            <a:r>
              <a:rPr lang="en-US" altLang="zh-CN">
                <a:solidFill>
                  <a:srgbClr val="0000CC"/>
                </a:solidFill>
              </a:rPr>
              <a:t>)</a:t>
            </a:r>
            <a:r>
              <a:rPr lang="zh-CN" altLang="en-US">
                <a:solidFill>
                  <a:srgbClr val="0000CC"/>
                </a:solidFill>
              </a:rPr>
              <a:t>：</a:t>
            </a:r>
            <a:br>
              <a:rPr lang="zh-CN" altLang="en-US">
                <a:solidFill>
                  <a:srgbClr val="0000CC"/>
                </a:solidFill>
              </a:rPr>
            </a:br>
            <a:r>
              <a:rPr lang="zh-CN" altLang="en-US">
                <a:solidFill>
                  <a:srgbClr val="0000CC"/>
                </a:solidFill>
              </a:rPr>
              <a:t> </a:t>
            </a:r>
            <a:r>
              <a:rPr lang="zh-CN" altLang="en-US"/>
              <a:t>将连续的磁性记录材料分成物理扇区</a:t>
            </a:r>
          </a:p>
          <a:p>
            <a:pPr marL="352425" indent="-260350" eaLnBrk="1" hangingPunct="1">
              <a:lnSpc>
                <a:spcPct val="120000"/>
              </a:lnSpc>
              <a:buClr>
                <a:srgbClr val="FF0000"/>
              </a:buClr>
              <a:buSzPct val="80000"/>
              <a:buFont typeface="Wingdings" pitchFamily="2" charset="2"/>
              <a:buChar char="l"/>
            </a:pPr>
            <a:r>
              <a:rPr lang="zh-CN" altLang="en-US"/>
              <a:t> </a:t>
            </a:r>
            <a:r>
              <a:rPr lang="zh-CN" altLang="en-US">
                <a:solidFill>
                  <a:srgbClr val="0000CC"/>
                </a:solidFill>
              </a:rPr>
              <a:t>扇区</a:t>
            </a:r>
            <a:r>
              <a:rPr lang="zh-CN" altLang="en-US"/>
              <a:t> </a:t>
            </a:r>
            <a:r>
              <a:rPr lang="en-US" altLang="zh-CN"/>
              <a:t>= </a:t>
            </a:r>
            <a:r>
              <a:rPr lang="zh-CN" altLang="en-US"/>
              <a:t>头 </a:t>
            </a:r>
            <a:r>
              <a:rPr lang="en-US" altLang="zh-CN"/>
              <a:t>+ </a:t>
            </a:r>
            <a:r>
              <a:rPr lang="zh-CN" altLang="en-US"/>
              <a:t>数据区 </a:t>
            </a:r>
            <a:r>
              <a:rPr lang="en-US" altLang="zh-CN"/>
              <a:t>+ </a:t>
            </a:r>
            <a:r>
              <a:rPr lang="zh-CN" altLang="en-US"/>
              <a:t>尾</a:t>
            </a:r>
          </a:p>
          <a:p>
            <a:pPr marL="352425" indent="-260350" eaLnBrk="1" hangingPunct="1">
              <a:lnSpc>
                <a:spcPct val="120000"/>
              </a:lnSpc>
              <a:buClr>
                <a:srgbClr val="FF0000"/>
              </a:buClr>
              <a:buSzPct val="80000"/>
              <a:buFont typeface="Wingdings" pitchFamily="2" charset="2"/>
              <a:buChar char="l"/>
            </a:pPr>
            <a:r>
              <a:rPr lang="zh-CN" altLang="en-US"/>
              <a:t> 头、尾中包含只有磁盘控制器能识别的</a:t>
            </a:r>
            <a:r>
              <a:rPr lang="zh-CN" altLang="en-US">
                <a:solidFill>
                  <a:srgbClr val="0000CC"/>
                </a:solidFill>
              </a:rPr>
              <a:t>扇区号码和纠错码</a:t>
            </a:r>
            <a:r>
              <a:rPr lang="zh-CN" altLang="en-US"/>
              <a:t>等信息</a:t>
            </a:r>
          </a:p>
        </p:txBody>
      </p:sp>
      <p:sp>
        <p:nvSpPr>
          <p:cNvPr id="542727" name="AutoShape 7"/>
          <p:cNvSpPr>
            <a:spLocks noChangeArrowheads="1"/>
          </p:cNvSpPr>
          <p:nvPr/>
        </p:nvSpPr>
        <p:spPr bwMode="auto">
          <a:xfrm rot="10800000">
            <a:off x="4114800" y="5715000"/>
            <a:ext cx="4495800" cy="914400"/>
          </a:xfrm>
          <a:prstGeom prst="wedgeRoundRectCallout">
            <a:avLst>
              <a:gd name="adj1" fmla="val -3676"/>
              <a:gd name="adj2" fmla="val 271181"/>
              <a:gd name="adj3" fmla="val 16667"/>
            </a:avLst>
          </a:prstGeom>
          <a:solidFill>
            <a:schemeClr val="bg1"/>
          </a:solidFill>
          <a:ln w="9525">
            <a:solidFill>
              <a:schemeClr val="tx1"/>
            </a:solidFill>
            <a:miter lim="800000"/>
            <a:headEnd/>
            <a:tailEnd/>
          </a:ln>
        </p:spPr>
        <p:txBody>
          <a:bodyPr rot="10800000" anchor="ctr" anchorCtr="1"/>
          <a:lstStyle/>
          <a:p>
            <a:pPr algn="ctr" eaLnBrk="1" hangingPunct="1"/>
            <a:r>
              <a:rPr lang="zh-CN" altLang="en-US" sz="2400"/>
              <a:t>什么是磁盘的逻辑格式化？</a:t>
            </a:r>
          </a:p>
          <a:p>
            <a:pPr algn="ctr" eaLnBrk="1" hangingPunct="1"/>
            <a:r>
              <a:rPr lang="zh-CN" altLang="en-US" sz="2400">
                <a:solidFill>
                  <a:srgbClr val="FF0000"/>
                </a:solidFill>
              </a:rPr>
              <a:t>第</a:t>
            </a:r>
            <a:r>
              <a:rPr lang="en-US" altLang="zh-CN" sz="2400">
                <a:solidFill>
                  <a:srgbClr val="FF0000"/>
                </a:solidFill>
              </a:rPr>
              <a:t>12</a:t>
            </a:r>
            <a:r>
              <a:rPr lang="zh-CN" altLang="en-US" sz="2400">
                <a:solidFill>
                  <a:srgbClr val="FF0000"/>
                </a:solidFill>
              </a:rPr>
              <a:t>章 文件系统！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 calcmode="lin" valueType="num">
                                      <p:cBhvr additive="base">
                                        <p:cTn id="7" dur="500" fill="hold"/>
                                        <p:tgtEl>
                                          <p:spTgt spid="1946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42727"/>
                                        </p:tgtEl>
                                        <p:attrNameLst>
                                          <p:attrName>style.visibility</p:attrName>
                                        </p:attrNameLst>
                                      </p:cBhvr>
                                      <p:to>
                                        <p:strVal val="visible"/>
                                      </p:to>
                                    </p:set>
                                    <p:animEffect transition="in" filter="dissolve">
                                      <p:cBhvr>
                                        <p:cTn id="13" dur="500"/>
                                        <p:tgtEl>
                                          <p:spTgt spid="5427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42727"/>
                                        </p:tgtEl>
                                      </p:cBhvr>
                                    </p:animEffect>
                                    <p:set>
                                      <p:cBhvr>
                                        <p:cTn id="18" dur="1" fill="hold">
                                          <p:stCondLst>
                                            <p:cond delay="499"/>
                                          </p:stCondLst>
                                        </p:cTn>
                                        <p:tgtEl>
                                          <p:spTgt spid="5427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461">
                                            <p:txEl>
                                              <p:pRg st="1" end="1"/>
                                            </p:txEl>
                                          </p:spTgt>
                                        </p:tgtEl>
                                        <p:attrNameLst>
                                          <p:attrName>style.visibility</p:attrName>
                                        </p:attrNameLst>
                                      </p:cBhvr>
                                      <p:to>
                                        <p:strVal val="visible"/>
                                      </p:to>
                                    </p:set>
                                    <p:anim calcmode="lin" valueType="num">
                                      <p:cBhvr additive="base">
                                        <p:cTn id="23" dur="500" fill="hold"/>
                                        <p:tgtEl>
                                          <p:spTgt spid="1946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461">
                                            <p:txEl>
                                              <p:pRg st="2" end="2"/>
                                            </p:txEl>
                                          </p:spTgt>
                                        </p:tgtEl>
                                        <p:attrNameLst>
                                          <p:attrName>style.visibility</p:attrName>
                                        </p:attrNameLst>
                                      </p:cBhvr>
                                      <p:to>
                                        <p:strVal val="visible"/>
                                      </p:to>
                                    </p:set>
                                    <p:anim calcmode="lin" valueType="num">
                                      <p:cBhvr additive="base">
                                        <p:cTn id="29" dur="500" fill="hold"/>
                                        <p:tgtEl>
                                          <p:spTgt spid="1946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6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7" grpId="0" animBg="1"/>
      <p:bldP spid="54272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I/O</a:t>
            </a:r>
            <a:r>
              <a:rPr lang="zh-CN" altLang="en-US" smtClean="0"/>
              <a:t>过程是解开许多磁盘问题的钥匙</a:t>
            </a:r>
          </a:p>
        </p:txBody>
      </p:sp>
      <p:sp>
        <p:nvSpPr>
          <p:cNvPr id="518147" name="Rectangle 3"/>
          <p:cNvSpPr>
            <a:spLocks noChangeArrowheads="1"/>
          </p:cNvSpPr>
          <p:nvPr/>
        </p:nvSpPr>
        <p:spPr bwMode="auto">
          <a:xfrm>
            <a:off x="841375" y="1143000"/>
            <a:ext cx="49498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磁盘寻址：</a:t>
            </a:r>
            <a:r>
              <a:rPr lang="zh-CN" altLang="en-US" sz="2800"/>
              <a:t>对于内存，我们往往更关心存放内容的地址</a:t>
            </a:r>
          </a:p>
        </p:txBody>
      </p:sp>
      <p:grpSp>
        <p:nvGrpSpPr>
          <p:cNvPr id="2" name="Group 4"/>
          <p:cNvGrpSpPr>
            <a:grpSpLocks/>
          </p:cNvGrpSpPr>
          <p:nvPr/>
        </p:nvGrpSpPr>
        <p:grpSpPr bwMode="auto">
          <a:xfrm>
            <a:off x="1066800" y="2362200"/>
            <a:ext cx="6858000" cy="603250"/>
            <a:chOff x="672" y="1488"/>
            <a:chExt cx="4320" cy="380"/>
          </a:xfrm>
        </p:grpSpPr>
        <p:sp>
          <p:nvSpPr>
            <p:cNvPr id="22582" name="Rectangle 5"/>
            <p:cNvSpPr>
              <a:spLocks noChangeArrowheads="1"/>
            </p:cNvSpPr>
            <p:nvPr/>
          </p:nvSpPr>
          <p:spPr bwMode="auto">
            <a:xfrm>
              <a:off x="672" y="1488"/>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实际上就是扇区怎么编址</a:t>
              </a:r>
              <a:r>
                <a:rPr lang="en-US" altLang="zh-CN" sz="2400"/>
                <a:t>?</a:t>
              </a:r>
            </a:p>
          </p:txBody>
        </p:sp>
        <p:pic>
          <p:nvPicPr>
            <p:cNvPr id="22583" name="Picture 6"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grpSp>
        <p:nvGrpSpPr>
          <p:cNvPr id="3" name="Group 7"/>
          <p:cNvGrpSpPr>
            <a:grpSpLocks/>
          </p:cNvGrpSpPr>
          <p:nvPr/>
        </p:nvGrpSpPr>
        <p:grpSpPr bwMode="auto">
          <a:xfrm>
            <a:off x="1066800" y="2971800"/>
            <a:ext cx="6858000" cy="603250"/>
            <a:chOff x="672" y="1488"/>
            <a:chExt cx="4320" cy="380"/>
          </a:xfrm>
        </p:grpSpPr>
        <p:sp>
          <p:nvSpPr>
            <p:cNvPr id="22580" name="Rectangle 8"/>
            <p:cNvSpPr>
              <a:spLocks noChangeArrowheads="1"/>
            </p:cNvSpPr>
            <p:nvPr/>
          </p:nvSpPr>
          <p:spPr bwMode="auto">
            <a:xfrm>
              <a:off x="672" y="1488"/>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显然这个地址是</a:t>
              </a:r>
              <a:r>
                <a:rPr lang="en-US" altLang="zh-CN" sz="2400">
                  <a:solidFill>
                    <a:srgbClr val="FF0000"/>
                  </a:solidFill>
                </a:rPr>
                <a:t>(</a:t>
              </a:r>
              <a:r>
                <a:rPr lang="zh-CN" altLang="en-US" sz="2400">
                  <a:solidFill>
                    <a:srgbClr val="FF0000"/>
                  </a:solidFill>
                </a:rPr>
                <a:t>盘面 </a:t>
              </a:r>
              <a:r>
                <a:rPr lang="en-US" altLang="zh-CN" sz="2400">
                  <a:solidFill>
                    <a:srgbClr val="0000CC"/>
                  </a:solidFill>
                </a:rPr>
                <a:t>+</a:t>
              </a:r>
              <a:r>
                <a:rPr lang="en-US" altLang="zh-CN" sz="2400">
                  <a:solidFill>
                    <a:srgbClr val="FF0000"/>
                  </a:solidFill>
                </a:rPr>
                <a:t> </a:t>
              </a:r>
              <a:r>
                <a:rPr lang="zh-CN" altLang="en-US" sz="2400">
                  <a:solidFill>
                    <a:srgbClr val="FF0000"/>
                  </a:solidFill>
                </a:rPr>
                <a:t>磁道 </a:t>
              </a:r>
              <a:r>
                <a:rPr lang="en-US" altLang="zh-CN" sz="2400">
                  <a:solidFill>
                    <a:srgbClr val="0000CC"/>
                  </a:solidFill>
                </a:rPr>
                <a:t>+</a:t>
              </a:r>
              <a:r>
                <a:rPr lang="en-US" altLang="zh-CN" sz="2400">
                  <a:solidFill>
                    <a:srgbClr val="FF0000"/>
                  </a:solidFill>
                </a:rPr>
                <a:t> </a:t>
              </a:r>
              <a:r>
                <a:rPr lang="zh-CN" altLang="en-US" sz="2400">
                  <a:solidFill>
                    <a:srgbClr val="FF0000"/>
                  </a:solidFill>
                </a:rPr>
                <a:t>扇区</a:t>
              </a:r>
              <a:r>
                <a:rPr lang="en-US" altLang="zh-CN" sz="2400">
                  <a:solidFill>
                    <a:srgbClr val="FF0000"/>
                  </a:solidFill>
                </a:rPr>
                <a:t>)</a:t>
              </a:r>
            </a:p>
          </p:txBody>
        </p:sp>
        <p:pic>
          <p:nvPicPr>
            <p:cNvPr id="22581" name="Picture 9"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grpSp>
        <p:nvGrpSpPr>
          <p:cNvPr id="4" name="Group 10"/>
          <p:cNvGrpSpPr>
            <a:grpSpLocks/>
          </p:cNvGrpSpPr>
          <p:nvPr/>
        </p:nvGrpSpPr>
        <p:grpSpPr bwMode="auto">
          <a:xfrm>
            <a:off x="1066800" y="3657600"/>
            <a:ext cx="6858000" cy="1406525"/>
            <a:chOff x="672" y="2312"/>
            <a:chExt cx="4320" cy="886"/>
          </a:xfrm>
        </p:grpSpPr>
        <p:sp>
          <p:nvSpPr>
            <p:cNvPr id="22578" name="Rectangle 11"/>
            <p:cNvSpPr>
              <a:spLocks noChangeArrowheads="1"/>
            </p:cNvSpPr>
            <p:nvPr/>
          </p:nvSpPr>
          <p:spPr bwMode="auto">
            <a:xfrm>
              <a:off x="672" y="2312"/>
              <a:ext cx="4320" cy="886"/>
            </a:xfrm>
            <a:prstGeom prst="rect">
              <a:avLst/>
            </a:prstGeom>
            <a:noFill/>
            <a:ln w="9525">
              <a:noFill/>
              <a:miter lim="800000"/>
              <a:headEnd/>
              <a:tailEnd/>
            </a:ln>
          </p:spPr>
          <p:txBody>
            <a:bodyPr>
              <a:spAutoFit/>
            </a:bodyPr>
            <a:lstStyle/>
            <a:p>
              <a:pPr lvl="1" eaLnBrk="1" hangingPunct="1">
                <a:lnSpc>
                  <a:spcPct val="120000"/>
                </a:lnSpc>
              </a:pPr>
              <a:r>
                <a:rPr lang="zh-CN" altLang="en-US" sz="2400"/>
                <a:t>寻道和旋转费时多  </a:t>
              </a:r>
              <a:r>
                <a:rPr lang="zh-CN" altLang="en-US" sz="2400">
                  <a:sym typeface="Symbol" pitchFamily="18" charset="2"/>
                </a:rPr>
                <a:t>  花最少时间访问最多扇区的方案</a:t>
              </a:r>
              <a:r>
                <a:rPr lang="en-US" altLang="zh-CN" sz="2400">
                  <a:sym typeface="Symbol" pitchFamily="18" charset="2"/>
                </a:rPr>
                <a:t>: </a:t>
              </a:r>
              <a:r>
                <a:rPr lang="zh-CN" altLang="en-US" sz="2400">
                  <a:solidFill>
                    <a:srgbClr val="FF0000"/>
                  </a:solidFill>
                  <a:sym typeface="Symbol" pitchFamily="18" charset="2"/>
                </a:rPr>
                <a:t>磁臂不动、磁盘旋转一周，访问磁头遇到的所有扇区</a:t>
              </a:r>
              <a:r>
                <a:rPr lang="zh-CN" altLang="en-US" sz="2400">
                  <a:sym typeface="Symbol" pitchFamily="18" charset="2"/>
                </a:rPr>
                <a:t>。</a:t>
              </a:r>
              <a:endParaRPr lang="zh-CN" altLang="en-US" sz="2400">
                <a:solidFill>
                  <a:srgbClr val="FF0000"/>
                </a:solidFill>
              </a:endParaRPr>
            </a:p>
          </p:txBody>
        </p:sp>
        <p:pic>
          <p:nvPicPr>
            <p:cNvPr id="22579" name="Picture 12" descr="j0115835"/>
            <p:cNvPicPr>
              <a:picLocks noChangeAspect="1" noChangeArrowheads="1"/>
            </p:cNvPicPr>
            <p:nvPr/>
          </p:nvPicPr>
          <p:blipFill>
            <a:blip r:embed="rId2" cstate="print"/>
            <a:srcRect/>
            <a:stretch>
              <a:fillRect/>
            </a:stretch>
          </p:blipFill>
          <p:spPr bwMode="auto">
            <a:xfrm>
              <a:off x="837" y="2426"/>
              <a:ext cx="119" cy="121"/>
            </a:xfrm>
            <a:prstGeom prst="rect">
              <a:avLst/>
            </a:prstGeom>
            <a:noFill/>
            <a:ln w="9525">
              <a:noFill/>
              <a:miter lim="800000"/>
              <a:headEnd/>
              <a:tailEnd/>
            </a:ln>
          </p:spPr>
        </p:pic>
      </p:grpSp>
      <p:grpSp>
        <p:nvGrpSpPr>
          <p:cNvPr id="5" name="Group 13"/>
          <p:cNvGrpSpPr>
            <a:grpSpLocks/>
          </p:cNvGrpSpPr>
          <p:nvPr/>
        </p:nvGrpSpPr>
        <p:grpSpPr bwMode="auto">
          <a:xfrm>
            <a:off x="5791200" y="1143000"/>
            <a:ext cx="3505200" cy="2819400"/>
            <a:chOff x="3552" y="1536"/>
            <a:chExt cx="2208" cy="1776"/>
          </a:xfrm>
        </p:grpSpPr>
        <p:grpSp>
          <p:nvGrpSpPr>
            <p:cNvPr id="22547" name="Group 14"/>
            <p:cNvGrpSpPr>
              <a:grpSpLocks/>
            </p:cNvGrpSpPr>
            <p:nvPr/>
          </p:nvGrpSpPr>
          <p:grpSpPr bwMode="auto">
            <a:xfrm>
              <a:off x="3552" y="1536"/>
              <a:ext cx="2208" cy="1231"/>
              <a:chOff x="1584" y="1562"/>
              <a:chExt cx="2208" cy="1231"/>
            </a:xfrm>
          </p:grpSpPr>
          <p:sp>
            <p:nvSpPr>
              <p:cNvPr id="22556" name="Oval 15"/>
              <p:cNvSpPr>
                <a:spLocks noChangeArrowheads="1"/>
              </p:cNvSpPr>
              <p:nvPr/>
            </p:nvSpPr>
            <p:spPr bwMode="auto">
              <a:xfrm>
                <a:off x="2832" y="2505"/>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57" name="Oval 16"/>
              <p:cNvSpPr>
                <a:spLocks noChangeArrowheads="1"/>
              </p:cNvSpPr>
              <p:nvPr/>
            </p:nvSpPr>
            <p:spPr bwMode="auto">
              <a:xfrm>
                <a:off x="2832" y="2160"/>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58" name="Oval 17"/>
              <p:cNvSpPr>
                <a:spLocks noChangeArrowheads="1"/>
              </p:cNvSpPr>
              <p:nvPr/>
            </p:nvSpPr>
            <p:spPr bwMode="auto">
              <a:xfrm>
                <a:off x="2832" y="1824"/>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59" name="AutoShape 18"/>
              <p:cNvSpPr>
                <a:spLocks noChangeArrowheads="1"/>
              </p:cNvSpPr>
              <p:nvPr/>
            </p:nvSpPr>
            <p:spPr bwMode="auto">
              <a:xfrm>
                <a:off x="2208" y="2531"/>
                <a:ext cx="192" cy="262"/>
              </a:xfrm>
              <a:prstGeom prst="can">
                <a:avLst>
                  <a:gd name="adj" fmla="val 37905"/>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22560" name="Oval 19"/>
              <p:cNvSpPr>
                <a:spLocks noChangeArrowheads="1"/>
              </p:cNvSpPr>
              <p:nvPr/>
            </p:nvSpPr>
            <p:spPr bwMode="auto">
              <a:xfrm>
                <a:off x="1584" y="2397"/>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61" name="AutoShape 20"/>
              <p:cNvSpPr>
                <a:spLocks noChangeArrowheads="1"/>
              </p:cNvSpPr>
              <p:nvPr/>
            </p:nvSpPr>
            <p:spPr bwMode="auto">
              <a:xfrm>
                <a:off x="2208" y="2112"/>
                <a:ext cx="192" cy="336"/>
              </a:xfrm>
              <a:prstGeom prst="can">
                <a:avLst>
                  <a:gd name="adj" fmla="val 48611"/>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22562" name="Oval 21"/>
              <p:cNvSpPr>
                <a:spLocks noChangeArrowheads="1"/>
              </p:cNvSpPr>
              <p:nvPr/>
            </p:nvSpPr>
            <p:spPr bwMode="auto">
              <a:xfrm>
                <a:off x="1584" y="2064"/>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63" name="AutoShape 22"/>
              <p:cNvSpPr>
                <a:spLocks noChangeArrowheads="1"/>
              </p:cNvSpPr>
              <p:nvPr/>
            </p:nvSpPr>
            <p:spPr bwMode="auto">
              <a:xfrm>
                <a:off x="2208" y="1824"/>
                <a:ext cx="192" cy="336"/>
              </a:xfrm>
              <a:prstGeom prst="can">
                <a:avLst>
                  <a:gd name="adj" fmla="val 48611"/>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22564" name="Oval 23"/>
              <p:cNvSpPr>
                <a:spLocks noChangeArrowheads="1"/>
              </p:cNvSpPr>
              <p:nvPr/>
            </p:nvSpPr>
            <p:spPr bwMode="auto">
              <a:xfrm>
                <a:off x="1584" y="1728"/>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65" name="AutoShape 24"/>
              <p:cNvSpPr>
                <a:spLocks noChangeArrowheads="1"/>
              </p:cNvSpPr>
              <p:nvPr/>
            </p:nvSpPr>
            <p:spPr bwMode="auto">
              <a:xfrm>
                <a:off x="2208" y="1562"/>
                <a:ext cx="192" cy="262"/>
              </a:xfrm>
              <a:prstGeom prst="can">
                <a:avLst>
                  <a:gd name="adj" fmla="val 40104"/>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22566" name="Oval 25"/>
              <p:cNvSpPr>
                <a:spLocks noChangeArrowheads="1"/>
              </p:cNvSpPr>
              <p:nvPr/>
            </p:nvSpPr>
            <p:spPr bwMode="auto">
              <a:xfrm>
                <a:off x="2832" y="1776"/>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67" name="Oval 26"/>
              <p:cNvSpPr>
                <a:spLocks noChangeArrowheads="1"/>
              </p:cNvSpPr>
              <p:nvPr/>
            </p:nvSpPr>
            <p:spPr bwMode="auto">
              <a:xfrm>
                <a:off x="2832" y="2112"/>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68" name="Oval 27"/>
              <p:cNvSpPr>
                <a:spLocks noChangeArrowheads="1"/>
              </p:cNvSpPr>
              <p:nvPr/>
            </p:nvSpPr>
            <p:spPr bwMode="auto">
              <a:xfrm>
                <a:off x="2832" y="2457"/>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22569" name="Line 28"/>
              <p:cNvSpPr>
                <a:spLocks noChangeShapeType="1"/>
              </p:cNvSpPr>
              <p:nvPr/>
            </p:nvSpPr>
            <p:spPr bwMode="auto">
              <a:xfrm>
                <a:off x="3063" y="1806"/>
                <a:ext cx="192" cy="0"/>
              </a:xfrm>
              <a:prstGeom prst="line">
                <a:avLst/>
              </a:prstGeom>
              <a:noFill/>
              <a:ln w="28575">
                <a:solidFill>
                  <a:srgbClr val="FF0000"/>
                </a:solidFill>
                <a:round/>
                <a:headEnd/>
                <a:tailEnd/>
              </a:ln>
            </p:spPr>
            <p:txBody>
              <a:bodyPr/>
              <a:lstStyle/>
              <a:p>
                <a:endParaRPr lang="zh-CN" altLang="en-US"/>
              </a:p>
            </p:txBody>
          </p:sp>
          <p:sp>
            <p:nvSpPr>
              <p:cNvPr id="22570" name="Line 29"/>
              <p:cNvSpPr>
                <a:spLocks noChangeShapeType="1"/>
              </p:cNvSpPr>
              <p:nvPr/>
            </p:nvSpPr>
            <p:spPr bwMode="auto">
              <a:xfrm>
                <a:off x="3063" y="1857"/>
                <a:ext cx="192" cy="0"/>
              </a:xfrm>
              <a:prstGeom prst="line">
                <a:avLst/>
              </a:prstGeom>
              <a:noFill/>
              <a:ln w="28575">
                <a:solidFill>
                  <a:srgbClr val="FF0000"/>
                </a:solidFill>
                <a:round/>
                <a:headEnd/>
                <a:tailEnd/>
              </a:ln>
            </p:spPr>
            <p:txBody>
              <a:bodyPr/>
              <a:lstStyle/>
              <a:p>
                <a:endParaRPr lang="zh-CN" altLang="en-US"/>
              </a:p>
            </p:txBody>
          </p:sp>
          <p:sp>
            <p:nvSpPr>
              <p:cNvPr id="22571" name="Line 30"/>
              <p:cNvSpPr>
                <a:spLocks noChangeShapeType="1"/>
              </p:cNvSpPr>
              <p:nvPr/>
            </p:nvSpPr>
            <p:spPr bwMode="auto">
              <a:xfrm>
                <a:off x="3051" y="2139"/>
                <a:ext cx="192" cy="0"/>
              </a:xfrm>
              <a:prstGeom prst="line">
                <a:avLst/>
              </a:prstGeom>
              <a:noFill/>
              <a:ln w="28575">
                <a:solidFill>
                  <a:srgbClr val="FF0000"/>
                </a:solidFill>
                <a:round/>
                <a:headEnd/>
                <a:tailEnd/>
              </a:ln>
            </p:spPr>
            <p:txBody>
              <a:bodyPr/>
              <a:lstStyle/>
              <a:p>
                <a:endParaRPr lang="zh-CN" altLang="en-US"/>
              </a:p>
            </p:txBody>
          </p:sp>
          <p:sp>
            <p:nvSpPr>
              <p:cNvPr id="22572" name="Line 31"/>
              <p:cNvSpPr>
                <a:spLocks noChangeShapeType="1"/>
              </p:cNvSpPr>
              <p:nvPr/>
            </p:nvSpPr>
            <p:spPr bwMode="auto">
              <a:xfrm>
                <a:off x="3051" y="2190"/>
                <a:ext cx="192" cy="0"/>
              </a:xfrm>
              <a:prstGeom prst="line">
                <a:avLst/>
              </a:prstGeom>
              <a:noFill/>
              <a:ln w="28575">
                <a:solidFill>
                  <a:srgbClr val="FF0000"/>
                </a:solidFill>
                <a:round/>
                <a:headEnd/>
                <a:tailEnd/>
              </a:ln>
            </p:spPr>
            <p:txBody>
              <a:bodyPr/>
              <a:lstStyle/>
              <a:p>
                <a:endParaRPr lang="zh-CN" altLang="en-US"/>
              </a:p>
            </p:txBody>
          </p:sp>
          <p:sp>
            <p:nvSpPr>
              <p:cNvPr id="22573" name="Line 32"/>
              <p:cNvSpPr>
                <a:spLocks noChangeShapeType="1"/>
              </p:cNvSpPr>
              <p:nvPr/>
            </p:nvSpPr>
            <p:spPr bwMode="auto">
              <a:xfrm>
                <a:off x="3051" y="2487"/>
                <a:ext cx="192" cy="0"/>
              </a:xfrm>
              <a:prstGeom prst="line">
                <a:avLst/>
              </a:prstGeom>
              <a:noFill/>
              <a:ln w="28575">
                <a:solidFill>
                  <a:srgbClr val="FF0000"/>
                </a:solidFill>
                <a:round/>
                <a:headEnd/>
                <a:tailEnd/>
              </a:ln>
            </p:spPr>
            <p:txBody>
              <a:bodyPr/>
              <a:lstStyle/>
              <a:p>
                <a:endParaRPr lang="zh-CN" altLang="en-US"/>
              </a:p>
            </p:txBody>
          </p:sp>
          <p:sp>
            <p:nvSpPr>
              <p:cNvPr id="22574" name="Line 33"/>
              <p:cNvSpPr>
                <a:spLocks noChangeShapeType="1"/>
              </p:cNvSpPr>
              <p:nvPr/>
            </p:nvSpPr>
            <p:spPr bwMode="auto">
              <a:xfrm>
                <a:off x="3051" y="2538"/>
                <a:ext cx="192" cy="0"/>
              </a:xfrm>
              <a:prstGeom prst="line">
                <a:avLst/>
              </a:prstGeom>
              <a:noFill/>
              <a:ln w="28575">
                <a:solidFill>
                  <a:srgbClr val="FF0000"/>
                </a:solidFill>
                <a:round/>
                <a:headEnd/>
                <a:tailEnd/>
              </a:ln>
            </p:spPr>
            <p:txBody>
              <a:bodyPr/>
              <a:lstStyle/>
              <a:p>
                <a:endParaRPr lang="zh-CN" altLang="en-US"/>
              </a:p>
            </p:txBody>
          </p:sp>
          <p:sp>
            <p:nvSpPr>
              <p:cNvPr id="22575" name="Line 34"/>
              <p:cNvSpPr>
                <a:spLocks noChangeShapeType="1"/>
              </p:cNvSpPr>
              <p:nvPr/>
            </p:nvSpPr>
            <p:spPr bwMode="auto">
              <a:xfrm flipH="1">
                <a:off x="3255" y="1788"/>
                <a:ext cx="0" cy="768"/>
              </a:xfrm>
              <a:prstGeom prst="line">
                <a:avLst/>
              </a:prstGeom>
              <a:noFill/>
              <a:ln w="28575">
                <a:solidFill>
                  <a:srgbClr val="FF0000"/>
                </a:solidFill>
                <a:round/>
                <a:headEnd/>
                <a:tailEnd/>
              </a:ln>
            </p:spPr>
            <p:txBody>
              <a:bodyPr/>
              <a:lstStyle/>
              <a:p>
                <a:endParaRPr lang="zh-CN" altLang="en-US"/>
              </a:p>
            </p:txBody>
          </p:sp>
          <p:sp>
            <p:nvSpPr>
              <p:cNvPr id="22576" name="Line 35"/>
              <p:cNvSpPr>
                <a:spLocks noChangeShapeType="1"/>
              </p:cNvSpPr>
              <p:nvPr/>
            </p:nvSpPr>
            <p:spPr bwMode="auto">
              <a:xfrm>
                <a:off x="3264" y="2160"/>
                <a:ext cx="192" cy="0"/>
              </a:xfrm>
              <a:prstGeom prst="line">
                <a:avLst/>
              </a:prstGeom>
              <a:noFill/>
              <a:ln w="38100">
                <a:solidFill>
                  <a:srgbClr val="FF0000"/>
                </a:solidFill>
                <a:round/>
                <a:headEnd/>
                <a:tailEnd/>
              </a:ln>
            </p:spPr>
            <p:txBody>
              <a:bodyPr/>
              <a:lstStyle/>
              <a:p>
                <a:endParaRPr lang="zh-CN" altLang="en-US"/>
              </a:p>
            </p:txBody>
          </p:sp>
          <p:sp>
            <p:nvSpPr>
              <p:cNvPr id="22577" name="Text Box 36"/>
              <p:cNvSpPr txBox="1">
                <a:spLocks noChangeArrowheads="1"/>
              </p:cNvSpPr>
              <p:nvPr/>
            </p:nvSpPr>
            <p:spPr bwMode="auto">
              <a:xfrm>
                <a:off x="3216" y="1920"/>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solidFill>
                      <a:srgbClr val="FF0000"/>
                    </a:solidFill>
                  </a:rPr>
                  <a:t>磁臂</a:t>
                </a:r>
              </a:p>
            </p:txBody>
          </p:sp>
        </p:grpSp>
        <p:grpSp>
          <p:nvGrpSpPr>
            <p:cNvPr id="22548" name="Group 37"/>
            <p:cNvGrpSpPr>
              <a:grpSpLocks/>
            </p:cNvGrpSpPr>
            <p:nvPr/>
          </p:nvGrpSpPr>
          <p:grpSpPr bwMode="auto">
            <a:xfrm>
              <a:off x="4896" y="2688"/>
              <a:ext cx="624" cy="611"/>
              <a:chOff x="500" y="1776"/>
              <a:chExt cx="1237" cy="1139"/>
            </a:xfrm>
          </p:grpSpPr>
          <p:sp>
            <p:nvSpPr>
              <p:cNvPr id="22551" name="Oval 38"/>
              <p:cNvSpPr>
                <a:spLocks noChangeArrowheads="1"/>
              </p:cNvSpPr>
              <p:nvPr/>
            </p:nvSpPr>
            <p:spPr bwMode="auto">
              <a:xfrm rot="4930609">
                <a:off x="549" y="1727"/>
                <a:ext cx="1139" cy="123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52" name="Oval 39"/>
              <p:cNvSpPr>
                <a:spLocks noChangeArrowheads="1"/>
              </p:cNvSpPr>
              <p:nvPr/>
            </p:nvSpPr>
            <p:spPr bwMode="auto">
              <a:xfrm rot="4930609">
                <a:off x="677" y="1866"/>
                <a:ext cx="883" cy="959"/>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22553" name="Oval 40"/>
              <p:cNvSpPr>
                <a:spLocks noChangeArrowheads="1"/>
              </p:cNvSpPr>
              <p:nvPr/>
            </p:nvSpPr>
            <p:spPr bwMode="auto">
              <a:xfrm rot="4930609">
                <a:off x="804" y="2004"/>
                <a:ext cx="629" cy="683"/>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2554" name="Line 41"/>
              <p:cNvSpPr>
                <a:spLocks noChangeShapeType="1"/>
              </p:cNvSpPr>
              <p:nvPr/>
            </p:nvSpPr>
            <p:spPr bwMode="auto">
              <a:xfrm rot="4930609">
                <a:off x="707" y="2338"/>
                <a:ext cx="0" cy="128"/>
              </a:xfrm>
              <a:prstGeom prst="line">
                <a:avLst/>
              </a:prstGeom>
              <a:noFill/>
              <a:ln w="25400">
                <a:solidFill>
                  <a:schemeClr val="tx1"/>
                </a:solidFill>
                <a:round/>
                <a:headEnd/>
                <a:tailEnd/>
              </a:ln>
            </p:spPr>
            <p:txBody>
              <a:bodyPr wrap="none" anchor="ctr"/>
              <a:lstStyle/>
              <a:p>
                <a:endParaRPr lang="zh-CN" altLang="en-US"/>
              </a:p>
            </p:txBody>
          </p:sp>
          <p:sp>
            <p:nvSpPr>
              <p:cNvPr id="22555" name="Line 42"/>
              <p:cNvSpPr>
                <a:spLocks noChangeShapeType="1"/>
              </p:cNvSpPr>
              <p:nvPr/>
            </p:nvSpPr>
            <p:spPr bwMode="auto">
              <a:xfrm rot="4930609" flipV="1">
                <a:off x="746" y="2058"/>
                <a:ext cx="85" cy="115"/>
              </a:xfrm>
              <a:prstGeom prst="line">
                <a:avLst/>
              </a:prstGeom>
              <a:noFill/>
              <a:ln w="25400">
                <a:solidFill>
                  <a:schemeClr val="tx1"/>
                </a:solidFill>
                <a:round/>
                <a:headEnd/>
                <a:tailEnd/>
              </a:ln>
            </p:spPr>
            <p:txBody>
              <a:bodyPr wrap="none" anchor="ctr"/>
              <a:lstStyle/>
              <a:p>
                <a:endParaRPr lang="zh-CN" altLang="en-US"/>
              </a:p>
            </p:txBody>
          </p:sp>
        </p:grpSp>
        <p:sp>
          <p:nvSpPr>
            <p:cNvPr id="22549" name="Line 43"/>
            <p:cNvSpPr>
              <a:spLocks noChangeShapeType="1"/>
            </p:cNvSpPr>
            <p:nvPr/>
          </p:nvSpPr>
          <p:spPr bwMode="auto">
            <a:xfrm>
              <a:off x="4944" y="2496"/>
              <a:ext cx="432" cy="240"/>
            </a:xfrm>
            <a:prstGeom prst="line">
              <a:avLst/>
            </a:prstGeom>
            <a:noFill/>
            <a:ln w="9525">
              <a:solidFill>
                <a:schemeClr val="tx1"/>
              </a:solidFill>
              <a:round/>
              <a:headEnd/>
              <a:tailEnd type="triangle" w="med" len="med"/>
            </a:ln>
          </p:spPr>
          <p:txBody>
            <a:bodyPr/>
            <a:lstStyle/>
            <a:p>
              <a:endParaRPr lang="zh-CN" altLang="en-US"/>
            </a:p>
          </p:txBody>
        </p:sp>
        <p:sp>
          <p:nvSpPr>
            <p:cNvPr id="22550" name="Line 44"/>
            <p:cNvSpPr>
              <a:spLocks noChangeShapeType="1"/>
            </p:cNvSpPr>
            <p:nvPr/>
          </p:nvSpPr>
          <p:spPr bwMode="auto">
            <a:xfrm>
              <a:off x="3552" y="2496"/>
              <a:ext cx="1584" cy="816"/>
            </a:xfrm>
            <a:prstGeom prst="line">
              <a:avLst/>
            </a:prstGeom>
            <a:noFill/>
            <a:ln w="9525">
              <a:solidFill>
                <a:schemeClr val="tx1"/>
              </a:solidFill>
              <a:round/>
              <a:headEnd/>
              <a:tailEnd type="triangle" w="med" len="med"/>
            </a:ln>
          </p:spPr>
          <p:txBody>
            <a:bodyPr/>
            <a:lstStyle/>
            <a:p>
              <a:endParaRPr lang="zh-CN" altLang="en-US"/>
            </a:p>
          </p:txBody>
        </p:sp>
      </p:grpSp>
      <p:grpSp>
        <p:nvGrpSpPr>
          <p:cNvPr id="8" name="Group 45"/>
          <p:cNvGrpSpPr>
            <a:grpSpLocks/>
          </p:cNvGrpSpPr>
          <p:nvPr/>
        </p:nvGrpSpPr>
        <p:grpSpPr bwMode="auto">
          <a:xfrm>
            <a:off x="6110288" y="1447800"/>
            <a:ext cx="1752600" cy="1247775"/>
            <a:chOff x="3753" y="1728"/>
            <a:chExt cx="1104" cy="786"/>
          </a:xfrm>
        </p:grpSpPr>
        <p:sp>
          <p:nvSpPr>
            <p:cNvPr id="22545" name="AutoShape 46"/>
            <p:cNvSpPr>
              <a:spLocks noChangeArrowheads="1"/>
            </p:cNvSpPr>
            <p:nvPr/>
          </p:nvSpPr>
          <p:spPr bwMode="auto">
            <a:xfrm>
              <a:off x="3753" y="1728"/>
              <a:ext cx="1104" cy="480"/>
            </a:xfrm>
            <a:prstGeom prst="can">
              <a:avLst>
                <a:gd name="adj" fmla="val 25000"/>
              </a:avLst>
            </a:prstGeom>
            <a:noFill/>
            <a:ln w="28575">
              <a:solidFill>
                <a:schemeClr val="tx1"/>
              </a:solidFill>
              <a:prstDash val="sysDot"/>
              <a:round/>
              <a:headEnd/>
              <a:tailEnd/>
            </a:ln>
          </p:spPr>
          <p:txBody>
            <a:bodyPr wrap="none" anchor="ctr"/>
            <a:lstStyle/>
            <a:p>
              <a:pPr eaLnBrk="1" hangingPunct="1"/>
              <a:endParaRPr lang="zh-CN" altLang="en-US"/>
            </a:p>
          </p:txBody>
        </p:sp>
        <p:sp>
          <p:nvSpPr>
            <p:cNvPr id="22546" name="AutoShape 47"/>
            <p:cNvSpPr>
              <a:spLocks noChangeArrowheads="1"/>
            </p:cNvSpPr>
            <p:nvPr/>
          </p:nvSpPr>
          <p:spPr bwMode="auto">
            <a:xfrm>
              <a:off x="3753" y="2103"/>
              <a:ext cx="1104" cy="411"/>
            </a:xfrm>
            <a:prstGeom prst="can">
              <a:avLst>
                <a:gd name="adj" fmla="val 25000"/>
              </a:avLst>
            </a:prstGeom>
            <a:noFill/>
            <a:ln w="28575">
              <a:solidFill>
                <a:schemeClr val="tx1"/>
              </a:solidFill>
              <a:prstDash val="sysDot"/>
              <a:round/>
              <a:headEnd/>
              <a:tailEnd/>
            </a:ln>
          </p:spPr>
          <p:txBody>
            <a:bodyPr wrap="none" anchor="ctr"/>
            <a:lstStyle/>
            <a:p>
              <a:pPr eaLnBrk="1" hangingPunct="1"/>
              <a:endParaRPr lang="zh-CN" altLang="en-US"/>
            </a:p>
          </p:txBody>
        </p:sp>
      </p:grpSp>
      <p:sp>
        <p:nvSpPr>
          <p:cNvPr id="518192" name="AutoShape 48"/>
          <p:cNvSpPr>
            <a:spLocks noChangeArrowheads="1"/>
          </p:cNvSpPr>
          <p:nvPr/>
        </p:nvSpPr>
        <p:spPr bwMode="auto">
          <a:xfrm rot="10800000">
            <a:off x="4572000" y="4572000"/>
            <a:ext cx="3581400" cy="838200"/>
          </a:xfrm>
          <a:prstGeom prst="wedgeRoundRectCallout">
            <a:avLst>
              <a:gd name="adj1" fmla="val 71407"/>
              <a:gd name="adj2" fmla="val 15718"/>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让这些扇区的编址邻近</a:t>
            </a:r>
            <a:r>
              <a:rPr lang="en-US" altLang="zh-CN" sz="2400"/>
              <a:t>:</a:t>
            </a:r>
            <a:r>
              <a:rPr lang="zh-CN" altLang="en-US" sz="2400"/>
              <a:t>因为局部性</a:t>
            </a:r>
            <a:r>
              <a:rPr lang="en-US" altLang="zh-CN" sz="2400"/>
              <a:t>!</a:t>
            </a:r>
          </a:p>
        </p:txBody>
      </p:sp>
      <p:sp>
        <p:nvSpPr>
          <p:cNvPr id="518193" name="AutoShape 49"/>
          <p:cNvSpPr>
            <a:spLocks noChangeArrowheads="1"/>
          </p:cNvSpPr>
          <p:nvPr/>
        </p:nvSpPr>
        <p:spPr bwMode="auto">
          <a:xfrm rot="10800000">
            <a:off x="7772400" y="838200"/>
            <a:ext cx="1371600" cy="533400"/>
          </a:xfrm>
          <a:prstGeom prst="wedgeRoundRectCallout">
            <a:avLst>
              <a:gd name="adj1" fmla="val 54167"/>
              <a:gd name="adj2" fmla="val -70241"/>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柱面</a:t>
            </a:r>
            <a:r>
              <a:rPr lang="en-US" altLang="zh-CN" sz="2400"/>
              <a:t>!</a:t>
            </a:r>
          </a:p>
        </p:txBody>
      </p:sp>
      <p:grpSp>
        <p:nvGrpSpPr>
          <p:cNvPr id="9" name="Group 50"/>
          <p:cNvGrpSpPr>
            <a:grpSpLocks/>
          </p:cNvGrpSpPr>
          <p:nvPr/>
        </p:nvGrpSpPr>
        <p:grpSpPr bwMode="auto">
          <a:xfrm>
            <a:off x="1066800" y="5334000"/>
            <a:ext cx="6858000" cy="603250"/>
            <a:chOff x="672" y="1488"/>
            <a:chExt cx="4320" cy="380"/>
          </a:xfrm>
        </p:grpSpPr>
        <p:sp>
          <p:nvSpPr>
            <p:cNvPr id="22543" name="Rectangle 51"/>
            <p:cNvSpPr>
              <a:spLocks noChangeArrowheads="1"/>
            </p:cNvSpPr>
            <p:nvPr/>
          </p:nvSpPr>
          <p:spPr bwMode="auto">
            <a:xfrm>
              <a:off x="672" y="1488"/>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扇区编址</a:t>
              </a:r>
              <a:r>
                <a:rPr lang="en-US" altLang="zh-CN" sz="2400"/>
                <a:t>(1): </a:t>
              </a:r>
              <a:r>
                <a:rPr lang="en-US" altLang="zh-CN" sz="2400">
                  <a:solidFill>
                    <a:srgbClr val="FF0000"/>
                  </a:solidFill>
                </a:rPr>
                <a:t>CHS(Cylinder/Head/Sector)</a:t>
              </a:r>
            </a:p>
          </p:txBody>
        </p:sp>
        <p:pic>
          <p:nvPicPr>
            <p:cNvPr id="22544" name="Picture 52"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grpSp>
        <p:nvGrpSpPr>
          <p:cNvPr id="10" name="Group 53"/>
          <p:cNvGrpSpPr>
            <a:grpSpLocks/>
          </p:cNvGrpSpPr>
          <p:nvPr/>
        </p:nvGrpSpPr>
        <p:grpSpPr bwMode="auto">
          <a:xfrm>
            <a:off x="1066800" y="5791200"/>
            <a:ext cx="6858000" cy="1127125"/>
            <a:chOff x="672" y="1392"/>
            <a:chExt cx="4320" cy="710"/>
          </a:xfrm>
        </p:grpSpPr>
        <p:sp>
          <p:nvSpPr>
            <p:cNvPr id="22541" name="Rectangle 54"/>
            <p:cNvSpPr>
              <a:spLocks noChangeArrowheads="1"/>
            </p:cNvSpPr>
            <p:nvPr/>
          </p:nvSpPr>
          <p:spPr bwMode="auto">
            <a:xfrm>
              <a:off x="672" y="1392"/>
              <a:ext cx="4320" cy="710"/>
            </a:xfrm>
            <a:prstGeom prst="rect">
              <a:avLst/>
            </a:prstGeom>
            <a:noFill/>
            <a:ln w="9525">
              <a:noFill/>
              <a:miter lim="800000"/>
              <a:headEnd/>
              <a:tailEnd/>
            </a:ln>
          </p:spPr>
          <p:txBody>
            <a:bodyPr>
              <a:spAutoFit/>
            </a:bodyPr>
            <a:lstStyle/>
            <a:p>
              <a:pPr lvl="1" eaLnBrk="1" hangingPunct="1">
                <a:lnSpc>
                  <a:spcPct val="140000"/>
                </a:lnSpc>
              </a:pPr>
              <a:r>
                <a:rPr lang="zh-CN" altLang="en-US" sz="2400"/>
                <a:t>扇区编址</a:t>
              </a:r>
              <a:r>
                <a:rPr lang="en-US" altLang="zh-CN" sz="2400"/>
                <a:t>(2): </a:t>
              </a:r>
              <a:r>
                <a:rPr lang="zh-CN" altLang="en-US" sz="2400">
                  <a:solidFill>
                    <a:srgbClr val="FF0000"/>
                  </a:solidFill>
                </a:rPr>
                <a:t>扇区编号（</a:t>
              </a:r>
              <a:r>
                <a:rPr lang="en-US" altLang="zh-CN" sz="2400">
                  <a:solidFill>
                    <a:srgbClr val="FF0000"/>
                  </a:solidFill>
                </a:rPr>
                <a:t>Logical Block Addressing</a:t>
              </a:r>
              <a:r>
                <a:rPr lang="zh-CN" altLang="en-US" sz="2400">
                  <a:solidFill>
                    <a:srgbClr val="FF0000"/>
                  </a:solidFill>
                </a:rPr>
                <a:t> </a:t>
              </a:r>
              <a:r>
                <a:rPr lang="en-US" altLang="zh-CN" sz="2400">
                  <a:solidFill>
                    <a:srgbClr val="FF0000"/>
                  </a:solidFill>
                </a:rPr>
                <a:t>LBA)</a:t>
              </a:r>
              <a:endParaRPr lang="zh-CN" altLang="en-US" sz="2400">
                <a:solidFill>
                  <a:srgbClr val="FF0000"/>
                </a:solidFill>
              </a:endParaRPr>
            </a:p>
          </p:txBody>
        </p:sp>
        <p:pic>
          <p:nvPicPr>
            <p:cNvPr id="22542" name="Picture 55"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8147"/>
                                        </p:tgtEl>
                                        <p:attrNameLst>
                                          <p:attrName>style.visibility</p:attrName>
                                        </p:attrNameLst>
                                      </p:cBhvr>
                                      <p:to>
                                        <p:strVal val="visible"/>
                                      </p:to>
                                    </p:set>
                                    <p:animEffect transition="in" filter="dissolve">
                                      <p:cBhvr>
                                        <p:cTn id="7" dur="500"/>
                                        <p:tgtEl>
                                          <p:spTgt spid="518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8192"/>
                                        </p:tgtEl>
                                        <p:attrNameLst>
                                          <p:attrName>style.visibility</p:attrName>
                                        </p:attrNameLst>
                                      </p:cBhvr>
                                      <p:to>
                                        <p:strVal val="visible"/>
                                      </p:to>
                                    </p:set>
                                    <p:animEffect transition="in" filter="dissolve">
                                      <p:cBhvr>
                                        <p:cTn id="32" dur="500"/>
                                        <p:tgtEl>
                                          <p:spTgt spid="5181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8193"/>
                                        </p:tgtEl>
                                        <p:attrNameLst>
                                          <p:attrName>style.visibility</p:attrName>
                                        </p:attrNameLst>
                                      </p:cBhvr>
                                      <p:to>
                                        <p:strVal val="visible"/>
                                      </p:to>
                                    </p:set>
                                    <p:animEffect transition="in" filter="dissolve">
                                      <p:cBhvr>
                                        <p:cTn id="42" dur="500"/>
                                        <p:tgtEl>
                                          <p:spTgt spid="5181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p:bldP spid="518192" grpId="0" animBg="1"/>
      <p:bldP spid="5181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认识计算机外设与计算机</a:t>
            </a:r>
            <a:r>
              <a:rPr lang="en-US" altLang="zh-CN" smtClean="0"/>
              <a:t>!</a:t>
            </a:r>
          </a:p>
        </p:txBody>
      </p:sp>
      <p:graphicFrame>
        <p:nvGraphicFramePr>
          <p:cNvPr id="1026"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1036" name="剪辑" r:id="rId3" imgW="2166845" imgH="2287575" progId="MS_ClipArt_Gallery.2">
                  <p:embed/>
                </p:oleObj>
              </mc:Choice>
              <mc:Fallback>
                <p:oleObj name="剪辑" r:id="rId3" imgW="2166845" imgH="2287575" progId="MS_ClipArt_Gallery.2">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8" name="Group 4"/>
          <p:cNvGrpSpPr>
            <a:grpSpLocks/>
          </p:cNvGrpSpPr>
          <p:nvPr/>
        </p:nvGrpSpPr>
        <p:grpSpPr bwMode="auto">
          <a:xfrm>
            <a:off x="457200" y="3371850"/>
            <a:ext cx="8382000" cy="762000"/>
            <a:chOff x="288" y="2124"/>
            <a:chExt cx="5280" cy="480"/>
          </a:xfrm>
        </p:grpSpPr>
        <p:sp>
          <p:nvSpPr>
            <p:cNvPr id="1205" name="Text Box 5"/>
            <p:cNvSpPr txBox="1">
              <a:spLocks noChangeArrowheads="1"/>
            </p:cNvSpPr>
            <p:nvPr/>
          </p:nvSpPr>
          <p:spPr bwMode="auto">
            <a:xfrm>
              <a:off x="4368" y="2124"/>
              <a:ext cx="1200" cy="288"/>
            </a:xfrm>
            <a:prstGeom prst="rect">
              <a:avLst/>
            </a:prstGeom>
            <a:noFill/>
            <a:ln w="9525" algn="ctr">
              <a:noFill/>
              <a:miter lim="800000"/>
              <a:headEnd/>
              <a:tailEnd/>
            </a:ln>
          </p:spPr>
          <p:txBody>
            <a:bodyPr>
              <a:spAutoFit/>
            </a:bodyPr>
            <a:lstStyle/>
            <a:p>
              <a:pPr eaLnBrk="1" hangingPunct="1">
                <a:spcBef>
                  <a:spcPct val="50000"/>
                </a:spcBef>
              </a:pPr>
              <a:r>
                <a:rPr lang="en-US" altLang="zh-CN" sz="2400">
                  <a:solidFill>
                    <a:srgbClr val="FF0000"/>
                  </a:solidFill>
                </a:rPr>
                <a:t>PCI</a:t>
              </a:r>
              <a:r>
                <a:rPr lang="zh-CN" altLang="en-US" sz="2400">
                  <a:solidFill>
                    <a:srgbClr val="FF0000"/>
                  </a:solidFill>
                </a:rPr>
                <a:t>总线</a:t>
              </a:r>
            </a:p>
          </p:txBody>
        </p:sp>
        <p:sp>
          <p:nvSpPr>
            <p:cNvPr id="1206"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headEnd/>
              <a:tailEnd/>
            </a:ln>
          </p:spPr>
          <p:txBody>
            <a:bodyPr wrap="none" anchor="ctr"/>
            <a:lstStyle/>
            <a:p>
              <a:pPr eaLnBrk="1" hangingPunct="1"/>
              <a:endParaRPr lang="zh-CN" altLang="en-US"/>
            </a:p>
          </p:txBody>
        </p:sp>
      </p:grpSp>
      <p:grpSp>
        <p:nvGrpSpPr>
          <p:cNvPr id="1029" name="Group 7"/>
          <p:cNvGrpSpPr>
            <a:grpSpLocks/>
          </p:cNvGrpSpPr>
          <p:nvPr/>
        </p:nvGrpSpPr>
        <p:grpSpPr bwMode="auto">
          <a:xfrm>
            <a:off x="685800" y="1695450"/>
            <a:ext cx="2209800" cy="2136775"/>
            <a:chOff x="432" y="1068"/>
            <a:chExt cx="1392" cy="1346"/>
          </a:xfrm>
        </p:grpSpPr>
        <p:sp>
          <p:nvSpPr>
            <p:cNvPr id="1201" name="AutoShape 8"/>
            <p:cNvSpPr>
              <a:spLocks noChangeArrowheads="1"/>
            </p:cNvSpPr>
            <p:nvPr/>
          </p:nvSpPr>
          <p:spPr bwMode="auto">
            <a:xfrm>
              <a:off x="1032" y="2174"/>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1202" name="Text Box 9"/>
            <p:cNvSpPr txBox="1">
              <a:spLocks noChangeArrowheads="1"/>
            </p:cNvSpPr>
            <p:nvPr/>
          </p:nvSpPr>
          <p:spPr bwMode="auto">
            <a:xfrm>
              <a:off x="432" y="1872"/>
              <a:ext cx="1392" cy="300"/>
            </a:xfrm>
            <a:prstGeom prst="rect">
              <a:avLst/>
            </a:prstGeom>
            <a:noFill/>
            <a:ln w="19050" algn="ctr">
              <a:solidFill>
                <a:srgbClr val="FF0000"/>
              </a:solidFill>
              <a:miter lim="800000"/>
              <a:headEnd/>
              <a:tailEnd/>
            </a:ln>
          </p:spPr>
          <p:txBody>
            <a:bodyPr>
              <a:spAutoFit/>
            </a:bodyPr>
            <a:lstStyle/>
            <a:p>
              <a:pPr algn="ctr" eaLnBrk="1" hangingPunct="1">
                <a:spcBef>
                  <a:spcPct val="50000"/>
                </a:spcBef>
              </a:pPr>
              <a:r>
                <a:rPr lang="zh-CN" altLang="en-US" sz="2400">
                  <a:solidFill>
                    <a:srgbClr val="FF0000"/>
                  </a:solidFill>
                </a:rPr>
                <a:t>图形控制器</a:t>
              </a:r>
            </a:p>
          </p:txBody>
        </p:sp>
        <p:pic>
          <p:nvPicPr>
            <p:cNvPr id="1203" name="Picture 10"/>
            <p:cNvPicPr>
              <a:picLocks noChangeAspect="1" noChangeArrowheads="1"/>
            </p:cNvPicPr>
            <p:nvPr/>
          </p:nvPicPr>
          <p:blipFill>
            <a:blip r:embed="rId5" cstate="print"/>
            <a:srcRect/>
            <a:stretch>
              <a:fillRect/>
            </a:stretch>
          </p:blipFill>
          <p:spPr bwMode="auto">
            <a:xfrm>
              <a:off x="864" y="1068"/>
              <a:ext cx="490" cy="643"/>
            </a:xfrm>
            <a:prstGeom prst="rect">
              <a:avLst/>
            </a:prstGeom>
            <a:noFill/>
            <a:ln w="9525">
              <a:noFill/>
              <a:miter lim="800000"/>
              <a:headEnd/>
              <a:tailEnd/>
            </a:ln>
          </p:spPr>
        </p:pic>
        <p:sp>
          <p:nvSpPr>
            <p:cNvPr id="1204" name="AutoShape 11"/>
            <p:cNvSpPr>
              <a:spLocks noChangeArrowheads="1"/>
            </p:cNvSpPr>
            <p:nvPr/>
          </p:nvSpPr>
          <p:spPr bwMode="auto">
            <a:xfrm>
              <a:off x="1008" y="1644"/>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grpSp>
      <p:grpSp>
        <p:nvGrpSpPr>
          <p:cNvPr id="1030" name="Group 12"/>
          <p:cNvGrpSpPr>
            <a:grpSpLocks/>
          </p:cNvGrpSpPr>
          <p:nvPr/>
        </p:nvGrpSpPr>
        <p:grpSpPr bwMode="auto">
          <a:xfrm>
            <a:off x="1371600" y="4133850"/>
            <a:ext cx="2286000" cy="2266950"/>
            <a:chOff x="1008" y="2604"/>
            <a:chExt cx="1440" cy="1428"/>
          </a:xfrm>
        </p:grpSpPr>
        <p:sp>
          <p:nvSpPr>
            <p:cNvPr id="1196" name="AutoShape 13"/>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grpSp>
          <p:nvGrpSpPr>
            <p:cNvPr id="1197" name="Group 14"/>
            <p:cNvGrpSpPr>
              <a:grpSpLocks/>
            </p:cNvGrpSpPr>
            <p:nvPr/>
          </p:nvGrpSpPr>
          <p:grpSpPr bwMode="auto">
            <a:xfrm>
              <a:off x="1008" y="2832"/>
              <a:ext cx="1440" cy="1200"/>
              <a:chOff x="1008" y="2832"/>
              <a:chExt cx="1440" cy="1200"/>
            </a:xfrm>
          </p:grpSpPr>
          <p:sp>
            <p:nvSpPr>
              <p:cNvPr id="1198" name="AutoShape 15"/>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1199" name="Text Box 16"/>
              <p:cNvSpPr txBox="1">
                <a:spLocks noChangeArrowheads="1"/>
              </p:cNvSpPr>
              <p:nvPr/>
            </p:nvSpPr>
            <p:spPr bwMode="auto">
              <a:xfrm>
                <a:off x="1008" y="2832"/>
                <a:ext cx="1440" cy="300"/>
              </a:xfrm>
              <a:prstGeom prst="rect">
                <a:avLst/>
              </a:prstGeom>
              <a:noFill/>
              <a:ln w="19050" algn="ctr">
                <a:solidFill>
                  <a:srgbClr val="FF0000"/>
                </a:solidFill>
                <a:miter lim="800000"/>
                <a:headEnd/>
                <a:tailEnd/>
              </a:ln>
            </p:spPr>
            <p:txBody>
              <a:bodyPr>
                <a:spAutoFit/>
              </a:bodyPr>
              <a:lstStyle/>
              <a:p>
                <a:pPr algn="ctr" eaLnBrk="1" hangingPunct="1">
                  <a:spcBef>
                    <a:spcPct val="50000"/>
                  </a:spcBef>
                </a:pPr>
                <a:r>
                  <a:rPr lang="en-US" altLang="zh-CN" sz="2400">
                    <a:solidFill>
                      <a:srgbClr val="FF0000"/>
                    </a:solidFill>
                  </a:rPr>
                  <a:t>IDE</a:t>
                </a:r>
                <a:r>
                  <a:rPr lang="zh-CN" altLang="en-US" sz="2400">
                    <a:solidFill>
                      <a:srgbClr val="FF0000"/>
                    </a:solidFill>
                  </a:rPr>
                  <a:t>控制器</a:t>
                </a:r>
              </a:p>
            </p:txBody>
          </p:sp>
          <p:pic>
            <p:nvPicPr>
              <p:cNvPr id="1200" name="Picture 1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6" y="3301"/>
                <a:ext cx="763" cy="731"/>
              </a:xfrm>
              <a:prstGeom prst="rect">
                <a:avLst/>
              </a:prstGeom>
              <a:noFill/>
              <a:ln w="38100" algn="ctr">
                <a:noFill/>
                <a:miter lim="800000"/>
                <a:headEnd/>
                <a:tailEnd/>
              </a:ln>
            </p:spPr>
          </p:pic>
        </p:grpSp>
      </p:grpSp>
      <p:grpSp>
        <p:nvGrpSpPr>
          <p:cNvPr id="1031" name="Group 18"/>
          <p:cNvGrpSpPr>
            <a:grpSpLocks/>
          </p:cNvGrpSpPr>
          <p:nvPr/>
        </p:nvGrpSpPr>
        <p:grpSpPr bwMode="auto">
          <a:xfrm>
            <a:off x="3429000" y="1219200"/>
            <a:ext cx="4343400" cy="2609850"/>
            <a:chOff x="2448" y="768"/>
            <a:chExt cx="2736" cy="1644"/>
          </a:xfrm>
        </p:grpSpPr>
        <p:sp>
          <p:nvSpPr>
            <p:cNvPr id="1034" name="AutoShape 19"/>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1035" name="Text Box 20"/>
            <p:cNvSpPr txBox="1">
              <a:spLocks noChangeArrowheads="1"/>
            </p:cNvSpPr>
            <p:nvPr/>
          </p:nvSpPr>
          <p:spPr bwMode="auto">
            <a:xfrm>
              <a:off x="2448" y="1872"/>
              <a:ext cx="1296" cy="300"/>
            </a:xfrm>
            <a:prstGeom prst="rect">
              <a:avLst/>
            </a:prstGeom>
            <a:noFill/>
            <a:ln w="19050" algn="ctr">
              <a:solidFill>
                <a:srgbClr val="FF0000"/>
              </a:solidFill>
              <a:miter lim="800000"/>
              <a:headEnd/>
              <a:tailEnd/>
            </a:ln>
          </p:spPr>
          <p:txBody>
            <a:bodyPr>
              <a:spAutoFit/>
            </a:bodyPr>
            <a:lstStyle/>
            <a:p>
              <a:pPr algn="ctr" eaLnBrk="1" hangingPunct="1">
                <a:spcBef>
                  <a:spcPct val="50000"/>
                </a:spcBef>
              </a:pPr>
              <a:r>
                <a:rPr lang="zh-CN" altLang="en-US" sz="2400">
                  <a:solidFill>
                    <a:srgbClr val="FF0000"/>
                  </a:solidFill>
                </a:rPr>
                <a:t>总线控制器</a:t>
              </a:r>
            </a:p>
          </p:txBody>
        </p:sp>
        <p:sp>
          <p:nvSpPr>
            <p:cNvPr id="1036" name="AutoShape 21"/>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headEnd/>
              <a:tailEnd/>
            </a:ln>
          </p:spPr>
          <p:txBody>
            <a:bodyPr wrap="none" anchor="ctr"/>
            <a:lstStyle/>
            <a:p>
              <a:pPr eaLnBrk="1" hangingPunct="1"/>
              <a:endParaRPr lang="zh-CN" altLang="en-US"/>
            </a:p>
          </p:txBody>
        </p:sp>
        <p:sp>
          <p:nvSpPr>
            <p:cNvPr id="1037" name="Text Box 22"/>
            <p:cNvSpPr txBox="1">
              <a:spLocks noChangeArrowheads="1"/>
            </p:cNvSpPr>
            <p:nvPr/>
          </p:nvSpPr>
          <p:spPr bwMode="auto">
            <a:xfrm>
              <a:off x="3648" y="1632"/>
              <a:ext cx="1536" cy="288"/>
            </a:xfrm>
            <a:prstGeom prst="rect">
              <a:avLst/>
            </a:prstGeom>
            <a:noFill/>
            <a:ln w="9525" algn="ctr">
              <a:noFill/>
              <a:miter lim="800000"/>
              <a:headEnd/>
              <a:tailEnd/>
            </a:ln>
          </p:spPr>
          <p:txBody>
            <a:bodyPr>
              <a:spAutoFit/>
            </a:bodyPr>
            <a:lstStyle/>
            <a:p>
              <a:pPr eaLnBrk="1" hangingPunct="1">
                <a:spcBef>
                  <a:spcPct val="50000"/>
                </a:spcBef>
              </a:pPr>
              <a:r>
                <a:rPr lang="en-US" altLang="zh-CN" sz="2400">
                  <a:solidFill>
                    <a:srgbClr val="FF0000"/>
                  </a:solidFill>
                </a:rPr>
                <a:t>CPU-</a:t>
              </a:r>
              <a:r>
                <a:rPr lang="zh-CN" altLang="en-US" sz="2400">
                  <a:solidFill>
                    <a:srgbClr val="FF0000"/>
                  </a:solidFill>
                </a:rPr>
                <a:t>内存总线</a:t>
              </a:r>
            </a:p>
          </p:txBody>
        </p:sp>
        <p:sp>
          <p:nvSpPr>
            <p:cNvPr id="1038" name="AutoShape 23"/>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sp>
          <p:nvSpPr>
            <p:cNvPr id="1039" name="AutoShape 24"/>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sp>
          <p:nvSpPr>
            <p:cNvPr id="1040" name="AutoShape 25"/>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grpSp>
          <p:nvGrpSpPr>
            <p:cNvPr id="1041" name="Group 26"/>
            <p:cNvGrpSpPr>
              <a:grpSpLocks/>
            </p:cNvGrpSpPr>
            <p:nvPr/>
          </p:nvGrpSpPr>
          <p:grpSpPr bwMode="auto">
            <a:xfrm rot="376460">
              <a:off x="2733" y="816"/>
              <a:ext cx="723" cy="442"/>
              <a:chOff x="2515" y="1988"/>
              <a:chExt cx="824" cy="394"/>
            </a:xfrm>
          </p:grpSpPr>
          <p:sp>
            <p:nvSpPr>
              <p:cNvPr id="1105" name="Freeform 27"/>
              <p:cNvSpPr>
                <a:spLocks/>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w="9525">
                <a:noFill/>
                <a:round/>
                <a:headEnd/>
                <a:tailEnd/>
              </a:ln>
            </p:spPr>
            <p:txBody>
              <a:bodyPr/>
              <a:lstStyle/>
              <a:p>
                <a:endParaRPr lang="zh-CN" altLang="en-US"/>
              </a:p>
            </p:txBody>
          </p:sp>
          <p:sp>
            <p:nvSpPr>
              <p:cNvPr id="1106" name="Freeform 28"/>
              <p:cNvSpPr>
                <a:spLocks/>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w="9525">
                <a:noFill/>
                <a:round/>
                <a:headEnd/>
                <a:tailEnd/>
              </a:ln>
            </p:spPr>
            <p:txBody>
              <a:bodyPr/>
              <a:lstStyle/>
              <a:p>
                <a:endParaRPr lang="zh-CN" altLang="en-US"/>
              </a:p>
            </p:txBody>
          </p:sp>
          <p:sp>
            <p:nvSpPr>
              <p:cNvPr id="1107" name="Freeform 29"/>
              <p:cNvSpPr>
                <a:spLocks/>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w="9525">
                <a:noFill/>
                <a:round/>
                <a:headEnd/>
                <a:tailEnd/>
              </a:ln>
            </p:spPr>
            <p:txBody>
              <a:bodyPr/>
              <a:lstStyle/>
              <a:p>
                <a:endParaRPr lang="zh-CN" altLang="en-US"/>
              </a:p>
            </p:txBody>
          </p:sp>
          <p:sp>
            <p:nvSpPr>
              <p:cNvPr id="1108" name="Freeform 30"/>
              <p:cNvSpPr>
                <a:spLocks/>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w="9525">
                <a:noFill/>
                <a:round/>
                <a:headEnd/>
                <a:tailEnd/>
              </a:ln>
            </p:spPr>
            <p:txBody>
              <a:bodyPr/>
              <a:lstStyle/>
              <a:p>
                <a:endParaRPr lang="zh-CN" altLang="en-US"/>
              </a:p>
            </p:txBody>
          </p:sp>
          <p:sp>
            <p:nvSpPr>
              <p:cNvPr id="1109" name="Freeform 31"/>
              <p:cNvSpPr>
                <a:spLocks/>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w="9525">
                <a:noFill/>
                <a:round/>
                <a:headEnd/>
                <a:tailEnd/>
              </a:ln>
            </p:spPr>
            <p:txBody>
              <a:bodyPr/>
              <a:lstStyle/>
              <a:p>
                <a:endParaRPr lang="zh-CN" altLang="en-US"/>
              </a:p>
            </p:txBody>
          </p:sp>
          <p:sp>
            <p:nvSpPr>
              <p:cNvPr id="1110" name="Freeform 32"/>
              <p:cNvSpPr>
                <a:spLocks/>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w="9525">
                <a:noFill/>
                <a:round/>
                <a:headEnd/>
                <a:tailEnd/>
              </a:ln>
            </p:spPr>
            <p:txBody>
              <a:bodyPr/>
              <a:lstStyle/>
              <a:p>
                <a:endParaRPr lang="zh-CN" altLang="en-US"/>
              </a:p>
            </p:txBody>
          </p:sp>
          <p:sp>
            <p:nvSpPr>
              <p:cNvPr id="1111" name="Freeform 33"/>
              <p:cNvSpPr>
                <a:spLocks/>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w="9525">
                <a:noFill/>
                <a:round/>
                <a:headEnd/>
                <a:tailEnd/>
              </a:ln>
            </p:spPr>
            <p:txBody>
              <a:bodyPr/>
              <a:lstStyle/>
              <a:p>
                <a:endParaRPr lang="zh-CN" altLang="en-US"/>
              </a:p>
            </p:txBody>
          </p:sp>
          <p:sp>
            <p:nvSpPr>
              <p:cNvPr id="1112" name="Freeform 34"/>
              <p:cNvSpPr>
                <a:spLocks/>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w="9525">
                <a:noFill/>
                <a:round/>
                <a:headEnd/>
                <a:tailEnd/>
              </a:ln>
            </p:spPr>
            <p:txBody>
              <a:bodyPr/>
              <a:lstStyle/>
              <a:p>
                <a:endParaRPr lang="zh-CN" altLang="en-US"/>
              </a:p>
            </p:txBody>
          </p:sp>
          <p:sp>
            <p:nvSpPr>
              <p:cNvPr id="1113" name="Freeform 35"/>
              <p:cNvSpPr>
                <a:spLocks/>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w="9525">
                <a:noFill/>
                <a:round/>
                <a:headEnd/>
                <a:tailEnd/>
              </a:ln>
            </p:spPr>
            <p:txBody>
              <a:bodyPr/>
              <a:lstStyle/>
              <a:p>
                <a:endParaRPr lang="zh-CN" altLang="en-US"/>
              </a:p>
            </p:txBody>
          </p:sp>
          <p:sp>
            <p:nvSpPr>
              <p:cNvPr id="1114" name="Freeform 36"/>
              <p:cNvSpPr>
                <a:spLocks/>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w="9525">
                <a:noFill/>
                <a:round/>
                <a:headEnd/>
                <a:tailEnd/>
              </a:ln>
            </p:spPr>
            <p:txBody>
              <a:bodyPr/>
              <a:lstStyle/>
              <a:p>
                <a:endParaRPr lang="zh-CN" altLang="en-US"/>
              </a:p>
            </p:txBody>
          </p:sp>
          <p:sp>
            <p:nvSpPr>
              <p:cNvPr id="1115" name="Freeform 37"/>
              <p:cNvSpPr>
                <a:spLocks/>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w="9525">
                <a:noFill/>
                <a:round/>
                <a:headEnd/>
                <a:tailEnd/>
              </a:ln>
            </p:spPr>
            <p:txBody>
              <a:bodyPr/>
              <a:lstStyle/>
              <a:p>
                <a:endParaRPr lang="zh-CN" altLang="en-US"/>
              </a:p>
            </p:txBody>
          </p:sp>
          <p:sp>
            <p:nvSpPr>
              <p:cNvPr id="1116" name="Freeform 38"/>
              <p:cNvSpPr>
                <a:spLocks/>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w="9525">
                <a:noFill/>
                <a:round/>
                <a:headEnd/>
                <a:tailEnd/>
              </a:ln>
            </p:spPr>
            <p:txBody>
              <a:bodyPr/>
              <a:lstStyle/>
              <a:p>
                <a:endParaRPr lang="zh-CN" altLang="en-US"/>
              </a:p>
            </p:txBody>
          </p:sp>
          <p:sp>
            <p:nvSpPr>
              <p:cNvPr id="1117" name="Freeform 39"/>
              <p:cNvSpPr>
                <a:spLocks/>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w="9525">
                <a:noFill/>
                <a:round/>
                <a:headEnd/>
                <a:tailEnd/>
              </a:ln>
            </p:spPr>
            <p:txBody>
              <a:bodyPr/>
              <a:lstStyle/>
              <a:p>
                <a:endParaRPr lang="zh-CN" altLang="en-US"/>
              </a:p>
            </p:txBody>
          </p:sp>
          <p:sp>
            <p:nvSpPr>
              <p:cNvPr id="1118" name="Freeform 40"/>
              <p:cNvSpPr>
                <a:spLocks/>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w="9525">
                <a:noFill/>
                <a:round/>
                <a:headEnd/>
                <a:tailEnd/>
              </a:ln>
            </p:spPr>
            <p:txBody>
              <a:bodyPr/>
              <a:lstStyle/>
              <a:p>
                <a:endParaRPr lang="zh-CN" altLang="en-US"/>
              </a:p>
            </p:txBody>
          </p:sp>
          <p:sp>
            <p:nvSpPr>
              <p:cNvPr id="1119" name="Freeform 41"/>
              <p:cNvSpPr>
                <a:spLocks/>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w="9525">
                <a:noFill/>
                <a:round/>
                <a:headEnd/>
                <a:tailEnd/>
              </a:ln>
            </p:spPr>
            <p:txBody>
              <a:bodyPr/>
              <a:lstStyle/>
              <a:p>
                <a:endParaRPr lang="zh-CN" altLang="en-US"/>
              </a:p>
            </p:txBody>
          </p:sp>
          <p:sp>
            <p:nvSpPr>
              <p:cNvPr id="1120" name="Freeform 42"/>
              <p:cNvSpPr>
                <a:spLocks/>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w="9525">
                <a:noFill/>
                <a:round/>
                <a:headEnd/>
                <a:tailEnd/>
              </a:ln>
            </p:spPr>
            <p:txBody>
              <a:bodyPr/>
              <a:lstStyle/>
              <a:p>
                <a:endParaRPr lang="zh-CN" altLang="en-US"/>
              </a:p>
            </p:txBody>
          </p:sp>
          <p:sp>
            <p:nvSpPr>
              <p:cNvPr id="1121" name="Freeform 43"/>
              <p:cNvSpPr>
                <a:spLocks/>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w="9525">
                <a:noFill/>
                <a:round/>
                <a:headEnd/>
                <a:tailEnd/>
              </a:ln>
            </p:spPr>
            <p:txBody>
              <a:bodyPr/>
              <a:lstStyle/>
              <a:p>
                <a:endParaRPr lang="zh-CN" altLang="en-US"/>
              </a:p>
            </p:txBody>
          </p:sp>
          <p:sp>
            <p:nvSpPr>
              <p:cNvPr id="1122" name="Freeform 44"/>
              <p:cNvSpPr>
                <a:spLocks/>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w="9525">
                <a:noFill/>
                <a:round/>
                <a:headEnd/>
                <a:tailEnd/>
              </a:ln>
            </p:spPr>
            <p:txBody>
              <a:bodyPr/>
              <a:lstStyle/>
              <a:p>
                <a:endParaRPr lang="zh-CN" altLang="en-US"/>
              </a:p>
            </p:txBody>
          </p:sp>
          <p:sp>
            <p:nvSpPr>
              <p:cNvPr id="1123" name="Freeform 45"/>
              <p:cNvSpPr>
                <a:spLocks/>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w="9525">
                <a:noFill/>
                <a:round/>
                <a:headEnd/>
                <a:tailEnd/>
              </a:ln>
            </p:spPr>
            <p:txBody>
              <a:bodyPr/>
              <a:lstStyle/>
              <a:p>
                <a:endParaRPr lang="zh-CN" altLang="en-US"/>
              </a:p>
            </p:txBody>
          </p:sp>
          <p:sp>
            <p:nvSpPr>
              <p:cNvPr id="1124" name="Freeform 46"/>
              <p:cNvSpPr>
                <a:spLocks/>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w="9525">
                <a:noFill/>
                <a:round/>
                <a:headEnd/>
                <a:tailEnd/>
              </a:ln>
            </p:spPr>
            <p:txBody>
              <a:bodyPr/>
              <a:lstStyle/>
              <a:p>
                <a:endParaRPr lang="zh-CN" altLang="en-US"/>
              </a:p>
            </p:txBody>
          </p:sp>
          <p:sp>
            <p:nvSpPr>
              <p:cNvPr id="1125" name="Freeform 47"/>
              <p:cNvSpPr>
                <a:spLocks/>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w="9525">
                <a:noFill/>
                <a:round/>
                <a:headEnd/>
                <a:tailEnd/>
              </a:ln>
            </p:spPr>
            <p:txBody>
              <a:bodyPr/>
              <a:lstStyle/>
              <a:p>
                <a:endParaRPr lang="zh-CN" altLang="en-US"/>
              </a:p>
            </p:txBody>
          </p:sp>
          <p:sp>
            <p:nvSpPr>
              <p:cNvPr id="1126" name="Freeform 48"/>
              <p:cNvSpPr>
                <a:spLocks/>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w="9525">
                <a:noFill/>
                <a:round/>
                <a:headEnd/>
                <a:tailEnd/>
              </a:ln>
            </p:spPr>
            <p:txBody>
              <a:bodyPr/>
              <a:lstStyle/>
              <a:p>
                <a:endParaRPr lang="zh-CN" altLang="en-US"/>
              </a:p>
            </p:txBody>
          </p:sp>
          <p:sp>
            <p:nvSpPr>
              <p:cNvPr id="1127" name="Freeform 49"/>
              <p:cNvSpPr>
                <a:spLocks/>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w="9525">
                <a:noFill/>
                <a:round/>
                <a:headEnd/>
                <a:tailEnd/>
              </a:ln>
            </p:spPr>
            <p:txBody>
              <a:bodyPr/>
              <a:lstStyle/>
              <a:p>
                <a:endParaRPr lang="zh-CN" altLang="en-US"/>
              </a:p>
            </p:txBody>
          </p:sp>
          <p:sp>
            <p:nvSpPr>
              <p:cNvPr id="1128" name="Freeform 50"/>
              <p:cNvSpPr>
                <a:spLocks/>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w="9525">
                <a:noFill/>
                <a:round/>
                <a:headEnd/>
                <a:tailEnd/>
              </a:ln>
            </p:spPr>
            <p:txBody>
              <a:bodyPr/>
              <a:lstStyle/>
              <a:p>
                <a:endParaRPr lang="zh-CN" altLang="en-US"/>
              </a:p>
            </p:txBody>
          </p:sp>
          <p:sp>
            <p:nvSpPr>
              <p:cNvPr id="1129" name="Freeform 51"/>
              <p:cNvSpPr>
                <a:spLocks/>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w="9525">
                <a:noFill/>
                <a:round/>
                <a:headEnd/>
                <a:tailEnd/>
              </a:ln>
            </p:spPr>
            <p:txBody>
              <a:bodyPr/>
              <a:lstStyle/>
              <a:p>
                <a:endParaRPr lang="zh-CN" altLang="en-US"/>
              </a:p>
            </p:txBody>
          </p:sp>
          <p:sp>
            <p:nvSpPr>
              <p:cNvPr id="1130" name="Freeform 52"/>
              <p:cNvSpPr>
                <a:spLocks/>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w="9525">
                <a:noFill/>
                <a:round/>
                <a:headEnd/>
                <a:tailEnd/>
              </a:ln>
            </p:spPr>
            <p:txBody>
              <a:bodyPr/>
              <a:lstStyle/>
              <a:p>
                <a:endParaRPr lang="zh-CN" altLang="en-US"/>
              </a:p>
            </p:txBody>
          </p:sp>
          <p:sp>
            <p:nvSpPr>
              <p:cNvPr id="1131" name="Freeform 53"/>
              <p:cNvSpPr>
                <a:spLocks/>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w="9525">
                <a:noFill/>
                <a:round/>
                <a:headEnd/>
                <a:tailEnd/>
              </a:ln>
            </p:spPr>
            <p:txBody>
              <a:bodyPr/>
              <a:lstStyle/>
              <a:p>
                <a:endParaRPr lang="zh-CN" altLang="en-US"/>
              </a:p>
            </p:txBody>
          </p:sp>
          <p:sp>
            <p:nvSpPr>
              <p:cNvPr id="1132" name="Freeform 54"/>
              <p:cNvSpPr>
                <a:spLocks/>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w="9525">
                <a:noFill/>
                <a:round/>
                <a:headEnd/>
                <a:tailEnd/>
              </a:ln>
            </p:spPr>
            <p:txBody>
              <a:bodyPr/>
              <a:lstStyle/>
              <a:p>
                <a:endParaRPr lang="zh-CN" altLang="en-US"/>
              </a:p>
            </p:txBody>
          </p:sp>
          <p:sp>
            <p:nvSpPr>
              <p:cNvPr id="1133" name="Freeform 55"/>
              <p:cNvSpPr>
                <a:spLocks/>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w="9525">
                <a:noFill/>
                <a:round/>
                <a:headEnd/>
                <a:tailEnd/>
              </a:ln>
            </p:spPr>
            <p:txBody>
              <a:bodyPr/>
              <a:lstStyle/>
              <a:p>
                <a:endParaRPr lang="zh-CN" altLang="en-US"/>
              </a:p>
            </p:txBody>
          </p:sp>
          <p:sp>
            <p:nvSpPr>
              <p:cNvPr id="1134" name="Freeform 56"/>
              <p:cNvSpPr>
                <a:spLocks/>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w="9525">
                <a:noFill/>
                <a:round/>
                <a:headEnd/>
                <a:tailEnd/>
              </a:ln>
            </p:spPr>
            <p:txBody>
              <a:bodyPr/>
              <a:lstStyle/>
              <a:p>
                <a:endParaRPr lang="zh-CN" altLang="en-US"/>
              </a:p>
            </p:txBody>
          </p:sp>
          <p:sp>
            <p:nvSpPr>
              <p:cNvPr id="1135" name="Freeform 57"/>
              <p:cNvSpPr>
                <a:spLocks/>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w="9525">
                <a:noFill/>
                <a:round/>
                <a:headEnd/>
                <a:tailEnd/>
              </a:ln>
            </p:spPr>
            <p:txBody>
              <a:bodyPr/>
              <a:lstStyle/>
              <a:p>
                <a:endParaRPr lang="zh-CN" altLang="en-US"/>
              </a:p>
            </p:txBody>
          </p:sp>
          <p:sp>
            <p:nvSpPr>
              <p:cNvPr id="1136" name="Freeform 58"/>
              <p:cNvSpPr>
                <a:spLocks/>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w="9525">
                <a:noFill/>
                <a:round/>
                <a:headEnd/>
                <a:tailEnd/>
              </a:ln>
            </p:spPr>
            <p:txBody>
              <a:bodyPr/>
              <a:lstStyle/>
              <a:p>
                <a:endParaRPr lang="zh-CN" altLang="en-US"/>
              </a:p>
            </p:txBody>
          </p:sp>
          <p:sp>
            <p:nvSpPr>
              <p:cNvPr id="1137" name="Freeform 59"/>
              <p:cNvSpPr>
                <a:spLocks/>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w="9525">
                <a:noFill/>
                <a:round/>
                <a:headEnd/>
                <a:tailEnd/>
              </a:ln>
            </p:spPr>
            <p:txBody>
              <a:bodyPr/>
              <a:lstStyle/>
              <a:p>
                <a:endParaRPr lang="zh-CN" altLang="en-US"/>
              </a:p>
            </p:txBody>
          </p:sp>
          <p:sp>
            <p:nvSpPr>
              <p:cNvPr id="1138" name="Freeform 60"/>
              <p:cNvSpPr>
                <a:spLocks/>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w="9525">
                <a:noFill/>
                <a:round/>
                <a:headEnd/>
                <a:tailEnd/>
              </a:ln>
            </p:spPr>
            <p:txBody>
              <a:bodyPr/>
              <a:lstStyle/>
              <a:p>
                <a:endParaRPr lang="zh-CN" altLang="en-US"/>
              </a:p>
            </p:txBody>
          </p:sp>
          <p:sp>
            <p:nvSpPr>
              <p:cNvPr id="1139" name="Freeform 61"/>
              <p:cNvSpPr>
                <a:spLocks/>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w="9525">
                <a:noFill/>
                <a:round/>
                <a:headEnd/>
                <a:tailEnd/>
              </a:ln>
            </p:spPr>
            <p:txBody>
              <a:bodyPr/>
              <a:lstStyle/>
              <a:p>
                <a:endParaRPr lang="zh-CN" altLang="en-US"/>
              </a:p>
            </p:txBody>
          </p:sp>
          <p:sp>
            <p:nvSpPr>
              <p:cNvPr id="1140" name="Freeform 62"/>
              <p:cNvSpPr>
                <a:spLocks/>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w="9525">
                <a:noFill/>
                <a:round/>
                <a:headEnd/>
                <a:tailEnd/>
              </a:ln>
            </p:spPr>
            <p:txBody>
              <a:bodyPr/>
              <a:lstStyle/>
              <a:p>
                <a:endParaRPr lang="zh-CN" altLang="en-US"/>
              </a:p>
            </p:txBody>
          </p:sp>
          <p:sp>
            <p:nvSpPr>
              <p:cNvPr id="1141" name="Freeform 63"/>
              <p:cNvSpPr>
                <a:spLocks/>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w="9525">
                <a:noFill/>
                <a:round/>
                <a:headEnd/>
                <a:tailEnd/>
              </a:ln>
            </p:spPr>
            <p:txBody>
              <a:bodyPr/>
              <a:lstStyle/>
              <a:p>
                <a:endParaRPr lang="zh-CN" altLang="en-US"/>
              </a:p>
            </p:txBody>
          </p:sp>
          <p:sp>
            <p:nvSpPr>
              <p:cNvPr id="1142" name="Freeform 64"/>
              <p:cNvSpPr>
                <a:spLocks/>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w="9525">
                <a:noFill/>
                <a:round/>
                <a:headEnd/>
                <a:tailEnd/>
              </a:ln>
            </p:spPr>
            <p:txBody>
              <a:bodyPr/>
              <a:lstStyle/>
              <a:p>
                <a:endParaRPr lang="zh-CN" altLang="en-US"/>
              </a:p>
            </p:txBody>
          </p:sp>
          <p:sp>
            <p:nvSpPr>
              <p:cNvPr id="1143" name="Freeform 65"/>
              <p:cNvSpPr>
                <a:spLocks/>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w="9525">
                <a:noFill/>
                <a:round/>
                <a:headEnd/>
                <a:tailEnd/>
              </a:ln>
            </p:spPr>
            <p:txBody>
              <a:bodyPr/>
              <a:lstStyle/>
              <a:p>
                <a:endParaRPr lang="zh-CN" altLang="en-US"/>
              </a:p>
            </p:txBody>
          </p:sp>
          <p:sp>
            <p:nvSpPr>
              <p:cNvPr id="1144" name="Freeform 66"/>
              <p:cNvSpPr>
                <a:spLocks/>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w="9525">
                <a:noFill/>
                <a:round/>
                <a:headEnd/>
                <a:tailEnd/>
              </a:ln>
            </p:spPr>
            <p:txBody>
              <a:bodyPr/>
              <a:lstStyle/>
              <a:p>
                <a:endParaRPr lang="zh-CN" altLang="en-US"/>
              </a:p>
            </p:txBody>
          </p:sp>
          <p:sp>
            <p:nvSpPr>
              <p:cNvPr id="1145" name="Freeform 67"/>
              <p:cNvSpPr>
                <a:spLocks/>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w="9525">
                <a:noFill/>
                <a:round/>
                <a:headEnd/>
                <a:tailEnd/>
              </a:ln>
            </p:spPr>
            <p:txBody>
              <a:bodyPr/>
              <a:lstStyle/>
              <a:p>
                <a:endParaRPr lang="zh-CN" altLang="en-US"/>
              </a:p>
            </p:txBody>
          </p:sp>
          <p:sp>
            <p:nvSpPr>
              <p:cNvPr id="1146" name="Freeform 68"/>
              <p:cNvSpPr>
                <a:spLocks/>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w="9525">
                <a:noFill/>
                <a:round/>
                <a:headEnd/>
                <a:tailEnd/>
              </a:ln>
            </p:spPr>
            <p:txBody>
              <a:bodyPr/>
              <a:lstStyle/>
              <a:p>
                <a:endParaRPr lang="zh-CN" altLang="en-US"/>
              </a:p>
            </p:txBody>
          </p:sp>
          <p:sp>
            <p:nvSpPr>
              <p:cNvPr id="1147" name="Freeform 69"/>
              <p:cNvSpPr>
                <a:spLocks/>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w="9525">
                <a:noFill/>
                <a:round/>
                <a:headEnd/>
                <a:tailEnd/>
              </a:ln>
            </p:spPr>
            <p:txBody>
              <a:bodyPr/>
              <a:lstStyle/>
              <a:p>
                <a:endParaRPr lang="zh-CN" altLang="en-US"/>
              </a:p>
            </p:txBody>
          </p:sp>
          <p:sp>
            <p:nvSpPr>
              <p:cNvPr id="1148" name="Freeform 70"/>
              <p:cNvSpPr>
                <a:spLocks/>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w="9525">
                <a:noFill/>
                <a:round/>
                <a:headEnd/>
                <a:tailEnd/>
              </a:ln>
            </p:spPr>
            <p:txBody>
              <a:bodyPr/>
              <a:lstStyle/>
              <a:p>
                <a:endParaRPr lang="zh-CN" altLang="en-US"/>
              </a:p>
            </p:txBody>
          </p:sp>
          <p:sp>
            <p:nvSpPr>
              <p:cNvPr id="1149" name="Freeform 71"/>
              <p:cNvSpPr>
                <a:spLocks/>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w="9525">
                <a:noFill/>
                <a:round/>
                <a:headEnd/>
                <a:tailEnd/>
              </a:ln>
            </p:spPr>
            <p:txBody>
              <a:bodyPr/>
              <a:lstStyle/>
              <a:p>
                <a:endParaRPr lang="zh-CN" altLang="en-US"/>
              </a:p>
            </p:txBody>
          </p:sp>
          <p:sp>
            <p:nvSpPr>
              <p:cNvPr id="1150" name="Freeform 72"/>
              <p:cNvSpPr>
                <a:spLocks/>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w="9525">
                <a:noFill/>
                <a:round/>
                <a:headEnd/>
                <a:tailEnd/>
              </a:ln>
            </p:spPr>
            <p:txBody>
              <a:bodyPr/>
              <a:lstStyle/>
              <a:p>
                <a:endParaRPr lang="zh-CN" altLang="en-US"/>
              </a:p>
            </p:txBody>
          </p:sp>
          <p:sp>
            <p:nvSpPr>
              <p:cNvPr id="1151" name="Freeform 73"/>
              <p:cNvSpPr>
                <a:spLocks/>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w="9525">
                <a:noFill/>
                <a:round/>
                <a:headEnd/>
                <a:tailEnd/>
              </a:ln>
            </p:spPr>
            <p:txBody>
              <a:bodyPr/>
              <a:lstStyle/>
              <a:p>
                <a:endParaRPr lang="zh-CN" altLang="en-US"/>
              </a:p>
            </p:txBody>
          </p:sp>
          <p:sp>
            <p:nvSpPr>
              <p:cNvPr id="1152" name="Freeform 74"/>
              <p:cNvSpPr>
                <a:spLocks/>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w="9525">
                <a:noFill/>
                <a:round/>
                <a:headEnd/>
                <a:tailEnd/>
              </a:ln>
            </p:spPr>
            <p:txBody>
              <a:bodyPr/>
              <a:lstStyle/>
              <a:p>
                <a:endParaRPr lang="zh-CN" altLang="en-US"/>
              </a:p>
            </p:txBody>
          </p:sp>
          <p:sp>
            <p:nvSpPr>
              <p:cNvPr id="1153" name="Freeform 75"/>
              <p:cNvSpPr>
                <a:spLocks/>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w="9525">
                <a:noFill/>
                <a:round/>
                <a:headEnd/>
                <a:tailEnd/>
              </a:ln>
            </p:spPr>
            <p:txBody>
              <a:bodyPr/>
              <a:lstStyle/>
              <a:p>
                <a:endParaRPr lang="zh-CN" altLang="en-US"/>
              </a:p>
            </p:txBody>
          </p:sp>
          <p:sp>
            <p:nvSpPr>
              <p:cNvPr id="1154" name="Freeform 76"/>
              <p:cNvSpPr>
                <a:spLocks/>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w="9525">
                <a:noFill/>
                <a:round/>
                <a:headEnd/>
                <a:tailEnd/>
              </a:ln>
            </p:spPr>
            <p:txBody>
              <a:bodyPr/>
              <a:lstStyle/>
              <a:p>
                <a:endParaRPr lang="zh-CN" altLang="en-US"/>
              </a:p>
            </p:txBody>
          </p:sp>
          <p:sp>
            <p:nvSpPr>
              <p:cNvPr id="1155" name="Freeform 77"/>
              <p:cNvSpPr>
                <a:spLocks/>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w="9525">
                <a:noFill/>
                <a:round/>
                <a:headEnd/>
                <a:tailEnd/>
              </a:ln>
            </p:spPr>
            <p:txBody>
              <a:bodyPr/>
              <a:lstStyle/>
              <a:p>
                <a:endParaRPr lang="zh-CN" altLang="en-US"/>
              </a:p>
            </p:txBody>
          </p:sp>
          <p:sp>
            <p:nvSpPr>
              <p:cNvPr id="1156" name="Freeform 78"/>
              <p:cNvSpPr>
                <a:spLocks/>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w="9525">
                <a:noFill/>
                <a:round/>
                <a:headEnd/>
                <a:tailEnd/>
              </a:ln>
            </p:spPr>
            <p:txBody>
              <a:bodyPr/>
              <a:lstStyle/>
              <a:p>
                <a:endParaRPr lang="zh-CN" altLang="en-US"/>
              </a:p>
            </p:txBody>
          </p:sp>
          <p:sp>
            <p:nvSpPr>
              <p:cNvPr id="1157" name="Freeform 79"/>
              <p:cNvSpPr>
                <a:spLocks/>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w="9525">
                <a:noFill/>
                <a:round/>
                <a:headEnd/>
                <a:tailEnd/>
              </a:ln>
            </p:spPr>
            <p:txBody>
              <a:bodyPr/>
              <a:lstStyle/>
              <a:p>
                <a:endParaRPr lang="zh-CN" altLang="en-US"/>
              </a:p>
            </p:txBody>
          </p:sp>
          <p:sp>
            <p:nvSpPr>
              <p:cNvPr id="1158" name="Freeform 80"/>
              <p:cNvSpPr>
                <a:spLocks/>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w="9525">
                <a:noFill/>
                <a:round/>
                <a:headEnd/>
                <a:tailEnd/>
              </a:ln>
            </p:spPr>
            <p:txBody>
              <a:bodyPr/>
              <a:lstStyle/>
              <a:p>
                <a:endParaRPr lang="zh-CN" altLang="en-US"/>
              </a:p>
            </p:txBody>
          </p:sp>
          <p:sp>
            <p:nvSpPr>
              <p:cNvPr id="1159" name="Freeform 81"/>
              <p:cNvSpPr>
                <a:spLocks/>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w="9525">
                <a:noFill/>
                <a:round/>
                <a:headEnd/>
                <a:tailEnd/>
              </a:ln>
            </p:spPr>
            <p:txBody>
              <a:bodyPr/>
              <a:lstStyle/>
              <a:p>
                <a:endParaRPr lang="zh-CN" altLang="en-US"/>
              </a:p>
            </p:txBody>
          </p:sp>
          <p:sp>
            <p:nvSpPr>
              <p:cNvPr id="1160" name="Freeform 82"/>
              <p:cNvSpPr>
                <a:spLocks/>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w="9525">
                <a:noFill/>
                <a:round/>
                <a:headEnd/>
                <a:tailEnd/>
              </a:ln>
            </p:spPr>
            <p:txBody>
              <a:bodyPr/>
              <a:lstStyle/>
              <a:p>
                <a:endParaRPr lang="zh-CN" altLang="en-US"/>
              </a:p>
            </p:txBody>
          </p:sp>
          <p:sp>
            <p:nvSpPr>
              <p:cNvPr id="1161" name="Freeform 83"/>
              <p:cNvSpPr>
                <a:spLocks/>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w="9525">
                <a:noFill/>
                <a:round/>
                <a:headEnd/>
                <a:tailEnd/>
              </a:ln>
            </p:spPr>
            <p:txBody>
              <a:bodyPr/>
              <a:lstStyle/>
              <a:p>
                <a:endParaRPr lang="zh-CN" altLang="en-US"/>
              </a:p>
            </p:txBody>
          </p:sp>
          <p:sp>
            <p:nvSpPr>
              <p:cNvPr id="1162" name="Freeform 84"/>
              <p:cNvSpPr>
                <a:spLocks/>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w="9525">
                <a:noFill/>
                <a:round/>
                <a:headEnd/>
                <a:tailEnd/>
              </a:ln>
            </p:spPr>
            <p:txBody>
              <a:bodyPr/>
              <a:lstStyle/>
              <a:p>
                <a:endParaRPr lang="zh-CN" altLang="en-US"/>
              </a:p>
            </p:txBody>
          </p:sp>
          <p:sp>
            <p:nvSpPr>
              <p:cNvPr id="1163" name="Freeform 85"/>
              <p:cNvSpPr>
                <a:spLocks/>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w="9525">
                <a:noFill/>
                <a:round/>
                <a:headEnd/>
                <a:tailEnd/>
              </a:ln>
            </p:spPr>
            <p:txBody>
              <a:bodyPr/>
              <a:lstStyle/>
              <a:p>
                <a:endParaRPr lang="zh-CN" altLang="en-US"/>
              </a:p>
            </p:txBody>
          </p:sp>
          <p:sp>
            <p:nvSpPr>
              <p:cNvPr id="1164" name="Freeform 86"/>
              <p:cNvSpPr>
                <a:spLocks/>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w="9525">
                <a:noFill/>
                <a:round/>
                <a:headEnd/>
                <a:tailEnd/>
              </a:ln>
            </p:spPr>
            <p:txBody>
              <a:bodyPr/>
              <a:lstStyle/>
              <a:p>
                <a:endParaRPr lang="zh-CN" altLang="en-US"/>
              </a:p>
            </p:txBody>
          </p:sp>
          <p:sp>
            <p:nvSpPr>
              <p:cNvPr id="1165" name="Freeform 87"/>
              <p:cNvSpPr>
                <a:spLocks/>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w="9525">
                <a:noFill/>
                <a:round/>
                <a:headEnd/>
                <a:tailEnd/>
              </a:ln>
            </p:spPr>
            <p:txBody>
              <a:bodyPr/>
              <a:lstStyle/>
              <a:p>
                <a:endParaRPr lang="zh-CN" altLang="en-US"/>
              </a:p>
            </p:txBody>
          </p:sp>
          <p:sp>
            <p:nvSpPr>
              <p:cNvPr id="1166" name="Freeform 88"/>
              <p:cNvSpPr>
                <a:spLocks/>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w="9525">
                <a:noFill/>
                <a:round/>
                <a:headEnd/>
                <a:tailEnd/>
              </a:ln>
            </p:spPr>
            <p:txBody>
              <a:bodyPr/>
              <a:lstStyle/>
              <a:p>
                <a:endParaRPr lang="zh-CN" altLang="en-US"/>
              </a:p>
            </p:txBody>
          </p:sp>
          <p:sp>
            <p:nvSpPr>
              <p:cNvPr id="1167" name="Freeform 89"/>
              <p:cNvSpPr>
                <a:spLocks/>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w="9525">
                <a:noFill/>
                <a:round/>
                <a:headEnd/>
                <a:tailEnd/>
              </a:ln>
            </p:spPr>
            <p:txBody>
              <a:bodyPr/>
              <a:lstStyle/>
              <a:p>
                <a:endParaRPr lang="zh-CN" altLang="en-US"/>
              </a:p>
            </p:txBody>
          </p:sp>
          <p:sp>
            <p:nvSpPr>
              <p:cNvPr id="1168" name="Freeform 90"/>
              <p:cNvSpPr>
                <a:spLocks/>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w="9525">
                <a:noFill/>
                <a:round/>
                <a:headEnd/>
                <a:tailEnd/>
              </a:ln>
            </p:spPr>
            <p:txBody>
              <a:bodyPr/>
              <a:lstStyle/>
              <a:p>
                <a:endParaRPr lang="zh-CN" altLang="en-US"/>
              </a:p>
            </p:txBody>
          </p:sp>
          <p:sp>
            <p:nvSpPr>
              <p:cNvPr id="1169" name="Freeform 91"/>
              <p:cNvSpPr>
                <a:spLocks/>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w="9525">
                <a:noFill/>
                <a:round/>
                <a:headEnd/>
                <a:tailEnd/>
              </a:ln>
            </p:spPr>
            <p:txBody>
              <a:bodyPr/>
              <a:lstStyle/>
              <a:p>
                <a:endParaRPr lang="zh-CN" altLang="en-US"/>
              </a:p>
            </p:txBody>
          </p:sp>
          <p:sp>
            <p:nvSpPr>
              <p:cNvPr id="1170" name="Freeform 92"/>
              <p:cNvSpPr>
                <a:spLocks/>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w="9525">
                <a:noFill/>
                <a:round/>
                <a:headEnd/>
                <a:tailEnd/>
              </a:ln>
            </p:spPr>
            <p:txBody>
              <a:bodyPr/>
              <a:lstStyle/>
              <a:p>
                <a:endParaRPr lang="zh-CN" altLang="en-US"/>
              </a:p>
            </p:txBody>
          </p:sp>
          <p:sp>
            <p:nvSpPr>
              <p:cNvPr id="1171" name="Freeform 93"/>
              <p:cNvSpPr>
                <a:spLocks/>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w="9525">
                <a:noFill/>
                <a:round/>
                <a:headEnd/>
                <a:tailEnd/>
              </a:ln>
            </p:spPr>
            <p:txBody>
              <a:bodyPr/>
              <a:lstStyle/>
              <a:p>
                <a:endParaRPr lang="zh-CN" altLang="en-US"/>
              </a:p>
            </p:txBody>
          </p:sp>
          <p:sp>
            <p:nvSpPr>
              <p:cNvPr id="1172" name="Freeform 94"/>
              <p:cNvSpPr>
                <a:spLocks/>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w="9525">
                <a:noFill/>
                <a:round/>
                <a:headEnd/>
                <a:tailEnd/>
              </a:ln>
            </p:spPr>
            <p:txBody>
              <a:bodyPr/>
              <a:lstStyle/>
              <a:p>
                <a:endParaRPr lang="zh-CN" altLang="en-US"/>
              </a:p>
            </p:txBody>
          </p:sp>
          <p:sp>
            <p:nvSpPr>
              <p:cNvPr id="1173" name="Freeform 95"/>
              <p:cNvSpPr>
                <a:spLocks/>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w="9525">
                <a:noFill/>
                <a:round/>
                <a:headEnd/>
                <a:tailEnd/>
              </a:ln>
            </p:spPr>
            <p:txBody>
              <a:bodyPr/>
              <a:lstStyle/>
              <a:p>
                <a:endParaRPr lang="zh-CN" altLang="en-US"/>
              </a:p>
            </p:txBody>
          </p:sp>
          <p:sp>
            <p:nvSpPr>
              <p:cNvPr id="1174" name="Freeform 96"/>
              <p:cNvSpPr>
                <a:spLocks/>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w="9525">
                <a:noFill/>
                <a:round/>
                <a:headEnd/>
                <a:tailEnd/>
              </a:ln>
            </p:spPr>
            <p:txBody>
              <a:bodyPr/>
              <a:lstStyle/>
              <a:p>
                <a:endParaRPr lang="zh-CN" altLang="en-US"/>
              </a:p>
            </p:txBody>
          </p:sp>
          <p:sp>
            <p:nvSpPr>
              <p:cNvPr id="1175" name="Freeform 97"/>
              <p:cNvSpPr>
                <a:spLocks/>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w="9525">
                <a:noFill/>
                <a:round/>
                <a:headEnd/>
                <a:tailEnd/>
              </a:ln>
            </p:spPr>
            <p:txBody>
              <a:bodyPr/>
              <a:lstStyle/>
              <a:p>
                <a:endParaRPr lang="zh-CN" altLang="en-US"/>
              </a:p>
            </p:txBody>
          </p:sp>
          <p:sp>
            <p:nvSpPr>
              <p:cNvPr id="1176" name="Freeform 98"/>
              <p:cNvSpPr>
                <a:spLocks/>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w="9525">
                <a:noFill/>
                <a:round/>
                <a:headEnd/>
                <a:tailEnd/>
              </a:ln>
            </p:spPr>
            <p:txBody>
              <a:bodyPr/>
              <a:lstStyle/>
              <a:p>
                <a:endParaRPr lang="zh-CN" altLang="en-US"/>
              </a:p>
            </p:txBody>
          </p:sp>
          <p:sp>
            <p:nvSpPr>
              <p:cNvPr id="1177" name="Freeform 99"/>
              <p:cNvSpPr>
                <a:spLocks/>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w="9525">
                <a:noFill/>
                <a:round/>
                <a:headEnd/>
                <a:tailEnd/>
              </a:ln>
            </p:spPr>
            <p:txBody>
              <a:bodyPr/>
              <a:lstStyle/>
              <a:p>
                <a:endParaRPr lang="zh-CN" altLang="en-US"/>
              </a:p>
            </p:txBody>
          </p:sp>
          <p:sp>
            <p:nvSpPr>
              <p:cNvPr id="1178" name="Freeform 100"/>
              <p:cNvSpPr>
                <a:spLocks/>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w="9525">
                <a:noFill/>
                <a:round/>
                <a:headEnd/>
                <a:tailEnd/>
              </a:ln>
            </p:spPr>
            <p:txBody>
              <a:bodyPr/>
              <a:lstStyle/>
              <a:p>
                <a:endParaRPr lang="zh-CN" altLang="en-US"/>
              </a:p>
            </p:txBody>
          </p:sp>
          <p:sp>
            <p:nvSpPr>
              <p:cNvPr id="1179" name="Freeform 101"/>
              <p:cNvSpPr>
                <a:spLocks/>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w="9525">
                <a:noFill/>
                <a:round/>
                <a:headEnd/>
                <a:tailEnd/>
              </a:ln>
            </p:spPr>
            <p:txBody>
              <a:bodyPr/>
              <a:lstStyle/>
              <a:p>
                <a:endParaRPr lang="zh-CN" altLang="en-US"/>
              </a:p>
            </p:txBody>
          </p:sp>
          <p:sp>
            <p:nvSpPr>
              <p:cNvPr id="1180" name="Freeform 102"/>
              <p:cNvSpPr>
                <a:spLocks/>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w="9525">
                <a:noFill/>
                <a:round/>
                <a:headEnd/>
                <a:tailEnd/>
              </a:ln>
            </p:spPr>
            <p:txBody>
              <a:bodyPr/>
              <a:lstStyle/>
              <a:p>
                <a:endParaRPr lang="zh-CN" altLang="en-US"/>
              </a:p>
            </p:txBody>
          </p:sp>
          <p:sp>
            <p:nvSpPr>
              <p:cNvPr id="1181" name="Freeform 103"/>
              <p:cNvSpPr>
                <a:spLocks/>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w="9525">
                <a:noFill/>
                <a:round/>
                <a:headEnd/>
                <a:tailEnd/>
              </a:ln>
            </p:spPr>
            <p:txBody>
              <a:bodyPr/>
              <a:lstStyle/>
              <a:p>
                <a:endParaRPr lang="zh-CN" altLang="en-US"/>
              </a:p>
            </p:txBody>
          </p:sp>
          <p:sp>
            <p:nvSpPr>
              <p:cNvPr id="1182" name="Freeform 104"/>
              <p:cNvSpPr>
                <a:spLocks/>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w="9525">
                <a:noFill/>
                <a:round/>
                <a:headEnd/>
                <a:tailEnd/>
              </a:ln>
            </p:spPr>
            <p:txBody>
              <a:bodyPr/>
              <a:lstStyle/>
              <a:p>
                <a:endParaRPr lang="zh-CN" altLang="en-US"/>
              </a:p>
            </p:txBody>
          </p:sp>
          <p:sp>
            <p:nvSpPr>
              <p:cNvPr id="1183" name="Freeform 105"/>
              <p:cNvSpPr>
                <a:spLocks/>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w="9525">
                <a:noFill/>
                <a:round/>
                <a:headEnd/>
                <a:tailEnd/>
              </a:ln>
            </p:spPr>
            <p:txBody>
              <a:bodyPr/>
              <a:lstStyle/>
              <a:p>
                <a:endParaRPr lang="zh-CN" altLang="en-US"/>
              </a:p>
            </p:txBody>
          </p:sp>
          <p:sp>
            <p:nvSpPr>
              <p:cNvPr id="1184" name="Freeform 106"/>
              <p:cNvSpPr>
                <a:spLocks/>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w="9525">
                <a:noFill/>
                <a:round/>
                <a:headEnd/>
                <a:tailEnd/>
              </a:ln>
            </p:spPr>
            <p:txBody>
              <a:bodyPr/>
              <a:lstStyle/>
              <a:p>
                <a:endParaRPr lang="zh-CN" altLang="en-US"/>
              </a:p>
            </p:txBody>
          </p:sp>
          <p:sp>
            <p:nvSpPr>
              <p:cNvPr id="1185" name="Freeform 107"/>
              <p:cNvSpPr>
                <a:spLocks/>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w="9525">
                <a:noFill/>
                <a:round/>
                <a:headEnd/>
                <a:tailEnd/>
              </a:ln>
            </p:spPr>
            <p:txBody>
              <a:bodyPr/>
              <a:lstStyle/>
              <a:p>
                <a:endParaRPr lang="zh-CN" altLang="en-US"/>
              </a:p>
            </p:txBody>
          </p:sp>
          <p:sp>
            <p:nvSpPr>
              <p:cNvPr id="1186" name="Freeform 108"/>
              <p:cNvSpPr>
                <a:spLocks/>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w="9525">
                <a:noFill/>
                <a:round/>
                <a:headEnd/>
                <a:tailEnd/>
              </a:ln>
            </p:spPr>
            <p:txBody>
              <a:bodyPr/>
              <a:lstStyle/>
              <a:p>
                <a:endParaRPr lang="zh-CN" altLang="en-US"/>
              </a:p>
            </p:txBody>
          </p:sp>
          <p:sp>
            <p:nvSpPr>
              <p:cNvPr id="1187" name="Freeform 109"/>
              <p:cNvSpPr>
                <a:spLocks/>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w="9525">
                <a:noFill/>
                <a:round/>
                <a:headEnd/>
                <a:tailEnd/>
              </a:ln>
            </p:spPr>
            <p:txBody>
              <a:bodyPr/>
              <a:lstStyle/>
              <a:p>
                <a:endParaRPr lang="zh-CN" altLang="en-US"/>
              </a:p>
            </p:txBody>
          </p:sp>
          <p:sp>
            <p:nvSpPr>
              <p:cNvPr id="1188" name="Freeform 110"/>
              <p:cNvSpPr>
                <a:spLocks/>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w="9525">
                <a:noFill/>
                <a:round/>
                <a:headEnd/>
                <a:tailEnd/>
              </a:ln>
            </p:spPr>
            <p:txBody>
              <a:bodyPr/>
              <a:lstStyle/>
              <a:p>
                <a:endParaRPr lang="zh-CN" altLang="en-US"/>
              </a:p>
            </p:txBody>
          </p:sp>
          <p:sp>
            <p:nvSpPr>
              <p:cNvPr id="1189" name="Freeform 111"/>
              <p:cNvSpPr>
                <a:spLocks/>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w="9525">
                <a:noFill/>
                <a:round/>
                <a:headEnd/>
                <a:tailEnd/>
              </a:ln>
            </p:spPr>
            <p:txBody>
              <a:bodyPr/>
              <a:lstStyle/>
              <a:p>
                <a:endParaRPr lang="zh-CN" altLang="en-US"/>
              </a:p>
            </p:txBody>
          </p:sp>
          <p:sp>
            <p:nvSpPr>
              <p:cNvPr id="1190" name="Freeform 112"/>
              <p:cNvSpPr>
                <a:spLocks/>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w="9525">
                <a:noFill/>
                <a:round/>
                <a:headEnd/>
                <a:tailEnd/>
              </a:ln>
            </p:spPr>
            <p:txBody>
              <a:bodyPr/>
              <a:lstStyle/>
              <a:p>
                <a:endParaRPr lang="zh-CN" altLang="en-US"/>
              </a:p>
            </p:txBody>
          </p:sp>
          <p:sp>
            <p:nvSpPr>
              <p:cNvPr id="1191" name="Freeform 113"/>
              <p:cNvSpPr>
                <a:spLocks/>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w="9525">
                <a:noFill/>
                <a:round/>
                <a:headEnd/>
                <a:tailEnd/>
              </a:ln>
            </p:spPr>
            <p:txBody>
              <a:bodyPr/>
              <a:lstStyle/>
              <a:p>
                <a:endParaRPr lang="zh-CN" altLang="en-US"/>
              </a:p>
            </p:txBody>
          </p:sp>
          <p:sp>
            <p:nvSpPr>
              <p:cNvPr id="1192" name="Freeform 114"/>
              <p:cNvSpPr>
                <a:spLocks/>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w="9525">
                <a:noFill/>
                <a:round/>
                <a:headEnd/>
                <a:tailEnd/>
              </a:ln>
            </p:spPr>
            <p:txBody>
              <a:bodyPr/>
              <a:lstStyle/>
              <a:p>
                <a:endParaRPr lang="zh-CN" altLang="en-US"/>
              </a:p>
            </p:txBody>
          </p:sp>
          <p:sp>
            <p:nvSpPr>
              <p:cNvPr id="1193" name="Freeform 115"/>
              <p:cNvSpPr>
                <a:spLocks/>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w="9525">
                <a:noFill/>
                <a:round/>
                <a:headEnd/>
                <a:tailEnd/>
              </a:ln>
            </p:spPr>
            <p:txBody>
              <a:bodyPr/>
              <a:lstStyle/>
              <a:p>
                <a:endParaRPr lang="zh-CN" altLang="en-US"/>
              </a:p>
            </p:txBody>
          </p:sp>
          <p:sp>
            <p:nvSpPr>
              <p:cNvPr id="1194" name="Freeform 116"/>
              <p:cNvSpPr>
                <a:spLocks/>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w="9525">
                <a:noFill/>
                <a:round/>
                <a:headEnd/>
                <a:tailEnd/>
              </a:ln>
            </p:spPr>
            <p:txBody>
              <a:bodyPr/>
              <a:lstStyle/>
              <a:p>
                <a:endParaRPr lang="zh-CN" altLang="en-US"/>
              </a:p>
            </p:txBody>
          </p:sp>
          <p:sp>
            <p:nvSpPr>
              <p:cNvPr id="1195" name="Freeform 117"/>
              <p:cNvSpPr>
                <a:spLocks/>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w="9525">
                <a:noFill/>
                <a:round/>
                <a:headEnd/>
                <a:tailEnd/>
              </a:ln>
            </p:spPr>
            <p:txBody>
              <a:bodyPr/>
              <a:lstStyle/>
              <a:p>
                <a:endParaRPr lang="zh-CN" altLang="en-US"/>
              </a:p>
            </p:txBody>
          </p:sp>
        </p:grpSp>
        <p:grpSp>
          <p:nvGrpSpPr>
            <p:cNvPr id="1042" name="Group 118"/>
            <p:cNvGrpSpPr>
              <a:grpSpLocks/>
            </p:cNvGrpSpPr>
            <p:nvPr/>
          </p:nvGrpSpPr>
          <p:grpSpPr bwMode="auto">
            <a:xfrm rot="-3214438">
              <a:off x="3801" y="903"/>
              <a:ext cx="461" cy="480"/>
              <a:chOff x="3481" y="3030"/>
              <a:chExt cx="1115" cy="1118"/>
            </a:xfrm>
          </p:grpSpPr>
          <p:sp>
            <p:nvSpPr>
              <p:cNvPr id="1044" name="Freeform 119"/>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w="9525">
                <a:noFill/>
                <a:round/>
                <a:headEnd/>
                <a:tailEnd/>
              </a:ln>
            </p:spPr>
            <p:txBody>
              <a:bodyPr/>
              <a:lstStyle/>
              <a:p>
                <a:endParaRPr lang="zh-CN" altLang="en-US"/>
              </a:p>
            </p:txBody>
          </p:sp>
          <p:sp>
            <p:nvSpPr>
              <p:cNvPr id="1045" name="Freeform 120"/>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w="9525">
                <a:noFill/>
                <a:round/>
                <a:headEnd/>
                <a:tailEnd/>
              </a:ln>
            </p:spPr>
            <p:txBody>
              <a:bodyPr/>
              <a:lstStyle/>
              <a:p>
                <a:endParaRPr lang="zh-CN" altLang="en-US"/>
              </a:p>
            </p:txBody>
          </p:sp>
          <p:sp>
            <p:nvSpPr>
              <p:cNvPr id="1046" name="Freeform 121"/>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w="9525">
                <a:noFill/>
                <a:round/>
                <a:headEnd/>
                <a:tailEnd/>
              </a:ln>
            </p:spPr>
            <p:txBody>
              <a:bodyPr/>
              <a:lstStyle/>
              <a:p>
                <a:endParaRPr lang="zh-CN" altLang="en-US"/>
              </a:p>
            </p:txBody>
          </p:sp>
          <p:sp>
            <p:nvSpPr>
              <p:cNvPr id="1047" name="Freeform 122"/>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w="9525">
                <a:noFill/>
                <a:round/>
                <a:headEnd/>
                <a:tailEnd/>
              </a:ln>
            </p:spPr>
            <p:txBody>
              <a:bodyPr/>
              <a:lstStyle/>
              <a:p>
                <a:endParaRPr lang="zh-CN" altLang="en-US"/>
              </a:p>
            </p:txBody>
          </p:sp>
          <p:sp>
            <p:nvSpPr>
              <p:cNvPr id="1048" name="Freeform 123"/>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w="9525">
                <a:noFill/>
                <a:round/>
                <a:headEnd/>
                <a:tailEnd/>
              </a:ln>
            </p:spPr>
            <p:txBody>
              <a:bodyPr/>
              <a:lstStyle/>
              <a:p>
                <a:endParaRPr lang="zh-CN" altLang="en-US"/>
              </a:p>
            </p:txBody>
          </p:sp>
          <p:sp>
            <p:nvSpPr>
              <p:cNvPr id="1049" name="Freeform 124"/>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w="9525">
                <a:noFill/>
                <a:round/>
                <a:headEnd/>
                <a:tailEnd/>
              </a:ln>
            </p:spPr>
            <p:txBody>
              <a:bodyPr/>
              <a:lstStyle/>
              <a:p>
                <a:endParaRPr lang="zh-CN" altLang="en-US"/>
              </a:p>
            </p:txBody>
          </p:sp>
          <p:sp>
            <p:nvSpPr>
              <p:cNvPr id="1050" name="Freeform 125"/>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w="9525">
                <a:noFill/>
                <a:round/>
                <a:headEnd/>
                <a:tailEnd/>
              </a:ln>
            </p:spPr>
            <p:txBody>
              <a:bodyPr/>
              <a:lstStyle/>
              <a:p>
                <a:endParaRPr lang="zh-CN" altLang="en-US"/>
              </a:p>
            </p:txBody>
          </p:sp>
          <p:sp>
            <p:nvSpPr>
              <p:cNvPr id="1051" name="Freeform 126"/>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w="9525">
                <a:noFill/>
                <a:round/>
                <a:headEnd/>
                <a:tailEnd/>
              </a:ln>
            </p:spPr>
            <p:txBody>
              <a:bodyPr/>
              <a:lstStyle/>
              <a:p>
                <a:endParaRPr lang="zh-CN" altLang="en-US"/>
              </a:p>
            </p:txBody>
          </p:sp>
          <p:sp>
            <p:nvSpPr>
              <p:cNvPr id="1052" name="Freeform 127"/>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w="9525">
                <a:noFill/>
                <a:round/>
                <a:headEnd/>
                <a:tailEnd/>
              </a:ln>
            </p:spPr>
            <p:txBody>
              <a:bodyPr/>
              <a:lstStyle/>
              <a:p>
                <a:endParaRPr lang="zh-CN" altLang="en-US"/>
              </a:p>
            </p:txBody>
          </p:sp>
          <p:sp>
            <p:nvSpPr>
              <p:cNvPr id="1053" name="Freeform 128"/>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w="9525">
                <a:noFill/>
                <a:round/>
                <a:headEnd/>
                <a:tailEnd/>
              </a:ln>
            </p:spPr>
            <p:txBody>
              <a:bodyPr/>
              <a:lstStyle/>
              <a:p>
                <a:endParaRPr lang="zh-CN" altLang="en-US"/>
              </a:p>
            </p:txBody>
          </p:sp>
          <p:sp>
            <p:nvSpPr>
              <p:cNvPr id="1054" name="Freeform 129"/>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w="9525">
                <a:noFill/>
                <a:round/>
                <a:headEnd/>
                <a:tailEnd/>
              </a:ln>
            </p:spPr>
            <p:txBody>
              <a:bodyPr/>
              <a:lstStyle/>
              <a:p>
                <a:endParaRPr lang="zh-CN" altLang="en-US"/>
              </a:p>
            </p:txBody>
          </p:sp>
          <p:sp>
            <p:nvSpPr>
              <p:cNvPr id="1055" name="Freeform 130"/>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w="9525">
                <a:noFill/>
                <a:round/>
                <a:headEnd/>
                <a:tailEnd/>
              </a:ln>
            </p:spPr>
            <p:txBody>
              <a:bodyPr/>
              <a:lstStyle/>
              <a:p>
                <a:endParaRPr lang="zh-CN" altLang="en-US"/>
              </a:p>
            </p:txBody>
          </p:sp>
          <p:sp>
            <p:nvSpPr>
              <p:cNvPr id="1056" name="Freeform 131"/>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w="9525">
                <a:noFill/>
                <a:round/>
                <a:headEnd/>
                <a:tailEnd/>
              </a:ln>
            </p:spPr>
            <p:txBody>
              <a:bodyPr/>
              <a:lstStyle/>
              <a:p>
                <a:endParaRPr lang="zh-CN" altLang="en-US"/>
              </a:p>
            </p:txBody>
          </p:sp>
          <p:sp>
            <p:nvSpPr>
              <p:cNvPr id="1057" name="Freeform 132"/>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w="9525">
                <a:noFill/>
                <a:round/>
                <a:headEnd/>
                <a:tailEnd/>
              </a:ln>
            </p:spPr>
            <p:txBody>
              <a:bodyPr/>
              <a:lstStyle/>
              <a:p>
                <a:endParaRPr lang="zh-CN" altLang="en-US"/>
              </a:p>
            </p:txBody>
          </p:sp>
          <p:sp>
            <p:nvSpPr>
              <p:cNvPr id="1058" name="Freeform 133"/>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w="9525">
                <a:noFill/>
                <a:round/>
                <a:headEnd/>
                <a:tailEnd/>
              </a:ln>
            </p:spPr>
            <p:txBody>
              <a:bodyPr/>
              <a:lstStyle/>
              <a:p>
                <a:endParaRPr lang="zh-CN" altLang="en-US"/>
              </a:p>
            </p:txBody>
          </p:sp>
          <p:sp>
            <p:nvSpPr>
              <p:cNvPr id="1059" name="Freeform 134"/>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w="9525">
                <a:noFill/>
                <a:round/>
                <a:headEnd/>
                <a:tailEnd/>
              </a:ln>
            </p:spPr>
            <p:txBody>
              <a:bodyPr/>
              <a:lstStyle/>
              <a:p>
                <a:endParaRPr lang="zh-CN" altLang="en-US"/>
              </a:p>
            </p:txBody>
          </p:sp>
          <p:sp>
            <p:nvSpPr>
              <p:cNvPr id="1060" name="Freeform 135"/>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w="9525">
                <a:noFill/>
                <a:round/>
                <a:headEnd/>
                <a:tailEnd/>
              </a:ln>
            </p:spPr>
            <p:txBody>
              <a:bodyPr/>
              <a:lstStyle/>
              <a:p>
                <a:endParaRPr lang="zh-CN" altLang="en-US"/>
              </a:p>
            </p:txBody>
          </p:sp>
          <p:sp>
            <p:nvSpPr>
              <p:cNvPr id="1061" name="Freeform 136"/>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w="9525">
                <a:noFill/>
                <a:round/>
                <a:headEnd/>
                <a:tailEnd/>
              </a:ln>
            </p:spPr>
            <p:txBody>
              <a:bodyPr/>
              <a:lstStyle/>
              <a:p>
                <a:endParaRPr lang="zh-CN" altLang="en-US"/>
              </a:p>
            </p:txBody>
          </p:sp>
          <p:sp>
            <p:nvSpPr>
              <p:cNvPr id="1062" name="Freeform 137"/>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w="9525">
                <a:noFill/>
                <a:round/>
                <a:headEnd/>
                <a:tailEnd/>
              </a:ln>
            </p:spPr>
            <p:txBody>
              <a:bodyPr/>
              <a:lstStyle/>
              <a:p>
                <a:endParaRPr lang="zh-CN" altLang="en-US"/>
              </a:p>
            </p:txBody>
          </p:sp>
          <p:sp>
            <p:nvSpPr>
              <p:cNvPr id="1063" name="Freeform 138"/>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w="9525">
                <a:noFill/>
                <a:round/>
                <a:headEnd/>
                <a:tailEnd/>
              </a:ln>
            </p:spPr>
            <p:txBody>
              <a:bodyPr/>
              <a:lstStyle/>
              <a:p>
                <a:endParaRPr lang="zh-CN" altLang="en-US"/>
              </a:p>
            </p:txBody>
          </p:sp>
          <p:sp>
            <p:nvSpPr>
              <p:cNvPr id="1064" name="Freeform 139"/>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w="9525">
                <a:noFill/>
                <a:round/>
                <a:headEnd/>
                <a:tailEnd/>
              </a:ln>
            </p:spPr>
            <p:txBody>
              <a:bodyPr/>
              <a:lstStyle/>
              <a:p>
                <a:endParaRPr lang="zh-CN" altLang="en-US"/>
              </a:p>
            </p:txBody>
          </p:sp>
          <p:sp>
            <p:nvSpPr>
              <p:cNvPr id="1065" name="Freeform 140"/>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w="9525">
                <a:noFill/>
                <a:round/>
                <a:headEnd/>
                <a:tailEnd/>
              </a:ln>
            </p:spPr>
            <p:txBody>
              <a:bodyPr/>
              <a:lstStyle/>
              <a:p>
                <a:endParaRPr lang="zh-CN" altLang="en-US"/>
              </a:p>
            </p:txBody>
          </p:sp>
          <p:sp>
            <p:nvSpPr>
              <p:cNvPr id="1066" name="Freeform 141"/>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w="9525">
                <a:noFill/>
                <a:round/>
                <a:headEnd/>
                <a:tailEnd/>
              </a:ln>
            </p:spPr>
            <p:txBody>
              <a:bodyPr/>
              <a:lstStyle/>
              <a:p>
                <a:endParaRPr lang="zh-CN" altLang="en-US"/>
              </a:p>
            </p:txBody>
          </p:sp>
          <p:sp>
            <p:nvSpPr>
              <p:cNvPr id="1067" name="Freeform 142"/>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w="9525">
                <a:noFill/>
                <a:round/>
                <a:headEnd/>
                <a:tailEnd/>
              </a:ln>
            </p:spPr>
            <p:txBody>
              <a:bodyPr/>
              <a:lstStyle/>
              <a:p>
                <a:endParaRPr lang="zh-CN" altLang="en-US"/>
              </a:p>
            </p:txBody>
          </p:sp>
          <p:sp>
            <p:nvSpPr>
              <p:cNvPr id="1068" name="Freeform 143"/>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w="9525">
                <a:noFill/>
                <a:round/>
                <a:headEnd/>
                <a:tailEnd/>
              </a:ln>
            </p:spPr>
            <p:txBody>
              <a:bodyPr/>
              <a:lstStyle/>
              <a:p>
                <a:endParaRPr lang="zh-CN" altLang="en-US"/>
              </a:p>
            </p:txBody>
          </p:sp>
          <p:sp>
            <p:nvSpPr>
              <p:cNvPr id="1069" name="Freeform 144"/>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w="9525">
                <a:noFill/>
                <a:round/>
                <a:headEnd/>
                <a:tailEnd/>
              </a:ln>
            </p:spPr>
            <p:txBody>
              <a:bodyPr/>
              <a:lstStyle/>
              <a:p>
                <a:endParaRPr lang="zh-CN" altLang="en-US"/>
              </a:p>
            </p:txBody>
          </p:sp>
          <p:sp>
            <p:nvSpPr>
              <p:cNvPr id="1070" name="Freeform 145"/>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w="9525">
                <a:noFill/>
                <a:round/>
                <a:headEnd/>
                <a:tailEnd/>
              </a:ln>
            </p:spPr>
            <p:txBody>
              <a:bodyPr/>
              <a:lstStyle/>
              <a:p>
                <a:endParaRPr lang="zh-CN" altLang="en-US"/>
              </a:p>
            </p:txBody>
          </p:sp>
          <p:sp>
            <p:nvSpPr>
              <p:cNvPr id="1071" name="Freeform 146"/>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w="9525">
                <a:noFill/>
                <a:round/>
                <a:headEnd/>
                <a:tailEnd/>
              </a:ln>
            </p:spPr>
            <p:txBody>
              <a:bodyPr/>
              <a:lstStyle/>
              <a:p>
                <a:endParaRPr lang="zh-CN" altLang="en-US"/>
              </a:p>
            </p:txBody>
          </p:sp>
          <p:sp>
            <p:nvSpPr>
              <p:cNvPr id="1072" name="Freeform 147"/>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w="9525">
                <a:noFill/>
                <a:round/>
                <a:headEnd/>
                <a:tailEnd/>
              </a:ln>
            </p:spPr>
            <p:txBody>
              <a:bodyPr/>
              <a:lstStyle/>
              <a:p>
                <a:endParaRPr lang="zh-CN" altLang="en-US"/>
              </a:p>
            </p:txBody>
          </p:sp>
          <p:sp>
            <p:nvSpPr>
              <p:cNvPr id="1073" name="Freeform 148"/>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w="9525">
                <a:noFill/>
                <a:round/>
                <a:headEnd/>
                <a:tailEnd/>
              </a:ln>
            </p:spPr>
            <p:txBody>
              <a:bodyPr/>
              <a:lstStyle/>
              <a:p>
                <a:endParaRPr lang="zh-CN" altLang="en-US"/>
              </a:p>
            </p:txBody>
          </p:sp>
          <p:sp>
            <p:nvSpPr>
              <p:cNvPr id="1074" name="Freeform 149"/>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w="9525">
                <a:noFill/>
                <a:round/>
                <a:headEnd/>
                <a:tailEnd/>
              </a:ln>
            </p:spPr>
            <p:txBody>
              <a:bodyPr/>
              <a:lstStyle/>
              <a:p>
                <a:endParaRPr lang="zh-CN" altLang="en-US"/>
              </a:p>
            </p:txBody>
          </p:sp>
          <p:sp>
            <p:nvSpPr>
              <p:cNvPr id="1075" name="Freeform 150"/>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w="9525">
                <a:noFill/>
                <a:round/>
                <a:headEnd/>
                <a:tailEnd/>
              </a:ln>
            </p:spPr>
            <p:txBody>
              <a:bodyPr/>
              <a:lstStyle/>
              <a:p>
                <a:endParaRPr lang="zh-CN" altLang="en-US"/>
              </a:p>
            </p:txBody>
          </p:sp>
          <p:sp>
            <p:nvSpPr>
              <p:cNvPr id="1076" name="Freeform 151"/>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w="9525">
                <a:noFill/>
                <a:round/>
                <a:headEnd/>
                <a:tailEnd/>
              </a:ln>
            </p:spPr>
            <p:txBody>
              <a:bodyPr/>
              <a:lstStyle/>
              <a:p>
                <a:endParaRPr lang="zh-CN" altLang="en-US"/>
              </a:p>
            </p:txBody>
          </p:sp>
          <p:sp>
            <p:nvSpPr>
              <p:cNvPr id="1077" name="Freeform 152"/>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w="9525">
                <a:noFill/>
                <a:round/>
                <a:headEnd/>
                <a:tailEnd/>
              </a:ln>
            </p:spPr>
            <p:txBody>
              <a:bodyPr/>
              <a:lstStyle/>
              <a:p>
                <a:endParaRPr lang="zh-CN" altLang="en-US"/>
              </a:p>
            </p:txBody>
          </p:sp>
          <p:sp>
            <p:nvSpPr>
              <p:cNvPr id="1078" name="Freeform 153"/>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w="9525">
                <a:noFill/>
                <a:round/>
                <a:headEnd/>
                <a:tailEnd/>
              </a:ln>
            </p:spPr>
            <p:txBody>
              <a:bodyPr/>
              <a:lstStyle/>
              <a:p>
                <a:endParaRPr lang="zh-CN" altLang="en-US"/>
              </a:p>
            </p:txBody>
          </p:sp>
          <p:sp>
            <p:nvSpPr>
              <p:cNvPr id="1079" name="Freeform 154"/>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w="9525">
                <a:noFill/>
                <a:round/>
                <a:headEnd/>
                <a:tailEnd/>
              </a:ln>
            </p:spPr>
            <p:txBody>
              <a:bodyPr/>
              <a:lstStyle/>
              <a:p>
                <a:endParaRPr lang="zh-CN" altLang="en-US"/>
              </a:p>
            </p:txBody>
          </p:sp>
          <p:sp>
            <p:nvSpPr>
              <p:cNvPr id="1080" name="Freeform 155"/>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w="9525">
                <a:noFill/>
                <a:round/>
                <a:headEnd/>
                <a:tailEnd/>
              </a:ln>
            </p:spPr>
            <p:txBody>
              <a:bodyPr/>
              <a:lstStyle/>
              <a:p>
                <a:endParaRPr lang="zh-CN" altLang="en-US"/>
              </a:p>
            </p:txBody>
          </p:sp>
          <p:sp>
            <p:nvSpPr>
              <p:cNvPr id="1081" name="Freeform 156"/>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w="9525">
                <a:noFill/>
                <a:round/>
                <a:headEnd/>
                <a:tailEnd/>
              </a:ln>
            </p:spPr>
            <p:txBody>
              <a:bodyPr/>
              <a:lstStyle/>
              <a:p>
                <a:endParaRPr lang="zh-CN" altLang="en-US"/>
              </a:p>
            </p:txBody>
          </p:sp>
          <p:sp>
            <p:nvSpPr>
              <p:cNvPr id="1082" name="Freeform 157"/>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w="9525">
                <a:noFill/>
                <a:round/>
                <a:headEnd/>
                <a:tailEnd/>
              </a:ln>
            </p:spPr>
            <p:txBody>
              <a:bodyPr/>
              <a:lstStyle/>
              <a:p>
                <a:endParaRPr lang="zh-CN" altLang="en-US"/>
              </a:p>
            </p:txBody>
          </p:sp>
          <p:sp>
            <p:nvSpPr>
              <p:cNvPr id="1083" name="Freeform 158"/>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w="9525">
                <a:noFill/>
                <a:round/>
                <a:headEnd/>
                <a:tailEnd/>
              </a:ln>
            </p:spPr>
            <p:txBody>
              <a:bodyPr/>
              <a:lstStyle/>
              <a:p>
                <a:endParaRPr lang="zh-CN" altLang="en-US"/>
              </a:p>
            </p:txBody>
          </p:sp>
          <p:sp>
            <p:nvSpPr>
              <p:cNvPr id="1084" name="Freeform 159"/>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w="9525">
                <a:noFill/>
                <a:round/>
                <a:headEnd/>
                <a:tailEnd/>
              </a:ln>
            </p:spPr>
            <p:txBody>
              <a:bodyPr/>
              <a:lstStyle/>
              <a:p>
                <a:endParaRPr lang="zh-CN" altLang="en-US"/>
              </a:p>
            </p:txBody>
          </p:sp>
          <p:sp>
            <p:nvSpPr>
              <p:cNvPr id="1085" name="Freeform 160"/>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w="9525">
                <a:noFill/>
                <a:round/>
                <a:headEnd/>
                <a:tailEnd/>
              </a:ln>
            </p:spPr>
            <p:txBody>
              <a:bodyPr/>
              <a:lstStyle/>
              <a:p>
                <a:endParaRPr lang="zh-CN" altLang="en-US"/>
              </a:p>
            </p:txBody>
          </p:sp>
          <p:sp>
            <p:nvSpPr>
              <p:cNvPr id="1086" name="Freeform 161"/>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w="9525">
                <a:noFill/>
                <a:round/>
                <a:headEnd/>
                <a:tailEnd/>
              </a:ln>
            </p:spPr>
            <p:txBody>
              <a:bodyPr/>
              <a:lstStyle/>
              <a:p>
                <a:endParaRPr lang="zh-CN" altLang="en-US"/>
              </a:p>
            </p:txBody>
          </p:sp>
          <p:sp>
            <p:nvSpPr>
              <p:cNvPr id="1087" name="Freeform 162"/>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w="9525">
                <a:noFill/>
                <a:round/>
                <a:headEnd/>
                <a:tailEnd/>
              </a:ln>
            </p:spPr>
            <p:txBody>
              <a:bodyPr/>
              <a:lstStyle/>
              <a:p>
                <a:endParaRPr lang="zh-CN" altLang="en-US"/>
              </a:p>
            </p:txBody>
          </p:sp>
          <p:sp>
            <p:nvSpPr>
              <p:cNvPr id="1088" name="Freeform 163"/>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w="9525">
                <a:noFill/>
                <a:round/>
                <a:headEnd/>
                <a:tailEnd/>
              </a:ln>
            </p:spPr>
            <p:txBody>
              <a:bodyPr/>
              <a:lstStyle/>
              <a:p>
                <a:endParaRPr lang="zh-CN" altLang="en-US"/>
              </a:p>
            </p:txBody>
          </p:sp>
          <p:sp>
            <p:nvSpPr>
              <p:cNvPr id="1089" name="Freeform 164"/>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w="9525">
                <a:noFill/>
                <a:round/>
                <a:headEnd/>
                <a:tailEnd/>
              </a:ln>
            </p:spPr>
            <p:txBody>
              <a:bodyPr/>
              <a:lstStyle/>
              <a:p>
                <a:endParaRPr lang="zh-CN" altLang="en-US"/>
              </a:p>
            </p:txBody>
          </p:sp>
          <p:sp>
            <p:nvSpPr>
              <p:cNvPr id="1090" name="Freeform 165"/>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w="9525">
                <a:noFill/>
                <a:round/>
                <a:headEnd/>
                <a:tailEnd/>
              </a:ln>
            </p:spPr>
            <p:txBody>
              <a:bodyPr/>
              <a:lstStyle/>
              <a:p>
                <a:endParaRPr lang="zh-CN" altLang="en-US"/>
              </a:p>
            </p:txBody>
          </p:sp>
          <p:sp>
            <p:nvSpPr>
              <p:cNvPr id="1091" name="Freeform 166"/>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w="9525">
                <a:noFill/>
                <a:round/>
                <a:headEnd/>
                <a:tailEnd/>
              </a:ln>
            </p:spPr>
            <p:txBody>
              <a:bodyPr/>
              <a:lstStyle/>
              <a:p>
                <a:endParaRPr lang="zh-CN" altLang="en-US"/>
              </a:p>
            </p:txBody>
          </p:sp>
          <p:sp>
            <p:nvSpPr>
              <p:cNvPr id="1092" name="Freeform 167"/>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w="9525">
                <a:noFill/>
                <a:round/>
                <a:headEnd/>
                <a:tailEnd/>
              </a:ln>
            </p:spPr>
            <p:txBody>
              <a:bodyPr/>
              <a:lstStyle/>
              <a:p>
                <a:endParaRPr lang="zh-CN" altLang="en-US"/>
              </a:p>
            </p:txBody>
          </p:sp>
          <p:sp>
            <p:nvSpPr>
              <p:cNvPr id="1093" name="Freeform 168"/>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w="9525">
                <a:noFill/>
                <a:round/>
                <a:headEnd/>
                <a:tailEnd/>
              </a:ln>
            </p:spPr>
            <p:txBody>
              <a:bodyPr/>
              <a:lstStyle/>
              <a:p>
                <a:endParaRPr lang="zh-CN" altLang="en-US"/>
              </a:p>
            </p:txBody>
          </p:sp>
          <p:sp>
            <p:nvSpPr>
              <p:cNvPr id="1094" name="Freeform 169"/>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w="9525">
                <a:noFill/>
                <a:round/>
                <a:headEnd/>
                <a:tailEnd/>
              </a:ln>
            </p:spPr>
            <p:txBody>
              <a:bodyPr/>
              <a:lstStyle/>
              <a:p>
                <a:endParaRPr lang="zh-CN" altLang="en-US"/>
              </a:p>
            </p:txBody>
          </p:sp>
          <p:sp>
            <p:nvSpPr>
              <p:cNvPr id="1095" name="Freeform 170"/>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w="9525">
                <a:noFill/>
                <a:round/>
                <a:headEnd/>
                <a:tailEnd/>
              </a:ln>
            </p:spPr>
            <p:txBody>
              <a:bodyPr/>
              <a:lstStyle/>
              <a:p>
                <a:endParaRPr lang="zh-CN" altLang="en-US"/>
              </a:p>
            </p:txBody>
          </p:sp>
          <p:sp>
            <p:nvSpPr>
              <p:cNvPr id="1096" name="Freeform 171"/>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w="9525">
                <a:noFill/>
                <a:round/>
                <a:headEnd/>
                <a:tailEnd/>
              </a:ln>
            </p:spPr>
            <p:txBody>
              <a:bodyPr/>
              <a:lstStyle/>
              <a:p>
                <a:endParaRPr lang="zh-CN" altLang="en-US"/>
              </a:p>
            </p:txBody>
          </p:sp>
          <p:sp>
            <p:nvSpPr>
              <p:cNvPr id="1097" name="Freeform 172"/>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w="9525">
                <a:noFill/>
                <a:round/>
                <a:headEnd/>
                <a:tailEnd/>
              </a:ln>
            </p:spPr>
            <p:txBody>
              <a:bodyPr/>
              <a:lstStyle/>
              <a:p>
                <a:endParaRPr lang="zh-CN" altLang="en-US"/>
              </a:p>
            </p:txBody>
          </p:sp>
          <p:sp>
            <p:nvSpPr>
              <p:cNvPr id="1098" name="Freeform 173"/>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w="9525">
                <a:noFill/>
                <a:round/>
                <a:headEnd/>
                <a:tailEnd/>
              </a:ln>
            </p:spPr>
            <p:txBody>
              <a:bodyPr/>
              <a:lstStyle/>
              <a:p>
                <a:endParaRPr lang="zh-CN" altLang="en-US"/>
              </a:p>
            </p:txBody>
          </p:sp>
          <p:sp>
            <p:nvSpPr>
              <p:cNvPr id="1099" name="Freeform 174"/>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w="9525">
                <a:noFill/>
                <a:round/>
                <a:headEnd/>
                <a:tailEnd/>
              </a:ln>
            </p:spPr>
            <p:txBody>
              <a:bodyPr/>
              <a:lstStyle/>
              <a:p>
                <a:endParaRPr lang="zh-CN" altLang="en-US"/>
              </a:p>
            </p:txBody>
          </p:sp>
          <p:sp>
            <p:nvSpPr>
              <p:cNvPr id="1100" name="Freeform 175"/>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w="9525">
                <a:noFill/>
                <a:round/>
                <a:headEnd/>
                <a:tailEnd/>
              </a:ln>
            </p:spPr>
            <p:txBody>
              <a:bodyPr/>
              <a:lstStyle/>
              <a:p>
                <a:endParaRPr lang="zh-CN" altLang="en-US"/>
              </a:p>
            </p:txBody>
          </p:sp>
          <p:sp>
            <p:nvSpPr>
              <p:cNvPr id="1101" name="Freeform 176"/>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w="9525">
                <a:noFill/>
                <a:round/>
                <a:headEnd/>
                <a:tailEnd/>
              </a:ln>
            </p:spPr>
            <p:txBody>
              <a:bodyPr/>
              <a:lstStyle/>
              <a:p>
                <a:endParaRPr lang="zh-CN" altLang="en-US"/>
              </a:p>
            </p:txBody>
          </p:sp>
          <p:sp>
            <p:nvSpPr>
              <p:cNvPr id="1102" name="Freeform 177"/>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w="9525">
                <a:noFill/>
                <a:round/>
                <a:headEnd/>
                <a:tailEnd/>
              </a:ln>
            </p:spPr>
            <p:txBody>
              <a:bodyPr/>
              <a:lstStyle/>
              <a:p>
                <a:endParaRPr lang="zh-CN" altLang="en-US"/>
              </a:p>
            </p:txBody>
          </p:sp>
          <p:sp>
            <p:nvSpPr>
              <p:cNvPr id="1103" name="Freeform 178"/>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w="9525">
                <a:noFill/>
                <a:round/>
                <a:headEnd/>
                <a:tailEnd/>
              </a:ln>
            </p:spPr>
            <p:txBody>
              <a:bodyPr/>
              <a:lstStyle/>
              <a:p>
                <a:endParaRPr lang="zh-CN" altLang="en-US"/>
              </a:p>
            </p:txBody>
          </p:sp>
          <p:sp>
            <p:nvSpPr>
              <p:cNvPr id="1104" name="Freeform 179"/>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w="9525">
                <a:noFill/>
                <a:round/>
                <a:headEnd/>
                <a:tailEnd/>
              </a:ln>
            </p:spPr>
            <p:txBody>
              <a:bodyPr/>
              <a:lstStyle/>
              <a:p>
                <a:endParaRPr lang="zh-CN" altLang="en-US"/>
              </a:p>
            </p:txBody>
          </p:sp>
        </p:grpSp>
        <p:sp>
          <p:nvSpPr>
            <p:cNvPr id="1043" name="AutoShape 180"/>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headEnd/>
              <a:tailEnd/>
            </a:ln>
          </p:spPr>
          <p:txBody>
            <a:bodyPr wrap="none" anchor="ctr"/>
            <a:lstStyle/>
            <a:p>
              <a:pPr eaLnBrk="1" hangingPunct="1"/>
              <a:endParaRPr lang="zh-CN" altLang="en-US"/>
            </a:p>
          </p:txBody>
        </p:sp>
      </p:grpSp>
      <p:sp>
        <p:nvSpPr>
          <p:cNvPr id="506037" name="AutoShape 181"/>
          <p:cNvSpPr>
            <a:spLocks noChangeArrowheads="1"/>
          </p:cNvSpPr>
          <p:nvPr/>
        </p:nvSpPr>
        <p:spPr bwMode="auto">
          <a:xfrm>
            <a:off x="990600" y="4343400"/>
            <a:ext cx="3048000" cy="1981200"/>
          </a:xfrm>
          <a:prstGeom prst="roundRect">
            <a:avLst>
              <a:gd name="adj" fmla="val 16667"/>
            </a:avLst>
          </a:prstGeom>
          <a:noFill/>
          <a:ln w="28575" algn="ctr">
            <a:solidFill>
              <a:srgbClr val="FF0000"/>
            </a:solidFill>
            <a:prstDash val="dash"/>
            <a:round/>
            <a:headEnd/>
            <a:tailEnd/>
          </a:ln>
        </p:spPr>
        <p:txBody>
          <a:bodyPr wrap="none" anchor="ctr"/>
          <a:lstStyle/>
          <a:p>
            <a:pPr eaLnBrk="1" hangingPunct="1"/>
            <a:endParaRPr lang="zh-CN" altLang="en-US"/>
          </a:p>
        </p:txBody>
      </p:sp>
      <p:sp>
        <p:nvSpPr>
          <p:cNvPr id="506038" name="AutoShape 182"/>
          <p:cNvSpPr>
            <a:spLocks noChangeArrowheads="1"/>
          </p:cNvSpPr>
          <p:nvPr/>
        </p:nvSpPr>
        <p:spPr bwMode="auto">
          <a:xfrm rot="10800000">
            <a:off x="4343400" y="4419600"/>
            <a:ext cx="3962400" cy="1676400"/>
          </a:xfrm>
          <a:prstGeom prst="wedgeRoundRectCallout">
            <a:avLst>
              <a:gd name="adj1" fmla="val 64940"/>
              <a:gd name="adj2" fmla="val 19787"/>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对我们来说，磁盘无疑是最重要的设备，我们下载的电影放在这里，我们写的论文也放在这里</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6037"/>
                                        </p:tgtEl>
                                        <p:attrNameLst>
                                          <p:attrName>style.visibility</p:attrName>
                                        </p:attrNameLst>
                                      </p:cBhvr>
                                      <p:to>
                                        <p:strVal val="visible"/>
                                      </p:to>
                                    </p:set>
                                    <p:animEffect transition="in" filter="dissolve">
                                      <p:cBhvr>
                                        <p:cTn id="7" dur="500"/>
                                        <p:tgtEl>
                                          <p:spTgt spid="506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6038"/>
                                        </p:tgtEl>
                                        <p:attrNameLst>
                                          <p:attrName>style.visibility</p:attrName>
                                        </p:attrNameLst>
                                      </p:cBhvr>
                                      <p:to>
                                        <p:strVal val="visible"/>
                                      </p:to>
                                    </p:set>
                                    <p:animEffect transition="in" filter="dissolve">
                                      <p:cBhvr>
                                        <p:cTn id="12" dur="500"/>
                                        <p:tgtEl>
                                          <p:spTgt spid="506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037" grpId="0" animBg="1"/>
      <p:bldP spid="5060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263" name="Text Box 95"/>
          <p:cNvSpPr txBox="1">
            <a:spLocks noChangeArrowheads="1"/>
          </p:cNvSpPr>
          <p:nvPr/>
        </p:nvSpPr>
        <p:spPr bwMode="auto">
          <a:xfrm>
            <a:off x="76200" y="6096000"/>
            <a:ext cx="81534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0000CC"/>
                </a:solidFill>
              </a:rPr>
              <a:t>已知</a:t>
            </a:r>
            <a:r>
              <a:rPr lang="en-US" altLang="zh-CN" sz="2400">
                <a:solidFill>
                  <a:srgbClr val="0000CC"/>
                </a:solidFill>
              </a:rPr>
              <a:t>A</a:t>
            </a:r>
            <a:r>
              <a:rPr lang="zh-CN" altLang="en-US" sz="2400">
                <a:solidFill>
                  <a:srgbClr val="0000CC"/>
                </a:solidFill>
              </a:rPr>
              <a:t>，则 </a:t>
            </a:r>
            <a:r>
              <a:rPr lang="en-US" altLang="zh-CN" sz="2400">
                <a:solidFill>
                  <a:srgbClr val="0000CC"/>
                </a:solidFill>
              </a:rPr>
              <a:t>s</a:t>
            </a:r>
            <a:r>
              <a:rPr lang="en-US" altLang="zh-CN" sz="2400">
                <a:solidFill>
                  <a:srgbClr val="FF0000"/>
                </a:solidFill>
              </a:rPr>
              <a:t> = A%S</a:t>
            </a:r>
            <a:r>
              <a:rPr lang="zh-CN" altLang="en-US" sz="2400">
                <a:solidFill>
                  <a:srgbClr val="FF0000"/>
                </a:solidFill>
              </a:rPr>
              <a:t>；</a:t>
            </a:r>
            <a:r>
              <a:rPr lang="en-US" altLang="zh-CN" sz="2400">
                <a:solidFill>
                  <a:srgbClr val="0000CC"/>
                </a:solidFill>
              </a:rPr>
              <a:t>h</a:t>
            </a:r>
            <a:r>
              <a:rPr lang="en-US" altLang="zh-CN" sz="2400">
                <a:solidFill>
                  <a:srgbClr val="FF0000"/>
                </a:solidFill>
              </a:rPr>
              <a:t> = [A/S]%H</a:t>
            </a:r>
            <a:r>
              <a:rPr lang="zh-CN" altLang="en-US" sz="2400">
                <a:solidFill>
                  <a:srgbClr val="FF0000"/>
                </a:solidFill>
              </a:rPr>
              <a:t>；</a:t>
            </a:r>
            <a:r>
              <a:rPr lang="en-US" altLang="zh-CN" sz="2400">
                <a:solidFill>
                  <a:srgbClr val="0000CC"/>
                </a:solidFill>
              </a:rPr>
              <a:t>c</a:t>
            </a:r>
            <a:r>
              <a:rPr lang="en-US" altLang="zh-CN" sz="2400">
                <a:solidFill>
                  <a:srgbClr val="FF0000"/>
                </a:solidFill>
              </a:rPr>
              <a:t> = [A/(H*S)]</a:t>
            </a:r>
            <a:endParaRPr lang="en-US" altLang="zh-CN" sz="2400"/>
          </a:p>
        </p:txBody>
      </p:sp>
      <p:sp>
        <p:nvSpPr>
          <p:cNvPr id="4101" name="Rectangle 2"/>
          <p:cNvSpPr>
            <a:spLocks noGrp="1" noChangeArrowheads="1"/>
          </p:cNvSpPr>
          <p:nvPr>
            <p:ph type="title"/>
          </p:nvPr>
        </p:nvSpPr>
        <p:spPr/>
        <p:txBody>
          <a:bodyPr/>
          <a:lstStyle/>
          <a:p>
            <a:pPr eaLnBrk="1" hangingPunct="1"/>
            <a:r>
              <a:rPr lang="zh-CN" altLang="en-US" smtClean="0"/>
              <a:t>扇区编号</a:t>
            </a:r>
            <a:r>
              <a:rPr lang="en-US" altLang="zh-CN" smtClean="0"/>
              <a:t>—</a:t>
            </a:r>
            <a:r>
              <a:rPr lang="zh-CN" altLang="en-US" smtClean="0"/>
              <a:t>现代磁盘的常见寻址方式</a:t>
            </a:r>
          </a:p>
        </p:txBody>
      </p:sp>
      <p:graphicFrame>
        <p:nvGraphicFramePr>
          <p:cNvPr id="4098" name="Object 101"/>
          <p:cNvGraphicFramePr>
            <a:graphicFrameLocks noGrp="1" noChangeAspect="1"/>
          </p:cNvGraphicFramePr>
          <p:nvPr>
            <p:ph sz="half" idx="1"/>
          </p:nvPr>
        </p:nvGraphicFramePr>
        <p:xfrm>
          <a:off x="2439988" y="3416300"/>
          <a:ext cx="228600" cy="228600"/>
        </p:xfrm>
        <a:graphic>
          <a:graphicData uri="http://schemas.openxmlformats.org/presentationml/2006/ole">
            <mc:AlternateContent xmlns:mc="http://schemas.openxmlformats.org/markup-compatibility/2006">
              <mc:Choice xmlns:v="urn:schemas-microsoft-com:vml" Requires="v">
                <p:oleObj spid="_x0000_s4118" name="公式" r:id="rId4" imgW="228600" imgH="228600" progId="Equation.3">
                  <p:embed/>
                </p:oleObj>
              </mc:Choice>
              <mc:Fallback>
                <p:oleObj name="公式" r:id="rId4" imgW="228600" imgH="228600" progId="Equation.3">
                  <p:embed/>
                  <p:pic>
                    <p:nvPicPr>
                      <p:cNvPr id="0" name="Object 10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988" y="34163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05"/>
          <p:cNvGraphicFramePr>
            <a:graphicFrameLocks noGrp="1" noChangeAspect="1"/>
          </p:cNvGraphicFramePr>
          <p:nvPr>
            <p:ph sz="quarter" idx="2"/>
          </p:nvPr>
        </p:nvGraphicFramePr>
        <p:xfrm>
          <a:off x="6477000" y="2246313"/>
          <a:ext cx="228600" cy="228600"/>
        </p:xfrm>
        <a:graphic>
          <a:graphicData uri="http://schemas.openxmlformats.org/presentationml/2006/ole">
            <mc:AlternateContent xmlns:mc="http://schemas.openxmlformats.org/markup-compatibility/2006">
              <mc:Choice xmlns:v="urn:schemas-microsoft-com:vml" Requires="v">
                <p:oleObj spid="_x0000_s4119" name="公式" r:id="rId6" imgW="228600" imgH="228600" progId="Equation.3">
                  <p:embed/>
                </p:oleObj>
              </mc:Choice>
              <mc:Fallback>
                <p:oleObj name="公式" r:id="rId6" imgW="228600" imgH="228600" progId="Equation.3">
                  <p:embed/>
                  <p:pic>
                    <p:nvPicPr>
                      <p:cNvPr id="0" name="Object 10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246313"/>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02" name="Group 3"/>
          <p:cNvGrpSpPr>
            <a:grpSpLocks/>
          </p:cNvGrpSpPr>
          <p:nvPr/>
        </p:nvGrpSpPr>
        <p:grpSpPr bwMode="auto">
          <a:xfrm>
            <a:off x="5791200" y="1143000"/>
            <a:ext cx="3505200" cy="2819400"/>
            <a:chOff x="3552" y="1536"/>
            <a:chExt cx="2208" cy="1776"/>
          </a:xfrm>
        </p:grpSpPr>
        <p:grpSp>
          <p:nvGrpSpPr>
            <p:cNvPr id="4158" name="Group 4"/>
            <p:cNvGrpSpPr>
              <a:grpSpLocks/>
            </p:cNvGrpSpPr>
            <p:nvPr/>
          </p:nvGrpSpPr>
          <p:grpSpPr bwMode="auto">
            <a:xfrm>
              <a:off x="3552" y="1536"/>
              <a:ext cx="2208" cy="1231"/>
              <a:chOff x="1584" y="1562"/>
              <a:chExt cx="2208" cy="1231"/>
            </a:xfrm>
          </p:grpSpPr>
          <p:sp>
            <p:nvSpPr>
              <p:cNvPr id="4167" name="Oval 5"/>
              <p:cNvSpPr>
                <a:spLocks noChangeArrowheads="1"/>
              </p:cNvSpPr>
              <p:nvPr/>
            </p:nvSpPr>
            <p:spPr bwMode="auto">
              <a:xfrm>
                <a:off x="2832" y="2505"/>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68" name="Oval 6"/>
              <p:cNvSpPr>
                <a:spLocks noChangeArrowheads="1"/>
              </p:cNvSpPr>
              <p:nvPr/>
            </p:nvSpPr>
            <p:spPr bwMode="auto">
              <a:xfrm>
                <a:off x="2832" y="2160"/>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69" name="Oval 7"/>
              <p:cNvSpPr>
                <a:spLocks noChangeArrowheads="1"/>
              </p:cNvSpPr>
              <p:nvPr/>
            </p:nvSpPr>
            <p:spPr bwMode="auto">
              <a:xfrm>
                <a:off x="2832" y="1824"/>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70" name="AutoShape 8"/>
              <p:cNvSpPr>
                <a:spLocks noChangeArrowheads="1"/>
              </p:cNvSpPr>
              <p:nvPr/>
            </p:nvSpPr>
            <p:spPr bwMode="auto">
              <a:xfrm>
                <a:off x="2208" y="2531"/>
                <a:ext cx="192" cy="262"/>
              </a:xfrm>
              <a:prstGeom prst="can">
                <a:avLst>
                  <a:gd name="adj" fmla="val 37905"/>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4171" name="Oval 9"/>
              <p:cNvSpPr>
                <a:spLocks noChangeArrowheads="1"/>
              </p:cNvSpPr>
              <p:nvPr/>
            </p:nvSpPr>
            <p:spPr bwMode="auto">
              <a:xfrm>
                <a:off x="1584" y="2397"/>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72" name="AutoShape 10"/>
              <p:cNvSpPr>
                <a:spLocks noChangeArrowheads="1"/>
              </p:cNvSpPr>
              <p:nvPr/>
            </p:nvSpPr>
            <p:spPr bwMode="auto">
              <a:xfrm>
                <a:off x="2208" y="2112"/>
                <a:ext cx="192" cy="336"/>
              </a:xfrm>
              <a:prstGeom prst="can">
                <a:avLst>
                  <a:gd name="adj" fmla="val 48611"/>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4173" name="Oval 11"/>
              <p:cNvSpPr>
                <a:spLocks noChangeArrowheads="1"/>
              </p:cNvSpPr>
              <p:nvPr/>
            </p:nvSpPr>
            <p:spPr bwMode="auto">
              <a:xfrm>
                <a:off x="1584" y="2064"/>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74" name="AutoShape 12"/>
              <p:cNvSpPr>
                <a:spLocks noChangeArrowheads="1"/>
              </p:cNvSpPr>
              <p:nvPr/>
            </p:nvSpPr>
            <p:spPr bwMode="auto">
              <a:xfrm>
                <a:off x="2208" y="1824"/>
                <a:ext cx="192" cy="336"/>
              </a:xfrm>
              <a:prstGeom prst="can">
                <a:avLst>
                  <a:gd name="adj" fmla="val 48611"/>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4175" name="Oval 13"/>
              <p:cNvSpPr>
                <a:spLocks noChangeArrowheads="1"/>
              </p:cNvSpPr>
              <p:nvPr/>
            </p:nvSpPr>
            <p:spPr bwMode="auto">
              <a:xfrm>
                <a:off x="1584" y="1728"/>
                <a:ext cx="1443" cy="20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76" name="AutoShape 14"/>
              <p:cNvSpPr>
                <a:spLocks noChangeArrowheads="1"/>
              </p:cNvSpPr>
              <p:nvPr/>
            </p:nvSpPr>
            <p:spPr bwMode="auto">
              <a:xfrm>
                <a:off x="2208" y="1562"/>
                <a:ext cx="192" cy="262"/>
              </a:xfrm>
              <a:prstGeom prst="can">
                <a:avLst>
                  <a:gd name="adj" fmla="val 40104"/>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sp>
            <p:nvSpPr>
              <p:cNvPr id="4177" name="Oval 15"/>
              <p:cNvSpPr>
                <a:spLocks noChangeArrowheads="1"/>
              </p:cNvSpPr>
              <p:nvPr/>
            </p:nvSpPr>
            <p:spPr bwMode="auto">
              <a:xfrm>
                <a:off x="2832" y="1776"/>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78" name="Oval 16"/>
              <p:cNvSpPr>
                <a:spLocks noChangeArrowheads="1"/>
              </p:cNvSpPr>
              <p:nvPr/>
            </p:nvSpPr>
            <p:spPr bwMode="auto">
              <a:xfrm>
                <a:off x="2832" y="2112"/>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79" name="Oval 17"/>
              <p:cNvSpPr>
                <a:spLocks noChangeArrowheads="1"/>
              </p:cNvSpPr>
              <p:nvPr/>
            </p:nvSpPr>
            <p:spPr bwMode="auto">
              <a:xfrm>
                <a:off x="2832" y="2457"/>
                <a:ext cx="240" cy="60"/>
              </a:xfrm>
              <a:prstGeom prst="ellipse">
                <a:avLst/>
              </a:prstGeom>
              <a:solidFill>
                <a:srgbClr val="FF0000"/>
              </a:solidFill>
              <a:ln w="25400">
                <a:solidFill>
                  <a:schemeClr val="tx1"/>
                </a:solidFill>
                <a:round/>
                <a:headEnd/>
                <a:tailEnd/>
              </a:ln>
            </p:spPr>
            <p:txBody>
              <a:bodyPr wrap="none" anchor="ctr"/>
              <a:lstStyle/>
              <a:p>
                <a:pPr eaLnBrk="1" hangingPunct="1"/>
                <a:endParaRPr lang="zh-CN" altLang="en-US"/>
              </a:p>
            </p:txBody>
          </p:sp>
          <p:sp>
            <p:nvSpPr>
              <p:cNvPr id="4180" name="Line 18"/>
              <p:cNvSpPr>
                <a:spLocks noChangeShapeType="1"/>
              </p:cNvSpPr>
              <p:nvPr/>
            </p:nvSpPr>
            <p:spPr bwMode="auto">
              <a:xfrm>
                <a:off x="3063" y="1806"/>
                <a:ext cx="192" cy="0"/>
              </a:xfrm>
              <a:prstGeom prst="line">
                <a:avLst/>
              </a:prstGeom>
              <a:noFill/>
              <a:ln w="28575">
                <a:solidFill>
                  <a:srgbClr val="FF0000"/>
                </a:solidFill>
                <a:round/>
                <a:headEnd/>
                <a:tailEnd/>
              </a:ln>
            </p:spPr>
            <p:txBody>
              <a:bodyPr/>
              <a:lstStyle/>
              <a:p>
                <a:endParaRPr lang="zh-CN" altLang="en-US"/>
              </a:p>
            </p:txBody>
          </p:sp>
          <p:sp>
            <p:nvSpPr>
              <p:cNvPr id="4181" name="Line 19"/>
              <p:cNvSpPr>
                <a:spLocks noChangeShapeType="1"/>
              </p:cNvSpPr>
              <p:nvPr/>
            </p:nvSpPr>
            <p:spPr bwMode="auto">
              <a:xfrm>
                <a:off x="3063" y="1857"/>
                <a:ext cx="192" cy="0"/>
              </a:xfrm>
              <a:prstGeom prst="line">
                <a:avLst/>
              </a:prstGeom>
              <a:noFill/>
              <a:ln w="28575">
                <a:solidFill>
                  <a:srgbClr val="FF0000"/>
                </a:solidFill>
                <a:round/>
                <a:headEnd/>
                <a:tailEnd/>
              </a:ln>
            </p:spPr>
            <p:txBody>
              <a:bodyPr/>
              <a:lstStyle/>
              <a:p>
                <a:endParaRPr lang="zh-CN" altLang="en-US"/>
              </a:p>
            </p:txBody>
          </p:sp>
          <p:sp>
            <p:nvSpPr>
              <p:cNvPr id="4182" name="Line 20"/>
              <p:cNvSpPr>
                <a:spLocks noChangeShapeType="1"/>
              </p:cNvSpPr>
              <p:nvPr/>
            </p:nvSpPr>
            <p:spPr bwMode="auto">
              <a:xfrm>
                <a:off x="3051" y="2139"/>
                <a:ext cx="192" cy="0"/>
              </a:xfrm>
              <a:prstGeom prst="line">
                <a:avLst/>
              </a:prstGeom>
              <a:noFill/>
              <a:ln w="28575">
                <a:solidFill>
                  <a:srgbClr val="FF0000"/>
                </a:solidFill>
                <a:round/>
                <a:headEnd/>
                <a:tailEnd/>
              </a:ln>
            </p:spPr>
            <p:txBody>
              <a:bodyPr/>
              <a:lstStyle/>
              <a:p>
                <a:endParaRPr lang="zh-CN" altLang="en-US"/>
              </a:p>
            </p:txBody>
          </p:sp>
          <p:sp>
            <p:nvSpPr>
              <p:cNvPr id="4183" name="Line 21"/>
              <p:cNvSpPr>
                <a:spLocks noChangeShapeType="1"/>
              </p:cNvSpPr>
              <p:nvPr/>
            </p:nvSpPr>
            <p:spPr bwMode="auto">
              <a:xfrm>
                <a:off x="3051" y="2190"/>
                <a:ext cx="192" cy="0"/>
              </a:xfrm>
              <a:prstGeom prst="line">
                <a:avLst/>
              </a:prstGeom>
              <a:noFill/>
              <a:ln w="28575">
                <a:solidFill>
                  <a:srgbClr val="FF0000"/>
                </a:solidFill>
                <a:round/>
                <a:headEnd/>
                <a:tailEnd/>
              </a:ln>
            </p:spPr>
            <p:txBody>
              <a:bodyPr/>
              <a:lstStyle/>
              <a:p>
                <a:endParaRPr lang="zh-CN" altLang="en-US"/>
              </a:p>
            </p:txBody>
          </p:sp>
          <p:sp>
            <p:nvSpPr>
              <p:cNvPr id="4184" name="Line 22"/>
              <p:cNvSpPr>
                <a:spLocks noChangeShapeType="1"/>
              </p:cNvSpPr>
              <p:nvPr/>
            </p:nvSpPr>
            <p:spPr bwMode="auto">
              <a:xfrm>
                <a:off x="3051" y="2487"/>
                <a:ext cx="192" cy="0"/>
              </a:xfrm>
              <a:prstGeom prst="line">
                <a:avLst/>
              </a:prstGeom>
              <a:noFill/>
              <a:ln w="28575">
                <a:solidFill>
                  <a:srgbClr val="FF0000"/>
                </a:solidFill>
                <a:round/>
                <a:headEnd/>
                <a:tailEnd/>
              </a:ln>
            </p:spPr>
            <p:txBody>
              <a:bodyPr/>
              <a:lstStyle/>
              <a:p>
                <a:endParaRPr lang="zh-CN" altLang="en-US"/>
              </a:p>
            </p:txBody>
          </p:sp>
          <p:sp>
            <p:nvSpPr>
              <p:cNvPr id="4185" name="Line 23"/>
              <p:cNvSpPr>
                <a:spLocks noChangeShapeType="1"/>
              </p:cNvSpPr>
              <p:nvPr/>
            </p:nvSpPr>
            <p:spPr bwMode="auto">
              <a:xfrm>
                <a:off x="3051" y="2538"/>
                <a:ext cx="192" cy="0"/>
              </a:xfrm>
              <a:prstGeom prst="line">
                <a:avLst/>
              </a:prstGeom>
              <a:noFill/>
              <a:ln w="28575">
                <a:solidFill>
                  <a:srgbClr val="FF0000"/>
                </a:solidFill>
                <a:round/>
                <a:headEnd/>
                <a:tailEnd/>
              </a:ln>
            </p:spPr>
            <p:txBody>
              <a:bodyPr/>
              <a:lstStyle/>
              <a:p>
                <a:endParaRPr lang="zh-CN" altLang="en-US"/>
              </a:p>
            </p:txBody>
          </p:sp>
          <p:sp>
            <p:nvSpPr>
              <p:cNvPr id="4186" name="Line 24"/>
              <p:cNvSpPr>
                <a:spLocks noChangeShapeType="1"/>
              </p:cNvSpPr>
              <p:nvPr/>
            </p:nvSpPr>
            <p:spPr bwMode="auto">
              <a:xfrm flipH="1">
                <a:off x="3255" y="1788"/>
                <a:ext cx="0" cy="768"/>
              </a:xfrm>
              <a:prstGeom prst="line">
                <a:avLst/>
              </a:prstGeom>
              <a:noFill/>
              <a:ln w="28575">
                <a:solidFill>
                  <a:srgbClr val="FF0000"/>
                </a:solidFill>
                <a:round/>
                <a:headEnd/>
                <a:tailEnd/>
              </a:ln>
            </p:spPr>
            <p:txBody>
              <a:bodyPr/>
              <a:lstStyle/>
              <a:p>
                <a:endParaRPr lang="zh-CN" altLang="en-US"/>
              </a:p>
            </p:txBody>
          </p:sp>
          <p:sp>
            <p:nvSpPr>
              <p:cNvPr id="4187" name="Line 25"/>
              <p:cNvSpPr>
                <a:spLocks noChangeShapeType="1"/>
              </p:cNvSpPr>
              <p:nvPr/>
            </p:nvSpPr>
            <p:spPr bwMode="auto">
              <a:xfrm>
                <a:off x="3264" y="2160"/>
                <a:ext cx="192" cy="0"/>
              </a:xfrm>
              <a:prstGeom prst="line">
                <a:avLst/>
              </a:prstGeom>
              <a:noFill/>
              <a:ln w="38100">
                <a:solidFill>
                  <a:srgbClr val="FF0000"/>
                </a:solidFill>
                <a:round/>
                <a:headEnd/>
                <a:tailEnd/>
              </a:ln>
            </p:spPr>
            <p:txBody>
              <a:bodyPr/>
              <a:lstStyle/>
              <a:p>
                <a:endParaRPr lang="zh-CN" altLang="en-US"/>
              </a:p>
            </p:txBody>
          </p:sp>
          <p:sp>
            <p:nvSpPr>
              <p:cNvPr id="4188" name="Text Box 26"/>
              <p:cNvSpPr txBox="1">
                <a:spLocks noChangeArrowheads="1"/>
              </p:cNvSpPr>
              <p:nvPr/>
            </p:nvSpPr>
            <p:spPr bwMode="auto">
              <a:xfrm>
                <a:off x="3216" y="1920"/>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solidFill>
                      <a:srgbClr val="FF0000"/>
                    </a:solidFill>
                  </a:rPr>
                  <a:t>磁臂</a:t>
                </a:r>
              </a:p>
            </p:txBody>
          </p:sp>
        </p:grpSp>
        <p:grpSp>
          <p:nvGrpSpPr>
            <p:cNvPr id="4159" name="Group 27"/>
            <p:cNvGrpSpPr>
              <a:grpSpLocks/>
            </p:cNvGrpSpPr>
            <p:nvPr/>
          </p:nvGrpSpPr>
          <p:grpSpPr bwMode="auto">
            <a:xfrm>
              <a:off x="4896" y="2688"/>
              <a:ext cx="624" cy="611"/>
              <a:chOff x="500" y="1776"/>
              <a:chExt cx="1237" cy="1139"/>
            </a:xfrm>
          </p:grpSpPr>
          <p:sp>
            <p:nvSpPr>
              <p:cNvPr id="4162" name="Oval 28"/>
              <p:cNvSpPr>
                <a:spLocks noChangeArrowheads="1"/>
              </p:cNvSpPr>
              <p:nvPr/>
            </p:nvSpPr>
            <p:spPr bwMode="auto">
              <a:xfrm rot="4930609">
                <a:off x="549" y="1727"/>
                <a:ext cx="1139" cy="123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63" name="Oval 29"/>
              <p:cNvSpPr>
                <a:spLocks noChangeArrowheads="1"/>
              </p:cNvSpPr>
              <p:nvPr/>
            </p:nvSpPr>
            <p:spPr bwMode="auto">
              <a:xfrm rot="4930609">
                <a:off x="677" y="1866"/>
                <a:ext cx="883" cy="959"/>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4164" name="Oval 30"/>
              <p:cNvSpPr>
                <a:spLocks noChangeArrowheads="1"/>
              </p:cNvSpPr>
              <p:nvPr/>
            </p:nvSpPr>
            <p:spPr bwMode="auto">
              <a:xfrm rot="4930609">
                <a:off x="804" y="2004"/>
                <a:ext cx="629" cy="683"/>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4165" name="Line 31"/>
              <p:cNvSpPr>
                <a:spLocks noChangeShapeType="1"/>
              </p:cNvSpPr>
              <p:nvPr/>
            </p:nvSpPr>
            <p:spPr bwMode="auto">
              <a:xfrm rot="4930609">
                <a:off x="707" y="2338"/>
                <a:ext cx="0" cy="128"/>
              </a:xfrm>
              <a:prstGeom prst="line">
                <a:avLst/>
              </a:prstGeom>
              <a:noFill/>
              <a:ln w="25400">
                <a:solidFill>
                  <a:schemeClr val="tx1"/>
                </a:solidFill>
                <a:round/>
                <a:headEnd/>
                <a:tailEnd/>
              </a:ln>
            </p:spPr>
            <p:txBody>
              <a:bodyPr wrap="none" anchor="ctr"/>
              <a:lstStyle/>
              <a:p>
                <a:endParaRPr lang="zh-CN" altLang="en-US"/>
              </a:p>
            </p:txBody>
          </p:sp>
          <p:sp>
            <p:nvSpPr>
              <p:cNvPr id="4166" name="Line 32"/>
              <p:cNvSpPr>
                <a:spLocks noChangeShapeType="1"/>
              </p:cNvSpPr>
              <p:nvPr/>
            </p:nvSpPr>
            <p:spPr bwMode="auto">
              <a:xfrm rot="4930609" flipV="1">
                <a:off x="746" y="2058"/>
                <a:ext cx="85" cy="115"/>
              </a:xfrm>
              <a:prstGeom prst="line">
                <a:avLst/>
              </a:prstGeom>
              <a:noFill/>
              <a:ln w="25400">
                <a:solidFill>
                  <a:schemeClr val="tx1"/>
                </a:solidFill>
                <a:round/>
                <a:headEnd/>
                <a:tailEnd/>
              </a:ln>
            </p:spPr>
            <p:txBody>
              <a:bodyPr wrap="none" anchor="ctr"/>
              <a:lstStyle/>
              <a:p>
                <a:endParaRPr lang="zh-CN" altLang="en-US"/>
              </a:p>
            </p:txBody>
          </p:sp>
        </p:grpSp>
        <p:sp>
          <p:nvSpPr>
            <p:cNvPr id="4160" name="Line 33"/>
            <p:cNvSpPr>
              <a:spLocks noChangeShapeType="1"/>
            </p:cNvSpPr>
            <p:nvPr/>
          </p:nvSpPr>
          <p:spPr bwMode="auto">
            <a:xfrm>
              <a:off x="4944" y="2496"/>
              <a:ext cx="432" cy="240"/>
            </a:xfrm>
            <a:prstGeom prst="line">
              <a:avLst/>
            </a:prstGeom>
            <a:noFill/>
            <a:ln w="9525">
              <a:solidFill>
                <a:schemeClr val="tx1"/>
              </a:solidFill>
              <a:round/>
              <a:headEnd/>
              <a:tailEnd type="triangle" w="med" len="med"/>
            </a:ln>
          </p:spPr>
          <p:txBody>
            <a:bodyPr/>
            <a:lstStyle/>
            <a:p>
              <a:endParaRPr lang="zh-CN" altLang="en-US"/>
            </a:p>
          </p:txBody>
        </p:sp>
        <p:sp>
          <p:nvSpPr>
            <p:cNvPr id="4161" name="Line 34"/>
            <p:cNvSpPr>
              <a:spLocks noChangeShapeType="1"/>
            </p:cNvSpPr>
            <p:nvPr/>
          </p:nvSpPr>
          <p:spPr bwMode="auto">
            <a:xfrm>
              <a:off x="3552" y="2496"/>
              <a:ext cx="1584" cy="816"/>
            </a:xfrm>
            <a:prstGeom prst="line">
              <a:avLst/>
            </a:prstGeom>
            <a:noFill/>
            <a:ln w="9525">
              <a:solidFill>
                <a:schemeClr val="tx1"/>
              </a:solidFill>
              <a:round/>
              <a:headEnd/>
              <a:tailEnd type="triangle" w="med" len="med"/>
            </a:ln>
          </p:spPr>
          <p:txBody>
            <a:bodyPr/>
            <a:lstStyle/>
            <a:p>
              <a:endParaRPr lang="zh-CN" altLang="en-US"/>
            </a:p>
          </p:txBody>
        </p:sp>
      </p:grpSp>
      <p:grpSp>
        <p:nvGrpSpPr>
          <p:cNvPr id="4103" name="Group 35"/>
          <p:cNvGrpSpPr>
            <a:grpSpLocks/>
          </p:cNvGrpSpPr>
          <p:nvPr/>
        </p:nvGrpSpPr>
        <p:grpSpPr bwMode="auto">
          <a:xfrm>
            <a:off x="6110288" y="1447800"/>
            <a:ext cx="1752600" cy="1247775"/>
            <a:chOff x="3753" y="1728"/>
            <a:chExt cx="1104" cy="786"/>
          </a:xfrm>
        </p:grpSpPr>
        <p:sp>
          <p:nvSpPr>
            <p:cNvPr id="4156" name="AutoShape 36"/>
            <p:cNvSpPr>
              <a:spLocks noChangeArrowheads="1"/>
            </p:cNvSpPr>
            <p:nvPr/>
          </p:nvSpPr>
          <p:spPr bwMode="auto">
            <a:xfrm>
              <a:off x="3753" y="1728"/>
              <a:ext cx="1104" cy="480"/>
            </a:xfrm>
            <a:prstGeom prst="can">
              <a:avLst>
                <a:gd name="adj" fmla="val 25000"/>
              </a:avLst>
            </a:prstGeom>
            <a:noFill/>
            <a:ln w="28575">
              <a:solidFill>
                <a:schemeClr val="tx1"/>
              </a:solidFill>
              <a:prstDash val="sysDot"/>
              <a:round/>
              <a:headEnd/>
              <a:tailEnd/>
            </a:ln>
          </p:spPr>
          <p:txBody>
            <a:bodyPr wrap="none" anchor="ctr"/>
            <a:lstStyle/>
            <a:p>
              <a:pPr eaLnBrk="1" hangingPunct="1"/>
              <a:endParaRPr lang="zh-CN" altLang="en-US"/>
            </a:p>
          </p:txBody>
        </p:sp>
        <p:sp>
          <p:nvSpPr>
            <p:cNvPr id="4157" name="AutoShape 37"/>
            <p:cNvSpPr>
              <a:spLocks noChangeArrowheads="1"/>
            </p:cNvSpPr>
            <p:nvPr/>
          </p:nvSpPr>
          <p:spPr bwMode="auto">
            <a:xfrm>
              <a:off x="3753" y="2103"/>
              <a:ext cx="1104" cy="411"/>
            </a:xfrm>
            <a:prstGeom prst="can">
              <a:avLst>
                <a:gd name="adj" fmla="val 25000"/>
              </a:avLst>
            </a:prstGeom>
            <a:noFill/>
            <a:ln w="28575">
              <a:solidFill>
                <a:schemeClr val="tx1"/>
              </a:solidFill>
              <a:prstDash val="sysDot"/>
              <a:round/>
              <a:headEnd/>
              <a:tailEnd/>
            </a:ln>
          </p:spPr>
          <p:txBody>
            <a:bodyPr wrap="none" anchor="ctr"/>
            <a:lstStyle/>
            <a:p>
              <a:pPr eaLnBrk="1" hangingPunct="1"/>
              <a:endParaRPr lang="zh-CN" altLang="en-US"/>
            </a:p>
          </p:txBody>
        </p:sp>
      </p:grpSp>
      <p:grpSp>
        <p:nvGrpSpPr>
          <p:cNvPr id="6" name="Group 38"/>
          <p:cNvGrpSpPr>
            <a:grpSpLocks/>
          </p:cNvGrpSpPr>
          <p:nvPr/>
        </p:nvGrpSpPr>
        <p:grpSpPr bwMode="auto">
          <a:xfrm>
            <a:off x="4648200" y="4191000"/>
            <a:ext cx="4114800" cy="1406525"/>
            <a:chOff x="3072" y="2784"/>
            <a:chExt cx="2592" cy="886"/>
          </a:xfrm>
        </p:grpSpPr>
        <p:sp>
          <p:nvSpPr>
            <p:cNvPr id="4154" name="Rectangle 39"/>
            <p:cNvSpPr>
              <a:spLocks noChangeArrowheads="1"/>
            </p:cNvSpPr>
            <p:nvPr/>
          </p:nvSpPr>
          <p:spPr bwMode="auto">
            <a:xfrm>
              <a:off x="3072" y="2784"/>
              <a:ext cx="2592" cy="886"/>
            </a:xfrm>
            <a:prstGeom prst="rect">
              <a:avLst/>
            </a:prstGeom>
            <a:noFill/>
            <a:ln w="9525">
              <a:noFill/>
              <a:miter lim="800000"/>
              <a:headEnd/>
              <a:tailEnd/>
            </a:ln>
          </p:spPr>
          <p:txBody>
            <a:bodyPr>
              <a:spAutoFit/>
            </a:bodyPr>
            <a:lstStyle/>
            <a:p>
              <a:pPr lvl="1" eaLnBrk="1" hangingPunct="1">
                <a:lnSpc>
                  <a:spcPct val="120000"/>
                </a:lnSpc>
              </a:pPr>
              <a:r>
                <a:rPr lang="zh-CN" altLang="en-US" sz="2400">
                  <a:solidFill>
                    <a:srgbClr val="FF0000"/>
                  </a:solidFill>
                </a:rPr>
                <a:t>扇区编号</a:t>
              </a:r>
              <a:r>
                <a:rPr lang="zh-CN" altLang="en-US" sz="2400"/>
                <a:t>，按照</a:t>
              </a:r>
              <a:r>
                <a:rPr lang="en-US" altLang="zh-CN" sz="2400"/>
                <a:t>(C,H,S)</a:t>
              </a:r>
              <a:r>
                <a:rPr lang="zh-CN" altLang="en-US" sz="2400"/>
                <a:t>将扇区形成一维扇区数组，数组索引就是扇区编号</a:t>
              </a:r>
              <a:endParaRPr lang="zh-CN" altLang="en-US" sz="2400">
                <a:solidFill>
                  <a:srgbClr val="FF0000"/>
                </a:solidFill>
              </a:endParaRPr>
            </a:p>
          </p:txBody>
        </p:sp>
        <p:pic>
          <p:nvPicPr>
            <p:cNvPr id="4155" name="Picture 40" descr="j0115835"/>
            <p:cNvPicPr>
              <a:picLocks noChangeAspect="1" noChangeArrowheads="1"/>
            </p:cNvPicPr>
            <p:nvPr/>
          </p:nvPicPr>
          <p:blipFill>
            <a:blip r:embed="rId8" cstate="print"/>
            <a:srcRect/>
            <a:stretch>
              <a:fillRect/>
            </a:stretch>
          </p:blipFill>
          <p:spPr bwMode="auto">
            <a:xfrm>
              <a:off x="3216" y="2880"/>
              <a:ext cx="119" cy="121"/>
            </a:xfrm>
            <a:prstGeom prst="rect">
              <a:avLst/>
            </a:prstGeom>
            <a:noFill/>
            <a:ln w="9525">
              <a:noFill/>
              <a:miter lim="800000"/>
              <a:headEnd/>
              <a:tailEnd/>
            </a:ln>
          </p:spPr>
        </p:pic>
      </p:grpSp>
      <p:grpSp>
        <p:nvGrpSpPr>
          <p:cNvPr id="7" name="Group 97"/>
          <p:cNvGrpSpPr>
            <a:grpSpLocks/>
          </p:cNvGrpSpPr>
          <p:nvPr/>
        </p:nvGrpSpPr>
        <p:grpSpPr bwMode="auto">
          <a:xfrm>
            <a:off x="533400" y="1066800"/>
            <a:ext cx="4356100" cy="1143000"/>
            <a:chOff x="432" y="672"/>
            <a:chExt cx="2744" cy="720"/>
          </a:xfrm>
        </p:grpSpPr>
        <p:sp>
          <p:nvSpPr>
            <p:cNvPr id="4142" name="Rectangle 42"/>
            <p:cNvSpPr>
              <a:spLocks noChangeArrowheads="1"/>
            </p:cNvSpPr>
            <p:nvPr/>
          </p:nvSpPr>
          <p:spPr bwMode="auto">
            <a:xfrm>
              <a:off x="432" y="1104"/>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43" name="Rectangle 43"/>
            <p:cNvSpPr>
              <a:spLocks noChangeArrowheads="1"/>
            </p:cNvSpPr>
            <p:nvPr/>
          </p:nvSpPr>
          <p:spPr bwMode="auto">
            <a:xfrm>
              <a:off x="1104" y="1104"/>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44" name="Rectangle 44"/>
            <p:cNvSpPr>
              <a:spLocks noChangeArrowheads="1"/>
            </p:cNvSpPr>
            <p:nvPr/>
          </p:nvSpPr>
          <p:spPr bwMode="auto">
            <a:xfrm>
              <a:off x="1776" y="1104"/>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45" name="Rectangle 45"/>
            <p:cNvSpPr>
              <a:spLocks noChangeArrowheads="1"/>
            </p:cNvSpPr>
            <p:nvPr/>
          </p:nvSpPr>
          <p:spPr bwMode="auto">
            <a:xfrm>
              <a:off x="2448" y="1104"/>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46" name="Text Box 46"/>
            <p:cNvSpPr txBox="1">
              <a:spLocks noChangeArrowheads="1"/>
            </p:cNvSpPr>
            <p:nvPr/>
          </p:nvSpPr>
          <p:spPr bwMode="auto">
            <a:xfrm>
              <a:off x="480" y="1121"/>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柱面</a:t>
              </a:r>
              <a:r>
                <a:rPr lang="en-US" altLang="zh-CN" sz="2000">
                  <a:solidFill>
                    <a:srgbClr val="FF0000"/>
                  </a:solidFill>
                </a:rPr>
                <a:t>0</a:t>
              </a:r>
            </a:p>
          </p:txBody>
        </p:sp>
        <p:sp>
          <p:nvSpPr>
            <p:cNvPr id="4147" name="Text Box 47"/>
            <p:cNvSpPr txBox="1">
              <a:spLocks noChangeArrowheads="1"/>
            </p:cNvSpPr>
            <p:nvPr/>
          </p:nvSpPr>
          <p:spPr bwMode="auto">
            <a:xfrm>
              <a:off x="1152" y="1121"/>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柱面</a:t>
              </a:r>
              <a:r>
                <a:rPr lang="en-US" altLang="zh-CN" sz="2000">
                  <a:solidFill>
                    <a:srgbClr val="FF0000"/>
                  </a:solidFill>
                </a:rPr>
                <a:t>1</a:t>
              </a:r>
            </a:p>
          </p:txBody>
        </p:sp>
        <p:sp>
          <p:nvSpPr>
            <p:cNvPr id="4148" name="Text Box 48"/>
            <p:cNvSpPr txBox="1">
              <a:spLocks noChangeArrowheads="1"/>
            </p:cNvSpPr>
            <p:nvPr/>
          </p:nvSpPr>
          <p:spPr bwMode="auto">
            <a:xfrm>
              <a:off x="2456" y="1121"/>
              <a:ext cx="720"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柱面</a:t>
              </a:r>
              <a:r>
                <a:rPr lang="en-US" altLang="zh-CN" sz="2000">
                  <a:solidFill>
                    <a:srgbClr val="FF0000"/>
                  </a:solidFill>
                </a:rPr>
                <a:t>C-1</a:t>
              </a:r>
            </a:p>
          </p:txBody>
        </p:sp>
        <p:sp>
          <p:nvSpPr>
            <p:cNvPr id="4149" name="Text Box 49"/>
            <p:cNvSpPr txBox="1">
              <a:spLocks noChangeArrowheads="1"/>
            </p:cNvSpPr>
            <p:nvPr/>
          </p:nvSpPr>
          <p:spPr bwMode="auto">
            <a:xfrm>
              <a:off x="1824" y="1121"/>
              <a:ext cx="576" cy="250"/>
            </a:xfrm>
            <a:prstGeom prst="rect">
              <a:avLst/>
            </a:prstGeom>
            <a:noFill/>
            <a:ln w="9525" algn="ctr">
              <a:noFill/>
              <a:miter lim="800000"/>
              <a:headEnd/>
              <a:tailEnd/>
            </a:ln>
          </p:spPr>
          <p:txBody>
            <a:bodyPr>
              <a:spAutoFit/>
            </a:bodyPr>
            <a:lstStyle/>
            <a:p>
              <a:pPr algn="ctr" eaLnBrk="1" hangingPunct="1">
                <a:spcBef>
                  <a:spcPct val="50000"/>
                </a:spcBef>
              </a:pPr>
              <a:r>
                <a:rPr lang="en-US" altLang="zh-CN" sz="2000"/>
                <a:t>…</a:t>
              </a:r>
            </a:p>
          </p:txBody>
        </p:sp>
        <p:sp>
          <p:nvSpPr>
            <p:cNvPr id="4150" name="Line 50"/>
            <p:cNvSpPr>
              <a:spLocks noChangeShapeType="1"/>
            </p:cNvSpPr>
            <p:nvPr/>
          </p:nvSpPr>
          <p:spPr bwMode="auto">
            <a:xfrm flipV="1">
              <a:off x="432" y="816"/>
              <a:ext cx="0" cy="288"/>
            </a:xfrm>
            <a:prstGeom prst="line">
              <a:avLst/>
            </a:prstGeom>
            <a:noFill/>
            <a:ln w="9525">
              <a:solidFill>
                <a:schemeClr val="tx1"/>
              </a:solidFill>
              <a:round/>
              <a:headEnd/>
              <a:tailEnd/>
            </a:ln>
          </p:spPr>
          <p:txBody>
            <a:bodyPr/>
            <a:lstStyle/>
            <a:p>
              <a:endParaRPr lang="zh-CN" altLang="en-US"/>
            </a:p>
          </p:txBody>
        </p:sp>
        <p:sp>
          <p:nvSpPr>
            <p:cNvPr id="4151" name="Line 51"/>
            <p:cNvSpPr>
              <a:spLocks noChangeShapeType="1"/>
            </p:cNvSpPr>
            <p:nvPr/>
          </p:nvSpPr>
          <p:spPr bwMode="auto">
            <a:xfrm flipV="1">
              <a:off x="3120" y="816"/>
              <a:ext cx="0" cy="288"/>
            </a:xfrm>
            <a:prstGeom prst="line">
              <a:avLst/>
            </a:prstGeom>
            <a:noFill/>
            <a:ln w="9525">
              <a:solidFill>
                <a:schemeClr val="tx1"/>
              </a:solidFill>
              <a:round/>
              <a:headEnd/>
              <a:tailEnd/>
            </a:ln>
          </p:spPr>
          <p:txBody>
            <a:bodyPr/>
            <a:lstStyle/>
            <a:p>
              <a:endParaRPr lang="zh-CN" altLang="en-US"/>
            </a:p>
          </p:txBody>
        </p:sp>
        <p:sp>
          <p:nvSpPr>
            <p:cNvPr id="4152" name="Line 52"/>
            <p:cNvSpPr>
              <a:spLocks noChangeShapeType="1"/>
            </p:cNvSpPr>
            <p:nvPr/>
          </p:nvSpPr>
          <p:spPr bwMode="auto">
            <a:xfrm>
              <a:off x="432" y="912"/>
              <a:ext cx="26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153" name="Text Box 53"/>
            <p:cNvSpPr txBox="1">
              <a:spLocks noChangeArrowheads="1"/>
            </p:cNvSpPr>
            <p:nvPr/>
          </p:nvSpPr>
          <p:spPr bwMode="auto">
            <a:xfrm>
              <a:off x="1344" y="672"/>
              <a:ext cx="1008" cy="250"/>
            </a:xfrm>
            <a:prstGeom prst="rect">
              <a:avLst/>
            </a:prstGeom>
            <a:noFill/>
            <a:ln w="9525" algn="ctr">
              <a:noFill/>
              <a:miter lim="800000"/>
              <a:headEnd/>
              <a:tailEnd/>
            </a:ln>
          </p:spPr>
          <p:txBody>
            <a:bodyPr>
              <a:spAutoFit/>
            </a:bodyPr>
            <a:lstStyle/>
            <a:p>
              <a:pPr algn="ctr" eaLnBrk="1" hangingPunct="1">
                <a:spcBef>
                  <a:spcPct val="50000"/>
                </a:spcBef>
              </a:pPr>
              <a:r>
                <a:rPr lang="zh-CN" altLang="en-US" sz="2000">
                  <a:solidFill>
                    <a:srgbClr val="FF0000"/>
                  </a:solidFill>
                </a:rPr>
                <a:t>整个磁盘</a:t>
              </a:r>
            </a:p>
          </p:txBody>
        </p:sp>
      </p:grpSp>
      <p:grpSp>
        <p:nvGrpSpPr>
          <p:cNvPr id="8" name="Group 98"/>
          <p:cNvGrpSpPr>
            <a:grpSpLocks/>
          </p:cNvGrpSpPr>
          <p:nvPr/>
        </p:nvGrpSpPr>
        <p:grpSpPr bwMode="auto">
          <a:xfrm>
            <a:off x="533400" y="2209800"/>
            <a:ext cx="4368800" cy="1600200"/>
            <a:chOff x="432" y="1392"/>
            <a:chExt cx="2752" cy="1008"/>
          </a:xfrm>
        </p:grpSpPr>
        <p:sp>
          <p:nvSpPr>
            <p:cNvPr id="4128" name="Rectangle 56"/>
            <p:cNvSpPr>
              <a:spLocks noChangeArrowheads="1"/>
            </p:cNvSpPr>
            <p:nvPr/>
          </p:nvSpPr>
          <p:spPr bwMode="auto">
            <a:xfrm>
              <a:off x="432" y="2112"/>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29" name="Rectangle 57"/>
            <p:cNvSpPr>
              <a:spLocks noChangeArrowheads="1"/>
            </p:cNvSpPr>
            <p:nvPr/>
          </p:nvSpPr>
          <p:spPr bwMode="auto">
            <a:xfrm>
              <a:off x="1104" y="2112"/>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30" name="Rectangle 58"/>
            <p:cNvSpPr>
              <a:spLocks noChangeArrowheads="1"/>
            </p:cNvSpPr>
            <p:nvPr/>
          </p:nvSpPr>
          <p:spPr bwMode="auto">
            <a:xfrm>
              <a:off x="1776" y="2112"/>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31" name="Rectangle 59"/>
            <p:cNvSpPr>
              <a:spLocks noChangeArrowheads="1"/>
            </p:cNvSpPr>
            <p:nvPr/>
          </p:nvSpPr>
          <p:spPr bwMode="auto">
            <a:xfrm>
              <a:off x="2448" y="2112"/>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32" name="Text Box 60"/>
            <p:cNvSpPr txBox="1">
              <a:spLocks noChangeArrowheads="1"/>
            </p:cNvSpPr>
            <p:nvPr/>
          </p:nvSpPr>
          <p:spPr bwMode="auto">
            <a:xfrm>
              <a:off x="480" y="2129"/>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磁道</a:t>
              </a:r>
              <a:r>
                <a:rPr lang="en-US" altLang="zh-CN" sz="2000">
                  <a:solidFill>
                    <a:srgbClr val="FF0000"/>
                  </a:solidFill>
                </a:rPr>
                <a:t>0</a:t>
              </a:r>
            </a:p>
          </p:txBody>
        </p:sp>
        <p:sp>
          <p:nvSpPr>
            <p:cNvPr id="4133" name="Text Box 61"/>
            <p:cNvSpPr txBox="1">
              <a:spLocks noChangeArrowheads="1"/>
            </p:cNvSpPr>
            <p:nvPr/>
          </p:nvSpPr>
          <p:spPr bwMode="auto">
            <a:xfrm>
              <a:off x="1152" y="2129"/>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磁道</a:t>
              </a:r>
              <a:r>
                <a:rPr lang="en-US" altLang="zh-CN" sz="2000">
                  <a:solidFill>
                    <a:srgbClr val="FF0000"/>
                  </a:solidFill>
                </a:rPr>
                <a:t>1</a:t>
              </a:r>
            </a:p>
          </p:txBody>
        </p:sp>
        <p:sp>
          <p:nvSpPr>
            <p:cNvPr id="4134" name="Text Box 62"/>
            <p:cNvSpPr txBox="1">
              <a:spLocks noChangeArrowheads="1"/>
            </p:cNvSpPr>
            <p:nvPr/>
          </p:nvSpPr>
          <p:spPr bwMode="auto">
            <a:xfrm>
              <a:off x="2464" y="2129"/>
              <a:ext cx="720"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磁道</a:t>
              </a:r>
              <a:r>
                <a:rPr lang="en-US" altLang="zh-CN" sz="2000">
                  <a:solidFill>
                    <a:srgbClr val="FF0000"/>
                  </a:solidFill>
                </a:rPr>
                <a:t>H-1</a:t>
              </a:r>
            </a:p>
          </p:txBody>
        </p:sp>
        <p:sp>
          <p:nvSpPr>
            <p:cNvPr id="4135" name="Text Box 63"/>
            <p:cNvSpPr txBox="1">
              <a:spLocks noChangeArrowheads="1"/>
            </p:cNvSpPr>
            <p:nvPr/>
          </p:nvSpPr>
          <p:spPr bwMode="auto">
            <a:xfrm>
              <a:off x="1824" y="2129"/>
              <a:ext cx="576" cy="250"/>
            </a:xfrm>
            <a:prstGeom prst="rect">
              <a:avLst/>
            </a:prstGeom>
            <a:noFill/>
            <a:ln w="9525" algn="ctr">
              <a:noFill/>
              <a:miter lim="800000"/>
              <a:headEnd/>
              <a:tailEnd/>
            </a:ln>
          </p:spPr>
          <p:txBody>
            <a:bodyPr>
              <a:spAutoFit/>
            </a:bodyPr>
            <a:lstStyle/>
            <a:p>
              <a:pPr algn="ctr" eaLnBrk="1" hangingPunct="1">
                <a:spcBef>
                  <a:spcPct val="50000"/>
                </a:spcBef>
              </a:pPr>
              <a:r>
                <a:rPr lang="en-US" altLang="zh-CN" sz="2000"/>
                <a:t>…</a:t>
              </a:r>
            </a:p>
          </p:txBody>
        </p:sp>
        <p:sp>
          <p:nvSpPr>
            <p:cNvPr id="4136" name="Line 64"/>
            <p:cNvSpPr>
              <a:spLocks noChangeShapeType="1"/>
            </p:cNvSpPr>
            <p:nvPr/>
          </p:nvSpPr>
          <p:spPr bwMode="auto">
            <a:xfrm flipV="1">
              <a:off x="432" y="1824"/>
              <a:ext cx="0" cy="288"/>
            </a:xfrm>
            <a:prstGeom prst="line">
              <a:avLst/>
            </a:prstGeom>
            <a:noFill/>
            <a:ln w="9525">
              <a:solidFill>
                <a:schemeClr val="tx1"/>
              </a:solidFill>
              <a:round/>
              <a:headEnd/>
              <a:tailEnd/>
            </a:ln>
          </p:spPr>
          <p:txBody>
            <a:bodyPr/>
            <a:lstStyle/>
            <a:p>
              <a:endParaRPr lang="zh-CN" altLang="en-US"/>
            </a:p>
          </p:txBody>
        </p:sp>
        <p:sp>
          <p:nvSpPr>
            <p:cNvPr id="4137" name="Line 65"/>
            <p:cNvSpPr>
              <a:spLocks noChangeShapeType="1"/>
            </p:cNvSpPr>
            <p:nvPr/>
          </p:nvSpPr>
          <p:spPr bwMode="auto">
            <a:xfrm flipV="1">
              <a:off x="3120" y="1824"/>
              <a:ext cx="0" cy="288"/>
            </a:xfrm>
            <a:prstGeom prst="line">
              <a:avLst/>
            </a:prstGeom>
            <a:noFill/>
            <a:ln w="9525">
              <a:solidFill>
                <a:schemeClr val="tx1"/>
              </a:solidFill>
              <a:round/>
              <a:headEnd/>
              <a:tailEnd/>
            </a:ln>
          </p:spPr>
          <p:txBody>
            <a:bodyPr/>
            <a:lstStyle/>
            <a:p>
              <a:endParaRPr lang="zh-CN" altLang="en-US"/>
            </a:p>
          </p:txBody>
        </p:sp>
        <p:sp>
          <p:nvSpPr>
            <p:cNvPr id="4138" name="Line 66"/>
            <p:cNvSpPr>
              <a:spLocks noChangeShapeType="1"/>
            </p:cNvSpPr>
            <p:nvPr/>
          </p:nvSpPr>
          <p:spPr bwMode="auto">
            <a:xfrm>
              <a:off x="432" y="1920"/>
              <a:ext cx="26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139" name="Text Box 67"/>
            <p:cNvSpPr txBox="1">
              <a:spLocks noChangeArrowheads="1"/>
            </p:cNvSpPr>
            <p:nvPr/>
          </p:nvSpPr>
          <p:spPr bwMode="auto">
            <a:xfrm>
              <a:off x="1344" y="1680"/>
              <a:ext cx="1008" cy="250"/>
            </a:xfrm>
            <a:prstGeom prst="rect">
              <a:avLst/>
            </a:prstGeom>
            <a:noFill/>
            <a:ln w="9525" algn="ctr">
              <a:noFill/>
              <a:miter lim="800000"/>
              <a:headEnd/>
              <a:tailEnd/>
            </a:ln>
          </p:spPr>
          <p:txBody>
            <a:bodyPr>
              <a:spAutoFit/>
            </a:bodyPr>
            <a:lstStyle/>
            <a:p>
              <a:pPr algn="ctr" eaLnBrk="1" hangingPunct="1">
                <a:spcBef>
                  <a:spcPct val="50000"/>
                </a:spcBef>
              </a:pPr>
              <a:r>
                <a:rPr lang="zh-CN" altLang="en-US" sz="2000">
                  <a:solidFill>
                    <a:srgbClr val="FF0000"/>
                  </a:solidFill>
                </a:rPr>
                <a:t>一个柱面</a:t>
              </a:r>
            </a:p>
          </p:txBody>
        </p:sp>
        <p:sp>
          <p:nvSpPr>
            <p:cNvPr id="4140" name="Line 68"/>
            <p:cNvSpPr>
              <a:spLocks noChangeShapeType="1"/>
            </p:cNvSpPr>
            <p:nvPr/>
          </p:nvSpPr>
          <p:spPr bwMode="auto">
            <a:xfrm flipH="1">
              <a:off x="432" y="1392"/>
              <a:ext cx="672" cy="528"/>
            </a:xfrm>
            <a:prstGeom prst="line">
              <a:avLst/>
            </a:prstGeom>
            <a:noFill/>
            <a:ln w="9525">
              <a:solidFill>
                <a:schemeClr val="tx1"/>
              </a:solidFill>
              <a:round/>
              <a:headEnd/>
              <a:tailEnd type="triangle" w="med" len="med"/>
            </a:ln>
          </p:spPr>
          <p:txBody>
            <a:bodyPr/>
            <a:lstStyle/>
            <a:p>
              <a:endParaRPr lang="zh-CN" altLang="en-US"/>
            </a:p>
          </p:txBody>
        </p:sp>
        <p:sp>
          <p:nvSpPr>
            <p:cNvPr id="4141" name="Line 69"/>
            <p:cNvSpPr>
              <a:spLocks noChangeShapeType="1"/>
            </p:cNvSpPr>
            <p:nvPr/>
          </p:nvSpPr>
          <p:spPr bwMode="auto">
            <a:xfrm>
              <a:off x="1776" y="1392"/>
              <a:ext cx="1344" cy="528"/>
            </a:xfrm>
            <a:prstGeom prst="line">
              <a:avLst/>
            </a:prstGeom>
            <a:noFill/>
            <a:ln w="9525">
              <a:solidFill>
                <a:schemeClr val="tx1"/>
              </a:solidFill>
              <a:round/>
              <a:headEnd/>
              <a:tailEnd type="triangle" w="med" len="med"/>
            </a:ln>
          </p:spPr>
          <p:txBody>
            <a:bodyPr/>
            <a:lstStyle/>
            <a:p>
              <a:endParaRPr lang="zh-CN" altLang="en-US"/>
            </a:p>
          </p:txBody>
        </p:sp>
      </p:grpSp>
      <p:grpSp>
        <p:nvGrpSpPr>
          <p:cNvPr id="9" name="Group 99"/>
          <p:cNvGrpSpPr>
            <a:grpSpLocks/>
          </p:cNvGrpSpPr>
          <p:nvPr/>
        </p:nvGrpSpPr>
        <p:grpSpPr bwMode="auto">
          <a:xfrm>
            <a:off x="533400" y="3810000"/>
            <a:ext cx="4343400" cy="1600200"/>
            <a:chOff x="432" y="2400"/>
            <a:chExt cx="2736" cy="1008"/>
          </a:xfrm>
        </p:grpSpPr>
        <p:sp>
          <p:nvSpPr>
            <p:cNvPr id="4114" name="Rectangle 72"/>
            <p:cNvSpPr>
              <a:spLocks noChangeArrowheads="1"/>
            </p:cNvSpPr>
            <p:nvPr/>
          </p:nvSpPr>
          <p:spPr bwMode="auto">
            <a:xfrm>
              <a:off x="432" y="3120"/>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15" name="Rectangle 73"/>
            <p:cNvSpPr>
              <a:spLocks noChangeArrowheads="1"/>
            </p:cNvSpPr>
            <p:nvPr/>
          </p:nvSpPr>
          <p:spPr bwMode="auto">
            <a:xfrm>
              <a:off x="1104" y="3120"/>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16" name="Rectangle 74"/>
            <p:cNvSpPr>
              <a:spLocks noChangeArrowheads="1"/>
            </p:cNvSpPr>
            <p:nvPr/>
          </p:nvSpPr>
          <p:spPr bwMode="auto">
            <a:xfrm>
              <a:off x="1776" y="3120"/>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17" name="Rectangle 75"/>
            <p:cNvSpPr>
              <a:spLocks noChangeArrowheads="1"/>
            </p:cNvSpPr>
            <p:nvPr/>
          </p:nvSpPr>
          <p:spPr bwMode="auto">
            <a:xfrm>
              <a:off x="2448" y="3120"/>
              <a:ext cx="672" cy="288"/>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4118" name="Text Box 76"/>
            <p:cNvSpPr txBox="1">
              <a:spLocks noChangeArrowheads="1"/>
            </p:cNvSpPr>
            <p:nvPr/>
          </p:nvSpPr>
          <p:spPr bwMode="auto">
            <a:xfrm>
              <a:off x="480" y="3137"/>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扇区</a:t>
              </a:r>
              <a:r>
                <a:rPr lang="en-US" altLang="zh-CN" sz="2000">
                  <a:solidFill>
                    <a:srgbClr val="FF0000"/>
                  </a:solidFill>
                </a:rPr>
                <a:t>0</a:t>
              </a:r>
            </a:p>
          </p:txBody>
        </p:sp>
        <p:sp>
          <p:nvSpPr>
            <p:cNvPr id="4119" name="Text Box 77"/>
            <p:cNvSpPr txBox="1">
              <a:spLocks noChangeArrowheads="1"/>
            </p:cNvSpPr>
            <p:nvPr/>
          </p:nvSpPr>
          <p:spPr bwMode="auto">
            <a:xfrm>
              <a:off x="1152" y="3137"/>
              <a:ext cx="576"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扇区</a:t>
              </a:r>
              <a:r>
                <a:rPr lang="en-US" altLang="zh-CN" sz="2000">
                  <a:solidFill>
                    <a:srgbClr val="FF0000"/>
                  </a:solidFill>
                </a:rPr>
                <a:t>1</a:t>
              </a:r>
            </a:p>
          </p:txBody>
        </p:sp>
        <p:sp>
          <p:nvSpPr>
            <p:cNvPr id="4120" name="Text Box 78"/>
            <p:cNvSpPr txBox="1">
              <a:spLocks noChangeArrowheads="1"/>
            </p:cNvSpPr>
            <p:nvPr/>
          </p:nvSpPr>
          <p:spPr bwMode="auto">
            <a:xfrm>
              <a:off x="2440" y="3137"/>
              <a:ext cx="728" cy="250"/>
            </a:xfrm>
            <a:prstGeom prst="rect">
              <a:avLst/>
            </a:prstGeom>
            <a:noFill/>
            <a:ln w="9525" algn="ctr">
              <a:noFill/>
              <a:miter lim="800000"/>
              <a:headEnd/>
              <a:tailEnd/>
            </a:ln>
          </p:spPr>
          <p:txBody>
            <a:bodyPr>
              <a:spAutoFit/>
            </a:bodyPr>
            <a:lstStyle/>
            <a:p>
              <a:pPr eaLnBrk="1" hangingPunct="1">
                <a:spcBef>
                  <a:spcPct val="50000"/>
                </a:spcBef>
              </a:pPr>
              <a:r>
                <a:rPr lang="zh-CN" altLang="en-US" sz="2000"/>
                <a:t>扇区</a:t>
              </a:r>
              <a:r>
                <a:rPr lang="en-US" altLang="zh-CN" sz="2000">
                  <a:solidFill>
                    <a:srgbClr val="FF0000"/>
                  </a:solidFill>
                </a:rPr>
                <a:t>S-1</a:t>
              </a:r>
            </a:p>
          </p:txBody>
        </p:sp>
        <p:sp>
          <p:nvSpPr>
            <p:cNvPr id="4121" name="Text Box 79"/>
            <p:cNvSpPr txBox="1">
              <a:spLocks noChangeArrowheads="1"/>
            </p:cNvSpPr>
            <p:nvPr/>
          </p:nvSpPr>
          <p:spPr bwMode="auto">
            <a:xfrm>
              <a:off x="1824" y="3137"/>
              <a:ext cx="576" cy="250"/>
            </a:xfrm>
            <a:prstGeom prst="rect">
              <a:avLst/>
            </a:prstGeom>
            <a:noFill/>
            <a:ln w="9525" algn="ctr">
              <a:noFill/>
              <a:miter lim="800000"/>
              <a:headEnd/>
              <a:tailEnd/>
            </a:ln>
          </p:spPr>
          <p:txBody>
            <a:bodyPr>
              <a:spAutoFit/>
            </a:bodyPr>
            <a:lstStyle/>
            <a:p>
              <a:pPr algn="ctr" eaLnBrk="1" hangingPunct="1">
                <a:spcBef>
                  <a:spcPct val="50000"/>
                </a:spcBef>
              </a:pPr>
              <a:r>
                <a:rPr lang="en-US" altLang="zh-CN" sz="2000"/>
                <a:t>…</a:t>
              </a:r>
            </a:p>
          </p:txBody>
        </p:sp>
        <p:sp>
          <p:nvSpPr>
            <p:cNvPr id="4122" name="Line 80"/>
            <p:cNvSpPr>
              <a:spLocks noChangeShapeType="1"/>
            </p:cNvSpPr>
            <p:nvPr/>
          </p:nvSpPr>
          <p:spPr bwMode="auto">
            <a:xfrm flipV="1">
              <a:off x="432" y="2832"/>
              <a:ext cx="0" cy="288"/>
            </a:xfrm>
            <a:prstGeom prst="line">
              <a:avLst/>
            </a:prstGeom>
            <a:noFill/>
            <a:ln w="9525">
              <a:solidFill>
                <a:schemeClr val="tx1"/>
              </a:solidFill>
              <a:round/>
              <a:headEnd/>
              <a:tailEnd/>
            </a:ln>
          </p:spPr>
          <p:txBody>
            <a:bodyPr/>
            <a:lstStyle/>
            <a:p>
              <a:endParaRPr lang="zh-CN" altLang="en-US"/>
            </a:p>
          </p:txBody>
        </p:sp>
        <p:sp>
          <p:nvSpPr>
            <p:cNvPr id="4123" name="Line 81"/>
            <p:cNvSpPr>
              <a:spLocks noChangeShapeType="1"/>
            </p:cNvSpPr>
            <p:nvPr/>
          </p:nvSpPr>
          <p:spPr bwMode="auto">
            <a:xfrm flipV="1">
              <a:off x="3120" y="2832"/>
              <a:ext cx="0" cy="288"/>
            </a:xfrm>
            <a:prstGeom prst="line">
              <a:avLst/>
            </a:prstGeom>
            <a:noFill/>
            <a:ln w="9525">
              <a:solidFill>
                <a:schemeClr val="tx1"/>
              </a:solidFill>
              <a:round/>
              <a:headEnd/>
              <a:tailEnd/>
            </a:ln>
          </p:spPr>
          <p:txBody>
            <a:bodyPr/>
            <a:lstStyle/>
            <a:p>
              <a:endParaRPr lang="zh-CN" altLang="en-US"/>
            </a:p>
          </p:txBody>
        </p:sp>
        <p:sp>
          <p:nvSpPr>
            <p:cNvPr id="4124" name="Line 82"/>
            <p:cNvSpPr>
              <a:spLocks noChangeShapeType="1"/>
            </p:cNvSpPr>
            <p:nvPr/>
          </p:nvSpPr>
          <p:spPr bwMode="auto">
            <a:xfrm>
              <a:off x="432" y="2928"/>
              <a:ext cx="26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125" name="Text Box 83"/>
            <p:cNvSpPr txBox="1">
              <a:spLocks noChangeArrowheads="1"/>
            </p:cNvSpPr>
            <p:nvPr/>
          </p:nvSpPr>
          <p:spPr bwMode="auto">
            <a:xfrm>
              <a:off x="1344" y="2688"/>
              <a:ext cx="1008" cy="250"/>
            </a:xfrm>
            <a:prstGeom prst="rect">
              <a:avLst/>
            </a:prstGeom>
            <a:noFill/>
            <a:ln w="9525" algn="ctr">
              <a:noFill/>
              <a:miter lim="800000"/>
              <a:headEnd/>
              <a:tailEnd/>
            </a:ln>
          </p:spPr>
          <p:txBody>
            <a:bodyPr>
              <a:spAutoFit/>
            </a:bodyPr>
            <a:lstStyle/>
            <a:p>
              <a:pPr algn="ctr" eaLnBrk="1" hangingPunct="1">
                <a:spcBef>
                  <a:spcPct val="50000"/>
                </a:spcBef>
              </a:pPr>
              <a:r>
                <a:rPr lang="zh-CN" altLang="en-US" sz="2000">
                  <a:solidFill>
                    <a:srgbClr val="FF0000"/>
                  </a:solidFill>
                </a:rPr>
                <a:t>一个磁道</a:t>
              </a:r>
            </a:p>
          </p:txBody>
        </p:sp>
        <p:sp>
          <p:nvSpPr>
            <p:cNvPr id="4126" name="Line 84"/>
            <p:cNvSpPr>
              <a:spLocks noChangeShapeType="1"/>
            </p:cNvSpPr>
            <p:nvPr/>
          </p:nvSpPr>
          <p:spPr bwMode="auto">
            <a:xfrm flipH="1">
              <a:off x="432" y="2400"/>
              <a:ext cx="672" cy="528"/>
            </a:xfrm>
            <a:prstGeom prst="line">
              <a:avLst/>
            </a:prstGeom>
            <a:noFill/>
            <a:ln w="9525">
              <a:solidFill>
                <a:schemeClr val="tx1"/>
              </a:solidFill>
              <a:round/>
              <a:headEnd/>
              <a:tailEnd type="triangle" w="med" len="med"/>
            </a:ln>
          </p:spPr>
          <p:txBody>
            <a:bodyPr/>
            <a:lstStyle/>
            <a:p>
              <a:endParaRPr lang="zh-CN" altLang="en-US"/>
            </a:p>
          </p:txBody>
        </p:sp>
        <p:sp>
          <p:nvSpPr>
            <p:cNvPr id="4127" name="Line 85"/>
            <p:cNvSpPr>
              <a:spLocks noChangeShapeType="1"/>
            </p:cNvSpPr>
            <p:nvPr/>
          </p:nvSpPr>
          <p:spPr bwMode="auto">
            <a:xfrm>
              <a:off x="1776" y="2400"/>
              <a:ext cx="1344" cy="528"/>
            </a:xfrm>
            <a:prstGeom prst="line">
              <a:avLst/>
            </a:prstGeom>
            <a:noFill/>
            <a:ln w="9525">
              <a:solidFill>
                <a:schemeClr val="tx1"/>
              </a:solidFill>
              <a:round/>
              <a:headEnd/>
              <a:tailEnd type="triangle" w="med" len="med"/>
            </a:ln>
          </p:spPr>
          <p:txBody>
            <a:bodyPr/>
            <a:lstStyle/>
            <a:p>
              <a:endParaRPr lang="zh-CN" altLang="en-US"/>
            </a:p>
          </p:txBody>
        </p:sp>
      </p:grpSp>
      <p:sp>
        <p:nvSpPr>
          <p:cNvPr id="519257" name="Text Box 89"/>
          <p:cNvSpPr txBox="1">
            <a:spLocks noChangeArrowheads="1"/>
          </p:cNvSpPr>
          <p:nvPr/>
        </p:nvSpPr>
        <p:spPr bwMode="auto">
          <a:xfrm>
            <a:off x="76200" y="5638800"/>
            <a:ext cx="9067800" cy="461963"/>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0000CC"/>
                </a:solidFill>
              </a:rPr>
              <a:t>某扇区</a:t>
            </a:r>
            <a:r>
              <a:rPr lang="en-US" altLang="zh-CN" sz="2400">
                <a:solidFill>
                  <a:srgbClr val="0000CC"/>
                </a:solidFill>
              </a:rPr>
              <a:t>(c,h,s)</a:t>
            </a:r>
            <a:r>
              <a:rPr lang="zh-CN" altLang="en-US" sz="2400">
                <a:solidFill>
                  <a:srgbClr val="0000CC"/>
                </a:solidFill>
              </a:rPr>
              <a:t>编号</a:t>
            </a:r>
            <a:r>
              <a:rPr lang="en-US" altLang="zh-CN" sz="2400">
                <a:solidFill>
                  <a:srgbClr val="0000CC"/>
                </a:solidFill>
              </a:rPr>
              <a:t>A</a:t>
            </a:r>
            <a:r>
              <a:rPr lang="en-US" altLang="zh-CN" sz="2400">
                <a:solidFill>
                  <a:srgbClr val="FF0000"/>
                </a:solidFill>
              </a:rPr>
              <a:t> = c*H*S + h*S + s   </a:t>
            </a:r>
            <a:r>
              <a:rPr lang="zh-CN" altLang="en-US" sz="2400">
                <a:solidFill>
                  <a:srgbClr val="0000CC"/>
                </a:solidFill>
              </a:rPr>
              <a:t>扇区总数</a:t>
            </a:r>
            <a:r>
              <a:rPr lang="zh-CN" altLang="en-US" sz="2400">
                <a:solidFill>
                  <a:srgbClr val="FF0000"/>
                </a:solidFill>
              </a:rPr>
              <a:t> </a:t>
            </a:r>
            <a:r>
              <a:rPr lang="en-US" altLang="zh-CN" sz="2400">
                <a:solidFill>
                  <a:srgbClr val="FF0000"/>
                </a:solidFill>
              </a:rPr>
              <a:t>= C*H*S</a:t>
            </a:r>
          </a:p>
        </p:txBody>
      </p:sp>
      <p:sp>
        <p:nvSpPr>
          <p:cNvPr id="519259" name="AutoShape 91"/>
          <p:cNvSpPr>
            <a:spLocks noChangeArrowheads="1"/>
          </p:cNvSpPr>
          <p:nvPr/>
        </p:nvSpPr>
        <p:spPr bwMode="auto">
          <a:xfrm rot="10800000">
            <a:off x="5257800" y="3657600"/>
            <a:ext cx="2362200" cy="533400"/>
          </a:xfrm>
          <a:prstGeom prst="wedgeRoundRectCallout">
            <a:avLst>
              <a:gd name="adj1" fmla="val -51681"/>
              <a:gd name="adj2" fmla="val -110120"/>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体现了局部性</a:t>
            </a:r>
            <a:r>
              <a:rPr lang="en-US" altLang="zh-CN" sz="2400"/>
              <a:t>!</a:t>
            </a:r>
          </a:p>
        </p:txBody>
      </p:sp>
      <p:sp>
        <p:nvSpPr>
          <p:cNvPr id="519260" name="Text Box 92"/>
          <p:cNvSpPr txBox="1">
            <a:spLocks noChangeArrowheads="1"/>
          </p:cNvSpPr>
          <p:nvPr/>
        </p:nvSpPr>
        <p:spPr bwMode="auto">
          <a:xfrm>
            <a:off x="1524000" y="1422400"/>
            <a:ext cx="3200400" cy="366713"/>
          </a:xfrm>
          <a:prstGeom prst="rect">
            <a:avLst/>
          </a:prstGeom>
          <a:noFill/>
          <a:ln w="9525" algn="ctr">
            <a:noFill/>
            <a:miter lim="800000"/>
            <a:headEnd/>
            <a:tailEnd/>
          </a:ln>
        </p:spPr>
        <p:txBody>
          <a:bodyPr>
            <a:spAutoFit/>
          </a:bodyPr>
          <a:lstStyle/>
          <a:p>
            <a:pPr eaLnBrk="1" hangingPunct="1">
              <a:spcBef>
                <a:spcPct val="50000"/>
              </a:spcBef>
            </a:pPr>
            <a:r>
              <a:rPr lang="zh-CN" altLang="en-US" sz="1800">
                <a:solidFill>
                  <a:srgbClr val="0000CC"/>
                </a:solidFill>
              </a:rPr>
              <a:t>柱面编号</a:t>
            </a:r>
            <a:r>
              <a:rPr lang="en-US" altLang="zh-CN" sz="1800">
                <a:solidFill>
                  <a:srgbClr val="0000CC"/>
                </a:solidFill>
              </a:rPr>
              <a:t>c(</a:t>
            </a:r>
            <a:r>
              <a:rPr lang="en-US" altLang="zh-CN" sz="1800">
                <a:solidFill>
                  <a:srgbClr val="FF0000"/>
                </a:solidFill>
              </a:rPr>
              <a:t>0</a:t>
            </a:r>
            <a:r>
              <a:rPr lang="en-US" altLang="zh-CN" sz="1400">
                <a:solidFill>
                  <a:srgbClr val="0000CC"/>
                </a:solidFill>
              </a:rPr>
              <a:t>≤</a:t>
            </a:r>
            <a:r>
              <a:rPr lang="en-US" altLang="zh-CN" sz="1800">
                <a:solidFill>
                  <a:srgbClr val="0000CC"/>
                </a:solidFill>
              </a:rPr>
              <a:t>c</a:t>
            </a:r>
            <a:r>
              <a:rPr lang="en-US" altLang="zh-CN" sz="1400">
                <a:solidFill>
                  <a:srgbClr val="0000CC"/>
                </a:solidFill>
              </a:rPr>
              <a:t>≤</a:t>
            </a:r>
            <a:r>
              <a:rPr lang="en-US" altLang="zh-CN" sz="1800">
                <a:solidFill>
                  <a:srgbClr val="FF0000"/>
                </a:solidFill>
              </a:rPr>
              <a:t>C-1</a:t>
            </a:r>
            <a:r>
              <a:rPr lang="en-US" altLang="zh-CN" sz="1800">
                <a:solidFill>
                  <a:srgbClr val="0000CC"/>
                </a:solidFill>
              </a:rPr>
              <a:t>)</a:t>
            </a:r>
          </a:p>
        </p:txBody>
      </p:sp>
      <p:sp>
        <p:nvSpPr>
          <p:cNvPr id="519261" name="Text Box 93"/>
          <p:cNvSpPr txBox="1">
            <a:spLocks noChangeArrowheads="1"/>
          </p:cNvSpPr>
          <p:nvPr/>
        </p:nvSpPr>
        <p:spPr bwMode="auto">
          <a:xfrm>
            <a:off x="990600" y="3035300"/>
            <a:ext cx="4724400" cy="366713"/>
          </a:xfrm>
          <a:prstGeom prst="rect">
            <a:avLst/>
          </a:prstGeom>
          <a:noFill/>
          <a:ln w="9525" algn="ctr">
            <a:noFill/>
            <a:miter lim="800000"/>
            <a:headEnd/>
            <a:tailEnd/>
          </a:ln>
        </p:spPr>
        <p:txBody>
          <a:bodyPr>
            <a:spAutoFit/>
          </a:bodyPr>
          <a:lstStyle/>
          <a:p>
            <a:pPr eaLnBrk="1" hangingPunct="1">
              <a:spcBef>
                <a:spcPct val="50000"/>
              </a:spcBef>
            </a:pPr>
            <a:r>
              <a:rPr lang="zh-CN" altLang="en-US" sz="1800">
                <a:solidFill>
                  <a:srgbClr val="0000CC"/>
                </a:solidFill>
              </a:rPr>
              <a:t>柱面内磁道</a:t>
            </a:r>
            <a:r>
              <a:rPr lang="en-US" altLang="zh-CN" sz="1800">
                <a:solidFill>
                  <a:srgbClr val="0000CC"/>
                </a:solidFill>
              </a:rPr>
              <a:t>(</a:t>
            </a:r>
            <a:r>
              <a:rPr lang="zh-CN" altLang="en-US" sz="1800">
                <a:solidFill>
                  <a:srgbClr val="0000CC"/>
                </a:solidFill>
              </a:rPr>
              <a:t>磁头</a:t>
            </a:r>
            <a:r>
              <a:rPr lang="en-US" altLang="zh-CN" sz="1800">
                <a:solidFill>
                  <a:srgbClr val="0000CC"/>
                </a:solidFill>
              </a:rPr>
              <a:t>)</a:t>
            </a:r>
            <a:r>
              <a:rPr lang="zh-CN" altLang="en-US" sz="1800">
                <a:solidFill>
                  <a:srgbClr val="0000CC"/>
                </a:solidFill>
              </a:rPr>
              <a:t>编号</a:t>
            </a:r>
            <a:r>
              <a:rPr lang="en-US" altLang="zh-CN" sz="1800">
                <a:solidFill>
                  <a:srgbClr val="0000CC"/>
                </a:solidFill>
              </a:rPr>
              <a:t>h(</a:t>
            </a:r>
            <a:r>
              <a:rPr lang="en-US" altLang="zh-CN" sz="1800">
                <a:solidFill>
                  <a:srgbClr val="FF0000"/>
                </a:solidFill>
              </a:rPr>
              <a:t>0</a:t>
            </a:r>
            <a:r>
              <a:rPr lang="en-US" altLang="zh-CN" sz="1400">
                <a:solidFill>
                  <a:srgbClr val="0000CC"/>
                </a:solidFill>
              </a:rPr>
              <a:t>≤</a:t>
            </a:r>
            <a:r>
              <a:rPr lang="en-US" altLang="zh-CN" sz="1800">
                <a:solidFill>
                  <a:srgbClr val="0000CC"/>
                </a:solidFill>
              </a:rPr>
              <a:t>h</a:t>
            </a:r>
            <a:r>
              <a:rPr lang="en-US" altLang="zh-CN" sz="1400">
                <a:solidFill>
                  <a:srgbClr val="0000CC"/>
                </a:solidFill>
              </a:rPr>
              <a:t>≤</a:t>
            </a:r>
            <a:r>
              <a:rPr lang="en-US" altLang="zh-CN" sz="1800">
                <a:solidFill>
                  <a:srgbClr val="FF0000"/>
                </a:solidFill>
              </a:rPr>
              <a:t>H-1</a:t>
            </a:r>
            <a:r>
              <a:rPr lang="en-US" altLang="zh-CN" sz="1800">
                <a:solidFill>
                  <a:srgbClr val="0000CC"/>
                </a:solidFill>
              </a:rPr>
              <a:t>)</a:t>
            </a:r>
          </a:p>
        </p:txBody>
      </p:sp>
      <p:sp>
        <p:nvSpPr>
          <p:cNvPr id="519262" name="Text Box 94"/>
          <p:cNvSpPr txBox="1">
            <a:spLocks noChangeArrowheads="1"/>
          </p:cNvSpPr>
          <p:nvPr/>
        </p:nvSpPr>
        <p:spPr bwMode="auto">
          <a:xfrm>
            <a:off x="1143000" y="4572000"/>
            <a:ext cx="3962400" cy="779463"/>
          </a:xfrm>
          <a:prstGeom prst="rect">
            <a:avLst/>
          </a:prstGeom>
          <a:noFill/>
          <a:ln w="9525" algn="ctr">
            <a:noFill/>
            <a:miter lim="800000"/>
            <a:headEnd/>
            <a:tailEnd/>
          </a:ln>
        </p:spPr>
        <p:txBody>
          <a:bodyPr>
            <a:spAutoFit/>
          </a:bodyPr>
          <a:lstStyle/>
          <a:p>
            <a:pPr eaLnBrk="1" hangingPunct="1">
              <a:spcBef>
                <a:spcPct val="50000"/>
              </a:spcBef>
            </a:pPr>
            <a:r>
              <a:rPr lang="zh-CN" altLang="en-US" sz="1800">
                <a:solidFill>
                  <a:srgbClr val="0000CC"/>
                </a:solidFill>
              </a:rPr>
              <a:t>磁道内扇区编号</a:t>
            </a:r>
            <a:r>
              <a:rPr lang="en-US" altLang="zh-CN" sz="1800">
                <a:solidFill>
                  <a:srgbClr val="0000CC"/>
                </a:solidFill>
              </a:rPr>
              <a:t>s(</a:t>
            </a:r>
            <a:r>
              <a:rPr lang="en-US" altLang="zh-CN" sz="1800">
                <a:solidFill>
                  <a:srgbClr val="FF0000"/>
                </a:solidFill>
              </a:rPr>
              <a:t>0</a:t>
            </a:r>
            <a:r>
              <a:rPr lang="en-US" altLang="zh-CN" sz="1400">
                <a:solidFill>
                  <a:srgbClr val="0000CC"/>
                </a:solidFill>
              </a:rPr>
              <a:t>≤</a:t>
            </a:r>
            <a:r>
              <a:rPr lang="en-US" altLang="zh-CN" sz="1800">
                <a:solidFill>
                  <a:srgbClr val="0000CC"/>
                </a:solidFill>
              </a:rPr>
              <a:t>s</a:t>
            </a:r>
            <a:r>
              <a:rPr lang="en-US" altLang="zh-CN" sz="1400">
                <a:solidFill>
                  <a:srgbClr val="0000CC"/>
                </a:solidFill>
              </a:rPr>
              <a:t>≤</a:t>
            </a:r>
            <a:r>
              <a:rPr lang="en-US" altLang="zh-CN" sz="1800">
                <a:solidFill>
                  <a:srgbClr val="FF0000"/>
                </a:solidFill>
              </a:rPr>
              <a:t>S-1</a:t>
            </a:r>
            <a:r>
              <a:rPr lang="en-US" altLang="zh-CN" sz="1800">
                <a:solidFill>
                  <a:srgbClr val="0000CC"/>
                </a:solidFill>
              </a:rPr>
              <a:t>)</a:t>
            </a:r>
          </a:p>
          <a:p>
            <a:pPr eaLnBrk="1" hangingPunct="1">
              <a:spcBef>
                <a:spcPct val="50000"/>
              </a:spcBef>
            </a:pPr>
            <a:endParaRPr lang="en-US" altLang="zh-CN" sz="1800">
              <a:solidFill>
                <a:srgbClr val="0000CC"/>
              </a:solidFill>
            </a:endParaRPr>
          </a:p>
        </p:txBody>
      </p:sp>
      <p:sp>
        <p:nvSpPr>
          <p:cNvPr id="4113" name="Line 100"/>
          <p:cNvSpPr>
            <a:spLocks noChangeShapeType="1"/>
          </p:cNvSpPr>
          <p:nvPr/>
        </p:nvSpPr>
        <p:spPr bwMode="auto">
          <a:xfrm>
            <a:off x="381000" y="5638800"/>
            <a:ext cx="8458200" cy="0"/>
          </a:xfrm>
          <a:prstGeom prst="line">
            <a:avLst/>
          </a:prstGeom>
          <a:noFill/>
          <a:ln w="15875">
            <a:solidFill>
              <a:srgbClr val="C0C0C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519260"/>
                                        </p:tgtEl>
                                        <p:attrNameLst>
                                          <p:attrName>style.visibility</p:attrName>
                                        </p:attrNameLst>
                                      </p:cBhvr>
                                      <p:to>
                                        <p:strVal val="visible"/>
                                      </p:to>
                                    </p:set>
                                    <p:animEffect transition="in" filter="wipe(down)">
                                      <p:cBhvr>
                                        <p:cTn id="22" dur="145">
                                          <p:stCondLst>
                                            <p:cond delay="0"/>
                                          </p:stCondLst>
                                        </p:cTn>
                                        <p:tgtEl>
                                          <p:spTgt spid="519260"/>
                                        </p:tgtEl>
                                      </p:cBhvr>
                                    </p:animEffect>
                                    <p:anim calcmode="lin" valueType="num">
                                      <p:cBhvr>
                                        <p:cTn id="23" dur="456" tmFilter="0,0; 0.14,0.36; 0.43,0.73; 0.71,0.91; 1.0,1.0">
                                          <p:stCondLst>
                                            <p:cond delay="0"/>
                                          </p:stCondLst>
                                        </p:cTn>
                                        <p:tgtEl>
                                          <p:spTgt spid="519260"/>
                                        </p:tgtEl>
                                        <p:attrNameLst>
                                          <p:attrName>ppt_x</p:attrName>
                                        </p:attrNameLst>
                                      </p:cBhvr>
                                      <p:tavLst>
                                        <p:tav tm="0">
                                          <p:val>
                                            <p:strVal val="#ppt_x-0.25"/>
                                          </p:val>
                                        </p:tav>
                                        <p:tav tm="100000">
                                          <p:val>
                                            <p:strVal val="#ppt_x"/>
                                          </p:val>
                                        </p:tav>
                                      </p:tavLst>
                                    </p:anim>
                                    <p:anim calcmode="lin" valueType="num">
                                      <p:cBhvr>
                                        <p:cTn id="24" dur="166" tmFilter="0.0,0.0; 0.25,0.07; 0.50,0.2; 0.75,0.467; 1.0,1.0">
                                          <p:stCondLst>
                                            <p:cond delay="0"/>
                                          </p:stCondLst>
                                        </p:cTn>
                                        <p:tgtEl>
                                          <p:spTgt spid="519260"/>
                                        </p:tgtEl>
                                        <p:attrNameLst>
                                          <p:attrName>ppt_y</p:attrName>
                                        </p:attrNameLst>
                                      </p:cBhvr>
                                      <p:tavLst>
                                        <p:tav tm="0" fmla="#ppt_y-sin(pi*$)/3">
                                          <p:val>
                                            <p:fltVal val="0.5"/>
                                          </p:val>
                                        </p:tav>
                                        <p:tav tm="100000">
                                          <p:val>
                                            <p:fltVal val="1"/>
                                          </p:val>
                                        </p:tav>
                                      </p:tavLst>
                                    </p:anim>
                                    <p:anim calcmode="lin" valueType="num">
                                      <p:cBhvr>
                                        <p:cTn id="25" dur="166" tmFilter="0, 0; 0.125,0.2665; 0.25,0.4; 0.375,0.465; 0.5,0.5;  0.625,0.535; 0.75,0.6; 0.875,0.7335; 1,1">
                                          <p:stCondLst>
                                            <p:cond delay="166"/>
                                          </p:stCondLst>
                                        </p:cTn>
                                        <p:tgtEl>
                                          <p:spTgt spid="519260"/>
                                        </p:tgtEl>
                                        <p:attrNameLst>
                                          <p:attrName>ppt_y</p:attrName>
                                        </p:attrNameLst>
                                      </p:cBhvr>
                                      <p:tavLst>
                                        <p:tav tm="0" fmla="#ppt_y-sin(pi*$)/9">
                                          <p:val>
                                            <p:fltVal val="0"/>
                                          </p:val>
                                        </p:tav>
                                        <p:tav tm="100000">
                                          <p:val>
                                            <p:fltVal val="1"/>
                                          </p:val>
                                        </p:tav>
                                      </p:tavLst>
                                    </p:anim>
                                    <p:anim calcmode="lin" valueType="num">
                                      <p:cBhvr>
                                        <p:cTn id="26" dur="83" tmFilter="0, 0; 0.125,0.2665; 0.25,0.4; 0.375,0.465; 0.5,0.5;  0.625,0.535; 0.75,0.6; 0.875,0.7335; 1,1">
                                          <p:stCondLst>
                                            <p:cond delay="331"/>
                                          </p:stCondLst>
                                        </p:cTn>
                                        <p:tgtEl>
                                          <p:spTgt spid="519260"/>
                                        </p:tgtEl>
                                        <p:attrNameLst>
                                          <p:attrName>ppt_y</p:attrName>
                                        </p:attrNameLst>
                                      </p:cBhvr>
                                      <p:tavLst>
                                        <p:tav tm="0" fmla="#ppt_y-sin(pi*$)/27">
                                          <p:val>
                                            <p:fltVal val="0"/>
                                          </p:val>
                                        </p:tav>
                                        <p:tav tm="100000">
                                          <p:val>
                                            <p:fltVal val="1"/>
                                          </p:val>
                                        </p:tav>
                                      </p:tavLst>
                                    </p:anim>
                                    <p:anim calcmode="lin" valueType="num">
                                      <p:cBhvr>
                                        <p:cTn id="27" dur="41" tmFilter="0, 0; 0.125,0.2665; 0.25,0.4; 0.375,0.465; 0.5,0.5;  0.625,0.535; 0.75,0.6; 0.875,0.7335; 1,1">
                                          <p:stCondLst>
                                            <p:cond delay="414"/>
                                          </p:stCondLst>
                                        </p:cTn>
                                        <p:tgtEl>
                                          <p:spTgt spid="519260"/>
                                        </p:tgtEl>
                                        <p:attrNameLst>
                                          <p:attrName>ppt_y</p:attrName>
                                        </p:attrNameLst>
                                      </p:cBhvr>
                                      <p:tavLst>
                                        <p:tav tm="0" fmla="#ppt_y-sin(pi*$)/81">
                                          <p:val>
                                            <p:fltVal val="0"/>
                                          </p:val>
                                        </p:tav>
                                        <p:tav tm="100000">
                                          <p:val>
                                            <p:fltVal val="1"/>
                                          </p:val>
                                        </p:tav>
                                      </p:tavLst>
                                    </p:anim>
                                    <p:animScale>
                                      <p:cBhvr>
                                        <p:cTn id="28" dur="7">
                                          <p:stCondLst>
                                            <p:cond delay="162"/>
                                          </p:stCondLst>
                                        </p:cTn>
                                        <p:tgtEl>
                                          <p:spTgt spid="519260"/>
                                        </p:tgtEl>
                                      </p:cBhvr>
                                      <p:to x="100000" y="60000"/>
                                    </p:animScale>
                                    <p:animScale>
                                      <p:cBhvr>
                                        <p:cTn id="29" dur="41" decel="50000">
                                          <p:stCondLst>
                                            <p:cond delay="169"/>
                                          </p:stCondLst>
                                        </p:cTn>
                                        <p:tgtEl>
                                          <p:spTgt spid="519260"/>
                                        </p:tgtEl>
                                      </p:cBhvr>
                                      <p:to x="100000" y="100000"/>
                                    </p:animScale>
                                    <p:animScale>
                                      <p:cBhvr>
                                        <p:cTn id="30" dur="7">
                                          <p:stCondLst>
                                            <p:cond delay="328"/>
                                          </p:stCondLst>
                                        </p:cTn>
                                        <p:tgtEl>
                                          <p:spTgt spid="519260"/>
                                        </p:tgtEl>
                                      </p:cBhvr>
                                      <p:to x="100000" y="80000"/>
                                    </p:animScale>
                                    <p:animScale>
                                      <p:cBhvr>
                                        <p:cTn id="31" dur="41" decel="50000">
                                          <p:stCondLst>
                                            <p:cond delay="335"/>
                                          </p:stCondLst>
                                        </p:cTn>
                                        <p:tgtEl>
                                          <p:spTgt spid="519260"/>
                                        </p:tgtEl>
                                      </p:cBhvr>
                                      <p:to x="100000" y="100000"/>
                                    </p:animScale>
                                    <p:animScale>
                                      <p:cBhvr>
                                        <p:cTn id="32" dur="7">
                                          <p:stCondLst>
                                            <p:cond delay="410"/>
                                          </p:stCondLst>
                                        </p:cTn>
                                        <p:tgtEl>
                                          <p:spTgt spid="519260"/>
                                        </p:tgtEl>
                                      </p:cBhvr>
                                      <p:to x="100000" y="90000"/>
                                    </p:animScale>
                                    <p:animScale>
                                      <p:cBhvr>
                                        <p:cTn id="33" dur="41" decel="50000">
                                          <p:stCondLst>
                                            <p:cond delay="417"/>
                                          </p:stCondLst>
                                        </p:cTn>
                                        <p:tgtEl>
                                          <p:spTgt spid="519260"/>
                                        </p:tgtEl>
                                      </p:cBhvr>
                                      <p:to x="100000" y="100000"/>
                                    </p:animScale>
                                    <p:animScale>
                                      <p:cBhvr>
                                        <p:cTn id="34" dur="7">
                                          <p:stCondLst>
                                            <p:cond delay="452"/>
                                          </p:stCondLst>
                                        </p:cTn>
                                        <p:tgtEl>
                                          <p:spTgt spid="519260"/>
                                        </p:tgtEl>
                                      </p:cBhvr>
                                      <p:to x="100000" y="95000"/>
                                    </p:animScale>
                                    <p:animScale>
                                      <p:cBhvr>
                                        <p:cTn id="35" dur="41" decel="50000">
                                          <p:stCondLst>
                                            <p:cond delay="458"/>
                                          </p:stCondLst>
                                        </p:cTn>
                                        <p:tgtEl>
                                          <p:spTgt spid="519260"/>
                                        </p:tgtEl>
                                      </p:cBhvr>
                                      <p:to x="100000" y="100000"/>
                                    </p:animScale>
                                  </p:childTnLst>
                                </p:cTn>
                              </p:par>
                              <p:par>
                                <p:cTn id="36" presetID="26" presetClass="entr" presetSubtype="0" fill="hold" grpId="0" nodeType="withEffect">
                                  <p:stCondLst>
                                    <p:cond delay="0"/>
                                  </p:stCondLst>
                                  <p:childTnLst>
                                    <p:set>
                                      <p:cBhvr>
                                        <p:cTn id="37" dur="1" fill="hold">
                                          <p:stCondLst>
                                            <p:cond delay="0"/>
                                          </p:stCondLst>
                                        </p:cTn>
                                        <p:tgtEl>
                                          <p:spTgt spid="519261"/>
                                        </p:tgtEl>
                                        <p:attrNameLst>
                                          <p:attrName>style.visibility</p:attrName>
                                        </p:attrNameLst>
                                      </p:cBhvr>
                                      <p:to>
                                        <p:strVal val="visible"/>
                                      </p:to>
                                    </p:set>
                                    <p:animEffect transition="in" filter="wipe(down)">
                                      <p:cBhvr>
                                        <p:cTn id="38" dur="145">
                                          <p:stCondLst>
                                            <p:cond delay="0"/>
                                          </p:stCondLst>
                                        </p:cTn>
                                        <p:tgtEl>
                                          <p:spTgt spid="519261"/>
                                        </p:tgtEl>
                                      </p:cBhvr>
                                    </p:animEffect>
                                    <p:anim calcmode="lin" valueType="num">
                                      <p:cBhvr>
                                        <p:cTn id="39" dur="456" tmFilter="0,0; 0.14,0.36; 0.43,0.73; 0.71,0.91; 1.0,1.0">
                                          <p:stCondLst>
                                            <p:cond delay="0"/>
                                          </p:stCondLst>
                                        </p:cTn>
                                        <p:tgtEl>
                                          <p:spTgt spid="519261"/>
                                        </p:tgtEl>
                                        <p:attrNameLst>
                                          <p:attrName>ppt_x</p:attrName>
                                        </p:attrNameLst>
                                      </p:cBhvr>
                                      <p:tavLst>
                                        <p:tav tm="0">
                                          <p:val>
                                            <p:strVal val="#ppt_x-0.25"/>
                                          </p:val>
                                        </p:tav>
                                        <p:tav tm="100000">
                                          <p:val>
                                            <p:strVal val="#ppt_x"/>
                                          </p:val>
                                        </p:tav>
                                      </p:tavLst>
                                    </p:anim>
                                    <p:anim calcmode="lin" valueType="num">
                                      <p:cBhvr>
                                        <p:cTn id="40" dur="166" tmFilter="0.0,0.0; 0.25,0.07; 0.50,0.2; 0.75,0.467; 1.0,1.0">
                                          <p:stCondLst>
                                            <p:cond delay="0"/>
                                          </p:stCondLst>
                                        </p:cTn>
                                        <p:tgtEl>
                                          <p:spTgt spid="519261"/>
                                        </p:tgtEl>
                                        <p:attrNameLst>
                                          <p:attrName>ppt_y</p:attrName>
                                        </p:attrNameLst>
                                      </p:cBhvr>
                                      <p:tavLst>
                                        <p:tav tm="0" fmla="#ppt_y-sin(pi*$)/3">
                                          <p:val>
                                            <p:fltVal val="0.5"/>
                                          </p:val>
                                        </p:tav>
                                        <p:tav tm="100000">
                                          <p:val>
                                            <p:fltVal val="1"/>
                                          </p:val>
                                        </p:tav>
                                      </p:tavLst>
                                    </p:anim>
                                    <p:anim calcmode="lin" valueType="num">
                                      <p:cBhvr>
                                        <p:cTn id="41" dur="166" tmFilter="0, 0; 0.125,0.2665; 0.25,0.4; 0.375,0.465; 0.5,0.5;  0.625,0.535; 0.75,0.6; 0.875,0.7335; 1,1">
                                          <p:stCondLst>
                                            <p:cond delay="166"/>
                                          </p:stCondLst>
                                        </p:cTn>
                                        <p:tgtEl>
                                          <p:spTgt spid="519261"/>
                                        </p:tgtEl>
                                        <p:attrNameLst>
                                          <p:attrName>ppt_y</p:attrName>
                                        </p:attrNameLst>
                                      </p:cBhvr>
                                      <p:tavLst>
                                        <p:tav tm="0" fmla="#ppt_y-sin(pi*$)/9">
                                          <p:val>
                                            <p:fltVal val="0"/>
                                          </p:val>
                                        </p:tav>
                                        <p:tav tm="100000">
                                          <p:val>
                                            <p:fltVal val="1"/>
                                          </p:val>
                                        </p:tav>
                                      </p:tavLst>
                                    </p:anim>
                                    <p:anim calcmode="lin" valueType="num">
                                      <p:cBhvr>
                                        <p:cTn id="42" dur="83" tmFilter="0, 0; 0.125,0.2665; 0.25,0.4; 0.375,0.465; 0.5,0.5;  0.625,0.535; 0.75,0.6; 0.875,0.7335; 1,1">
                                          <p:stCondLst>
                                            <p:cond delay="331"/>
                                          </p:stCondLst>
                                        </p:cTn>
                                        <p:tgtEl>
                                          <p:spTgt spid="519261"/>
                                        </p:tgtEl>
                                        <p:attrNameLst>
                                          <p:attrName>ppt_y</p:attrName>
                                        </p:attrNameLst>
                                      </p:cBhvr>
                                      <p:tavLst>
                                        <p:tav tm="0" fmla="#ppt_y-sin(pi*$)/27">
                                          <p:val>
                                            <p:fltVal val="0"/>
                                          </p:val>
                                        </p:tav>
                                        <p:tav tm="100000">
                                          <p:val>
                                            <p:fltVal val="1"/>
                                          </p:val>
                                        </p:tav>
                                      </p:tavLst>
                                    </p:anim>
                                    <p:anim calcmode="lin" valueType="num">
                                      <p:cBhvr>
                                        <p:cTn id="43" dur="41" tmFilter="0, 0; 0.125,0.2665; 0.25,0.4; 0.375,0.465; 0.5,0.5;  0.625,0.535; 0.75,0.6; 0.875,0.7335; 1,1">
                                          <p:stCondLst>
                                            <p:cond delay="414"/>
                                          </p:stCondLst>
                                        </p:cTn>
                                        <p:tgtEl>
                                          <p:spTgt spid="519261"/>
                                        </p:tgtEl>
                                        <p:attrNameLst>
                                          <p:attrName>ppt_y</p:attrName>
                                        </p:attrNameLst>
                                      </p:cBhvr>
                                      <p:tavLst>
                                        <p:tav tm="0" fmla="#ppt_y-sin(pi*$)/81">
                                          <p:val>
                                            <p:fltVal val="0"/>
                                          </p:val>
                                        </p:tav>
                                        <p:tav tm="100000">
                                          <p:val>
                                            <p:fltVal val="1"/>
                                          </p:val>
                                        </p:tav>
                                      </p:tavLst>
                                    </p:anim>
                                    <p:animScale>
                                      <p:cBhvr>
                                        <p:cTn id="44" dur="7">
                                          <p:stCondLst>
                                            <p:cond delay="162"/>
                                          </p:stCondLst>
                                        </p:cTn>
                                        <p:tgtEl>
                                          <p:spTgt spid="519261"/>
                                        </p:tgtEl>
                                      </p:cBhvr>
                                      <p:to x="100000" y="60000"/>
                                    </p:animScale>
                                    <p:animScale>
                                      <p:cBhvr>
                                        <p:cTn id="45" dur="41" decel="50000">
                                          <p:stCondLst>
                                            <p:cond delay="169"/>
                                          </p:stCondLst>
                                        </p:cTn>
                                        <p:tgtEl>
                                          <p:spTgt spid="519261"/>
                                        </p:tgtEl>
                                      </p:cBhvr>
                                      <p:to x="100000" y="100000"/>
                                    </p:animScale>
                                    <p:animScale>
                                      <p:cBhvr>
                                        <p:cTn id="46" dur="7">
                                          <p:stCondLst>
                                            <p:cond delay="328"/>
                                          </p:stCondLst>
                                        </p:cTn>
                                        <p:tgtEl>
                                          <p:spTgt spid="519261"/>
                                        </p:tgtEl>
                                      </p:cBhvr>
                                      <p:to x="100000" y="80000"/>
                                    </p:animScale>
                                    <p:animScale>
                                      <p:cBhvr>
                                        <p:cTn id="47" dur="41" decel="50000">
                                          <p:stCondLst>
                                            <p:cond delay="335"/>
                                          </p:stCondLst>
                                        </p:cTn>
                                        <p:tgtEl>
                                          <p:spTgt spid="519261"/>
                                        </p:tgtEl>
                                      </p:cBhvr>
                                      <p:to x="100000" y="100000"/>
                                    </p:animScale>
                                    <p:animScale>
                                      <p:cBhvr>
                                        <p:cTn id="48" dur="7">
                                          <p:stCondLst>
                                            <p:cond delay="410"/>
                                          </p:stCondLst>
                                        </p:cTn>
                                        <p:tgtEl>
                                          <p:spTgt spid="519261"/>
                                        </p:tgtEl>
                                      </p:cBhvr>
                                      <p:to x="100000" y="90000"/>
                                    </p:animScale>
                                    <p:animScale>
                                      <p:cBhvr>
                                        <p:cTn id="49" dur="41" decel="50000">
                                          <p:stCondLst>
                                            <p:cond delay="417"/>
                                          </p:stCondLst>
                                        </p:cTn>
                                        <p:tgtEl>
                                          <p:spTgt spid="519261"/>
                                        </p:tgtEl>
                                      </p:cBhvr>
                                      <p:to x="100000" y="100000"/>
                                    </p:animScale>
                                    <p:animScale>
                                      <p:cBhvr>
                                        <p:cTn id="50" dur="7">
                                          <p:stCondLst>
                                            <p:cond delay="452"/>
                                          </p:stCondLst>
                                        </p:cTn>
                                        <p:tgtEl>
                                          <p:spTgt spid="519261"/>
                                        </p:tgtEl>
                                      </p:cBhvr>
                                      <p:to x="100000" y="95000"/>
                                    </p:animScale>
                                    <p:animScale>
                                      <p:cBhvr>
                                        <p:cTn id="51" dur="41" decel="50000">
                                          <p:stCondLst>
                                            <p:cond delay="458"/>
                                          </p:stCondLst>
                                        </p:cTn>
                                        <p:tgtEl>
                                          <p:spTgt spid="519261"/>
                                        </p:tgtEl>
                                      </p:cBhvr>
                                      <p:to x="100000" y="100000"/>
                                    </p:animScale>
                                  </p:childTnLst>
                                </p:cTn>
                              </p:par>
                              <p:par>
                                <p:cTn id="52" presetID="26" presetClass="entr" presetSubtype="0" fill="hold" grpId="0" nodeType="withEffect">
                                  <p:stCondLst>
                                    <p:cond delay="0"/>
                                  </p:stCondLst>
                                  <p:childTnLst>
                                    <p:set>
                                      <p:cBhvr>
                                        <p:cTn id="53" dur="1" fill="hold">
                                          <p:stCondLst>
                                            <p:cond delay="0"/>
                                          </p:stCondLst>
                                        </p:cTn>
                                        <p:tgtEl>
                                          <p:spTgt spid="519262"/>
                                        </p:tgtEl>
                                        <p:attrNameLst>
                                          <p:attrName>style.visibility</p:attrName>
                                        </p:attrNameLst>
                                      </p:cBhvr>
                                      <p:to>
                                        <p:strVal val="visible"/>
                                      </p:to>
                                    </p:set>
                                    <p:animEffect transition="in" filter="wipe(down)">
                                      <p:cBhvr>
                                        <p:cTn id="54" dur="145">
                                          <p:stCondLst>
                                            <p:cond delay="0"/>
                                          </p:stCondLst>
                                        </p:cTn>
                                        <p:tgtEl>
                                          <p:spTgt spid="519262"/>
                                        </p:tgtEl>
                                      </p:cBhvr>
                                    </p:animEffect>
                                    <p:anim calcmode="lin" valueType="num">
                                      <p:cBhvr>
                                        <p:cTn id="55" dur="456" tmFilter="0,0; 0.14,0.36; 0.43,0.73; 0.71,0.91; 1.0,1.0">
                                          <p:stCondLst>
                                            <p:cond delay="0"/>
                                          </p:stCondLst>
                                        </p:cTn>
                                        <p:tgtEl>
                                          <p:spTgt spid="519262"/>
                                        </p:tgtEl>
                                        <p:attrNameLst>
                                          <p:attrName>ppt_x</p:attrName>
                                        </p:attrNameLst>
                                      </p:cBhvr>
                                      <p:tavLst>
                                        <p:tav tm="0">
                                          <p:val>
                                            <p:strVal val="#ppt_x-0.25"/>
                                          </p:val>
                                        </p:tav>
                                        <p:tav tm="100000">
                                          <p:val>
                                            <p:strVal val="#ppt_x"/>
                                          </p:val>
                                        </p:tav>
                                      </p:tavLst>
                                    </p:anim>
                                    <p:anim calcmode="lin" valueType="num">
                                      <p:cBhvr>
                                        <p:cTn id="56" dur="166" tmFilter="0.0,0.0; 0.25,0.07; 0.50,0.2; 0.75,0.467; 1.0,1.0">
                                          <p:stCondLst>
                                            <p:cond delay="0"/>
                                          </p:stCondLst>
                                        </p:cTn>
                                        <p:tgtEl>
                                          <p:spTgt spid="519262"/>
                                        </p:tgtEl>
                                        <p:attrNameLst>
                                          <p:attrName>ppt_y</p:attrName>
                                        </p:attrNameLst>
                                      </p:cBhvr>
                                      <p:tavLst>
                                        <p:tav tm="0" fmla="#ppt_y-sin(pi*$)/3">
                                          <p:val>
                                            <p:fltVal val="0.5"/>
                                          </p:val>
                                        </p:tav>
                                        <p:tav tm="100000">
                                          <p:val>
                                            <p:fltVal val="1"/>
                                          </p:val>
                                        </p:tav>
                                      </p:tavLst>
                                    </p:anim>
                                    <p:anim calcmode="lin" valueType="num">
                                      <p:cBhvr>
                                        <p:cTn id="57" dur="166" tmFilter="0, 0; 0.125,0.2665; 0.25,0.4; 0.375,0.465; 0.5,0.5;  0.625,0.535; 0.75,0.6; 0.875,0.7335; 1,1">
                                          <p:stCondLst>
                                            <p:cond delay="166"/>
                                          </p:stCondLst>
                                        </p:cTn>
                                        <p:tgtEl>
                                          <p:spTgt spid="519262"/>
                                        </p:tgtEl>
                                        <p:attrNameLst>
                                          <p:attrName>ppt_y</p:attrName>
                                        </p:attrNameLst>
                                      </p:cBhvr>
                                      <p:tavLst>
                                        <p:tav tm="0" fmla="#ppt_y-sin(pi*$)/9">
                                          <p:val>
                                            <p:fltVal val="0"/>
                                          </p:val>
                                        </p:tav>
                                        <p:tav tm="100000">
                                          <p:val>
                                            <p:fltVal val="1"/>
                                          </p:val>
                                        </p:tav>
                                      </p:tavLst>
                                    </p:anim>
                                    <p:anim calcmode="lin" valueType="num">
                                      <p:cBhvr>
                                        <p:cTn id="58" dur="83" tmFilter="0, 0; 0.125,0.2665; 0.25,0.4; 0.375,0.465; 0.5,0.5;  0.625,0.535; 0.75,0.6; 0.875,0.7335; 1,1">
                                          <p:stCondLst>
                                            <p:cond delay="331"/>
                                          </p:stCondLst>
                                        </p:cTn>
                                        <p:tgtEl>
                                          <p:spTgt spid="519262"/>
                                        </p:tgtEl>
                                        <p:attrNameLst>
                                          <p:attrName>ppt_y</p:attrName>
                                        </p:attrNameLst>
                                      </p:cBhvr>
                                      <p:tavLst>
                                        <p:tav tm="0" fmla="#ppt_y-sin(pi*$)/27">
                                          <p:val>
                                            <p:fltVal val="0"/>
                                          </p:val>
                                        </p:tav>
                                        <p:tav tm="100000">
                                          <p:val>
                                            <p:fltVal val="1"/>
                                          </p:val>
                                        </p:tav>
                                      </p:tavLst>
                                    </p:anim>
                                    <p:anim calcmode="lin" valueType="num">
                                      <p:cBhvr>
                                        <p:cTn id="59" dur="41" tmFilter="0, 0; 0.125,0.2665; 0.25,0.4; 0.375,0.465; 0.5,0.5;  0.625,0.535; 0.75,0.6; 0.875,0.7335; 1,1">
                                          <p:stCondLst>
                                            <p:cond delay="414"/>
                                          </p:stCondLst>
                                        </p:cTn>
                                        <p:tgtEl>
                                          <p:spTgt spid="519262"/>
                                        </p:tgtEl>
                                        <p:attrNameLst>
                                          <p:attrName>ppt_y</p:attrName>
                                        </p:attrNameLst>
                                      </p:cBhvr>
                                      <p:tavLst>
                                        <p:tav tm="0" fmla="#ppt_y-sin(pi*$)/81">
                                          <p:val>
                                            <p:fltVal val="0"/>
                                          </p:val>
                                        </p:tav>
                                        <p:tav tm="100000">
                                          <p:val>
                                            <p:fltVal val="1"/>
                                          </p:val>
                                        </p:tav>
                                      </p:tavLst>
                                    </p:anim>
                                    <p:animScale>
                                      <p:cBhvr>
                                        <p:cTn id="60" dur="7">
                                          <p:stCondLst>
                                            <p:cond delay="162"/>
                                          </p:stCondLst>
                                        </p:cTn>
                                        <p:tgtEl>
                                          <p:spTgt spid="519262"/>
                                        </p:tgtEl>
                                      </p:cBhvr>
                                      <p:to x="100000" y="60000"/>
                                    </p:animScale>
                                    <p:animScale>
                                      <p:cBhvr>
                                        <p:cTn id="61" dur="41" decel="50000">
                                          <p:stCondLst>
                                            <p:cond delay="169"/>
                                          </p:stCondLst>
                                        </p:cTn>
                                        <p:tgtEl>
                                          <p:spTgt spid="519262"/>
                                        </p:tgtEl>
                                      </p:cBhvr>
                                      <p:to x="100000" y="100000"/>
                                    </p:animScale>
                                    <p:animScale>
                                      <p:cBhvr>
                                        <p:cTn id="62" dur="7">
                                          <p:stCondLst>
                                            <p:cond delay="328"/>
                                          </p:stCondLst>
                                        </p:cTn>
                                        <p:tgtEl>
                                          <p:spTgt spid="519262"/>
                                        </p:tgtEl>
                                      </p:cBhvr>
                                      <p:to x="100000" y="80000"/>
                                    </p:animScale>
                                    <p:animScale>
                                      <p:cBhvr>
                                        <p:cTn id="63" dur="41" decel="50000">
                                          <p:stCondLst>
                                            <p:cond delay="335"/>
                                          </p:stCondLst>
                                        </p:cTn>
                                        <p:tgtEl>
                                          <p:spTgt spid="519262"/>
                                        </p:tgtEl>
                                      </p:cBhvr>
                                      <p:to x="100000" y="100000"/>
                                    </p:animScale>
                                    <p:animScale>
                                      <p:cBhvr>
                                        <p:cTn id="64" dur="7">
                                          <p:stCondLst>
                                            <p:cond delay="410"/>
                                          </p:stCondLst>
                                        </p:cTn>
                                        <p:tgtEl>
                                          <p:spTgt spid="519262"/>
                                        </p:tgtEl>
                                      </p:cBhvr>
                                      <p:to x="100000" y="90000"/>
                                    </p:animScale>
                                    <p:animScale>
                                      <p:cBhvr>
                                        <p:cTn id="65" dur="41" decel="50000">
                                          <p:stCondLst>
                                            <p:cond delay="417"/>
                                          </p:stCondLst>
                                        </p:cTn>
                                        <p:tgtEl>
                                          <p:spTgt spid="519262"/>
                                        </p:tgtEl>
                                      </p:cBhvr>
                                      <p:to x="100000" y="100000"/>
                                    </p:animScale>
                                    <p:animScale>
                                      <p:cBhvr>
                                        <p:cTn id="66" dur="7">
                                          <p:stCondLst>
                                            <p:cond delay="452"/>
                                          </p:stCondLst>
                                        </p:cTn>
                                        <p:tgtEl>
                                          <p:spTgt spid="519262"/>
                                        </p:tgtEl>
                                      </p:cBhvr>
                                      <p:to x="100000" y="95000"/>
                                    </p:animScale>
                                    <p:animScale>
                                      <p:cBhvr>
                                        <p:cTn id="67" dur="41" decel="50000">
                                          <p:stCondLst>
                                            <p:cond delay="458"/>
                                          </p:stCondLst>
                                        </p:cTn>
                                        <p:tgtEl>
                                          <p:spTgt spid="519262"/>
                                        </p:tgtEl>
                                      </p:cBhvr>
                                      <p:to x="100000" y="100000"/>
                                    </p:animScale>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19257"/>
                                        </p:tgtEl>
                                        <p:attrNameLst>
                                          <p:attrName>style.visibility</p:attrName>
                                        </p:attrNameLst>
                                      </p:cBhvr>
                                      <p:to>
                                        <p:strVal val="visible"/>
                                      </p:to>
                                    </p:set>
                                    <p:animEffect transition="in" filter="wipe(left)">
                                      <p:cBhvr>
                                        <p:cTn id="72" dur="500"/>
                                        <p:tgtEl>
                                          <p:spTgt spid="51925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19263"/>
                                        </p:tgtEl>
                                        <p:attrNameLst>
                                          <p:attrName>style.visibility</p:attrName>
                                        </p:attrNameLst>
                                      </p:cBhvr>
                                      <p:to>
                                        <p:strVal val="visible"/>
                                      </p:to>
                                    </p:set>
                                    <p:animEffect transition="in" filter="wipe(left)">
                                      <p:cBhvr>
                                        <p:cTn id="77" dur="500"/>
                                        <p:tgtEl>
                                          <p:spTgt spid="51926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dissolve">
                                      <p:cBhvr>
                                        <p:cTn id="82" dur="500"/>
                                        <p:tgtEl>
                                          <p:spTgt spid="6"/>
                                        </p:tgtEl>
                                      </p:cBhvr>
                                    </p:animEffect>
                                  </p:childTnLst>
                                </p:cTn>
                              </p:par>
                            </p:childTnLst>
                          </p:cTn>
                        </p:par>
                        <p:par>
                          <p:cTn id="83" fill="hold" nodeType="afterGroup">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519259"/>
                                        </p:tgtEl>
                                        <p:attrNameLst>
                                          <p:attrName>style.visibility</p:attrName>
                                        </p:attrNameLst>
                                      </p:cBhvr>
                                      <p:to>
                                        <p:strVal val="visible"/>
                                      </p:to>
                                    </p:set>
                                    <p:animEffect transition="in" filter="dissolve">
                                      <p:cBhvr>
                                        <p:cTn id="86" dur="500"/>
                                        <p:tgtEl>
                                          <p:spTgt spid="519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63" grpId="0"/>
      <p:bldP spid="519257" grpId="0"/>
      <p:bldP spid="519259" grpId="0" animBg="1"/>
      <p:bldP spid="519260" grpId="0"/>
      <p:bldP spid="519261" grpId="0"/>
      <p:bldP spid="5192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扇区编号</a:t>
            </a:r>
            <a:r>
              <a:rPr lang="en-US" altLang="zh-CN" smtClean="0"/>
              <a:t>—</a:t>
            </a:r>
            <a:r>
              <a:rPr lang="zh-CN" altLang="en-US" smtClean="0"/>
              <a:t>现代磁盘的常见寻址方式</a:t>
            </a:r>
          </a:p>
        </p:txBody>
      </p:sp>
      <p:sp>
        <p:nvSpPr>
          <p:cNvPr id="23555" name="内容占位符 1"/>
          <p:cNvSpPr>
            <a:spLocks noGrp="1"/>
          </p:cNvSpPr>
          <p:nvPr>
            <p:ph sz="half" idx="1"/>
          </p:nvPr>
        </p:nvSpPr>
        <p:spPr>
          <a:xfrm>
            <a:off x="612775" y="1268413"/>
            <a:ext cx="7921625" cy="4525962"/>
          </a:xfrm>
        </p:spPr>
        <p:txBody>
          <a:bodyPr/>
          <a:lstStyle/>
          <a:p>
            <a:r>
              <a:rPr lang="en-US" altLang="zh-CN" smtClean="0"/>
              <a:t>chs(Cylinder/Head/Sector)</a:t>
            </a:r>
            <a:r>
              <a:rPr lang="zh-CN" altLang="en-US" smtClean="0"/>
              <a:t>模式</a:t>
            </a:r>
            <a:endParaRPr lang="en-US" altLang="zh-CN" smtClean="0"/>
          </a:p>
          <a:p>
            <a:r>
              <a:rPr lang="zh-CN" altLang="en-US" sz="2400" smtClean="0"/>
              <a:t>以前</a:t>
            </a:r>
            <a:r>
              <a:rPr lang="en-US" altLang="zh-CN" sz="2400" smtClean="0"/>
              <a:t>, </a:t>
            </a:r>
            <a:r>
              <a:rPr lang="zh-CN" altLang="en-US" sz="2400" smtClean="0"/>
              <a:t>硬盘的容量还非常小</a:t>
            </a:r>
            <a:r>
              <a:rPr lang="en-US" altLang="zh-CN" sz="2400" smtClean="0"/>
              <a:t>, </a:t>
            </a:r>
            <a:r>
              <a:rPr lang="zh-CN" altLang="en-US" sz="2400" smtClean="0"/>
              <a:t>采用与软盘类似的结构生产硬盘</a:t>
            </a:r>
            <a:r>
              <a:rPr lang="en-US" altLang="zh-CN" sz="2400" smtClean="0"/>
              <a:t>.</a:t>
            </a:r>
          </a:p>
          <a:p>
            <a:r>
              <a:rPr lang="zh-CN" altLang="en-US" sz="2400" smtClean="0"/>
              <a:t>也就是</a:t>
            </a:r>
            <a:r>
              <a:rPr lang="zh-CN" altLang="en-US" sz="2400" smtClean="0">
                <a:solidFill>
                  <a:srgbClr val="FF0000"/>
                </a:solidFill>
              </a:rPr>
              <a:t>硬盘盘片的每一条磁道都具有相同的扇区数</a:t>
            </a:r>
            <a:endParaRPr lang="en-US" altLang="zh-CN" sz="2400" smtClean="0">
              <a:solidFill>
                <a:srgbClr val="FF0000"/>
              </a:solidFill>
            </a:endParaRPr>
          </a:p>
          <a:p>
            <a:r>
              <a:rPr lang="zh-CN" altLang="en-US" sz="2400" smtClean="0"/>
              <a:t>由此产生了所谓的</a:t>
            </a:r>
            <a:r>
              <a:rPr lang="en-US" altLang="zh-CN" sz="2400" smtClean="0"/>
              <a:t>3D</a:t>
            </a:r>
            <a:r>
              <a:rPr lang="zh-CN" altLang="en-US" sz="2400" smtClean="0"/>
              <a:t>参数 </a:t>
            </a:r>
            <a:r>
              <a:rPr lang="en-US" altLang="zh-CN" sz="2400" smtClean="0"/>
              <a:t>(Disk Geometry).</a:t>
            </a:r>
            <a:r>
              <a:rPr lang="zh-CN" altLang="en-US" sz="2400" smtClean="0"/>
              <a:t>：</a:t>
            </a:r>
            <a:endParaRPr lang="en-US" altLang="zh-CN" sz="2400" smtClean="0"/>
          </a:p>
          <a:p>
            <a:r>
              <a:rPr lang="zh-CN" altLang="en-US" sz="2400" smtClean="0"/>
              <a:t>磁柱面数</a:t>
            </a:r>
            <a:r>
              <a:rPr lang="en-US" altLang="zh-CN" sz="2400" smtClean="0"/>
              <a:t>(Cylinders),</a:t>
            </a:r>
            <a:r>
              <a:rPr lang="zh-CN" altLang="en-US" sz="2400" smtClean="0"/>
              <a:t>头数</a:t>
            </a:r>
            <a:r>
              <a:rPr lang="en-US" altLang="zh-CN" sz="2400" smtClean="0"/>
              <a:t>(Heads), </a:t>
            </a:r>
            <a:r>
              <a:rPr lang="zh-CN" altLang="en-US" sz="2400" smtClean="0"/>
              <a:t>扇区数</a:t>
            </a:r>
            <a:r>
              <a:rPr lang="en-US" altLang="zh-CN" sz="2400" smtClean="0"/>
              <a:t>(Sectors per track),</a:t>
            </a:r>
            <a:r>
              <a:rPr lang="zh-CN" altLang="en-US" sz="2400" smtClean="0"/>
              <a:t>以及相应的寻址方式</a:t>
            </a:r>
            <a:r>
              <a:rPr lang="en-US" altLang="zh-CN" sz="2400" smtClean="0"/>
              <a:t>. </a:t>
            </a:r>
            <a:endParaRPr lang="zh-CN" altLang="en-US"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扇区编号</a:t>
            </a:r>
            <a:r>
              <a:rPr lang="en-US" altLang="zh-CN" smtClean="0"/>
              <a:t>—</a:t>
            </a:r>
            <a:r>
              <a:rPr lang="zh-CN" altLang="en-US" smtClean="0"/>
              <a:t>现代磁盘的常见寻址方式</a:t>
            </a:r>
          </a:p>
        </p:txBody>
      </p:sp>
      <p:sp>
        <p:nvSpPr>
          <p:cNvPr id="24579" name="内容占位符 1"/>
          <p:cNvSpPr>
            <a:spLocks noGrp="1"/>
          </p:cNvSpPr>
          <p:nvPr>
            <p:ph sz="half" idx="1"/>
          </p:nvPr>
        </p:nvSpPr>
        <p:spPr>
          <a:xfrm>
            <a:off x="612775" y="1268413"/>
            <a:ext cx="7921625" cy="4525962"/>
          </a:xfrm>
        </p:spPr>
        <p:txBody>
          <a:bodyPr/>
          <a:lstStyle/>
          <a:p>
            <a:r>
              <a:rPr lang="en-US" altLang="zh-CN" smtClean="0"/>
              <a:t>chs(Cylinder/Head/Sector)</a:t>
            </a:r>
            <a:r>
              <a:rPr lang="zh-CN" altLang="en-US" smtClean="0"/>
              <a:t>模式</a:t>
            </a:r>
            <a:endParaRPr lang="en-US" altLang="zh-CN" smtClean="0"/>
          </a:p>
          <a:p>
            <a:r>
              <a:rPr lang="zh-CN" altLang="en-US" sz="2000" smtClean="0"/>
              <a:t>磁头数</a:t>
            </a:r>
            <a:r>
              <a:rPr lang="en-US" altLang="zh-CN" sz="2000" smtClean="0"/>
              <a:t>(Heads) </a:t>
            </a:r>
            <a:r>
              <a:rPr lang="zh-CN" altLang="en-US" sz="2000" smtClean="0"/>
              <a:t>表示硬盘总共有几个磁头</a:t>
            </a:r>
            <a:r>
              <a:rPr lang="en-US" altLang="zh-CN" sz="2000" smtClean="0"/>
              <a:t>,</a:t>
            </a:r>
            <a:r>
              <a:rPr lang="zh-CN" altLang="en-US" sz="2000" smtClean="0"/>
              <a:t>也就是有几面盘片</a:t>
            </a:r>
            <a:r>
              <a:rPr lang="en-US" altLang="zh-CN" sz="2000" smtClean="0"/>
              <a:t>, </a:t>
            </a:r>
            <a:r>
              <a:rPr lang="zh-CN" altLang="en-US" sz="2000" smtClean="0"/>
              <a:t>最大为 </a:t>
            </a:r>
            <a:r>
              <a:rPr lang="en-US" altLang="zh-CN" sz="2000" smtClean="0"/>
              <a:t>256 (</a:t>
            </a:r>
            <a:r>
              <a:rPr lang="zh-CN" altLang="en-US" sz="2000" smtClean="0"/>
              <a:t>用 </a:t>
            </a:r>
            <a:r>
              <a:rPr lang="en-US" altLang="zh-CN" sz="2000" smtClean="0"/>
              <a:t>8 </a:t>
            </a:r>
            <a:r>
              <a:rPr lang="zh-CN" altLang="en-US" sz="2000" smtClean="0"/>
              <a:t>个二进制位存储</a:t>
            </a:r>
            <a:r>
              <a:rPr lang="en-US" altLang="zh-CN" sz="2000" smtClean="0"/>
              <a:t>);</a:t>
            </a:r>
          </a:p>
          <a:p>
            <a:r>
              <a:rPr lang="zh-CN" altLang="en-US" sz="2000" smtClean="0"/>
              <a:t>柱面数</a:t>
            </a:r>
            <a:r>
              <a:rPr lang="en-US" altLang="zh-CN" sz="2000" smtClean="0"/>
              <a:t>(Cylinders) </a:t>
            </a:r>
            <a:r>
              <a:rPr lang="zh-CN" altLang="en-US" sz="2000" smtClean="0"/>
              <a:t>表示硬盘每一面盘片上有几条磁道</a:t>
            </a:r>
            <a:r>
              <a:rPr lang="en-US" altLang="zh-CN" sz="2000" smtClean="0"/>
              <a:t>, </a:t>
            </a:r>
            <a:r>
              <a:rPr lang="zh-CN" altLang="en-US" sz="2000" smtClean="0"/>
              <a:t>最大为 </a:t>
            </a:r>
            <a:r>
              <a:rPr lang="en-US" altLang="zh-CN" sz="2000" smtClean="0"/>
              <a:t>1024(</a:t>
            </a:r>
            <a:r>
              <a:rPr lang="zh-CN" altLang="en-US" sz="2000" smtClean="0"/>
              <a:t>用 </a:t>
            </a:r>
            <a:r>
              <a:rPr lang="en-US" altLang="zh-CN" sz="2000" smtClean="0"/>
              <a:t>10 </a:t>
            </a:r>
            <a:r>
              <a:rPr lang="zh-CN" altLang="en-US" sz="2000" smtClean="0"/>
              <a:t>个二进制位存储</a:t>
            </a:r>
            <a:r>
              <a:rPr lang="en-US" altLang="zh-CN" sz="2000" smtClean="0"/>
              <a:t>); </a:t>
            </a:r>
          </a:p>
          <a:p>
            <a:r>
              <a:rPr lang="zh-CN" altLang="en-US" sz="2000" smtClean="0"/>
              <a:t>扇区数</a:t>
            </a:r>
            <a:r>
              <a:rPr lang="en-US" altLang="zh-CN" sz="2000" smtClean="0"/>
              <a:t>(Sectors per track) </a:t>
            </a:r>
            <a:r>
              <a:rPr lang="zh-CN" altLang="en-US" sz="2000" smtClean="0"/>
              <a:t>表示每一条磁道上有几个扇区</a:t>
            </a:r>
            <a:r>
              <a:rPr lang="en-US" altLang="zh-CN" sz="2000" smtClean="0"/>
              <a:t>, </a:t>
            </a:r>
            <a:r>
              <a:rPr lang="zh-CN" altLang="en-US" sz="2000" smtClean="0"/>
              <a:t>最大为</a:t>
            </a:r>
            <a:r>
              <a:rPr lang="en-US" altLang="zh-CN" sz="2000" smtClean="0"/>
              <a:t>63 (</a:t>
            </a:r>
            <a:r>
              <a:rPr lang="zh-CN" altLang="en-US" sz="2000" smtClean="0"/>
              <a:t>用 </a:t>
            </a:r>
            <a:r>
              <a:rPr lang="en-US" altLang="zh-CN" sz="2000" smtClean="0"/>
              <a:t>6 </a:t>
            </a:r>
            <a:r>
              <a:rPr lang="zh-CN" altLang="en-US" sz="2000" smtClean="0"/>
              <a:t>个二进制位存储</a:t>
            </a:r>
            <a:r>
              <a:rPr lang="en-US" altLang="zh-CN" sz="2000" smtClean="0"/>
              <a:t>). </a:t>
            </a:r>
          </a:p>
          <a:p>
            <a:r>
              <a:rPr lang="zh-CN" altLang="en-US" sz="2000" smtClean="0"/>
              <a:t>每个扇区一般是 </a:t>
            </a:r>
            <a:r>
              <a:rPr lang="en-US" altLang="zh-CN" sz="2000" smtClean="0"/>
              <a:t>512</a:t>
            </a:r>
            <a:r>
              <a:rPr lang="zh-CN" altLang="en-US" sz="2000" smtClean="0"/>
              <a:t>个字节；</a:t>
            </a:r>
            <a:endParaRPr lang="en-US" altLang="zh-CN" sz="2000" smtClean="0"/>
          </a:p>
          <a:p>
            <a:r>
              <a:rPr lang="en-US" altLang="zh-CN" sz="2000" smtClean="0"/>
              <a:t> </a:t>
            </a:r>
            <a:r>
              <a:rPr lang="zh-CN" altLang="en-US" sz="2000" smtClean="0"/>
              <a:t>所以磁盘最大容量为</a:t>
            </a:r>
            <a:r>
              <a:rPr lang="en-US" altLang="zh-CN" sz="2000" smtClean="0"/>
              <a:t>: </a:t>
            </a:r>
          </a:p>
          <a:p>
            <a:r>
              <a:rPr lang="en-US" altLang="zh-CN" sz="2000" smtClean="0"/>
              <a:t>256 * 1024 * 63 * 512 / 1048576 = 8064 MB </a:t>
            </a:r>
            <a:endParaRPr lang="zh-CN" altLang="en-US" sz="2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扇区编号</a:t>
            </a:r>
            <a:r>
              <a:rPr lang="en-US" altLang="zh-CN" smtClean="0"/>
              <a:t>—</a:t>
            </a:r>
            <a:r>
              <a:rPr lang="zh-CN" altLang="en-US" smtClean="0"/>
              <a:t>现代磁盘的常见寻址方式</a:t>
            </a:r>
          </a:p>
        </p:txBody>
      </p:sp>
      <p:sp>
        <p:nvSpPr>
          <p:cNvPr id="25603" name="内容占位符 1"/>
          <p:cNvSpPr>
            <a:spLocks noGrp="1"/>
          </p:cNvSpPr>
          <p:nvPr>
            <p:ph sz="half" idx="1"/>
          </p:nvPr>
        </p:nvSpPr>
        <p:spPr>
          <a:xfrm>
            <a:off x="612775" y="1268413"/>
            <a:ext cx="7921625" cy="4525962"/>
          </a:xfrm>
        </p:spPr>
        <p:txBody>
          <a:bodyPr/>
          <a:lstStyle/>
          <a:p>
            <a:r>
              <a:rPr lang="en-US" altLang="zh-CN" smtClean="0"/>
              <a:t>chs(Cylinder/Head/Sector)</a:t>
            </a:r>
            <a:r>
              <a:rPr lang="zh-CN" altLang="en-US" smtClean="0"/>
              <a:t>模式</a:t>
            </a:r>
            <a:endParaRPr lang="en-US" altLang="zh-CN" smtClean="0"/>
          </a:p>
          <a:p>
            <a:r>
              <a:rPr lang="zh-CN" altLang="en-US" sz="2000" smtClean="0"/>
              <a:t>这种方式会浪费很多磁盘空间 </a:t>
            </a:r>
            <a:r>
              <a:rPr lang="en-US" altLang="zh-CN" sz="2000" smtClean="0"/>
              <a:t>(</a:t>
            </a:r>
            <a:r>
              <a:rPr lang="zh-CN" altLang="en-US" sz="2000" smtClean="0"/>
              <a:t>与软盘一样</a:t>
            </a:r>
            <a:r>
              <a:rPr lang="en-US" altLang="zh-CN" sz="2000" smtClean="0"/>
              <a:t>)</a:t>
            </a:r>
          </a:p>
          <a:p>
            <a:r>
              <a:rPr lang="zh-CN" altLang="en-US" sz="2000" smtClean="0"/>
              <a:t>为了进一步提高硬盘容量</a:t>
            </a:r>
            <a:r>
              <a:rPr lang="en-US" altLang="zh-CN" sz="2000" smtClean="0"/>
              <a:t>, </a:t>
            </a:r>
            <a:r>
              <a:rPr lang="zh-CN" altLang="en-US" sz="2000" smtClean="0"/>
              <a:t>产生了</a:t>
            </a:r>
            <a:r>
              <a:rPr lang="zh-CN" altLang="en-US" sz="2000" smtClean="0">
                <a:solidFill>
                  <a:srgbClr val="FF0000"/>
                </a:solidFill>
              </a:rPr>
              <a:t>等密度结构硬盘，外圈磁道的扇区比内圈磁道多</a:t>
            </a:r>
            <a:r>
              <a:rPr lang="en-US" altLang="zh-CN" sz="2000" smtClean="0"/>
              <a:t>.</a:t>
            </a:r>
          </a:p>
          <a:p>
            <a:r>
              <a:rPr lang="zh-CN" altLang="en-US" sz="2000" smtClean="0">
                <a:solidFill>
                  <a:srgbClr val="FF0000"/>
                </a:solidFill>
              </a:rPr>
              <a:t>采用这种结构后</a:t>
            </a:r>
            <a:r>
              <a:rPr lang="en-US" altLang="zh-CN" sz="2000" smtClean="0">
                <a:solidFill>
                  <a:srgbClr val="FF0000"/>
                </a:solidFill>
              </a:rPr>
              <a:t>, </a:t>
            </a:r>
            <a:r>
              <a:rPr lang="zh-CN" altLang="en-US" sz="2000" smtClean="0">
                <a:solidFill>
                  <a:srgbClr val="FF0000"/>
                </a:solidFill>
              </a:rPr>
              <a:t>硬盘不再具有实际的</a:t>
            </a:r>
            <a:r>
              <a:rPr lang="en-US" altLang="zh-CN" sz="2000" smtClean="0">
                <a:solidFill>
                  <a:srgbClr val="FF0000"/>
                </a:solidFill>
              </a:rPr>
              <a:t>3D</a:t>
            </a:r>
            <a:r>
              <a:rPr lang="zh-CN" altLang="en-US" sz="2000" smtClean="0">
                <a:solidFill>
                  <a:srgbClr val="FF0000"/>
                </a:solidFill>
              </a:rPr>
              <a:t>参数</a:t>
            </a:r>
            <a:r>
              <a:rPr lang="en-US" altLang="zh-CN" sz="2000" smtClean="0">
                <a:solidFill>
                  <a:srgbClr val="FF0000"/>
                </a:solidFill>
              </a:rPr>
              <a:t>, </a:t>
            </a:r>
            <a:r>
              <a:rPr lang="zh-CN" altLang="en-US" sz="2000" smtClean="0">
                <a:solidFill>
                  <a:srgbClr val="FF0000"/>
                </a:solidFill>
              </a:rPr>
              <a:t>寻址方式也改为线性寻址</a:t>
            </a:r>
            <a:r>
              <a:rPr lang="en-US" altLang="zh-CN" sz="2000" smtClean="0">
                <a:solidFill>
                  <a:srgbClr val="FF0000"/>
                </a:solidFill>
              </a:rPr>
              <a:t>, </a:t>
            </a:r>
            <a:r>
              <a:rPr lang="zh-CN" altLang="en-US" sz="2000" smtClean="0">
                <a:solidFill>
                  <a:srgbClr val="FF0000"/>
                </a:solidFill>
              </a:rPr>
              <a:t>即以扇区为单位进行寻址</a:t>
            </a:r>
            <a:endParaRPr lang="en-US" altLang="zh-CN" sz="2000" smtClean="0">
              <a:solidFill>
                <a:srgbClr val="FF0000"/>
              </a:solidFill>
            </a:endParaRPr>
          </a:p>
          <a:p>
            <a:r>
              <a:rPr lang="zh-CN" altLang="en-US" sz="2000" smtClean="0"/>
              <a:t>为了与使用</a:t>
            </a:r>
            <a:r>
              <a:rPr lang="en-US" altLang="zh-CN" sz="2000" smtClean="0"/>
              <a:t>chs</a:t>
            </a:r>
            <a:r>
              <a:rPr lang="zh-CN" altLang="en-US" sz="2000" smtClean="0"/>
              <a:t>寻址的兼容 </a:t>
            </a:r>
            <a:r>
              <a:rPr lang="en-US" altLang="zh-CN" sz="2000" smtClean="0"/>
              <a:t>(</a:t>
            </a:r>
            <a:r>
              <a:rPr lang="zh-CN" altLang="en-US" sz="2000" smtClean="0"/>
              <a:t>如使用</a:t>
            </a:r>
            <a:r>
              <a:rPr lang="en-US" altLang="zh-CN" sz="2000" smtClean="0"/>
              <a:t>BIOS Int13H</a:t>
            </a:r>
            <a:r>
              <a:rPr lang="zh-CN" altLang="en-US" sz="2000" smtClean="0"/>
              <a:t>接口的软件</a:t>
            </a:r>
            <a:r>
              <a:rPr lang="en-US" altLang="zh-CN" sz="2000" smtClean="0"/>
              <a:t>), </a:t>
            </a:r>
            <a:r>
              <a:rPr lang="zh-CN" altLang="en-US" sz="2000" smtClean="0"/>
              <a:t>在</a:t>
            </a:r>
            <a:r>
              <a:rPr lang="zh-CN" altLang="en-US" sz="2000" smtClean="0">
                <a:solidFill>
                  <a:srgbClr val="FF0000"/>
                </a:solidFill>
              </a:rPr>
              <a:t>硬盘控制器内部安装了一个地址翻译器</a:t>
            </a:r>
            <a:r>
              <a:rPr lang="en-US" altLang="zh-CN" sz="2000" smtClean="0">
                <a:solidFill>
                  <a:srgbClr val="FF0000"/>
                </a:solidFill>
              </a:rPr>
              <a:t>, </a:t>
            </a:r>
            <a:r>
              <a:rPr lang="zh-CN" altLang="en-US" sz="2000" smtClean="0">
                <a:solidFill>
                  <a:srgbClr val="FF0000"/>
                </a:solidFill>
              </a:rPr>
              <a:t>由它负责将老式</a:t>
            </a:r>
            <a:r>
              <a:rPr lang="en-US" altLang="zh-CN" sz="2000" smtClean="0">
                <a:solidFill>
                  <a:srgbClr val="FF0000"/>
                </a:solidFill>
              </a:rPr>
              <a:t>3D</a:t>
            </a:r>
            <a:r>
              <a:rPr lang="zh-CN" altLang="en-US" sz="2000" smtClean="0">
                <a:solidFill>
                  <a:srgbClr val="FF0000"/>
                </a:solidFill>
              </a:rPr>
              <a:t>参数翻译成新的线性参数</a:t>
            </a:r>
            <a:r>
              <a:rPr lang="en-US" altLang="zh-CN" sz="2000" smtClean="0"/>
              <a:t>.</a:t>
            </a:r>
            <a:endParaRPr lang="zh-CN" altLang="en-US" sz="2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IDE</a:t>
            </a:r>
            <a:r>
              <a:rPr lang="zh-CN" altLang="en-US" smtClean="0"/>
              <a:t>硬盘控制器的寄存器</a:t>
            </a:r>
          </a:p>
        </p:txBody>
      </p:sp>
      <p:sp>
        <p:nvSpPr>
          <p:cNvPr id="26627" name="内容占位符 1"/>
          <p:cNvSpPr>
            <a:spLocks noGrp="1"/>
          </p:cNvSpPr>
          <p:nvPr>
            <p:ph sz="half" idx="1"/>
          </p:nvPr>
        </p:nvSpPr>
        <p:spPr>
          <a:xfrm>
            <a:off x="612775" y="1268413"/>
            <a:ext cx="7921625" cy="4525962"/>
          </a:xfrm>
        </p:spPr>
        <p:txBody>
          <a:bodyPr/>
          <a:lstStyle/>
          <a:p>
            <a:r>
              <a:rPr lang="zh-CN" altLang="en-US" smtClean="0"/>
              <a:t>有一组命令寄存器组</a:t>
            </a:r>
            <a:r>
              <a:rPr lang="en-US" altLang="zh-CN" smtClean="0"/>
              <a:t>(Task File Registers)</a:t>
            </a:r>
            <a:r>
              <a:rPr lang="zh-CN" altLang="en-US" smtClean="0"/>
              <a:t>， </a:t>
            </a:r>
            <a:r>
              <a:rPr lang="en-US" altLang="zh-CN" smtClean="0"/>
              <a:t>I/O</a:t>
            </a:r>
            <a:r>
              <a:rPr lang="zh-CN" altLang="en-US" smtClean="0"/>
              <a:t>的端口地址为</a:t>
            </a:r>
            <a:r>
              <a:rPr lang="en-US" altLang="zh-CN" smtClean="0">
                <a:solidFill>
                  <a:srgbClr val="FF0000"/>
                </a:solidFill>
              </a:rPr>
              <a:t>1F0H</a:t>
            </a:r>
            <a:r>
              <a:rPr lang="en-US" altLang="zh-CN" smtClean="0"/>
              <a:t>~1F7H</a:t>
            </a:r>
          </a:p>
          <a:p>
            <a:r>
              <a:rPr lang="en-US" altLang="zh-CN" sz="2000" smtClean="0">
                <a:solidFill>
                  <a:srgbClr val="FF0000"/>
                </a:solidFill>
              </a:rPr>
              <a:t>1F2H  </a:t>
            </a:r>
            <a:r>
              <a:rPr lang="zh-CN" altLang="en-US" sz="2000" smtClean="0">
                <a:solidFill>
                  <a:srgbClr val="FF0000"/>
                </a:solidFill>
              </a:rPr>
              <a:t>扇区计数寄存器 </a:t>
            </a:r>
            <a:br>
              <a:rPr lang="zh-CN" altLang="en-US" sz="2000" smtClean="0">
                <a:solidFill>
                  <a:srgbClr val="FF0000"/>
                </a:solidFill>
              </a:rPr>
            </a:br>
            <a:r>
              <a:rPr lang="en-US" altLang="zh-CN" sz="2000" smtClean="0">
                <a:solidFill>
                  <a:srgbClr val="FF0000"/>
                </a:solidFill>
              </a:rPr>
              <a:t>1F3H  </a:t>
            </a:r>
            <a:r>
              <a:rPr lang="zh-CN" altLang="en-US" sz="2000" smtClean="0">
                <a:solidFill>
                  <a:srgbClr val="FF0000"/>
                </a:solidFill>
              </a:rPr>
              <a:t>扇区号，或</a:t>
            </a:r>
            <a:r>
              <a:rPr lang="en-US" altLang="zh-CN" sz="2000" smtClean="0">
                <a:solidFill>
                  <a:srgbClr val="FF0000"/>
                </a:solidFill>
              </a:rPr>
              <a:t>LBA</a:t>
            </a:r>
            <a:r>
              <a:rPr lang="zh-CN" altLang="en-US" sz="2000" smtClean="0">
                <a:solidFill>
                  <a:srgbClr val="FF0000"/>
                </a:solidFill>
              </a:rPr>
              <a:t>块地址</a:t>
            </a:r>
            <a:r>
              <a:rPr lang="en-US" altLang="zh-CN" sz="2000" smtClean="0">
                <a:solidFill>
                  <a:srgbClr val="FF0000"/>
                </a:solidFill>
              </a:rPr>
              <a:t>0~7 </a:t>
            </a:r>
            <a:r>
              <a:rPr lang="en-US" altLang="zh-CN" sz="2000" smtClean="0"/>
              <a:t/>
            </a:r>
            <a:br>
              <a:rPr lang="en-US" altLang="zh-CN" sz="2000" smtClean="0"/>
            </a:br>
            <a:r>
              <a:rPr lang="en-US" altLang="zh-CN" sz="2000" smtClean="0">
                <a:solidFill>
                  <a:srgbClr val="FF0000"/>
                </a:solidFill>
              </a:rPr>
              <a:t>1F4H  </a:t>
            </a:r>
            <a:r>
              <a:rPr lang="zh-CN" altLang="en-US" sz="2000" smtClean="0">
                <a:solidFill>
                  <a:srgbClr val="FF0000"/>
                </a:solidFill>
              </a:rPr>
              <a:t>柱面数低</a:t>
            </a:r>
            <a:r>
              <a:rPr lang="en-US" altLang="zh-CN" sz="2000" smtClean="0">
                <a:solidFill>
                  <a:srgbClr val="FF0000"/>
                </a:solidFill>
              </a:rPr>
              <a:t>8</a:t>
            </a:r>
            <a:r>
              <a:rPr lang="zh-CN" altLang="en-US" sz="2000" smtClean="0">
                <a:solidFill>
                  <a:srgbClr val="FF0000"/>
                </a:solidFill>
              </a:rPr>
              <a:t>位，或</a:t>
            </a:r>
            <a:r>
              <a:rPr lang="en-US" altLang="zh-CN" sz="2000" smtClean="0">
                <a:solidFill>
                  <a:srgbClr val="FF0000"/>
                </a:solidFill>
              </a:rPr>
              <a:t>LBA</a:t>
            </a:r>
            <a:r>
              <a:rPr lang="zh-CN" altLang="en-US" sz="2000" smtClean="0">
                <a:solidFill>
                  <a:srgbClr val="FF0000"/>
                </a:solidFill>
              </a:rPr>
              <a:t>块地址</a:t>
            </a:r>
            <a:r>
              <a:rPr lang="en-US" altLang="zh-CN" sz="2000" smtClean="0">
                <a:solidFill>
                  <a:srgbClr val="FF0000"/>
                </a:solidFill>
              </a:rPr>
              <a:t>8~15 </a:t>
            </a:r>
            <a:br>
              <a:rPr lang="en-US" altLang="zh-CN" sz="2000" smtClean="0">
                <a:solidFill>
                  <a:srgbClr val="FF0000"/>
                </a:solidFill>
              </a:rPr>
            </a:br>
            <a:r>
              <a:rPr lang="en-US" altLang="zh-CN" sz="2000" smtClean="0">
                <a:solidFill>
                  <a:srgbClr val="FF0000"/>
                </a:solidFill>
              </a:rPr>
              <a:t>1F5H  </a:t>
            </a:r>
            <a:r>
              <a:rPr lang="zh-CN" altLang="en-US" sz="2000" smtClean="0">
                <a:solidFill>
                  <a:srgbClr val="FF0000"/>
                </a:solidFill>
              </a:rPr>
              <a:t>柱面数高</a:t>
            </a:r>
            <a:r>
              <a:rPr lang="en-US" altLang="zh-CN" sz="2000" smtClean="0">
                <a:solidFill>
                  <a:srgbClr val="FF0000"/>
                </a:solidFill>
              </a:rPr>
              <a:t>8</a:t>
            </a:r>
            <a:r>
              <a:rPr lang="zh-CN" altLang="en-US" sz="2000" smtClean="0">
                <a:solidFill>
                  <a:srgbClr val="FF0000"/>
                </a:solidFill>
              </a:rPr>
              <a:t>位，或</a:t>
            </a:r>
            <a:r>
              <a:rPr lang="en-US" altLang="zh-CN" sz="2000" smtClean="0">
                <a:solidFill>
                  <a:srgbClr val="FF0000"/>
                </a:solidFill>
              </a:rPr>
              <a:t>LBA</a:t>
            </a:r>
            <a:r>
              <a:rPr lang="zh-CN" altLang="en-US" sz="2000" smtClean="0">
                <a:solidFill>
                  <a:srgbClr val="FF0000"/>
                </a:solidFill>
              </a:rPr>
              <a:t>块地址</a:t>
            </a:r>
            <a:r>
              <a:rPr lang="en-US" altLang="zh-CN" sz="2000" smtClean="0">
                <a:solidFill>
                  <a:srgbClr val="FF0000"/>
                </a:solidFill>
              </a:rPr>
              <a:t>16~23 </a:t>
            </a:r>
            <a:br>
              <a:rPr lang="en-US" altLang="zh-CN" sz="2000" smtClean="0">
                <a:solidFill>
                  <a:srgbClr val="FF0000"/>
                </a:solidFill>
              </a:rPr>
            </a:br>
            <a:r>
              <a:rPr lang="en-US" altLang="zh-CN" sz="2000" smtClean="0">
                <a:solidFill>
                  <a:srgbClr val="FF0000"/>
                </a:solidFill>
              </a:rPr>
              <a:t>1F6H  </a:t>
            </a:r>
            <a:r>
              <a:rPr lang="zh-CN" altLang="en-US" sz="2000" smtClean="0">
                <a:solidFill>
                  <a:srgbClr val="FF0000"/>
                </a:solidFill>
              </a:rPr>
              <a:t>驱动器</a:t>
            </a:r>
            <a:r>
              <a:rPr lang="en-US" altLang="zh-CN" sz="2000" smtClean="0">
                <a:solidFill>
                  <a:srgbClr val="FF0000"/>
                </a:solidFill>
              </a:rPr>
              <a:t>/</a:t>
            </a:r>
            <a:r>
              <a:rPr lang="zh-CN" altLang="en-US" sz="2000" smtClean="0">
                <a:solidFill>
                  <a:srgbClr val="FF0000"/>
                </a:solidFill>
              </a:rPr>
              <a:t>磁头，或</a:t>
            </a:r>
            <a:r>
              <a:rPr lang="en-US" altLang="zh-CN" sz="2000" smtClean="0">
                <a:solidFill>
                  <a:srgbClr val="FF0000"/>
                </a:solidFill>
              </a:rPr>
              <a:t>LBA</a:t>
            </a:r>
            <a:r>
              <a:rPr lang="zh-CN" altLang="en-US" sz="2000" smtClean="0">
                <a:solidFill>
                  <a:srgbClr val="FF0000"/>
                </a:solidFill>
              </a:rPr>
              <a:t>块地址</a:t>
            </a:r>
            <a:r>
              <a:rPr lang="en-US" altLang="zh-CN" sz="2000" smtClean="0">
                <a:solidFill>
                  <a:srgbClr val="FF0000"/>
                </a:solidFill>
              </a:rPr>
              <a:t>24~27 </a:t>
            </a:r>
            <a:r>
              <a:rPr lang="en-US" altLang="zh-CN" sz="2000" smtClean="0"/>
              <a:t/>
            </a:r>
            <a:br>
              <a:rPr lang="en-US" altLang="zh-CN" sz="2000" smtClean="0"/>
            </a:br>
            <a:r>
              <a:rPr lang="en-US" altLang="zh-CN" sz="2000" smtClean="0"/>
              <a:t>1F7H  </a:t>
            </a:r>
            <a:r>
              <a:rPr lang="zh-CN" altLang="en-US" sz="2000" smtClean="0"/>
              <a:t>状态寄存器  命令寄存器 </a:t>
            </a:r>
            <a:endParaRPr lang="en-US" altLang="zh-CN" sz="2000" smtClean="0"/>
          </a:p>
          <a:p>
            <a:endParaRPr lang="en-US" altLang="zh-CN" sz="2000" smtClean="0"/>
          </a:p>
          <a:p>
            <a:endParaRPr lang="en-US" altLang="zh-CN" sz="2000" smtClean="0"/>
          </a:p>
          <a:p>
            <a:r>
              <a:rPr lang="en-US" altLang="zh-CN" sz="2000" smtClean="0"/>
              <a:t>CHS</a:t>
            </a:r>
            <a:r>
              <a:rPr lang="zh-CN" altLang="en-US" sz="2000" smtClean="0"/>
              <a:t>或</a:t>
            </a:r>
            <a:r>
              <a:rPr lang="en-US" altLang="zh-CN" sz="2000" smtClean="0"/>
              <a:t>LBA</a:t>
            </a:r>
            <a:r>
              <a:rPr lang="zh-CN" altLang="en-US" sz="2000" smtClean="0"/>
              <a:t>在磁头寄存器中指定</a:t>
            </a:r>
            <a:br>
              <a:rPr lang="zh-CN" altLang="en-US" sz="2000" smtClean="0"/>
            </a:br>
            <a:endParaRPr lang="zh-CN" altLang="en-US" sz="20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想一想</a:t>
            </a:r>
            <a:r>
              <a:rPr lang="en-US" altLang="zh-CN" smtClean="0"/>
              <a:t>……</a:t>
            </a:r>
            <a:r>
              <a:rPr lang="zh-CN" altLang="en-US" smtClean="0"/>
              <a:t>磁盘驱动应如何实现？</a:t>
            </a:r>
          </a:p>
        </p:txBody>
      </p:sp>
      <p:pic>
        <p:nvPicPr>
          <p:cNvPr id="27651" name="Picture 91"/>
          <p:cNvPicPr>
            <a:picLocks noChangeAspect="1" noChangeArrowheads="1"/>
          </p:cNvPicPr>
          <p:nvPr/>
        </p:nvPicPr>
        <p:blipFill>
          <a:blip r:embed="rId3" cstate="print"/>
          <a:srcRect l="11580" t="41667" r="7031" b="18750"/>
          <a:stretch>
            <a:fillRect/>
          </a:stretch>
        </p:blipFill>
        <p:spPr bwMode="auto">
          <a:xfrm>
            <a:off x="457200" y="1447800"/>
            <a:ext cx="8305800" cy="3733800"/>
          </a:xfrm>
          <a:prstGeom prst="rect">
            <a:avLst/>
          </a:prstGeom>
          <a:noFill/>
          <a:ln w="9525" algn="ctr">
            <a:noFill/>
            <a:miter lim="800000"/>
            <a:headEnd/>
            <a:tailEnd/>
          </a:ln>
        </p:spPr>
      </p:pic>
      <p:sp>
        <p:nvSpPr>
          <p:cNvPr id="546908" name="Text Box 92"/>
          <p:cNvSpPr txBox="1">
            <a:spLocks noChangeArrowheads="1"/>
          </p:cNvSpPr>
          <p:nvPr/>
        </p:nvSpPr>
        <p:spPr bwMode="auto">
          <a:xfrm>
            <a:off x="1752600" y="5638800"/>
            <a:ext cx="5334000" cy="457200"/>
          </a:xfrm>
          <a:prstGeom prst="rect">
            <a:avLst/>
          </a:prstGeom>
          <a:noFill/>
          <a:ln w="9525" algn="ctr">
            <a:noFill/>
            <a:miter lim="800000"/>
            <a:headEnd/>
            <a:tailEnd/>
          </a:ln>
        </p:spPr>
        <p:txBody>
          <a:bodyPr>
            <a:spAutoFit/>
          </a:bodyPr>
          <a:lstStyle/>
          <a:p>
            <a:pPr eaLnBrk="1" hangingPunct="1">
              <a:spcBef>
                <a:spcPct val="50000"/>
              </a:spcBef>
            </a:pPr>
            <a:r>
              <a:rPr lang="en-US" altLang="zh-CN" sz="2400"/>
              <a:t>Linux 0.11</a:t>
            </a:r>
            <a:r>
              <a:rPr lang="zh-CN" altLang="en-US" sz="2400"/>
              <a:t>下实现磁盘读写驱动片段</a:t>
            </a:r>
          </a:p>
        </p:txBody>
      </p:sp>
      <p:sp>
        <p:nvSpPr>
          <p:cNvPr id="546910" name="Rectangle 94"/>
          <p:cNvSpPr>
            <a:spLocks noChangeArrowheads="1"/>
          </p:cNvSpPr>
          <p:nvPr/>
        </p:nvSpPr>
        <p:spPr bwMode="auto">
          <a:xfrm>
            <a:off x="457200" y="2895600"/>
            <a:ext cx="8077200" cy="1752600"/>
          </a:xfrm>
          <a:prstGeom prst="rect">
            <a:avLst/>
          </a:prstGeom>
          <a:noFill/>
          <a:ln w="28575" algn="ctr">
            <a:solidFill>
              <a:srgbClr val="FF0000"/>
            </a:solidFill>
            <a:miter lim="800000"/>
            <a:headEnd/>
            <a:tailEnd/>
          </a:ln>
        </p:spPr>
        <p:txBody>
          <a:bodyPr wrap="none" anchor="ctr"/>
          <a:lstStyle/>
          <a:p>
            <a:pPr eaLnBrk="1" hangingPunct="1"/>
            <a:endParaRPr lang="zh-CN" altLang="en-US"/>
          </a:p>
        </p:txBody>
      </p:sp>
      <p:sp>
        <p:nvSpPr>
          <p:cNvPr id="6" name="Rectangle 94"/>
          <p:cNvSpPr>
            <a:spLocks noChangeArrowheads="1"/>
          </p:cNvSpPr>
          <p:nvPr/>
        </p:nvSpPr>
        <p:spPr bwMode="auto">
          <a:xfrm>
            <a:off x="457200" y="2133600"/>
            <a:ext cx="8077200" cy="381000"/>
          </a:xfrm>
          <a:prstGeom prst="rect">
            <a:avLst/>
          </a:prstGeom>
          <a:noFill/>
          <a:ln w="28575" algn="ctr">
            <a:solidFill>
              <a:srgbClr val="FF0000"/>
            </a:solid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6908"/>
                                        </p:tgtEl>
                                        <p:attrNameLst>
                                          <p:attrName>style.visibility</p:attrName>
                                        </p:attrNameLst>
                                      </p:cBhvr>
                                      <p:to>
                                        <p:strVal val="visible"/>
                                      </p:to>
                                    </p:set>
                                    <p:animEffect transition="in" filter="wipe(left)">
                                      <p:cBhvr>
                                        <p:cTn id="7" dur="500"/>
                                        <p:tgtEl>
                                          <p:spTgt spid="546908"/>
                                        </p:tgtEl>
                                      </p:cBhvr>
                                    </p:animEffect>
                                  </p:childTnLst>
                                </p:cTn>
                              </p:par>
                            </p:childTnLst>
                          </p:cTn>
                        </p:par>
                        <p:par>
                          <p:cTn id="8" fill="hold" nodeType="afterGroup">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546910"/>
                                        </p:tgtEl>
                                        <p:attrNameLst>
                                          <p:attrName>style.visibility</p:attrName>
                                        </p:attrNameLst>
                                      </p:cBhvr>
                                      <p:to>
                                        <p:strVal val="visible"/>
                                      </p:to>
                                    </p:set>
                                    <p:animEffect transition="in" filter="wipe(down)">
                                      <p:cBhvr>
                                        <p:cTn id="11" dur="580">
                                          <p:stCondLst>
                                            <p:cond delay="0"/>
                                          </p:stCondLst>
                                        </p:cTn>
                                        <p:tgtEl>
                                          <p:spTgt spid="546910"/>
                                        </p:tgtEl>
                                      </p:cBhvr>
                                    </p:animEffect>
                                    <p:anim calcmode="lin" valueType="num">
                                      <p:cBhvr>
                                        <p:cTn id="12" dur="1822" tmFilter="0,0; 0.14,0.36; 0.43,0.73; 0.71,0.91; 1.0,1.0">
                                          <p:stCondLst>
                                            <p:cond delay="0"/>
                                          </p:stCondLst>
                                        </p:cTn>
                                        <p:tgtEl>
                                          <p:spTgt spid="54691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4691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4691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4691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46910"/>
                                        </p:tgtEl>
                                        <p:attrNameLst>
                                          <p:attrName>ppt_y</p:attrName>
                                        </p:attrNameLst>
                                      </p:cBhvr>
                                      <p:tavLst>
                                        <p:tav tm="0" fmla="#ppt_y-sin(pi*$)/81">
                                          <p:val>
                                            <p:fltVal val="0"/>
                                          </p:val>
                                        </p:tav>
                                        <p:tav tm="100000">
                                          <p:val>
                                            <p:fltVal val="1"/>
                                          </p:val>
                                        </p:tav>
                                      </p:tavLst>
                                    </p:anim>
                                    <p:animScale>
                                      <p:cBhvr>
                                        <p:cTn id="17" dur="26">
                                          <p:stCondLst>
                                            <p:cond delay="650"/>
                                          </p:stCondLst>
                                        </p:cTn>
                                        <p:tgtEl>
                                          <p:spTgt spid="546910"/>
                                        </p:tgtEl>
                                      </p:cBhvr>
                                      <p:to x="100000" y="60000"/>
                                    </p:animScale>
                                    <p:animScale>
                                      <p:cBhvr>
                                        <p:cTn id="18" dur="166" decel="50000">
                                          <p:stCondLst>
                                            <p:cond delay="676"/>
                                          </p:stCondLst>
                                        </p:cTn>
                                        <p:tgtEl>
                                          <p:spTgt spid="546910"/>
                                        </p:tgtEl>
                                      </p:cBhvr>
                                      <p:to x="100000" y="100000"/>
                                    </p:animScale>
                                    <p:animScale>
                                      <p:cBhvr>
                                        <p:cTn id="19" dur="26">
                                          <p:stCondLst>
                                            <p:cond delay="1312"/>
                                          </p:stCondLst>
                                        </p:cTn>
                                        <p:tgtEl>
                                          <p:spTgt spid="546910"/>
                                        </p:tgtEl>
                                      </p:cBhvr>
                                      <p:to x="100000" y="80000"/>
                                    </p:animScale>
                                    <p:animScale>
                                      <p:cBhvr>
                                        <p:cTn id="20" dur="166" decel="50000">
                                          <p:stCondLst>
                                            <p:cond delay="1338"/>
                                          </p:stCondLst>
                                        </p:cTn>
                                        <p:tgtEl>
                                          <p:spTgt spid="546910"/>
                                        </p:tgtEl>
                                      </p:cBhvr>
                                      <p:to x="100000" y="100000"/>
                                    </p:animScale>
                                    <p:animScale>
                                      <p:cBhvr>
                                        <p:cTn id="21" dur="26">
                                          <p:stCondLst>
                                            <p:cond delay="1642"/>
                                          </p:stCondLst>
                                        </p:cTn>
                                        <p:tgtEl>
                                          <p:spTgt spid="546910"/>
                                        </p:tgtEl>
                                      </p:cBhvr>
                                      <p:to x="100000" y="90000"/>
                                    </p:animScale>
                                    <p:animScale>
                                      <p:cBhvr>
                                        <p:cTn id="22" dur="166" decel="50000">
                                          <p:stCondLst>
                                            <p:cond delay="1668"/>
                                          </p:stCondLst>
                                        </p:cTn>
                                        <p:tgtEl>
                                          <p:spTgt spid="546910"/>
                                        </p:tgtEl>
                                      </p:cBhvr>
                                      <p:to x="100000" y="100000"/>
                                    </p:animScale>
                                    <p:animScale>
                                      <p:cBhvr>
                                        <p:cTn id="23" dur="26">
                                          <p:stCondLst>
                                            <p:cond delay="1808"/>
                                          </p:stCondLst>
                                        </p:cTn>
                                        <p:tgtEl>
                                          <p:spTgt spid="546910"/>
                                        </p:tgtEl>
                                      </p:cBhvr>
                                      <p:to x="100000" y="95000"/>
                                    </p:animScale>
                                    <p:animScale>
                                      <p:cBhvr>
                                        <p:cTn id="24" dur="166" decel="50000">
                                          <p:stCondLst>
                                            <p:cond delay="1834"/>
                                          </p:stCondLst>
                                        </p:cTn>
                                        <p:tgtEl>
                                          <p:spTgt spid="546910"/>
                                        </p:tgtEl>
                                      </p:cBhvr>
                                      <p:to x="100000" y="100000"/>
                                    </p:animScale>
                                  </p:childTnLst>
                                </p:cTn>
                              </p:par>
                            </p:childTnLst>
                          </p:cTn>
                        </p:par>
                        <p:par>
                          <p:cTn id="25" fill="hold">
                            <p:stCondLst>
                              <p:cond delay="2500"/>
                            </p:stCondLst>
                            <p:childTnLst>
                              <p:par>
                                <p:cTn id="26" presetID="26"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80">
                                          <p:stCondLst>
                                            <p:cond delay="0"/>
                                          </p:stCondLst>
                                        </p:cTn>
                                        <p:tgtEl>
                                          <p:spTgt spid="6"/>
                                        </p:tgtEl>
                                      </p:cBhvr>
                                    </p:animEffect>
                                    <p:anim calcmode="lin" valueType="num">
                                      <p:cBhvr>
                                        <p:cTn id="2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gtEl>
                                      </p:cBhvr>
                                      <p:to x="100000" y="60000"/>
                                    </p:animScale>
                                    <p:animScale>
                                      <p:cBhvr>
                                        <p:cTn id="35" dur="166" decel="50000">
                                          <p:stCondLst>
                                            <p:cond delay="676"/>
                                          </p:stCondLst>
                                        </p:cTn>
                                        <p:tgtEl>
                                          <p:spTgt spid="6"/>
                                        </p:tgtEl>
                                      </p:cBhvr>
                                      <p:to x="100000" y="100000"/>
                                    </p:animScale>
                                    <p:animScale>
                                      <p:cBhvr>
                                        <p:cTn id="36" dur="26">
                                          <p:stCondLst>
                                            <p:cond delay="1312"/>
                                          </p:stCondLst>
                                        </p:cTn>
                                        <p:tgtEl>
                                          <p:spTgt spid="6"/>
                                        </p:tgtEl>
                                      </p:cBhvr>
                                      <p:to x="100000" y="80000"/>
                                    </p:animScale>
                                    <p:animScale>
                                      <p:cBhvr>
                                        <p:cTn id="37" dur="166" decel="50000">
                                          <p:stCondLst>
                                            <p:cond delay="1338"/>
                                          </p:stCondLst>
                                        </p:cTn>
                                        <p:tgtEl>
                                          <p:spTgt spid="6"/>
                                        </p:tgtEl>
                                      </p:cBhvr>
                                      <p:to x="100000" y="100000"/>
                                    </p:animScale>
                                    <p:animScale>
                                      <p:cBhvr>
                                        <p:cTn id="38" dur="26">
                                          <p:stCondLst>
                                            <p:cond delay="1642"/>
                                          </p:stCondLst>
                                        </p:cTn>
                                        <p:tgtEl>
                                          <p:spTgt spid="6"/>
                                        </p:tgtEl>
                                      </p:cBhvr>
                                      <p:to x="100000" y="90000"/>
                                    </p:animScale>
                                    <p:animScale>
                                      <p:cBhvr>
                                        <p:cTn id="39" dur="166" decel="50000">
                                          <p:stCondLst>
                                            <p:cond delay="1668"/>
                                          </p:stCondLst>
                                        </p:cTn>
                                        <p:tgtEl>
                                          <p:spTgt spid="6"/>
                                        </p:tgtEl>
                                      </p:cBhvr>
                                      <p:to x="100000" y="100000"/>
                                    </p:animScale>
                                    <p:animScale>
                                      <p:cBhvr>
                                        <p:cTn id="40" dur="26">
                                          <p:stCondLst>
                                            <p:cond delay="1808"/>
                                          </p:stCondLst>
                                        </p:cTn>
                                        <p:tgtEl>
                                          <p:spTgt spid="6"/>
                                        </p:tgtEl>
                                      </p:cBhvr>
                                      <p:to x="100000" y="95000"/>
                                    </p:animScale>
                                    <p:animScale>
                                      <p:cBhvr>
                                        <p:cTn id="41"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908" grpId="0"/>
      <p:bldP spid="546910"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磁盘速度与内存速度的差异</a:t>
            </a:r>
          </a:p>
        </p:txBody>
      </p:sp>
      <p:sp>
        <p:nvSpPr>
          <p:cNvPr id="28675" name="矩形 1"/>
          <p:cNvSpPr>
            <a:spLocks noChangeArrowheads="1"/>
          </p:cNvSpPr>
          <p:nvPr/>
        </p:nvSpPr>
        <p:spPr bwMode="auto">
          <a:xfrm>
            <a:off x="533400" y="1447800"/>
            <a:ext cx="7696200" cy="2492375"/>
          </a:xfrm>
          <a:prstGeom prst="rect">
            <a:avLst/>
          </a:prstGeom>
          <a:noFill/>
          <a:ln w="9525">
            <a:noFill/>
            <a:miter lim="800000"/>
            <a:headEnd/>
            <a:tailEnd/>
          </a:ln>
        </p:spPr>
        <p:txBody>
          <a:bodyPr>
            <a:spAutoFit/>
          </a:bodyPr>
          <a:lstStyle/>
          <a:p>
            <a:pPr eaLnBrk="1" hangingPunct="1"/>
            <a:r>
              <a:rPr lang="en-US" altLang="zh-CN"/>
              <a:t>1)</a:t>
            </a:r>
            <a:r>
              <a:rPr lang="zh-CN" altLang="en-US"/>
              <a:t>磁盘往往不是严格按需读取，而是每次都会预读，即使只需要一个字节，磁盘也会从这个位置开始，顺序向后读取</a:t>
            </a:r>
            <a:r>
              <a:rPr lang="zh-CN" altLang="en-US">
                <a:solidFill>
                  <a:srgbClr val="FF0000"/>
                </a:solidFill>
              </a:rPr>
              <a:t>一定扇区长度</a:t>
            </a:r>
            <a:r>
              <a:rPr lang="zh-CN" altLang="en-US"/>
              <a:t>的数据放入内存。</a:t>
            </a:r>
            <a:endParaRPr lang="en-US" altLang="zh-CN"/>
          </a:p>
          <a:p>
            <a:pPr eaLnBrk="1" hangingPunct="1"/>
            <a:r>
              <a:rPr lang="en-US" altLang="zh-CN"/>
              <a:t>2)</a:t>
            </a:r>
            <a:r>
              <a:rPr lang="zh-CN" altLang="en-US"/>
              <a:t>这样做的理论依据是计算机科学中著名的</a:t>
            </a:r>
            <a:r>
              <a:rPr lang="zh-CN" altLang="en-US">
                <a:solidFill>
                  <a:srgbClr val="FF0000"/>
                </a:solidFill>
              </a:rPr>
              <a:t>局部性原理</a:t>
            </a:r>
            <a:r>
              <a:rPr lang="zh-CN" altLang="en-US"/>
              <a:t>：当一个数据被用到时，其附近的数据也通常会马上被使用。</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回忆：虚拟内存中程序优化</a:t>
            </a:r>
          </a:p>
        </p:txBody>
      </p:sp>
      <p:sp>
        <p:nvSpPr>
          <p:cNvPr id="3" name="内容占位符 2"/>
          <p:cNvSpPr>
            <a:spLocks noGrp="1"/>
          </p:cNvSpPr>
          <p:nvPr>
            <p:ph sz="half" idx="1"/>
          </p:nvPr>
        </p:nvSpPr>
        <p:spPr>
          <a:xfrm>
            <a:off x="142875" y="2636838"/>
            <a:ext cx="8643938" cy="1571625"/>
          </a:xfrm>
        </p:spPr>
        <p:txBody>
          <a:bodyPr/>
          <a:lstStyle/>
          <a:p>
            <a:pPr algn="just"/>
            <a:r>
              <a:rPr lang="zh-CN" altLang="en-US" sz="2400" smtClean="0">
                <a:solidFill>
                  <a:srgbClr val="FF0000"/>
                </a:solidFill>
              </a:rPr>
              <a:t>对代码来说</a:t>
            </a:r>
            <a:r>
              <a:rPr lang="zh-CN" altLang="en-US" sz="2400" smtClean="0"/>
              <a:t>，紧凑的代码也往往意味着接下来执行的代码更大可能就在相同的页或相邻页。根据时间</a:t>
            </a:r>
            <a:r>
              <a:rPr lang="en-US" altLang="zh-CN" sz="2400" smtClean="0"/>
              <a:t>locality</a:t>
            </a:r>
            <a:r>
              <a:rPr lang="zh-CN" altLang="en-US" sz="2400" smtClean="0"/>
              <a:t>特性，程序</a:t>
            </a:r>
            <a:r>
              <a:rPr lang="en-US" altLang="zh-CN" sz="2400" smtClean="0"/>
              <a:t>90%</a:t>
            </a:r>
            <a:r>
              <a:rPr lang="zh-CN" altLang="en-US" sz="2400" smtClean="0"/>
              <a:t>的时间花在了</a:t>
            </a:r>
            <a:r>
              <a:rPr lang="en-US" altLang="zh-CN" sz="2400" smtClean="0"/>
              <a:t>10%</a:t>
            </a:r>
            <a:r>
              <a:rPr lang="zh-CN" altLang="en-US" sz="2400" smtClean="0"/>
              <a:t>的代码上。如果将这</a:t>
            </a:r>
            <a:r>
              <a:rPr lang="en-US" altLang="zh-CN" sz="2400" smtClean="0"/>
              <a:t>10%</a:t>
            </a:r>
            <a:r>
              <a:rPr lang="zh-CN" altLang="en-US" sz="2400" smtClean="0"/>
              <a:t>的代码尽量紧凑且排在一起，被换出的概率降低，</a:t>
            </a:r>
            <a:r>
              <a:rPr lang="zh-CN" altLang="en-US" sz="2400" smtClean="0">
                <a:solidFill>
                  <a:srgbClr val="FF0000"/>
                </a:solidFill>
              </a:rPr>
              <a:t>从磁盘读取速度快。</a:t>
            </a:r>
          </a:p>
        </p:txBody>
      </p:sp>
      <p:sp>
        <p:nvSpPr>
          <p:cNvPr id="4" name="内容占位符 2"/>
          <p:cNvSpPr>
            <a:spLocks noGrp="1"/>
          </p:cNvSpPr>
          <p:nvPr>
            <p:ph sz="half" idx="1"/>
          </p:nvPr>
        </p:nvSpPr>
        <p:spPr>
          <a:xfrm>
            <a:off x="71438" y="4383088"/>
            <a:ext cx="8858250" cy="2286000"/>
          </a:xfrm>
        </p:spPr>
        <p:txBody>
          <a:bodyPr/>
          <a:lstStyle/>
          <a:p>
            <a:pPr algn="just"/>
            <a:r>
              <a:rPr lang="zh-CN" altLang="en-US" sz="2400" smtClean="0">
                <a:solidFill>
                  <a:srgbClr val="FF0000"/>
                </a:solidFill>
              </a:rPr>
              <a:t>对数据来说</a:t>
            </a:r>
            <a:r>
              <a:rPr lang="zh-CN" altLang="en-US" sz="2400" smtClean="0"/>
              <a:t>，尽量将那些会一起访问的数据放在一起。这样当访问这些数据时，因为它们在同一页或相邻页，只需要一次调页操作即可完成；反之，如果这些数据分散在多个页（更糟的情况是这些页还不相邻），那么每次对这些数据的整体访问都会引发大量的缺页错误，从而降低性能。</a:t>
            </a:r>
          </a:p>
        </p:txBody>
      </p:sp>
      <p:sp>
        <p:nvSpPr>
          <p:cNvPr id="5" name="矩形 4"/>
          <p:cNvSpPr>
            <a:spLocks noChangeArrowheads="1"/>
          </p:cNvSpPr>
          <p:nvPr/>
        </p:nvSpPr>
        <p:spPr bwMode="auto">
          <a:xfrm>
            <a:off x="357188" y="1143000"/>
            <a:ext cx="8143875" cy="492125"/>
          </a:xfrm>
          <a:prstGeom prst="rect">
            <a:avLst/>
          </a:prstGeom>
          <a:noFill/>
          <a:ln w="9525">
            <a:noFill/>
            <a:miter lim="800000"/>
            <a:headEnd/>
            <a:tailEnd/>
          </a:ln>
        </p:spPr>
        <p:txBody>
          <a:bodyPr>
            <a:spAutoFit/>
          </a:bodyPr>
          <a:lstStyle/>
          <a:p>
            <a:r>
              <a:rPr lang="zh-CN" altLang="en-US"/>
              <a:t>虚拟内存：按需调页与页面置换。</a:t>
            </a:r>
          </a:p>
        </p:txBody>
      </p:sp>
      <p:sp>
        <p:nvSpPr>
          <p:cNvPr id="6" name="矩形 5"/>
          <p:cNvSpPr>
            <a:spLocks noChangeArrowheads="1"/>
          </p:cNvSpPr>
          <p:nvPr/>
        </p:nvSpPr>
        <p:spPr bwMode="auto">
          <a:xfrm>
            <a:off x="395288" y="1700213"/>
            <a:ext cx="8424862" cy="1323975"/>
          </a:xfrm>
          <a:prstGeom prst="rect">
            <a:avLst/>
          </a:prstGeom>
          <a:noFill/>
          <a:ln w="9525">
            <a:noFill/>
            <a:miter lim="800000"/>
            <a:headEnd/>
            <a:tailEnd/>
          </a:ln>
        </p:spPr>
        <p:txBody>
          <a:bodyPr>
            <a:spAutoFit/>
          </a:bodyPr>
          <a:lstStyle/>
          <a:p>
            <a:r>
              <a:rPr lang="zh-CN" altLang="en-US">
                <a:solidFill>
                  <a:srgbClr val="FF0000"/>
                </a:solidFill>
              </a:rPr>
              <a:t>如何优化提升程序的性能？</a:t>
            </a:r>
            <a:r>
              <a:rPr lang="zh-CN" altLang="en-US"/>
              <a:t>经常访问的放在一起，被唤出的概率降低</a:t>
            </a:r>
            <a:r>
              <a:rPr lang="zh-CN" altLang="en-US" sz="2800"/>
              <a:t>，</a:t>
            </a:r>
            <a:r>
              <a:rPr lang="zh-CN" altLang="en-US" sz="2800">
                <a:solidFill>
                  <a:srgbClr val="FF0000"/>
                </a:solidFill>
              </a:rPr>
              <a:t>从磁盘读取速度快。</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heckerboard(across)">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diamond(in)">
                                      <p:cBhvr>
                                        <p:cTn id="23"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进程</a:t>
            </a:r>
            <a:r>
              <a:rPr lang="en-US" altLang="zh-CN" smtClean="0"/>
              <a:t>I/O</a:t>
            </a:r>
            <a:r>
              <a:rPr lang="zh-CN" altLang="en-US" smtClean="0"/>
              <a:t>整个过程贯穿</a:t>
            </a:r>
          </a:p>
        </p:txBody>
      </p:sp>
      <p:sp>
        <p:nvSpPr>
          <p:cNvPr id="520195" name="Rectangle 3"/>
          <p:cNvSpPr>
            <a:spLocks noChangeArrowheads="1"/>
          </p:cNvSpPr>
          <p:nvPr/>
        </p:nvSpPr>
        <p:spPr bwMode="auto">
          <a:xfrm>
            <a:off x="841375" y="1192213"/>
            <a:ext cx="7540625"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第</a:t>
            </a:r>
            <a:r>
              <a:rPr lang="en-US" altLang="zh-CN" sz="2800">
                <a:solidFill>
                  <a:srgbClr val="FF0000"/>
                </a:solidFill>
              </a:rPr>
              <a:t>1</a:t>
            </a:r>
            <a:r>
              <a:rPr lang="zh-CN" altLang="en-US" sz="2800">
                <a:solidFill>
                  <a:srgbClr val="FF0000"/>
                </a:solidFill>
              </a:rPr>
              <a:t>步：</a:t>
            </a:r>
            <a:r>
              <a:rPr lang="zh-CN" altLang="en-US" sz="2800"/>
              <a:t>得到要访问的扇区编号；</a:t>
            </a:r>
            <a:br>
              <a:rPr lang="zh-CN" altLang="en-US" sz="2800"/>
            </a:br>
            <a:r>
              <a:rPr lang="zh-CN" altLang="en-US" sz="2800"/>
              <a:t>得到读盘的目标</a:t>
            </a:r>
            <a:r>
              <a:rPr lang="en-US" altLang="zh-CN" sz="2800"/>
              <a:t>(</a:t>
            </a:r>
            <a:r>
              <a:rPr lang="zh-CN" altLang="en-US" sz="2800"/>
              <a:t>或写盘的源</a:t>
            </a:r>
            <a:r>
              <a:rPr lang="en-US" altLang="zh-CN" sz="2800"/>
              <a:t>)</a:t>
            </a:r>
            <a:r>
              <a:rPr lang="zh-CN" altLang="en-US" sz="2800"/>
              <a:t>内存地址</a:t>
            </a:r>
          </a:p>
        </p:txBody>
      </p:sp>
      <p:sp>
        <p:nvSpPr>
          <p:cNvPr id="520196" name="AutoShape 4"/>
          <p:cNvSpPr>
            <a:spLocks noChangeArrowheads="1"/>
          </p:cNvSpPr>
          <p:nvPr/>
        </p:nvSpPr>
        <p:spPr bwMode="auto">
          <a:xfrm rot="10800000">
            <a:off x="6629400" y="1295400"/>
            <a:ext cx="2362200" cy="533400"/>
          </a:xfrm>
          <a:prstGeom prst="wedgeRoundRectCallout">
            <a:avLst>
              <a:gd name="adj1" fmla="val 73588"/>
              <a:gd name="adj2" fmla="val -33634"/>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算法输入</a:t>
            </a:r>
            <a:r>
              <a:rPr lang="en-US" altLang="zh-CN" sz="2400"/>
              <a:t>!</a:t>
            </a:r>
          </a:p>
        </p:txBody>
      </p:sp>
      <p:sp>
        <p:nvSpPr>
          <p:cNvPr id="520197" name="Rectangle 5"/>
          <p:cNvSpPr>
            <a:spLocks noChangeArrowheads="1"/>
          </p:cNvSpPr>
          <p:nvPr/>
        </p:nvSpPr>
        <p:spPr bwMode="auto">
          <a:xfrm>
            <a:off x="838200" y="2487613"/>
            <a:ext cx="7540625"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第</a:t>
            </a:r>
            <a:r>
              <a:rPr lang="en-US" altLang="zh-CN" sz="2800">
                <a:solidFill>
                  <a:srgbClr val="FF0000"/>
                </a:solidFill>
              </a:rPr>
              <a:t>2</a:t>
            </a:r>
            <a:r>
              <a:rPr lang="zh-CN" altLang="en-US" sz="2800">
                <a:solidFill>
                  <a:srgbClr val="FF0000"/>
                </a:solidFill>
              </a:rPr>
              <a:t>步：</a:t>
            </a:r>
            <a:r>
              <a:rPr lang="zh-CN" altLang="en-US" sz="2800"/>
              <a:t>将扇区编号和内存地址写给</a:t>
            </a:r>
            <a:r>
              <a:rPr lang="en-US" altLang="zh-CN" sz="2800"/>
              <a:t>DMA</a:t>
            </a:r>
            <a:r>
              <a:rPr lang="zh-CN" altLang="en-US" sz="2800"/>
              <a:t>；然后阻塞进程</a:t>
            </a:r>
          </a:p>
        </p:txBody>
      </p:sp>
      <p:sp>
        <p:nvSpPr>
          <p:cNvPr id="520198" name="AutoShape 6"/>
          <p:cNvSpPr>
            <a:spLocks noChangeArrowheads="1"/>
          </p:cNvSpPr>
          <p:nvPr/>
        </p:nvSpPr>
        <p:spPr bwMode="auto">
          <a:xfrm rot="10800000">
            <a:off x="5943600" y="3200400"/>
            <a:ext cx="2895600" cy="533400"/>
          </a:xfrm>
          <a:prstGeom prst="wedgeRoundRectCallout">
            <a:avLst>
              <a:gd name="adj1" fmla="val 1315"/>
              <a:gd name="adj2" fmla="val 9583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查手册、写端口</a:t>
            </a:r>
            <a:r>
              <a:rPr lang="en-US" altLang="zh-CN" sz="2400"/>
              <a:t>!</a:t>
            </a:r>
          </a:p>
        </p:txBody>
      </p:sp>
      <p:sp>
        <p:nvSpPr>
          <p:cNvPr id="520199" name="Rectangle 7"/>
          <p:cNvSpPr>
            <a:spLocks noChangeArrowheads="1"/>
          </p:cNvSpPr>
          <p:nvPr/>
        </p:nvSpPr>
        <p:spPr bwMode="auto">
          <a:xfrm>
            <a:off x="838200" y="3706813"/>
            <a:ext cx="7540625"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第</a:t>
            </a:r>
            <a:r>
              <a:rPr lang="en-US" altLang="zh-CN" sz="2800">
                <a:solidFill>
                  <a:srgbClr val="FF0000"/>
                </a:solidFill>
              </a:rPr>
              <a:t>3</a:t>
            </a:r>
            <a:r>
              <a:rPr lang="zh-CN" altLang="en-US" sz="2800">
                <a:solidFill>
                  <a:srgbClr val="FF0000"/>
                </a:solidFill>
              </a:rPr>
              <a:t>步：</a:t>
            </a:r>
            <a:r>
              <a:rPr lang="en-US" altLang="zh-CN" sz="2800"/>
              <a:t>DMA</a:t>
            </a:r>
            <a:r>
              <a:rPr lang="zh-CN" altLang="en-US" sz="2800"/>
              <a:t>处理完成后中断</a:t>
            </a:r>
            <a:r>
              <a:rPr lang="en-US" altLang="zh-CN" sz="2800"/>
              <a:t>CPU</a:t>
            </a:r>
            <a:r>
              <a:rPr lang="zh-CN" altLang="en-US" sz="2800"/>
              <a:t>；中断处理程序唤醒阻塞进程</a:t>
            </a:r>
          </a:p>
        </p:txBody>
      </p:sp>
      <p:sp>
        <p:nvSpPr>
          <p:cNvPr id="520200" name="AutoShape 8"/>
          <p:cNvSpPr>
            <a:spLocks noChangeArrowheads="1"/>
          </p:cNvSpPr>
          <p:nvPr/>
        </p:nvSpPr>
        <p:spPr bwMode="auto">
          <a:xfrm rot="10800000">
            <a:off x="5943600" y="4572000"/>
            <a:ext cx="2895600" cy="533400"/>
          </a:xfrm>
          <a:prstGeom prst="wedgeRoundRectCallout">
            <a:avLst>
              <a:gd name="adj1" fmla="val 1315"/>
              <a:gd name="adj2" fmla="val 9583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编写中断处理程序</a:t>
            </a:r>
            <a:r>
              <a:rPr lang="en-US" altLang="zh-CN" sz="2400"/>
              <a:t>!</a:t>
            </a:r>
          </a:p>
        </p:txBody>
      </p:sp>
      <p:sp>
        <p:nvSpPr>
          <p:cNvPr id="520201" name="Rectangle 9"/>
          <p:cNvSpPr>
            <a:spLocks noChangeArrowheads="1"/>
          </p:cNvSpPr>
          <p:nvPr/>
        </p:nvSpPr>
        <p:spPr bwMode="auto">
          <a:xfrm>
            <a:off x="838200" y="5002213"/>
            <a:ext cx="7540625"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第</a:t>
            </a:r>
            <a:r>
              <a:rPr lang="en-US" altLang="zh-CN" sz="2800">
                <a:solidFill>
                  <a:srgbClr val="FF0000"/>
                </a:solidFill>
              </a:rPr>
              <a:t>4</a:t>
            </a:r>
            <a:r>
              <a:rPr lang="zh-CN" altLang="en-US" sz="2800">
                <a:solidFill>
                  <a:srgbClr val="FF0000"/>
                </a:solidFill>
              </a:rPr>
              <a:t>步：</a:t>
            </a:r>
            <a:r>
              <a:rPr lang="zh-CN" altLang="en-US" sz="2800"/>
              <a:t>进程继续</a:t>
            </a:r>
            <a:r>
              <a:rPr lang="en-US" altLang="zh-CN" sz="2800"/>
              <a:t>…</a:t>
            </a:r>
          </a:p>
        </p:txBody>
      </p:sp>
      <p:sp>
        <p:nvSpPr>
          <p:cNvPr id="520202" name="AutoShape 10"/>
          <p:cNvSpPr>
            <a:spLocks noChangeArrowheads="1"/>
          </p:cNvSpPr>
          <p:nvPr/>
        </p:nvSpPr>
        <p:spPr bwMode="auto">
          <a:xfrm rot="10800000">
            <a:off x="5867400" y="152400"/>
            <a:ext cx="2743200" cy="914400"/>
          </a:xfrm>
          <a:prstGeom prst="wedgeRoundRectCallout">
            <a:avLst>
              <a:gd name="adj1" fmla="val 41551"/>
              <a:gd name="adj2" fmla="val -80208"/>
              <a:gd name="adj3" fmla="val 16667"/>
            </a:avLst>
          </a:prstGeom>
          <a:solidFill>
            <a:schemeClr val="bg1"/>
          </a:solidFill>
          <a:ln w="15875">
            <a:solidFill>
              <a:srgbClr val="FF0000"/>
            </a:solidFill>
            <a:miter lim="800000"/>
            <a:headEnd/>
            <a:tailEnd/>
          </a:ln>
        </p:spPr>
        <p:txBody>
          <a:bodyPr rot="10800000"/>
          <a:lstStyle/>
          <a:p>
            <a:pPr algn="ctr" eaLnBrk="1" hangingPunct="1"/>
            <a:r>
              <a:rPr lang="zh-CN" altLang="en-US" sz="2400"/>
              <a:t>获得编号是使用磁盘的关键</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0195"/>
                                        </p:tgtEl>
                                        <p:attrNameLst>
                                          <p:attrName>style.visibility</p:attrName>
                                        </p:attrNameLst>
                                      </p:cBhvr>
                                      <p:to>
                                        <p:strVal val="visible"/>
                                      </p:to>
                                    </p:set>
                                    <p:animEffect transition="in" filter="dissolve">
                                      <p:cBhvr>
                                        <p:cTn id="7" dur="500"/>
                                        <p:tgtEl>
                                          <p:spTgt spid="520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0196"/>
                                        </p:tgtEl>
                                        <p:attrNameLst>
                                          <p:attrName>style.visibility</p:attrName>
                                        </p:attrNameLst>
                                      </p:cBhvr>
                                      <p:to>
                                        <p:strVal val="visible"/>
                                      </p:to>
                                    </p:set>
                                    <p:animEffect transition="in" filter="dissolve">
                                      <p:cBhvr>
                                        <p:cTn id="12" dur="500"/>
                                        <p:tgtEl>
                                          <p:spTgt spid="520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0197"/>
                                        </p:tgtEl>
                                        <p:attrNameLst>
                                          <p:attrName>style.visibility</p:attrName>
                                        </p:attrNameLst>
                                      </p:cBhvr>
                                      <p:to>
                                        <p:strVal val="visible"/>
                                      </p:to>
                                    </p:set>
                                    <p:animEffect transition="in" filter="dissolve">
                                      <p:cBhvr>
                                        <p:cTn id="17" dur="500"/>
                                        <p:tgtEl>
                                          <p:spTgt spid="520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0198"/>
                                        </p:tgtEl>
                                        <p:attrNameLst>
                                          <p:attrName>style.visibility</p:attrName>
                                        </p:attrNameLst>
                                      </p:cBhvr>
                                      <p:to>
                                        <p:strVal val="visible"/>
                                      </p:to>
                                    </p:set>
                                    <p:animEffect transition="in" filter="dissolve">
                                      <p:cBhvr>
                                        <p:cTn id="22" dur="500"/>
                                        <p:tgtEl>
                                          <p:spTgt spid="5201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0199"/>
                                        </p:tgtEl>
                                        <p:attrNameLst>
                                          <p:attrName>style.visibility</p:attrName>
                                        </p:attrNameLst>
                                      </p:cBhvr>
                                      <p:to>
                                        <p:strVal val="visible"/>
                                      </p:to>
                                    </p:set>
                                    <p:animEffect transition="in" filter="dissolve">
                                      <p:cBhvr>
                                        <p:cTn id="27" dur="500"/>
                                        <p:tgtEl>
                                          <p:spTgt spid="5201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20200"/>
                                        </p:tgtEl>
                                        <p:attrNameLst>
                                          <p:attrName>style.visibility</p:attrName>
                                        </p:attrNameLst>
                                      </p:cBhvr>
                                      <p:to>
                                        <p:strVal val="visible"/>
                                      </p:to>
                                    </p:set>
                                    <p:animEffect transition="in" filter="dissolve">
                                      <p:cBhvr>
                                        <p:cTn id="32" dur="500"/>
                                        <p:tgtEl>
                                          <p:spTgt spid="5202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20201"/>
                                        </p:tgtEl>
                                        <p:attrNameLst>
                                          <p:attrName>style.visibility</p:attrName>
                                        </p:attrNameLst>
                                      </p:cBhvr>
                                      <p:to>
                                        <p:strVal val="visible"/>
                                      </p:to>
                                    </p:set>
                                    <p:animEffect transition="in" filter="dissolve">
                                      <p:cBhvr>
                                        <p:cTn id="37" dur="500"/>
                                        <p:tgtEl>
                                          <p:spTgt spid="5202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0202"/>
                                        </p:tgtEl>
                                        <p:attrNameLst>
                                          <p:attrName>style.visibility</p:attrName>
                                        </p:attrNameLst>
                                      </p:cBhvr>
                                      <p:to>
                                        <p:strVal val="visible"/>
                                      </p:to>
                                    </p:set>
                                    <p:animEffect transition="in" filter="dissolve">
                                      <p:cBhvr>
                                        <p:cTn id="42" dur="500"/>
                                        <p:tgtEl>
                                          <p:spTgt spid="520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p:bldP spid="520196" grpId="0" animBg="1"/>
      <p:bldP spid="520197" grpId="0"/>
      <p:bldP spid="520198" grpId="0" animBg="1"/>
      <p:bldP spid="520199" grpId="0"/>
      <p:bldP spid="520200" grpId="0" animBg="1"/>
      <p:bldP spid="520201" grpId="0"/>
      <p:bldP spid="52020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838200" y="1323975"/>
            <a:ext cx="7331075" cy="4924425"/>
            <a:chOff x="806" y="834"/>
            <a:chExt cx="4618" cy="3102"/>
          </a:xfrm>
        </p:grpSpPr>
        <p:pic>
          <p:nvPicPr>
            <p:cNvPr id="31748"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1749"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31747" name="Rectangle 9"/>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667000" y="304800"/>
            <a:ext cx="3429000" cy="676275"/>
          </a:xfrm>
        </p:spPr>
        <p:txBody>
          <a:bodyPr/>
          <a:lstStyle/>
          <a:p>
            <a:pPr eaLnBrk="1" hangingPunct="1"/>
            <a:r>
              <a:rPr lang="en-US" altLang="zh-CN" smtClean="0"/>
              <a:t>11.1 </a:t>
            </a:r>
            <a:r>
              <a:rPr lang="zh-CN" altLang="en-US" smtClean="0"/>
              <a:t>磁盘结构</a:t>
            </a:r>
          </a:p>
        </p:txBody>
      </p:sp>
      <p:pic>
        <p:nvPicPr>
          <p:cNvPr id="8195"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8196" name="Rectangle 4"/>
          <p:cNvSpPr>
            <a:spLocks noChangeArrowheads="1"/>
          </p:cNvSpPr>
          <p:nvPr/>
        </p:nvSpPr>
        <p:spPr bwMode="auto">
          <a:xfrm>
            <a:off x="76200" y="2438400"/>
            <a:ext cx="8839200" cy="1470025"/>
          </a:xfrm>
          <a:prstGeom prst="rect">
            <a:avLst/>
          </a:prstGeom>
          <a:noFill/>
          <a:ln w="9525">
            <a:noFill/>
            <a:miter lim="800000"/>
            <a:headEnd/>
            <a:tailEnd/>
          </a:ln>
        </p:spPr>
        <p:txBody>
          <a:bodyPr anchor="ctr"/>
          <a:lstStyle/>
          <a:p>
            <a:pPr algn="ctr" eaLnBrk="1" hangingPunct="1"/>
            <a:r>
              <a:rPr lang="zh-CN" altLang="en-US" sz="4800">
                <a:solidFill>
                  <a:srgbClr val="FF0000"/>
                </a:solidFill>
                <a:latin typeface="Arial Black" pitchFamily="34" charset="0"/>
                <a:ea typeface="黑体" pitchFamily="49" charset="-122"/>
              </a:rPr>
              <a:t>首先需要了解磁盘</a:t>
            </a:r>
            <a:r>
              <a:rPr lang="en-US" altLang="zh-CN" sz="4800">
                <a:solidFill>
                  <a:srgbClr val="FF0000"/>
                </a:solidFill>
                <a:latin typeface="Arial Black" pitchFamily="34" charset="0"/>
                <a:ea typeface="黑体" pitchFamily="49"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838200" y="1323975"/>
            <a:ext cx="7331075" cy="4924425"/>
            <a:chOff x="806" y="834"/>
            <a:chExt cx="4618" cy="3102"/>
          </a:xfrm>
        </p:grpSpPr>
        <p:pic>
          <p:nvPicPr>
            <p:cNvPr id="32780"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2781"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48871" name="Rectangle 7"/>
          <p:cNvSpPr>
            <a:spLocks noChangeArrowheads="1"/>
          </p:cNvSpPr>
          <p:nvPr/>
        </p:nvSpPr>
        <p:spPr bwMode="auto">
          <a:xfrm>
            <a:off x="3749675" y="1371600"/>
            <a:ext cx="4419600" cy="1752600"/>
          </a:xfrm>
          <a:prstGeom prst="rect">
            <a:avLst/>
          </a:prstGeom>
          <a:solidFill>
            <a:srgbClr val="FFFFFF"/>
          </a:solidFill>
          <a:ln w="9525">
            <a:solidFill>
              <a:srgbClr val="0099FF"/>
            </a:solidFill>
            <a:miter lim="800000"/>
            <a:headEnd/>
            <a:tailEnd/>
          </a:ln>
        </p:spPr>
        <p:txBody>
          <a:bodyPr wrap="none" anchor="ctr" anchorCtr="1"/>
          <a:lstStyle/>
          <a:p>
            <a:pPr algn="just" eaLnBrk="1" hangingPunct="1">
              <a:buClr>
                <a:srgbClr val="CC0000"/>
              </a:buClr>
              <a:buSzPct val="80000"/>
              <a:buFont typeface="Wingdings" pitchFamily="2" charset="2"/>
              <a:buChar char="l"/>
            </a:pPr>
            <a:r>
              <a:rPr kumimoji="1" lang="en-US" altLang="zh-CN" sz="1800">
                <a:latin typeface="宋体" pitchFamily="2" charset="-122"/>
              </a:rPr>
              <a:t> </a:t>
            </a:r>
            <a:r>
              <a:rPr kumimoji="1" lang="zh-CN" altLang="en-US" sz="1800">
                <a:latin typeface="宋体" pitchFamily="2" charset="-122"/>
              </a:rPr>
              <a:t>物理盘以</a:t>
            </a:r>
            <a:r>
              <a:rPr kumimoji="1" lang="zh-CN" altLang="en-US" sz="1800">
                <a:solidFill>
                  <a:srgbClr val="CC3300"/>
                </a:solidFill>
                <a:latin typeface="宋体" pitchFamily="2" charset="-122"/>
              </a:rPr>
              <a:t>扇区</a:t>
            </a:r>
            <a:r>
              <a:rPr kumimoji="1" lang="en-US" altLang="zh-CN" sz="1800">
                <a:latin typeface="宋体" pitchFamily="2" charset="-122"/>
              </a:rPr>
              <a:t>(</a:t>
            </a:r>
            <a:r>
              <a:rPr kumimoji="1" lang="zh-CN" altLang="en-US" sz="1800">
                <a:latin typeface="宋体" pitchFamily="2" charset="-122"/>
              </a:rPr>
              <a:t>一般为</a:t>
            </a:r>
            <a:r>
              <a:rPr kumimoji="1" lang="en-US" altLang="zh-CN" sz="1800">
                <a:latin typeface="宋体" pitchFamily="2" charset="-122"/>
              </a:rPr>
              <a:t>512</a:t>
            </a:r>
            <a:r>
              <a:rPr kumimoji="1" lang="zh-CN" altLang="en-US" sz="1800">
                <a:latin typeface="宋体" pitchFamily="2" charset="-122"/>
              </a:rPr>
              <a:t>字节</a:t>
            </a:r>
            <a:r>
              <a:rPr kumimoji="1" lang="en-US" altLang="zh-CN" sz="1800">
                <a:latin typeface="宋体" pitchFamily="2" charset="-122"/>
              </a:rPr>
              <a:t>)</a:t>
            </a:r>
            <a:r>
              <a:rPr kumimoji="1" lang="zh-CN" altLang="en-US" sz="1800">
                <a:latin typeface="宋体" pitchFamily="2" charset="-122"/>
              </a:rPr>
              <a:t>为单位</a:t>
            </a:r>
            <a:br>
              <a:rPr kumimoji="1" lang="zh-CN" altLang="en-US" sz="1800">
                <a:latin typeface="宋体" pitchFamily="2" charset="-122"/>
              </a:rPr>
            </a:br>
            <a:r>
              <a:rPr kumimoji="1" lang="zh-CN" altLang="en-US" sz="1800">
                <a:latin typeface="宋体" pitchFamily="2" charset="-122"/>
              </a:rPr>
              <a:t>  进行编址，它是硬盘读写的</a:t>
            </a:r>
            <a:r>
              <a:rPr kumimoji="1" lang="zh-CN" altLang="en-US" sz="1800">
                <a:solidFill>
                  <a:srgbClr val="CC3300"/>
                </a:solidFill>
                <a:latin typeface="宋体" pitchFamily="2" charset="-122"/>
              </a:rPr>
              <a:t>基本单位</a:t>
            </a:r>
          </a:p>
          <a:p>
            <a:pPr algn="just" eaLnBrk="1" hangingPunct="1">
              <a:buClr>
                <a:srgbClr val="CC0000"/>
              </a:buClr>
              <a:buSzPct val="80000"/>
              <a:buFont typeface="Wingdings" pitchFamily="2" charset="2"/>
              <a:buNone/>
            </a:pPr>
            <a:endParaRPr kumimoji="1" lang="zh-CN" altLang="en-US" sz="800">
              <a:latin typeface="宋体" pitchFamily="2" charset="-122"/>
            </a:endParaRPr>
          </a:p>
          <a:p>
            <a:pPr algn="just" eaLnBrk="1" hangingPunct="1">
              <a:buClr>
                <a:srgbClr val="CC0000"/>
              </a:buClr>
              <a:buSzPct val="80000"/>
              <a:buFont typeface="Wingdings" pitchFamily="2" charset="2"/>
              <a:buChar char="l"/>
            </a:pPr>
            <a:r>
              <a:rPr kumimoji="1" lang="zh-CN" altLang="en-US" sz="1800">
                <a:latin typeface="宋体" pitchFamily="2" charset="-122"/>
              </a:rPr>
              <a:t> 一块硬盘从逻辑上可以理解为连续的</a:t>
            </a:r>
            <a:r>
              <a:rPr kumimoji="1" lang="zh-CN" altLang="en-US" sz="1800">
                <a:solidFill>
                  <a:srgbClr val="CC0000"/>
                </a:solidFill>
                <a:latin typeface="宋体" pitchFamily="2" charset="-122"/>
              </a:rPr>
              <a:t>一</a:t>
            </a:r>
            <a:br>
              <a:rPr kumimoji="1" lang="zh-CN" altLang="en-US" sz="1800">
                <a:solidFill>
                  <a:srgbClr val="CC0000"/>
                </a:solidFill>
                <a:latin typeface="宋体" pitchFamily="2" charset="-122"/>
              </a:rPr>
            </a:br>
            <a:r>
              <a:rPr kumimoji="1" lang="zh-CN" altLang="en-US" sz="1800">
                <a:solidFill>
                  <a:srgbClr val="CC0000"/>
                </a:solidFill>
                <a:latin typeface="宋体" pitchFamily="2" charset="-122"/>
              </a:rPr>
              <a:t>  维</a:t>
            </a:r>
            <a:r>
              <a:rPr kumimoji="1" lang="zh-CN" altLang="en-US" sz="1800">
                <a:latin typeface="宋体" pitchFamily="2" charset="-122"/>
              </a:rPr>
              <a:t>扇区序列</a:t>
            </a:r>
          </a:p>
        </p:txBody>
      </p:sp>
      <p:grpSp>
        <p:nvGrpSpPr>
          <p:cNvPr id="3" name="Group 9"/>
          <p:cNvGrpSpPr>
            <a:grpSpLocks/>
          </p:cNvGrpSpPr>
          <p:nvPr/>
        </p:nvGrpSpPr>
        <p:grpSpPr bwMode="auto">
          <a:xfrm>
            <a:off x="854075" y="3929063"/>
            <a:ext cx="5808663" cy="579437"/>
            <a:chOff x="816" y="2475"/>
            <a:chExt cx="3659" cy="365"/>
          </a:xfrm>
        </p:grpSpPr>
        <p:sp>
          <p:nvSpPr>
            <p:cNvPr id="32774" name="Rectangle 10"/>
            <p:cNvSpPr>
              <a:spLocks noChangeArrowheads="1"/>
            </p:cNvSpPr>
            <p:nvPr/>
          </p:nvSpPr>
          <p:spPr bwMode="auto">
            <a:xfrm>
              <a:off x="816" y="2481"/>
              <a:ext cx="85" cy="351"/>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2775" name="Rectangle 11"/>
            <p:cNvSpPr>
              <a:spLocks noChangeArrowheads="1"/>
            </p:cNvSpPr>
            <p:nvPr/>
          </p:nvSpPr>
          <p:spPr bwMode="auto">
            <a:xfrm>
              <a:off x="1654" y="2481"/>
              <a:ext cx="85" cy="351"/>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2776" name="Rectangle 12"/>
            <p:cNvSpPr>
              <a:spLocks noChangeArrowheads="1"/>
            </p:cNvSpPr>
            <p:nvPr/>
          </p:nvSpPr>
          <p:spPr bwMode="auto">
            <a:xfrm>
              <a:off x="2603" y="2481"/>
              <a:ext cx="85" cy="351"/>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2777" name="Rectangle 13"/>
            <p:cNvSpPr>
              <a:spLocks noChangeArrowheads="1"/>
            </p:cNvSpPr>
            <p:nvPr/>
          </p:nvSpPr>
          <p:spPr bwMode="auto">
            <a:xfrm>
              <a:off x="4390" y="2478"/>
              <a:ext cx="85" cy="351"/>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2778" name="Rectangle 14"/>
            <p:cNvSpPr>
              <a:spLocks noChangeArrowheads="1"/>
            </p:cNvSpPr>
            <p:nvPr/>
          </p:nvSpPr>
          <p:spPr bwMode="auto">
            <a:xfrm>
              <a:off x="912" y="2489"/>
              <a:ext cx="85" cy="351"/>
            </a:xfrm>
            <a:prstGeom prst="rect">
              <a:avLst/>
            </a:prstGeom>
            <a:solidFill>
              <a:srgbClr val="339966"/>
            </a:solidFill>
            <a:ln w="9525">
              <a:noFill/>
              <a:miter lim="800000"/>
              <a:headEnd/>
              <a:tailEnd/>
            </a:ln>
          </p:spPr>
          <p:txBody>
            <a:bodyPr wrap="none" anchor="ctr"/>
            <a:lstStyle/>
            <a:p>
              <a:pPr eaLnBrk="1" hangingPunct="1"/>
              <a:endParaRPr lang="zh-CN" altLang="en-US"/>
            </a:p>
          </p:txBody>
        </p:sp>
        <p:sp>
          <p:nvSpPr>
            <p:cNvPr id="32779" name="Rectangle 15"/>
            <p:cNvSpPr>
              <a:spLocks noChangeArrowheads="1"/>
            </p:cNvSpPr>
            <p:nvPr/>
          </p:nvSpPr>
          <p:spPr bwMode="auto">
            <a:xfrm>
              <a:off x="2692" y="2475"/>
              <a:ext cx="85" cy="351"/>
            </a:xfrm>
            <a:prstGeom prst="rect">
              <a:avLst/>
            </a:prstGeom>
            <a:solidFill>
              <a:srgbClr val="339966"/>
            </a:solidFill>
            <a:ln w="9525">
              <a:noFill/>
              <a:miter lim="800000"/>
              <a:headEnd/>
              <a:tailEnd/>
            </a:ln>
          </p:spPr>
          <p:txBody>
            <a:bodyPr wrap="none" anchor="ctr"/>
            <a:lstStyle/>
            <a:p>
              <a:pPr eaLnBrk="1" hangingPunct="1"/>
              <a:endParaRPr lang="zh-CN" altLang="en-US"/>
            </a:p>
          </p:txBody>
        </p:sp>
      </p:grpSp>
      <p:sp>
        <p:nvSpPr>
          <p:cNvPr id="32773" name="Rectangle 17"/>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548871"/>
                                        </p:tgtEl>
                                        <p:attrNameLst>
                                          <p:attrName>style.visibility</p:attrName>
                                        </p:attrNameLst>
                                      </p:cBhvr>
                                      <p:to>
                                        <p:strVal val="visible"/>
                                      </p:to>
                                    </p:set>
                                    <p:anim to="" calcmode="lin" valueType="num">
                                      <p:cBhvr>
                                        <p:cTn id="12" dur="1" fill="hold"/>
                                        <p:tgtEl>
                                          <p:spTgt spid="54887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71"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838200" y="1323975"/>
            <a:ext cx="7331075" cy="4924425"/>
            <a:chOff x="806" y="834"/>
            <a:chExt cx="4618" cy="3102"/>
          </a:xfrm>
        </p:grpSpPr>
        <p:pic>
          <p:nvPicPr>
            <p:cNvPr id="33798"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3799"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49895" name="Rectangle 7"/>
          <p:cNvSpPr>
            <a:spLocks noChangeArrowheads="1"/>
          </p:cNvSpPr>
          <p:nvPr/>
        </p:nvSpPr>
        <p:spPr bwMode="auto">
          <a:xfrm>
            <a:off x="4054475" y="1371600"/>
            <a:ext cx="4038600" cy="1600200"/>
          </a:xfrm>
          <a:prstGeom prst="rect">
            <a:avLst/>
          </a:prstGeom>
          <a:solidFill>
            <a:srgbClr val="FFFFFF"/>
          </a:solidFill>
          <a:ln w="9525">
            <a:solidFill>
              <a:srgbClr val="0099FF"/>
            </a:solidFill>
            <a:miter lim="800000"/>
            <a:headEnd/>
            <a:tailEnd/>
          </a:ln>
        </p:spPr>
        <p:txBody>
          <a:bodyPr wrap="none" anchor="ctr" anchorCtr="1"/>
          <a:lstStyle/>
          <a:p>
            <a:pPr algn="just" eaLnBrk="1" hangingPunct="1"/>
            <a:r>
              <a:rPr kumimoji="1" lang="en-US" altLang="zh-CN" sz="1800">
                <a:latin typeface="宋体" pitchFamily="2" charset="-122"/>
              </a:rPr>
              <a:t>   </a:t>
            </a:r>
            <a:r>
              <a:rPr kumimoji="1" lang="zh-CN" altLang="en-US" sz="1800">
                <a:latin typeface="Times New Roman" pitchFamily="18" charset="0"/>
              </a:rPr>
              <a:t>整个硬盘的第</a:t>
            </a:r>
            <a:r>
              <a:rPr kumimoji="1" lang="en-US" altLang="zh-CN" sz="1800">
                <a:latin typeface="宋体" pitchFamily="2" charset="-122"/>
              </a:rPr>
              <a:t>1</a:t>
            </a:r>
            <a:r>
              <a:rPr kumimoji="1" lang="zh-CN" altLang="en-US" sz="1800">
                <a:latin typeface="Times New Roman" pitchFamily="18" charset="0"/>
              </a:rPr>
              <a:t>个扇区</a:t>
            </a:r>
          </a:p>
          <a:p>
            <a:pPr algn="just" eaLnBrk="1" hangingPunct="1"/>
            <a:r>
              <a:rPr kumimoji="1" lang="zh-CN" altLang="en-US" sz="1800">
                <a:latin typeface="Times New Roman" pitchFamily="18" charset="0"/>
              </a:rPr>
              <a:t>      存储着“主引导记录（</a:t>
            </a:r>
            <a:r>
              <a:rPr kumimoji="1" lang="en-US" altLang="zh-CN" sz="2000">
                <a:solidFill>
                  <a:srgbClr val="CC0000"/>
                </a:solidFill>
                <a:latin typeface="宋体" pitchFamily="2" charset="-122"/>
              </a:rPr>
              <a:t>MBR</a:t>
            </a:r>
            <a:r>
              <a:rPr kumimoji="1" lang="zh-CN" altLang="en-US" sz="1800">
                <a:latin typeface="宋体" pitchFamily="2" charset="-122"/>
              </a:rPr>
              <a:t>）</a:t>
            </a:r>
            <a:r>
              <a:rPr kumimoji="1" lang="zh-CN" altLang="en-US" sz="1800">
                <a:latin typeface="Times New Roman" pitchFamily="18" charset="0"/>
              </a:rPr>
              <a:t>”</a:t>
            </a:r>
            <a:r>
              <a:rPr kumimoji="1" lang="zh-CN" altLang="en-US" sz="1800">
                <a:latin typeface="宋体" pitchFamily="2" charset="-122"/>
              </a:rPr>
              <a:t>：</a:t>
            </a:r>
          </a:p>
          <a:p>
            <a:pPr algn="just" eaLnBrk="1" hangingPunct="1"/>
            <a:r>
              <a:rPr kumimoji="1" lang="zh-CN" altLang="en-US" sz="1800">
                <a:latin typeface="宋体" pitchFamily="2" charset="-122"/>
              </a:rPr>
              <a:t>     </a:t>
            </a:r>
            <a:r>
              <a:rPr kumimoji="1" lang="en-US" altLang="zh-CN" sz="1800">
                <a:latin typeface="宋体" pitchFamily="2" charset="-122"/>
              </a:rPr>
              <a:t>&lt;1&gt;</a:t>
            </a:r>
            <a:r>
              <a:rPr kumimoji="1" lang="zh-CN" altLang="en-US" sz="1800">
                <a:latin typeface="Times New Roman" pitchFamily="18" charset="0"/>
              </a:rPr>
              <a:t>引导可执行代码</a:t>
            </a:r>
            <a:endParaRPr kumimoji="1" lang="zh-CN" altLang="en-US" sz="1800">
              <a:latin typeface="宋体" pitchFamily="2" charset="-122"/>
            </a:endParaRPr>
          </a:p>
          <a:p>
            <a:pPr algn="just" eaLnBrk="1" hangingPunct="1"/>
            <a:r>
              <a:rPr kumimoji="1" lang="zh-CN" altLang="en-US" sz="1800">
                <a:latin typeface="宋体" pitchFamily="2" charset="-122"/>
              </a:rPr>
              <a:t>     </a:t>
            </a:r>
            <a:r>
              <a:rPr kumimoji="1" lang="en-US" altLang="zh-CN" sz="1800">
                <a:latin typeface="宋体" pitchFamily="2" charset="-122"/>
              </a:rPr>
              <a:t>&lt;2&gt;</a:t>
            </a:r>
            <a:r>
              <a:rPr kumimoji="1" lang="zh-CN" altLang="en-US" sz="1800">
                <a:latin typeface="宋体" pitchFamily="2" charset="-122"/>
              </a:rPr>
              <a:t>硬盘基本分区表</a:t>
            </a:r>
          </a:p>
          <a:p>
            <a:pPr algn="just" eaLnBrk="1" hangingPunct="1"/>
            <a:r>
              <a:rPr kumimoji="1" lang="zh-CN" altLang="en-US" sz="1600">
                <a:latin typeface="宋体" pitchFamily="2" charset="-122"/>
              </a:rPr>
              <a:t>         最多包含</a:t>
            </a:r>
            <a:r>
              <a:rPr kumimoji="1" lang="en-US" altLang="zh-CN" sz="1600">
                <a:solidFill>
                  <a:srgbClr val="CC0000"/>
                </a:solidFill>
                <a:latin typeface="宋体" pitchFamily="2" charset="-122"/>
              </a:rPr>
              <a:t>4</a:t>
            </a:r>
            <a:r>
              <a:rPr kumimoji="1" lang="zh-CN" altLang="en-US" sz="1600">
                <a:solidFill>
                  <a:srgbClr val="CC0000"/>
                </a:solidFill>
                <a:latin typeface="宋体" pitchFamily="2" charset="-122"/>
              </a:rPr>
              <a:t>个</a:t>
            </a:r>
            <a:r>
              <a:rPr kumimoji="1" lang="zh-CN" altLang="en-US" sz="1600">
                <a:latin typeface="宋体" pitchFamily="2" charset="-122"/>
              </a:rPr>
              <a:t>基本分区位置信息</a:t>
            </a:r>
            <a:r>
              <a:rPr kumimoji="1" lang="zh-CN" altLang="en-US" sz="1800">
                <a:latin typeface="宋体" pitchFamily="2" charset="-122"/>
              </a:rPr>
              <a:t> </a:t>
            </a:r>
          </a:p>
        </p:txBody>
      </p:sp>
      <p:sp>
        <p:nvSpPr>
          <p:cNvPr id="549897" name="Rectangle 9"/>
          <p:cNvSpPr>
            <a:spLocks noChangeArrowheads="1"/>
          </p:cNvSpPr>
          <p:nvPr/>
        </p:nvSpPr>
        <p:spPr bwMode="auto">
          <a:xfrm>
            <a:off x="854075" y="3938588"/>
            <a:ext cx="134938" cy="557212"/>
          </a:xfrm>
          <a:prstGeom prst="rect">
            <a:avLst/>
          </a:prstGeom>
          <a:solidFill>
            <a:srgbClr val="FF00FF"/>
          </a:solidFill>
          <a:ln w="9525">
            <a:noFill/>
            <a:miter lim="800000"/>
            <a:headEnd/>
            <a:tailEnd/>
          </a:ln>
        </p:spPr>
        <p:txBody>
          <a:bodyPr wrap="none" anchor="ctr"/>
          <a:lstStyle/>
          <a:p>
            <a:pPr eaLnBrk="1" hangingPunct="1"/>
            <a:endParaRPr lang="zh-CN" altLang="en-US"/>
          </a:p>
        </p:txBody>
      </p:sp>
      <p:sp>
        <p:nvSpPr>
          <p:cNvPr id="33797" name="Rectangle 11"/>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49897"/>
                                        </p:tgtEl>
                                        <p:attrNameLst>
                                          <p:attrName>style.visibility</p:attrName>
                                        </p:attrNameLst>
                                      </p:cBhvr>
                                      <p:to>
                                        <p:strVal val="visible"/>
                                      </p:to>
                                    </p:set>
                                    <p:anim to="" calcmode="lin" valueType="num">
                                      <p:cBhvr>
                                        <p:cTn id="7" dur="1" fill="hold"/>
                                        <p:tgtEl>
                                          <p:spTgt spid="549897"/>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49895"/>
                                        </p:tgtEl>
                                        <p:attrNameLst>
                                          <p:attrName>style.visibility</p:attrName>
                                        </p:attrNameLst>
                                      </p:cBhvr>
                                      <p:to>
                                        <p:strVal val="visible"/>
                                      </p:to>
                                    </p:set>
                                    <p:anim to="" calcmode="lin" valueType="num">
                                      <p:cBhvr>
                                        <p:cTn id="11" dur="1" fill="hold"/>
                                        <p:tgtEl>
                                          <p:spTgt spid="5498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5" grpId="0" animBg="1" autoUpdateAnimBg="0"/>
      <p:bldP spid="54989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838200" y="1323975"/>
            <a:ext cx="7331075" cy="4924425"/>
            <a:chOff x="806" y="834"/>
            <a:chExt cx="4618" cy="3102"/>
          </a:xfrm>
        </p:grpSpPr>
        <p:pic>
          <p:nvPicPr>
            <p:cNvPr id="34822"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4823"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50919" name="Rectangle 7"/>
          <p:cNvSpPr>
            <a:spLocks noChangeArrowheads="1"/>
          </p:cNvSpPr>
          <p:nvPr/>
        </p:nvSpPr>
        <p:spPr bwMode="auto">
          <a:xfrm>
            <a:off x="3749675" y="1371600"/>
            <a:ext cx="4191000" cy="1600200"/>
          </a:xfrm>
          <a:prstGeom prst="rect">
            <a:avLst/>
          </a:prstGeom>
          <a:solidFill>
            <a:srgbClr val="FFFFFF"/>
          </a:solidFill>
          <a:ln w="9525">
            <a:solidFill>
              <a:srgbClr val="0099FF"/>
            </a:solidFill>
            <a:miter lim="800000"/>
            <a:headEnd/>
            <a:tailEnd/>
          </a:ln>
        </p:spPr>
        <p:txBody>
          <a:bodyPr wrap="none" anchor="ctr" anchorCtr="1"/>
          <a:lstStyle/>
          <a:p>
            <a:pPr marL="182563" indent="-90488" algn="just" eaLnBrk="1" hangingPunct="1">
              <a:buClr>
                <a:srgbClr val="CC0000"/>
              </a:buClr>
              <a:buSzPct val="80000"/>
              <a:buFont typeface="Wingdings" pitchFamily="2" charset="2"/>
              <a:buChar char="l"/>
            </a:pPr>
            <a:r>
              <a:rPr kumimoji="1" lang="en-US" altLang="zh-CN" sz="1800">
                <a:latin typeface="Times New Roman" pitchFamily="18" charset="0"/>
              </a:rPr>
              <a:t> </a:t>
            </a:r>
            <a:r>
              <a:rPr kumimoji="1" lang="zh-CN" altLang="en-US" sz="1800">
                <a:latin typeface="Times New Roman" pitchFamily="18" charset="0"/>
              </a:rPr>
              <a:t>除了第</a:t>
            </a:r>
            <a:r>
              <a:rPr kumimoji="1" lang="en-US" altLang="zh-CN" sz="1800">
                <a:latin typeface="Times New Roman" pitchFamily="18" charset="0"/>
              </a:rPr>
              <a:t>1</a:t>
            </a:r>
            <a:r>
              <a:rPr kumimoji="1" lang="zh-CN" altLang="en-US" sz="1800">
                <a:latin typeface="Times New Roman" pitchFamily="18" charset="0"/>
              </a:rPr>
              <a:t>个扇区之外，其余扇区可以</a:t>
            </a:r>
            <a:br>
              <a:rPr kumimoji="1" lang="zh-CN" altLang="en-US" sz="1800">
                <a:latin typeface="Times New Roman" pitchFamily="18" charset="0"/>
              </a:rPr>
            </a:br>
            <a:r>
              <a:rPr kumimoji="1" lang="zh-CN" altLang="en-US" sz="1800">
                <a:latin typeface="Times New Roman" pitchFamily="18" charset="0"/>
              </a:rPr>
              <a:t>  划分为至多</a:t>
            </a:r>
            <a:r>
              <a:rPr kumimoji="1" lang="en-US" altLang="zh-CN" sz="1800">
                <a:latin typeface="Times New Roman" pitchFamily="18" charset="0"/>
              </a:rPr>
              <a:t>4</a:t>
            </a:r>
            <a:r>
              <a:rPr kumimoji="1" lang="zh-CN" altLang="en-US" sz="1800">
                <a:latin typeface="Times New Roman" pitchFamily="18" charset="0"/>
              </a:rPr>
              <a:t>个</a:t>
            </a:r>
            <a:r>
              <a:rPr kumimoji="1" lang="zh-CN" altLang="en-US" sz="1800">
                <a:solidFill>
                  <a:srgbClr val="CC0000"/>
                </a:solidFill>
                <a:latin typeface="Times New Roman" pitchFamily="18" charset="0"/>
              </a:rPr>
              <a:t>基本分区</a:t>
            </a:r>
          </a:p>
          <a:p>
            <a:pPr marL="182563" indent="-90488" algn="just" eaLnBrk="1" hangingPunct="1">
              <a:buClr>
                <a:srgbClr val="CC0000"/>
              </a:buClr>
              <a:buSzPct val="80000"/>
              <a:buFont typeface="Wingdings" pitchFamily="2" charset="2"/>
              <a:buNone/>
            </a:pPr>
            <a:endParaRPr kumimoji="1" lang="zh-CN" altLang="en-US" sz="800">
              <a:latin typeface="Times New Roman" pitchFamily="18" charset="0"/>
            </a:endParaRPr>
          </a:p>
          <a:p>
            <a:pPr marL="182563" indent="-90488" algn="just" eaLnBrk="1" hangingPunct="1">
              <a:buClr>
                <a:srgbClr val="CC0000"/>
              </a:buClr>
              <a:buSzPct val="80000"/>
              <a:buFont typeface="Wingdings" pitchFamily="2" charset="2"/>
              <a:buChar char="l"/>
            </a:pPr>
            <a:r>
              <a:rPr kumimoji="1" lang="zh-CN" altLang="en-US" sz="1800">
                <a:latin typeface="宋体" pitchFamily="2" charset="-122"/>
              </a:rPr>
              <a:t> 每个分区的第</a:t>
            </a:r>
            <a:r>
              <a:rPr kumimoji="1" lang="en-US" altLang="zh-CN" sz="1800">
                <a:latin typeface="Times New Roman" pitchFamily="18" charset="0"/>
              </a:rPr>
              <a:t>1</a:t>
            </a:r>
            <a:r>
              <a:rPr kumimoji="1" lang="zh-CN" altLang="en-US" sz="1800">
                <a:latin typeface="宋体" pitchFamily="2" charset="-122"/>
              </a:rPr>
              <a:t>个扇区预留，可以作</a:t>
            </a:r>
            <a:br>
              <a:rPr kumimoji="1" lang="zh-CN" altLang="en-US" sz="1800">
                <a:latin typeface="宋体" pitchFamily="2" charset="-122"/>
              </a:rPr>
            </a:br>
            <a:r>
              <a:rPr kumimoji="1" lang="zh-CN" altLang="en-US" sz="1800">
                <a:latin typeface="宋体" pitchFamily="2" charset="-122"/>
              </a:rPr>
              <a:t> 为</a:t>
            </a:r>
            <a:r>
              <a:rPr kumimoji="1" lang="zh-CN" altLang="en-US" sz="1800">
                <a:solidFill>
                  <a:srgbClr val="CC0000"/>
                </a:solidFill>
                <a:latin typeface="Times New Roman" pitchFamily="18" charset="0"/>
              </a:rPr>
              <a:t>引导扇区</a:t>
            </a:r>
          </a:p>
        </p:txBody>
      </p:sp>
      <p:sp>
        <p:nvSpPr>
          <p:cNvPr id="550921" name="Rectangle 9"/>
          <p:cNvSpPr>
            <a:spLocks noChangeArrowheads="1"/>
          </p:cNvSpPr>
          <p:nvPr/>
        </p:nvSpPr>
        <p:spPr bwMode="auto">
          <a:xfrm>
            <a:off x="1006475" y="3944938"/>
            <a:ext cx="7086600" cy="557212"/>
          </a:xfrm>
          <a:prstGeom prst="rect">
            <a:avLst/>
          </a:prstGeom>
          <a:solidFill>
            <a:srgbClr val="008000">
              <a:alpha val="50195"/>
            </a:srgbClr>
          </a:solidFill>
          <a:ln w="9525">
            <a:noFill/>
            <a:miter lim="800000"/>
            <a:headEnd/>
            <a:tailEnd/>
          </a:ln>
        </p:spPr>
        <p:txBody>
          <a:bodyPr wrap="none" anchor="ctr"/>
          <a:lstStyle/>
          <a:p>
            <a:pPr eaLnBrk="1" hangingPunct="1"/>
            <a:endParaRPr lang="zh-CN" altLang="en-US"/>
          </a:p>
        </p:txBody>
      </p:sp>
      <p:sp>
        <p:nvSpPr>
          <p:cNvPr id="34821" name="Rectangle 11"/>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50921"/>
                                        </p:tgtEl>
                                        <p:attrNameLst>
                                          <p:attrName>style.visibility</p:attrName>
                                        </p:attrNameLst>
                                      </p:cBhvr>
                                      <p:to>
                                        <p:strVal val="visible"/>
                                      </p:to>
                                    </p:set>
                                    <p:anim to="" calcmode="lin" valueType="num">
                                      <p:cBhvr>
                                        <p:cTn id="7" dur="1" fill="hold"/>
                                        <p:tgtEl>
                                          <p:spTgt spid="550921"/>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50919"/>
                                        </p:tgtEl>
                                        <p:attrNameLst>
                                          <p:attrName>style.visibility</p:attrName>
                                        </p:attrNameLst>
                                      </p:cBhvr>
                                      <p:to>
                                        <p:strVal val="visible"/>
                                      </p:to>
                                    </p:set>
                                    <p:anim to="" calcmode="lin" valueType="num">
                                      <p:cBhvr>
                                        <p:cTn id="11" dur="1" fill="hold"/>
                                        <p:tgtEl>
                                          <p:spTgt spid="5509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9" grpId="0" animBg="1" autoUpdateAnimBg="0"/>
      <p:bldP spid="5509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838200" y="1323975"/>
            <a:ext cx="7331075" cy="4924425"/>
            <a:chOff x="806" y="834"/>
            <a:chExt cx="4618" cy="3102"/>
          </a:xfrm>
        </p:grpSpPr>
        <p:pic>
          <p:nvPicPr>
            <p:cNvPr id="35846"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5847"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51943" name="Rectangle 7"/>
          <p:cNvSpPr>
            <a:spLocks noChangeArrowheads="1"/>
          </p:cNvSpPr>
          <p:nvPr/>
        </p:nvSpPr>
        <p:spPr bwMode="auto">
          <a:xfrm>
            <a:off x="3825875" y="1371600"/>
            <a:ext cx="4343400" cy="1600200"/>
          </a:xfrm>
          <a:prstGeom prst="rect">
            <a:avLst/>
          </a:prstGeom>
          <a:solidFill>
            <a:srgbClr val="FFFFFF"/>
          </a:solidFill>
          <a:ln w="9525">
            <a:solidFill>
              <a:srgbClr val="0099FF"/>
            </a:solidFill>
            <a:miter lim="800000"/>
            <a:headEnd/>
            <a:tailEnd/>
          </a:ln>
        </p:spPr>
        <p:txBody>
          <a:bodyPr wrap="none" anchor="ctr" anchorCtr="1"/>
          <a:lstStyle/>
          <a:p>
            <a:pPr algn="just" eaLnBrk="1" hangingPunct="1">
              <a:buClr>
                <a:srgbClr val="CC0000"/>
              </a:buClr>
              <a:buSzPct val="80000"/>
              <a:buFont typeface="Wingdings" pitchFamily="2" charset="2"/>
              <a:buChar char="l"/>
            </a:pPr>
            <a:r>
              <a:rPr kumimoji="1" lang="en-US" altLang="zh-CN" sz="1800">
                <a:latin typeface="Times New Roman" pitchFamily="18" charset="0"/>
              </a:rPr>
              <a:t> </a:t>
            </a:r>
            <a:r>
              <a:rPr kumimoji="1" lang="zh-CN" altLang="en-US" sz="1800">
                <a:latin typeface="Times New Roman" pitchFamily="18" charset="0"/>
              </a:rPr>
              <a:t>每个分区除第</a:t>
            </a:r>
            <a:r>
              <a:rPr kumimoji="1" lang="en-US" altLang="zh-CN" sz="1800">
                <a:latin typeface="Times New Roman" pitchFamily="18" charset="0"/>
              </a:rPr>
              <a:t>1</a:t>
            </a:r>
            <a:r>
              <a:rPr kumimoji="1" lang="zh-CN" altLang="en-US" sz="1800">
                <a:latin typeface="Times New Roman" pitchFamily="18" charset="0"/>
              </a:rPr>
              <a:t>个扇区外的其他部分还</a:t>
            </a:r>
            <a:br>
              <a:rPr kumimoji="1" lang="zh-CN" altLang="en-US" sz="1800">
                <a:latin typeface="Times New Roman" pitchFamily="18" charset="0"/>
              </a:rPr>
            </a:br>
            <a:r>
              <a:rPr kumimoji="1" lang="zh-CN" altLang="en-US" sz="1800">
                <a:latin typeface="Times New Roman" pitchFamily="18" charset="0"/>
              </a:rPr>
              <a:t>    可以看做一个硬盘，继续分区</a:t>
            </a:r>
          </a:p>
          <a:p>
            <a:pPr algn="just" eaLnBrk="1" hangingPunct="1">
              <a:buClr>
                <a:srgbClr val="CC0000"/>
              </a:buClr>
              <a:buSzPct val="80000"/>
              <a:buFont typeface="Wingdings" pitchFamily="2" charset="2"/>
              <a:buNone/>
            </a:pPr>
            <a:r>
              <a:rPr kumimoji="1" lang="zh-CN" altLang="en-US" sz="800">
                <a:latin typeface="Times New Roman" pitchFamily="18" charset="0"/>
              </a:rPr>
              <a:t>    </a:t>
            </a:r>
          </a:p>
          <a:p>
            <a:pPr algn="just" eaLnBrk="1" hangingPunct="1">
              <a:buClr>
                <a:srgbClr val="CC0000"/>
              </a:buClr>
              <a:buSzPct val="80000"/>
              <a:buFont typeface="Wingdings" pitchFamily="2" charset="2"/>
              <a:buChar char="l"/>
            </a:pPr>
            <a:r>
              <a:rPr kumimoji="1" lang="zh-CN" altLang="en-US" sz="1800">
                <a:latin typeface="Times New Roman" pitchFamily="18" charset="0"/>
              </a:rPr>
              <a:t> 这样的分区</a:t>
            </a:r>
            <a:r>
              <a:rPr kumimoji="1" lang="zh-CN" altLang="en-US" sz="1800">
                <a:latin typeface="宋体" pitchFamily="2" charset="-122"/>
              </a:rPr>
              <a:t>可以无限制地重复进行，直</a:t>
            </a:r>
            <a:br>
              <a:rPr kumimoji="1" lang="zh-CN" altLang="en-US" sz="1800">
                <a:latin typeface="宋体" pitchFamily="2" charset="-122"/>
              </a:rPr>
            </a:br>
            <a:r>
              <a:rPr kumimoji="1" lang="zh-CN" altLang="en-US" sz="1800">
                <a:latin typeface="宋体" pitchFamily="2" charset="-122"/>
              </a:rPr>
              <a:t>  到硬盘划分完成为止</a:t>
            </a:r>
            <a:endParaRPr kumimoji="1" lang="zh-CN" altLang="en-US" sz="1800">
              <a:latin typeface="Times New Roman" pitchFamily="18" charset="0"/>
            </a:endParaRPr>
          </a:p>
        </p:txBody>
      </p:sp>
      <p:sp>
        <p:nvSpPr>
          <p:cNvPr id="551945" name="Rectangle 9"/>
          <p:cNvSpPr>
            <a:spLocks noChangeArrowheads="1"/>
          </p:cNvSpPr>
          <p:nvPr/>
        </p:nvSpPr>
        <p:spPr bwMode="auto">
          <a:xfrm>
            <a:off x="3841750" y="3944938"/>
            <a:ext cx="2684463" cy="557212"/>
          </a:xfrm>
          <a:prstGeom prst="rect">
            <a:avLst/>
          </a:prstGeom>
          <a:solidFill>
            <a:srgbClr val="008000">
              <a:alpha val="50195"/>
            </a:srgbClr>
          </a:solidFill>
          <a:ln w="9525">
            <a:noFill/>
            <a:miter lim="800000"/>
            <a:headEnd/>
            <a:tailEnd/>
          </a:ln>
        </p:spPr>
        <p:txBody>
          <a:bodyPr wrap="none" anchor="ctr"/>
          <a:lstStyle/>
          <a:p>
            <a:pPr eaLnBrk="1" hangingPunct="1"/>
            <a:endParaRPr lang="zh-CN" altLang="en-US"/>
          </a:p>
        </p:txBody>
      </p:sp>
      <p:sp>
        <p:nvSpPr>
          <p:cNvPr id="35845" name="Rectangle 11"/>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51945"/>
                                        </p:tgtEl>
                                        <p:attrNameLst>
                                          <p:attrName>style.visibility</p:attrName>
                                        </p:attrNameLst>
                                      </p:cBhvr>
                                      <p:to>
                                        <p:strVal val="visible"/>
                                      </p:to>
                                    </p:set>
                                    <p:anim to="" calcmode="lin" valueType="num">
                                      <p:cBhvr>
                                        <p:cTn id="7" dur="1" fill="hold"/>
                                        <p:tgtEl>
                                          <p:spTgt spid="551945"/>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51943"/>
                                        </p:tgtEl>
                                        <p:attrNameLst>
                                          <p:attrName>style.visibility</p:attrName>
                                        </p:attrNameLst>
                                      </p:cBhvr>
                                      <p:to>
                                        <p:strVal val="visible"/>
                                      </p:to>
                                    </p:set>
                                    <p:anim to="" calcmode="lin" valueType="num">
                                      <p:cBhvr>
                                        <p:cTn id="11" dur="1" fill="hold"/>
                                        <p:tgtEl>
                                          <p:spTgt spid="55194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3" grpId="0" animBg="1" autoUpdateAnimBg="0"/>
      <p:bldP spid="5519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990600" y="1323975"/>
            <a:ext cx="7331075" cy="4924425"/>
            <a:chOff x="806" y="834"/>
            <a:chExt cx="4618" cy="3102"/>
          </a:xfrm>
        </p:grpSpPr>
        <p:pic>
          <p:nvPicPr>
            <p:cNvPr id="36869" name="Picture 3" descr="aaa"/>
            <p:cNvPicPr>
              <a:picLocks noChangeAspect="1" noChangeArrowheads="1"/>
            </p:cNvPicPr>
            <p:nvPr/>
          </p:nvPicPr>
          <p:blipFill>
            <a:blip r:embed="rId3" cstate="print"/>
            <a:srcRect/>
            <a:stretch>
              <a:fillRect/>
            </a:stretch>
          </p:blipFill>
          <p:spPr bwMode="auto">
            <a:xfrm>
              <a:off x="806" y="834"/>
              <a:ext cx="4618" cy="3102"/>
            </a:xfrm>
            <a:prstGeom prst="rect">
              <a:avLst/>
            </a:prstGeom>
            <a:noFill/>
            <a:ln w="9525">
              <a:noFill/>
              <a:miter lim="800000"/>
              <a:headEnd/>
              <a:tailEnd/>
            </a:ln>
          </p:spPr>
        </p:pic>
        <p:sp>
          <p:nvSpPr>
            <p:cNvPr id="36870" name="Rectangle 4"/>
            <p:cNvSpPr>
              <a:spLocks noChangeArrowheads="1"/>
            </p:cNvSpPr>
            <p:nvPr/>
          </p:nvSpPr>
          <p:spPr bwMode="auto">
            <a:xfrm>
              <a:off x="3360" y="3648"/>
              <a:ext cx="1872" cy="144"/>
            </a:xfrm>
            <a:prstGeom prst="rect">
              <a:avLst/>
            </a:prstGeom>
            <a:noFill/>
            <a:ln w="9525">
              <a:noFill/>
              <a:miter lim="800000"/>
              <a:headEnd/>
              <a:tailEnd/>
            </a:ln>
          </p:spPr>
          <p:txBody>
            <a:bodyPr wrap="none" anchor="ctr"/>
            <a:lstStyle/>
            <a:p>
              <a:pPr algn="ctr" eaLnBrk="1" hangingPunct="1"/>
              <a:r>
                <a:rPr kumimoji="1" lang="en-US" altLang="zh-CN" sz="1800" i="1">
                  <a:solidFill>
                    <a:schemeClr val="tx2"/>
                  </a:solidFill>
                  <a:latin typeface="Times New Roman" pitchFamily="18" charset="0"/>
                </a:rPr>
                <a:t>Example hard disk layout</a:t>
              </a:r>
              <a:endParaRPr kumimoji="1" lang="en-US" altLang="zh-CN" sz="4400" b="0">
                <a:solidFill>
                  <a:schemeClr val="tx2"/>
                </a:solidFill>
                <a:latin typeface="Times New Roman" pitchFamily="18" charset="0"/>
              </a:endParaRPr>
            </a:p>
          </p:txBody>
        </p:sp>
      </p:grpSp>
      <p:sp>
        <p:nvSpPr>
          <p:cNvPr id="552968" name="Rectangle 8"/>
          <p:cNvSpPr>
            <a:spLocks noChangeArrowheads="1"/>
          </p:cNvSpPr>
          <p:nvPr/>
        </p:nvSpPr>
        <p:spPr bwMode="auto">
          <a:xfrm>
            <a:off x="1143000" y="1371600"/>
            <a:ext cx="6918325" cy="4572000"/>
          </a:xfrm>
          <a:prstGeom prst="rect">
            <a:avLst/>
          </a:prstGeom>
          <a:solidFill>
            <a:srgbClr val="FFFFFF"/>
          </a:solidFill>
          <a:ln w="9525">
            <a:solidFill>
              <a:srgbClr val="0099FF"/>
            </a:solidFill>
            <a:miter lim="800000"/>
            <a:headEnd/>
            <a:tailEnd/>
          </a:ln>
        </p:spPr>
        <p:txBody>
          <a:bodyPr wrap="none"/>
          <a:lstStyle/>
          <a:p>
            <a:pPr marL="274638" indent="-182563" algn="just" eaLnBrk="1" hangingPunct="1"/>
            <a:r>
              <a:rPr kumimoji="1" lang="en-US" altLang="zh-CN" sz="2000" u="sng">
                <a:solidFill>
                  <a:schemeClr val="hlink"/>
                </a:solidFill>
                <a:latin typeface="Times New Roman" pitchFamily="18" charset="0"/>
              </a:rPr>
              <a:t>  </a:t>
            </a:r>
            <a:r>
              <a:rPr kumimoji="1" lang="zh-CN" altLang="en-US" sz="2000" u="sng">
                <a:solidFill>
                  <a:schemeClr val="hlink"/>
                </a:solidFill>
                <a:latin typeface="Times New Roman" pitchFamily="18" charset="0"/>
              </a:rPr>
              <a:t>概念   </a:t>
            </a:r>
          </a:p>
          <a:p>
            <a:pPr marL="274638" indent="-182563" algn="just" eaLnBrk="1" hangingPunct="1"/>
            <a:endParaRPr kumimoji="1" lang="zh-CN" altLang="en-US" sz="1800" u="sng">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a:latin typeface="宋体" pitchFamily="2" charset="-122"/>
              </a:rPr>
              <a:t> </a:t>
            </a:r>
            <a:r>
              <a:rPr kumimoji="1" lang="zh-CN" altLang="en-US" sz="2000">
                <a:solidFill>
                  <a:srgbClr val="0000CC"/>
                </a:solidFill>
                <a:latin typeface="宋体" pitchFamily="2" charset="-122"/>
              </a:rPr>
              <a:t>扇区</a:t>
            </a:r>
            <a:r>
              <a:rPr kumimoji="1" lang="zh-CN" altLang="en-US" sz="1800">
                <a:latin typeface="宋体" pitchFamily="2" charset="-122"/>
              </a:rPr>
              <a:t> － 物理盘存储空间基本编址单位，一般为</a:t>
            </a:r>
            <a:r>
              <a:rPr kumimoji="1" lang="en-US" altLang="zh-CN" sz="1800">
                <a:latin typeface="宋体" pitchFamily="2" charset="-122"/>
              </a:rPr>
              <a:t>512</a:t>
            </a:r>
            <a:r>
              <a:rPr kumimoji="1" lang="zh-CN" altLang="en-US" sz="1800">
                <a:latin typeface="宋体" pitchFamily="2" charset="-122"/>
              </a:rPr>
              <a:t>字节</a:t>
            </a:r>
          </a:p>
          <a:p>
            <a:pPr marL="274638" indent="-182563" algn="just" eaLnBrk="1" hangingPunct="1">
              <a:buClr>
                <a:srgbClr val="CC0000"/>
              </a:buClr>
              <a:buSzPct val="80000"/>
              <a:buFont typeface="Wingdings" pitchFamily="2" charset="2"/>
              <a:buNone/>
            </a:pPr>
            <a:endParaRPr kumimoji="1" lang="zh-CN" altLang="en-US" sz="80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a:latin typeface="宋体" pitchFamily="2" charset="-122"/>
              </a:rPr>
              <a:t> </a:t>
            </a:r>
            <a:r>
              <a:rPr kumimoji="1" lang="zh-CN" altLang="en-US" sz="2000">
                <a:solidFill>
                  <a:srgbClr val="0000CC"/>
                </a:solidFill>
                <a:latin typeface="宋体" pitchFamily="2" charset="-122"/>
              </a:rPr>
              <a:t>主引导记录</a:t>
            </a:r>
            <a:r>
              <a:rPr kumimoji="1" lang="en-US" altLang="zh-CN" sz="2000">
                <a:solidFill>
                  <a:srgbClr val="0000CC"/>
                </a:solidFill>
                <a:latin typeface="宋体" pitchFamily="2" charset="-122"/>
              </a:rPr>
              <a:t>MBR</a:t>
            </a:r>
            <a:r>
              <a:rPr kumimoji="1" lang="en-US" altLang="zh-CN" sz="1800">
                <a:latin typeface="宋体" pitchFamily="2" charset="-122"/>
              </a:rPr>
              <a:t> </a:t>
            </a:r>
            <a:r>
              <a:rPr kumimoji="1" lang="zh-CN" altLang="en-US" sz="1800">
                <a:latin typeface="宋体" pitchFamily="2" charset="-122"/>
              </a:rPr>
              <a:t>－ 硬盘的第</a:t>
            </a:r>
            <a:r>
              <a:rPr kumimoji="1" lang="en-US" altLang="zh-CN" sz="1800">
                <a:latin typeface="宋体" pitchFamily="2" charset="-122"/>
              </a:rPr>
              <a:t>1</a:t>
            </a:r>
            <a:r>
              <a:rPr kumimoji="1" lang="zh-CN" altLang="en-US" sz="1800">
                <a:latin typeface="宋体" pitchFamily="2" charset="-122"/>
              </a:rPr>
              <a:t>个扇区的内容，</a:t>
            </a:r>
          </a:p>
          <a:p>
            <a:pPr marL="274638" indent="-182563" algn="just" eaLnBrk="1" hangingPunct="1">
              <a:buClr>
                <a:srgbClr val="CC0000"/>
              </a:buClr>
              <a:buSzPct val="80000"/>
              <a:buFont typeface="Wingdings" pitchFamily="2" charset="2"/>
              <a:buNone/>
            </a:pPr>
            <a:r>
              <a:rPr kumimoji="1" lang="zh-CN" altLang="en-US" sz="1800">
                <a:latin typeface="宋体" pitchFamily="2" charset="-122"/>
              </a:rPr>
              <a:t>                     含引导代码和主分区表</a:t>
            </a:r>
          </a:p>
          <a:p>
            <a:pPr marL="274638" indent="-182563" algn="just" eaLnBrk="1" hangingPunct="1">
              <a:buClr>
                <a:srgbClr val="CC0000"/>
              </a:buClr>
              <a:buSzPct val="80000"/>
              <a:buFont typeface="Wingdings" pitchFamily="2" charset="2"/>
              <a:buChar char="l"/>
            </a:pPr>
            <a:endParaRPr kumimoji="1" lang="zh-CN" altLang="en-US" sz="80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a:latin typeface="宋体" pitchFamily="2" charset="-122"/>
              </a:rPr>
              <a:t> </a:t>
            </a:r>
            <a:r>
              <a:rPr kumimoji="1" lang="zh-CN" altLang="en-US" sz="2000">
                <a:solidFill>
                  <a:srgbClr val="0000CC"/>
                </a:solidFill>
                <a:latin typeface="宋体" pitchFamily="2" charset="-122"/>
              </a:rPr>
              <a:t>分区</a:t>
            </a:r>
            <a:r>
              <a:rPr kumimoji="1" lang="zh-CN" altLang="en-US" sz="1800">
                <a:latin typeface="宋体" pitchFamily="2" charset="-122"/>
              </a:rPr>
              <a:t> － 硬盘中可以作为逻辑盘管理的一组扇区集合</a:t>
            </a:r>
          </a:p>
          <a:p>
            <a:pPr marL="274638" indent="-182563" algn="just" eaLnBrk="1" hangingPunct="1">
              <a:buClr>
                <a:srgbClr val="CC0000"/>
              </a:buClr>
              <a:buSzPct val="80000"/>
              <a:buFont typeface="Wingdings" pitchFamily="2" charset="2"/>
              <a:buChar char="l"/>
            </a:pPr>
            <a:endParaRPr kumimoji="1" lang="zh-CN" altLang="en-US" sz="80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a:latin typeface="宋体" pitchFamily="2" charset="-122"/>
              </a:rPr>
              <a:t> </a:t>
            </a:r>
            <a:r>
              <a:rPr kumimoji="1" lang="zh-CN" altLang="en-US" sz="2000">
                <a:solidFill>
                  <a:srgbClr val="0000CC"/>
                </a:solidFill>
                <a:latin typeface="宋体" pitchFamily="2" charset="-122"/>
              </a:rPr>
              <a:t>可扩展分区</a:t>
            </a:r>
            <a:r>
              <a:rPr kumimoji="1" lang="zh-CN" altLang="en-US" sz="1800">
                <a:latin typeface="宋体" pitchFamily="2" charset="-122"/>
              </a:rPr>
              <a:t> － 可以继续划分成“分区”的硬盘分区</a:t>
            </a:r>
          </a:p>
          <a:p>
            <a:pPr marL="274638" indent="-182563" algn="just" eaLnBrk="1" hangingPunct="1">
              <a:buClr>
                <a:srgbClr val="CC0000"/>
              </a:buClr>
              <a:buSzPct val="80000"/>
              <a:buFont typeface="Wingdings" pitchFamily="2" charset="2"/>
              <a:buChar char="l"/>
            </a:pPr>
            <a:endParaRPr kumimoji="1" lang="zh-CN" altLang="en-US" sz="80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a:latin typeface="宋体" pitchFamily="2" charset="-122"/>
              </a:rPr>
              <a:t> </a:t>
            </a:r>
            <a:r>
              <a:rPr kumimoji="1" lang="zh-CN" altLang="en-US" sz="2000">
                <a:solidFill>
                  <a:srgbClr val="0000CC"/>
                </a:solidFill>
                <a:latin typeface="宋体" pitchFamily="2" charset="-122"/>
              </a:rPr>
              <a:t>引导分区</a:t>
            </a:r>
            <a:r>
              <a:rPr kumimoji="1" lang="zh-CN" altLang="en-US" sz="1800">
                <a:latin typeface="宋体" pitchFamily="2" charset="-122"/>
              </a:rPr>
              <a:t> － 标记有可引导标记的硬盘分区，这种分区有引</a:t>
            </a:r>
            <a:br>
              <a:rPr kumimoji="1" lang="zh-CN" altLang="en-US" sz="1800">
                <a:latin typeface="宋体" pitchFamily="2" charset="-122"/>
              </a:rPr>
            </a:br>
            <a:r>
              <a:rPr kumimoji="1" lang="zh-CN" altLang="en-US" sz="1800">
                <a:latin typeface="宋体" pitchFamily="2" charset="-122"/>
              </a:rPr>
              <a:t>              导扇区和引导文件</a:t>
            </a:r>
          </a:p>
          <a:p>
            <a:pPr marL="274638" indent="-182563" algn="just" eaLnBrk="1" hangingPunct="1">
              <a:buClr>
                <a:srgbClr val="CC0000"/>
              </a:buClr>
              <a:buSzPct val="80000"/>
              <a:buFont typeface="Wingdings" pitchFamily="2" charset="2"/>
              <a:buChar char="l"/>
            </a:pPr>
            <a:endParaRPr kumimoji="1" lang="zh-CN" altLang="en-US" sz="80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a:latin typeface="宋体" pitchFamily="2" charset="-122"/>
              </a:rPr>
              <a:t> </a:t>
            </a:r>
            <a:r>
              <a:rPr kumimoji="1" lang="zh-CN" altLang="en-US" sz="2000">
                <a:solidFill>
                  <a:srgbClr val="0000CC"/>
                </a:solidFill>
                <a:latin typeface="宋体" pitchFamily="2" charset="-122"/>
              </a:rPr>
              <a:t>引导扇区</a:t>
            </a:r>
            <a:r>
              <a:rPr kumimoji="1" lang="zh-CN" altLang="en-US" sz="1800">
                <a:latin typeface="宋体" pitchFamily="2" charset="-122"/>
              </a:rPr>
              <a:t> － 引导分区的第</a:t>
            </a:r>
            <a:r>
              <a:rPr kumimoji="1" lang="en-US" altLang="zh-CN" sz="1800">
                <a:latin typeface="宋体" pitchFamily="2" charset="-122"/>
              </a:rPr>
              <a:t>1</a:t>
            </a:r>
            <a:r>
              <a:rPr kumimoji="1" lang="zh-CN" altLang="en-US" sz="1800">
                <a:latin typeface="宋体" pitchFamily="2" charset="-122"/>
              </a:rPr>
              <a:t>个扇区</a:t>
            </a:r>
          </a:p>
          <a:p>
            <a:pPr marL="274638" indent="-182563" algn="just" eaLnBrk="1" hangingPunct="1">
              <a:buClr>
                <a:srgbClr val="CC0000"/>
              </a:buClr>
              <a:buSzPct val="80000"/>
              <a:buFont typeface="Wingdings" pitchFamily="2" charset="2"/>
              <a:buChar char="l"/>
            </a:pPr>
            <a:endParaRPr kumimoji="1" lang="zh-CN" altLang="en-US" sz="800">
              <a:latin typeface="宋体" pitchFamily="2" charset="-122"/>
            </a:endParaRPr>
          </a:p>
          <a:p>
            <a:pPr marL="274638" indent="-182563" algn="just" eaLnBrk="1" hangingPunct="1">
              <a:buClr>
                <a:srgbClr val="CC0000"/>
              </a:buClr>
              <a:buSzPct val="80000"/>
              <a:buFont typeface="Wingdings" pitchFamily="2" charset="2"/>
              <a:buChar char="l"/>
            </a:pPr>
            <a:r>
              <a:rPr kumimoji="1" lang="zh-CN" altLang="en-US" sz="1800">
                <a:latin typeface="宋体" pitchFamily="2" charset="-122"/>
              </a:rPr>
              <a:t> </a:t>
            </a:r>
            <a:r>
              <a:rPr kumimoji="1" lang="zh-CN" altLang="en-US" sz="2000">
                <a:solidFill>
                  <a:srgbClr val="0000CC"/>
                </a:solidFill>
                <a:latin typeface="宋体" pitchFamily="2" charset="-122"/>
              </a:rPr>
              <a:t>可扩展分区引导记录</a:t>
            </a:r>
            <a:r>
              <a:rPr kumimoji="1" lang="zh-CN" altLang="en-US" sz="1800">
                <a:latin typeface="宋体" pitchFamily="2" charset="-122"/>
              </a:rPr>
              <a:t> － 可扩展分区中第</a:t>
            </a:r>
            <a:r>
              <a:rPr kumimoji="1" lang="en-US" altLang="zh-CN" sz="1800">
                <a:latin typeface="宋体" pitchFamily="2" charset="-122"/>
              </a:rPr>
              <a:t>2</a:t>
            </a:r>
            <a:r>
              <a:rPr kumimoji="1" lang="zh-CN" altLang="en-US" sz="1800">
                <a:latin typeface="宋体" pitchFamily="2" charset="-122"/>
              </a:rPr>
              <a:t>个扇区中的内容</a:t>
            </a:r>
          </a:p>
        </p:txBody>
      </p:sp>
      <p:sp>
        <p:nvSpPr>
          <p:cNvPr id="36868" name="Rectangle 11"/>
          <p:cNvSpPr>
            <a:spLocks noGrp="1" noChangeArrowheads="1"/>
          </p:cNvSpPr>
          <p:nvPr>
            <p:ph type="title"/>
          </p:nvPr>
        </p:nvSpPr>
        <p:spPr>
          <a:xfrm>
            <a:off x="762000" y="304800"/>
            <a:ext cx="3124200" cy="676275"/>
          </a:xfrm>
        </p:spPr>
        <p:txBody>
          <a:bodyPr/>
          <a:lstStyle/>
          <a:p>
            <a:pPr eaLnBrk="1" hangingPunct="1"/>
            <a:r>
              <a:rPr lang="zh-CN" altLang="en-US" smtClean="0"/>
              <a:t>硬盘布局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52968"/>
                                        </p:tgtEl>
                                        <p:attrNameLst>
                                          <p:attrName>style.visibility</p:attrName>
                                        </p:attrNameLst>
                                      </p:cBhvr>
                                      <p:to>
                                        <p:strVal val="visible"/>
                                      </p:to>
                                    </p:set>
                                    <p:anim to="" calcmode="lin" valueType="num">
                                      <p:cBhvr>
                                        <p:cTn id="7" dur="1" fill="hold"/>
                                        <p:tgtEl>
                                          <p:spTgt spid="5529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title"/>
          </p:nvPr>
        </p:nvSpPr>
        <p:spPr>
          <a:xfrm>
            <a:off x="76200" y="228600"/>
            <a:ext cx="3124200" cy="676275"/>
          </a:xfrm>
        </p:spPr>
        <p:txBody>
          <a:bodyPr/>
          <a:lstStyle/>
          <a:p>
            <a:pPr eaLnBrk="1" hangingPunct="1"/>
            <a:r>
              <a:rPr lang="zh-CN" altLang="en-US" smtClean="0"/>
              <a:t>硬盘布局</a:t>
            </a:r>
          </a:p>
        </p:txBody>
      </p:sp>
      <p:pic>
        <p:nvPicPr>
          <p:cNvPr id="37891" name="图片 3" descr="http://hiphotos.baidu.com/zyf2884020/pic/item/d04c0a540e7bea503b2935cc.jpg"/>
          <p:cNvPicPr>
            <a:picLocks noChangeAspect="1" noChangeArrowheads="1"/>
          </p:cNvPicPr>
          <p:nvPr/>
        </p:nvPicPr>
        <p:blipFill>
          <a:blip r:embed="rId3" cstate="print"/>
          <a:srcRect t="12842" b="14432"/>
          <a:stretch>
            <a:fillRect/>
          </a:stretch>
        </p:blipFill>
        <p:spPr bwMode="auto">
          <a:xfrm>
            <a:off x="0" y="1066800"/>
            <a:ext cx="5778500" cy="1398588"/>
          </a:xfrm>
          <a:prstGeom prst="rect">
            <a:avLst/>
          </a:prstGeom>
          <a:noFill/>
          <a:ln w="9525">
            <a:noFill/>
            <a:miter lim="800000"/>
            <a:headEnd/>
            <a:tailEnd/>
          </a:ln>
        </p:spPr>
      </p:pic>
      <p:pic>
        <p:nvPicPr>
          <p:cNvPr id="37892" name="图片 4" descr="http://hiphotos.baidu.com/zyf2884020/pic/item/c2dd2ed3448a5b7b960a16cc.jpg"/>
          <p:cNvPicPr>
            <a:picLocks noChangeAspect="1" noChangeArrowheads="1"/>
          </p:cNvPicPr>
          <p:nvPr/>
        </p:nvPicPr>
        <p:blipFill>
          <a:blip r:embed="rId4" cstate="print"/>
          <a:srcRect t="8372" b="14867"/>
          <a:stretch>
            <a:fillRect/>
          </a:stretch>
        </p:blipFill>
        <p:spPr bwMode="auto">
          <a:xfrm>
            <a:off x="12700" y="4803775"/>
            <a:ext cx="5778500" cy="1362075"/>
          </a:xfrm>
          <a:prstGeom prst="rect">
            <a:avLst/>
          </a:prstGeom>
          <a:noFill/>
          <a:ln w="9525">
            <a:noFill/>
            <a:miter lim="800000"/>
            <a:headEnd/>
            <a:tailEnd/>
          </a:ln>
        </p:spPr>
      </p:pic>
      <p:pic>
        <p:nvPicPr>
          <p:cNvPr id="37893" name="图片 5" descr="http://hiphotos.baidu.com/zyf2884020/pic/item/4ab00dd4ab8a9d4ea08bb7cd.jpg"/>
          <p:cNvPicPr>
            <a:picLocks noChangeAspect="1" noChangeArrowheads="1"/>
          </p:cNvPicPr>
          <p:nvPr/>
        </p:nvPicPr>
        <p:blipFill>
          <a:blip r:embed="rId5" cstate="print"/>
          <a:srcRect/>
          <a:stretch>
            <a:fillRect/>
          </a:stretch>
        </p:blipFill>
        <p:spPr bwMode="auto">
          <a:xfrm>
            <a:off x="12700" y="2895600"/>
            <a:ext cx="5778500" cy="1657350"/>
          </a:xfrm>
          <a:prstGeom prst="rect">
            <a:avLst/>
          </a:prstGeom>
          <a:noFill/>
          <a:ln w="9525">
            <a:noFill/>
            <a:miter lim="800000"/>
            <a:headEnd/>
            <a:tailEnd/>
          </a:ln>
        </p:spPr>
      </p:pic>
      <p:sp>
        <p:nvSpPr>
          <p:cNvPr id="35846" name="矩形 1"/>
          <p:cNvSpPr>
            <a:spLocks noChangeArrowheads="1"/>
          </p:cNvSpPr>
          <p:nvPr/>
        </p:nvSpPr>
        <p:spPr bwMode="auto">
          <a:xfrm>
            <a:off x="5892800" y="1092200"/>
            <a:ext cx="3276600" cy="5016500"/>
          </a:xfrm>
          <a:prstGeom prst="rect">
            <a:avLst/>
          </a:prstGeom>
          <a:noFill/>
          <a:ln w="9525">
            <a:noFill/>
            <a:miter lim="800000"/>
            <a:headEnd/>
            <a:tailEnd/>
          </a:ln>
        </p:spPr>
        <p:txBody>
          <a:bodyPr>
            <a:spAutoFit/>
          </a:bodyPr>
          <a:lstStyle/>
          <a:p>
            <a:pPr eaLnBrk="1" hangingPunct="1"/>
            <a:r>
              <a:rPr lang="zh-CN" altLang="en-US" sz="2000"/>
              <a:t>    在</a:t>
            </a:r>
            <a:r>
              <a:rPr lang="en-US" altLang="zh-CN" sz="2000"/>
              <a:t>MBR</a:t>
            </a:r>
            <a:r>
              <a:rPr lang="zh-CN" altLang="en-US" sz="2000"/>
              <a:t>分区表中最多</a:t>
            </a:r>
            <a:r>
              <a:rPr lang="en-US" altLang="zh-CN" sz="2000"/>
              <a:t>4</a:t>
            </a:r>
            <a:r>
              <a:rPr lang="zh-CN" altLang="en-US" sz="2000"/>
              <a:t>个主分区或者</a:t>
            </a:r>
            <a:r>
              <a:rPr lang="en-US" altLang="zh-CN" sz="2000"/>
              <a:t>3</a:t>
            </a:r>
            <a:r>
              <a:rPr lang="zh-CN" altLang="en-US" sz="2000"/>
              <a:t>个主分区</a:t>
            </a:r>
            <a:r>
              <a:rPr lang="en-US" altLang="zh-CN" sz="2000"/>
              <a:t>+1</a:t>
            </a:r>
            <a:r>
              <a:rPr lang="zh-CN" altLang="en-US" sz="2000"/>
              <a:t>个扩展分区，也就是说扩展分区只能有一个，然后可以再细分为多个逻辑分区。</a:t>
            </a:r>
            <a:endParaRPr lang="en-US" altLang="zh-CN" sz="2000" baseline="30000"/>
          </a:p>
          <a:p>
            <a:pPr eaLnBrk="1" hangingPunct="1"/>
            <a:r>
              <a:rPr lang="zh-CN" altLang="zh-CN" sz="2000"/>
              <a:t>　</a:t>
            </a:r>
            <a:r>
              <a:rPr lang="en-US" altLang="zh-CN" sz="2000"/>
              <a:t>MBR</a:t>
            </a:r>
            <a:r>
              <a:rPr lang="zh-CN" altLang="zh-CN" sz="2000"/>
              <a:t>由三部分构成：</a:t>
            </a:r>
            <a:r>
              <a:rPr lang="en-US" altLang="zh-CN" sz="2000"/>
              <a:t/>
            </a:r>
            <a:br>
              <a:rPr lang="en-US" altLang="zh-CN" sz="2000"/>
            </a:br>
            <a:r>
              <a:rPr lang="zh-CN" altLang="zh-CN" sz="2000"/>
              <a:t>　</a:t>
            </a:r>
            <a:r>
              <a:rPr lang="en-US" altLang="zh-CN" sz="2000"/>
              <a:t>1</a:t>
            </a:r>
            <a:r>
              <a:rPr lang="zh-CN" altLang="zh-CN" sz="2000"/>
              <a:t>．主引导程序代码，占</a:t>
            </a:r>
            <a:r>
              <a:rPr lang="en-US" altLang="zh-CN" sz="2000"/>
              <a:t>446</a:t>
            </a:r>
            <a:r>
              <a:rPr lang="zh-CN" altLang="zh-CN" sz="2000"/>
              <a:t>字节</a:t>
            </a:r>
            <a:r>
              <a:rPr lang="en-US" altLang="zh-CN" sz="2000"/>
              <a:t/>
            </a:r>
            <a:br>
              <a:rPr lang="en-US" altLang="zh-CN" sz="2000"/>
            </a:br>
            <a:r>
              <a:rPr lang="zh-CN" altLang="zh-CN" sz="2000"/>
              <a:t>　</a:t>
            </a:r>
            <a:r>
              <a:rPr lang="en-US" altLang="zh-CN" sz="2000"/>
              <a:t>2</a:t>
            </a:r>
            <a:r>
              <a:rPr lang="zh-CN" altLang="zh-CN" sz="2000"/>
              <a:t>．硬盘分区表</a:t>
            </a:r>
            <a:r>
              <a:rPr lang="en-US" altLang="zh-CN" sz="2000"/>
              <a:t>DPT</a:t>
            </a:r>
            <a:r>
              <a:rPr lang="zh-CN" altLang="zh-CN" sz="2000"/>
              <a:t>，占</a:t>
            </a:r>
            <a:r>
              <a:rPr lang="en-US" altLang="zh-CN" sz="2000"/>
              <a:t>64</a:t>
            </a:r>
            <a:r>
              <a:rPr lang="zh-CN" altLang="zh-CN" sz="2000"/>
              <a:t>字节</a:t>
            </a:r>
            <a:r>
              <a:rPr lang="en-US" altLang="zh-CN" sz="2000"/>
              <a:t/>
            </a:r>
            <a:br>
              <a:rPr lang="en-US" altLang="zh-CN" sz="2000"/>
            </a:br>
            <a:r>
              <a:rPr lang="zh-CN" altLang="zh-CN" sz="2000"/>
              <a:t>　</a:t>
            </a:r>
            <a:r>
              <a:rPr lang="en-US" altLang="zh-CN" sz="2000"/>
              <a:t>3</a:t>
            </a:r>
            <a:r>
              <a:rPr lang="zh-CN" altLang="zh-CN" sz="2000"/>
              <a:t>．主引导扇区结束标志</a:t>
            </a:r>
            <a:r>
              <a:rPr lang="en-US" altLang="zh-CN" sz="2000"/>
              <a:t>AA55H</a:t>
            </a:r>
            <a:endParaRPr lang="zh-CN" altLang="zh-CN" sz="2000"/>
          </a:p>
          <a:p>
            <a:pPr eaLnBrk="1" hangingPunct="1"/>
            <a:r>
              <a:rPr lang="en-US" altLang="zh-CN" sz="2000"/>
              <a:t>    </a:t>
            </a:r>
            <a:r>
              <a:rPr lang="zh-CN" altLang="zh-CN" sz="2000"/>
              <a:t>系统在分区时，各分区都不允许跨柱面，即均以柱面为单位，这就是通常所说的分区粒度。</a:t>
            </a:r>
            <a:endParaRPr lang="zh-CN" altLang="en-US" sz="2000"/>
          </a:p>
        </p:txBody>
      </p:sp>
      <p:sp>
        <p:nvSpPr>
          <p:cNvPr id="2" name="矩形 1"/>
          <p:cNvSpPr>
            <a:spLocks noChangeArrowheads="1"/>
          </p:cNvSpPr>
          <p:nvPr/>
        </p:nvSpPr>
        <p:spPr bwMode="auto">
          <a:xfrm>
            <a:off x="5715000" y="1092200"/>
            <a:ext cx="3429000" cy="3478213"/>
          </a:xfrm>
          <a:prstGeom prst="rect">
            <a:avLst/>
          </a:prstGeom>
          <a:noFill/>
          <a:ln w="9525">
            <a:noFill/>
            <a:miter lim="800000"/>
            <a:headEnd/>
            <a:tailEnd/>
          </a:ln>
        </p:spPr>
        <p:txBody>
          <a:bodyPr>
            <a:spAutoFit/>
          </a:bodyPr>
          <a:lstStyle/>
          <a:p>
            <a:endParaRPr lang="zh-CN" altLang="en-US" sz="2000"/>
          </a:p>
          <a:p>
            <a:r>
              <a:rPr lang="zh-CN" altLang="en-US" sz="2000"/>
              <a:t>主引导程序功能：</a:t>
            </a:r>
            <a:endParaRPr lang="en-US" altLang="zh-CN" sz="2000"/>
          </a:p>
          <a:p>
            <a:r>
              <a:rPr lang="en-US" altLang="zh-CN" sz="2000"/>
              <a:t>1)</a:t>
            </a:r>
            <a:r>
              <a:rPr lang="zh-CN" altLang="en-US" sz="2000"/>
              <a:t>扫描分区表查找活动分区（安装了操作系统的分区）</a:t>
            </a:r>
          </a:p>
          <a:p>
            <a:endParaRPr lang="zh-CN" altLang="en-US" sz="2000"/>
          </a:p>
          <a:p>
            <a:r>
              <a:rPr lang="en-US" altLang="zh-CN" sz="2000"/>
              <a:t>2)</a:t>
            </a:r>
            <a:r>
              <a:rPr lang="zh-CN" altLang="en-US" sz="2000"/>
              <a:t>寻找活动分区的起始扇区</a:t>
            </a:r>
          </a:p>
          <a:p>
            <a:endParaRPr lang="zh-CN" altLang="en-US" sz="2000"/>
          </a:p>
          <a:p>
            <a:r>
              <a:rPr lang="en-US" altLang="zh-CN" sz="2000"/>
              <a:t>3)</a:t>
            </a:r>
            <a:r>
              <a:rPr lang="zh-CN" altLang="en-US" sz="2000"/>
              <a:t>将活动分区的引导扇区读到内存</a:t>
            </a:r>
          </a:p>
          <a:p>
            <a:endParaRPr lang="zh-CN" altLang="en-US" sz="2000"/>
          </a:p>
          <a:p>
            <a:r>
              <a:rPr lang="en-US" altLang="zh-CN" sz="2000"/>
              <a:t>4)</a:t>
            </a:r>
            <a:r>
              <a:rPr lang="zh-CN" altLang="en-US" sz="2000"/>
              <a:t>执行引导扇区的运行代码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ppt_x"/>
                                          </p:val>
                                        </p:tav>
                                        <p:tav tm="100000">
                                          <p:val>
                                            <p:strVal val="#ppt_x"/>
                                          </p:val>
                                        </p:tav>
                                      </p:tavLst>
                                    </p:anim>
                                    <p:anim calcmode="lin" valueType="num">
                                      <p:cBhvr additive="base">
                                        <p:cTn id="8"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5846"/>
                                        </p:tgtEl>
                                      </p:cBhvr>
                                    </p:animEffect>
                                    <p:set>
                                      <p:cBhvr>
                                        <p:cTn id="13" dur="1" fill="hold">
                                          <p:stCondLst>
                                            <p:cond delay="499"/>
                                          </p:stCondLst>
                                        </p:cTn>
                                        <p:tgtEl>
                                          <p:spTgt spid="3584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P spid="35846" grpId="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38915" name="Rectangle 4"/>
          <p:cNvSpPr>
            <a:spLocks noChangeArrowheads="1"/>
          </p:cNvSpPr>
          <p:nvPr/>
        </p:nvSpPr>
        <p:spPr bwMode="auto">
          <a:xfrm>
            <a:off x="76200" y="2438400"/>
            <a:ext cx="8839200" cy="1470025"/>
          </a:xfrm>
          <a:prstGeom prst="rect">
            <a:avLst/>
          </a:prstGeom>
          <a:noFill/>
          <a:ln w="9525">
            <a:noFill/>
            <a:miter lim="800000"/>
            <a:headEnd/>
            <a:tailEnd/>
          </a:ln>
        </p:spPr>
        <p:txBody>
          <a:bodyPr anchor="ctr"/>
          <a:lstStyle/>
          <a:p>
            <a:pPr algn="ctr" eaLnBrk="1" hangingPunct="1"/>
            <a:r>
              <a:rPr lang="zh-CN" altLang="en-US" sz="4800">
                <a:solidFill>
                  <a:srgbClr val="FF0000"/>
                </a:solidFill>
                <a:latin typeface="Arial Black" pitchFamily="34" charset="0"/>
                <a:ea typeface="黑体" pitchFamily="49" charset="-122"/>
              </a:rPr>
              <a:t>页面置换（</a:t>
            </a:r>
            <a:r>
              <a:rPr lang="en-US" altLang="zh-CN" sz="4800">
                <a:solidFill>
                  <a:srgbClr val="FF0000"/>
                </a:solidFill>
                <a:latin typeface="Arial Black" pitchFamily="34" charset="0"/>
                <a:ea typeface="黑体" pitchFamily="49" charset="-122"/>
              </a:rPr>
              <a:t>Swap</a:t>
            </a:r>
            <a:r>
              <a:rPr lang="zh-CN" altLang="en-US" sz="4800">
                <a:solidFill>
                  <a:srgbClr val="FF0000"/>
                </a:solidFill>
                <a:latin typeface="Arial Black" pitchFamily="34" charset="0"/>
                <a:ea typeface="黑体" pitchFamily="49" charset="-122"/>
              </a:rPr>
              <a:t>）</a:t>
            </a:r>
            <a:r>
              <a:rPr lang="en-US" altLang="zh-CN" sz="4800">
                <a:solidFill>
                  <a:srgbClr val="FF0000"/>
                </a:solidFill>
                <a:latin typeface="Arial Black" pitchFamily="34" charset="0"/>
                <a:ea typeface="黑体" pitchFamily="49"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276600" y="2590800"/>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24" name="Oval 3"/>
          <p:cNvSpPr>
            <a:spLocks noChangeArrowheads="1"/>
          </p:cNvSpPr>
          <p:nvPr/>
        </p:nvSpPr>
        <p:spPr bwMode="auto">
          <a:xfrm>
            <a:off x="6781800" y="1874838"/>
            <a:ext cx="2057400" cy="438150"/>
          </a:xfrm>
          <a:prstGeom prst="ellipse">
            <a:avLst/>
          </a:prstGeom>
          <a:noFill/>
          <a:ln w="12700">
            <a:solidFill>
              <a:srgbClr val="000000"/>
            </a:solidFill>
            <a:round/>
            <a:headEnd/>
            <a:tailEnd/>
          </a:ln>
        </p:spPr>
        <p:txBody>
          <a:bodyPr anchor="ctr">
            <a:spAutoFit/>
          </a:bodyPr>
          <a:lstStyle/>
          <a:p>
            <a:pPr eaLnBrk="1" hangingPunct="1"/>
            <a:endParaRPr lang="zh-CN" altLang="en-US"/>
          </a:p>
        </p:txBody>
      </p:sp>
      <p:sp>
        <p:nvSpPr>
          <p:cNvPr id="5125" name="Oval 4"/>
          <p:cNvSpPr>
            <a:spLocks noChangeArrowheads="1"/>
          </p:cNvSpPr>
          <p:nvPr/>
        </p:nvSpPr>
        <p:spPr bwMode="auto">
          <a:xfrm>
            <a:off x="6781800" y="3625850"/>
            <a:ext cx="2057400" cy="438150"/>
          </a:xfrm>
          <a:prstGeom prst="ellipse">
            <a:avLst/>
          </a:prstGeom>
          <a:noFill/>
          <a:ln w="12700">
            <a:solidFill>
              <a:srgbClr val="000000"/>
            </a:solidFill>
            <a:round/>
            <a:headEnd/>
            <a:tailEnd/>
          </a:ln>
        </p:spPr>
        <p:txBody>
          <a:bodyPr anchor="ctr">
            <a:spAutoFit/>
          </a:bodyPr>
          <a:lstStyle/>
          <a:p>
            <a:pPr eaLnBrk="1" hangingPunct="1"/>
            <a:endParaRPr lang="zh-CN" altLang="en-US"/>
          </a:p>
        </p:txBody>
      </p:sp>
      <p:sp>
        <p:nvSpPr>
          <p:cNvPr id="5126" name="Line 5"/>
          <p:cNvSpPr>
            <a:spLocks noChangeShapeType="1"/>
          </p:cNvSpPr>
          <p:nvPr/>
        </p:nvSpPr>
        <p:spPr bwMode="auto">
          <a:xfrm flipH="1">
            <a:off x="6781800" y="2125663"/>
            <a:ext cx="0" cy="1751012"/>
          </a:xfrm>
          <a:prstGeom prst="line">
            <a:avLst/>
          </a:prstGeom>
          <a:noFill/>
          <a:ln w="12700">
            <a:solidFill>
              <a:srgbClr val="000000"/>
            </a:solidFill>
            <a:round/>
            <a:headEnd/>
            <a:tailEnd/>
          </a:ln>
        </p:spPr>
        <p:txBody>
          <a:bodyPr anchor="ctr">
            <a:spAutoFit/>
          </a:bodyPr>
          <a:lstStyle/>
          <a:p>
            <a:endParaRPr lang="zh-CN" altLang="en-US"/>
          </a:p>
        </p:txBody>
      </p:sp>
      <p:sp>
        <p:nvSpPr>
          <p:cNvPr id="5127" name="Line 6"/>
          <p:cNvSpPr>
            <a:spLocks noChangeShapeType="1"/>
          </p:cNvSpPr>
          <p:nvPr/>
        </p:nvSpPr>
        <p:spPr bwMode="auto">
          <a:xfrm flipH="1">
            <a:off x="8839200" y="2057400"/>
            <a:ext cx="0" cy="1751013"/>
          </a:xfrm>
          <a:prstGeom prst="line">
            <a:avLst/>
          </a:prstGeom>
          <a:noFill/>
          <a:ln w="12700">
            <a:solidFill>
              <a:srgbClr val="000000"/>
            </a:solidFill>
            <a:round/>
            <a:headEnd/>
            <a:tailEnd/>
          </a:ln>
        </p:spPr>
        <p:txBody>
          <a:bodyPr anchor="ctr">
            <a:spAutoFit/>
          </a:bodyPr>
          <a:lstStyle/>
          <a:p>
            <a:endParaRPr lang="zh-CN" altLang="en-US"/>
          </a:p>
        </p:txBody>
      </p:sp>
      <p:sp>
        <p:nvSpPr>
          <p:cNvPr id="5128" name="Rectangle 7"/>
          <p:cNvSpPr>
            <a:spLocks noChangeArrowheads="1"/>
          </p:cNvSpPr>
          <p:nvPr/>
        </p:nvSpPr>
        <p:spPr bwMode="auto">
          <a:xfrm>
            <a:off x="7010400" y="2751138"/>
            <a:ext cx="304800" cy="125412"/>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29" name="Rectangle 8"/>
          <p:cNvSpPr>
            <a:spLocks noChangeArrowheads="1"/>
          </p:cNvSpPr>
          <p:nvPr/>
        </p:nvSpPr>
        <p:spPr bwMode="auto">
          <a:xfrm>
            <a:off x="7162800" y="2876550"/>
            <a:ext cx="304800" cy="123825"/>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0" name="Rectangle 9"/>
          <p:cNvSpPr>
            <a:spLocks noChangeArrowheads="1"/>
          </p:cNvSpPr>
          <p:nvPr/>
        </p:nvSpPr>
        <p:spPr bwMode="auto">
          <a:xfrm>
            <a:off x="7315200" y="3000375"/>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1" name="Rectangle 10"/>
          <p:cNvSpPr>
            <a:spLocks noChangeArrowheads="1"/>
          </p:cNvSpPr>
          <p:nvPr/>
        </p:nvSpPr>
        <p:spPr bwMode="auto">
          <a:xfrm>
            <a:off x="7620000" y="2438400"/>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2" name="Rectangle 11"/>
          <p:cNvSpPr>
            <a:spLocks noChangeArrowheads="1"/>
          </p:cNvSpPr>
          <p:nvPr/>
        </p:nvSpPr>
        <p:spPr bwMode="auto">
          <a:xfrm>
            <a:off x="7620000" y="3251200"/>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3" name="Rectangle 12"/>
          <p:cNvSpPr>
            <a:spLocks noChangeArrowheads="1"/>
          </p:cNvSpPr>
          <p:nvPr/>
        </p:nvSpPr>
        <p:spPr bwMode="auto">
          <a:xfrm>
            <a:off x="7772400" y="2563813"/>
            <a:ext cx="304800" cy="123825"/>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4" name="Rectangle 13"/>
          <p:cNvSpPr>
            <a:spLocks noChangeArrowheads="1"/>
          </p:cNvSpPr>
          <p:nvPr/>
        </p:nvSpPr>
        <p:spPr bwMode="auto">
          <a:xfrm>
            <a:off x="7924800" y="2667000"/>
            <a:ext cx="304800" cy="125413"/>
          </a:xfrm>
          <a:prstGeom prst="rect">
            <a:avLst/>
          </a:prstGeom>
          <a:solidFill>
            <a:srgbClr val="009999"/>
          </a:solidFill>
          <a:ln w="12700">
            <a:solidFill>
              <a:srgbClr val="000000"/>
            </a:solidFill>
            <a:miter lim="800000"/>
            <a:headEnd/>
            <a:tailEnd/>
          </a:ln>
        </p:spPr>
        <p:txBody>
          <a:bodyPr wrap="none" anchor="ctr">
            <a:spAutoFit/>
          </a:bodyPr>
          <a:lstStyle/>
          <a:p>
            <a:pPr eaLnBrk="1" hangingPunct="1"/>
            <a:endParaRPr lang="zh-CN" altLang="en-US"/>
          </a:p>
        </p:txBody>
      </p:sp>
      <p:sp>
        <p:nvSpPr>
          <p:cNvPr id="5135" name="Rectangle 14"/>
          <p:cNvSpPr>
            <a:spLocks noChangeArrowheads="1"/>
          </p:cNvSpPr>
          <p:nvPr/>
        </p:nvSpPr>
        <p:spPr bwMode="auto">
          <a:xfrm>
            <a:off x="8077200" y="2813050"/>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6" name="Rectangle 15"/>
          <p:cNvSpPr>
            <a:spLocks noChangeArrowheads="1"/>
          </p:cNvSpPr>
          <p:nvPr/>
        </p:nvSpPr>
        <p:spPr bwMode="auto">
          <a:xfrm>
            <a:off x="8229600" y="2938463"/>
            <a:ext cx="304800" cy="125412"/>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7" name="Rectangle 16"/>
          <p:cNvSpPr>
            <a:spLocks noChangeArrowheads="1"/>
          </p:cNvSpPr>
          <p:nvPr/>
        </p:nvSpPr>
        <p:spPr bwMode="auto">
          <a:xfrm>
            <a:off x="8382000" y="3063875"/>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8" name="Rectangle 17"/>
          <p:cNvSpPr>
            <a:spLocks noChangeArrowheads="1"/>
          </p:cNvSpPr>
          <p:nvPr/>
        </p:nvSpPr>
        <p:spPr bwMode="auto">
          <a:xfrm>
            <a:off x="7467600" y="3124200"/>
            <a:ext cx="304800" cy="125413"/>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5139" name="Text Box 18"/>
          <p:cNvSpPr txBox="1">
            <a:spLocks noChangeArrowheads="1"/>
          </p:cNvSpPr>
          <p:nvPr/>
        </p:nvSpPr>
        <p:spPr bwMode="auto">
          <a:xfrm>
            <a:off x="7391400" y="1295400"/>
            <a:ext cx="1066800" cy="457200"/>
          </a:xfrm>
          <a:prstGeom prst="rect">
            <a:avLst/>
          </a:prstGeom>
          <a:noFill/>
          <a:ln w="38100">
            <a:noFill/>
            <a:miter lim="800000"/>
            <a:headEnd/>
            <a:tailEnd/>
          </a:ln>
        </p:spPr>
        <p:txBody>
          <a:bodyPr>
            <a:spAutoFit/>
          </a:bodyPr>
          <a:lstStyle/>
          <a:p>
            <a:pPr eaLnBrk="1" hangingPunct="1">
              <a:spcBef>
                <a:spcPct val="50000"/>
              </a:spcBef>
            </a:pPr>
            <a:r>
              <a:rPr lang="zh-CN" altLang="en-US" sz="2400">
                <a:latin typeface="Comic Sans MS" pitchFamily="66" charset="0"/>
              </a:rPr>
              <a:t>磁盘</a:t>
            </a:r>
          </a:p>
        </p:txBody>
      </p:sp>
      <p:sp>
        <p:nvSpPr>
          <p:cNvPr id="5140" name="Text Box 19"/>
          <p:cNvSpPr txBox="1">
            <a:spLocks noChangeArrowheads="1"/>
          </p:cNvSpPr>
          <p:nvPr/>
        </p:nvSpPr>
        <p:spPr bwMode="auto">
          <a:xfrm>
            <a:off x="3244850" y="1676400"/>
            <a:ext cx="869950" cy="457200"/>
          </a:xfrm>
          <a:prstGeom prst="rect">
            <a:avLst/>
          </a:prstGeom>
          <a:noFill/>
          <a:ln w="38100">
            <a:noFill/>
            <a:miter lim="800000"/>
            <a:headEnd/>
            <a:tailEnd/>
          </a:ln>
        </p:spPr>
        <p:txBody>
          <a:bodyPr>
            <a:spAutoFit/>
          </a:bodyPr>
          <a:lstStyle/>
          <a:p>
            <a:pPr eaLnBrk="1" hangingPunct="1">
              <a:spcBef>
                <a:spcPct val="50000"/>
              </a:spcBef>
            </a:pPr>
            <a:r>
              <a:rPr lang="zh-CN" altLang="en-US" sz="2400">
                <a:latin typeface="Comic Sans MS" pitchFamily="66" charset="0"/>
              </a:rPr>
              <a:t>页表</a:t>
            </a:r>
          </a:p>
        </p:txBody>
      </p:sp>
      <p:sp>
        <p:nvSpPr>
          <p:cNvPr id="5141" name="Rectangle 20"/>
          <p:cNvSpPr>
            <a:spLocks noChangeArrowheads="1"/>
          </p:cNvSpPr>
          <p:nvPr/>
        </p:nvSpPr>
        <p:spPr bwMode="auto">
          <a:xfrm>
            <a:off x="3276600" y="2195513"/>
            <a:ext cx="762000" cy="403225"/>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2" name="Rectangle 21"/>
          <p:cNvSpPr>
            <a:spLocks noChangeArrowheads="1"/>
          </p:cNvSpPr>
          <p:nvPr/>
        </p:nvSpPr>
        <p:spPr bwMode="auto">
          <a:xfrm>
            <a:off x="3276600" y="3367088"/>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3" name="Rectangle 22"/>
          <p:cNvSpPr>
            <a:spLocks noChangeArrowheads="1"/>
          </p:cNvSpPr>
          <p:nvPr/>
        </p:nvSpPr>
        <p:spPr bwMode="auto">
          <a:xfrm>
            <a:off x="3276600" y="2971800"/>
            <a:ext cx="762000" cy="403225"/>
          </a:xfrm>
          <a:prstGeom prst="rect">
            <a:avLst/>
          </a:prstGeom>
          <a:solidFill>
            <a:srgbClr val="CCFF66"/>
          </a:solidFill>
          <a:ln w="12700">
            <a:solidFill>
              <a:srgbClr val="000000"/>
            </a:solidFill>
            <a:miter lim="800000"/>
            <a:headEnd/>
            <a:tailEnd/>
          </a:ln>
        </p:spPr>
        <p:txBody>
          <a:bodyPr anchor="ctr">
            <a:spAutoFit/>
          </a:bodyPr>
          <a:lstStyle/>
          <a:p>
            <a:pPr eaLnBrk="1" hangingPunct="1"/>
            <a:endParaRPr lang="zh-CN" altLang="en-US"/>
          </a:p>
        </p:txBody>
      </p:sp>
      <p:sp>
        <p:nvSpPr>
          <p:cNvPr id="5144" name="Rectangle 23"/>
          <p:cNvSpPr>
            <a:spLocks noChangeArrowheads="1"/>
          </p:cNvSpPr>
          <p:nvPr/>
        </p:nvSpPr>
        <p:spPr bwMode="auto">
          <a:xfrm>
            <a:off x="3276600" y="4148138"/>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5" name="Rectangle 24"/>
          <p:cNvSpPr>
            <a:spLocks noChangeArrowheads="1"/>
          </p:cNvSpPr>
          <p:nvPr/>
        </p:nvSpPr>
        <p:spPr bwMode="auto">
          <a:xfrm>
            <a:off x="3276600" y="3752850"/>
            <a:ext cx="762000" cy="403225"/>
          </a:xfrm>
          <a:prstGeom prst="rect">
            <a:avLst/>
          </a:prstGeom>
          <a:solidFill>
            <a:srgbClr val="FF66CC"/>
          </a:solidFill>
          <a:ln w="12700">
            <a:solidFill>
              <a:srgbClr val="000000"/>
            </a:solidFill>
            <a:miter lim="800000"/>
            <a:headEnd/>
            <a:tailEnd/>
          </a:ln>
        </p:spPr>
        <p:txBody>
          <a:bodyPr anchor="ctr">
            <a:spAutoFit/>
          </a:bodyPr>
          <a:lstStyle/>
          <a:p>
            <a:pPr eaLnBrk="1" hangingPunct="1"/>
            <a:endParaRPr lang="zh-CN" altLang="en-US"/>
          </a:p>
        </p:txBody>
      </p:sp>
      <p:sp>
        <p:nvSpPr>
          <p:cNvPr id="5146" name="Rectangle 25"/>
          <p:cNvSpPr>
            <a:spLocks noChangeArrowheads="1"/>
          </p:cNvSpPr>
          <p:nvPr/>
        </p:nvSpPr>
        <p:spPr bwMode="auto">
          <a:xfrm>
            <a:off x="3276600" y="4938713"/>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7" name="Rectangle 26"/>
          <p:cNvSpPr>
            <a:spLocks noChangeArrowheads="1"/>
          </p:cNvSpPr>
          <p:nvPr/>
        </p:nvSpPr>
        <p:spPr bwMode="auto">
          <a:xfrm>
            <a:off x="3276600" y="4529138"/>
            <a:ext cx="762000" cy="403225"/>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48" name="Line 27"/>
          <p:cNvSpPr>
            <a:spLocks noChangeShapeType="1"/>
          </p:cNvSpPr>
          <p:nvPr/>
        </p:nvSpPr>
        <p:spPr bwMode="auto">
          <a:xfrm flipV="1">
            <a:off x="3810000" y="3352800"/>
            <a:ext cx="1187450" cy="533400"/>
          </a:xfrm>
          <a:prstGeom prst="line">
            <a:avLst/>
          </a:prstGeom>
          <a:noFill/>
          <a:ln w="28575">
            <a:solidFill>
              <a:schemeClr val="tx1"/>
            </a:solidFill>
            <a:round/>
            <a:headEnd type="oval" w="med" len="med"/>
            <a:tailEnd type="triangle" w="med" len="med"/>
          </a:ln>
        </p:spPr>
        <p:txBody>
          <a:bodyPr anchor="ctr">
            <a:spAutoFit/>
          </a:bodyPr>
          <a:lstStyle/>
          <a:p>
            <a:endParaRPr lang="zh-CN" altLang="en-US"/>
          </a:p>
        </p:txBody>
      </p:sp>
      <p:sp>
        <p:nvSpPr>
          <p:cNvPr id="5149" name="Line 28"/>
          <p:cNvSpPr>
            <a:spLocks noChangeShapeType="1"/>
          </p:cNvSpPr>
          <p:nvPr/>
        </p:nvSpPr>
        <p:spPr bwMode="auto">
          <a:xfrm>
            <a:off x="3810000" y="3200400"/>
            <a:ext cx="1187450" cy="990600"/>
          </a:xfrm>
          <a:prstGeom prst="line">
            <a:avLst/>
          </a:prstGeom>
          <a:noFill/>
          <a:ln w="28575">
            <a:solidFill>
              <a:schemeClr val="tx1"/>
            </a:solidFill>
            <a:round/>
            <a:headEnd type="oval" w="med" len="med"/>
            <a:tailEnd type="triangle" w="med" len="med"/>
          </a:ln>
        </p:spPr>
        <p:txBody>
          <a:bodyPr anchor="ctr">
            <a:spAutoFit/>
          </a:bodyPr>
          <a:lstStyle/>
          <a:p>
            <a:endParaRPr lang="zh-CN" altLang="en-US"/>
          </a:p>
        </p:txBody>
      </p:sp>
      <p:sp>
        <p:nvSpPr>
          <p:cNvPr id="5150" name="Text Box 29"/>
          <p:cNvSpPr txBox="1">
            <a:spLocks noChangeArrowheads="1"/>
          </p:cNvSpPr>
          <p:nvPr/>
        </p:nvSpPr>
        <p:spPr bwMode="auto">
          <a:xfrm>
            <a:off x="4616450" y="4775200"/>
            <a:ext cx="1784350" cy="457200"/>
          </a:xfrm>
          <a:prstGeom prst="rect">
            <a:avLst/>
          </a:prstGeom>
          <a:noFill/>
          <a:ln w="38100">
            <a:noFill/>
            <a:miter lim="800000"/>
            <a:headEnd/>
            <a:tailEnd/>
          </a:ln>
        </p:spPr>
        <p:txBody>
          <a:bodyPr>
            <a:spAutoFit/>
          </a:bodyPr>
          <a:lstStyle/>
          <a:p>
            <a:pPr eaLnBrk="1" hangingPunct="1">
              <a:spcBef>
                <a:spcPct val="50000"/>
              </a:spcBef>
            </a:pPr>
            <a:r>
              <a:rPr lang="zh-CN" altLang="en-US" sz="2400">
                <a:latin typeface="Comic Sans MS" pitchFamily="66" charset="0"/>
              </a:rPr>
              <a:t>物理内存</a:t>
            </a:r>
          </a:p>
        </p:txBody>
      </p:sp>
      <p:sp>
        <p:nvSpPr>
          <p:cNvPr id="5151" name="Rectangle 30"/>
          <p:cNvSpPr>
            <a:spLocks noChangeArrowheads="1"/>
          </p:cNvSpPr>
          <p:nvPr/>
        </p:nvSpPr>
        <p:spPr bwMode="auto">
          <a:xfrm>
            <a:off x="4997450" y="4343400"/>
            <a:ext cx="762000" cy="381000"/>
          </a:xfrm>
          <a:prstGeom prst="rect">
            <a:avLst/>
          </a:prstGeom>
          <a:noFill/>
          <a:ln w="12700">
            <a:solidFill>
              <a:srgbClr val="000000"/>
            </a:solidFill>
            <a:miter lim="800000"/>
            <a:headEnd/>
            <a:tailEnd/>
          </a:ln>
        </p:spPr>
        <p:txBody>
          <a:bodyPr anchor="ctr">
            <a:spAutoFit/>
          </a:bodyPr>
          <a:lstStyle/>
          <a:p>
            <a:pPr eaLnBrk="1" hangingPunct="1"/>
            <a:endParaRPr lang="zh-CN" altLang="en-US"/>
          </a:p>
        </p:txBody>
      </p:sp>
      <p:sp>
        <p:nvSpPr>
          <p:cNvPr id="5152" name="Rectangle 31"/>
          <p:cNvSpPr>
            <a:spLocks noChangeArrowheads="1"/>
          </p:cNvSpPr>
          <p:nvPr/>
        </p:nvSpPr>
        <p:spPr bwMode="auto">
          <a:xfrm>
            <a:off x="4997450" y="3948113"/>
            <a:ext cx="762000" cy="403225"/>
          </a:xfrm>
          <a:prstGeom prst="rect">
            <a:avLst/>
          </a:prstGeom>
          <a:solidFill>
            <a:srgbClr val="CCFF66"/>
          </a:solidFill>
          <a:ln w="12700">
            <a:solidFill>
              <a:srgbClr val="000000"/>
            </a:solidFill>
            <a:miter lim="800000"/>
            <a:headEnd/>
            <a:tailEnd/>
          </a:ln>
        </p:spPr>
        <p:txBody>
          <a:bodyPr anchor="ctr">
            <a:spAutoFit/>
          </a:bodyPr>
          <a:lstStyle/>
          <a:p>
            <a:pPr eaLnBrk="1" hangingPunct="1"/>
            <a:endParaRPr lang="zh-CN" altLang="en-US"/>
          </a:p>
        </p:txBody>
      </p:sp>
      <p:sp>
        <p:nvSpPr>
          <p:cNvPr id="5153" name="Rectangle 32"/>
          <p:cNvSpPr>
            <a:spLocks noChangeArrowheads="1"/>
          </p:cNvSpPr>
          <p:nvPr/>
        </p:nvSpPr>
        <p:spPr bwMode="auto">
          <a:xfrm>
            <a:off x="4997450" y="3567113"/>
            <a:ext cx="762000" cy="381000"/>
          </a:xfrm>
          <a:prstGeom prst="rect">
            <a:avLst/>
          </a:prstGeom>
          <a:solidFill>
            <a:srgbClr val="FFFF00"/>
          </a:solidFill>
          <a:ln w="12700">
            <a:solidFill>
              <a:srgbClr val="000000"/>
            </a:solidFill>
            <a:miter lim="800000"/>
            <a:headEnd/>
            <a:tailEnd/>
          </a:ln>
        </p:spPr>
        <p:txBody>
          <a:bodyPr anchor="ctr">
            <a:spAutoFit/>
          </a:bodyPr>
          <a:lstStyle/>
          <a:p>
            <a:pPr eaLnBrk="1" hangingPunct="1"/>
            <a:endParaRPr lang="zh-CN" altLang="en-US"/>
          </a:p>
        </p:txBody>
      </p:sp>
      <p:sp>
        <p:nvSpPr>
          <p:cNvPr id="5154" name="Rectangle 33"/>
          <p:cNvSpPr>
            <a:spLocks noChangeArrowheads="1"/>
          </p:cNvSpPr>
          <p:nvPr/>
        </p:nvSpPr>
        <p:spPr bwMode="auto">
          <a:xfrm>
            <a:off x="4997450" y="3171825"/>
            <a:ext cx="762000" cy="403225"/>
          </a:xfrm>
          <a:prstGeom prst="rect">
            <a:avLst/>
          </a:prstGeom>
          <a:solidFill>
            <a:srgbClr val="FF66CC"/>
          </a:solidFill>
          <a:ln w="12700">
            <a:solidFill>
              <a:srgbClr val="000000"/>
            </a:solidFill>
            <a:miter lim="800000"/>
            <a:headEnd/>
            <a:tailEnd/>
          </a:ln>
        </p:spPr>
        <p:txBody>
          <a:bodyPr anchor="ctr">
            <a:spAutoFit/>
          </a:bodyPr>
          <a:lstStyle/>
          <a:p>
            <a:pPr eaLnBrk="1" hangingPunct="1"/>
            <a:endParaRPr lang="zh-CN" altLang="en-US"/>
          </a:p>
        </p:txBody>
      </p:sp>
      <p:sp>
        <p:nvSpPr>
          <p:cNvPr id="5155" name="Rectangle 34"/>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请求调页</a:t>
            </a:r>
            <a:r>
              <a:rPr lang="en-US" altLang="zh-CN" smtClean="0">
                <a:sym typeface="Symbol" pitchFamily="18" charset="2"/>
              </a:rPr>
              <a:t>—</a:t>
            </a:r>
            <a:r>
              <a:rPr lang="zh-CN" altLang="en-US" smtClean="0">
                <a:sym typeface="Symbol" pitchFamily="18" charset="2"/>
              </a:rPr>
              <a:t>页面置换</a:t>
            </a:r>
            <a:endParaRPr lang="zh-CN" altLang="zh-CN" smtClean="0">
              <a:sym typeface="Symbol" pitchFamily="18" charset="2"/>
            </a:endParaRPr>
          </a:p>
        </p:txBody>
      </p:sp>
      <p:sp>
        <p:nvSpPr>
          <p:cNvPr id="5156" name="Text Box 35"/>
          <p:cNvSpPr txBox="1">
            <a:spLocks noChangeArrowheads="1"/>
          </p:cNvSpPr>
          <p:nvPr/>
        </p:nvSpPr>
        <p:spPr bwMode="auto">
          <a:xfrm>
            <a:off x="685800" y="2562225"/>
            <a:ext cx="1676400" cy="466725"/>
          </a:xfrm>
          <a:prstGeom prst="rect">
            <a:avLst/>
          </a:prstGeom>
          <a:noFill/>
          <a:ln w="9525" algn="ctr">
            <a:solidFill>
              <a:srgbClr val="FF0000"/>
            </a:solidFill>
            <a:miter lim="800000"/>
            <a:headEnd/>
            <a:tailEnd/>
          </a:ln>
        </p:spPr>
        <p:txBody>
          <a:bodyPr>
            <a:spAutoFit/>
          </a:bodyPr>
          <a:lstStyle/>
          <a:p>
            <a:pPr eaLnBrk="1" hangingPunct="1">
              <a:spcBef>
                <a:spcPct val="50000"/>
              </a:spcBef>
            </a:pPr>
            <a:r>
              <a:rPr lang="en-US" altLang="zh-CN" sz="2400">
                <a:solidFill>
                  <a:srgbClr val="FF0000"/>
                </a:solidFill>
              </a:rPr>
              <a:t>load [addr]</a:t>
            </a:r>
          </a:p>
        </p:txBody>
      </p:sp>
      <p:sp>
        <p:nvSpPr>
          <p:cNvPr id="5157" name="Line 36"/>
          <p:cNvSpPr>
            <a:spLocks noChangeShapeType="1"/>
          </p:cNvSpPr>
          <p:nvPr/>
        </p:nvSpPr>
        <p:spPr bwMode="auto">
          <a:xfrm>
            <a:off x="2362200" y="2790825"/>
            <a:ext cx="1066800" cy="0"/>
          </a:xfrm>
          <a:prstGeom prst="line">
            <a:avLst/>
          </a:prstGeom>
          <a:noFill/>
          <a:ln w="28575">
            <a:solidFill>
              <a:srgbClr val="FF0000"/>
            </a:solidFill>
            <a:round/>
            <a:headEnd type="oval" w="med" len="med"/>
            <a:tailEnd type="triangle" w="med" len="med"/>
          </a:ln>
        </p:spPr>
        <p:txBody>
          <a:bodyPr/>
          <a:lstStyle/>
          <a:p>
            <a:endParaRPr lang="zh-CN" altLang="en-US"/>
          </a:p>
        </p:txBody>
      </p:sp>
      <p:grpSp>
        <p:nvGrpSpPr>
          <p:cNvPr id="5158" name="Group 37"/>
          <p:cNvGrpSpPr>
            <a:grpSpLocks/>
          </p:cNvGrpSpPr>
          <p:nvPr/>
        </p:nvGrpSpPr>
        <p:grpSpPr bwMode="auto">
          <a:xfrm>
            <a:off x="3657600" y="2527300"/>
            <a:ext cx="381000" cy="457200"/>
            <a:chOff x="2160" y="2016"/>
            <a:chExt cx="240" cy="297"/>
          </a:xfrm>
        </p:grpSpPr>
        <p:sp>
          <p:nvSpPr>
            <p:cNvPr id="5182" name="Rectangle 38"/>
            <p:cNvSpPr>
              <a:spLocks noChangeArrowheads="1"/>
            </p:cNvSpPr>
            <p:nvPr/>
          </p:nvSpPr>
          <p:spPr bwMode="auto">
            <a:xfrm>
              <a:off x="2160" y="2064"/>
              <a:ext cx="240" cy="240"/>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5183" name="Text Box 39"/>
            <p:cNvSpPr txBox="1">
              <a:spLocks noChangeArrowheads="1"/>
            </p:cNvSpPr>
            <p:nvPr/>
          </p:nvSpPr>
          <p:spPr bwMode="auto">
            <a:xfrm>
              <a:off x="2208" y="2016"/>
              <a:ext cx="192" cy="297"/>
            </a:xfrm>
            <a:prstGeom prst="rect">
              <a:avLst/>
            </a:prstGeom>
            <a:noFill/>
            <a:ln w="9525" algn="ctr">
              <a:noFill/>
              <a:miter lim="800000"/>
              <a:headEnd/>
              <a:tailEnd/>
            </a:ln>
          </p:spPr>
          <p:txBody>
            <a:bodyPr>
              <a:spAutoFit/>
            </a:bodyPr>
            <a:lstStyle/>
            <a:p>
              <a:pPr eaLnBrk="1" hangingPunct="1">
                <a:spcBef>
                  <a:spcPct val="50000"/>
                </a:spcBef>
              </a:pPr>
              <a:r>
                <a:rPr lang="en-US" altLang="zh-CN" sz="2400">
                  <a:solidFill>
                    <a:srgbClr val="FF0000"/>
                  </a:solidFill>
                </a:rPr>
                <a:t>i</a:t>
              </a:r>
            </a:p>
          </p:txBody>
        </p:sp>
      </p:grpSp>
      <p:sp>
        <p:nvSpPr>
          <p:cNvPr id="5159" name="Text Box 40"/>
          <p:cNvSpPr txBox="1">
            <a:spLocks noChangeArrowheads="1"/>
          </p:cNvSpPr>
          <p:nvPr/>
        </p:nvSpPr>
        <p:spPr bwMode="auto">
          <a:xfrm>
            <a:off x="4419600" y="1447800"/>
            <a:ext cx="1600200" cy="831850"/>
          </a:xfrm>
          <a:prstGeom prst="rect">
            <a:avLst/>
          </a:prstGeom>
          <a:noFill/>
          <a:ln w="9525" algn="ctr">
            <a:solidFill>
              <a:srgbClr val="FF0000"/>
            </a:solidFill>
            <a:miter lim="800000"/>
            <a:headEnd/>
            <a:tailEnd/>
          </a:ln>
        </p:spPr>
        <p:txBody>
          <a:bodyPr>
            <a:spAutoFit/>
          </a:bodyPr>
          <a:lstStyle/>
          <a:p>
            <a:pPr algn="ctr" eaLnBrk="1" hangingPunct="1">
              <a:spcBef>
                <a:spcPct val="50000"/>
              </a:spcBef>
            </a:pPr>
            <a:r>
              <a:rPr lang="zh-CN" altLang="en-US" sz="2400">
                <a:solidFill>
                  <a:srgbClr val="FF0000"/>
                </a:solidFill>
              </a:rPr>
              <a:t>页错误处理程序</a:t>
            </a:r>
          </a:p>
        </p:txBody>
      </p:sp>
      <p:sp>
        <p:nvSpPr>
          <p:cNvPr id="5160" name="Freeform 41"/>
          <p:cNvSpPr>
            <a:spLocks/>
          </p:cNvSpPr>
          <p:nvPr/>
        </p:nvSpPr>
        <p:spPr bwMode="auto">
          <a:xfrm>
            <a:off x="3962400" y="2286000"/>
            <a:ext cx="609600" cy="457200"/>
          </a:xfrm>
          <a:custGeom>
            <a:avLst/>
            <a:gdLst>
              <a:gd name="T0" fmla="*/ 0 w 384"/>
              <a:gd name="T1" fmla="*/ 2147483647 h 288"/>
              <a:gd name="T2" fmla="*/ 2147483647 w 384"/>
              <a:gd name="T3" fmla="*/ 2147483647 h 288"/>
              <a:gd name="T4" fmla="*/ 2147483647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cubicBezTo>
                  <a:pt x="88" y="264"/>
                  <a:pt x="176" y="240"/>
                  <a:pt x="240" y="192"/>
                </a:cubicBezTo>
                <a:cubicBezTo>
                  <a:pt x="304" y="144"/>
                  <a:pt x="344" y="72"/>
                  <a:pt x="384" y="0"/>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161" name="Freeform 42"/>
          <p:cNvSpPr>
            <a:spLocks/>
          </p:cNvSpPr>
          <p:nvPr/>
        </p:nvSpPr>
        <p:spPr bwMode="auto">
          <a:xfrm>
            <a:off x="5867400" y="2057400"/>
            <a:ext cx="2057400" cy="685800"/>
          </a:xfrm>
          <a:custGeom>
            <a:avLst/>
            <a:gdLst>
              <a:gd name="T0" fmla="*/ 0 w 816"/>
              <a:gd name="T1" fmla="*/ 0 h 576"/>
              <a:gd name="T2" fmla="*/ 2147483647 w 816"/>
              <a:gd name="T3" fmla="*/ 2147483647 h 576"/>
              <a:gd name="T4" fmla="*/ 2147483647 w 816"/>
              <a:gd name="T5" fmla="*/ 2147483647 h 576"/>
              <a:gd name="T6" fmla="*/ 0 60000 65536"/>
              <a:gd name="T7" fmla="*/ 0 60000 65536"/>
              <a:gd name="T8" fmla="*/ 0 60000 65536"/>
              <a:gd name="T9" fmla="*/ 0 w 816"/>
              <a:gd name="T10" fmla="*/ 0 h 576"/>
              <a:gd name="T11" fmla="*/ 816 w 816"/>
              <a:gd name="T12" fmla="*/ 576 h 576"/>
            </a:gdLst>
            <a:ahLst/>
            <a:cxnLst>
              <a:cxn ang="T6">
                <a:pos x="T0" y="T1"/>
              </a:cxn>
              <a:cxn ang="T7">
                <a:pos x="T2" y="T3"/>
              </a:cxn>
              <a:cxn ang="T8">
                <a:pos x="T4" y="T5"/>
              </a:cxn>
            </a:cxnLst>
            <a:rect l="T9" t="T10" r="T11" b="T12"/>
            <a:pathLst>
              <a:path w="816" h="576">
                <a:moveTo>
                  <a:pt x="0" y="0"/>
                </a:moveTo>
                <a:cubicBezTo>
                  <a:pt x="52" y="120"/>
                  <a:pt x="104" y="240"/>
                  <a:pt x="240" y="336"/>
                </a:cubicBezTo>
                <a:cubicBezTo>
                  <a:pt x="376" y="432"/>
                  <a:pt x="720" y="536"/>
                  <a:pt x="816" y="576"/>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22283" name="Rectangle 43"/>
          <p:cNvSpPr>
            <a:spLocks noChangeArrowheads="1"/>
          </p:cNvSpPr>
          <p:nvPr/>
        </p:nvSpPr>
        <p:spPr bwMode="auto">
          <a:xfrm>
            <a:off x="4991100" y="4343400"/>
            <a:ext cx="762000" cy="381000"/>
          </a:xfrm>
          <a:prstGeom prst="rect">
            <a:avLst/>
          </a:prstGeom>
          <a:solidFill>
            <a:schemeClr val="hlink"/>
          </a:solidFill>
          <a:ln w="12700">
            <a:solidFill>
              <a:srgbClr val="000000"/>
            </a:solidFill>
            <a:miter lim="800000"/>
            <a:headEnd/>
            <a:tailEnd/>
          </a:ln>
        </p:spPr>
        <p:txBody>
          <a:bodyPr anchor="ctr">
            <a:spAutoFit/>
          </a:bodyPr>
          <a:lstStyle/>
          <a:p>
            <a:pPr eaLnBrk="1" hangingPunct="1"/>
            <a:endParaRPr lang="zh-CN" altLang="en-US"/>
          </a:p>
        </p:txBody>
      </p:sp>
      <p:sp>
        <p:nvSpPr>
          <p:cNvPr id="522284" name="Rectangle 44"/>
          <p:cNvSpPr>
            <a:spLocks noChangeArrowheads="1"/>
          </p:cNvSpPr>
          <p:nvPr/>
        </p:nvSpPr>
        <p:spPr bwMode="auto">
          <a:xfrm>
            <a:off x="3276600" y="2590800"/>
            <a:ext cx="762000" cy="390525"/>
          </a:xfrm>
          <a:prstGeom prst="rect">
            <a:avLst/>
          </a:prstGeom>
          <a:solidFill>
            <a:schemeClr val="hlink"/>
          </a:solidFill>
          <a:ln w="12700">
            <a:solidFill>
              <a:srgbClr val="000000"/>
            </a:solidFill>
            <a:miter lim="800000"/>
            <a:headEnd/>
            <a:tailEnd/>
          </a:ln>
        </p:spPr>
        <p:txBody>
          <a:bodyPr anchor="ctr">
            <a:spAutoFit/>
          </a:bodyPr>
          <a:lstStyle/>
          <a:p>
            <a:pPr eaLnBrk="1" hangingPunct="1"/>
            <a:endParaRPr lang="zh-CN" altLang="en-US"/>
          </a:p>
        </p:txBody>
      </p:sp>
      <p:sp>
        <p:nvSpPr>
          <p:cNvPr id="5164" name="Freeform 45"/>
          <p:cNvSpPr>
            <a:spLocks/>
          </p:cNvSpPr>
          <p:nvPr/>
        </p:nvSpPr>
        <p:spPr bwMode="auto">
          <a:xfrm>
            <a:off x="2286000" y="2895600"/>
            <a:ext cx="1066800" cy="266700"/>
          </a:xfrm>
          <a:custGeom>
            <a:avLst/>
            <a:gdLst>
              <a:gd name="T0" fmla="*/ 2147483647 w 624"/>
              <a:gd name="T1" fmla="*/ 0 h 168"/>
              <a:gd name="T2" fmla="*/ 2147483647 w 624"/>
              <a:gd name="T3" fmla="*/ 2147483647 h 168"/>
              <a:gd name="T4" fmla="*/ 2147483647 w 624"/>
              <a:gd name="T5" fmla="*/ 2147483647 h 168"/>
              <a:gd name="T6" fmla="*/ 0 w 624"/>
              <a:gd name="T7" fmla="*/ 2147483647 h 168"/>
              <a:gd name="T8" fmla="*/ 0 60000 65536"/>
              <a:gd name="T9" fmla="*/ 0 60000 65536"/>
              <a:gd name="T10" fmla="*/ 0 60000 65536"/>
              <a:gd name="T11" fmla="*/ 0 60000 65536"/>
              <a:gd name="T12" fmla="*/ 0 w 624"/>
              <a:gd name="T13" fmla="*/ 0 h 168"/>
              <a:gd name="T14" fmla="*/ 624 w 624"/>
              <a:gd name="T15" fmla="*/ 168 h 168"/>
            </a:gdLst>
            <a:ahLst/>
            <a:cxnLst>
              <a:cxn ang="T8">
                <a:pos x="T0" y="T1"/>
              </a:cxn>
              <a:cxn ang="T9">
                <a:pos x="T2" y="T3"/>
              </a:cxn>
              <a:cxn ang="T10">
                <a:pos x="T4" y="T5"/>
              </a:cxn>
              <a:cxn ang="T11">
                <a:pos x="T6" y="T7"/>
              </a:cxn>
            </a:cxnLst>
            <a:rect l="T12" t="T13" r="T14" b="T15"/>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grpSp>
        <p:nvGrpSpPr>
          <p:cNvPr id="5165" name="Group 46"/>
          <p:cNvGrpSpPr>
            <a:grpSpLocks/>
          </p:cNvGrpSpPr>
          <p:nvPr/>
        </p:nvGrpSpPr>
        <p:grpSpPr bwMode="auto">
          <a:xfrm>
            <a:off x="2514600" y="1981200"/>
            <a:ext cx="4343400" cy="2301875"/>
            <a:chOff x="1440" y="1680"/>
            <a:chExt cx="2736" cy="1450"/>
          </a:xfrm>
        </p:grpSpPr>
        <p:sp>
          <p:nvSpPr>
            <p:cNvPr id="5176" name="Text Box 47"/>
            <p:cNvSpPr txBox="1">
              <a:spLocks noChangeArrowheads="1"/>
            </p:cNvSpPr>
            <p:nvPr/>
          </p:nvSpPr>
          <p:spPr bwMode="auto">
            <a:xfrm>
              <a:off x="1440" y="1958"/>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(1)</a:t>
              </a:r>
            </a:p>
          </p:txBody>
        </p:sp>
        <p:sp>
          <p:nvSpPr>
            <p:cNvPr id="5177" name="Text Box 48"/>
            <p:cNvSpPr txBox="1">
              <a:spLocks noChangeArrowheads="1"/>
            </p:cNvSpPr>
            <p:nvPr/>
          </p:nvSpPr>
          <p:spPr bwMode="auto">
            <a:xfrm>
              <a:off x="2352" y="1824"/>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(2)</a:t>
              </a:r>
            </a:p>
          </p:txBody>
        </p:sp>
        <p:sp>
          <p:nvSpPr>
            <p:cNvPr id="5178" name="Text Box 49"/>
            <p:cNvSpPr txBox="1">
              <a:spLocks noChangeArrowheads="1"/>
            </p:cNvSpPr>
            <p:nvPr/>
          </p:nvSpPr>
          <p:spPr bwMode="auto">
            <a:xfrm>
              <a:off x="3744" y="1680"/>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(3)</a:t>
              </a:r>
            </a:p>
          </p:txBody>
        </p:sp>
        <p:sp>
          <p:nvSpPr>
            <p:cNvPr id="5179" name="Text Box 50"/>
            <p:cNvSpPr txBox="1">
              <a:spLocks noChangeArrowheads="1"/>
            </p:cNvSpPr>
            <p:nvPr/>
          </p:nvSpPr>
          <p:spPr bwMode="auto">
            <a:xfrm>
              <a:off x="3696" y="2880"/>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(4)</a:t>
              </a:r>
            </a:p>
          </p:txBody>
        </p:sp>
        <p:sp>
          <p:nvSpPr>
            <p:cNvPr id="5180" name="Text Box 51"/>
            <p:cNvSpPr txBox="1">
              <a:spLocks noChangeArrowheads="1"/>
            </p:cNvSpPr>
            <p:nvPr/>
          </p:nvSpPr>
          <p:spPr bwMode="auto">
            <a:xfrm>
              <a:off x="2496" y="2352"/>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(5)</a:t>
              </a:r>
            </a:p>
          </p:txBody>
        </p:sp>
        <p:sp>
          <p:nvSpPr>
            <p:cNvPr id="5181" name="Text Box 52"/>
            <p:cNvSpPr txBox="1">
              <a:spLocks noChangeArrowheads="1"/>
            </p:cNvSpPr>
            <p:nvPr/>
          </p:nvSpPr>
          <p:spPr bwMode="auto">
            <a:xfrm>
              <a:off x="1440" y="2400"/>
              <a:ext cx="432" cy="250"/>
            </a:xfrm>
            <a:prstGeom prst="rect">
              <a:avLst/>
            </a:prstGeom>
            <a:noFill/>
            <a:ln w="9525" algn="ctr">
              <a:noFill/>
              <a:miter lim="800000"/>
              <a:headEnd/>
              <a:tailEnd/>
            </a:ln>
          </p:spPr>
          <p:txBody>
            <a:bodyPr>
              <a:spAutoFit/>
            </a:bodyPr>
            <a:lstStyle/>
            <a:p>
              <a:pPr eaLnBrk="1" hangingPunct="1">
                <a:spcBef>
                  <a:spcPct val="50000"/>
                </a:spcBef>
              </a:pPr>
              <a:r>
                <a:rPr lang="en-US" altLang="zh-CN" sz="2000">
                  <a:solidFill>
                    <a:schemeClr val="accent2"/>
                  </a:solidFill>
                </a:rPr>
                <a:t>(6)</a:t>
              </a:r>
            </a:p>
          </p:txBody>
        </p:sp>
      </p:grpSp>
      <p:graphicFrame>
        <p:nvGraphicFramePr>
          <p:cNvPr id="5122" name="Object 5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5132" name="剪辑" r:id="rId3" imgW="2166845" imgH="2287575" progId="MS_ClipArt_Gallery.2">
                  <p:embed/>
                </p:oleObj>
              </mc:Choice>
              <mc:Fallback>
                <p:oleObj name="剪辑" r:id="rId3" imgW="2166845" imgH="2287575" progId="MS_ClipArt_Gallery.2">
                  <p:embed/>
                  <p:pic>
                    <p:nvPicPr>
                      <p:cNvPr id="0" name="Object 5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54"/>
          <p:cNvGrpSpPr>
            <a:grpSpLocks/>
          </p:cNvGrpSpPr>
          <p:nvPr/>
        </p:nvGrpSpPr>
        <p:grpSpPr bwMode="auto">
          <a:xfrm>
            <a:off x="987425" y="5611813"/>
            <a:ext cx="7543800" cy="603250"/>
            <a:chOff x="622" y="3535"/>
            <a:chExt cx="4752" cy="380"/>
          </a:xfrm>
        </p:grpSpPr>
        <p:sp>
          <p:nvSpPr>
            <p:cNvPr id="5174" name="Rectangle 55"/>
            <p:cNvSpPr>
              <a:spLocks noChangeArrowheads="1"/>
            </p:cNvSpPr>
            <p:nvPr/>
          </p:nvSpPr>
          <p:spPr bwMode="auto">
            <a:xfrm>
              <a:off x="622" y="3535"/>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交换出去的页面放在哪里</a:t>
              </a:r>
              <a:r>
                <a:rPr lang="en-US" altLang="zh-CN" sz="2400">
                  <a:solidFill>
                    <a:srgbClr val="FF0000"/>
                  </a:solidFill>
                </a:rPr>
                <a:t>?</a:t>
              </a:r>
            </a:p>
          </p:txBody>
        </p:sp>
        <p:pic>
          <p:nvPicPr>
            <p:cNvPr id="5175" name="Picture 56" descr="j0115835"/>
            <p:cNvPicPr>
              <a:picLocks noChangeAspect="1" noChangeArrowheads="1"/>
            </p:cNvPicPr>
            <p:nvPr/>
          </p:nvPicPr>
          <p:blipFill>
            <a:blip r:embed="rId5" cstate="print"/>
            <a:srcRect/>
            <a:stretch>
              <a:fillRect/>
            </a:stretch>
          </p:blipFill>
          <p:spPr bwMode="auto">
            <a:xfrm>
              <a:off x="787" y="3687"/>
              <a:ext cx="119" cy="121"/>
            </a:xfrm>
            <a:prstGeom prst="rect">
              <a:avLst/>
            </a:prstGeom>
            <a:noFill/>
            <a:ln w="9525">
              <a:noFill/>
              <a:miter lim="800000"/>
              <a:headEnd/>
              <a:tailEnd/>
            </a:ln>
          </p:spPr>
        </p:pic>
      </p:grpSp>
      <p:sp>
        <p:nvSpPr>
          <p:cNvPr id="522297" name="Rectangle 57"/>
          <p:cNvSpPr>
            <a:spLocks noChangeArrowheads="1"/>
          </p:cNvSpPr>
          <p:nvPr/>
        </p:nvSpPr>
        <p:spPr bwMode="auto">
          <a:xfrm>
            <a:off x="4991100" y="4343400"/>
            <a:ext cx="762000" cy="381000"/>
          </a:xfrm>
          <a:prstGeom prst="rect">
            <a:avLst/>
          </a:prstGeom>
          <a:solidFill>
            <a:srgbClr val="66FF33"/>
          </a:solidFill>
          <a:ln w="12700">
            <a:solidFill>
              <a:srgbClr val="000000"/>
            </a:solidFill>
            <a:miter lim="800000"/>
            <a:headEnd/>
            <a:tailEnd/>
          </a:ln>
        </p:spPr>
        <p:txBody>
          <a:bodyPr anchor="ctr">
            <a:spAutoFit/>
          </a:bodyPr>
          <a:lstStyle/>
          <a:p>
            <a:pPr eaLnBrk="1" hangingPunct="1"/>
            <a:endParaRPr lang="zh-CN" altLang="en-US"/>
          </a:p>
        </p:txBody>
      </p:sp>
      <p:sp>
        <p:nvSpPr>
          <p:cNvPr id="522298" name="Freeform 58"/>
          <p:cNvSpPr>
            <a:spLocks/>
          </p:cNvSpPr>
          <p:nvPr/>
        </p:nvSpPr>
        <p:spPr bwMode="auto">
          <a:xfrm>
            <a:off x="5638800" y="2743200"/>
            <a:ext cx="2286000" cy="1828800"/>
          </a:xfrm>
          <a:custGeom>
            <a:avLst/>
            <a:gdLst>
              <a:gd name="T0" fmla="*/ 2147483647 w 1392"/>
              <a:gd name="T1" fmla="*/ 0 h 1152"/>
              <a:gd name="T2" fmla="*/ 2147483647 w 1392"/>
              <a:gd name="T3" fmla="*/ 2147483647 h 1152"/>
              <a:gd name="T4" fmla="*/ 0 w 1392"/>
              <a:gd name="T5" fmla="*/ 2147483647 h 1152"/>
              <a:gd name="T6" fmla="*/ 0 60000 65536"/>
              <a:gd name="T7" fmla="*/ 0 60000 65536"/>
              <a:gd name="T8" fmla="*/ 0 60000 65536"/>
              <a:gd name="T9" fmla="*/ 0 w 1392"/>
              <a:gd name="T10" fmla="*/ 0 h 1152"/>
              <a:gd name="T11" fmla="*/ 1392 w 1392"/>
              <a:gd name="T12" fmla="*/ 1152 h 1152"/>
            </a:gdLst>
            <a:ahLst/>
            <a:cxnLst>
              <a:cxn ang="T6">
                <a:pos x="T0" y="T1"/>
              </a:cxn>
              <a:cxn ang="T7">
                <a:pos x="T2" y="T3"/>
              </a:cxn>
              <a:cxn ang="T8">
                <a:pos x="T4" y="T5"/>
              </a:cxn>
            </a:cxnLst>
            <a:rect l="T9" t="T10" r="T11" b="T12"/>
            <a:pathLst>
              <a:path w="1392" h="1152">
                <a:moveTo>
                  <a:pt x="1392" y="0"/>
                </a:moveTo>
                <a:cubicBezTo>
                  <a:pt x="1292" y="240"/>
                  <a:pt x="1192" y="480"/>
                  <a:pt x="960" y="672"/>
                </a:cubicBezTo>
                <a:cubicBezTo>
                  <a:pt x="728" y="864"/>
                  <a:pt x="364" y="1008"/>
                  <a:pt x="0" y="1152"/>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22299" name="Line 59"/>
          <p:cNvSpPr>
            <a:spLocks noChangeShapeType="1"/>
          </p:cNvSpPr>
          <p:nvPr/>
        </p:nvSpPr>
        <p:spPr bwMode="auto">
          <a:xfrm>
            <a:off x="3810000" y="2743200"/>
            <a:ext cx="1219200" cy="1828800"/>
          </a:xfrm>
          <a:prstGeom prst="line">
            <a:avLst/>
          </a:prstGeom>
          <a:noFill/>
          <a:ln w="28575">
            <a:solidFill>
              <a:srgbClr val="FF0000"/>
            </a:solidFill>
            <a:round/>
            <a:headEnd type="oval" w="med" len="med"/>
            <a:tailEnd type="triangle" w="med" len="med"/>
          </a:ln>
        </p:spPr>
        <p:txBody>
          <a:bodyPr/>
          <a:lstStyle/>
          <a:p>
            <a:endParaRPr lang="zh-CN" altLang="en-US"/>
          </a:p>
        </p:txBody>
      </p:sp>
      <p:grpSp>
        <p:nvGrpSpPr>
          <p:cNvPr id="5" name="Group 60"/>
          <p:cNvGrpSpPr>
            <a:grpSpLocks/>
          </p:cNvGrpSpPr>
          <p:nvPr/>
        </p:nvGrpSpPr>
        <p:grpSpPr bwMode="auto">
          <a:xfrm>
            <a:off x="5638800" y="3352800"/>
            <a:ext cx="2667000" cy="1447800"/>
            <a:chOff x="3552" y="2112"/>
            <a:chExt cx="1680" cy="912"/>
          </a:xfrm>
        </p:grpSpPr>
        <p:sp>
          <p:nvSpPr>
            <p:cNvPr id="5172" name="Freeform 61"/>
            <p:cNvSpPr>
              <a:spLocks/>
            </p:cNvSpPr>
            <p:nvPr/>
          </p:nvSpPr>
          <p:spPr bwMode="auto">
            <a:xfrm>
              <a:off x="3552" y="2112"/>
              <a:ext cx="1344" cy="832"/>
            </a:xfrm>
            <a:custGeom>
              <a:avLst/>
              <a:gdLst>
                <a:gd name="T0" fmla="*/ 0 w 1344"/>
                <a:gd name="T1" fmla="*/ 816 h 832"/>
                <a:gd name="T2" fmla="*/ 336 w 1344"/>
                <a:gd name="T3" fmla="*/ 816 h 832"/>
                <a:gd name="T4" fmla="*/ 672 w 1344"/>
                <a:gd name="T5" fmla="*/ 720 h 832"/>
                <a:gd name="T6" fmla="*/ 864 w 1344"/>
                <a:gd name="T7" fmla="*/ 576 h 832"/>
                <a:gd name="T8" fmla="*/ 1056 w 1344"/>
                <a:gd name="T9" fmla="*/ 336 h 832"/>
                <a:gd name="T10" fmla="*/ 1344 w 1344"/>
                <a:gd name="T11" fmla="*/ 0 h 832"/>
                <a:gd name="T12" fmla="*/ 0 60000 65536"/>
                <a:gd name="T13" fmla="*/ 0 60000 65536"/>
                <a:gd name="T14" fmla="*/ 0 60000 65536"/>
                <a:gd name="T15" fmla="*/ 0 60000 65536"/>
                <a:gd name="T16" fmla="*/ 0 60000 65536"/>
                <a:gd name="T17" fmla="*/ 0 60000 65536"/>
                <a:gd name="T18" fmla="*/ 0 w 1344"/>
                <a:gd name="T19" fmla="*/ 0 h 832"/>
                <a:gd name="T20" fmla="*/ 1344 w 1344"/>
                <a:gd name="T21" fmla="*/ 832 h 832"/>
              </a:gdLst>
              <a:ahLst/>
              <a:cxnLst>
                <a:cxn ang="T12">
                  <a:pos x="T0" y="T1"/>
                </a:cxn>
                <a:cxn ang="T13">
                  <a:pos x="T2" y="T3"/>
                </a:cxn>
                <a:cxn ang="T14">
                  <a:pos x="T4" y="T5"/>
                </a:cxn>
                <a:cxn ang="T15">
                  <a:pos x="T6" y="T7"/>
                </a:cxn>
                <a:cxn ang="T16">
                  <a:pos x="T8" y="T9"/>
                </a:cxn>
                <a:cxn ang="T17">
                  <a:pos x="T10" y="T11"/>
                </a:cxn>
              </a:cxnLst>
              <a:rect l="T18" t="T19" r="T20" b="T21"/>
              <a:pathLst>
                <a:path w="1344" h="832">
                  <a:moveTo>
                    <a:pt x="0" y="816"/>
                  </a:moveTo>
                  <a:cubicBezTo>
                    <a:pt x="112" y="824"/>
                    <a:pt x="224" y="832"/>
                    <a:pt x="336" y="816"/>
                  </a:cubicBezTo>
                  <a:cubicBezTo>
                    <a:pt x="448" y="800"/>
                    <a:pt x="584" y="760"/>
                    <a:pt x="672" y="720"/>
                  </a:cubicBezTo>
                  <a:cubicBezTo>
                    <a:pt x="760" y="680"/>
                    <a:pt x="800" y="640"/>
                    <a:pt x="864" y="576"/>
                  </a:cubicBezTo>
                  <a:cubicBezTo>
                    <a:pt x="928" y="512"/>
                    <a:pt x="976" y="432"/>
                    <a:pt x="1056" y="336"/>
                  </a:cubicBezTo>
                  <a:cubicBezTo>
                    <a:pt x="1136" y="240"/>
                    <a:pt x="1240" y="120"/>
                    <a:pt x="1344" y="0"/>
                  </a:cubicBezTo>
                </a:path>
              </a:pathLst>
            </a:custGeom>
            <a:noFill/>
            <a:ln w="28575" cap="flat" cmpd="sng">
              <a:solidFill>
                <a:schemeClr val="accent2"/>
              </a:solidFill>
              <a:prstDash val="solid"/>
              <a:round/>
              <a:headEnd type="oval" w="med" len="med"/>
              <a:tailEnd type="triangle" w="med" len="med"/>
            </a:ln>
          </p:spPr>
          <p:txBody>
            <a:bodyPr/>
            <a:lstStyle/>
            <a:p>
              <a:endParaRPr lang="zh-CN" altLang="en-US"/>
            </a:p>
          </p:txBody>
        </p:sp>
        <p:sp>
          <p:nvSpPr>
            <p:cNvPr id="5173" name="Text Box 62"/>
            <p:cNvSpPr txBox="1">
              <a:spLocks noChangeArrowheads="1"/>
            </p:cNvSpPr>
            <p:nvPr/>
          </p:nvSpPr>
          <p:spPr bwMode="auto">
            <a:xfrm>
              <a:off x="4176" y="2736"/>
              <a:ext cx="1056" cy="288"/>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交换出去</a:t>
              </a:r>
            </a:p>
          </p:txBody>
        </p:sp>
      </p:grpSp>
      <p:sp>
        <p:nvSpPr>
          <p:cNvPr id="522303" name="Rectangle 63"/>
          <p:cNvSpPr>
            <a:spLocks noChangeArrowheads="1"/>
          </p:cNvSpPr>
          <p:nvPr/>
        </p:nvSpPr>
        <p:spPr bwMode="auto">
          <a:xfrm>
            <a:off x="7620000" y="3251200"/>
            <a:ext cx="304800" cy="125413"/>
          </a:xfrm>
          <a:prstGeom prst="rect">
            <a:avLst/>
          </a:prstGeom>
          <a:solidFill>
            <a:srgbClr val="66FF33"/>
          </a:solidFill>
          <a:ln w="12700">
            <a:solidFill>
              <a:srgbClr val="000000"/>
            </a:solidFill>
            <a:miter lim="800000"/>
            <a:headEnd/>
            <a:tailEnd/>
          </a:ln>
        </p:spPr>
        <p:txBody>
          <a:bodyPr wrap="none" anchor="ctr">
            <a:spAutoFit/>
          </a:body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2229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522303"/>
                                        </p:tgtEl>
                                        <p:attrNameLst>
                                          <p:attrName>style.visibility</p:attrName>
                                        </p:attrNameLst>
                                      </p:cBhvr>
                                      <p:to>
                                        <p:strVal val="visible"/>
                                      </p:to>
                                    </p:set>
                                    <p:animEffect transition="in" filter="dissolve">
                                      <p:cBhvr>
                                        <p:cTn id="15" dur="1000"/>
                                        <p:tgtEl>
                                          <p:spTgt spid="52230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522298"/>
                                        </p:tgtEl>
                                        <p:attrNameLst>
                                          <p:attrName>style.visibility</p:attrName>
                                        </p:attrNameLst>
                                      </p:cBhvr>
                                      <p:to>
                                        <p:strVal val="visible"/>
                                      </p:to>
                                    </p:set>
                                    <p:animEffect transition="in" filter="wipe(right)">
                                      <p:cBhvr>
                                        <p:cTn id="20" dur="500"/>
                                        <p:tgtEl>
                                          <p:spTgt spid="522298"/>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522283"/>
                                        </p:tgtEl>
                                        <p:attrNameLst>
                                          <p:attrName>style.visibility</p:attrName>
                                        </p:attrNameLst>
                                      </p:cBhvr>
                                      <p:to>
                                        <p:strVal val="visible"/>
                                      </p:to>
                                    </p:set>
                                    <p:animEffect transition="in" filter="dissolve">
                                      <p:cBhvr>
                                        <p:cTn id="24" dur="1000"/>
                                        <p:tgtEl>
                                          <p:spTgt spid="5222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22284"/>
                                        </p:tgtEl>
                                        <p:attrNameLst>
                                          <p:attrName>style.visibility</p:attrName>
                                        </p:attrNameLst>
                                      </p:cBhvr>
                                      <p:to>
                                        <p:strVal val="visible"/>
                                      </p:to>
                                    </p:set>
                                    <p:animEffect transition="in" filter="dissolve">
                                      <p:cBhvr>
                                        <p:cTn id="29" dur="1000"/>
                                        <p:tgtEl>
                                          <p:spTgt spid="522284"/>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522299"/>
                                        </p:tgtEl>
                                        <p:attrNameLst>
                                          <p:attrName>style.visibility</p:attrName>
                                        </p:attrNameLst>
                                      </p:cBhvr>
                                      <p:to>
                                        <p:strVal val="visible"/>
                                      </p:to>
                                    </p:set>
                                    <p:animEffect transition="in" filter="wipe(left)">
                                      <p:cBhvr>
                                        <p:cTn id="33" dur="500"/>
                                        <p:tgtEl>
                                          <p:spTgt spid="52229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3" grpId="0" animBg="1"/>
      <p:bldP spid="522284" grpId="0" animBg="1"/>
      <p:bldP spid="522297" grpId="0" animBg="1"/>
      <p:bldP spid="522298" grpId="0" animBg="1"/>
      <p:bldP spid="522299" grpId="0" animBg="1"/>
      <p:bldP spid="52230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304800"/>
            <a:ext cx="8229600" cy="676275"/>
          </a:xfrm>
        </p:spPr>
        <p:txBody>
          <a:bodyPr/>
          <a:lstStyle/>
          <a:p>
            <a:pPr eaLnBrk="1" hangingPunct="1"/>
            <a:r>
              <a:rPr lang="zh-CN" altLang="en-US" smtClean="0"/>
              <a:t>交换分区</a:t>
            </a:r>
            <a:endParaRPr lang="zh-CN" altLang="zh-CN" smtClean="0"/>
          </a:p>
        </p:txBody>
      </p:sp>
      <p:grpSp>
        <p:nvGrpSpPr>
          <p:cNvPr id="2" name="Group 3"/>
          <p:cNvGrpSpPr>
            <a:grpSpLocks/>
          </p:cNvGrpSpPr>
          <p:nvPr/>
        </p:nvGrpSpPr>
        <p:grpSpPr bwMode="auto">
          <a:xfrm>
            <a:off x="987425" y="1905000"/>
            <a:ext cx="7543800" cy="603250"/>
            <a:chOff x="622" y="1170"/>
            <a:chExt cx="4752" cy="380"/>
          </a:xfrm>
        </p:grpSpPr>
        <p:sp>
          <p:nvSpPr>
            <p:cNvPr id="39972" name="Rectangle 4"/>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问题的关键是写到磁盘的什么位置</a:t>
              </a:r>
              <a:r>
                <a:rPr lang="en-US" altLang="zh-CN" sz="2400">
                  <a:solidFill>
                    <a:srgbClr val="FF0000"/>
                  </a:solidFill>
                </a:rPr>
                <a:t>?</a:t>
              </a:r>
            </a:p>
          </p:txBody>
        </p:sp>
        <p:pic>
          <p:nvPicPr>
            <p:cNvPr id="39973" name="Picture 5"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
        <p:nvSpPr>
          <p:cNvPr id="39940" name="Rectangle 6"/>
          <p:cNvSpPr>
            <a:spLocks noChangeArrowheads="1"/>
          </p:cNvSpPr>
          <p:nvPr/>
        </p:nvSpPr>
        <p:spPr bwMode="auto">
          <a:xfrm>
            <a:off x="762000" y="12192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t>交换出去的页面显然要写到磁盘上</a:t>
            </a:r>
          </a:p>
        </p:txBody>
      </p:sp>
      <p:grpSp>
        <p:nvGrpSpPr>
          <p:cNvPr id="3" name="Group 7"/>
          <p:cNvGrpSpPr>
            <a:grpSpLocks/>
          </p:cNvGrpSpPr>
          <p:nvPr/>
        </p:nvGrpSpPr>
        <p:grpSpPr bwMode="auto">
          <a:xfrm>
            <a:off x="990600" y="2487613"/>
            <a:ext cx="7543800" cy="546100"/>
            <a:chOff x="622" y="1170"/>
            <a:chExt cx="4752" cy="344"/>
          </a:xfrm>
        </p:grpSpPr>
        <p:sp>
          <p:nvSpPr>
            <p:cNvPr id="39970" name="Rectangle 8"/>
            <p:cNvSpPr>
              <a:spLocks noChangeArrowheads="1"/>
            </p:cNvSpPr>
            <p:nvPr/>
          </p:nvSpPr>
          <p:spPr bwMode="auto">
            <a:xfrm>
              <a:off x="622" y="1170"/>
              <a:ext cx="4752" cy="344"/>
            </a:xfrm>
            <a:prstGeom prst="rect">
              <a:avLst/>
            </a:prstGeom>
            <a:noFill/>
            <a:ln w="9525">
              <a:noFill/>
              <a:miter lim="800000"/>
              <a:headEnd/>
              <a:tailEnd/>
            </a:ln>
          </p:spPr>
          <p:txBody>
            <a:bodyPr>
              <a:spAutoFit/>
            </a:bodyPr>
            <a:lstStyle/>
            <a:p>
              <a:pPr lvl="1" eaLnBrk="1" hangingPunct="1">
                <a:lnSpc>
                  <a:spcPct val="140000"/>
                </a:lnSpc>
              </a:pPr>
              <a:r>
                <a:rPr lang="zh-CN" altLang="en-US" sz="2400"/>
                <a:t>如果是代码段和数据段，</a:t>
              </a:r>
              <a:r>
                <a:rPr lang="zh-CN" altLang="en-US" sz="2400">
                  <a:solidFill>
                    <a:srgbClr val="FF0000"/>
                  </a:solidFill>
                </a:rPr>
                <a:t>直接写到文件中？</a:t>
              </a:r>
            </a:p>
          </p:txBody>
        </p:sp>
        <p:pic>
          <p:nvPicPr>
            <p:cNvPr id="39971" name="Picture 9"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4" name="Group 10"/>
          <p:cNvGrpSpPr>
            <a:grpSpLocks/>
          </p:cNvGrpSpPr>
          <p:nvPr/>
        </p:nvGrpSpPr>
        <p:grpSpPr bwMode="auto">
          <a:xfrm>
            <a:off x="990600" y="3063875"/>
            <a:ext cx="7543800" cy="603250"/>
            <a:chOff x="622" y="1170"/>
            <a:chExt cx="4752" cy="380"/>
          </a:xfrm>
        </p:grpSpPr>
        <p:sp>
          <p:nvSpPr>
            <p:cNvPr id="39968" name="Rectangle 11"/>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如果是堆栈段呢</a:t>
              </a:r>
              <a:r>
                <a:rPr lang="en-US" altLang="zh-CN" sz="2400"/>
                <a:t>? </a:t>
              </a:r>
            </a:p>
          </p:txBody>
        </p:sp>
        <p:pic>
          <p:nvPicPr>
            <p:cNvPr id="39969" name="Picture 12"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
        <p:nvSpPr>
          <p:cNvPr id="523277" name="Text Box 13"/>
          <p:cNvSpPr txBox="1">
            <a:spLocks noChangeArrowheads="1"/>
          </p:cNvSpPr>
          <p:nvPr/>
        </p:nvSpPr>
        <p:spPr bwMode="auto">
          <a:xfrm>
            <a:off x="4114800" y="3200400"/>
            <a:ext cx="29718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创建一个文件吗</a:t>
            </a:r>
            <a:r>
              <a:rPr lang="en-US" altLang="zh-CN" sz="2400">
                <a:solidFill>
                  <a:srgbClr val="FF0000"/>
                </a:solidFill>
              </a:rPr>
              <a:t>?</a:t>
            </a:r>
          </a:p>
        </p:txBody>
      </p:sp>
      <p:sp>
        <p:nvSpPr>
          <p:cNvPr id="523278" name="AutoShape 14"/>
          <p:cNvSpPr>
            <a:spLocks noChangeArrowheads="1"/>
          </p:cNvSpPr>
          <p:nvPr/>
        </p:nvSpPr>
        <p:spPr bwMode="auto">
          <a:xfrm rot="10800000">
            <a:off x="5207000" y="3733800"/>
            <a:ext cx="3886200" cy="914400"/>
          </a:xfrm>
          <a:prstGeom prst="wedgeRoundRectCallout">
            <a:avLst>
              <a:gd name="adj1" fmla="val 39213"/>
              <a:gd name="adj2" fmla="val 71699"/>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200"/>
              <a:t>变成了页面  </a:t>
            </a:r>
            <a:r>
              <a:rPr lang="zh-CN" altLang="en-US" sz="2200">
                <a:sym typeface="Symbol" pitchFamily="18" charset="2"/>
              </a:rPr>
              <a:t> 文件  扇区映射关系，显然是低效的</a:t>
            </a:r>
            <a:endParaRPr lang="zh-CN" altLang="zh-CN" sz="2200">
              <a:sym typeface="Symbol" pitchFamily="18" charset="2"/>
            </a:endParaRPr>
          </a:p>
        </p:txBody>
      </p:sp>
      <p:grpSp>
        <p:nvGrpSpPr>
          <p:cNvPr id="5" name="Group 15"/>
          <p:cNvGrpSpPr>
            <a:grpSpLocks/>
          </p:cNvGrpSpPr>
          <p:nvPr/>
        </p:nvGrpSpPr>
        <p:grpSpPr bwMode="auto">
          <a:xfrm>
            <a:off x="990600" y="3657600"/>
            <a:ext cx="7543800" cy="603250"/>
            <a:chOff x="622" y="1170"/>
            <a:chExt cx="4752" cy="380"/>
          </a:xfrm>
        </p:grpSpPr>
        <p:sp>
          <p:nvSpPr>
            <p:cNvPr id="39966" name="Rectangle 16"/>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应该是直接</a:t>
              </a:r>
              <a:r>
                <a:rPr lang="zh-CN" altLang="en-US" sz="2400">
                  <a:solidFill>
                    <a:srgbClr val="FF0000"/>
                  </a:solidFill>
                </a:rPr>
                <a:t>“页面  </a:t>
              </a:r>
              <a:r>
                <a:rPr lang="zh-CN" altLang="en-US" sz="2400">
                  <a:solidFill>
                    <a:srgbClr val="FF0000"/>
                  </a:solidFill>
                  <a:sym typeface="Symbol" pitchFamily="18" charset="2"/>
                </a:rPr>
                <a:t>  扇区”</a:t>
              </a:r>
              <a:endParaRPr lang="zh-CN" altLang="en-US" sz="2400">
                <a:solidFill>
                  <a:srgbClr val="FF0000"/>
                </a:solidFill>
              </a:endParaRPr>
            </a:p>
          </p:txBody>
        </p:sp>
        <p:pic>
          <p:nvPicPr>
            <p:cNvPr id="39967" name="Picture 17"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6" name="Group 18"/>
          <p:cNvGrpSpPr>
            <a:grpSpLocks/>
          </p:cNvGrpSpPr>
          <p:nvPr/>
        </p:nvGrpSpPr>
        <p:grpSpPr bwMode="auto">
          <a:xfrm>
            <a:off x="76200" y="4538663"/>
            <a:ext cx="4876800" cy="1176337"/>
            <a:chOff x="48" y="2859"/>
            <a:chExt cx="3072" cy="741"/>
          </a:xfrm>
        </p:grpSpPr>
        <p:sp>
          <p:nvSpPr>
            <p:cNvPr id="39951" name="Rectangle 19"/>
            <p:cNvSpPr>
              <a:spLocks noChangeArrowheads="1"/>
            </p:cNvSpPr>
            <p:nvPr/>
          </p:nvSpPr>
          <p:spPr bwMode="auto">
            <a:xfrm>
              <a:off x="336" y="3120"/>
              <a:ext cx="1056" cy="336"/>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39952" name="AutoShape 20"/>
            <p:cNvSpPr>
              <a:spLocks noChangeArrowheads="1"/>
            </p:cNvSpPr>
            <p:nvPr/>
          </p:nvSpPr>
          <p:spPr bwMode="auto">
            <a:xfrm>
              <a:off x="2256" y="2880"/>
              <a:ext cx="864" cy="720"/>
            </a:xfrm>
            <a:prstGeom prst="can">
              <a:avLst>
                <a:gd name="adj" fmla="val 25000"/>
              </a:avLst>
            </a:prstGeom>
            <a:solidFill>
              <a:schemeClr val="bg1"/>
            </a:solidFill>
            <a:ln w="9525">
              <a:solidFill>
                <a:schemeClr val="tx1"/>
              </a:solidFill>
              <a:round/>
              <a:headEnd/>
              <a:tailEnd/>
            </a:ln>
          </p:spPr>
          <p:txBody>
            <a:bodyPr wrap="none" anchor="ctr"/>
            <a:lstStyle/>
            <a:p>
              <a:pPr eaLnBrk="1" hangingPunct="1"/>
              <a:endParaRPr lang="zh-CN" altLang="en-US"/>
            </a:p>
          </p:txBody>
        </p:sp>
        <p:sp>
          <p:nvSpPr>
            <p:cNvPr id="39953" name="Text Box 21"/>
            <p:cNvSpPr txBox="1">
              <a:spLocks noChangeArrowheads="1"/>
            </p:cNvSpPr>
            <p:nvPr/>
          </p:nvSpPr>
          <p:spPr bwMode="auto">
            <a:xfrm>
              <a:off x="48" y="2859"/>
              <a:ext cx="2036" cy="213"/>
            </a:xfrm>
            <a:prstGeom prst="rect">
              <a:avLst/>
            </a:prstGeom>
            <a:noFill/>
            <a:ln w="9525" algn="ctr">
              <a:noFill/>
              <a:miter lim="800000"/>
              <a:headEnd/>
              <a:tailEnd/>
            </a:ln>
          </p:spPr>
          <p:txBody>
            <a:bodyPr>
              <a:spAutoFit/>
            </a:bodyPr>
            <a:lstStyle/>
            <a:p>
              <a:pPr eaLnBrk="1" hangingPunct="1">
                <a:spcBef>
                  <a:spcPct val="50000"/>
                </a:spcBef>
                <a:buFont typeface="Wingdings" pitchFamily="2" charset="2"/>
                <a:buNone/>
              </a:pPr>
              <a:r>
                <a:rPr lang="zh-CN" altLang="en-US" sz="1600"/>
                <a:t>页表条目 </a:t>
              </a:r>
              <a:r>
                <a:rPr lang="en-US" altLang="zh-CN" sz="1600"/>
                <a:t>(Page Table Entry)PTE</a:t>
              </a:r>
            </a:p>
          </p:txBody>
        </p:sp>
        <p:sp>
          <p:nvSpPr>
            <p:cNvPr id="39954" name="Rectangle 22"/>
            <p:cNvSpPr>
              <a:spLocks noChangeArrowheads="1"/>
            </p:cNvSpPr>
            <p:nvPr/>
          </p:nvSpPr>
          <p:spPr bwMode="auto">
            <a:xfrm>
              <a:off x="1392" y="3120"/>
              <a:ext cx="480" cy="336"/>
            </a:xfrm>
            <a:prstGeom prst="rect">
              <a:avLst/>
            </a:prstGeom>
            <a:solidFill>
              <a:schemeClr val="bg1"/>
            </a:solidFill>
            <a:ln w="9525" algn="ctr">
              <a:solidFill>
                <a:schemeClr val="tx1"/>
              </a:solidFill>
              <a:miter lim="800000"/>
              <a:headEnd/>
              <a:tailEnd/>
            </a:ln>
          </p:spPr>
          <p:txBody>
            <a:bodyPr wrap="none" anchor="ctr"/>
            <a:lstStyle/>
            <a:p>
              <a:pPr eaLnBrk="1" hangingPunct="1"/>
              <a:endParaRPr lang="zh-CN" altLang="en-US"/>
            </a:p>
          </p:txBody>
        </p:sp>
        <p:sp>
          <p:nvSpPr>
            <p:cNvPr id="39955" name="Text Box 23"/>
            <p:cNvSpPr txBox="1">
              <a:spLocks noChangeArrowheads="1"/>
            </p:cNvSpPr>
            <p:nvPr/>
          </p:nvSpPr>
          <p:spPr bwMode="auto">
            <a:xfrm>
              <a:off x="1392" y="3159"/>
              <a:ext cx="528" cy="288"/>
            </a:xfrm>
            <a:prstGeom prst="rect">
              <a:avLst/>
            </a:prstGeom>
            <a:noFill/>
            <a:ln w="9525" algn="ctr">
              <a:noFill/>
              <a:miter lim="800000"/>
              <a:headEnd/>
              <a:tailEnd/>
            </a:ln>
          </p:spPr>
          <p:txBody>
            <a:bodyPr>
              <a:spAutoFit/>
            </a:bodyPr>
            <a:lstStyle/>
            <a:p>
              <a:pPr eaLnBrk="1" hangingPunct="1">
                <a:spcBef>
                  <a:spcPct val="50000"/>
                </a:spcBef>
              </a:pPr>
              <a:r>
                <a:rPr lang="en-US" altLang="zh-CN" sz="2400"/>
                <a:t>P=0</a:t>
              </a:r>
            </a:p>
          </p:txBody>
        </p:sp>
        <p:sp>
          <p:nvSpPr>
            <p:cNvPr id="39956" name="Text Box 24"/>
            <p:cNvSpPr txBox="1">
              <a:spLocks noChangeArrowheads="1"/>
            </p:cNvSpPr>
            <p:nvPr/>
          </p:nvSpPr>
          <p:spPr bwMode="auto">
            <a:xfrm>
              <a:off x="423" y="3132"/>
              <a:ext cx="960" cy="288"/>
            </a:xfrm>
            <a:prstGeom prst="rect">
              <a:avLst/>
            </a:prstGeom>
            <a:noFill/>
            <a:ln w="9525" algn="ctr">
              <a:noFill/>
              <a:miter lim="800000"/>
              <a:headEnd/>
              <a:tailEnd/>
            </a:ln>
          </p:spPr>
          <p:txBody>
            <a:bodyPr>
              <a:spAutoFit/>
            </a:bodyPr>
            <a:lstStyle/>
            <a:p>
              <a:pPr eaLnBrk="1" hangingPunct="1">
                <a:spcBef>
                  <a:spcPct val="50000"/>
                </a:spcBef>
              </a:pPr>
              <a:r>
                <a:rPr lang="zh-CN" altLang="en-US" sz="2400"/>
                <a:t>换出地址</a:t>
              </a:r>
            </a:p>
          </p:txBody>
        </p:sp>
        <p:sp>
          <p:nvSpPr>
            <p:cNvPr id="39957" name="Rectangle 25"/>
            <p:cNvSpPr>
              <a:spLocks noChangeArrowheads="1"/>
            </p:cNvSpPr>
            <p:nvPr/>
          </p:nvSpPr>
          <p:spPr bwMode="auto">
            <a:xfrm>
              <a:off x="2304" y="321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58" name="Rectangle 26"/>
            <p:cNvSpPr>
              <a:spLocks noChangeArrowheads="1"/>
            </p:cNvSpPr>
            <p:nvPr/>
          </p:nvSpPr>
          <p:spPr bwMode="auto">
            <a:xfrm>
              <a:off x="2496" y="321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59" name="Rectangle 27"/>
            <p:cNvSpPr>
              <a:spLocks noChangeArrowheads="1"/>
            </p:cNvSpPr>
            <p:nvPr/>
          </p:nvSpPr>
          <p:spPr bwMode="auto">
            <a:xfrm>
              <a:off x="2688" y="321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0" name="Rectangle 28"/>
            <p:cNvSpPr>
              <a:spLocks noChangeArrowheads="1"/>
            </p:cNvSpPr>
            <p:nvPr/>
          </p:nvSpPr>
          <p:spPr bwMode="auto">
            <a:xfrm>
              <a:off x="2880" y="321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1" name="Rectangle 29"/>
            <p:cNvSpPr>
              <a:spLocks noChangeArrowheads="1"/>
            </p:cNvSpPr>
            <p:nvPr/>
          </p:nvSpPr>
          <p:spPr bwMode="auto">
            <a:xfrm>
              <a:off x="2304" y="3291"/>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2" name="Rectangle 30"/>
            <p:cNvSpPr>
              <a:spLocks noChangeArrowheads="1"/>
            </p:cNvSpPr>
            <p:nvPr/>
          </p:nvSpPr>
          <p:spPr bwMode="auto">
            <a:xfrm>
              <a:off x="2496" y="3291"/>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3" name="Rectangle 31"/>
            <p:cNvSpPr>
              <a:spLocks noChangeArrowheads="1"/>
            </p:cNvSpPr>
            <p:nvPr/>
          </p:nvSpPr>
          <p:spPr bwMode="auto">
            <a:xfrm>
              <a:off x="2688" y="3291"/>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4" name="Rectangle 32"/>
            <p:cNvSpPr>
              <a:spLocks noChangeArrowheads="1"/>
            </p:cNvSpPr>
            <p:nvPr/>
          </p:nvSpPr>
          <p:spPr bwMode="auto">
            <a:xfrm>
              <a:off x="2880" y="3291"/>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39965" name="Freeform 33"/>
            <p:cNvSpPr>
              <a:spLocks/>
            </p:cNvSpPr>
            <p:nvPr/>
          </p:nvSpPr>
          <p:spPr bwMode="auto">
            <a:xfrm>
              <a:off x="1248" y="3216"/>
              <a:ext cx="1056" cy="368"/>
            </a:xfrm>
            <a:custGeom>
              <a:avLst/>
              <a:gdLst>
                <a:gd name="T0" fmla="*/ 0 w 1056"/>
                <a:gd name="T1" fmla="*/ 96 h 368"/>
                <a:gd name="T2" fmla="*/ 192 w 1056"/>
                <a:gd name="T3" fmla="*/ 336 h 368"/>
                <a:gd name="T4" fmla="*/ 624 w 1056"/>
                <a:gd name="T5" fmla="*/ 288 h 368"/>
                <a:gd name="T6" fmla="*/ 864 w 1056"/>
                <a:gd name="T7" fmla="*/ 192 h 368"/>
                <a:gd name="T8" fmla="*/ 1056 w 1056"/>
                <a:gd name="T9" fmla="*/ 0 h 368"/>
                <a:gd name="T10" fmla="*/ 0 60000 65536"/>
                <a:gd name="T11" fmla="*/ 0 60000 65536"/>
                <a:gd name="T12" fmla="*/ 0 60000 65536"/>
                <a:gd name="T13" fmla="*/ 0 60000 65536"/>
                <a:gd name="T14" fmla="*/ 0 60000 65536"/>
                <a:gd name="T15" fmla="*/ 0 w 1056"/>
                <a:gd name="T16" fmla="*/ 0 h 368"/>
                <a:gd name="T17" fmla="*/ 1056 w 1056"/>
                <a:gd name="T18" fmla="*/ 368 h 368"/>
              </a:gdLst>
              <a:ahLst/>
              <a:cxnLst>
                <a:cxn ang="T10">
                  <a:pos x="T0" y="T1"/>
                </a:cxn>
                <a:cxn ang="T11">
                  <a:pos x="T2" y="T3"/>
                </a:cxn>
                <a:cxn ang="T12">
                  <a:pos x="T4" y="T5"/>
                </a:cxn>
                <a:cxn ang="T13">
                  <a:pos x="T6" y="T7"/>
                </a:cxn>
                <a:cxn ang="T14">
                  <a:pos x="T8" y="T9"/>
                </a:cxn>
              </a:cxnLst>
              <a:rect l="T15" t="T16" r="T17" b="T18"/>
              <a:pathLst>
                <a:path w="1056" h="368">
                  <a:moveTo>
                    <a:pt x="0" y="96"/>
                  </a:moveTo>
                  <a:cubicBezTo>
                    <a:pt x="44" y="200"/>
                    <a:pt x="88" y="304"/>
                    <a:pt x="192" y="336"/>
                  </a:cubicBezTo>
                  <a:cubicBezTo>
                    <a:pt x="296" y="368"/>
                    <a:pt x="512" y="312"/>
                    <a:pt x="624" y="288"/>
                  </a:cubicBezTo>
                  <a:cubicBezTo>
                    <a:pt x="736" y="264"/>
                    <a:pt x="792" y="240"/>
                    <a:pt x="864" y="192"/>
                  </a:cubicBezTo>
                  <a:cubicBezTo>
                    <a:pt x="936" y="144"/>
                    <a:pt x="996" y="72"/>
                    <a:pt x="1056" y="0"/>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grpSp>
      <p:sp>
        <p:nvSpPr>
          <p:cNvPr id="523298" name="AutoShape 34"/>
          <p:cNvSpPr>
            <a:spLocks noChangeArrowheads="1"/>
          </p:cNvSpPr>
          <p:nvPr/>
        </p:nvSpPr>
        <p:spPr bwMode="auto">
          <a:xfrm rot="10800000">
            <a:off x="5257800" y="4724400"/>
            <a:ext cx="3581400" cy="1295400"/>
          </a:xfrm>
          <a:prstGeom prst="wedgeRoundRectCallout">
            <a:avLst>
              <a:gd name="adj1" fmla="val 59972"/>
              <a:gd name="adj2" fmla="val 2671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为提高效率，这部分磁盘不存文件，直接用扇区号寻址。</a:t>
            </a:r>
            <a:r>
              <a:rPr lang="en-US" altLang="zh-CN" sz="2400"/>
              <a:t>(</a:t>
            </a:r>
            <a:r>
              <a:rPr lang="zh-CN" altLang="en-US" sz="2400"/>
              <a:t>交换分区</a:t>
            </a:r>
            <a:r>
              <a:rPr lang="en-US" altLang="zh-CN" sz="2400"/>
              <a:t>)</a:t>
            </a:r>
          </a:p>
        </p:txBody>
      </p:sp>
      <p:grpSp>
        <p:nvGrpSpPr>
          <p:cNvPr id="7" name="Group 35"/>
          <p:cNvGrpSpPr>
            <a:grpSpLocks/>
          </p:cNvGrpSpPr>
          <p:nvPr/>
        </p:nvGrpSpPr>
        <p:grpSpPr bwMode="auto">
          <a:xfrm>
            <a:off x="990600" y="5873750"/>
            <a:ext cx="7543800" cy="603250"/>
            <a:chOff x="622" y="1170"/>
            <a:chExt cx="4752" cy="380"/>
          </a:xfrm>
        </p:grpSpPr>
        <p:sp>
          <p:nvSpPr>
            <p:cNvPr id="39949" name="Rectangle 36"/>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这样使用的磁盘称为生磁盘</a:t>
              </a:r>
              <a:r>
                <a:rPr lang="en-US" altLang="zh-CN" sz="2400">
                  <a:solidFill>
                    <a:srgbClr val="FF0000"/>
                  </a:solidFill>
                </a:rPr>
                <a:t>(raw disk)</a:t>
              </a:r>
            </a:p>
          </p:txBody>
        </p:sp>
        <p:pic>
          <p:nvPicPr>
            <p:cNvPr id="39950" name="Picture 37"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3277"/>
                                        </p:tgtEl>
                                        <p:attrNameLst>
                                          <p:attrName>style.visibility</p:attrName>
                                        </p:attrNameLst>
                                      </p:cBhvr>
                                      <p:to>
                                        <p:strVal val="visible"/>
                                      </p:to>
                                    </p:set>
                                    <p:animEffect transition="in" filter="dissolve">
                                      <p:cBhvr>
                                        <p:cTn id="22" dur="500"/>
                                        <p:tgtEl>
                                          <p:spTgt spid="523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3278"/>
                                        </p:tgtEl>
                                        <p:attrNameLst>
                                          <p:attrName>style.visibility</p:attrName>
                                        </p:attrNameLst>
                                      </p:cBhvr>
                                      <p:to>
                                        <p:strVal val="visible"/>
                                      </p:to>
                                    </p:set>
                                    <p:animEffect transition="in" filter="dissolve">
                                      <p:cBhvr>
                                        <p:cTn id="27" dur="500"/>
                                        <p:tgtEl>
                                          <p:spTgt spid="5232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3298"/>
                                        </p:tgtEl>
                                        <p:attrNameLst>
                                          <p:attrName>style.visibility</p:attrName>
                                        </p:attrNameLst>
                                      </p:cBhvr>
                                      <p:to>
                                        <p:strVal val="visible"/>
                                      </p:to>
                                    </p:set>
                                    <p:animEffect transition="in" filter="dissolve">
                                      <p:cBhvr>
                                        <p:cTn id="42" dur="500"/>
                                        <p:tgtEl>
                                          <p:spTgt spid="5232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7" grpId="0"/>
      <p:bldP spid="523278" grpId="0" animBg="1"/>
      <p:bldP spid="52329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回忆：</a:t>
            </a:r>
            <a:r>
              <a:rPr lang="en-US" altLang="zh-CN" smtClean="0">
                <a:sym typeface="Symbol" pitchFamily="18" charset="2"/>
              </a:rPr>
              <a:t>Intel x86</a:t>
            </a:r>
            <a:r>
              <a:rPr lang="zh-CN" altLang="en-US" smtClean="0">
                <a:sym typeface="Symbol" pitchFamily="18" charset="2"/>
              </a:rPr>
              <a:t>的分页硬件</a:t>
            </a:r>
            <a:endParaRPr lang="zh-CN" altLang="zh-CN" smtClean="0">
              <a:sym typeface="Symbol" pitchFamily="18" charset="2"/>
            </a:endParaRPr>
          </a:p>
        </p:txBody>
      </p:sp>
      <p:sp>
        <p:nvSpPr>
          <p:cNvPr id="9" name="矩形 8"/>
          <p:cNvSpPr>
            <a:spLocks noChangeArrowheads="1"/>
          </p:cNvSpPr>
          <p:nvPr/>
        </p:nvSpPr>
        <p:spPr bwMode="auto">
          <a:xfrm>
            <a:off x="6337300" y="1773238"/>
            <a:ext cx="365125" cy="1169987"/>
          </a:xfrm>
          <a:prstGeom prst="rect">
            <a:avLst/>
          </a:prstGeom>
          <a:noFill/>
          <a:ln w="9525" algn="ctr">
            <a:solidFill>
              <a:srgbClr val="FF0000"/>
            </a:solidFill>
            <a:round/>
            <a:headEnd/>
            <a:tailEnd/>
          </a:ln>
        </p:spPr>
        <p:txBody>
          <a:bodyPr/>
          <a:lstStyle/>
          <a:p>
            <a:pPr eaLnBrk="1" hangingPunct="1"/>
            <a:endParaRPr lang="zh-CN" altLang="en-US"/>
          </a:p>
        </p:txBody>
      </p:sp>
      <p:sp>
        <p:nvSpPr>
          <p:cNvPr id="2" name="矩形 1"/>
          <p:cNvSpPr>
            <a:spLocks noChangeArrowheads="1"/>
          </p:cNvSpPr>
          <p:nvPr/>
        </p:nvSpPr>
        <p:spPr bwMode="auto">
          <a:xfrm>
            <a:off x="542925" y="3500438"/>
            <a:ext cx="4371975" cy="461962"/>
          </a:xfrm>
          <a:prstGeom prst="rect">
            <a:avLst/>
          </a:prstGeom>
          <a:noFill/>
          <a:ln w="9525">
            <a:noFill/>
            <a:miter lim="800000"/>
            <a:headEnd/>
            <a:tailEnd/>
          </a:ln>
        </p:spPr>
        <p:txBody>
          <a:bodyPr wrap="none">
            <a:spAutoFit/>
          </a:bodyPr>
          <a:lstStyle/>
          <a:p>
            <a:r>
              <a:rPr lang="en-US" altLang="zh-CN" sz="2400"/>
              <a:t>P--</a:t>
            </a:r>
            <a:r>
              <a:rPr lang="zh-CN" altLang="en-US" sz="2400"/>
              <a:t>位</a:t>
            </a:r>
            <a:r>
              <a:rPr lang="en-US" altLang="zh-CN" sz="2400"/>
              <a:t>0</a:t>
            </a:r>
            <a:r>
              <a:rPr lang="zh-CN" altLang="en-US" sz="2400"/>
              <a:t>是存在（</a:t>
            </a:r>
            <a:r>
              <a:rPr lang="en-US" altLang="zh-CN" sz="2400"/>
              <a:t>Present</a:t>
            </a:r>
            <a:r>
              <a:rPr lang="zh-CN" altLang="en-US" sz="2400"/>
              <a:t>）标志</a:t>
            </a:r>
            <a:endParaRPr lang="zh-CN" altLang="en-US" sz="2400">
              <a:solidFill>
                <a:srgbClr val="FF0000"/>
              </a:solidFill>
            </a:endParaRPr>
          </a:p>
        </p:txBody>
      </p:sp>
      <p:grpSp>
        <p:nvGrpSpPr>
          <p:cNvPr id="7" name="Group 4"/>
          <p:cNvGrpSpPr>
            <a:grpSpLocks/>
          </p:cNvGrpSpPr>
          <p:nvPr/>
        </p:nvGrpSpPr>
        <p:grpSpPr bwMode="auto">
          <a:xfrm>
            <a:off x="468313" y="1404938"/>
            <a:ext cx="7704137" cy="1601787"/>
            <a:chOff x="528" y="1824"/>
            <a:chExt cx="4853" cy="1009"/>
          </a:xfrm>
        </p:grpSpPr>
        <p:sp>
          <p:nvSpPr>
            <p:cNvPr id="40974" name="Rectangle 5"/>
            <p:cNvSpPr>
              <a:spLocks noChangeArrowheads="1"/>
            </p:cNvSpPr>
            <p:nvPr/>
          </p:nvSpPr>
          <p:spPr bwMode="auto">
            <a:xfrm>
              <a:off x="528" y="2202"/>
              <a:ext cx="2544"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zh-CN" altLang="en-US" sz="2400">
                  <a:solidFill>
                    <a:srgbClr val="FF0000"/>
                  </a:solidFill>
                </a:rPr>
                <a:t>页框号</a:t>
              </a:r>
              <a:r>
                <a:rPr lang="en-US" altLang="zh-CN" sz="2400">
                  <a:solidFill>
                    <a:srgbClr val="FF0000"/>
                  </a:solidFill>
                </a:rPr>
                <a:t>(</a:t>
              </a:r>
              <a:r>
                <a:rPr lang="zh-CN" altLang="en-US" sz="2400">
                  <a:solidFill>
                    <a:srgbClr val="FF0000"/>
                  </a:solidFill>
                </a:rPr>
                <a:t>物理页号</a:t>
              </a:r>
              <a:r>
                <a:rPr lang="en-US" altLang="zh-CN" sz="2400">
                  <a:solidFill>
                    <a:srgbClr val="FF0000"/>
                  </a:solidFill>
                </a:rPr>
                <a:t>)ppn</a:t>
              </a:r>
            </a:p>
          </p:txBody>
        </p:sp>
        <p:sp>
          <p:nvSpPr>
            <p:cNvPr id="40975" name="Rectangle 6"/>
            <p:cNvSpPr>
              <a:spLocks noChangeArrowheads="1"/>
            </p:cNvSpPr>
            <p:nvPr/>
          </p:nvSpPr>
          <p:spPr bwMode="auto">
            <a:xfrm>
              <a:off x="3072" y="2202"/>
              <a:ext cx="576"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zh-CN" altLang="en-US" sz="2000"/>
                <a:t>保留</a:t>
              </a:r>
            </a:p>
          </p:txBody>
        </p:sp>
        <p:sp>
          <p:nvSpPr>
            <p:cNvPr id="40976" name="Rectangle 7"/>
            <p:cNvSpPr>
              <a:spLocks noChangeArrowheads="1"/>
            </p:cNvSpPr>
            <p:nvPr/>
          </p:nvSpPr>
          <p:spPr bwMode="auto">
            <a:xfrm>
              <a:off x="3648"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0</a:t>
              </a:r>
            </a:p>
          </p:txBody>
        </p:sp>
        <p:sp>
          <p:nvSpPr>
            <p:cNvPr id="40977" name="Rectangle 8"/>
            <p:cNvSpPr>
              <a:spLocks noChangeArrowheads="1"/>
            </p:cNvSpPr>
            <p:nvPr/>
          </p:nvSpPr>
          <p:spPr bwMode="auto">
            <a:xfrm>
              <a:off x="3840"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L</a:t>
              </a:r>
            </a:p>
          </p:txBody>
        </p:sp>
        <p:sp>
          <p:nvSpPr>
            <p:cNvPr id="40978" name="Rectangle 9"/>
            <p:cNvSpPr>
              <a:spLocks noChangeArrowheads="1"/>
            </p:cNvSpPr>
            <p:nvPr/>
          </p:nvSpPr>
          <p:spPr bwMode="auto">
            <a:xfrm>
              <a:off x="4032"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D</a:t>
              </a:r>
            </a:p>
          </p:txBody>
        </p:sp>
        <p:sp>
          <p:nvSpPr>
            <p:cNvPr id="40979" name="Rectangle 10"/>
            <p:cNvSpPr>
              <a:spLocks noChangeArrowheads="1"/>
            </p:cNvSpPr>
            <p:nvPr/>
          </p:nvSpPr>
          <p:spPr bwMode="auto">
            <a:xfrm>
              <a:off x="4224"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A</a:t>
              </a:r>
            </a:p>
          </p:txBody>
        </p:sp>
        <p:sp>
          <p:nvSpPr>
            <p:cNvPr id="40980" name="Rectangle 11"/>
            <p:cNvSpPr>
              <a:spLocks noChangeArrowheads="1"/>
            </p:cNvSpPr>
            <p:nvPr/>
          </p:nvSpPr>
          <p:spPr bwMode="auto">
            <a:xfrm>
              <a:off x="4416" y="2202"/>
              <a:ext cx="192" cy="384"/>
            </a:xfrm>
            <a:prstGeom prst="rect">
              <a:avLst/>
            </a:prstGeom>
            <a:noFill/>
            <a:ln w="38100" algn="ctr">
              <a:solidFill>
                <a:schemeClr val="tx1"/>
              </a:solidFill>
              <a:miter lim="800000"/>
              <a:headEnd/>
              <a:tailEnd/>
            </a:ln>
          </p:spPr>
          <p:txBody>
            <a:bodyPr vert="eaVert" wrap="none" lIns="90478" tIns="44445" rIns="90478" bIns="44445" anchor="ctr"/>
            <a:lstStyle/>
            <a:p>
              <a:pPr algn="ctr">
                <a:lnSpc>
                  <a:spcPct val="80000"/>
                </a:lnSpc>
                <a:spcBef>
                  <a:spcPct val="20000"/>
                </a:spcBef>
                <a:buSzPct val="100000"/>
              </a:pPr>
              <a:r>
                <a:rPr lang="en-US" altLang="zh-CN" sz="2000"/>
                <a:t>PCD</a:t>
              </a:r>
            </a:p>
          </p:txBody>
        </p:sp>
        <p:sp>
          <p:nvSpPr>
            <p:cNvPr id="40981" name="Rectangle 12"/>
            <p:cNvSpPr>
              <a:spLocks noChangeArrowheads="1"/>
            </p:cNvSpPr>
            <p:nvPr/>
          </p:nvSpPr>
          <p:spPr bwMode="auto">
            <a:xfrm>
              <a:off x="4608" y="2202"/>
              <a:ext cx="192" cy="384"/>
            </a:xfrm>
            <a:prstGeom prst="rect">
              <a:avLst/>
            </a:prstGeom>
            <a:noFill/>
            <a:ln w="38100" algn="ctr">
              <a:solidFill>
                <a:schemeClr val="tx1"/>
              </a:solidFill>
              <a:miter lim="800000"/>
              <a:headEnd/>
              <a:tailEnd/>
            </a:ln>
          </p:spPr>
          <p:txBody>
            <a:bodyPr vert="eaVert" wrap="none" lIns="90478" tIns="44445" rIns="90478" bIns="44445" anchor="ctr"/>
            <a:lstStyle/>
            <a:p>
              <a:pPr algn="ctr">
                <a:lnSpc>
                  <a:spcPct val="80000"/>
                </a:lnSpc>
                <a:spcBef>
                  <a:spcPct val="20000"/>
                </a:spcBef>
                <a:buSzPct val="100000"/>
              </a:pPr>
              <a:r>
                <a:rPr lang="en-US" altLang="zh-CN" sz="2000"/>
                <a:t>PWT</a:t>
              </a:r>
            </a:p>
          </p:txBody>
        </p:sp>
        <p:sp>
          <p:nvSpPr>
            <p:cNvPr id="40982" name="Rectangle 13"/>
            <p:cNvSpPr>
              <a:spLocks noChangeArrowheads="1"/>
            </p:cNvSpPr>
            <p:nvPr/>
          </p:nvSpPr>
          <p:spPr bwMode="auto">
            <a:xfrm>
              <a:off x="4800"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t>U</a:t>
              </a:r>
            </a:p>
          </p:txBody>
        </p:sp>
        <p:sp>
          <p:nvSpPr>
            <p:cNvPr id="40983" name="Rectangle 14"/>
            <p:cNvSpPr>
              <a:spLocks noChangeArrowheads="1"/>
            </p:cNvSpPr>
            <p:nvPr/>
          </p:nvSpPr>
          <p:spPr bwMode="auto">
            <a:xfrm>
              <a:off x="4992"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solidFill>
                    <a:srgbClr val="FF0000"/>
                  </a:solidFill>
                </a:rPr>
                <a:t>W</a:t>
              </a:r>
            </a:p>
          </p:txBody>
        </p:sp>
        <p:sp>
          <p:nvSpPr>
            <p:cNvPr id="40984" name="Rectangle 15"/>
            <p:cNvSpPr>
              <a:spLocks noChangeArrowheads="1"/>
            </p:cNvSpPr>
            <p:nvPr/>
          </p:nvSpPr>
          <p:spPr bwMode="auto">
            <a:xfrm>
              <a:off x="5184" y="2202"/>
              <a:ext cx="192" cy="384"/>
            </a:xfrm>
            <a:prstGeom prst="rect">
              <a:avLst/>
            </a:prstGeom>
            <a:noFill/>
            <a:ln w="381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pPr>
              <a:r>
                <a:rPr lang="en-US" altLang="zh-CN" sz="2000">
                  <a:solidFill>
                    <a:srgbClr val="FF0000"/>
                  </a:solidFill>
                </a:rPr>
                <a:t>P</a:t>
              </a:r>
            </a:p>
          </p:txBody>
        </p:sp>
        <p:sp>
          <p:nvSpPr>
            <p:cNvPr id="40985" name="Text Box 16"/>
            <p:cNvSpPr txBox="1">
              <a:spLocks noChangeArrowheads="1"/>
            </p:cNvSpPr>
            <p:nvPr/>
          </p:nvSpPr>
          <p:spPr bwMode="auto">
            <a:xfrm>
              <a:off x="5178"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0</a:t>
              </a:r>
            </a:p>
          </p:txBody>
        </p:sp>
        <p:sp>
          <p:nvSpPr>
            <p:cNvPr id="40986" name="Text Box 17"/>
            <p:cNvSpPr txBox="1">
              <a:spLocks noChangeArrowheads="1"/>
            </p:cNvSpPr>
            <p:nvPr/>
          </p:nvSpPr>
          <p:spPr bwMode="auto">
            <a:xfrm>
              <a:off x="4996"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1</a:t>
              </a:r>
            </a:p>
          </p:txBody>
        </p:sp>
        <p:sp>
          <p:nvSpPr>
            <p:cNvPr id="40987" name="Text Box 18"/>
            <p:cNvSpPr txBox="1">
              <a:spLocks noChangeArrowheads="1"/>
            </p:cNvSpPr>
            <p:nvPr/>
          </p:nvSpPr>
          <p:spPr bwMode="auto">
            <a:xfrm>
              <a:off x="4804"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2</a:t>
              </a:r>
            </a:p>
          </p:txBody>
        </p:sp>
        <p:sp>
          <p:nvSpPr>
            <p:cNvPr id="40988" name="Text Box 19"/>
            <p:cNvSpPr txBox="1">
              <a:spLocks noChangeArrowheads="1"/>
            </p:cNvSpPr>
            <p:nvPr/>
          </p:nvSpPr>
          <p:spPr bwMode="auto">
            <a:xfrm>
              <a:off x="4612"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3</a:t>
              </a:r>
            </a:p>
          </p:txBody>
        </p:sp>
        <p:sp>
          <p:nvSpPr>
            <p:cNvPr id="40989" name="Text Box 20"/>
            <p:cNvSpPr txBox="1">
              <a:spLocks noChangeArrowheads="1"/>
            </p:cNvSpPr>
            <p:nvPr/>
          </p:nvSpPr>
          <p:spPr bwMode="auto">
            <a:xfrm>
              <a:off x="4420"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4</a:t>
              </a:r>
            </a:p>
          </p:txBody>
        </p:sp>
        <p:sp>
          <p:nvSpPr>
            <p:cNvPr id="40990" name="Text Box 21"/>
            <p:cNvSpPr txBox="1">
              <a:spLocks noChangeArrowheads="1"/>
            </p:cNvSpPr>
            <p:nvPr/>
          </p:nvSpPr>
          <p:spPr bwMode="auto">
            <a:xfrm>
              <a:off x="4228"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5</a:t>
              </a:r>
            </a:p>
          </p:txBody>
        </p:sp>
        <p:sp>
          <p:nvSpPr>
            <p:cNvPr id="40991" name="Text Box 22"/>
            <p:cNvSpPr txBox="1">
              <a:spLocks noChangeArrowheads="1"/>
            </p:cNvSpPr>
            <p:nvPr/>
          </p:nvSpPr>
          <p:spPr bwMode="auto">
            <a:xfrm>
              <a:off x="4036"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6</a:t>
              </a:r>
            </a:p>
          </p:txBody>
        </p:sp>
        <p:sp>
          <p:nvSpPr>
            <p:cNvPr id="40992" name="Text Box 23"/>
            <p:cNvSpPr txBox="1">
              <a:spLocks noChangeArrowheads="1"/>
            </p:cNvSpPr>
            <p:nvPr/>
          </p:nvSpPr>
          <p:spPr bwMode="auto">
            <a:xfrm>
              <a:off x="3844"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7</a:t>
              </a:r>
            </a:p>
          </p:txBody>
        </p:sp>
        <p:sp>
          <p:nvSpPr>
            <p:cNvPr id="40993" name="Text Box 24"/>
            <p:cNvSpPr txBox="1">
              <a:spLocks noChangeArrowheads="1"/>
            </p:cNvSpPr>
            <p:nvPr/>
          </p:nvSpPr>
          <p:spPr bwMode="auto">
            <a:xfrm>
              <a:off x="3652" y="2583"/>
              <a:ext cx="203"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8</a:t>
              </a:r>
            </a:p>
          </p:txBody>
        </p:sp>
        <p:sp>
          <p:nvSpPr>
            <p:cNvPr id="40994" name="Text Box 25"/>
            <p:cNvSpPr txBox="1">
              <a:spLocks noChangeArrowheads="1"/>
            </p:cNvSpPr>
            <p:nvPr/>
          </p:nvSpPr>
          <p:spPr bwMode="auto">
            <a:xfrm>
              <a:off x="3156" y="2583"/>
              <a:ext cx="434" cy="210"/>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11-9</a:t>
              </a:r>
            </a:p>
          </p:txBody>
        </p:sp>
        <p:sp>
          <p:nvSpPr>
            <p:cNvPr id="40995" name="Text Box 26"/>
            <p:cNvSpPr txBox="1">
              <a:spLocks noChangeArrowheads="1"/>
            </p:cNvSpPr>
            <p:nvPr/>
          </p:nvSpPr>
          <p:spPr bwMode="auto">
            <a:xfrm>
              <a:off x="1400" y="2583"/>
              <a:ext cx="780" cy="212"/>
            </a:xfrm>
            <a:prstGeom prst="rect">
              <a:avLst/>
            </a:prstGeom>
            <a:noFill/>
            <a:ln w="9525">
              <a:noFill/>
              <a:miter lim="800000"/>
              <a:headEnd/>
              <a:tailEnd/>
            </a:ln>
          </p:spPr>
          <p:txBody>
            <a:bodyPr wrap="none" lIns="90478" tIns="44445" rIns="90478" bIns="44445">
              <a:spAutoFit/>
            </a:bodyPr>
            <a:lstStyle/>
            <a:p>
              <a:pPr algn="ctr">
                <a:lnSpc>
                  <a:spcPct val="80000"/>
                </a:lnSpc>
                <a:spcBef>
                  <a:spcPct val="20000"/>
                </a:spcBef>
                <a:buSzPct val="100000"/>
              </a:pPr>
              <a:r>
                <a:rPr lang="en-US" altLang="zh-CN" sz="2000"/>
                <a:t>31-12  </a:t>
              </a:r>
              <a:r>
                <a:rPr lang="zh-CN" altLang="en-US" sz="2000"/>
                <a:t>？</a:t>
              </a:r>
              <a:endParaRPr lang="en-US" altLang="zh-CN" sz="2000"/>
            </a:p>
          </p:txBody>
        </p:sp>
        <p:sp>
          <p:nvSpPr>
            <p:cNvPr id="40996" name="Rectangle 27"/>
            <p:cNvSpPr>
              <a:spLocks noChangeArrowheads="1"/>
            </p:cNvSpPr>
            <p:nvPr/>
          </p:nvSpPr>
          <p:spPr bwMode="auto">
            <a:xfrm>
              <a:off x="528" y="1824"/>
              <a:ext cx="1842" cy="294"/>
            </a:xfrm>
            <a:prstGeom prst="rect">
              <a:avLst/>
            </a:prstGeom>
            <a:noFill/>
            <a:ln w="9525">
              <a:solidFill>
                <a:srgbClr val="FF0000"/>
              </a:solidFill>
              <a:miter lim="800000"/>
              <a:headEnd/>
              <a:tailEnd/>
            </a:ln>
          </p:spPr>
          <p:txBody>
            <a:bodyPr wrap="none">
              <a:spAutoFit/>
            </a:bodyPr>
            <a:lstStyle/>
            <a:p>
              <a:pPr eaLnBrk="1" hangingPunct="1"/>
              <a:r>
                <a:rPr lang="en-US" altLang="zh-CN" sz="2400">
                  <a:solidFill>
                    <a:srgbClr val="FF0000"/>
                  </a:solidFill>
                  <a:sym typeface="Symbol" pitchFamily="18" charset="2"/>
                </a:rPr>
                <a:t>Intel x86</a:t>
              </a:r>
              <a:r>
                <a:rPr lang="zh-CN" altLang="en-US" sz="2400">
                  <a:solidFill>
                    <a:srgbClr val="FF0000"/>
                  </a:solidFill>
                  <a:sym typeface="Symbol" pitchFamily="18" charset="2"/>
                </a:rPr>
                <a:t>结构的</a:t>
              </a:r>
              <a:r>
                <a:rPr lang="en-US" altLang="zh-CN" sz="2400">
                  <a:solidFill>
                    <a:srgbClr val="FF0000"/>
                  </a:solidFill>
                  <a:sym typeface="Symbol" pitchFamily="18" charset="2"/>
                </a:rPr>
                <a:t>PTE</a:t>
              </a:r>
            </a:p>
          </p:txBody>
        </p:sp>
        <p:sp>
          <p:nvSpPr>
            <p:cNvPr id="40997" name="Rectangle 27"/>
            <p:cNvSpPr>
              <a:spLocks noChangeArrowheads="1"/>
            </p:cNvSpPr>
            <p:nvPr/>
          </p:nvSpPr>
          <p:spPr bwMode="auto">
            <a:xfrm>
              <a:off x="1296" y="2542"/>
              <a:ext cx="849" cy="291"/>
            </a:xfrm>
            <a:prstGeom prst="rect">
              <a:avLst/>
            </a:prstGeom>
            <a:noFill/>
            <a:ln w="9525">
              <a:solidFill>
                <a:srgbClr val="0070C0"/>
              </a:solidFill>
              <a:miter lim="800000"/>
              <a:headEnd/>
              <a:tailEnd/>
            </a:ln>
          </p:spPr>
          <p:txBody>
            <a:bodyPr>
              <a:spAutoFit/>
            </a:bodyPr>
            <a:lstStyle/>
            <a:p>
              <a:pPr eaLnBrk="1" hangingPunct="1"/>
              <a:endParaRPr lang="en-US" altLang="zh-CN" sz="2400">
                <a:solidFill>
                  <a:srgbClr val="FF0000"/>
                </a:solidFill>
                <a:sym typeface="Symbol" pitchFamily="18" charset="2"/>
              </a:endParaRPr>
            </a:p>
          </p:txBody>
        </p:sp>
      </p:grpSp>
      <p:sp>
        <p:nvSpPr>
          <p:cNvPr id="3" name="矩形 2"/>
          <p:cNvSpPr>
            <a:spLocks noChangeArrowheads="1"/>
          </p:cNvSpPr>
          <p:nvPr/>
        </p:nvSpPr>
        <p:spPr bwMode="auto">
          <a:xfrm>
            <a:off x="542925" y="5334000"/>
            <a:ext cx="6384925" cy="461963"/>
          </a:xfrm>
          <a:prstGeom prst="rect">
            <a:avLst/>
          </a:prstGeom>
          <a:noFill/>
          <a:ln w="9525">
            <a:noFill/>
            <a:miter lim="800000"/>
            <a:headEnd/>
            <a:tailEnd/>
          </a:ln>
        </p:spPr>
        <p:txBody>
          <a:bodyPr>
            <a:spAutoFit/>
          </a:bodyPr>
          <a:lstStyle/>
          <a:p>
            <a:r>
              <a:rPr lang="en-US" altLang="zh-CN" sz="2400"/>
              <a:t>R/W--</a:t>
            </a:r>
            <a:r>
              <a:rPr lang="zh-CN" altLang="en-US" sz="2400"/>
              <a:t>位</a:t>
            </a:r>
            <a:r>
              <a:rPr lang="en-US" altLang="zh-CN" sz="2400"/>
              <a:t>1</a:t>
            </a:r>
            <a:r>
              <a:rPr lang="zh-CN" altLang="en-US" sz="2400"/>
              <a:t>是读</a:t>
            </a:r>
            <a:r>
              <a:rPr lang="en-US" altLang="zh-CN" sz="2400"/>
              <a:t>/</a:t>
            </a:r>
            <a:r>
              <a:rPr lang="zh-CN" altLang="en-US" sz="2400"/>
              <a:t>写（</a:t>
            </a:r>
            <a:r>
              <a:rPr lang="en-US" altLang="zh-CN" sz="2400"/>
              <a:t>Read/Write</a:t>
            </a:r>
            <a:r>
              <a:rPr lang="zh-CN" altLang="en-US" sz="2400"/>
              <a:t>）标志。</a:t>
            </a:r>
          </a:p>
        </p:txBody>
      </p:sp>
      <p:sp>
        <p:nvSpPr>
          <p:cNvPr id="4" name="矩形 3"/>
          <p:cNvSpPr>
            <a:spLocks noChangeArrowheads="1"/>
          </p:cNvSpPr>
          <p:nvPr/>
        </p:nvSpPr>
        <p:spPr bwMode="auto">
          <a:xfrm>
            <a:off x="542925" y="4073525"/>
            <a:ext cx="6423025" cy="461963"/>
          </a:xfrm>
          <a:prstGeom prst="rect">
            <a:avLst/>
          </a:prstGeom>
          <a:noFill/>
          <a:ln w="9525">
            <a:noFill/>
            <a:miter lim="800000"/>
            <a:headEnd/>
            <a:tailEnd/>
          </a:ln>
        </p:spPr>
        <p:txBody>
          <a:bodyPr>
            <a:spAutoFit/>
          </a:bodyPr>
          <a:lstStyle/>
          <a:p>
            <a:r>
              <a:rPr lang="en-US" altLang="zh-CN" sz="2400"/>
              <a:t>A--</a:t>
            </a:r>
            <a:r>
              <a:rPr lang="zh-CN" altLang="en-US" sz="2400"/>
              <a:t>位</a:t>
            </a:r>
            <a:r>
              <a:rPr lang="en-US" altLang="zh-CN" sz="2400"/>
              <a:t>5</a:t>
            </a:r>
            <a:r>
              <a:rPr lang="zh-CN" altLang="en-US" sz="2400"/>
              <a:t>是已访问（</a:t>
            </a:r>
            <a:r>
              <a:rPr lang="en-US" altLang="zh-CN" sz="2400"/>
              <a:t>Accessed</a:t>
            </a:r>
            <a:r>
              <a:rPr lang="zh-CN" altLang="en-US" sz="2400"/>
              <a:t>）标志。</a:t>
            </a:r>
          </a:p>
        </p:txBody>
      </p:sp>
      <p:sp>
        <p:nvSpPr>
          <p:cNvPr id="5" name="矩形 4"/>
          <p:cNvSpPr>
            <a:spLocks noChangeArrowheads="1"/>
          </p:cNvSpPr>
          <p:nvPr/>
        </p:nvSpPr>
        <p:spPr bwMode="auto">
          <a:xfrm>
            <a:off x="542925" y="4718050"/>
            <a:ext cx="6621463" cy="461963"/>
          </a:xfrm>
          <a:prstGeom prst="rect">
            <a:avLst/>
          </a:prstGeom>
          <a:noFill/>
          <a:ln w="9525">
            <a:noFill/>
            <a:miter lim="800000"/>
            <a:headEnd/>
            <a:tailEnd/>
          </a:ln>
        </p:spPr>
        <p:txBody>
          <a:bodyPr>
            <a:spAutoFit/>
          </a:bodyPr>
          <a:lstStyle/>
          <a:p>
            <a:r>
              <a:rPr lang="en-US" altLang="zh-CN" sz="2400"/>
              <a:t>D--</a:t>
            </a:r>
            <a:r>
              <a:rPr lang="zh-CN" altLang="en-US" sz="2400"/>
              <a:t>位</a:t>
            </a:r>
            <a:r>
              <a:rPr lang="en-US" altLang="zh-CN" sz="2400"/>
              <a:t>6</a:t>
            </a:r>
            <a:r>
              <a:rPr lang="zh-CN" altLang="en-US" sz="2400"/>
              <a:t>是页面已被修改（</a:t>
            </a:r>
            <a:r>
              <a:rPr lang="en-US" altLang="zh-CN" sz="2400"/>
              <a:t>Dirty</a:t>
            </a:r>
            <a:r>
              <a:rPr lang="zh-CN" altLang="en-US" sz="2400"/>
              <a:t>）标志。</a:t>
            </a:r>
          </a:p>
        </p:txBody>
      </p:sp>
      <p:sp>
        <p:nvSpPr>
          <p:cNvPr id="66" name="矩形 65"/>
          <p:cNvSpPr>
            <a:spLocks noChangeArrowheads="1"/>
          </p:cNvSpPr>
          <p:nvPr/>
        </p:nvSpPr>
        <p:spPr bwMode="auto">
          <a:xfrm>
            <a:off x="7891463" y="1773238"/>
            <a:ext cx="363537" cy="1169987"/>
          </a:xfrm>
          <a:prstGeom prst="rect">
            <a:avLst/>
          </a:prstGeom>
          <a:noFill/>
          <a:ln w="9525" algn="ctr">
            <a:solidFill>
              <a:srgbClr val="FF0000"/>
            </a:solidFill>
            <a:round/>
            <a:headEnd/>
            <a:tailEnd/>
          </a:ln>
        </p:spPr>
        <p:txBody>
          <a:bodyPr/>
          <a:lstStyle/>
          <a:p>
            <a:pPr eaLnBrk="1" hangingPunct="1"/>
            <a:endParaRPr lang="zh-CN" altLang="en-US"/>
          </a:p>
        </p:txBody>
      </p:sp>
      <p:sp>
        <p:nvSpPr>
          <p:cNvPr id="67" name="矩形 66"/>
          <p:cNvSpPr>
            <a:spLocks noChangeArrowheads="1"/>
          </p:cNvSpPr>
          <p:nvPr/>
        </p:nvSpPr>
        <p:spPr bwMode="auto">
          <a:xfrm>
            <a:off x="5929313" y="1770063"/>
            <a:ext cx="363537" cy="1169987"/>
          </a:xfrm>
          <a:prstGeom prst="rect">
            <a:avLst/>
          </a:prstGeom>
          <a:noFill/>
          <a:ln w="9525" algn="ctr">
            <a:solidFill>
              <a:srgbClr val="FF0000"/>
            </a:solidFill>
            <a:round/>
            <a:headEnd/>
            <a:tailEnd/>
          </a:ln>
        </p:spPr>
        <p:txBody>
          <a:bodyPr/>
          <a:lstStyle/>
          <a:p>
            <a:pPr eaLnBrk="1" hangingPunct="1"/>
            <a:endParaRPr lang="zh-CN" altLang="en-US"/>
          </a:p>
        </p:txBody>
      </p:sp>
      <p:sp>
        <p:nvSpPr>
          <p:cNvPr id="68" name="矩形 67"/>
          <p:cNvSpPr>
            <a:spLocks noChangeArrowheads="1"/>
          </p:cNvSpPr>
          <p:nvPr/>
        </p:nvSpPr>
        <p:spPr bwMode="auto">
          <a:xfrm>
            <a:off x="7504113" y="1773238"/>
            <a:ext cx="363537" cy="1169987"/>
          </a:xfrm>
          <a:prstGeom prst="rect">
            <a:avLst/>
          </a:prstGeom>
          <a:noFill/>
          <a:ln w="9525" algn="ctr">
            <a:solidFill>
              <a:srgbClr val="FF0000"/>
            </a:solidFill>
            <a:round/>
            <a:headEnd/>
            <a:tailEnd/>
          </a:ln>
        </p:spPr>
        <p:txBody>
          <a:bodyPr/>
          <a:lstStyle/>
          <a:p>
            <a:pPr eaLnBrk="1" hangingPunct="1"/>
            <a:endParaRPr lang="zh-CN" altLang="en-US"/>
          </a:p>
        </p:txBody>
      </p:sp>
      <p:sp>
        <p:nvSpPr>
          <p:cNvPr id="69" name="矩形 68"/>
          <p:cNvSpPr>
            <a:spLocks noChangeArrowheads="1"/>
          </p:cNvSpPr>
          <p:nvPr/>
        </p:nvSpPr>
        <p:spPr bwMode="auto">
          <a:xfrm>
            <a:off x="542925" y="5994400"/>
            <a:ext cx="8205788" cy="461963"/>
          </a:xfrm>
          <a:prstGeom prst="rect">
            <a:avLst/>
          </a:prstGeom>
          <a:noFill/>
          <a:ln w="9525">
            <a:noFill/>
            <a:miter lim="800000"/>
            <a:headEnd/>
            <a:tailEnd/>
          </a:ln>
        </p:spPr>
        <p:txBody>
          <a:bodyPr>
            <a:spAutoFit/>
          </a:bodyPr>
          <a:lstStyle/>
          <a:p>
            <a:r>
              <a:rPr lang="zh-CN" altLang="en-US" sz="2400"/>
              <a:t>换出到</a:t>
            </a:r>
            <a:r>
              <a:rPr lang="en-US" altLang="zh-CN" sz="2400"/>
              <a:t>SWAP</a:t>
            </a:r>
            <a:r>
              <a:rPr lang="zh-CN" altLang="en-US" sz="2400"/>
              <a:t>分区后地址存到哪里？</a:t>
            </a:r>
          </a:p>
        </p:txBody>
      </p:sp>
      <p:sp>
        <p:nvSpPr>
          <p:cNvPr id="6" name="矩形 5"/>
          <p:cNvSpPr>
            <a:spLocks noChangeArrowheads="1"/>
          </p:cNvSpPr>
          <p:nvPr/>
        </p:nvSpPr>
        <p:spPr bwMode="auto">
          <a:xfrm>
            <a:off x="5394325" y="5929313"/>
            <a:ext cx="3792538" cy="523875"/>
          </a:xfrm>
          <a:prstGeom prst="rect">
            <a:avLst/>
          </a:prstGeom>
          <a:noFill/>
          <a:ln w="9525">
            <a:noFill/>
            <a:miter lim="800000"/>
            <a:headEnd/>
            <a:tailEnd/>
          </a:ln>
        </p:spPr>
        <p:txBody>
          <a:bodyPr wrap="none">
            <a:spAutoFit/>
          </a:bodyPr>
          <a:lstStyle/>
          <a:p>
            <a:r>
              <a:rPr lang="zh-CN" altLang="en-US" sz="2800">
                <a:solidFill>
                  <a:srgbClr val="FF0000"/>
                </a:solidFill>
              </a:rPr>
              <a:t>可以存到页框号的位置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500" fill="hold"/>
                                        <p:tgtEl>
                                          <p:spTgt spid="66"/>
                                        </p:tgtEl>
                                        <p:attrNameLst>
                                          <p:attrName>ppt_x</p:attrName>
                                        </p:attrNameLst>
                                      </p:cBhvr>
                                      <p:tavLst>
                                        <p:tav tm="0">
                                          <p:val>
                                            <p:strVal val="#ppt_x"/>
                                          </p:val>
                                        </p:tav>
                                        <p:tav tm="100000">
                                          <p:val>
                                            <p:strVal val="#ppt_x"/>
                                          </p:val>
                                        </p:tav>
                                      </p:tavLst>
                                    </p:anim>
                                    <p:anim calcmode="lin" valueType="num">
                                      <p:cBhvr additive="base">
                                        <p:cTn id="1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additive="base">
                                        <p:cTn id="24" dur="500" fill="hold"/>
                                        <p:tgtEl>
                                          <p:spTgt spid="67"/>
                                        </p:tgtEl>
                                        <p:attrNameLst>
                                          <p:attrName>ppt_x</p:attrName>
                                        </p:attrNameLst>
                                      </p:cBhvr>
                                      <p:tavLst>
                                        <p:tav tm="0">
                                          <p:val>
                                            <p:strVal val="#ppt_x"/>
                                          </p:val>
                                        </p:tav>
                                        <p:tav tm="100000">
                                          <p:val>
                                            <p:strVal val="#ppt_x"/>
                                          </p:val>
                                        </p:tav>
                                      </p:tavLst>
                                    </p:anim>
                                    <p:anim calcmode="lin" valueType="num">
                                      <p:cBhvr additive="base">
                                        <p:cTn id="2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cBhvr additive="base">
                                        <p:cTn id="60" dur="500" fill="hold"/>
                                        <p:tgtEl>
                                          <p:spTgt spid="69"/>
                                        </p:tgtEl>
                                        <p:attrNameLst>
                                          <p:attrName>ppt_x</p:attrName>
                                        </p:attrNameLst>
                                      </p:cBhvr>
                                      <p:tavLst>
                                        <p:tav tm="0">
                                          <p:val>
                                            <p:strVal val="#ppt_x"/>
                                          </p:val>
                                        </p:tav>
                                        <p:tav tm="100000">
                                          <p:val>
                                            <p:strVal val="#ppt_x"/>
                                          </p:val>
                                        </p:tav>
                                      </p:tavLst>
                                    </p:anim>
                                    <p:anim calcmode="lin" valueType="num">
                                      <p:cBhvr additive="base">
                                        <p:cTn id="6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4" grpId="0"/>
      <p:bldP spid="5" grpId="0"/>
      <p:bldP spid="66" grpId="0" animBg="1"/>
      <p:bldP spid="67" grpId="0" animBg="1"/>
      <p:bldP spid="68" grpId="0" animBg="1"/>
      <p:bldP spid="69"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认识一下磁盘</a:t>
            </a:r>
          </a:p>
        </p:txBody>
      </p:sp>
      <p:pic>
        <p:nvPicPr>
          <p:cNvPr id="540736" name="Picture 64"/>
          <p:cNvPicPr>
            <a:picLocks noChangeAspect="1" noChangeArrowheads="1"/>
          </p:cNvPicPr>
          <p:nvPr/>
        </p:nvPicPr>
        <p:blipFill>
          <a:blip r:embed="rId2" cstate="print"/>
          <a:srcRect/>
          <a:stretch>
            <a:fillRect/>
          </a:stretch>
        </p:blipFill>
        <p:spPr bwMode="auto">
          <a:xfrm>
            <a:off x="381000" y="1162050"/>
            <a:ext cx="8382000" cy="4095750"/>
          </a:xfrm>
          <a:prstGeom prst="rect">
            <a:avLst/>
          </a:prstGeom>
          <a:noFill/>
          <a:ln w="38100" algn="ctr">
            <a:noFill/>
            <a:miter lim="800000"/>
            <a:headEnd/>
            <a:tailEnd/>
          </a:ln>
        </p:spPr>
      </p:pic>
      <p:pic>
        <p:nvPicPr>
          <p:cNvPr id="540737" name="Picture 65"/>
          <p:cNvPicPr>
            <a:picLocks noChangeAspect="1" noChangeArrowheads="1"/>
          </p:cNvPicPr>
          <p:nvPr/>
        </p:nvPicPr>
        <p:blipFill>
          <a:blip r:embed="rId3" cstate="print"/>
          <a:srcRect/>
          <a:stretch>
            <a:fillRect/>
          </a:stretch>
        </p:blipFill>
        <p:spPr bwMode="auto">
          <a:xfrm>
            <a:off x="1524000" y="2133600"/>
            <a:ext cx="6324600" cy="462597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40736"/>
                                        </p:tgtEl>
                                        <p:attrNameLst>
                                          <p:attrName>style.visibility</p:attrName>
                                        </p:attrNameLst>
                                      </p:cBhvr>
                                      <p:to>
                                        <p:strVal val="visible"/>
                                      </p:to>
                                    </p:set>
                                    <p:animEffect transition="in" filter="dissolve">
                                      <p:cBhvr>
                                        <p:cTn id="7" dur="500"/>
                                        <p:tgtEl>
                                          <p:spTgt spid="5407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40737"/>
                                        </p:tgtEl>
                                        <p:attrNameLst>
                                          <p:attrName>style.visibility</p:attrName>
                                        </p:attrNameLst>
                                      </p:cBhvr>
                                      <p:to>
                                        <p:strVal val="visible"/>
                                      </p:to>
                                    </p:set>
                                    <p:animEffect transition="in" filter="dissolve">
                                      <p:cBhvr>
                                        <p:cTn id="12" dur="500"/>
                                        <p:tgtEl>
                                          <p:spTgt spid="540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5794" name="Picture 2"/>
          <p:cNvPicPr>
            <a:picLocks noChangeAspect="1" noChangeArrowheads="1"/>
          </p:cNvPicPr>
          <p:nvPr/>
        </p:nvPicPr>
        <p:blipFill>
          <a:blip r:embed="rId3" cstate="print"/>
          <a:srcRect/>
          <a:stretch>
            <a:fillRect/>
          </a:stretch>
        </p:blipFill>
        <p:spPr bwMode="auto">
          <a:xfrm>
            <a:off x="838200" y="1612900"/>
            <a:ext cx="8001000" cy="2425700"/>
          </a:xfrm>
          <a:prstGeom prst="rect">
            <a:avLst/>
          </a:prstGeom>
          <a:noFill/>
          <a:ln w="9525">
            <a:noFill/>
            <a:miter lim="800000"/>
            <a:headEnd/>
            <a:tailEnd/>
          </a:ln>
        </p:spPr>
      </p:pic>
      <p:sp>
        <p:nvSpPr>
          <p:cNvPr id="41987" name="Rectangle 3"/>
          <p:cNvSpPr>
            <a:spLocks noGrp="1" noChangeArrowheads="1"/>
          </p:cNvSpPr>
          <p:nvPr>
            <p:ph type="title"/>
          </p:nvPr>
        </p:nvSpPr>
        <p:spPr/>
        <p:txBody>
          <a:bodyPr/>
          <a:lstStyle/>
          <a:p>
            <a:pPr eaLnBrk="1" hangingPunct="1"/>
            <a:r>
              <a:rPr lang="en-US" altLang="zh-CN" smtClean="0"/>
              <a:t>Linux</a:t>
            </a:r>
            <a:r>
              <a:rPr lang="zh-CN" altLang="en-US" smtClean="0"/>
              <a:t>交换分区</a:t>
            </a:r>
          </a:p>
        </p:txBody>
      </p:sp>
      <p:grpSp>
        <p:nvGrpSpPr>
          <p:cNvPr id="2" name="Group 4"/>
          <p:cNvGrpSpPr>
            <a:grpSpLocks/>
          </p:cNvGrpSpPr>
          <p:nvPr/>
        </p:nvGrpSpPr>
        <p:grpSpPr bwMode="auto">
          <a:xfrm>
            <a:off x="381000" y="1030288"/>
            <a:ext cx="7543800" cy="603250"/>
            <a:chOff x="622" y="1170"/>
            <a:chExt cx="4752" cy="380"/>
          </a:xfrm>
        </p:grpSpPr>
        <p:sp>
          <p:nvSpPr>
            <p:cNvPr id="41998" name="Rectangle 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安装</a:t>
              </a:r>
              <a:r>
                <a:rPr lang="en-US" altLang="zh-CN" sz="2400"/>
                <a:t>Linux</a:t>
              </a:r>
              <a:r>
                <a:rPr lang="zh-CN" altLang="en-US" sz="2400"/>
                <a:t>时，需创建一硬盘分区作为交换分区</a:t>
              </a:r>
            </a:p>
          </p:txBody>
        </p:sp>
        <p:pic>
          <p:nvPicPr>
            <p:cNvPr id="41999" name="Picture 6" descr="j0115835"/>
            <p:cNvPicPr>
              <a:picLocks noChangeAspect="1" noChangeArrowheads="1"/>
            </p:cNvPicPr>
            <p:nvPr/>
          </p:nvPicPr>
          <p:blipFill>
            <a:blip r:embed="rId4" cstate="print"/>
            <a:srcRect/>
            <a:stretch>
              <a:fillRect/>
            </a:stretch>
          </p:blipFill>
          <p:spPr bwMode="auto">
            <a:xfrm>
              <a:off x="787" y="1331"/>
              <a:ext cx="119" cy="121"/>
            </a:xfrm>
            <a:prstGeom prst="rect">
              <a:avLst/>
            </a:prstGeom>
            <a:noFill/>
            <a:ln w="9525">
              <a:noFill/>
              <a:miter lim="800000"/>
              <a:headEnd/>
              <a:tailEnd/>
            </a:ln>
          </p:spPr>
        </p:pic>
      </p:grpSp>
      <p:sp>
        <p:nvSpPr>
          <p:cNvPr id="545799" name="AutoShape 7"/>
          <p:cNvSpPr>
            <a:spLocks noChangeArrowheads="1"/>
          </p:cNvSpPr>
          <p:nvPr/>
        </p:nvSpPr>
        <p:spPr bwMode="auto">
          <a:xfrm rot="10800000">
            <a:off x="3048000" y="1555750"/>
            <a:ext cx="4419600" cy="533400"/>
          </a:xfrm>
          <a:prstGeom prst="wedgeRoundRectCallout">
            <a:avLst>
              <a:gd name="adj1" fmla="val 55815"/>
              <a:gd name="adj2" fmla="val 1486"/>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fdisk</a:t>
            </a:r>
            <a:r>
              <a:rPr lang="zh-CN" altLang="en-US" sz="2400"/>
              <a:t>命令可以查看分区信息</a:t>
            </a:r>
          </a:p>
        </p:txBody>
      </p:sp>
      <p:grpSp>
        <p:nvGrpSpPr>
          <p:cNvPr id="3" name="Group 8"/>
          <p:cNvGrpSpPr>
            <a:grpSpLocks/>
          </p:cNvGrpSpPr>
          <p:nvPr/>
        </p:nvGrpSpPr>
        <p:grpSpPr bwMode="auto">
          <a:xfrm>
            <a:off x="347663" y="3968750"/>
            <a:ext cx="7881937" cy="603250"/>
            <a:chOff x="219" y="2500"/>
            <a:chExt cx="4965" cy="380"/>
          </a:xfrm>
        </p:grpSpPr>
        <p:sp>
          <p:nvSpPr>
            <p:cNvPr id="41996" name="Rectangle 9"/>
            <p:cNvSpPr>
              <a:spLocks noChangeArrowheads="1"/>
            </p:cNvSpPr>
            <p:nvPr/>
          </p:nvSpPr>
          <p:spPr bwMode="auto">
            <a:xfrm>
              <a:off x="219" y="2500"/>
              <a:ext cx="4965" cy="380"/>
            </a:xfrm>
            <a:prstGeom prst="rect">
              <a:avLst/>
            </a:prstGeom>
            <a:noFill/>
            <a:ln w="9525">
              <a:noFill/>
              <a:miter lim="800000"/>
              <a:headEnd/>
              <a:tailEnd/>
            </a:ln>
          </p:spPr>
          <p:txBody>
            <a:bodyPr>
              <a:spAutoFit/>
            </a:bodyPr>
            <a:lstStyle/>
            <a:p>
              <a:pPr lvl="1" eaLnBrk="1" hangingPunct="1">
                <a:lnSpc>
                  <a:spcPct val="140000"/>
                </a:lnSpc>
              </a:pPr>
              <a:r>
                <a:rPr lang="zh-CN" altLang="en-US" sz="2400"/>
                <a:t>因为交换分区要和内存不断交换，所以是动态变化的</a:t>
              </a:r>
            </a:p>
          </p:txBody>
        </p:sp>
        <p:pic>
          <p:nvPicPr>
            <p:cNvPr id="41997" name="Picture 10" descr="j0115835"/>
            <p:cNvPicPr>
              <a:picLocks noChangeAspect="1" noChangeArrowheads="1"/>
            </p:cNvPicPr>
            <p:nvPr/>
          </p:nvPicPr>
          <p:blipFill>
            <a:blip r:embed="rId4" cstate="print"/>
            <a:srcRect/>
            <a:stretch>
              <a:fillRect/>
            </a:stretch>
          </p:blipFill>
          <p:spPr bwMode="auto">
            <a:xfrm>
              <a:off x="384" y="2661"/>
              <a:ext cx="119" cy="121"/>
            </a:xfrm>
            <a:prstGeom prst="rect">
              <a:avLst/>
            </a:prstGeom>
            <a:noFill/>
            <a:ln w="9525">
              <a:noFill/>
              <a:miter lim="800000"/>
              <a:headEnd/>
              <a:tailEnd/>
            </a:ln>
          </p:spPr>
        </p:pic>
      </p:grpSp>
      <p:pic>
        <p:nvPicPr>
          <p:cNvPr id="545803" name="Picture 11"/>
          <p:cNvPicPr>
            <a:picLocks noChangeAspect="1" noChangeArrowheads="1"/>
          </p:cNvPicPr>
          <p:nvPr/>
        </p:nvPicPr>
        <p:blipFill>
          <a:blip r:embed="rId5" cstate="print"/>
          <a:srcRect/>
          <a:stretch>
            <a:fillRect/>
          </a:stretch>
        </p:blipFill>
        <p:spPr bwMode="auto">
          <a:xfrm>
            <a:off x="838200" y="4724400"/>
            <a:ext cx="3505200" cy="1406525"/>
          </a:xfrm>
          <a:prstGeom prst="rect">
            <a:avLst/>
          </a:prstGeom>
          <a:noFill/>
          <a:ln w="9525">
            <a:noFill/>
            <a:miter lim="800000"/>
            <a:headEnd/>
            <a:tailEnd/>
          </a:ln>
        </p:spPr>
      </p:pic>
      <p:sp>
        <p:nvSpPr>
          <p:cNvPr id="545804" name="Oval 12"/>
          <p:cNvSpPr>
            <a:spLocks noChangeArrowheads="1"/>
          </p:cNvSpPr>
          <p:nvPr/>
        </p:nvSpPr>
        <p:spPr bwMode="auto">
          <a:xfrm>
            <a:off x="533400" y="5457825"/>
            <a:ext cx="4114800" cy="762000"/>
          </a:xfrm>
          <a:prstGeom prst="ellipse">
            <a:avLst/>
          </a:prstGeom>
          <a:noFill/>
          <a:ln w="28575" algn="ctr">
            <a:solidFill>
              <a:srgbClr val="FF0000"/>
            </a:solidFill>
            <a:round/>
            <a:headEnd/>
            <a:tailEnd/>
          </a:ln>
        </p:spPr>
        <p:txBody>
          <a:bodyPr wrap="none" anchor="ctr"/>
          <a:lstStyle/>
          <a:p>
            <a:pPr eaLnBrk="1" hangingPunct="1"/>
            <a:endParaRPr lang="zh-CN" altLang="en-US"/>
          </a:p>
        </p:txBody>
      </p:sp>
      <p:grpSp>
        <p:nvGrpSpPr>
          <p:cNvPr id="4" name="Group 13"/>
          <p:cNvGrpSpPr>
            <a:grpSpLocks/>
          </p:cNvGrpSpPr>
          <p:nvPr/>
        </p:nvGrpSpPr>
        <p:grpSpPr bwMode="auto">
          <a:xfrm>
            <a:off x="4572000" y="5105400"/>
            <a:ext cx="3581400" cy="831850"/>
            <a:chOff x="2880" y="3216"/>
            <a:chExt cx="2256" cy="524"/>
          </a:xfrm>
        </p:grpSpPr>
        <p:sp>
          <p:nvSpPr>
            <p:cNvPr id="41994" name="Text Box 14"/>
            <p:cNvSpPr txBox="1">
              <a:spLocks noChangeArrowheads="1"/>
            </p:cNvSpPr>
            <p:nvPr/>
          </p:nvSpPr>
          <p:spPr bwMode="auto">
            <a:xfrm>
              <a:off x="3216" y="3216"/>
              <a:ext cx="1920" cy="524"/>
            </a:xfrm>
            <a:prstGeom prst="rect">
              <a:avLst/>
            </a:prstGeom>
            <a:noFill/>
            <a:ln w="9525" algn="ctr">
              <a:solidFill>
                <a:srgbClr val="FF0000"/>
              </a:solidFill>
              <a:miter lim="800000"/>
              <a:headEnd/>
              <a:tailEnd/>
            </a:ln>
          </p:spPr>
          <p:txBody>
            <a:bodyPr>
              <a:spAutoFit/>
            </a:bodyPr>
            <a:lstStyle/>
            <a:p>
              <a:pPr eaLnBrk="1" hangingPunct="1">
                <a:spcBef>
                  <a:spcPct val="50000"/>
                </a:spcBef>
              </a:pPr>
              <a:r>
                <a:rPr lang="en-US" altLang="zh-CN" sz="2400">
                  <a:solidFill>
                    <a:srgbClr val="FF0000"/>
                  </a:solidFill>
                </a:rPr>
                <a:t>swap</a:t>
              </a:r>
              <a:r>
                <a:rPr lang="zh-CN" altLang="en-US" sz="2400">
                  <a:solidFill>
                    <a:srgbClr val="FF0000"/>
                  </a:solidFill>
                </a:rPr>
                <a:t>分区的大小通常是内存大小的两倍</a:t>
              </a:r>
            </a:p>
          </p:txBody>
        </p:sp>
        <p:sp>
          <p:nvSpPr>
            <p:cNvPr id="41995" name="AutoShape 15"/>
            <p:cNvSpPr>
              <a:spLocks noChangeArrowheads="1"/>
            </p:cNvSpPr>
            <p:nvPr/>
          </p:nvSpPr>
          <p:spPr bwMode="auto">
            <a:xfrm rot="-1369737">
              <a:off x="2880" y="3456"/>
              <a:ext cx="336" cy="96"/>
            </a:xfrm>
            <a:prstGeom prst="rightArrow">
              <a:avLst>
                <a:gd name="adj1" fmla="val 50000"/>
                <a:gd name="adj2" fmla="val 87500"/>
              </a:avLst>
            </a:prstGeom>
            <a:solidFill>
              <a:srgbClr val="FF0000"/>
            </a:solidFill>
            <a:ln w="9525" algn="ctr">
              <a:solidFill>
                <a:srgbClr val="FF0000"/>
              </a:solidFill>
              <a:miter lim="800000"/>
              <a:headEnd/>
              <a:tailEnd/>
            </a:ln>
          </p:spPr>
          <p:txBody>
            <a:bodyPr wrap="none" anchor="ct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45794"/>
                                        </p:tgtEl>
                                        <p:attrNameLst>
                                          <p:attrName>style.visibility</p:attrName>
                                        </p:attrNameLst>
                                      </p:cBhvr>
                                      <p:to>
                                        <p:strVal val="visible"/>
                                      </p:to>
                                    </p:set>
                                    <p:animEffect transition="in" filter="dissolve">
                                      <p:cBhvr>
                                        <p:cTn id="12" dur="500"/>
                                        <p:tgtEl>
                                          <p:spTgt spid="545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5799"/>
                                        </p:tgtEl>
                                        <p:attrNameLst>
                                          <p:attrName>style.visibility</p:attrName>
                                        </p:attrNameLst>
                                      </p:cBhvr>
                                      <p:to>
                                        <p:strVal val="visible"/>
                                      </p:to>
                                    </p:set>
                                    <p:animEffect transition="in" filter="dissolve">
                                      <p:cBhvr>
                                        <p:cTn id="17" dur="500"/>
                                        <p:tgtEl>
                                          <p:spTgt spid="5457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45803"/>
                                        </p:tgtEl>
                                        <p:attrNameLst>
                                          <p:attrName>style.visibility</p:attrName>
                                        </p:attrNameLst>
                                      </p:cBhvr>
                                      <p:to>
                                        <p:strVal val="visible"/>
                                      </p:to>
                                    </p:set>
                                    <p:animEffect transition="in" filter="dissolve">
                                      <p:cBhvr>
                                        <p:cTn id="27" dur="500"/>
                                        <p:tgtEl>
                                          <p:spTgt spid="5458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45804"/>
                                        </p:tgtEl>
                                        <p:attrNameLst>
                                          <p:attrName>style.visibility</p:attrName>
                                        </p:attrNameLst>
                                      </p:cBhvr>
                                      <p:to>
                                        <p:strVal val="visible"/>
                                      </p:to>
                                    </p:set>
                                    <p:animEffect transition="in" filter="dissolve">
                                      <p:cBhvr>
                                        <p:cTn id="32" dur="500"/>
                                        <p:tgtEl>
                                          <p:spTgt spid="5458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9" grpId="0" animBg="1"/>
      <p:bldP spid="54580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43011" name="Rectangle 4"/>
          <p:cNvSpPr>
            <a:spLocks noChangeArrowheads="1"/>
          </p:cNvSpPr>
          <p:nvPr/>
        </p:nvSpPr>
        <p:spPr bwMode="auto">
          <a:xfrm>
            <a:off x="76200" y="2438400"/>
            <a:ext cx="8839200" cy="1470025"/>
          </a:xfrm>
          <a:prstGeom prst="rect">
            <a:avLst/>
          </a:prstGeom>
          <a:noFill/>
          <a:ln w="9525">
            <a:noFill/>
            <a:miter lim="800000"/>
            <a:headEnd/>
            <a:tailEnd/>
          </a:ln>
        </p:spPr>
        <p:txBody>
          <a:bodyPr anchor="ctr"/>
          <a:lstStyle/>
          <a:p>
            <a:pPr algn="ctr" eaLnBrk="1" hangingPunct="1"/>
            <a:r>
              <a:rPr lang="zh-CN" altLang="en-US" sz="4400">
                <a:solidFill>
                  <a:srgbClr val="FF0000"/>
                </a:solidFill>
                <a:latin typeface="Arial Black" pitchFamily="34" charset="0"/>
                <a:ea typeface="黑体" pitchFamily="49" charset="-122"/>
              </a:rPr>
              <a:t>为什么引入文件</a:t>
            </a:r>
            <a:r>
              <a:rPr lang="en-US" altLang="zh-CN" sz="4400">
                <a:solidFill>
                  <a:srgbClr val="FF0000"/>
                </a:solidFill>
                <a:latin typeface="Arial Black" pitchFamily="34" charset="0"/>
                <a:ea typeface="黑体" pitchFamily="49" charset="-122"/>
              </a:rPr>
              <a:t>?</a:t>
            </a:r>
            <a:br>
              <a:rPr lang="en-US" altLang="zh-CN" sz="4400">
                <a:solidFill>
                  <a:srgbClr val="FF0000"/>
                </a:solidFill>
                <a:latin typeface="Arial Black" pitchFamily="34" charset="0"/>
                <a:ea typeface="黑体" pitchFamily="49" charset="-122"/>
              </a:rPr>
            </a:br>
            <a:r>
              <a:rPr lang="en-US" altLang="zh-CN" sz="4400">
                <a:solidFill>
                  <a:srgbClr val="FF0000"/>
                </a:solidFill>
                <a:latin typeface="Arial Black" pitchFamily="34" charset="0"/>
                <a:ea typeface="黑体" pitchFamily="49" charset="-122"/>
              </a:rPr>
              <a:t>—“</a:t>
            </a:r>
            <a:r>
              <a:rPr lang="zh-CN" altLang="en-US" sz="4400">
                <a:solidFill>
                  <a:srgbClr val="FF0000"/>
                </a:solidFill>
                <a:latin typeface="Arial Black" pitchFamily="34" charset="0"/>
                <a:ea typeface="黑体" pitchFamily="49" charset="-122"/>
              </a:rPr>
              <a:t>烹调”磁盘</a:t>
            </a:r>
          </a:p>
        </p:txBody>
      </p:sp>
      <p:sp>
        <p:nvSpPr>
          <p:cNvPr id="43012" name="Rectangle 5"/>
          <p:cNvSpPr>
            <a:spLocks noGrp="1" noChangeArrowheads="1"/>
          </p:cNvSpPr>
          <p:nvPr>
            <p:ph type="title"/>
          </p:nvPr>
        </p:nvSpPr>
        <p:spPr>
          <a:xfrm>
            <a:off x="2133600" y="314325"/>
            <a:ext cx="4953000" cy="676275"/>
          </a:xfrm>
        </p:spPr>
        <p:txBody>
          <a:bodyPr/>
          <a:lstStyle/>
          <a:p>
            <a:pPr eaLnBrk="1" hangingPunct="1"/>
            <a:r>
              <a:rPr lang="en-US" altLang="zh-CN" sz="3200" smtClean="0"/>
              <a:t>11.4 </a:t>
            </a:r>
            <a:r>
              <a:rPr lang="zh-CN" altLang="en-US" sz="3200" smtClean="0"/>
              <a:t>文件概念及实现方法</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为什么引入文件</a:t>
            </a:r>
            <a:r>
              <a:rPr lang="en-US" altLang="zh-CN" smtClean="0"/>
              <a:t>?</a:t>
            </a:r>
          </a:p>
        </p:txBody>
      </p:sp>
      <p:sp>
        <p:nvSpPr>
          <p:cNvPr id="44035" name="Rectangle 3"/>
          <p:cNvSpPr>
            <a:spLocks noChangeArrowheads="1"/>
          </p:cNvSpPr>
          <p:nvPr/>
        </p:nvSpPr>
        <p:spPr bwMode="auto">
          <a:xfrm>
            <a:off x="765175" y="12192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让普通用户使用</a:t>
            </a:r>
            <a:r>
              <a:rPr lang="en-US" altLang="zh-CN" sz="2800">
                <a:solidFill>
                  <a:srgbClr val="FF0000"/>
                </a:solidFill>
              </a:rPr>
              <a:t>raw disk:</a:t>
            </a:r>
            <a:r>
              <a:rPr lang="en-US" altLang="zh-CN" sz="2800"/>
              <a:t> </a:t>
            </a:r>
            <a:r>
              <a:rPr lang="zh-CN" altLang="en-US" sz="2800"/>
              <a:t>许多人连扇区都不知道是什么</a:t>
            </a:r>
            <a:r>
              <a:rPr lang="en-US" altLang="zh-CN" sz="2800"/>
              <a:t>?</a:t>
            </a:r>
            <a:r>
              <a:rPr lang="zh-CN" altLang="en-US" sz="2800"/>
              <a:t>要求他们根据扇区编号来访问磁盘</a:t>
            </a:r>
            <a:r>
              <a:rPr lang="en-US" altLang="zh-CN" sz="2800"/>
              <a:t>…</a:t>
            </a:r>
          </a:p>
        </p:txBody>
      </p:sp>
      <p:grpSp>
        <p:nvGrpSpPr>
          <p:cNvPr id="2" name="Group 4"/>
          <p:cNvGrpSpPr>
            <a:grpSpLocks/>
          </p:cNvGrpSpPr>
          <p:nvPr/>
        </p:nvGrpSpPr>
        <p:grpSpPr bwMode="auto">
          <a:xfrm>
            <a:off x="987425" y="2444750"/>
            <a:ext cx="7543800" cy="603250"/>
            <a:chOff x="622" y="1170"/>
            <a:chExt cx="4752" cy="380"/>
          </a:xfrm>
        </p:grpSpPr>
        <p:sp>
          <p:nvSpPr>
            <p:cNvPr id="44067" name="Rectangle 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需要在扇区上引入更高一层次的抽象概念</a:t>
              </a:r>
              <a:r>
                <a:rPr lang="en-US" altLang="zh-CN" sz="2400">
                  <a:solidFill>
                    <a:srgbClr val="FF0000"/>
                  </a:solidFill>
                </a:rPr>
                <a:t>!    </a:t>
              </a:r>
              <a:r>
                <a:rPr lang="zh-CN" altLang="en-US" sz="2400">
                  <a:solidFill>
                    <a:srgbClr val="FF0000"/>
                  </a:solidFill>
                </a:rPr>
                <a:t>文件</a:t>
              </a:r>
            </a:p>
          </p:txBody>
        </p:sp>
        <p:pic>
          <p:nvPicPr>
            <p:cNvPr id="44068" name="Picture 6"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3" name="Group 7"/>
          <p:cNvGrpSpPr>
            <a:grpSpLocks/>
          </p:cNvGrpSpPr>
          <p:nvPr/>
        </p:nvGrpSpPr>
        <p:grpSpPr bwMode="auto">
          <a:xfrm>
            <a:off x="990600" y="3054350"/>
            <a:ext cx="7543800" cy="603250"/>
            <a:chOff x="622" y="1170"/>
            <a:chExt cx="4752" cy="380"/>
          </a:xfrm>
        </p:grpSpPr>
        <p:sp>
          <p:nvSpPr>
            <p:cNvPr id="44065" name="Rectangle 8"/>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首先想一想用户眼里的文件是什么样子</a:t>
              </a:r>
              <a:r>
                <a:rPr lang="en-US" altLang="zh-CN" sz="2400"/>
                <a:t>?</a:t>
              </a:r>
            </a:p>
          </p:txBody>
        </p:sp>
        <p:pic>
          <p:nvPicPr>
            <p:cNvPr id="44066" name="Picture 9"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
        <p:nvSpPr>
          <p:cNvPr id="527370" name="AutoShape 10"/>
          <p:cNvSpPr>
            <a:spLocks noChangeArrowheads="1"/>
          </p:cNvSpPr>
          <p:nvPr/>
        </p:nvSpPr>
        <p:spPr bwMode="auto">
          <a:xfrm rot="10800000">
            <a:off x="5943600" y="3733800"/>
            <a:ext cx="1600200" cy="914400"/>
          </a:xfrm>
          <a:prstGeom prst="wedgeRoundRectCallout">
            <a:avLst>
              <a:gd name="adj1" fmla="val 94046"/>
              <a:gd name="adj2" fmla="val 3125"/>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字符序列</a:t>
            </a:r>
            <a:r>
              <a:rPr lang="en-US" altLang="zh-CN" sz="2400"/>
              <a:t>(</a:t>
            </a:r>
            <a:r>
              <a:rPr lang="zh-CN" altLang="en-US" sz="2400"/>
              <a:t>字符流</a:t>
            </a:r>
            <a:r>
              <a:rPr lang="en-US" altLang="zh-CN" sz="2400"/>
              <a:t>)</a:t>
            </a:r>
            <a:endParaRPr lang="zh-CN" altLang="zh-CN" sz="2400">
              <a:sym typeface="Symbol" pitchFamily="18" charset="2"/>
            </a:endParaRPr>
          </a:p>
        </p:txBody>
      </p:sp>
      <p:grpSp>
        <p:nvGrpSpPr>
          <p:cNvPr id="4" name="Group 11"/>
          <p:cNvGrpSpPr>
            <a:grpSpLocks/>
          </p:cNvGrpSpPr>
          <p:nvPr/>
        </p:nvGrpSpPr>
        <p:grpSpPr bwMode="auto">
          <a:xfrm>
            <a:off x="2362200" y="3733800"/>
            <a:ext cx="3048000" cy="1219200"/>
            <a:chOff x="1440" y="2400"/>
            <a:chExt cx="1920" cy="768"/>
          </a:xfrm>
        </p:grpSpPr>
        <p:pic>
          <p:nvPicPr>
            <p:cNvPr id="44061" name="Picture 12"/>
            <p:cNvPicPr>
              <a:picLocks noChangeAspect="1" noChangeArrowheads="1"/>
            </p:cNvPicPr>
            <p:nvPr/>
          </p:nvPicPr>
          <p:blipFill>
            <a:blip r:embed="rId3" cstate="print"/>
            <a:srcRect/>
            <a:stretch>
              <a:fillRect/>
            </a:stretch>
          </p:blipFill>
          <p:spPr bwMode="auto">
            <a:xfrm rot="1131190">
              <a:off x="2496" y="2496"/>
              <a:ext cx="864" cy="493"/>
            </a:xfrm>
            <a:prstGeom prst="rect">
              <a:avLst/>
            </a:prstGeom>
            <a:noFill/>
            <a:ln w="38100" algn="ctr">
              <a:noFill/>
              <a:miter lim="800000"/>
              <a:headEnd/>
              <a:tailEnd/>
            </a:ln>
          </p:spPr>
        </p:pic>
        <p:pic>
          <p:nvPicPr>
            <p:cNvPr id="44062" name="Picture 13"/>
            <p:cNvPicPr>
              <a:picLocks noChangeAspect="1" noChangeArrowheads="1"/>
            </p:cNvPicPr>
            <p:nvPr/>
          </p:nvPicPr>
          <p:blipFill>
            <a:blip r:embed="rId4" cstate="print"/>
            <a:srcRect/>
            <a:stretch>
              <a:fillRect/>
            </a:stretch>
          </p:blipFill>
          <p:spPr bwMode="auto">
            <a:xfrm>
              <a:off x="1440" y="2400"/>
              <a:ext cx="724" cy="768"/>
            </a:xfrm>
            <a:prstGeom prst="rect">
              <a:avLst/>
            </a:prstGeom>
            <a:noFill/>
            <a:ln w="38100" algn="ctr">
              <a:noFill/>
              <a:miter lim="800000"/>
              <a:headEnd/>
              <a:tailEnd/>
            </a:ln>
          </p:spPr>
        </p:pic>
        <p:sp>
          <p:nvSpPr>
            <p:cNvPr id="44063" name="Line 14"/>
            <p:cNvSpPr>
              <a:spLocks noChangeShapeType="1"/>
            </p:cNvSpPr>
            <p:nvPr/>
          </p:nvSpPr>
          <p:spPr bwMode="auto">
            <a:xfrm flipV="1">
              <a:off x="1776" y="2544"/>
              <a:ext cx="816" cy="336"/>
            </a:xfrm>
            <a:prstGeom prst="line">
              <a:avLst/>
            </a:prstGeom>
            <a:noFill/>
            <a:ln w="9525">
              <a:solidFill>
                <a:schemeClr val="tx1"/>
              </a:solidFill>
              <a:round/>
              <a:headEnd/>
              <a:tailEnd type="triangle" w="med" len="med"/>
            </a:ln>
          </p:spPr>
          <p:txBody>
            <a:bodyPr/>
            <a:lstStyle/>
            <a:p>
              <a:endParaRPr lang="zh-CN" altLang="en-US"/>
            </a:p>
          </p:txBody>
        </p:sp>
        <p:sp>
          <p:nvSpPr>
            <p:cNvPr id="44064" name="Line 15"/>
            <p:cNvSpPr>
              <a:spLocks noChangeShapeType="1"/>
            </p:cNvSpPr>
            <p:nvPr/>
          </p:nvSpPr>
          <p:spPr bwMode="auto">
            <a:xfrm flipV="1">
              <a:off x="1872" y="3024"/>
              <a:ext cx="1152" cy="96"/>
            </a:xfrm>
            <a:prstGeom prst="line">
              <a:avLst/>
            </a:prstGeom>
            <a:noFill/>
            <a:ln w="9525">
              <a:solidFill>
                <a:schemeClr val="tx1"/>
              </a:solidFill>
              <a:round/>
              <a:headEnd/>
              <a:tailEnd type="triangle" w="med" len="med"/>
            </a:ln>
          </p:spPr>
          <p:txBody>
            <a:bodyPr/>
            <a:lstStyle/>
            <a:p>
              <a:endParaRPr lang="zh-CN" altLang="en-US"/>
            </a:p>
          </p:txBody>
        </p:sp>
      </p:grpSp>
      <p:grpSp>
        <p:nvGrpSpPr>
          <p:cNvPr id="5" name="Group 16"/>
          <p:cNvGrpSpPr>
            <a:grpSpLocks/>
          </p:cNvGrpSpPr>
          <p:nvPr/>
        </p:nvGrpSpPr>
        <p:grpSpPr bwMode="auto">
          <a:xfrm>
            <a:off x="990600" y="5035550"/>
            <a:ext cx="7543800" cy="603250"/>
            <a:chOff x="622" y="1170"/>
            <a:chExt cx="4752" cy="380"/>
          </a:xfrm>
        </p:grpSpPr>
        <p:sp>
          <p:nvSpPr>
            <p:cNvPr id="44059" name="Rectangle 17"/>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磁盘上的文件是什么样子</a:t>
              </a:r>
              <a:r>
                <a:rPr lang="en-US" altLang="zh-CN" sz="2400"/>
                <a:t>?</a:t>
              </a:r>
            </a:p>
          </p:txBody>
        </p:sp>
        <p:pic>
          <p:nvPicPr>
            <p:cNvPr id="44060" name="Picture 18"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6" name="Group 19"/>
          <p:cNvGrpSpPr>
            <a:grpSpLocks/>
          </p:cNvGrpSpPr>
          <p:nvPr/>
        </p:nvGrpSpPr>
        <p:grpSpPr bwMode="auto">
          <a:xfrm>
            <a:off x="5562600" y="4953000"/>
            <a:ext cx="1981200" cy="1143000"/>
            <a:chOff x="3504" y="3120"/>
            <a:chExt cx="1248" cy="720"/>
          </a:xfrm>
        </p:grpSpPr>
        <p:sp>
          <p:nvSpPr>
            <p:cNvPr id="44046" name="Rectangle 20"/>
            <p:cNvSpPr>
              <a:spLocks noChangeArrowheads="1"/>
            </p:cNvSpPr>
            <p:nvPr/>
          </p:nvSpPr>
          <p:spPr bwMode="auto">
            <a:xfrm>
              <a:off x="3600" y="339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47" name="Rectangle 21"/>
            <p:cNvSpPr>
              <a:spLocks noChangeArrowheads="1"/>
            </p:cNvSpPr>
            <p:nvPr/>
          </p:nvSpPr>
          <p:spPr bwMode="auto">
            <a:xfrm>
              <a:off x="3696" y="3476"/>
              <a:ext cx="192" cy="78"/>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48" name="Rectangle 22"/>
            <p:cNvSpPr>
              <a:spLocks noChangeArrowheads="1"/>
            </p:cNvSpPr>
            <p:nvPr/>
          </p:nvSpPr>
          <p:spPr bwMode="auto">
            <a:xfrm>
              <a:off x="3792" y="3554"/>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49" name="Rectangle 23"/>
            <p:cNvSpPr>
              <a:spLocks noChangeArrowheads="1"/>
            </p:cNvSpPr>
            <p:nvPr/>
          </p:nvSpPr>
          <p:spPr bwMode="auto">
            <a:xfrm>
              <a:off x="3984" y="3200"/>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0" name="Rectangle 24"/>
            <p:cNvSpPr>
              <a:spLocks noChangeArrowheads="1"/>
            </p:cNvSpPr>
            <p:nvPr/>
          </p:nvSpPr>
          <p:spPr bwMode="auto">
            <a:xfrm>
              <a:off x="3984" y="3712"/>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1" name="Rectangle 25"/>
            <p:cNvSpPr>
              <a:spLocks noChangeArrowheads="1"/>
            </p:cNvSpPr>
            <p:nvPr/>
          </p:nvSpPr>
          <p:spPr bwMode="auto">
            <a:xfrm>
              <a:off x="4080" y="3279"/>
              <a:ext cx="192" cy="78"/>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2" name="Rectangle 26"/>
            <p:cNvSpPr>
              <a:spLocks noChangeArrowheads="1"/>
            </p:cNvSpPr>
            <p:nvPr/>
          </p:nvSpPr>
          <p:spPr bwMode="auto">
            <a:xfrm>
              <a:off x="4176" y="335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3" name="Rectangle 27"/>
            <p:cNvSpPr>
              <a:spLocks noChangeArrowheads="1"/>
            </p:cNvSpPr>
            <p:nvPr/>
          </p:nvSpPr>
          <p:spPr bwMode="auto">
            <a:xfrm>
              <a:off x="4272" y="343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4" name="Rectangle 28"/>
            <p:cNvSpPr>
              <a:spLocks noChangeArrowheads="1"/>
            </p:cNvSpPr>
            <p:nvPr/>
          </p:nvSpPr>
          <p:spPr bwMode="auto">
            <a:xfrm>
              <a:off x="4368" y="3515"/>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5" name="Rectangle 29"/>
            <p:cNvSpPr>
              <a:spLocks noChangeArrowheads="1"/>
            </p:cNvSpPr>
            <p:nvPr/>
          </p:nvSpPr>
          <p:spPr bwMode="auto">
            <a:xfrm>
              <a:off x="4464" y="3594"/>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6" name="Rectangle 30"/>
            <p:cNvSpPr>
              <a:spLocks noChangeArrowheads="1"/>
            </p:cNvSpPr>
            <p:nvPr/>
          </p:nvSpPr>
          <p:spPr bwMode="auto">
            <a:xfrm>
              <a:off x="3888" y="3632"/>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7" name="Rectangle 31"/>
            <p:cNvSpPr>
              <a:spLocks noChangeArrowheads="1"/>
            </p:cNvSpPr>
            <p:nvPr/>
          </p:nvSpPr>
          <p:spPr bwMode="auto">
            <a:xfrm>
              <a:off x="3984" y="370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4058" name="AutoShape 32"/>
            <p:cNvSpPr>
              <a:spLocks noChangeArrowheads="1"/>
            </p:cNvSpPr>
            <p:nvPr/>
          </p:nvSpPr>
          <p:spPr bwMode="auto">
            <a:xfrm>
              <a:off x="3504" y="3120"/>
              <a:ext cx="1248" cy="720"/>
            </a:xfrm>
            <a:prstGeom prst="can">
              <a:avLst>
                <a:gd name="adj" fmla="val 25000"/>
              </a:avLst>
            </a:prstGeom>
            <a:noFill/>
            <a:ln w="9525">
              <a:solidFill>
                <a:schemeClr val="tx1"/>
              </a:solidFill>
              <a:round/>
              <a:headEnd/>
              <a:tailEnd/>
            </a:ln>
          </p:spPr>
          <p:txBody>
            <a:bodyPr wrap="none" anchor="ctr"/>
            <a:lstStyle/>
            <a:p>
              <a:pPr eaLnBrk="1" hangingPunct="1"/>
              <a:endParaRPr lang="zh-CN" altLang="en-US"/>
            </a:p>
          </p:txBody>
        </p:sp>
      </p:grpSp>
      <p:sp>
        <p:nvSpPr>
          <p:cNvPr id="527393" name="AutoShape 33"/>
          <p:cNvSpPr>
            <a:spLocks noChangeArrowheads="1"/>
          </p:cNvSpPr>
          <p:nvPr/>
        </p:nvSpPr>
        <p:spPr bwMode="auto">
          <a:xfrm rot="10800000">
            <a:off x="7239000" y="4800600"/>
            <a:ext cx="1600200" cy="533400"/>
          </a:xfrm>
          <a:prstGeom prst="wedgeRoundRectCallout">
            <a:avLst>
              <a:gd name="adj1" fmla="val 47417"/>
              <a:gd name="adj2" fmla="val -88097"/>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扇区集合</a:t>
            </a:r>
            <a:endParaRPr lang="zh-CN" altLang="zh-CN" sz="2400">
              <a:sym typeface="Symbol" pitchFamily="18" charset="2"/>
            </a:endParaRPr>
          </a:p>
        </p:txBody>
      </p:sp>
      <p:grpSp>
        <p:nvGrpSpPr>
          <p:cNvPr id="7" name="Group 34"/>
          <p:cNvGrpSpPr>
            <a:grpSpLocks/>
          </p:cNvGrpSpPr>
          <p:nvPr/>
        </p:nvGrpSpPr>
        <p:grpSpPr bwMode="auto">
          <a:xfrm>
            <a:off x="990600" y="6019800"/>
            <a:ext cx="7543800" cy="603250"/>
            <a:chOff x="622" y="1170"/>
            <a:chExt cx="4752" cy="380"/>
          </a:xfrm>
        </p:grpSpPr>
        <p:sp>
          <p:nvSpPr>
            <p:cNvPr id="44044" name="Rectangle 3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文件</a:t>
              </a:r>
              <a:r>
                <a:rPr lang="en-US" altLang="zh-CN" sz="2400">
                  <a:solidFill>
                    <a:srgbClr val="FF0000"/>
                  </a:solidFill>
                </a:rPr>
                <a:t>: </a:t>
              </a:r>
              <a:r>
                <a:rPr lang="zh-CN" altLang="en-US" sz="2400">
                  <a:solidFill>
                    <a:srgbClr val="FF0000"/>
                  </a:solidFill>
                </a:rPr>
                <a:t>建立字符流到扇区集合的映射关系</a:t>
              </a:r>
              <a:endParaRPr lang="zh-CN" altLang="en-US" sz="2400"/>
            </a:p>
          </p:txBody>
        </p:sp>
        <p:pic>
          <p:nvPicPr>
            <p:cNvPr id="44045" name="Picture 36"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27370"/>
                                        </p:tgtEl>
                                        <p:attrNameLst>
                                          <p:attrName>style.visibility</p:attrName>
                                        </p:attrNameLst>
                                      </p:cBhvr>
                                      <p:to>
                                        <p:strVal val="visible"/>
                                      </p:to>
                                    </p:set>
                                    <p:animEffect transition="in" filter="dissolve">
                                      <p:cBhvr>
                                        <p:cTn id="21" dur="500"/>
                                        <p:tgtEl>
                                          <p:spTgt spid="5273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527393"/>
                                        </p:tgtEl>
                                        <p:attrNameLst>
                                          <p:attrName>style.visibility</p:attrName>
                                        </p:attrNameLst>
                                      </p:cBhvr>
                                      <p:to>
                                        <p:strVal val="visible"/>
                                      </p:to>
                                    </p:set>
                                    <p:animEffect transition="in" filter="dissolve">
                                      <p:cBhvr>
                                        <p:cTn id="35" dur="500"/>
                                        <p:tgtEl>
                                          <p:spTgt spid="5273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70" grpId="0" animBg="1"/>
      <p:bldP spid="52739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文件概念</a:t>
            </a:r>
          </a:p>
        </p:txBody>
      </p:sp>
      <p:sp>
        <p:nvSpPr>
          <p:cNvPr id="45059" name="Rectangle 3"/>
          <p:cNvSpPr>
            <a:spLocks noChangeArrowheads="1"/>
          </p:cNvSpPr>
          <p:nvPr/>
        </p:nvSpPr>
        <p:spPr bwMode="auto">
          <a:xfrm>
            <a:off x="765175" y="12192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建立字符流到盘块集合的映射关系</a:t>
            </a:r>
          </a:p>
        </p:txBody>
      </p:sp>
      <p:grpSp>
        <p:nvGrpSpPr>
          <p:cNvPr id="2" name="Group 4"/>
          <p:cNvGrpSpPr>
            <a:grpSpLocks/>
          </p:cNvGrpSpPr>
          <p:nvPr/>
        </p:nvGrpSpPr>
        <p:grpSpPr bwMode="auto">
          <a:xfrm>
            <a:off x="990600" y="3048000"/>
            <a:ext cx="7543800" cy="603250"/>
            <a:chOff x="622" y="1170"/>
            <a:chExt cx="4752" cy="380"/>
          </a:xfrm>
        </p:grpSpPr>
        <p:sp>
          <p:nvSpPr>
            <p:cNvPr id="45102" name="Rectangle 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t>看一个例子</a:t>
              </a:r>
            </a:p>
          </p:txBody>
        </p:sp>
        <p:pic>
          <p:nvPicPr>
            <p:cNvPr id="45103" name="Picture 6"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3" name="Group 7"/>
          <p:cNvGrpSpPr>
            <a:grpSpLocks/>
          </p:cNvGrpSpPr>
          <p:nvPr/>
        </p:nvGrpSpPr>
        <p:grpSpPr bwMode="auto">
          <a:xfrm>
            <a:off x="1209675" y="2133600"/>
            <a:ext cx="6870700" cy="1155700"/>
            <a:chOff x="762" y="1344"/>
            <a:chExt cx="4328" cy="728"/>
          </a:xfrm>
        </p:grpSpPr>
        <p:sp>
          <p:nvSpPr>
            <p:cNvPr id="45090" name="Oval 8"/>
            <p:cNvSpPr>
              <a:spLocks noChangeArrowheads="1"/>
            </p:cNvSpPr>
            <p:nvPr/>
          </p:nvSpPr>
          <p:spPr bwMode="auto">
            <a:xfrm>
              <a:off x="4130" y="1344"/>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5091" name="Oval 9"/>
            <p:cNvSpPr>
              <a:spLocks noChangeArrowheads="1"/>
            </p:cNvSpPr>
            <p:nvPr/>
          </p:nvSpPr>
          <p:spPr bwMode="auto">
            <a:xfrm>
              <a:off x="4130" y="1678"/>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5092" name="Line 10"/>
            <p:cNvSpPr>
              <a:spLocks noChangeShapeType="1"/>
            </p:cNvSpPr>
            <p:nvPr/>
          </p:nvSpPr>
          <p:spPr bwMode="auto">
            <a:xfrm>
              <a:off x="413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5093" name="Line 11"/>
            <p:cNvSpPr>
              <a:spLocks noChangeShapeType="1"/>
            </p:cNvSpPr>
            <p:nvPr/>
          </p:nvSpPr>
          <p:spPr bwMode="auto">
            <a:xfrm>
              <a:off x="509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5094" name="Rectangle 12"/>
            <p:cNvSpPr>
              <a:spLocks noChangeArrowheads="1"/>
            </p:cNvSpPr>
            <p:nvPr/>
          </p:nvSpPr>
          <p:spPr bwMode="auto">
            <a:xfrm>
              <a:off x="4514" y="1680"/>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sp>
          <p:nvSpPr>
            <p:cNvPr id="45095" name="Rectangle 13"/>
            <p:cNvSpPr>
              <a:spLocks noChangeArrowheads="1"/>
            </p:cNvSpPr>
            <p:nvPr/>
          </p:nvSpPr>
          <p:spPr bwMode="auto">
            <a:xfrm>
              <a:off x="1778" y="1491"/>
              <a:ext cx="1872" cy="306"/>
            </a:xfrm>
            <a:prstGeom prst="rect">
              <a:avLst/>
            </a:prstGeom>
            <a:solidFill>
              <a:srgbClr val="FFFFFF"/>
            </a:solidFill>
            <a:ln w="28575">
              <a:solidFill>
                <a:schemeClr val="tx1"/>
              </a:solidFill>
              <a:miter lim="800000"/>
              <a:headEnd/>
              <a:tailEnd/>
            </a:ln>
          </p:spPr>
          <p:txBody>
            <a:bodyPr anchor="ctr">
              <a:spAutoFit/>
            </a:bodyPr>
            <a:lstStyle/>
            <a:p>
              <a:pPr algn="ctr" eaLnBrk="1" hangingPunct="1"/>
              <a:r>
                <a:rPr lang="en-US" altLang="zh-CN" sz="2400"/>
                <a:t>int main() { …</a:t>
              </a:r>
              <a:r>
                <a:rPr lang="en-US" altLang="zh-CN" sz="2400" b="0">
                  <a:solidFill>
                    <a:schemeClr val="bg2"/>
                  </a:solidFill>
                </a:rPr>
                <a:t> </a:t>
              </a:r>
            </a:p>
          </p:txBody>
        </p:sp>
        <p:sp>
          <p:nvSpPr>
            <p:cNvPr id="45096" name="Text Box 14"/>
            <p:cNvSpPr txBox="1">
              <a:spLocks noChangeArrowheads="1"/>
            </p:cNvSpPr>
            <p:nvPr/>
          </p:nvSpPr>
          <p:spPr bwMode="auto">
            <a:xfrm>
              <a:off x="762" y="1488"/>
              <a:ext cx="618" cy="288"/>
            </a:xfrm>
            <a:prstGeom prst="rect">
              <a:avLst/>
            </a:prstGeom>
            <a:noFill/>
            <a:ln w="38100">
              <a:noFill/>
              <a:miter lim="800000"/>
              <a:headEnd/>
              <a:tailEnd/>
            </a:ln>
          </p:spPr>
          <p:txBody>
            <a:bodyPr wrap="none" anchor="ctr">
              <a:spAutoFit/>
            </a:bodyPr>
            <a:lstStyle/>
            <a:p>
              <a:pPr algn="ctr" eaLnBrk="1" hangingPunct="1"/>
              <a:r>
                <a:rPr lang="en-US" altLang="zh-CN" sz="2400"/>
                <a:t>test.c</a:t>
              </a:r>
            </a:p>
          </p:txBody>
        </p:sp>
        <p:sp>
          <p:nvSpPr>
            <p:cNvPr id="45097" name="Line 15"/>
            <p:cNvSpPr>
              <a:spLocks noChangeShapeType="1"/>
            </p:cNvSpPr>
            <p:nvPr/>
          </p:nvSpPr>
          <p:spPr bwMode="auto">
            <a:xfrm>
              <a:off x="1394" y="1644"/>
              <a:ext cx="384" cy="0"/>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5098" name="Line 16"/>
            <p:cNvSpPr>
              <a:spLocks noChangeShapeType="1"/>
            </p:cNvSpPr>
            <p:nvPr/>
          </p:nvSpPr>
          <p:spPr bwMode="auto">
            <a:xfrm>
              <a:off x="3216" y="1488"/>
              <a:ext cx="2" cy="312"/>
            </a:xfrm>
            <a:prstGeom prst="line">
              <a:avLst/>
            </a:prstGeom>
            <a:noFill/>
            <a:ln w="28575">
              <a:solidFill>
                <a:srgbClr val="000000"/>
              </a:solidFill>
              <a:round/>
              <a:headEnd/>
              <a:tailEnd/>
            </a:ln>
          </p:spPr>
          <p:txBody>
            <a:bodyPr anchor="ctr">
              <a:spAutoFit/>
            </a:bodyPr>
            <a:lstStyle/>
            <a:p>
              <a:endParaRPr lang="zh-CN" altLang="en-US"/>
            </a:p>
          </p:txBody>
        </p:sp>
        <p:sp>
          <p:nvSpPr>
            <p:cNvPr id="45099" name="Freeform 17"/>
            <p:cNvSpPr>
              <a:spLocks/>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5100" name="Freeform 18"/>
            <p:cNvSpPr>
              <a:spLocks/>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5101" name="Rectangle 19"/>
            <p:cNvSpPr>
              <a:spLocks noChangeArrowheads="1"/>
            </p:cNvSpPr>
            <p:nvPr/>
          </p:nvSpPr>
          <p:spPr bwMode="auto">
            <a:xfrm>
              <a:off x="4274" y="1536"/>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grpSp>
      <p:grpSp>
        <p:nvGrpSpPr>
          <p:cNvPr id="4" name="Group 20"/>
          <p:cNvGrpSpPr>
            <a:grpSpLocks/>
          </p:cNvGrpSpPr>
          <p:nvPr/>
        </p:nvGrpSpPr>
        <p:grpSpPr bwMode="auto">
          <a:xfrm>
            <a:off x="2362200" y="3733800"/>
            <a:ext cx="3048000" cy="1219200"/>
            <a:chOff x="1440" y="2400"/>
            <a:chExt cx="1920" cy="768"/>
          </a:xfrm>
        </p:grpSpPr>
        <p:pic>
          <p:nvPicPr>
            <p:cNvPr id="45086" name="Picture 21"/>
            <p:cNvPicPr>
              <a:picLocks noChangeAspect="1" noChangeArrowheads="1"/>
            </p:cNvPicPr>
            <p:nvPr/>
          </p:nvPicPr>
          <p:blipFill>
            <a:blip r:embed="rId3" cstate="print"/>
            <a:srcRect/>
            <a:stretch>
              <a:fillRect/>
            </a:stretch>
          </p:blipFill>
          <p:spPr bwMode="auto">
            <a:xfrm rot="1131190">
              <a:off x="2496" y="2496"/>
              <a:ext cx="864" cy="493"/>
            </a:xfrm>
            <a:prstGeom prst="rect">
              <a:avLst/>
            </a:prstGeom>
            <a:noFill/>
            <a:ln w="38100" algn="ctr">
              <a:noFill/>
              <a:miter lim="800000"/>
              <a:headEnd/>
              <a:tailEnd/>
            </a:ln>
          </p:spPr>
        </p:pic>
        <p:pic>
          <p:nvPicPr>
            <p:cNvPr id="45087" name="Picture 22"/>
            <p:cNvPicPr>
              <a:picLocks noChangeAspect="1" noChangeArrowheads="1"/>
            </p:cNvPicPr>
            <p:nvPr/>
          </p:nvPicPr>
          <p:blipFill>
            <a:blip r:embed="rId4" cstate="print"/>
            <a:srcRect/>
            <a:stretch>
              <a:fillRect/>
            </a:stretch>
          </p:blipFill>
          <p:spPr bwMode="auto">
            <a:xfrm>
              <a:off x="1440" y="2400"/>
              <a:ext cx="724" cy="768"/>
            </a:xfrm>
            <a:prstGeom prst="rect">
              <a:avLst/>
            </a:prstGeom>
            <a:noFill/>
            <a:ln w="38100" algn="ctr">
              <a:noFill/>
              <a:miter lim="800000"/>
              <a:headEnd/>
              <a:tailEnd/>
            </a:ln>
          </p:spPr>
        </p:pic>
        <p:sp>
          <p:nvSpPr>
            <p:cNvPr id="45088" name="Line 23"/>
            <p:cNvSpPr>
              <a:spLocks noChangeShapeType="1"/>
            </p:cNvSpPr>
            <p:nvPr/>
          </p:nvSpPr>
          <p:spPr bwMode="auto">
            <a:xfrm flipV="1">
              <a:off x="1776" y="2544"/>
              <a:ext cx="816" cy="336"/>
            </a:xfrm>
            <a:prstGeom prst="line">
              <a:avLst/>
            </a:prstGeom>
            <a:noFill/>
            <a:ln w="9525">
              <a:solidFill>
                <a:schemeClr val="tx1"/>
              </a:solidFill>
              <a:round/>
              <a:headEnd/>
              <a:tailEnd type="triangle" w="med" len="med"/>
            </a:ln>
          </p:spPr>
          <p:txBody>
            <a:bodyPr/>
            <a:lstStyle/>
            <a:p>
              <a:endParaRPr lang="zh-CN" altLang="en-US"/>
            </a:p>
          </p:txBody>
        </p:sp>
        <p:sp>
          <p:nvSpPr>
            <p:cNvPr id="45089" name="Line 24"/>
            <p:cNvSpPr>
              <a:spLocks noChangeShapeType="1"/>
            </p:cNvSpPr>
            <p:nvPr/>
          </p:nvSpPr>
          <p:spPr bwMode="auto">
            <a:xfrm flipV="1">
              <a:off x="1872" y="3024"/>
              <a:ext cx="1152" cy="96"/>
            </a:xfrm>
            <a:prstGeom prst="line">
              <a:avLst/>
            </a:prstGeom>
            <a:noFill/>
            <a:ln w="9525">
              <a:solidFill>
                <a:schemeClr val="tx1"/>
              </a:solidFill>
              <a:round/>
              <a:headEnd/>
              <a:tailEnd type="triangle" w="med" len="med"/>
            </a:ln>
          </p:spPr>
          <p:txBody>
            <a:bodyPr/>
            <a:lstStyle/>
            <a:p>
              <a:endParaRPr lang="zh-CN" altLang="en-US"/>
            </a:p>
          </p:txBody>
        </p:sp>
      </p:grpSp>
      <p:grpSp>
        <p:nvGrpSpPr>
          <p:cNvPr id="5" name="Group 25"/>
          <p:cNvGrpSpPr>
            <a:grpSpLocks/>
          </p:cNvGrpSpPr>
          <p:nvPr/>
        </p:nvGrpSpPr>
        <p:grpSpPr bwMode="auto">
          <a:xfrm>
            <a:off x="5410200" y="4724400"/>
            <a:ext cx="1981200" cy="1143000"/>
            <a:chOff x="3504" y="3120"/>
            <a:chExt cx="1248" cy="720"/>
          </a:xfrm>
        </p:grpSpPr>
        <p:sp>
          <p:nvSpPr>
            <p:cNvPr id="45073" name="Rectangle 26"/>
            <p:cNvSpPr>
              <a:spLocks noChangeArrowheads="1"/>
            </p:cNvSpPr>
            <p:nvPr/>
          </p:nvSpPr>
          <p:spPr bwMode="auto">
            <a:xfrm>
              <a:off x="3600" y="339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4" name="Rectangle 27"/>
            <p:cNvSpPr>
              <a:spLocks noChangeArrowheads="1"/>
            </p:cNvSpPr>
            <p:nvPr/>
          </p:nvSpPr>
          <p:spPr bwMode="auto">
            <a:xfrm>
              <a:off x="3696" y="3476"/>
              <a:ext cx="192" cy="78"/>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5" name="Rectangle 28"/>
            <p:cNvSpPr>
              <a:spLocks noChangeArrowheads="1"/>
            </p:cNvSpPr>
            <p:nvPr/>
          </p:nvSpPr>
          <p:spPr bwMode="auto">
            <a:xfrm>
              <a:off x="3792" y="3554"/>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6" name="Rectangle 29"/>
            <p:cNvSpPr>
              <a:spLocks noChangeArrowheads="1"/>
            </p:cNvSpPr>
            <p:nvPr/>
          </p:nvSpPr>
          <p:spPr bwMode="auto">
            <a:xfrm>
              <a:off x="3984" y="3200"/>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7" name="Rectangle 30"/>
            <p:cNvSpPr>
              <a:spLocks noChangeArrowheads="1"/>
            </p:cNvSpPr>
            <p:nvPr/>
          </p:nvSpPr>
          <p:spPr bwMode="auto">
            <a:xfrm>
              <a:off x="3984" y="3712"/>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8" name="Rectangle 31"/>
            <p:cNvSpPr>
              <a:spLocks noChangeArrowheads="1"/>
            </p:cNvSpPr>
            <p:nvPr/>
          </p:nvSpPr>
          <p:spPr bwMode="auto">
            <a:xfrm>
              <a:off x="4080" y="3279"/>
              <a:ext cx="192" cy="78"/>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79" name="Rectangle 32"/>
            <p:cNvSpPr>
              <a:spLocks noChangeArrowheads="1"/>
            </p:cNvSpPr>
            <p:nvPr/>
          </p:nvSpPr>
          <p:spPr bwMode="auto">
            <a:xfrm>
              <a:off x="4176" y="3357"/>
              <a:ext cx="192" cy="79"/>
            </a:xfrm>
            <a:prstGeom prst="rect">
              <a:avLst/>
            </a:prstGeom>
            <a:solidFill>
              <a:srgbClr val="FF0000"/>
            </a:solidFill>
            <a:ln w="12700">
              <a:solidFill>
                <a:srgbClr val="000000"/>
              </a:solidFill>
              <a:miter lim="800000"/>
              <a:headEnd/>
              <a:tailEnd/>
            </a:ln>
          </p:spPr>
          <p:txBody>
            <a:bodyPr wrap="none" anchor="ctr">
              <a:spAutoFit/>
            </a:bodyPr>
            <a:lstStyle/>
            <a:p>
              <a:pPr eaLnBrk="1" hangingPunct="1"/>
              <a:endParaRPr lang="zh-CN" altLang="en-US"/>
            </a:p>
          </p:txBody>
        </p:sp>
        <p:sp>
          <p:nvSpPr>
            <p:cNvPr id="45080" name="Rectangle 33"/>
            <p:cNvSpPr>
              <a:spLocks noChangeArrowheads="1"/>
            </p:cNvSpPr>
            <p:nvPr/>
          </p:nvSpPr>
          <p:spPr bwMode="auto">
            <a:xfrm>
              <a:off x="4272" y="3436"/>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1" name="Rectangle 34"/>
            <p:cNvSpPr>
              <a:spLocks noChangeArrowheads="1"/>
            </p:cNvSpPr>
            <p:nvPr/>
          </p:nvSpPr>
          <p:spPr bwMode="auto">
            <a:xfrm>
              <a:off x="4368" y="3515"/>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2" name="Rectangle 35"/>
            <p:cNvSpPr>
              <a:spLocks noChangeArrowheads="1"/>
            </p:cNvSpPr>
            <p:nvPr/>
          </p:nvSpPr>
          <p:spPr bwMode="auto">
            <a:xfrm>
              <a:off x="4464" y="3594"/>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3" name="Rectangle 36"/>
            <p:cNvSpPr>
              <a:spLocks noChangeArrowheads="1"/>
            </p:cNvSpPr>
            <p:nvPr/>
          </p:nvSpPr>
          <p:spPr bwMode="auto">
            <a:xfrm>
              <a:off x="3888" y="3632"/>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4" name="Rectangle 37"/>
            <p:cNvSpPr>
              <a:spLocks noChangeArrowheads="1"/>
            </p:cNvSpPr>
            <p:nvPr/>
          </p:nvSpPr>
          <p:spPr bwMode="auto">
            <a:xfrm>
              <a:off x="3984" y="3707"/>
              <a:ext cx="192" cy="79"/>
            </a:xfrm>
            <a:prstGeom prst="rect">
              <a:avLst/>
            </a:prstGeom>
            <a:noFill/>
            <a:ln w="12700">
              <a:solidFill>
                <a:srgbClr val="000000"/>
              </a:solidFill>
              <a:miter lim="800000"/>
              <a:headEnd/>
              <a:tailEnd/>
            </a:ln>
          </p:spPr>
          <p:txBody>
            <a:bodyPr wrap="none" anchor="ctr">
              <a:spAutoFit/>
            </a:bodyPr>
            <a:lstStyle/>
            <a:p>
              <a:pPr eaLnBrk="1" hangingPunct="1"/>
              <a:endParaRPr lang="zh-CN" altLang="en-US"/>
            </a:p>
          </p:txBody>
        </p:sp>
        <p:sp>
          <p:nvSpPr>
            <p:cNvPr id="45085" name="AutoShape 38"/>
            <p:cNvSpPr>
              <a:spLocks noChangeArrowheads="1"/>
            </p:cNvSpPr>
            <p:nvPr/>
          </p:nvSpPr>
          <p:spPr bwMode="auto">
            <a:xfrm>
              <a:off x="3504" y="3120"/>
              <a:ext cx="1248" cy="720"/>
            </a:xfrm>
            <a:prstGeom prst="can">
              <a:avLst>
                <a:gd name="adj" fmla="val 25000"/>
              </a:avLst>
            </a:prstGeom>
            <a:noFill/>
            <a:ln w="9525">
              <a:solidFill>
                <a:schemeClr val="tx1"/>
              </a:solidFill>
              <a:round/>
              <a:headEnd/>
              <a:tailEnd/>
            </a:ln>
          </p:spPr>
          <p:txBody>
            <a:bodyPr wrap="none" anchor="ctr"/>
            <a:lstStyle/>
            <a:p>
              <a:pPr eaLnBrk="1" hangingPunct="1"/>
              <a:endParaRPr lang="zh-CN" altLang="en-US"/>
            </a:p>
          </p:txBody>
        </p:sp>
      </p:grpSp>
      <p:sp>
        <p:nvSpPr>
          <p:cNvPr id="528423" name="Rectangle 39"/>
          <p:cNvSpPr>
            <a:spLocks noChangeArrowheads="1"/>
          </p:cNvSpPr>
          <p:nvPr/>
        </p:nvSpPr>
        <p:spPr bwMode="auto">
          <a:xfrm>
            <a:off x="2362200" y="5029200"/>
            <a:ext cx="2057400" cy="406400"/>
          </a:xfrm>
          <a:prstGeom prst="rect">
            <a:avLst/>
          </a:prstGeom>
          <a:noFill/>
          <a:ln w="9525" algn="ctr">
            <a:solidFill>
              <a:srgbClr val="FF0000"/>
            </a:solidFill>
            <a:miter lim="800000"/>
            <a:headEnd/>
            <a:tailEnd/>
          </a:ln>
        </p:spPr>
        <p:txBody>
          <a:bodyPr>
            <a:spAutoFit/>
          </a:bodyPr>
          <a:lstStyle/>
          <a:p>
            <a:pPr algn="ctr" eaLnBrk="1" hangingPunct="1">
              <a:spcBef>
                <a:spcPct val="50000"/>
              </a:spcBef>
            </a:pPr>
            <a:r>
              <a:rPr lang="zh-CN" altLang="en-US" sz="2000"/>
              <a:t>将</a:t>
            </a:r>
            <a:r>
              <a:rPr lang="en-US" altLang="zh-CN" sz="2000"/>
              <a:t>2-12</a:t>
            </a:r>
            <a:r>
              <a:rPr lang="zh-CN" altLang="en-US" sz="2000"/>
              <a:t>字符删去</a:t>
            </a:r>
          </a:p>
        </p:txBody>
      </p:sp>
      <p:sp>
        <p:nvSpPr>
          <p:cNvPr id="528424" name="Rectangle 40"/>
          <p:cNvSpPr>
            <a:spLocks noChangeArrowheads="1"/>
          </p:cNvSpPr>
          <p:nvPr/>
        </p:nvSpPr>
        <p:spPr bwMode="auto">
          <a:xfrm>
            <a:off x="5410200" y="3657600"/>
            <a:ext cx="2438400" cy="711200"/>
          </a:xfrm>
          <a:prstGeom prst="rect">
            <a:avLst/>
          </a:prstGeom>
          <a:noFill/>
          <a:ln w="9525" algn="ctr">
            <a:solidFill>
              <a:srgbClr val="FF0000"/>
            </a:solidFill>
            <a:miter lim="800000"/>
            <a:headEnd/>
            <a:tailEnd/>
          </a:ln>
        </p:spPr>
        <p:txBody>
          <a:bodyPr>
            <a:spAutoFit/>
          </a:bodyPr>
          <a:lstStyle/>
          <a:p>
            <a:pPr algn="ctr" eaLnBrk="1" hangingPunct="1">
              <a:spcBef>
                <a:spcPct val="50000"/>
              </a:spcBef>
            </a:pPr>
            <a:r>
              <a:rPr lang="en-US" altLang="zh-CN" sz="2000"/>
              <a:t>test.c</a:t>
            </a:r>
            <a:r>
              <a:rPr lang="zh-CN" altLang="en-US" sz="2000"/>
              <a:t>中的</a:t>
            </a:r>
            <a:r>
              <a:rPr lang="en-US" altLang="zh-CN" sz="2000"/>
              <a:t>2-12</a:t>
            </a:r>
            <a:r>
              <a:rPr lang="zh-CN" altLang="en-US" sz="2000"/>
              <a:t>字符对应盘块</a:t>
            </a:r>
            <a:r>
              <a:rPr lang="en-US" altLang="zh-CN" sz="2000"/>
              <a:t>789</a:t>
            </a:r>
          </a:p>
        </p:txBody>
      </p:sp>
      <p:sp>
        <p:nvSpPr>
          <p:cNvPr id="528425" name="Freeform 41"/>
          <p:cNvSpPr>
            <a:spLocks/>
          </p:cNvSpPr>
          <p:nvPr/>
        </p:nvSpPr>
        <p:spPr bwMode="auto">
          <a:xfrm>
            <a:off x="4800600" y="4267200"/>
            <a:ext cx="1828800" cy="838200"/>
          </a:xfrm>
          <a:custGeom>
            <a:avLst/>
            <a:gdLst>
              <a:gd name="T0" fmla="*/ 0 w 1152"/>
              <a:gd name="T1" fmla="*/ 0 h 528"/>
              <a:gd name="T2" fmla="*/ 2147483647 w 1152"/>
              <a:gd name="T3" fmla="*/ 2147483647 h 528"/>
              <a:gd name="T4" fmla="*/ 2147483647 w 1152"/>
              <a:gd name="T5" fmla="*/ 2147483647 h 528"/>
              <a:gd name="T6" fmla="*/ 2147483647 w 1152"/>
              <a:gd name="T7" fmla="*/ 2147483647 h 528"/>
              <a:gd name="T8" fmla="*/ 0 60000 65536"/>
              <a:gd name="T9" fmla="*/ 0 60000 65536"/>
              <a:gd name="T10" fmla="*/ 0 60000 65536"/>
              <a:gd name="T11" fmla="*/ 0 60000 65536"/>
              <a:gd name="T12" fmla="*/ 0 w 1152"/>
              <a:gd name="T13" fmla="*/ 0 h 528"/>
              <a:gd name="T14" fmla="*/ 1152 w 1152"/>
              <a:gd name="T15" fmla="*/ 528 h 528"/>
            </a:gdLst>
            <a:ahLst/>
            <a:cxnLst>
              <a:cxn ang="T8">
                <a:pos x="T0" y="T1"/>
              </a:cxn>
              <a:cxn ang="T9">
                <a:pos x="T2" y="T3"/>
              </a:cxn>
              <a:cxn ang="T10">
                <a:pos x="T4" y="T5"/>
              </a:cxn>
              <a:cxn ang="T11">
                <a:pos x="T6" y="T7"/>
              </a:cxn>
            </a:cxnLst>
            <a:rect l="T12" t="T13" r="T14" b="T15"/>
            <a:pathLst>
              <a:path w="1152" h="528">
                <a:moveTo>
                  <a:pt x="0" y="0"/>
                </a:moveTo>
                <a:cubicBezTo>
                  <a:pt x="128" y="4"/>
                  <a:pt x="256" y="8"/>
                  <a:pt x="384" y="48"/>
                </a:cubicBezTo>
                <a:cubicBezTo>
                  <a:pt x="512" y="88"/>
                  <a:pt x="640" y="160"/>
                  <a:pt x="768" y="240"/>
                </a:cubicBezTo>
                <a:cubicBezTo>
                  <a:pt x="896" y="320"/>
                  <a:pt x="1024" y="424"/>
                  <a:pt x="1152" y="528"/>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grpSp>
        <p:nvGrpSpPr>
          <p:cNvPr id="6" name="Group 42"/>
          <p:cNvGrpSpPr>
            <a:grpSpLocks/>
          </p:cNvGrpSpPr>
          <p:nvPr/>
        </p:nvGrpSpPr>
        <p:grpSpPr bwMode="auto">
          <a:xfrm>
            <a:off x="6781800" y="4800600"/>
            <a:ext cx="2209800" cy="711200"/>
            <a:chOff x="4272" y="3024"/>
            <a:chExt cx="1392" cy="448"/>
          </a:xfrm>
        </p:grpSpPr>
        <p:sp>
          <p:nvSpPr>
            <p:cNvPr id="45071" name="Rectangle 43"/>
            <p:cNvSpPr>
              <a:spLocks noChangeArrowheads="1"/>
            </p:cNvSpPr>
            <p:nvPr/>
          </p:nvSpPr>
          <p:spPr bwMode="auto">
            <a:xfrm>
              <a:off x="4800" y="3024"/>
              <a:ext cx="864" cy="448"/>
            </a:xfrm>
            <a:prstGeom prst="rect">
              <a:avLst/>
            </a:prstGeom>
            <a:noFill/>
            <a:ln w="9525" algn="ctr">
              <a:solidFill>
                <a:srgbClr val="FF0000"/>
              </a:solidFill>
              <a:miter lim="800000"/>
              <a:headEnd/>
              <a:tailEnd/>
            </a:ln>
          </p:spPr>
          <p:txBody>
            <a:bodyPr>
              <a:spAutoFit/>
            </a:bodyPr>
            <a:lstStyle/>
            <a:p>
              <a:pPr algn="ctr" eaLnBrk="1" hangingPunct="1">
                <a:spcBef>
                  <a:spcPct val="50000"/>
                </a:spcBef>
              </a:pPr>
              <a:r>
                <a:rPr lang="zh-CN" altLang="en-US" sz="2000"/>
                <a:t>读入、修改、读出</a:t>
              </a:r>
            </a:p>
          </p:txBody>
        </p:sp>
        <p:sp>
          <p:nvSpPr>
            <p:cNvPr id="45072" name="AutoShape 44"/>
            <p:cNvSpPr>
              <a:spLocks noChangeArrowheads="1"/>
            </p:cNvSpPr>
            <p:nvPr/>
          </p:nvSpPr>
          <p:spPr bwMode="auto">
            <a:xfrm>
              <a:off x="4272" y="3216"/>
              <a:ext cx="528" cy="48"/>
            </a:xfrm>
            <a:prstGeom prst="leftRightArrow">
              <a:avLst>
                <a:gd name="adj1" fmla="val 50000"/>
                <a:gd name="adj2" fmla="val 220000"/>
              </a:avLst>
            </a:prstGeom>
            <a:solidFill>
              <a:srgbClr val="FF0000"/>
            </a:solidFill>
            <a:ln w="9525" algn="ctr">
              <a:solidFill>
                <a:srgbClr val="FF0000"/>
              </a:solidFill>
              <a:miter lim="800000"/>
              <a:headEnd/>
              <a:tailEnd/>
            </a:ln>
          </p:spPr>
          <p:txBody>
            <a:bodyPr wrap="none" anchor="ctr"/>
            <a:lstStyle/>
            <a:p>
              <a:pPr eaLnBrk="1" hangingPunct="1"/>
              <a:endParaRPr lang="zh-CN" altLang="en-US"/>
            </a:p>
          </p:txBody>
        </p:sp>
      </p:grpSp>
      <p:sp>
        <p:nvSpPr>
          <p:cNvPr id="528432" name="AutoShape 48"/>
          <p:cNvSpPr>
            <a:spLocks noChangeArrowheads="1"/>
          </p:cNvSpPr>
          <p:nvPr/>
        </p:nvSpPr>
        <p:spPr bwMode="auto">
          <a:xfrm rot="10800000">
            <a:off x="4572000" y="457200"/>
            <a:ext cx="4038600" cy="914400"/>
          </a:xfrm>
          <a:prstGeom prst="wedgeRoundRectCallout">
            <a:avLst>
              <a:gd name="adj1" fmla="val 68315"/>
              <a:gd name="adj2" fmla="val -50000"/>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为增加灵活性，</a:t>
            </a:r>
            <a:r>
              <a:rPr lang="en-US" altLang="zh-CN" sz="2400"/>
              <a:t>OS</a:t>
            </a:r>
            <a:r>
              <a:rPr lang="zh-CN" altLang="en-US" sz="2400"/>
              <a:t>又将多个连续扇区定义为盘块</a:t>
            </a:r>
            <a:endParaRPr lang="zh-CN" altLang="zh-CN" sz="2400">
              <a:sym typeface="Symbol" pitchFamily="18" charset="2"/>
            </a:endParaRPr>
          </a:p>
        </p:txBody>
      </p:sp>
      <p:sp>
        <p:nvSpPr>
          <p:cNvPr id="528433" name="Oval 49"/>
          <p:cNvSpPr>
            <a:spLocks noChangeArrowheads="1"/>
          </p:cNvSpPr>
          <p:nvPr/>
        </p:nvSpPr>
        <p:spPr bwMode="auto">
          <a:xfrm>
            <a:off x="3338513" y="1343025"/>
            <a:ext cx="762000" cy="533400"/>
          </a:xfrm>
          <a:prstGeom prst="ellipse">
            <a:avLst/>
          </a:prstGeom>
          <a:noFill/>
          <a:ln w="9525" algn="ctr">
            <a:solidFill>
              <a:schemeClr val="tx1"/>
            </a:solidFill>
            <a:round/>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28433"/>
                                        </p:tgtEl>
                                        <p:attrNameLst>
                                          <p:attrName>style.visibility</p:attrName>
                                        </p:attrNameLst>
                                      </p:cBhvr>
                                      <p:to>
                                        <p:strVal val="visible"/>
                                      </p:to>
                                    </p:set>
                                    <p:animEffect transition="in" filter="dissolve">
                                      <p:cBhvr>
                                        <p:cTn id="7" dur="500"/>
                                        <p:tgtEl>
                                          <p:spTgt spid="5284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8432"/>
                                        </p:tgtEl>
                                        <p:attrNameLst>
                                          <p:attrName>style.visibility</p:attrName>
                                        </p:attrNameLst>
                                      </p:cBhvr>
                                      <p:to>
                                        <p:strVal val="visible"/>
                                      </p:to>
                                    </p:set>
                                    <p:animEffect transition="in" filter="dissolve">
                                      <p:cBhvr>
                                        <p:cTn id="10" dur="500"/>
                                        <p:tgtEl>
                                          <p:spTgt spid="5284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28423"/>
                                        </p:tgtEl>
                                        <p:attrNameLst>
                                          <p:attrName>style.visibility</p:attrName>
                                        </p:attrNameLst>
                                      </p:cBhvr>
                                      <p:to>
                                        <p:strVal val="visible"/>
                                      </p:to>
                                    </p:set>
                                    <p:animEffect transition="in" filter="dissolve">
                                      <p:cBhvr>
                                        <p:cTn id="30" dur="500"/>
                                        <p:tgtEl>
                                          <p:spTgt spid="5284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28424"/>
                                        </p:tgtEl>
                                        <p:attrNameLst>
                                          <p:attrName>style.visibility</p:attrName>
                                        </p:attrNameLst>
                                      </p:cBhvr>
                                      <p:to>
                                        <p:strVal val="visible"/>
                                      </p:to>
                                    </p:set>
                                    <p:animEffect transition="in" filter="dissolve">
                                      <p:cBhvr>
                                        <p:cTn id="35" dur="500"/>
                                        <p:tgtEl>
                                          <p:spTgt spid="5284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28425"/>
                                        </p:tgtEl>
                                        <p:attrNameLst>
                                          <p:attrName>style.visibility</p:attrName>
                                        </p:attrNameLst>
                                      </p:cBhvr>
                                      <p:to>
                                        <p:strVal val="visible"/>
                                      </p:to>
                                    </p:set>
                                    <p:animEffect transition="in" filter="wipe(left)">
                                      <p:cBhvr>
                                        <p:cTn id="43" dur="500"/>
                                        <p:tgtEl>
                                          <p:spTgt spid="528425"/>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423" grpId="0" animBg="1"/>
      <p:bldP spid="528424" grpId="0" animBg="1"/>
      <p:bldP spid="528425" grpId="0" animBg="1"/>
      <p:bldP spid="528432" grpId="0" animBg="1"/>
      <p:bldP spid="52843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43011" name="Rectangle 4"/>
          <p:cNvSpPr>
            <a:spLocks noChangeArrowheads="1"/>
          </p:cNvSpPr>
          <p:nvPr/>
        </p:nvSpPr>
        <p:spPr bwMode="auto">
          <a:xfrm>
            <a:off x="838200" y="1600200"/>
            <a:ext cx="7391400" cy="2667000"/>
          </a:xfrm>
          <a:prstGeom prst="rect">
            <a:avLst/>
          </a:prstGeom>
          <a:noFill/>
          <a:ln w="9525">
            <a:noFill/>
            <a:miter lim="800000"/>
            <a:headEnd/>
            <a:tailEnd/>
          </a:ln>
        </p:spPr>
        <p:txBody>
          <a:bodyPr anchor="ctr"/>
          <a:lstStyle/>
          <a:p>
            <a:pPr eaLnBrk="1" hangingPunct="1"/>
            <a:r>
              <a:rPr lang="zh-CN" altLang="en-US" sz="3200" dirty="0" smtClean="0">
                <a:latin typeface="Arial Black" pitchFamily="34" charset="0"/>
                <a:ea typeface="黑体" pitchFamily="49" charset="-122"/>
              </a:rPr>
              <a:t>三种文件存储磁盘块分配方式的优缺点</a:t>
            </a:r>
            <a:endParaRPr lang="en-US" altLang="zh-CN" sz="3200" dirty="0" smtClean="0">
              <a:latin typeface="Arial Black" pitchFamily="34" charset="0"/>
              <a:ea typeface="黑体" pitchFamily="49" charset="-122"/>
            </a:endParaRPr>
          </a:p>
          <a:p>
            <a:pPr eaLnBrk="1" hangingPunct="1"/>
            <a:endParaRPr lang="en-US" altLang="zh-CN" sz="2400" dirty="0" smtClean="0">
              <a:latin typeface="Arial Black" pitchFamily="34" charset="0"/>
              <a:ea typeface="黑体" pitchFamily="49" charset="-122"/>
            </a:endParaRPr>
          </a:p>
          <a:p>
            <a:pPr eaLnBrk="1" hangingPunct="1"/>
            <a:r>
              <a:rPr lang="zh-CN" altLang="en-US" sz="2400" dirty="0" smtClean="0">
                <a:latin typeface="Arial Black" pitchFamily="34" charset="0"/>
                <a:ea typeface="黑体" pitchFamily="49" charset="-122"/>
              </a:rPr>
              <a:t>从三个方面评估：</a:t>
            </a:r>
            <a:endParaRPr lang="en-US" altLang="zh-CN" sz="2400" dirty="0" smtClean="0">
              <a:latin typeface="Arial Black" pitchFamily="34" charset="0"/>
              <a:ea typeface="黑体" pitchFamily="49" charset="-122"/>
            </a:endParaRPr>
          </a:p>
          <a:p>
            <a:pPr eaLnBrk="1" hangingPunct="1"/>
            <a:r>
              <a:rPr lang="en-US" altLang="zh-CN" sz="2400" dirty="0" smtClean="0">
                <a:latin typeface="Arial Black" pitchFamily="34" charset="0"/>
                <a:ea typeface="黑体" pitchFamily="49" charset="-122"/>
              </a:rPr>
              <a:t>1</a:t>
            </a:r>
            <a:r>
              <a:rPr lang="zh-CN" altLang="en-US" sz="2400" dirty="0" smtClean="0">
                <a:latin typeface="Arial Black" pitchFamily="34" charset="0"/>
                <a:ea typeface="黑体" pitchFamily="49" charset="-122"/>
              </a:rPr>
              <a:t>）访问速度（读写）</a:t>
            </a:r>
            <a:endParaRPr lang="en-US" altLang="zh-CN" sz="2400" dirty="0" smtClean="0">
              <a:latin typeface="Arial Black" pitchFamily="34" charset="0"/>
              <a:ea typeface="黑体" pitchFamily="49" charset="-122"/>
            </a:endParaRPr>
          </a:p>
          <a:p>
            <a:pPr eaLnBrk="1" hangingPunct="1"/>
            <a:r>
              <a:rPr lang="en-US" altLang="zh-CN" sz="2400" dirty="0" smtClean="0">
                <a:latin typeface="Arial Black" pitchFamily="34" charset="0"/>
                <a:ea typeface="黑体" pitchFamily="49" charset="-122"/>
              </a:rPr>
              <a:t>2</a:t>
            </a:r>
            <a:r>
              <a:rPr lang="zh-CN" altLang="en-US" sz="2400" dirty="0" smtClean="0">
                <a:latin typeface="Arial Black" pitchFamily="34" charset="0"/>
                <a:ea typeface="黑体" pitchFamily="49" charset="-122"/>
              </a:rPr>
              <a:t>）磁盘碎片（外部碎片）</a:t>
            </a:r>
            <a:endParaRPr lang="en-US" altLang="zh-CN" sz="2400" dirty="0" smtClean="0">
              <a:latin typeface="Arial Black" pitchFamily="34" charset="0"/>
              <a:ea typeface="黑体" pitchFamily="49" charset="-122"/>
            </a:endParaRPr>
          </a:p>
          <a:p>
            <a:pPr eaLnBrk="1" hangingPunct="1"/>
            <a:r>
              <a:rPr lang="en-US" altLang="zh-CN" sz="2400" dirty="0" smtClean="0">
                <a:latin typeface="Arial Black" pitchFamily="34" charset="0"/>
                <a:ea typeface="黑体" pitchFamily="49" charset="-122"/>
              </a:rPr>
              <a:t>3</a:t>
            </a:r>
            <a:r>
              <a:rPr lang="zh-CN" altLang="en-US" sz="2400" dirty="0" smtClean="0">
                <a:latin typeface="Arial Black" pitchFamily="34" charset="0"/>
                <a:ea typeface="黑体" pitchFamily="49" charset="-122"/>
              </a:rPr>
              <a:t>）文件操作（增删改查）</a:t>
            </a:r>
            <a:endParaRPr lang="zh-CN" altLang="en-US" sz="2400" dirty="0">
              <a:latin typeface="Arial Black" pitchFamily="34" charset="0"/>
              <a:ea typeface="黑体" pitchFamily="49" charset="-122"/>
            </a:endParaRPr>
          </a:p>
        </p:txBody>
      </p:sp>
      <p:sp>
        <p:nvSpPr>
          <p:cNvPr id="43012" name="Rectangle 5"/>
          <p:cNvSpPr>
            <a:spLocks noGrp="1" noChangeArrowheads="1"/>
          </p:cNvSpPr>
          <p:nvPr>
            <p:ph type="title"/>
          </p:nvPr>
        </p:nvSpPr>
        <p:spPr>
          <a:xfrm>
            <a:off x="2133600" y="314325"/>
            <a:ext cx="4953000" cy="676275"/>
          </a:xfrm>
        </p:spPr>
        <p:txBody>
          <a:bodyPr/>
          <a:lstStyle/>
          <a:p>
            <a:pPr eaLnBrk="1" hangingPunct="1"/>
            <a:r>
              <a:rPr lang="en-US" altLang="zh-CN" sz="3200" smtClean="0"/>
              <a:t>11.4 </a:t>
            </a:r>
            <a:r>
              <a:rPr lang="zh-CN" altLang="en-US" sz="3200" smtClean="0"/>
              <a:t>文件概念及实现方法</a:t>
            </a:r>
          </a:p>
        </p:txBody>
      </p:sp>
    </p:spTree>
    <p:extLst>
      <p:ext uri="{BB962C8B-B14F-4D97-AF65-F5344CB8AC3E}">
        <p14:creationId xmlns:p14="http://schemas.microsoft.com/office/powerpoint/2010/main" val="28434473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文件的实现</a:t>
            </a:r>
          </a:p>
        </p:txBody>
      </p:sp>
      <p:sp>
        <p:nvSpPr>
          <p:cNvPr id="529411" name="Rectangle 3"/>
          <p:cNvSpPr>
            <a:spLocks noChangeArrowheads="1"/>
          </p:cNvSpPr>
          <p:nvPr/>
        </p:nvSpPr>
        <p:spPr bwMode="auto">
          <a:xfrm>
            <a:off x="765175" y="11430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t>文件抽象概念的实现关键：</a:t>
            </a:r>
            <a:r>
              <a:rPr lang="zh-CN" altLang="en-US" sz="2800">
                <a:solidFill>
                  <a:srgbClr val="FF0000"/>
                </a:solidFill>
              </a:rPr>
              <a:t>描述这一映射关系</a:t>
            </a:r>
          </a:p>
        </p:txBody>
      </p:sp>
      <p:grpSp>
        <p:nvGrpSpPr>
          <p:cNvPr id="2" name="Group 4"/>
          <p:cNvGrpSpPr>
            <a:grpSpLocks/>
          </p:cNvGrpSpPr>
          <p:nvPr/>
        </p:nvGrpSpPr>
        <p:grpSpPr bwMode="auto">
          <a:xfrm>
            <a:off x="990600" y="1752600"/>
            <a:ext cx="7543800" cy="603250"/>
            <a:chOff x="622" y="1170"/>
            <a:chExt cx="4752" cy="380"/>
          </a:xfrm>
        </p:grpSpPr>
        <p:sp>
          <p:nvSpPr>
            <p:cNvPr id="46155" name="Rectangle 5"/>
            <p:cNvSpPr>
              <a:spLocks noChangeArrowheads="1"/>
            </p:cNvSpPr>
            <p:nvPr/>
          </p:nvSpPr>
          <p:spPr bwMode="auto">
            <a:xfrm>
              <a:off x="622" y="1170"/>
              <a:ext cx="4752"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文件实现</a:t>
              </a:r>
              <a:r>
                <a:rPr lang="en-US" altLang="zh-CN" sz="2400">
                  <a:solidFill>
                    <a:srgbClr val="FF0000"/>
                  </a:solidFill>
                </a:rPr>
                <a:t>1: </a:t>
              </a:r>
              <a:r>
                <a:rPr lang="zh-CN" altLang="en-US" sz="2400">
                  <a:solidFill>
                    <a:srgbClr val="FF0000"/>
                  </a:solidFill>
                </a:rPr>
                <a:t>物理盘块连续分配</a:t>
              </a:r>
            </a:p>
          </p:txBody>
        </p:sp>
        <p:pic>
          <p:nvPicPr>
            <p:cNvPr id="46156" name="Picture 6" descr="j0115835"/>
            <p:cNvPicPr>
              <a:picLocks noChangeAspect="1" noChangeArrowheads="1"/>
            </p:cNvPicPr>
            <p:nvPr/>
          </p:nvPicPr>
          <p:blipFill>
            <a:blip r:embed="rId3" cstate="print"/>
            <a:srcRect/>
            <a:stretch>
              <a:fillRect/>
            </a:stretch>
          </p:blipFill>
          <p:spPr bwMode="auto">
            <a:xfrm>
              <a:off x="787" y="1331"/>
              <a:ext cx="119" cy="121"/>
            </a:xfrm>
            <a:prstGeom prst="rect">
              <a:avLst/>
            </a:prstGeom>
            <a:noFill/>
            <a:ln w="9525">
              <a:noFill/>
              <a:miter lim="800000"/>
              <a:headEnd/>
              <a:tailEnd/>
            </a:ln>
          </p:spPr>
        </p:pic>
      </p:grpSp>
      <p:grpSp>
        <p:nvGrpSpPr>
          <p:cNvPr id="46085" name="Group 7"/>
          <p:cNvGrpSpPr>
            <a:grpSpLocks/>
          </p:cNvGrpSpPr>
          <p:nvPr/>
        </p:nvGrpSpPr>
        <p:grpSpPr bwMode="auto">
          <a:xfrm>
            <a:off x="4462463" y="228600"/>
            <a:ext cx="4605337" cy="990600"/>
            <a:chOff x="664" y="1344"/>
            <a:chExt cx="4426" cy="728"/>
          </a:xfrm>
        </p:grpSpPr>
        <p:sp>
          <p:nvSpPr>
            <p:cNvPr id="46143" name="Oval 8"/>
            <p:cNvSpPr>
              <a:spLocks noChangeArrowheads="1"/>
            </p:cNvSpPr>
            <p:nvPr/>
          </p:nvSpPr>
          <p:spPr bwMode="auto">
            <a:xfrm>
              <a:off x="4130" y="1344"/>
              <a:ext cx="960" cy="167"/>
            </a:xfrm>
            <a:prstGeom prst="ellipse">
              <a:avLst/>
            </a:prstGeom>
            <a:solidFill>
              <a:srgbClr val="FFFFFF"/>
            </a:solidFill>
            <a:ln w="28575">
              <a:solidFill>
                <a:srgbClr val="000000"/>
              </a:solidFill>
              <a:round/>
              <a:headEnd/>
              <a:tailEnd/>
            </a:ln>
          </p:spPr>
          <p:txBody>
            <a:bodyPr anchor="ctr">
              <a:spAutoFit/>
            </a:bodyPr>
            <a:lstStyle/>
            <a:p>
              <a:pPr eaLnBrk="1" hangingPunct="1"/>
              <a:endParaRPr lang="zh-CN" altLang="en-US"/>
            </a:p>
          </p:txBody>
        </p:sp>
        <p:sp>
          <p:nvSpPr>
            <p:cNvPr id="46144" name="Oval 9"/>
            <p:cNvSpPr>
              <a:spLocks noChangeArrowheads="1"/>
            </p:cNvSpPr>
            <p:nvPr/>
          </p:nvSpPr>
          <p:spPr bwMode="auto">
            <a:xfrm>
              <a:off x="4130" y="1678"/>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6145" name="Line 10"/>
            <p:cNvSpPr>
              <a:spLocks noChangeShapeType="1"/>
            </p:cNvSpPr>
            <p:nvPr/>
          </p:nvSpPr>
          <p:spPr bwMode="auto">
            <a:xfrm>
              <a:off x="413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6146" name="Line 11"/>
            <p:cNvSpPr>
              <a:spLocks noChangeShapeType="1"/>
            </p:cNvSpPr>
            <p:nvPr/>
          </p:nvSpPr>
          <p:spPr bwMode="auto">
            <a:xfrm>
              <a:off x="509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6147" name="Rectangle 12"/>
            <p:cNvSpPr>
              <a:spLocks noChangeArrowheads="1"/>
            </p:cNvSpPr>
            <p:nvPr/>
          </p:nvSpPr>
          <p:spPr bwMode="auto">
            <a:xfrm>
              <a:off x="4514" y="1680"/>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sp>
          <p:nvSpPr>
            <p:cNvPr id="46148" name="Rectangle 13"/>
            <p:cNvSpPr>
              <a:spLocks noChangeArrowheads="1"/>
            </p:cNvSpPr>
            <p:nvPr/>
          </p:nvSpPr>
          <p:spPr bwMode="auto">
            <a:xfrm>
              <a:off x="1778" y="1488"/>
              <a:ext cx="1872" cy="312"/>
            </a:xfrm>
            <a:prstGeom prst="rect">
              <a:avLst/>
            </a:prstGeom>
            <a:solidFill>
              <a:srgbClr val="FFFFFF"/>
            </a:solidFill>
            <a:ln w="28575">
              <a:solidFill>
                <a:schemeClr val="tx1"/>
              </a:solidFill>
              <a:miter lim="800000"/>
              <a:headEnd/>
              <a:tailEnd/>
            </a:ln>
          </p:spPr>
          <p:txBody>
            <a:bodyPr anchor="ctr">
              <a:spAutoFit/>
            </a:bodyPr>
            <a:lstStyle/>
            <a:p>
              <a:pPr algn="ctr" eaLnBrk="1" hangingPunct="1"/>
              <a:r>
                <a:rPr lang="en-US" altLang="zh-CN" sz="2000"/>
                <a:t>int main() { …</a:t>
              </a:r>
              <a:r>
                <a:rPr lang="en-US" altLang="zh-CN" sz="2000" b="0">
                  <a:solidFill>
                    <a:schemeClr val="bg2"/>
                  </a:solidFill>
                </a:rPr>
                <a:t> </a:t>
              </a:r>
            </a:p>
          </p:txBody>
        </p:sp>
        <p:sp>
          <p:nvSpPr>
            <p:cNvPr id="46149" name="Text Box 14"/>
            <p:cNvSpPr txBox="1">
              <a:spLocks noChangeArrowheads="1"/>
            </p:cNvSpPr>
            <p:nvPr/>
          </p:nvSpPr>
          <p:spPr bwMode="auto">
            <a:xfrm>
              <a:off x="664" y="1486"/>
              <a:ext cx="813" cy="292"/>
            </a:xfrm>
            <a:prstGeom prst="rect">
              <a:avLst/>
            </a:prstGeom>
            <a:noFill/>
            <a:ln w="38100">
              <a:noFill/>
              <a:miter lim="800000"/>
              <a:headEnd/>
              <a:tailEnd/>
            </a:ln>
          </p:spPr>
          <p:txBody>
            <a:bodyPr wrap="none" anchor="ctr">
              <a:spAutoFit/>
            </a:bodyPr>
            <a:lstStyle/>
            <a:p>
              <a:pPr algn="ctr" eaLnBrk="1" hangingPunct="1"/>
              <a:r>
                <a:rPr lang="en-US" altLang="zh-CN" sz="2000"/>
                <a:t>test.c</a:t>
              </a:r>
            </a:p>
          </p:txBody>
        </p:sp>
        <p:sp>
          <p:nvSpPr>
            <p:cNvPr id="46150" name="Line 15"/>
            <p:cNvSpPr>
              <a:spLocks noChangeShapeType="1"/>
            </p:cNvSpPr>
            <p:nvPr/>
          </p:nvSpPr>
          <p:spPr bwMode="auto">
            <a:xfrm>
              <a:off x="1394" y="1644"/>
              <a:ext cx="384" cy="0"/>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6151" name="Line 16"/>
            <p:cNvSpPr>
              <a:spLocks noChangeShapeType="1"/>
            </p:cNvSpPr>
            <p:nvPr/>
          </p:nvSpPr>
          <p:spPr bwMode="auto">
            <a:xfrm>
              <a:off x="3216" y="1488"/>
              <a:ext cx="2" cy="312"/>
            </a:xfrm>
            <a:prstGeom prst="line">
              <a:avLst/>
            </a:prstGeom>
            <a:noFill/>
            <a:ln w="28575">
              <a:solidFill>
                <a:srgbClr val="000000"/>
              </a:solidFill>
              <a:round/>
              <a:headEnd/>
              <a:tailEnd/>
            </a:ln>
          </p:spPr>
          <p:txBody>
            <a:bodyPr anchor="ctr">
              <a:spAutoFit/>
            </a:bodyPr>
            <a:lstStyle/>
            <a:p>
              <a:endParaRPr lang="zh-CN" altLang="en-US"/>
            </a:p>
          </p:txBody>
        </p:sp>
        <p:sp>
          <p:nvSpPr>
            <p:cNvPr id="46152" name="Freeform 17"/>
            <p:cNvSpPr>
              <a:spLocks/>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6153" name="Freeform 18"/>
            <p:cNvSpPr>
              <a:spLocks/>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6154" name="Rectangle 19"/>
            <p:cNvSpPr>
              <a:spLocks noChangeArrowheads="1"/>
            </p:cNvSpPr>
            <p:nvPr/>
          </p:nvSpPr>
          <p:spPr bwMode="auto">
            <a:xfrm>
              <a:off x="4274" y="1536"/>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grpSp>
      <p:grpSp>
        <p:nvGrpSpPr>
          <p:cNvPr id="4" name="Group 20"/>
          <p:cNvGrpSpPr>
            <a:grpSpLocks/>
          </p:cNvGrpSpPr>
          <p:nvPr/>
        </p:nvGrpSpPr>
        <p:grpSpPr bwMode="auto">
          <a:xfrm>
            <a:off x="2057400" y="2971800"/>
            <a:ext cx="1676400" cy="3429000"/>
            <a:chOff x="768" y="816"/>
            <a:chExt cx="1056" cy="2160"/>
          </a:xfrm>
        </p:grpSpPr>
        <p:sp>
          <p:nvSpPr>
            <p:cNvPr id="46111" name="Rectangle 21"/>
            <p:cNvSpPr>
              <a:spLocks noChangeArrowheads="1"/>
            </p:cNvSpPr>
            <p:nvPr/>
          </p:nvSpPr>
          <p:spPr bwMode="auto">
            <a:xfrm>
              <a:off x="768" y="816"/>
              <a:ext cx="192" cy="144"/>
            </a:xfrm>
            <a:prstGeom prst="rect">
              <a:avLst/>
            </a:prstGeom>
            <a:solidFill>
              <a:srgbClr val="009999"/>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0</a:t>
              </a:r>
            </a:p>
          </p:txBody>
        </p:sp>
        <p:sp>
          <p:nvSpPr>
            <p:cNvPr id="46112" name="Rectangle 22"/>
            <p:cNvSpPr>
              <a:spLocks noChangeArrowheads="1"/>
            </p:cNvSpPr>
            <p:nvPr/>
          </p:nvSpPr>
          <p:spPr bwMode="auto">
            <a:xfrm>
              <a:off x="1056" y="816"/>
              <a:ext cx="192" cy="144"/>
            </a:xfrm>
            <a:prstGeom prst="rect">
              <a:avLst/>
            </a:prstGeom>
            <a:solidFill>
              <a:srgbClr val="009999"/>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a:t>
              </a:r>
            </a:p>
          </p:txBody>
        </p:sp>
        <p:sp>
          <p:nvSpPr>
            <p:cNvPr id="46113" name="Rectangle 23"/>
            <p:cNvSpPr>
              <a:spLocks noChangeArrowheads="1"/>
            </p:cNvSpPr>
            <p:nvPr/>
          </p:nvSpPr>
          <p:spPr bwMode="auto">
            <a:xfrm>
              <a:off x="1344" y="816"/>
              <a:ext cx="192" cy="144"/>
            </a:xfrm>
            <a:prstGeom prst="rect">
              <a:avLst/>
            </a:prstGeom>
            <a:solidFill>
              <a:schemeClr va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a:t>
              </a:r>
            </a:p>
          </p:txBody>
        </p:sp>
        <p:sp>
          <p:nvSpPr>
            <p:cNvPr id="46114" name="Rectangle 24"/>
            <p:cNvSpPr>
              <a:spLocks noChangeArrowheads="1"/>
            </p:cNvSpPr>
            <p:nvPr/>
          </p:nvSpPr>
          <p:spPr bwMode="auto">
            <a:xfrm>
              <a:off x="1632" y="816"/>
              <a:ext cx="192" cy="144"/>
            </a:xfrm>
            <a:prstGeom prst="rect">
              <a:avLst/>
            </a:prstGeom>
            <a:solidFill>
              <a:schemeClr va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3</a:t>
              </a:r>
            </a:p>
          </p:txBody>
        </p:sp>
        <p:sp>
          <p:nvSpPr>
            <p:cNvPr id="46115" name="Rectangle 25"/>
            <p:cNvSpPr>
              <a:spLocks noChangeArrowheads="1"/>
            </p:cNvSpPr>
            <p:nvPr/>
          </p:nvSpPr>
          <p:spPr bwMode="auto">
            <a:xfrm>
              <a:off x="768" y="110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4</a:t>
              </a:r>
            </a:p>
          </p:txBody>
        </p:sp>
        <p:sp>
          <p:nvSpPr>
            <p:cNvPr id="46116" name="Rectangle 26"/>
            <p:cNvSpPr>
              <a:spLocks noChangeArrowheads="1"/>
            </p:cNvSpPr>
            <p:nvPr/>
          </p:nvSpPr>
          <p:spPr bwMode="auto">
            <a:xfrm>
              <a:off x="1056" y="110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5</a:t>
              </a:r>
            </a:p>
          </p:txBody>
        </p:sp>
        <p:sp>
          <p:nvSpPr>
            <p:cNvPr id="46117" name="Rectangle 27"/>
            <p:cNvSpPr>
              <a:spLocks noChangeArrowheads="1"/>
            </p:cNvSpPr>
            <p:nvPr/>
          </p:nvSpPr>
          <p:spPr bwMode="auto">
            <a:xfrm>
              <a:off x="1344" y="1104"/>
              <a:ext cx="192" cy="144"/>
            </a:xfrm>
            <a:prstGeom prst="rect">
              <a:avLst/>
            </a:prstGeom>
            <a:solidFill>
              <a:schemeClr val="fo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6</a:t>
              </a:r>
            </a:p>
          </p:txBody>
        </p:sp>
        <p:sp>
          <p:nvSpPr>
            <p:cNvPr id="46118" name="Rectangle 28"/>
            <p:cNvSpPr>
              <a:spLocks noChangeArrowheads="1"/>
            </p:cNvSpPr>
            <p:nvPr/>
          </p:nvSpPr>
          <p:spPr bwMode="auto">
            <a:xfrm>
              <a:off x="1632" y="1104"/>
              <a:ext cx="192" cy="144"/>
            </a:xfrm>
            <a:prstGeom prst="rect">
              <a:avLst/>
            </a:prstGeom>
            <a:solidFill>
              <a:schemeClr val="fo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7</a:t>
              </a:r>
            </a:p>
          </p:txBody>
        </p:sp>
        <p:sp>
          <p:nvSpPr>
            <p:cNvPr id="46119" name="Rectangle 29"/>
            <p:cNvSpPr>
              <a:spLocks noChangeArrowheads="1"/>
            </p:cNvSpPr>
            <p:nvPr/>
          </p:nvSpPr>
          <p:spPr bwMode="auto">
            <a:xfrm>
              <a:off x="768" y="1392"/>
              <a:ext cx="192" cy="144"/>
            </a:xfrm>
            <a:prstGeom prst="rect">
              <a:avLst/>
            </a:prstGeom>
            <a:solidFill>
              <a:schemeClr val="folHlink"/>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8</a:t>
              </a:r>
            </a:p>
          </p:txBody>
        </p:sp>
        <p:sp>
          <p:nvSpPr>
            <p:cNvPr id="46120" name="Rectangle 30"/>
            <p:cNvSpPr>
              <a:spLocks noChangeArrowheads="1"/>
            </p:cNvSpPr>
            <p:nvPr/>
          </p:nvSpPr>
          <p:spPr bwMode="auto">
            <a:xfrm>
              <a:off x="1056" y="139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9</a:t>
              </a:r>
            </a:p>
          </p:txBody>
        </p:sp>
        <p:sp>
          <p:nvSpPr>
            <p:cNvPr id="46121" name="Rectangle 31"/>
            <p:cNvSpPr>
              <a:spLocks noChangeArrowheads="1"/>
            </p:cNvSpPr>
            <p:nvPr/>
          </p:nvSpPr>
          <p:spPr bwMode="auto">
            <a:xfrm>
              <a:off x="1344" y="139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10</a:t>
              </a:r>
            </a:p>
          </p:txBody>
        </p:sp>
        <p:sp>
          <p:nvSpPr>
            <p:cNvPr id="46122" name="Rectangle 32"/>
            <p:cNvSpPr>
              <a:spLocks noChangeArrowheads="1"/>
            </p:cNvSpPr>
            <p:nvPr/>
          </p:nvSpPr>
          <p:spPr bwMode="auto">
            <a:xfrm>
              <a:off x="1632" y="139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11</a:t>
              </a:r>
            </a:p>
          </p:txBody>
        </p:sp>
        <p:sp>
          <p:nvSpPr>
            <p:cNvPr id="46123" name="Rectangle 33"/>
            <p:cNvSpPr>
              <a:spLocks noChangeArrowheads="1"/>
            </p:cNvSpPr>
            <p:nvPr/>
          </p:nvSpPr>
          <p:spPr bwMode="auto">
            <a:xfrm>
              <a:off x="768" y="1680"/>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12</a:t>
              </a:r>
            </a:p>
          </p:txBody>
        </p:sp>
        <p:sp>
          <p:nvSpPr>
            <p:cNvPr id="46124" name="Rectangle 34"/>
            <p:cNvSpPr>
              <a:spLocks noChangeArrowheads="1"/>
            </p:cNvSpPr>
            <p:nvPr/>
          </p:nvSpPr>
          <p:spPr bwMode="auto">
            <a:xfrm>
              <a:off x="1056" y="1680"/>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13</a:t>
              </a:r>
            </a:p>
          </p:txBody>
        </p:sp>
        <p:sp>
          <p:nvSpPr>
            <p:cNvPr id="46125" name="Rectangle 35"/>
            <p:cNvSpPr>
              <a:spLocks noChangeArrowheads="1"/>
            </p:cNvSpPr>
            <p:nvPr/>
          </p:nvSpPr>
          <p:spPr bwMode="auto">
            <a:xfrm>
              <a:off x="1344" y="1680"/>
              <a:ext cx="192" cy="144"/>
            </a:xfrm>
            <a:prstGeom prst="rect">
              <a:avLst/>
            </a:prstGeom>
            <a:solidFill>
              <a:srgbClr val="FFFF00"/>
            </a:solid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14</a:t>
              </a:r>
            </a:p>
          </p:txBody>
        </p:sp>
        <p:sp>
          <p:nvSpPr>
            <p:cNvPr id="46126" name="Rectangle 36"/>
            <p:cNvSpPr>
              <a:spLocks noChangeArrowheads="1"/>
            </p:cNvSpPr>
            <p:nvPr/>
          </p:nvSpPr>
          <p:spPr bwMode="auto">
            <a:xfrm>
              <a:off x="1632" y="1680"/>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15</a:t>
              </a:r>
            </a:p>
          </p:txBody>
        </p:sp>
        <p:sp>
          <p:nvSpPr>
            <p:cNvPr id="46127" name="Rectangle 37"/>
            <p:cNvSpPr>
              <a:spLocks noChangeArrowheads="1"/>
            </p:cNvSpPr>
            <p:nvPr/>
          </p:nvSpPr>
          <p:spPr bwMode="auto">
            <a:xfrm>
              <a:off x="768" y="1968"/>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16</a:t>
              </a:r>
            </a:p>
          </p:txBody>
        </p:sp>
        <p:sp>
          <p:nvSpPr>
            <p:cNvPr id="46128" name="Rectangle 38"/>
            <p:cNvSpPr>
              <a:spLocks noChangeArrowheads="1"/>
            </p:cNvSpPr>
            <p:nvPr/>
          </p:nvSpPr>
          <p:spPr bwMode="auto">
            <a:xfrm>
              <a:off x="1056" y="1968"/>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17</a:t>
              </a:r>
            </a:p>
          </p:txBody>
        </p:sp>
        <p:sp>
          <p:nvSpPr>
            <p:cNvPr id="46129" name="Rectangle 39"/>
            <p:cNvSpPr>
              <a:spLocks noChangeArrowheads="1"/>
            </p:cNvSpPr>
            <p:nvPr/>
          </p:nvSpPr>
          <p:spPr bwMode="auto">
            <a:xfrm>
              <a:off x="1344" y="1968"/>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18</a:t>
              </a:r>
            </a:p>
          </p:txBody>
        </p:sp>
        <p:sp>
          <p:nvSpPr>
            <p:cNvPr id="46130" name="Rectangle 40"/>
            <p:cNvSpPr>
              <a:spLocks noChangeArrowheads="1"/>
            </p:cNvSpPr>
            <p:nvPr/>
          </p:nvSpPr>
          <p:spPr bwMode="auto">
            <a:xfrm>
              <a:off x="1632" y="1968"/>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19</a:t>
              </a:r>
            </a:p>
          </p:txBody>
        </p:sp>
        <p:sp>
          <p:nvSpPr>
            <p:cNvPr id="46131" name="Rectangle 41"/>
            <p:cNvSpPr>
              <a:spLocks noChangeArrowheads="1"/>
            </p:cNvSpPr>
            <p:nvPr/>
          </p:nvSpPr>
          <p:spPr bwMode="auto">
            <a:xfrm>
              <a:off x="768" y="2256"/>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20</a:t>
              </a:r>
            </a:p>
          </p:txBody>
        </p:sp>
        <p:sp>
          <p:nvSpPr>
            <p:cNvPr id="46132" name="Rectangle 42"/>
            <p:cNvSpPr>
              <a:spLocks noChangeArrowheads="1"/>
            </p:cNvSpPr>
            <p:nvPr/>
          </p:nvSpPr>
          <p:spPr bwMode="auto">
            <a:xfrm>
              <a:off x="1056" y="2256"/>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21</a:t>
              </a:r>
            </a:p>
          </p:txBody>
        </p:sp>
        <p:sp>
          <p:nvSpPr>
            <p:cNvPr id="46133" name="Rectangle 43"/>
            <p:cNvSpPr>
              <a:spLocks noChangeArrowheads="1"/>
            </p:cNvSpPr>
            <p:nvPr/>
          </p:nvSpPr>
          <p:spPr bwMode="auto">
            <a:xfrm>
              <a:off x="1344" y="2256"/>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22</a:t>
              </a:r>
            </a:p>
          </p:txBody>
        </p:sp>
        <p:sp>
          <p:nvSpPr>
            <p:cNvPr id="46134" name="Rectangle 44"/>
            <p:cNvSpPr>
              <a:spLocks noChangeArrowheads="1"/>
            </p:cNvSpPr>
            <p:nvPr/>
          </p:nvSpPr>
          <p:spPr bwMode="auto">
            <a:xfrm>
              <a:off x="1632" y="2256"/>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23</a:t>
              </a:r>
            </a:p>
          </p:txBody>
        </p:sp>
        <p:sp>
          <p:nvSpPr>
            <p:cNvPr id="46135" name="Rectangle 45"/>
            <p:cNvSpPr>
              <a:spLocks noChangeArrowheads="1"/>
            </p:cNvSpPr>
            <p:nvPr/>
          </p:nvSpPr>
          <p:spPr bwMode="auto">
            <a:xfrm>
              <a:off x="768" y="254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24</a:t>
              </a:r>
            </a:p>
          </p:txBody>
        </p:sp>
        <p:sp>
          <p:nvSpPr>
            <p:cNvPr id="46136" name="Rectangle 46"/>
            <p:cNvSpPr>
              <a:spLocks noChangeArrowheads="1"/>
            </p:cNvSpPr>
            <p:nvPr/>
          </p:nvSpPr>
          <p:spPr bwMode="auto">
            <a:xfrm>
              <a:off x="1056" y="254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25</a:t>
              </a:r>
            </a:p>
          </p:txBody>
        </p:sp>
        <p:sp>
          <p:nvSpPr>
            <p:cNvPr id="46137" name="Rectangle 47"/>
            <p:cNvSpPr>
              <a:spLocks noChangeArrowheads="1"/>
            </p:cNvSpPr>
            <p:nvPr/>
          </p:nvSpPr>
          <p:spPr bwMode="auto">
            <a:xfrm>
              <a:off x="1344" y="254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26</a:t>
              </a:r>
            </a:p>
          </p:txBody>
        </p:sp>
        <p:sp>
          <p:nvSpPr>
            <p:cNvPr id="46138" name="Rectangle 48"/>
            <p:cNvSpPr>
              <a:spLocks noChangeArrowheads="1"/>
            </p:cNvSpPr>
            <p:nvPr/>
          </p:nvSpPr>
          <p:spPr bwMode="auto">
            <a:xfrm>
              <a:off x="1632" y="2544"/>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27</a:t>
              </a:r>
            </a:p>
          </p:txBody>
        </p:sp>
        <p:sp>
          <p:nvSpPr>
            <p:cNvPr id="46139" name="Rectangle 49"/>
            <p:cNvSpPr>
              <a:spLocks noChangeArrowheads="1"/>
            </p:cNvSpPr>
            <p:nvPr/>
          </p:nvSpPr>
          <p:spPr bwMode="auto">
            <a:xfrm>
              <a:off x="768" y="283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28</a:t>
              </a:r>
            </a:p>
          </p:txBody>
        </p:sp>
        <p:sp>
          <p:nvSpPr>
            <p:cNvPr id="46140" name="Rectangle 50"/>
            <p:cNvSpPr>
              <a:spLocks noChangeArrowheads="1"/>
            </p:cNvSpPr>
            <p:nvPr/>
          </p:nvSpPr>
          <p:spPr bwMode="auto">
            <a:xfrm>
              <a:off x="1056" y="283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29</a:t>
              </a:r>
            </a:p>
          </p:txBody>
        </p:sp>
        <p:sp>
          <p:nvSpPr>
            <p:cNvPr id="46141" name="Rectangle 51"/>
            <p:cNvSpPr>
              <a:spLocks noChangeArrowheads="1"/>
            </p:cNvSpPr>
            <p:nvPr/>
          </p:nvSpPr>
          <p:spPr bwMode="auto">
            <a:xfrm>
              <a:off x="1344" y="283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30</a:t>
              </a:r>
            </a:p>
          </p:txBody>
        </p:sp>
        <p:sp>
          <p:nvSpPr>
            <p:cNvPr id="46142" name="Rectangle 52"/>
            <p:cNvSpPr>
              <a:spLocks noChangeArrowheads="1"/>
            </p:cNvSpPr>
            <p:nvPr/>
          </p:nvSpPr>
          <p:spPr bwMode="auto">
            <a:xfrm>
              <a:off x="1632" y="2832"/>
              <a:ext cx="192" cy="144"/>
            </a:xfrm>
            <a:prstGeom prst="rect">
              <a:avLst/>
            </a:prstGeom>
            <a:noFill/>
            <a:ln w="9525">
              <a:solidFill>
                <a:schemeClr val="tx2"/>
              </a:solidFill>
              <a:miter lim="800000"/>
              <a:headEnd/>
              <a:tailEnd/>
            </a:ln>
          </p:spPr>
          <p:txBody>
            <a:bodyPr wrap="none" anchor="ctr"/>
            <a:lstStyle/>
            <a:p>
              <a:pPr algn="ctr" eaLnBrk="1" hangingPunct="1"/>
              <a:r>
                <a:rPr kumimoji="1" lang="en-US" altLang="zh-CN" sz="1800">
                  <a:latin typeface="Times New Roman" pitchFamily="18" charset="0"/>
                </a:rPr>
                <a:t>31</a:t>
              </a:r>
            </a:p>
          </p:txBody>
        </p:sp>
      </p:grpSp>
      <p:sp>
        <p:nvSpPr>
          <p:cNvPr id="529461" name="AutoShape 53"/>
          <p:cNvSpPr>
            <a:spLocks noChangeArrowheads="1"/>
          </p:cNvSpPr>
          <p:nvPr/>
        </p:nvSpPr>
        <p:spPr bwMode="auto">
          <a:xfrm>
            <a:off x="1676400" y="2362200"/>
            <a:ext cx="2362200" cy="4191000"/>
          </a:xfrm>
          <a:prstGeom prst="can">
            <a:avLst>
              <a:gd name="adj" fmla="val 23032"/>
            </a:avLst>
          </a:prstGeom>
          <a:noFill/>
          <a:ln w="28575">
            <a:solidFill>
              <a:schemeClr val="tx2"/>
            </a:solidFill>
            <a:round/>
            <a:headEnd/>
            <a:tailEnd/>
          </a:ln>
        </p:spPr>
        <p:txBody>
          <a:bodyPr wrap="none" anchor="ctr"/>
          <a:lstStyle/>
          <a:p>
            <a:pPr eaLnBrk="1" hangingPunct="1"/>
            <a:endParaRPr lang="zh-CN" altLang="en-US"/>
          </a:p>
        </p:txBody>
      </p:sp>
      <p:sp>
        <p:nvSpPr>
          <p:cNvPr id="529462" name="Text Box 54"/>
          <p:cNvSpPr txBox="1">
            <a:spLocks noChangeArrowheads="1"/>
          </p:cNvSpPr>
          <p:nvPr/>
        </p:nvSpPr>
        <p:spPr bwMode="auto">
          <a:xfrm>
            <a:off x="1501775" y="2667000"/>
            <a:ext cx="860425"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test.c</a:t>
            </a:r>
          </a:p>
        </p:txBody>
      </p:sp>
      <p:sp>
        <p:nvSpPr>
          <p:cNvPr id="529463" name="Text Box 55"/>
          <p:cNvSpPr txBox="1">
            <a:spLocks noChangeArrowheads="1"/>
          </p:cNvSpPr>
          <p:nvPr/>
        </p:nvSpPr>
        <p:spPr bwMode="auto">
          <a:xfrm>
            <a:off x="2819400" y="3124200"/>
            <a:ext cx="228600"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f</a:t>
            </a:r>
          </a:p>
        </p:txBody>
      </p:sp>
      <p:sp>
        <p:nvSpPr>
          <p:cNvPr id="529464" name="Text Box 56"/>
          <p:cNvSpPr txBox="1">
            <a:spLocks noChangeArrowheads="1"/>
          </p:cNvSpPr>
          <p:nvPr/>
        </p:nvSpPr>
        <p:spPr bwMode="auto">
          <a:xfrm>
            <a:off x="2743200" y="4038600"/>
            <a:ext cx="381000"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tr</a:t>
            </a:r>
          </a:p>
        </p:txBody>
      </p:sp>
      <p:sp>
        <p:nvSpPr>
          <p:cNvPr id="529465" name="Text Box 57"/>
          <p:cNvSpPr txBox="1">
            <a:spLocks noChangeArrowheads="1"/>
          </p:cNvSpPr>
          <p:nvPr/>
        </p:nvSpPr>
        <p:spPr bwMode="auto">
          <a:xfrm>
            <a:off x="3048000" y="4479925"/>
            <a:ext cx="685800"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mail</a:t>
            </a:r>
          </a:p>
        </p:txBody>
      </p:sp>
      <p:sp>
        <p:nvSpPr>
          <p:cNvPr id="529466" name="Text Box 58"/>
          <p:cNvSpPr txBox="1">
            <a:spLocks noChangeArrowheads="1"/>
          </p:cNvSpPr>
          <p:nvPr/>
        </p:nvSpPr>
        <p:spPr bwMode="auto">
          <a:xfrm>
            <a:off x="1752600" y="5832475"/>
            <a:ext cx="685800" cy="396875"/>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list</a:t>
            </a:r>
          </a:p>
        </p:txBody>
      </p:sp>
      <p:grpSp>
        <p:nvGrpSpPr>
          <p:cNvPr id="5" name="Group 59"/>
          <p:cNvGrpSpPr>
            <a:grpSpLocks/>
          </p:cNvGrpSpPr>
          <p:nvPr/>
        </p:nvGrpSpPr>
        <p:grpSpPr bwMode="auto">
          <a:xfrm>
            <a:off x="4038600" y="2286000"/>
            <a:ext cx="4419600" cy="603250"/>
            <a:chOff x="2544" y="1632"/>
            <a:chExt cx="2784" cy="380"/>
          </a:xfrm>
        </p:grpSpPr>
        <p:sp>
          <p:nvSpPr>
            <p:cNvPr id="46109" name="Rectangle 60"/>
            <p:cNvSpPr>
              <a:spLocks noChangeArrowheads="1"/>
            </p:cNvSpPr>
            <p:nvPr/>
          </p:nvSpPr>
          <p:spPr bwMode="auto">
            <a:xfrm>
              <a:off x="2544" y="1632"/>
              <a:ext cx="2784" cy="380"/>
            </a:xfrm>
            <a:prstGeom prst="rect">
              <a:avLst/>
            </a:prstGeom>
            <a:noFill/>
            <a:ln w="9525">
              <a:noFill/>
              <a:miter lim="800000"/>
              <a:headEnd/>
              <a:tailEnd/>
            </a:ln>
          </p:spPr>
          <p:txBody>
            <a:bodyPr>
              <a:spAutoFit/>
            </a:bodyPr>
            <a:lstStyle/>
            <a:p>
              <a:pPr lvl="1" eaLnBrk="1" hangingPunct="1">
                <a:lnSpc>
                  <a:spcPct val="140000"/>
                </a:lnSpc>
              </a:pPr>
              <a:r>
                <a:rPr lang="zh-CN" altLang="en-US" sz="2400"/>
                <a:t>需存放什么信息</a:t>
              </a:r>
              <a:r>
                <a:rPr lang="en-US" altLang="zh-CN" sz="2400"/>
                <a:t>?</a:t>
              </a:r>
            </a:p>
          </p:txBody>
        </p:sp>
        <p:pic>
          <p:nvPicPr>
            <p:cNvPr id="46110" name="Picture 61"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529470" name="Text Box 62"/>
          <p:cNvSpPr txBox="1">
            <a:spLocks noChangeArrowheads="1"/>
          </p:cNvSpPr>
          <p:nvPr/>
        </p:nvSpPr>
        <p:spPr bwMode="auto">
          <a:xfrm>
            <a:off x="4540250" y="2940050"/>
            <a:ext cx="35052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起始盘块和盘块个数</a:t>
            </a:r>
          </a:p>
        </p:txBody>
      </p:sp>
      <p:grpSp>
        <p:nvGrpSpPr>
          <p:cNvPr id="6" name="Group 63"/>
          <p:cNvGrpSpPr>
            <a:grpSpLocks/>
          </p:cNvGrpSpPr>
          <p:nvPr/>
        </p:nvGrpSpPr>
        <p:grpSpPr bwMode="auto">
          <a:xfrm>
            <a:off x="4038600" y="3384550"/>
            <a:ext cx="4419600" cy="603250"/>
            <a:chOff x="2544" y="1632"/>
            <a:chExt cx="2784" cy="380"/>
          </a:xfrm>
        </p:grpSpPr>
        <p:sp>
          <p:nvSpPr>
            <p:cNvPr id="46107" name="Rectangle 64"/>
            <p:cNvSpPr>
              <a:spLocks noChangeArrowheads="1"/>
            </p:cNvSpPr>
            <p:nvPr/>
          </p:nvSpPr>
          <p:spPr bwMode="auto">
            <a:xfrm>
              <a:off x="2544" y="1632"/>
              <a:ext cx="2784" cy="380"/>
            </a:xfrm>
            <a:prstGeom prst="rect">
              <a:avLst/>
            </a:prstGeom>
            <a:noFill/>
            <a:ln w="9525">
              <a:noFill/>
              <a:miter lim="800000"/>
              <a:headEnd/>
              <a:tailEnd/>
            </a:ln>
          </p:spPr>
          <p:txBody>
            <a:bodyPr>
              <a:spAutoFit/>
            </a:bodyPr>
            <a:lstStyle/>
            <a:p>
              <a:pPr lvl="1" eaLnBrk="1" hangingPunct="1">
                <a:lnSpc>
                  <a:spcPct val="140000"/>
                </a:lnSpc>
              </a:pPr>
              <a:r>
                <a:rPr lang="zh-CN" altLang="en-US" sz="2400"/>
                <a:t>存放在哪里</a:t>
              </a:r>
              <a:r>
                <a:rPr lang="en-US" altLang="zh-CN" sz="2400"/>
                <a:t>?</a:t>
              </a:r>
            </a:p>
          </p:txBody>
        </p:sp>
        <p:pic>
          <p:nvPicPr>
            <p:cNvPr id="46108" name="Picture 65"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529474" name="Text Box 66"/>
          <p:cNvSpPr txBox="1">
            <a:spLocks noChangeArrowheads="1"/>
          </p:cNvSpPr>
          <p:nvPr/>
        </p:nvSpPr>
        <p:spPr bwMode="auto">
          <a:xfrm>
            <a:off x="4540250" y="4038600"/>
            <a:ext cx="35052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rgbClr val="FF0000"/>
                </a:solidFill>
              </a:rPr>
              <a:t>文件描述信息节点中</a:t>
            </a:r>
          </a:p>
        </p:txBody>
      </p:sp>
      <p:sp>
        <p:nvSpPr>
          <p:cNvPr id="529475" name="AutoShape 67"/>
          <p:cNvSpPr>
            <a:spLocks noChangeArrowheads="1"/>
          </p:cNvSpPr>
          <p:nvPr/>
        </p:nvSpPr>
        <p:spPr bwMode="auto">
          <a:xfrm rot="10800000">
            <a:off x="6934200" y="3381375"/>
            <a:ext cx="2209800" cy="762000"/>
          </a:xfrm>
          <a:prstGeom prst="wedgeRoundRectCallout">
            <a:avLst>
              <a:gd name="adj1" fmla="val 63000"/>
              <a:gd name="adj2" fmla="val -49167"/>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名字很多</a:t>
            </a:r>
            <a:r>
              <a:rPr lang="en-US" altLang="zh-CN" sz="2000"/>
              <a:t>: FCB, File Header</a:t>
            </a:r>
            <a:r>
              <a:rPr lang="zh-CN" altLang="en-US" sz="2000"/>
              <a:t>等</a:t>
            </a:r>
            <a:endParaRPr lang="zh-CN" altLang="zh-CN" sz="2000">
              <a:sym typeface="Symbol" pitchFamily="18" charset="2"/>
            </a:endParaRPr>
          </a:p>
        </p:txBody>
      </p:sp>
      <p:grpSp>
        <p:nvGrpSpPr>
          <p:cNvPr id="7" name="Group 68"/>
          <p:cNvGrpSpPr>
            <a:grpSpLocks/>
          </p:cNvGrpSpPr>
          <p:nvPr/>
        </p:nvGrpSpPr>
        <p:grpSpPr bwMode="auto">
          <a:xfrm>
            <a:off x="4038600" y="4724400"/>
            <a:ext cx="4953000" cy="1019175"/>
            <a:chOff x="2544" y="2976"/>
            <a:chExt cx="3120" cy="642"/>
          </a:xfrm>
        </p:grpSpPr>
        <p:sp>
          <p:nvSpPr>
            <p:cNvPr id="46103" name="Text Box 69"/>
            <p:cNvSpPr txBox="1">
              <a:spLocks noChangeArrowheads="1"/>
            </p:cNvSpPr>
            <p:nvPr/>
          </p:nvSpPr>
          <p:spPr bwMode="auto">
            <a:xfrm>
              <a:off x="3696" y="3024"/>
              <a:ext cx="1968" cy="306"/>
            </a:xfrm>
            <a:prstGeom prst="rect">
              <a:avLst/>
            </a:prstGeom>
            <a:noFill/>
            <a:ln w="28575">
              <a:solidFill>
                <a:schemeClr val="tx2"/>
              </a:solidFill>
              <a:miter lim="800000"/>
              <a:headEnd/>
              <a:tailEnd/>
            </a:ln>
          </p:spPr>
          <p:txBody>
            <a:bodyPr>
              <a:spAutoFit/>
            </a:bodyPr>
            <a:lstStyle/>
            <a:p>
              <a:pPr eaLnBrk="1" hangingPunct="1">
                <a:spcBef>
                  <a:spcPct val="50000"/>
                </a:spcBef>
              </a:pPr>
              <a:r>
                <a:rPr kumimoji="1" lang="zh-CN" altLang="en-US" sz="2400">
                  <a:latin typeface="Times New Roman" pitchFamily="18" charset="0"/>
                </a:rPr>
                <a:t>文件名     始址     块数</a:t>
              </a:r>
            </a:p>
          </p:txBody>
        </p:sp>
        <p:sp>
          <p:nvSpPr>
            <p:cNvPr id="46104" name="Rectangle 70"/>
            <p:cNvSpPr>
              <a:spLocks noChangeArrowheads="1"/>
            </p:cNvSpPr>
            <p:nvPr/>
          </p:nvSpPr>
          <p:spPr bwMode="auto">
            <a:xfrm>
              <a:off x="3696" y="3330"/>
              <a:ext cx="1968" cy="288"/>
            </a:xfrm>
            <a:prstGeom prst="rect">
              <a:avLst/>
            </a:prstGeom>
            <a:noFill/>
            <a:ln w="28575">
              <a:solidFill>
                <a:schemeClr val="tx2"/>
              </a:solidFill>
              <a:miter lim="800000"/>
              <a:headEnd/>
              <a:tailEnd/>
            </a:ln>
          </p:spPr>
          <p:txBody>
            <a:bodyPr wrap="none" anchor="ctr"/>
            <a:lstStyle/>
            <a:p>
              <a:pPr eaLnBrk="1" hangingPunct="1"/>
              <a:endParaRPr lang="zh-CN" altLang="en-US"/>
            </a:p>
          </p:txBody>
        </p:sp>
        <p:sp>
          <p:nvSpPr>
            <p:cNvPr id="46105" name="Text Box 71"/>
            <p:cNvSpPr txBox="1">
              <a:spLocks noChangeArrowheads="1"/>
            </p:cNvSpPr>
            <p:nvPr/>
          </p:nvSpPr>
          <p:spPr bwMode="auto">
            <a:xfrm>
              <a:off x="3840" y="3312"/>
              <a:ext cx="1641" cy="288"/>
            </a:xfrm>
            <a:prstGeom prst="rect">
              <a:avLst/>
            </a:prstGeom>
            <a:noFill/>
            <a:ln w="9525">
              <a:noFill/>
              <a:miter lim="800000"/>
              <a:headEnd/>
              <a:tailEnd/>
            </a:ln>
          </p:spPr>
          <p:txBody>
            <a:bodyPr wrap="none">
              <a:spAutoFit/>
            </a:bodyPr>
            <a:lstStyle/>
            <a:p>
              <a:pPr eaLnBrk="1" hangingPunct="1"/>
              <a:r>
                <a:rPr kumimoji="1" lang="en-US" altLang="zh-CN" sz="2400">
                  <a:latin typeface="Times New Roman" pitchFamily="18" charset="0"/>
                </a:rPr>
                <a:t>test.c        0           4</a:t>
              </a:r>
            </a:p>
          </p:txBody>
        </p:sp>
        <p:sp>
          <p:nvSpPr>
            <p:cNvPr id="46106" name="Text Box 72"/>
            <p:cNvSpPr txBox="1">
              <a:spLocks noChangeArrowheads="1"/>
            </p:cNvSpPr>
            <p:nvPr/>
          </p:nvSpPr>
          <p:spPr bwMode="auto">
            <a:xfrm>
              <a:off x="2544" y="2976"/>
              <a:ext cx="1584" cy="518"/>
            </a:xfrm>
            <a:prstGeom prst="rect">
              <a:avLst/>
            </a:prstGeom>
            <a:noFill/>
            <a:ln w="9525">
              <a:noFill/>
              <a:miter lim="800000"/>
              <a:headEnd/>
              <a:tailEnd/>
            </a:ln>
          </p:spPr>
          <p:txBody>
            <a:bodyPr>
              <a:spAutoFit/>
            </a:bodyPr>
            <a:lstStyle/>
            <a:p>
              <a:pPr eaLnBrk="1" hangingPunct="1"/>
              <a:r>
                <a:rPr kumimoji="1" lang="en-US" altLang="zh-CN" sz="2400"/>
                <a:t>test.c</a:t>
              </a:r>
              <a:r>
                <a:rPr kumimoji="1" lang="zh-CN" altLang="en-US" sz="2400"/>
                <a:t>的</a:t>
              </a:r>
              <a:r>
                <a:rPr kumimoji="1" lang="en-US" altLang="zh-CN" sz="2400"/>
                <a:t>File Header</a:t>
              </a:r>
            </a:p>
          </p:txBody>
        </p:sp>
      </p:grpSp>
      <p:grpSp>
        <p:nvGrpSpPr>
          <p:cNvPr id="8" name="Group 73"/>
          <p:cNvGrpSpPr>
            <a:grpSpLocks/>
          </p:cNvGrpSpPr>
          <p:nvPr/>
        </p:nvGrpSpPr>
        <p:grpSpPr bwMode="auto">
          <a:xfrm>
            <a:off x="4038600" y="5873750"/>
            <a:ext cx="4419600" cy="1127125"/>
            <a:chOff x="2544" y="1632"/>
            <a:chExt cx="2784" cy="710"/>
          </a:xfrm>
        </p:grpSpPr>
        <p:sp>
          <p:nvSpPr>
            <p:cNvPr id="46101" name="Rectangle 74"/>
            <p:cNvSpPr>
              <a:spLocks noChangeArrowheads="1"/>
            </p:cNvSpPr>
            <p:nvPr/>
          </p:nvSpPr>
          <p:spPr bwMode="auto">
            <a:xfrm>
              <a:off x="2544" y="1632"/>
              <a:ext cx="2784" cy="710"/>
            </a:xfrm>
            <a:prstGeom prst="rect">
              <a:avLst/>
            </a:prstGeom>
            <a:noFill/>
            <a:ln w="9525">
              <a:noFill/>
              <a:miter lim="800000"/>
              <a:headEnd/>
              <a:tailEnd/>
            </a:ln>
          </p:spPr>
          <p:txBody>
            <a:bodyPr>
              <a:spAutoFit/>
            </a:bodyPr>
            <a:lstStyle/>
            <a:p>
              <a:pPr lvl="1" eaLnBrk="1" hangingPunct="1">
                <a:lnSpc>
                  <a:spcPct val="140000"/>
                </a:lnSpc>
              </a:pPr>
              <a:r>
                <a:rPr lang="zh-CN" altLang="en-US" sz="2400" dirty="0">
                  <a:solidFill>
                    <a:srgbClr val="FF0000"/>
                  </a:solidFill>
                </a:rPr>
                <a:t>优点简单快速，缺点？和连续内存分配相比一下！</a:t>
              </a:r>
            </a:p>
          </p:txBody>
        </p:sp>
        <p:pic>
          <p:nvPicPr>
            <p:cNvPr id="46102" name="Picture 75"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529484" name="AutoShape 76"/>
          <p:cNvSpPr>
            <a:spLocks noChangeArrowheads="1"/>
          </p:cNvSpPr>
          <p:nvPr/>
        </p:nvSpPr>
        <p:spPr bwMode="auto">
          <a:xfrm rot="10800000">
            <a:off x="228600" y="3429000"/>
            <a:ext cx="1295400" cy="2057400"/>
          </a:xfrm>
          <a:prstGeom prst="wedgeRoundRectCallout">
            <a:avLst>
              <a:gd name="adj1" fmla="val -150491"/>
              <a:gd name="adj2" fmla="val 5208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文件</a:t>
            </a:r>
            <a:r>
              <a:rPr lang="en-US" altLang="zh-CN" sz="2400"/>
              <a:t>f</a:t>
            </a:r>
            <a:r>
              <a:rPr lang="zh-CN" altLang="en-US" sz="2400"/>
              <a:t>的起始块</a:t>
            </a:r>
            <a:r>
              <a:rPr lang="en-US" altLang="zh-CN" sz="2400"/>
              <a:t>=</a:t>
            </a:r>
            <a:r>
              <a:rPr lang="zh-CN" altLang="en-US" sz="2400">
                <a:solidFill>
                  <a:srgbClr val="FF0000"/>
                </a:solidFill>
              </a:rPr>
              <a:t>？</a:t>
            </a:r>
          </a:p>
          <a:p>
            <a:pPr algn="ctr" eaLnBrk="1" hangingPunct="1"/>
            <a:r>
              <a:rPr lang="zh-CN" altLang="en-US" sz="2400"/>
              <a:t>块数</a:t>
            </a:r>
            <a:r>
              <a:rPr lang="en-US" altLang="zh-CN" sz="2400"/>
              <a:t>=</a:t>
            </a:r>
            <a:r>
              <a:rPr lang="zh-CN" altLang="en-US" sz="2400">
                <a:solidFill>
                  <a:srgbClr val="FF0000"/>
                </a:solidFill>
              </a:rPr>
              <a:t>？</a:t>
            </a:r>
          </a:p>
        </p:txBody>
      </p:sp>
      <p:sp>
        <p:nvSpPr>
          <p:cNvPr id="3" name="矩形 2"/>
          <p:cNvSpPr/>
          <p:nvPr/>
        </p:nvSpPr>
        <p:spPr>
          <a:xfrm>
            <a:off x="228599" y="100087"/>
            <a:ext cx="3111131" cy="923330"/>
          </a:xfrm>
          <a:prstGeom prst="rect">
            <a:avLst/>
          </a:prstGeom>
          <a:solidFill>
            <a:srgbClr val="EBF5FF"/>
          </a:solidFill>
        </p:spPr>
        <p:txBody>
          <a:bodyPr wrap="square">
            <a:spAutoFit/>
          </a:bodyPr>
          <a:lstStyle/>
          <a:p>
            <a:pPr eaLnBrk="1" hangingPunct="1"/>
            <a:r>
              <a:rPr lang="en-US" altLang="zh-CN" sz="1800" dirty="0">
                <a:solidFill>
                  <a:srgbClr val="C00000"/>
                </a:solidFill>
                <a:latin typeface="Arial Black" pitchFamily="34" charset="0"/>
                <a:ea typeface="黑体" pitchFamily="49" charset="-122"/>
              </a:rPr>
              <a:t>1</a:t>
            </a:r>
            <a:r>
              <a:rPr lang="zh-CN" altLang="en-US" sz="1800" dirty="0">
                <a:solidFill>
                  <a:srgbClr val="C00000"/>
                </a:solidFill>
                <a:latin typeface="Arial Black" pitchFamily="34" charset="0"/>
                <a:ea typeface="黑体" pitchFamily="49" charset="-122"/>
              </a:rPr>
              <a:t>）访问速度（读写）</a:t>
            </a:r>
            <a:endParaRPr lang="en-US" altLang="zh-CN" sz="1800" dirty="0">
              <a:solidFill>
                <a:srgbClr val="C00000"/>
              </a:solidFill>
              <a:latin typeface="Arial Black" pitchFamily="34" charset="0"/>
              <a:ea typeface="黑体" pitchFamily="49" charset="-122"/>
            </a:endParaRPr>
          </a:p>
          <a:p>
            <a:pPr eaLnBrk="1" hangingPunct="1"/>
            <a:r>
              <a:rPr lang="en-US" altLang="zh-CN" sz="1800" dirty="0">
                <a:solidFill>
                  <a:srgbClr val="C00000"/>
                </a:solidFill>
                <a:latin typeface="Arial Black" pitchFamily="34" charset="0"/>
                <a:ea typeface="黑体" pitchFamily="49" charset="-122"/>
              </a:rPr>
              <a:t>2</a:t>
            </a:r>
            <a:r>
              <a:rPr lang="zh-CN" altLang="en-US" sz="1800" dirty="0">
                <a:solidFill>
                  <a:srgbClr val="C00000"/>
                </a:solidFill>
                <a:latin typeface="Arial Black" pitchFamily="34" charset="0"/>
                <a:ea typeface="黑体" pitchFamily="49" charset="-122"/>
              </a:rPr>
              <a:t>）磁盘碎片（外部碎片）</a:t>
            </a:r>
            <a:endParaRPr lang="en-US" altLang="zh-CN" sz="1800" dirty="0">
              <a:solidFill>
                <a:srgbClr val="C00000"/>
              </a:solidFill>
              <a:latin typeface="Arial Black" pitchFamily="34" charset="0"/>
              <a:ea typeface="黑体" pitchFamily="49" charset="-122"/>
            </a:endParaRPr>
          </a:p>
          <a:p>
            <a:pPr eaLnBrk="1" hangingPunct="1"/>
            <a:r>
              <a:rPr lang="en-US" altLang="zh-CN" sz="1800" dirty="0">
                <a:solidFill>
                  <a:srgbClr val="C00000"/>
                </a:solidFill>
                <a:latin typeface="Arial Black" pitchFamily="34" charset="0"/>
                <a:ea typeface="黑体" pitchFamily="49" charset="-122"/>
              </a:rPr>
              <a:t>3</a:t>
            </a:r>
            <a:r>
              <a:rPr lang="zh-CN" altLang="en-US" sz="1800" dirty="0">
                <a:solidFill>
                  <a:srgbClr val="C00000"/>
                </a:solidFill>
                <a:latin typeface="Arial Black" pitchFamily="34" charset="0"/>
                <a:ea typeface="黑体" pitchFamily="49" charset="-122"/>
              </a:rPr>
              <a:t>）文件操作（增删改查）</a:t>
            </a:r>
            <a:endParaRPr lang="zh-CN" altLang="en-US" sz="1800" dirty="0">
              <a:solidFill>
                <a:srgbClr val="C00000"/>
              </a:solidFill>
              <a:latin typeface="Arial Black"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29411"/>
                                        </p:tgtEl>
                                        <p:attrNameLst>
                                          <p:attrName>style.visibility</p:attrName>
                                        </p:attrNameLst>
                                      </p:cBhvr>
                                      <p:to>
                                        <p:strVal val="visible"/>
                                      </p:to>
                                    </p:set>
                                    <p:animEffect transition="in" filter="dissolve">
                                      <p:cBhvr>
                                        <p:cTn id="7" dur="500"/>
                                        <p:tgtEl>
                                          <p:spTgt spid="529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29461"/>
                                        </p:tgtEl>
                                        <p:attrNameLst>
                                          <p:attrName>style.visibility</p:attrName>
                                        </p:attrNameLst>
                                      </p:cBhvr>
                                      <p:to>
                                        <p:strVal val="visible"/>
                                      </p:to>
                                    </p:set>
                                    <p:animEffect transition="in" filter="dissolve">
                                      <p:cBhvr>
                                        <p:cTn id="20" dur="500"/>
                                        <p:tgtEl>
                                          <p:spTgt spid="52946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29462"/>
                                        </p:tgtEl>
                                        <p:attrNameLst>
                                          <p:attrName>style.visibility</p:attrName>
                                        </p:attrNameLst>
                                      </p:cBhvr>
                                      <p:to>
                                        <p:strVal val="visible"/>
                                      </p:to>
                                    </p:set>
                                    <p:animEffect transition="in" filter="dissolve">
                                      <p:cBhvr>
                                        <p:cTn id="23" dur="500"/>
                                        <p:tgtEl>
                                          <p:spTgt spid="52946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29463"/>
                                        </p:tgtEl>
                                        <p:attrNameLst>
                                          <p:attrName>style.visibility</p:attrName>
                                        </p:attrNameLst>
                                      </p:cBhvr>
                                      <p:to>
                                        <p:strVal val="visible"/>
                                      </p:to>
                                    </p:set>
                                    <p:animEffect transition="in" filter="dissolve">
                                      <p:cBhvr>
                                        <p:cTn id="26" dur="500"/>
                                        <p:tgtEl>
                                          <p:spTgt spid="52946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29464"/>
                                        </p:tgtEl>
                                        <p:attrNameLst>
                                          <p:attrName>style.visibility</p:attrName>
                                        </p:attrNameLst>
                                      </p:cBhvr>
                                      <p:to>
                                        <p:strVal val="visible"/>
                                      </p:to>
                                    </p:set>
                                    <p:animEffect transition="in" filter="dissolve">
                                      <p:cBhvr>
                                        <p:cTn id="29" dur="500"/>
                                        <p:tgtEl>
                                          <p:spTgt spid="52946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29465"/>
                                        </p:tgtEl>
                                        <p:attrNameLst>
                                          <p:attrName>style.visibility</p:attrName>
                                        </p:attrNameLst>
                                      </p:cBhvr>
                                      <p:to>
                                        <p:strVal val="visible"/>
                                      </p:to>
                                    </p:set>
                                    <p:animEffect transition="in" filter="dissolve">
                                      <p:cBhvr>
                                        <p:cTn id="32" dur="500"/>
                                        <p:tgtEl>
                                          <p:spTgt spid="52946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29466"/>
                                        </p:tgtEl>
                                        <p:attrNameLst>
                                          <p:attrName>style.visibility</p:attrName>
                                        </p:attrNameLst>
                                      </p:cBhvr>
                                      <p:to>
                                        <p:strVal val="visible"/>
                                      </p:to>
                                    </p:set>
                                    <p:animEffect transition="in" filter="dissolve">
                                      <p:cBhvr>
                                        <p:cTn id="35" dur="500"/>
                                        <p:tgtEl>
                                          <p:spTgt spid="5294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29470"/>
                                        </p:tgtEl>
                                        <p:attrNameLst>
                                          <p:attrName>style.visibility</p:attrName>
                                        </p:attrNameLst>
                                      </p:cBhvr>
                                      <p:to>
                                        <p:strVal val="visible"/>
                                      </p:to>
                                    </p:set>
                                    <p:animEffect transition="in" filter="dissolve">
                                      <p:cBhvr>
                                        <p:cTn id="45" dur="500"/>
                                        <p:tgtEl>
                                          <p:spTgt spid="52947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dissolve">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29474"/>
                                        </p:tgtEl>
                                        <p:attrNameLst>
                                          <p:attrName>style.visibility</p:attrName>
                                        </p:attrNameLst>
                                      </p:cBhvr>
                                      <p:to>
                                        <p:strVal val="visible"/>
                                      </p:to>
                                    </p:set>
                                    <p:animEffect transition="in" filter="dissolve">
                                      <p:cBhvr>
                                        <p:cTn id="55" dur="500"/>
                                        <p:tgtEl>
                                          <p:spTgt spid="52947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29475"/>
                                        </p:tgtEl>
                                        <p:attrNameLst>
                                          <p:attrName>style.visibility</p:attrName>
                                        </p:attrNameLst>
                                      </p:cBhvr>
                                      <p:to>
                                        <p:strVal val="visible"/>
                                      </p:to>
                                    </p:set>
                                    <p:animEffect transition="in" filter="dissolve">
                                      <p:cBhvr>
                                        <p:cTn id="58" dur="500"/>
                                        <p:tgtEl>
                                          <p:spTgt spid="52947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dissolve">
                                      <p:cBhvr>
                                        <p:cTn id="63" dur="500"/>
                                        <p:tgtEl>
                                          <p:spTgt spid="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529484"/>
                                        </p:tgtEl>
                                        <p:attrNameLst>
                                          <p:attrName>style.visibility</p:attrName>
                                        </p:attrNameLst>
                                      </p:cBhvr>
                                      <p:to>
                                        <p:strVal val="visible"/>
                                      </p:to>
                                    </p:set>
                                    <p:animEffect transition="in" filter="dissolve">
                                      <p:cBhvr>
                                        <p:cTn id="73" dur="500"/>
                                        <p:tgtEl>
                                          <p:spTgt spid="529484"/>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ppt_x"/>
                                          </p:val>
                                        </p:tav>
                                        <p:tav tm="100000">
                                          <p:val>
                                            <p:strVal val="#ppt_x"/>
                                          </p:val>
                                        </p:tav>
                                      </p:tavLst>
                                    </p:anim>
                                    <p:anim calcmode="lin" valueType="num">
                                      <p:cBhvr additive="base">
                                        <p:cTn id="7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p:bldP spid="529461" grpId="0" animBg="1"/>
      <p:bldP spid="529462" grpId="0"/>
      <p:bldP spid="529463" grpId="0"/>
      <p:bldP spid="529464" grpId="0"/>
      <p:bldP spid="529465" grpId="0"/>
      <p:bldP spid="529466" grpId="0"/>
      <p:bldP spid="529470" grpId="0"/>
      <p:bldP spid="529474" grpId="0"/>
      <p:bldP spid="529475" grpId="0" animBg="1"/>
      <p:bldP spid="529484" grpId="0" animBg="1"/>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文件实现</a:t>
            </a:r>
            <a:r>
              <a:rPr lang="en-US" altLang="zh-CN" smtClean="0"/>
              <a:t>2: </a:t>
            </a:r>
            <a:r>
              <a:rPr lang="zh-CN" altLang="en-US" smtClean="0"/>
              <a:t>链式分配</a:t>
            </a:r>
          </a:p>
        </p:txBody>
      </p:sp>
      <p:grpSp>
        <p:nvGrpSpPr>
          <p:cNvPr id="47107" name="Group 3"/>
          <p:cNvGrpSpPr>
            <a:grpSpLocks/>
          </p:cNvGrpSpPr>
          <p:nvPr/>
        </p:nvGrpSpPr>
        <p:grpSpPr bwMode="auto">
          <a:xfrm>
            <a:off x="4419600" y="914400"/>
            <a:ext cx="4605338" cy="990600"/>
            <a:chOff x="664" y="1344"/>
            <a:chExt cx="4426" cy="728"/>
          </a:xfrm>
        </p:grpSpPr>
        <p:sp>
          <p:nvSpPr>
            <p:cNvPr id="47201" name="Oval 4"/>
            <p:cNvSpPr>
              <a:spLocks noChangeArrowheads="1"/>
            </p:cNvSpPr>
            <p:nvPr/>
          </p:nvSpPr>
          <p:spPr bwMode="auto">
            <a:xfrm>
              <a:off x="4130" y="1344"/>
              <a:ext cx="960" cy="167"/>
            </a:xfrm>
            <a:prstGeom prst="ellipse">
              <a:avLst/>
            </a:prstGeom>
            <a:solidFill>
              <a:srgbClr val="FFFFFF"/>
            </a:solidFill>
            <a:ln w="28575">
              <a:solidFill>
                <a:srgbClr val="000000"/>
              </a:solidFill>
              <a:round/>
              <a:headEnd/>
              <a:tailEnd/>
            </a:ln>
          </p:spPr>
          <p:txBody>
            <a:bodyPr anchor="ctr">
              <a:spAutoFit/>
            </a:bodyPr>
            <a:lstStyle/>
            <a:p>
              <a:pPr eaLnBrk="1" hangingPunct="1"/>
              <a:endParaRPr lang="zh-CN" altLang="en-US"/>
            </a:p>
          </p:txBody>
        </p:sp>
        <p:sp>
          <p:nvSpPr>
            <p:cNvPr id="47202" name="Oval 5"/>
            <p:cNvSpPr>
              <a:spLocks noChangeArrowheads="1"/>
            </p:cNvSpPr>
            <p:nvPr/>
          </p:nvSpPr>
          <p:spPr bwMode="auto">
            <a:xfrm>
              <a:off x="4130" y="1678"/>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7203" name="Line 6"/>
            <p:cNvSpPr>
              <a:spLocks noChangeShapeType="1"/>
            </p:cNvSpPr>
            <p:nvPr/>
          </p:nvSpPr>
          <p:spPr bwMode="auto">
            <a:xfrm>
              <a:off x="413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7204" name="Line 7"/>
            <p:cNvSpPr>
              <a:spLocks noChangeShapeType="1"/>
            </p:cNvSpPr>
            <p:nvPr/>
          </p:nvSpPr>
          <p:spPr bwMode="auto">
            <a:xfrm>
              <a:off x="509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7205" name="Rectangle 8"/>
            <p:cNvSpPr>
              <a:spLocks noChangeArrowheads="1"/>
            </p:cNvSpPr>
            <p:nvPr/>
          </p:nvSpPr>
          <p:spPr bwMode="auto">
            <a:xfrm>
              <a:off x="4514" y="1680"/>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sp>
          <p:nvSpPr>
            <p:cNvPr id="47206" name="Rectangle 9"/>
            <p:cNvSpPr>
              <a:spLocks noChangeArrowheads="1"/>
            </p:cNvSpPr>
            <p:nvPr/>
          </p:nvSpPr>
          <p:spPr bwMode="auto">
            <a:xfrm>
              <a:off x="1778" y="1488"/>
              <a:ext cx="1872" cy="312"/>
            </a:xfrm>
            <a:prstGeom prst="rect">
              <a:avLst/>
            </a:prstGeom>
            <a:solidFill>
              <a:srgbClr val="FFFFFF"/>
            </a:solidFill>
            <a:ln w="28575">
              <a:solidFill>
                <a:schemeClr val="tx1"/>
              </a:solidFill>
              <a:miter lim="800000"/>
              <a:headEnd/>
              <a:tailEnd/>
            </a:ln>
          </p:spPr>
          <p:txBody>
            <a:bodyPr anchor="ctr">
              <a:spAutoFit/>
            </a:bodyPr>
            <a:lstStyle/>
            <a:p>
              <a:pPr algn="ctr" eaLnBrk="1" hangingPunct="1"/>
              <a:r>
                <a:rPr lang="en-US" altLang="zh-CN" sz="2000"/>
                <a:t>int main() { …</a:t>
              </a:r>
              <a:r>
                <a:rPr lang="en-US" altLang="zh-CN" sz="2000" b="0">
                  <a:solidFill>
                    <a:schemeClr val="bg2"/>
                  </a:solidFill>
                </a:rPr>
                <a:t> </a:t>
              </a:r>
            </a:p>
          </p:txBody>
        </p:sp>
        <p:sp>
          <p:nvSpPr>
            <p:cNvPr id="47207" name="Text Box 10"/>
            <p:cNvSpPr txBox="1">
              <a:spLocks noChangeArrowheads="1"/>
            </p:cNvSpPr>
            <p:nvPr/>
          </p:nvSpPr>
          <p:spPr bwMode="auto">
            <a:xfrm>
              <a:off x="664" y="1486"/>
              <a:ext cx="813" cy="292"/>
            </a:xfrm>
            <a:prstGeom prst="rect">
              <a:avLst/>
            </a:prstGeom>
            <a:noFill/>
            <a:ln w="38100">
              <a:noFill/>
              <a:miter lim="800000"/>
              <a:headEnd/>
              <a:tailEnd/>
            </a:ln>
          </p:spPr>
          <p:txBody>
            <a:bodyPr wrap="none" anchor="ctr">
              <a:spAutoFit/>
            </a:bodyPr>
            <a:lstStyle/>
            <a:p>
              <a:pPr algn="ctr" eaLnBrk="1" hangingPunct="1"/>
              <a:r>
                <a:rPr lang="en-US" altLang="zh-CN" sz="2000"/>
                <a:t>test.c</a:t>
              </a:r>
            </a:p>
          </p:txBody>
        </p:sp>
        <p:sp>
          <p:nvSpPr>
            <p:cNvPr id="47208" name="Line 11"/>
            <p:cNvSpPr>
              <a:spLocks noChangeShapeType="1"/>
            </p:cNvSpPr>
            <p:nvPr/>
          </p:nvSpPr>
          <p:spPr bwMode="auto">
            <a:xfrm>
              <a:off x="1394" y="1644"/>
              <a:ext cx="384" cy="0"/>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7209" name="Line 12"/>
            <p:cNvSpPr>
              <a:spLocks noChangeShapeType="1"/>
            </p:cNvSpPr>
            <p:nvPr/>
          </p:nvSpPr>
          <p:spPr bwMode="auto">
            <a:xfrm>
              <a:off x="3216" y="1488"/>
              <a:ext cx="2" cy="312"/>
            </a:xfrm>
            <a:prstGeom prst="line">
              <a:avLst/>
            </a:prstGeom>
            <a:noFill/>
            <a:ln w="28575">
              <a:solidFill>
                <a:srgbClr val="000000"/>
              </a:solidFill>
              <a:round/>
              <a:headEnd/>
              <a:tailEnd/>
            </a:ln>
          </p:spPr>
          <p:txBody>
            <a:bodyPr anchor="ctr">
              <a:spAutoFit/>
            </a:bodyPr>
            <a:lstStyle/>
            <a:p>
              <a:endParaRPr lang="zh-CN" altLang="en-US"/>
            </a:p>
          </p:txBody>
        </p:sp>
        <p:sp>
          <p:nvSpPr>
            <p:cNvPr id="47210" name="Freeform 13"/>
            <p:cNvSpPr>
              <a:spLocks/>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7211" name="Freeform 14"/>
            <p:cNvSpPr>
              <a:spLocks/>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7212" name="Rectangle 15"/>
            <p:cNvSpPr>
              <a:spLocks noChangeArrowheads="1"/>
            </p:cNvSpPr>
            <p:nvPr/>
          </p:nvSpPr>
          <p:spPr bwMode="auto">
            <a:xfrm>
              <a:off x="4274" y="1536"/>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grpSp>
      <p:grpSp>
        <p:nvGrpSpPr>
          <p:cNvPr id="3" name="Group 16"/>
          <p:cNvGrpSpPr>
            <a:grpSpLocks/>
          </p:cNvGrpSpPr>
          <p:nvPr/>
        </p:nvGrpSpPr>
        <p:grpSpPr bwMode="auto">
          <a:xfrm>
            <a:off x="4495800" y="2057400"/>
            <a:ext cx="3886200" cy="1019175"/>
            <a:chOff x="2832" y="2976"/>
            <a:chExt cx="2448" cy="642"/>
          </a:xfrm>
        </p:grpSpPr>
        <p:sp>
          <p:nvSpPr>
            <p:cNvPr id="47197" name="Text Box 17"/>
            <p:cNvSpPr txBox="1">
              <a:spLocks noChangeArrowheads="1"/>
            </p:cNvSpPr>
            <p:nvPr/>
          </p:nvSpPr>
          <p:spPr bwMode="auto">
            <a:xfrm>
              <a:off x="4032" y="3024"/>
              <a:ext cx="1248" cy="306"/>
            </a:xfrm>
            <a:prstGeom prst="rect">
              <a:avLst/>
            </a:prstGeom>
            <a:noFill/>
            <a:ln w="28575">
              <a:solidFill>
                <a:schemeClr val="tx2"/>
              </a:solidFill>
              <a:miter lim="800000"/>
              <a:headEnd/>
              <a:tailEnd/>
            </a:ln>
          </p:spPr>
          <p:txBody>
            <a:bodyPr>
              <a:spAutoFit/>
            </a:bodyPr>
            <a:lstStyle/>
            <a:p>
              <a:pPr eaLnBrk="1" hangingPunct="1">
                <a:spcBef>
                  <a:spcPct val="50000"/>
                </a:spcBef>
              </a:pPr>
              <a:r>
                <a:rPr kumimoji="1" lang="zh-CN" altLang="en-US" sz="2400">
                  <a:latin typeface="Times New Roman" pitchFamily="18" charset="0"/>
                </a:rPr>
                <a:t>文件名   始址</a:t>
              </a:r>
            </a:p>
          </p:txBody>
        </p:sp>
        <p:sp>
          <p:nvSpPr>
            <p:cNvPr id="47198" name="Rectangle 18"/>
            <p:cNvSpPr>
              <a:spLocks noChangeArrowheads="1"/>
            </p:cNvSpPr>
            <p:nvPr/>
          </p:nvSpPr>
          <p:spPr bwMode="auto">
            <a:xfrm>
              <a:off x="4032" y="3330"/>
              <a:ext cx="1248" cy="288"/>
            </a:xfrm>
            <a:prstGeom prst="rect">
              <a:avLst/>
            </a:prstGeom>
            <a:noFill/>
            <a:ln w="28575">
              <a:solidFill>
                <a:schemeClr val="tx2"/>
              </a:solidFill>
              <a:miter lim="800000"/>
              <a:headEnd/>
              <a:tailEnd/>
            </a:ln>
          </p:spPr>
          <p:txBody>
            <a:bodyPr wrap="none" anchor="ctr"/>
            <a:lstStyle/>
            <a:p>
              <a:pPr eaLnBrk="1" hangingPunct="1"/>
              <a:endParaRPr lang="zh-CN" altLang="en-US"/>
            </a:p>
          </p:txBody>
        </p:sp>
        <p:sp>
          <p:nvSpPr>
            <p:cNvPr id="47199" name="Text Box 19"/>
            <p:cNvSpPr txBox="1">
              <a:spLocks noChangeArrowheads="1"/>
            </p:cNvSpPr>
            <p:nvPr/>
          </p:nvSpPr>
          <p:spPr bwMode="auto">
            <a:xfrm>
              <a:off x="4176" y="3312"/>
              <a:ext cx="873" cy="288"/>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test.c</a:t>
              </a:r>
              <a:r>
                <a:rPr kumimoji="1" lang="en-US" altLang="zh-CN" sz="2400">
                  <a:latin typeface="Times New Roman" pitchFamily="18" charset="0"/>
                </a:rPr>
                <a:t>     1</a:t>
              </a:r>
            </a:p>
          </p:txBody>
        </p:sp>
        <p:sp>
          <p:nvSpPr>
            <p:cNvPr id="47200" name="Text Box 20"/>
            <p:cNvSpPr txBox="1">
              <a:spLocks noChangeArrowheads="1"/>
            </p:cNvSpPr>
            <p:nvPr/>
          </p:nvSpPr>
          <p:spPr bwMode="auto">
            <a:xfrm>
              <a:off x="2832" y="2976"/>
              <a:ext cx="1584" cy="518"/>
            </a:xfrm>
            <a:prstGeom prst="rect">
              <a:avLst/>
            </a:prstGeom>
            <a:noFill/>
            <a:ln w="9525">
              <a:noFill/>
              <a:miter lim="800000"/>
              <a:headEnd/>
              <a:tailEnd/>
            </a:ln>
          </p:spPr>
          <p:txBody>
            <a:bodyPr>
              <a:spAutoFit/>
            </a:bodyPr>
            <a:lstStyle/>
            <a:p>
              <a:pPr eaLnBrk="1" hangingPunct="1"/>
              <a:r>
                <a:rPr kumimoji="1" lang="en-US" altLang="zh-CN" sz="2400"/>
                <a:t>test.c</a:t>
              </a:r>
              <a:r>
                <a:rPr kumimoji="1" lang="zh-CN" altLang="en-US" sz="2400"/>
                <a:t>的</a:t>
              </a:r>
              <a:r>
                <a:rPr kumimoji="1" lang="en-US" altLang="zh-CN" sz="2400"/>
                <a:t>File Header</a:t>
              </a:r>
            </a:p>
          </p:txBody>
        </p:sp>
      </p:grpSp>
      <p:grpSp>
        <p:nvGrpSpPr>
          <p:cNvPr id="4" name="Group 21"/>
          <p:cNvGrpSpPr>
            <a:grpSpLocks/>
          </p:cNvGrpSpPr>
          <p:nvPr/>
        </p:nvGrpSpPr>
        <p:grpSpPr bwMode="auto">
          <a:xfrm>
            <a:off x="4038600" y="5187950"/>
            <a:ext cx="4419600" cy="603250"/>
            <a:chOff x="2544" y="1632"/>
            <a:chExt cx="2784" cy="380"/>
          </a:xfrm>
        </p:grpSpPr>
        <p:sp>
          <p:nvSpPr>
            <p:cNvPr id="47195" name="Rectangle 22"/>
            <p:cNvSpPr>
              <a:spLocks noChangeArrowheads="1"/>
            </p:cNvSpPr>
            <p:nvPr/>
          </p:nvSpPr>
          <p:spPr bwMode="auto">
            <a:xfrm>
              <a:off x="2544" y="1632"/>
              <a:ext cx="2784"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优点</a:t>
              </a:r>
              <a:r>
                <a:rPr lang="en-US" altLang="zh-CN" sz="2400">
                  <a:solidFill>
                    <a:srgbClr val="FF0000"/>
                  </a:solidFill>
                </a:rPr>
                <a:t>: </a:t>
              </a:r>
              <a:r>
                <a:rPr lang="zh-CN" altLang="en-US" sz="2400">
                  <a:solidFill>
                    <a:srgbClr val="FF0000"/>
                  </a:solidFill>
                </a:rPr>
                <a:t>文件长度增减容易</a:t>
              </a:r>
            </a:p>
          </p:txBody>
        </p:sp>
        <p:pic>
          <p:nvPicPr>
            <p:cNvPr id="47196" name="Picture 23"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grpSp>
        <p:nvGrpSpPr>
          <p:cNvPr id="5" name="Group 24"/>
          <p:cNvGrpSpPr>
            <a:grpSpLocks/>
          </p:cNvGrpSpPr>
          <p:nvPr/>
        </p:nvGrpSpPr>
        <p:grpSpPr bwMode="auto">
          <a:xfrm>
            <a:off x="914400" y="1371600"/>
            <a:ext cx="2819400" cy="4038600"/>
            <a:chOff x="576" y="864"/>
            <a:chExt cx="1776" cy="2544"/>
          </a:xfrm>
        </p:grpSpPr>
        <p:sp>
          <p:nvSpPr>
            <p:cNvPr id="47126" name="AutoShape 25"/>
            <p:cNvSpPr>
              <a:spLocks noChangeArrowheads="1"/>
            </p:cNvSpPr>
            <p:nvPr/>
          </p:nvSpPr>
          <p:spPr bwMode="auto">
            <a:xfrm>
              <a:off x="576" y="864"/>
              <a:ext cx="1776" cy="2544"/>
            </a:xfrm>
            <a:prstGeom prst="can">
              <a:avLst>
                <a:gd name="adj" fmla="val 15147"/>
              </a:avLst>
            </a:prstGeom>
            <a:noFill/>
            <a:ln w="28575">
              <a:solidFill>
                <a:schemeClr val="tx1"/>
              </a:solidFill>
              <a:round/>
              <a:headEnd/>
              <a:tailEnd/>
            </a:ln>
          </p:spPr>
          <p:txBody>
            <a:bodyPr wrap="none" anchor="ctr"/>
            <a:lstStyle/>
            <a:p>
              <a:pPr eaLnBrk="1" hangingPunct="1"/>
              <a:endParaRPr lang="zh-CN" altLang="en-US"/>
            </a:p>
          </p:txBody>
        </p:sp>
        <p:sp>
          <p:nvSpPr>
            <p:cNvPr id="47127" name="Rectangle 26"/>
            <p:cNvSpPr>
              <a:spLocks noChangeArrowheads="1"/>
            </p:cNvSpPr>
            <p:nvPr/>
          </p:nvSpPr>
          <p:spPr bwMode="auto">
            <a:xfrm>
              <a:off x="576" y="1152"/>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0</a:t>
              </a:r>
            </a:p>
          </p:txBody>
        </p:sp>
        <p:sp>
          <p:nvSpPr>
            <p:cNvPr id="47128" name="Rectangle 27"/>
            <p:cNvSpPr>
              <a:spLocks noChangeArrowheads="1"/>
            </p:cNvSpPr>
            <p:nvPr/>
          </p:nvSpPr>
          <p:spPr bwMode="auto">
            <a:xfrm>
              <a:off x="991" y="1152"/>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a:t>
              </a:r>
            </a:p>
          </p:txBody>
        </p:sp>
        <p:sp>
          <p:nvSpPr>
            <p:cNvPr id="47129" name="Rectangle 28"/>
            <p:cNvSpPr>
              <a:spLocks noChangeArrowheads="1"/>
            </p:cNvSpPr>
            <p:nvPr/>
          </p:nvSpPr>
          <p:spPr bwMode="auto">
            <a:xfrm>
              <a:off x="1405" y="1152"/>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a:t>
              </a:r>
            </a:p>
          </p:txBody>
        </p:sp>
        <p:sp>
          <p:nvSpPr>
            <p:cNvPr id="47130" name="Rectangle 29"/>
            <p:cNvSpPr>
              <a:spLocks noChangeArrowheads="1"/>
            </p:cNvSpPr>
            <p:nvPr/>
          </p:nvSpPr>
          <p:spPr bwMode="auto">
            <a:xfrm>
              <a:off x="1820" y="1152"/>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3</a:t>
              </a:r>
            </a:p>
          </p:txBody>
        </p:sp>
        <p:sp>
          <p:nvSpPr>
            <p:cNvPr id="47131" name="Rectangle 30"/>
            <p:cNvSpPr>
              <a:spLocks noChangeArrowheads="1"/>
            </p:cNvSpPr>
            <p:nvPr/>
          </p:nvSpPr>
          <p:spPr bwMode="auto">
            <a:xfrm>
              <a:off x="576" y="1440"/>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4</a:t>
              </a:r>
            </a:p>
          </p:txBody>
        </p:sp>
        <p:sp>
          <p:nvSpPr>
            <p:cNvPr id="47132" name="Rectangle 31"/>
            <p:cNvSpPr>
              <a:spLocks noChangeArrowheads="1"/>
            </p:cNvSpPr>
            <p:nvPr/>
          </p:nvSpPr>
          <p:spPr bwMode="auto">
            <a:xfrm>
              <a:off x="991" y="1440"/>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5</a:t>
              </a:r>
            </a:p>
          </p:txBody>
        </p:sp>
        <p:sp>
          <p:nvSpPr>
            <p:cNvPr id="47133" name="Rectangle 32"/>
            <p:cNvSpPr>
              <a:spLocks noChangeArrowheads="1"/>
            </p:cNvSpPr>
            <p:nvPr/>
          </p:nvSpPr>
          <p:spPr bwMode="auto">
            <a:xfrm>
              <a:off x="1405" y="1440"/>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6</a:t>
              </a:r>
            </a:p>
          </p:txBody>
        </p:sp>
        <p:sp>
          <p:nvSpPr>
            <p:cNvPr id="47134" name="Rectangle 33"/>
            <p:cNvSpPr>
              <a:spLocks noChangeArrowheads="1"/>
            </p:cNvSpPr>
            <p:nvPr/>
          </p:nvSpPr>
          <p:spPr bwMode="auto">
            <a:xfrm>
              <a:off x="1820" y="1440"/>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7</a:t>
              </a:r>
            </a:p>
          </p:txBody>
        </p:sp>
        <p:sp>
          <p:nvSpPr>
            <p:cNvPr id="47135" name="Rectangle 34"/>
            <p:cNvSpPr>
              <a:spLocks noChangeArrowheads="1"/>
            </p:cNvSpPr>
            <p:nvPr/>
          </p:nvSpPr>
          <p:spPr bwMode="auto">
            <a:xfrm>
              <a:off x="576" y="1728"/>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8</a:t>
              </a:r>
            </a:p>
          </p:txBody>
        </p:sp>
        <p:sp>
          <p:nvSpPr>
            <p:cNvPr id="47136" name="Rectangle 35"/>
            <p:cNvSpPr>
              <a:spLocks noChangeArrowheads="1"/>
            </p:cNvSpPr>
            <p:nvPr/>
          </p:nvSpPr>
          <p:spPr bwMode="auto">
            <a:xfrm>
              <a:off x="991" y="1728"/>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9</a:t>
              </a:r>
            </a:p>
          </p:txBody>
        </p:sp>
        <p:sp>
          <p:nvSpPr>
            <p:cNvPr id="47137" name="Rectangle 36"/>
            <p:cNvSpPr>
              <a:spLocks noChangeArrowheads="1"/>
            </p:cNvSpPr>
            <p:nvPr/>
          </p:nvSpPr>
          <p:spPr bwMode="auto">
            <a:xfrm>
              <a:off x="1405" y="1728"/>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10</a:t>
              </a:r>
            </a:p>
          </p:txBody>
        </p:sp>
        <p:sp>
          <p:nvSpPr>
            <p:cNvPr id="47138" name="Rectangle 37"/>
            <p:cNvSpPr>
              <a:spLocks noChangeArrowheads="1"/>
            </p:cNvSpPr>
            <p:nvPr/>
          </p:nvSpPr>
          <p:spPr bwMode="auto">
            <a:xfrm>
              <a:off x="1820" y="1728"/>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11</a:t>
              </a:r>
            </a:p>
          </p:txBody>
        </p:sp>
        <p:sp>
          <p:nvSpPr>
            <p:cNvPr id="47139" name="Rectangle 38"/>
            <p:cNvSpPr>
              <a:spLocks noChangeArrowheads="1"/>
            </p:cNvSpPr>
            <p:nvPr/>
          </p:nvSpPr>
          <p:spPr bwMode="auto">
            <a:xfrm>
              <a:off x="576" y="2016"/>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12</a:t>
              </a:r>
            </a:p>
          </p:txBody>
        </p:sp>
        <p:sp>
          <p:nvSpPr>
            <p:cNvPr id="47140" name="Rectangle 39"/>
            <p:cNvSpPr>
              <a:spLocks noChangeArrowheads="1"/>
            </p:cNvSpPr>
            <p:nvPr/>
          </p:nvSpPr>
          <p:spPr bwMode="auto">
            <a:xfrm>
              <a:off x="991" y="2016"/>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13</a:t>
              </a:r>
            </a:p>
          </p:txBody>
        </p:sp>
        <p:sp>
          <p:nvSpPr>
            <p:cNvPr id="47141" name="Rectangle 40"/>
            <p:cNvSpPr>
              <a:spLocks noChangeArrowheads="1"/>
            </p:cNvSpPr>
            <p:nvPr/>
          </p:nvSpPr>
          <p:spPr bwMode="auto">
            <a:xfrm>
              <a:off x="1405" y="2016"/>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14</a:t>
              </a:r>
            </a:p>
          </p:txBody>
        </p:sp>
        <p:sp>
          <p:nvSpPr>
            <p:cNvPr id="47142" name="Rectangle 41"/>
            <p:cNvSpPr>
              <a:spLocks noChangeArrowheads="1"/>
            </p:cNvSpPr>
            <p:nvPr/>
          </p:nvSpPr>
          <p:spPr bwMode="auto">
            <a:xfrm>
              <a:off x="1820" y="2016"/>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15</a:t>
              </a:r>
            </a:p>
          </p:txBody>
        </p:sp>
        <p:sp>
          <p:nvSpPr>
            <p:cNvPr id="47143" name="Rectangle 42"/>
            <p:cNvSpPr>
              <a:spLocks noChangeArrowheads="1"/>
            </p:cNvSpPr>
            <p:nvPr/>
          </p:nvSpPr>
          <p:spPr bwMode="auto">
            <a:xfrm>
              <a:off x="576" y="2304"/>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16</a:t>
              </a:r>
            </a:p>
          </p:txBody>
        </p:sp>
        <p:sp>
          <p:nvSpPr>
            <p:cNvPr id="47144" name="Rectangle 43"/>
            <p:cNvSpPr>
              <a:spLocks noChangeArrowheads="1"/>
            </p:cNvSpPr>
            <p:nvPr/>
          </p:nvSpPr>
          <p:spPr bwMode="auto">
            <a:xfrm>
              <a:off x="991" y="2304"/>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17</a:t>
              </a:r>
            </a:p>
          </p:txBody>
        </p:sp>
        <p:sp>
          <p:nvSpPr>
            <p:cNvPr id="47145" name="Rectangle 44"/>
            <p:cNvSpPr>
              <a:spLocks noChangeArrowheads="1"/>
            </p:cNvSpPr>
            <p:nvPr/>
          </p:nvSpPr>
          <p:spPr bwMode="auto">
            <a:xfrm>
              <a:off x="1405" y="2304"/>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18</a:t>
              </a:r>
            </a:p>
          </p:txBody>
        </p:sp>
        <p:sp>
          <p:nvSpPr>
            <p:cNvPr id="47146" name="Rectangle 45"/>
            <p:cNvSpPr>
              <a:spLocks noChangeArrowheads="1"/>
            </p:cNvSpPr>
            <p:nvPr/>
          </p:nvSpPr>
          <p:spPr bwMode="auto">
            <a:xfrm>
              <a:off x="1820" y="2304"/>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19</a:t>
              </a:r>
            </a:p>
          </p:txBody>
        </p:sp>
        <p:sp>
          <p:nvSpPr>
            <p:cNvPr id="47147" name="Rectangle 46"/>
            <p:cNvSpPr>
              <a:spLocks noChangeArrowheads="1"/>
            </p:cNvSpPr>
            <p:nvPr/>
          </p:nvSpPr>
          <p:spPr bwMode="auto">
            <a:xfrm>
              <a:off x="576" y="2592"/>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20</a:t>
              </a:r>
            </a:p>
          </p:txBody>
        </p:sp>
        <p:sp>
          <p:nvSpPr>
            <p:cNvPr id="47148" name="Rectangle 47"/>
            <p:cNvSpPr>
              <a:spLocks noChangeArrowheads="1"/>
            </p:cNvSpPr>
            <p:nvPr/>
          </p:nvSpPr>
          <p:spPr bwMode="auto">
            <a:xfrm>
              <a:off x="991" y="2592"/>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21</a:t>
              </a:r>
            </a:p>
          </p:txBody>
        </p:sp>
        <p:sp>
          <p:nvSpPr>
            <p:cNvPr id="47149" name="Rectangle 48"/>
            <p:cNvSpPr>
              <a:spLocks noChangeArrowheads="1"/>
            </p:cNvSpPr>
            <p:nvPr/>
          </p:nvSpPr>
          <p:spPr bwMode="auto">
            <a:xfrm>
              <a:off x="1405" y="2592"/>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22</a:t>
              </a:r>
            </a:p>
          </p:txBody>
        </p:sp>
        <p:sp>
          <p:nvSpPr>
            <p:cNvPr id="47150" name="Rectangle 49"/>
            <p:cNvSpPr>
              <a:spLocks noChangeArrowheads="1"/>
            </p:cNvSpPr>
            <p:nvPr/>
          </p:nvSpPr>
          <p:spPr bwMode="auto">
            <a:xfrm>
              <a:off x="1820" y="2592"/>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23</a:t>
              </a:r>
            </a:p>
          </p:txBody>
        </p:sp>
        <p:sp>
          <p:nvSpPr>
            <p:cNvPr id="47151" name="Rectangle 50"/>
            <p:cNvSpPr>
              <a:spLocks noChangeArrowheads="1"/>
            </p:cNvSpPr>
            <p:nvPr/>
          </p:nvSpPr>
          <p:spPr bwMode="auto">
            <a:xfrm>
              <a:off x="576" y="2880"/>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24</a:t>
              </a:r>
            </a:p>
          </p:txBody>
        </p:sp>
        <p:sp>
          <p:nvSpPr>
            <p:cNvPr id="47152" name="Rectangle 51"/>
            <p:cNvSpPr>
              <a:spLocks noChangeArrowheads="1"/>
            </p:cNvSpPr>
            <p:nvPr/>
          </p:nvSpPr>
          <p:spPr bwMode="auto">
            <a:xfrm>
              <a:off x="991" y="2880"/>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25</a:t>
              </a:r>
            </a:p>
          </p:txBody>
        </p:sp>
        <p:sp>
          <p:nvSpPr>
            <p:cNvPr id="47153" name="Rectangle 52"/>
            <p:cNvSpPr>
              <a:spLocks noChangeArrowheads="1"/>
            </p:cNvSpPr>
            <p:nvPr/>
          </p:nvSpPr>
          <p:spPr bwMode="auto">
            <a:xfrm>
              <a:off x="1405" y="2880"/>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26</a:t>
              </a:r>
            </a:p>
          </p:txBody>
        </p:sp>
        <p:sp>
          <p:nvSpPr>
            <p:cNvPr id="47154" name="Rectangle 53"/>
            <p:cNvSpPr>
              <a:spLocks noChangeArrowheads="1"/>
            </p:cNvSpPr>
            <p:nvPr/>
          </p:nvSpPr>
          <p:spPr bwMode="auto">
            <a:xfrm>
              <a:off x="1820" y="2880"/>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27</a:t>
              </a:r>
            </a:p>
          </p:txBody>
        </p:sp>
        <p:sp>
          <p:nvSpPr>
            <p:cNvPr id="47155" name="Rectangle 54"/>
            <p:cNvSpPr>
              <a:spLocks noChangeArrowheads="1"/>
            </p:cNvSpPr>
            <p:nvPr/>
          </p:nvSpPr>
          <p:spPr bwMode="auto">
            <a:xfrm>
              <a:off x="576" y="3168"/>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28</a:t>
              </a:r>
            </a:p>
          </p:txBody>
        </p:sp>
        <p:sp>
          <p:nvSpPr>
            <p:cNvPr id="47156" name="Rectangle 55"/>
            <p:cNvSpPr>
              <a:spLocks noChangeArrowheads="1"/>
            </p:cNvSpPr>
            <p:nvPr/>
          </p:nvSpPr>
          <p:spPr bwMode="auto">
            <a:xfrm>
              <a:off x="991" y="3168"/>
              <a:ext cx="276"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29</a:t>
              </a:r>
            </a:p>
          </p:txBody>
        </p:sp>
        <p:sp>
          <p:nvSpPr>
            <p:cNvPr id="47157" name="Rectangle 56"/>
            <p:cNvSpPr>
              <a:spLocks noChangeArrowheads="1"/>
            </p:cNvSpPr>
            <p:nvPr/>
          </p:nvSpPr>
          <p:spPr bwMode="auto">
            <a:xfrm>
              <a:off x="1405" y="3168"/>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30</a:t>
              </a:r>
            </a:p>
          </p:txBody>
        </p:sp>
        <p:sp>
          <p:nvSpPr>
            <p:cNvPr id="47158" name="Rectangle 57"/>
            <p:cNvSpPr>
              <a:spLocks noChangeArrowheads="1"/>
            </p:cNvSpPr>
            <p:nvPr/>
          </p:nvSpPr>
          <p:spPr bwMode="auto">
            <a:xfrm>
              <a:off x="1820" y="3168"/>
              <a:ext cx="277" cy="144"/>
            </a:xfrm>
            <a:prstGeom prst="rect">
              <a:avLst/>
            </a:prstGeom>
            <a:noFill/>
            <a:ln w="9525">
              <a:noFill/>
              <a:miter lim="800000"/>
              <a:headEnd/>
              <a:tailEnd/>
            </a:ln>
          </p:spPr>
          <p:txBody>
            <a:bodyPr wrap="none" anchor="ctr"/>
            <a:lstStyle/>
            <a:p>
              <a:pPr algn="ctr" eaLnBrk="1" hangingPunct="1"/>
              <a:r>
                <a:rPr kumimoji="1" lang="en-US" altLang="zh-CN" sz="1800">
                  <a:latin typeface="Times New Roman" pitchFamily="18" charset="0"/>
                </a:rPr>
                <a:t>31</a:t>
              </a:r>
            </a:p>
          </p:txBody>
        </p:sp>
        <p:sp>
          <p:nvSpPr>
            <p:cNvPr id="47159" name="Rectangle 58"/>
            <p:cNvSpPr>
              <a:spLocks noChangeArrowheads="1"/>
            </p:cNvSpPr>
            <p:nvPr/>
          </p:nvSpPr>
          <p:spPr bwMode="auto">
            <a:xfrm>
              <a:off x="816" y="115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0" name="Rectangle 59"/>
            <p:cNvSpPr>
              <a:spLocks noChangeArrowheads="1"/>
            </p:cNvSpPr>
            <p:nvPr/>
          </p:nvSpPr>
          <p:spPr bwMode="auto">
            <a:xfrm>
              <a:off x="816" y="144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1" name="Rectangle 60"/>
            <p:cNvSpPr>
              <a:spLocks noChangeArrowheads="1"/>
            </p:cNvSpPr>
            <p:nvPr/>
          </p:nvSpPr>
          <p:spPr bwMode="auto">
            <a:xfrm>
              <a:off x="816" y="172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2" name="Rectangle 61"/>
            <p:cNvSpPr>
              <a:spLocks noChangeArrowheads="1"/>
            </p:cNvSpPr>
            <p:nvPr/>
          </p:nvSpPr>
          <p:spPr bwMode="auto">
            <a:xfrm>
              <a:off x="816" y="2016"/>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3" name="Rectangle 62"/>
            <p:cNvSpPr>
              <a:spLocks noChangeArrowheads="1"/>
            </p:cNvSpPr>
            <p:nvPr/>
          </p:nvSpPr>
          <p:spPr bwMode="auto">
            <a:xfrm>
              <a:off x="816" y="2304"/>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solidFill>
                  <a:srgbClr val="993300"/>
                </a:solidFill>
                <a:latin typeface="Times New Roman" pitchFamily="18" charset="0"/>
              </a:endParaRPr>
            </a:p>
          </p:txBody>
        </p:sp>
        <p:sp>
          <p:nvSpPr>
            <p:cNvPr id="47164" name="Rectangle 63"/>
            <p:cNvSpPr>
              <a:spLocks noChangeArrowheads="1"/>
            </p:cNvSpPr>
            <p:nvPr/>
          </p:nvSpPr>
          <p:spPr bwMode="auto">
            <a:xfrm>
              <a:off x="816" y="259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5" name="Rectangle 64"/>
            <p:cNvSpPr>
              <a:spLocks noChangeArrowheads="1"/>
            </p:cNvSpPr>
            <p:nvPr/>
          </p:nvSpPr>
          <p:spPr bwMode="auto">
            <a:xfrm>
              <a:off x="816" y="288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6" name="Rectangle 65"/>
            <p:cNvSpPr>
              <a:spLocks noChangeArrowheads="1"/>
            </p:cNvSpPr>
            <p:nvPr/>
          </p:nvSpPr>
          <p:spPr bwMode="auto">
            <a:xfrm>
              <a:off x="816" y="316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7" name="Rectangle 66"/>
            <p:cNvSpPr>
              <a:spLocks noChangeArrowheads="1"/>
            </p:cNvSpPr>
            <p:nvPr/>
          </p:nvSpPr>
          <p:spPr bwMode="auto">
            <a:xfrm>
              <a:off x="1248" y="115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10</a:t>
              </a:r>
            </a:p>
          </p:txBody>
        </p:sp>
        <p:sp>
          <p:nvSpPr>
            <p:cNvPr id="47168" name="Rectangle 67"/>
            <p:cNvSpPr>
              <a:spLocks noChangeArrowheads="1"/>
            </p:cNvSpPr>
            <p:nvPr/>
          </p:nvSpPr>
          <p:spPr bwMode="auto">
            <a:xfrm>
              <a:off x="1248" y="144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69" name="Rectangle 68"/>
            <p:cNvSpPr>
              <a:spLocks noChangeArrowheads="1"/>
            </p:cNvSpPr>
            <p:nvPr/>
          </p:nvSpPr>
          <p:spPr bwMode="auto">
            <a:xfrm>
              <a:off x="1248" y="172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-1</a:t>
              </a:r>
            </a:p>
          </p:txBody>
        </p:sp>
        <p:sp>
          <p:nvSpPr>
            <p:cNvPr id="47170" name="Rectangle 69"/>
            <p:cNvSpPr>
              <a:spLocks noChangeArrowheads="1"/>
            </p:cNvSpPr>
            <p:nvPr/>
          </p:nvSpPr>
          <p:spPr bwMode="auto">
            <a:xfrm>
              <a:off x="1248" y="2016"/>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1" name="Rectangle 70"/>
            <p:cNvSpPr>
              <a:spLocks noChangeArrowheads="1"/>
            </p:cNvSpPr>
            <p:nvPr/>
          </p:nvSpPr>
          <p:spPr bwMode="auto">
            <a:xfrm>
              <a:off x="1248" y="23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9</a:t>
              </a:r>
            </a:p>
          </p:txBody>
        </p:sp>
        <p:sp>
          <p:nvSpPr>
            <p:cNvPr id="47172" name="Rectangle 71"/>
            <p:cNvSpPr>
              <a:spLocks noChangeArrowheads="1"/>
            </p:cNvSpPr>
            <p:nvPr/>
          </p:nvSpPr>
          <p:spPr bwMode="auto">
            <a:xfrm>
              <a:off x="1248" y="259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3" name="Rectangle 72"/>
            <p:cNvSpPr>
              <a:spLocks noChangeArrowheads="1"/>
            </p:cNvSpPr>
            <p:nvPr/>
          </p:nvSpPr>
          <p:spPr bwMode="auto">
            <a:xfrm>
              <a:off x="1248" y="288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solidFill>
                  <a:srgbClr val="993300"/>
                </a:solidFill>
                <a:latin typeface="Times New Roman" pitchFamily="18" charset="0"/>
              </a:endParaRPr>
            </a:p>
          </p:txBody>
        </p:sp>
        <p:sp>
          <p:nvSpPr>
            <p:cNvPr id="47174" name="Rectangle 73"/>
            <p:cNvSpPr>
              <a:spLocks noChangeArrowheads="1"/>
            </p:cNvSpPr>
            <p:nvPr/>
          </p:nvSpPr>
          <p:spPr bwMode="auto">
            <a:xfrm>
              <a:off x="1248" y="316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5" name="Rectangle 74"/>
            <p:cNvSpPr>
              <a:spLocks noChangeArrowheads="1"/>
            </p:cNvSpPr>
            <p:nvPr/>
          </p:nvSpPr>
          <p:spPr bwMode="auto">
            <a:xfrm>
              <a:off x="1632" y="115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6" name="Rectangle 75"/>
            <p:cNvSpPr>
              <a:spLocks noChangeArrowheads="1"/>
            </p:cNvSpPr>
            <p:nvPr/>
          </p:nvSpPr>
          <p:spPr bwMode="auto">
            <a:xfrm>
              <a:off x="1632" y="144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7" name="Rectangle 76"/>
            <p:cNvSpPr>
              <a:spLocks noChangeArrowheads="1"/>
            </p:cNvSpPr>
            <p:nvPr/>
          </p:nvSpPr>
          <p:spPr bwMode="auto">
            <a:xfrm>
              <a:off x="1632" y="172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17</a:t>
              </a:r>
            </a:p>
          </p:txBody>
        </p:sp>
        <p:sp>
          <p:nvSpPr>
            <p:cNvPr id="47178" name="Rectangle 77"/>
            <p:cNvSpPr>
              <a:spLocks noChangeArrowheads="1"/>
            </p:cNvSpPr>
            <p:nvPr/>
          </p:nvSpPr>
          <p:spPr bwMode="auto">
            <a:xfrm>
              <a:off x="1632" y="2016"/>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79" name="Rectangle 78"/>
            <p:cNvSpPr>
              <a:spLocks noChangeArrowheads="1"/>
            </p:cNvSpPr>
            <p:nvPr/>
          </p:nvSpPr>
          <p:spPr bwMode="auto">
            <a:xfrm>
              <a:off x="1632" y="2304"/>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0" name="Rectangle 79"/>
            <p:cNvSpPr>
              <a:spLocks noChangeArrowheads="1"/>
            </p:cNvSpPr>
            <p:nvPr/>
          </p:nvSpPr>
          <p:spPr bwMode="auto">
            <a:xfrm>
              <a:off x="1632" y="259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1" name="Rectangle 80"/>
            <p:cNvSpPr>
              <a:spLocks noChangeArrowheads="1"/>
            </p:cNvSpPr>
            <p:nvPr/>
          </p:nvSpPr>
          <p:spPr bwMode="auto">
            <a:xfrm>
              <a:off x="1632" y="288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2" name="Rectangle 81"/>
            <p:cNvSpPr>
              <a:spLocks noChangeArrowheads="1"/>
            </p:cNvSpPr>
            <p:nvPr/>
          </p:nvSpPr>
          <p:spPr bwMode="auto">
            <a:xfrm>
              <a:off x="1632" y="316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3" name="Rectangle 82"/>
            <p:cNvSpPr>
              <a:spLocks noChangeArrowheads="1"/>
            </p:cNvSpPr>
            <p:nvPr/>
          </p:nvSpPr>
          <p:spPr bwMode="auto">
            <a:xfrm>
              <a:off x="2064" y="115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4" name="Rectangle 83"/>
            <p:cNvSpPr>
              <a:spLocks noChangeArrowheads="1"/>
            </p:cNvSpPr>
            <p:nvPr/>
          </p:nvSpPr>
          <p:spPr bwMode="auto">
            <a:xfrm>
              <a:off x="2064" y="144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5" name="Rectangle 84"/>
            <p:cNvSpPr>
              <a:spLocks noChangeArrowheads="1"/>
            </p:cNvSpPr>
            <p:nvPr/>
          </p:nvSpPr>
          <p:spPr bwMode="auto">
            <a:xfrm>
              <a:off x="2064" y="172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6" name="Rectangle 85"/>
            <p:cNvSpPr>
              <a:spLocks noChangeArrowheads="1"/>
            </p:cNvSpPr>
            <p:nvPr/>
          </p:nvSpPr>
          <p:spPr bwMode="auto">
            <a:xfrm>
              <a:off x="2064" y="2016"/>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7" name="Rectangle 86"/>
            <p:cNvSpPr>
              <a:spLocks noChangeArrowheads="1"/>
            </p:cNvSpPr>
            <p:nvPr/>
          </p:nvSpPr>
          <p:spPr bwMode="auto">
            <a:xfrm>
              <a:off x="2064" y="2304"/>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8" name="Rectangle 87"/>
            <p:cNvSpPr>
              <a:spLocks noChangeArrowheads="1"/>
            </p:cNvSpPr>
            <p:nvPr/>
          </p:nvSpPr>
          <p:spPr bwMode="auto">
            <a:xfrm>
              <a:off x="2064" y="2592"/>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89" name="Rectangle 88"/>
            <p:cNvSpPr>
              <a:spLocks noChangeArrowheads="1"/>
            </p:cNvSpPr>
            <p:nvPr/>
          </p:nvSpPr>
          <p:spPr bwMode="auto">
            <a:xfrm>
              <a:off x="2064" y="2880"/>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90" name="Rectangle 89"/>
            <p:cNvSpPr>
              <a:spLocks noChangeArrowheads="1"/>
            </p:cNvSpPr>
            <p:nvPr/>
          </p:nvSpPr>
          <p:spPr bwMode="auto">
            <a:xfrm>
              <a:off x="2064" y="3168"/>
              <a:ext cx="192" cy="144"/>
            </a:xfrm>
            <a:prstGeom prst="rect">
              <a:avLst/>
            </a:prstGeom>
            <a:noFill/>
            <a:ln w="9525">
              <a:solidFill>
                <a:schemeClr val="tx1"/>
              </a:solidFill>
              <a:miter lim="800000"/>
              <a:headEnd/>
              <a:tailEnd/>
            </a:ln>
          </p:spPr>
          <p:txBody>
            <a:bodyPr wrap="none" anchor="ctr"/>
            <a:lstStyle/>
            <a:p>
              <a:pPr algn="ctr" eaLnBrk="1" hangingPunct="1"/>
              <a:endParaRPr kumimoji="1" lang="zh-CN" altLang="zh-CN" sz="1800">
                <a:latin typeface="Times New Roman" pitchFamily="18" charset="0"/>
              </a:endParaRPr>
            </a:p>
          </p:txBody>
        </p:sp>
        <p:sp>
          <p:nvSpPr>
            <p:cNvPr id="47191" name="Freeform 90"/>
            <p:cNvSpPr>
              <a:spLocks/>
            </p:cNvSpPr>
            <p:nvPr/>
          </p:nvSpPr>
          <p:spPr bwMode="auto">
            <a:xfrm>
              <a:off x="1440" y="1248"/>
              <a:ext cx="344" cy="480"/>
            </a:xfrm>
            <a:custGeom>
              <a:avLst/>
              <a:gdLst>
                <a:gd name="T0" fmla="*/ 0 w 344"/>
                <a:gd name="T1" fmla="*/ 0 h 480"/>
                <a:gd name="T2" fmla="*/ 288 w 344"/>
                <a:gd name="T3" fmla="*/ 240 h 480"/>
                <a:gd name="T4" fmla="*/ 336 w 344"/>
                <a:gd name="T5" fmla="*/ 480 h 480"/>
                <a:gd name="T6" fmla="*/ 0 60000 65536"/>
                <a:gd name="T7" fmla="*/ 0 60000 65536"/>
                <a:gd name="T8" fmla="*/ 0 60000 65536"/>
                <a:gd name="T9" fmla="*/ 0 w 344"/>
                <a:gd name="T10" fmla="*/ 0 h 480"/>
                <a:gd name="T11" fmla="*/ 344 w 344"/>
                <a:gd name="T12" fmla="*/ 480 h 480"/>
              </a:gdLst>
              <a:ahLst/>
              <a:cxnLst>
                <a:cxn ang="T6">
                  <a:pos x="T0" y="T1"/>
                </a:cxn>
                <a:cxn ang="T7">
                  <a:pos x="T2" y="T3"/>
                </a:cxn>
                <a:cxn ang="T8">
                  <a:pos x="T4" y="T5"/>
                </a:cxn>
              </a:cxnLst>
              <a:rect l="T9" t="T10" r="T11" b="T12"/>
              <a:pathLst>
                <a:path w="344" h="480">
                  <a:moveTo>
                    <a:pt x="0" y="0"/>
                  </a:moveTo>
                  <a:cubicBezTo>
                    <a:pt x="116" y="80"/>
                    <a:pt x="232" y="160"/>
                    <a:pt x="288" y="240"/>
                  </a:cubicBezTo>
                  <a:cubicBezTo>
                    <a:pt x="344" y="320"/>
                    <a:pt x="340" y="400"/>
                    <a:pt x="336" y="480"/>
                  </a:cubicBezTo>
                </a:path>
              </a:pathLst>
            </a:custGeom>
            <a:noFill/>
            <a:ln w="28575" cmpd="sng">
              <a:solidFill>
                <a:srgbClr val="FF0000"/>
              </a:solidFill>
              <a:round/>
              <a:headEnd type="none" w="med" len="med"/>
              <a:tailEnd type="triangle" w="med" len="med"/>
            </a:ln>
          </p:spPr>
          <p:txBody>
            <a:bodyPr/>
            <a:lstStyle/>
            <a:p>
              <a:endParaRPr lang="zh-CN" altLang="en-US"/>
            </a:p>
          </p:txBody>
        </p:sp>
        <p:sp>
          <p:nvSpPr>
            <p:cNvPr id="47192" name="Line 91"/>
            <p:cNvSpPr>
              <a:spLocks noChangeShapeType="1"/>
            </p:cNvSpPr>
            <p:nvPr/>
          </p:nvSpPr>
          <p:spPr bwMode="auto">
            <a:xfrm flipH="1">
              <a:off x="1344" y="1872"/>
              <a:ext cx="384" cy="432"/>
            </a:xfrm>
            <a:prstGeom prst="line">
              <a:avLst/>
            </a:prstGeom>
            <a:noFill/>
            <a:ln w="28575">
              <a:solidFill>
                <a:srgbClr val="FF0000"/>
              </a:solidFill>
              <a:round/>
              <a:headEnd/>
              <a:tailEnd type="triangle" w="med" len="med"/>
            </a:ln>
          </p:spPr>
          <p:txBody>
            <a:bodyPr/>
            <a:lstStyle/>
            <a:p>
              <a:endParaRPr lang="zh-CN" altLang="en-US"/>
            </a:p>
          </p:txBody>
        </p:sp>
        <p:sp>
          <p:nvSpPr>
            <p:cNvPr id="47193" name="Text Box 92"/>
            <p:cNvSpPr txBox="1">
              <a:spLocks noChangeArrowheads="1"/>
            </p:cNvSpPr>
            <p:nvPr/>
          </p:nvSpPr>
          <p:spPr bwMode="auto">
            <a:xfrm>
              <a:off x="1104" y="912"/>
              <a:ext cx="542" cy="250"/>
            </a:xfrm>
            <a:prstGeom prst="rect">
              <a:avLst/>
            </a:prstGeom>
            <a:noFill/>
            <a:ln w="9525">
              <a:noFill/>
              <a:miter lim="800000"/>
              <a:headEnd/>
              <a:tailEnd/>
            </a:ln>
          </p:spPr>
          <p:txBody>
            <a:bodyPr>
              <a:spAutoFit/>
            </a:bodyPr>
            <a:lstStyle/>
            <a:p>
              <a:pPr eaLnBrk="1" hangingPunct="1"/>
              <a:r>
                <a:rPr kumimoji="1" lang="en-US" altLang="zh-CN" sz="2000">
                  <a:solidFill>
                    <a:srgbClr val="FF0000"/>
                  </a:solidFill>
                  <a:latin typeface="Times New Roman" pitchFamily="18" charset="0"/>
                </a:rPr>
                <a:t>test.c</a:t>
              </a:r>
            </a:p>
          </p:txBody>
        </p:sp>
        <p:sp>
          <p:nvSpPr>
            <p:cNvPr id="47194" name="Freeform 93"/>
            <p:cNvSpPr>
              <a:spLocks/>
            </p:cNvSpPr>
            <p:nvPr/>
          </p:nvSpPr>
          <p:spPr bwMode="auto">
            <a:xfrm>
              <a:off x="1296" y="1872"/>
              <a:ext cx="1" cy="432"/>
            </a:xfrm>
            <a:custGeom>
              <a:avLst/>
              <a:gdLst>
                <a:gd name="T0" fmla="*/ 0 w 1"/>
                <a:gd name="T1" fmla="*/ 432 h 432"/>
                <a:gd name="T2" fmla="*/ 0 w 1"/>
                <a:gd name="T3" fmla="*/ 336 h 432"/>
                <a:gd name="T4" fmla="*/ 0 w 1"/>
                <a:gd name="T5" fmla="*/ 0 h 432"/>
                <a:gd name="T6" fmla="*/ 0 60000 65536"/>
                <a:gd name="T7" fmla="*/ 0 60000 65536"/>
                <a:gd name="T8" fmla="*/ 0 60000 65536"/>
                <a:gd name="T9" fmla="*/ 0 w 1"/>
                <a:gd name="T10" fmla="*/ 0 h 432"/>
                <a:gd name="T11" fmla="*/ 1 w 1"/>
                <a:gd name="T12" fmla="*/ 432 h 432"/>
              </a:gdLst>
              <a:ahLst/>
              <a:cxnLst>
                <a:cxn ang="T6">
                  <a:pos x="T0" y="T1"/>
                </a:cxn>
                <a:cxn ang="T7">
                  <a:pos x="T2" y="T3"/>
                </a:cxn>
                <a:cxn ang="T8">
                  <a:pos x="T4" y="T5"/>
                </a:cxn>
              </a:cxnLst>
              <a:rect l="T9" t="T10" r="T11" b="T12"/>
              <a:pathLst>
                <a:path w="1" h="432">
                  <a:moveTo>
                    <a:pt x="0" y="432"/>
                  </a:moveTo>
                  <a:cubicBezTo>
                    <a:pt x="0" y="420"/>
                    <a:pt x="0" y="408"/>
                    <a:pt x="0" y="336"/>
                  </a:cubicBezTo>
                  <a:cubicBezTo>
                    <a:pt x="0" y="264"/>
                    <a:pt x="0" y="132"/>
                    <a:pt x="0" y="0"/>
                  </a:cubicBezTo>
                </a:path>
              </a:pathLst>
            </a:custGeom>
            <a:noFill/>
            <a:ln w="28575" cap="flat" cmpd="sng">
              <a:solidFill>
                <a:srgbClr val="FF0000"/>
              </a:solidFill>
              <a:prstDash val="solid"/>
              <a:round/>
              <a:headEnd type="none" w="med" len="med"/>
              <a:tailEnd type="triangle" w="med" len="med"/>
            </a:ln>
          </p:spPr>
          <p:txBody>
            <a:bodyPr/>
            <a:lstStyle/>
            <a:p>
              <a:endParaRPr lang="zh-CN" altLang="en-US"/>
            </a:p>
          </p:txBody>
        </p:sp>
      </p:grpSp>
      <p:grpSp>
        <p:nvGrpSpPr>
          <p:cNvPr id="6" name="Group 94"/>
          <p:cNvGrpSpPr>
            <a:grpSpLocks/>
          </p:cNvGrpSpPr>
          <p:nvPr/>
        </p:nvGrpSpPr>
        <p:grpSpPr bwMode="auto">
          <a:xfrm>
            <a:off x="4067175" y="3124200"/>
            <a:ext cx="4848225" cy="1981200"/>
            <a:chOff x="2562" y="2016"/>
            <a:chExt cx="3054" cy="1248"/>
          </a:xfrm>
        </p:grpSpPr>
        <p:sp>
          <p:nvSpPr>
            <p:cNvPr id="47115" name="Rectangle 95"/>
            <p:cNvSpPr>
              <a:spLocks noChangeArrowheads="1"/>
            </p:cNvSpPr>
            <p:nvPr/>
          </p:nvSpPr>
          <p:spPr bwMode="auto">
            <a:xfrm>
              <a:off x="2610" y="2256"/>
              <a:ext cx="480" cy="96"/>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16" name="Rectangle 96"/>
            <p:cNvSpPr>
              <a:spLocks noChangeArrowheads="1"/>
            </p:cNvSpPr>
            <p:nvPr/>
          </p:nvSpPr>
          <p:spPr bwMode="auto">
            <a:xfrm>
              <a:off x="3282" y="2208"/>
              <a:ext cx="606" cy="658"/>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17" name="Rectangle 97"/>
            <p:cNvSpPr>
              <a:spLocks noChangeArrowheads="1"/>
            </p:cNvSpPr>
            <p:nvPr/>
          </p:nvSpPr>
          <p:spPr bwMode="auto">
            <a:xfrm>
              <a:off x="3282" y="2734"/>
              <a:ext cx="606" cy="132"/>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18" name="Rectangle 98"/>
            <p:cNvSpPr>
              <a:spLocks noChangeArrowheads="1"/>
            </p:cNvSpPr>
            <p:nvPr/>
          </p:nvSpPr>
          <p:spPr bwMode="auto">
            <a:xfrm>
              <a:off x="4146" y="2414"/>
              <a:ext cx="606" cy="658"/>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19" name="Rectangle 99"/>
            <p:cNvSpPr>
              <a:spLocks noChangeArrowheads="1"/>
            </p:cNvSpPr>
            <p:nvPr/>
          </p:nvSpPr>
          <p:spPr bwMode="auto">
            <a:xfrm>
              <a:off x="4146" y="2947"/>
              <a:ext cx="606" cy="125"/>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20" name="Rectangle 100"/>
            <p:cNvSpPr>
              <a:spLocks noChangeArrowheads="1"/>
            </p:cNvSpPr>
            <p:nvPr/>
          </p:nvSpPr>
          <p:spPr bwMode="auto">
            <a:xfrm>
              <a:off x="5010" y="2606"/>
              <a:ext cx="606" cy="658"/>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eaLnBrk="1" hangingPunct="1"/>
              <a:endParaRPr lang="zh-CN" altLang="en-US"/>
            </a:p>
          </p:txBody>
        </p:sp>
        <p:sp>
          <p:nvSpPr>
            <p:cNvPr id="47121" name="Rectangle 101"/>
            <p:cNvSpPr>
              <a:spLocks noChangeArrowheads="1"/>
            </p:cNvSpPr>
            <p:nvPr/>
          </p:nvSpPr>
          <p:spPr bwMode="auto">
            <a:xfrm>
              <a:off x="5010" y="3141"/>
              <a:ext cx="606" cy="123"/>
            </a:xfrm>
            <a:prstGeom prst="rect">
              <a:avLst/>
            </a:prstGeom>
            <a:solidFill>
              <a:srgbClr val="FFFF00"/>
            </a:solidFill>
            <a:ln w="28575" algn="ctr">
              <a:solidFill>
                <a:schemeClr val="tx1"/>
              </a:solidFill>
              <a:miter lim="800000"/>
              <a:headEnd/>
              <a:tailEnd/>
            </a:ln>
          </p:spPr>
          <p:txBody>
            <a:bodyPr wrap="none" lIns="90478" tIns="44445" rIns="90478" bIns="44445" anchor="ctr"/>
            <a:lstStyle/>
            <a:p>
              <a:pPr marL="228600" indent="-228600" algn="ctr">
                <a:lnSpc>
                  <a:spcPct val="80000"/>
                </a:lnSpc>
                <a:spcBef>
                  <a:spcPct val="20000"/>
                </a:spcBef>
                <a:buSzPct val="100000"/>
              </a:pPr>
              <a:r>
                <a:rPr lang="en-US" altLang="zh-CN" sz="2000"/>
                <a:t>Null</a:t>
              </a:r>
            </a:p>
          </p:txBody>
        </p:sp>
        <p:sp>
          <p:nvSpPr>
            <p:cNvPr id="47122" name="Text Box 102"/>
            <p:cNvSpPr txBox="1">
              <a:spLocks noChangeArrowheads="1"/>
            </p:cNvSpPr>
            <p:nvPr/>
          </p:nvSpPr>
          <p:spPr bwMode="auto">
            <a:xfrm>
              <a:off x="2562" y="2016"/>
              <a:ext cx="976" cy="210"/>
            </a:xfrm>
            <a:prstGeom prst="rect">
              <a:avLst/>
            </a:prstGeom>
            <a:noFill/>
            <a:ln w="38100" algn="ctr">
              <a:noFill/>
              <a:miter lim="800000"/>
              <a:headEnd/>
              <a:tailEnd/>
            </a:ln>
          </p:spPr>
          <p:txBody>
            <a:bodyPr wrap="none" lIns="90478" tIns="44445" rIns="90478" bIns="44445">
              <a:spAutoFit/>
            </a:bodyPr>
            <a:lstStyle/>
            <a:p>
              <a:pPr marL="228600" indent="-228600" algn="ctr">
                <a:lnSpc>
                  <a:spcPct val="80000"/>
                </a:lnSpc>
                <a:spcBef>
                  <a:spcPct val="20000"/>
                </a:spcBef>
                <a:buSzPct val="100000"/>
              </a:pPr>
              <a:r>
                <a:rPr lang="en-US" altLang="zh-CN" sz="2000"/>
                <a:t>File Header</a:t>
              </a:r>
            </a:p>
          </p:txBody>
        </p:sp>
        <p:sp>
          <p:nvSpPr>
            <p:cNvPr id="47123" name="Line 103"/>
            <p:cNvSpPr>
              <a:spLocks noChangeShapeType="1"/>
            </p:cNvSpPr>
            <p:nvPr/>
          </p:nvSpPr>
          <p:spPr bwMode="auto">
            <a:xfrm flipV="1">
              <a:off x="3042" y="2208"/>
              <a:ext cx="240" cy="96"/>
            </a:xfrm>
            <a:prstGeom prst="line">
              <a:avLst/>
            </a:prstGeom>
            <a:noFill/>
            <a:ln w="38100">
              <a:solidFill>
                <a:schemeClr val="tx1"/>
              </a:solidFill>
              <a:round/>
              <a:headEnd/>
              <a:tailEnd type="triangle" w="med" len="med"/>
            </a:ln>
          </p:spPr>
          <p:txBody>
            <a:bodyPr wrap="none" lIns="90478" tIns="44445" rIns="90478" bIns="44445" anchor="ctr"/>
            <a:lstStyle/>
            <a:p>
              <a:endParaRPr lang="zh-CN" altLang="en-US"/>
            </a:p>
          </p:txBody>
        </p:sp>
        <p:sp>
          <p:nvSpPr>
            <p:cNvPr id="47124" name="Line 104"/>
            <p:cNvSpPr>
              <a:spLocks noChangeShapeType="1"/>
            </p:cNvSpPr>
            <p:nvPr/>
          </p:nvSpPr>
          <p:spPr bwMode="auto">
            <a:xfrm flipV="1">
              <a:off x="3858" y="2400"/>
              <a:ext cx="288" cy="384"/>
            </a:xfrm>
            <a:prstGeom prst="line">
              <a:avLst/>
            </a:prstGeom>
            <a:noFill/>
            <a:ln w="38100">
              <a:solidFill>
                <a:schemeClr val="tx1"/>
              </a:solidFill>
              <a:round/>
              <a:headEnd/>
              <a:tailEnd type="triangle" w="med" len="med"/>
            </a:ln>
          </p:spPr>
          <p:txBody>
            <a:bodyPr wrap="none" lIns="90478" tIns="44445" rIns="90478" bIns="44445" anchor="ctr"/>
            <a:lstStyle/>
            <a:p>
              <a:endParaRPr lang="zh-CN" altLang="en-US"/>
            </a:p>
          </p:txBody>
        </p:sp>
        <p:sp>
          <p:nvSpPr>
            <p:cNvPr id="47125" name="Line 105"/>
            <p:cNvSpPr>
              <a:spLocks noChangeShapeType="1"/>
            </p:cNvSpPr>
            <p:nvPr/>
          </p:nvSpPr>
          <p:spPr bwMode="auto">
            <a:xfrm flipV="1">
              <a:off x="4674" y="2592"/>
              <a:ext cx="336" cy="432"/>
            </a:xfrm>
            <a:prstGeom prst="line">
              <a:avLst/>
            </a:prstGeom>
            <a:noFill/>
            <a:ln w="38100">
              <a:solidFill>
                <a:schemeClr val="tx1"/>
              </a:solidFill>
              <a:round/>
              <a:headEnd/>
              <a:tailEnd type="triangle" w="med" len="med"/>
            </a:ln>
          </p:spPr>
          <p:txBody>
            <a:bodyPr wrap="none" lIns="90478" tIns="44445" rIns="90478" bIns="44445" anchor="ctr"/>
            <a:lstStyle/>
            <a:p>
              <a:endParaRPr lang="zh-CN" altLang="en-US"/>
            </a:p>
          </p:txBody>
        </p:sp>
      </p:grpSp>
      <p:grpSp>
        <p:nvGrpSpPr>
          <p:cNvPr id="7" name="Group 106"/>
          <p:cNvGrpSpPr>
            <a:grpSpLocks/>
          </p:cNvGrpSpPr>
          <p:nvPr/>
        </p:nvGrpSpPr>
        <p:grpSpPr bwMode="auto">
          <a:xfrm>
            <a:off x="4038600" y="5721350"/>
            <a:ext cx="4419600" cy="609600"/>
            <a:chOff x="2544" y="1632"/>
            <a:chExt cx="2784" cy="384"/>
          </a:xfrm>
        </p:grpSpPr>
        <p:sp>
          <p:nvSpPr>
            <p:cNvPr id="47113" name="Rectangle 107"/>
            <p:cNvSpPr>
              <a:spLocks noChangeArrowheads="1"/>
            </p:cNvSpPr>
            <p:nvPr/>
          </p:nvSpPr>
          <p:spPr bwMode="auto">
            <a:xfrm>
              <a:off x="2544" y="1632"/>
              <a:ext cx="2784" cy="384"/>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缺点</a:t>
              </a:r>
              <a:r>
                <a:rPr lang="en-US" altLang="zh-CN" sz="2400">
                  <a:solidFill>
                    <a:srgbClr val="FF0000"/>
                  </a:solidFill>
                </a:rPr>
                <a:t>: </a:t>
              </a:r>
              <a:r>
                <a:rPr lang="zh-CN" altLang="en-US" sz="2400">
                  <a:solidFill>
                    <a:srgbClr val="FF0000"/>
                  </a:solidFill>
                </a:rPr>
                <a:t>顺序访问、效率低</a:t>
              </a:r>
            </a:p>
          </p:txBody>
        </p:sp>
        <p:pic>
          <p:nvPicPr>
            <p:cNvPr id="47114" name="Picture 108"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109" name="矩形 108"/>
          <p:cNvSpPr/>
          <p:nvPr/>
        </p:nvSpPr>
        <p:spPr>
          <a:xfrm>
            <a:off x="236722" y="5539582"/>
            <a:ext cx="3111131" cy="923330"/>
          </a:xfrm>
          <a:prstGeom prst="rect">
            <a:avLst/>
          </a:prstGeom>
          <a:solidFill>
            <a:srgbClr val="EBF5FF"/>
          </a:solidFill>
        </p:spPr>
        <p:txBody>
          <a:bodyPr wrap="square">
            <a:spAutoFit/>
          </a:bodyPr>
          <a:lstStyle/>
          <a:p>
            <a:pPr eaLnBrk="1" hangingPunct="1"/>
            <a:r>
              <a:rPr lang="en-US" altLang="zh-CN" sz="1800" dirty="0">
                <a:solidFill>
                  <a:srgbClr val="C00000"/>
                </a:solidFill>
                <a:latin typeface="Arial Black" pitchFamily="34" charset="0"/>
                <a:ea typeface="黑体" pitchFamily="49" charset="-122"/>
              </a:rPr>
              <a:t>1</a:t>
            </a:r>
            <a:r>
              <a:rPr lang="zh-CN" altLang="en-US" sz="1800" dirty="0">
                <a:solidFill>
                  <a:srgbClr val="C00000"/>
                </a:solidFill>
                <a:latin typeface="Arial Black" pitchFamily="34" charset="0"/>
                <a:ea typeface="黑体" pitchFamily="49" charset="-122"/>
              </a:rPr>
              <a:t>）访问速度（读写）</a:t>
            </a:r>
            <a:endParaRPr lang="en-US" altLang="zh-CN" sz="1800" dirty="0">
              <a:solidFill>
                <a:srgbClr val="C00000"/>
              </a:solidFill>
              <a:latin typeface="Arial Black" pitchFamily="34" charset="0"/>
              <a:ea typeface="黑体" pitchFamily="49" charset="-122"/>
            </a:endParaRPr>
          </a:p>
          <a:p>
            <a:pPr eaLnBrk="1" hangingPunct="1"/>
            <a:r>
              <a:rPr lang="en-US" altLang="zh-CN" sz="1800" dirty="0">
                <a:solidFill>
                  <a:srgbClr val="C00000"/>
                </a:solidFill>
                <a:latin typeface="Arial Black" pitchFamily="34" charset="0"/>
                <a:ea typeface="黑体" pitchFamily="49" charset="-122"/>
              </a:rPr>
              <a:t>2</a:t>
            </a:r>
            <a:r>
              <a:rPr lang="zh-CN" altLang="en-US" sz="1800" dirty="0">
                <a:solidFill>
                  <a:srgbClr val="C00000"/>
                </a:solidFill>
                <a:latin typeface="Arial Black" pitchFamily="34" charset="0"/>
                <a:ea typeface="黑体" pitchFamily="49" charset="-122"/>
              </a:rPr>
              <a:t>）磁盘碎片（外部碎片）</a:t>
            </a:r>
            <a:endParaRPr lang="en-US" altLang="zh-CN" sz="1800" dirty="0">
              <a:solidFill>
                <a:srgbClr val="C00000"/>
              </a:solidFill>
              <a:latin typeface="Arial Black" pitchFamily="34" charset="0"/>
              <a:ea typeface="黑体" pitchFamily="49" charset="-122"/>
            </a:endParaRPr>
          </a:p>
          <a:p>
            <a:pPr eaLnBrk="1" hangingPunct="1"/>
            <a:r>
              <a:rPr lang="en-US" altLang="zh-CN" sz="1800" dirty="0">
                <a:solidFill>
                  <a:srgbClr val="C00000"/>
                </a:solidFill>
                <a:latin typeface="Arial Black" pitchFamily="34" charset="0"/>
                <a:ea typeface="黑体" pitchFamily="49" charset="-122"/>
              </a:rPr>
              <a:t>3</a:t>
            </a:r>
            <a:r>
              <a:rPr lang="zh-CN" altLang="en-US" sz="1800" dirty="0">
                <a:solidFill>
                  <a:srgbClr val="C00000"/>
                </a:solidFill>
                <a:latin typeface="Arial Black" pitchFamily="34" charset="0"/>
                <a:ea typeface="黑体" pitchFamily="49" charset="-122"/>
              </a:rPr>
              <a:t>）文件操作（增删改查）</a:t>
            </a:r>
            <a:endParaRPr lang="zh-CN" altLang="en-US" sz="1800" dirty="0">
              <a:solidFill>
                <a:srgbClr val="C00000"/>
              </a:solidFill>
              <a:latin typeface="Arial Black"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9"/>
                                        </p:tgtEl>
                                        <p:attrNameLst>
                                          <p:attrName>style.visibility</p:attrName>
                                        </p:attrNameLst>
                                      </p:cBhvr>
                                      <p:to>
                                        <p:strVal val="visible"/>
                                      </p:to>
                                    </p:set>
                                    <p:anim calcmode="lin" valueType="num">
                                      <p:cBhvr additive="base">
                                        <p:cTn id="28" dur="500" fill="hold"/>
                                        <p:tgtEl>
                                          <p:spTgt spid="109"/>
                                        </p:tgtEl>
                                        <p:attrNameLst>
                                          <p:attrName>ppt_x</p:attrName>
                                        </p:attrNameLst>
                                      </p:cBhvr>
                                      <p:tavLst>
                                        <p:tav tm="0">
                                          <p:val>
                                            <p:strVal val="#ppt_x"/>
                                          </p:val>
                                        </p:tav>
                                        <p:tav tm="100000">
                                          <p:val>
                                            <p:strVal val="#ppt_x"/>
                                          </p:val>
                                        </p:tav>
                                      </p:tavLst>
                                    </p:anim>
                                    <p:anim calcmode="lin" valueType="num">
                                      <p:cBhvr additive="base">
                                        <p:cTn id="29"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文件实现</a:t>
            </a:r>
            <a:r>
              <a:rPr lang="en-US" altLang="zh-CN" smtClean="0"/>
              <a:t>3: </a:t>
            </a:r>
            <a:r>
              <a:rPr lang="zh-CN" altLang="en-US" smtClean="0"/>
              <a:t>索引分配</a:t>
            </a:r>
          </a:p>
        </p:txBody>
      </p:sp>
      <p:grpSp>
        <p:nvGrpSpPr>
          <p:cNvPr id="48131" name="Group 3"/>
          <p:cNvGrpSpPr>
            <a:grpSpLocks/>
          </p:cNvGrpSpPr>
          <p:nvPr/>
        </p:nvGrpSpPr>
        <p:grpSpPr bwMode="auto">
          <a:xfrm>
            <a:off x="4419600" y="914400"/>
            <a:ext cx="4605338" cy="990600"/>
            <a:chOff x="664" y="1344"/>
            <a:chExt cx="4426" cy="728"/>
          </a:xfrm>
        </p:grpSpPr>
        <p:sp>
          <p:nvSpPr>
            <p:cNvPr id="48187" name="Oval 4"/>
            <p:cNvSpPr>
              <a:spLocks noChangeArrowheads="1"/>
            </p:cNvSpPr>
            <p:nvPr/>
          </p:nvSpPr>
          <p:spPr bwMode="auto">
            <a:xfrm>
              <a:off x="4130" y="1344"/>
              <a:ext cx="960" cy="167"/>
            </a:xfrm>
            <a:prstGeom prst="ellipse">
              <a:avLst/>
            </a:prstGeom>
            <a:solidFill>
              <a:srgbClr val="FFFFFF"/>
            </a:solidFill>
            <a:ln w="28575">
              <a:solidFill>
                <a:srgbClr val="000000"/>
              </a:solidFill>
              <a:round/>
              <a:headEnd/>
              <a:tailEnd/>
            </a:ln>
          </p:spPr>
          <p:txBody>
            <a:bodyPr anchor="ctr">
              <a:spAutoFit/>
            </a:bodyPr>
            <a:lstStyle/>
            <a:p>
              <a:pPr eaLnBrk="1" hangingPunct="1"/>
              <a:endParaRPr lang="zh-CN" altLang="en-US"/>
            </a:p>
          </p:txBody>
        </p:sp>
        <p:sp>
          <p:nvSpPr>
            <p:cNvPr id="48188" name="Oval 5"/>
            <p:cNvSpPr>
              <a:spLocks noChangeArrowheads="1"/>
            </p:cNvSpPr>
            <p:nvPr/>
          </p:nvSpPr>
          <p:spPr bwMode="auto">
            <a:xfrm>
              <a:off x="4130" y="1678"/>
              <a:ext cx="960" cy="167"/>
            </a:xfrm>
            <a:prstGeom prst="ellipse">
              <a:avLst/>
            </a:prstGeom>
            <a:solidFill>
              <a:srgbClr val="FFFFFF"/>
            </a:solidFill>
            <a:ln w="28575">
              <a:solidFill>
                <a:srgbClr val="000000"/>
              </a:solidFill>
              <a:round/>
              <a:headEnd/>
              <a:tailEnd/>
            </a:ln>
          </p:spPr>
          <p:txBody>
            <a:bodyPr wrap="none" anchor="ctr">
              <a:spAutoFit/>
            </a:bodyPr>
            <a:lstStyle/>
            <a:p>
              <a:pPr eaLnBrk="1" hangingPunct="1"/>
              <a:endParaRPr lang="zh-CN" altLang="en-US"/>
            </a:p>
          </p:txBody>
        </p:sp>
        <p:sp>
          <p:nvSpPr>
            <p:cNvPr id="48189" name="Line 6"/>
            <p:cNvSpPr>
              <a:spLocks noChangeShapeType="1"/>
            </p:cNvSpPr>
            <p:nvPr/>
          </p:nvSpPr>
          <p:spPr bwMode="auto">
            <a:xfrm>
              <a:off x="413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8190" name="Line 7"/>
            <p:cNvSpPr>
              <a:spLocks noChangeShapeType="1"/>
            </p:cNvSpPr>
            <p:nvPr/>
          </p:nvSpPr>
          <p:spPr bwMode="auto">
            <a:xfrm>
              <a:off x="5090" y="1444"/>
              <a:ext cx="0" cy="334"/>
            </a:xfrm>
            <a:prstGeom prst="line">
              <a:avLst/>
            </a:prstGeom>
            <a:noFill/>
            <a:ln w="28575">
              <a:solidFill>
                <a:srgbClr val="000000"/>
              </a:solidFill>
              <a:round/>
              <a:headEnd/>
              <a:tailEnd/>
            </a:ln>
          </p:spPr>
          <p:txBody>
            <a:bodyPr wrap="none" anchor="ctr">
              <a:spAutoFit/>
            </a:bodyPr>
            <a:lstStyle/>
            <a:p>
              <a:endParaRPr lang="zh-CN" altLang="en-US"/>
            </a:p>
          </p:txBody>
        </p:sp>
        <p:sp>
          <p:nvSpPr>
            <p:cNvPr id="48191" name="Rectangle 8"/>
            <p:cNvSpPr>
              <a:spLocks noChangeArrowheads="1"/>
            </p:cNvSpPr>
            <p:nvPr/>
          </p:nvSpPr>
          <p:spPr bwMode="auto">
            <a:xfrm>
              <a:off x="4514" y="1680"/>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sp>
          <p:nvSpPr>
            <p:cNvPr id="48192" name="Rectangle 9"/>
            <p:cNvSpPr>
              <a:spLocks noChangeArrowheads="1"/>
            </p:cNvSpPr>
            <p:nvPr/>
          </p:nvSpPr>
          <p:spPr bwMode="auto">
            <a:xfrm>
              <a:off x="1778" y="1488"/>
              <a:ext cx="1872" cy="312"/>
            </a:xfrm>
            <a:prstGeom prst="rect">
              <a:avLst/>
            </a:prstGeom>
            <a:solidFill>
              <a:srgbClr val="FFFFFF"/>
            </a:solidFill>
            <a:ln w="28575">
              <a:solidFill>
                <a:schemeClr val="tx1"/>
              </a:solidFill>
              <a:miter lim="800000"/>
              <a:headEnd/>
              <a:tailEnd/>
            </a:ln>
          </p:spPr>
          <p:txBody>
            <a:bodyPr anchor="ctr">
              <a:spAutoFit/>
            </a:bodyPr>
            <a:lstStyle/>
            <a:p>
              <a:pPr algn="ctr" eaLnBrk="1" hangingPunct="1"/>
              <a:r>
                <a:rPr lang="en-US" altLang="zh-CN" sz="2000"/>
                <a:t>int main() { …</a:t>
              </a:r>
              <a:r>
                <a:rPr lang="en-US" altLang="zh-CN" sz="2000" b="0">
                  <a:solidFill>
                    <a:schemeClr val="bg2"/>
                  </a:solidFill>
                </a:rPr>
                <a:t> </a:t>
              </a:r>
            </a:p>
          </p:txBody>
        </p:sp>
        <p:sp>
          <p:nvSpPr>
            <p:cNvPr id="48193" name="Text Box 10"/>
            <p:cNvSpPr txBox="1">
              <a:spLocks noChangeArrowheads="1"/>
            </p:cNvSpPr>
            <p:nvPr/>
          </p:nvSpPr>
          <p:spPr bwMode="auto">
            <a:xfrm>
              <a:off x="664" y="1486"/>
              <a:ext cx="813" cy="292"/>
            </a:xfrm>
            <a:prstGeom prst="rect">
              <a:avLst/>
            </a:prstGeom>
            <a:noFill/>
            <a:ln w="38100">
              <a:noFill/>
              <a:miter lim="800000"/>
              <a:headEnd/>
              <a:tailEnd/>
            </a:ln>
          </p:spPr>
          <p:txBody>
            <a:bodyPr wrap="none" anchor="ctr">
              <a:spAutoFit/>
            </a:bodyPr>
            <a:lstStyle/>
            <a:p>
              <a:pPr algn="ctr" eaLnBrk="1" hangingPunct="1"/>
              <a:r>
                <a:rPr lang="en-US" altLang="zh-CN" sz="2000"/>
                <a:t>test.c</a:t>
              </a:r>
            </a:p>
          </p:txBody>
        </p:sp>
        <p:sp>
          <p:nvSpPr>
            <p:cNvPr id="48194" name="Line 11"/>
            <p:cNvSpPr>
              <a:spLocks noChangeShapeType="1"/>
            </p:cNvSpPr>
            <p:nvPr/>
          </p:nvSpPr>
          <p:spPr bwMode="auto">
            <a:xfrm>
              <a:off x="1394" y="1644"/>
              <a:ext cx="384" cy="0"/>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8195" name="Line 12"/>
            <p:cNvSpPr>
              <a:spLocks noChangeShapeType="1"/>
            </p:cNvSpPr>
            <p:nvPr/>
          </p:nvSpPr>
          <p:spPr bwMode="auto">
            <a:xfrm>
              <a:off x="3216" y="1488"/>
              <a:ext cx="2" cy="312"/>
            </a:xfrm>
            <a:prstGeom prst="line">
              <a:avLst/>
            </a:prstGeom>
            <a:noFill/>
            <a:ln w="28575">
              <a:solidFill>
                <a:srgbClr val="000000"/>
              </a:solidFill>
              <a:round/>
              <a:headEnd/>
              <a:tailEnd/>
            </a:ln>
          </p:spPr>
          <p:txBody>
            <a:bodyPr anchor="ctr">
              <a:spAutoFit/>
            </a:bodyPr>
            <a:lstStyle/>
            <a:p>
              <a:endParaRPr lang="zh-CN" altLang="en-US"/>
            </a:p>
          </p:txBody>
        </p:sp>
        <p:sp>
          <p:nvSpPr>
            <p:cNvPr id="48196" name="Freeform 13"/>
            <p:cNvSpPr>
              <a:spLocks/>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8197" name="Freeform 14"/>
            <p:cNvSpPr>
              <a:spLocks/>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8198" name="Rectangle 15"/>
            <p:cNvSpPr>
              <a:spLocks noChangeArrowheads="1"/>
            </p:cNvSpPr>
            <p:nvPr/>
          </p:nvSpPr>
          <p:spPr bwMode="auto">
            <a:xfrm>
              <a:off x="4274" y="1536"/>
              <a:ext cx="288" cy="96"/>
            </a:xfrm>
            <a:prstGeom prst="rect">
              <a:avLst/>
            </a:prstGeom>
            <a:solidFill>
              <a:srgbClr val="FF9900"/>
            </a:solidFill>
            <a:ln w="28575">
              <a:solidFill>
                <a:srgbClr val="000000"/>
              </a:solidFill>
              <a:miter lim="800000"/>
              <a:headEnd/>
              <a:tailEnd/>
            </a:ln>
          </p:spPr>
          <p:txBody>
            <a:bodyPr anchor="ctr">
              <a:spAutoFit/>
            </a:bodyPr>
            <a:lstStyle/>
            <a:p>
              <a:pPr eaLnBrk="1" hangingPunct="1"/>
              <a:endParaRPr lang="zh-CN" altLang="en-US"/>
            </a:p>
          </p:txBody>
        </p:sp>
      </p:grpSp>
      <p:grpSp>
        <p:nvGrpSpPr>
          <p:cNvPr id="3" name="Group 16"/>
          <p:cNvGrpSpPr>
            <a:grpSpLocks/>
          </p:cNvGrpSpPr>
          <p:nvPr/>
        </p:nvGrpSpPr>
        <p:grpSpPr bwMode="auto">
          <a:xfrm>
            <a:off x="4038600" y="5584830"/>
            <a:ext cx="4724400" cy="534988"/>
            <a:chOff x="2544" y="3518"/>
            <a:chExt cx="2976" cy="337"/>
          </a:xfrm>
        </p:grpSpPr>
        <p:sp>
          <p:nvSpPr>
            <p:cNvPr id="48185" name="Rectangle 17"/>
            <p:cNvSpPr>
              <a:spLocks noChangeArrowheads="1"/>
            </p:cNvSpPr>
            <p:nvPr/>
          </p:nvSpPr>
          <p:spPr bwMode="auto">
            <a:xfrm>
              <a:off x="2544" y="3518"/>
              <a:ext cx="2976" cy="337"/>
            </a:xfrm>
            <a:prstGeom prst="rect">
              <a:avLst/>
            </a:prstGeom>
            <a:noFill/>
            <a:ln w="9525">
              <a:noFill/>
              <a:miter lim="800000"/>
              <a:headEnd/>
              <a:tailEnd/>
            </a:ln>
          </p:spPr>
          <p:txBody>
            <a:bodyPr wrap="square">
              <a:spAutoFit/>
            </a:bodyPr>
            <a:lstStyle/>
            <a:p>
              <a:pPr lvl="1" eaLnBrk="1" hangingPunct="1">
                <a:lnSpc>
                  <a:spcPct val="120000"/>
                </a:lnSpc>
              </a:pPr>
              <a:r>
                <a:rPr lang="zh-CN" altLang="en-US" sz="2400" dirty="0" smtClean="0">
                  <a:solidFill>
                    <a:srgbClr val="FF0000"/>
                  </a:solidFill>
                </a:rPr>
                <a:t>是</a:t>
              </a:r>
              <a:r>
                <a:rPr lang="zh-CN" altLang="en-US" sz="2400" dirty="0">
                  <a:solidFill>
                    <a:srgbClr val="FF0000"/>
                  </a:solidFill>
                </a:rPr>
                <a:t>连续和链式分配的有效折衷</a:t>
              </a:r>
            </a:p>
          </p:txBody>
        </p:sp>
        <p:pic>
          <p:nvPicPr>
            <p:cNvPr id="48186" name="Picture 18" descr="j0115835"/>
            <p:cNvPicPr>
              <a:picLocks noChangeAspect="1" noChangeArrowheads="1"/>
            </p:cNvPicPr>
            <p:nvPr/>
          </p:nvPicPr>
          <p:blipFill>
            <a:blip r:embed="rId3" cstate="print"/>
            <a:srcRect/>
            <a:stretch>
              <a:fillRect/>
            </a:stretch>
          </p:blipFill>
          <p:spPr bwMode="auto">
            <a:xfrm>
              <a:off x="2709" y="3634"/>
              <a:ext cx="119" cy="121"/>
            </a:xfrm>
            <a:prstGeom prst="rect">
              <a:avLst/>
            </a:prstGeom>
            <a:noFill/>
            <a:ln w="9525">
              <a:noFill/>
              <a:miter lim="800000"/>
              <a:headEnd/>
              <a:tailEnd/>
            </a:ln>
          </p:spPr>
        </p:pic>
      </p:grpSp>
      <p:grpSp>
        <p:nvGrpSpPr>
          <p:cNvPr id="4" name="Group 19"/>
          <p:cNvGrpSpPr>
            <a:grpSpLocks/>
          </p:cNvGrpSpPr>
          <p:nvPr/>
        </p:nvGrpSpPr>
        <p:grpSpPr bwMode="auto">
          <a:xfrm>
            <a:off x="609600" y="1447800"/>
            <a:ext cx="5864225" cy="4191000"/>
            <a:chOff x="386" y="1056"/>
            <a:chExt cx="3694" cy="2640"/>
          </a:xfrm>
        </p:grpSpPr>
        <p:grpSp>
          <p:nvGrpSpPr>
            <p:cNvPr id="48140" name="Group 20"/>
            <p:cNvGrpSpPr>
              <a:grpSpLocks/>
            </p:cNvGrpSpPr>
            <p:nvPr/>
          </p:nvGrpSpPr>
          <p:grpSpPr bwMode="auto">
            <a:xfrm>
              <a:off x="530" y="1422"/>
              <a:ext cx="1056" cy="2160"/>
              <a:chOff x="768" y="816"/>
              <a:chExt cx="1056" cy="2160"/>
            </a:xfrm>
          </p:grpSpPr>
          <p:sp>
            <p:nvSpPr>
              <p:cNvPr id="48153" name="Rectangle 21"/>
              <p:cNvSpPr>
                <a:spLocks noChangeArrowheads="1"/>
              </p:cNvSpPr>
              <p:nvPr/>
            </p:nvSpPr>
            <p:spPr bwMode="auto">
              <a:xfrm>
                <a:off x="768" y="81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0</a:t>
                </a:r>
              </a:p>
            </p:txBody>
          </p:sp>
          <p:sp>
            <p:nvSpPr>
              <p:cNvPr id="48154" name="Rectangle 22"/>
              <p:cNvSpPr>
                <a:spLocks noChangeArrowheads="1"/>
              </p:cNvSpPr>
              <p:nvPr/>
            </p:nvSpPr>
            <p:spPr bwMode="auto">
              <a:xfrm>
                <a:off x="1056" y="81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a:t>
                </a:r>
              </a:p>
            </p:txBody>
          </p:sp>
          <p:sp>
            <p:nvSpPr>
              <p:cNvPr id="48155" name="Rectangle 23"/>
              <p:cNvSpPr>
                <a:spLocks noChangeArrowheads="1"/>
              </p:cNvSpPr>
              <p:nvPr/>
            </p:nvSpPr>
            <p:spPr bwMode="auto">
              <a:xfrm>
                <a:off x="1344" y="81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a:t>
                </a:r>
              </a:p>
            </p:txBody>
          </p:sp>
          <p:sp>
            <p:nvSpPr>
              <p:cNvPr id="48156" name="Rectangle 24"/>
              <p:cNvSpPr>
                <a:spLocks noChangeArrowheads="1"/>
              </p:cNvSpPr>
              <p:nvPr/>
            </p:nvSpPr>
            <p:spPr bwMode="auto">
              <a:xfrm>
                <a:off x="1632" y="81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3</a:t>
                </a:r>
              </a:p>
            </p:txBody>
          </p:sp>
          <p:sp>
            <p:nvSpPr>
              <p:cNvPr id="48157" name="Rectangle 25"/>
              <p:cNvSpPr>
                <a:spLocks noChangeArrowheads="1"/>
              </p:cNvSpPr>
              <p:nvPr/>
            </p:nvSpPr>
            <p:spPr bwMode="auto">
              <a:xfrm>
                <a:off x="768" y="11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4</a:t>
                </a:r>
              </a:p>
            </p:txBody>
          </p:sp>
          <p:sp>
            <p:nvSpPr>
              <p:cNvPr id="48158" name="Rectangle 26"/>
              <p:cNvSpPr>
                <a:spLocks noChangeArrowheads="1"/>
              </p:cNvSpPr>
              <p:nvPr/>
            </p:nvSpPr>
            <p:spPr bwMode="auto">
              <a:xfrm>
                <a:off x="1056" y="11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5</a:t>
                </a:r>
              </a:p>
            </p:txBody>
          </p:sp>
          <p:sp>
            <p:nvSpPr>
              <p:cNvPr id="48159" name="Rectangle 27"/>
              <p:cNvSpPr>
                <a:spLocks noChangeArrowheads="1"/>
              </p:cNvSpPr>
              <p:nvPr/>
            </p:nvSpPr>
            <p:spPr bwMode="auto">
              <a:xfrm>
                <a:off x="1344" y="11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6</a:t>
                </a:r>
              </a:p>
            </p:txBody>
          </p:sp>
          <p:sp>
            <p:nvSpPr>
              <p:cNvPr id="48160" name="Rectangle 28"/>
              <p:cNvSpPr>
                <a:spLocks noChangeArrowheads="1"/>
              </p:cNvSpPr>
              <p:nvPr/>
            </p:nvSpPr>
            <p:spPr bwMode="auto">
              <a:xfrm>
                <a:off x="1632" y="110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7</a:t>
                </a:r>
              </a:p>
            </p:txBody>
          </p:sp>
          <p:sp>
            <p:nvSpPr>
              <p:cNvPr id="48161" name="Rectangle 29"/>
              <p:cNvSpPr>
                <a:spLocks noChangeArrowheads="1"/>
              </p:cNvSpPr>
              <p:nvPr/>
            </p:nvSpPr>
            <p:spPr bwMode="auto">
              <a:xfrm>
                <a:off x="768" y="139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8</a:t>
                </a:r>
              </a:p>
            </p:txBody>
          </p:sp>
          <p:sp>
            <p:nvSpPr>
              <p:cNvPr id="48162" name="Rectangle 30"/>
              <p:cNvSpPr>
                <a:spLocks noChangeArrowheads="1"/>
              </p:cNvSpPr>
              <p:nvPr/>
            </p:nvSpPr>
            <p:spPr bwMode="auto">
              <a:xfrm>
                <a:off x="1056" y="139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9</a:t>
                </a:r>
              </a:p>
            </p:txBody>
          </p:sp>
          <p:sp>
            <p:nvSpPr>
              <p:cNvPr id="48163" name="Rectangle 31"/>
              <p:cNvSpPr>
                <a:spLocks noChangeArrowheads="1"/>
              </p:cNvSpPr>
              <p:nvPr/>
            </p:nvSpPr>
            <p:spPr bwMode="auto">
              <a:xfrm>
                <a:off x="1344" y="139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10</a:t>
                </a:r>
              </a:p>
            </p:txBody>
          </p:sp>
          <p:sp>
            <p:nvSpPr>
              <p:cNvPr id="48164" name="Rectangle 32"/>
              <p:cNvSpPr>
                <a:spLocks noChangeArrowheads="1"/>
              </p:cNvSpPr>
              <p:nvPr/>
            </p:nvSpPr>
            <p:spPr bwMode="auto">
              <a:xfrm>
                <a:off x="1632" y="139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11</a:t>
                </a:r>
              </a:p>
            </p:txBody>
          </p:sp>
          <p:sp>
            <p:nvSpPr>
              <p:cNvPr id="48165" name="Rectangle 33"/>
              <p:cNvSpPr>
                <a:spLocks noChangeArrowheads="1"/>
              </p:cNvSpPr>
              <p:nvPr/>
            </p:nvSpPr>
            <p:spPr bwMode="auto">
              <a:xfrm>
                <a:off x="768" y="1680"/>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12</a:t>
                </a:r>
              </a:p>
            </p:txBody>
          </p:sp>
          <p:sp>
            <p:nvSpPr>
              <p:cNvPr id="48166" name="Rectangle 34"/>
              <p:cNvSpPr>
                <a:spLocks noChangeArrowheads="1"/>
              </p:cNvSpPr>
              <p:nvPr/>
            </p:nvSpPr>
            <p:spPr bwMode="auto">
              <a:xfrm>
                <a:off x="1056" y="1680"/>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13</a:t>
                </a:r>
              </a:p>
            </p:txBody>
          </p:sp>
          <p:sp>
            <p:nvSpPr>
              <p:cNvPr id="48167" name="Rectangle 35"/>
              <p:cNvSpPr>
                <a:spLocks noChangeArrowheads="1"/>
              </p:cNvSpPr>
              <p:nvPr/>
            </p:nvSpPr>
            <p:spPr bwMode="auto">
              <a:xfrm>
                <a:off x="1344" y="1680"/>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14</a:t>
                </a:r>
              </a:p>
            </p:txBody>
          </p:sp>
          <p:sp>
            <p:nvSpPr>
              <p:cNvPr id="48168" name="Rectangle 36"/>
              <p:cNvSpPr>
                <a:spLocks noChangeArrowheads="1"/>
              </p:cNvSpPr>
              <p:nvPr/>
            </p:nvSpPr>
            <p:spPr bwMode="auto">
              <a:xfrm>
                <a:off x="1632" y="1680"/>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15</a:t>
                </a:r>
              </a:p>
            </p:txBody>
          </p:sp>
          <p:sp>
            <p:nvSpPr>
              <p:cNvPr id="48169" name="Rectangle 37"/>
              <p:cNvSpPr>
                <a:spLocks noChangeArrowheads="1"/>
              </p:cNvSpPr>
              <p:nvPr/>
            </p:nvSpPr>
            <p:spPr bwMode="auto">
              <a:xfrm>
                <a:off x="768" y="196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16</a:t>
                </a:r>
              </a:p>
            </p:txBody>
          </p:sp>
          <p:sp>
            <p:nvSpPr>
              <p:cNvPr id="48170" name="Rectangle 38"/>
              <p:cNvSpPr>
                <a:spLocks noChangeArrowheads="1"/>
              </p:cNvSpPr>
              <p:nvPr/>
            </p:nvSpPr>
            <p:spPr bwMode="auto">
              <a:xfrm>
                <a:off x="1056" y="196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17</a:t>
                </a:r>
              </a:p>
            </p:txBody>
          </p:sp>
          <p:sp>
            <p:nvSpPr>
              <p:cNvPr id="48171" name="Rectangle 39"/>
              <p:cNvSpPr>
                <a:spLocks noChangeArrowheads="1"/>
              </p:cNvSpPr>
              <p:nvPr/>
            </p:nvSpPr>
            <p:spPr bwMode="auto">
              <a:xfrm>
                <a:off x="1344" y="196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18</a:t>
                </a:r>
              </a:p>
            </p:txBody>
          </p:sp>
          <p:sp>
            <p:nvSpPr>
              <p:cNvPr id="48172" name="Rectangle 40"/>
              <p:cNvSpPr>
                <a:spLocks noChangeArrowheads="1"/>
              </p:cNvSpPr>
              <p:nvPr/>
            </p:nvSpPr>
            <p:spPr bwMode="auto">
              <a:xfrm>
                <a:off x="1632" y="1968"/>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solidFill>
                      <a:srgbClr val="FF0000"/>
                    </a:solidFill>
                    <a:latin typeface="Times New Roman" pitchFamily="18" charset="0"/>
                  </a:rPr>
                  <a:t>19</a:t>
                </a:r>
              </a:p>
            </p:txBody>
          </p:sp>
          <p:sp>
            <p:nvSpPr>
              <p:cNvPr id="48173" name="Rectangle 41"/>
              <p:cNvSpPr>
                <a:spLocks noChangeArrowheads="1"/>
              </p:cNvSpPr>
              <p:nvPr/>
            </p:nvSpPr>
            <p:spPr bwMode="auto">
              <a:xfrm>
                <a:off x="768" y="225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20</a:t>
                </a:r>
              </a:p>
            </p:txBody>
          </p:sp>
          <p:sp>
            <p:nvSpPr>
              <p:cNvPr id="48174" name="Rectangle 42"/>
              <p:cNvSpPr>
                <a:spLocks noChangeArrowheads="1"/>
              </p:cNvSpPr>
              <p:nvPr/>
            </p:nvSpPr>
            <p:spPr bwMode="auto">
              <a:xfrm>
                <a:off x="1056" y="225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21</a:t>
                </a:r>
              </a:p>
            </p:txBody>
          </p:sp>
          <p:sp>
            <p:nvSpPr>
              <p:cNvPr id="48175" name="Rectangle 43"/>
              <p:cNvSpPr>
                <a:spLocks noChangeArrowheads="1"/>
              </p:cNvSpPr>
              <p:nvPr/>
            </p:nvSpPr>
            <p:spPr bwMode="auto">
              <a:xfrm>
                <a:off x="1344" y="225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22</a:t>
                </a:r>
              </a:p>
            </p:txBody>
          </p:sp>
          <p:sp>
            <p:nvSpPr>
              <p:cNvPr id="48176" name="Rectangle 44"/>
              <p:cNvSpPr>
                <a:spLocks noChangeArrowheads="1"/>
              </p:cNvSpPr>
              <p:nvPr/>
            </p:nvSpPr>
            <p:spPr bwMode="auto">
              <a:xfrm>
                <a:off x="1632" y="2256"/>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23</a:t>
                </a:r>
              </a:p>
            </p:txBody>
          </p:sp>
          <p:sp>
            <p:nvSpPr>
              <p:cNvPr id="48177" name="Rectangle 45"/>
              <p:cNvSpPr>
                <a:spLocks noChangeArrowheads="1"/>
              </p:cNvSpPr>
              <p:nvPr/>
            </p:nvSpPr>
            <p:spPr bwMode="auto">
              <a:xfrm>
                <a:off x="768" y="254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24</a:t>
                </a:r>
              </a:p>
            </p:txBody>
          </p:sp>
          <p:sp>
            <p:nvSpPr>
              <p:cNvPr id="48178" name="Rectangle 46"/>
              <p:cNvSpPr>
                <a:spLocks noChangeArrowheads="1"/>
              </p:cNvSpPr>
              <p:nvPr/>
            </p:nvSpPr>
            <p:spPr bwMode="auto">
              <a:xfrm>
                <a:off x="1056" y="254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25</a:t>
                </a:r>
              </a:p>
            </p:txBody>
          </p:sp>
          <p:sp>
            <p:nvSpPr>
              <p:cNvPr id="48179" name="Rectangle 47"/>
              <p:cNvSpPr>
                <a:spLocks noChangeArrowheads="1"/>
              </p:cNvSpPr>
              <p:nvPr/>
            </p:nvSpPr>
            <p:spPr bwMode="auto">
              <a:xfrm>
                <a:off x="1344" y="254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26</a:t>
                </a:r>
              </a:p>
            </p:txBody>
          </p:sp>
          <p:sp>
            <p:nvSpPr>
              <p:cNvPr id="48180" name="Rectangle 48"/>
              <p:cNvSpPr>
                <a:spLocks noChangeArrowheads="1"/>
              </p:cNvSpPr>
              <p:nvPr/>
            </p:nvSpPr>
            <p:spPr bwMode="auto">
              <a:xfrm>
                <a:off x="1632" y="2544"/>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27</a:t>
                </a:r>
              </a:p>
            </p:txBody>
          </p:sp>
          <p:sp>
            <p:nvSpPr>
              <p:cNvPr id="48181" name="Rectangle 49"/>
              <p:cNvSpPr>
                <a:spLocks noChangeArrowheads="1"/>
              </p:cNvSpPr>
              <p:nvPr/>
            </p:nvSpPr>
            <p:spPr bwMode="auto">
              <a:xfrm>
                <a:off x="768" y="283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28</a:t>
                </a:r>
              </a:p>
            </p:txBody>
          </p:sp>
          <p:sp>
            <p:nvSpPr>
              <p:cNvPr id="48182" name="Rectangle 50"/>
              <p:cNvSpPr>
                <a:spLocks noChangeArrowheads="1"/>
              </p:cNvSpPr>
              <p:nvPr/>
            </p:nvSpPr>
            <p:spPr bwMode="auto">
              <a:xfrm>
                <a:off x="1056" y="283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29</a:t>
                </a:r>
              </a:p>
            </p:txBody>
          </p:sp>
          <p:sp>
            <p:nvSpPr>
              <p:cNvPr id="48183" name="Rectangle 51"/>
              <p:cNvSpPr>
                <a:spLocks noChangeArrowheads="1"/>
              </p:cNvSpPr>
              <p:nvPr/>
            </p:nvSpPr>
            <p:spPr bwMode="auto">
              <a:xfrm>
                <a:off x="1344" y="283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30</a:t>
                </a:r>
              </a:p>
            </p:txBody>
          </p:sp>
          <p:sp>
            <p:nvSpPr>
              <p:cNvPr id="48184" name="Rectangle 52"/>
              <p:cNvSpPr>
                <a:spLocks noChangeArrowheads="1"/>
              </p:cNvSpPr>
              <p:nvPr/>
            </p:nvSpPr>
            <p:spPr bwMode="auto">
              <a:xfrm>
                <a:off x="1632" y="2832"/>
                <a:ext cx="192" cy="144"/>
              </a:xfrm>
              <a:prstGeom prst="rect">
                <a:avLst/>
              </a:prstGeom>
              <a:noFill/>
              <a:ln w="9525">
                <a:solidFill>
                  <a:schemeClr val="tx1"/>
                </a:solidFill>
                <a:miter lim="800000"/>
                <a:headEnd/>
                <a:tailEnd/>
              </a:ln>
            </p:spPr>
            <p:txBody>
              <a:bodyPr wrap="none" anchor="ctr"/>
              <a:lstStyle/>
              <a:p>
                <a:pPr algn="ctr" eaLnBrk="1" hangingPunct="1"/>
                <a:r>
                  <a:rPr kumimoji="1" lang="en-US" altLang="zh-CN" sz="1800">
                    <a:latin typeface="Times New Roman" pitchFamily="18" charset="0"/>
                  </a:rPr>
                  <a:t>31</a:t>
                </a:r>
              </a:p>
            </p:txBody>
          </p:sp>
        </p:grpSp>
        <p:sp>
          <p:nvSpPr>
            <p:cNvPr id="48141" name="AutoShape 53"/>
            <p:cNvSpPr>
              <a:spLocks noChangeArrowheads="1"/>
            </p:cNvSpPr>
            <p:nvPr/>
          </p:nvSpPr>
          <p:spPr bwMode="auto">
            <a:xfrm>
              <a:off x="386" y="1056"/>
              <a:ext cx="1344" cy="2640"/>
            </a:xfrm>
            <a:prstGeom prst="can">
              <a:avLst>
                <a:gd name="adj" fmla="val 25499"/>
              </a:avLst>
            </a:prstGeom>
            <a:noFill/>
            <a:ln w="28575">
              <a:solidFill>
                <a:schemeClr val="tx1"/>
              </a:solidFill>
              <a:round/>
              <a:headEnd/>
              <a:tailEnd/>
            </a:ln>
          </p:spPr>
          <p:txBody>
            <a:bodyPr wrap="none" anchor="ctr"/>
            <a:lstStyle/>
            <a:p>
              <a:pPr eaLnBrk="1" hangingPunct="1"/>
              <a:endParaRPr lang="zh-CN" altLang="en-US"/>
            </a:p>
          </p:txBody>
        </p:sp>
        <p:sp>
          <p:nvSpPr>
            <p:cNvPr id="48142" name="Oval 54"/>
            <p:cNvSpPr>
              <a:spLocks noChangeArrowheads="1"/>
            </p:cNvSpPr>
            <p:nvPr/>
          </p:nvSpPr>
          <p:spPr bwMode="auto">
            <a:xfrm>
              <a:off x="1346" y="2478"/>
              <a:ext cx="336" cy="336"/>
            </a:xfrm>
            <a:prstGeom prst="ellipse">
              <a:avLst/>
            </a:prstGeom>
            <a:noFill/>
            <a:ln w="28575">
              <a:solidFill>
                <a:srgbClr val="FF0000"/>
              </a:solidFill>
              <a:round/>
              <a:headEnd/>
              <a:tailEnd/>
            </a:ln>
          </p:spPr>
          <p:txBody>
            <a:bodyPr wrap="none" anchor="ctr"/>
            <a:lstStyle/>
            <a:p>
              <a:pPr eaLnBrk="1" hangingPunct="1"/>
              <a:endParaRPr lang="zh-CN" altLang="en-US"/>
            </a:p>
          </p:txBody>
        </p:sp>
        <p:sp>
          <p:nvSpPr>
            <p:cNvPr id="48143" name="Line 55"/>
            <p:cNvSpPr>
              <a:spLocks noChangeShapeType="1"/>
            </p:cNvSpPr>
            <p:nvPr/>
          </p:nvSpPr>
          <p:spPr bwMode="auto">
            <a:xfrm flipH="1" flipV="1">
              <a:off x="914" y="1566"/>
              <a:ext cx="672" cy="1008"/>
            </a:xfrm>
            <a:prstGeom prst="line">
              <a:avLst/>
            </a:prstGeom>
            <a:noFill/>
            <a:ln w="28575">
              <a:solidFill>
                <a:srgbClr val="FF0000"/>
              </a:solidFill>
              <a:round/>
              <a:headEnd/>
              <a:tailEnd type="triangle" w="med" len="med"/>
            </a:ln>
          </p:spPr>
          <p:txBody>
            <a:bodyPr/>
            <a:lstStyle/>
            <a:p>
              <a:endParaRPr lang="zh-CN" altLang="en-US"/>
            </a:p>
          </p:txBody>
        </p:sp>
        <p:sp>
          <p:nvSpPr>
            <p:cNvPr id="48144" name="Line 56"/>
            <p:cNvSpPr>
              <a:spLocks noChangeShapeType="1"/>
            </p:cNvSpPr>
            <p:nvPr/>
          </p:nvSpPr>
          <p:spPr bwMode="auto">
            <a:xfrm flipH="1" flipV="1">
              <a:off x="1202" y="2142"/>
              <a:ext cx="288" cy="432"/>
            </a:xfrm>
            <a:prstGeom prst="line">
              <a:avLst/>
            </a:prstGeom>
            <a:noFill/>
            <a:ln w="28575">
              <a:solidFill>
                <a:srgbClr val="FF0000"/>
              </a:solidFill>
              <a:round/>
              <a:headEnd/>
              <a:tailEnd type="triangle" w="med" len="med"/>
            </a:ln>
          </p:spPr>
          <p:txBody>
            <a:bodyPr/>
            <a:lstStyle/>
            <a:p>
              <a:endParaRPr lang="zh-CN" altLang="en-US"/>
            </a:p>
          </p:txBody>
        </p:sp>
        <p:sp>
          <p:nvSpPr>
            <p:cNvPr id="48145" name="Line 57"/>
            <p:cNvSpPr>
              <a:spLocks noChangeShapeType="1"/>
            </p:cNvSpPr>
            <p:nvPr/>
          </p:nvSpPr>
          <p:spPr bwMode="auto">
            <a:xfrm flipH="1" flipV="1">
              <a:off x="914" y="2142"/>
              <a:ext cx="480" cy="432"/>
            </a:xfrm>
            <a:prstGeom prst="line">
              <a:avLst/>
            </a:prstGeom>
            <a:noFill/>
            <a:ln w="28575">
              <a:solidFill>
                <a:srgbClr val="FF0000"/>
              </a:solidFill>
              <a:round/>
              <a:headEnd/>
              <a:tailEnd type="triangle" w="med" len="med"/>
            </a:ln>
          </p:spPr>
          <p:txBody>
            <a:bodyPr/>
            <a:lstStyle/>
            <a:p>
              <a:endParaRPr lang="zh-CN" altLang="en-US"/>
            </a:p>
          </p:txBody>
        </p:sp>
        <p:sp>
          <p:nvSpPr>
            <p:cNvPr id="48146" name="Freeform 58"/>
            <p:cNvSpPr>
              <a:spLocks/>
            </p:cNvSpPr>
            <p:nvPr/>
          </p:nvSpPr>
          <p:spPr bwMode="auto">
            <a:xfrm>
              <a:off x="962" y="2718"/>
              <a:ext cx="432" cy="96"/>
            </a:xfrm>
            <a:custGeom>
              <a:avLst/>
              <a:gdLst>
                <a:gd name="T0" fmla="*/ 432 w 432"/>
                <a:gd name="T1" fmla="*/ 0 h 96"/>
                <a:gd name="T2" fmla="*/ 240 w 432"/>
                <a:gd name="T3" fmla="*/ 96 h 96"/>
                <a:gd name="T4" fmla="*/ 0 w 432"/>
                <a:gd name="T5" fmla="*/ 0 h 96"/>
                <a:gd name="T6" fmla="*/ 0 60000 65536"/>
                <a:gd name="T7" fmla="*/ 0 60000 65536"/>
                <a:gd name="T8" fmla="*/ 0 60000 65536"/>
                <a:gd name="T9" fmla="*/ 0 w 432"/>
                <a:gd name="T10" fmla="*/ 0 h 96"/>
                <a:gd name="T11" fmla="*/ 432 w 432"/>
                <a:gd name="T12" fmla="*/ 96 h 96"/>
              </a:gdLst>
              <a:ahLst/>
              <a:cxnLst>
                <a:cxn ang="T6">
                  <a:pos x="T0" y="T1"/>
                </a:cxn>
                <a:cxn ang="T7">
                  <a:pos x="T2" y="T3"/>
                </a:cxn>
                <a:cxn ang="T8">
                  <a:pos x="T4" y="T5"/>
                </a:cxn>
              </a:cxnLst>
              <a:rect l="T9" t="T10" r="T11" b="T12"/>
              <a:pathLst>
                <a:path w="432" h="96">
                  <a:moveTo>
                    <a:pt x="432" y="0"/>
                  </a:moveTo>
                  <a:cubicBezTo>
                    <a:pt x="372" y="48"/>
                    <a:pt x="312" y="96"/>
                    <a:pt x="240" y="96"/>
                  </a:cubicBezTo>
                  <a:cubicBezTo>
                    <a:pt x="168" y="96"/>
                    <a:pt x="84" y="48"/>
                    <a:pt x="0" y="0"/>
                  </a:cubicBezTo>
                </a:path>
              </a:pathLst>
            </a:custGeom>
            <a:noFill/>
            <a:ln w="28575" cmpd="sng">
              <a:solidFill>
                <a:srgbClr val="FF0000"/>
              </a:solidFill>
              <a:round/>
              <a:headEnd type="none" w="med" len="med"/>
              <a:tailEnd type="triangle" w="med" len="med"/>
            </a:ln>
          </p:spPr>
          <p:txBody>
            <a:bodyPr/>
            <a:lstStyle/>
            <a:p>
              <a:endParaRPr lang="zh-CN" altLang="en-US"/>
            </a:p>
          </p:txBody>
        </p:sp>
        <p:sp>
          <p:nvSpPr>
            <p:cNvPr id="48147" name="Text Box 59"/>
            <p:cNvSpPr txBox="1">
              <a:spLocks noChangeArrowheads="1"/>
            </p:cNvSpPr>
            <p:nvPr/>
          </p:nvSpPr>
          <p:spPr bwMode="auto">
            <a:xfrm>
              <a:off x="2942" y="1872"/>
              <a:ext cx="324" cy="1668"/>
            </a:xfrm>
            <a:prstGeom prst="rect">
              <a:avLst/>
            </a:prstGeom>
            <a:noFill/>
            <a:ln w="9525">
              <a:noFill/>
              <a:miter lim="800000"/>
              <a:headEnd/>
              <a:tailEnd/>
            </a:ln>
          </p:spPr>
          <p:txBody>
            <a:bodyPr wrap="none">
              <a:spAutoFit/>
            </a:bodyPr>
            <a:lstStyle/>
            <a:p>
              <a:pPr eaLnBrk="1" hangingPunct="1"/>
              <a:r>
                <a:rPr kumimoji="1" lang="en-US" altLang="zh-CN" sz="2400">
                  <a:solidFill>
                    <a:srgbClr val="FF0000"/>
                  </a:solidFill>
                  <a:latin typeface="Times New Roman" pitchFamily="18" charset="0"/>
                </a:rPr>
                <a:t>  9</a:t>
              </a:r>
            </a:p>
            <a:p>
              <a:pPr eaLnBrk="1" hangingPunct="1"/>
              <a:r>
                <a:rPr kumimoji="1" lang="en-US" altLang="zh-CN" sz="2400">
                  <a:solidFill>
                    <a:srgbClr val="FF0000"/>
                  </a:solidFill>
                  <a:latin typeface="Times New Roman" pitchFamily="18" charset="0"/>
                </a:rPr>
                <a:t>17</a:t>
              </a:r>
            </a:p>
            <a:p>
              <a:pPr eaLnBrk="1" hangingPunct="1"/>
              <a:r>
                <a:rPr kumimoji="1" lang="en-US" altLang="zh-CN" sz="2400">
                  <a:solidFill>
                    <a:srgbClr val="FF0000"/>
                  </a:solidFill>
                  <a:latin typeface="Times New Roman" pitchFamily="18" charset="0"/>
                </a:rPr>
                <a:t>  1</a:t>
              </a:r>
            </a:p>
            <a:p>
              <a:pPr eaLnBrk="1" hangingPunct="1"/>
              <a:r>
                <a:rPr kumimoji="1" lang="en-US" altLang="zh-CN" sz="2400">
                  <a:solidFill>
                    <a:srgbClr val="FF0000"/>
                  </a:solidFill>
                  <a:latin typeface="Times New Roman" pitchFamily="18" charset="0"/>
                </a:rPr>
                <a:t>10</a:t>
              </a:r>
            </a:p>
            <a:p>
              <a:pPr eaLnBrk="1" hangingPunct="1"/>
              <a:r>
                <a:rPr kumimoji="1" lang="en-US" altLang="zh-CN" sz="2400">
                  <a:solidFill>
                    <a:srgbClr val="FF0000"/>
                  </a:solidFill>
                  <a:latin typeface="Times New Roman" pitchFamily="18" charset="0"/>
                </a:rPr>
                <a:t> -1</a:t>
              </a:r>
            </a:p>
            <a:p>
              <a:pPr eaLnBrk="1" hangingPunct="1"/>
              <a:r>
                <a:rPr kumimoji="1" lang="en-US" altLang="zh-CN" sz="2400">
                  <a:solidFill>
                    <a:srgbClr val="FF0000"/>
                  </a:solidFill>
                  <a:latin typeface="Times New Roman" pitchFamily="18" charset="0"/>
                </a:rPr>
                <a:t> -1</a:t>
              </a:r>
            </a:p>
            <a:p>
              <a:pPr eaLnBrk="1" hangingPunct="1"/>
              <a:r>
                <a:rPr kumimoji="1" lang="en-US" altLang="zh-CN" sz="2400">
                  <a:solidFill>
                    <a:srgbClr val="FF0000"/>
                  </a:solidFill>
                  <a:latin typeface="Times New Roman" pitchFamily="18" charset="0"/>
                </a:rPr>
                <a:t> -1</a:t>
              </a:r>
            </a:p>
          </p:txBody>
        </p:sp>
        <p:sp>
          <p:nvSpPr>
            <p:cNvPr id="48148" name="Rectangle 60"/>
            <p:cNvSpPr>
              <a:spLocks noChangeArrowheads="1"/>
            </p:cNvSpPr>
            <p:nvPr/>
          </p:nvSpPr>
          <p:spPr bwMode="auto">
            <a:xfrm>
              <a:off x="2870" y="1920"/>
              <a:ext cx="540" cy="1584"/>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48149" name="Oval 61"/>
            <p:cNvSpPr>
              <a:spLocks noChangeArrowheads="1"/>
            </p:cNvSpPr>
            <p:nvPr/>
          </p:nvSpPr>
          <p:spPr bwMode="auto">
            <a:xfrm>
              <a:off x="2114" y="1824"/>
              <a:ext cx="1966" cy="1824"/>
            </a:xfrm>
            <a:prstGeom prst="ellipse">
              <a:avLst/>
            </a:prstGeom>
            <a:noFill/>
            <a:ln w="28575">
              <a:solidFill>
                <a:srgbClr val="FF0000"/>
              </a:solidFill>
              <a:round/>
              <a:headEnd/>
              <a:tailEnd/>
            </a:ln>
          </p:spPr>
          <p:txBody>
            <a:bodyPr wrap="none" anchor="ctr"/>
            <a:lstStyle/>
            <a:p>
              <a:pPr eaLnBrk="1" hangingPunct="1"/>
              <a:endParaRPr lang="zh-CN" altLang="en-US"/>
            </a:p>
          </p:txBody>
        </p:sp>
        <p:sp>
          <p:nvSpPr>
            <p:cNvPr id="48150" name="Text Box 62"/>
            <p:cNvSpPr txBox="1">
              <a:spLocks noChangeArrowheads="1"/>
            </p:cNvSpPr>
            <p:nvPr/>
          </p:nvSpPr>
          <p:spPr bwMode="auto">
            <a:xfrm>
              <a:off x="2450" y="2112"/>
              <a:ext cx="308" cy="288"/>
            </a:xfrm>
            <a:prstGeom prst="rect">
              <a:avLst/>
            </a:prstGeom>
            <a:noFill/>
            <a:ln w="9525">
              <a:noFill/>
              <a:miter lim="800000"/>
              <a:headEnd/>
              <a:tailEnd/>
            </a:ln>
          </p:spPr>
          <p:txBody>
            <a:bodyPr wrap="none">
              <a:spAutoFit/>
            </a:bodyPr>
            <a:lstStyle/>
            <a:p>
              <a:pPr eaLnBrk="1" hangingPunct="1"/>
              <a:r>
                <a:rPr kumimoji="1" lang="en-US" altLang="zh-CN" sz="2400">
                  <a:solidFill>
                    <a:srgbClr val="FF0000"/>
                  </a:solidFill>
                  <a:latin typeface="Times New Roman" pitchFamily="18" charset="0"/>
                </a:rPr>
                <a:t>19</a:t>
              </a:r>
            </a:p>
          </p:txBody>
        </p:sp>
        <p:sp>
          <p:nvSpPr>
            <p:cNvPr id="48151" name="Line 63"/>
            <p:cNvSpPr>
              <a:spLocks noChangeShapeType="1"/>
            </p:cNvSpPr>
            <p:nvPr/>
          </p:nvSpPr>
          <p:spPr bwMode="auto">
            <a:xfrm flipV="1">
              <a:off x="1442" y="1920"/>
              <a:ext cx="1246" cy="558"/>
            </a:xfrm>
            <a:prstGeom prst="line">
              <a:avLst/>
            </a:prstGeom>
            <a:noFill/>
            <a:ln w="9525">
              <a:solidFill>
                <a:srgbClr val="FF0000"/>
              </a:solidFill>
              <a:round/>
              <a:headEnd/>
              <a:tailEnd/>
            </a:ln>
          </p:spPr>
          <p:txBody>
            <a:bodyPr/>
            <a:lstStyle/>
            <a:p>
              <a:endParaRPr lang="zh-CN" altLang="en-US"/>
            </a:p>
          </p:txBody>
        </p:sp>
        <p:sp>
          <p:nvSpPr>
            <p:cNvPr id="48152" name="Line 64"/>
            <p:cNvSpPr>
              <a:spLocks noChangeShapeType="1"/>
            </p:cNvSpPr>
            <p:nvPr/>
          </p:nvSpPr>
          <p:spPr bwMode="auto">
            <a:xfrm>
              <a:off x="1442" y="2814"/>
              <a:ext cx="1102" cy="690"/>
            </a:xfrm>
            <a:prstGeom prst="line">
              <a:avLst/>
            </a:prstGeom>
            <a:noFill/>
            <a:ln w="9525">
              <a:solidFill>
                <a:srgbClr val="FF0000"/>
              </a:solidFill>
              <a:round/>
              <a:headEnd/>
              <a:tailEnd/>
            </a:ln>
          </p:spPr>
          <p:txBody>
            <a:bodyPr/>
            <a:lstStyle/>
            <a:p>
              <a:endParaRPr lang="zh-CN" altLang="en-US"/>
            </a:p>
          </p:txBody>
        </p:sp>
      </p:grpSp>
      <p:grpSp>
        <p:nvGrpSpPr>
          <p:cNvPr id="6" name="Group 65"/>
          <p:cNvGrpSpPr>
            <a:grpSpLocks/>
          </p:cNvGrpSpPr>
          <p:nvPr/>
        </p:nvGrpSpPr>
        <p:grpSpPr bwMode="auto">
          <a:xfrm>
            <a:off x="4495800" y="1905000"/>
            <a:ext cx="4267200" cy="1019175"/>
            <a:chOff x="2832" y="1296"/>
            <a:chExt cx="2688" cy="642"/>
          </a:xfrm>
        </p:grpSpPr>
        <p:sp>
          <p:nvSpPr>
            <p:cNvPr id="48136" name="Text Box 66"/>
            <p:cNvSpPr txBox="1">
              <a:spLocks noChangeArrowheads="1"/>
            </p:cNvSpPr>
            <p:nvPr/>
          </p:nvSpPr>
          <p:spPr bwMode="auto">
            <a:xfrm>
              <a:off x="4032" y="1344"/>
              <a:ext cx="1488" cy="306"/>
            </a:xfrm>
            <a:prstGeom prst="rect">
              <a:avLst/>
            </a:prstGeom>
            <a:noFill/>
            <a:ln w="28575">
              <a:solidFill>
                <a:schemeClr val="tx2"/>
              </a:solidFill>
              <a:miter lim="800000"/>
              <a:headEnd/>
              <a:tailEnd/>
            </a:ln>
          </p:spPr>
          <p:txBody>
            <a:bodyPr>
              <a:spAutoFit/>
            </a:bodyPr>
            <a:lstStyle/>
            <a:p>
              <a:pPr eaLnBrk="1" hangingPunct="1">
                <a:spcBef>
                  <a:spcPct val="50000"/>
                </a:spcBef>
              </a:pPr>
              <a:r>
                <a:rPr kumimoji="1" lang="zh-CN" altLang="en-US" sz="2400">
                  <a:latin typeface="Times New Roman" pitchFamily="18" charset="0"/>
                </a:rPr>
                <a:t>文件名   索引块</a:t>
              </a:r>
            </a:p>
          </p:txBody>
        </p:sp>
        <p:sp>
          <p:nvSpPr>
            <p:cNvPr id="48137" name="Rectangle 67"/>
            <p:cNvSpPr>
              <a:spLocks noChangeArrowheads="1"/>
            </p:cNvSpPr>
            <p:nvPr/>
          </p:nvSpPr>
          <p:spPr bwMode="auto">
            <a:xfrm>
              <a:off x="4032" y="1650"/>
              <a:ext cx="1488" cy="288"/>
            </a:xfrm>
            <a:prstGeom prst="rect">
              <a:avLst/>
            </a:prstGeom>
            <a:noFill/>
            <a:ln w="28575">
              <a:solidFill>
                <a:schemeClr val="tx2"/>
              </a:solidFill>
              <a:miter lim="800000"/>
              <a:headEnd/>
              <a:tailEnd/>
            </a:ln>
          </p:spPr>
          <p:txBody>
            <a:bodyPr wrap="none" anchor="ctr"/>
            <a:lstStyle/>
            <a:p>
              <a:pPr eaLnBrk="1" hangingPunct="1"/>
              <a:endParaRPr lang="zh-CN" altLang="en-US"/>
            </a:p>
          </p:txBody>
        </p:sp>
        <p:sp>
          <p:nvSpPr>
            <p:cNvPr id="48138" name="Text Box 68"/>
            <p:cNvSpPr txBox="1">
              <a:spLocks noChangeArrowheads="1"/>
            </p:cNvSpPr>
            <p:nvPr/>
          </p:nvSpPr>
          <p:spPr bwMode="auto">
            <a:xfrm>
              <a:off x="4195" y="1632"/>
              <a:ext cx="1113" cy="288"/>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test.c</a:t>
              </a:r>
              <a:r>
                <a:rPr kumimoji="1" lang="en-US" altLang="zh-CN" sz="2400">
                  <a:latin typeface="Times New Roman" pitchFamily="18" charset="0"/>
                </a:rPr>
                <a:t>        19</a:t>
              </a:r>
            </a:p>
          </p:txBody>
        </p:sp>
        <p:sp>
          <p:nvSpPr>
            <p:cNvPr id="48139" name="Text Box 69"/>
            <p:cNvSpPr txBox="1">
              <a:spLocks noChangeArrowheads="1"/>
            </p:cNvSpPr>
            <p:nvPr/>
          </p:nvSpPr>
          <p:spPr bwMode="auto">
            <a:xfrm>
              <a:off x="2832" y="1296"/>
              <a:ext cx="1801" cy="518"/>
            </a:xfrm>
            <a:prstGeom prst="rect">
              <a:avLst/>
            </a:prstGeom>
            <a:noFill/>
            <a:ln w="9525">
              <a:noFill/>
              <a:miter lim="800000"/>
              <a:headEnd/>
              <a:tailEnd/>
            </a:ln>
          </p:spPr>
          <p:txBody>
            <a:bodyPr>
              <a:spAutoFit/>
            </a:bodyPr>
            <a:lstStyle/>
            <a:p>
              <a:pPr eaLnBrk="1" hangingPunct="1"/>
              <a:r>
                <a:rPr kumimoji="1" lang="en-US" altLang="zh-CN" sz="2400"/>
                <a:t>test.c</a:t>
              </a:r>
              <a:r>
                <a:rPr kumimoji="1" lang="zh-CN" altLang="en-US" sz="2400"/>
                <a:t>的</a:t>
              </a:r>
              <a:r>
                <a:rPr kumimoji="1" lang="en-US" altLang="zh-CN" sz="2400"/>
                <a:t>File Header</a:t>
              </a:r>
            </a:p>
          </p:txBody>
        </p:sp>
      </p:grpSp>
      <p:sp>
        <p:nvSpPr>
          <p:cNvPr id="531526" name="AutoShape 70"/>
          <p:cNvSpPr>
            <a:spLocks noChangeArrowheads="1"/>
          </p:cNvSpPr>
          <p:nvPr/>
        </p:nvSpPr>
        <p:spPr bwMode="auto">
          <a:xfrm rot="10800000">
            <a:off x="6553200" y="4419600"/>
            <a:ext cx="2362200" cy="914400"/>
          </a:xfrm>
          <a:prstGeom prst="wedgeRoundRectCallout">
            <a:avLst>
              <a:gd name="adj1" fmla="val 46032"/>
              <a:gd name="adj2" fmla="val -87153"/>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在实际操作系统中较常用</a:t>
            </a:r>
            <a:r>
              <a:rPr lang="en-US" altLang="zh-CN" sz="2400"/>
              <a:t>!</a:t>
            </a:r>
            <a:endParaRPr lang="zh-CN" altLang="zh-CN" sz="2400">
              <a:sym typeface="Symbol" pitchFamily="18" charset="2"/>
            </a:endParaRPr>
          </a:p>
        </p:txBody>
      </p:sp>
      <p:sp>
        <p:nvSpPr>
          <p:cNvPr id="71" name="矩形 70"/>
          <p:cNvSpPr/>
          <p:nvPr/>
        </p:nvSpPr>
        <p:spPr>
          <a:xfrm>
            <a:off x="273234" y="5849204"/>
            <a:ext cx="3111131" cy="923330"/>
          </a:xfrm>
          <a:prstGeom prst="rect">
            <a:avLst/>
          </a:prstGeom>
          <a:solidFill>
            <a:srgbClr val="EBF5FF"/>
          </a:solidFill>
        </p:spPr>
        <p:txBody>
          <a:bodyPr wrap="square">
            <a:spAutoFit/>
          </a:bodyPr>
          <a:lstStyle/>
          <a:p>
            <a:pPr eaLnBrk="1" hangingPunct="1"/>
            <a:r>
              <a:rPr lang="en-US" altLang="zh-CN" sz="1800" dirty="0">
                <a:solidFill>
                  <a:srgbClr val="C00000"/>
                </a:solidFill>
                <a:latin typeface="Arial Black" pitchFamily="34" charset="0"/>
                <a:ea typeface="黑体" pitchFamily="49" charset="-122"/>
              </a:rPr>
              <a:t>1</a:t>
            </a:r>
            <a:r>
              <a:rPr lang="zh-CN" altLang="en-US" sz="1800" dirty="0">
                <a:solidFill>
                  <a:srgbClr val="C00000"/>
                </a:solidFill>
                <a:latin typeface="Arial Black" pitchFamily="34" charset="0"/>
                <a:ea typeface="黑体" pitchFamily="49" charset="-122"/>
              </a:rPr>
              <a:t>）访问速度（读写）</a:t>
            </a:r>
            <a:endParaRPr lang="en-US" altLang="zh-CN" sz="1800" dirty="0">
              <a:solidFill>
                <a:srgbClr val="C00000"/>
              </a:solidFill>
              <a:latin typeface="Arial Black" pitchFamily="34" charset="0"/>
              <a:ea typeface="黑体" pitchFamily="49" charset="-122"/>
            </a:endParaRPr>
          </a:p>
          <a:p>
            <a:pPr eaLnBrk="1" hangingPunct="1"/>
            <a:r>
              <a:rPr lang="en-US" altLang="zh-CN" sz="1800" dirty="0">
                <a:solidFill>
                  <a:srgbClr val="C00000"/>
                </a:solidFill>
                <a:latin typeface="Arial Black" pitchFamily="34" charset="0"/>
                <a:ea typeface="黑体" pitchFamily="49" charset="-122"/>
              </a:rPr>
              <a:t>2</a:t>
            </a:r>
            <a:r>
              <a:rPr lang="zh-CN" altLang="en-US" sz="1800" dirty="0">
                <a:solidFill>
                  <a:srgbClr val="C00000"/>
                </a:solidFill>
                <a:latin typeface="Arial Black" pitchFamily="34" charset="0"/>
                <a:ea typeface="黑体" pitchFamily="49" charset="-122"/>
              </a:rPr>
              <a:t>）磁盘碎片（外部碎片）</a:t>
            </a:r>
            <a:endParaRPr lang="en-US" altLang="zh-CN" sz="1800" dirty="0">
              <a:solidFill>
                <a:srgbClr val="C00000"/>
              </a:solidFill>
              <a:latin typeface="Arial Black" pitchFamily="34" charset="0"/>
              <a:ea typeface="黑体" pitchFamily="49" charset="-122"/>
            </a:endParaRPr>
          </a:p>
          <a:p>
            <a:pPr eaLnBrk="1" hangingPunct="1"/>
            <a:r>
              <a:rPr lang="en-US" altLang="zh-CN" sz="1800" dirty="0">
                <a:solidFill>
                  <a:srgbClr val="C00000"/>
                </a:solidFill>
                <a:latin typeface="Arial Black" pitchFamily="34" charset="0"/>
                <a:ea typeface="黑体" pitchFamily="49" charset="-122"/>
              </a:rPr>
              <a:t>3</a:t>
            </a:r>
            <a:r>
              <a:rPr lang="zh-CN" altLang="en-US" sz="1800" dirty="0">
                <a:solidFill>
                  <a:srgbClr val="C00000"/>
                </a:solidFill>
                <a:latin typeface="Arial Black" pitchFamily="34" charset="0"/>
                <a:ea typeface="黑体" pitchFamily="49" charset="-122"/>
              </a:rPr>
              <a:t>）文件操作（增删改查）</a:t>
            </a:r>
            <a:endParaRPr lang="zh-CN" altLang="en-US" sz="1800" dirty="0">
              <a:solidFill>
                <a:srgbClr val="C00000"/>
              </a:solidFill>
              <a:latin typeface="Arial Black" pitchFamily="34" charset="0"/>
              <a:ea typeface="黑体" pitchFamily="49" charset="-122"/>
            </a:endParaRPr>
          </a:p>
        </p:txBody>
      </p:sp>
      <p:grpSp>
        <p:nvGrpSpPr>
          <p:cNvPr id="72" name="Group 16"/>
          <p:cNvGrpSpPr>
            <a:grpSpLocks/>
          </p:cNvGrpSpPr>
          <p:nvPr/>
        </p:nvGrpSpPr>
        <p:grpSpPr bwMode="auto">
          <a:xfrm>
            <a:off x="4038600" y="6085940"/>
            <a:ext cx="4724400" cy="534988"/>
            <a:chOff x="2544" y="3518"/>
            <a:chExt cx="2976" cy="337"/>
          </a:xfrm>
        </p:grpSpPr>
        <p:sp>
          <p:nvSpPr>
            <p:cNvPr id="73" name="Rectangle 17"/>
            <p:cNvSpPr>
              <a:spLocks noChangeArrowheads="1"/>
            </p:cNvSpPr>
            <p:nvPr/>
          </p:nvSpPr>
          <p:spPr bwMode="auto">
            <a:xfrm>
              <a:off x="2544" y="3518"/>
              <a:ext cx="2976" cy="337"/>
            </a:xfrm>
            <a:prstGeom prst="rect">
              <a:avLst/>
            </a:prstGeom>
            <a:noFill/>
            <a:ln w="9525">
              <a:noFill/>
              <a:miter lim="800000"/>
              <a:headEnd/>
              <a:tailEnd/>
            </a:ln>
          </p:spPr>
          <p:txBody>
            <a:bodyPr wrap="square">
              <a:spAutoFit/>
            </a:bodyPr>
            <a:lstStyle/>
            <a:p>
              <a:pPr lvl="1" eaLnBrk="1" hangingPunct="1">
                <a:lnSpc>
                  <a:spcPct val="120000"/>
                </a:lnSpc>
              </a:pPr>
              <a:r>
                <a:rPr lang="zh-CN" altLang="en-US" sz="2400" dirty="0" smtClean="0">
                  <a:solidFill>
                    <a:srgbClr val="FF0000"/>
                  </a:solidFill>
                </a:rPr>
                <a:t>文件大小不一样，怎么优化？</a:t>
              </a:r>
              <a:endParaRPr lang="zh-CN" altLang="en-US" sz="2400" dirty="0">
                <a:solidFill>
                  <a:srgbClr val="FF0000"/>
                </a:solidFill>
              </a:endParaRPr>
            </a:p>
          </p:txBody>
        </p:sp>
        <p:pic>
          <p:nvPicPr>
            <p:cNvPr id="74" name="Picture 18" descr="j0115835"/>
            <p:cNvPicPr>
              <a:picLocks noChangeAspect="1" noChangeArrowheads="1"/>
            </p:cNvPicPr>
            <p:nvPr/>
          </p:nvPicPr>
          <p:blipFill>
            <a:blip r:embed="rId3" cstate="print"/>
            <a:srcRect/>
            <a:stretch>
              <a:fillRect/>
            </a:stretch>
          </p:blipFill>
          <p:spPr bwMode="auto">
            <a:xfrm>
              <a:off x="2709" y="363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additive="base">
                                        <p:cTn id="17" dur="500" fill="hold"/>
                                        <p:tgtEl>
                                          <p:spTgt spid="71"/>
                                        </p:tgtEl>
                                        <p:attrNameLst>
                                          <p:attrName>ppt_x</p:attrName>
                                        </p:attrNameLst>
                                      </p:cBhvr>
                                      <p:tavLst>
                                        <p:tav tm="0">
                                          <p:val>
                                            <p:strVal val="#ppt_x"/>
                                          </p:val>
                                        </p:tav>
                                        <p:tav tm="100000">
                                          <p:val>
                                            <p:strVal val="#ppt_x"/>
                                          </p:val>
                                        </p:tav>
                                      </p:tavLst>
                                    </p:anim>
                                    <p:anim calcmode="lin" valueType="num">
                                      <p:cBhvr additive="base">
                                        <p:cTn id="1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31526"/>
                                        </p:tgtEl>
                                        <p:attrNameLst>
                                          <p:attrName>style.visibility</p:attrName>
                                        </p:attrNameLst>
                                      </p:cBhvr>
                                      <p:to>
                                        <p:strVal val="visible"/>
                                      </p:to>
                                    </p:set>
                                    <p:animEffect transition="in" filter="dissolve">
                                      <p:cBhvr>
                                        <p:cTn id="28" dur="500"/>
                                        <p:tgtEl>
                                          <p:spTgt spid="53152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526" grpId="0" animBg="1"/>
      <p:bldP spid="7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UNIX</a:t>
            </a:r>
            <a:r>
              <a:rPr lang="zh-CN" altLang="en-US" smtClean="0"/>
              <a:t>的索引节点</a:t>
            </a:r>
            <a:r>
              <a:rPr lang="en-US" altLang="zh-CN" smtClean="0"/>
              <a:t>(inode)</a:t>
            </a:r>
          </a:p>
        </p:txBody>
      </p:sp>
      <p:sp>
        <p:nvSpPr>
          <p:cNvPr id="532483" name="AutoShape 3"/>
          <p:cNvSpPr>
            <a:spLocks noChangeArrowheads="1"/>
          </p:cNvSpPr>
          <p:nvPr/>
        </p:nvSpPr>
        <p:spPr bwMode="auto">
          <a:xfrm rot="10800000">
            <a:off x="5867400" y="381000"/>
            <a:ext cx="2362200" cy="914400"/>
          </a:xfrm>
          <a:prstGeom prst="wedgeRoundRectCallout">
            <a:avLst>
              <a:gd name="adj1" fmla="val 72310"/>
              <a:gd name="adj2" fmla="val 12847"/>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根据名字就知道是索引分配</a:t>
            </a:r>
            <a:r>
              <a:rPr lang="en-US" altLang="zh-CN" sz="2400"/>
              <a:t>!</a:t>
            </a:r>
            <a:endParaRPr lang="zh-CN" altLang="zh-CN" sz="2400">
              <a:sym typeface="Symbol" pitchFamily="18" charset="2"/>
            </a:endParaRPr>
          </a:p>
        </p:txBody>
      </p:sp>
      <p:grpSp>
        <p:nvGrpSpPr>
          <p:cNvPr id="2" name="Group 4"/>
          <p:cNvGrpSpPr>
            <a:grpSpLocks/>
          </p:cNvGrpSpPr>
          <p:nvPr/>
        </p:nvGrpSpPr>
        <p:grpSpPr bwMode="auto">
          <a:xfrm>
            <a:off x="117475" y="1195388"/>
            <a:ext cx="6226175" cy="5281612"/>
            <a:chOff x="74" y="753"/>
            <a:chExt cx="3922" cy="3327"/>
          </a:xfrm>
        </p:grpSpPr>
        <p:sp>
          <p:nvSpPr>
            <p:cNvPr id="49168" name="Rectangle 5"/>
            <p:cNvSpPr>
              <a:spLocks noChangeArrowheads="1"/>
            </p:cNvSpPr>
            <p:nvPr/>
          </p:nvSpPr>
          <p:spPr bwMode="auto">
            <a:xfrm>
              <a:off x="132" y="1392"/>
              <a:ext cx="852" cy="1728"/>
            </a:xfrm>
            <a:prstGeom prst="rect">
              <a:avLst/>
            </a:prstGeom>
            <a:noFill/>
            <a:ln w="28575">
              <a:solidFill>
                <a:srgbClr val="000000"/>
              </a:solidFill>
              <a:miter lim="800000"/>
              <a:headEnd/>
              <a:tailEnd/>
            </a:ln>
          </p:spPr>
          <p:txBody>
            <a:bodyPr anchor="ctr">
              <a:spAutoFit/>
            </a:bodyPr>
            <a:lstStyle/>
            <a:p>
              <a:pPr eaLnBrk="1" hangingPunct="1"/>
              <a:endParaRPr lang="zh-CN" altLang="en-US"/>
            </a:p>
          </p:txBody>
        </p:sp>
        <p:sp>
          <p:nvSpPr>
            <p:cNvPr id="49169" name="Line 6"/>
            <p:cNvSpPr>
              <a:spLocks noChangeShapeType="1"/>
            </p:cNvSpPr>
            <p:nvPr/>
          </p:nvSpPr>
          <p:spPr bwMode="auto">
            <a:xfrm>
              <a:off x="144" y="1589"/>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0" name="Line 7"/>
            <p:cNvSpPr>
              <a:spLocks noChangeShapeType="1"/>
            </p:cNvSpPr>
            <p:nvPr/>
          </p:nvSpPr>
          <p:spPr bwMode="auto">
            <a:xfrm>
              <a:off x="138" y="1776"/>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1" name="Line 8"/>
            <p:cNvSpPr>
              <a:spLocks noChangeShapeType="1"/>
            </p:cNvSpPr>
            <p:nvPr/>
          </p:nvSpPr>
          <p:spPr bwMode="auto">
            <a:xfrm>
              <a:off x="144" y="1968"/>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2" name="Line 9"/>
            <p:cNvSpPr>
              <a:spLocks noChangeShapeType="1"/>
            </p:cNvSpPr>
            <p:nvPr/>
          </p:nvSpPr>
          <p:spPr bwMode="auto">
            <a:xfrm>
              <a:off x="127" y="2160"/>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3" name="Line 10"/>
            <p:cNvSpPr>
              <a:spLocks noChangeShapeType="1"/>
            </p:cNvSpPr>
            <p:nvPr/>
          </p:nvSpPr>
          <p:spPr bwMode="auto">
            <a:xfrm>
              <a:off x="121" y="2544"/>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4" name="Line 11"/>
            <p:cNvSpPr>
              <a:spLocks noChangeShapeType="1"/>
            </p:cNvSpPr>
            <p:nvPr/>
          </p:nvSpPr>
          <p:spPr bwMode="auto">
            <a:xfrm>
              <a:off x="121" y="2928"/>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5" name="Text Box 12"/>
            <p:cNvSpPr txBox="1">
              <a:spLocks noChangeArrowheads="1"/>
            </p:cNvSpPr>
            <p:nvPr/>
          </p:nvSpPr>
          <p:spPr bwMode="auto">
            <a:xfrm>
              <a:off x="276" y="1344"/>
              <a:ext cx="661" cy="1786"/>
            </a:xfrm>
            <a:prstGeom prst="rect">
              <a:avLst/>
            </a:prstGeom>
            <a:noFill/>
            <a:ln w="38100">
              <a:noFill/>
              <a:miter lim="800000"/>
              <a:headEnd/>
              <a:tailEnd/>
            </a:ln>
          </p:spPr>
          <p:txBody>
            <a:bodyPr>
              <a:spAutoFit/>
            </a:bodyPr>
            <a:lstStyle/>
            <a:p>
              <a:pPr eaLnBrk="1" hangingPunct="1"/>
              <a:r>
                <a:rPr lang="en-US" altLang="zh-CN" sz="2000"/>
                <a:t>ptr 1</a:t>
              </a:r>
            </a:p>
            <a:p>
              <a:pPr eaLnBrk="1" hangingPunct="1"/>
              <a:r>
                <a:rPr lang="en-US" altLang="zh-CN" sz="2000"/>
                <a:t>ptr 2</a:t>
              </a:r>
            </a:p>
            <a:p>
              <a:pPr eaLnBrk="1" hangingPunct="1"/>
              <a:r>
                <a:rPr lang="en-US" altLang="zh-CN" sz="2000"/>
                <a:t>ptr 3</a:t>
              </a:r>
            </a:p>
            <a:p>
              <a:pPr eaLnBrk="1" hangingPunct="1"/>
              <a:r>
                <a:rPr lang="en-US" altLang="zh-CN" sz="2000"/>
                <a:t>ptr 4</a:t>
              </a:r>
            </a:p>
            <a:p>
              <a:pPr eaLnBrk="1" hangingPunct="1"/>
              <a:r>
                <a:rPr lang="en-US" altLang="zh-CN" sz="2000"/>
                <a:t>...</a:t>
              </a:r>
            </a:p>
            <a:p>
              <a:pPr eaLnBrk="1" hangingPunct="1"/>
              <a:endParaRPr lang="en-US" altLang="zh-CN" sz="2000"/>
            </a:p>
            <a:p>
              <a:pPr eaLnBrk="1" hangingPunct="1"/>
              <a:r>
                <a:rPr lang="en-US" altLang="zh-CN" sz="2000"/>
                <a:t>ptr 11</a:t>
              </a:r>
            </a:p>
            <a:p>
              <a:pPr eaLnBrk="1" hangingPunct="1"/>
              <a:r>
                <a:rPr lang="en-US" altLang="zh-CN" sz="2000"/>
                <a:t>ptr 12</a:t>
              </a:r>
            </a:p>
            <a:p>
              <a:pPr eaLnBrk="1" hangingPunct="1"/>
              <a:r>
                <a:rPr lang="en-US" altLang="zh-CN" sz="2000"/>
                <a:t>ptr 13</a:t>
              </a:r>
            </a:p>
          </p:txBody>
        </p:sp>
        <p:sp>
          <p:nvSpPr>
            <p:cNvPr id="49176" name="Line 13"/>
            <p:cNvSpPr>
              <a:spLocks noChangeShapeType="1"/>
            </p:cNvSpPr>
            <p:nvPr/>
          </p:nvSpPr>
          <p:spPr bwMode="auto">
            <a:xfrm>
              <a:off x="120" y="2736"/>
              <a:ext cx="852" cy="0"/>
            </a:xfrm>
            <a:prstGeom prst="line">
              <a:avLst/>
            </a:prstGeom>
            <a:noFill/>
            <a:ln w="28575">
              <a:solidFill>
                <a:srgbClr val="000000"/>
              </a:solidFill>
              <a:round/>
              <a:headEnd/>
              <a:tailEnd/>
            </a:ln>
          </p:spPr>
          <p:txBody>
            <a:bodyPr wrap="none" anchor="ctr">
              <a:spAutoFit/>
            </a:bodyPr>
            <a:lstStyle/>
            <a:p>
              <a:endParaRPr lang="zh-CN" altLang="en-US"/>
            </a:p>
          </p:txBody>
        </p:sp>
        <p:sp>
          <p:nvSpPr>
            <p:cNvPr id="49177" name="Line 14"/>
            <p:cNvSpPr>
              <a:spLocks noChangeShapeType="1"/>
            </p:cNvSpPr>
            <p:nvPr/>
          </p:nvSpPr>
          <p:spPr bwMode="auto">
            <a:xfrm flipV="1">
              <a:off x="996" y="1203"/>
              <a:ext cx="624" cy="264"/>
            </a:xfrm>
            <a:prstGeom prst="line">
              <a:avLst/>
            </a:prstGeom>
            <a:noFill/>
            <a:ln w="38100">
              <a:solidFill>
                <a:srgbClr val="000000"/>
              </a:solidFill>
              <a:round/>
              <a:headEnd/>
              <a:tailEnd type="triangle" w="med" len="med"/>
            </a:ln>
          </p:spPr>
          <p:txBody>
            <a:bodyPr wrap="none" anchor="ctr">
              <a:spAutoFit/>
            </a:bodyPr>
            <a:lstStyle/>
            <a:p>
              <a:endParaRPr lang="zh-CN" altLang="en-US"/>
            </a:p>
          </p:txBody>
        </p:sp>
        <p:sp>
          <p:nvSpPr>
            <p:cNvPr id="49178" name="Line 15"/>
            <p:cNvSpPr>
              <a:spLocks noChangeShapeType="1"/>
            </p:cNvSpPr>
            <p:nvPr/>
          </p:nvSpPr>
          <p:spPr bwMode="auto">
            <a:xfrm flipV="1">
              <a:off x="996" y="1491"/>
              <a:ext cx="624" cy="192"/>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79" name="Line 16"/>
            <p:cNvSpPr>
              <a:spLocks noChangeShapeType="1"/>
            </p:cNvSpPr>
            <p:nvPr/>
          </p:nvSpPr>
          <p:spPr bwMode="auto">
            <a:xfrm flipV="1">
              <a:off x="996" y="1827"/>
              <a:ext cx="624" cy="96"/>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80" name="Rectangle 17"/>
            <p:cNvSpPr>
              <a:spLocks noChangeArrowheads="1"/>
            </p:cNvSpPr>
            <p:nvPr/>
          </p:nvSpPr>
          <p:spPr bwMode="auto">
            <a:xfrm>
              <a:off x="1620" y="1107"/>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181" name="Rectangle 18"/>
            <p:cNvSpPr>
              <a:spLocks noChangeArrowheads="1"/>
            </p:cNvSpPr>
            <p:nvPr/>
          </p:nvSpPr>
          <p:spPr bwMode="auto">
            <a:xfrm>
              <a:off x="1620" y="1721"/>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182" name="Rectangle 19"/>
            <p:cNvSpPr>
              <a:spLocks noChangeArrowheads="1"/>
            </p:cNvSpPr>
            <p:nvPr/>
          </p:nvSpPr>
          <p:spPr bwMode="auto">
            <a:xfrm>
              <a:off x="1620" y="1407"/>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183" name="Text Box 20"/>
            <p:cNvSpPr txBox="1">
              <a:spLocks noChangeArrowheads="1"/>
            </p:cNvSpPr>
            <p:nvPr/>
          </p:nvSpPr>
          <p:spPr bwMode="auto">
            <a:xfrm>
              <a:off x="1476" y="852"/>
              <a:ext cx="599" cy="250"/>
            </a:xfrm>
            <a:prstGeom prst="rect">
              <a:avLst/>
            </a:prstGeom>
            <a:noFill/>
            <a:ln w="38100">
              <a:noFill/>
              <a:miter lim="800000"/>
              <a:headEnd/>
              <a:tailEnd/>
            </a:ln>
          </p:spPr>
          <p:txBody>
            <a:bodyPr wrap="none">
              <a:spAutoFit/>
            </a:bodyPr>
            <a:lstStyle/>
            <a:p>
              <a:pPr eaLnBrk="1" hangingPunct="1"/>
              <a:r>
                <a:rPr lang="zh-CN" altLang="en-US" sz="2000"/>
                <a:t>数据块</a:t>
              </a:r>
            </a:p>
          </p:txBody>
        </p:sp>
        <p:sp>
          <p:nvSpPr>
            <p:cNvPr id="49184" name="Line 21"/>
            <p:cNvSpPr>
              <a:spLocks noChangeShapeType="1"/>
            </p:cNvSpPr>
            <p:nvPr/>
          </p:nvSpPr>
          <p:spPr bwMode="auto">
            <a:xfrm flipV="1">
              <a:off x="996" y="1968"/>
              <a:ext cx="1260" cy="672"/>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85" name="Rectangle 22"/>
            <p:cNvSpPr>
              <a:spLocks noChangeArrowheads="1"/>
            </p:cNvSpPr>
            <p:nvPr/>
          </p:nvSpPr>
          <p:spPr bwMode="auto">
            <a:xfrm>
              <a:off x="2229" y="1013"/>
              <a:ext cx="806" cy="955"/>
            </a:xfrm>
            <a:prstGeom prst="rect">
              <a:avLst/>
            </a:prstGeom>
            <a:solidFill>
              <a:schemeClr val="accent1"/>
            </a:solidFill>
            <a:ln w="28575">
              <a:solidFill>
                <a:srgbClr val="000000"/>
              </a:solidFill>
              <a:miter lim="800000"/>
              <a:headEnd/>
              <a:tailEnd/>
            </a:ln>
          </p:spPr>
          <p:txBody>
            <a:bodyPr anchor="ctr">
              <a:spAutoFit/>
            </a:bodyPr>
            <a:lstStyle/>
            <a:p>
              <a:pPr eaLnBrk="1" hangingPunct="1"/>
              <a:endParaRPr lang="zh-CN" altLang="en-US"/>
            </a:p>
          </p:txBody>
        </p:sp>
        <p:sp>
          <p:nvSpPr>
            <p:cNvPr id="49186" name="Text Box 23"/>
            <p:cNvSpPr txBox="1">
              <a:spLocks noChangeArrowheads="1"/>
            </p:cNvSpPr>
            <p:nvPr/>
          </p:nvSpPr>
          <p:spPr bwMode="auto">
            <a:xfrm>
              <a:off x="2312" y="960"/>
              <a:ext cx="640" cy="1018"/>
            </a:xfrm>
            <a:prstGeom prst="rect">
              <a:avLst/>
            </a:prstGeom>
            <a:noFill/>
            <a:ln w="38100">
              <a:noFill/>
              <a:miter lim="800000"/>
              <a:headEnd/>
              <a:tailEnd/>
            </a:ln>
          </p:spPr>
          <p:txBody>
            <a:bodyPr wrap="none">
              <a:spAutoFit/>
            </a:bodyPr>
            <a:lstStyle/>
            <a:p>
              <a:pPr eaLnBrk="1" hangingPunct="1"/>
              <a:r>
                <a:rPr lang="en-US" altLang="zh-CN" sz="2000"/>
                <a:t>ptr 1</a:t>
              </a:r>
            </a:p>
            <a:p>
              <a:pPr eaLnBrk="1" hangingPunct="1"/>
              <a:r>
                <a:rPr lang="en-US" altLang="zh-CN" sz="2000"/>
                <a:t>ptr 2</a:t>
              </a:r>
            </a:p>
            <a:p>
              <a:pPr eaLnBrk="1" hangingPunct="1"/>
              <a:r>
                <a:rPr lang="en-US" altLang="zh-CN" sz="2000"/>
                <a:t>   …</a:t>
              </a:r>
            </a:p>
            <a:p>
              <a:pPr eaLnBrk="1" hangingPunct="1"/>
              <a:endParaRPr lang="en-US" altLang="zh-CN" sz="2000"/>
            </a:p>
            <a:p>
              <a:pPr eaLnBrk="1" hangingPunct="1"/>
              <a:r>
                <a:rPr lang="en-US" altLang="zh-CN" sz="2000"/>
                <a:t>ptr 128</a:t>
              </a:r>
            </a:p>
          </p:txBody>
        </p:sp>
        <p:sp>
          <p:nvSpPr>
            <p:cNvPr id="49187" name="Line 24"/>
            <p:cNvSpPr>
              <a:spLocks noChangeShapeType="1"/>
            </p:cNvSpPr>
            <p:nvPr/>
          </p:nvSpPr>
          <p:spPr bwMode="auto">
            <a:xfrm>
              <a:off x="2219" y="1200"/>
              <a:ext cx="816" cy="0"/>
            </a:xfrm>
            <a:prstGeom prst="line">
              <a:avLst/>
            </a:prstGeom>
            <a:noFill/>
            <a:ln w="28575">
              <a:solidFill>
                <a:srgbClr val="000000"/>
              </a:solidFill>
              <a:round/>
              <a:headEnd/>
              <a:tailEnd/>
            </a:ln>
          </p:spPr>
          <p:txBody>
            <a:bodyPr anchor="ctr">
              <a:spAutoFit/>
            </a:bodyPr>
            <a:lstStyle/>
            <a:p>
              <a:endParaRPr lang="zh-CN" altLang="en-US"/>
            </a:p>
          </p:txBody>
        </p:sp>
        <p:sp>
          <p:nvSpPr>
            <p:cNvPr id="49188" name="Line 25"/>
            <p:cNvSpPr>
              <a:spLocks noChangeShapeType="1"/>
            </p:cNvSpPr>
            <p:nvPr/>
          </p:nvSpPr>
          <p:spPr bwMode="auto">
            <a:xfrm flipV="1">
              <a:off x="2219" y="1392"/>
              <a:ext cx="816" cy="12"/>
            </a:xfrm>
            <a:prstGeom prst="line">
              <a:avLst/>
            </a:prstGeom>
            <a:noFill/>
            <a:ln w="28575">
              <a:solidFill>
                <a:srgbClr val="000000"/>
              </a:solidFill>
              <a:round/>
              <a:headEnd/>
              <a:tailEnd/>
            </a:ln>
          </p:spPr>
          <p:txBody>
            <a:bodyPr anchor="ctr">
              <a:spAutoFit/>
            </a:bodyPr>
            <a:lstStyle/>
            <a:p>
              <a:endParaRPr lang="zh-CN" altLang="en-US"/>
            </a:p>
          </p:txBody>
        </p:sp>
        <p:sp>
          <p:nvSpPr>
            <p:cNvPr id="49189" name="Line 26"/>
            <p:cNvSpPr>
              <a:spLocks noChangeShapeType="1"/>
            </p:cNvSpPr>
            <p:nvPr/>
          </p:nvSpPr>
          <p:spPr bwMode="auto">
            <a:xfrm>
              <a:off x="2219" y="1776"/>
              <a:ext cx="816" cy="0"/>
            </a:xfrm>
            <a:prstGeom prst="line">
              <a:avLst/>
            </a:prstGeom>
            <a:noFill/>
            <a:ln w="28575">
              <a:solidFill>
                <a:srgbClr val="000000"/>
              </a:solidFill>
              <a:round/>
              <a:headEnd/>
              <a:tailEnd/>
            </a:ln>
          </p:spPr>
          <p:txBody>
            <a:bodyPr anchor="ctr">
              <a:spAutoFit/>
            </a:bodyPr>
            <a:lstStyle/>
            <a:p>
              <a:endParaRPr lang="zh-CN" altLang="en-US"/>
            </a:p>
          </p:txBody>
        </p:sp>
        <p:sp>
          <p:nvSpPr>
            <p:cNvPr id="49190" name="Line 27"/>
            <p:cNvSpPr>
              <a:spLocks noChangeShapeType="1"/>
            </p:cNvSpPr>
            <p:nvPr/>
          </p:nvSpPr>
          <p:spPr bwMode="auto">
            <a:xfrm flipV="1">
              <a:off x="3024" y="1008"/>
              <a:ext cx="528" cy="96"/>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1" name="Line 28"/>
            <p:cNvSpPr>
              <a:spLocks noChangeShapeType="1"/>
            </p:cNvSpPr>
            <p:nvPr/>
          </p:nvSpPr>
          <p:spPr bwMode="auto">
            <a:xfrm flipV="1">
              <a:off x="3024" y="1248"/>
              <a:ext cx="528" cy="96"/>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2" name="Line 29"/>
            <p:cNvSpPr>
              <a:spLocks noChangeShapeType="1"/>
            </p:cNvSpPr>
            <p:nvPr/>
          </p:nvSpPr>
          <p:spPr bwMode="auto">
            <a:xfrm flipV="1">
              <a:off x="3024" y="1824"/>
              <a:ext cx="528" cy="96"/>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3" name="Text Box 30"/>
            <p:cNvSpPr txBox="1">
              <a:spLocks noChangeArrowheads="1"/>
            </p:cNvSpPr>
            <p:nvPr/>
          </p:nvSpPr>
          <p:spPr bwMode="auto">
            <a:xfrm>
              <a:off x="2086" y="753"/>
              <a:ext cx="1082" cy="250"/>
            </a:xfrm>
            <a:prstGeom prst="rect">
              <a:avLst/>
            </a:prstGeom>
            <a:noFill/>
            <a:ln w="38100">
              <a:noFill/>
              <a:miter lim="800000"/>
              <a:headEnd/>
              <a:tailEnd/>
            </a:ln>
          </p:spPr>
          <p:txBody>
            <a:bodyPr wrap="none">
              <a:spAutoFit/>
            </a:bodyPr>
            <a:lstStyle/>
            <a:p>
              <a:pPr eaLnBrk="1" hangingPunct="1"/>
              <a:r>
                <a:rPr lang="zh-CN" altLang="en-US" sz="2000"/>
                <a:t>一阶间接索引</a:t>
              </a:r>
            </a:p>
          </p:txBody>
        </p:sp>
        <p:sp>
          <p:nvSpPr>
            <p:cNvPr id="49194" name="Line 31"/>
            <p:cNvSpPr>
              <a:spLocks noChangeShapeType="1"/>
            </p:cNvSpPr>
            <p:nvPr/>
          </p:nvSpPr>
          <p:spPr bwMode="auto">
            <a:xfrm flipV="1">
              <a:off x="996" y="2400"/>
              <a:ext cx="924" cy="432"/>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5" name="Line 32"/>
            <p:cNvSpPr>
              <a:spLocks noChangeShapeType="1"/>
            </p:cNvSpPr>
            <p:nvPr/>
          </p:nvSpPr>
          <p:spPr bwMode="auto">
            <a:xfrm flipV="1">
              <a:off x="2714" y="2448"/>
              <a:ext cx="480" cy="48"/>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6" name="Line 33"/>
            <p:cNvSpPr>
              <a:spLocks noChangeShapeType="1"/>
            </p:cNvSpPr>
            <p:nvPr/>
          </p:nvSpPr>
          <p:spPr bwMode="auto">
            <a:xfrm flipV="1">
              <a:off x="2714" y="2688"/>
              <a:ext cx="480" cy="48"/>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7" name="Line 34"/>
            <p:cNvSpPr>
              <a:spLocks noChangeShapeType="1"/>
            </p:cNvSpPr>
            <p:nvPr/>
          </p:nvSpPr>
          <p:spPr bwMode="auto">
            <a:xfrm flipV="1">
              <a:off x="2714" y="3264"/>
              <a:ext cx="480" cy="48"/>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198" name="Rectangle 35"/>
            <p:cNvSpPr>
              <a:spLocks noChangeArrowheads="1"/>
            </p:cNvSpPr>
            <p:nvPr/>
          </p:nvSpPr>
          <p:spPr bwMode="auto">
            <a:xfrm>
              <a:off x="3552" y="876"/>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199" name="Rectangle 36"/>
            <p:cNvSpPr>
              <a:spLocks noChangeArrowheads="1"/>
            </p:cNvSpPr>
            <p:nvPr/>
          </p:nvSpPr>
          <p:spPr bwMode="auto">
            <a:xfrm>
              <a:off x="3552" y="1728"/>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200" name="Rectangle 37"/>
            <p:cNvSpPr>
              <a:spLocks noChangeArrowheads="1"/>
            </p:cNvSpPr>
            <p:nvPr/>
          </p:nvSpPr>
          <p:spPr bwMode="auto">
            <a:xfrm>
              <a:off x="3552" y="1164"/>
              <a:ext cx="444" cy="228"/>
            </a:xfrm>
            <a:prstGeom prst="rect">
              <a:avLst/>
            </a:prstGeom>
            <a:solidFill>
              <a:srgbClr val="FFFF00"/>
            </a:solidFill>
            <a:ln w="28575">
              <a:solidFill>
                <a:srgbClr val="000000"/>
              </a:solidFill>
              <a:miter lim="800000"/>
              <a:headEnd/>
              <a:tailEnd/>
            </a:ln>
          </p:spPr>
          <p:txBody>
            <a:bodyPr wrap="none" anchor="ctr">
              <a:spAutoFit/>
            </a:bodyPr>
            <a:lstStyle/>
            <a:p>
              <a:pPr eaLnBrk="1" hangingPunct="1"/>
              <a:endParaRPr lang="zh-CN" altLang="en-US"/>
            </a:p>
          </p:txBody>
        </p:sp>
        <p:sp>
          <p:nvSpPr>
            <p:cNvPr id="49201" name="Rectangle 38"/>
            <p:cNvSpPr>
              <a:spLocks noChangeArrowheads="1"/>
            </p:cNvSpPr>
            <p:nvPr/>
          </p:nvSpPr>
          <p:spPr bwMode="auto">
            <a:xfrm>
              <a:off x="1919" y="2376"/>
              <a:ext cx="806" cy="984"/>
            </a:xfrm>
            <a:prstGeom prst="rect">
              <a:avLst/>
            </a:prstGeom>
            <a:solidFill>
              <a:srgbClr val="FF66CC"/>
            </a:solidFill>
            <a:ln w="28575">
              <a:solidFill>
                <a:srgbClr val="000000"/>
              </a:solidFill>
              <a:miter lim="800000"/>
              <a:headEnd/>
              <a:tailEnd/>
            </a:ln>
          </p:spPr>
          <p:txBody>
            <a:bodyPr anchor="ctr">
              <a:spAutoFit/>
            </a:bodyPr>
            <a:lstStyle/>
            <a:p>
              <a:pPr eaLnBrk="1" hangingPunct="1"/>
              <a:endParaRPr lang="zh-CN" altLang="en-US"/>
            </a:p>
          </p:txBody>
        </p:sp>
        <p:sp>
          <p:nvSpPr>
            <p:cNvPr id="49202" name="Text Box 39"/>
            <p:cNvSpPr txBox="1">
              <a:spLocks noChangeArrowheads="1"/>
            </p:cNvSpPr>
            <p:nvPr/>
          </p:nvSpPr>
          <p:spPr bwMode="auto">
            <a:xfrm>
              <a:off x="2002" y="2355"/>
              <a:ext cx="640" cy="1018"/>
            </a:xfrm>
            <a:prstGeom prst="rect">
              <a:avLst/>
            </a:prstGeom>
            <a:noFill/>
            <a:ln w="38100">
              <a:noFill/>
              <a:miter lim="800000"/>
              <a:headEnd/>
              <a:tailEnd/>
            </a:ln>
          </p:spPr>
          <p:txBody>
            <a:bodyPr wrap="none">
              <a:spAutoFit/>
            </a:bodyPr>
            <a:lstStyle/>
            <a:p>
              <a:pPr eaLnBrk="1" hangingPunct="1"/>
              <a:r>
                <a:rPr lang="en-US" altLang="zh-CN" sz="2000"/>
                <a:t>ptr 1</a:t>
              </a:r>
            </a:p>
            <a:p>
              <a:pPr eaLnBrk="1" hangingPunct="1"/>
              <a:r>
                <a:rPr lang="en-US" altLang="zh-CN" sz="2000"/>
                <a:t>ptr 2</a:t>
              </a:r>
            </a:p>
            <a:p>
              <a:pPr eaLnBrk="1" hangingPunct="1"/>
              <a:r>
                <a:rPr lang="en-US" altLang="zh-CN" sz="2000"/>
                <a:t>   …</a:t>
              </a:r>
            </a:p>
            <a:p>
              <a:pPr eaLnBrk="1" hangingPunct="1"/>
              <a:endParaRPr lang="en-US" altLang="zh-CN" sz="2000"/>
            </a:p>
            <a:p>
              <a:pPr eaLnBrk="1" hangingPunct="1"/>
              <a:r>
                <a:rPr lang="en-US" altLang="zh-CN" sz="2000"/>
                <a:t>ptr 128</a:t>
              </a:r>
            </a:p>
          </p:txBody>
        </p:sp>
        <p:sp>
          <p:nvSpPr>
            <p:cNvPr id="49203" name="Line 40"/>
            <p:cNvSpPr>
              <a:spLocks noChangeShapeType="1"/>
            </p:cNvSpPr>
            <p:nvPr/>
          </p:nvSpPr>
          <p:spPr bwMode="auto">
            <a:xfrm>
              <a:off x="1909" y="2592"/>
              <a:ext cx="816" cy="0"/>
            </a:xfrm>
            <a:prstGeom prst="line">
              <a:avLst/>
            </a:prstGeom>
            <a:noFill/>
            <a:ln w="28575">
              <a:solidFill>
                <a:srgbClr val="000000"/>
              </a:solidFill>
              <a:round/>
              <a:headEnd/>
              <a:tailEnd/>
            </a:ln>
          </p:spPr>
          <p:txBody>
            <a:bodyPr anchor="ctr">
              <a:spAutoFit/>
            </a:bodyPr>
            <a:lstStyle/>
            <a:p>
              <a:endParaRPr lang="zh-CN" altLang="en-US"/>
            </a:p>
          </p:txBody>
        </p:sp>
        <p:sp>
          <p:nvSpPr>
            <p:cNvPr id="49204" name="Line 41"/>
            <p:cNvSpPr>
              <a:spLocks noChangeShapeType="1"/>
            </p:cNvSpPr>
            <p:nvPr/>
          </p:nvSpPr>
          <p:spPr bwMode="auto">
            <a:xfrm flipV="1">
              <a:off x="1909" y="2772"/>
              <a:ext cx="816" cy="12"/>
            </a:xfrm>
            <a:prstGeom prst="line">
              <a:avLst/>
            </a:prstGeom>
            <a:noFill/>
            <a:ln w="28575">
              <a:solidFill>
                <a:srgbClr val="000000"/>
              </a:solidFill>
              <a:round/>
              <a:headEnd/>
              <a:tailEnd/>
            </a:ln>
          </p:spPr>
          <p:txBody>
            <a:bodyPr anchor="ctr">
              <a:spAutoFit/>
            </a:bodyPr>
            <a:lstStyle/>
            <a:p>
              <a:endParaRPr lang="zh-CN" altLang="en-US"/>
            </a:p>
          </p:txBody>
        </p:sp>
        <p:sp>
          <p:nvSpPr>
            <p:cNvPr id="49205" name="Line 42"/>
            <p:cNvSpPr>
              <a:spLocks noChangeShapeType="1"/>
            </p:cNvSpPr>
            <p:nvPr/>
          </p:nvSpPr>
          <p:spPr bwMode="auto">
            <a:xfrm>
              <a:off x="1909" y="3168"/>
              <a:ext cx="816" cy="0"/>
            </a:xfrm>
            <a:prstGeom prst="line">
              <a:avLst/>
            </a:prstGeom>
            <a:noFill/>
            <a:ln w="28575">
              <a:solidFill>
                <a:srgbClr val="000000"/>
              </a:solidFill>
              <a:round/>
              <a:headEnd/>
              <a:tailEnd/>
            </a:ln>
          </p:spPr>
          <p:txBody>
            <a:bodyPr anchor="ctr">
              <a:spAutoFit/>
            </a:bodyPr>
            <a:lstStyle/>
            <a:p>
              <a:endParaRPr lang="zh-CN" altLang="en-US"/>
            </a:p>
          </p:txBody>
        </p:sp>
        <p:sp>
          <p:nvSpPr>
            <p:cNvPr id="49206" name="Text Box 43"/>
            <p:cNvSpPr txBox="1">
              <a:spLocks noChangeArrowheads="1"/>
            </p:cNvSpPr>
            <p:nvPr/>
          </p:nvSpPr>
          <p:spPr bwMode="auto">
            <a:xfrm>
              <a:off x="1728" y="2116"/>
              <a:ext cx="1082" cy="250"/>
            </a:xfrm>
            <a:prstGeom prst="rect">
              <a:avLst/>
            </a:prstGeom>
            <a:noFill/>
            <a:ln w="38100">
              <a:noFill/>
              <a:miter lim="800000"/>
              <a:headEnd/>
              <a:tailEnd/>
            </a:ln>
          </p:spPr>
          <p:txBody>
            <a:bodyPr wrap="none">
              <a:spAutoFit/>
            </a:bodyPr>
            <a:lstStyle/>
            <a:p>
              <a:pPr eaLnBrk="1" hangingPunct="1"/>
              <a:r>
                <a:rPr lang="zh-CN" altLang="en-US" sz="2000"/>
                <a:t>二阶间接索引</a:t>
              </a:r>
            </a:p>
          </p:txBody>
        </p:sp>
        <p:sp>
          <p:nvSpPr>
            <p:cNvPr id="49207" name="Rectangle 44"/>
            <p:cNvSpPr>
              <a:spLocks noChangeArrowheads="1"/>
            </p:cNvSpPr>
            <p:nvPr/>
          </p:nvSpPr>
          <p:spPr bwMode="auto">
            <a:xfrm>
              <a:off x="3194" y="2304"/>
              <a:ext cx="444" cy="228"/>
            </a:xfrm>
            <a:prstGeom prst="rect">
              <a:avLst/>
            </a:prstGeom>
            <a:solidFill>
              <a:schemeClr val="accent1"/>
            </a:solidFill>
            <a:ln w="28575">
              <a:solidFill>
                <a:srgbClr val="000000"/>
              </a:solidFill>
              <a:miter lim="800000"/>
              <a:headEnd/>
              <a:tailEnd/>
            </a:ln>
          </p:spPr>
          <p:txBody>
            <a:bodyPr wrap="none" anchor="ctr">
              <a:spAutoFit/>
            </a:bodyPr>
            <a:lstStyle/>
            <a:p>
              <a:pPr eaLnBrk="1" hangingPunct="1"/>
              <a:endParaRPr lang="zh-CN" altLang="en-US"/>
            </a:p>
          </p:txBody>
        </p:sp>
        <p:sp>
          <p:nvSpPr>
            <p:cNvPr id="49208" name="Rectangle 45"/>
            <p:cNvSpPr>
              <a:spLocks noChangeArrowheads="1"/>
            </p:cNvSpPr>
            <p:nvPr/>
          </p:nvSpPr>
          <p:spPr bwMode="auto">
            <a:xfrm>
              <a:off x="3194" y="3120"/>
              <a:ext cx="444" cy="228"/>
            </a:xfrm>
            <a:prstGeom prst="rect">
              <a:avLst/>
            </a:prstGeom>
            <a:solidFill>
              <a:schemeClr val="accent1"/>
            </a:solidFill>
            <a:ln w="28575">
              <a:solidFill>
                <a:srgbClr val="000000"/>
              </a:solidFill>
              <a:miter lim="800000"/>
              <a:headEnd/>
              <a:tailEnd/>
            </a:ln>
          </p:spPr>
          <p:txBody>
            <a:bodyPr wrap="none" anchor="ctr">
              <a:spAutoFit/>
            </a:bodyPr>
            <a:lstStyle/>
            <a:p>
              <a:pPr eaLnBrk="1" hangingPunct="1"/>
              <a:endParaRPr lang="zh-CN" altLang="en-US"/>
            </a:p>
          </p:txBody>
        </p:sp>
        <p:sp>
          <p:nvSpPr>
            <p:cNvPr id="49209" name="Rectangle 46"/>
            <p:cNvSpPr>
              <a:spLocks noChangeArrowheads="1"/>
            </p:cNvSpPr>
            <p:nvPr/>
          </p:nvSpPr>
          <p:spPr bwMode="auto">
            <a:xfrm>
              <a:off x="3194" y="2592"/>
              <a:ext cx="444" cy="228"/>
            </a:xfrm>
            <a:prstGeom prst="rect">
              <a:avLst/>
            </a:prstGeom>
            <a:solidFill>
              <a:schemeClr val="accent1"/>
            </a:solidFill>
            <a:ln w="28575">
              <a:solidFill>
                <a:srgbClr val="000000"/>
              </a:solidFill>
              <a:miter lim="800000"/>
              <a:headEnd/>
              <a:tailEnd/>
            </a:ln>
          </p:spPr>
          <p:txBody>
            <a:bodyPr wrap="none" anchor="ctr">
              <a:spAutoFit/>
            </a:bodyPr>
            <a:lstStyle/>
            <a:p>
              <a:pPr eaLnBrk="1" hangingPunct="1"/>
              <a:endParaRPr lang="zh-CN" altLang="en-US"/>
            </a:p>
          </p:txBody>
        </p:sp>
        <p:sp>
          <p:nvSpPr>
            <p:cNvPr id="49210" name="Text Box 47"/>
            <p:cNvSpPr txBox="1">
              <a:spLocks noChangeArrowheads="1"/>
            </p:cNvSpPr>
            <p:nvPr/>
          </p:nvSpPr>
          <p:spPr bwMode="auto">
            <a:xfrm>
              <a:off x="2880" y="2054"/>
              <a:ext cx="1082" cy="250"/>
            </a:xfrm>
            <a:prstGeom prst="rect">
              <a:avLst/>
            </a:prstGeom>
            <a:noFill/>
            <a:ln w="38100">
              <a:noFill/>
              <a:miter lim="800000"/>
              <a:headEnd/>
              <a:tailEnd/>
            </a:ln>
          </p:spPr>
          <p:txBody>
            <a:bodyPr wrap="none">
              <a:spAutoFit/>
            </a:bodyPr>
            <a:lstStyle/>
            <a:p>
              <a:pPr eaLnBrk="1" hangingPunct="1"/>
              <a:r>
                <a:rPr lang="zh-CN" altLang="en-US" sz="2000"/>
                <a:t>一阶间接索引</a:t>
              </a:r>
            </a:p>
          </p:txBody>
        </p:sp>
        <p:sp>
          <p:nvSpPr>
            <p:cNvPr id="49211" name="Line 48"/>
            <p:cNvSpPr>
              <a:spLocks noChangeShapeType="1"/>
            </p:cNvSpPr>
            <p:nvPr/>
          </p:nvSpPr>
          <p:spPr bwMode="auto">
            <a:xfrm>
              <a:off x="996" y="3024"/>
              <a:ext cx="864" cy="624"/>
            </a:xfrm>
            <a:prstGeom prst="line">
              <a:avLst/>
            </a:prstGeom>
            <a:noFill/>
            <a:ln w="38100">
              <a:solidFill>
                <a:srgbClr val="000000"/>
              </a:solidFill>
              <a:round/>
              <a:headEnd/>
              <a:tailEnd type="triangle" w="med" len="med"/>
            </a:ln>
          </p:spPr>
          <p:txBody>
            <a:bodyPr anchor="ctr">
              <a:spAutoFit/>
            </a:bodyPr>
            <a:lstStyle/>
            <a:p>
              <a:endParaRPr lang="zh-CN" altLang="en-US"/>
            </a:p>
          </p:txBody>
        </p:sp>
        <p:sp>
          <p:nvSpPr>
            <p:cNvPr id="49212" name="Text Box 49"/>
            <p:cNvSpPr txBox="1">
              <a:spLocks noChangeArrowheads="1"/>
            </p:cNvSpPr>
            <p:nvPr/>
          </p:nvSpPr>
          <p:spPr bwMode="auto">
            <a:xfrm>
              <a:off x="74" y="1142"/>
              <a:ext cx="970" cy="250"/>
            </a:xfrm>
            <a:prstGeom prst="rect">
              <a:avLst/>
            </a:prstGeom>
            <a:noFill/>
            <a:ln w="38100">
              <a:noFill/>
              <a:miter lim="800000"/>
              <a:headEnd/>
              <a:tailEnd/>
            </a:ln>
          </p:spPr>
          <p:txBody>
            <a:bodyPr wrap="none">
              <a:spAutoFit/>
            </a:bodyPr>
            <a:lstStyle/>
            <a:p>
              <a:pPr eaLnBrk="1" hangingPunct="1"/>
              <a:r>
                <a:rPr lang="en-US" altLang="zh-CN" sz="2000">
                  <a:solidFill>
                    <a:srgbClr val="FF0000"/>
                  </a:solidFill>
                </a:rPr>
                <a:t>UNIX inode</a:t>
              </a:r>
            </a:p>
          </p:txBody>
        </p:sp>
        <p:sp>
          <p:nvSpPr>
            <p:cNvPr id="49213" name="Rectangle 50"/>
            <p:cNvSpPr>
              <a:spLocks noChangeArrowheads="1"/>
            </p:cNvSpPr>
            <p:nvPr/>
          </p:nvSpPr>
          <p:spPr bwMode="auto">
            <a:xfrm>
              <a:off x="1860" y="3648"/>
              <a:ext cx="768" cy="432"/>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a:p>
          </p:txBody>
        </p:sp>
        <p:sp>
          <p:nvSpPr>
            <p:cNvPr id="49214" name="Text Box 51"/>
            <p:cNvSpPr txBox="1">
              <a:spLocks noChangeArrowheads="1"/>
            </p:cNvSpPr>
            <p:nvPr/>
          </p:nvSpPr>
          <p:spPr bwMode="auto">
            <a:xfrm>
              <a:off x="1716" y="3398"/>
              <a:ext cx="1082" cy="250"/>
            </a:xfrm>
            <a:prstGeom prst="rect">
              <a:avLst/>
            </a:prstGeom>
            <a:noFill/>
            <a:ln w="38100">
              <a:noFill/>
              <a:miter lim="800000"/>
              <a:headEnd/>
              <a:tailEnd/>
            </a:ln>
          </p:spPr>
          <p:txBody>
            <a:bodyPr wrap="none">
              <a:spAutoFit/>
            </a:bodyPr>
            <a:lstStyle/>
            <a:p>
              <a:pPr eaLnBrk="1" hangingPunct="1"/>
              <a:r>
                <a:rPr lang="zh-CN" altLang="en-US" sz="2000"/>
                <a:t>三阶间接索引</a:t>
              </a:r>
            </a:p>
          </p:txBody>
        </p:sp>
        <p:sp>
          <p:nvSpPr>
            <p:cNvPr id="49215" name="Rectangle 52"/>
            <p:cNvSpPr>
              <a:spLocks noChangeArrowheads="1"/>
            </p:cNvSpPr>
            <p:nvPr/>
          </p:nvSpPr>
          <p:spPr bwMode="auto">
            <a:xfrm>
              <a:off x="3108" y="3504"/>
              <a:ext cx="480" cy="240"/>
            </a:xfrm>
            <a:prstGeom prst="rect">
              <a:avLst/>
            </a:prstGeom>
            <a:solidFill>
              <a:srgbClr val="FF66CC"/>
            </a:solidFill>
            <a:ln w="28575">
              <a:solidFill>
                <a:srgbClr val="000000"/>
              </a:solidFill>
              <a:miter lim="800000"/>
              <a:headEnd/>
              <a:tailEnd/>
            </a:ln>
          </p:spPr>
          <p:txBody>
            <a:bodyPr anchor="ctr">
              <a:spAutoFit/>
            </a:bodyPr>
            <a:lstStyle/>
            <a:p>
              <a:pPr eaLnBrk="1" hangingPunct="1"/>
              <a:endParaRPr lang="zh-CN" altLang="en-US"/>
            </a:p>
          </p:txBody>
        </p:sp>
        <p:sp>
          <p:nvSpPr>
            <p:cNvPr id="49216" name="Line 53"/>
            <p:cNvSpPr>
              <a:spLocks noChangeShapeType="1"/>
            </p:cNvSpPr>
            <p:nvPr/>
          </p:nvSpPr>
          <p:spPr bwMode="auto">
            <a:xfrm flipV="1">
              <a:off x="2628" y="3648"/>
              <a:ext cx="480" cy="96"/>
            </a:xfrm>
            <a:prstGeom prst="line">
              <a:avLst/>
            </a:prstGeom>
            <a:noFill/>
            <a:ln w="38100">
              <a:solidFill>
                <a:srgbClr val="000000"/>
              </a:solidFill>
              <a:round/>
              <a:headEnd/>
              <a:tailEnd type="triangle" w="med" len="med"/>
            </a:ln>
          </p:spPr>
          <p:txBody>
            <a:bodyPr anchor="ctr">
              <a:spAutoFit/>
            </a:bodyPr>
            <a:lstStyle/>
            <a:p>
              <a:endParaRPr lang="zh-CN" altLang="en-US"/>
            </a:p>
          </p:txBody>
        </p:sp>
      </p:grpSp>
      <p:grpSp>
        <p:nvGrpSpPr>
          <p:cNvPr id="3" name="Group 54"/>
          <p:cNvGrpSpPr>
            <a:grpSpLocks/>
          </p:cNvGrpSpPr>
          <p:nvPr/>
        </p:nvGrpSpPr>
        <p:grpSpPr bwMode="auto">
          <a:xfrm>
            <a:off x="5700713" y="3657600"/>
            <a:ext cx="3429000" cy="530225"/>
            <a:chOff x="3591" y="2393"/>
            <a:chExt cx="2160" cy="334"/>
          </a:xfrm>
        </p:grpSpPr>
        <p:sp>
          <p:nvSpPr>
            <p:cNvPr id="49166" name="Rectangle 55"/>
            <p:cNvSpPr>
              <a:spLocks noChangeArrowheads="1"/>
            </p:cNvSpPr>
            <p:nvPr/>
          </p:nvSpPr>
          <p:spPr bwMode="auto">
            <a:xfrm>
              <a:off x="3591" y="2393"/>
              <a:ext cx="2160" cy="334"/>
            </a:xfrm>
            <a:prstGeom prst="rect">
              <a:avLst/>
            </a:prstGeom>
            <a:noFill/>
            <a:ln w="9525">
              <a:noFill/>
              <a:miter lim="800000"/>
              <a:headEnd/>
              <a:tailEnd/>
            </a:ln>
          </p:spPr>
          <p:txBody>
            <a:bodyPr>
              <a:spAutoFit/>
            </a:bodyPr>
            <a:lstStyle/>
            <a:p>
              <a:pPr lvl="1" eaLnBrk="1" hangingPunct="1">
                <a:lnSpc>
                  <a:spcPct val="120000"/>
                </a:lnSpc>
              </a:pPr>
              <a:r>
                <a:rPr lang="zh-CN" altLang="en-US" sz="2400">
                  <a:solidFill>
                    <a:srgbClr val="FF0000"/>
                  </a:solidFill>
                </a:rPr>
                <a:t>可以表示很大的文件</a:t>
              </a:r>
            </a:p>
          </p:txBody>
        </p:sp>
        <p:pic>
          <p:nvPicPr>
            <p:cNvPr id="49167" name="Picture 56" descr="j0115835"/>
            <p:cNvPicPr>
              <a:picLocks noChangeAspect="1" noChangeArrowheads="1"/>
            </p:cNvPicPr>
            <p:nvPr/>
          </p:nvPicPr>
          <p:blipFill>
            <a:blip r:embed="rId2" cstate="print"/>
            <a:srcRect/>
            <a:stretch>
              <a:fillRect/>
            </a:stretch>
          </p:blipFill>
          <p:spPr bwMode="auto">
            <a:xfrm>
              <a:off x="3755" y="2516"/>
              <a:ext cx="119" cy="121"/>
            </a:xfrm>
            <a:prstGeom prst="rect">
              <a:avLst/>
            </a:prstGeom>
            <a:noFill/>
            <a:ln w="9525">
              <a:noFill/>
              <a:miter lim="800000"/>
              <a:headEnd/>
              <a:tailEnd/>
            </a:ln>
          </p:spPr>
        </p:pic>
      </p:grpSp>
      <p:grpSp>
        <p:nvGrpSpPr>
          <p:cNvPr id="4" name="Group 57"/>
          <p:cNvGrpSpPr>
            <a:grpSpLocks/>
          </p:cNvGrpSpPr>
          <p:nvPr/>
        </p:nvGrpSpPr>
        <p:grpSpPr bwMode="auto">
          <a:xfrm>
            <a:off x="5700713" y="4205288"/>
            <a:ext cx="3429000" cy="530225"/>
            <a:chOff x="3591" y="2393"/>
            <a:chExt cx="2160" cy="334"/>
          </a:xfrm>
        </p:grpSpPr>
        <p:sp>
          <p:nvSpPr>
            <p:cNvPr id="49164" name="Rectangle 58"/>
            <p:cNvSpPr>
              <a:spLocks noChangeArrowheads="1"/>
            </p:cNvSpPr>
            <p:nvPr/>
          </p:nvSpPr>
          <p:spPr bwMode="auto">
            <a:xfrm>
              <a:off x="3591" y="2393"/>
              <a:ext cx="2160" cy="334"/>
            </a:xfrm>
            <a:prstGeom prst="rect">
              <a:avLst/>
            </a:prstGeom>
            <a:noFill/>
            <a:ln w="9525">
              <a:noFill/>
              <a:miter lim="800000"/>
              <a:headEnd/>
              <a:tailEnd/>
            </a:ln>
          </p:spPr>
          <p:txBody>
            <a:bodyPr>
              <a:spAutoFit/>
            </a:bodyPr>
            <a:lstStyle/>
            <a:p>
              <a:pPr lvl="1" eaLnBrk="1" hangingPunct="1">
                <a:lnSpc>
                  <a:spcPct val="120000"/>
                </a:lnSpc>
              </a:pPr>
              <a:r>
                <a:rPr lang="zh-CN" altLang="en-US" sz="2400">
                  <a:solidFill>
                    <a:srgbClr val="FF0000"/>
                  </a:solidFill>
                </a:rPr>
                <a:t>很小的文件高效访问</a:t>
              </a:r>
            </a:p>
          </p:txBody>
        </p:sp>
        <p:pic>
          <p:nvPicPr>
            <p:cNvPr id="49165" name="Picture 59" descr="j0115835"/>
            <p:cNvPicPr>
              <a:picLocks noChangeAspect="1" noChangeArrowheads="1"/>
            </p:cNvPicPr>
            <p:nvPr/>
          </p:nvPicPr>
          <p:blipFill>
            <a:blip r:embed="rId2" cstate="print"/>
            <a:srcRect/>
            <a:stretch>
              <a:fillRect/>
            </a:stretch>
          </p:blipFill>
          <p:spPr bwMode="auto">
            <a:xfrm>
              <a:off x="3755" y="2516"/>
              <a:ext cx="119" cy="121"/>
            </a:xfrm>
            <a:prstGeom prst="rect">
              <a:avLst/>
            </a:prstGeom>
            <a:noFill/>
            <a:ln w="9525">
              <a:noFill/>
              <a:miter lim="800000"/>
              <a:headEnd/>
              <a:tailEnd/>
            </a:ln>
          </p:spPr>
        </p:pic>
      </p:grpSp>
      <p:grpSp>
        <p:nvGrpSpPr>
          <p:cNvPr id="5" name="Group 60"/>
          <p:cNvGrpSpPr>
            <a:grpSpLocks/>
          </p:cNvGrpSpPr>
          <p:nvPr/>
        </p:nvGrpSpPr>
        <p:grpSpPr bwMode="auto">
          <a:xfrm>
            <a:off x="5700713" y="4757738"/>
            <a:ext cx="3429000" cy="968375"/>
            <a:chOff x="3591" y="2393"/>
            <a:chExt cx="2160" cy="610"/>
          </a:xfrm>
        </p:grpSpPr>
        <p:sp>
          <p:nvSpPr>
            <p:cNvPr id="49162" name="Rectangle 61"/>
            <p:cNvSpPr>
              <a:spLocks noChangeArrowheads="1"/>
            </p:cNvSpPr>
            <p:nvPr/>
          </p:nvSpPr>
          <p:spPr bwMode="auto">
            <a:xfrm>
              <a:off x="3591" y="2393"/>
              <a:ext cx="2160" cy="610"/>
            </a:xfrm>
            <a:prstGeom prst="rect">
              <a:avLst/>
            </a:prstGeom>
            <a:noFill/>
            <a:ln w="9525">
              <a:noFill/>
              <a:miter lim="800000"/>
              <a:headEnd/>
              <a:tailEnd/>
            </a:ln>
          </p:spPr>
          <p:txBody>
            <a:bodyPr>
              <a:spAutoFit/>
            </a:bodyPr>
            <a:lstStyle/>
            <a:p>
              <a:pPr lvl="1" eaLnBrk="1" hangingPunct="1">
                <a:lnSpc>
                  <a:spcPct val="120000"/>
                </a:lnSpc>
              </a:pPr>
              <a:r>
                <a:rPr lang="zh-CN" altLang="en-US" sz="2400">
                  <a:solidFill>
                    <a:srgbClr val="FF0000"/>
                  </a:solidFill>
                </a:rPr>
                <a:t>中等大小的文件访问速度也不慢</a:t>
              </a:r>
              <a:r>
                <a:rPr lang="en-US" altLang="zh-CN" sz="2400">
                  <a:solidFill>
                    <a:srgbClr val="FF0000"/>
                  </a:solidFill>
                </a:rPr>
                <a:t>!</a:t>
              </a:r>
            </a:p>
          </p:txBody>
        </p:sp>
        <p:pic>
          <p:nvPicPr>
            <p:cNvPr id="49163" name="Picture 62" descr="j0115835"/>
            <p:cNvPicPr>
              <a:picLocks noChangeAspect="1" noChangeArrowheads="1"/>
            </p:cNvPicPr>
            <p:nvPr/>
          </p:nvPicPr>
          <p:blipFill>
            <a:blip r:embed="rId2" cstate="print"/>
            <a:srcRect/>
            <a:stretch>
              <a:fillRect/>
            </a:stretch>
          </p:blipFill>
          <p:spPr bwMode="auto">
            <a:xfrm>
              <a:off x="3755" y="2516"/>
              <a:ext cx="119" cy="121"/>
            </a:xfrm>
            <a:prstGeom prst="rect">
              <a:avLst/>
            </a:prstGeom>
            <a:noFill/>
            <a:ln w="9525">
              <a:noFill/>
              <a:miter lim="800000"/>
              <a:headEnd/>
              <a:tailEnd/>
            </a:ln>
          </p:spPr>
        </p:pic>
      </p:grpSp>
      <p:sp>
        <p:nvSpPr>
          <p:cNvPr id="532543" name="AutoShape 63"/>
          <p:cNvSpPr>
            <a:spLocks noChangeArrowheads="1"/>
          </p:cNvSpPr>
          <p:nvPr/>
        </p:nvSpPr>
        <p:spPr bwMode="auto">
          <a:xfrm rot="10800000">
            <a:off x="6324600" y="5791200"/>
            <a:ext cx="2362200" cy="914400"/>
          </a:xfrm>
          <a:prstGeom prst="wedgeRoundRectCallout">
            <a:avLst>
              <a:gd name="adj1" fmla="val 57995"/>
              <a:gd name="adj2" fmla="val 70481"/>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这就是通用操作系统的魅力</a:t>
            </a:r>
            <a:r>
              <a:rPr lang="en-US" altLang="zh-CN" sz="2400"/>
              <a:t>!</a:t>
            </a:r>
            <a:endParaRPr lang="zh-CN" altLang="zh-CN" sz="2400">
              <a:sym typeface="Symbol" pitchFamily="18" charset="2"/>
            </a:endParaRPr>
          </a:p>
        </p:txBody>
      </p:sp>
      <p:sp>
        <p:nvSpPr>
          <p:cNvPr id="532544" name="AutoShape 64"/>
          <p:cNvSpPr>
            <a:spLocks/>
          </p:cNvSpPr>
          <p:nvPr/>
        </p:nvSpPr>
        <p:spPr bwMode="auto">
          <a:xfrm>
            <a:off x="5791200" y="3886200"/>
            <a:ext cx="304800" cy="1752600"/>
          </a:xfrm>
          <a:prstGeom prst="leftBrace">
            <a:avLst>
              <a:gd name="adj1" fmla="val 47917"/>
              <a:gd name="adj2" fmla="val 50000"/>
            </a:avLst>
          </a:prstGeom>
          <a:noFill/>
          <a:ln w="28575">
            <a:solidFill>
              <a:srgbClr val="FF0000"/>
            </a:solidFill>
            <a:round/>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dissolve">
                                      <p:cBhvr>
                                        <p:cTn id="7" dur="500"/>
                                        <p:tgtEl>
                                          <p:spTgt spid="532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2544"/>
                                        </p:tgtEl>
                                        <p:attrNameLst>
                                          <p:attrName>style.visibility</p:attrName>
                                        </p:attrNameLst>
                                      </p:cBhvr>
                                      <p:to>
                                        <p:strVal val="visible"/>
                                      </p:to>
                                    </p:set>
                                    <p:animEffect transition="in" filter="dissolve">
                                      <p:cBhvr>
                                        <p:cTn id="32" dur="500"/>
                                        <p:tgtEl>
                                          <p:spTgt spid="53254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32543"/>
                                        </p:tgtEl>
                                        <p:attrNameLst>
                                          <p:attrName>style.visibility</p:attrName>
                                        </p:attrNameLst>
                                      </p:cBhvr>
                                      <p:to>
                                        <p:strVal val="visible"/>
                                      </p:to>
                                    </p:set>
                                    <p:animEffect transition="in" filter="dissolve">
                                      <p:cBhvr>
                                        <p:cTn id="35" dur="500"/>
                                        <p:tgtEl>
                                          <p:spTgt spid="53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animBg="1"/>
      <p:bldP spid="532543" grpId="0" animBg="1"/>
      <p:bldP spid="53254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磁盘与文件总结</a:t>
            </a:r>
          </a:p>
        </p:txBody>
      </p:sp>
      <p:pic>
        <p:nvPicPr>
          <p:cNvPr id="50179" name="Picture 3" descr="j0297707"/>
          <p:cNvPicPr>
            <a:picLocks noChangeAspect="1" noChangeArrowheads="1"/>
          </p:cNvPicPr>
          <p:nvPr/>
        </p:nvPicPr>
        <p:blipFill>
          <a:blip r:embed="rId2" cstate="print"/>
          <a:srcRect/>
          <a:stretch>
            <a:fillRect/>
          </a:stretch>
        </p:blipFill>
        <p:spPr bwMode="auto">
          <a:xfrm>
            <a:off x="8029575" y="0"/>
            <a:ext cx="1114425" cy="1371600"/>
          </a:xfrm>
          <a:prstGeom prst="rect">
            <a:avLst/>
          </a:prstGeom>
          <a:noFill/>
          <a:ln w="9525">
            <a:noFill/>
            <a:miter lim="800000"/>
            <a:headEnd/>
            <a:tailEnd/>
          </a:ln>
        </p:spPr>
      </p:pic>
      <p:sp>
        <p:nvSpPr>
          <p:cNvPr id="539652" name="Rectangle 4"/>
          <p:cNvSpPr>
            <a:spLocks noChangeArrowheads="1"/>
          </p:cNvSpPr>
          <p:nvPr/>
        </p:nvSpPr>
        <p:spPr bwMode="auto">
          <a:xfrm>
            <a:off x="307975" y="1054100"/>
            <a:ext cx="7921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t>磁盘也是一种重要的外设 </a:t>
            </a:r>
            <a:r>
              <a:rPr lang="zh-CN" altLang="en-US" sz="2400">
                <a:sym typeface="Symbol" pitchFamily="18" charset="2"/>
              </a:rPr>
              <a:t> 磁盘提供了大容量存储</a:t>
            </a:r>
            <a:endParaRPr lang="zh-CN" altLang="en-US" sz="2400">
              <a:solidFill>
                <a:srgbClr val="FF0000"/>
              </a:solidFill>
            </a:endParaRPr>
          </a:p>
        </p:txBody>
      </p:sp>
      <p:sp>
        <p:nvSpPr>
          <p:cNvPr id="539653" name="Rectangle 5"/>
          <p:cNvSpPr>
            <a:spLocks noChangeArrowheads="1"/>
          </p:cNvSpPr>
          <p:nvPr/>
        </p:nvSpPr>
        <p:spPr bwMode="auto">
          <a:xfrm>
            <a:off x="304800" y="1614488"/>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管理外设首先需要了解外设  认识磁盘结构和读写</a:t>
            </a:r>
            <a:endParaRPr lang="zh-CN" altLang="zh-CN" sz="2400">
              <a:sym typeface="Symbol" pitchFamily="18" charset="2"/>
            </a:endParaRPr>
          </a:p>
        </p:txBody>
      </p:sp>
      <p:sp>
        <p:nvSpPr>
          <p:cNvPr id="539654" name="Rectangle 6"/>
          <p:cNvSpPr>
            <a:spLocks noChangeArrowheads="1"/>
          </p:cNvSpPr>
          <p:nvPr/>
        </p:nvSpPr>
        <p:spPr bwMode="auto">
          <a:xfrm>
            <a:off x="304800" y="2224088"/>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磁盘结构</a:t>
            </a:r>
            <a:r>
              <a:rPr lang="en-US" altLang="zh-CN" sz="2400">
                <a:sym typeface="Symbol" pitchFamily="18" charset="2"/>
              </a:rPr>
              <a:t>(</a:t>
            </a:r>
            <a:r>
              <a:rPr lang="zh-CN" altLang="en-US" sz="2400">
                <a:sym typeface="Symbol" pitchFamily="18" charset="2"/>
              </a:rPr>
              <a:t>读写</a:t>
            </a:r>
            <a:r>
              <a:rPr lang="en-US" altLang="zh-CN" sz="2400">
                <a:sym typeface="Symbol" pitchFamily="18" charset="2"/>
              </a:rPr>
              <a:t>)</a:t>
            </a:r>
            <a:r>
              <a:rPr lang="zh-CN" altLang="en-US" sz="2400">
                <a:sym typeface="Symbol" pitchFamily="18" charset="2"/>
              </a:rPr>
              <a:t>柱面</a:t>
            </a:r>
            <a:r>
              <a:rPr lang="en-US" altLang="zh-CN" sz="2400">
                <a:sym typeface="Symbol" pitchFamily="18" charset="2"/>
              </a:rPr>
              <a:t>(</a:t>
            </a:r>
            <a:r>
              <a:rPr lang="zh-CN" altLang="en-US" sz="2400">
                <a:sym typeface="Symbol" pitchFamily="18" charset="2"/>
              </a:rPr>
              <a:t>寻道</a:t>
            </a:r>
            <a:r>
              <a:rPr lang="en-US" altLang="zh-CN" sz="2400">
                <a:sym typeface="Symbol" pitchFamily="18" charset="2"/>
              </a:rPr>
              <a:t>)/</a:t>
            </a:r>
            <a:r>
              <a:rPr lang="zh-CN" altLang="en-US" sz="2400">
                <a:sym typeface="Symbol" pitchFamily="18" charset="2"/>
              </a:rPr>
              <a:t>磁头</a:t>
            </a:r>
            <a:r>
              <a:rPr lang="en-US" altLang="zh-CN" sz="2400">
                <a:sym typeface="Symbol" pitchFamily="18" charset="2"/>
              </a:rPr>
              <a:t>(</a:t>
            </a:r>
            <a:r>
              <a:rPr lang="zh-CN" altLang="en-US" sz="2400">
                <a:sym typeface="Symbol" pitchFamily="18" charset="2"/>
              </a:rPr>
              <a:t>选磁头</a:t>
            </a:r>
            <a:r>
              <a:rPr lang="en-US" altLang="zh-CN" sz="2400">
                <a:sym typeface="Symbol" pitchFamily="18" charset="2"/>
              </a:rPr>
              <a:t>)/</a:t>
            </a:r>
            <a:r>
              <a:rPr lang="zh-CN" altLang="en-US" sz="2400">
                <a:sym typeface="Symbol" pitchFamily="18" charset="2"/>
              </a:rPr>
              <a:t>扇区</a:t>
            </a:r>
            <a:r>
              <a:rPr lang="en-US" altLang="zh-CN" sz="2400">
                <a:sym typeface="Symbol" pitchFamily="18" charset="2"/>
              </a:rPr>
              <a:t>(</a:t>
            </a:r>
            <a:r>
              <a:rPr lang="zh-CN" altLang="en-US" sz="2400">
                <a:sym typeface="Symbol" pitchFamily="18" charset="2"/>
              </a:rPr>
              <a:t>旋转</a:t>
            </a:r>
            <a:r>
              <a:rPr lang="en-US" altLang="zh-CN" sz="2400">
                <a:sym typeface="Symbol" pitchFamily="18" charset="2"/>
              </a:rPr>
              <a:t>)</a:t>
            </a:r>
            <a:r>
              <a:rPr lang="zh-CN" altLang="en-US" sz="2400">
                <a:sym typeface="Symbol" pitchFamily="18" charset="2"/>
              </a:rPr>
              <a:t>传输</a:t>
            </a:r>
          </a:p>
        </p:txBody>
      </p:sp>
      <p:sp>
        <p:nvSpPr>
          <p:cNvPr id="539655" name="Rectangle 7"/>
          <p:cNvSpPr>
            <a:spLocks noChangeArrowheads="1"/>
          </p:cNvSpPr>
          <p:nvPr/>
        </p:nvSpPr>
        <p:spPr bwMode="auto">
          <a:xfrm>
            <a:off x="304800" y="2765425"/>
            <a:ext cx="8610600"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通过扇区编号来直接访问磁盘  </a:t>
            </a:r>
            <a:r>
              <a:rPr lang="zh-CN" altLang="en-US" sz="2400">
                <a:solidFill>
                  <a:srgbClr val="FF0000"/>
                </a:solidFill>
                <a:sym typeface="Symbol" pitchFamily="18" charset="2"/>
              </a:rPr>
              <a:t>生磁盘</a:t>
            </a:r>
            <a:r>
              <a:rPr lang="zh-CN" altLang="en-US" sz="2400">
                <a:sym typeface="Symbol" pitchFamily="18" charset="2"/>
              </a:rPr>
              <a:t>  交换分区 </a:t>
            </a:r>
          </a:p>
        </p:txBody>
      </p:sp>
      <p:sp>
        <p:nvSpPr>
          <p:cNvPr id="539656" name="Rectangle 8"/>
          <p:cNvSpPr>
            <a:spLocks noChangeArrowheads="1"/>
          </p:cNvSpPr>
          <p:nvPr/>
        </p:nvSpPr>
        <p:spPr bwMode="auto">
          <a:xfrm>
            <a:off x="304800" y="3402013"/>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400">
                <a:sym typeface="Symbol" pitchFamily="18" charset="2"/>
              </a:rPr>
              <a:t>Linux</a:t>
            </a:r>
            <a:r>
              <a:rPr lang="zh-CN" altLang="en-US" sz="2400">
                <a:sym typeface="Symbol" pitchFamily="18" charset="2"/>
              </a:rPr>
              <a:t>交换分区实现  虚拟内存技术就完整了</a:t>
            </a:r>
          </a:p>
        </p:txBody>
      </p:sp>
      <p:sp>
        <p:nvSpPr>
          <p:cNvPr id="539657" name="Rectangle 9"/>
          <p:cNvSpPr>
            <a:spLocks noChangeArrowheads="1"/>
          </p:cNvSpPr>
          <p:nvPr/>
        </p:nvSpPr>
        <p:spPr bwMode="auto">
          <a:xfrm>
            <a:off x="304800" y="4621213"/>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熟磁盘</a:t>
            </a:r>
            <a:r>
              <a:rPr lang="en-US" altLang="zh-CN" sz="2400">
                <a:sym typeface="Symbol" pitchFamily="18" charset="2"/>
              </a:rPr>
              <a:t>: </a:t>
            </a:r>
            <a:r>
              <a:rPr lang="zh-CN" altLang="en-US" sz="2400">
                <a:sym typeface="Symbol" pitchFamily="18" charset="2"/>
              </a:rPr>
              <a:t>有意义的扇区集合</a:t>
            </a:r>
            <a:r>
              <a:rPr lang="zh-CN" altLang="en-US" sz="2400">
                <a:solidFill>
                  <a:srgbClr val="FF0000"/>
                </a:solidFill>
                <a:sym typeface="Symbol" pitchFamily="18" charset="2"/>
              </a:rPr>
              <a:t> </a:t>
            </a:r>
            <a:r>
              <a:rPr lang="zh-CN" altLang="en-US" sz="2400">
                <a:sym typeface="Symbol" pitchFamily="18" charset="2"/>
              </a:rPr>
              <a:t> 文件  字符流到扇区的映射</a:t>
            </a:r>
          </a:p>
        </p:txBody>
      </p:sp>
      <p:sp>
        <p:nvSpPr>
          <p:cNvPr id="539658" name="Rectangle 10"/>
          <p:cNvSpPr>
            <a:spLocks noChangeArrowheads="1"/>
          </p:cNvSpPr>
          <p:nvPr/>
        </p:nvSpPr>
        <p:spPr bwMode="auto">
          <a:xfrm>
            <a:off x="304800" y="4011613"/>
            <a:ext cx="8610600" cy="8651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生磁盘让用户使用是不合适的  </a:t>
            </a:r>
            <a:r>
              <a:rPr lang="en-US" altLang="zh-CN" sz="2400">
                <a:solidFill>
                  <a:srgbClr val="FF0000"/>
                </a:solidFill>
                <a:sym typeface="Symbol" pitchFamily="18" charset="2"/>
              </a:rPr>
              <a:t>Cooked Disk</a:t>
            </a:r>
          </a:p>
        </p:txBody>
      </p:sp>
      <p:sp>
        <p:nvSpPr>
          <p:cNvPr id="539659" name="Rectangle 11"/>
          <p:cNvSpPr>
            <a:spLocks noChangeArrowheads="1"/>
          </p:cNvSpPr>
          <p:nvPr/>
        </p:nvSpPr>
        <p:spPr bwMode="auto">
          <a:xfrm>
            <a:off x="304800" y="5257800"/>
            <a:ext cx="8610600"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ym typeface="Symbol" pitchFamily="18" charset="2"/>
              </a:rPr>
              <a:t>映射方案  连续</a:t>
            </a:r>
            <a:r>
              <a:rPr lang="en-US" altLang="zh-CN" sz="2400">
                <a:sym typeface="Symbol" pitchFamily="18" charset="2"/>
              </a:rPr>
              <a:t>(</a:t>
            </a:r>
            <a:r>
              <a:rPr lang="zh-CN" altLang="en-US" sz="2400">
                <a:sym typeface="Symbol" pitchFamily="18" charset="2"/>
              </a:rPr>
              <a:t>象数组</a:t>
            </a:r>
            <a:r>
              <a:rPr lang="en-US" altLang="zh-CN" sz="2400">
                <a:sym typeface="Symbol" pitchFamily="18" charset="2"/>
              </a:rPr>
              <a:t>)  </a:t>
            </a:r>
            <a:r>
              <a:rPr lang="zh-CN" altLang="en-US" sz="2400">
                <a:sym typeface="Symbol" pitchFamily="18" charset="2"/>
              </a:rPr>
              <a:t>链式</a:t>
            </a:r>
            <a:r>
              <a:rPr lang="en-US" altLang="zh-CN" sz="2400">
                <a:sym typeface="Symbol" pitchFamily="18" charset="2"/>
              </a:rPr>
              <a:t>(</a:t>
            </a:r>
            <a:r>
              <a:rPr lang="zh-CN" altLang="en-US" sz="2400">
                <a:sym typeface="Symbol" pitchFamily="18" charset="2"/>
              </a:rPr>
              <a:t>象指针</a:t>
            </a:r>
            <a:r>
              <a:rPr lang="en-US" altLang="zh-CN" sz="2400">
                <a:sym typeface="Symbol" pitchFamily="18" charset="2"/>
              </a:rPr>
              <a:t>)  </a:t>
            </a:r>
            <a:r>
              <a:rPr lang="zh-CN" altLang="en-US" sz="2400">
                <a:sym typeface="Symbol" pitchFamily="18" charset="2"/>
              </a:rPr>
              <a:t>索引</a:t>
            </a:r>
            <a:r>
              <a:rPr lang="en-US" altLang="zh-CN" sz="2400">
                <a:sym typeface="Symbol" pitchFamily="18" charset="2"/>
              </a:rPr>
              <a:t>(</a:t>
            </a:r>
            <a:r>
              <a:rPr lang="zh-CN" altLang="en-US" sz="2400">
                <a:sym typeface="Symbol" pitchFamily="18" charset="2"/>
              </a:rPr>
              <a:t>折衷</a:t>
            </a:r>
            <a:r>
              <a:rPr lang="en-US" altLang="zh-CN" sz="240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9652"/>
                                        </p:tgtEl>
                                        <p:attrNameLst>
                                          <p:attrName>style.visibility</p:attrName>
                                        </p:attrNameLst>
                                      </p:cBhvr>
                                      <p:to>
                                        <p:strVal val="visible"/>
                                      </p:to>
                                    </p:set>
                                    <p:animEffect transition="in" filter="dissolve">
                                      <p:cBhvr>
                                        <p:cTn id="7" dur="500"/>
                                        <p:tgtEl>
                                          <p:spTgt spid="539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9653"/>
                                        </p:tgtEl>
                                        <p:attrNameLst>
                                          <p:attrName>style.visibility</p:attrName>
                                        </p:attrNameLst>
                                      </p:cBhvr>
                                      <p:to>
                                        <p:strVal val="visible"/>
                                      </p:to>
                                    </p:set>
                                    <p:animEffect transition="in" filter="dissolve">
                                      <p:cBhvr>
                                        <p:cTn id="12" dur="500"/>
                                        <p:tgtEl>
                                          <p:spTgt spid="539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9654"/>
                                        </p:tgtEl>
                                        <p:attrNameLst>
                                          <p:attrName>style.visibility</p:attrName>
                                        </p:attrNameLst>
                                      </p:cBhvr>
                                      <p:to>
                                        <p:strVal val="visible"/>
                                      </p:to>
                                    </p:set>
                                    <p:animEffect transition="in" filter="dissolve">
                                      <p:cBhvr>
                                        <p:cTn id="17" dur="500"/>
                                        <p:tgtEl>
                                          <p:spTgt spid="539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9655"/>
                                        </p:tgtEl>
                                        <p:attrNameLst>
                                          <p:attrName>style.visibility</p:attrName>
                                        </p:attrNameLst>
                                      </p:cBhvr>
                                      <p:to>
                                        <p:strVal val="visible"/>
                                      </p:to>
                                    </p:set>
                                    <p:animEffect transition="in" filter="dissolve">
                                      <p:cBhvr>
                                        <p:cTn id="22" dur="500"/>
                                        <p:tgtEl>
                                          <p:spTgt spid="5396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9656"/>
                                        </p:tgtEl>
                                        <p:attrNameLst>
                                          <p:attrName>style.visibility</p:attrName>
                                        </p:attrNameLst>
                                      </p:cBhvr>
                                      <p:to>
                                        <p:strVal val="visible"/>
                                      </p:to>
                                    </p:set>
                                    <p:animEffect transition="in" filter="dissolve">
                                      <p:cBhvr>
                                        <p:cTn id="27" dur="500"/>
                                        <p:tgtEl>
                                          <p:spTgt spid="5396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9658"/>
                                        </p:tgtEl>
                                        <p:attrNameLst>
                                          <p:attrName>style.visibility</p:attrName>
                                        </p:attrNameLst>
                                      </p:cBhvr>
                                      <p:to>
                                        <p:strVal val="visible"/>
                                      </p:to>
                                    </p:set>
                                    <p:animEffect transition="in" filter="dissolve">
                                      <p:cBhvr>
                                        <p:cTn id="32" dur="500"/>
                                        <p:tgtEl>
                                          <p:spTgt spid="5396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9657"/>
                                        </p:tgtEl>
                                        <p:attrNameLst>
                                          <p:attrName>style.visibility</p:attrName>
                                        </p:attrNameLst>
                                      </p:cBhvr>
                                      <p:to>
                                        <p:strVal val="visible"/>
                                      </p:to>
                                    </p:set>
                                    <p:animEffect transition="in" filter="dissolve">
                                      <p:cBhvr>
                                        <p:cTn id="37" dur="500"/>
                                        <p:tgtEl>
                                          <p:spTgt spid="5396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39659"/>
                                        </p:tgtEl>
                                        <p:attrNameLst>
                                          <p:attrName>style.visibility</p:attrName>
                                        </p:attrNameLst>
                                      </p:cBhvr>
                                      <p:to>
                                        <p:strVal val="visible"/>
                                      </p:to>
                                    </p:set>
                                    <p:animEffect transition="in" filter="dissolve">
                                      <p:cBhvr>
                                        <p:cTn id="42" dur="500"/>
                                        <p:tgtEl>
                                          <p:spTgt spid="539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2" grpId="0"/>
      <p:bldP spid="539653" grpId="0"/>
      <p:bldP spid="539654" grpId="0"/>
      <p:bldP spid="539655" grpId="0"/>
      <p:bldP spid="539656" grpId="0"/>
      <p:bldP spid="539657" grpId="0"/>
      <p:bldP spid="539658" grpId="0"/>
      <p:bldP spid="5396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认识一下磁盘</a:t>
            </a:r>
          </a:p>
        </p:txBody>
      </p:sp>
      <p:grpSp>
        <p:nvGrpSpPr>
          <p:cNvPr id="2" name="Group 3"/>
          <p:cNvGrpSpPr>
            <a:grpSpLocks/>
          </p:cNvGrpSpPr>
          <p:nvPr/>
        </p:nvGrpSpPr>
        <p:grpSpPr bwMode="auto">
          <a:xfrm>
            <a:off x="304800" y="1374775"/>
            <a:ext cx="7324725" cy="5330825"/>
            <a:chOff x="620" y="601"/>
            <a:chExt cx="4614" cy="3358"/>
          </a:xfrm>
        </p:grpSpPr>
        <p:pic>
          <p:nvPicPr>
            <p:cNvPr id="10248" name="Picture 4" descr="12"/>
            <p:cNvPicPr>
              <a:picLocks noChangeAspect="1" noChangeArrowheads="1"/>
            </p:cNvPicPr>
            <p:nvPr/>
          </p:nvPicPr>
          <p:blipFill>
            <a:blip r:embed="rId3" cstate="print"/>
            <a:srcRect/>
            <a:stretch>
              <a:fillRect/>
            </a:stretch>
          </p:blipFill>
          <p:spPr bwMode="auto">
            <a:xfrm>
              <a:off x="685" y="626"/>
              <a:ext cx="4515" cy="3275"/>
            </a:xfrm>
            <a:prstGeom prst="rect">
              <a:avLst/>
            </a:prstGeom>
            <a:noFill/>
            <a:ln w="9525">
              <a:noFill/>
              <a:miter lim="800000"/>
              <a:headEnd/>
              <a:tailEnd/>
            </a:ln>
          </p:spPr>
        </p:pic>
        <p:sp>
          <p:nvSpPr>
            <p:cNvPr id="10249" name="Rectangle 5"/>
            <p:cNvSpPr>
              <a:spLocks noChangeArrowheads="1"/>
            </p:cNvSpPr>
            <p:nvPr/>
          </p:nvSpPr>
          <p:spPr bwMode="auto">
            <a:xfrm>
              <a:off x="620" y="3234"/>
              <a:ext cx="497" cy="275"/>
            </a:xfrm>
            <a:prstGeom prst="rect">
              <a:avLst/>
            </a:prstGeom>
            <a:solidFill>
              <a:srgbClr val="FFFFFF"/>
            </a:solidFill>
            <a:ln w="9525">
              <a:noFill/>
              <a:miter lim="800000"/>
              <a:headEnd/>
              <a:tailEnd/>
            </a:ln>
          </p:spPr>
          <p:txBody>
            <a:bodyPr wrap="none" anchor="ctr"/>
            <a:lstStyle/>
            <a:p>
              <a:pPr algn="ctr"/>
              <a:r>
                <a:rPr lang="zh-CN" altLang="en-US" sz="1800">
                  <a:latin typeface="宋体" pitchFamily="2" charset="-122"/>
                </a:rPr>
                <a:t>磁盘面</a:t>
              </a:r>
            </a:p>
          </p:txBody>
        </p:sp>
        <p:sp>
          <p:nvSpPr>
            <p:cNvPr id="10250" name="Rectangle 6"/>
            <p:cNvSpPr>
              <a:spLocks noChangeArrowheads="1"/>
            </p:cNvSpPr>
            <p:nvPr/>
          </p:nvSpPr>
          <p:spPr bwMode="auto">
            <a:xfrm>
              <a:off x="773" y="2417"/>
              <a:ext cx="621" cy="275"/>
            </a:xfrm>
            <a:prstGeom prst="rect">
              <a:avLst/>
            </a:prstGeom>
            <a:solidFill>
              <a:srgbClr val="FFFFFF"/>
            </a:solidFill>
            <a:ln w="9525">
              <a:noFill/>
              <a:miter lim="800000"/>
              <a:headEnd/>
              <a:tailEnd/>
            </a:ln>
          </p:spPr>
          <p:txBody>
            <a:bodyPr wrap="none" anchor="ctr"/>
            <a:lstStyle/>
            <a:p>
              <a:pPr algn="r"/>
              <a:r>
                <a:rPr lang="zh-CN" altLang="en-US" sz="1800">
                  <a:latin typeface="宋体" pitchFamily="2" charset="-122"/>
                </a:rPr>
                <a:t>柱面</a:t>
              </a:r>
              <a:r>
                <a:rPr lang="en-US" altLang="zh-CN" sz="1800">
                  <a:latin typeface="宋体" pitchFamily="2" charset="-122"/>
                </a:rPr>
                <a:t>c</a:t>
              </a:r>
            </a:p>
          </p:txBody>
        </p:sp>
        <p:sp>
          <p:nvSpPr>
            <p:cNvPr id="10251" name="Rectangle 7"/>
            <p:cNvSpPr>
              <a:spLocks noChangeArrowheads="1"/>
            </p:cNvSpPr>
            <p:nvPr/>
          </p:nvSpPr>
          <p:spPr bwMode="auto">
            <a:xfrm>
              <a:off x="647" y="1478"/>
              <a:ext cx="568" cy="275"/>
            </a:xfrm>
            <a:prstGeom prst="rect">
              <a:avLst/>
            </a:prstGeom>
            <a:solidFill>
              <a:srgbClr val="FFFFFF"/>
            </a:solidFill>
            <a:ln w="9525">
              <a:noFill/>
              <a:miter lim="800000"/>
              <a:headEnd/>
              <a:tailEnd/>
            </a:ln>
          </p:spPr>
          <p:txBody>
            <a:bodyPr wrap="none" anchor="ctr"/>
            <a:lstStyle/>
            <a:p>
              <a:pPr algn="r"/>
              <a:r>
                <a:rPr lang="zh-CN" altLang="en-US" sz="1800">
                  <a:latin typeface="宋体" pitchFamily="2" charset="-122"/>
                </a:rPr>
                <a:t>扇区</a:t>
              </a:r>
              <a:r>
                <a:rPr lang="en-US" altLang="zh-CN" sz="1800">
                  <a:latin typeface="宋体" pitchFamily="2" charset="-122"/>
                </a:rPr>
                <a:t>s</a:t>
              </a:r>
            </a:p>
          </p:txBody>
        </p:sp>
        <p:sp>
          <p:nvSpPr>
            <p:cNvPr id="10252" name="Rectangle 8"/>
            <p:cNvSpPr>
              <a:spLocks noChangeArrowheads="1"/>
            </p:cNvSpPr>
            <p:nvPr/>
          </p:nvSpPr>
          <p:spPr bwMode="auto">
            <a:xfrm>
              <a:off x="867" y="601"/>
              <a:ext cx="542" cy="204"/>
            </a:xfrm>
            <a:prstGeom prst="rect">
              <a:avLst/>
            </a:prstGeom>
            <a:solidFill>
              <a:srgbClr val="FFFFFF"/>
            </a:solidFill>
            <a:ln w="9525">
              <a:noFill/>
              <a:miter lim="800000"/>
              <a:headEnd/>
              <a:tailEnd/>
            </a:ln>
          </p:spPr>
          <p:txBody>
            <a:bodyPr wrap="none" anchor="ctr"/>
            <a:lstStyle/>
            <a:p>
              <a:pPr algn="ctr"/>
              <a:r>
                <a:rPr lang="zh-CN" altLang="en-US" sz="1800">
                  <a:latin typeface="宋体" pitchFamily="2" charset="-122"/>
                </a:rPr>
                <a:t>磁道</a:t>
              </a:r>
              <a:r>
                <a:rPr lang="en-US" altLang="zh-CN" sz="1800">
                  <a:latin typeface="宋体" pitchFamily="2" charset="-122"/>
                </a:rPr>
                <a:t>t</a:t>
              </a:r>
            </a:p>
          </p:txBody>
        </p:sp>
        <p:sp>
          <p:nvSpPr>
            <p:cNvPr id="10253" name="Rectangle 9"/>
            <p:cNvSpPr>
              <a:spLocks noChangeArrowheads="1"/>
            </p:cNvSpPr>
            <p:nvPr/>
          </p:nvSpPr>
          <p:spPr bwMode="auto">
            <a:xfrm>
              <a:off x="1885" y="3755"/>
              <a:ext cx="542" cy="204"/>
            </a:xfrm>
            <a:prstGeom prst="rect">
              <a:avLst/>
            </a:prstGeom>
            <a:solidFill>
              <a:srgbClr val="FFFFFF"/>
            </a:solidFill>
            <a:ln w="9525">
              <a:noFill/>
              <a:miter lim="800000"/>
              <a:headEnd/>
              <a:tailEnd/>
            </a:ln>
          </p:spPr>
          <p:txBody>
            <a:bodyPr wrap="none" anchor="ctr"/>
            <a:lstStyle/>
            <a:p>
              <a:pPr algn="ctr"/>
              <a:r>
                <a:rPr lang="zh-CN" altLang="en-US" sz="1800">
                  <a:latin typeface="宋体" pitchFamily="2" charset="-122"/>
                </a:rPr>
                <a:t>旋转</a:t>
              </a:r>
            </a:p>
          </p:txBody>
        </p:sp>
        <p:sp>
          <p:nvSpPr>
            <p:cNvPr id="10254" name="Rectangle 10"/>
            <p:cNvSpPr>
              <a:spLocks noChangeArrowheads="1"/>
            </p:cNvSpPr>
            <p:nvPr/>
          </p:nvSpPr>
          <p:spPr bwMode="auto">
            <a:xfrm>
              <a:off x="2564" y="3446"/>
              <a:ext cx="427" cy="204"/>
            </a:xfrm>
            <a:prstGeom prst="rect">
              <a:avLst/>
            </a:prstGeom>
            <a:solidFill>
              <a:srgbClr val="FFFFFF"/>
            </a:solidFill>
            <a:ln w="9525">
              <a:noFill/>
              <a:miter lim="800000"/>
              <a:headEnd/>
              <a:tailEnd/>
            </a:ln>
          </p:spPr>
          <p:txBody>
            <a:bodyPr wrap="none" anchor="ctr"/>
            <a:lstStyle/>
            <a:p>
              <a:pPr algn="r"/>
              <a:r>
                <a:rPr lang="zh-CN" altLang="en-US" sz="1800">
                  <a:latin typeface="宋体" pitchFamily="2" charset="-122"/>
                </a:rPr>
                <a:t>磁臂</a:t>
              </a:r>
            </a:p>
          </p:txBody>
        </p:sp>
        <p:sp>
          <p:nvSpPr>
            <p:cNvPr id="10255" name="Rectangle 11"/>
            <p:cNvSpPr>
              <a:spLocks noChangeArrowheads="1"/>
            </p:cNvSpPr>
            <p:nvPr/>
          </p:nvSpPr>
          <p:spPr bwMode="auto">
            <a:xfrm>
              <a:off x="2406" y="661"/>
              <a:ext cx="542" cy="204"/>
            </a:xfrm>
            <a:prstGeom prst="rect">
              <a:avLst/>
            </a:prstGeom>
            <a:solidFill>
              <a:srgbClr val="FFFFFF"/>
            </a:solidFill>
            <a:ln w="9525">
              <a:noFill/>
              <a:miter lim="800000"/>
              <a:headEnd/>
              <a:tailEnd/>
            </a:ln>
          </p:spPr>
          <p:txBody>
            <a:bodyPr wrap="none" anchor="ctr"/>
            <a:lstStyle/>
            <a:p>
              <a:r>
                <a:rPr lang="zh-CN" altLang="en-US" sz="1800">
                  <a:latin typeface="宋体" pitchFamily="2" charset="-122"/>
                </a:rPr>
                <a:t>转轴</a:t>
              </a:r>
            </a:p>
          </p:txBody>
        </p:sp>
        <p:sp>
          <p:nvSpPr>
            <p:cNvPr id="10256" name="Rectangle 12"/>
            <p:cNvSpPr>
              <a:spLocks noChangeArrowheads="1"/>
            </p:cNvSpPr>
            <p:nvPr/>
          </p:nvSpPr>
          <p:spPr bwMode="auto">
            <a:xfrm>
              <a:off x="4285" y="1282"/>
              <a:ext cx="949" cy="204"/>
            </a:xfrm>
            <a:prstGeom prst="rect">
              <a:avLst/>
            </a:prstGeom>
            <a:solidFill>
              <a:srgbClr val="FFFFFF"/>
            </a:solidFill>
            <a:ln w="9525">
              <a:noFill/>
              <a:miter lim="800000"/>
              <a:headEnd/>
              <a:tailEnd/>
            </a:ln>
          </p:spPr>
          <p:txBody>
            <a:bodyPr wrap="none" anchor="ctr"/>
            <a:lstStyle/>
            <a:p>
              <a:r>
                <a:rPr lang="zh-CN" altLang="en-US" sz="1800">
                  <a:latin typeface="宋体" pitchFamily="2" charset="-122"/>
                </a:rPr>
                <a:t>机械臂杆</a:t>
              </a:r>
            </a:p>
          </p:txBody>
        </p:sp>
        <p:sp>
          <p:nvSpPr>
            <p:cNvPr id="10257" name="Rectangle 13"/>
            <p:cNvSpPr>
              <a:spLocks noChangeArrowheads="1"/>
            </p:cNvSpPr>
            <p:nvPr/>
          </p:nvSpPr>
          <p:spPr bwMode="auto">
            <a:xfrm>
              <a:off x="2983" y="2434"/>
              <a:ext cx="693" cy="310"/>
            </a:xfrm>
            <a:prstGeom prst="rect">
              <a:avLst/>
            </a:prstGeom>
            <a:solidFill>
              <a:srgbClr val="FFFFFF"/>
            </a:solidFill>
            <a:ln w="9525">
              <a:noFill/>
              <a:miter lim="800000"/>
              <a:headEnd/>
              <a:tailEnd/>
            </a:ln>
          </p:spPr>
          <p:txBody>
            <a:bodyPr wrap="none" anchor="ctr"/>
            <a:lstStyle/>
            <a:p>
              <a:pPr algn="ctr"/>
              <a:r>
                <a:rPr lang="zh-CN" altLang="en-US" sz="1800">
                  <a:latin typeface="宋体" pitchFamily="2" charset="-122"/>
                </a:rPr>
                <a:t>读写磁头</a:t>
              </a:r>
            </a:p>
          </p:txBody>
        </p:sp>
      </p:grpSp>
      <p:pic>
        <p:nvPicPr>
          <p:cNvPr id="10244" name="Picture 14"/>
          <p:cNvPicPr>
            <a:picLocks noChangeAspect="1" noChangeArrowheads="1"/>
          </p:cNvPicPr>
          <p:nvPr/>
        </p:nvPicPr>
        <p:blipFill>
          <a:blip r:embed="rId4" cstate="print"/>
          <a:srcRect/>
          <a:stretch>
            <a:fillRect/>
          </a:stretch>
        </p:blipFill>
        <p:spPr bwMode="auto">
          <a:xfrm>
            <a:off x="5486400" y="76200"/>
            <a:ext cx="3581400" cy="1749425"/>
          </a:xfrm>
          <a:prstGeom prst="rect">
            <a:avLst/>
          </a:prstGeom>
          <a:noFill/>
          <a:ln w="38100" algn="ctr">
            <a:noFill/>
            <a:miter lim="800000"/>
            <a:headEnd/>
            <a:tailEnd/>
          </a:ln>
        </p:spPr>
      </p:pic>
      <p:pic>
        <p:nvPicPr>
          <p:cNvPr id="10245" name="Picture 15"/>
          <p:cNvPicPr>
            <a:picLocks noChangeAspect="1" noChangeArrowheads="1"/>
          </p:cNvPicPr>
          <p:nvPr/>
        </p:nvPicPr>
        <p:blipFill>
          <a:blip r:embed="rId5" cstate="print"/>
          <a:srcRect/>
          <a:stretch>
            <a:fillRect/>
          </a:stretch>
        </p:blipFill>
        <p:spPr bwMode="auto">
          <a:xfrm>
            <a:off x="6143625" y="2927350"/>
            <a:ext cx="2238375" cy="1636713"/>
          </a:xfrm>
          <a:prstGeom prst="rect">
            <a:avLst/>
          </a:prstGeom>
          <a:noFill/>
          <a:ln w="9525" algn="ctr">
            <a:noFill/>
            <a:miter lim="800000"/>
            <a:headEnd/>
            <a:tailEnd/>
          </a:ln>
        </p:spPr>
      </p:pic>
      <p:sp>
        <p:nvSpPr>
          <p:cNvPr id="10246" name="矩形 1"/>
          <p:cNvSpPr>
            <a:spLocks noChangeArrowheads="1"/>
          </p:cNvSpPr>
          <p:nvPr/>
        </p:nvSpPr>
        <p:spPr bwMode="auto">
          <a:xfrm>
            <a:off x="6143625" y="4724400"/>
            <a:ext cx="3021013" cy="830263"/>
          </a:xfrm>
          <a:prstGeom prst="rect">
            <a:avLst/>
          </a:prstGeom>
          <a:noFill/>
          <a:ln w="9525">
            <a:noFill/>
            <a:miter lim="800000"/>
            <a:headEnd/>
            <a:tailEnd/>
          </a:ln>
        </p:spPr>
        <p:txBody>
          <a:bodyPr>
            <a:spAutoFit/>
          </a:bodyPr>
          <a:lstStyle/>
          <a:p>
            <a:pPr eaLnBrk="1" hangingPunct="1"/>
            <a:r>
              <a:rPr lang="zh-CN" altLang="en-US" sz="1600"/>
              <a:t>盘片高速旋转产生气流非常强，足以使磁头托起，并与盘面保持一个微小的距离。</a:t>
            </a:r>
          </a:p>
        </p:txBody>
      </p:sp>
      <p:sp>
        <p:nvSpPr>
          <p:cNvPr id="10247" name="矩形 2"/>
          <p:cNvSpPr>
            <a:spLocks noChangeArrowheads="1"/>
          </p:cNvSpPr>
          <p:nvPr/>
        </p:nvSpPr>
        <p:spPr bwMode="auto">
          <a:xfrm>
            <a:off x="6143625" y="5562600"/>
            <a:ext cx="3048000" cy="1076325"/>
          </a:xfrm>
          <a:prstGeom prst="rect">
            <a:avLst/>
          </a:prstGeom>
          <a:noFill/>
          <a:ln w="9525">
            <a:noFill/>
            <a:miter lim="800000"/>
            <a:headEnd/>
            <a:tailEnd/>
          </a:ln>
        </p:spPr>
        <p:txBody>
          <a:bodyPr>
            <a:spAutoFit/>
          </a:bodyPr>
          <a:lstStyle/>
          <a:p>
            <a:pPr eaLnBrk="1" hangingPunct="1"/>
            <a:r>
              <a:rPr lang="zh-CN" altLang="en-US" sz="1600"/>
              <a:t>现在的水平已经达到 </a:t>
            </a:r>
            <a:r>
              <a:rPr lang="en-US" altLang="zh-CN" sz="1600"/>
              <a:t>0.005μm</a:t>
            </a:r>
            <a:r>
              <a:rPr lang="zh-CN" altLang="en-US" sz="1600"/>
              <a:t>～</a:t>
            </a:r>
            <a:r>
              <a:rPr lang="en-US" altLang="zh-CN" sz="1600"/>
              <a:t>0.01μm</a:t>
            </a:r>
            <a:r>
              <a:rPr lang="zh-CN" altLang="en-US" sz="1600"/>
              <a:t>，这只是人类头发直径的千分之一。</a:t>
            </a:r>
            <a:br>
              <a:rPr lang="zh-CN" altLang="en-US" sz="1600"/>
            </a:b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C-LOOK</a:t>
            </a:r>
            <a:r>
              <a:rPr lang="zh-CN" altLang="en-US" smtClean="0"/>
              <a:t>磁盘调度</a:t>
            </a:r>
          </a:p>
        </p:txBody>
      </p:sp>
      <p:grpSp>
        <p:nvGrpSpPr>
          <p:cNvPr id="2" name="Group 4"/>
          <p:cNvGrpSpPr>
            <a:grpSpLocks/>
          </p:cNvGrpSpPr>
          <p:nvPr/>
        </p:nvGrpSpPr>
        <p:grpSpPr bwMode="auto">
          <a:xfrm>
            <a:off x="152400" y="990600"/>
            <a:ext cx="8153400" cy="1255713"/>
            <a:chOff x="672" y="2160"/>
            <a:chExt cx="4320" cy="791"/>
          </a:xfrm>
        </p:grpSpPr>
        <p:sp>
          <p:nvSpPr>
            <p:cNvPr id="51240" name="Rectangle 5"/>
            <p:cNvSpPr>
              <a:spLocks noChangeArrowheads="1"/>
            </p:cNvSpPr>
            <p:nvPr/>
          </p:nvSpPr>
          <p:spPr bwMode="auto">
            <a:xfrm>
              <a:off x="672" y="2160"/>
              <a:ext cx="4320" cy="791"/>
            </a:xfrm>
            <a:prstGeom prst="rect">
              <a:avLst/>
            </a:prstGeom>
            <a:noFill/>
            <a:ln w="9525">
              <a:noFill/>
              <a:miter lim="800000"/>
              <a:headEnd/>
              <a:tailEnd/>
            </a:ln>
          </p:spPr>
          <p:txBody>
            <a:bodyPr>
              <a:spAutoFit/>
            </a:bodyPr>
            <a:lstStyle/>
            <a:p>
              <a:pPr lvl="1" eaLnBrk="1" hangingPunct="1">
                <a:lnSpc>
                  <a:spcPct val="140000"/>
                </a:lnSpc>
              </a:pPr>
              <a:r>
                <a:rPr lang="zh-CN" altLang="en-US" sz="1800"/>
                <a:t>继续该实例</a:t>
              </a:r>
              <a:r>
                <a:rPr lang="en-US" altLang="zh-CN" sz="1800"/>
                <a:t>: </a:t>
              </a:r>
              <a:r>
                <a:rPr lang="zh-CN" altLang="en-US" sz="1800"/>
                <a:t>磁头开始位置</a:t>
              </a:r>
              <a:r>
                <a:rPr lang="en-US" altLang="zh-CN" sz="1800"/>
                <a:t>=53</a:t>
              </a:r>
              <a:r>
                <a:rPr lang="zh-CN" altLang="en-US" sz="1800"/>
                <a:t>，磁头向高磁道移动，复位地址为低磁道</a:t>
              </a:r>
            </a:p>
            <a:p>
              <a:pPr lvl="1" eaLnBrk="1" hangingPunct="1">
                <a:lnSpc>
                  <a:spcPct val="140000"/>
                </a:lnSpc>
              </a:pPr>
              <a:r>
                <a:rPr lang="zh-CN" altLang="en-US" sz="1800"/>
                <a:t>请求队列</a:t>
              </a:r>
              <a:r>
                <a:rPr lang="en-US" altLang="zh-CN" sz="1800"/>
                <a:t>=98, 183, 37, 122, 14, 124, 65, 67</a:t>
              </a:r>
            </a:p>
          </p:txBody>
        </p:sp>
        <p:pic>
          <p:nvPicPr>
            <p:cNvPr id="51241" name="Picture 6" descr="j0115835"/>
            <p:cNvPicPr>
              <a:picLocks noChangeAspect="1" noChangeArrowheads="1"/>
            </p:cNvPicPr>
            <p:nvPr/>
          </p:nvPicPr>
          <p:blipFill>
            <a:blip r:embed="rId3"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a:grpSpLocks/>
          </p:cNvGrpSpPr>
          <p:nvPr/>
        </p:nvGrpSpPr>
        <p:grpSpPr bwMode="auto">
          <a:xfrm>
            <a:off x="552450" y="1752600"/>
            <a:ext cx="7372350" cy="1019175"/>
            <a:chOff x="816" y="1806"/>
            <a:chExt cx="4644" cy="642"/>
          </a:xfrm>
        </p:grpSpPr>
        <p:sp>
          <p:nvSpPr>
            <p:cNvPr id="51217"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p:spPr>
          <p:txBody>
            <a:bodyPr wrap="none" anchor="ctr"/>
            <a:lstStyle/>
            <a:p>
              <a:pPr eaLnBrk="1" hangingPunct="1"/>
              <a:endParaRPr lang="zh-CN" altLang="en-US" sz="1800"/>
            </a:p>
          </p:txBody>
        </p:sp>
        <p:sp>
          <p:nvSpPr>
            <p:cNvPr id="51218" name="Line 9"/>
            <p:cNvSpPr>
              <a:spLocks noChangeShapeType="1"/>
            </p:cNvSpPr>
            <p:nvPr/>
          </p:nvSpPr>
          <p:spPr bwMode="auto">
            <a:xfrm>
              <a:off x="912" y="2016"/>
              <a:ext cx="0" cy="96"/>
            </a:xfrm>
            <a:prstGeom prst="line">
              <a:avLst/>
            </a:prstGeom>
            <a:noFill/>
            <a:ln w="28575">
              <a:solidFill>
                <a:schemeClr val="tx1"/>
              </a:solidFill>
              <a:round/>
              <a:headEnd/>
              <a:tailEnd/>
            </a:ln>
          </p:spPr>
          <p:txBody>
            <a:bodyPr/>
            <a:lstStyle/>
            <a:p>
              <a:endParaRPr lang="zh-CN" altLang="en-US"/>
            </a:p>
          </p:txBody>
        </p:sp>
        <p:sp>
          <p:nvSpPr>
            <p:cNvPr id="51219" name="Text Box 10"/>
            <p:cNvSpPr txBox="1">
              <a:spLocks noChangeArrowheads="1"/>
            </p:cNvSpPr>
            <p:nvPr/>
          </p:nvSpPr>
          <p:spPr bwMode="auto">
            <a:xfrm>
              <a:off x="816"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0</a:t>
              </a:r>
            </a:p>
          </p:txBody>
        </p:sp>
        <p:sp>
          <p:nvSpPr>
            <p:cNvPr id="51220" name="Line 11"/>
            <p:cNvSpPr>
              <a:spLocks noChangeShapeType="1"/>
            </p:cNvSpPr>
            <p:nvPr/>
          </p:nvSpPr>
          <p:spPr bwMode="auto">
            <a:xfrm>
              <a:off x="1134" y="2010"/>
              <a:ext cx="0" cy="96"/>
            </a:xfrm>
            <a:prstGeom prst="line">
              <a:avLst/>
            </a:prstGeom>
            <a:noFill/>
            <a:ln w="28575">
              <a:solidFill>
                <a:schemeClr val="tx1"/>
              </a:solidFill>
              <a:round/>
              <a:headEnd/>
              <a:tailEnd/>
            </a:ln>
          </p:spPr>
          <p:txBody>
            <a:bodyPr/>
            <a:lstStyle/>
            <a:p>
              <a:endParaRPr lang="zh-CN" altLang="en-US"/>
            </a:p>
          </p:txBody>
        </p:sp>
        <p:sp>
          <p:nvSpPr>
            <p:cNvPr id="51221" name="Text Box 12"/>
            <p:cNvSpPr txBox="1">
              <a:spLocks noChangeArrowheads="1"/>
            </p:cNvSpPr>
            <p:nvPr/>
          </p:nvSpPr>
          <p:spPr bwMode="auto">
            <a:xfrm>
              <a:off x="978" y="1806"/>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14</a:t>
              </a:r>
            </a:p>
          </p:txBody>
        </p:sp>
        <p:sp>
          <p:nvSpPr>
            <p:cNvPr id="51222" name="Line 13"/>
            <p:cNvSpPr>
              <a:spLocks noChangeShapeType="1"/>
            </p:cNvSpPr>
            <p:nvPr/>
          </p:nvSpPr>
          <p:spPr bwMode="auto">
            <a:xfrm>
              <a:off x="1452" y="2016"/>
              <a:ext cx="0" cy="96"/>
            </a:xfrm>
            <a:prstGeom prst="line">
              <a:avLst/>
            </a:prstGeom>
            <a:noFill/>
            <a:ln w="28575">
              <a:solidFill>
                <a:schemeClr val="tx1"/>
              </a:solidFill>
              <a:round/>
              <a:headEnd/>
              <a:tailEnd/>
            </a:ln>
          </p:spPr>
          <p:txBody>
            <a:bodyPr/>
            <a:lstStyle/>
            <a:p>
              <a:endParaRPr lang="zh-CN" altLang="en-US"/>
            </a:p>
          </p:txBody>
        </p:sp>
        <p:sp>
          <p:nvSpPr>
            <p:cNvPr id="51223" name="Text Box 14"/>
            <p:cNvSpPr txBox="1">
              <a:spLocks noChangeArrowheads="1"/>
            </p:cNvSpPr>
            <p:nvPr/>
          </p:nvSpPr>
          <p:spPr bwMode="auto">
            <a:xfrm>
              <a:off x="1296"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37</a:t>
              </a:r>
            </a:p>
          </p:txBody>
        </p:sp>
        <p:sp>
          <p:nvSpPr>
            <p:cNvPr id="51224" name="Line 15"/>
            <p:cNvSpPr>
              <a:spLocks noChangeShapeType="1"/>
            </p:cNvSpPr>
            <p:nvPr/>
          </p:nvSpPr>
          <p:spPr bwMode="auto">
            <a:xfrm>
              <a:off x="1836" y="2016"/>
              <a:ext cx="0" cy="96"/>
            </a:xfrm>
            <a:prstGeom prst="line">
              <a:avLst/>
            </a:prstGeom>
            <a:noFill/>
            <a:ln w="28575">
              <a:solidFill>
                <a:schemeClr val="tx1"/>
              </a:solidFill>
              <a:round/>
              <a:headEnd/>
              <a:tailEnd/>
            </a:ln>
          </p:spPr>
          <p:txBody>
            <a:bodyPr/>
            <a:lstStyle/>
            <a:p>
              <a:endParaRPr lang="zh-CN" altLang="en-US"/>
            </a:p>
          </p:txBody>
        </p:sp>
        <p:sp>
          <p:nvSpPr>
            <p:cNvPr id="51225" name="Text Box 16"/>
            <p:cNvSpPr txBox="1">
              <a:spLocks noChangeArrowheads="1"/>
            </p:cNvSpPr>
            <p:nvPr/>
          </p:nvSpPr>
          <p:spPr bwMode="auto">
            <a:xfrm>
              <a:off x="1680"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53</a:t>
              </a:r>
            </a:p>
          </p:txBody>
        </p:sp>
        <p:sp>
          <p:nvSpPr>
            <p:cNvPr id="51226" name="Line 17"/>
            <p:cNvSpPr>
              <a:spLocks noChangeShapeType="1"/>
            </p:cNvSpPr>
            <p:nvPr/>
          </p:nvSpPr>
          <p:spPr bwMode="auto">
            <a:xfrm>
              <a:off x="2028" y="2016"/>
              <a:ext cx="0" cy="96"/>
            </a:xfrm>
            <a:prstGeom prst="line">
              <a:avLst/>
            </a:prstGeom>
            <a:noFill/>
            <a:ln w="28575">
              <a:solidFill>
                <a:schemeClr val="tx1"/>
              </a:solidFill>
              <a:round/>
              <a:headEnd/>
              <a:tailEnd/>
            </a:ln>
          </p:spPr>
          <p:txBody>
            <a:bodyPr/>
            <a:lstStyle/>
            <a:p>
              <a:endParaRPr lang="zh-CN" altLang="en-US"/>
            </a:p>
          </p:txBody>
        </p:sp>
        <p:sp>
          <p:nvSpPr>
            <p:cNvPr id="51227" name="Text Box 18"/>
            <p:cNvSpPr txBox="1">
              <a:spLocks noChangeArrowheads="1"/>
            </p:cNvSpPr>
            <p:nvPr/>
          </p:nvSpPr>
          <p:spPr bwMode="auto">
            <a:xfrm>
              <a:off x="1872"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65</a:t>
              </a:r>
            </a:p>
          </p:txBody>
        </p:sp>
        <p:sp>
          <p:nvSpPr>
            <p:cNvPr id="51228" name="Line 19"/>
            <p:cNvSpPr>
              <a:spLocks noChangeShapeType="1"/>
            </p:cNvSpPr>
            <p:nvPr/>
          </p:nvSpPr>
          <p:spPr bwMode="auto">
            <a:xfrm>
              <a:off x="2220" y="2016"/>
              <a:ext cx="0" cy="96"/>
            </a:xfrm>
            <a:prstGeom prst="line">
              <a:avLst/>
            </a:prstGeom>
            <a:noFill/>
            <a:ln w="28575">
              <a:solidFill>
                <a:schemeClr val="tx1"/>
              </a:solidFill>
              <a:round/>
              <a:headEnd/>
              <a:tailEnd/>
            </a:ln>
          </p:spPr>
          <p:txBody>
            <a:bodyPr/>
            <a:lstStyle/>
            <a:p>
              <a:endParaRPr lang="zh-CN" altLang="en-US"/>
            </a:p>
          </p:txBody>
        </p:sp>
        <p:sp>
          <p:nvSpPr>
            <p:cNvPr id="51229" name="Text Box 20"/>
            <p:cNvSpPr txBox="1">
              <a:spLocks noChangeArrowheads="1"/>
            </p:cNvSpPr>
            <p:nvPr/>
          </p:nvSpPr>
          <p:spPr bwMode="auto">
            <a:xfrm>
              <a:off x="2064"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67</a:t>
              </a:r>
            </a:p>
          </p:txBody>
        </p:sp>
        <p:sp>
          <p:nvSpPr>
            <p:cNvPr id="51230" name="Line 21"/>
            <p:cNvSpPr>
              <a:spLocks noChangeShapeType="1"/>
            </p:cNvSpPr>
            <p:nvPr/>
          </p:nvSpPr>
          <p:spPr bwMode="auto">
            <a:xfrm>
              <a:off x="2988" y="2016"/>
              <a:ext cx="0" cy="96"/>
            </a:xfrm>
            <a:prstGeom prst="line">
              <a:avLst/>
            </a:prstGeom>
            <a:noFill/>
            <a:ln w="28575">
              <a:solidFill>
                <a:schemeClr val="tx1"/>
              </a:solidFill>
              <a:round/>
              <a:headEnd/>
              <a:tailEnd/>
            </a:ln>
          </p:spPr>
          <p:txBody>
            <a:bodyPr/>
            <a:lstStyle/>
            <a:p>
              <a:endParaRPr lang="zh-CN" altLang="en-US"/>
            </a:p>
          </p:txBody>
        </p:sp>
        <p:sp>
          <p:nvSpPr>
            <p:cNvPr id="51231" name="Text Box 22"/>
            <p:cNvSpPr txBox="1">
              <a:spLocks noChangeArrowheads="1"/>
            </p:cNvSpPr>
            <p:nvPr/>
          </p:nvSpPr>
          <p:spPr bwMode="auto">
            <a:xfrm>
              <a:off x="2832" y="1812"/>
              <a:ext cx="336"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98</a:t>
              </a:r>
            </a:p>
          </p:txBody>
        </p:sp>
        <p:sp>
          <p:nvSpPr>
            <p:cNvPr id="51232" name="Line 23"/>
            <p:cNvSpPr>
              <a:spLocks noChangeShapeType="1"/>
            </p:cNvSpPr>
            <p:nvPr/>
          </p:nvSpPr>
          <p:spPr bwMode="auto">
            <a:xfrm>
              <a:off x="3564" y="2016"/>
              <a:ext cx="0" cy="96"/>
            </a:xfrm>
            <a:prstGeom prst="line">
              <a:avLst/>
            </a:prstGeom>
            <a:noFill/>
            <a:ln w="28575">
              <a:solidFill>
                <a:schemeClr val="tx1"/>
              </a:solidFill>
              <a:round/>
              <a:headEnd/>
              <a:tailEnd/>
            </a:ln>
          </p:spPr>
          <p:txBody>
            <a:bodyPr/>
            <a:lstStyle/>
            <a:p>
              <a:endParaRPr lang="zh-CN" altLang="en-US"/>
            </a:p>
          </p:txBody>
        </p:sp>
        <p:sp>
          <p:nvSpPr>
            <p:cNvPr id="51233" name="Text Box 24"/>
            <p:cNvSpPr txBox="1">
              <a:spLocks noChangeArrowheads="1"/>
            </p:cNvSpPr>
            <p:nvPr/>
          </p:nvSpPr>
          <p:spPr bwMode="auto">
            <a:xfrm>
              <a:off x="3360" y="1812"/>
              <a:ext cx="384"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122</a:t>
              </a:r>
            </a:p>
          </p:txBody>
        </p:sp>
        <p:sp>
          <p:nvSpPr>
            <p:cNvPr id="51234" name="Line 25"/>
            <p:cNvSpPr>
              <a:spLocks noChangeShapeType="1"/>
            </p:cNvSpPr>
            <p:nvPr/>
          </p:nvSpPr>
          <p:spPr bwMode="auto">
            <a:xfrm>
              <a:off x="3852" y="2016"/>
              <a:ext cx="0" cy="96"/>
            </a:xfrm>
            <a:prstGeom prst="line">
              <a:avLst/>
            </a:prstGeom>
            <a:noFill/>
            <a:ln w="28575">
              <a:solidFill>
                <a:schemeClr val="tx1"/>
              </a:solidFill>
              <a:round/>
              <a:headEnd/>
              <a:tailEnd/>
            </a:ln>
          </p:spPr>
          <p:txBody>
            <a:bodyPr/>
            <a:lstStyle/>
            <a:p>
              <a:endParaRPr lang="zh-CN" altLang="en-US"/>
            </a:p>
          </p:txBody>
        </p:sp>
        <p:sp>
          <p:nvSpPr>
            <p:cNvPr id="51235" name="Text Box 26"/>
            <p:cNvSpPr txBox="1">
              <a:spLocks noChangeArrowheads="1"/>
            </p:cNvSpPr>
            <p:nvPr/>
          </p:nvSpPr>
          <p:spPr bwMode="auto">
            <a:xfrm>
              <a:off x="3648" y="1812"/>
              <a:ext cx="480"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124</a:t>
              </a:r>
            </a:p>
          </p:txBody>
        </p:sp>
        <p:sp>
          <p:nvSpPr>
            <p:cNvPr id="51236" name="Line 27"/>
            <p:cNvSpPr>
              <a:spLocks noChangeShapeType="1"/>
            </p:cNvSpPr>
            <p:nvPr/>
          </p:nvSpPr>
          <p:spPr bwMode="auto">
            <a:xfrm>
              <a:off x="4764" y="2016"/>
              <a:ext cx="0" cy="96"/>
            </a:xfrm>
            <a:prstGeom prst="line">
              <a:avLst/>
            </a:prstGeom>
            <a:noFill/>
            <a:ln w="28575">
              <a:solidFill>
                <a:schemeClr val="tx1"/>
              </a:solidFill>
              <a:round/>
              <a:headEnd/>
              <a:tailEnd/>
            </a:ln>
          </p:spPr>
          <p:txBody>
            <a:bodyPr/>
            <a:lstStyle/>
            <a:p>
              <a:endParaRPr lang="zh-CN" altLang="en-US"/>
            </a:p>
          </p:txBody>
        </p:sp>
        <p:sp>
          <p:nvSpPr>
            <p:cNvPr id="51237" name="Text Box 28"/>
            <p:cNvSpPr txBox="1">
              <a:spLocks noChangeArrowheads="1"/>
            </p:cNvSpPr>
            <p:nvPr/>
          </p:nvSpPr>
          <p:spPr bwMode="auto">
            <a:xfrm>
              <a:off x="4560" y="1812"/>
              <a:ext cx="384"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183</a:t>
              </a:r>
            </a:p>
          </p:txBody>
        </p:sp>
        <p:sp>
          <p:nvSpPr>
            <p:cNvPr id="51238" name="Line 29"/>
            <p:cNvSpPr>
              <a:spLocks noChangeShapeType="1"/>
            </p:cNvSpPr>
            <p:nvPr/>
          </p:nvSpPr>
          <p:spPr bwMode="auto">
            <a:xfrm>
              <a:off x="5280" y="2016"/>
              <a:ext cx="0" cy="96"/>
            </a:xfrm>
            <a:prstGeom prst="line">
              <a:avLst/>
            </a:prstGeom>
            <a:noFill/>
            <a:ln w="28575">
              <a:solidFill>
                <a:schemeClr val="tx1"/>
              </a:solidFill>
              <a:round/>
              <a:headEnd/>
              <a:tailEnd/>
            </a:ln>
          </p:spPr>
          <p:txBody>
            <a:bodyPr/>
            <a:lstStyle/>
            <a:p>
              <a:endParaRPr lang="zh-CN" altLang="en-US"/>
            </a:p>
          </p:txBody>
        </p:sp>
        <p:sp>
          <p:nvSpPr>
            <p:cNvPr id="51239" name="Text Box 30"/>
            <p:cNvSpPr txBox="1">
              <a:spLocks noChangeArrowheads="1"/>
            </p:cNvSpPr>
            <p:nvPr/>
          </p:nvSpPr>
          <p:spPr bwMode="auto">
            <a:xfrm>
              <a:off x="5040" y="1812"/>
              <a:ext cx="420" cy="233"/>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199</a:t>
              </a:r>
            </a:p>
          </p:txBody>
        </p:sp>
      </p:grpSp>
      <p:grpSp>
        <p:nvGrpSpPr>
          <p:cNvPr id="4" name="组合 1"/>
          <p:cNvGrpSpPr>
            <a:grpSpLocks/>
          </p:cNvGrpSpPr>
          <p:nvPr/>
        </p:nvGrpSpPr>
        <p:grpSpPr bwMode="auto">
          <a:xfrm>
            <a:off x="360363" y="3721100"/>
            <a:ext cx="3451225" cy="2276475"/>
            <a:chOff x="5048250" y="4371975"/>
            <a:chExt cx="3451225" cy="2276475"/>
          </a:xfrm>
        </p:grpSpPr>
        <p:cxnSp>
          <p:nvCxnSpPr>
            <p:cNvPr id="51207" name="直接连接符 4"/>
            <p:cNvCxnSpPr>
              <a:cxnSpLocks noChangeShapeType="1"/>
            </p:cNvCxnSpPr>
            <p:nvPr/>
          </p:nvCxnSpPr>
          <p:spPr bwMode="auto">
            <a:xfrm>
              <a:off x="5810250" y="5397500"/>
              <a:ext cx="742950" cy="457200"/>
            </a:xfrm>
            <a:prstGeom prst="line">
              <a:avLst/>
            </a:prstGeom>
            <a:noFill/>
            <a:ln w="9525" algn="ctr">
              <a:solidFill>
                <a:schemeClr val="tx1"/>
              </a:solidFill>
              <a:round/>
              <a:headEnd/>
              <a:tailEnd/>
            </a:ln>
          </p:spPr>
        </p:cxnSp>
        <p:cxnSp>
          <p:nvCxnSpPr>
            <p:cNvPr id="51208" name="直接连接符 6"/>
            <p:cNvCxnSpPr>
              <a:cxnSpLocks noChangeShapeType="1"/>
            </p:cNvCxnSpPr>
            <p:nvPr/>
          </p:nvCxnSpPr>
          <p:spPr bwMode="auto">
            <a:xfrm>
              <a:off x="6572250" y="4437063"/>
              <a:ext cx="1371600" cy="809625"/>
            </a:xfrm>
            <a:prstGeom prst="line">
              <a:avLst/>
            </a:prstGeom>
            <a:noFill/>
            <a:ln w="9525" algn="ctr">
              <a:solidFill>
                <a:schemeClr val="tx1"/>
              </a:solidFill>
              <a:round/>
              <a:headEnd/>
              <a:tailEnd/>
            </a:ln>
          </p:spPr>
        </p:cxnSp>
        <p:sp>
          <p:nvSpPr>
            <p:cNvPr id="51209" name="TextBox 7"/>
            <p:cNvSpPr txBox="1">
              <a:spLocks noChangeArrowheads="1"/>
            </p:cNvSpPr>
            <p:nvPr/>
          </p:nvSpPr>
          <p:spPr bwMode="auto">
            <a:xfrm>
              <a:off x="8229600" y="5997575"/>
              <a:ext cx="269875" cy="400050"/>
            </a:xfrm>
            <a:prstGeom prst="rect">
              <a:avLst/>
            </a:prstGeom>
            <a:noFill/>
            <a:ln w="9525">
              <a:noFill/>
              <a:miter lim="800000"/>
              <a:headEnd/>
              <a:tailEnd/>
            </a:ln>
          </p:spPr>
          <p:txBody>
            <a:bodyPr wrap="none">
              <a:spAutoFit/>
            </a:bodyPr>
            <a:lstStyle/>
            <a:p>
              <a:pPr eaLnBrk="1" hangingPunct="1"/>
              <a:r>
                <a:rPr lang="en-US" altLang="zh-CN" sz="2000"/>
                <a:t>t</a:t>
              </a:r>
              <a:endParaRPr lang="zh-CN" altLang="en-US" sz="2000"/>
            </a:p>
          </p:txBody>
        </p:sp>
        <p:cxnSp>
          <p:nvCxnSpPr>
            <p:cNvPr id="51210" name="直接箭头连接符 9"/>
            <p:cNvCxnSpPr>
              <a:cxnSpLocks noChangeShapeType="1"/>
              <a:endCxn id="51209" idx="1"/>
            </p:cNvCxnSpPr>
            <p:nvPr/>
          </p:nvCxnSpPr>
          <p:spPr bwMode="auto">
            <a:xfrm>
              <a:off x="5429250" y="6197600"/>
              <a:ext cx="2800350" cy="0"/>
            </a:xfrm>
            <a:prstGeom prst="straightConnector1">
              <a:avLst/>
            </a:prstGeom>
            <a:noFill/>
            <a:ln w="9525" algn="ctr">
              <a:solidFill>
                <a:schemeClr val="tx1"/>
              </a:solidFill>
              <a:round/>
              <a:headEnd/>
              <a:tailEnd type="arrow" w="med" len="med"/>
            </a:ln>
          </p:spPr>
        </p:cxnSp>
        <p:cxnSp>
          <p:nvCxnSpPr>
            <p:cNvPr id="51211" name="直接箭头连接符 11"/>
            <p:cNvCxnSpPr>
              <a:cxnSpLocks noChangeShapeType="1"/>
            </p:cNvCxnSpPr>
            <p:nvPr/>
          </p:nvCxnSpPr>
          <p:spPr bwMode="auto">
            <a:xfrm flipV="1">
              <a:off x="5429250" y="4371975"/>
              <a:ext cx="0" cy="1825625"/>
            </a:xfrm>
            <a:prstGeom prst="straightConnector1">
              <a:avLst/>
            </a:prstGeom>
            <a:noFill/>
            <a:ln w="9525" algn="ctr">
              <a:solidFill>
                <a:schemeClr val="tx1"/>
              </a:solidFill>
              <a:round/>
              <a:headEnd/>
              <a:tailEnd type="arrow" w="med" len="med"/>
            </a:ln>
          </p:spPr>
        </p:cxnSp>
        <p:cxnSp>
          <p:nvCxnSpPr>
            <p:cNvPr id="14" name="直接连接符 13"/>
            <p:cNvCxnSpPr/>
            <p:nvPr/>
          </p:nvCxnSpPr>
          <p:spPr bwMode="auto">
            <a:xfrm>
              <a:off x="6553200" y="4448175"/>
              <a:ext cx="0" cy="1749425"/>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a:off x="5810250" y="5397500"/>
              <a:ext cx="2266950" cy="0"/>
            </a:xfrm>
            <a:prstGeom prst="line">
              <a:avLst/>
            </a:prstGeom>
            <a:ln>
              <a:headEnd type="none" w="med" len="med"/>
              <a:tailEnd type="none" w="med" len="med"/>
            </a:ln>
            <a:extLst/>
          </p:spPr>
          <p:style>
            <a:lnRef idx="1">
              <a:schemeClr val="accent1"/>
            </a:lnRef>
            <a:fillRef idx="0">
              <a:schemeClr val="accent1"/>
            </a:fillRef>
            <a:effectRef idx="0">
              <a:schemeClr val="accent1"/>
            </a:effectRef>
            <a:fontRef idx="minor">
              <a:schemeClr val="tx1"/>
            </a:fontRef>
          </p:style>
        </p:cxnSp>
        <p:sp>
          <p:nvSpPr>
            <p:cNvPr id="51214" name="TextBox 85"/>
            <p:cNvSpPr txBox="1">
              <a:spLocks noChangeArrowheads="1"/>
            </p:cNvSpPr>
            <p:nvPr/>
          </p:nvSpPr>
          <p:spPr bwMode="auto">
            <a:xfrm>
              <a:off x="5048250" y="4400550"/>
              <a:ext cx="369888" cy="400050"/>
            </a:xfrm>
            <a:prstGeom prst="rect">
              <a:avLst/>
            </a:prstGeom>
            <a:noFill/>
            <a:ln w="9525">
              <a:noFill/>
              <a:miter lim="800000"/>
              <a:headEnd/>
              <a:tailEnd/>
            </a:ln>
          </p:spPr>
          <p:txBody>
            <a:bodyPr wrap="none">
              <a:spAutoFit/>
            </a:bodyPr>
            <a:lstStyle/>
            <a:p>
              <a:pPr eaLnBrk="1" hangingPunct="1"/>
              <a:r>
                <a:rPr lang="en-US" altLang="zh-CN" sz="2000"/>
                <a:t>C</a:t>
              </a:r>
              <a:endParaRPr lang="zh-CN" altLang="en-US" sz="2000"/>
            </a:p>
          </p:txBody>
        </p:sp>
        <p:sp>
          <p:nvSpPr>
            <p:cNvPr id="51215" name="TextBox 86"/>
            <p:cNvSpPr txBox="1">
              <a:spLocks noChangeArrowheads="1"/>
            </p:cNvSpPr>
            <p:nvPr/>
          </p:nvSpPr>
          <p:spPr bwMode="auto">
            <a:xfrm>
              <a:off x="5410200" y="6248400"/>
              <a:ext cx="812800" cy="400050"/>
            </a:xfrm>
            <a:prstGeom prst="rect">
              <a:avLst/>
            </a:prstGeom>
            <a:noFill/>
            <a:ln w="9525">
              <a:noFill/>
              <a:miter lim="800000"/>
              <a:headEnd/>
              <a:tailEnd/>
            </a:ln>
          </p:spPr>
          <p:txBody>
            <a:bodyPr wrap="none">
              <a:spAutoFit/>
            </a:bodyPr>
            <a:lstStyle/>
            <a:p>
              <a:pPr eaLnBrk="1" hangingPunct="1"/>
              <a:r>
                <a:rPr lang="en-US" altLang="zh-CN" sz="2000"/>
                <a:t>Head</a:t>
              </a:r>
              <a:endParaRPr lang="zh-CN" altLang="en-US" sz="2000"/>
            </a:p>
          </p:txBody>
        </p:sp>
        <p:sp>
          <p:nvSpPr>
            <p:cNvPr id="51216" name="TextBox 87"/>
            <p:cNvSpPr txBox="1">
              <a:spLocks noChangeArrowheads="1"/>
            </p:cNvSpPr>
            <p:nvPr/>
          </p:nvSpPr>
          <p:spPr bwMode="auto">
            <a:xfrm>
              <a:off x="7499350" y="6248400"/>
              <a:ext cx="755650" cy="400050"/>
            </a:xfrm>
            <a:prstGeom prst="rect">
              <a:avLst/>
            </a:prstGeom>
            <a:noFill/>
            <a:ln w="9525">
              <a:noFill/>
              <a:miter lim="800000"/>
              <a:headEnd/>
              <a:tailEnd/>
            </a:ln>
          </p:spPr>
          <p:txBody>
            <a:bodyPr wrap="none">
              <a:spAutoFit/>
            </a:bodyPr>
            <a:lstStyle/>
            <a:p>
              <a:pPr eaLnBrk="1" hangingPunct="1"/>
              <a:r>
                <a:rPr lang="en-US" altLang="zh-CN" sz="2000"/>
                <a:t>Rear</a:t>
              </a:r>
              <a:endParaRPr lang="zh-CN" altLang="en-US" sz="2000"/>
            </a:p>
          </p:txBody>
        </p:sp>
      </p:grpSp>
      <p:sp>
        <p:nvSpPr>
          <p:cNvPr id="51206" name="TextBox 2"/>
          <p:cNvSpPr txBox="1">
            <a:spLocks noChangeArrowheads="1"/>
          </p:cNvSpPr>
          <p:nvPr/>
        </p:nvSpPr>
        <p:spPr bwMode="auto">
          <a:xfrm>
            <a:off x="4800600" y="3949700"/>
            <a:ext cx="3886200" cy="892175"/>
          </a:xfrm>
          <a:prstGeom prst="rect">
            <a:avLst/>
          </a:prstGeom>
          <a:noFill/>
          <a:ln w="9525">
            <a:noFill/>
            <a:miter lim="800000"/>
            <a:headEnd/>
            <a:tailEnd/>
          </a:ln>
        </p:spPr>
        <p:txBody>
          <a:bodyPr>
            <a:spAutoFit/>
          </a:bodyPr>
          <a:lstStyle/>
          <a:p>
            <a:pPr eaLnBrk="1" hangingPunct="1"/>
            <a:r>
              <a:rPr lang="zh-CN" altLang="en-US"/>
              <a:t>首先给出寻到序列，然后建立队列？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认识一下磁盘</a:t>
            </a:r>
          </a:p>
        </p:txBody>
      </p:sp>
      <p:graphicFrame>
        <p:nvGraphicFramePr>
          <p:cNvPr id="2050"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2060" name="剪辑" r:id="rId3" imgW="2166845" imgH="2287575" progId="MS_ClipArt_Gallery.2">
                  <p:embed/>
                </p:oleObj>
              </mc:Choice>
              <mc:Fallback>
                <p:oleObj name="剪辑" r:id="rId3" imgW="2166845" imgH="2287575" progId="MS_ClipArt_Gallery.2">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57200" y="4191000"/>
            <a:ext cx="3138488" cy="1808163"/>
            <a:chOff x="2919" y="432"/>
            <a:chExt cx="2169" cy="1271"/>
          </a:xfrm>
        </p:grpSpPr>
        <p:sp>
          <p:nvSpPr>
            <p:cNvPr id="2089" name="Oval 7"/>
            <p:cNvSpPr>
              <a:spLocks noChangeArrowheads="1"/>
            </p:cNvSpPr>
            <p:nvPr/>
          </p:nvSpPr>
          <p:spPr bwMode="auto">
            <a:xfrm rot="4930609">
              <a:off x="3774" y="389"/>
              <a:ext cx="1271" cy="135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90" name="Oval 8"/>
            <p:cNvSpPr>
              <a:spLocks noChangeArrowheads="1"/>
            </p:cNvSpPr>
            <p:nvPr/>
          </p:nvSpPr>
          <p:spPr bwMode="auto">
            <a:xfrm rot="4930609">
              <a:off x="3917" y="541"/>
              <a:ext cx="985" cy="1053"/>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2091" name="Oval 9"/>
            <p:cNvSpPr>
              <a:spLocks noChangeArrowheads="1"/>
            </p:cNvSpPr>
            <p:nvPr/>
          </p:nvSpPr>
          <p:spPr bwMode="auto">
            <a:xfrm rot="4930609">
              <a:off x="4059" y="693"/>
              <a:ext cx="701" cy="749"/>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92" name="Line 10"/>
            <p:cNvSpPr>
              <a:spLocks noChangeShapeType="1"/>
            </p:cNvSpPr>
            <p:nvPr/>
          </p:nvSpPr>
          <p:spPr bwMode="auto">
            <a:xfrm rot="4930609">
              <a:off x="3958" y="1060"/>
              <a:ext cx="0" cy="140"/>
            </a:xfrm>
            <a:prstGeom prst="line">
              <a:avLst/>
            </a:prstGeom>
            <a:noFill/>
            <a:ln w="25400">
              <a:solidFill>
                <a:schemeClr val="tx1"/>
              </a:solidFill>
              <a:round/>
              <a:headEnd/>
              <a:tailEnd/>
            </a:ln>
          </p:spPr>
          <p:txBody>
            <a:bodyPr wrap="none" anchor="ctr"/>
            <a:lstStyle/>
            <a:p>
              <a:endParaRPr lang="zh-CN" altLang="en-US"/>
            </a:p>
          </p:txBody>
        </p:sp>
        <p:sp>
          <p:nvSpPr>
            <p:cNvPr id="2093" name="Line 11"/>
            <p:cNvSpPr>
              <a:spLocks noChangeShapeType="1"/>
            </p:cNvSpPr>
            <p:nvPr/>
          </p:nvSpPr>
          <p:spPr bwMode="auto">
            <a:xfrm rot="4930609" flipV="1">
              <a:off x="4000" y="747"/>
              <a:ext cx="95" cy="127"/>
            </a:xfrm>
            <a:prstGeom prst="line">
              <a:avLst/>
            </a:prstGeom>
            <a:noFill/>
            <a:ln w="25400">
              <a:solidFill>
                <a:schemeClr val="tx1"/>
              </a:solidFill>
              <a:round/>
              <a:headEnd/>
              <a:tailEnd/>
            </a:ln>
          </p:spPr>
          <p:txBody>
            <a:bodyPr wrap="none" anchor="ctr"/>
            <a:lstStyle/>
            <a:p>
              <a:endParaRPr lang="zh-CN" altLang="en-US"/>
            </a:p>
          </p:txBody>
        </p:sp>
        <p:sp>
          <p:nvSpPr>
            <p:cNvPr id="2094" name="Line 12"/>
            <p:cNvSpPr>
              <a:spLocks noChangeShapeType="1"/>
            </p:cNvSpPr>
            <p:nvPr/>
          </p:nvSpPr>
          <p:spPr bwMode="auto">
            <a:xfrm>
              <a:off x="3275" y="1347"/>
              <a:ext cx="59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2095" name="Rectangle 13"/>
            <p:cNvSpPr>
              <a:spLocks noChangeArrowheads="1"/>
            </p:cNvSpPr>
            <p:nvPr/>
          </p:nvSpPr>
          <p:spPr bwMode="auto">
            <a:xfrm>
              <a:off x="2919" y="1274"/>
              <a:ext cx="478" cy="277"/>
            </a:xfrm>
            <a:prstGeom prst="rect">
              <a:avLst/>
            </a:prstGeom>
            <a:noFill/>
            <a:ln w="12700">
              <a:noFill/>
              <a:miter lim="800000"/>
              <a:headEnd/>
              <a:tailEnd/>
            </a:ln>
          </p:spPr>
          <p:txBody>
            <a:bodyPr wrap="none" lIns="90488" tIns="44450" rIns="90488" bIns="44450">
              <a:spAutoFit/>
            </a:bodyPr>
            <a:lstStyle/>
            <a:p>
              <a:r>
                <a:rPr lang="zh-CN" altLang="en-US" sz="2000">
                  <a:solidFill>
                    <a:srgbClr val="FF0000"/>
                  </a:solidFill>
                  <a:latin typeface="Times New Roman" pitchFamily="18" charset="0"/>
                </a:rPr>
                <a:t>磁道</a:t>
              </a:r>
            </a:p>
          </p:txBody>
        </p:sp>
        <p:sp>
          <p:nvSpPr>
            <p:cNvPr id="2096" name="Line 14"/>
            <p:cNvSpPr>
              <a:spLocks noChangeShapeType="1"/>
            </p:cNvSpPr>
            <p:nvPr/>
          </p:nvSpPr>
          <p:spPr bwMode="auto">
            <a:xfrm>
              <a:off x="3573" y="741"/>
              <a:ext cx="406" cy="178"/>
            </a:xfrm>
            <a:prstGeom prst="line">
              <a:avLst/>
            </a:prstGeom>
            <a:noFill/>
            <a:ln w="25400">
              <a:solidFill>
                <a:schemeClr val="tx1"/>
              </a:solidFill>
              <a:round/>
              <a:headEnd/>
              <a:tailEnd type="triangle" w="med" len="med"/>
            </a:ln>
          </p:spPr>
          <p:txBody>
            <a:bodyPr wrap="none" anchor="ctr"/>
            <a:lstStyle/>
            <a:p>
              <a:endParaRPr lang="zh-CN" altLang="en-US"/>
            </a:p>
          </p:txBody>
        </p:sp>
        <p:sp>
          <p:nvSpPr>
            <p:cNvPr id="2097" name="Rectangle 15"/>
            <p:cNvSpPr>
              <a:spLocks noChangeArrowheads="1"/>
            </p:cNvSpPr>
            <p:nvPr/>
          </p:nvSpPr>
          <p:spPr bwMode="auto">
            <a:xfrm>
              <a:off x="3193" y="598"/>
              <a:ext cx="479" cy="277"/>
            </a:xfrm>
            <a:prstGeom prst="rect">
              <a:avLst/>
            </a:prstGeom>
            <a:noFill/>
            <a:ln w="12700">
              <a:noFill/>
              <a:miter lim="800000"/>
              <a:headEnd/>
              <a:tailEnd/>
            </a:ln>
          </p:spPr>
          <p:txBody>
            <a:bodyPr wrap="none" lIns="90488" tIns="44450" rIns="90488" bIns="44450">
              <a:spAutoFit/>
            </a:bodyPr>
            <a:lstStyle/>
            <a:p>
              <a:r>
                <a:rPr lang="zh-CN" altLang="en-US" sz="2000">
                  <a:solidFill>
                    <a:srgbClr val="FF0000"/>
                  </a:solidFill>
                  <a:latin typeface="Times New Roman" pitchFamily="18" charset="0"/>
                </a:rPr>
                <a:t>扇区</a:t>
              </a:r>
            </a:p>
          </p:txBody>
        </p:sp>
      </p:grpSp>
      <p:grpSp>
        <p:nvGrpSpPr>
          <p:cNvPr id="3" name="Group 16"/>
          <p:cNvGrpSpPr>
            <a:grpSpLocks/>
          </p:cNvGrpSpPr>
          <p:nvPr/>
        </p:nvGrpSpPr>
        <p:grpSpPr bwMode="auto">
          <a:xfrm>
            <a:off x="1295400" y="1752600"/>
            <a:ext cx="4213225" cy="1665288"/>
            <a:chOff x="288" y="672"/>
            <a:chExt cx="2796" cy="1152"/>
          </a:xfrm>
        </p:grpSpPr>
        <p:sp>
          <p:nvSpPr>
            <p:cNvPr id="2075" name="AutoShape 17"/>
            <p:cNvSpPr>
              <a:spLocks noChangeArrowheads="1"/>
            </p:cNvSpPr>
            <p:nvPr/>
          </p:nvSpPr>
          <p:spPr bwMode="auto">
            <a:xfrm>
              <a:off x="960" y="1536"/>
              <a:ext cx="192" cy="288"/>
            </a:xfrm>
            <a:prstGeom prst="can">
              <a:avLst>
                <a:gd name="adj" fmla="val 41667"/>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grpSp>
          <p:nvGrpSpPr>
            <p:cNvPr id="2076" name="Group 18"/>
            <p:cNvGrpSpPr>
              <a:grpSpLocks/>
            </p:cNvGrpSpPr>
            <p:nvPr/>
          </p:nvGrpSpPr>
          <p:grpSpPr bwMode="auto">
            <a:xfrm>
              <a:off x="288" y="824"/>
              <a:ext cx="2796" cy="808"/>
              <a:chOff x="336" y="720"/>
              <a:chExt cx="2796" cy="808"/>
            </a:xfrm>
          </p:grpSpPr>
          <p:sp>
            <p:nvSpPr>
              <p:cNvPr id="2078" name="Oval 19"/>
              <p:cNvSpPr>
                <a:spLocks noChangeArrowheads="1"/>
              </p:cNvSpPr>
              <p:nvPr/>
            </p:nvSpPr>
            <p:spPr bwMode="auto">
              <a:xfrm>
                <a:off x="336" y="1304"/>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79" name="Line 20"/>
              <p:cNvSpPr>
                <a:spLocks noChangeShapeType="1"/>
              </p:cNvSpPr>
              <p:nvPr/>
            </p:nvSpPr>
            <p:spPr bwMode="auto">
              <a:xfrm flipV="1">
                <a:off x="1872" y="1144"/>
                <a:ext cx="752" cy="304"/>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0" name="Oval 21"/>
              <p:cNvSpPr>
                <a:spLocks noChangeArrowheads="1"/>
              </p:cNvSpPr>
              <p:nvPr/>
            </p:nvSpPr>
            <p:spPr bwMode="auto">
              <a:xfrm>
                <a:off x="336" y="1152"/>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81" name="Oval 22"/>
              <p:cNvSpPr>
                <a:spLocks noChangeArrowheads="1"/>
              </p:cNvSpPr>
              <p:nvPr/>
            </p:nvSpPr>
            <p:spPr bwMode="auto">
              <a:xfrm>
                <a:off x="336" y="1008"/>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82" name="Oval 23"/>
              <p:cNvSpPr>
                <a:spLocks noChangeArrowheads="1"/>
              </p:cNvSpPr>
              <p:nvPr/>
            </p:nvSpPr>
            <p:spPr bwMode="auto">
              <a:xfrm>
                <a:off x="336" y="864"/>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83" name="Oval 24"/>
              <p:cNvSpPr>
                <a:spLocks noChangeArrowheads="1"/>
              </p:cNvSpPr>
              <p:nvPr/>
            </p:nvSpPr>
            <p:spPr bwMode="auto">
              <a:xfrm>
                <a:off x="336" y="720"/>
                <a:ext cx="1520" cy="224"/>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2084" name="Line 25"/>
              <p:cNvSpPr>
                <a:spLocks noChangeShapeType="1"/>
              </p:cNvSpPr>
              <p:nvPr/>
            </p:nvSpPr>
            <p:spPr bwMode="auto">
              <a:xfrm>
                <a:off x="1872" y="816"/>
                <a:ext cx="752" cy="32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5" name="Line 26"/>
              <p:cNvSpPr>
                <a:spLocks noChangeShapeType="1"/>
              </p:cNvSpPr>
              <p:nvPr/>
            </p:nvSpPr>
            <p:spPr bwMode="auto">
              <a:xfrm>
                <a:off x="1872" y="960"/>
                <a:ext cx="752" cy="17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6" name="Line 27"/>
              <p:cNvSpPr>
                <a:spLocks noChangeShapeType="1"/>
              </p:cNvSpPr>
              <p:nvPr/>
            </p:nvSpPr>
            <p:spPr bwMode="auto">
              <a:xfrm>
                <a:off x="1872" y="1144"/>
                <a:ext cx="752" cy="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7" name="Line 28"/>
              <p:cNvSpPr>
                <a:spLocks noChangeShapeType="1"/>
              </p:cNvSpPr>
              <p:nvPr/>
            </p:nvSpPr>
            <p:spPr bwMode="auto">
              <a:xfrm flipV="1">
                <a:off x="1872" y="1136"/>
                <a:ext cx="752" cy="160"/>
              </a:xfrm>
              <a:prstGeom prst="line">
                <a:avLst/>
              </a:prstGeom>
              <a:noFill/>
              <a:ln w="25400">
                <a:solidFill>
                  <a:schemeClr val="tx1"/>
                </a:solidFill>
                <a:round/>
                <a:headEnd type="triangle" w="med" len="med"/>
                <a:tailEnd/>
              </a:ln>
            </p:spPr>
            <p:txBody>
              <a:bodyPr wrap="none" anchor="ctr"/>
              <a:lstStyle/>
              <a:p>
                <a:endParaRPr lang="zh-CN" altLang="en-US"/>
              </a:p>
            </p:txBody>
          </p:sp>
          <p:sp>
            <p:nvSpPr>
              <p:cNvPr id="2088" name="Rectangle 29"/>
              <p:cNvSpPr>
                <a:spLocks noChangeArrowheads="1"/>
              </p:cNvSpPr>
              <p:nvPr/>
            </p:nvSpPr>
            <p:spPr bwMode="auto">
              <a:xfrm>
                <a:off x="2672" y="1048"/>
                <a:ext cx="460" cy="273"/>
              </a:xfrm>
              <a:prstGeom prst="rect">
                <a:avLst/>
              </a:prstGeom>
              <a:noFill/>
              <a:ln w="12700">
                <a:noFill/>
                <a:miter lim="800000"/>
                <a:headEnd/>
                <a:tailEnd/>
              </a:ln>
            </p:spPr>
            <p:txBody>
              <a:bodyPr wrap="none" lIns="90488" tIns="44450" rIns="90488" bIns="44450">
                <a:spAutoFit/>
              </a:bodyPr>
              <a:lstStyle/>
              <a:p>
                <a:r>
                  <a:rPr lang="zh-CN" altLang="en-US" sz="2000">
                    <a:solidFill>
                      <a:srgbClr val="FF0000"/>
                    </a:solidFill>
                    <a:latin typeface="Times New Roman" pitchFamily="18" charset="0"/>
                  </a:rPr>
                  <a:t>盘面</a:t>
                </a:r>
              </a:p>
            </p:txBody>
          </p:sp>
        </p:grpSp>
        <p:sp>
          <p:nvSpPr>
            <p:cNvPr id="2077" name="AutoShape 30"/>
            <p:cNvSpPr>
              <a:spLocks noChangeArrowheads="1"/>
            </p:cNvSpPr>
            <p:nvPr/>
          </p:nvSpPr>
          <p:spPr bwMode="auto">
            <a:xfrm>
              <a:off x="960" y="672"/>
              <a:ext cx="192" cy="288"/>
            </a:xfrm>
            <a:prstGeom prst="can">
              <a:avLst>
                <a:gd name="adj" fmla="val 41667"/>
              </a:avLst>
            </a:prstGeom>
            <a:solidFill>
              <a:srgbClr val="FF66CC"/>
            </a:solidFill>
            <a:ln w="38100">
              <a:solidFill>
                <a:schemeClr val="tx1"/>
              </a:solidFill>
              <a:round/>
              <a:headEnd/>
              <a:tailEnd/>
            </a:ln>
          </p:spPr>
          <p:txBody>
            <a:bodyPr wrap="none" lIns="90478" tIns="44445" rIns="90478" bIns="44445" anchor="ctr"/>
            <a:lstStyle/>
            <a:p>
              <a:pPr eaLnBrk="1" hangingPunct="1"/>
              <a:endParaRPr lang="zh-CN" altLang="en-US"/>
            </a:p>
          </p:txBody>
        </p:sp>
      </p:grpSp>
      <p:grpSp>
        <p:nvGrpSpPr>
          <p:cNvPr id="5" name="Group 31"/>
          <p:cNvGrpSpPr>
            <a:grpSpLocks/>
          </p:cNvGrpSpPr>
          <p:nvPr/>
        </p:nvGrpSpPr>
        <p:grpSpPr bwMode="auto">
          <a:xfrm>
            <a:off x="457200" y="1143000"/>
            <a:ext cx="4267200" cy="603250"/>
            <a:chOff x="288" y="720"/>
            <a:chExt cx="2688" cy="380"/>
          </a:xfrm>
        </p:grpSpPr>
        <p:sp>
          <p:nvSpPr>
            <p:cNvPr id="2073" name="Rectangle 32"/>
            <p:cNvSpPr>
              <a:spLocks noChangeArrowheads="1"/>
            </p:cNvSpPr>
            <p:nvPr/>
          </p:nvSpPr>
          <p:spPr bwMode="auto">
            <a:xfrm>
              <a:off x="288" y="720"/>
              <a:ext cx="2688" cy="380"/>
            </a:xfrm>
            <a:prstGeom prst="rect">
              <a:avLst/>
            </a:prstGeom>
            <a:solidFill>
              <a:schemeClr val="bg1"/>
            </a:solidFill>
            <a:ln w="9525">
              <a:noFill/>
              <a:miter lim="800000"/>
              <a:headEnd/>
              <a:tailEnd/>
            </a:ln>
          </p:spPr>
          <p:txBody>
            <a:bodyPr>
              <a:spAutoFit/>
            </a:bodyPr>
            <a:lstStyle/>
            <a:p>
              <a:pPr lvl="1" eaLnBrk="1" hangingPunct="1">
                <a:lnSpc>
                  <a:spcPct val="140000"/>
                </a:lnSpc>
              </a:pPr>
              <a:r>
                <a:rPr lang="zh-CN" altLang="en-US" sz="2400"/>
                <a:t>画一个示意图</a:t>
              </a:r>
              <a:r>
                <a:rPr lang="en-US" altLang="zh-CN" sz="2400"/>
                <a:t>:</a:t>
              </a:r>
            </a:p>
          </p:txBody>
        </p:sp>
        <p:pic>
          <p:nvPicPr>
            <p:cNvPr id="2074" name="Picture 33"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grpSp>
        <p:nvGrpSpPr>
          <p:cNvPr id="6" name="Group 34"/>
          <p:cNvGrpSpPr>
            <a:grpSpLocks/>
          </p:cNvGrpSpPr>
          <p:nvPr/>
        </p:nvGrpSpPr>
        <p:grpSpPr bwMode="auto">
          <a:xfrm>
            <a:off x="457200" y="3435350"/>
            <a:ext cx="4267200" cy="603250"/>
            <a:chOff x="288" y="720"/>
            <a:chExt cx="2688" cy="380"/>
          </a:xfrm>
        </p:grpSpPr>
        <p:sp>
          <p:nvSpPr>
            <p:cNvPr id="2071" name="Rectangle 35"/>
            <p:cNvSpPr>
              <a:spLocks noChangeArrowheads="1"/>
            </p:cNvSpPr>
            <p:nvPr/>
          </p:nvSpPr>
          <p:spPr bwMode="auto">
            <a:xfrm>
              <a:off x="288" y="720"/>
              <a:ext cx="2688" cy="380"/>
            </a:xfrm>
            <a:prstGeom prst="rect">
              <a:avLst/>
            </a:prstGeom>
            <a:noFill/>
            <a:ln w="9525">
              <a:noFill/>
              <a:miter lim="800000"/>
              <a:headEnd/>
              <a:tailEnd/>
            </a:ln>
          </p:spPr>
          <p:txBody>
            <a:bodyPr>
              <a:spAutoFit/>
            </a:bodyPr>
            <a:lstStyle/>
            <a:p>
              <a:pPr lvl="1" eaLnBrk="1" hangingPunct="1">
                <a:lnSpc>
                  <a:spcPct val="140000"/>
                </a:lnSpc>
              </a:pPr>
              <a:r>
                <a:rPr lang="zh-CN" altLang="en-US" sz="2400"/>
                <a:t>看看俯视图</a:t>
              </a:r>
              <a:r>
                <a:rPr lang="en-US" altLang="zh-CN" sz="2400"/>
                <a:t>:</a:t>
              </a:r>
            </a:p>
          </p:txBody>
        </p:sp>
        <p:pic>
          <p:nvPicPr>
            <p:cNvPr id="2072" name="Picture 36"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grpSp>
        <p:nvGrpSpPr>
          <p:cNvPr id="7" name="Group 37"/>
          <p:cNvGrpSpPr>
            <a:grpSpLocks/>
          </p:cNvGrpSpPr>
          <p:nvPr/>
        </p:nvGrpSpPr>
        <p:grpSpPr bwMode="auto">
          <a:xfrm>
            <a:off x="4191000" y="4114800"/>
            <a:ext cx="4572000" cy="603250"/>
            <a:chOff x="2640" y="2688"/>
            <a:chExt cx="2880" cy="380"/>
          </a:xfrm>
        </p:grpSpPr>
        <p:sp>
          <p:nvSpPr>
            <p:cNvPr id="2069" name="Rectangle 38"/>
            <p:cNvSpPr>
              <a:spLocks noChangeArrowheads="1"/>
            </p:cNvSpPr>
            <p:nvPr/>
          </p:nvSpPr>
          <p:spPr bwMode="auto">
            <a:xfrm>
              <a:off x="2640" y="2688"/>
              <a:ext cx="2880" cy="380"/>
            </a:xfrm>
            <a:prstGeom prst="rect">
              <a:avLst/>
            </a:prstGeom>
            <a:noFill/>
            <a:ln w="9525">
              <a:noFill/>
              <a:miter lim="800000"/>
              <a:headEnd/>
              <a:tailEnd/>
            </a:ln>
          </p:spPr>
          <p:txBody>
            <a:bodyPr>
              <a:spAutoFit/>
            </a:bodyPr>
            <a:lstStyle/>
            <a:p>
              <a:pPr lvl="1" eaLnBrk="1" hangingPunct="1">
                <a:lnSpc>
                  <a:spcPct val="140000"/>
                </a:lnSpc>
              </a:pPr>
              <a:r>
                <a:rPr lang="zh-CN" altLang="en-US" sz="2400"/>
                <a:t>磁盘的数据单位</a:t>
              </a:r>
              <a:r>
                <a:rPr lang="zh-CN" altLang="en-US" sz="2400">
                  <a:solidFill>
                    <a:srgbClr val="FF0000"/>
                  </a:solidFill>
                </a:rPr>
                <a:t>是扇区</a:t>
              </a:r>
              <a:endParaRPr lang="zh-CN" altLang="en-US" sz="2400"/>
            </a:p>
          </p:txBody>
        </p:sp>
        <p:pic>
          <p:nvPicPr>
            <p:cNvPr id="2070" name="Picture 39" descr="j0115835"/>
            <p:cNvPicPr>
              <a:picLocks noChangeAspect="1" noChangeArrowheads="1"/>
            </p:cNvPicPr>
            <p:nvPr/>
          </p:nvPicPr>
          <p:blipFill>
            <a:blip r:embed="rId5" cstate="print"/>
            <a:srcRect/>
            <a:stretch>
              <a:fillRect/>
            </a:stretch>
          </p:blipFill>
          <p:spPr bwMode="auto">
            <a:xfrm>
              <a:off x="2805" y="2842"/>
              <a:ext cx="119" cy="121"/>
            </a:xfrm>
            <a:prstGeom prst="rect">
              <a:avLst/>
            </a:prstGeom>
            <a:noFill/>
            <a:ln w="9525">
              <a:noFill/>
              <a:miter lim="800000"/>
              <a:headEnd/>
              <a:tailEnd/>
            </a:ln>
          </p:spPr>
        </p:pic>
      </p:grpSp>
      <p:sp>
        <p:nvSpPr>
          <p:cNvPr id="543784" name="AutoShape 40"/>
          <p:cNvSpPr>
            <a:spLocks/>
          </p:cNvSpPr>
          <p:nvPr/>
        </p:nvSpPr>
        <p:spPr bwMode="auto">
          <a:xfrm>
            <a:off x="4114800" y="4419600"/>
            <a:ext cx="304800" cy="1295400"/>
          </a:xfrm>
          <a:prstGeom prst="leftBrace">
            <a:avLst>
              <a:gd name="adj1" fmla="val 35417"/>
              <a:gd name="adj2" fmla="val 50000"/>
            </a:avLst>
          </a:prstGeom>
          <a:noFill/>
          <a:ln w="28575">
            <a:solidFill>
              <a:srgbClr val="FF0000"/>
            </a:solidFill>
            <a:round/>
            <a:headEnd/>
            <a:tailEnd/>
          </a:ln>
        </p:spPr>
        <p:txBody>
          <a:bodyPr wrap="none" anchor="ctr"/>
          <a:lstStyle/>
          <a:p>
            <a:pPr eaLnBrk="1" hangingPunct="1"/>
            <a:endParaRPr lang="zh-CN" altLang="en-US"/>
          </a:p>
        </p:txBody>
      </p:sp>
      <p:sp>
        <p:nvSpPr>
          <p:cNvPr id="543785" name="AutoShape 41"/>
          <p:cNvSpPr>
            <a:spLocks noChangeArrowheads="1"/>
          </p:cNvSpPr>
          <p:nvPr/>
        </p:nvSpPr>
        <p:spPr bwMode="auto">
          <a:xfrm>
            <a:off x="3657600" y="4953000"/>
            <a:ext cx="381000" cy="228600"/>
          </a:xfrm>
          <a:prstGeom prst="rightArrow">
            <a:avLst>
              <a:gd name="adj1" fmla="val 50000"/>
              <a:gd name="adj2" fmla="val 41667"/>
            </a:avLst>
          </a:prstGeom>
          <a:solidFill>
            <a:srgbClr val="FF0000"/>
          </a:solidFill>
          <a:ln w="9525" algn="ctr">
            <a:solidFill>
              <a:srgbClr val="FF0000"/>
            </a:solidFill>
            <a:miter lim="800000"/>
            <a:headEnd/>
            <a:tailEnd/>
          </a:ln>
        </p:spPr>
        <p:txBody>
          <a:bodyPr wrap="none" anchor="ctr"/>
          <a:lstStyle/>
          <a:p>
            <a:pPr eaLnBrk="1" hangingPunct="1"/>
            <a:endParaRPr lang="zh-CN" altLang="en-US"/>
          </a:p>
        </p:txBody>
      </p:sp>
      <p:grpSp>
        <p:nvGrpSpPr>
          <p:cNvPr id="8" name="Group 42"/>
          <p:cNvGrpSpPr>
            <a:grpSpLocks/>
          </p:cNvGrpSpPr>
          <p:nvPr/>
        </p:nvGrpSpPr>
        <p:grpSpPr bwMode="auto">
          <a:xfrm>
            <a:off x="4191000" y="4695825"/>
            <a:ext cx="4267200" cy="603250"/>
            <a:chOff x="288" y="720"/>
            <a:chExt cx="2688" cy="380"/>
          </a:xfrm>
        </p:grpSpPr>
        <p:sp>
          <p:nvSpPr>
            <p:cNvPr id="2067" name="Rectangle 43"/>
            <p:cNvSpPr>
              <a:spLocks noChangeArrowheads="1"/>
            </p:cNvSpPr>
            <p:nvPr/>
          </p:nvSpPr>
          <p:spPr bwMode="auto">
            <a:xfrm>
              <a:off x="288" y="720"/>
              <a:ext cx="2688" cy="380"/>
            </a:xfrm>
            <a:prstGeom prst="rect">
              <a:avLst/>
            </a:prstGeom>
            <a:noFill/>
            <a:ln w="9525">
              <a:noFill/>
              <a:miter lim="800000"/>
              <a:headEnd/>
              <a:tailEnd/>
            </a:ln>
          </p:spPr>
          <p:txBody>
            <a:bodyPr>
              <a:spAutoFit/>
            </a:bodyPr>
            <a:lstStyle/>
            <a:p>
              <a:pPr lvl="1" eaLnBrk="1" hangingPunct="1">
                <a:lnSpc>
                  <a:spcPct val="140000"/>
                </a:lnSpc>
              </a:pPr>
              <a:r>
                <a:rPr lang="zh-CN" altLang="en-US" sz="2400"/>
                <a:t>扇区大小：</a:t>
              </a:r>
              <a:r>
                <a:rPr lang="en-US" altLang="zh-CN" sz="2400">
                  <a:solidFill>
                    <a:srgbClr val="FF0000"/>
                  </a:solidFill>
                </a:rPr>
                <a:t>512</a:t>
              </a:r>
              <a:r>
                <a:rPr lang="zh-CN" altLang="en-US" sz="2400">
                  <a:solidFill>
                    <a:srgbClr val="FF0000"/>
                  </a:solidFill>
                </a:rPr>
                <a:t>字节</a:t>
              </a:r>
            </a:p>
          </p:txBody>
        </p:sp>
        <p:pic>
          <p:nvPicPr>
            <p:cNvPr id="2068" name="Picture 44"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sp>
        <p:nvSpPr>
          <p:cNvPr id="543789" name="AutoShape 45"/>
          <p:cNvSpPr>
            <a:spLocks noChangeArrowheads="1"/>
          </p:cNvSpPr>
          <p:nvPr/>
        </p:nvSpPr>
        <p:spPr bwMode="auto">
          <a:xfrm rot="10800000">
            <a:off x="5486400" y="3048000"/>
            <a:ext cx="2895600" cy="914400"/>
          </a:xfrm>
          <a:prstGeom prst="wedgeRoundRectCallout">
            <a:avLst>
              <a:gd name="adj1" fmla="val 25051"/>
              <a:gd name="adj2" fmla="val -9392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扇区是磁盘的寻址单位、访问单位</a:t>
            </a:r>
          </a:p>
        </p:txBody>
      </p:sp>
      <p:grpSp>
        <p:nvGrpSpPr>
          <p:cNvPr id="9" name="Group 46"/>
          <p:cNvGrpSpPr>
            <a:grpSpLocks/>
          </p:cNvGrpSpPr>
          <p:nvPr/>
        </p:nvGrpSpPr>
        <p:grpSpPr bwMode="auto">
          <a:xfrm>
            <a:off x="4191000" y="5286375"/>
            <a:ext cx="4267200" cy="1114425"/>
            <a:chOff x="288" y="720"/>
            <a:chExt cx="2688" cy="702"/>
          </a:xfrm>
        </p:grpSpPr>
        <p:sp>
          <p:nvSpPr>
            <p:cNvPr id="2065" name="Rectangle 47"/>
            <p:cNvSpPr>
              <a:spLocks noChangeArrowheads="1"/>
            </p:cNvSpPr>
            <p:nvPr/>
          </p:nvSpPr>
          <p:spPr bwMode="auto">
            <a:xfrm>
              <a:off x="288" y="720"/>
              <a:ext cx="2688" cy="702"/>
            </a:xfrm>
            <a:prstGeom prst="rect">
              <a:avLst/>
            </a:prstGeom>
            <a:noFill/>
            <a:ln w="9525">
              <a:noFill/>
              <a:miter lim="800000"/>
              <a:headEnd/>
              <a:tailEnd/>
            </a:ln>
          </p:spPr>
          <p:txBody>
            <a:bodyPr>
              <a:spAutoFit/>
            </a:bodyPr>
            <a:lstStyle/>
            <a:p>
              <a:pPr lvl="1" eaLnBrk="1" hangingPunct="1">
                <a:lnSpc>
                  <a:spcPct val="140000"/>
                </a:lnSpc>
              </a:pPr>
              <a:r>
                <a:rPr lang="zh-CN" altLang="en-US" sz="2400"/>
                <a:t>扇区的大小是传输时间和碎片浪费的折衷</a:t>
              </a:r>
            </a:p>
          </p:txBody>
        </p:sp>
        <p:pic>
          <p:nvPicPr>
            <p:cNvPr id="2066" name="Picture 48"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grpSp>
        <p:nvGrpSpPr>
          <p:cNvPr id="10" name="Group 49"/>
          <p:cNvGrpSpPr>
            <a:grpSpLocks/>
          </p:cNvGrpSpPr>
          <p:nvPr/>
        </p:nvGrpSpPr>
        <p:grpSpPr bwMode="auto">
          <a:xfrm>
            <a:off x="4191000" y="1214438"/>
            <a:ext cx="4648200" cy="690562"/>
            <a:chOff x="288" y="720"/>
            <a:chExt cx="2688" cy="435"/>
          </a:xfrm>
        </p:grpSpPr>
        <p:sp>
          <p:nvSpPr>
            <p:cNvPr id="2063" name="Rectangle 50"/>
            <p:cNvSpPr>
              <a:spLocks noChangeArrowheads="1"/>
            </p:cNvSpPr>
            <p:nvPr/>
          </p:nvSpPr>
          <p:spPr bwMode="auto">
            <a:xfrm>
              <a:off x="288" y="720"/>
              <a:ext cx="2688" cy="435"/>
            </a:xfrm>
            <a:prstGeom prst="rect">
              <a:avLst/>
            </a:prstGeom>
            <a:noFill/>
            <a:ln w="9525">
              <a:noFill/>
              <a:miter lim="800000"/>
              <a:headEnd/>
              <a:tailEnd/>
            </a:ln>
          </p:spPr>
          <p:txBody>
            <a:bodyPr>
              <a:spAutoFit/>
            </a:bodyPr>
            <a:lstStyle/>
            <a:p>
              <a:pPr lvl="1" eaLnBrk="1" hangingPunct="1">
                <a:lnSpc>
                  <a:spcPct val="140000"/>
                </a:lnSpc>
              </a:pPr>
              <a:r>
                <a:rPr lang="zh-CN" altLang="en-US" sz="2800">
                  <a:solidFill>
                    <a:srgbClr val="FF0000"/>
                  </a:solidFill>
                </a:rPr>
                <a:t>所以，磁盘被称为块设备</a:t>
              </a:r>
              <a:r>
                <a:rPr lang="en-US" altLang="zh-CN" sz="2800">
                  <a:solidFill>
                    <a:srgbClr val="FF0000"/>
                  </a:solidFill>
                </a:rPr>
                <a:t>!</a:t>
              </a:r>
            </a:p>
          </p:txBody>
        </p:sp>
        <p:pic>
          <p:nvPicPr>
            <p:cNvPr id="2064" name="Picture 51"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2000"/>
                                        <p:tgtEl>
                                          <p:spTgt spid="6"/>
                                        </p:tgtEl>
                                      </p:cBhvr>
                                    </p:animEffect>
                                  </p:childTnLst>
                                </p:cTn>
                              </p:par>
                            </p:childTnLst>
                          </p:cTn>
                        </p:par>
                        <p:par>
                          <p:cTn id="16" fill="hold" nodeType="afterGroup">
                            <p:stCondLst>
                              <p:cond delay="300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543785"/>
                                        </p:tgtEl>
                                        <p:attrNameLst>
                                          <p:attrName>style.visibility</p:attrName>
                                        </p:attrNameLst>
                                      </p:cBhvr>
                                      <p:to>
                                        <p:strVal val="visible"/>
                                      </p:to>
                                    </p:set>
                                    <p:anim calcmode="lin" valueType="num">
                                      <p:cBhvr>
                                        <p:cTn id="24" dur="500" fill="hold"/>
                                        <p:tgtEl>
                                          <p:spTgt spid="543785"/>
                                        </p:tgtEl>
                                        <p:attrNameLst>
                                          <p:attrName>ppt_x</p:attrName>
                                        </p:attrNameLst>
                                      </p:cBhvr>
                                      <p:tavLst>
                                        <p:tav tm="0">
                                          <p:val>
                                            <p:strVal val="#ppt_x-#ppt_w/2"/>
                                          </p:val>
                                        </p:tav>
                                        <p:tav tm="100000">
                                          <p:val>
                                            <p:strVal val="#ppt_x"/>
                                          </p:val>
                                        </p:tav>
                                      </p:tavLst>
                                    </p:anim>
                                    <p:anim calcmode="lin" valueType="num">
                                      <p:cBhvr>
                                        <p:cTn id="25" dur="500" fill="hold"/>
                                        <p:tgtEl>
                                          <p:spTgt spid="543785"/>
                                        </p:tgtEl>
                                        <p:attrNameLst>
                                          <p:attrName>ppt_y</p:attrName>
                                        </p:attrNameLst>
                                      </p:cBhvr>
                                      <p:tavLst>
                                        <p:tav tm="0">
                                          <p:val>
                                            <p:strVal val="#ppt_y"/>
                                          </p:val>
                                        </p:tav>
                                        <p:tav tm="100000">
                                          <p:val>
                                            <p:strVal val="#ppt_y"/>
                                          </p:val>
                                        </p:tav>
                                      </p:tavLst>
                                    </p:anim>
                                    <p:anim calcmode="lin" valueType="num">
                                      <p:cBhvr>
                                        <p:cTn id="26" dur="500" fill="hold"/>
                                        <p:tgtEl>
                                          <p:spTgt spid="543785"/>
                                        </p:tgtEl>
                                        <p:attrNameLst>
                                          <p:attrName>ppt_w</p:attrName>
                                        </p:attrNameLst>
                                      </p:cBhvr>
                                      <p:tavLst>
                                        <p:tav tm="0">
                                          <p:val>
                                            <p:fltVal val="0"/>
                                          </p:val>
                                        </p:tav>
                                        <p:tav tm="100000">
                                          <p:val>
                                            <p:strVal val="#ppt_w"/>
                                          </p:val>
                                        </p:tav>
                                      </p:tavLst>
                                    </p:anim>
                                    <p:anim calcmode="lin" valueType="num">
                                      <p:cBhvr>
                                        <p:cTn id="27" dur="500" fill="hold"/>
                                        <p:tgtEl>
                                          <p:spTgt spid="543785"/>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543784"/>
                                        </p:tgtEl>
                                        <p:attrNameLst>
                                          <p:attrName>style.visibility</p:attrName>
                                        </p:attrNameLst>
                                      </p:cBhvr>
                                      <p:to>
                                        <p:strVal val="visible"/>
                                      </p:to>
                                    </p:set>
                                    <p:animEffect transition="in" filter="dissolve">
                                      <p:cBhvr>
                                        <p:cTn id="31" dur="500"/>
                                        <p:tgtEl>
                                          <p:spTgt spid="543784"/>
                                        </p:tgtEl>
                                      </p:cBhvr>
                                    </p:animEffect>
                                  </p:childTnLst>
                                </p:cTn>
                              </p:par>
                            </p:childTnLst>
                          </p:cTn>
                        </p:par>
                        <p:par>
                          <p:cTn id="32" fill="hold" nodeType="afterGroup">
                            <p:stCondLst>
                              <p:cond delay="1000"/>
                            </p:stCondLst>
                            <p:childTnLst>
                              <p:par>
                                <p:cTn id="33" presetID="9"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43789"/>
                                        </p:tgtEl>
                                        <p:attrNameLst>
                                          <p:attrName>style.visibility</p:attrName>
                                        </p:attrNameLst>
                                      </p:cBhvr>
                                      <p:to>
                                        <p:strVal val="visible"/>
                                      </p:to>
                                    </p:set>
                                    <p:animEffect transition="in" filter="dissolve">
                                      <p:cBhvr>
                                        <p:cTn id="40" dur="500"/>
                                        <p:tgtEl>
                                          <p:spTgt spid="543789"/>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dissolve">
                                      <p:cBhvr>
                                        <p:cTn id="44" dur="500"/>
                                        <p:tgtEl>
                                          <p:spTgt spid="8"/>
                                        </p:tgtEl>
                                      </p:cBhvr>
                                    </p:animEffect>
                                  </p:childTnLst>
                                </p:cTn>
                              </p:par>
                            </p:childTnLst>
                          </p:cTn>
                        </p:par>
                        <p:par>
                          <p:cTn id="45" fill="hold" nodeType="afterGroup">
                            <p:stCondLst>
                              <p:cond delay="1000"/>
                            </p:stCondLst>
                            <p:childTnLst>
                              <p:par>
                                <p:cTn id="46" presetID="9" presetClass="entr" presetSubtype="0"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dissolve">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84" grpId="0" animBg="1"/>
      <p:bldP spid="543785" grpId="0" animBg="1"/>
      <p:bldP spid="54378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265863" y="4038600"/>
            <a:ext cx="1963737" cy="1808163"/>
            <a:chOff x="3908" y="2544"/>
            <a:chExt cx="1237" cy="1139"/>
          </a:xfrm>
        </p:grpSpPr>
        <p:sp>
          <p:nvSpPr>
            <p:cNvPr id="3284" name="Oval 3"/>
            <p:cNvSpPr>
              <a:spLocks noChangeArrowheads="1"/>
            </p:cNvSpPr>
            <p:nvPr/>
          </p:nvSpPr>
          <p:spPr bwMode="auto">
            <a:xfrm rot="4930609">
              <a:off x="3957" y="2495"/>
              <a:ext cx="1139" cy="123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3285" name="Oval 4"/>
            <p:cNvSpPr>
              <a:spLocks noChangeArrowheads="1"/>
            </p:cNvSpPr>
            <p:nvPr/>
          </p:nvSpPr>
          <p:spPr bwMode="auto">
            <a:xfrm rot="4930609">
              <a:off x="4085" y="2634"/>
              <a:ext cx="883" cy="959"/>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3286" name="Oval 5"/>
            <p:cNvSpPr>
              <a:spLocks noChangeArrowheads="1"/>
            </p:cNvSpPr>
            <p:nvPr/>
          </p:nvSpPr>
          <p:spPr bwMode="auto">
            <a:xfrm rot="4930609">
              <a:off x="4212" y="2772"/>
              <a:ext cx="629" cy="683"/>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3287" name="Line 6"/>
            <p:cNvSpPr>
              <a:spLocks noChangeShapeType="1"/>
            </p:cNvSpPr>
            <p:nvPr/>
          </p:nvSpPr>
          <p:spPr bwMode="auto">
            <a:xfrm rot="4930609">
              <a:off x="4115" y="3106"/>
              <a:ext cx="0" cy="128"/>
            </a:xfrm>
            <a:prstGeom prst="line">
              <a:avLst/>
            </a:prstGeom>
            <a:noFill/>
            <a:ln w="25400">
              <a:solidFill>
                <a:schemeClr val="tx1"/>
              </a:solidFill>
              <a:round/>
              <a:headEnd/>
              <a:tailEnd/>
            </a:ln>
          </p:spPr>
          <p:txBody>
            <a:bodyPr wrap="none" anchor="ctr"/>
            <a:lstStyle/>
            <a:p>
              <a:endParaRPr lang="zh-CN" altLang="en-US"/>
            </a:p>
          </p:txBody>
        </p:sp>
        <p:sp>
          <p:nvSpPr>
            <p:cNvPr id="3288" name="Line 7"/>
            <p:cNvSpPr>
              <a:spLocks noChangeShapeType="1"/>
            </p:cNvSpPr>
            <p:nvPr/>
          </p:nvSpPr>
          <p:spPr bwMode="auto">
            <a:xfrm rot="4930609" flipV="1">
              <a:off x="4154" y="2826"/>
              <a:ext cx="85" cy="115"/>
            </a:xfrm>
            <a:prstGeom prst="line">
              <a:avLst/>
            </a:prstGeom>
            <a:noFill/>
            <a:ln w="25400">
              <a:solidFill>
                <a:schemeClr val="tx1"/>
              </a:solidFill>
              <a:round/>
              <a:headEnd/>
              <a:tailEnd/>
            </a:ln>
          </p:spPr>
          <p:txBody>
            <a:bodyPr wrap="none" anchor="ctr"/>
            <a:lstStyle/>
            <a:p>
              <a:endParaRPr lang="zh-CN" altLang="en-US"/>
            </a:p>
          </p:txBody>
        </p:sp>
      </p:grpSp>
      <p:grpSp>
        <p:nvGrpSpPr>
          <p:cNvPr id="3" name="Group 8"/>
          <p:cNvGrpSpPr>
            <a:grpSpLocks/>
          </p:cNvGrpSpPr>
          <p:nvPr/>
        </p:nvGrpSpPr>
        <p:grpSpPr bwMode="auto">
          <a:xfrm>
            <a:off x="6265863" y="4038600"/>
            <a:ext cx="1963737" cy="1808163"/>
            <a:chOff x="2064" y="2496"/>
            <a:chExt cx="1237" cy="1139"/>
          </a:xfrm>
        </p:grpSpPr>
        <p:sp>
          <p:nvSpPr>
            <p:cNvPr id="3279" name="Oval 9"/>
            <p:cNvSpPr>
              <a:spLocks noChangeArrowheads="1"/>
            </p:cNvSpPr>
            <p:nvPr/>
          </p:nvSpPr>
          <p:spPr bwMode="auto">
            <a:xfrm rot="4930609">
              <a:off x="2113" y="2447"/>
              <a:ext cx="1139" cy="1237"/>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3280" name="Oval 10"/>
            <p:cNvSpPr>
              <a:spLocks noChangeArrowheads="1"/>
            </p:cNvSpPr>
            <p:nvPr/>
          </p:nvSpPr>
          <p:spPr bwMode="auto">
            <a:xfrm rot="4930609">
              <a:off x="2241" y="2586"/>
              <a:ext cx="883" cy="959"/>
            </a:xfrm>
            <a:prstGeom prst="ellipse">
              <a:avLst/>
            </a:prstGeom>
            <a:solidFill>
              <a:srgbClr val="FF66CC"/>
            </a:solidFill>
            <a:ln w="25400">
              <a:solidFill>
                <a:schemeClr val="tx1"/>
              </a:solidFill>
              <a:round/>
              <a:headEnd/>
              <a:tailEnd/>
            </a:ln>
          </p:spPr>
          <p:txBody>
            <a:bodyPr wrap="none" anchor="ctr"/>
            <a:lstStyle/>
            <a:p>
              <a:pPr eaLnBrk="1" hangingPunct="1"/>
              <a:endParaRPr lang="zh-CN" altLang="en-US"/>
            </a:p>
          </p:txBody>
        </p:sp>
        <p:sp>
          <p:nvSpPr>
            <p:cNvPr id="3281" name="Oval 11"/>
            <p:cNvSpPr>
              <a:spLocks noChangeArrowheads="1"/>
            </p:cNvSpPr>
            <p:nvPr/>
          </p:nvSpPr>
          <p:spPr bwMode="auto">
            <a:xfrm rot="4930609">
              <a:off x="2368" y="2724"/>
              <a:ext cx="629" cy="683"/>
            </a:xfrm>
            <a:prstGeom prst="ellipse">
              <a:avLst/>
            </a:prstGeom>
            <a:solidFill>
              <a:srgbClr val="00FFFF"/>
            </a:solidFill>
            <a:ln w="25400">
              <a:solidFill>
                <a:schemeClr val="tx1"/>
              </a:solidFill>
              <a:round/>
              <a:headEnd/>
              <a:tailEnd/>
            </a:ln>
          </p:spPr>
          <p:txBody>
            <a:bodyPr wrap="none" anchor="ctr"/>
            <a:lstStyle/>
            <a:p>
              <a:pPr eaLnBrk="1" hangingPunct="1"/>
              <a:endParaRPr lang="zh-CN" altLang="en-US"/>
            </a:p>
          </p:txBody>
        </p:sp>
        <p:sp>
          <p:nvSpPr>
            <p:cNvPr id="3282" name="Line 12"/>
            <p:cNvSpPr>
              <a:spLocks noChangeShapeType="1"/>
            </p:cNvSpPr>
            <p:nvPr/>
          </p:nvSpPr>
          <p:spPr bwMode="auto">
            <a:xfrm rot="4930609">
              <a:off x="3004" y="2805"/>
              <a:ext cx="49" cy="99"/>
            </a:xfrm>
            <a:prstGeom prst="line">
              <a:avLst/>
            </a:prstGeom>
            <a:noFill/>
            <a:ln w="25400">
              <a:solidFill>
                <a:schemeClr val="tx1"/>
              </a:solidFill>
              <a:round/>
              <a:headEnd/>
              <a:tailEnd/>
            </a:ln>
          </p:spPr>
          <p:txBody>
            <a:bodyPr wrap="none" anchor="ctr"/>
            <a:lstStyle/>
            <a:p>
              <a:endParaRPr lang="zh-CN" altLang="en-US"/>
            </a:p>
          </p:txBody>
        </p:sp>
        <p:sp>
          <p:nvSpPr>
            <p:cNvPr id="3283" name="Line 13"/>
            <p:cNvSpPr>
              <a:spLocks noChangeShapeType="1"/>
            </p:cNvSpPr>
            <p:nvPr/>
          </p:nvSpPr>
          <p:spPr bwMode="auto">
            <a:xfrm rot="4930609" flipH="1" flipV="1">
              <a:off x="2707" y="2662"/>
              <a:ext cx="102" cy="51"/>
            </a:xfrm>
            <a:prstGeom prst="line">
              <a:avLst/>
            </a:prstGeom>
            <a:noFill/>
            <a:ln w="25400">
              <a:solidFill>
                <a:schemeClr val="tx1"/>
              </a:solidFill>
              <a:round/>
              <a:headEnd/>
              <a:tailEnd/>
            </a:ln>
          </p:spPr>
          <p:txBody>
            <a:bodyPr wrap="none" anchor="ctr"/>
            <a:lstStyle/>
            <a:p>
              <a:endParaRPr lang="zh-CN" altLang="en-US"/>
            </a:p>
          </p:txBody>
        </p:sp>
      </p:grpSp>
      <p:sp>
        <p:nvSpPr>
          <p:cNvPr id="3077" name="Rectangle 14"/>
          <p:cNvSpPr>
            <a:spLocks noGrp="1" noChangeArrowheads="1"/>
          </p:cNvSpPr>
          <p:nvPr>
            <p:ph type="title"/>
          </p:nvPr>
        </p:nvSpPr>
        <p:spPr/>
        <p:txBody>
          <a:bodyPr/>
          <a:lstStyle/>
          <a:p>
            <a:pPr eaLnBrk="1" hangingPunct="1"/>
            <a:r>
              <a:rPr lang="zh-CN" altLang="en-US" smtClean="0"/>
              <a:t>磁盘的</a:t>
            </a:r>
            <a:r>
              <a:rPr lang="en-US" altLang="zh-CN" smtClean="0"/>
              <a:t>I/O</a:t>
            </a:r>
          </a:p>
        </p:txBody>
      </p:sp>
      <p:graphicFrame>
        <p:nvGraphicFramePr>
          <p:cNvPr id="3074" name="Object 15"/>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3084" name="剪辑" r:id="rId3" imgW="2166845" imgH="2287575" progId="MS_ClipArt_Gallery.2">
                  <p:embed/>
                </p:oleObj>
              </mc:Choice>
              <mc:Fallback>
                <p:oleObj name="剪辑" r:id="rId3" imgW="2166845" imgH="2287575" progId="MS_ClipArt_Gallery.2">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AutoShape 16"/>
          <p:cNvSpPr>
            <a:spLocks noChangeArrowheads="1"/>
          </p:cNvSpPr>
          <p:nvPr/>
        </p:nvSpPr>
        <p:spPr bwMode="auto">
          <a:xfrm rot="5400000">
            <a:off x="6372225" y="252413"/>
            <a:ext cx="177800" cy="4451350"/>
          </a:xfrm>
          <a:prstGeom prst="can">
            <a:avLst>
              <a:gd name="adj" fmla="val 53085"/>
            </a:avLst>
          </a:prstGeom>
          <a:gradFill rotWithShape="1">
            <a:gsLst>
              <a:gs pos="0">
                <a:srgbClr val="CCFF66"/>
              </a:gs>
              <a:gs pos="50000">
                <a:srgbClr val="5E762F"/>
              </a:gs>
              <a:gs pos="100000">
                <a:srgbClr val="CCFF66"/>
              </a:gs>
            </a:gsLst>
            <a:lin ang="0" scaled="1"/>
          </a:gradFill>
          <a:ln w="9525">
            <a:solidFill>
              <a:schemeClr val="tx1"/>
            </a:solidFill>
            <a:round/>
            <a:headEnd/>
            <a:tailEnd/>
          </a:ln>
        </p:spPr>
        <p:txBody>
          <a:bodyPr wrap="none" anchor="ctr"/>
          <a:lstStyle/>
          <a:p>
            <a:pPr eaLnBrk="1" hangingPunct="1"/>
            <a:endParaRPr lang="zh-CN" altLang="en-US"/>
          </a:p>
        </p:txBody>
      </p:sp>
      <p:sp>
        <p:nvSpPr>
          <p:cNvPr id="3079" name="AutoShape 17"/>
          <p:cNvSpPr>
            <a:spLocks noChangeArrowheads="1"/>
          </p:cNvSpPr>
          <p:nvPr/>
        </p:nvSpPr>
        <p:spPr bwMode="auto">
          <a:xfrm>
            <a:off x="4759325" y="2166938"/>
            <a:ext cx="217488" cy="222250"/>
          </a:xfrm>
          <a:prstGeom prst="upDownArrow">
            <a:avLst>
              <a:gd name="adj1" fmla="val 50000"/>
              <a:gd name="adj2" fmla="val 20438"/>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3080" name="Text Box 18"/>
          <p:cNvSpPr txBox="1">
            <a:spLocks noChangeArrowheads="1"/>
          </p:cNvSpPr>
          <p:nvPr/>
        </p:nvSpPr>
        <p:spPr bwMode="auto">
          <a:xfrm>
            <a:off x="4159250" y="1890713"/>
            <a:ext cx="1403350" cy="355600"/>
          </a:xfrm>
          <a:prstGeom prst="rect">
            <a:avLst/>
          </a:prstGeom>
          <a:noFill/>
          <a:ln w="19050" algn="ctr">
            <a:solidFill>
              <a:schemeClr val="tx1"/>
            </a:solidFill>
            <a:miter lim="800000"/>
            <a:headEnd/>
            <a:tailEnd/>
          </a:ln>
        </p:spPr>
        <p:txBody>
          <a:bodyPr>
            <a:spAutoFit/>
          </a:bodyPr>
          <a:lstStyle/>
          <a:p>
            <a:pPr algn="ctr" eaLnBrk="1" hangingPunct="1">
              <a:spcBef>
                <a:spcPct val="50000"/>
              </a:spcBef>
            </a:pPr>
            <a:r>
              <a:rPr lang="zh-CN" altLang="en-US" sz="1600"/>
              <a:t>总线控制器</a:t>
            </a:r>
          </a:p>
        </p:txBody>
      </p:sp>
      <p:sp>
        <p:nvSpPr>
          <p:cNvPr id="3081" name="AutoShape 19"/>
          <p:cNvSpPr>
            <a:spLocks noChangeArrowheads="1"/>
          </p:cNvSpPr>
          <p:nvPr/>
        </p:nvSpPr>
        <p:spPr bwMode="auto">
          <a:xfrm rot="5400000">
            <a:off x="5215732" y="902494"/>
            <a:ext cx="177800" cy="1354137"/>
          </a:xfrm>
          <a:prstGeom prst="can">
            <a:avLst>
              <a:gd name="adj" fmla="val 16149"/>
            </a:avLst>
          </a:prstGeom>
          <a:gradFill rotWithShape="1">
            <a:gsLst>
              <a:gs pos="0">
                <a:srgbClr val="FF66CC"/>
              </a:gs>
              <a:gs pos="50000">
                <a:srgbClr val="762F5E"/>
              </a:gs>
              <a:gs pos="100000">
                <a:srgbClr val="FF66CC"/>
              </a:gs>
            </a:gsLst>
            <a:lin ang="0" scaled="1"/>
          </a:gradFill>
          <a:ln w="9525">
            <a:solidFill>
              <a:schemeClr val="tx1"/>
            </a:solidFill>
            <a:round/>
            <a:headEnd/>
            <a:tailEnd/>
          </a:ln>
        </p:spPr>
        <p:txBody>
          <a:bodyPr wrap="none" anchor="ctr"/>
          <a:lstStyle/>
          <a:p>
            <a:pPr eaLnBrk="1" hangingPunct="1"/>
            <a:endParaRPr lang="zh-CN" altLang="en-US"/>
          </a:p>
        </p:txBody>
      </p:sp>
      <p:sp>
        <p:nvSpPr>
          <p:cNvPr id="3082" name="AutoShape 20"/>
          <p:cNvSpPr>
            <a:spLocks noChangeArrowheads="1"/>
          </p:cNvSpPr>
          <p:nvPr/>
        </p:nvSpPr>
        <p:spPr bwMode="auto">
          <a:xfrm>
            <a:off x="4759325" y="1668463"/>
            <a:ext cx="217488" cy="222250"/>
          </a:xfrm>
          <a:prstGeom prst="upDownArrow">
            <a:avLst>
              <a:gd name="adj1" fmla="val 50000"/>
              <a:gd name="adj2" fmla="val 20438"/>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sp>
        <p:nvSpPr>
          <p:cNvPr id="3083" name="AutoShape 21"/>
          <p:cNvSpPr>
            <a:spLocks noChangeArrowheads="1"/>
          </p:cNvSpPr>
          <p:nvPr/>
        </p:nvSpPr>
        <p:spPr bwMode="auto">
          <a:xfrm>
            <a:off x="4759325" y="1270000"/>
            <a:ext cx="217488" cy="220663"/>
          </a:xfrm>
          <a:prstGeom prst="upDownArrow">
            <a:avLst>
              <a:gd name="adj1" fmla="val 50000"/>
              <a:gd name="adj2" fmla="val 20292"/>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sp>
        <p:nvSpPr>
          <p:cNvPr id="3084" name="AutoShape 22"/>
          <p:cNvSpPr>
            <a:spLocks noChangeArrowheads="1"/>
          </p:cNvSpPr>
          <p:nvPr/>
        </p:nvSpPr>
        <p:spPr bwMode="auto">
          <a:xfrm>
            <a:off x="5588000" y="1270000"/>
            <a:ext cx="219075" cy="220663"/>
          </a:xfrm>
          <a:prstGeom prst="upDownArrow">
            <a:avLst>
              <a:gd name="adj1" fmla="val 50000"/>
              <a:gd name="adj2" fmla="val 20145"/>
            </a:avLst>
          </a:prstGeom>
          <a:solidFill>
            <a:srgbClr val="FF66CC"/>
          </a:solidFill>
          <a:ln w="9525" algn="ctr">
            <a:solidFill>
              <a:schemeClr val="tx1"/>
            </a:solidFill>
            <a:miter lim="800000"/>
            <a:headEnd/>
            <a:tailEnd/>
          </a:ln>
        </p:spPr>
        <p:txBody>
          <a:bodyPr vert="eaVert" wrap="none" anchor="ctr"/>
          <a:lstStyle/>
          <a:p>
            <a:pPr eaLnBrk="1" hangingPunct="1"/>
            <a:endParaRPr lang="zh-CN" altLang="en-US"/>
          </a:p>
        </p:txBody>
      </p:sp>
      <p:grpSp>
        <p:nvGrpSpPr>
          <p:cNvPr id="3085" name="Group 23"/>
          <p:cNvGrpSpPr>
            <a:grpSpLocks/>
          </p:cNvGrpSpPr>
          <p:nvPr/>
        </p:nvGrpSpPr>
        <p:grpSpPr bwMode="auto">
          <a:xfrm rot="376460">
            <a:off x="4538663" y="914400"/>
            <a:ext cx="657225" cy="407988"/>
            <a:chOff x="2515" y="1988"/>
            <a:chExt cx="824" cy="394"/>
          </a:xfrm>
        </p:grpSpPr>
        <p:sp>
          <p:nvSpPr>
            <p:cNvPr id="3188" name="Freeform 24"/>
            <p:cNvSpPr>
              <a:spLocks/>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w="9525">
              <a:noFill/>
              <a:round/>
              <a:headEnd/>
              <a:tailEnd/>
            </a:ln>
          </p:spPr>
          <p:txBody>
            <a:bodyPr/>
            <a:lstStyle/>
            <a:p>
              <a:endParaRPr lang="zh-CN" altLang="en-US"/>
            </a:p>
          </p:txBody>
        </p:sp>
        <p:sp>
          <p:nvSpPr>
            <p:cNvPr id="3189" name="Freeform 25"/>
            <p:cNvSpPr>
              <a:spLocks/>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w="9525">
              <a:noFill/>
              <a:round/>
              <a:headEnd/>
              <a:tailEnd/>
            </a:ln>
          </p:spPr>
          <p:txBody>
            <a:bodyPr/>
            <a:lstStyle/>
            <a:p>
              <a:endParaRPr lang="zh-CN" altLang="en-US"/>
            </a:p>
          </p:txBody>
        </p:sp>
        <p:sp>
          <p:nvSpPr>
            <p:cNvPr id="3190" name="Freeform 26"/>
            <p:cNvSpPr>
              <a:spLocks/>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w="9525">
              <a:noFill/>
              <a:round/>
              <a:headEnd/>
              <a:tailEnd/>
            </a:ln>
          </p:spPr>
          <p:txBody>
            <a:bodyPr/>
            <a:lstStyle/>
            <a:p>
              <a:endParaRPr lang="zh-CN" altLang="en-US"/>
            </a:p>
          </p:txBody>
        </p:sp>
        <p:sp>
          <p:nvSpPr>
            <p:cNvPr id="3191" name="Freeform 27"/>
            <p:cNvSpPr>
              <a:spLocks/>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w="9525">
              <a:noFill/>
              <a:round/>
              <a:headEnd/>
              <a:tailEnd/>
            </a:ln>
          </p:spPr>
          <p:txBody>
            <a:bodyPr/>
            <a:lstStyle/>
            <a:p>
              <a:endParaRPr lang="zh-CN" altLang="en-US"/>
            </a:p>
          </p:txBody>
        </p:sp>
        <p:sp>
          <p:nvSpPr>
            <p:cNvPr id="3192" name="Freeform 28"/>
            <p:cNvSpPr>
              <a:spLocks/>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w="9525">
              <a:noFill/>
              <a:round/>
              <a:headEnd/>
              <a:tailEnd/>
            </a:ln>
          </p:spPr>
          <p:txBody>
            <a:bodyPr/>
            <a:lstStyle/>
            <a:p>
              <a:endParaRPr lang="zh-CN" altLang="en-US"/>
            </a:p>
          </p:txBody>
        </p:sp>
        <p:sp>
          <p:nvSpPr>
            <p:cNvPr id="3193" name="Freeform 29"/>
            <p:cNvSpPr>
              <a:spLocks/>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w="9525">
              <a:noFill/>
              <a:round/>
              <a:headEnd/>
              <a:tailEnd/>
            </a:ln>
          </p:spPr>
          <p:txBody>
            <a:bodyPr/>
            <a:lstStyle/>
            <a:p>
              <a:endParaRPr lang="zh-CN" altLang="en-US"/>
            </a:p>
          </p:txBody>
        </p:sp>
        <p:sp>
          <p:nvSpPr>
            <p:cNvPr id="3194" name="Freeform 30"/>
            <p:cNvSpPr>
              <a:spLocks/>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w="9525">
              <a:noFill/>
              <a:round/>
              <a:headEnd/>
              <a:tailEnd/>
            </a:ln>
          </p:spPr>
          <p:txBody>
            <a:bodyPr/>
            <a:lstStyle/>
            <a:p>
              <a:endParaRPr lang="zh-CN" altLang="en-US"/>
            </a:p>
          </p:txBody>
        </p:sp>
        <p:sp>
          <p:nvSpPr>
            <p:cNvPr id="3195" name="Freeform 31"/>
            <p:cNvSpPr>
              <a:spLocks/>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w="9525">
              <a:noFill/>
              <a:round/>
              <a:headEnd/>
              <a:tailEnd/>
            </a:ln>
          </p:spPr>
          <p:txBody>
            <a:bodyPr/>
            <a:lstStyle/>
            <a:p>
              <a:endParaRPr lang="zh-CN" altLang="en-US"/>
            </a:p>
          </p:txBody>
        </p:sp>
        <p:sp>
          <p:nvSpPr>
            <p:cNvPr id="3196" name="Freeform 32"/>
            <p:cNvSpPr>
              <a:spLocks/>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w="9525">
              <a:noFill/>
              <a:round/>
              <a:headEnd/>
              <a:tailEnd/>
            </a:ln>
          </p:spPr>
          <p:txBody>
            <a:bodyPr/>
            <a:lstStyle/>
            <a:p>
              <a:endParaRPr lang="zh-CN" altLang="en-US"/>
            </a:p>
          </p:txBody>
        </p:sp>
        <p:sp>
          <p:nvSpPr>
            <p:cNvPr id="3197" name="Freeform 33"/>
            <p:cNvSpPr>
              <a:spLocks/>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w="9525">
              <a:noFill/>
              <a:round/>
              <a:headEnd/>
              <a:tailEnd/>
            </a:ln>
          </p:spPr>
          <p:txBody>
            <a:bodyPr/>
            <a:lstStyle/>
            <a:p>
              <a:endParaRPr lang="zh-CN" altLang="en-US"/>
            </a:p>
          </p:txBody>
        </p:sp>
        <p:sp>
          <p:nvSpPr>
            <p:cNvPr id="3198" name="Freeform 34"/>
            <p:cNvSpPr>
              <a:spLocks/>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w="9525">
              <a:noFill/>
              <a:round/>
              <a:headEnd/>
              <a:tailEnd/>
            </a:ln>
          </p:spPr>
          <p:txBody>
            <a:bodyPr/>
            <a:lstStyle/>
            <a:p>
              <a:endParaRPr lang="zh-CN" altLang="en-US"/>
            </a:p>
          </p:txBody>
        </p:sp>
        <p:sp>
          <p:nvSpPr>
            <p:cNvPr id="3199" name="Freeform 35"/>
            <p:cNvSpPr>
              <a:spLocks/>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w="9525">
              <a:noFill/>
              <a:round/>
              <a:headEnd/>
              <a:tailEnd/>
            </a:ln>
          </p:spPr>
          <p:txBody>
            <a:bodyPr/>
            <a:lstStyle/>
            <a:p>
              <a:endParaRPr lang="zh-CN" altLang="en-US"/>
            </a:p>
          </p:txBody>
        </p:sp>
        <p:sp>
          <p:nvSpPr>
            <p:cNvPr id="3200" name="Freeform 36"/>
            <p:cNvSpPr>
              <a:spLocks/>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w="9525">
              <a:noFill/>
              <a:round/>
              <a:headEnd/>
              <a:tailEnd/>
            </a:ln>
          </p:spPr>
          <p:txBody>
            <a:bodyPr/>
            <a:lstStyle/>
            <a:p>
              <a:endParaRPr lang="zh-CN" altLang="en-US"/>
            </a:p>
          </p:txBody>
        </p:sp>
        <p:sp>
          <p:nvSpPr>
            <p:cNvPr id="3201" name="Freeform 37"/>
            <p:cNvSpPr>
              <a:spLocks/>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w="9525">
              <a:noFill/>
              <a:round/>
              <a:headEnd/>
              <a:tailEnd/>
            </a:ln>
          </p:spPr>
          <p:txBody>
            <a:bodyPr/>
            <a:lstStyle/>
            <a:p>
              <a:endParaRPr lang="zh-CN" altLang="en-US"/>
            </a:p>
          </p:txBody>
        </p:sp>
        <p:sp>
          <p:nvSpPr>
            <p:cNvPr id="3202" name="Freeform 38"/>
            <p:cNvSpPr>
              <a:spLocks/>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w="9525">
              <a:noFill/>
              <a:round/>
              <a:headEnd/>
              <a:tailEnd/>
            </a:ln>
          </p:spPr>
          <p:txBody>
            <a:bodyPr/>
            <a:lstStyle/>
            <a:p>
              <a:endParaRPr lang="zh-CN" altLang="en-US"/>
            </a:p>
          </p:txBody>
        </p:sp>
        <p:sp>
          <p:nvSpPr>
            <p:cNvPr id="3203" name="Freeform 39"/>
            <p:cNvSpPr>
              <a:spLocks/>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w="9525">
              <a:noFill/>
              <a:round/>
              <a:headEnd/>
              <a:tailEnd/>
            </a:ln>
          </p:spPr>
          <p:txBody>
            <a:bodyPr/>
            <a:lstStyle/>
            <a:p>
              <a:endParaRPr lang="zh-CN" altLang="en-US"/>
            </a:p>
          </p:txBody>
        </p:sp>
        <p:sp>
          <p:nvSpPr>
            <p:cNvPr id="3204" name="Freeform 40"/>
            <p:cNvSpPr>
              <a:spLocks/>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w="9525">
              <a:noFill/>
              <a:round/>
              <a:headEnd/>
              <a:tailEnd/>
            </a:ln>
          </p:spPr>
          <p:txBody>
            <a:bodyPr/>
            <a:lstStyle/>
            <a:p>
              <a:endParaRPr lang="zh-CN" altLang="en-US"/>
            </a:p>
          </p:txBody>
        </p:sp>
        <p:sp>
          <p:nvSpPr>
            <p:cNvPr id="3205" name="Freeform 41"/>
            <p:cNvSpPr>
              <a:spLocks/>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w="9525">
              <a:noFill/>
              <a:round/>
              <a:headEnd/>
              <a:tailEnd/>
            </a:ln>
          </p:spPr>
          <p:txBody>
            <a:bodyPr/>
            <a:lstStyle/>
            <a:p>
              <a:endParaRPr lang="zh-CN" altLang="en-US"/>
            </a:p>
          </p:txBody>
        </p:sp>
        <p:sp>
          <p:nvSpPr>
            <p:cNvPr id="3206" name="Freeform 42"/>
            <p:cNvSpPr>
              <a:spLocks/>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w="9525">
              <a:noFill/>
              <a:round/>
              <a:headEnd/>
              <a:tailEnd/>
            </a:ln>
          </p:spPr>
          <p:txBody>
            <a:bodyPr/>
            <a:lstStyle/>
            <a:p>
              <a:endParaRPr lang="zh-CN" altLang="en-US"/>
            </a:p>
          </p:txBody>
        </p:sp>
        <p:sp>
          <p:nvSpPr>
            <p:cNvPr id="3207" name="Freeform 43"/>
            <p:cNvSpPr>
              <a:spLocks/>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w="9525">
              <a:noFill/>
              <a:round/>
              <a:headEnd/>
              <a:tailEnd/>
            </a:ln>
          </p:spPr>
          <p:txBody>
            <a:bodyPr/>
            <a:lstStyle/>
            <a:p>
              <a:endParaRPr lang="zh-CN" altLang="en-US"/>
            </a:p>
          </p:txBody>
        </p:sp>
        <p:sp>
          <p:nvSpPr>
            <p:cNvPr id="3208" name="Freeform 44"/>
            <p:cNvSpPr>
              <a:spLocks/>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w="9525">
              <a:noFill/>
              <a:round/>
              <a:headEnd/>
              <a:tailEnd/>
            </a:ln>
          </p:spPr>
          <p:txBody>
            <a:bodyPr/>
            <a:lstStyle/>
            <a:p>
              <a:endParaRPr lang="zh-CN" altLang="en-US"/>
            </a:p>
          </p:txBody>
        </p:sp>
        <p:sp>
          <p:nvSpPr>
            <p:cNvPr id="3209" name="Freeform 45"/>
            <p:cNvSpPr>
              <a:spLocks/>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w="9525">
              <a:noFill/>
              <a:round/>
              <a:headEnd/>
              <a:tailEnd/>
            </a:ln>
          </p:spPr>
          <p:txBody>
            <a:bodyPr/>
            <a:lstStyle/>
            <a:p>
              <a:endParaRPr lang="zh-CN" altLang="en-US"/>
            </a:p>
          </p:txBody>
        </p:sp>
        <p:sp>
          <p:nvSpPr>
            <p:cNvPr id="3210" name="Freeform 46"/>
            <p:cNvSpPr>
              <a:spLocks/>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w="9525">
              <a:noFill/>
              <a:round/>
              <a:headEnd/>
              <a:tailEnd/>
            </a:ln>
          </p:spPr>
          <p:txBody>
            <a:bodyPr/>
            <a:lstStyle/>
            <a:p>
              <a:endParaRPr lang="zh-CN" altLang="en-US"/>
            </a:p>
          </p:txBody>
        </p:sp>
        <p:sp>
          <p:nvSpPr>
            <p:cNvPr id="3211" name="Freeform 47"/>
            <p:cNvSpPr>
              <a:spLocks/>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w="9525">
              <a:noFill/>
              <a:round/>
              <a:headEnd/>
              <a:tailEnd/>
            </a:ln>
          </p:spPr>
          <p:txBody>
            <a:bodyPr/>
            <a:lstStyle/>
            <a:p>
              <a:endParaRPr lang="zh-CN" altLang="en-US"/>
            </a:p>
          </p:txBody>
        </p:sp>
        <p:sp>
          <p:nvSpPr>
            <p:cNvPr id="3212" name="Freeform 48"/>
            <p:cNvSpPr>
              <a:spLocks/>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w="9525">
              <a:noFill/>
              <a:round/>
              <a:headEnd/>
              <a:tailEnd/>
            </a:ln>
          </p:spPr>
          <p:txBody>
            <a:bodyPr/>
            <a:lstStyle/>
            <a:p>
              <a:endParaRPr lang="zh-CN" altLang="en-US"/>
            </a:p>
          </p:txBody>
        </p:sp>
        <p:sp>
          <p:nvSpPr>
            <p:cNvPr id="3213" name="Freeform 49"/>
            <p:cNvSpPr>
              <a:spLocks/>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w="9525">
              <a:noFill/>
              <a:round/>
              <a:headEnd/>
              <a:tailEnd/>
            </a:ln>
          </p:spPr>
          <p:txBody>
            <a:bodyPr/>
            <a:lstStyle/>
            <a:p>
              <a:endParaRPr lang="zh-CN" altLang="en-US"/>
            </a:p>
          </p:txBody>
        </p:sp>
        <p:sp>
          <p:nvSpPr>
            <p:cNvPr id="3214" name="Freeform 50"/>
            <p:cNvSpPr>
              <a:spLocks/>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w="9525">
              <a:noFill/>
              <a:round/>
              <a:headEnd/>
              <a:tailEnd/>
            </a:ln>
          </p:spPr>
          <p:txBody>
            <a:bodyPr/>
            <a:lstStyle/>
            <a:p>
              <a:endParaRPr lang="zh-CN" altLang="en-US"/>
            </a:p>
          </p:txBody>
        </p:sp>
        <p:sp>
          <p:nvSpPr>
            <p:cNvPr id="3215" name="Freeform 51"/>
            <p:cNvSpPr>
              <a:spLocks/>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w="9525">
              <a:noFill/>
              <a:round/>
              <a:headEnd/>
              <a:tailEnd/>
            </a:ln>
          </p:spPr>
          <p:txBody>
            <a:bodyPr/>
            <a:lstStyle/>
            <a:p>
              <a:endParaRPr lang="zh-CN" altLang="en-US"/>
            </a:p>
          </p:txBody>
        </p:sp>
        <p:sp>
          <p:nvSpPr>
            <p:cNvPr id="3216" name="Freeform 52"/>
            <p:cNvSpPr>
              <a:spLocks/>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w="9525">
              <a:noFill/>
              <a:round/>
              <a:headEnd/>
              <a:tailEnd/>
            </a:ln>
          </p:spPr>
          <p:txBody>
            <a:bodyPr/>
            <a:lstStyle/>
            <a:p>
              <a:endParaRPr lang="zh-CN" altLang="en-US"/>
            </a:p>
          </p:txBody>
        </p:sp>
        <p:sp>
          <p:nvSpPr>
            <p:cNvPr id="3217" name="Freeform 53"/>
            <p:cNvSpPr>
              <a:spLocks/>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w="9525">
              <a:noFill/>
              <a:round/>
              <a:headEnd/>
              <a:tailEnd/>
            </a:ln>
          </p:spPr>
          <p:txBody>
            <a:bodyPr/>
            <a:lstStyle/>
            <a:p>
              <a:endParaRPr lang="zh-CN" altLang="en-US"/>
            </a:p>
          </p:txBody>
        </p:sp>
        <p:sp>
          <p:nvSpPr>
            <p:cNvPr id="3218" name="Freeform 54"/>
            <p:cNvSpPr>
              <a:spLocks/>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w="9525">
              <a:noFill/>
              <a:round/>
              <a:headEnd/>
              <a:tailEnd/>
            </a:ln>
          </p:spPr>
          <p:txBody>
            <a:bodyPr/>
            <a:lstStyle/>
            <a:p>
              <a:endParaRPr lang="zh-CN" altLang="en-US"/>
            </a:p>
          </p:txBody>
        </p:sp>
        <p:sp>
          <p:nvSpPr>
            <p:cNvPr id="3219" name="Freeform 55"/>
            <p:cNvSpPr>
              <a:spLocks/>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w="9525">
              <a:noFill/>
              <a:round/>
              <a:headEnd/>
              <a:tailEnd/>
            </a:ln>
          </p:spPr>
          <p:txBody>
            <a:bodyPr/>
            <a:lstStyle/>
            <a:p>
              <a:endParaRPr lang="zh-CN" altLang="en-US"/>
            </a:p>
          </p:txBody>
        </p:sp>
        <p:sp>
          <p:nvSpPr>
            <p:cNvPr id="3220" name="Freeform 56"/>
            <p:cNvSpPr>
              <a:spLocks/>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w="9525">
              <a:noFill/>
              <a:round/>
              <a:headEnd/>
              <a:tailEnd/>
            </a:ln>
          </p:spPr>
          <p:txBody>
            <a:bodyPr/>
            <a:lstStyle/>
            <a:p>
              <a:endParaRPr lang="zh-CN" altLang="en-US"/>
            </a:p>
          </p:txBody>
        </p:sp>
        <p:sp>
          <p:nvSpPr>
            <p:cNvPr id="3221" name="Freeform 57"/>
            <p:cNvSpPr>
              <a:spLocks/>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w="9525">
              <a:noFill/>
              <a:round/>
              <a:headEnd/>
              <a:tailEnd/>
            </a:ln>
          </p:spPr>
          <p:txBody>
            <a:bodyPr/>
            <a:lstStyle/>
            <a:p>
              <a:endParaRPr lang="zh-CN" altLang="en-US"/>
            </a:p>
          </p:txBody>
        </p:sp>
        <p:sp>
          <p:nvSpPr>
            <p:cNvPr id="3222" name="Freeform 58"/>
            <p:cNvSpPr>
              <a:spLocks/>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w="9525">
              <a:noFill/>
              <a:round/>
              <a:headEnd/>
              <a:tailEnd/>
            </a:ln>
          </p:spPr>
          <p:txBody>
            <a:bodyPr/>
            <a:lstStyle/>
            <a:p>
              <a:endParaRPr lang="zh-CN" altLang="en-US"/>
            </a:p>
          </p:txBody>
        </p:sp>
        <p:sp>
          <p:nvSpPr>
            <p:cNvPr id="3223" name="Freeform 59"/>
            <p:cNvSpPr>
              <a:spLocks/>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w="9525">
              <a:noFill/>
              <a:round/>
              <a:headEnd/>
              <a:tailEnd/>
            </a:ln>
          </p:spPr>
          <p:txBody>
            <a:bodyPr/>
            <a:lstStyle/>
            <a:p>
              <a:endParaRPr lang="zh-CN" altLang="en-US"/>
            </a:p>
          </p:txBody>
        </p:sp>
        <p:sp>
          <p:nvSpPr>
            <p:cNvPr id="3224" name="Freeform 60"/>
            <p:cNvSpPr>
              <a:spLocks/>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w="9525">
              <a:noFill/>
              <a:round/>
              <a:headEnd/>
              <a:tailEnd/>
            </a:ln>
          </p:spPr>
          <p:txBody>
            <a:bodyPr/>
            <a:lstStyle/>
            <a:p>
              <a:endParaRPr lang="zh-CN" altLang="en-US"/>
            </a:p>
          </p:txBody>
        </p:sp>
        <p:sp>
          <p:nvSpPr>
            <p:cNvPr id="3225" name="Freeform 61"/>
            <p:cNvSpPr>
              <a:spLocks/>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w="9525">
              <a:noFill/>
              <a:round/>
              <a:headEnd/>
              <a:tailEnd/>
            </a:ln>
          </p:spPr>
          <p:txBody>
            <a:bodyPr/>
            <a:lstStyle/>
            <a:p>
              <a:endParaRPr lang="zh-CN" altLang="en-US"/>
            </a:p>
          </p:txBody>
        </p:sp>
        <p:sp>
          <p:nvSpPr>
            <p:cNvPr id="3226" name="Freeform 62"/>
            <p:cNvSpPr>
              <a:spLocks/>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w="9525">
              <a:noFill/>
              <a:round/>
              <a:headEnd/>
              <a:tailEnd/>
            </a:ln>
          </p:spPr>
          <p:txBody>
            <a:bodyPr/>
            <a:lstStyle/>
            <a:p>
              <a:endParaRPr lang="zh-CN" altLang="en-US"/>
            </a:p>
          </p:txBody>
        </p:sp>
        <p:sp>
          <p:nvSpPr>
            <p:cNvPr id="3227" name="Freeform 63"/>
            <p:cNvSpPr>
              <a:spLocks/>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w="9525">
              <a:noFill/>
              <a:round/>
              <a:headEnd/>
              <a:tailEnd/>
            </a:ln>
          </p:spPr>
          <p:txBody>
            <a:bodyPr/>
            <a:lstStyle/>
            <a:p>
              <a:endParaRPr lang="zh-CN" altLang="en-US"/>
            </a:p>
          </p:txBody>
        </p:sp>
        <p:sp>
          <p:nvSpPr>
            <p:cNvPr id="3228" name="Freeform 64"/>
            <p:cNvSpPr>
              <a:spLocks/>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w="9525">
              <a:noFill/>
              <a:round/>
              <a:headEnd/>
              <a:tailEnd/>
            </a:ln>
          </p:spPr>
          <p:txBody>
            <a:bodyPr/>
            <a:lstStyle/>
            <a:p>
              <a:endParaRPr lang="zh-CN" altLang="en-US"/>
            </a:p>
          </p:txBody>
        </p:sp>
        <p:sp>
          <p:nvSpPr>
            <p:cNvPr id="3229" name="Freeform 65"/>
            <p:cNvSpPr>
              <a:spLocks/>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w="9525">
              <a:noFill/>
              <a:round/>
              <a:headEnd/>
              <a:tailEnd/>
            </a:ln>
          </p:spPr>
          <p:txBody>
            <a:bodyPr/>
            <a:lstStyle/>
            <a:p>
              <a:endParaRPr lang="zh-CN" altLang="en-US"/>
            </a:p>
          </p:txBody>
        </p:sp>
        <p:sp>
          <p:nvSpPr>
            <p:cNvPr id="3230" name="Freeform 66"/>
            <p:cNvSpPr>
              <a:spLocks/>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w="9525">
              <a:noFill/>
              <a:round/>
              <a:headEnd/>
              <a:tailEnd/>
            </a:ln>
          </p:spPr>
          <p:txBody>
            <a:bodyPr/>
            <a:lstStyle/>
            <a:p>
              <a:endParaRPr lang="zh-CN" altLang="en-US"/>
            </a:p>
          </p:txBody>
        </p:sp>
        <p:sp>
          <p:nvSpPr>
            <p:cNvPr id="3231" name="Freeform 67"/>
            <p:cNvSpPr>
              <a:spLocks/>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w="9525">
              <a:noFill/>
              <a:round/>
              <a:headEnd/>
              <a:tailEnd/>
            </a:ln>
          </p:spPr>
          <p:txBody>
            <a:bodyPr/>
            <a:lstStyle/>
            <a:p>
              <a:endParaRPr lang="zh-CN" altLang="en-US"/>
            </a:p>
          </p:txBody>
        </p:sp>
        <p:sp>
          <p:nvSpPr>
            <p:cNvPr id="3232" name="Freeform 68"/>
            <p:cNvSpPr>
              <a:spLocks/>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w="9525">
              <a:noFill/>
              <a:round/>
              <a:headEnd/>
              <a:tailEnd/>
            </a:ln>
          </p:spPr>
          <p:txBody>
            <a:bodyPr/>
            <a:lstStyle/>
            <a:p>
              <a:endParaRPr lang="zh-CN" altLang="en-US"/>
            </a:p>
          </p:txBody>
        </p:sp>
        <p:sp>
          <p:nvSpPr>
            <p:cNvPr id="3233" name="Freeform 69"/>
            <p:cNvSpPr>
              <a:spLocks/>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w="9525">
              <a:noFill/>
              <a:round/>
              <a:headEnd/>
              <a:tailEnd/>
            </a:ln>
          </p:spPr>
          <p:txBody>
            <a:bodyPr/>
            <a:lstStyle/>
            <a:p>
              <a:endParaRPr lang="zh-CN" altLang="en-US"/>
            </a:p>
          </p:txBody>
        </p:sp>
        <p:sp>
          <p:nvSpPr>
            <p:cNvPr id="3234" name="Freeform 70"/>
            <p:cNvSpPr>
              <a:spLocks/>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w="9525">
              <a:noFill/>
              <a:round/>
              <a:headEnd/>
              <a:tailEnd/>
            </a:ln>
          </p:spPr>
          <p:txBody>
            <a:bodyPr/>
            <a:lstStyle/>
            <a:p>
              <a:endParaRPr lang="zh-CN" altLang="en-US"/>
            </a:p>
          </p:txBody>
        </p:sp>
        <p:sp>
          <p:nvSpPr>
            <p:cNvPr id="3235" name="Freeform 71"/>
            <p:cNvSpPr>
              <a:spLocks/>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w="9525">
              <a:noFill/>
              <a:round/>
              <a:headEnd/>
              <a:tailEnd/>
            </a:ln>
          </p:spPr>
          <p:txBody>
            <a:bodyPr/>
            <a:lstStyle/>
            <a:p>
              <a:endParaRPr lang="zh-CN" altLang="en-US"/>
            </a:p>
          </p:txBody>
        </p:sp>
        <p:sp>
          <p:nvSpPr>
            <p:cNvPr id="3236" name="Freeform 72"/>
            <p:cNvSpPr>
              <a:spLocks/>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w="9525">
              <a:noFill/>
              <a:round/>
              <a:headEnd/>
              <a:tailEnd/>
            </a:ln>
          </p:spPr>
          <p:txBody>
            <a:bodyPr/>
            <a:lstStyle/>
            <a:p>
              <a:endParaRPr lang="zh-CN" altLang="en-US"/>
            </a:p>
          </p:txBody>
        </p:sp>
        <p:sp>
          <p:nvSpPr>
            <p:cNvPr id="3237" name="Freeform 73"/>
            <p:cNvSpPr>
              <a:spLocks/>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w="9525">
              <a:noFill/>
              <a:round/>
              <a:headEnd/>
              <a:tailEnd/>
            </a:ln>
          </p:spPr>
          <p:txBody>
            <a:bodyPr/>
            <a:lstStyle/>
            <a:p>
              <a:endParaRPr lang="zh-CN" altLang="en-US"/>
            </a:p>
          </p:txBody>
        </p:sp>
        <p:sp>
          <p:nvSpPr>
            <p:cNvPr id="3238" name="Freeform 74"/>
            <p:cNvSpPr>
              <a:spLocks/>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w="9525">
              <a:noFill/>
              <a:round/>
              <a:headEnd/>
              <a:tailEnd/>
            </a:ln>
          </p:spPr>
          <p:txBody>
            <a:bodyPr/>
            <a:lstStyle/>
            <a:p>
              <a:endParaRPr lang="zh-CN" altLang="en-US"/>
            </a:p>
          </p:txBody>
        </p:sp>
        <p:sp>
          <p:nvSpPr>
            <p:cNvPr id="3239" name="Freeform 75"/>
            <p:cNvSpPr>
              <a:spLocks/>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w="9525">
              <a:noFill/>
              <a:round/>
              <a:headEnd/>
              <a:tailEnd/>
            </a:ln>
          </p:spPr>
          <p:txBody>
            <a:bodyPr/>
            <a:lstStyle/>
            <a:p>
              <a:endParaRPr lang="zh-CN" altLang="en-US"/>
            </a:p>
          </p:txBody>
        </p:sp>
        <p:sp>
          <p:nvSpPr>
            <p:cNvPr id="3240" name="Freeform 76"/>
            <p:cNvSpPr>
              <a:spLocks/>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w="9525">
              <a:noFill/>
              <a:round/>
              <a:headEnd/>
              <a:tailEnd/>
            </a:ln>
          </p:spPr>
          <p:txBody>
            <a:bodyPr/>
            <a:lstStyle/>
            <a:p>
              <a:endParaRPr lang="zh-CN" altLang="en-US"/>
            </a:p>
          </p:txBody>
        </p:sp>
        <p:sp>
          <p:nvSpPr>
            <p:cNvPr id="3241" name="Freeform 77"/>
            <p:cNvSpPr>
              <a:spLocks/>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w="9525">
              <a:noFill/>
              <a:round/>
              <a:headEnd/>
              <a:tailEnd/>
            </a:ln>
          </p:spPr>
          <p:txBody>
            <a:bodyPr/>
            <a:lstStyle/>
            <a:p>
              <a:endParaRPr lang="zh-CN" altLang="en-US"/>
            </a:p>
          </p:txBody>
        </p:sp>
        <p:sp>
          <p:nvSpPr>
            <p:cNvPr id="3242" name="Freeform 78"/>
            <p:cNvSpPr>
              <a:spLocks/>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w="9525">
              <a:noFill/>
              <a:round/>
              <a:headEnd/>
              <a:tailEnd/>
            </a:ln>
          </p:spPr>
          <p:txBody>
            <a:bodyPr/>
            <a:lstStyle/>
            <a:p>
              <a:endParaRPr lang="zh-CN" altLang="en-US"/>
            </a:p>
          </p:txBody>
        </p:sp>
        <p:sp>
          <p:nvSpPr>
            <p:cNvPr id="3243" name="Freeform 79"/>
            <p:cNvSpPr>
              <a:spLocks/>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w="9525">
              <a:noFill/>
              <a:round/>
              <a:headEnd/>
              <a:tailEnd/>
            </a:ln>
          </p:spPr>
          <p:txBody>
            <a:bodyPr/>
            <a:lstStyle/>
            <a:p>
              <a:endParaRPr lang="zh-CN" altLang="en-US"/>
            </a:p>
          </p:txBody>
        </p:sp>
        <p:sp>
          <p:nvSpPr>
            <p:cNvPr id="3244" name="Freeform 80"/>
            <p:cNvSpPr>
              <a:spLocks/>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w="9525">
              <a:noFill/>
              <a:round/>
              <a:headEnd/>
              <a:tailEnd/>
            </a:ln>
          </p:spPr>
          <p:txBody>
            <a:bodyPr/>
            <a:lstStyle/>
            <a:p>
              <a:endParaRPr lang="zh-CN" altLang="en-US"/>
            </a:p>
          </p:txBody>
        </p:sp>
        <p:sp>
          <p:nvSpPr>
            <p:cNvPr id="3245" name="Freeform 81"/>
            <p:cNvSpPr>
              <a:spLocks/>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w="9525">
              <a:noFill/>
              <a:round/>
              <a:headEnd/>
              <a:tailEnd/>
            </a:ln>
          </p:spPr>
          <p:txBody>
            <a:bodyPr/>
            <a:lstStyle/>
            <a:p>
              <a:endParaRPr lang="zh-CN" altLang="en-US"/>
            </a:p>
          </p:txBody>
        </p:sp>
        <p:sp>
          <p:nvSpPr>
            <p:cNvPr id="3246" name="Freeform 82"/>
            <p:cNvSpPr>
              <a:spLocks/>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w="9525">
              <a:noFill/>
              <a:round/>
              <a:headEnd/>
              <a:tailEnd/>
            </a:ln>
          </p:spPr>
          <p:txBody>
            <a:bodyPr/>
            <a:lstStyle/>
            <a:p>
              <a:endParaRPr lang="zh-CN" altLang="en-US"/>
            </a:p>
          </p:txBody>
        </p:sp>
        <p:sp>
          <p:nvSpPr>
            <p:cNvPr id="3247" name="Freeform 83"/>
            <p:cNvSpPr>
              <a:spLocks/>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w="9525">
              <a:noFill/>
              <a:round/>
              <a:headEnd/>
              <a:tailEnd/>
            </a:ln>
          </p:spPr>
          <p:txBody>
            <a:bodyPr/>
            <a:lstStyle/>
            <a:p>
              <a:endParaRPr lang="zh-CN" altLang="en-US"/>
            </a:p>
          </p:txBody>
        </p:sp>
        <p:sp>
          <p:nvSpPr>
            <p:cNvPr id="3248" name="Freeform 84"/>
            <p:cNvSpPr>
              <a:spLocks/>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w="9525">
              <a:noFill/>
              <a:round/>
              <a:headEnd/>
              <a:tailEnd/>
            </a:ln>
          </p:spPr>
          <p:txBody>
            <a:bodyPr/>
            <a:lstStyle/>
            <a:p>
              <a:endParaRPr lang="zh-CN" altLang="en-US"/>
            </a:p>
          </p:txBody>
        </p:sp>
        <p:sp>
          <p:nvSpPr>
            <p:cNvPr id="3249" name="Freeform 85"/>
            <p:cNvSpPr>
              <a:spLocks/>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w="9525">
              <a:noFill/>
              <a:round/>
              <a:headEnd/>
              <a:tailEnd/>
            </a:ln>
          </p:spPr>
          <p:txBody>
            <a:bodyPr/>
            <a:lstStyle/>
            <a:p>
              <a:endParaRPr lang="zh-CN" altLang="en-US"/>
            </a:p>
          </p:txBody>
        </p:sp>
        <p:sp>
          <p:nvSpPr>
            <p:cNvPr id="3250" name="Freeform 86"/>
            <p:cNvSpPr>
              <a:spLocks/>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w="9525">
              <a:noFill/>
              <a:round/>
              <a:headEnd/>
              <a:tailEnd/>
            </a:ln>
          </p:spPr>
          <p:txBody>
            <a:bodyPr/>
            <a:lstStyle/>
            <a:p>
              <a:endParaRPr lang="zh-CN" altLang="en-US"/>
            </a:p>
          </p:txBody>
        </p:sp>
        <p:sp>
          <p:nvSpPr>
            <p:cNvPr id="3251" name="Freeform 87"/>
            <p:cNvSpPr>
              <a:spLocks/>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w="9525">
              <a:noFill/>
              <a:round/>
              <a:headEnd/>
              <a:tailEnd/>
            </a:ln>
          </p:spPr>
          <p:txBody>
            <a:bodyPr/>
            <a:lstStyle/>
            <a:p>
              <a:endParaRPr lang="zh-CN" altLang="en-US"/>
            </a:p>
          </p:txBody>
        </p:sp>
        <p:sp>
          <p:nvSpPr>
            <p:cNvPr id="3252" name="Freeform 88"/>
            <p:cNvSpPr>
              <a:spLocks/>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w="9525">
              <a:noFill/>
              <a:round/>
              <a:headEnd/>
              <a:tailEnd/>
            </a:ln>
          </p:spPr>
          <p:txBody>
            <a:bodyPr/>
            <a:lstStyle/>
            <a:p>
              <a:endParaRPr lang="zh-CN" altLang="en-US"/>
            </a:p>
          </p:txBody>
        </p:sp>
        <p:sp>
          <p:nvSpPr>
            <p:cNvPr id="3253" name="Freeform 89"/>
            <p:cNvSpPr>
              <a:spLocks/>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w="9525">
              <a:noFill/>
              <a:round/>
              <a:headEnd/>
              <a:tailEnd/>
            </a:ln>
          </p:spPr>
          <p:txBody>
            <a:bodyPr/>
            <a:lstStyle/>
            <a:p>
              <a:endParaRPr lang="zh-CN" altLang="en-US"/>
            </a:p>
          </p:txBody>
        </p:sp>
        <p:sp>
          <p:nvSpPr>
            <p:cNvPr id="3254" name="Freeform 90"/>
            <p:cNvSpPr>
              <a:spLocks/>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w="9525">
              <a:noFill/>
              <a:round/>
              <a:headEnd/>
              <a:tailEnd/>
            </a:ln>
          </p:spPr>
          <p:txBody>
            <a:bodyPr/>
            <a:lstStyle/>
            <a:p>
              <a:endParaRPr lang="zh-CN" altLang="en-US"/>
            </a:p>
          </p:txBody>
        </p:sp>
        <p:sp>
          <p:nvSpPr>
            <p:cNvPr id="3255" name="Freeform 91"/>
            <p:cNvSpPr>
              <a:spLocks/>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w="9525">
              <a:noFill/>
              <a:round/>
              <a:headEnd/>
              <a:tailEnd/>
            </a:ln>
          </p:spPr>
          <p:txBody>
            <a:bodyPr/>
            <a:lstStyle/>
            <a:p>
              <a:endParaRPr lang="zh-CN" altLang="en-US"/>
            </a:p>
          </p:txBody>
        </p:sp>
        <p:sp>
          <p:nvSpPr>
            <p:cNvPr id="3256" name="Freeform 92"/>
            <p:cNvSpPr>
              <a:spLocks/>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w="9525">
              <a:noFill/>
              <a:round/>
              <a:headEnd/>
              <a:tailEnd/>
            </a:ln>
          </p:spPr>
          <p:txBody>
            <a:bodyPr/>
            <a:lstStyle/>
            <a:p>
              <a:endParaRPr lang="zh-CN" altLang="en-US"/>
            </a:p>
          </p:txBody>
        </p:sp>
        <p:sp>
          <p:nvSpPr>
            <p:cNvPr id="3257" name="Freeform 93"/>
            <p:cNvSpPr>
              <a:spLocks/>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w="9525">
              <a:noFill/>
              <a:round/>
              <a:headEnd/>
              <a:tailEnd/>
            </a:ln>
          </p:spPr>
          <p:txBody>
            <a:bodyPr/>
            <a:lstStyle/>
            <a:p>
              <a:endParaRPr lang="zh-CN" altLang="en-US"/>
            </a:p>
          </p:txBody>
        </p:sp>
        <p:sp>
          <p:nvSpPr>
            <p:cNvPr id="3258" name="Freeform 94"/>
            <p:cNvSpPr>
              <a:spLocks/>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w="9525">
              <a:noFill/>
              <a:round/>
              <a:headEnd/>
              <a:tailEnd/>
            </a:ln>
          </p:spPr>
          <p:txBody>
            <a:bodyPr/>
            <a:lstStyle/>
            <a:p>
              <a:endParaRPr lang="zh-CN" altLang="en-US"/>
            </a:p>
          </p:txBody>
        </p:sp>
        <p:sp>
          <p:nvSpPr>
            <p:cNvPr id="3259" name="Freeform 95"/>
            <p:cNvSpPr>
              <a:spLocks/>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w="9525">
              <a:noFill/>
              <a:round/>
              <a:headEnd/>
              <a:tailEnd/>
            </a:ln>
          </p:spPr>
          <p:txBody>
            <a:bodyPr/>
            <a:lstStyle/>
            <a:p>
              <a:endParaRPr lang="zh-CN" altLang="en-US"/>
            </a:p>
          </p:txBody>
        </p:sp>
        <p:sp>
          <p:nvSpPr>
            <p:cNvPr id="3260" name="Freeform 96"/>
            <p:cNvSpPr>
              <a:spLocks/>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w="9525">
              <a:noFill/>
              <a:round/>
              <a:headEnd/>
              <a:tailEnd/>
            </a:ln>
          </p:spPr>
          <p:txBody>
            <a:bodyPr/>
            <a:lstStyle/>
            <a:p>
              <a:endParaRPr lang="zh-CN" altLang="en-US"/>
            </a:p>
          </p:txBody>
        </p:sp>
        <p:sp>
          <p:nvSpPr>
            <p:cNvPr id="3261" name="Freeform 97"/>
            <p:cNvSpPr>
              <a:spLocks/>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w="9525">
              <a:noFill/>
              <a:round/>
              <a:headEnd/>
              <a:tailEnd/>
            </a:ln>
          </p:spPr>
          <p:txBody>
            <a:bodyPr/>
            <a:lstStyle/>
            <a:p>
              <a:endParaRPr lang="zh-CN" altLang="en-US"/>
            </a:p>
          </p:txBody>
        </p:sp>
        <p:sp>
          <p:nvSpPr>
            <p:cNvPr id="3262" name="Freeform 98"/>
            <p:cNvSpPr>
              <a:spLocks/>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w="9525">
              <a:noFill/>
              <a:round/>
              <a:headEnd/>
              <a:tailEnd/>
            </a:ln>
          </p:spPr>
          <p:txBody>
            <a:bodyPr/>
            <a:lstStyle/>
            <a:p>
              <a:endParaRPr lang="zh-CN" altLang="en-US"/>
            </a:p>
          </p:txBody>
        </p:sp>
        <p:sp>
          <p:nvSpPr>
            <p:cNvPr id="3263" name="Freeform 99"/>
            <p:cNvSpPr>
              <a:spLocks/>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w="9525">
              <a:noFill/>
              <a:round/>
              <a:headEnd/>
              <a:tailEnd/>
            </a:ln>
          </p:spPr>
          <p:txBody>
            <a:bodyPr/>
            <a:lstStyle/>
            <a:p>
              <a:endParaRPr lang="zh-CN" altLang="en-US"/>
            </a:p>
          </p:txBody>
        </p:sp>
        <p:sp>
          <p:nvSpPr>
            <p:cNvPr id="3264" name="Freeform 100"/>
            <p:cNvSpPr>
              <a:spLocks/>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w="9525">
              <a:noFill/>
              <a:round/>
              <a:headEnd/>
              <a:tailEnd/>
            </a:ln>
          </p:spPr>
          <p:txBody>
            <a:bodyPr/>
            <a:lstStyle/>
            <a:p>
              <a:endParaRPr lang="zh-CN" altLang="en-US"/>
            </a:p>
          </p:txBody>
        </p:sp>
        <p:sp>
          <p:nvSpPr>
            <p:cNvPr id="3265" name="Freeform 101"/>
            <p:cNvSpPr>
              <a:spLocks/>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w="9525">
              <a:noFill/>
              <a:round/>
              <a:headEnd/>
              <a:tailEnd/>
            </a:ln>
          </p:spPr>
          <p:txBody>
            <a:bodyPr/>
            <a:lstStyle/>
            <a:p>
              <a:endParaRPr lang="zh-CN" altLang="en-US"/>
            </a:p>
          </p:txBody>
        </p:sp>
        <p:sp>
          <p:nvSpPr>
            <p:cNvPr id="3266" name="Freeform 102"/>
            <p:cNvSpPr>
              <a:spLocks/>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w="9525">
              <a:noFill/>
              <a:round/>
              <a:headEnd/>
              <a:tailEnd/>
            </a:ln>
          </p:spPr>
          <p:txBody>
            <a:bodyPr/>
            <a:lstStyle/>
            <a:p>
              <a:endParaRPr lang="zh-CN" altLang="en-US"/>
            </a:p>
          </p:txBody>
        </p:sp>
        <p:sp>
          <p:nvSpPr>
            <p:cNvPr id="3267" name="Freeform 103"/>
            <p:cNvSpPr>
              <a:spLocks/>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w="9525">
              <a:noFill/>
              <a:round/>
              <a:headEnd/>
              <a:tailEnd/>
            </a:ln>
          </p:spPr>
          <p:txBody>
            <a:bodyPr/>
            <a:lstStyle/>
            <a:p>
              <a:endParaRPr lang="zh-CN" altLang="en-US"/>
            </a:p>
          </p:txBody>
        </p:sp>
        <p:sp>
          <p:nvSpPr>
            <p:cNvPr id="3268" name="Freeform 104"/>
            <p:cNvSpPr>
              <a:spLocks/>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w="9525">
              <a:noFill/>
              <a:round/>
              <a:headEnd/>
              <a:tailEnd/>
            </a:ln>
          </p:spPr>
          <p:txBody>
            <a:bodyPr/>
            <a:lstStyle/>
            <a:p>
              <a:endParaRPr lang="zh-CN" altLang="en-US"/>
            </a:p>
          </p:txBody>
        </p:sp>
        <p:sp>
          <p:nvSpPr>
            <p:cNvPr id="3269" name="Freeform 105"/>
            <p:cNvSpPr>
              <a:spLocks/>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w="9525">
              <a:noFill/>
              <a:round/>
              <a:headEnd/>
              <a:tailEnd/>
            </a:ln>
          </p:spPr>
          <p:txBody>
            <a:bodyPr/>
            <a:lstStyle/>
            <a:p>
              <a:endParaRPr lang="zh-CN" altLang="en-US"/>
            </a:p>
          </p:txBody>
        </p:sp>
        <p:sp>
          <p:nvSpPr>
            <p:cNvPr id="3270" name="Freeform 106"/>
            <p:cNvSpPr>
              <a:spLocks/>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w="9525">
              <a:noFill/>
              <a:round/>
              <a:headEnd/>
              <a:tailEnd/>
            </a:ln>
          </p:spPr>
          <p:txBody>
            <a:bodyPr/>
            <a:lstStyle/>
            <a:p>
              <a:endParaRPr lang="zh-CN" altLang="en-US"/>
            </a:p>
          </p:txBody>
        </p:sp>
        <p:sp>
          <p:nvSpPr>
            <p:cNvPr id="3271" name="Freeform 107"/>
            <p:cNvSpPr>
              <a:spLocks/>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w="9525">
              <a:noFill/>
              <a:round/>
              <a:headEnd/>
              <a:tailEnd/>
            </a:ln>
          </p:spPr>
          <p:txBody>
            <a:bodyPr/>
            <a:lstStyle/>
            <a:p>
              <a:endParaRPr lang="zh-CN" altLang="en-US"/>
            </a:p>
          </p:txBody>
        </p:sp>
        <p:sp>
          <p:nvSpPr>
            <p:cNvPr id="3272" name="Freeform 108"/>
            <p:cNvSpPr>
              <a:spLocks/>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w="9525">
              <a:noFill/>
              <a:round/>
              <a:headEnd/>
              <a:tailEnd/>
            </a:ln>
          </p:spPr>
          <p:txBody>
            <a:bodyPr/>
            <a:lstStyle/>
            <a:p>
              <a:endParaRPr lang="zh-CN" altLang="en-US"/>
            </a:p>
          </p:txBody>
        </p:sp>
        <p:sp>
          <p:nvSpPr>
            <p:cNvPr id="3273" name="Freeform 109"/>
            <p:cNvSpPr>
              <a:spLocks/>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w="9525">
              <a:noFill/>
              <a:round/>
              <a:headEnd/>
              <a:tailEnd/>
            </a:ln>
          </p:spPr>
          <p:txBody>
            <a:bodyPr/>
            <a:lstStyle/>
            <a:p>
              <a:endParaRPr lang="zh-CN" altLang="en-US"/>
            </a:p>
          </p:txBody>
        </p:sp>
        <p:sp>
          <p:nvSpPr>
            <p:cNvPr id="3274" name="Freeform 110"/>
            <p:cNvSpPr>
              <a:spLocks/>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w="9525">
              <a:noFill/>
              <a:round/>
              <a:headEnd/>
              <a:tailEnd/>
            </a:ln>
          </p:spPr>
          <p:txBody>
            <a:bodyPr/>
            <a:lstStyle/>
            <a:p>
              <a:endParaRPr lang="zh-CN" altLang="en-US"/>
            </a:p>
          </p:txBody>
        </p:sp>
        <p:sp>
          <p:nvSpPr>
            <p:cNvPr id="3275" name="Freeform 111"/>
            <p:cNvSpPr>
              <a:spLocks/>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w="9525">
              <a:noFill/>
              <a:round/>
              <a:headEnd/>
              <a:tailEnd/>
            </a:ln>
          </p:spPr>
          <p:txBody>
            <a:bodyPr/>
            <a:lstStyle/>
            <a:p>
              <a:endParaRPr lang="zh-CN" altLang="en-US"/>
            </a:p>
          </p:txBody>
        </p:sp>
        <p:sp>
          <p:nvSpPr>
            <p:cNvPr id="3276" name="Freeform 112"/>
            <p:cNvSpPr>
              <a:spLocks/>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w="9525">
              <a:noFill/>
              <a:round/>
              <a:headEnd/>
              <a:tailEnd/>
            </a:ln>
          </p:spPr>
          <p:txBody>
            <a:bodyPr/>
            <a:lstStyle/>
            <a:p>
              <a:endParaRPr lang="zh-CN" altLang="en-US"/>
            </a:p>
          </p:txBody>
        </p:sp>
        <p:sp>
          <p:nvSpPr>
            <p:cNvPr id="3277" name="Freeform 113"/>
            <p:cNvSpPr>
              <a:spLocks/>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w="9525">
              <a:noFill/>
              <a:round/>
              <a:headEnd/>
              <a:tailEnd/>
            </a:ln>
          </p:spPr>
          <p:txBody>
            <a:bodyPr/>
            <a:lstStyle/>
            <a:p>
              <a:endParaRPr lang="zh-CN" altLang="en-US"/>
            </a:p>
          </p:txBody>
        </p:sp>
        <p:sp>
          <p:nvSpPr>
            <p:cNvPr id="3278" name="Freeform 114"/>
            <p:cNvSpPr>
              <a:spLocks/>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w="9525">
              <a:noFill/>
              <a:round/>
              <a:headEnd/>
              <a:tailEnd/>
            </a:ln>
          </p:spPr>
          <p:txBody>
            <a:bodyPr/>
            <a:lstStyle/>
            <a:p>
              <a:endParaRPr lang="zh-CN" altLang="en-US"/>
            </a:p>
          </p:txBody>
        </p:sp>
      </p:grpSp>
      <p:grpSp>
        <p:nvGrpSpPr>
          <p:cNvPr id="3086" name="Group 115"/>
          <p:cNvGrpSpPr>
            <a:grpSpLocks/>
          </p:cNvGrpSpPr>
          <p:nvPr/>
        </p:nvGrpSpPr>
        <p:grpSpPr bwMode="auto">
          <a:xfrm rot="-3214438">
            <a:off x="5506244" y="997744"/>
            <a:ext cx="425450" cy="436562"/>
            <a:chOff x="3481" y="3030"/>
            <a:chExt cx="1115" cy="1118"/>
          </a:xfrm>
        </p:grpSpPr>
        <p:sp>
          <p:nvSpPr>
            <p:cNvPr id="3127" name="Freeform 116"/>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w="9525">
              <a:noFill/>
              <a:round/>
              <a:headEnd/>
              <a:tailEnd/>
            </a:ln>
          </p:spPr>
          <p:txBody>
            <a:bodyPr/>
            <a:lstStyle/>
            <a:p>
              <a:endParaRPr lang="zh-CN" altLang="en-US"/>
            </a:p>
          </p:txBody>
        </p:sp>
        <p:sp>
          <p:nvSpPr>
            <p:cNvPr id="3128" name="Freeform 117"/>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w="9525">
              <a:noFill/>
              <a:round/>
              <a:headEnd/>
              <a:tailEnd/>
            </a:ln>
          </p:spPr>
          <p:txBody>
            <a:bodyPr/>
            <a:lstStyle/>
            <a:p>
              <a:endParaRPr lang="zh-CN" altLang="en-US"/>
            </a:p>
          </p:txBody>
        </p:sp>
        <p:sp>
          <p:nvSpPr>
            <p:cNvPr id="3129" name="Freeform 118"/>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w="9525">
              <a:noFill/>
              <a:round/>
              <a:headEnd/>
              <a:tailEnd/>
            </a:ln>
          </p:spPr>
          <p:txBody>
            <a:bodyPr/>
            <a:lstStyle/>
            <a:p>
              <a:endParaRPr lang="zh-CN" altLang="en-US"/>
            </a:p>
          </p:txBody>
        </p:sp>
        <p:sp>
          <p:nvSpPr>
            <p:cNvPr id="3130" name="Freeform 119"/>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w="9525">
              <a:noFill/>
              <a:round/>
              <a:headEnd/>
              <a:tailEnd/>
            </a:ln>
          </p:spPr>
          <p:txBody>
            <a:bodyPr/>
            <a:lstStyle/>
            <a:p>
              <a:endParaRPr lang="zh-CN" altLang="en-US"/>
            </a:p>
          </p:txBody>
        </p:sp>
        <p:sp>
          <p:nvSpPr>
            <p:cNvPr id="3131" name="Freeform 120"/>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w="9525">
              <a:noFill/>
              <a:round/>
              <a:headEnd/>
              <a:tailEnd/>
            </a:ln>
          </p:spPr>
          <p:txBody>
            <a:bodyPr/>
            <a:lstStyle/>
            <a:p>
              <a:endParaRPr lang="zh-CN" altLang="en-US"/>
            </a:p>
          </p:txBody>
        </p:sp>
        <p:sp>
          <p:nvSpPr>
            <p:cNvPr id="3132" name="Freeform 121"/>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w="9525">
              <a:noFill/>
              <a:round/>
              <a:headEnd/>
              <a:tailEnd/>
            </a:ln>
          </p:spPr>
          <p:txBody>
            <a:bodyPr/>
            <a:lstStyle/>
            <a:p>
              <a:endParaRPr lang="zh-CN" altLang="en-US"/>
            </a:p>
          </p:txBody>
        </p:sp>
        <p:sp>
          <p:nvSpPr>
            <p:cNvPr id="3133" name="Freeform 122"/>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w="9525">
              <a:noFill/>
              <a:round/>
              <a:headEnd/>
              <a:tailEnd/>
            </a:ln>
          </p:spPr>
          <p:txBody>
            <a:bodyPr/>
            <a:lstStyle/>
            <a:p>
              <a:endParaRPr lang="zh-CN" altLang="en-US"/>
            </a:p>
          </p:txBody>
        </p:sp>
        <p:sp>
          <p:nvSpPr>
            <p:cNvPr id="3134" name="Freeform 123"/>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w="9525">
              <a:noFill/>
              <a:round/>
              <a:headEnd/>
              <a:tailEnd/>
            </a:ln>
          </p:spPr>
          <p:txBody>
            <a:bodyPr/>
            <a:lstStyle/>
            <a:p>
              <a:endParaRPr lang="zh-CN" altLang="en-US"/>
            </a:p>
          </p:txBody>
        </p:sp>
        <p:sp>
          <p:nvSpPr>
            <p:cNvPr id="3135" name="Freeform 124"/>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w="9525">
              <a:noFill/>
              <a:round/>
              <a:headEnd/>
              <a:tailEnd/>
            </a:ln>
          </p:spPr>
          <p:txBody>
            <a:bodyPr/>
            <a:lstStyle/>
            <a:p>
              <a:endParaRPr lang="zh-CN" altLang="en-US"/>
            </a:p>
          </p:txBody>
        </p:sp>
        <p:sp>
          <p:nvSpPr>
            <p:cNvPr id="3136" name="Freeform 125"/>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w="9525">
              <a:noFill/>
              <a:round/>
              <a:headEnd/>
              <a:tailEnd/>
            </a:ln>
          </p:spPr>
          <p:txBody>
            <a:bodyPr/>
            <a:lstStyle/>
            <a:p>
              <a:endParaRPr lang="zh-CN" altLang="en-US"/>
            </a:p>
          </p:txBody>
        </p:sp>
        <p:sp>
          <p:nvSpPr>
            <p:cNvPr id="3137" name="Freeform 126"/>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w="9525">
              <a:noFill/>
              <a:round/>
              <a:headEnd/>
              <a:tailEnd/>
            </a:ln>
          </p:spPr>
          <p:txBody>
            <a:bodyPr/>
            <a:lstStyle/>
            <a:p>
              <a:endParaRPr lang="zh-CN" altLang="en-US"/>
            </a:p>
          </p:txBody>
        </p:sp>
        <p:sp>
          <p:nvSpPr>
            <p:cNvPr id="3138" name="Freeform 127"/>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w="9525">
              <a:noFill/>
              <a:round/>
              <a:headEnd/>
              <a:tailEnd/>
            </a:ln>
          </p:spPr>
          <p:txBody>
            <a:bodyPr/>
            <a:lstStyle/>
            <a:p>
              <a:endParaRPr lang="zh-CN" altLang="en-US"/>
            </a:p>
          </p:txBody>
        </p:sp>
        <p:sp>
          <p:nvSpPr>
            <p:cNvPr id="3139" name="Freeform 128"/>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w="9525">
              <a:noFill/>
              <a:round/>
              <a:headEnd/>
              <a:tailEnd/>
            </a:ln>
          </p:spPr>
          <p:txBody>
            <a:bodyPr/>
            <a:lstStyle/>
            <a:p>
              <a:endParaRPr lang="zh-CN" altLang="en-US"/>
            </a:p>
          </p:txBody>
        </p:sp>
        <p:sp>
          <p:nvSpPr>
            <p:cNvPr id="3140" name="Freeform 129"/>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w="9525">
              <a:noFill/>
              <a:round/>
              <a:headEnd/>
              <a:tailEnd/>
            </a:ln>
          </p:spPr>
          <p:txBody>
            <a:bodyPr/>
            <a:lstStyle/>
            <a:p>
              <a:endParaRPr lang="zh-CN" altLang="en-US"/>
            </a:p>
          </p:txBody>
        </p:sp>
        <p:sp>
          <p:nvSpPr>
            <p:cNvPr id="3141" name="Freeform 130"/>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w="9525">
              <a:noFill/>
              <a:round/>
              <a:headEnd/>
              <a:tailEnd/>
            </a:ln>
          </p:spPr>
          <p:txBody>
            <a:bodyPr/>
            <a:lstStyle/>
            <a:p>
              <a:endParaRPr lang="zh-CN" altLang="en-US"/>
            </a:p>
          </p:txBody>
        </p:sp>
        <p:sp>
          <p:nvSpPr>
            <p:cNvPr id="3142" name="Freeform 131"/>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w="9525">
              <a:noFill/>
              <a:round/>
              <a:headEnd/>
              <a:tailEnd/>
            </a:ln>
          </p:spPr>
          <p:txBody>
            <a:bodyPr/>
            <a:lstStyle/>
            <a:p>
              <a:endParaRPr lang="zh-CN" altLang="en-US"/>
            </a:p>
          </p:txBody>
        </p:sp>
        <p:sp>
          <p:nvSpPr>
            <p:cNvPr id="3143" name="Freeform 132"/>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w="9525">
              <a:noFill/>
              <a:round/>
              <a:headEnd/>
              <a:tailEnd/>
            </a:ln>
          </p:spPr>
          <p:txBody>
            <a:bodyPr/>
            <a:lstStyle/>
            <a:p>
              <a:endParaRPr lang="zh-CN" altLang="en-US"/>
            </a:p>
          </p:txBody>
        </p:sp>
        <p:sp>
          <p:nvSpPr>
            <p:cNvPr id="3144" name="Freeform 133"/>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w="9525">
              <a:noFill/>
              <a:round/>
              <a:headEnd/>
              <a:tailEnd/>
            </a:ln>
          </p:spPr>
          <p:txBody>
            <a:bodyPr/>
            <a:lstStyle/>
            <a:p>
              <a:endParaRPr lang="zh-CN" altLang="en-US"/>
            </a:p>
          </p:txBody>
        </p:sp>
        <p:sp>
          <p:nvSpPr>
            <p:cNvPr id="3145" name="Freeform 134"/>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w="9525">
              <a:noFill/>
              <a:round/>
              <a:headEnd/>
              <a:tailEnd/>
            </a:ln>
          </p:spPr>
          <p:txBody>
            <a:bodyPr/>
            <a:lstStyle/>
            <a:p>
              <a:endParaRPr lang="zh-CN" altLang="en-US"/>
            </a:p>
          </p:txBody>
        </p:sp>
        <p:sp>
          <p:nvSpPr>
            <p:cNvPr id="3146" name="Freeform 135"/>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w="9525">
              <a:noFill/>
              <a:round/>
              <a:headEnd/>
              <a:tailEnd/>
            </a:ln>
          </p:spPr>
          <p:txBody>
            <a:bodyPr/>
            <a:lstStyle/>
            <a:p>
              <a:endParaRPr lang="zh-CN" altLang="en-US"/>
            </a:p>
          </p:txBody>
        </p:sp>
        <p:sp>
          <p:nvSpPr>
            <p:cNvPr id="3147" name="Freeform 136"/>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w="9525">
              <a:noFill/>
              <a:round/>
              <a:headEnd/>
              <a:tailEnd/>
            </a:ln>
          </p:spPr>
          <p:txBody>
            <a:bodyPr/>
            <a:lstStyle/>
            <a:p>
              <a:endParaRPr lang="zh-CN" altLang="en-US"/>
            </a:p>
          </p:txBody>
        </p:sp>
        <p:sp>
          <p:nvSpPr>
            <p:cNvPr id="3148" name="Freeform 137"/>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w="9525">
              <a:noFill/>
              <a:round/>
              <a:headEnd/>
              <a:tailEnd/>
            </a:ln>
          </p:spPr>
          <p:txBody>
            <a:bodyPr/>
            <a:lstStyle/>
            <a:p>
              <a:endParaRPr lang="zh-CN" altLang="en-US"/>
            </a:p>
          </p:txBody>
        </p:sp>
        <p:sp>
          <p:nvSpPr>
            <p:cNvPr id="3149" name="Freeform 138"/>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w="9525">
              <a:noFill/>
              <a:round/>
              <a:headEnd/>
              <a:tailEnd/>
            </a:ln>
          </p:spPr>
          <p:txBody>
            <a:bodyPr/>
            <a:lstStyle/>
            <a:p>
              <a:endParaRPr lang="zh-CN" altLang="en-US"/>
            </a:p>
          </p:txBody>
        </p:sp>
        <p:sp>
          <p:nvSpPr>
            <p:cNvPr id="3150" name="Freeform 139"/>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w="9525">
              <a:noFill/>
              <a:round/>
              <a:headEnd/>
              <a:tailEnd/>
            </a:ln>
          </p:spPr>
          <p:txBody>
            <a:bodyPr/>
            <a:lstStyle/>
            <a:p>
              <a:endParaRPr lang="zh-CN" altLang="en-US"/>
            </a:p>
          </p:txBody>
        </p:sp>
        <p:sp>
          <p:nvSpPr>
            <p:cNvPr id="3151" name="Freeform 140"/>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w="9525">
              <a:noFill/>
              <a:round/>
              <a:headEnd/>
              <a:tailEnd/>
            </a:ln>
          </p:spPr>
          <p:txBody>
            <a:bodyPr/>
            <a:lstStyle/>
            <a:p>
              <a:endParaRPr lang="zh-CN" altLang="en-US"/>
            </a:p>
          </p:txBody>
        </p:sp>
        <p:sp>
          <p:nvSpPr>
            <p:cNvPr id="3152" name="Freeform 141"/>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w="9525">
              <a:noFill/>
              <a:round/>
              <a:headEnd/>
              <a:tailEnd/>
            </a:ln>
          </p:spPr>
          <p:txBody>
            <a:bodyPr/>
            <a:lstStyle/>
            <a:p>
              <a:endParaRPr lang="zh-CN" altLang="en-US"/>
            </a:p>
          </p:txBody>
        </p:sp>
        <p:sp>
          <p:nvSpPr>
            <p:cNvPr id="3153" name="Freeform 142"/>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w="9525">
              <a:noFill/>
              <a:round/>
              <a:headEnd/>
              <a:tailEnd/>
            </a:ln>
          </p:spPr>
          <p:txBody>
            <a:bodyPr/>
            <a:lstStyle/>
            <a:p>
              <a:endParaRPr lang="zh-CN" altLang="en-US"/>
            </a:p>
          </p:txBody>
        </p:sp>
        <p:sp>
          <p:nvSpPr>
            <p:cNvPr id="3154" name="Freeform 143"/>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w="9525">
              <a:noFill/>
              <a:round/>
              <a:headEnd/>
              <a:tailEnd/>
            </a:ln>
          </p:spPr>
          <p:txBody>
            <a:bodyPr/>
            <a:lstStyle/>
            <a:p>
              <a:endParaRPr lang="zh-CN" altLang="en-US"/>
            </a:p>
          </p:txBody>
        </p:sp>
        <p:sp>
          <p:nvSpPr>
            <p:cNvPr id="3155" name="Freeform 144"/>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w="9525">
              <a:noFill/>
              <a:round/>
              <a:headEnd/>
              <a:tailEnd/>
            </a:ln>
          </p:spPr>
          <p:txBody>
            <a:bodyPr/>
            <a:lstStyle/>
            <a:p>
              <a:endParaRPr lang="zh-CN" altLang="en-US"/>
            </a:p>
          </p:txBody>
        </p:sp>
        <p:sp>
          <p:nvSpPr>
            <p:cNvPr id="3156" name="Freeform 145"/>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w="9525">
              <a:noFill/>
              <a:round/>
              <a:headEnd/>
              <a:tailEnd/>
            </a:ln>
          </p:spPr>
          <p:txBody>
            <a:bodyPr/>
            <a:lstStyle/>
            <a:p>
              <a:endParaRPr lang="zh-CN" altLang="en-US"/>
            </a:p>
          </p:txBody>
        </p:sp>
        <p:sp>
          <p:nvSpPr>
            <p:cNvPr id="3157" name="Freeform 146"/>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w="9525">
              <a:noFill/>
              <a:round/>
              <a:headEnd/>
              <a:tailEnd/>
            </a:ln>
          </p:spPr>
          <p:txBody>
            <a:bodyPr/>
            <a:lstStyle/>
            <a:p>
              <a:endParaRPr lang="zh-CN" altLang="en-US"/>
            </a:p>
          </p:txBody>
        </p:sp>
        <p:sp>
          <p:nvSpPr>
            <p:cNvPr id="3158" name="Freeform 147"/>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w="9525">
              <a:noFill/>
              <a:round/>
              <a:headEnd/>
              <a:tailEnd/>
            </a:ln>
          </p:spPr>
          <p:txBody>
            <a:bodyPr/>
            <a:lstStyle/>
            <a:p>
              <a:endParaRPr lang="zh-CN" altLang="en-US"/>
            </a:p>
          </p:txBody>
        </p:sp>
        <p:sp>
          <p:nvSpPr>
            <p:cNvPr id="3159" name="Freeform 148"/>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w="9525">
              <a:noFill/>
              <a:round/>
              <a:headEnd/>
              <a:tailEnd/>
            </a:ln>
          </p:spPr>
          <p:txBody>
            <a:bodyPr/>
            <a:lstStyle/>
            <a:p>
              <a:endParaRPr lang="zh-CN" altLang="en-US"/>
            </a:p>
          </p:txBody>
        </p:sp>
        <p:sp>
          <p:nvSpPr>
            <p:cNvPr id="3160" name="Freeform 149"/>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w="9525">
              <a:noFill/>
              <a:round/>
              <a:headEnd/>
              <a:tailEnd/>
            </a:ln>
          </p:spPr>
          <p:txBody>
            <a:bodyPr/>
            <a:lstStyle/>
            <a:p>
              <a:endParaRPr lang="zh-CN" altLang="en-US"/>
            </a:p>
          </p:txBody>
        </p:sp>
        <p:sp>
          <p:nvSpPr>
            <p:cNvPr id="3161" name="Freeform 150"/>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w="9525">
              <a:noFill/>
              <a:round/>
              <a:headEnd/>
              <a:tailEnd/>
            </a:ln>
          </p:spPr>
          <p:txBody>
            <a:bodyPr/>
            <a:lstStyle/>
            <a:p>
              <a:endParaRPr lang="zh-CN" altLang="en-US"/>
            </a:p>
          </p:txBody>
        </p:sp>
        <p:sp>
          <p:nvSpPr>
            <p:cNvPr id="3162" name="Freeform 151"/>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w="9525">
              <a:noFill/>
              <a:round/>
              <a:headEnd/>
              <a:tailEnd/>
            </a:ln>
          </p:spPr>
          <p:txBody>
            <a:bodyPr/>
            <a:lstStyle/>
            <a:p>
              <a:endParaRPr lang="zh-CN" altLang="en-US"/>
            </a:p>
          </p:txBody>
        </p:sp>
        <p:sp>
          <p:nvSpPr>
            <p:cNvPr id="3163" name="Freeform 152"/>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w="9525">
              <a:noFill/>
              <a:round/>
              <a:headEnd/>
              <a:tailEnd/>
            </a:ln>
          </p:spPr>
          <p:txBody>
            <a:bodyPr/>
            <a:lstStyle/>
            <a:p>
              <a:endParaRPr lang="zh-CN" altLang="en-US"/>
            </a:p>
          </p:txBody>
        </p:sp>
        <p:sp>
          <p:nvSpPr>
            <p:cNvPr id="3164" name="Freeform 153"/>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w="9525">
              <a:noFill/>
              <a:round/>
              <a:headEnd/>
              <a:tailEnd/>
            </a:ln>
          </p:spPr>
          <p:txBody>
            <a:bodyPr/>
            <a:lstStyle/>
            <a:p>
              <a:endParaRPr lang="zh-CN" altLang="en-US"/>
            </a:p>
          </p:txBody>
        </p:sp>
        <p:sp>
          <p:nvSpPr>
            <p:cNvPr id="3165" name="Freeform 154"/>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w="9525">
              <a:noFill/>
              <a:round/>
              <a:headEnd/>
              <a:tailEnd/>
            </a:ln>
          </p:spPr>
          <p:txBody>
            <a:bodyPr/>
            <a:lstStyle/>
            <a:p>
              <a:endParaRPr lang="zh-CN" altLang="en-US"/>
            </a:p>
          </p:txBody>
        </p:sp>
        <p:sp>
          <p:nvSpPr>
            <p:cNvPr id="3166" name="Freeform 155"/>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w="9525">
              <a:noFill/>
              <a:round/>
              <a:headEnd/>
              <a:tailEnd/>
            </a:ln>
          </p:spPr>
          <p:txBody>
            <a:bodyPr/>
            <a:lstStyle/>
            <a:p>
              <a:endParaRPr lang="zh-CN" altLang="en-US"/>
            </a:p>
          </p:txBody>
        </p:sp>
        <p:sp>
          <p:nvSpPr>
            <p:cNvPr id="3167" name="Freeform 156"/>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w="9525">
              <a:noFill/>
              <a:round/>
              <a:headEnd/>
              <a:tailEnd/>
            </a:ln>
          </p:spPr>
          <p:txBody>
            <a:bodyPr/>
            <a:lstStyle/>
            <a:p>
              <a:endParaRPr lang="zh-CN" altLang="en-US"/>
            </a:p>
          </p:txBody>
        </p:sp>
        <p:sp>
          <p:nvSpPr>
            <p:cNvPr id="3168" name="Freeform 157"/>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w="9525">
              <a:noFill/>
              <a:round/>
              <a:headEnd/>
              <a:tailEnd/>
            </a:ln>
          </p:spPr>
          <p:txBody>
            <a:bodyPr/>
            <a:lstStyle/>
            <a:p>
              <a:endParaRPr lang="zh-CN" altLang="en-US"/>
            </a:p>
          </p:txBody>
        </p:sp>
        <p:sp>
          <p:nvSpPr>
            <p:cNvPr id="3169" name="Freeform 158"/>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w="9525">
              <a:noFill/>
              <a:round/>
              <a:headEnd/>
              <a:tailEnd/>
            </a:ln>
          </p:spPr>
          <p:txBody>
            <a:bodyPr/>
            <a:lstStyle/>
            <a:p>
              <a:endParaRPr lang="zh-CN" altLang="en-US"/>
            </a:p>
          </p:txBody>
        </p:sp>
        <p:sp>
          <p:nvSpPr>
            <p:cNvPr id="3170" name="Freeform 159"/>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w="9525">
              <a:noFill/>
              <a:round/>
              <a:headEnd/>
              <a:tailEnd/>
            </a:ln>
          </p:spPr>
          <p:txBody>
            <a:bodyPr/>
            <a:lstStyle/>
            <a:p>
              <a:endParaRPr lang="zh-CN" altLang="en-US"/>
            </a:p>
          </p:txBody>
        </p:sp>
        <p:sp>
          <p:nvSpPr>
            <p:cNvPr id="3171" name="Freeform 160"/>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w="9525">
              <a:noFill/>
              <a:round/>
              <a:headEnd/>
              <a:tailEnd/>
            </a:ln>
          </p:spPr>
          <p:txBody>
            <a:bodyPr/>
            <a:lstStyle/>
            <a:p>
              <a:endParaRPr lang="zh-CN" altLang="en-US"/>
            </a:p>
          </p:txBody>
        </p:sp>
        <p:sp>
          <p:nvSpPr>
            <p:cNvPr id="3172" name="Freeform 161"/>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w="9525">
              <a:noFill/>
              <a:round/>
              <a:headEnd/>
              <a:tailEnd/>
            </a:ln>
          </p:spPr>
          <p:txBody>
            <a:bodyPr/>
            <a:lstStyle/>
            <a:p>
              <a:endParaRPr lang="zh-CN" altLang="en-US"/>
            </a:p>
          </p:txBody>
        </p:sp>
        <p:sp>
          <p:nvSpPr>
            <p:cNvPr id="3173" name="Freeform 162"/>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w="9525">
              <a:noFill/>
              <a:round/>
              <a:headEnd/>
              <a:tailEnd/>
            </a:ln>
          </p:spPr>
          <p:txBody>
            <a:bodyPr/>
            <a:lstStyle/>
            <a:p>
              <a:endParaRPr lang="zh-CN" altLang="en-US"/>
            </a:p>
          </p:txBody>
        </p:sp>
        <p:sp>
          <p:nvSpPr>
            <p:cNvPr id="3174" name="Freeform 163"/>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w="9525">
              <a:noFill/>
              <a:round/>
              <a:headEnd/>
              <a:tailEnd/>
            </a:ln>
          </p:spPr>
          <p:txBody>
            <a:bodyPr/>
            <a:lstStyle/>
            <a:p>
              <a:endParaRPr lang="zh-CN" altLang="en-US"/>
            </a:p>
          </p:txBody>
        </p:sp>
        <p:sp>
          <p:nvSpPr>
            <p:cNvPr id="3175" name="Freeform 164"/>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w="9525">
              <a:noFill/>
              <a:round/>
              <a:headEnd/>
              <a:tailEnd/>
            </a:ln>
          </p:spPr>
          <p:txBody>
            <a:bodyPr/>
            <a:lstStyle/>
            <a:p>
              <a:endParaRPr lang="zh-CN" altLang="en-US"/>
            </a:p>
          </p:txBody>
        </p:sp>
        <p:sp>
          <p:nvSpPr>
            <p:cNvPr id="3176" name="Freeform 165"/>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w="9525">
              <a:noFill/>
              <a:round/>
              <a:headEnd/>
              <a:tailEnd/>
            </a:ln>
          </p:spPr>
          <p:txBody>
            <a:bodyPr/>
            <a:lstStyle/>
            <a:p>
              <a:endParaRPr lang="zh-CN" altLang="en-US"/>
            </a:p>
          </p:txBody>
        </p:sp>
        <p:sp>
          <p:nvSpPr>
            <p:cNvPr id="3177" name="Freeform 166"/>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w="9525">
              <a:noFill/>
              <a:round/>
              <a:headEnd/>
              <a:tailEnd/>
            </a:ln>
          </p:spPr>
          <p:txBody>
            <a:bodyPr/>
            <a:lstStyle/>
            <a:p>
              <a:endParaRPr lang="zh-CN" altLang="en-US"/>
            </a:p>
          </p:txBody>
        </p:sp>
        <p:sp>
          <p:nvSpPr>
            <p:cNvPr id="3178" name="Freeform 167"/>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w="9525">
              <a:noFill/>
              <a:round/>
              <a:headEnd/>
              <a:tailEnd/>
            </a:ln>
          </p:spPr>
          <p:txBody>
            <a:bodyPr/>
            <a:lstStyle/>
            <a:p>
              <a:endParaRPr lang="zh-CN" altLang="en-US"/>
            </a:p>
          </p:txBody>
        </p:sp>
        <p:sp>
          <p:nvSpPr>
            <p:cNvPr id="3179" name="Freeform 168"/>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w="9525">
              <a:noFill/>
              <a:round/>
              <a:headEnd/>
              <a:tailEnd/>
            </a:ln>
          </p:spPr>
          <p:txBody>
            <a:bodyPr/>
            <a:lstStyle/>
            <a:p>
              <a:endParaRPr lang="zh-CN" altLang="en-US"/>
            </a:p>
          </p:txBody>
        </p:sp>
        <p:sp>
          <p:nvSpPr>
            <p:cNvPr id="3180" name="Freeform 169"/>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w="9525">
              <a:noFill/>
              <a:round/>
              <a:headEnd/>
              <a:tailEnd/>
            </a:ln>
          </p:spPr>
          <p:txBody>
            <a:bodyPr/>
            <a:lstStyle/>
            <a:p>
              <a:endParaRPr lang="zh-CN" altLang="en-US"/>
            </a:p>
          </p:txBody>
        </p:sp>
        <p:sp>
          <p:nvSpPr>
            <p:cNvPr id="3181" name="Freeform 170"/>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w="9525">
              <a:noFill/>
              <a:round/>
              <a:headEnd/>
              <a:tailEnd/>
            </a:ln>
          </p:spPr>
          <p:txBody>
            <a:bodyPr/>
            <a:lstStyle/>
            <a:p>
              <a:endParaRPr lang="zh-CN" altLang="en-US"/>
            </a:p>
          </p:txBody>
        </p:sp>
        <p:sp>
          <p:nvSpPr>
            <p:cNvPr id="3182" name="Freeform 171"/>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w="9525">
              <a:noFill/>
              <a:round/>
              <a:headEnd/>
              <a:tailEnd/>
            </a:ln>
          </p:spPr>
          <p:txBody>
            <a:bodyPr/>
            <a:lstStyle/>
            <a:p>
              <a:endParaRPr lang="zh-CN" altLang="en-US"/>
            </a:p>
          </p:txBody>
        </p:sp>
        <p:sp>
          <p:nvSpPr>
            <p:cNvPr id="3183" name="Freeform 172"/>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w="9525">
              <a:noFill/>
              <a:round/>
              <a:headEnd/>
              <a:tailEnd/>
            </a:ln>
          </p:spPr>
          <p:txBody>
            <a:bodyPr/>
            <a:lstStyle/>
            <a:p>
              <a:endParaRPr lang="zh-CN" altLang="en-US"/>
            </a:p>
          </p:txBody>
        </p:sp>
        <p:sp>
          <p:nvSpPr>
            <p:cNvPr id="3184" name="Freeform 173"/>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w="9525">
              <a:noFill/>
              <a:round/>
              <a:headEnd/>
              <a:tailEnd/>
            </a:ln>
          </p:spPr>
          <p:txBody>
            <a:bodyPr/>
            <a:lstStyle/>
            <a:p>
              <a:endParaRPr lang="zh-CN" altLang="en-US"/>
            </a:p>
          </p:txBody>
        </p:sp>
        <p:sp>
          <p:nvSpPr>
            <p:cNvPr id="3185" name="Freeform 174"/>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w="9525">
              <a:noFill/>
              <a:round/>
              <a:headEnd/>
              <a:tailEnd/>
            </a:ln>
          </p:spPr>
          <p:txBody>
            <a:bodyPr/>
            <a:lstStyle/>
            <a:p>
              <a:endParaRPr lang="zh-CN" altLang="en-US"/>
            </a:p>
          </p:txBody>
        </p:sp>
        <p:sp>
          <p:nvSpPr>
            <p:cNvPr id="3186" name="Freeform 175"/>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w="9525">
              <a:noFill/>
              <a:round/>
              <a:headEnd/>
              <a:tailEnd/>
            </a:ln>
          </p:spPr>
          <p:txBody>
            <a:bodyPr/>
            <a:lstStyle/>
            <a:p>
              <a:endParaRPr lang="zh-CN" altLang="en-US"/>
            </a:p>
          </p:txBody>
        </p:sp>
        <p:sp>
          <p:nvSpPr>
            <p:cNvPr id="3187" name="Freeform 176"/>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w="9525">
              <a:noFill/>
              <a:round/>
              <a:headEnd/>
              <a:tailEnd/>
            </a:ln>
          </p:spPr>
          <p:txBody>
            <a:bodyPr/>
            <a:lstStyle/>
            <a:p>
              <a:endParaRPr lang="zh-CN" altLang="en-US"/>
            </a:p>
          </p:txBody>
        </p:sp>
      </p:grpSp>
      <p:sp>
        <p:nvSpPr>
          <p:cNvPr id="3087" name="AutoShape 177"/>
          <p:cNvSpPr>
            <a:spLocks noChangeArrowheads="1"/>
          </p:cNvSpPr>
          <p:nvPr/>
        </p:nvSpPr>
        <p:spPr bwMode="auto">
          <a:xfrm>
            <a:off x="7923213" y="2566988"/>
            <a:ext cx="217487" cy="222250"/>
          </a:xfrm>
          <a:prstGeom prst="upDownArrow">
            <a:avLst>
              <a:gd name="adj1" fmla="val 50000"/>
              <a:gd name="adj2" fmla="val 20438"/>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3088" name="AutoShape 178"/>
          <p:cNvSpPr>
            <a:spLocks noChangeArrowheads="1"/>
          </p:cNvSpPr>
          <p:nvPr/>
        </p:nvSpPr>
        <p:spPr bwMode="auto">
          <a:xfrm>
            <a:off x="7923213" y="3044825"/>
            <a:ext cx="217487" cy="220663"/>
          </a:xfrm>
          <a:prstGeom prst="upDownArrow">
            <a:avLst>
              <a:gd name="adj1" fmla="val 50000"/>
              <a:gd name="adj2" fmla="val 20292"/>
            </a:avLst>
          </a:prstGeom>
          <a:solidFill>
            <a:srgbClr val="CCFF66"/>
          </a:solidFill>
          <a:ln w="9525" algn="ctr">
            <a:solidFill>
              <a:schemeClr val="tx1"/>
            </a:solidFill>
            <a:miter lim="800000"/>
            <a:headEnd/>
            <a:tailEnd/>
          </a:ln>
        </p:spPr>
        <p:txBody>
          <a:bodyPr vert="eaVert" wrap="none" anchor="ctr"/>
          <a:lstStyle/>
          <a:p>
            <a:pPr eaLnBrk="1" hangingPunct="1"/>
            <a:endParaRPr lang="zh-CN" altLang="en-US"/>
          </a:p>
        </p:txBody>
      </p:sp>
      <p:sp>
        <p:nvSpPr>
          <p:cNvPr id="3089" name="Text Box 179"/>
          <p:cNvSpPr txBox="1">
            <a:spLocks noChangeArrowheads="1"/>
          </p:cNvSpPr>
          <p:nvPr/>
        </p:nvSpPr>
        <p:spPr bwMode="auto">
          <a:xfrm>
            <a:off x="7377113" y="2778125"/>
            <a:ext cx="1309687" cy="385763"/>
          </a:xfrm>
          <a:prstGeom prst="rect">
            <a:avLst/>
          </a:prstGeom>
          <a:noFill/>
          <a:ln w="19050" algn="ctr">
            <a:solidFill>
              <a:schemeClr val="tx1"/>
            </a:solidFill>
            <a:miter lim="800000"/>
            <a:headEnd/>
            <a:tailEnd/>
          </a:ln>
        </p:spPr>
        <p:txBody>
          <a:bodyPr>
            <a:spAutoFit/>
          </a:bodyPr>
          <a:lstStyle/>
          <a:p>
            <a:pPr algn="ctr" eaLnBrk="1" hangingPunct="1">
              <a:spcBef>
                <a:spcPct val="50000"/>
              </a:spcBef>
            </a:pPr>
            <a:r>
              <a:rPr lang="en-US" altLang="zh-CN" sz="1800"/>
              <a:t>IDE</a:t>
            </a:r>
            <a:r>
              <a:rPr lang="zh-CN" altLang="en-US" sz="1800"/>
              <a:t>控制器</a:t>
            </a:r>
          </a:p>
        </p:txBody>
      </p:sp>
      <p:pic>
        <p:nvPicPr>
          <p:cNvPr id="3090" name="Picture 18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639050" y="3211513"/>
            <a:ext cx="693738" cy="674687"/>
          </a:xfrm>
          <a:prstGeom prst="rect">
            <a:avLst/>
          </a:prstGeom>
          <a:noFill/>
          <a:ln w="38100" algn="ctr">
            <a:noFill/>
            <a:miter lim="800000"/>
            <a:headEnd/>
            <a:tailEnd/>
          </a:ln>
        </p:spPr>
      </p:pic>
      <p:sp>
        <p:nvSpPr>
          <p:cNvPr id="509109" name="Freeform 181"/>
          <p:cNvSpPr>
            <a:spLocks/>
          </p:cNvSpPr>
          <p:nvPr/>
        </p:nvSpPr>
        <p:spPr bwMode="auto">
          <a:xfrm>
            <a:off x="4838700" y="1225550"/>
            <a:ext cx="3455988" cy="1550988"/>
          </a:xfrm>
          <a:custGeom>
            <a:avLst/>
            <a:gdLst>
              <a:gd name="T0" fmla="*/ 2147483647 w 3960"/>
              <a:gd name="T1" fmla="*/ 0 h 1680"/>
              <a:gd name="T2" fmla="*/ 2147483647 w 3960"/>
              <a:gd name="T3" fmla="*/ 2147483647 h 1680"/>
              <a:gd name="T4" fmla="*/ 2147483647 w 3960"/>
              <a:gd name="T5" fmla="*/ 2147483647 h 1680"/>
              <a:gd name="T6" fmla="*/ 2147483647 w 3960"/>
              <a:gd name="T7" fmla="*/ 2147483647 h 1680"/>
              <a:gd name="T8" fmla="*/ 2147483647 w 3960"/>
              <a:gd name="T9" fmla="*/ 2147483647 h 1680"/>
              <a:gd name="T10" fmla="*/ 2147483647 w 3960"/>
              <a:gd name="T11" fmla="*/ 2147483647 h 1680"/>
              <a:gd name="T12" fmla="*/ 2147483647 w 3960"/>
              <a:gd name="T13" fmla="*/ 2147483647 h 1680"/>
              <a:gd name="T14" fmla="*/ 0 60000 65536"/>
              <a:gd name="T15" fmla="*/ 0 60000 65536"/>
              <a:gd name="T16" fmla="*/ 0 60000 65536"/>
              <a:gd name="T17" fmla="*/ 0 60000 65536"/>
              <a:gd name="T18" fmla="*/ 0 60000 65536"/>
              <a:gd name="T19" fmla="*/ 0 60000 65536"/>
              <a:gd name="T20" fmla="*/ 0 60000 65536"/>
              <a:gd name="T21" fmla="*/ 0 w 3960"/>
              <a:gd name="T22" fmla="*/ 0 h 1680"/>
              <a:gd name="T23" fmla="*/ 3960 w 3960"/>
              <a:gd name="T24" fmla="*/ 1680 h 16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60" h="1680">
                <a:moveTo>
                  <a:pt x="200" y="0"/>
                </a:moveTo>
                <a:cubicBezTo>
                  <a:pt x="200" y="244"/>
                  <a:pt x="200" y="488"/>
                  <a:pt x="200" y="672"/>
                </a:cubicBezTo>
                <a:cubicBezTo>
                  <a:pt x="200" y="856"/>
                  <a:pt x="144" y="1024"/>
                  <a:pt x="200" y="1104"/>
                </a:cubicBezTo>
                <a:cubicBezTo>
                  <a:pt x="256" y="1184"/>
                  <a:pt x="0" y="1144"/>
                  <a:pt x="536" y="1152"/>
                </a:cubicBezTo>
                <a:cubicBezTo>
                  <a:pt x="1072" y="1160"/>
                  <a:pt x="2872" y="1144"/>
                  <a:pt x="3416" y="1152"/>
                </a:cubicBezTo>
                <a:cubicBezTo>
                  <a:pt x="3960" y="1160"/>
                  <a:pt x="3720" y="1112"/>
                  <a:pt x="3800" y="1200"/>
                </a:cubicBezTo>
                <a:cubicBezTo>
                  <a:pt x="3880" y="1288"/>
                  <a:pt x="3888" y="1484"/>
                  <a:pt x="3896" y="1680"/>
                </a:cubicBezTo>
              </a:path>
            </a:pathLst>
          </a:custGeom>
          <a:noFill/>
          <a:ln w="38100" cap="flat" cmpd="sng">
            <a:solidFill>
              <a:srgbClr val="FF0000"/>
            </a:solidFill>
            <a:prstDash val="solid"/>
            <a:round/>
            <a:headEnd type="oval" w="med" len="med"/>
            <a:tailEnd type="triangle" w="med" len="med"/>
          </a:ln>
        </p:spPr>
        <p:txBody>
          <a:bodyPr/>
          <a:lstStyle/>
          <a:p>
            <a:endParaRPr lang="zh-CN" altLang="en-US"/>
          </a:p>
        </p:txBody>
      </p:sp>
      <p:sp>
        <p:nvSpPr>
          <p:cNvPr id="509110" name="Freeform 182"/>
          <p:cNvSpPr>
            <a:spLocks/>
          </p:cNvSpPr>
          <p:nvPr/>
        </p:nvSpPr>
        <p:spPr bwMode="auto">
          <a:xfrm>
            <a:off x="4905375" y="1270000"/>
            <a:ext cx="3046413" cy="1951038"/>
          </a:xfrm>
          <a:custGeom>
            <a:avLst/>
            <a:gdLst>
              <a:gd name="T0" fmla="*/ 2147483647 w 3352"/>
              <a:gd name="T1" fmla="*/ 2147483647 h 2112"/>
              <a:gd name="T2" fmla="*/ 2147483647 w 3352"/>
              <a:gd name="T3" fmla="*/ 2147483647 h 2112"/>
              <a:gd name="T4" fmla="*/ 2147483647 w 3352"/>
              <a:gd name="T5" fmla="*/ 2147483647 h 2112"/>
              <a:gd name="T6" fmla="*/ 2147483647 w 3352"/>
              <a:gd name="T7" fmla="*/ 2147483647 h 2112"/>
              <a:gd name="T8" fmla="*/ 2147483647 w 3352"/>
              <a:gd name="T9" fmla="*/ 2147483647 h 2112"/>
              <a:gd name="T10" fmla="*/ 2147483647 w 3352"/>
              <a:gd name="T11" fmla="*/ 2147483647 h 2112"/>
              <a:gd name="T12" fmla="*/ 2147483647 w 3352"/>
              <a:gd name="T13" fmla="*/ 2147483647 h 2112"/>
              <a:gd name="T14" fmla="*/ 2147483647 w 3352"/>
              <a:gd name="T15" fmla="*/ 2147483647 h 2112"/>
              <a:gd name="T16" fmla="*/ 2147483647 w 3352"/>
              <a:gd name="T17" fmla="*/ 0 h 2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2"/>
              <a:gd name="T28" fmla="*/ 0 h 2112"/>
              <a:gd name="T29" fmla="*/ 3352 w 3352"/>
              <a:gd name="T30" fmla="*/ 2112 h 21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2" h="2112">
                <a:moveTo>
                  <a:pt x="3296" y="2112"/>
                </a:moveTo>
                <a:cubicBezTo>
                  <a:pt x="3304" y="1900"/>
                  <a:pt x="3312" y="1688"/>
                  <a:pt x="3296" y="1584"/>
                </a:cubicBezTo>
                <a:cubicBezTo>
                  <a:pt x="3280" y="1480"/>
                  <a:pt x="3352" y="1504"/>
                  <a:pt x="3200" y="1488"/>
                </a:cubicBezTo>
                <a:cubicBezTo>
                  <a:pt x="3048" y="1472"/>
                  <a:pt x="2848" y="1488"/>
                  <a:pt x="2384" y="1488"/>
                </a:cubicBezTo>
                <a:cubicBezTo>
                  <a:pt x="1920" y="1488"/>
                  <a:pt x="792" y="1536"/>
                  <a:pt x="416" y="1488"/>
                </a:cubicBezTo>
                <a:cubicBezTo>
                  <a:pt x="40" y="1440"/>
                  <a:pt x="176" y="1352"/>
                  <a:pt x="128" y="1200"/>
                </a:cubicBezTo>
                <a:cubicBezTo>
                  <a:pt x="80" y="1048"/>
                  <a:pt x="0" y="696"/>
                  <a:pt x="128" y="576"/>
                </a:cubicBezTo>
                <a:cubicBezTo>
                  <a:pt x="256" y="456"/>
                  <a:pt x="752" y="576"/>
                  <a:pt x="896" y="480"/>
                </a:cubicBezTo>
                <a:cubicBezTo>
                  <a:pt x="1040" y="384"/>
                  <a:pt x="1016" y="192"/>
                  <a:pt x="992" y="0"/>
                </a:cubicBezTo>
              </a:path>
            </a:pathLst>
          </a:custGeom>
          <a:noFill/>
          <a:ln w="57150" cap="rnd" cmpd="sng">
            <a:solidFill>
              <a:srgbClr val="FF0000"/>
            </a:solidFill>
            <a:prstDash val="sysDot"/>
            <a:round/>
            <a:headEnd type="oval" w="med" len="med"/>
            <a:tailEnd type="triangle" w="med" len="med"/>
          </a:ln>
        </p:spPr>
        <p:txBody>
          <a:bodyPr/>
          <a:lstStyle/>
          <a:p>
            <a:endParaRPr lang="zh-CN" altLang="en-US"/>
          </a:p>
        </p:txBody>
      </p:sp>
      <p:sp>
        <p:nvSpPr>
          <p:cNvPr id="509111" name="Freeform 183"/>
          <p:cNvSpPr>
            <a:spLocks/>
          </p:cNvSpPr>
          <p:nvPr/>
        </p:nvSpPr>
        <p:spPr bwMode="auto">
          <a:xfrm>
            <a:off x="4827588" y="1387475"/>
            <a:ext cx="2901950" cy="1508125"/>
          </a:xfrm>
          <a:custGeom>
            <a:avLst/>
            <a:gdLst>
              <a:gd name="T0" fmla="*/ 2147483647 w 3192"/>
              <a:gd name="T1" fmla="*/ 2147483647 h 1632"/>
              <a:gd name="T2" fmla="*/ 2147483647 w 3192"/>
              <a:gd name="T3" fmla="*/ 2147483647 h 1632"/>
              <a:gd name="T4" fmla="*/ 2147483647 w 3192"/>
              <a:gd name="T5" fmla="*/ 2147483647 h 1632"/>
              <a:gd name="T6" fmla="*/ 2147483647 w 3192"/>
              <a:gd name="T7" fmla="*/ 2147483647 h 1632"/>
              <a:gd name="T8" fmla="*/ 2147483647 w 3192"/>
              <a:gd name="T9" fmla="*/ 2147483647 h 1632"/>
              <a:gd name="T10" fmla="*/ 2147483647 w 3192"/>
              <a:gd name="T11" fmla="*/ 2147483647 h 1632"/>
              <a:gd name="T12" fmla="*/ 2147483647 w 3192"/>
              <a:gd name="T13" fmla="*/ 2147483647 h 1632"/>
              <a:gd name="T14" fmla="*/ 0 w 3192"/>
              <a:gd name="T15" fmla="*/ 0 h 1632"/>
              <a:gd name="T16" fmla="*/ 0 60000 65536"/>
              <a:gd name="T17" fmla="*/ 0 60000 65536"/>
              <a:gd name="T18" fmla="*/ 0 60000 65536"/>
              <a:gd name="T19" fmla="*/ 0 60000 65536"/>
              <a:gd name="T20" fmla="*/ 0 60000 65536"/>
              <a:gd name="T21" fmla="*/ 0 60000 65536"/>
              <a:gd name="T22" fmla="*/ 0 60000 65536"/>
              <a:gd name="T23" fmla="*/ 0 60000 65536"/>
              <a:gd name="T24" fmla="*/ 0 w 3192"/>
              <a:gd name="T25" fmla="*/ 0 h 1632"/>
              <a:gd name="T26" fmla="*/ 3192 w 3192"/>
              <a:gd name="T27" fmla="*/ 1632 h 16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92" h="1632">
                <a:moveTo>
                  <a:pt x="3168" y="1632"/>
                </a:moveTo>
                <a:cubicBezTo>
                  <a:pt x="3180" y="1572"/>
                  <a:pt x="3192" y="1512"/>
                  <a:pt x="3168" y="1488"/>
                </a:cubicBezTo>
                <a:cubicBezTo>
                  <a:pt x="3144" y="1464"/>
                  <a:pt x="3112" y="1488"/>
                  <a:pt x="3024" y="1488"/>
                </a:cubicBezTo>
                <a:cubicBezTo>
                  <a:pt x="2936" y="1488"/>
                  <a:pt x="3064" y="1488"/>
                  <a:pt x="2640" y="1488"/>
                </a:cubicBezTo>
                <a:cubicBezTo>
                  <a:pt x="2216" y="1488"/>
                  <a:pt x="896" y="1496"/>
                  <a:pt x="480" y="1488"/>
                </a:cubicBezTo>
                <a:cubicBezTo>
                  <a:pt x="64" y="1480"/>
                  <a:pt x="216" y="1504"/>
                  <a:pt x="144" y="1440"/>
                </a:cubicBezTo>
                <a:cubicBezTo>
                  <a:pt x="72" y="1376"/>
                  <a:pt x="72" y="1344"/>
                  <a:pt x="48" y="1104"/>
                </a:cubicBezTo>
                <a:cubicBezTo>
                  <a:pt x="24" y="864"/>
                  <a:pt x="12" y="432"/>
                  <a:pt x="0" y="0"/>
                </a:cubicBezTo>
              </a:path>
            </a:pathLst>
          </a:custGeom>
          <a:noFill/>
          <a:ln w="38100" cap="flat" cmpd="sng">
            <a:solidFill>
              <a:srgbClr val="FF0000"/>
            </a:solidFill>
            <a:prstDash val="dash"/>
            <a:round/>
            <a:headEnd type="oval" w="med" len="med"/>
            <a:tailEnd type="triangle" w="med" len="med"/>
          </a:ln>
        </p:spPr>
        <p:txBody>
          <a:bodyPr/>
          <a:lstStyle/>
          <a:p>
            <a:endParaRPr lang="zh-CN" altLang="en-US"/>
          </a:p>
        </p:txBody>
      </p:sp>
      <p:grpSp>
        <p:nvGrpSpPr>
          <p:cNvPr id="6" name="Group 184"/>
          <p:cNvGrpSpPr>
            <a:grpSpLocks/>
          </p:cNvGrpSpPr>
          <p:nvPr/>
        </p:nvGrpSpPr>
        <p:grpSpPr bwMode="auto">
          <a:xfrm>
            <a:off x="2743200" y="5334000"/>
            <a:ext cx="1828800" cy="228600"/>
            <a:chOff x="1680" y="3504"/>
            <a:chExt cx="1152" cy="144"/>
          </a:xfrm>
        </p:grpSpPr>
        <p:sp>
          <p:nvSpPr>
            <p:cNvPr id="3125" name="Rectangle 185"/>
            <p:cNvSpPr>
              <a:spLocks noChangeArrowheads="1"/>
            </p:cNvSpPr>
            <p:nvPr/>
          </p:nvSpPr>
          <p:spPr bwMode="auto">
            <a:xfrm>
              <a:off x="1680" y="3504"/>
              <a:ext cx="1152" cy="144"/>
            </a:xfrm>
            <a:prstGeom prst="rect">
              <a:avLst/>
            </a:prstGeom>
            <a:solidFill>
              <a:srgbClr val="66FF66"/>
            </a:solidFill>
            <a:ln w="38100">
              <a:solidFill>
                <a:srgbClr val="000000"/>
              </a:solidFill>
              <a:miter lim="800000"/>
              <a:headEnd/>
              <a:tailEnd/>
            </a:ln>
          </p:spPr>
          <p:txBody>
            <a:bodyPr wrap="none" anchor="ctr">
              <a:spAutoFit/>
            </a:bodyPr>
            <a:lstStyle/>
            <a:p>
              <a:pPr eaLnBrk="1" hangingPunct="1"/>
              <a:endParaRPr lang="zh-CN" altLang="en-US"/>
            </a:p>
          </p:txBody>
        </p:sp>
        <p:sp>
          <p:nvSpPr>
            <p:cNvPr id="3126" name="Rectangle 186"/>
            <p:cNvSpPr>
              <a:spLocks noChangeArrowheads="1"/>
            </p:cNvSpPr>
            <p:nvPr/>
          </p:nvSpPr>
          <p:spPr bwMode="auto">
            <a:xfrm>
              <a:off x="2400" y="3504"/>
              <a:ext cx="192" cy="144"/>
            </a:xfrm>
            <a:prstGeom prst="rect">
              <a:avLst/>
            </a:prstGeom>
            <a:solidFill>
              <a:srgbClr val="FF0000"/>
            </a:solidFill>
            <a:ln w="38100">
              <a:solidFill>
                <a:srgbClr val="000000"/>
              </a:solidFill>
              <a:miter lim="800000"/>
              <a:headEnd/>
              <a:tailEnd/>
            </a:ln>
          </p:spPr>
          <p:txBody>
            <a:bodyPr anchor="ctr">
              <a:spAutoFit/>
            </a:bodyPr>
            <a:lstStyle/>
            <a:p>
              <a:pPr eaLnBrk="1" hangingPunct="1"/>
              <a:endParaRPr lang="zh-CN" altLang="en-US"/>
            </a:p>
          </p:txBody>
        </p:sp>
      </p:grpSp>
      <p:grpSp>
        <p:nvGrpSpPr>
          <p:cNvPr id="7" name="Group 187"/>
          <p:cNvGrpSpPr>
            <a:grpSpLocks/>
          </p:cNvGrpSpPr>
          <p:nvPr/>
        </p:nvGrpSpPr>
        <p:grpSpPr bwMode="auto">
          <a:xfrm>
            <a:off x="762000" y="2543175"/>
            <a:ext cx="4267200" cy="1114425"/>
            <a:chOff x="288" y="720"/>
            <a:chExt cx="2688" cy="702"/>
          </a:xfrm>
        </p:grpSpPr>
        <p:sp>
          <p:nvSpPr>
            <p:cNvPr id="3123" name="Rectangle 188"/>
            <p:cNvSpPr>
              <a:spLocks noChangeArrowheads="1"/>
            </p:cNvSpPr>
            <p:nvPr/>
          </p:nvSpPr>
          <p:spPr bwMode="auto">
            <a:xfrm>
              <a:off x="288" y="720"/>
              <a:ext cx="2688" cy="702"/>
            </a:xfrm>
            <a:prstGeom prst="rect">
              <a:avLst/>
            </a:prstGeom>
            <a:noFill/>
            <a:ln w="9525">
              <a:noFill/>
              <a:miter lim="800000"/>
              <a:headEnd/>
              <a:tailEnd/>
            </a:ln>
          </p:spPr>
          <p:txBody>
            <a:bodyPr>
              <a:spAutoFit/>
            </a:bodyPr>
            <a:lstStyle/>
            <a:p>
              <a:pPr lvl="1" eaLnBrk="1" hangingPunct="1">
                <a:lnSpc>
                  <a:spcPct val="140000"/>
                </a:lnSpc>
              </a:pPr>
              <a:r>
                <a:rPr lang="zh-CN" altLang="en-US" sz="2400"/>
                <a:t>让我们仔细想想磁盘如何读</a:t>
              </a:r>
              <a:r>
                <a:rPr lang="en-US" altLang="zh-CN" sz="2400"/>
                <a:t>/</a:t>
              </a:r>
              <a:r>
                <a:rPr lang="zh-CN" altLang="en-US" sz="2400"/>
                <a:t>写</a:t>
              </a:r>
              <a:r>
                <a:rPr lang="en-US" altLang="zh-CN" sz="2400"/>
                <a:t>1</a:t>
              </a:r>
              <a:r>
                <a:rPr lang="zh-CN" altLang="en-US" sz="2400"/>
                <a:t>一个字节</a:t>
              </a:r>
              <a:r>
                <a:rPr lang="en-US" altLang="zh-CN" sz="2400"/>
                <a:t>?</a:t>
              </a:r>
            </a:p>
          </p:txBody>
        </p:sp>
        <p:pic>
          <p:nvPicPr>
            <p:cNvPr id="3124" name="Picture 189" descr="j0115835"/>
            <p:cNvPicPr>
              <a:picLocks noChangeAspect="1" noChangeArrowheads="1"/>
            </p:cNvPicPr>
            <p:nvPr/>
          </p:nvPicPr>
          <p:blipFill>
            <a:blip r:embed="rId6" cstate="print"/>
            <a:srcRect/>
            <a:stretch>
              <a:fillRect/>
            </a:stretch>
          </p:blipFill>
          <p:spPr bwMode="auto">
            <a:xfrm>
              <a:off x="453" y="874"/>
              <a:ext cx="119" cy="121"/>
            </a:xfrm>
            <a:prstGeom prst="rect">
              <a:avLst/>
            </a:prstGeom>
            <a:noFill/>
            <a:ln w="9525">
              <a:noFill/>
              <a:miter lim="800000"/>
              <a:headEnd/>
              <a:tailEnd/>
            </a:ln>
          </p:spPr>
        </p:pic>
      </p:grpSp>
      <p:sp>
        <p:nvSpPr>
          <p:cNvPr id="509118" name="Text Box 190"/>
          <p:cNvSpPr txBox="1">
            <a:spLocks noChangeArrowheads="1"/>
          </p:cNvSpPr>
          <p:nvPr/>
        </p:nvSpPr>
        <p:spPr bwMode="auto">
          <a:xfrm>
            <a:off x="7391400" y="1919288"/>
            <a:ext cx="838200" cy="366712"/>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(1)</a:t>
            </a:r>
          </a:p>
        </p:txBody>
      </p:sp>
      <p:sp>
        <p:nvSpPr>
          <p:cNvPr id="509119" name="Text Box 191"/>
          <p:cNvSpPr txBox="1">
            <a:spLocks noChangeArrowheads="1"/>
          </p:cNvSpPr>
          <p:nvPr/>
        </p:nvSpPr>
        <p:spPr bwMode="auto">
          <a:xfrm>
            <a:off x="5562600" y="1690688"/>
            <a:ext cx="838200" cy="366712"/>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(2)</a:t>
            </a:r>
          </a:p>
        </p:txBody>
      </p:sp>
      <p:sp>
        <p:nvSpPr>
          <p:cNvPr id="509120" name="Text Box 192"/>
          <p:cNvSpPr txBox="1">
            <a:spLocks noChangeArrowheads="1"/>
          </p:cNvSpPr>
          <p:nvPr/>
        </p:nvSpPr>
        <p:spPr bwMode="auto">
          <a:xfrm>
            <a:off x="5410200" y="2757488"/>
            <a:ext cx="838200" cy="366712"/>
          </a:xfrm>
          <a:prstGeom prst="rect">
            <a:avLst/>
          </a:prstGeom>
          <a:noFill/>
          <a:ln w="9525" algn="ctr">
            <a:noFill/>
            <a:miter lim="800000"/>
            <a:headEnd/>
            <a:tailEnd/>
          </a:ln>
        </p:spPr>
        <p:txBody>
          <a:bodyPr>
            <a:spAutoFit/>
          </a:bodyPr>
          <a:lstStyle/>
          <a:p>
            <a:pPr eaLnBrk="1" hangingPunct="1">
              <a:spcBef>
                <a:spcPct val="50000"/>
              </a:spcBef>
            </a:pPr>
            <a:r>
              <a:rPr lang="en-US" altLang="zh-CN" sz="1800">
                <a:solidFill>
                  <a:srgbClr val="FF0000"/>
                </a:solidFill>
              </a:rPr>
              <a:t>(3)</a:t>
            </a:r>
          </a:p>
        </p:txBody>
      </p:sp>
      <p:sp>
        <p:nvSpPr>
          <p:cNvPr id="509121" name="Rectangle 193"/>
          <p:cNvSpPr>
            <a:spLocks noChangeArrowheads="1"/>
          </p:cNvSpPr>
          <p:nvPr/>
        </p:nvSpPr>
        <p:spPr bwMode="auto">
          <a:xfrm>
            <a:off x="841375" y="1143000"/>
            <a:ext cx="37306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分析磁盘</a:t>
            </a:r>
            <a:r>
              <a:rPr lang="en-US" altLang="zh-CN" sz="2800">
                <a:solidFill>
                  <a:srgbClr val="FF0000"/>
                </a:solidFill>
              </a:rPr>
              <a:t>I/O</a:t>
            </a:r>
            <a:r>
              <a:rPr lang="zh-CN" altLang="en-US" sz="2800">
                <a:solidFill>
                  <a:srgbClr val="FF0000"/>
                </a:solidFill>
              </a:rPr>
              <a:t>的重点在于第</a:t>
            </a:r>
            <a:r>
              <a:rPr lang="en-US" altLang="zh-CN" sz="2800">
                <a:solidFill>
                  <a:srgbClr val="FF0000"/>
                </a:solidFill>
              </a:rPr>
              <a:t>2</a:t>
            </a:r>
            <a:r>
              <a:rPr lang="zh-CN" altLang="en-US" sz="2800">
                <a:solidFill>
                  <a:srgbClr val="FF0000"/>
                </a:solidFill>
              </a:rPr>
              <a:t>步</a:t>
            </a:r>
            <a:r>
              <a:rPr lang="en-US" altLang="zh-CN" sz="2800">
                <a:solidFill>
                  <a:srgbClr val="FF0000"/>
                </a:solidFill>
              </a:rPr>
              <a:t>!</a:t>
            </a:r>
          </a:p>
        </p:txBody>
      </p:sp>
      <p:sp>
        <p:nvSpPr>
          <p:cNvPr id="509122" name="Rectangle 194"/>
          <p:cNvSpPr>
            <a:spLocks noChangeArrowheads="1"/>
          </p:cNvSpPr>
          <p:nvPr/>
        </p:nvSpPr>
        <p:spPr bwMode="auto">
          <a:xfrm>
            <a:off x="6477000" y="3429000"/>
            <a:ext cx="692150" cy="393700"/>
          </a:xfrm>
          <a:prstGeom prst="rect">
            <a:avLst/>
          </a:prstGeom>
          <a:noFill/>
          <a:ln w="12700">
            <a:noFill/>
            <a:miter lim="800000"/>
            <a:headEnd/>
            <a:tailEnd/>
          </a:ln>
        </p:spPr>
        <p:txBody>
          <a:bodyPr wrap="none" lIns="90488" tIns="44450" rIns="90488" bIns="44450">
            <a:spAutoFit/>
          </a:bodyPr>
          <a:lstStyle/>
          <a:p>
            <a:r>
              <a:rPr lang="zh-CN" altLang="en-US" sz="2000">
                <a:solidFill>
                  <a:srgbClr val="FF0000"/>
                </a:solidFill>
                <a:latin typeface="Times New Roman" pitchFamily="18" charset="0"/>
              </a:rPr>
              <a:t>磁道</a:t>
            </a:r>
          </a:p>
        </p:txBody>
      </p:sp>
      <p:grpSp>
        <p:nvGrpSpPr>
          <p:cNvPr id="8" name="Group 195"/>
          <p:cNvGrpSpPr>
            <a:grpSpLocks/>
          </p:cNvGrpSpPr>
          <p:nvPr/>
        </p:nvGrpSpPr>
        <p:grpSpPr bwMode="auto">
          <a:xfrm>
            <a:off x="6400800" y="3733800"/>
            <a:ext cx="1600200" cy="457200"/>
            <a:chOff x="3984" y="2496"/>
            <a:chExt cx="1008" cy="288"/>
          </a:xfrm>
        </p:grpSpPr>
        <p:sp>
          <p:nvSpPr>
            <p:cNvPr id="3121" name="Line 196"/>
            <p:cNvSpPr>
              <a:spLocks noChangeShapeType="1"/>
            </p:cNvSpPr>
            <p:nvPr/>
          </p:nvSpPr>
          <p:spPr bwMode="auto">
            <a:xfrm>
              <a:off x="3984" y="2496"/>
              <a:ext cx="1008" cy="192"/>
            </a:xfrm>
            <a:prstGeom prst="line">
              <a:avLst/>
            </a:prstGeom>
            <a:noFill/>
            <a:ln w="28575">
              <a:solidFill>
                <a:schemeClr val="tx1"/>
              </a:solidFill>
              <a:round/>
              <a:headEnd/>
              <a:tailEnd/>
            </a:ln>
          </p:spPr>
          <p:txBody>
            <a:bodyPr/>
            <a:lstStyle/>
            <a:p>
              <a:endParaRPr lang="zh-CN" altLang="en-US"/>
            </a:p>
          </p:txBody>
        </p:sp>
        <p:sp>
          <p:nvSpPr>
            <p:cNvPr id="3122" name="Line 197"/>
            <p:cNvSpPr>
              <a:spLocks noChangeShapeType="1"/>
            </p:cNvSpPr>
            <p:nvPr/>
          </p:nvSpPr>
          <p:spPr bwMode="auto">
            <a:xfrm flipH="1">
              <a:off x="4896" y="2688"/>
              <a:ext cx="96" cy="96"/>
            </a:xfrm>
            <a:prstGeom prst="line">
              <a:avLst/>
            </a:prstGeom>
            <a:noFill/>
            <a:ln w="28575">
              <a:solidFill>
                <a:schemeClr val="tx1"/>
              </a:solidFill>
              <a:round/>
              <a:headEnd/>
              <a:tailEnd type="triangle" w="med" len="med"/>
            </a:ln>
          </p:spPr>
          <p:txBody>
            <a:bodyPr/>
            <a:lstStyle/>
            <a:p>
              <a:endParaRPr lang="zh-CN" altLang="en-US"/>
            </a:p>
          </p:txBody>
        </p:sp>
      </p:grpSp>
      <p:grpSp>
        <p:nvGrpSpPr>
          <p:cNvPr id="9" name="Group 198"/>
          <p:cNvGrpSpPr>
            <a:grpSpLocks/>
          </p:cNvGrpSpPr>
          <p:nvPr/>
        </p:nvGrpSpPr>
        <p:grpSpPr bwMode="auto">
          <a:xfrm>
            <a:off x="6400800" y="3733800"/>
            <a:ext cx="1295400" cy="762000"/>
            <a:chOff x="3984" y="2496"/>
            <a:chExt cx="1008" cy="288"/>
          </a:xfrm>
        </p:grpSpPr>
        <p:sp>
          <p:nvSpPr>
            <p:cNvPr id="3119" name="Line 199"/>
            <p:cNvSpPr>
              <a:spLocks noChangeShapeType="1"/>
            </p:cNvSpPr>
            <p:nvPr/>
          </p:nvSpPr>
          <p:spPr bwMode="auto">
            <a:xfrm>
              <a:off x="3984" y="2496"/>
              <a:ext cx="1008" cy="192"/>
            </a:xfrm>
            <a:prstGeom prst="line">
              <a:avLst/>
            </a:prstGeom>
            <a:noFill/>
            <a:ln w="28575">
              <a:solidFill>
                <a:schemeClr val="tx1"/>
              </a:solidFill>
              <a:round/>
              <a:headEnd/>
              <a:tailEnd/>
            </a:ln>
          </p:spPr>
          <p:txBody>
            <a:bodyPr/>
            <a:lstStyle/>
            <a:p>
              <a:endParaRPr lang="zh-CN" altLang="en-US"/>
            </a:p>
          </p:txBody>
        </p:sp>
        <p:sp>
          <p:nvSpPr>
            <p:cNvPr id="3120" name="Line 200"/>
            <p:cNvSpPr>
              <a:spLocks noChangeShapeType="1"/>
            </p:cNvSpPr>
            <p:nvPr/>
          </p:nvSpPr>
          <p:spPr bwMode="auto">
            <a:xfrm flipH="1">
              <a:off x="4896" y="2688"/>
              <a:ext cx="96" cy="96"/>
            </a:xfrm>
            <a:prstGeom prst="line">
              <a:avLst/>
            </a:prstGeom>
            <a:noFill/>
            <a:ln w="28575">
              <a:solidFill>
                <a:schemeClr val="tx1"/>
              </a:solidFill>
              <a:round/>
              <a:headEnd/>
              <a:tailEnd type="triangle" w="med" len="med"/>
            </a:ln>
          </p:spPr>
          <p:txBody>
            <a:bodyPr/>
            <a:lstStyle/>
            <a:p>
              <a:endParaRPr lang="zh-CN" altLang="en-US"/>
            </a:p>
          </p:txBody>
        </p:sp>
      </p:grpSp>
      <p:grpSp>
        <p:nvGrpSpPr>
          <p:cNvPr id="10" name="Group 201"/>
          <p:cNvGrpSpPr>
            <a:grpSpLocks/>
          </p:cNvGrpSpPr>
          <p:nvPr/>
        </p:nvGrpSpPr>
        <p:grpSpPr bwMode="auto">
          <a:xfrm>
            <a:off x="2590800" y="3733800"/>
            <a:ext cx="5181600" cy="1511300"/>
            <a:chOff x="1584" y="2496"/>
            <a:chExt cx="3264" cy="952"/>
          </a:xfrm>
        </p:grpSpPr>
        <p:sp>
          <p:nvSpPr>
            <p:cNvPr id="3112" name="Freeform 202"/>
            <p:cNvSpPr>
              <a:spLocks/>
            </p:cNvSpPr>
            <p:nvPr/>
          </p:nvSpPr>
          <p:spPr bwMode="auto">
            <a:xfrm>
              <a:off x="2568" y="2928"/>
              <a:ext cx="1992" cy="328"/>
            </a:xfrm>
            <a:custGeom>
              <a:avLst/>
              <a:gdLst>
                <a:gd name="T0" fmla="*/ 1992 w 1992"/>
                <a:gd name="T1" fmla="*/ 0 h 328"/>
                <a:gd name="T2" fmla="*/ 1608 w 1992"/>
                <a:gd name="T3" fmla="*/ 288 h 328"/>
                <a:gd name="T4" fmla="*/ 264 w 1992"/>
                <a:gd name="T5" fmla="*/ 240 h 328"/>
                <a:gd name="T6" fmla="*/ 24 w 1992"/>
                <a:gd name="T7" fmla="*/ 0 h 328"/>
                <a:gd name="T8" fmla="*/ 0 60000 65536"/>
                <a:gd name="T9" fmla="*/ 0 60000 65536"/>
                <a:gd name="T10" fmla="*/ 0 60000 65536"/>
                <a:gd name="T11" fmla="*/ 0 60000 65536"/>
                <a:gd name="T12" fmla="*/ 0 w 1992"/>
                <a:gd name="T13" fmla="*/ 0 h 328"/>
                <a:gd name="T14" fmla="*/ 1992 w 1992"/>
                <a:gd name="T15" fmla="*/ 328 h 328"/>
              </a:gdLst>
              <a:ahLst/>
              <a:cxnLst>
                <a:cxn ang="T8">
                  <a:pos x="T0" y="T1"/>
                </a:cxn>
                <a:cxn ang="T9">
                  <a:pos x="T2" y="T3"/>
                </a:cxn>
                <a:cxn ang="T10">
                  <a:pos x="T4" y="T5"/>
                </a:cxn>
                <a:cxn ang="T11">
                  <a:pos x="T6" y="T7"/>
                </a:cxn>
              </a:cxnLst>
              <a:rect l="T12" t="T13" r="T14" b="T15"/>
              <a:pathLst>
                <a:path w="1992" h="328">
                  <a:moveTo>
                    <a:pt x="1992" y="0"/>
                  </a:moveTo>
                  <a:cubicBezTo>
                    <a:pt x="1944" y="124"/>
                    <a:pt x="1896" y="248"/>
                    <a:pt x="1608" y="288"/>
                  </a:cubicBezTo>
                  <a:cubicBezTo>
                    <a:pt x="1320" y="328"/>
                    <a:pt x="528" y="288"/>
                    <a:pt x="264" y="240"/>
                  </a:cubicBezTo>
                  <a:cubicBezTo>
                    <a:pt x="0" y="192"/>
                    <a:pt x="12" y="96"/>
                    <a:pt x="24" y="0"/>
                  </a:cubicBezTo>
                </a:path>
              </a:pathLst>
            </a:custGeom>
            <a:noFill/>
            <a:ln w="19050" cap="flat" cmpd="sng">
              <a:solidFill>
                <a:srgbClr val="FF0000"/>
              </a:solidFill>
              <a:prstDash val="solid"/>
              <a:round/>
              <a:headEnd type="oval" w="med" len="med"/>
              <a:tailEnd type="triangle" w="med" len="med"/>
            </a:ln>
          </p:spPr>
          <p:txBody>
            <a:bodyPr/>
            <a:lstStyle/>
            <a:p>
              <a:endParaRPr lang="zh-CN" altLang="en-US"/>
            </a:p>
          </p:txBody>
        </p:sp>
        <p:sp>
          <p:nvSpPr>
            <p:cNvPr id="3113" name="Freeform 203"/>
            <p:cNvSpPr>
              <a:spLocks/>
            </p:cNvSpPr>
            <p:nvPr/>
          </p:nvSpPr>
          <p:spPr bwMode="auto">
            <a:xfrm>
              <a:off x="2352" y="2928"/>
              <a:ext cx="2496" cy="520"/>
            </a:xfrm>
            <a:custGeom>
              <a:avLst/>
              <a:gdLst>
                <a:gd name="T0" fmla="*/ 2496 w 2496"/>
                <a:gd name="T1" fmla="*/ 144 h 520"/>
                <a:gd name="T2" fmla="*/ 1488 w 2496"/>
                <a:gd name="T3" fmla="*/ 480 h 520"/>
                <a:gd name="T4" fmla="*/ 240 w 2496"/>
                <a:gd name="T5" fmla="*/ 384 h 520"/>
                <a:gd name="T6" fmla="*/ 48 w 2496"/>
                <a:gd name="T7" fmla="*/ 0 h 520"/>
                <a:gd name="T8" fmla="*/ 0 60000 65536"/>
                <a:gd name="T9" fmla="*/ 0 60000 65536"/>
                <a:gd name="T10" fmla="*/ 0 60000 65536"/>
                <a:gd name="T11" fmla="*/ 0 60000 65536"/>
                <a:gd name="T12" fmla="*/ 0 w 2496"/>
                <a:gd name="T13" fmla="*/ 0 h 520"/>
                <a:gd name="T14" fmla="*/ 2496 w 2496"/>
                <a:gd name="T15" fmla="*/ 520 h 520"/>
              </a:gdLst>
              <a:ahLst/>
              <a:cxnLst>
                <a:cxn ang="T8">
                  <a:pos x="T0" y="T1"/>
                </a:cxn>
                <a:cxn ang="T9">
                  <a:pos x="T2" y="T3"/>
                </a:cxn>
                <a:cxn ang="T10">
                  <a:pos x="T4" y="T5"/>
                </a:cxn>
                <a:cxn ang="T11">
                  <a:pos x="T6" y="T7"/>
                </a:cxn>
              </a:cxnLst>
              <a:rect l="T12" t="T13" r="T14" b="T15"/>
              <a:pathLst>
                <a:path w="2496" h="520">
                  <a:moveTo>
                    <a:pt x="2496" y="144"/>
                  </a:moveTo>
                  <a:cubicBezTo>
                    <a:pt x="2180" y="292"/>
                    <a:pt x="1864" y="440"/>
                    <a:pt x="1488" y="480"/>
                  </a:cubicBezTo>
                  <a:cubicBezTo>
                    <a:pt x="1112" y="520"/>
                    <a:pt x="480" y="464"/>
                    <a:pt x="240" y="384"/>
                  </a:cubicBezTo>
                  <a:cubicBezTo>
                    <a:pt x="0" y="304"/>
                    <a:pt x="80" y="64"/>
                    <a:pt x="48" y="0"/>
                  </a:cubicBezTo>
                </a:path>
              </a:pathLst>
            </a:custGeom>
            <a:noFill/>
            <a:ln w="19050" cap="flat" cmpd="sng">
              <a:solidFill>
                <a:srgbClr val="FF0000"/>
              </a:solidFill>
              <a:prstDash val="solid"/>
              <a:round/>
              <a:headEnd type="oval" w="med" len="med"/>
              <a:tailEnd type="triangle" w="med" len="med"/>
            </a:ln>
          </p:spPr>
          <p:txBody>
            <a:bodyPr/>
            <a:lstStyle/>
            <a:p>
              <a:endParaRPr lang="zh-CN" altLang="en-US"/>
            </a:p>
          </p:txBody>
        </p:sp>
        <p:grpSp>
          <p:nvGrpSpPr>
            <p:cNvPr id="3114" name="Group 204"/>
            <p:cNvGrpSpPr>
              <a:grpSpLocks/>
            </p:cNvGrpSpPr>
            <p:nvPr/>
          </p:nvGrpSpPr>
          <p:grpSpPr bwMode="auto">
            <a:xfrm>
              <a:off x="1584" y="2496"/>
              <a:ext cx="1248" cy="432"/>
              <a:chOff x="1584" y="2496"/>
              <a:chExt cx="1248" cy="432"/>
            </a:xfrm>
          </p:grpSpPr>
          <p:grpSp>
            <p:nvGrpSpPr>
              <p:cNvPr id="3115" name="Group 205"/>
              <p:cNvGrpSpPr>
                <a:grpSpLocks/>
              </p:cNvGrpSpPr>
              <p:nvPr/>
            </p:nvGrpSpPr>
            <p:grpSpPr bwMode="auto">
              <a:xfrm>
                <a:off x="1680" y="2784"/>
                <a:ext cx="1152" cy="144"/>
                <a:chOff x="3696" y="2400"/>
                <a:chExt cx="1152" cy="192"/>
              </a:xfrm>
            </p:grpSpPr>
            <p:sp>
              <p:nvSpPr>
                <p:cNvPr id="3117" name="Rectangle 206"/>
                <p:cNvSpPr>
                  <a:spLocks noChangeArrowheads="1"/>
                </p:cNvSpPr>
                <p:nvPr/>
              </p:nvSpPr>
              <p:spPr bwMode="auto">
                <a:xfrm>
                  <a:off x="3696" y="2400"/>
                  <a:ext cx="1152" cy="192"/>
                </a:xfrm>
                <a:prstGeom prst="rect">
                  <a:avLst/>
                </a:prstGeom>
                <a:solidFill>
                  <a:srgbClr val="66FF66"/>
                </a:solidFill>
                <a:ln w="38100">
                  <a:solidFill>
                    <a:srgbClr val="000000"/>
                  </a:solidFill>
                  <a:miter lim="800000"/>
                  <a:headEnd/>
                  <a:tailEnd/>
                </a:ln>
              </p:spPr>
              <p:txBody>
                <a:bodyPr wrap="none" anchor="ctr">
                  <a:spAutoFit/>
                </a:bodyPr>
                <a:lstStyle/>
                <a:p>
                  <a:pPr eaLnBrk="1" hangingPunct="1"/>
                  <a:endParaRPr lang="zh-CN" altLang="en-US"/>
                </a:p>
              </p:txBody>
            </p:sp>
            <p:sp>
              <p:nvSpPr>
                <p:cNvPr id="3118" name="Rectangle 207"/>
                <p:cNvSpPr>
                  <a:spLocks noChangeArrowheads="1"/>
                </p:cNvSpPr>
                <p:nvPr/>
              </p:nvSpPr>
              <p:spPr bwMode="auto">
                <a:xfrm>
                  <a:off x="4416" y="2400"/>
                  <a:ext cx="192" cy="192"/>
                </a:xfrm>
                <a:prstGeom prst="rect">
                  <a:avLst/>
                </a:prstGeom>
                <a:solidFill>
                  <a:srgbClr val="0099FF"/>
                </a:solidFill>
                <a:ln w="38100">
                  <a:solidFill>
                    <a:srgbClr val="000000"/>
                  </a:solidFill>
                  <a:miter lim="800000"/>
                  <a:headEnd/>
                  <a:tailEnd/>
                </a:ln>
              </p:spPr>
              <p:txBody>
                <a:bodyPr anchor="ctr">
                  <a:spAutoFit/>
                </a:bodyPr>
                <a:lstStyle/>
                <a:p>
                  <a:pPr eaLnBrk="1" hangingPunct="1"/>
                  <a:endParaRPr lang="zh-CN" altLang="en-US"/>
                </a:p>
              </p:txBody>
            </p:sp>
          </p:grpSp>
          <p:sp>
            <p:nvSpPr>
              <p:cNvPr id="3116" name="Text Box 208"/>
              <p:cNvSpPr txBox="1">
                <a:spLocks noChangeArrowheads="1"/>
              </p:cNvSpPr>
              <p:nvPr/>
            </p:nvSpPr>
            <p:spPr bwMode="auto">
              <a:xfrm>
                <a:off x="1584" y="2496"/>
                <a:ext cx="864" cy="250"/>
              </a:xfrm>
              <a:prstGeom prst="rect">
                <a:avLst/>
              </a:prstGeom>
              <a:noFill/>
              <a:ln w="9525" algn="ctr">
                <a:noFill/>
                <a:miter lim="800000"/>
                <a:headEnd/>
                <a:tailEnd/>
              </a:ln>
            </p:spPr>
            <p:txBody>
              <a:bodyPr>
                <a:spAutoFit/>
              </a:bodyPr>
              <a:lstStyle/>
              <a:p>
                <a:pPr eaLnBrk="1" hangingPunct="1">
                  <a:spcBef>
                    <a:spcPct val="50000"/>
                  </a:spcBef>
                </a:pPr>
                <a:r>
                  <a:rPr lang="zh-CN" altLang="en-US" sz="2000">
                    <a:solidFill>
                      <a:srgbClr val="FF0000"/>
                    </a:solidFill>
                  </a:rPr>
                  <a:t>内存缓存</a:t>
                </a:r>
              </a:p>
            </p:txBody>
          </p:sp>
        </p:grpSp>
      </p:grpSp>
      <p:sp>
        <p:nvSpPr>
          <p:cNvPr id="509137" name="AutoShape 209"/>
          <p:cNvSpPr>
            <a:spLocks noChangeArrowheads="1"/>
          </p:cNvSpPr>
          <p:nvPr/>
        </p:nvSpPr>
        <p:spPr bwMode="auto">
          <a:xfrm rot="10800000">
            <a:off x="990600" y="3962400"/>
            <a:ext cx="1524000" cy="914400"/>
          </a:xfrm>
          <a:prstGeom prst="wedgeRoundRectCallout">
            <a:avLst>
              <a:gd name="adj1" fmla="val -71671"/>
              <a:gd name="adj2" fmla="val 711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读出了一个字节</a:t>
            </a:r>
          </a:p>
        </p:txBody>
      </p:sp>
      <p:sp>
        <p:nvSpPr>
          <p:cNvPr id="509138" name="Freeform 210"/>
          <p:cNvSpPr>
            <a:spLocks/>
          </p:cNvSpPr>
          <p:nvPr/>
        </p:nvSpPr>
        <p:spPr bwMode="auto">
          <a:xfrm>
            <a:off x="3898900" y="1143000"/>
            <a:ext cx="749300" cy="4191000"/>
          </a:xfrm>
          <a:custGeom>
            <a:avLst/>
            <a:gdLst>
              <a:gd name="T0" fmla="*/ 2147483647 w 472"/>
              <a:gd name="T1" fmla="*/ 0 h 2592"/>
              <a:gd name="T2" fmla="*/ 2147483647 w 472"/>
              <a:gd name="T3" fmla="*/ 2147483647 h 2592"/>
              <a:gd name="T4" fmla="*/ 2147483647 w 472"/>
              <a:gd name="T5" fmla="*/ 2147483647 h 2592"/>
              <a:gd name="T6" fmla="*/ 2147483647 w 472"/>
              <a:gd name="T7" fmla="*/ 2147483647 h 2592"/>
              <a:gd name="T8" fmla="*/ 0 60000 65536"/>
              <a:gd name="T9" fmla="*/ 0 60000 65536"/>
              <a:gd name="T10" fmla="*/ 0 60000 65536"/>
              <a:gd name="T11" fmla="*/ 0 60000 65536"/>
              <a:gd name="T12" fmla="*/ 0 w 472"/>
              <a:gd name="T13" fmla="*/ 0 h 2592"/>
              <a:gd name="T14" fmla="*/ 472 w 472"/>
              <a:gd name="T15" fmla="*/ 2592 h 2592"/>
            </a:gdLst>
            <a:ahLst/>
            <a:cxnLst>
              <a:cxn ang="T8">
                <a:pos x="T0" y="T1"/>
              </a:cxn>
              <a:cxn ang="T9">
                <a:pos x="T2" y="T3"/>
              </a:cxn>
              <a:cxn ang="T10">
                <a:pos x="T4" y="T5"/>
              </a:cxn>
              <a:cxn ang="T11">
                <a:pos x="T6" y="T7"/>
              </a:cxn>
            </a:cxnLst>
            <a:rect l="T12" t="T13" r="T14" b="T15"/>
            <a:pathLst>
              <a:path w="472" h="2592">
                <a:moveTo>
                  <a:pt x="472" y="0"/>
                </a:moveTo>
                <a:cubicBezTo>
                  <a:pt x="436" y="208"/>
                  <a:pt x="400" y="416"/>
                  <a:pt x="328" y="720"/>
                </a:cubicBezTo>
                <a:cubicBezTo>
                  <a:pt x="256" y="1024"/>
                  <a:pt x="80" y="1512"/>
                  <a:pt x="40" y="1824"/>
                </a:cubicBezTo>
                <a:cubicBezTo>
                  <a:pt x="0" y="2136"/>
                  <a:pt x="44" y="2364"/>
                  <a:pt x="88" y="2592"/>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09139" name="AutoShape 211"/>
          <p:cNvSpPr>
            <a:spLocks noChangeArrowheads="1"/>
          </p:cNvSpPr>
          <p:nvPr/>
        </p:nvSpPr>
        <p:spPr bwMode="auto">
          <a:xfrm rot="10800000">
            <a:off x="990600" y="5029200"/>
            <a:ext cx="1524000" cy="914400"/>
          </a:xfrm>
          <a:prstGeom prst="wedgeRoundRectCallout">
            <a:avLst>
              <a:gd name="adj1" fmla="val -71671"/>
              <a:gd name="adj2" fmla="val 711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写</a:t>
            </a:r>
            <a:r>
              <a:rPr lang="en-US" altLang="zh-CN" sz="2400"/>
              <a:t>(</a:t>
            </a:r>
            <a:r>
              <a:rPr lang="zh-CN" altLang="en-US" sz="2400"/>
              <a:t>修改</a:t>
            </a:r>
            <a:r>
              <a:rPr lang="en-US" altLang="zh-CN" sz="2400"/>
              <a:t>)</a:t>
            </a:r>
            <a:r>
              <a:rPr lang="zh-CN" altLang="en-US" sz="2400"/>
              <a:t>一个字节</a:t>
            </a:r>
          </a:p>
        </p:txBody>
      </p:sp>
      <p:sp>
        <p:nvSpPr>
          <p:cNvPr id="509140" name="AutoShape 212"/>
          <p:cNvSpPr>
            <a:spLocks noChangeArrowheads="1"/>
          </p:cNvSpPr>
          <p:nvPr/>
        </p:nvSpPr>
        <p:spPr bwMode="auto">
          <a:xfrm>
            <a:off x="3429000" y="4724400"/>
            <a:ext cx="228600" cy="381000"/>
          </a:xfrm>
          <a:prstGeom prst="downArrow">
            <a:avLst>
              <a:gd name="adj1" fmla="val 50000"/>
              <a:gd name="adj2" fmla="val 41667"/>
            </a:avLst>
          </a:prstGeom>
          <a:solidFill>
            <a:srgbClr val="FF0000"/>
          </a:solidFill>
          <a:ln w="9525" algn="ctr">
            <a:solidFill>
              <a:srgbClr val="FF0000"/>
            </a:solidFill>
            <a:miter lim="800000"/>
            <a:headEnd/>
            <a:tailEnd/>
          </a:ln>
        </p:spPr>
        <p:txBody>
          <a:bodyPr vert="eaVert" wrap="none" anchor="ctr"/>
          <a:lstStyle/>
          <a:p>
            <a:pPr eaLnBrk="1" hangingPunct="1"/>
            <a:endParaRPr lang="zh-CN" altLang="en-US"/>
          </a:p>
        </p:txBody>
      </p:sp>
      <p:sp>
        <p:nvSpPr>
          <p:cNvPr id="509141" name="Freeform 213"/>
          <p:cNvSpPr>
            <a:spLocks/>
          </p:cNvSpPr>
          <p:nvPr/>
        </p:nvSpPr>
        <p:spPr bwMode="auto">
          <a:xfrm>
            <a:off x="3962400" y="4495800"/>
            <a:ext cx="3733800" cy="1346200"/>
          </a:xfrm>
          <a:custGeom>
            <a:avLst/>
            <a:gdLst>
              <a:gd name="T0" fmla="*/ 2147483647 w 2352"/>
              <a:gd name="T1" fmla="*/ 2147483647 h 848"/>
              <a:gd name="T2" fmla="*/ 2147483647 w 2352"/>
              <a:gd name="T3" fmla="*/ 2147483647 h 848"/>
              <a:gd name="T4" fmla="*/ 2147483647 w 2352"/>
              <a:gd name="T5" fmla="*/ 2147483647 h 848"/>
              <a:gd name="T6" fmla="*/ 2147483647 w 2352"/>
              <a:gd name="T7" fmla="*/ 2147483647 h 848"/>
              <a:gd name="T8" fmla="*/ 2147483647 w 2352"/>
              <a:gd name="T9" fmla="*/ 2147483647 h 848"/>
              <a:gd name="T10" fmla="*/ 2147483647 w 2352"/>
              <a:gd name="T11" fmla="*/ 2147483647 h 848"/>
              <a:gd name="T12" fmla="*/ 2147483647 w 2352"/>
              <a:gd name="T13" fmla="*/ 0 h 848"/>
              <a:gd name="T14" fmla="*/ 0 60000 65536"/>
              <a:gd name="T15" fmla="*/ 0 60000 65536"/>
              <a:gd name="T16" fmla="*/ 0 60000 65536"/>
              <a:gd name="T17" fmla="*/ 0 60000 65536"/>
              <a:gd name="T18" fmla="*/ 0 60000 65536"/>
              <a:gd name="T19" fmla="*/ 0 60000 65536"/>
              <a:gd name="T20" fmla="*/ 0 60000 65536"/>
              <a:gd name="T21" fmla="*/ 0 w 2352"/>
              <a:gd name="T22" fmla="*/ 0 h 848"/>
              <a:gd name="T23" fmla="*/ 2352 w 2352"/>
              <a:gd name="T24" fmla="*/ 848 h 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52" h="848">
                <a:moveTo>
                  <a:pt x="48" y="576"/>
                </a:moveTo>
                <a:cubicBezTo>
                  <a:pt x="24" y="680"/>
                  <a:pt x="0" y="784"/>
                  <a:pt x="96" y="816"/>
                </a:cubicBezTo>
                <a:cubicBezTo>
                  <a:pt x="192" y="848"/>
                  <a:pt x="440" y="792"/>
                  <a:pt x="624" y="768"/>
                </a:cubicBezTo>
                <a:cubicBezTo>
                  <a:pt x="808" y="744"/>
                  <a:pt x="1024" y="704"/>
                  <a:pt x="1200" y="672"/>
                </a:cubicBezTo>
                <a:cubicBezTo>
                  <a:pt x="1376" y="640"/>
                  <a:pt x="1552" y="624"/>
                  <a:pt x="1680" y="576"/>
                </a:cubicBezTo>
                <a:cubicBezTo>
                  <a:pt x="1808" y="528"/>
                  <a:pt x="1856" y="480"/>
                  <a:pt x="1968" y="384"/>
                </a:cubicBezTo>
                <a:cubicBezTo>
                  <a:pt x="2080" y="288"/>
                  <a:pt x="2216" y="144"/>
                  <a:pt x="2352" y="0"/>
                </a:cubicBezTo>
              </a:path>
            </a:pathLst>
          </a:custGeom>
          <a:noFill/>
          <a:ln w="28575" cap="flat" cmpd="sng">
            <a:solidFill>
              <a:schemeClr val="accent2"/>
            </a:solidFill>
            <a:prstDash val="solid"/>
            <a:round/>
            <a:headEnd type="oval" w="med" len="med"/>
            <a:tailEnd type="triangle" w="med" len="med"/>
          </a:ln>
        </p:spPr>
        <p:txBody>
          <a:bodyPr/>
          <a:lstStyle/>
          <a:p>
            <a:endParaRPr lang="zh-CN" altLang="en-US"/>
          </a:p>
        </p:txBody>
      </p:sp>
      <p:grpSp>
        <p:nvGrpSpPr>
          <p:cNvPr id="13" name="Group 214"/>
          <p:cNvGrpSpPr>
            <a:grpSpLocks/>
          </p:cNvGrpSpPr>
          <p:nvPr/>
        </p:nvGrpSpPr>
        <p:grpSpPr bwMode="auto">
          <a:xfrm>
            <a:off x="762000" y="6019800"/>
            <a:ext cx="7924800" cy="603250"/>
            <a:chOff x="624" y="3714"/>
            <a:chExt cx="4608" cy="380"/>
          </a:xfrm>
        </p:grpSpPr>
        <p:sp>
          <p:nvSpPr>
            <p:cNvPr id="3110" name="Rectangle 215"/>
            <p:cNvSpPr>
              <a:spLocks noChangeArrowheads="1"/>
            </p:cNvSpPr>
            <p:nvPr/>
          </p:nvSpPr>
          <p:spPr bwMode="auto">
            <a:xfrm>
              <a:off x="624" y="3714"/>
              <a:ext cx="4608" cy="380"/>
            </a:xfrm>
            <a:prstGeom prst="rect">
              <a:avLst/>
            </a:prstGeom>
            <a:noFill/>
            <a:ln w="9525">
              <a:noFill/>
              <a:miter lim="800000"/>
              <a:headEnd/>
              <a:tailEnd/>
            </a:ln>
          </p:spPr>
          <p:txBody>
            <a:bodyPr>
              <a:spAutoFit/>
            </a:bodyPr>
            <a:lstStyle/>
            <a:p>
              <a:pPr lvl="1" eaLnBrk="1" hangingPunct="1">
                <a:lnSpc>
                  <a:spcPct val="140000"/>
                </a:lnSpc>
              </a:pPr>
              <a:r>
                <a:rPr lang="zh-CN" altLang="en-US" sz="2400"/>
                <a:t>磁盘</a:t>
              </a:r>
              <a:r>
                <a:rPr lang="en-US" altLang="zh-CN" sz="2400"/>
                <a:t>I/O: </a:t>
              </a:r>
              <a:r>
                <a:rPr lang="zh-CN" altLang="en-US" sz="2400">
                  <a:solidFill>
                    <a:srgbClr val="FF0000"/>
                  </a:solidFill>
                </a:rPr>
                <a:t>缓存队列  </a:t>
              </a:r>
              <a:r>
                <a:rPr lang="zh-CN" altLang="en-US" sz="2400">
                  <a:solidFill>
                    <a:srgbClr val="0000CC"/>
                  </a:solidFill>
                  <a:sym typeface="Symbol" pitchFamily="18" charset="2"/>
                </a:rPr>
                <a:t> </a:t>
              </a:r>
              <a:r>
                <a:rPr lang="zh-CN" altLang="en-US" sz="2400">
                  <a:solidFill>
                    <a:srgbClr val="FF0000"/>
                  </a:solidFill>
                </a:rPr>
                <a:t>控制器  </a:t>
              </a:r>
              <a:r>
                <a:rPr lang="zh-CN" altLang="en-US" sz="2400">
                  <a:solidFill>
                    <a:srgbClr val="0000CC"/>
                  </a:solidFill>
                  <a:sym typeface="Symbol" pitchFamily="18" charset="2"/>
                </a:rPr>
                <a:t></a:t>
              </a:r>
              <a:r>
                <a:rPr lang="zh-CN" altLang="en-US" sz="2400">
                  <a:solidFill>
                    <a:srgbClr val="FF0000"/>
                  </a:solidFill>
                  <a:sym typeface="Symbol" pitchFamily="18" charset="2"/>
                </a:rPr>
                <a:t>寻道  </a:t>
              </a:r>
              <a:r>
                <a:rPr lang="zh-CN" altLang="en-US" sz="2400">
                  <a:solidFill>
                    <a:srgbClr val="0000CC"/>
                  </a:solidFill>
                  <a:sym typeface="Symbol" pitchFamily="18" charset="2"/>
                </a:rPr>
                <a:t></a:t>
              </a:r>
              <a:r>
                <a:rPr lang="zh-CN" altLang="en-US" sz="2400">
                  <a:solidFill>
                    <a:srgbClr val="FF0000"/>
                  </a:solidFill>
                  <a:sym typeface="Symbol" pitchFamily="18" charset="2"/>
                </a:rPr>
                <a:t>旋转  </a:t>
              </a:r>
              <a:r>
                <a:rPr lang="zh-CN" altLang="en-US" sz="2400">
                  <a:solidFill>
                    <a:srgbClr val="0000CC"/>
                  </a:solidFill>
                  <a:sym typeface="Symbol" pitchFamily="18" charset="2"/>
                </a:rPr>
                <a:t> </a:t>
              </a:r>
              <a:r>
                <a:rPr lang="zh-CN" altLang="en-US" sz="2400">
                  <a:solidFill>
                    <a:srgbClr val="FF0000"/>
                  </a:solidFill>
                  <a:sym typeface="Symbol" pitchFamily="18" charset="2"/>
                </a:rPr>
                <a:t>传输</a:t>
              </a:r>
              <a:r>
                <a:rPr lang="en-US" altLang="zh-CN" sz="2400">
                  <a:solidFill>
                    <a:srgbClr val="FF0000"/>
                  </a:solidFill>
                  <a:sym typeface="Symbol" pitchFamily="18" charset="2"/>
                </a:rPr>
                <a:t>!</a:t>
              </a:r>
              <a:endParaRPr lang="en-US" altLang="zh-CN" sz="2400">
                <a:solidFill>
                  <a:srgbClr val="FF0000"/>
                </a:solidFill>
              </a:endParaRPr>
            </a:p>
          </p:txBody>
        </p:sp>
        <p:pic>
          <p:nvPicPr>
            <p:cNvPr id="3111" name="Picture 216" descr="j0115835"/>
            <p:cNvPicPr>
              <a:picLocks noChangeAspect="1" noChangeArrowheads="1"/>
            </p:cNvPicPr>
            <p:nvPr/>
          </p:nvPicPr>
          <p:blipFill>
            <a:blip r:embed="rId6" cstate="print"/>
            <a:srcRect/>
            <a:stretch>
              <a:fillRect/>
            </a:stretch>
          </p:blipFill>
          <p:spPr bwMode="auto">
            <a:xfrm>
              <a:off x="789" y="3868"/>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9109"/>
                                        </p:tgtEl>
                                        <p:attrNameLst>
                                          <p:attrName>style.visibility</p:attrName>
                                        </p:attrNameLst>
                                      </p:cBhvr>
                                      <p:to>
                                        <p:strVal val="visible"/>
                                      </p:to>
                                    </p:set>
                                    <p:animEffect transition="in" filter="wipe(up)">
                                      <p:cBhvr>
                                        <p:cTn id="7" dur="500"/>
                                        <p:tgtEl>
                                          <p:spTgt spid="50910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09118"/>
                                        </p:tgtEl>
                                        <p:attrNameLst>
                                          <p:attrName>style.visibility</p:attrName>
                                        </p:attrNameLst>
                                      </p:cBhvr>
                                      <p:to>
                                        <p:strVal val="visible"/>
                                      </p:to>
                                    </p:set>
                                    <p:animEffect transition="in" filter="dissolve">
                                      <p:cBhvr>
                                        <p:cTn id="10" dur="500"/>
                                        <p:tgtEl>
                                          <p:spTgt spid="509118"/>
                                        </p:tgtEl>
                                      </p:cBhvr>
                                    </p:animEffect>
                                  </p:childTnLst>
                                </p:cTn>
                              </p:par>
                            </p:childTnLst>
                          </p:cTn>
                        </p:par>
                        <p:par>
                          <p:cTn id="11" fill="hold" nodeType="afterGroup">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09110"/>
                                        </p:tgtEl>
                                        <p:attrNameLst>
                                          <p:attrName>style.visibility</p:attrName>
                                        </p:attrNameLst>
                                      </p:cBhvr>
                                      <p:to>
                                        <p:strVal val="visible"/>
                                      </p:to>
                                    </p:set>
                                    <p:animEffect transition="in" filter="wipe(down)">
                                      <p:cBhvr>
                                        <p:cTn id="14" dur="2000"/>
                                        <p:tgtEl>
                                          <p:spTgt spid="509110"/>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509119"/>
                                        </p:tgtEl>
                                        <p:attrNameLst>
                                          <p:attrName>style.visibility</p:attrName>
                                        </p:attrNameLst>
                                      </p:cBhvr>
                                      <p:to>
                                        <p:strVal val="visible"/>
                                      </p:to>
                                    </p:set>
                                    <p:animEffect transition="in" filter="dissolve">
                                      <p:cBhvr>
                                        <p:cTn id="17" dur="500"/>
                                        <p:tgtEl>
                                          <p:spTgt spid="509119"/>
                                        </p:tgtEl>
                                      </p:cBhvr>
                                    </p:animEffect>
                                  </p:childTnLst>
                                </p:cTn>
                              </p:par>
                            </p:childTnLst>
                          </p:cTn>
                        </p:par>
                        <p:par>
                          <p:cTn id="18" fill="hold" nodeType="afterGroup">
                            <p:stCondLst>
                              <p:cond delay="2500"/>
                            </p:stCondLst>
                            <p:childTnLst>
                              <p:par>
                                <p:cTn id="19" presetID="22" presetClass="entr" presetSubtype="4" fill="hold" grpId="0" nodeType="afterEffect">
                                  <p:stCondLst>
                                    <p:cond delay="0"/>
                                  </p:stCondLst>
                                  <p:childTnLst>
                                    <p:set>
                                      <p:cBhvr>
                                        <p:cTn id="20" dur="1" fill="hold">
                                          <p:stCondLst>
                                            <p:cond delay="0"/>
                                          </p:stCondLst>
                                        </p:cTn>
                                        <p:tgtEl>
                                          <p:spTgt spid="509111"/>
                                        </p:tgtEl>
                                        <p:attrNameLst>
                                          <p:attrName>style.visibility</p:attrName>
                                        </p:attrNameLst>
                                      </p:cBhvr>
                                      <p:to>
                                        <p:strVal val="visible"/>
                                      </p:to>
                                    </p:set>
                                    <p:animEffect transition="in" filter="wipe(down)">
                                      <p:cBhvr>
                                        <p:cTn id="21" dur="500"/>
                                        <p:tgtEl>
                                          <p:spTgt spid="5091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09120"/>
                                        </p:tgtEl>
                                        <p:attrNameLst>
                                          <p:attrName>style.visibility</p:attrName>
                                        </p:attrNameLst>
                                      </p:cBhvr>
                                      <p:to>
                                        <p:strVal val="visible"/>
                                      </p:to>
                                    </p:set>
                                    <p:animEffect transition="in" filter="dissolve">
                                      <p:cBhvr>
                                        <p:cTn id="24" dur="500"/>
                                        <p:tgtEl>
                                          <p:spTgt spid="509120"/>
                                        </p:tgtEl>
                                      </p:cBhvr>
                                    </p:animEffect>
                                  </p:childTnLst>
                                </p:cTn>
                              </p:par>
                            </p:childTnLst>
                          </p:cTn>
                        </p:par>
                        <p:par>
                          <p:cTn id="25" fill="hold" nodeType="afterGroup">
                            <p:stCondLst>
                              <p:cond delay="3000"/>
                            </p:stCondLst>
                            <p:childTnLst>
                              <p:par>
                                <p:cTn id="26" presetID="9" presetClass="entr" presetSubtype="0" fill="hold" grpId="0" nodeType="afterEffect">
                                  <p:stCondLst>
                                    <p:cond delay="0"/>
                                  </p:stCondLst>
                                  <p:childTnLst>
                                    <p:set>
                                      <p:cBhvr>
                                        <p:cTn id="27" dur="1" fill="hold">
                                          <p:stCondLst>
                                            <p:cond delay="0"/>
                                          </p:stCondLst>
                                        </p:cTn>
                                        <p:tgtEl>
                                          <p:spTgt spid="509121"/>
                                        </p:tgtEl>
                                        <p:attrNameLst>
                                          <p:attrName>style.visibility</p:attrName>
                                        </p:attrNameLst>
                                      </p:cBhvr>
                                      <p:to>
                                        <p:strVal val="visible"/>
                                      </p:to>
                                    </p:set>
                                    <p:animEffect transition="in" filter="dissolve">
                                      <p:cBhvr>
                                        <p:cTn id="28" dur="500"/>
                                        <p:tgtEl>
                                          <p:spTgt spid="5091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09122"/>
                                        </p:tgtEl>
                                        <p:attrNameLst>
                                          <p:attrName>style.visibility</p:attrName>
                                        </p:attrNameLst>
                                      </p:cBhvr>
                                      <p:to>
                                        <p:strVal val="visible"/>
                                      </p:to>
                                    </p:set>
                                    <p:animEffect transition="in" filter="dissolve">
                                      <p:cBhvr>
                                        <p:cTn id="45" dur="500"/>
                                        <p:tgtEl>
                                          <p:spTgt spid="509122"/>
                                        </p:tgtEl>
                                      </p:cBhvr>
                                    </p:animEffect>
                                  </p:childTnLst>
                                </p:cTn>
                              </p:par>
                            </p:childTnLst>
                          </p:cTn>
                        </p:par>
                        <p:par>
                          <p:cTn id="46" fill="hold" nodeType="afterGroup">
                            <p:stCondLst>
                              <p:cond delay="1000"/>
                            </p:stCondLst>
                            <p:childTnLst>
                              <p:par>
                                <p:cTn id="47" presetID="1" presetClass="exit" presetSubtype="0" fill="hold" nodeType="after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par>
                          <p:cTn id="49" fill="hold" nodeType="afterGroup">
                            <p:stCondLst>
                              <p:cond delay="1000"/>
                            </p:stCondLst>
                            <p:childTnLst>
                              <p:par>
                                <p:cTn id="50" presetID="22" presetClass="entr" presetSubtype="8"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1"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heel(4)">
                                      <p:cBhvr>
                                        <p:cTn id="57" dur="20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dissolve">
                                      <p:cBhvr>
                                        <p:cTn id="62" dur="500"/>
                                        <p:tgtEl>
                                          <p:spTgt spid="1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09137"/>
                                        </p:tgtEl>
                                        <p:attrNameLst>
                                          <p:attrName>style.visibility</p:attrName>
                                        </p:attrNameLst>
                                      </p:cBhvr>
                                      <p:to>
                                        <p:strVal val="visible"/>
                                      </p:to>
                                    </p:set>
                                    <p:animEffect transition="in" filter="dissolve">
                                      <p:cBhvr>
                                        <p:cTn id="65" dur="500"/>
                                        <p:tgtEl>
                                          <p:spTgt spid="5091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9139"/>
                                        </p:tgtEl>
                                        <p:attrNameLst>
                                          <p:attrName>style.visibility</p:attrName>
                                        </p:attrNameLst>
                                      </p:cBhvr>
                                      <p:to>
                                        <p:strVal val="visible"/>
                                      </p:to>
                                    </p:set>
                                    <p:animEffect transition="in" filter="dissolve">
                                      <p:cBhvr>
                                        <p:cTn id="70" dur="500"/>
                                        <p:tgtEl>
                                          <p:spTgt spid="50913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09138"/>
                                        </p:tgtEl>
                                        <p:attrNameLst>
                                          <p:attrName>style.visibility</p:attrName>
                                        </p:attrNameLst>
                                      </p:cBhvr>
                                      <p:to>
                                        <p:strVal val="visible"/>
                                      </p:to>
                                    </p:set>
                                    <p:animEffect transition="in" filter="wipe(up)">
                                      <p:cBhvr>
                                        <p:cTn id="73" dur="1000"/>
                                        <p:tgtEl>
                                          <p:spTgt spid="509138"/>
                                        </p:tgtEl>
                                      </p:cBhvr>
                                    </p:animEffect>
                                  </p:childTnLst>
                                </p:cTn>
                              </p:par>
                              <p:par>
                                <p:cTn id="74" presetID="17" presetClass="entr" presetSubtype="1" fill="hold" grpId="0" nodeType="withEffect">
                                  <p:stCondLst>
                                    <p:cond delay="0"/>
                                  </p:stCondLst>
                                  <p:childTnLst>
                                    <p:set>
                                      <p:cBhvr>
                                        <p:cTn id="75" dur="1" fill="hold">
                                          <p:stCondLst>
                                            <p:cond delay="0"/>
                                          </p:stCondLst>
                                        </p:cTn>
                                        <p:tgtEl>
                                          <p:spTgt spid="509140"/>
                                        </p:tgtEl>
                                        <p:attrNameLst>
                                          <p:attrName>style.visibility</p:attrName>
                                        </p:attrNameLst>
                                      </p:cBhvr>
                                      <p:to>
                                        <p:strVal val="visible"/>
                                      </p:to>
                                    </p:set>
                                    <p:anim calcmode="lin" valueType="num">
                                      <p:cBhvr>
                                        <p:cTn id="76" dur="500" fill="hold"/>
                                        <p:tgtEl>
                                          <p:spTgt spid="509140"/>
                                        </p:tgtEl>
                                        <p:attrNameLst>
                                          <p:attrName>ppt_x</p:attrName>
                                        </p:attrNameLst>
                                      </p:cBhvr>
                                      <p:tavLst>
                                        <p:tav tm="0">
                                          <p:val>
                                            <p:strVal val="#ppt_x"/>
                                          </p:val>
                                        </p:tav>
                                        <p:tav tm="100000">
                                          <p:val>
                                            <p:strVal val="#ppt_x"/>
                                          </p:val>
                                        </p:tav>
                                      </p:tavLst>
                                    </p:anim>
                                    <p:anim calcmode="lin" valueType="num">
                                      <p:cBhvr>
                                        <p:cTn id="77" dur="500" fill="hold"/>
                                        <p:tgtEl>
                                          <p:spTgt spid="509140"/>
                                        </p:tgtEl>
                                        <p:attrNameLst>
                                          <p:attrName>ppt_y</p:attrName>
                                        </p:attrNameLst>
                                      </p:cBhvr>
                                      <p:tavLst>
                                        <p:tav tm="0">
                                          <p:val>
                                            <p:strVal val="#ppt_y-#ppt_h/2"/>
                                          </p:val>
                                        </p:tav>
                                        <p:tav tm="100000">
                                          <p:val>
                                            <p:strVal val="#ppt_y"/>
                                          </p:val>
                                        </p:tav>
                                      </p:tavLst>
                                    </p:anim>
                                    <p:anim calcmode="lin" valueType="num">
                                      <p:cBhvr>
                                        <p:cTn id="78" dur="500" fill="hold"/>
                                        <p:tgtEl>
                                          <p:spTgt spid="509140"/>
                                        </p:tgtEl>
                                        <p:attrNameLst>
                                          <p:attrName>ppt_w</p:attrName>
                                        </p:attrNameLst>
                                      </p:cBhvr>
                                      <p:tavLst>
                                        <p:tav tm="0">
                                          <p:val>
                                            <p:strVal val="#ppt_w"/>
                                          </p:val>
                                        </p:tav>
                                        <p:tav tm="100000">
                                          <p:val>
                                            <p:strVal val="#ppt_w"/>
                                          </p:val>
                                        </p:tav>
                                      </p:tavLst>
                                    </p:anim>
                                    <p:anim calcmode="lin" valueType="num">
                                      <p:cBhvr>
                                        <p:cTn id="79" dur="500" fill="hold"/>
                                        <p:tgtEl>
                                          <p:spTgt spid="509140"/>
                                        </p:tgtEl>
                                        <p:attrNameLst>
                                          <p:attrName>ppt_h</p:attrName>
                                        </p:attrNameLst>
                                      </p:cBhvr>
                                      <p:tavLst>
                                        <p:tav tm="0">
                                          <p:val>
                                            <p:fltVal val="0"/>
                                          </p:val>
                                        </p:tav>
                                        <p:tav tm="100000">
                                          <p:val>
                                            <p:strVal val="#ppt_h"/>
                                          </p:val>
                                        </p:tav>
                                      </p:tavLst>
                                    </p:anim>
                                  </p:childTnLst>
                                </p:cTn>
                              </p:par>
                            </p:childTnLst>
                          </p:cTn>
                        </p:par>
                        <p:par>
                          <p:cTn id="80" fill="hold" nodeType="afterGroup">
                            <p:stCondLst>
                              <p:cond delay="1000"/>
                            </p:stCondLst>
                            <p:childTnLst>
                              <p:par>
                                <p:cTn id="81" presetID="9" presetClass="entr" presetSubtype="0"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dissolve">
                                      <p:cBhvr>
                                        <p:cTn id="83" dur="500"/>
                                        <p:tgtEl>
                                          <p:spTgt spid="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09141"/>
                                        </p:tgtEl>
                                        <p:attrNameLst>
                                          <p:attrName>style.visibility</p:attrName>
                                        </p:attrNameLst>
                                      </p:cBhvr>
                                      <p:to>
                                        <p:strVal val="visible"/>
                                      </p:to>
                                    </p:set>
                                    <p:animEffect transition="in" filter="wipe(left)">
                                      <p:cBhvr>
                                        <p:cTn id="88" dur="500"/>
                                        <p:tgtEl>
                                          <p:spTgt spid="50914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dissolv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109" grpId="0" animBg="1"/>
      <p:bldP spid="509110" grpId="0" animBg="1"/>
      <p:bldP spid="509111" grpId="0" animBg="1"/>
      <p:bldP spid="509118" grpId="0"/>
      <p:bldP spid="509119" grpId="0"/>
      <p:bldP spid="509120" grpId="0"/>
      <p:bldP spid="509121" grpId="0"/>
      <p:bldP spid="509122" grpId="0"/>
      <p:bldP spid="509137" grpId="0" animBg="1"/>
      <p:bldP spid="509138" grpId="0" animBg="1"/>
      <p:bldP spid="509139" grpId="0" animBg="1"/>
      <p:bldP spid="509140" grpId="0" animBg="1"/>
      <p:bldP spid="5091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磁盘</a:t>
            </a:r>
            <a:r>
              <a:rPr lang="en-US" altLang="zh-CN" smtClean="0"/>
              <a:t>I/O</a:t>
            </a:r>
            <a:r>
              <a:rPr lang="zh-CN" altLang="en-US" smtClean="0"/>
              <a:t>的分析</a:t>
            </a:r>
          </a:p>
        </p:txBody>
      </p:sp>
      <p:sp>
        <p:nvSpPr>
          <p:cNvPr id="509955" name="Rectangle 3"/>
          <p:cNvSpPr>
            <a:spLocks noChangeArrowheads="1"/>
          </p:cNvSpPr>
          <p:nvPr/>
        </p:nvSpPr>
        <p:spPr bwMode="auto">
          <a:xfrm>
            <a:off x="841375" y="114300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整理磁盘</a:t>
            </a:r>
            <a:r>
              <a:rPr lang="en-US" altLang="zh-CN" sz="2800">
                <a:solidFill>
                  <a:srgbClr val="FF0000"/>
                </a:solidFill>
              </a:rPr>
              <a:t>I/O</a:t>
            </a:r>
            <a:r>
              <a:rPr lang="zh-CN" altLang="en-US" sz="2800">
                <a:solidFill>
                  <a:srgbClr val="FF0000"/>
                </a:solidFill>
              </a:rPr>
              <a:t>的过程：</a:t>
            </a:r>
          </a:p>
        </p:txBody>
      </p:sp>
      <p:sp>
        <p:nvSpPr>
          <p:cNvPr id="509956" name="Rectangle 4"/>
          <p:cNvSpPr>
            <a:spLocks noChangeArrowheads="1"/>
          </p:cNvSpPr>
          <p:nvPr/>
        </p:nvSpPr>
        <p:spPr bwMode="auto">
          <a:xfrm>
            <a:off x="1752600" y="2141538"/>
            <a:ext cx="976313" cy="1058862"/>
          </a:xfrm>
          <a:prstGeom prst="rect">
            <a:avLst/>
          </a:prstGeom>
          <a:solidFill>
            <a:schemeClr val="bg1"/>
          </a:solidFill>
          <a:ln w="25400">
            <a:solidFill>
              <a:schemeClr val="tx1"/>
            </a:solidFill>
            <a:miter lim="800000"/>
            <a:headEnd/>
            <a:tailEnd/>
          </a:ln>
        </p:spPr>
        <p:txBody>
          <a:bodyPr wrap="none" anchor="ctr"/>
          <a:lstStyle/>
          <a:p>
            <a:pPr marL="228600" indent="-228600" algn="ctr">
              <a:lnSpc>
                <a:spcPct val="80000"/>
              </a:lnSpc>
              <a:spcBef>
                <a:spcPct val="20000"/>
              </a:spcBef>
              <a:buSzPct val="100000"/>
            </a:pPr>
            <a:r>
              <a:rPr lang="zh-CN" altLang="en-US" sz="2400">
                <a:latin typeface="Comic Sans MS" pitchFamily="66" charset="0"/>
              </a:rPr>
              <a:t>进程</a:t>
            </a:r>
          </a:p>
        </p:txBody>
      </p:sp>
      <p:grpSp>
        <p:nvGrpSpPr>
          <p:cNvPr id="2" name="Group 5"/>
          <p:cNvGrpSpPr>
            <a:grpSpLocks/>
          </p:cNvGrpSpPr>
          <p:nvPr/>
        </p:nvGrpSpPr>
        <p:grpSpPr bwMode="auto">
          <a:xfrm>
            <a:off x="2670175" y="2454275"/>
            <a:ext cx="1736725" cy="879475"/>
            <a:chOff x="1449" y="1450"/>
            <a:chExt cx="1025" cy="554"/>
          </a:xfrm>
        </p:grpSpPr>
        <p:sp>
          <p:nvSpPr>
            <p:cNvPr id="11312" name="Rectangle 6"/>
            <p:cNvSpPr>
              <a:spLocks noChangeArrowheads="1"/>
            </p:cNvSpPr>
            <p:nvPr/>
          </p:nvSpPr>
          <p:spPr bwMode="auto">
            <a:xfrm>
              <a:off x="1839" y="1458"/>
              <a:ext cx="471" cy="307"/>
            </a:xfrm>
            <a:prstGeom prst="rect">
              <a:avLst/>
            </a:prstGeom>
            <a:solidFill>
              <a:srgbClr val="53FB25"/>
            </a:solidFill>
            <a:ln w="25400">
              <a:solidFill>
                <a:schemeClr val="tx1"/>
              </a:solidFill>
              <a:miter lim="800000"/>
              <a:headEnd/>
              <a:tailEnd/>
            </a:ln>
          </p:spPr>
          <p:txBody>
            <a:bodyPr wrap="none" anchor="ctr"/>
            <a:lstStyle/>
            <a:p>
              <a:pPr eaLnBrk="1" hangingPunct="1"/>
              <a:endParaRPr lang="zh-CN" altLang="en-US"/>
            </a:p>
          </p:txBody>
        </p:sp>
        <p:sp>
          <p:nvSpPr>
            <p:cNvPr id="11313" name="Line 7"/>
            <p:cNvSpPr>
              <a:spLocks noChangeShapeType="1"/>
            </p:cNvSpPr>
            <p:nvPr/>
          </p:nvSpPr>
          <p:spPr bwMode="auto">
            <a:xfrm flipV="1">
              <a:off x="2221" y="1450"/>
              <a:ext cx="1" cy="322"/>
            </a:xfrm>
            <a:prstGeom prst="line">
              <a:avLst/>
            </a:prstGeom>
            <a:noFill/>
            <a:ln w="25400">
              <a:solidFill>
                <a:schemeClr val="tx1"/>
              </a:solidFill>
              <a:round/>
              <a:headEnd/>
              <a:tailEnd/>
            </a:ln>
          </p:spPr>
          <p:txBody>
            <a:bodyPr wrap="none" anchor="ctr"/>
            <a:lstStyle/>
            <a:p>
              <a:endParaRPr lang="zh-CN" altLang="en-US"/>
            </a:p>
          </p:txBody>
        </p:sp>
        <p:sp>
          <p:nvSpPr>
            <p:cNvPr id="11314" name="Line 8"/>
            <p:cNvSpPr>
              <a:spLocks noChangeShapeType="1"/>
            </p:cNvSpPr>
            <p:nvPr/>
          </p:nvSpPr>
          <p:spPr bwMode="auto">
            <a:xfrm flipV="1">
              <a:off x="2123" y="1451"/>
              <a:ext cx="1" cy="320"/>
            </a:xfrm>
            <a:prstGeom prst="line">
              <a:avLst/>
            </a:prstGeom>
            <a:noFill/>
            <a:ln w="25400">
              <a:solidFill>
                <a:schemeClr val="tx1"/>
              </a:solidFill>
              <a:round/>
              <a:headEnd/>
              <a:tailEnd/>
            </a:ln>
          </p:spPr>
          <p:txBody>
            <a:bodyPr wrap="none" anchor="ctr"/>
            <a:lstStyle/>
            <a:p>
              <a:endParaRPr lang="zh-CN" altLang="en-US"/>
            </a:p>
          </p:txBody>
        </p:sp>
        <p:sp>
          <p:nvSpPr>
            <p:cNvPr id="11315" name="Rectangle 9"/>
            <p:cNvSpPr>
              <a:spLocks noChangeArrowheads="1"/>
            </p:cNvSpPr>
            <p:nvPr/>
          </p:nvSpPr>
          <p:spPr bwMode="auto">
            <a:xfrm>
              <a:off x="1676" y="1776"/>
              <a:ext cx="798" cy="228"/>
            </a:xfrm>
            <a:prstGeom prst="rect">
              <a:avLst/>
            </a:prstGeom>
            <a:noFill/>
            <a:ln w="12700">
              <a:noFill/>
              <a:miter lim="800000"/>
              <a:headEnd/>
              <a:tailEnd/>
            </a:ln>
          </p:spPr>
          <p:txBody>
            <a:bodyPr wrap="none" lIns="63500" tIns="25400" rIns="63500" bIns="25400">
              <a:spAutoFit/>
            </a:bodyPr>
            <a:lstStyle/>
            <a:p>
              <a:pPr algn="ctr">
                <a:lnSpc>
                  <a:spcPct val="85000"/>
                </a:lnSpc>
              </a:pPr>
              <a:r>
                <a:rPr lang="zh-CN" altLang="en-US" sz="2400">
                  <a:latin typeface="Comic Sans MS" pitchFamily="66" charset="0"/>
                </a:rPr>
                <a:t>请求队列</a:t>
              </a:r>
            </a:p>
          </p:txBody>
        </p:sp>
        <p:sp>
          <p:nvSpPr>
            <p:cNvPr id="11316" name="Line 10"/>
            <p:cNvSpPr>
              <a:spLocks noChangeShapeType="1"/>
            </p:cNvSpPr>
            <p:nvPr/>
          </p:nvSpPr>
          <p:spPr bwMode="auto">
            <a:xfrm>
              <a:off x="1449" y="1612"/>
              <a:ext cx="374" cy="1"/>
            </a:xfrm>
            <a:prstGeom prst="line">
              <a:avLst/>
            </a:prstGeom>
            <a:noFill/>
            <a:ln w="38100">
              <a:solidFill>
                <a:schemeClr val="tx1"/>
              </a:solidFill>
              <a:round/>
              <a:headEnd/>
              <a:tailEnd type="triangle" w="med" len="med"/>
            </a:ln>
          </p:spPr>
          <p:txBody>
            <a:bodyPr wrap="none" anchor="ctr"/>
            <a:lstStyle/>
            <a:p>
              <a:endParaRPr lang="zh-CN" altLang="en-US"/>
            </a:p>
          </p:txBody>
        </p:sp>
      </p:grpSp>
      <p:grpSp>
        <p:nvGrpSpPr>
          <p:cNvPr id="3" name="Group 11"/>
          <p:cNvGrpSpPr>
            <a:grpSpLocks/>
          </p:cNvGrpSpPr>
          <p:nvPr/>
        </p:nvGrpSpPr>
        <p:grpSpPr bwMode="auto">
          <a:xfrm>
            <a:off x="4064000" y="1905000"/>
            <a:ext cx="1517650" cy="1676400"/>
            <a:chOff x="2327" y="1104"/>
            <a:chExt cx="896" cy="1056"/>
          </a:xfrm>
        </p:grpSpPr>
        <p:sp>
          <p:nvSpPr>
            <p:cNvPr id="11310" name="Rectangle 12"/>
            <p:cNvSpPr>
              <a:spLocks noChangeArrowheads="1"/>
            </p:cNvSpPr>
            <p:nvPr/>
          </p:nvSpPr>
          <p:spPr bwMode="auto">
            <a:xfrm>
              <a:off x="2705" y="1104"/>
              <a:ext cx="518" cy="1056"/>
            </a:xfrm>
            <a:prstGeom prst="rect">
              <a:avLst/>
            </a:prstGeom>
            <a:solidFill>
              <a:schemeClr val="bg1"/>
            </a:solidFill>
            <a:ln w="25400">
              <a:solidFill>
                <a:schemeClr val="tx1"/>
              </a:solidFill>
              <a:miter lim="800000"/>
              <a:headEnd/>
              <a:tailEnd/>
            </a:ln>
          </p:spPr>
          <p:txBody>
            <a:bodyPr vert="eaVert" wrap="none" anchor="ctr"/>
            <a:lstStyle/>
            <a:p>
              <a:pPr marL="228600" indent="-228600" algn="ctr">
                <a:lnSpc>
                  <a:spcPct val="80000"/>
                </a:lnSpc>
                <a:spcBef>
                  <a:spcPct val="20000"/>
                </a:spcBef>
                <a:buSzPct val="100000"/>
              </a:pPr>
              <a:r>
                <a:rPr lang="zh-CN" altLang="en-US" sz="2400">
                  <a:latin typeface="Comic Sans MS" pitchFamily="66" charset="0"/>
                </a:rPr>
                <a:t>磁盘控制器</a:t>
              </a:r>
            </a:p>
          </p:txBody>
        </p:sp>
        <p:sp>
          <p:nvSpPr>
            <p:cNvPr id="11311" name="Line 13"/>
            <p:cNvSpPr>
              <a:spLocks noChangeShapeType="1"/>
            </p:cNvSpPr>
            <p:nvPr/>
          </p:nvSpPr>
          <p:spPr bwMode="auto">
            <a:xfrm>
              <a:off x="2327" y="1612"/>
              <a:ext cx="320" cy="1"/>
            </a:xfrm>
            <a:prstGeom prst="line">
              <a:avLst/>
            </a:prstGeom>
            <a:noFill/>
            <a:ln w="38100">
              <a:solidFill>
                <a:schemeClr val="tx1"/>
              </a:solidFill>
              <a:round/>
              <a:headEnd/>
              <a:tailEnd type="triangle" w="med" len="med"/>
            </a:ln>
          </p:spPr>
          <p:txBody>
            <a:bodyPr wrap="none" anchor="ctr"/>
            <a:lstStyle/>
            <a:p>
              <a:endParaRPr lang="zh-CN" altLang="en-US"/>
            </a:p>
          </p:txBody>
        </p:sp>
      </p:grpSp>
      <p:grpSp>
        <p:nvGrpSpPr>
          <p:cNvPr id="4" name="Group 14"/>
          <p:cNvGrpSpPr>
            <a:grpSpLocks/>
          </p:cNvGrpSpPr>
          <p:nvPr/>
        </p:nvGrpSpPr>
        <p:grpSpPr bwMode="auto">
          <a:xfrm>
            <a:off x="5551488" y="2414588"/>
            <a:ext cx="1382712" cy="592137"/>
            <a:chOff x="3264" y="1425"/>
            <a:chExt cx="816" cy="373"/>
          </a:xfrm>
        </p:grpSpPr>
        <p:sp>
          <p:nvSpPr>
            <p:cNvPr id="11307" name="AutoShape 15"/>
            <p:cNvSpPr>
              <a:spLocks noChangeArrowheads="1"/>
            </p:cNvSpPr>
            <p:nvPr/>
          </p:nvSpPr>
          <p:spPr bwMode="auto">
            <a:xfrm>
              <a:off x="3511" y="1425"/>
              <a:ext cx="569" cy="373"/>
            </a:xfrm>
            <a:prstGeom prst="roundRect">
              <a:avLst>
                <a:gd name="adj" fmla="val 12495"/>
              </a:avLst>
            </a:prstGeom>
            <a:solidFill>
              <a:schemeClr val="bg1"/>
            </a:solidFill>
            <a:ln w="25400">
              <a:solidFill>
                <a:schemeClr val="tx1"/>
              </a:solidFill>
              <a:round/>
              <a:headEnd/>
              <a:tailEnd/>
            </a:ln>
          </p:spPr>
          <p:txBody>
            <a:bodyPr wrap="none" anchor="ctr"/>
            <a:lstStyle/>
            <a:p>
              <a:pPr eaLnBrk="1" hangingPunct="1"/>
              <a:endParaRPr lang="zh-CN" altLang="en-US"/>
            </a:p>
          </p:txBody>
        </p:sp>
        <p:sp>
          <p:nvSpPr>
            <p:cNvPr id="11308" name="Rectangle 16"/>
            <p:cNvSpPr>
              <a:spLocks noChangeArrowheads="1"/>
            </p:cNvSpPr>
            <p:nvPr/>
          </p:nvSpPr>
          <p:spPr bwMode="auto">
            <a:xfrm>
              <a:off x="3572" y="1488"/>
              <a:ext cx="437" cy="228"/>
            </a:xfrm>
            <a:prstGeom prst="rect">
              <a:avLst/>
            </a:prstGeom>
            <a:solidFill>
              <a:schemeClr val="bg1"/>
            </a:solidFill>
            <a:ln w="12700">
              <a:noFill/>
              <a:miter lim="800000"/>
              <a:headEnd/>
              <a:tailEnd/>
            </a:ln>
          </p:spPr>
          <p:txBody>
            <a:bodyPr wrap="none" lIns="63500" tIns="25400" rIns="63500" bIns="25400">
              <a:spAutoFit/>
            </a:bodyPr>
            <a:lstStyle/>
            <a:p>
              <a:pPr algn="ctr">
                <a:lnSpc>
                  <a:spcPct val="85000"/>
                </a:lnSpc>
              </a:pPr>
              <a:r>
                <a:rPr lang="zh-CN" altLang="en-US" sz="2400">
                  <a:latin typeface="Comic Sans MS" pitchFamily="66" charset="0"/>
                </a:rPr>
                <a:t>磁盘</a:t>
              </a:r>
            </a:p>
          </p:txBody>
        </p:sp>
        <p:sp>
          <p:nvSpPr>
            <p:cNvPr id="11309" name="Line 17"/>
            <p:cNvSpPr>
              <a:spLocks noChangeShapeType="1"/>
            </p:cNvSpPr>
            <p:nvPr/>
          </p:nvSpPr>
          <p:spPr bwMode="auto">
            <a:xfrm>
              <a:off x="3264" y="1612"/>
              <a:ext cx="216" cy="1"/>
            </a:xfrm>
            <a:prstGeom prst="line">
              <a:avLst/>
            </a:prstGeom>
            <a:noFill/>
            <a:ln w="38100">
              <a:solidFill>
                <a:schemeClr val="tx1"/>
              </a:solidFill>
              <a:round/>
              <a:headEnd/>
              <a:tailEnd type="triangle" w="med" len="med"/>
            </a:ln>
          </p:spPr>
          <p:txBody>
            <a:bodyPr wrap="none" anchor="ctr"/>
            <a:lstStyle/>
            <a:p>
              <a:endParaRPr lang="zh-CN" altLang="en-US"/>
            </a:p>
          </p:txBody>
        </p:sp>
      </p:grpSp>
      <p:grpSp>
        <p:nvGrpSpPr>
          <p:cNvPr id="5" name="Group 18"/>
          <p:cNvGrpSpPr>
            <a:grpSpLocks/>
          </p:cNvGrpSpPr>
          <p:nvPr/>
        </p:nvGrpSpPr>
        <p:grpSpPr bwMode="auto">
          <a:xfrm>
            <a:off x="1066800" y="3505200"/>
            <a:ext cx="6858000" cy="603250"/>
            <a:chOff x="672" y="2160"/>
            <a:chExt cx="4320" cy="380"/>
          </a:xfrm>
        </p:grpSpPr>
        <p:sp>
          <p:nvSpPr>
            <p:cNvPr id="11305" name="Rectangle 19"/>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t>我们最关心的磁盘什么时候读</a:t>
              </a:r>
              <a:r>
                <a:rPr lang="en-US" altLang="zh-CN" sz="2400"/>
                <a:t>/</a:t>
              </a:r>
              <a:r>
                <a:rPr lang="zh-CN" altLang="en-US" sz="2400"/>
                <a:t>写完</a:t>
              </a:r>
              <a:r>
                <a:rPr lang="en-US" altLang="zh-CN" sz="2400"/>
                <a:t>?</a:t>
              </a:r>
            </a:p>
          </p:txBody>
        </p:sp>
        <p:pic>
          <p:nvPicPr>
            <p:cNvPr id="11306" name="Picture 20"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
        <p:nvSpPr>
          <p:cNvPr id="509973" name="Rectangle 21"/>
          <p:cNvSpPr>
            <a:spLocks noChangeArrowheads="1"/>
          </p:cNvSpPr>
          <p:nvPr/>
        </p:nvSpPr>
        <p:spPr bwMode="auto">
          <a:xfrm>
            <a:off x="1557338" y="4114800"/>
            <a:ext cx="6629400" cy="822325"/>
          </a:xfrm>
          <a:prstGeom prst="rect">
            <a:avLst/>
          </a:prstGeom>
          <a:noFill/>
          <a:ln w="9525" algn="ctr">
            <a:noFill/>
            <a:miter lim="800000"/>
            <a:headEnd/>
            <a:tailEnd/>
          </a:ln>
        </p:spPr>
        <p:txBody>
          <a:bodyPr>
            <a:spAutoFit/>
          </a:bodyPr>
          <a:lstStyle/>
          <a:p>
            <a:pPr eaLnBrk="1" hangingPunct="1">
              <a:spcBef>
                <a:spcPct val="50000"/>
              </a:spcBef>
            </a:pPr>
            <a:r>
              <a:rPr lang="zh-CN" altLang="en-US" sz="2400">
                <a:solidFill>
                  <a:schemeClr val="accent2"/>
                </a:solidFill>
              </a:rPr>
              <a:t>磁盘访问延迟 </a:t>
            </a:r>
            <a:r>
              <a:rPr lang="en-US" altLang="zh-CN" sz="2400">
                <a:solidFill>
                  <a:schemeClr val="accent2"/>
                </a:solidFill>
              </a:rPr>
              <a:t>= </a:t>
            </a:r>
            <a:r>
              <a:rPr lang="zh-CN" altLang="en-US" sz="2400">
                <a:solidFill>
                  <a:schemeClr val="accent2"/>
                </a:solidFill>
              </a:rPr>
              <a:t>队列时间 </a:t>
            </a:r>
            <a:r>
              <a:rPr lang="en-US" altLang="zh-CN" sz="2400">
                <a:solidFill>
                  <a:schemeClr val="accent2"/>
                </a:solidFill>
              </a:rPr>
              <a:t>+ </a:t>
            </a:r>
            <a:r>
              <a:rPr lang="zh-CN" altLang="en-US" sz="2400">
                <a:solidFill>
                  <a:schemeClr val="accent2"/>
                </a:solidFill>
              </a:rPr>
              <a:t>控制器时间 </a:t>
            </a:r>
            <a:r>
              <a:rPr lang="en-US" altLang="zh-CN" sz="2400">
                <a:solidFill>
                  <a:schemeClr val="accent2"/>
                </a:solidFill>
              </a:rPr>
              <a:t>+ </a:t>
            </a:r>
            <a:br>
              <a:rPr lang="en-US" altLang="zh-CN" sz="2400">
                <a:solidFill>
                  <a:schemeClr val="accent2"/>
                </a:solidFill>
              </a:rPr>
            </a:br>
            <a:r>
              <a:rPr lang="en-US" altLang="zh-CN" sz="2400">
                <a:solidFill>
                  <a:schemeClr val="accent2"/>
                </a:solidFill>
              </a:rPr>
              <a:t>	          </a:t>
            </a:r>
            <a:r>
              <a:rPr lang="zh-CN" altLang="en-US" sz="2400">
                <a:solidFill>
                  <a:schemeClr val="accent2"/>
                </a:solidFill>
              </a:rPr>
              <a:t>寻道时间 </a:t>
            </a:r>
            <a:r>
              <a:rPr lang="en-US" altLang="zh-CN" sz="2400">
                <a:solidFill>
                  <a:schemeClr val="accent2"/>
                </a:solidFill>
              </a:rPr>
              <a:t>+ </a:t>
            </a:r>
            <a:r>
              <a:rPr lang="zh-CN" altLang="en-US" sz="2400">
                <a:solidFill>
                  <a:schemeClr val="accent2"/>
                </a:solidFill>
              </a:rPr>
              <a:t>旋转时间 </a:t>
            </a:r>
            <a:r>
              <a:rPr lang="en-US" altLang="zh-CN" sz="2400">
                <a:solidFill>
                  <a:schemeClr val="accent2"/>
                </a:solidFill>
              </a:rPr>
              <a:t>+ </a:t>
            </a:r>
            <a:r>
              <a:rPr lang="zh-CN" altLang="en-US" sz="2400">
                <a:solidFill>
                  <a:schemeClr val="accent2"/>
                </a:solidFill>
              </a:rPr>
              <a:t>传输时间</a:t>
            </a:r>
          </a:p>
        </p:txBody>
      </p:sp>
      <p:grpSp>
        <p:nvGrpSpPr>
          <p:cNvPr id="6" name="Group 22"/>
          <p:cNvGrpSpPr>
            <a:grpSpLocks/>
          </p:cNvGrpSpPr>
          <p:nvPr/>
        </p:nvGrpSpPr>
        <p:grpSpPr bwMode="auto">
          <a:xfrm>
            <a:off x="5753100" y="1066800"/>
            <a:ext cx="2533650" cy="1308100"/>
            <a:chOff x="3624" y="672"/>
            <a:chExt cx="1532" cy="824"/>
          </a:xfrm>
        </p:grpSpPr>
        <p:sp useBgFill="1">
          <p:nvSpPr>
            <p:cNvPr id="11282" name="Oval 23"/>
            <p:cNvSpPr>
              <a:spLocks noChangeArrowheads="1"/>
            </p:cNvSpPr>
            <p:nvPr/>
          </p:nvSpPr>
          <p:spPr bwMode="auto">
            <a:xfrm>
              <a:off x="4152" y="1256"/>
              <a:ext cx="784" cy="240"/>
            </a:xfrm>
            <a:prstGeom prst="ellipse">
              <a:avLst/>
            </a:prstGeom>
            <a:ln w="25400">
              <a:solidFill>
                <a:schemeClr val="tx1"/>
              </a:solidFill>
              <a:round/>
              <a:headEnd/>
              <a:tailEnd/>
            </a:ln>
          </p:spPr>
          <p:txBody>
            <a:bodyPr wrap="none" anchor="ctr"/>
            <a:lstStyle/>
            <a:p>
              <a:pPr eaLnBrk="1" hangingPunct="1"/>
              <a:endParaRPr lang="zh-CN" altLang="en-US"/>
            </a:p>
          </p:txBody>
        </p:sp>
        <p:sp useBgFill="1">
          <p:nvSpPr>
            <p:cNvPr id="11283" name="Oval 24"/>
            <p:cNvSpPr>
              <a:spLocks noChangeArrowheads="1"/>
            </p:cNvSpPr>
            <p:nvPr/>
          </p:nvSpPr>
          <p:spPr bwMode="auto">
            <a:xfrm>
              <a:off x="4152" y="1112"/>
              <a:ext cx="784" cy="240"/>
            </a:xfrm>
            <a:prstGeom prst="ellipse">
              <a:avLst/>
            </a:prstGeom>
            <a:ln w="25400">
              <a:solidFill>
                <a:schemeClr val="tx1"/>
              </a:solidFill>
              <a:round/>
              <a:headEnd/>
              <a:tailEnd/>
            </a:ln>
          </p:spPr>
          <p:txBody>
            <a:bodyPr wrap="none" anchor="ctr"/>
            <a:lstStyle/>
            <a:p>
              <a:pPr eaLnBrk="1" hangingPunct="1"/>
              <a:endParaRPr lang="zh-CN" altLang="en-US"/>
            </a:p>
          </p:txBody>
        </p:sp>
        <p:sp useBgFill="1">
          <p:nvSpPr>
            <p:cNvPr id="11284" name="Oval 25"/>
            <p:cNvSpPr>
              <a:spLocks noChangeArrowheads="1"/>
            </p:cNvSpPr>
            <p:nvPr/>
          </p:nvSpPr>
          <p:spPr bwMode="auto">
            <a:xfrm>
              <a:off x="4136" y="1000"/>
              <a:ext cx="784" cy="240"/>
            </a:xfrm>
            <a:prstGeom prst="ellipse">
              <a:avLst/>
            </a:prstGeom>
            <a:ln w="25400">
              <a:solidFill>
                <a:schemeClr val="tx1"/>
              </a:solidFill>
              <a:round/>
              <a:headEnd/>
              <a:tailEnd/>
            </a:ln>
          </p:spPr>
          <p:txBody>
            <a:bodyPr wrap="none" anchor="ctr"/>
            <a:lstStyle/>
            <a:p>
              <a:pPr eaLnBrk="1" hangingPunct="1"/>
              <a:endParaRPr lang="zh-CN" altLang="en-US"/>
            </a:p>
          </p:txBody>
        </p:sp>
        <p:sp useBgFill="1">
          <p:nvSpPr>
            <p:cNvPr id="11285" name="Oval 26"/>
            <p:cNvSpPr>
              <a:spLocks noChangeArrowheads="1"/>
            </p:cNvSpPr>
            <p:nvPr/>
          </p:nvSpPr>
          <p:spPr bwMode="auto">
            <a:xfrm>
              <a:off x="4136" y="904"/>
              <a:ext cx="784" cy="240"/>
            </a:xfrm>
            <a:prstGeom prst="ellipse">
              <a:avLst/>
            </a:prstGeom>
            <a:ln w="25400">
              <a:solidFill>
                <a:schemeClr val="tx1"/>
              </a:solidFill>
              <a:round/>
              <a:headEnd/>
              <a:tailEnd/>
            </a:ln>
          </p:spPr>
          <p:txBody>
            <a:bodyPr wrap="none" anchor="ctr"/>
            <a:lstStyle/>
            <a:p>
              <a:pPr eaLnBrk="1" hangingPunct="1"/>
              <a:endParaRPr lang="zh-CN" altLang="en-US"/>
            </a:p>
          </p:txBody>
        </p:sp>
        <p:sp>
          <p:nvSpPr>
            <p:cNvPr id="11286" name="Line 27"/>
            <p:cNvSpPr>
              <a:spLocks noChangeShapeType="1"/>
            </p:cNvSpPr>
            <p:nvPr/>
          </p:nvSpPr>
          <p:spPr bwMode="auto">
            <a:xfrm>
              <a:off x="4516" y="1012"/>
              <a:ext cx="152" cy="120"/>
            </a:xfrm>
            <a:prstGeom prst="line">
              <a:avLst/>
            </a:prstGeom>
            <a:noFill/>
            <a:ln w="28575">
              <a:solidFill>
                <a:srgbClr val="FF0000"/>
              </a:solidFill>
              <a:round/>
              <a:headEnd/>
              <a:tailEnd/>
            </a:ln>
          </p:spPr>
          <p:txBody>
            <a:bodyPr wrap="none" anchor="ctr"/>
            <a:lstStyle/>
            <a:p>
              <a:endParaRPr lang="zh-CN" altLang="en-US"/>
            </a:p>
          </p:txBody>
        </p:sp>
        <p:sp>
          <p:nvSpPr>
            <p:cNvPr id="11287" name="Line 28"/>
            <p:cNvSpPr>
              <a:spLocks noChangeShapeType="1"/>
            </p:cNvSpPr>
            <p:nvPr/>
          </p:nvSpPr>
          <p:spPr bwMode="auto">
            <a:xfrm>
              <a:off x="4500" y="996"/>
              <a:ext cx="376" cy="56"/>
            </a:xfrm>
            <a:prstGeom prst="line">
              <a:avLst/>
            </a:prstGeom>
            <a:noFill/>
            <a:ln w="28575">
              <a:solidFill>
                <a:srgbClr val="FF0000"/>
              </a:solidFill>
              <a:round/>
              <a:headEnd/>
              <a:tailEnd/>
            </a:ln>
          </p:spPr>
          <p:txBody>
            <a:bodyPr wrap="none" anchor="ctr"/>
            <a:lstStyle/>
            <a:p>
              <a:endParaRPr lang="zh-CN" altLang="en-US"/>
            </a:p>
          </p:txBody>
        </p:sp>
        <p:sp>
          <p:nvSpPr>
            <p:cNvPr id="11288" name="Line 29"/>
            <p:cNvSpPr>
              <a:spLocks noChangeShapeType="1"/>
            </p:cNvSpPr>
            <p:nvPr/>
          </p:nvSpPr>
          <p:spPr bwMode="auto">
            <a:xfrm flipV="1">
              <a:off x="4692" y="864"/>
              <a:ext cx="108" cy="220"/>
            </a:xfrm>
            <a:prstGeom prst="line">
              <a:avLst/>
            </a:prstGeom>
            <a:noFill/>
            <a:ln w="12700">
              <a:solidFill>
                <a:schemeClr val="tx1"/>
              </a:solidFill>
              <a:round/>
              <a:headEnd/>
              <a:tailEnd/>
            </a:ln>
          </p:spPr>
          <p:txBody>
            <a:bodyPr wrap="none" anchor="ctr"/>
            <a:lstStyle/>
            <a:p>
              <a:endParaRPr lang="zh-CN" altLang="en-US"/>
            </a:p>
          </p:txBody>
        </p:sp>
        <p:sp>
          <p:nvSpPr>
            <p:cNvPr id="11289" name="Rectangle 30"/>
            <p:cNvSpPr>
              <a:spLocks noChangeArrowheads="1"/>
            </p:cNvSpPr>
            <p:nvPr/>
          </p:nvSpPr>
          <p:spPr bwMode="auto">
            <a:xfrm>
              <a:off x="4800" y="768"/>
              <a:ext cx="356" cy="179"/>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t>扇区</a:t>
              </a:r>
            </a:p>
          </p:txBody>
        </p:sp>
        <p:sp>
          <p:nvSpPr>
            <p:cNvPr id="11290" name="Line 31"/>
            <p:cNvSpPr>
              <a:spLocks noChangeShapeType="1"/>
            </p:cNvSpPr>
            <p:nvPr/>
          </p:nvSpPr>
          <p:spPr bwMode="auto">
            <a:xfrm flipV="1">
              <a:off x="4428" y="768"/>
              <a:ext cx="84" cy="180"/>
            </a:xfrm>
            <a:prstGeom prst="line">
              <a:avLst/>
            </a:prstGeom>
            <a:noFill/>
            <a:ln w="12700">
              <a:solidFill>
                <a:schemeClr val="tx1"/>
              </a:solidFill>
              <a:round/>
              <a:headEnd/>
              <a:tailEnd/>
            </a:ln>
          </p:spPr>
          <p:txBody>
            <a:bodyPr wrap="none" anchor="ctr"/>
            <a:lstStyle/>
            <a:p>
              <a:endParaRPr lang="zh-CN" altLang="en-US"/>
            </a:p>
          </p:txBody>
        </p:sp>
        <p:sp>
          <p:nvSpPr>
            <p:cNvPr id="11291" name="Rectangle 32"/>
            <p:cNvSpPr>
              <a:spLocks noChangeArrowheads="1"/>
            </p:cNvSpPr>
            <p:nvPr/>
          </p:nvSpPr>
          <p:spPr bwMode="auto">
            <a:xfrm>
              <a:off x="4464" y="672"/>
              <a:ext cx="355" cy="179"/>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t>磁道</a:t>
              </a:r>
            </a:p>
          </p:txBody>
        </p:sp>
        <p:grpSp>
          <p:nvGrpSpPr>
            <p:cNvPr id="11292" name="Group 33"/>
            <p:cNvGrpSpPr>
              <a:grpSpLocks/>
            </p:cNvGrpSpPr>
            <p:nvPr/>
          </p:nvGrpSpPr>
          <p:grpSpPr bwMode="auto">
            <a:xfrm>
              <a:off x="4272" y="960"/>
              <a:ext cx="520" cy="456"/>
              <a:chOff x="4272" y="632"/>
              <a:chExt cx="520" cy="456"/>
            </a:xfrm>
          </p:grpSpPr>
          <p:sp>
            <p:nvSpPr>
              <p:cNvPr id="11301" name="Oval 34"/>
              <p:cNvSpPr>
                <a:spLocks noChangeArrowheads="1"/>
              </p:cNvSpPr>
              <p:nvPr/>
            </p:nvSpPr>
            <p:spPr bwMode="auto">
              <a:xfrm>
                <a:off x="4272" y="947"/>
                <a:ext cx="520" cy="141"/>
              </a:xfrm>
              <a:prstGeom prst="ellipse">
                <a:avLst/>
              </a:prstGeom>
              <a:noFill/>
              <a:ln w="25400">
                <a:solidFill>
                  <a:schemeClr val="accent2"/>
                </a:solidFill>
                <a:round/>
                <a:headEnd/>
                <a:tailEnd/>
              </a:ln>
            </p:spPr>
            <p:txBody>
              <a:bodyPr wrap="none" anchor="ctr"/>
              <a:lstStyle/>
              <a:p>
                <a:pPr eaLnBrk="1" hangingPunct="1"/>
                <a:endParaRPr lang="zh-CN" altLang="en-US"/>
              </a:p>
            </p:txBody>
          </p:sp>
          <p:sp>
            <p:nvSpPr>
              <p:cNvPr id="11302" name="Oval 35"/>
              <p:cNvSpPr>
                <a:spLocks noChangeArrowheads="1"/>
              </p:cNvSpPr>
              <p:nvPr/>
            </p:nvSpPr>
            <p:spPr bwMode="auto">
              <a:xfrm>
                <a:off x="4280" y="632"/>
                <a:ext cx="496" cy="128"/>
              </a:xfrm>
              <a:prstGeom prst="ellipse">
                <a:avLst/>
              </a:prstGeom>
              <a:noFill/>
              <a:ln w="25400">
                <a:solidFill>
                  <a:schemeClr val="accent2"/>
                </a:solidFill>
                <a:round/>
                <a:headEnd/>
                <a:tailEnd/>
              </a:ln>
            </p:spPr>
            <p:txBody>
              <a:bodyPr wrap="none" anchor="ctr"/>
              <a:lstStyle/>
              <a:p>
                <a:pPr eaLnBrk="1" hangingPunct="1"/>
                <a:endParaRPr lang="zh-CN" altLang="en-US"/>
              </a:p>
            </p:txBody>
          </p:sp>
          <p:sp>
            <p:nvSpPr>
              <p:cNvPr id="11303" name="Line 36"/>
              <p:cNvSpPr>
                <a:spLocks noChangeShapeType="1"/>
              </p:cNvSpPr>
              <p:nvPr/>
            </p:nvSpPr>
            <p:spPr bwMode="auto">
              <a:xfrm>
                <a:off x="4272" y="696"/>
                <a:ext cx="0" cy="320"/>
              </a:xfrm>
              <a:prstGeom prst="line">
                <a:avLst/>
              </a:prstGeom>
              <a:noFill/>
              <a:ln w="25400">
                <a:solidFill>
                  <a:schemeClr val="accent2"/>
                </a:solidFill>
                <a:round/>
                <a:headEnd/>
                <a:tailEnd/>
              </a:ln>
            </p:spPr>
            <p:txBody>
              <a:bodyPr wrap="none" anchor="ctr"/>
              <a:lstStyle/>
              <a:p>
                <a:endParaRPr lang="zh-CN" altLang="en-US"/>
              </a:p>
            </p:txBody>
          </p:sp>
          <p:sp>
            <p:nvSpPr>
              <p:cNvPr id="11304" name="Line 37"/>
              <p:cNvSpPr>
                <a:spLocks noChangeShapeType="1"/>
              </p:cNvSpPr>
              <p:nvPr/>
            </p:nvSpPr>
            <p:spPr bwMode="auto">
              <a:xfrm>
                <a:off x="4776" y="696"/>
                <a:ext cx="0" cy="344"/>
              </a:xfrm>
              <a:prstGeom prst="line">
                <a:avLst/>
              </a:prstGeom>
              <a:noFill/>
              <a:ln w="25400">
                <a:solidFill>
                  <a:schemeClr val="accent2"/>
                </a:solidFill>
                <a:round/>
                <a:headEnd/>
                <a:tailEnd/>
              </a:ln>
            </p:spPr>
            <p:txBody>
              <a:bodyPr wrap="none" anchor="ctr"/>
              <a:lstStyle/>
              <a:p>
                <a:endParaRPr lang="zh-CN" altLang="en-US"/>
              </a:p>
            </p:txBody>
          </p:sp>
        </p:grpSp>
        <p:grpSp>
          <p:nvGrpSpPr>
            <p:cNvPr id="11293" name="Group 38"/>
            <p:cNvGrpSpPr>
              <a:grpSpLocks/>
            </p:cNvGrpSpPr>
            <p:nvPr/>
          </p:nvGrpSpPr>
          <p:grpSpPr bwMode="auto">
            <a:xfrm>
              <a:off x="3624" y="1008"/>
              <a:ext cx="648" cy="376"/>
              <a:chOff x="3600" y="680"/>
              <a:chExt cx="648" cy="376"/>
            </a:xfrm>
          </p:grpSpPr>
          <p:sp>
            <p:nvSpPr>
              <p:cNvPr id="11294" name="Rectangle 39"/>
              <p:cNvSpPr>
                <a:spLocks noChangeArrowheads="1"/>
              </p:cNvSpPr>
              <p:nvPr/>
            </p:nvSpPr>
            <p:spPr bwMode="auto">
              <a:xfrm>
                <a:off x="3600" y="685"/>
                <a:ext cx="415"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a:solidFill>
                      <a:srgbClr val="FF0000"/>
                    </a:solidFill>
                  </a:rPr>
                  <a:t>Head</a:t>
                </a:r>
              </a:p>
            </p:txBody>
          </p:sp>
          <p:sp>
            <p:nvSpPr>
              <p:cNvPr id="11295" name="Line 40"/>
              <p:cNvSpPr>
                <a:spLocks noChangeShapeType="1"/>
              </p:cNvSpPr>
              <p:nvPr/>
            </p:nvSpPr>
            <p:spPr bwMode="auto">
              <a:xfrm>
                <a:off x="4008" y="680"/>
                <a:ext cx="0" cy="376"/>
              </a:xfrm>
              <a:prstGeom prst="line">
                <a:avLst/>
              </a:prstGeom>
              <a:noFill/>
              <a:ln w="25400">
                <a:solidFill>
                  <a:srgbClr val="FF0000"/>
                </a:solidFill>
                <a:round/>
                <a:headEnd/>
                <a:tailEnd/>
              </a:ln>
            </p:spPr>
            <p:txBody>
              <a:bodyPr wrap="none" anchor="ctr"/>
              <a:lstStyle/>
              <a:p>
                <a:endParaRPr lang="zh-CN" altLang="en-US"/>
              </a:p>
            </p:txBody>
          </p:sp>
          <p:sp>
            <p:nvSpPr>
              <p:cNvPr id="11296" name="Line 41"/>
              <p:cNvSpPr>
                <a:spLocks noChangeShapeType="1"/>
              </p:cNvSpPr>
              <p:nvPr/>
            </p:nvSpPr>
            <p:spPr bwMode="auto">
              <a:xfrm>
                <a:off x="4000" y="695"/>
                <a:ext cx="248" cy="0"/>
              </a:xfrm>
              <a:prstGeom prst="line">
                <a:avLst/>
              </a:prstGeom>
              <a:noFill/>
              <a:ln w="25400">
                <a:solidFill>
                  <a:srgbClr val="FF0000"/>
                </a:solidFill>
                <a:round/>
                <a:headEnd/>
                <a:tailEnd/>
              </a:ln>
            </p:spPr>
            <p:txBody>
              <a:bodyPr wrap="none" anchor="ctr"/>
              <a:lstStyle/>
              <a:p>
                <a:endParaRPr lang="zh-CN" altLang="en-US"/>
              </a:p>
            </p:txBody>
          </p:sp>
          <p:sp>
            <p:nvSpPr>
              <p:cNvPr id="11297" name="Line 42"/>
              <p:cNvSpPr>
                <a:spLocks noChangeShapeType="1"/>
              </p:cNvSpPr>
              <p:nvPr/>
            </p:nvSpPr>
            <p:spPr bwMode="auto">
              <a:xfrm>
                <a:off x="4016" y="824"/>
                <a:ext cx="231" cy="0"/>
              </a:xfrm>
              <a:prstGeom prst="line">
                <a:avLst/>
              </a:prstGeom>
              <a:noFill/>
              <a:ln w="25400">
                <a:solidFill>
                  <a:srgbClr val="FF0000"/>
                </a:solidFill>
                <a:round/>
                <a:headEnd/>
                <a:tailEnd/>
              </a:ln>
            </p:spPr>
            <p:txBody>
              <a:bodyPr wrap="none" anchor="ctr"/>
              <a:lstStyle/>
              <a:p>
                <a:endParaRPr lang="zh-CN" altLang="en-US"/>
              </a:p>
            </p:txBody>
          </p:sp>
          <p:sp>
            <p:nvSpPr>
              <p:cNvPr id="11298" name="Line 43"/>
              <p:cNvSpPr>
                <a:spLocks noChangeShapeType="1"/>
              </p:cNvSpPr>
              <p:nvPr/>
            </p:nvSpPr>
            <p:spPr bwMode="auto">
              <a:xfrm>
                <a:off x="4016" y="944"/>
                <a:ext cx="232" cy="0"/>
              </a:xfrm>
              <a:prstGeom prst="line">
                <a:avLst/>
              </a:prstGeom>
              <a:noFill/>
              <a:ln w="25400">
                <a:solidFill>
                  <a:srgbClr val="FF0000"/>
                </a:solidFill>
                <a:round/>
                <a:headEnd/>
                <a:tailEnd/>
              </a:ln>
            </p:spPr>
            <p:txBody>
              <a:bodyPr wrap="none" anchor="ctr"/>
              <a:lstStyle/>
              <a:p>
                <a:endParaRPr lang="zh-CN" altLang="en-US"/>
              </a:p>
            </p:txBody>
          </p:sp>
          <p:sp>
            <p:nvSpPr>
              <p:cNvPr id="11299" name="Line 44"/>
              <p:cNvSpPr>
                <a:spLocks noChangeShapeType="1"/>
              </p:cNvSpPr>
              <p:nvPr/>
            </p:nvSpPr>
            <p:spPr bwMode="auto">
              <a:xfrm>
                <a:off x="4016" y="1056"/>
                <a:ext cx="232" cy="0"/>
              </a:xfrm>
              <a:prstGeom prst="line">
                <a:avLst/>
              </a:prstGeom>
              <a:noFill/>
              <a:ln w="25400">
                <a:solidFill>
                  <a:srgbClr val="FF0000"/>
                </a:solidFill>
                <a:round/>
                <a:headEnd/>
                <a:tailEnd/>
              </a:ln>
            </p:spPr>
            <p:txBody>
              <a:bodyPr wrap="none" anchor="ctr"/>
              <a:lstStyle/>
              <a:p>
                <a:endParaRPr lang="zh-CN" altLang="en-US"/>
              </a:p>
            </p:txBody>
          </p:sp>
          <p:sp>
            <p:nvSpPr>
              <p:cNvPr id="11300" name="Line 45"/>
              <p:cNvSpPr>
                <a:spLocks noChangeShapeType="1"/>
              </p:cNvSpPr>
              <p:nvPr/>
            </p:nvSpPr>
            <p:spPr bwMode="auto">
              <a:xfrm flipH="1">
                <a:off x="3744" y="888"/>
                <a:ext cx="272" cy="0"/>
              </a:xfrm>
              <a:prstGeom prst="line">
                <a:avLst/>
              </a:prstGeom>
              <a:noFill/>
              <a:ln w="25400">
                <a:solidFill>
                  <a:srgbClr val="FF0000"/>
                </a:solidFill>
                <a:round/>
                <a:headEnd/>
                <a:tailEnd/>
              </a:ln>
            </p:spPr>
            <p:txBody>
              <a:bodyPr wrap="none" anchor="ctr"/>
              <a:lstStyle/>
              <a:p>
                <a:endParaRPr lang="zh-CN" altLang="en-US"/>
              </a:p>
            </p:txBody>
          </p:sp>
        </p:grpSp>
      </p:grpSp>
      <p:sp>
        <p:nvSpPr>
          <p:cNvPr id="509998" name="AutoShape 46"/>
          <p:cNvSpPr>
            <a:spLocks noChangeArrowheads="1"/>
          </p:cNvSpPr>
          <p:nvPr/>
        </p:nvSpPr>
        <p:spPr bwMode="auto">
          <a:xfrm rot="10800000">
            <a:off x="2133600" y="5029200"/>
            <a:ext cx="1524000" cy="838200"/>
          </a:xfrm>
          <a:prstGeom prst="wedgeRoundRectCallout">
            <a:avLst>
              <a:gd name="adj1" fmla="val -65000"/>
              <a:gd name="adj2" fmla="val 68935"/>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12 ms to 8 ms</a:t>
            </a:r>
          </a:p>
        </p:txBody>
      </p:sp>
      <p:sp>
        <p:nvSpPr>
          <p:cNvPr id="509999" name="AutoShape 47"/>
          <p:cNvSpPr>
            <a:spLocks noChangeArrowheads="1"/>
          </p:cNvSpPr>
          <p:nvPr/>
        </p:nvSpPr>
        <p:spPr bwMode="auto">
          <a:xfrm rot="10800000">
            <a:off x="3810000" y="5029200"/>
            <a:ext cx="2057400" cy="838200"/>
          </a:xfrm>
          <a:prstGeom prst="wedgeRoundRectCallout">
            <a:avLst>
              <a:gd name="adj1" fmla="val -42287"/>
              <a:gd name="adj2" fmla="val 75944"/>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400"/>
              <a:t>(</a:t>
            </a:r>
            <a:r>
              <a:rPr lang="zh-CN" altLang="en-US" sz="2400"/>
              <a:t>半周</a:t>
            </a:r>
            <a:r>
              <a:rPr lang="en-US" altLang="zh-CN" sz="2400"/>
              <a:t>): 8 ms to 4 ms</a:t>
            </a:r>
          </a:p>
        </p:txBody>
      </p:sp>
      <p:sp>
        <p:nvSpPr>
          <p:cNvPr id="510000" name="AutoShape 48"/>
          <p:cNvSpPr>
            <a:spLocks noChangeArrowheads="1"/>
          </p:cNvSpPr>
          <p:nvPr/>
        </p:nvSpPr>
        <p:spPr bwMode="auto">
          <a:xfrm rot="10800000">
            <a:off x="6324600" y="5029200"/>
            <a:ext cx="1676400" cy="838200"/>
          </a:xfrm>
          <a:prstGeom prst="wedgeRoundRectCallout">
            <a:avLst>
              <a:gd name="adj1" fmla="val -6917"/>
              <a:gd name="adj2" fmla="val 72347"/>
              <a:gd name="adj3" fmla="val 16667"/>
            </a:avLst>
          </a:prstGeom>
          <a:solidFill>
            <a:schemeClr val="bg1"/>
          </a:solidFill>
          <a:ln w="9525">
            <a:solidFill>
              <a:schemeClr val="tx1"/>
            </a:solidFill>
            <a:miter lim="800000"/>
            <a:headEnd/>
            <a:tailEnd/>
          </a:ln>
        </p:spPr>
        <p:txBody>
          <a:bodyPr rot="10800000" anchor="ctr" anchorCtr="1"/>
          <a:lstStyle/>
          <a:p>
            <a:pPr algn="ctr" eaLnBrk="1" hangingPunct="1"/>
            <a:r>
              <a:rPr lang="zh-CN" altLang="en-US" sz="2400"/>
              <a:t>约</a:t>
            </a:r>
            <a:r>
              <a:rPr lang="en-US" altLang="zh-CN" sz="2400"/>
              <a:t>0.25ms</a:t>
            </a:r>
          </a:p>
        </p:txBody>
      </p:sp>
      <p:sp>
        <p:nvSpPr>
          <p:cNvPr id="510001" name="AutoShape 49"/>
          <p:cNvSpPr>
            <a:spLocks noChangeArrowheads="1"/>
          </p:cNvSpPr>
          <p:nvPr/>
        </p:nvSpPr>
        <p:spPr bwMode="auto">
          <a:xfrm rot="10800000">
            <a:off x="6705600" y="3352800"/>
            <a:ext cx="1752600" cy="838200"/>
          </a:xfrm>
          <a:prstGeom prst="wedgeRoundRectCallout">
            <a:avLst>
              <a:gd name="adj1" fmla="val 102264"/>
              <a:gd name="adj2" fmla="val -53032"/>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400"/>
              <a:t>前两项可以忽略</a:t>
            </a:r>
            <a:r>
              <a:rPr lang="en-US" altLang="zh-CN" sz="2400"/>
              <a:t>!</a:t>
            </a:r>
          </a:p>
        </p:txBody>
      </p:sp>
      <p:grpSp>
        <p:nvGrpSpPr>
          <p:cNvPr id="9" name="Group 50"/>
          <p:cNvGrpSpPr>
            <a:grpSpLocks/>
          </p:cNvGrpSpPr>
          <p:nvPr/>
        </p:nvGrpSpPr>
        <p:grpSpPr bwMode="auto">
          <a:xfrm>
            <a:off x="1066800" y="5943600"/>
            <a:ext cx="6858000" cy="603250"/>
            <a:chOff x="672" y="2160"/>
            <a:chExt cx="4320" cy="380"/>
          </a:xfrm>
        </p:grpSpPr>
        <p:sp>
          <p:nvSpPr>
            <p:cNvPr id="11280" name="Rectangle 51"/>
            <p:cNvSpPr>
              <a:spLocks noChangeArrowheads="1"/>
            </p:cNvSpPr>
            <p:nvPr/>
          </p:nvSpPr>
          <p:spPr bwMode="auto">
            <a:xfrm>
              <a:off x="672" y="2160"/>
              <a:ext cx="4320" cy="380"/>
            </a:xfrm>
            <a:prstGeom prst="rect">
              <a:avLst/>
            </a:prstGeom>
            <a:noFill/>
            <a:ln w="9525">
              <a:noFill/>
              <a:miter lim="800000"/>
              <a:headEnd/>
              <a:tailEnd/>
            </a:ln>
          </p:spPr>
          <p:txBody>
            <a:bodyPr>
              <a:spAutoFit/>
            </a:bodyPr>
            <a:lstStyle/>
            <a:p>
              <a:pPr lvl="1" eaLnBrk="1" hangingPunct="1">
                <a:lnSpc>
                  <a:spcPct val="140000"/>
                </a:lnSpc>
              </a:pPr>
              <a:r>
                <a:rPr lang="zh-CN" altLang="en-US" sz="2400">
                  <a:solidFill>
                    <a:srgbClr val="FF0000"/>
                  </a:solidFill>
                </a:rPr>
                <a:t>关键所在</a:t>
              </a:r>
              <a:r>
                <a:rPr lang="en-US" altLang="zh-CN" sz="2400">
                  <a:solidFill>
                    <a:srgbClr val="FF0000"/>
                  </a:solidFill>
                </a:rPr>
                <a:t>: </a:t>
              </a:r>
              <a:r>
                <a:rPr lang="zh-CN" altLang="en-US" sz="2400">
                  <a:solidFill>
                    <a:srgbClr val="FF0000"/>
                  </a:solidFill>
                </a:rPr>
                <a:t>最小化寻道时间和旋转延迟</a:t>
              </a:r>
              <a:r>
                <a:rPr lang="en-US" altLang="zh-CN" sz="2400">
                  <a:solidFill>
                    <a:srgbClr val="FF0000"/>
                  </a:solidFill>
                </a:rPr>
                <a:t>!</a:t>
              </a:r>
            </a:p>
          </p:txBody>
        </p:sp>
        <p:pic>
          <p:nvPicPr>
            <p:cNvPr id="11281" name="Picture 52"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09955"/>
                                        </p:tgtEl>
                                        <p:attrNameLst>
                                          <p:attrName>style.visibility</p:attrName>
                                        </p:attrNameLst>
                                      </p:cBhvr>
                                      <p:to>
                                        <p:strVal val="visible"/>
                                      </p:to>
                                    </p:set>
                                    <p:animEffect transition="in" filter="dissolve">
                                      <p:cBhvr>
                                        <p:cTn id="7" dur="500"/>
                                        <p:tgtEl>
                                          <p:spTgt spid="509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9956"/>
                                        </p:tgtEl>
                                        <p:attrNameLst>
                                          <p:attrName>style.visibility</p:attrName>
                                        </p:attrNameLst>
                                      </p:cBhvr>
                                      <p:to>
                                        <p:strVal val="visible"/>
                                      </p:to>
                                    </p:set>
                                    <p:animEffect transition="in" filter="dissolve">
                                      <p:cBhvr>
                                        <p:cTn id="12" dur="500"/>
                                        <p:tgtEl>
                                          <p:spTgt spid="50995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 presetClass="entr" presetSubtype="2"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09973"/>
                                        </p:tgtEl>
                                        <p:attrNameLst>
                                          <p:attrName>style.visibility</p:attrName>
                                        </p:attrNameLst>
                                      </p:cBhvr>
                                      <p:to>
                                        <p:strVal val="visible"/>
                                      </p:to>
                                    </p:set>
                                    <p:animEffect transition="in" filter="dissolve">
                                      <p:cBhvr>
                                        <p:cTn id="40" dur="500"/>
                                        <p:tgtEl>
                                          <p:spTgt spid="5099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10001"/>
                                        </p:tgtEl>
                                        <p:attrNameLst>
                                          <p:attrName>style.visibility</p:attrName>
                                        </p:attrNameLst>
                                      </p:cBhvr>
                                      <p:to>
                                        <p:strVal val="visible"/>
                                      </p:to>
                                    </p:set>
                                    <p:animEffect transition="in" filter="dissolve">
                                      <p:cBhvr>
                                        <p:cTn id="45" dur="500"/>
                                        <p:tgtEl>
                                          <p:spTgt spid="51000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09998"/>
                                        </p:tgtEl>
                                        <p:attrNameLst>
                                          <p:attrName>style.visibility</p:attrName>
                                        </p:attrNameLst>
                                      </p:cBhvr>
                                      <p:to>
                                        <p:strVal val="visible"/>
                                      </p:to>
                                    </p:set>
                                    <p:animEffect transition="in" filter="dissolve">
                                      <p:cBhvr>
                                        <p:cTn id="50" dur="500"/>
                                        <p:tgtEl>
                                          <p:spTgt spid="50999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09999"/>
                                        </p:tgtEl>
                                        <p:attrNameLst>
                                          <p:attrName>style.visibility</p:attrName>
                                        </p:attrNameLst>
                                      </p:cBhvr>
                                      <p:to>
                                        <p:strVal val="visible"/>
                                      </p:to>
                                    </p:set>
                                    <p:animEffect transition="in" filter="dissolve">
                                      <p:cBhvr>
                                        <p:cTn id="55" dur="500"/>
                                        <p:tgtEl>
                                          <p:spTgt spid="50999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10000"/>
                                        </p:tgtEl>
                                        <p:attrNameLst>
                                          <p:attrName>style.visibility</p:attrName>
                                        </p:attrNameLst>
                                      </p:cBhvr>
                                      <p:to>
                                        <p:strVal val="visible"/>
                                      </p:to>
                                    </p:set>
                                    <p:animEffect transition="in" filter="dissolve">
                                      <p:cBhvr>
                                        <p:cTn id="60" dur="500"/>
                                        <p:tgtEl>
                                          <p:spTgt spid="51000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dissolve">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p:bldP spid="509956" grpId="0" animBg="1"/>
      <p:bldP spid="509973" grpId="0"/>
      <p:bldP spid="509998" grpId="0" animBg="1"/>
      <p:bldP spid="509999" grpId="0" animBg="1"/>
      <p:bldP spid="510000" grpId="0" animBg="1"/>
      <p:bldP spid="5100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I/O</a:t>
            </a:r>
            <a:r>
              <a:rPr lang="zh-CN" altLang="en-US" smtClean="0"/>
              <a:t>过程是解开许多磁盘问题的钥匙</a:t>
            </a:r>
          </a:p>
        </p:txBody>
      </p:sp>
      <p:sp>
        <p:nvSpPr>
          <p:cNvPr id="510979" name="Rectangle 3"/>
          <p:cNvSpPr>
            <a:spLocks noChangeArrowheads="1"/>
          </p:cNvSpPr>
          <p:nvPr/>
        </p:nvSpPr>
        <p:spPr bwMode="auto">
          <a:xfrm>
            <a:off x="841375" y="1073150"/>
            <a:ext cx="7007225" cy="865188"/>
          </a:xfrm>
          <a:prstGeom prst="rect">
            <a:avLst/>
          </a:prstGeom>
          <a:noFill/>
          <a:ln w="9525">
            <a:noFill/>
            <a:miter lim="800000"/>
            <a:headEnd/>
            <a:tailEnd/>
          </a:ln>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800">
                <a:solidFill>
                  <a:srgbClr val="FF0000"/>
                </a:solidFill>
              </a:rPr>
              <a:t>分析磁盘扇区尺寸：</a:t>
            </a:r>
          </a:p>
        </p:txBody>
      </p:sp>
      <p:grpSp>
        <p:nvGrpSpPr>
          <p:cNvPr id="2" name="Group 4"/>
          <p:cNvGrpSpPr>
            <a:grpSpLocks/>
          </p:cNvGrpSpPr>
          <p:nvPr/>
        </p:nvGrpSpPr>
        <p:grpSpPr bwMode="auto">
          <a:xfrm>
            <a:off x="1219200" y="1447800"/>
            <a:ext cx="7239000" cy="1600200"/>
            <a:chOff x="768" y="1008"/>
            <a:chExt cx="4560" cy="1008"/>
          </a:xfrm>
        </p:grpSpPr>
        <p:sp>
          <p:nvSpPr>
            <p:cNvPr id="12315" name="Rectangle 5"/>
            <p:cNvSpPr>
              <a:spLocks noChangeArrowheads="1"/>
            </p:cNvSpPr>
            <p:nvPr/>
          </p:nvSpPr>
          <p:spPr bwMode="auto">
            <a:xfrm>
              <a:off x="981" y="1248"/>
              <a:ext cx="4176" cy="448"/>
            </a:xfrm>
            <a:prstGeom prst="rect">
              <a:avLst/>
            </a:prstGeom>
            <a:noFill/>
            <a:ln w="9525" algn="ctr">
              <a:solidFill>
                <a:srgbClr val="FF0000"/>
              </a:solidFill>
              <a:miter lim="800000"/>
              <a:headEnd/>
              <a:tailEnd/>
            </a:ln>
          </p:spPr>
          <p:txBody>
            <a:bodyPr>
              <a:spAutoFit/>
            </a:bodyPr>
            <a:lstStyle/>
            <a:p>
              <a:pPr eaLnBrk="1" hangingPunct="1">
                <a:spcBef>
                  <a:spcPct val="50000"/>
                </a:spcBef>
              </a:pPr>
              <a:r>
                <a:rPr lang="zh-CN" altLang="en-US" sz="2000"/>
                <a:t>磁盘访问延迟 </a:t>
              </a:r>
              <a:r>
                <a:rPr lang="en-US" altLang="zh-CN" sz="2000"/>
                <a:t>= </a:t>
              </a:r>
              <a:r>
                <a:rPr lang="zh-CN" altLang="en-US" sz="2000"/>
                <a:t>队列时间 </a:t>
              </a:r>
              <a:r>
                <a:rPr lang="en-US" altLang="zh-CN" sz="2000"/>
                <a:t>+ </a:t>
              </a:r>
              <a:r>
                <a:rPr lang="zh-CN" altLang="en-US" sz="2000"/>
                <a:t>控制器时间 </a:t>
              </a:r>
              <a:r>
                <a:rPr lang="en-US" altLang="zh-CN" sz="2000"/>
                <a:t>+ </a:t>
              </a:r>
              <a:br>
                <a:rPr lang="en-US" altLang="zh-CN" sz="2000"/>
              </a:br>
              <a:r>
                <a:rPr lang="en-US" altLang="zh-CN" sz="2000"/>
                <a:t>	          </a:t>
              </a:r>
              <a:r>
                <a:rPr lang="zh-CN" altLang="en-US" sz="2000"/>
                <a:t>寻道时间 </a:t>
              </a:r>
              <a:r>
                <a:rPr lang="en-US" altLang="zh-CN" sz="2000"/>
                <a:t>+ </a:t>
              </a:r>
              <a:r>
                <a:rPr lang="zh-CN" altLang="en-US" sz="2000"/>
                <a:t>旋转时间 </a:t>
              </a:r>
              <a:r>
                <a:rPr lang="en-US" altLang="zh-CN" sz="2000"/>
                <a:t>+ </a:t>
              </a:r>
              <a:r>
                <a:rPr lang="zh-CN" altLang="en-US" sz="2000"/>
                <a:t>传输时间</a:t>
              </a:r>
            </a:p>
          </p:txBody>
        </p:sp>
        <p:sp>
          <p:nvSpPr>
            <p:cNvPr id="12316" name="AutoShape 6"/>
            <p:cNvSpPr>
              <a:spLocks noChangeArrowheads="1"/>
            </p:cNvSpPr>
            <p:nvPr/>
          </p:nvSpPr>
          <p:spPr bwMode="auto">
            <a:xfrm rot="10800000">
              <a:off x="768" y="1728"/>
              <a:ext cx="1536" cy="288"/>
            </a:xfrm>
            <a:prstGeom prst="wedgeRoundRectCallout">
              <a:avLst>
                <a:gd name="adj1" fmla="val -59380"/>
                <a:gd name="adj2" fmla="val 84718"/>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000"/>
                <a:t>12 ~ 8 ms</a:t>
              </a:r>
            </a:p>
          </p:txBody>
        </p:sp>
        <p:sp>
          <p:nvSpPr>
            <p:cNvPr id="12317" name="AutoShape 7"/>
            <p:cNvSpPr>
              <a:spLocks noChangeArrowheads="1"/>
            </p:cNvSpPr>
            <p:nvPr/>
          </p:nvSpPr>
          <p:spPr bwMode="auto">
            <a:xfrm rot="10800000">
              <a:off x="2400" y="1728"/>
              <a:ext cx="1488" cy="288"/>
            </a:xfrm>
            <a:prstGeom prst="wedgeRoundRectCallout">
              <a:avLst>
                <a:gd name="adj1" fmla="val -8269"/>
                <a:gd name="adj2" fmla="val 94093"/>
                <a:gd name="adj3" fmla="val 16667"/>
              </a:avLst>
            </a:prstGeom>
            <a:solidFill>
              <a:schemeClr val="bg1"/>
            </a:solidFill>
            <a:ln w="9525">
              <a:solidFill>
                <a:schemeClr val="tx1"/>
              </a:solidFill>
              <a:miter lim="800000"/>
              <a:headEnd/>
              <a:tailEnd/>
            </a:ln>
          </p:spPr>
          <p:txBody>
            <a:bodyPr rot="10800000"/>
            <a:lstStyle/>
            <a:p>
              <a:pPr algn="ctr" eaLnBrk="1" hangingPunct="1"/>
              <a:r>
                <a:rPr lang="en-US" altLang="zh-CN" sz="2000"/>
                <a:t>8 ~ 4 ms</a:t>
              </a:r>
            </a:p>
          </p:txBody>
        </p:sp>
        <p:sp>
          <p:nvSpPr>
            <p:cNvPr id="12318" name="AutoShape 8"/>
            <p:cNvSpPr>
              <a:spLocks noChangeArrowheads="1"/>
            </p:cNvSpPr>
            <p:nvPr/>
          </p:nvSpPr>
          <p:spPr bwMode="auto">
            <a:xfrm rot="10800000">
              <a:off x="4032" y="1728"/>
              <a:ext cx="1200" cy="288"/>
            </a:xfrm>
            <a:prstGeom prst="wedgeRoundRectCallout">
              <a:avLst>
                <a:gd name="adj1" fmla="val 46000"/>
                <a:gd name="adj2" fmla="val 90968"/>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约</a:t>
              </a:r>
              <a:r>
                <a:rPr lang="en-US" altLang="zh-CN" sz="2000"/>
                <a:t>0.25ms</a:t>
              </a:r>
            </a:p>
          </p:txBody>
        </p:sp>
        <p:sp>
          <p:nvSpPr>
            <p:cNvPr id="12319" name="AutoShape 9"/>
            <p:cNvSpPr>
              <a:spLocks noChangeArrowheads="1"/>
            </p:cNvSpPr>
            <p:nvPr/>
          </p:nvSpPr>
          <p:spPr bwMode="auto">
            <a:xfrm rot="10800000">
              <a:off x="3840" y="1008"/>
              <a:ext cx="1488" cy="288"/>
            </a:xfrm>
            <a:prstGeom prst="wedgeRoundRectCallout">
              <a:avLst>
                <a:gd name="adj1" fmla="val 73991"/>
                <a:gd name="adj2" fmla="val -43056"/>
                <a:gd name="adj3" fmla="val 16667"/>
              </a:avLst>
            </a:prstGeom>
            <a:solidFill>
              <a:schemeClr val="bg1"/>
            </a:solidFill>
            <a:ln w="9525">
              <a:solidFill>
                <a:schemeClr val="tx1"/>
              </a:solidFill>
              <a:miter lim="800000"/>
              <a:headEnd/>
              <a:tailEnd/>
            </a:ln>
          </p:spPr>
          <p:txBody>
            <a:bodyPr rot="10800000"/>
            <a:lstStyle/>
            <a:p>
              <a:pPr algn="ctr" eaLnBrk="1" hangingPunct="1"/>
              <a:r>
                <a:rPr lang="zh-CN" altLang="en-US" sz="2000"/>
                <a:t>前两项可以忽略</a:t>
              </a:r>
              <a:r>
                <a:rPr lang="en-US" altLang="zh-CN" sz="2000"/>
                <a:t>!</a:t>
              </a:r>
            </a:p>
          </p:txBody>
        </p:sp>
      </p:grpSp>
      <p:grpSp>
        <p:nvGrpSpPr>
          <p:cNvPr id="3" name="Group 10"/>
          <p:cNvGrpSpPr>
            <a:grpSpLocks/>
          </p:cNvGrpSpPr>
          <p:nvPr/>
        </p:nvGrpSpPr>
        <p:grpSpPr bwMode="auto">
          <a:xfrm>
            <a:off x="1066800" y="2978150"/>
            <a:ext cx="6858000" cy="1114425"/>
            <a:chOff x="672" y="2064"/>
            <a:chExt cx="4320" cy="702"/>
          </a:xfrm>
        </p:grpSpPr>
        <p:sp>
          <p:nvSpPr>
            <p:cNvPr id="12313" name="Rectangle 11"/>
            <p:cNvSpPr>
              <a:spLocks noChangeArrowheads="1"/>
            </p:cNvSpPr>
            <p:nvPr/>
          </p:nvSpPr>
          <p:spPr bwMode="auto">
            <a:xfrm>
              <a:off x="672" y="2064"/>
              <a:ext cx="4320" cy="702"/>
            </a:xfrm>
            <a:prstGeom prst="rect">
              <a:avLst/>
            </a:prstGeom>
            <a:noFill/>
            <a:ln w="9525">
              <a:noFill/>
              <a:miter lim="800000"/>
              <a:headEnd/>
              <a:tailEnd/>
            </a:ln>
          </p:spPr>
          <p:txBody>
            <a:bodyPr>
              <a:spAutoFit/>
            </a:bodyPr>
            <a:lstStyle/>
            <a:p>
              <a:pPr lvl="1" eaLnBrk="1" hangingPunct="1">
                <a:lnSpc>
                  <a:spcPct val="140000"/>
                </a:lnSpc>
              </a:pPr>
              <a:r>
                <a:rPr lang="zh-CN" altLang="en-US" sz="2400"/>
                <a:t>扇区尺寸为</a:t>
              </a:r>
              <a:r>
                <a:rPr lang="en-US" altLang="zh-CN" sz="2400">
                  <a:solidFill>
                    <a:srgbClr val="FF0000"/>
                  </a:solidFill>
                </a:rPr>
                <a:t>1 byte</a:t>
              </a:r>
              <a:r>
                <a:rPr lang="zh-CN" altLang="en-US" sz="2400"/>
                <a:t>：没有碎片；传输速度</a:t>
              </a:r>
              <a:r>
                <a:rPr lang="en-US" altLang="zh-CN" sz="2400"/>
                <a:t>100 byte/</a:t>
              </a:r>
              <a:r>
                <a:rPr lang="zh-CN" altLang="en-US" sz="2400"/>
                <a:t>秒</a:t>
              </a:r>
              <a:r>
                <a:rPr lang="en-US" altLang="zh-CN" sz="2400"/>
                <a:t>(</a:t>
              </a:r>
              <a:r>
                <a:rPr lang="zh-CN" altLang="en-US" sz="2400"/>
                <a:t>寻道时间</a:t>
              </a:r>
              <a:r>
                <a:rPr lang="en-US" altLang="zh-CN" sz="2400"/>
                <a:t>10ms)</a:t>
              </a:r>
            </a:p>
          </p:txBody>
        </p:sp>
        <p:pic>
          <p:nvPicPr>
            <p:cNvPr id="12314" name="Picture 12" descr="j0115835"/>
            <p:cNvPicPr>
              <a:picLocks noChangeAspect="1" noChangeArrowheads="1"/>
            </p:cNvPicPr>
            <p:nvPr/>
          </p:nvPicPr>
          <p:blipFill>
            <a:blip r:embed="rId2" cstate="print"/>
            <a:srcRect/>
            <a:stretch>
              <a:fillRect/>
            </a:stretch>
          </p:blipFill>
          <p:spPr bwMode="auto">
            <a:xfrm>
              <a:off x="837" y="2218"/>
              <a:ext cx="119" cy="121"/>
            </a:xfrm>
            <a:prstGeom prst="rect">
              <a:avLst/>
            </a:prstGeom>
            <a:noFill/>
            <a:ln w="9525">
              <a:noFill/>
              <a:miter lim="800000"/>
              <a:headEnd/>
              <a:tailEnd/>
            </a:ln>
          </p:spPr>
        </p:pic>
      </p:grpSp>
      <p:grpSp>
        <p:nvGrpSpPr>
          <p:cNvPr id="4" name="Group 13"/>
          <p:cNvGrpSpPr>
            <a:grpSpLocks/>
          </p:cNvGrpSpPr>
          <p:nvPr/>
        </p:nvGrpSpPr>
        <p:grpSpPr bwMode="auto">
          <a:xfrm>
            <a:off x="1066800" y="4073525"/>
            <a:ext cx="8229600" cy="1063625"/>
            <a:chOff x="672" y="2754"/>
            <a:chExt cx="4752" cy="670"/>
          </a:xfrm>
        </p:grpSpPr>
        <p:sp>
          <p:nvSpPr>
            <p:cNvPr id="12311" name="Rectangle 14"/>
            <p:cNvSpPr>
              <a:spLocks noChangeArrowheads="1"/>
            </p:cNvSpPr>
            <p:nvPr/>
          </p:nvSpPr>
          <p:spPr bwMode="auto">
            <a:xfrm>
              <a:off x="672" y="2754"/>
              <a:ext cx="4752" cy="670"/>
            </a:xfrm>
            <a:prstGeom prst="rect">
              <a:avLst/>
            </a:prstGeom>
            <a:noFill/>
            <a:ln w="9525">
              <a:noFill/>
              <a:miter lim="800000"/>
              <a:headEnd/>
              <a:tailEnd/>
            </a:ln>
          </p:spPr>
          <p:txBody>
            <a:bodyPr>
              <a:spAutoFit/>
            </a:bodyPr>
            <a:lstStyle/>
            <a:p>
              <a:pPr lvl="1" eaLnBrk="1" hangingPunct="1">
                <a:lnSpc>
                  <a:spcPct val="140000"/>
                </a:lnSpc>
              </a:pPr>
              <a:r>
                <a:rPr lang="zh-CN" altLang="en-US" sz="2400"/>
                <a:t>扇区尺寸</a:t>
              </a:r>
              <a:r>
                <a:rPr lang="en-US" altLang="zh-CN" sz="2400">
                  <a:solidFill>
                    <a:srgbClr val="FF0000"/>
                  </a:solidFill>
                </a:rPr>
                <a:t>1 KByte</a:t>
              </a:r>
              <a:r>
                <a:rPr lang="zh-CN" altLang="en-US" sz="2400"/>
                <a:t>：平均碎片</a:t>
              </a:r>
              <a:r>
                <a:rPr lang="en-US" altLang="zh-CN" sz="2400"/>
                <a:t>0.5K</a:t>
              </a:r>
              <a:r>
                <a:rPr lang="zh-CN" altLang="en-US" sz="2400"/>
                <a:t>；传输</a:t>
              </a:r>
              <a:r>
                <a:rPr lang="en-US" altLang="zh-CN" sz="2400"/>
                <a:t>100 KByte/</a:t>
              </a:r>
              <a:r>
                <a:rPr lang="zh-CN" altLang="en-US" sz="2400"/>
                <a:t>秒</a:t>
              </a:r>
            </a:p>
          </p:txBody>
        </p:sp>
        <p:pic>
          <p:nvPicPr>
            <p:cNvPr id="12312" name="Picture 15" descr="j0115835"/>
            <p:cNvPicPr>
              <a:picLocks noChangeAspect="1" noChangeArrowheads="1"/>
            </p:cNvPicPr>
            <p:nvPr/>
          </p:nvPicPr>
          <p:blipFill>
            <a:blip r:embed="rId2" cstate="print"/>
            <a:srcRect/>
            <a:stretch>
              <a:fillRect/>
            </a:stretch>
          </p:blipFill>
          <p:spPr bwMode="auto">
            <a:xfrm>
              <a:off x="837" y="2908"/>
              <a:ext cx="119" cy="121"/>
            </a:xfrm>
            <a:prstGeom prst="rect">
              <a:avLst/>
            </a:prstGeom>
            <a:noFill/>
            <a:ln w="9525">
              <a:noFill/>
              <a:miter lim="800000"/>
              <a:headEnd/>
              <a:tailEnd/>
            </a:ln>
          </p:spPr>
        </p:pic>
      </p:grpSp>
      <p:grpSp>
        <p:nvGrpSpPr>
          <p:cNvPr id="5" name="Group 16"/>
          <p:cNvGrpSpPr>
            <a:grpSpLocks/>
          </p:cNvGrpSpPr>
          <p:nvPr/>
        </p:nvGrpSpPr>
        <p:grpSpPr bwMode="auto">
          <a:xfrm>
            <a:off x="1066800" y="4654550"/>
            <a:ext cx="7924800" cy="609600"/>
            <a:chOff x="672" y="3456"/>
            <a:chExt cx="4992" cy="384"/>
          </a:xfrm>
        </p:grpSpPr>
        <p:sp>
          <p:nvSpPr>
            <p:cNvPr id="12309" name="Rectangle 17"/>
            <p:cNvSpPr>
              <a:spLocks noChangeArrowheads="1"/>
            </p:cNvSpPr>
            <p:nvPr/>
          </p:nvSpPr>
          <p:spPr bwMode="auto">
            <a:xfrm>
              <a:off x="672" y="3456"/>
              <a:ext cx="4992" cy="384"/>
            </a:xfrm>
            <a:prstGeom prst="rect">
              <a:avLst/>
            </a:prstGeom>
            <a:noFill/>
            <a:ln w="9525">
              <a:noFill/>
              <a:miter lim="800000"/>
              <a:headEnd/>
              <a:tailEnd/>
            </a:ln>
          </p:spPr>
          <p:txBody>
            <a:bodyPr>
              <a:spAutoFit/>
            </a:bodyPr>
            <a:lstStyle/>
            <a:p>
              <a:pPr lvl="1" eaLnBrk="1" hangingPunct="1">
                <a:lnSpc>
                  <a:spcPct val="140000"/>
                </a:lnSpc>
              </a:pPr>
              <a:r>
                <a:rPr lang="zh-CN" altLang="en-US" sz="2400"/>
                <a:t>扇区尺寸</a:t>
              </a:r>
              <a:r>
                <a:rPr lang="en-US" altLang="zh-CN" sz="2400">
                  <a:solidFill>
                    <a:srgbClr val="FF0000"/>
                  </a:solidFill>
                </a:rPr>
                <a:t>1 MByte</a:t>
              </a:r>
              <a:r>
                <a:rPr lang="zh-CN" altLang="en-US" sz="2400"/>
                <a:t>：平均碎片</a:t>
              </a:r>
              <a:r>
                <a:rPr lang="en-US" altLang="zh-CN" sz="2400"/>
                <a:t>0.5M</a:t>
              </a:r>
              <a:r>
                <a:rPr lang="zh-CN" altLang="en-US" sz="2400"/>
                <a:t>；传输</a:t>
              </a:r>
              <a:r>
                <a:rPr lang="en-US" altLang="zh-CN" sz="2400"/>
                <a:t>4 Mbyte/</a:t>
              </a:r>
              <a:r>
                <a:rPr lang="zh-CN" altLang="en-US" sz="2400"/>
                <a:t>秒</a:t>
              </a:r>
            </a:p>
          </p:txBody>
        </p:sp>
        <p:pic>
          <p:nvPicPr>
            <p:cNvPr id="12310" name="Picture 18" descr="j0115835"/>
            <p:cNvPicPr>
              <a:picLocks noChangeAspect="1" noChangeArrowheads="1"/>
            </p:cNvPicPr>
            <p:nvPr/>
          </p:nvPicPr>
          <p:blipFill>
            <a:blip r:embed="rId2" cstate="print"/>
            <a:srcRect/>
            <a:stretch>
              <a:fillRect/>
            </a:stretch>
          </p:blipFill>
          <p:spPr bwMode="auto">
            <a:xfrm>
              <a:off x="837" y="3610"/>
              <a:ext cx="119" cy="121"/>
            </a:xfrm>
            <a:prstGeom prst="rect">
              <a:avLst/>
            </a:prstGeom>
            <a:noFill/>
            <a:ln w="9525">
              <a:noFill/>
              <a:miter lim="800000"/>
              <a:headEnd/>
              <a:tailEnd/>
            </a:ln>
          </p:spPr>
        </p:pic>
      </p:grpSp>
      <p:grpSp>
        <p:nvGrpSpPr>
          <p:cNvPr id="6" name="Group 19"/>
          <p:cNvGrpSpPr>
            <a:grpSpLocks/>
          </p:cNvGrpSpPr>
          <p:nvPr/>
        </p:nvGrpSpPr>
        <p:grpSpPr bwMode="auto">
          <a:xfrm>
            <a:off x="3244850" y="5105400"/>
            <a:ext cx="3384550" cy="1781175"/>
            <a:chOff x="1996" y="3216"/>
            <a:chExt cx="2132" cy="1122"/>
          </a:xfrm>
        </p:grpSpPr>
        <p:sp>
          <p:nvSpPr>
            <p:cNvPr id="12297" name="Line 20"/>
            <p:cNvSpPr>
              <a:spLocks noChangeShapeType="1"/>
            </p:cNvSpPr>
            <p:nvPr/>
          </p:nvSpPr>
          <p:spPr bwMode="auto">
            <a:xfrm>
              <a:off x="2016" y="4098"/>
              <a:ext cx="2112" cy="0"/>
            </a:xfrm>
            <a:prstGeom prst="line">
              <a:avLst/>
            </a:prstGeom>
            <a:noFill/>
            <a:ln w="28575">
              <a:solidFill>
                <a:schemeClr val="tx1"/>
              </a:solidFill>
              <a:round/>
              <a:headEnd/>
              <a:tailEnd type="triangle" w="med" len="med"/>
            </a:ln>
          </p:spPr>
          <p:txBody>
            <a:bodyPr/>
            <a:lstStyle/>
            <a:p>
              <a:endParaRPr lang="zh-CN" altLang="en-US"/>
            </a:p>
          </p:txBody>
        </p:sp>
        <p:sp>
          <p:nvSpPr>
            <p:cNvPr id="12298" name="Text Box 21"/>
            <p:cNvSpPr txBox="1">
              <a:spLocks noChangeArrowheads="1"/>
            </p:cNvSpPr>
            <p:nvPr/>
          </p:nvSpPr>
          <p:spPr bwMode="auto">
            <a:xfrm>
              <a:off x="2928" y="4089"/>
              <a:ext cx="1056" cy="231"/>
            </a:xfrm>
            <a:prstGeom prst="rect">
              <a:avLst/>
            </a:prstGeom>
            <a:noFill/>
            <a:ln w="9525" algn="ctr">
              <a:noFill/>
              <a:miter lim="800000"/>
              <a:headEnd/>
              <a:tailEnd/>
            </a:ln>
          </p:spPr>
          <p:txBody>
            <a:bodyPr>
              <a:spAutoFit/>
            </a:bodyPr>
            <a:lstStyle/>
            <a:p>
              <a:pPr algn="ctr" eaLnBrk="1" hangingPunct="1">
                <a:spcBef>
                  <a:spcPct val="50000"/>
                </a:spcBef>
              </a:pPr>
              <a:r>
                <a:rPr lang="zh-CN" altLang="en-US" sz="1800">
                  <a:solidFill>
                    <a:schemeClr val="accent2"/>
                  </a:solidFill>
                </a:rPr>
                <a:t>扇区大小</a:t>
              </a:r>
            </a:p>
          </p:txBody>
        </p:sp>
        <p:sp>
          <p:nvSpPr>
            <p:cNvPr id="12299" name="Line 22"/>
            <p:cNvSpPr>
              <a:spLocks noChangeShapeType="1"/>
            </p:cNvSpPr>
            <p:nvPr/>
          </p:nvSpPr>
          <p:spPr bwMode="auto">
            <a:xfrm flipV="1">
              <a:off x="2256" y="3234"/>
              <a:ext cx="0" cy="1056"/>
            </a:xfrm>
            <a:prstGeom prst="line">
              <a:avLst/>
            </a:prstGeom>
            <a:noFill/>
            <a:ln w="28575">
              <a:solidFill>
                <a:schemeClr val="hlink"/>
              </a:solidFill>
              <a:round/>
              <a:headEnd/>
              <a:tailEnd type="triangle" w="med" len="med"/>
            </a:ln>
          </p:spPr>
          <p:txBody>
            <a:bodyPr/>
            <a:lstStyle/>
            <a:p>
              <a:endParaRPr lang="zh-CN" altLang="en-US"/>
            </a:p>
          </p:txBody>
        </p:sp>
        <p:sp>
          <p:nvSpPr>
            <p:cNvPr id="12300" name="Text Box 23"/>
            <p:cNvSpPr txBox="1">
              <a:spLocks noChangeArrowheads="1"/>
            </p:cNvSpPr>
            <p:nvPr/>
          </p:nvSpPr>
          <p:spPr bwMode="auto">
            <a:xfrm>
              <a:off x="1996" y="3234"/>
              <a:ext cx="308" cy="1104"/>
            </a:xfrm>
            <a:prstGeom prst="rect">
              <a:avLst/>
            </a:prstGeom>
            <a:noFill/>
            <a:ln w="9525" algn="ctr">
              <a:noFill/>
              <a:miter lim="800000"/>
              <a:headEnd/>
              <a:tailEnd/>
            </a:ln>
          </p:spPr>
          <p:txBody>
            <a:bodyPr vert="eaVert">
              <a:spAutoFit/>
            </a:bodyPr>
            <a:lstStyle/>
            <a:p>
              <a:pPr eaLnBrk="1" hangingPunct="1">
                <a:spcBef>
                  <a:spcPct val="50000"/>
                </a:spcBef>
              </a:pPr>
              <a:r>
                <a:rPr lang="zh-CN" altLang="en-US" sz="2000">
                  <a:solidFill>
                    <a:schemeClr val="accent2"/>
                  </a:solidFill>
                </a:rPr>
                <a:t>空间利用率</a:t>
              </a:r>
            </a:p>
          </p:txBody>
        </p:sp>
        <p:sp>
          <p:nvSpPr>
            <p:cNvPr id="12301" name="Line 24"/>
            <p:cNvSpPr>
              <a:spLocks noChangeShapeType="1"/>
            </p:cNvSpPr>
            <p:nvPr/>
          </p:nvSpPr>
          <p:spPr bwMode="auto">
            <a:xfrm>
              <a:off x="2256" y="3792"/>
              <a:ext cx="1440" cy="0"/>
            </a:xfrm>
            <a:prstGeom prst="line">
              <a:avLst/>
            </a:prstGeom>
            <a:noFill/>
            <a:ln w="19050">
              <a:solidFill>
                <a:schemeClr val="hlink"/>
              </a:solidFill>
              <a:prstDash val="dash"/>
              <a:round/>
              <a:headEnd/>
              <a:tailEnd/>
            </a:ln>
          </p:spPr>
          <p:txBody>
            <a:bodyPr/>
            <a:lstStyle/>
            <a:p>
              <a:endParaRPr lang="zh-CN" altLang="en-US"/>
            </a:p>
          </p:txBody>
        </p:sp>
        <p:sp>
          <p:nvSpPr>
            <p:cNvPr id="12302" name="Freeform 25"/>
            <p:cNvSpPr>
              <a:spLocks/>
            </p:cNvSpPr>
            <p:nvPr/>
          </p:nvSpPr>
          <p:spPr bwMode="auto">
            <a:xfrm>
              <a:off x="2400" y="3264"/>
              <a:ext cx="1152" cy="720"/>
            </a:xfrm>
            <a:custGeom>
              <a:avLst/>
              <a:gdLst>
                <a:gd name="T0" fmla="*/ 0 w 1152"/>
                <a:gd name="T1" fmla="*/ 0 h 720"/>
                <a:gd name="T2" fmla="*/ 336 w 1152"/>
                <a:gd name="T3" fmla="*/ 336 h 720"/>
                <a:gd name="T4" fmla="*/ 720 w 1152"/>
                <a:gd name="T5" fmla="*/ 624 h 720"/>
                <a:gd name="T6" fmla="*/ 1152 w 1152"/>
                <a:gd name="T7" fmla="*/ 720 h 720"/>
                <a:gd name="T8" fmla="*/ 0 60000 65536"/>
                <a:gd name="T9" fmla="*/ 0 60000 65536"/>
                <a:gd name="T10" fmla="*/ 0 60000 65536"/>
                <a:gd name="T11" fmla="*/ 0 60000 65536"/>
                <a:gd name="T12" fmla="*/ 0 w 1152"/>
                <a:gd name="T13" fmla="*/ 0 h 720"/>
                <a:gd name="T14" fmla="*/ 1152 w 1152"/>
                <a:gd name="T15" fmla="*/ 720 h 720"/>
              </a:gdLst>
              <a:ahLst/>
              <a:cxnLst>
                <a:cxn ang="T8">
                  <a:pos x="T0" y="T1"/>
                </a:cxn>
                <a:cxn ang="T9">
                  <a:pos x="T2" y="T3"/>
                </a:cxn>
                <a:cxn ang="T10">
                  <a:pos x="T4" y="T5"/>
                </a:cxn>
                <a:cxn ang="T11">
                  <a:pos x="T6" y="T7"/>
                </a:cxn>
              </a:cxnLst>
              <a:rect l="T12" t="T13" r="T14" b="T15"/>
              <a:pathLst>
                <a:path w="1152" h="720">
                  <a:moveTo>
                    <a:pt x="0" y="0"/>
                  </a:moveTo>
                  <a:cubicBezTo>
                    <a:pt x="108" y="116"/>
                    <a:pt x="216" y="232"/>
                    <a:pt x="336" y="336"/>
                  </a:cubicBezTo>
                  <a:cubicBezTo>
                    <a:pt x="456" y="440"/>
                    <a:pt x="584" y="560"/>
                    <a:pt x="720" y="624"/>
                  </a:cubicBezTo>
                  <a:cubicBezTo>
                    <a:pt x="856" y="688"/>
                    <a:pt x="1004" y="704"/>
                    <a:pt x="1152" y="720"/>
                  </a:cubicBezTo>
                </a:path>
              </a:pathLst>
            </a:custGeom>
            <a:noFill/>
            <a:ln w="28575" cap="flat" cmpd="sng">
              <a:solidFill>
                <a:schemeClr val="hlink"/>
              </a:solidFill>
              <a:prstDash val="solid"/>
              <a:round/>
              <a:headEnd/>
              <a:tailEnd/>
            </a:ln>
          </p:spPr>
          <p:txBody>
            <a:bodyPr/>
            <a:lstStyle/>
            <a:p>
              <a:endParaRPr lang="zh-CN" altLang="en-US"/>
            </a:p>
          </p:txBody>
        </p:sp>
        <p:sp>
          <p:nvSpPr>
            <p:cNvPr id="12303" name="Line 26"/>
            <p:cNvSpPr>
              <a:spLocks noChangeShapeType="1"/>
            </p:cNvSpPr>
            <p:nvPr/>
          </p:nvSpPr>
          <p:spPr bwMode="auto">
            <a:xfrm flipV="1">
              <a:off x="3764" y="3237"/>
              <a:ext cx="0" cy="1056"/>
            </a:xfrm>
            <a:prstGeom prst="line">
              <a:avLst/>
            </a:prstGeom>
            <a:noFill/>
            <a:ln w="28575">
              <a:solidFill>
                <a:srgbClr val="FF3300"/>
              </a:solidFill>
              <a:round/>
              <a:headEnd/>
              <a:tailEnd type="triangle" w="med" len="med"/>
            </a:ln>
          </p:spPr>
          <p:txBody>
            <a:bodyPr/>
            <a:lstStyle/>
            <a:p>
              <a:endParaRPr lang="zh-CN" altLang="en-US"/>
            </a:p>
          </p:txBody>
        </p:sp>
        <p:sp>
          <p:nvSpPr>
            <p:cNvPr id="12304" name="Text Box 27"/>
            <p:cNvSpPr txBox="1">
              <a:spLocks noChangeArrowheads="1"/>
            </p:cNvSpPr>
            <p:nvPr/>
          </p:nvSpPr>
          <p:spPr bwMode="auto">
            <a:xfrm>
              <a:off x="3744" y="3237"/>
              <a:ext cx="308" cy="795"/>
            </a:xfrm>
            <a:prstGeom prst="rect">
              <a:avLst/>
            </a:prstGeom>
            <a:noFill/>
            <a:ln w="9525" algn="ctr">
              <a:noFill/>
              <a:miter lim="800000"/>
              <a:headEnd/>
              <a:tailEnd/>
            </a:ln>
          </p:spPr>
          <p:txBody>
            <a:bodyPr vert="eaVert">
              <a:spAutoFit/>
            </a:bodyPr>
            <a:lstStyle/>
            <a:p>
              <a:pPr eaLnBrk="1" hangingPunct="1">
                <a:spcBef>
                  <a:spcPct val="50000"/>
                </a:spcBef>
              </a:pPr>
              <a:r>
                <a:rPr lang="zh-CN" altLang="en-US" sz="2000">
                  <a:solidFill>
                    <a:schemeClr val="accent2"/>
                  </a:solidFill>
                </a:rPr>
                <a:t>传输速度</a:t>
              </a:r>
            </a:p>
          </p:txBody>
        </p:sp>
        <p:sp>
          <p:nvSpPr>
            <p:cNvPr id="12305" name="Freeform 28"/>
            <p:cNvSpPr>
              <a:spLocks/>
            </p:cNvSpPr>
            <p:nvPr/>
          </p:nvSpPr>
          <p:spPr bwMode="auto">
            <a:xfrm>
              <a:off x="2448" y="3312"/>
              <a:ext cx="1104" cy="672"/>
            </a:xfrm>
            <a:custGeom>
              <a:avLst/>
              <a:gdLst>
                <a:gd name="T0" fmla="*/ 0 w 1104"/>
                <a:gd name="T1" fmla="*/ 672 h 672"/>
                <a:gd name="T2" fmla="*/ 192 w 1104"/>
                <a:gd name="T3" fmla="*/ 384 h 672"/>
                <a:gd name="T4" fmla="*/ 576 w 1104"/>
                <a:gd name="T5" fmla="*/ 144 h 672"/>
                <a:gd name="T6" fmla="*/ 1104 w 1104"/>
                <a:gd name="T7" fmla="*/ 0 h 672"/>
                <a:gd name="T8" fmla="*/ 0 60000 65536"/>
                <a:gd name="T9" fmla="*/ 0 60000 65536"/>
                <a:gd name="T10" fmla="*/ 0 60000 65536"/>
                <a:gd name="T11" fmla="*/ 0 60000 65536"/>
                <a:gd name="T12" fmla="*/ 0 w 1104"/>
                <a:gd name="T13" fmla="*/ 0 h 672"/>
                <a:gd name="T14" fmla="*/ 1104 w 1104"/>
                <a:gd name="T15" fmla="*/ 672 h 672"/>
              </a:gdLst>
              <a:ahLst/>
              <a:cxnLst>
                <a:cxn ang="T8">
                  <a:pos x="T0" y="T1"/>
                </a:cxn>
                <a:cxn ang="T9">
                  <a:pos x="T2" y="T3"/>
                </a:cxn>
                <a:cxn ang="T10">
                  <a:pos x="T4" y="T5"/>
                </a:cxn>
                <a:cxn ang="T11">
                  <a:pos x="T6" y="T7"/>
                </a:cxn>
              </a:cxnLst>
              <a:rect l="T12" t="T13" r="T14" b="T15"/>
              <a:pathLst>
                <a:path w="1104" h="672">
                  <a:moveTo>
                    <a:pt x="0" y="672"/>
                  </a:moveTo>
                  <a:cubicBezTo>
                    <a:pt x="48" y="572"/>
                    <a:pt x="96" y="472"/>
                    <a:pt x="192" y="384"/>
                  </a:cubicBezTo>
                  <a:cubicBezTo>
                    <a:pt x="288" y="296"/>
                    <a:pt x="424" y="208"/>
                    <a:pt x="576" y="144"/>
                  </a:cubicBezTo>
                  <a:cubicBezTo>
                    <a:pt x="728" y="80"/>
                    <a:pt x="916" y="40"/>
                    <a:pt x="1104" y="0"/>
                  </a:cubicBezTo>
                </a:path>
              </a:pathLst>
            </a:custGeom>
            <a:noFill/>
            <a:ln w="28575" cap="flat" cmpd="sng">
              <a:solidFill>
                <a:srgbClr val="FF3300"/>
              </a:solidFill>
              <a:prstDash val="solid"/>
              <a:round/>
              <a:headEnd/>
              <a:tailEnd/>
            </a:ln>
          </p:spPr>
          <p:txBody>
            <a:bodyPr/>
            <a:lstStyle/>
            <a:p>
              <a:endParaRPr lang="zh-CN" altLang="en-US"/>
            </a:p>
          </p:txBody>
        </p:sp>
        <p:sp>
          <p:nvSpPr>
            <p:cNvPr id="12306" name="Line 29"/>
            <p:cNvSpPr>
              <a:spLocks noChangeShapeType="1"/>
            </p:cNvSpPr>
            <p:nvPr/>
          </p:nvSpPr>
          <p:spPr bwMode="auto">
            <a:xfrm>
              <a:off x="2304" y="3648"/>
              <a:ext cx="1440" cy="0"/>
            </a:xfrm>
            <a:prstGeom prst="line">
              <a:avLst/>
            </a:prstGeom>
            <a:noFill/>
            <a:ln w="19050">
              <a:solidFill>
                <a:srgbClr val="FF3300"/>
              </a:solidFill>
              <a:prstDash val="dash"/>
              <a:round/>
              <a:headEnd/>
              <a:tailEnd/>
            </a:ln>
          </p:spPr>
          <p:txBody>
            <a:bodyPr/>
            <a:lstStyle/>
            <a:p>
              <a:endParaRPr lang="zh-CN" altLang="en-US"/>
            </a:p>
          </p:txBody>
        </p:sp>
        <p:sp>
          <p:nvSpPr>
            <p:cNvPr id="12307" name="Line 30"/>
            <p:cNvSpPr>
              <a:spLocks noChangeShapeType="1"/>
            </p:cNvSpPr>
            <p:nvPr/>
          </p:nvSpPr>
          <p:spPr bwMode="auto">
            <a:xfrm>
              <a:off x="2688" y="3216"/>
              <a:ext cx="0" cy="864"/>
            </a:xfrm>
            <a:prstGeom prst="line">
              <a:avLst/>
            </a:prstGeom>
            <a:noFill/>
            <a:ln w="9525">
              <a:solidFill>
                <a:schemeClr val="tx1"/>
              </a:solidFill>
              <a:prstDash val="dash"/>
              <a:round/>
              <a:headEnd/>
              <a:tailEnd/>
            </a:ln>
          </p:spPr>
          <p:txBody>
            <a:bodyPr/>
            <a:lstStyle/>
            <a:p>
              <a:endParaRPr lang="zh-CN" altLang="en-US"/>
            </a:p>
          </p:txBody>
        </p:sp>
        <p:sp>
          <p:nvSpPr>
            <p:cNvPr id="12308" name="Line 31"/>
            <p:cNvSpPr>
              <a:spLocks noChangeShapeType="1"/>
            </p:cNvSpPr>
            <p:nvPr/>
          </p:nvSpPr>
          <p:spPr bwMode="auto">
            <a:xfrm>
              <a:off x="2976" y="3219"/>
              <a:ext cx="0" cy="864"/>
            </a:xfrm>
            <a:prstGeom prst="line">
              <a:avLst/>
            </a:prstGeom>
            <a:noFill/>
            <a:ln w="9525">
              <a:solidFill>
                <a:schemeClr val="tx1"/>
              </a:solidFill>
              <a:prstDash val="dash"/>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0979"/>
                                        </p:tgtEl>
                                        <p:attrNameLst>
                                          <p:attrName>style.visibility</p:attrName>
                                        </p:attrNameLst>
                                      </p:cBhvr>
                                      <p:to>
                                        <p:strVal val="visible"/>
                                      </p:to>
                                    </p:set>
                                    <p:animEffect transition="in" filter="dissolve">
                                      <p:cBhvr>
                                        <p:cTn id="7" dur="500"/>
                                        <p:tgtEl>
                                          <p:spTgt spid="510979"/>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p:bldLst>
  </p:timing>
</p:sld>
</file>

<file path=ppt/theme/theme1.xml><?xml version="1.0" encoding="utf-8"?>
<a:theme xmlns:a="http://schemas.openxmlformats.org/drawingml/2006/main" name="qumingcheng">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8972</TotalTime>
  <Words>4263</Words>
  <Application>Microsoft Office PowerPoint</Application>
  <PresentationFormat>全屏显示(4:3)</PresentationFormat>
  <Paragraphs>732</Paragraphs>
  <Slides>50</Slides>
  <Notes>14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53" baseType="lpstr">
      <vt:lpstr>qumingcheng</vt:lpstr>
      <vt:lpstr>剪辑</vt:lpstr>
      <vt:lpstr>公式</vt:lpstr>
      <vt:lpstr>PowerPoint 演示文稿</vt:lpstr>
      <vt:lpstr>认识计算机外设与计算机!</vt:lpstr>
      <vt:lpstr>11.1 磁盘结构</vt:lpstr>
      <vt:lpstr>认识一下磁盘</vt:lpstr>
      <vt:lpstr>认识一下磁盘</vt:lpstr>
      <vt:lpstr>认识一下磁盘</vt:lpstr>
      <vt:lpstr>磁盘的I/O</vt:lpstr>
      <vt:lpstr>磁盘I/O的分析</vt:lpstr>
      <vt:lpstr>I/O过程是解开许多磁盘问题的钥匙</vt:lpstr>
      <vt:lpstr>I/O过程是解开许多磁盘问题的钥匙</vt:lpstr>
      <vt:lpstr>11.2 磁盘调度</vt:lpstr>
      <vt:lpstr>FCFS磁盘调度</vt:lpstr>
      <vt:lpstr>SSTF磁盘调度</vt:lpstr>
      <vt:lpstr>SCAN磁盘调度(扫描/电梯算法)</vt:lpstr>
      <vt:lpstr>C-SCAN磁盘调度</vt:lpstr>
      <vt:lpstr>C-LOOK磁盘调度</vt:lpstr>
      <vt:lpstr>C-LOOK磁盘调度</vt:lpstr>
      <vt:lpstr>11.3 磁盘编址</vt:lpstr>
      <vt:lpstr>I/O过程是解开许多磁盘问题的钥匙</vt:lpstr>
      <vt:lpstr>扇区编号—现代磁盘的常见寻址方式</vt:lpstr>
      <vt:lpstr>扇区编号—现代磁盘的常见寻址方式</vt:lpstr>
      <vt:lpstr>扇区编号—现代磁盘的常见寻址方式</vt:lpstr>
      <vt:lpstr>扇区编号—现代磁盘的常见寻址方式</vt:lpstr>
      <vt:lpstr>IDE硬盘控制器的寄存器</vt:lpstr>
      <vt:lpstr>想一想……磁盘驱动应如何实现？</vt:lpstr>
      <vt:lpstr>磁盘速度与内存速度的差异</vt:lpstr>
      <vt:lpstr>回忆：虚拟内存中程序优化</vt:lpstr>
      <vt:lpstr>进程I/O整个过程贯穿</vt:lpstr>
      <vt:lpstr>硬盘布局</vt:lpstr>
      <vt:lpstr>硬盘布局</vt:lpstr>
      <vt:lpstr>硬盘布局</vt:lpstr>
      <vt:lpstr>硬盘布局</vt:lpstr>
      <vt:lpstr>硬盘布局</vt:lpstr>
      <vt:lpstr>硬盘布局</vt:lpstr>
      <vt:lpstr>硬盘布局</vt:lpstr>
      <vt:lpstr>PowerPoint 演示文稿</vt:lpstr>
      <vt:lpstr>请求调页—页面置换</vt:lpstr>
      <vt:lpstr>交换分区</vt:lpstr>
      <vt:lpstr>回忆：Intel x86的分页硬件</vt:lpstr>
      <vt:lpstr>Linux交换分区</vt:lpstr>
      <vt:lpstr>11.4 文件概念及实现方法</vt:lpstr>
      <vt:lpstr>为什么引入文件?</vt:lpstr>
      <vt:lpstr>文件概念</vt:lpstr>
      <vt:lpstr>11.4 文件概念及实现方法</vt:lpstr>
      <vt:lpstr>文件的实现</vt:lpstr>
      <vt:lpstr>文件实现2: 链式分配</vt:lpstr>
      <vt:lpstr>文件实现3: 索引分配</vt:lpstr>
      <vt:lpstr>UNIX的索引节点(inode)</vt:lpstr>
      <vt:lpstr>磁盘与文件总结</vt:lpstr>
      <vt:lpstr>C-LOOK磁盘调度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wizard</cp:lastModifiedBy>
  <cp:revision>1789</cp:revision>
  <cp:lastPrinted>1601-01-01T00:00:00Z</cp:lastPrinted>
  <dcterms:created xsi:type="dcterms:W3CDTF">1601-01-01T00:00:00Z</dcterms:created>
  <dcterms:modified xsi:type="dcterms:W3CDTF">2017-12-21T01:08:29Z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