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394" r:id="rId2"/>
    <p:sldId id="427" r:id="rId3"/>
    <p:sldId id="441" r:id="rId4"/>
    <p:sldId id="443" r:id="rId5"/>
    <p:sldId id="446" r:id="rId6"/>
    <p:sldId id="444" r:id="rId7"/>
    <p:sldId id="445" r:id="rId8"/>
    <p:sldId id="448" r:id="rId9"/>
    <p:sldId id="450" r:id="rId10"/>
    <p:sldId id="452" r:id="rId11"/>
    <p:sldId id="453" r:id="rId12"/>
    <p:sldId id="458" r:id="rId13"/>
    <p:sldId id="459" r:id="rId14"/>
    <p:sldId id="460" r:id="rId15"/>
    <p:sldId id="461" r:id="rId16"/>
    <p:sldId id="463" r:id="rId17"/>
    <p:sldId id="464" r:id="rId18"/>
    <p:sldId id="471" r:id="rId19"/>
    <p:sldId id="504" r:id="rId20"/>
    <p:sldId id="465" r:id="rId21"/>
    <p:sldId id="466" r:id="rId22"/>
    <p:sldId id="470" r:id="rId23"/>
    <p:sldId id="472" r:id="rId24"/>
    <p:sldId id="473" r:id="rId25"/>
    <p:sldId id="474" r:id="rId26"/>
    <p:sldId id="475" r:id="rId27"/>
    <p:sldId id="469" r:id="rId28"/>
    <p:sldId id="477" r:id="rId29"/>
    <p:sldId id="478" r:id="rId30"/>
    <p:sldId id="479" r:id="rId31"/>
    <p:sldId id="484" r:id="rId32"/>
    <p:sldId id="488" r:id="rId33"/>
    <p:sldId id="482" r:id="rId34"/>
    <p:sldId id="483" r:id="rId35"/>
    <p:sldId id="489" r:id="rId36"/>
    <p:sldId id="485" r:id="rId37"/>
    <p:sldId id="490" r:id="rId38"/>
    <p:sldId id="491" r:id="rId39"/>
    <p:sldId id="493" r:id="rId40"/>
    <p:sldId id="496" r:id="rId41"/>
    <p:sldId id="497" r:id="rId42"/>
    <p:sldId id="495" r:id="rId43"/>
    <p:sldId id="498" r:id="rId44"/>
    <p:sldId id="500" r:id="rId45"/>
    <p:sldId id="501" r:id="rId46"/>
    <p:sldId id="505" r:id="rId47"/>
    <p:sldId id="507" r:id="rId48"/>
    <p:sldId id="502" r:id="rId49"/>
    <p:sldId id="503" r:id="rId50"/>
    <p:sldId id="486" r:id="rId51"/>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Arial" charset="0"/>
        <a:ea typeface="宋体" pitchFamily="2" charset="-122"/>
        <a:cs typeface="+mn-cs"/>
      </a:defRPr>
    </a:lvl1pPr>
    <a:lvl2pPr marL="457200" algn="l" rtl="0" fontAlgn="base">
      <a:spcBef>
        <a:spcPct val="0"/>
      </a:spcBef>
      <a:spcAft>
        <a:spcPct val="0"/>
      </a:spcAft>
      <a:defRPr sz="2600" b="1" kern="1200">
        <a:solidFill>
          <a:schemeClr val="tx1"/>
        </a:solidFill>
        <a:latin typeface="Arial" charset="0"/>
        <a:ea typeface="宋体" pitchFamily="2" charset="-122"/>
        <a:cs typeface="+mn-cs"/>
      </a:defRPr>
    </a:lvl2pPr>
    <a:lvl3pPr marL="914400" algn="l" rtl="0" fontAlgn="base">
      <a:spcBef>
        <a:spcPct val="0"/>
      </a:spcBef>
      <a:spcAft>
        <a:spcPct val="0"/>
      </a:spcAft>
      <a:defRPr sz="2600" b="1" kern="1200">
        <a:solidFill>
          <a:schemeClr val="tx1"/>
        </a:solidFill>
        <a:latin typeface="Arial" charset="0"/>
        <a:ea typeface="宋体" pitchFamily="2" charset="-122"/>
        <a:cs typeface="+mn-cs"/>
      </a:defRPr>
    </a:lvl3pPr>
    <a:lvl4pPr marL="1371600" algn="l" rtl="0" fontAlgn="base">
      <a:spcBef>
        <a:spcPct val="0"/>
      </a:spcBef>
      <a:spcAft>
        <a:spcPct val="0"/>
      </a:spcAft>
      <a:defRPr sz="2600" b="1" kern="1200">
        <a:solidFill>
          <a:schemeClr val="tx1"/>
        </a:solidFill>
        <a:latin typeface="Arial" charset="0"/>
        <a:ea typeface="宋体" pitchFamily="2" charset="-122"/>
        <a:cs typeface="+mn-cs"/>
      </a:defRPr>
    </a:lvl4pPr>
    <a:lvl5pPr marL="1828800" algn="l" rtl="0" fontAlgn="base">
      <a:spcBef>
        <a:spcPct val="0"/>
      </a:spcBef>
      <a:spcAft>
        <a:spcPct val="0"/>
      </a:spcAft>
      <a:defRPr sz="2600" b="1" kern="1200">
        <a:solidFill>
          <a:schemeClr val="tx1"/>
        </a:solidFill>
        <a:latin typeface="Arial" charset="0"/>
        <a:ea typeface="宋体" pitchFamily="2" charset="-122"/>
        <a:cs typeface="+mn-cs"/>
      </a:defRPr>
    </a:lvl5pPr>
    <a:lvl6pPr marL="2286000" algn="l" defTabSz="914400" rtl="0" eaLnBrk="1" latinLnBrk="0" hangingPunct="1">
      <a:defRPr sz="2600" b="1" kern="1200">
        <a:solidFill>
          <a:schemeClr val="tx1"/>
        </a:solidFill>
        <a:latin typeface="Arial" charset="0"/>
        <a:ea typeface="宋体" pitchFamily="2" charset="-122"/>
        <a:cs typeface="+mn-cs"/>
      </a:defRPr>
    </a:lvl6pPr>
    <a:lvl7pPr marL="2743200" algn="l" defTabSz="914400" rtl="0" eaLnBrk="1" latinLnBrk="0" hangingPunct="1">
      <a:defRPr sz="2600" b="1" kern="1200">
        <a:solidFill>
          <a:schemeClr val="tx1"/>
        </a:solidFill>
        <a:latin typeface="Arial" charset="0"/>
        <a:ea typeface="宋体" pitchFamily="2" charset="-122"/>
        <a:cs typeface="+mn-cs"/>
      </a:defRPr>
    </a:lvl7pPr>
    <a:lvl8pPr marL="3200400" algn="l" defTabSz="914400" rtl="0" eaLnBrk="1" latinLnBrk="0" hangingPunct="1">
      <a:defRPr sz="2600" b="1" kern="1200">
        <a:solidFill>
          <a:schemeClr val="tx1"/>
        </a:solidFill>
        <a:latin typeface="Arial" charset="0"/>
        <a:ea typeface="宋体" pitchFamily="2" charset="-122"/>
        <a:cs typeface="+mn-cs"/>
      </a:defRPr>
    </a:lvl8pPr>
    <a:lvl9pPr marL="3657600" algn="l" defTabSz="914400" rtl="0" eaLnBrk="1" latinLnBrk="0" hangingPunct="1">
      <a:defRPr sz="26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1" initials="h" lastIdx="1" clrIdx="0">
    <p:extLst>
      <p:ext uri="{19B8F6BF-5375-455C-9EA6-DF929625EA0E}">
        <p15:presenceInfo xmlns:p15="http://schemas.microsoft.com/office/powerpoint/2012/main" xmlns="" userId="hit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C0C0C0"/>
    <a:srgbClr val="EAEAEA"/>
    <a:srgbClr val="F7FBFF"/>
    <a:srgbClr val="EFF7FF"/>
    <a:srgbClr val="EBF5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40" autoAdjust="0"/>
    <p:restoredTop sz="82815" autoAdjust="0"/>
  </p:normalViewPr>
  <p:slideViewPr>
    <p:cSldViewPr>
      <p:cViewPr varScale="1">
        <p:scale>
          <a:sx n="89" d="100"/>
          <a:sy n="89" d="100"/>
        </p:scale>
        <p:origin x="-8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18T09:20:08.848" idx="1">
    <p:pos x="10" y="10"/>
    <p:text/>
    <p:extLst>
      <p:ext uri="{C676402C-5697-4E1C-873F-D02D1690AC5C}">
        <p15:threadingInfo xmlns:p15="http://schemas.microsoft.com/office/powerpoint/2012/main" xmlns=""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74AA8C6C-AF9A-4C2D-9DF6-7908FF1BE46C}" type="slidenum">
              <a:rPr lang="en-US" altLang="zh-CN"/>
              <a:pPr>
                <a:defRPr/>
              </a:pPr>
              <a:t>‹#›</a:t>
            </a:fld>
            <a:endParaRPr lang="en-US" altLang="zh-CN"/>
          </a:p>
        </p:txBody>
      </p:sp>
    </p:spTree>
    <p:extLst>
      <p:ext uri="{BB962C8B-B14F-4D97-AF65-F5344CB8AC3E}">
        <p14:creationId xmlns:p14="http://schemas.microsoft.com/office/powerpoint/2010/main" val="199133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1130583.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baike.baidu.com/view/9900.htm" TargetMode="External"/><Relationship Id="rId4" Type="http://schemas.openxmlformats.org/officeDocument/2006/relationships/hyperlink" Target="http://baike.baidu.com/view/1237110.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1</a:t>
            </a:fld>
            <a:endParaRPr lang="en-US" altLang="zh-CN"/>
          </a:p>
        </p:txBody>
      </p:sp>
    </p:spTree>
    <p:extLst>
      <p:ext uri="{BB962C8B-B14F-4D97-AF65-F5344CB8AC3E}">
        <p14:creationId xmlns:p14="http://schemas.microsoft.com/office/powerpoint/2010/main" val="436473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40</a:t>
            </a:fld>
            <a:endParaRPr lang="en-US" altLang="zh-CN"/>
          </a:p>
        </p:txBody>
      </p:sp>
    </p:spTree>
    <p:extLst>
      <p:ext uri="{BB962C8B-B14F-4D97-AF65-F5344CB8AC3E}">
        <p14:creationId xmlns:p14="http://schemas.microsoft.com/office/powerpoint/2010/main" val="321131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生活中的例子，洗手间</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9</a:t>
            </a:fld>
            <a:endParaRPr lang="en-US" altLang="zh-CN"/>
          </a:p>
        </p:txBody>
      </p:sp>
    </p:spTree>
    <p:extLst>
      <p:ext uri="{BB962C8B-B14F-4D97-AF65-F5344CB8AC3E}">
        <p14:creationId xmlns:p14="http://schemas.microsoft.com/office/powerpoint/2010/main" val="318823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两个人值日，一个人生病了，另一个人可以替他之日。一个人拉肚子，占用洗手间，反复进入。</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12</a:t>
            </a:fld>
            <a:endParaRPr lang="en-US" altLang="zh-CN"/>
          </a:p>
        </p:txBody>
      </p:sp>
    </p:spTree>
    <p:extLst>
      <p:ext uri="{BB962C8B-B14F-4D97-AF65-F5344CB8AC3E}">
        <p14:creationId xmlns:p14="http://schemas.microsoft.com/office/powerpoint/2010/main" val="22166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高优先级任务一直空转等待。</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18</a:t>
            </a:fld>
            <a:endParaRPr lang="en-US" altLang="zh-CN"/>
          </a:p>
        </p:txBody>
      </p:sp>
    </p:spTree>
    <p:extLst>
      <p:ext uri="{BB962C8B-B14F-4D97-AF65-F5344CB8AC3E}">
        <p14:creationId xmlns:p14="http://schemas.microsoft.com/office/powerpoint/2010/main" val="407017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算法思想</a:t>
            </a:r>
            <a:r>
              <a:rPr lang="zh-CN" altLang="en-US" b="1" dirty="0" smtClean="0">
                <a:effectLst/>
              </a:rPr>
              <a:t>编辑</a:t>
            </a:r>
            <a:endParaRPr lang="zh-CN" altLang="en-US" b="1" dirty="0" smtClean="0"/>
          </a:p>
          <a:p>
            <a:r>
              <a:rPr lang="zh-CN" altLang="en-US" dirty="0" smtClean="0"/>
              <a:t>该算法的基本思想源于顾客在面包店中购买面包时的排队原理</a:t>
            </a:r>
            <a:r>
              <a:rPr lang="en-US" altLang="zh-CN" dirty="0" smtClean="0"/>
              <a:t>. </a:t>
            </a:r>
            <a:r>
              <a:rPr lang="zh-CN" altLang="en-US" dirty="0" smtClean="0"/>
              <a:t>顾客在进入面包店前</a:t>
            </a:r>
            <a:r>
              <a:rPr lang="en-US" altLang="zh-CN" dirty="0" smtClean="0"/>
              <a:t>, </a:t>
            </a:r>
            <a:r>
              <a:rPr lang="zh-CN" altLang="en-US" dirty="0" smtClean="0"/>
              <a:t>首先抓一个号</a:t>
            </a:r>
            <a:r>
              <a:rPr lang="en-US" altLang="zh-CN" dirty="0" smtClean="0"/>
              <a:t>, </a:t>
            </a:r>
            <a:r>
              <a:rPr lang="zh-CN" altLang="en-US" dirty="0" smtClean="0"/>
              <a:t>然后按照号码由小到大的次序依次进入面包店购买面包</a:t>
            </a:r>
            <a:r>
              <a:rPr lang="en-US" altLang="zh-CN" dirty="0" smtClean="0"/>
              <a:t>. </a:t>
            </a:r>
            <a:r>
              <a:rPr lang="zh-CN" altLang="en-US" dirty="0" smtClean="0"/>
              <a:t>这里</a:t>
            </a:r>
            <a:r>
              <a:rPr lang="en-US" altLang="zh-CN" dirty="0" smtClean="0"/>
              <a:t>, </a:t>
            </a:r>
            <a:r>
              <a:rPr lang="zh-CN" altLang="en-US" dirty="0" smtClean="0"/>
              <a:t>面包店发放的号码是由小到大的</a:t>
            </a:r>
            <a:r>
              <a:rPr lang="en-US" altLang="zh-CN" dirty="0" smtClean="0"/>
              <a:t>, </a:t>
            </a:r>
            <a:r>
              <a:rPr lang="zh-CN" altLang="en-US" dirty="0" smtClean="0"/>
              <a:t>但是两个或两个以上的顾客却有可能得到相同的号码</a:t>
            </a:r>
            <a:r>
              <a:rPr lang="en-US" altLang="zh-CN" dirty="0" smtClean="0"/>
              <a:t>(</a:t>
            </a:r>
            <a:r>
              <a:rPr lang="zh-CN" altLang="en-US" dirty="0" smtClean="0"/>
              <a:t>使所抓号码不同需要互斥</a:t>
            </a:r>
            <a:r>
              <a:rPr lang="en-US" altLang="zh-CN" dirty="0" smtClean="0"/>
              <a:t>), </a:t>
            </a:r>
            <a:r>
              <a:rPr lang="zh-CN" altLang="en-US" dirty="0" smtClean="0"/>
              <a:t>如果多个顾客抓到相同的号码</a:t>
            </a:r>
            <a:r>
              <a:rPr lang="en-US" altLang="zh-CN" dirty="0" smtClean="0"/>
              <a:t>, </a:t>
            </a:r>
            <a:r>
              <a:rPr lang="zh-CN" altLang="en-US" dirty="0" smtClean="0"/>
              <a:t>则规定按照顾客名字的字典次序进行排序</a:t>
            </a:r>
            <a:r>
              <a:rPr lang="en-US" altLang="zh-CN" dirty="0" smtClean="0"/>
              <a:t>, </a:t>
            </a:r>
            <a:r>
              <a:rPr lang="zh-CN" altLang="en-US" dirty="0" smtClean="0"/>
              <a:t>这里假定顾客是没有重名的</a:t>
            </a:r>
            <a:r>
              <a:rPr lang="en-US" altLang="zh-CN" dirty="0" smtClean="0"/>
              <a:t>. </a:t>
            </a:r>
            <a:r>
              <a:rPr lang="zh-CN" altLang="en-US" dirty="0" smtClean="0"/>
              <a:t>在</a:t>
            </a:r>
            <a:r>
              <a:rPr lang="zh-CN" altLang="en-US" dirty="0" smtClean="0">
                <a:hlinkClick r:id="rId3"/>
              </a:rPr>
              <a:t>计算机系统</a:t>
            </a:r>
            <a:r>
              <a:rPr lang="zh-CN" altLang="en-US" dirty="0" smtClean="0"/>
              <a:t>中</a:t>
            </a:r>
            <a:r>
              <a:rPr lang="en-US" altLang="zh-CN" dirty="0" smtClean="0"/>
              <a:t>, </a:t>
            </a:r>
            <a:r>
              <a:rPr lang="zh-CN" altLang="en-US" dirty="0" smtClean="0"/>
              <a:t>顾客就相当于进程</a:t>
            </a:r>
            <a:r>
              <a:rPr lang="en-US" altLang="zh-CN" dirty="0" smtClean="0"/>
              <a:t>, </a:t>
            </a:r>
            <a:r>
              <a:rPr lang="zh-CN" altLang="en-US" dirty="0" smtClean="0"/>
              <a:t>每个进程有一个唯一的标识</a:t>
            </a:r>
            <a:r>
              <a:rPr lang="en-US" altLang="zh-CN" dirty="0" smtClean="0"/>
              <a:t>, </a:t>
            </a:r>
            <a:r>
              <a:rPr lang="zh-CN" altLang="en-US" dirty="0" smtClean="0"/>
              <a:t>我们用</a:t>
            </a:r>
            <a:r>
              <a:rPr lang="en-US" altLang="zh-CN" dirty="0" smtClean="0"/>
              <a:t>P</a:t>
            </a:r>
            <a:r>
              <a:rPr lang="zh-CN" altLang="en-US" dirty="0" smtClean="0"/>
              <a:t>的下面加一个下标来表示</a:t>
            </a:r>
            <a:r>
              <a:rPr lang="en-US" altLang="zh-CN" dirty="0" smtClean="0"/>
              <a:t>. </a:t>
            </a:r>
            <a:r>
              <a:rPr lang="zh-CN" altLang="en-US" dirty="0" smtClean="0"/>
              <a:t>例如</a:t>
            </a:r>
            <a:r>
              <a:rPr lang="en-US" altLang="zh-CN" dirty="0" smtClean="0"/>
              <a:t>: </a:t>
            </a:r>
            <a:r>
              <a:rPr lang="zh-CN" altLang="en-US" dirty="0" smtClean="0"/>
              <a:t>对于 </a:t>
            </a:r>
            <a:r>
              <a:rPr lang="en-US" altLang="zh-CN" dirty="0" smtClean="0"/>
              <a:t>Pi</a:t>
            </a:r>
            <a:r>
              <a:rPr lang="zh-CN" altLang="en-US" dirty="0" smtClean="0"/>
              <a:t>和</a:t>
            </a:r>
            <a:r>
              <a:rPr lang="en-US" altLang="zh-CN" dirty="0" err="1" smtClean="0"/>
              <a:t>Pj</a:t>
            </a:r>
            <a:r>
              <a:rPr lang="en-US" altLang="zh-CN" dirty="0" smtClean="0"/>
              <a:t>, </a:t>
            </a:r>
            <a:r>
              <a:rPr lang="zh-CN" altLang="en-US" dirty="0" smtClean="0"/>
              <a:t>如果有</a:t>
            </a:r>
            <a:r>
              <a:rPr lang="en-US" altLang="zh-CN" dirty="0" err="1" smtClean="0"/>
              <a:t>i</a:t>
            </a:r>
            <a:r>
              <a:rPr lang="en-US" altLang="zh-CN" dirty="0" smtClean="0"/>
              <a:t>&lt;j, </a:t>
            </a:r>
            <a:r>
              <a:rPr lang="zh-CN" altLang="en-US" dirty="0" smtClean="0"/>
              <a:t>则先为</a:t>
            </a:r>
            <a:r>
              <a:rPr lang="en-US" altLang="zh-CN" dirty="0" smtClean="0"/>
              <a:t>Pi</a:t>
            </a:r>
            <a:r>
              <a:rPr lang="zh-CN" altLang="en-US" dirty="0" smtClean="0"/>
              <a:t>服务</a:t>
            </a:r>
            <a:r>
              <a:rPr lang="en-US" altLang="zh-CN" dirty="0" smtClean="0"/>
              <a:t>, </a:t>
            </a:r>
            <a:r>
              <a:rPr lang="zh-CN" altLang="en-US" dirty="0" smtClean="0"/>
              <a:t>即</a:t>
            </a:r>
            <a:r>
              <a:rPr lang="en-US" altLang="zh-CN" dirty="0" smtClean="0"/>
              <a:t>Pi</a:t>
            </a:r>
            <a:r>
              <a:rPr lang="zh-CN" altLang="en-US" dirty="0" smtClean="0"/>
              <a:t>先进入</a:t>
            </a:r>
            <a:r>
              <a:rPr lang="zh-CN" altLang="en-US" dirty="0" smtClean="0">
                <a:hlinkClick r:id="rId4"/>
              </a:rPr>
              <a:t>临界区</a:t>
            </a:r>
            <a:endParaRPr lang="zh-CN" altLang="en-US" dirty="0" smtClean="0"/>
          </a:p>
          <a:p>
            <a:endParaRPr lang="en-US" altLang="zh-CN" dirty="0" smtClean="0"/>
          </a:p>
          <a:p>
            <a:r>
              <a:rPr lang="zh-CN" altLang="en-US" b="1" dirty="0" smtClean="0"/>
              <a:t>算法代码</a:t>
            </a:r>
            <a:r>
              <a:rPr lang="zh-CN" altLang="en-US" b="1" dirty="0" smtClean="0">
                <a:effectLst/>
              </a:rPr>
              <a:t>编辑</a:t>
            </a:r>
            <a:endParaRPr lang="zh-CN" altLang="en-US" b="1" dirty="0" smtClean="0"/>
          </a:p>
          <a:p>
            <a:r>
              <a:rPr lang="en-US" altLang="zh-CN" dirty="0" err="1" smtClean="0"/>
              <a:t>boolean</a:t>
            </a:r>
            <a:r>
              <a:rPr lang="en-US" altLang="zh-CN" dirty="0" smtClean="0"/>
              <a:t> choosing[n];</a:t>
            </a:r>
            <a:r>
              <a:rPr lang="zh-CN" altLang="en-US" dirty="0" smtClean="0"/>
              <a:t>表示进程是否在取号</a:t>
            </a:r>
          </a:p>
          <a:p>
            <a:r>
              <a:rPr lang="en-US" altLang="zh-CN" dirty="0" err="1" smtClean="0"/>
              <a:t>int</a:t>
            </a:r>
            <a:r>
              <a:rPr lang="en-US" altLang="zh-CN" dirty="0" smtClean="0"/>
              <a:t> number[n];</a:t>
            </a:r>
            <a:r>
              <a:rPr lang="zh-CN" altLang="en-US" dirty="0" smtClean="0"/>
              <a:t>记录每个进程取到的号码</a:t>
            </a:r>
          </a:p>
          <a:p>
            <a:r>
              <a:rPr lang="zh-CN" altLang="en-US" dirty="0" smtClean="0"/>
              <a:t>这些</a:t>
            </a:r>
            <a:r>
              <a:rPr lang="zh-CN" altLang="en-US" dirty="0" smtClean="0">
                <a:hlinkClick r:id="rId5"/>
              </a:rPr>
              <a:t>数据结构</a:t>
            </a:r>
            <a:r>
              <a:rPr lang="zh-CN" altLang="en-US" dirty="0" smtClean="0"/>
              <a:t>分别初始化为</a:t>
            </a:r>
            <a:r>
              <a:rPr lang="en-US" altLang="zh-CN" dirty="0" smtClean="0"/>
              <a:t>false</a:t>
            </a:r>
            <a:r>
              <a:rPr lang="zh-CN" altLang="en-US" dirty="0" smtClean="0"/>
              <a:t>和</a:t>
            </a:r>
            <a:r>
              <a:rPr lang="en-US" altLang="zh-CN" dirty="0" smtClean="0"/>
              <a:t>0</a:t>
            </a:r>
            <a:r>
              <a:rPr lang="zh-CN" altLang="en-US" dirty="0" smtClean="0"/>
              <a:t>，为了方便，定义如下符号：</a:t>
            </a:r>
          </a:p>
          <a:p>
            <a:r>
              <a:rPr lang="zh-CN" altLang="en-US" dirty="0" smtClean="0"/>
              <a:t>若</a:t>
            </a:r>
            <a:r>
              <a:rPr lang="en-US" altLang="zh-CN" dirty="0" smtClean="0"/>
              <a:t>a&lt;c</a:t>
            </a:r>
            <a:r>
              <a:rPr lang="zh-CN" altLang="en-US" dirty="0" smtClean="0"/>
              <a:t>或</a:t>
            </a:r>
            <a:r>
              <a:rPr lang="en-US" altLang="zh-CN" dirty="0" smtClean="0"/>
              <a:t>a==c</a:t>
            </a:r>
            <a:r>
              <a:rPr lang="zh-CN" altLang="en-US" dirty="0" smtClean="0"/>
              <a:t>和</a:t>
            </a:r>
            <a:r>
              <a:rPr lang="en-US" altLang="zh-CN" dirty="0" smtClean="0"/>
              <a:t>b&lt;d</a:t>
            </a:r>
            <a:r>
              <a:rPr lang="zh-CN" altLang="en-US" dirty="0" smtClean="0"/>
              <a:t>同时成立，（</a:t>
            </a:r>
            <a:r>
              <a:rPr lang="en-US" altLang="zh-CN" dirty="0" smtClean="0"/>
              <a:t>a</a:t>
            </a:r>
            <a:r>
              <a:rPr lang="zh-CN" altLang="en-US" dirty="0" smtClean="0"/>
              <a:t>，</a:t>
            </a:r>
            <a:r>
              <a:rPr lang="en-US" altLang="zh-CN" dirty="0" smtClean="0"/>
              <a:t>b</a:t>
            </a:r>
            <a:r>
              <a:rPr lang="zh-CN" altLang="en-US" dirty="0" smtClean="0"/>
              <a:t>）</a:t>
            </a:r>
            <a:r>
              <a:rPr lang="en-US" altLang="zh-CN" dirty="0" smtClean="0"/>
              <a:t>&lt;</a:t>
            </a:r>
            <a:r>
              <a:rPr lang="zh-CN" altLang="en-US" dirty="0" smtClean="0"/>
              <a:t>（</a:t>
            </a:r>
            <a:r>
              <a:rPr lang="en-US" altLang="zh-CN" dirty="0" smtClean="0"/>
              <a:t>c</a:t>
            </a:r>
            <a:r>
              <a:rPr lang="zh-CN" altLang="en-US" dirty="0" smtClean="0"/>
              <a:t>，</a:t>
            </a:r>
            <a:r>
              <a:rPr lang="en-US" altLang="zh-CN" dirty="0" smtClean="0"/>
              <a:t>d</a:t>
            </a:r>
            <a:r>
              <a:rPr lang="zh-CN" altLang="en-US" dirty="0" smtClean="0"/>
              <a:t>）</a:t>
            </a:r>
          </a:p>
          <a:p>
            <a:r>
              <a:rPr lang="en-US" altLang="zh-CN" dirty="0" smtClean="0"/>
              <a:t>do</a:t>
            </a:r>
          </a:p>
          <a:p>
            <a:r>
              <a:rPr lang="en-US" altLang="zh-CN" dirty="0" smtClean="0"/>
              <a:t>{</a:t>
            </a:r>
          </a:p>
          <a:p>
            <a:r>
              <a:rPr lang="en-US" altLang="zh-CN" dirty="0" smtClean="0"/>
              <a:t>choosing[</a:t>
            </a:r>
            <a:r>
              <a:rPr lang="en-US" altLang="zh-CN" dirty="0" err="1" smtClean="0"/>
              <a:t>i</a:t>
            </a:r>
            <a:r>
              <a:rPr lang="en-US" altLang="zh-CN" dirty="0" smtClean="0"/>
              <a:t>] = true;</a:t>
            </a:r>
          </a:p>
          <a:p>
            <a:r>
              <a:rPr lang="en-US" altLang="zh-CN" dirty="0" smtClean="0"/>
              <a:t>number[</a:t>
            </a:r>
            <a:r>
              <a:rPr lang="en-US" altLang="zh-CN" dirty="0" err="1" smtClean="0"/>
              <a:t>i</a:t>
            </a:r>
            <a:r>
              <a:rPr lang="en-US" altLang="zh-CN" dirty="0" smtClean="0"/>
              <a:t>] = max{number[0],number[1],…,number[n-1]}+1;//</a:t>
            </a:r>
            <a:r>
              <a:rPr lang="zh-CN" altLang="en-US" dirty="0" smtClean="0"/>
              <a:t>选号码</a:t>
            </a:r>
          </a:p>
          <a:p>
            <a:r>
              <a:rPr lang="en-US" altLang="zh-CN" dirty="0" smtClean="0"/>
              <a:t>choosing[</a:t>
            </a:r>
            <a:r>
              <a:rPr lang="en-US" altLang="zh-CN" dirty="0" err="1" smtClean="0"/>
              <a:t>i</a:t>
            </a:r>
            <a:r>
              <a:rPr lang="en-US" altLang="zh-CN" dirty="0" smtClean="0"/>
              <a:t>] = false;</a:t>
            </a:r>
          </a:p>
          <a:p>
            <a:r>
              <a:rPr lang="en-US" altLang="zh-CN" dirty="0" smtClean="0"/>
              <a:t>for(j = 0; j&lt;n; j++)</a:t>
            </a:r>
          </a:p>
          <a:p>
            <a:r>
              <a:rPr lang="en-US" altLang="zh-CN" dirty="0" smtClean="0"/>
              <a:t>{</a:t>
            </a:r>
          </a:p>
          <a:p>
            <a:r>
              <a:rPr lang="en-US" altLang="zh-CN" dirty="0" smtClean="0"/>
              <a:t>while (choosing[j]);</a:t>
            </a:r>
          </a:p>
          <a:p>
            <a:r>
              <a:rPr lang="en-US" altLang="zh-CN" dirty="0" smtClean="0"/>
              <a:t>while ((number[j] != 0) &amp;&amp; (number[j],j)&lt;(number[</a:t>
            </a:r>
            <a:r>
              <a:rPr lang="en-US" altLang="zh-CN" dirty="0" err="1" smtClean="0"/>
              <a:t>i</a:t>
            </a:r>
            <a:r>
              <a:rPr lang="en-US" altLang="zh-CN" dirty="0" smtClean="0"/>
              <a:t>],</a:t>
            </a:r>
            <a:r>
              <a:rPr lang="en-US" altLang="zh-CN" dirty="0" err="1" smtClean="0"/>
              <a:t>i</a:t>
            </a:r>
            <a:r>
              <a:rPr lang="en-US" altLang="zh-CN" dirty="0" smtClean="0"/>
              <a:t>));</a:t>
            </a:r>
          </a:p>
          <a:p>
            <a:r>
              <a:rPr lang="en-US" altLang="zh-CN" dirty="0" smtClean="0"/>
              <a:t>};</a:t>
            </a:r>
          </a:p>
          <a:p>
            <a:r>
              <a:rPr lang="en-US" altLang="zh-CN" dirty="0" smtClean="0"/>
              <a:t>//</a:t>
            </a:r>
            <a:r>
              <a:rPr lang="zh-CN" altLang="en-US" dirty="0" smtClean="0">
                <a:hlinkClick r:id="rId4"/>
              </a:rPr>
              <a:t>临界区</a:t>
            </a:r>
            <a:endParaRPr lang="zh-CN" altLang="en-US" dirty="0" smtClean="0"/>
          </a:p>
          <a:p>
            <a:r>
              <a:rPr lang="en-US" altLang="zh-CN" dirty="0" smtClean="0"/>
              <a:t>number[</a:t>
            </a:r>
            <a:r>
              <a:rPr lang="en-US" altLang="zh-CN" dirty="0" err="1" smtClean="0"/>
              <a:t>i</a:t>
            </a:r>
            <a:r>
              <a:rPr lang="en-US" altLang="zh-CN" dirty="0" smtClean="0"/>
              <a:t>] = 0;</a:t>
            </a:r>
          </a:p>
          <a:p>
            <a:r>
              <a:rPr lang="en-US" altLang="zh-CN" dirty="0" smtClean="0"/>
              <a:t>//</a:t>
            </a:r>
            <a:r>
              <a:rPr lang="zh-CN" altLang="en-US" dirty="0" smtClean="0"/>
              <a:t>其余部分</a:t>
            </a:r>
          </a:p>
          <a:p>
            <a:r>
              <a:rPr lang="en-US" altLang="zh-CN" dirty="0" smtClean="0"/>
              <a:t>}while(1);</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20</a:t>
            </a:fld>
            <a:endParaRPr lang="en-US" altLang="zh-CN"/>
          </a:p>
        </p:txBody>
      </p:sp>
    </p:spTree>
    <p:extLst>
      <p:ext uri="{BB962C8B-B14F-4D97-AF65-F5344CB8AC3E}">
        <p14:creationId xmlns:p14="http://schemas.microsoft.com/office/powerpoint/2010/main" val="377566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21</a:t>
            </a:fld>
            <a:endParaRPr lang="en-US" altLang="zh-CN"/>
          </a:p>
        </p:txBody>
      </p:sp>
    </p:spTree>
    <p:extLst>
      <p:ext uri="{BB962C8B-B14F-4D97-AF65-F5344CB8AC3E}">
        <p14:creationId xmlns:p14="http://schemas.microsoft.com/office/powerpoint/2010/main" val="287043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Lock</a:t>
            </a:r>
            <a:r>
              <a:rPr lang="zh-CN" altLang="en-US" dirty="0" smtClean="0"/>
              <a:t>加锁</a:t>
            </a:r>
            <a:r>
              <a:rPr lang="en-US" altLang="zh-CN" dirty="0" smtClean="0"/>
              <a:t>true</a:t>
            </a:r>
            <a:r>
              <a:rPr lang="zh-CN" altLang="en-US" dirty="0" smtClean="0"/>
              <a:t>，返回值也为</a:t>
            </a:r>
            <a:r>
              <a:rPr lang="en-US" altLang="zh-CN" dirty="0" smtClean="0"/>
              <a:t>true</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26</a:t>
            </a:fld>
            <a:endParaRPr lang="en-US" altLang="zh-CN"/>
          </a:p>
        </p:txBody>
      </p:sp>
    </p:spTree>
    <p:extLst>
      <p:ext uri="{BB962C8B-B14F-4D97-AF65-F5344CB8AC3E}">
        <p14:creationId xmlns:p14="http://schemas.microsoft.com/office/powerpoint/2010/main" val="18472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那关中断的那个程序本身是会执行有意义的代码的，是在占用</a:t>
            </a:r>
            <a:r>
              <a:rPr lang="en-US" altLang="zh-CN" dirty="0" smtClean="0"/>
              <a:t>CPU</a:t>
            </a:r>
            <a:r>
              <a:rPr lang="zh-CN" altLang="en-US" dirty="0" smtClean="0"/>
              <a:t>，应该没有浪费吧？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“忙等待”这里边有两层含义：第一个，等待</a:t>
            </a:r>
            <a:r>
              <a:rPr lang="en-US" altLang="zh-CN" dirty="0" smtClean="0"/>
              <a:t>CPU</a:t>
            </a:r>
            <a:r>
              <a:rPr lang="zh-CN" altLang="en-US" dirty="0" smtClean="0"/>
              <a:t>调度自己执行有意义的代码，第二，</a:t>
            </a:r>
            <a:r>
              <a:rPr lang="en-US" altLang="zh-CN" dirty="0" smtClean="0"/>
              <a:t>CPU</a:t>
            </a:r>
            <a:r>
              <a:rPr lang="zh-CN" altLang="en-US" dirty="0" smtClean="0"/>
              <a:t>一直还忙碌着。 </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27</a:t>
            </a:fld>
            <a:endParaRPr lang="en-US" altLang="zh-CN"/>
          </a:p>
        </p:txBody>
      </p:sp>
    </p:spTree>
    <p:extLst>
      <p:ext uri="{BB962C8B-B14F-4D97-AF65-F5344CB8AC3E}">
        <p14:creationId xmlns:p14="http://schemas.microsoft.com/office/powerpoint/2010/main" val="242054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Dijkstra</a:t>
            </a:r>
            <a:r>
              <a:rPr lang="en-US" altLang="zh-CN" dirty="0" smtClean="0"/>
              <a:t>(</a:t>
            </a:r>
            <a:r>
              <a:rPr lang="zh-CN" altLang="en-US" dirty="0" smtClean="0"/>
              <a:t>迪杰斯特拉</a:t>
            </a:r>
            <a:r>
              <a:rPr lang="en-US" altLang="zh-CN" dirty="0" smtClean="0"/>
              <a:t>)</a:t>
            </a:r>
            <a:r>
              <a:rPr lang="zh-CN" altLang="en-US" dirty="0" smtClean="0"/>
              <a:t>算法是典型的</a:t>
            </a:r>
            <a:r>
              <a:rPr lang="zh-CN" altLang="en-US" sz="1200" kern="1200" dirty="0" smtClean="0">
                <a:solidFill>
                  <a:schemeClr val="tx1"/>
                </a:solidFill>
                <a:effectLst/>
                <a:latin typeface="Arial" charset="0"/>
                <a:ea typeface="宋体" pitchFamily="2" charset="-122"/>
                <a:cs typeface="+mn-cs"/>
              </a:rPr>
              <a:t>单源最短路径算法</a:t>
            </a:r>
            <a:r>
              <a:rPr lang="zh-CN" altLang="en-US" dirty="0" smtClean="0"/>
              <a:t>，用于计算图中一个节点到其他所有节点的最短路径。</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pPr>
                <a:defRPr/>
              </a:pPr>
              <a:t>28</a:t>
            </a:fld>
            <a:endParaRPr lang="en-US" altLang="zh-CN"/>
          </a:p>
        </p:txBody>
      </p:sp>
    </p:spTree>
    <p:extLst>
      <p:ext uri="{BB962C8B-B14F-4D97-AF65-F5344CB8AC3E}">
        <p14:creationId xmlns:p14="http://schemas.microsoft.com/office/powerpoint/2010/main" val="372468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141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304800"/>
            <a:ext cx="81534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555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lvl1pPr>
          </a:lstStyle>
          <a:p>
            <a:fld id="{25AF5C7A-AF3E-48B8-B8C2-92C5409E7E2B}" type="datetimeFigureOut">
              <a:rPr lang="zh-CN" altLang="en-US"/>
              <a:pPr/>
              <a:t>2017.11.21</a:t>
            </a:fld>
            <a:endParaRPr 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vl1pPr>
          </a:lstStyle>
          <a:p>
            <a:fld id="{DDBDE4B0-D860-4075-AF8A-992672A1A14C}" type="slidenum">
              <a:rPr lang="zh-CN" altLang="en-US"/>
              <a:pPr/>
              <a:t>‹#›</a:t>
            </a:fld>
            <a:endParaRPr lang="en-US"/>
          </a:p>
        </p:txBody>
      </p:sp>
    </p:spTree>
    <p:extLst>
      <p:ext uri="{BB962C8B-B14F-4D97-AF65-F5344CB8AC3E}">
        <p14:creationId xmlns:p14="http://schemas.microsoft.com/office/powerpoint/2010/main" val="1387434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charset="0"/>
                <a:ea typeface="宋体" pitchFamily="2" charset="-122"/>
              </a:defRPr>
            </a:lvl1pPr>
            <a:lvl2pPr marL="742950" indent="-285750" eaLnBrk="0" hangingPunct="0">
              <a:defRPr sz="2600" b="1">
                <a:solidFill>
                  <a:schemeClr val="tx1"/>
                </a:solidFill>
                <a:latin typeface="Arial" charset="0"/>
                <a:ea typeface="宋体" pitchFamily="2" charset="-122"/>
              </a:defRPr>
            </a:lvl2pPr>
            <a:lvl3pPr marL="1143000" indent="-228600" eaLnBrk="0" hangingPunct="0">
              <a:defRPr sz="2600" b="1">
                <a:solidFill>
                  <a:schemeClr val="tx1"/>
                </a:solidFill>
                <a:latin typeface="Arial" charset="0"/>
                <a:ea typeface="宋体" pitchFamily="2" charset="-122"/>
              </a:defRPr>
            </a:lvl3pPr>
            <a:lvl4pPr marL="1600200" indent="-228600" eaLnBrk="0" hangingPunct="0">
              <a:defRPr sz="2600" b="1">
                <a:solidFill>
                  <a:schemeClr val="tx1"/>
                </a:solidFill>
                <a:latin typeface="Arial" charset="0"/>
                <a:ea typeface="宋体" pitchFamily="2" charset="-122"/>
              </a:defRPr>
            </a:lvl4pPr>
            <a:lvl5pPr marL="2057400" indent="-228600" eaLnBrk="0" hangingPunct="0">
              <a:defRPr sz="2600" b="1">
                <a:solidFill>
                  <a:schemeClr val="tx1"/>
                </a:solidFill>
                <a:latin typeface="Arial" charset="0"/>
                <a:ea typeface="宋体" pitchFamily="2" charset="-122"/>
              </a:defRPr>
            </a:lvl5pPr>
            <a:lvl6pPr marL="2514600" indent="-228600" eaLnBrk="0" fontAlgn="base" hangingPunct="0">
              <a:spcBef>
                <a:spcPct val="0"/>
              </a:spcBef>
              <a:spcAft>
                <a:spcPct val="0"/>
              </a:spcAft>
              <a:defRPr sz="2600" b="1">
                <a:solidFill>
                  <a:schemeClr val="tx1"/>
                </a:solidFill>
                <a:latin typeface="Arial" charset="0"/>
                <a:ea typeface="宋体" pitchFamily="2" charset="-122"/>
              </a:defRPr>
            </a:lvl6pPr>
            <a:lvl7pPr marL="2971800" indent="-228600" eaLnBrk="0" fontAlgn="base" hangingPunct="0">
              <a:spcBef>
                <a:spcPct val="0"/>
              </a:spcBef>
              <a:spcAft>
                <a:spcPct val="0"/>
              </a:spcAft>
              <a:defRPr sz="2600" b="1">
                <a:solidFill>
                  <a:schemeClr val="tx1"/>
                </a:solidFill>
                <a:latin typeface="Arial" charset="0"/>
                <a:ea typeface="宋体" pitchFamily="2" charset="-122"/>
              </a:defRPr>
            </a:lvl7pPr>
            <a:lvl8pPr marL="3429000" indent="-228600" eaLnBrk="0" fontAlgn="base" hangingPunct="0">
              <a:spcBef>
                <a:spcPct val="0"/>
              </a:spcBef>
              <a:spcAft>
                <a:spcPct val="0"/>
              </a:spcAft>
              <a:defRPr sz="2600" b="1">
                <a:solidFill>
                  <a:schemeClr val="tx1"/>
                </a:solidFill>
                <a:latin typeface="Arial" charset="0"/>
                <a:ea typeface="宋体" pitchFamily="2" charset="-122"/>
              </a:defRPr>
            </a:lvl8pPr>
            <a:lvl9pPr marL="3886200" indent="-228600" eaLnBrk="0" fontAlgn="base" hangingPunct="0">
              <a:spcBef>
                <a:spcPct val="0"/>
              </a:spcBef>
              <a:spcAft>
                <a:spcPct val="0"/>
              </a:spcAft>
              <a:defRPr sz="2600" b="1">
                <a:solidFill>
                  <a:schemeClr val="tx1"/>
                </a:solidFill>
                <a:latin typeface="Arial" charset="0"/>
                <a:ea typeface="宋体" pitchFamily="2" charset="-122"/>
              </a:defRPr>
            </a:lvl9pPr>
          </a:lstStyle>
          <a:p>
            <a:pPr algn="ctr">
              <a:spcBef>
                <a:spcPct val="50000"/>
              </a:spcBef>
              <a:defRPr/>
            </a:pPr>
            <a:r>
              <a:rPr lang="en-US" altLang="zh-CN" sz="1600" smtClean="0">
                <a:ea typeface="华文琥珀" pitchFamily="2" charset="-122"/>
              </a:rPr>
              <a:t>- </a:t>
            </a:r>
            <a:fld id="{FF2498DE-24AD-4FF5-B306-EE90D6DC4712}"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航天软件中心</a:t>
            </a:r>
          </a:p>
        </p:txBody>
      </p:sp>
      <p:sp>
        <p:nvSpPr>
          <p:cNvPr id="146443" name="Text Box 11"/>
          <p:cNvSpPr txBox="1">
            <a:spLocks noChangeArrowheads="1"/>
          </p:cNvSpPr>
          <p:nvPr userDrawn="1"/>
        </p:nvSpPr>
        <p:spPr bwMode="auto">
          <a:xfrm>
            <a:off x="76200" y="6602413"/>
            <a:ext cx="1592263" cy="244475"/>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操作系统 </a:t>
            </a:r>
            <a:r>
              <a:rPr lang="en-US" altLang="zh-CN" sz="1000" dirty="0" smtClean="0">
                <a:solidFill>
                  <a:srgbClr val="006699"/>
                </a:solidFill>
                <a:latin typeface="Helvetica" pitchFamily="34" charset="0"/>
                <a:ea typeface="ＭＳ Ｐゴシック" pitchFamily="34" charset="-128"/>
              </a:rPr>
              <a:t>for 2013</a:t>
            </a:r>
            <a:r>
              <a:rPr lang="zh-CN" altLang="en-US" sz="1000" dirty="0" smtClean="0">
                <a:solidFill>
                  <a:srgbClr val="006699"/>
                </a:solidFill>
                <a:latin typeface="Helvetica" pitchFamily="34" charset="0"/>
                <a:ea typeface="ＭＳ Ｐゴシック" pitchFamily="34" charset="-128"/>
              </a:rPr>
              <a:t>级本科</a:t>
            </a:r>
          </a:p>
        </p:txBody>
      </p:sp>
    </p:spTree>
  </p:cSld>
  <p:clrMap bg1="lt1" tx1="dk1" bg2="lt2" tx2="dk2" accent1="accent1" accent2="accent2" accent3="accent3" accent4="accent4" accent5="accent5" accent6="accent6" hlink="hlink" folHlink="folHlink"/>
  <p:sldLayoutIdLst>
    <p:sldLayoutId id="2147483694" r:id="rId1"/>
    <p:sldLayoutId id="2147483704" r:id="rId2"/>
    <p:sldLayoutId id="2147483705" r:id="rId3"/>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5"/>
          <p:cNvSpPr>
            <a:spLocks noChangeArrowheads="1"/>
          </p:cNvSpPr>
          <p:nvPr/>
        </p:nvSpPr>
        <p:spPr bwMode="auto">
          <a:xfrm>
            <a:off x="1219200" y="2568575"/>
            <a:ext cx="6629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4400">
                <a:solidFill>
                  <a:srgbClr val="FF0000"/>
                </a:solidFill>
                <a:latin typeface="Arial Black" pitchFamily="34" charset="0"/>
                <a:ea typeface="黑体" pitchFamily="2" charset="-122"/>
              </a:rPr>
              <a:t>第</a:t>
            </a:r>
            <a:r>
              <a:rPr lang="en-US" altLang="zh-CN" sz="4400">
                <a:solidFill>
                  <a:srgbClr val="FF0000"/>
                </a:solidFill>
                <a:latin typeface="Arial Black" pitchFamily="34" charset="0"/>
                <a:ea typeface="黑体" pitchFamily="2" charset="-122"/>
              </a:rPr>
              <a:t>6</a:t>
            </a:r>
            <a:r>
              <a:rPr lang="zh-CN" altLang="en-US" sz="4400">
                <a:solidFill>
                  <a:srgbClr val="FF0000"/>
                </a:solidFill>
                <a:latin typeface="Arial Black" pitchFamily="34" charset="0"/>
                <a:ea typeface="黑体" pitchFamily="2" charset="-122"/>
              </a:rPr>
              <a:t>章 进程同步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076325"/>
            <a:ext cx="7848600" cy="523875"/>
          </a:xfrm>
        </p:spPr>
        <p:txBody>
          <a:bodyPr/>
          <a:lstStyle/>
          <a:p>
            <a:pPr eaLnBrk="1" hangingPunct="1"/>
            <a:r>
              <a:rPr lang="zh-CN" altLang="en-US" sz="2800" smtClean="0"/>
              <a:t>如何进入临界区</a:t>
            </a:r>
            <a:r>
              <a:rPr lang="en-US" altLang="zh-CN" sz="2800" smtClean="0"/>
              <a:t>? </a:t>
            </a:r>
            <a:r>
              <a:rPr lang="zh-CN" altLang="en-US" sz="2800" smtClean="0">
                <a:sym typeface="Symbol" pitchFamily="18" charset="2"/>
              </a:rPr>
              <a:t>有多种方法！</a:t>
            </a:r>
          </a:p>
        </p:txBody>
      </p:sp>
      <p:sp>
        <p:nvSpPr>
          <p:cNvPr id="246787" name="Rectangle 3"/>
          <p:cNvSpPr>
            <a:spLocks noChangeArrowheads="1"/>
          </p:cNvSpPr>
          <p:nvPr/>
        </p:nvSpPr>
        <p:spPr bwMode="auto">
          <a:xfrm>
            <a:off x="533400" y="2209800"/>
            <a:ext cx="8001000" cy="788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1. </a:t>
            </a:r>
            <a:r>
              <a:rPr lang="zh-CN" altLang="en-US" sz="2400">
                <a:solidFill>
                  <a:srgbClr val="FF0000"/>
                </a:solidFill>
              </a:rPr>
              <a:t>互斥进入：</a:t>
            </a:r>
            <a:r>
              <a:rPr lang="zh-CN" altLang="en-US" sz="2400"/>
              <a:t>如果一个进程在临界区中执行，则其他</a:t>
            </a:r>
            <a:br>
              <a:rPr lang="zh-CN" altLang="en-US" sz="2400"/>
            </a:br>
            <a:r>
              <a:rPr lang="zh-CN" altLang="en-US" sz="2400"/>
              <a:t>                      进程不允许进入</a:t>
            </a:r>
          </a:p>
        </p:txBody>
      </p:sp>
      <p:sp>
        <p:nvSpPr>
          <p:cNvPr id="246789" name="Rectangle 5"/>
          <p:cNvSpPr>
            <a:spLocks noChangeArrowheads="1"/>
          </p:cNvSpPr>
          <p:nvPr/>
        </p:nvSpPr>
        <p:spPr bwMode="auto">
          <a:xfrm>
            <a:off x="533400" y="3048000"/>
            <a:ext cx="8001000"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1873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
                <a:srgbClr val="CC0000"/>
              </a:buClr>
              <a:buFont typeface="Wingdings" pitchFamily="2" charset="2"/>
              <a:buChar char="Ø"/>
            </a:pPr>
            <a:r>
              <a:rPr lang="zh-CN" altLang="en-US" sz="2400"/>
              <a:t>这种进程间的约束关系称为</a:t>
            </a:r>
            <a:r>
              <a:rPr lang="zh-CN" altLang="en-US" sz="2400">
                <a:solidFill>
                  <a:srgbClr val="FF0000"/>
                </a:solidFill>
              </a:rPr>
              <a:t>互斥</a:t>
            </a:r>
            <a:r>
              <a:rPr lang="en-US" altLang="zh-CN" sz="2400">
                <a:solidFill>
                  <a:srgbClr val="FF0000"/>
                </a:solidFill>
              </a:rPr>
              <a:t>(mutual exclusion)</a:t>
            </a:r>
          </a:p>
          <a:p>
            <a:pPr eaLnBrk="1" hangingPunct="1">
              <a:spcBef>
                <a:spcPct val="0"/>
              </a:spcBef>
              <a:buClr>
                <a:srgbClr val="CC0000"/>
              </a:buClr>
              <a:buFont typeface="Wingdings" pitchFamily="2" charset="2"/>
              <a:buChar char="Ø"/>
            </a:pPr>
            <a:r>
              <a:rPr lang="zh-CN" altLang="en-US" sz="2400">
                <a:solidFill>
                  <a:srgbClr val="FF0000"/>
                </a:solidFill>
              </a:rPr>
              <a:t>这是临界区进入的基本原则</a:t>
            </a:r>
            <a:r>
              <a:rPr lang="en-US" altLang="zh-CN" sz="2400">
                <a:solidFill>
                  <a:srgbClr val="FF0000"/>
                </a:solidFill>
              </a:rPr>
              <a:t>(</a:t>
            </a:r>
            <a:r>
              <a:rPr lang="zh-CN" altLang="en-US" sz="2400">
                <a:solidFill>
                  <a:srgbClr val="FF0000"/>
                </a:solidFill>
              </a:rPr>
              <a:t>正确性保证</a:t>
            </a:r>
            <a:r>
              <a:rPr lang="en-US" altLang="zh-CN" sz="2400">
                <a:solidFill>
                  <a:srgbClr val="FF0000"/>
                </a:solidFill>
              </a:rPr>
              <a:t>)</a:t>
            </a:r>
          </a:p>
        </p:txBody>
      </p:sp>
      <p:sp>
        <p:nvSpPr>
          <p:cNvPr id="246791" name="Rectangle 7"/>
          <p:cNvSpPr>
            <a:spLocks noChangeArrowheads="1"/>
          </p:cNvSpPr>
          <p:nvPr/>
        </p:nvSpPr>
        <p:spPr bwMode="auto">
          <a:xfrm>
            <a:off x="533400" y="3886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buFont typeface="Wingdings" pitchFamily="2" charset="2"/>
              <a:buNone/>
            </a:pPr>
            <a:r>
              <a:rPr lang="zh-CN" altLang="en-US" sz="2400"/>
              <a:t>一个好的临界区进入方法还需考虑</a:t>
            </a:r>
            <a:r>
              <a:rPr lang="en-US" altLang="zh-CN" sz="2400">
                <a:latin typeface="宋体" pitchFamily="2" charset="-122"/>
              </a:rPr>
              <a:t>…</a:t>
            </a:r>
            <a:endParaRPr lang="en-US" altLang="zh-CN" sz="2400"/>
          </a:p>
        </p:txBody>
      </p:sp>
      <p:sp>
        <p:nvSpPr>
          <p:cNvPr id="1331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
        <p:nvSpPr>
          <p:cNvPr id="13319" name="Rectangle 18"/>
          <p:cNvSpPr>
            <a:spLocks noChangeArrowheads="1"/>
          </p:cNvSpPr>
          <p:nvPr/>
        </p:nvSpPr>
        <p:spPr bwMode="auto">
          <a:xfrm>
            <a:off x="533400" y="1600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solidFill>
                  <a:srgbClr val="CC0000"/>
                </a:solidFill>
                <a:latin typeface="宋体" pitchFamily="2" charset="-122"/>
              </a:rPr>
              <a:t>临界区问题的解决方案，必须满足下面</a:t>
            </a:r>
            <a:r>
              <a:rPr lang="en-US" altLang="zh-CN" sz="2400">
                <a:solidFill>
                  <a:srgbClr val="CC0000"/>
                </a:solidFill>
                <a:latin typeface="宋体" pitchFamily="2" charset="-122"/>
              </a:rPr>
              <a:t>3</a:t>
            </a:r>
            <a:r>
              <a:rPr lang="zh-CN" altLang="en-US" sz="2400">
                <a:solidFill>
                  <a:srgbClr val="CC0000"/>
                </a:solidFill>
                <a:latin typeface="宋体" pitchFamily="2" charset="-122"/>
              </a:rPr>
              <a:t>个条件：</a:t>
            </a:r>
            <a:endParaRPr lang="zh-CN" altLang="en-US" sz="2000">
              <a:solidFill>
                <a:srgbClr val="CC0000"/>
              </a:solidFill>
            </a:endParaRPr>
          </a:p>
        </p:txBody>
      </p:sp>
      <p:sp>
        <p:nvSpPr>
          <p:cNvPr id="246803" name="Rectangle 19"/>
          <p:cNvSpPr>
            <a:spLocks noChangeArrowheads="1"/>
          </p:cNvSpPr>
          <p:nvPr/>
        </p:nvSpPr>
        <p:spPr bwMode="auto">
          <a:xfrm>
            <a:off x="533400" y="4495800"/>
            <a:ext cx="8001000" cy="838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2. </a:t>
            </a:r>
            <a:r>
              <a:rPr lang="zh-CN" altLang="en-US" sz="2400">
                <a:solidFill>
                  <a:srgbClr val="FF0000"/>
                </a:solidFill>
              </a:rPr>
              <a:t>有空让进：</a:t>
            </a:r>
            <a:r>
              <a:rPr lang="zh-CN" altLang="en-US" sz="2400"/>
              <a:t>若干进程要求进入空闲临界区时，应一</a:t>
            </a:r>
            <a:br>
              <a:rPr lang="zh-CN" altLang="en-US" sz="2400"/>
            </a:br>
            <a:r>
              <a:rPr lang="zh-CN" altLang="en-US" sz="2400"/>
              <a:t>                      定能使某个进程进入临界区</a:t>
            </a:r>
          </a:p>
        </p:txBody>
      </p:sp>
      <p:sp>
        <p:nvSpPr>
          <p:cNvPr id="246804" name="Rectangle 20"/>
          <p:cNvSpPr>
            <a:spLocks noChangeArrowheads="1"/>
          </p:cNvSpPr>
          <p:nvPr/>
        </p:nvSpPr>
        <p:spPr bwMode="auto">
          <a:xfrm>
            <a:off x="533400" y="5535613"/>
            <a:ext cx="8001000" cy="7889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en-US" altLang="zh-CN" sz="2400">
                <a:solidFill>
                  <a:srgbClr val="FF0000"/>
                </a:solidFill>
              </a:rPr>
              <a:t>3. </a:t>
            </a:r>
            <a:r>
              <a:rPr lang="zh-CN" altLang="en-US" sz="2400">
                <a:solidFill>
                  <a:srgbClr val="FF0000"/>
                </a:solidFill>
              </a:rPr>
              <a:t>有限等待：</a:t>
            </a:r>
            <a:r>
              <a:rPr lang="zh-CN" altLang="en-US" sz="2400"/>
              <a:t>从进程发出进入请求到允许进入，不能</a:t>
            </a:r>
            <a:br>
              <a:rPr lang="zh-CN" altLang="en-US" sz="2400"/>
            </a:br>
            <a:r>
              <a:rPr lang="zh-CN" altLang="en-US" sz="2400"/>
              <a:t>                      无限等待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dissolve">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wipe(left)">
                                      <p:cBhvr>
                                        <p:cTn id="12" dur="500"/>
                                        <p:tgtEl>
                                          <p:spTgt spid="246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791"/>
                                        </p:tgtEl>
                                        <p:attrNameLst>
                                          <p:attrName>style.visibility</p:attrName>
                                        </p:attrNameLst>
                                      </p:cBhvr>
                                      <p:to>
                                        <p:strVal val="visible"/>
                                      </p:to>
                                    </p:set>
                                    <p:animEffect transition="in" filter="dissolve">
                                      <p:cBhvr>
                                        <p:cTn id="17" dur="500"/>
                                        <p:tgtEl>
                                          <p:spTgt spid="2467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6803"/>
                                        </p:tgtEl>
                                        <p:attrNameLst>
                                          <p:attrName>style.visibility</p:attrName>
                                        </p:attrNameLst>
                                      </p:cBhvr>
                                      <p:to>
                                        <p:strVal val="visible"/>
                                      </p:to>
                                    </p:set>
                                    <p:animEffect transition="in" filter="dissolve">
                                      <p:cBhvr>
                                        <p:cTn id="22" dur="500"/>
                                        <p:tgtEl>
                                          <p:spTgt spid="2468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6804"/>
                                        </p:tgtEl>
                                        <p:attrNameLst>
                                          <p:attrName>style.visibility</p:attrName>
                                        </p:attrNameLst>
                                      </p:cBhvr>
                                      <p:to>
                                        <p:strVal val="visible"/>
                                      </p:to>
                                    </p:set>
                                    <p:animEffect transition="in" filter="dissolve">
                                      <p:cBhvr>
                                        <p:cTn id="27" dur="500"/>
                                        <p:tgtEl>
                                          <p:spTgt spid="24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789" grpId="0" animBg="1"/>
      <p:bldP spid="246791" grpId="0"/>
      <p:bldP spid="246803" grpId="0" animBg="1"/>
      <p:bldP spid="2468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1371600"/>
            <a:ext cx="6781800" cy="1524000"/>
          </a:xfrm>
        </p:spPr>
        <p:txBody>
          <a:bodyPr/>
          <a:lstStyle/>
          <a:p>
            <a:pPr eaLnBrk="1" hangingPunct="1">
              <a:lnSpc>
                <a:spcPct val="110000"/>
              </a:lnSpc>
            </a:pPr>
            <a:r>
              <a:rPr lang="zh-CN" altLang="en-US" sz="2800" dirty="0" smtClean="0">
                <a:solidFill>
                  <a:srgbClr val="CC0000"/>
                </a:solidFill>
                <a:latin typeface="宋体" pitchFamily="2" charset="-122"/>
              </a:rPr>
              <a:t>解决临界区问题 </a:t>
            </a:r>
            <a:r>
              <a:rPr lang="en-US" altLang="zh-CN" sz="2800" dirty="0" smtClean="0">
                <a:solidFill>
                  <a:srgbClr val="CC0000"/>
                </a:solidFill>
                <a:latin typeface="宋体" pitchFamily="2" charset="-122"/>
              </a:rPr>
              <a:t>= </a:t>
            </a:r>
            <a:r>
              <a:rPr lang="zh-CN" altLang="en-US" sz="2800" dirty="0" smtClean="0">
                <a:solidFill>
                  <a:srgbClr val="CC0000"/>
                </a:solidFill>
                <a:latin typeface="宋体" pitchFamily="2" charset="-122"/>
              </a:rPr>
              <a:t>即如何进入和退出临界区，以达到进程互斥及同步的目的！</a:t>
            </a:r>
            <a:r>
              <a:rPr lang="en-US" altLang="zh-CN" sz="2800" dirty="0" smtClean="0">
                <a:solidFill>
                  <a:srgbClr val="CC0000"/>
                </a:solidFill>
                <a:latin typeface="宋体" pitchFamily="2" charset="-122"/>
              </a:rPr>
              <a:t/>
            </a:r>
            <a:br>
              <a:rPr lang="en-US" altLang="zh-CN" sz="2800" dirty="0" smtClean="0">
                <a:solidFill>
                  <a:srgbClr val="CC0000"/>
                </a:solidFill>
                <a:latin typeface="宋体" pitchFamily="2" charset="-122"/>
              </a:rPr>
            </a:br>
            <a:endParaRPr lang="zh-CN" altLang="en-US" sz="2800" dirty="0" smtClean="0">
              <a:solidFill>
                <a:srgbClr val="000099"/>
              </a:solidFill>
              <a:latin typeface="楷体_GB2312" pitchFamily="49" charset="-122"/>
              <a:ea typeface="楷体_GB2312" pitchFamily="49" charset="-122"/>
            </a:endParaRPr>
          </a:p>
        </p:txBody>
      </p:sp>
      <p:sp>
        <p:nvSpPr>
          <p:cNvPr id="14339"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 name="矩形 1"/>
          <p:cNvSpPr/>
          <p:nvPr/>
        </p:nvSpPr>
        <p:spPr>
          <a:xfrm>
            <a:off x="1143000" y="2590800"/>
            <a:ext cx="4572000" cy="1938992"/>
          </a:xfrm>
          <a:prstGeom prst="rect">
            <a:avLst/>
          </a:prstGeom>
        </p:spPr>
        <p:txBody>
          <a:bodyPr>
            <a:spAutoFit/>
          </a:bodyPr>
          <a:lstStyle/>
          <a:p>
            <a:r>
              <a:rPr lang="zh-CN" altLang="en-US" sz="2400" dirty="0">
                <a:latin typeface="宋体" pitchFamily="2" charset="-122"/>
                <a:sym typeface="Symbol" pitchFamily="18" charset="2"/>
              </a:rPr>
              <a:t>有多种方法：</a:t>
            </a:r>
            <a:r>
              <a:rPr lang="zh-CN" altLang="en-US" sz="2400" dirty="0">
                <a:latin typeface="楷体_GB2312" pitchFamily="49" charset="-122"/>
                <a:ea typeface="楷体_GB2312" pitchFamily="49" charset="-122"/>
                <a:sym typeface="Symbol" pitchFamily="18" charset="2"/>
              </a:rPr>
              <a:t/>
            </a:r>
            <a:br>
              <a:rPr lang="zh-CN" altLang="en-US" sz="2400" dirty="0">
                <a:latin typeface="楷体_GB2312" pitchFamily="49" charset="-122"/>
                <a:ea typeface="楷体_GB2312" pitchFamily="49" charset="-122"/>
                <a:sym typeface="Symbol" pitchFamily="18" charset="2"/>
              </a:rPr>
            </a:br>
            <a:r>
              <a:rPr lang="zh-CN" altLang="en-US" sz="2400" dirty="0">
                <a:latin typeface="楷体_GB2312" pitchFamily="49" charset="-122"/>
                <a:ea typeface="楷体_GB2312" pitchFamily="49" charset="-122"/>
                <a:sym typeface="Symbol" pitchFamily="18" charset="2"/>
              </a:rPr>
              <a:t> </a:t>
            </a:r>
            <a:r>
              <a:rPr lang="zh-CN" altLang="en-US" sz="2400" dirty="0">
                <a:latin typeface="楷体_GB2312" pitchFamily="49" charset="-122"/>
                <a:ea typeface="楷体_GB2312" pitchFamily="49" charset="-122"/>
              </a:rPr>
              <a:t> </a:t>
            </a:r>
            <a:r>
              <a:rPr lang="zh-CN" altLang="en-US" sz="2400" dirty="0">
                <a:solidFill>
                  <a:srgbClr val="000099"/>
                </a:solidFill>
                <a:latin typeface="楷体_GB2312" pitchFamily="49" charset="-122"/>
                <a:ea typeface="楷体_GB2312" pitchFamily="49" charset="-122"/>
              </a:rPr>
              <a:t>（</a:t>
            </a:r>
            <a:r>
              <a:rPr lang="en-US" altLang="zh-CN" sz="2400" dirty="0">
                <a:solidFill>
                  <a:srgbClr val="000099"/>
                </a:solidFill>
                <a:latin typeface="楷体_GB2312" pitchFamily="49" charset="-122"/>
                <a:ea typeface="楷体_GB2312" pitchFamily="49" charset="-122"/>
              </a:rPr>
              <a:t>1</a:t>
            </a:r>
            <a:r>
              <a:rPr lang="zh-CN" altLang="en-US" sz="2400" dirty="0">
                <a:solidFill>
                  <a:srgbClr val="000099"/>
                </a:solidFill>
                <a:latin typeface="楷体_GB2312" pitchFamily="49" charset="-122"/>
                <a:ea typeface="楷体_GB2312" pitchFamily="49" charset="-122"/>
              </a:rPr>
              <a:t>）一般软件方法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2</a:t>
            </a:r>
            <a:r>
              <a:rPr lang="zh-CN" altLang="en-US" sz="2400" dirty="0">
                <a:solidFill>
                  <a:srgbClr val="000099"/>
                </a:solidFill>
                <a:latin typeface="楷体_GB2312" pitchFamily="49" charset="-122"/>
                <a:ea typeface="楷体_GB2312" pitchFamily="49" charset="-122"/>
              </a:rPr>
              <a:t>）关中断方法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）硬件原子指令方法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4</a:t>
            </a:r>
            <a:r>
              <a:rPr lang="zh-CN" altLang="en-US" sz="2400" dirty="0">
                <a:solidFill>
                  <a:srgbClr val="000099"/>
                </a:solidFill>
                <a:latin typeface="楷体_GB2312" pitchFamily="49" charset="-122"/>
                <a:ea typeface="楷体_GB2312" pitchFamily="49" charset="-122"/>
              </a:rPr>
              <a:t>）信号量方法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5" name="Group 3"/>
          <p:cNvGrpSpPr>
            <a:grpSpLocks/>
          </p:cNvGrpSpPr>
          <p:nvPr/>
        </p:nvGrpSpPr>
        <p:grpSpPr bwMode="auto">
          <a:xfrm>
            <a:off x="990600" y="1295400"/>
            <a:ext cx="2895600" cy="3124200"/>
            <a:chOff x="624" y="912"/>
            <a:chExt cx="1824" cy="1968"/>
          </a:xfrm>
        </p:grpSpPr>
        <p:sp>
          <p:nvSpPr>
            <p:cNvPr id="15381" name="Rectangle 4"/>
            <p:cNvSpPr>
              <a:spLocks noChangeArrowheads="1"/>
            </p:cNvSpPr>
            <p:nvPr/>
          </p:nvSpPr>
          <p:spPr bwMode="auto">
            <a:xfrm>
              <a:off x="624" y="912"/>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82" name="Text Box 5"/>
            <p:cNvSpPr txBox="1">
              <a:spLocks noChangeArrowheads="1"/>
            </p:cNvSpPr>
            <p:nvPr/>
          </p:nvSpPr>
          <p:spPr bwMode="auto">
            <a:xfrm>
              <a:off x="720" y="110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 (turn </a:t>
              </a:r>
              <a:r>
                <a:rPr lang="en-US" altLang="zh-CN" sz="2400" dirty="0" smtClean="0">
                  <a:solidFill>
                    <a:srgbClr val="FF0000"/>
                  </a:solidFill>
                </a:rPr>
                <a:t>!=</a:t>
              </a:r>
              <a:r>
                <a:rPr lang="en-US" altLang="zh-CN" sz="2400" dirty="0">
                  <a:solidFill>
                    <a:srgbClr val="FF0000"/>
                  </a:solidFill>
                </a:rPr>
                <a:t>0) ;</a:t>
              </a:r>
            </a:p>
          </p:txBody>
        </p:sp>
        <p:sp>
          <p:nvSpPr>
            <p:cNvPr id="15383" name="Text Box 6"/>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5384" name="Text Box 7"/>
            <p:cNvSpPr txBox="1">
              <a:spLocks noChangeArrowheads="1"/>
            </p:cNvSpPr>
            <p:nvPr/>
          </p:nvSpPr>
          <p:spPr bwMode="auto">
            <a:xfrm>
              <a:off x="720" y="182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turn = 1;</a:t>
              </a:r>
            </a:p>
          </p:txBody>
        </p:sp>
        <p:sp>
          <p:nvSpPr>
            <p:cNvPr id="15385" name="Text Box 8"/>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5386" name="Rectangle 9"/>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253962" name="Group 10"/>
          <p:cNvGrpSpPr>
            <a:grpSpLocks/>
          </p:cNvGrpSpPr>
          <p:nvPr/>
        </p:nvGrpSpPr>
        <p:grpSpPr bwMode="auto">
          <a:xfrm>
            <a:off x="4572000" y="1295400"/>
            <a:ext cx="2895600" cy="3124200"/>
            <a:chOff x="624" y="912"/>
            <a:chExt cx="1824" cy="1968"/>
          </a:xfrm>
        </p:grpSpPr>
        <p:sp>
          <p:nvSpPr>
            <p:cNvPr id="15375" name="Rectangle 11"/>
            <p:cNvSpPr>
              <a:spLocks noChangeArrowheads="1"/>
            </p:cNvSpPr>
            <p:nvPr/>
          </p:nvSpPr>
          <p:spPr bwMode="auto">
            <a:xfrm>
              <a:off x="624" y="912"/>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76" name="Text Box 12"/>
            <p:cNvSpPr txBox="1">
              <a:spLocks noChangeArrowheads="1"/>
            </p:cNvSpPr>
            <p:nvPr/>
          </p:nvSpPr>
          <p:spPr bwMode="auto">
            <a:xfrm>
              <a:off x="720" y="110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 (turn </a:t>
              </a:r>
              <a:r>
                <a:rPr lang="en-US" altLang="zh-CN" sz="2400" dirty="0" smtClean="0">
                  <a:solidFill>
                    <a:srgbClr val="FF0000"/>
                  </a:solidFill>
                </a:rPr>
                <a:t>!=</a:t>
              </a:r>
              <a:r>
                <a:rPr lang="en-US" altLang="zh-CN" sz="2400" dirty="0">
                  <a:solidFill>
                    <a:srgbClr val="FF0000"/>
                  </a:solidFill>
                </a:rPr>
                <a:t>1) ;</a:t>
              </a:r>
            </a:p>
          </p:txBody>
        </p:sp>
        <p:sp>
          <p:nvSpPr>
            <p:cNvPr id="15377" name="Text Box 13"/>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5378" name="Text Box 14"/>
            <p:cNvSpPr txBox="1">
              <a:spLocks noChangeArrowheads="1"/>
            </p:cNvSpPr>
            <p:nvPr/>
          </p:nvSpPr>
          <p:spPr bwMode="auto">
            <a:xfrm>
              <a:off x="720" y="1824"/>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turn = 0;</a:t>
              </a:r>
            </a:p>
          </p:txBody>
        </p:sp>
        <p:sp>
          <p:nvSpPr>
            <p:cNvPr id="15379" name="Text Box 15"/>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5380" name="Rectangle 16"/>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nvGrpSpPr>
          <p:cNvPr id="253969" name="Group 17"/>
          <p:cNvGrpSpPr>
            <a:grpSpLocks/>
          </p:cNvGrpSpPr>
          <p:nvPr/>
        </p:nvGrpSpPr>
        <p:grpSpPr bwMode="auto">
          <a:xfrm>
            <a:off x="609600" y="4956175"/>
            <a:ext cx="8001000" cy="530225"/>
            <a:chOff x="576" y="2771"/>
            <a:chExt cx="5040" cy="334"/>
          </a:xfrm>
        </p:grpSpPr>
        <p:sp>
          <p:nvSpPr>
            <p:cNvPr id="15373" name="Rectangle 18"/>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满足互斥进入要求</a:t>
              </a:r>
            </a:p>
          </p:txBody>
        </p:sp>
        <p:pic>
          <p:nvPicPr>
            <p:cNvPr id="15374"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3972" name="Group 20"/>
          <p:cNvGrpSpPr>
            <a:grpSpLocks/>
          </p:cNvGrpSpPr>
          <p:nvPr/>
        </p:nvGrpSpPr>
        <p:grpSpPr bwMode="auto">
          <a:xfrm>
            <a:off x="609600" y="5486400"/>
            <a:ext cx="8001000" cy="968375"/>
            <a:chOff x="576" y="2771"/>
            <a:chExt cx="5040" cy="610"/>
          </a:xfrm>
        </p:grpSpPr>
        <p:sp>
          <p:nvSpPr>
            <p:cNvPr id="15371" name="Rectangle 21"/>
            <p:cNvSpPr>
              <a:spLocks noChangeArrowheads="1"/>
            </p:cNvSpPr>
            <p:nvPr/>
          </p:nvSpPr>
          <p:spPr bwMode="auto">
            <a:xfrm>
              <a:off x="576" y="2771"/>
              <a:ext cx="5040"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问题</a:t>
              </a:r>
              <a:r>
                <a:rPr lang="en-US" altLang="zh-CN" sz="2400">
                  <a:solidFill>
                    <a:srgbClr val="FF0000"/>
                  </a:solidFill>
                </a:rPr>
                <a:t>: P</a:t>
              </a:r>
              <a:r>
                <a:rPr lang="en-US" altLang="zh-CN" sz="2400" baseline="-25000">
                  <a:solidFill>
                    <a:srgbClr val="FF0000"/>
                  </a:solidFill>
                </a:rPr>
                <a:t>0</a:t>
              </a:r>
              <a:r>
                <a:rPr lang="zh-CN" altLang="en-US" sz="2400">
                  <a:solidFill>
                    <a:srgbClr val="FF0000"/>
                  </a:solidFill>
                </a:rPr>
                <a:t>完成后不能接着再次进入，尽管进程</a:t>
              </a:r>
              <a:r>
                <a:rPr lang="en-US" altLang="zh-CN" sz="2400">
                  <a:solidFill>
                    <a:srgbClr val="FF0000"/>
                  </a:solidFill>
                </a:rPr>
                <a:t>P</a:t>
              </a:r>
              <a:r>
                <a:rPr lang="en-US" altLang="zh-CN" sz="2400" baseline="-25000">
                  <a:solidFill>
                    <a:srgbClr val="FF0000"/>
                  </a:solidFill>
                </a:rPr>
                <a:t>1</a:t>
              </a:r>
              <a:r>
                <a:rPr lang="zh-CN" altLang="en-US" sz="2400">
                  <a:solidFill>
                    <a:srgbClr val="FF0000"/>
                  </a:solidFill>
                </a:rPr>
                <a:t>不在临界区</a:t>
              </a:r>
              <a:r>
                <a:rPr lang="en-US" altLang="zh-CN" sz="2400">
                  <a:solidFill>
                    <a:srgbClr val="FF0000"/>
                  </a:solidFill>
                </a:rPr>
                <a:t>…(</a:t>
              </a:r>
              <a:r>
                <a:rPr lang="zh-CN" altLang="en-US" sz="2400">
                  <a:solidFill>
                    <a:srgbClr val="FF0000"/>
                  </a:solidFill>
                </a:rPr>
                <a:t>不满足“有空让进”</a:t>
              </a:r>
              <a:r>
                <a:rPr lang="en-US" altLang="zh-CN" sz="2400">
                  <a:solidFill>
                    <a:srgbClr val="FF0000"/>
                  </a:solidFill>
                </a:rPr>
                <a:t>) </a:t>
              </a:r>
              <a:r>
                <a:rPr lang="en-US" altLang="zh-CN" sz="2400"/>
                <a:t>(</a:t>
              </a:r>
              <a:r>
                <a:rPr lang="zh-CN" altLang="en-US" sz="2400"/>
                <a:t>只有一人一次才能满足</a:t>
              </a:r>
              <a:r>
                <a:rPr lang="en-US" altLang="zh-CN" sz="2400"/>
                <a:t>)</a:t>
              </a:r>
            </a:p>
          </p:txBody>
        </p:sp>
        <p:pic>
          <p:nvPicPr>
            <p:cNvPr id="15372" name="Picture 2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5367" name="Rectangle 24"/>
          <p:cNvSpPr>
            <a:spLocks noChangeArrowheads="1"/>
          </p:cNvSpPr>
          <p:nvPr/>
        </p:nvSpPr>
        <p:spPr bwMode="auto">
          <a:xfrm>
            <a:off x="2162175" y="604838"/>
            <a:ext cx="606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(1) </a:t>
            </a:r>
            <a:r>
              <a:rPr lang="zh-CN" altLang="en-US" sz="2400">
                <a:sym typeface="Symbol" pitchFamily="18" charset="2"/>
              </a:rPr>
              <a:t>轮换法（值日法）</a:t>
            </a:r>
            <a:r>
              <a:rPr lang="zh-CN" altLang="en-US" sz="2400"/>
              <a:t> </a:t>
            </a:r>
          </a:p>
        </p:txBody>
      </p:sp>
      <p:grpSp>
        <p:nvGrpSpPr>
          <p:cNvPr id="253978" name="Group 26"/>
          <p:cNvGrpSpPr>
            <a:grpSpLocks/>
          </p:cNvGrpSpPr>
          <p:nvPr/>
        </p:nvGrpSpPr>
        <p:grpSpPr bwMode="auto">
          <a:xfrm>
            <a:off x="609600" y="4422775"/>
            <a:ext cx="8001000" cy="530225"/>
            <a:chOff x="576" y="2771"/>
            <a:chExt cx="5040" cy="334"/>
          </a:xfrm>
        </p:grpSpPr>
        <p:sp>
          <p:nvSpPr>
            <p:cNvPr id="15369" name="Rectangle 27"/>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上面的轮换法类似于值日</a:t>
              </a:r>
            </a:p>
          </p:txBody>
        </p:sp>
        <p:pic>
          <p:nvPicPr>
            <p:cNvPr id="15370" name="Picture 2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3955"/>
                                        </p:tgtEl>
                                        <p:attrNameLst>
                                          <p:attrName>style.visibility</p:attrName>
                                        </p:attrNameLst>
                                      </p:cBhvr>
                                      <p:to>
                                        <p:strVal val="visible"/>
                                      </p:to>
                                    </p:set>
                                    <p:animEffect transition="in" filter="dissolve">
                                      <p:cBhvr>
                                        <p:cTn id="7" dur="500"/>
                                        <p:tgtEl>
                                          <p:spTgt spid="25395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53962"/>
                                        </p:tgtEl>
                                        <p:attrNameLst>
                                          <p:attrName>style.visibility</p:attrName>
                                        </p:attrNameLst>
                                      </p:cBhvr>
                                      <p:to>
                                        <p:strVal val="visible"/>
                                      </p:to>
                                    </p:set>
                                    <p:animEffect transition="in" filter="dissolve">
                                      <p:cBhvr>
                                        <p:cTn id="11" dur="500"/>
                                        <p:tgtEl>
                                          <p:spTgt spid="25396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53978"/>
                                        </p:tgtEl>
                                        <p:attrNameLst>
                                          <p:attrName>style.visibility</p:attrName>
                                        </p:attrNameLst>
                                      </p:cBhvr>
                                      <p:to>
                                        <p:strVal val="visible"/>
                                      </p:to>
                                    </p:set>
                                    <p:animEffect transition="in" filter="dissolve">
                                      <p:cBhvr>
                                        <p:cTn id="15" dur="500"/>
                                        <p:tgtEl>
                                          <p:spTgt spid="2539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53969"/>
                                        </p:tgtEl>
                                        <p:attrNameLst>
                                          <p:attrName>style.visibility</p:attrName>
                                        </p:attrNameLst>
                                      </p:cBhvr>
                                      <p:to>
                                        <p:strVal val="visible"/>
                                      </p:to>
                                    </p:set>
                                    <p:animEffect transition="in" filter="dissolve">
                                      <p:cBhvr>
                                        <p:cTn id="20" dur="500"/>
                                        <p:tgtEl>
                                          <p:spTgt spid="253969"/>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53972"/>
                                        </p:tgtEl>
                                        <p:attrNameLst>
                                          <p:attrName>style.visibility</p:attrName>
                                        </p:attrNameLst>
                                      </p:cBhvr>
                                      <p:to>
                                        <p:strVal val="visible"/>
                                      </p:to>
                                    </p:set>
                                    <p:animEffect transition="in" filter="dissolve">
                                      <p:cBhvr>
                                        <p:cTn id="24" dur="500"/>
                                        <p:tgtEl>
                                          <p:spTgt spid="25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2" name="Rectangle 6"/>
          <p:cNvSpPr>
            <a:spLocks noChangeArrowheads="1"/>
          </p:cNvSpPr>
          <p:nvPr/>
        </p:nvSpPr>
        <p:spPr bwMode="auto">
          <a:xfrm>
            <a:off x="533400" y="1295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想别的办法</a:t>
            </a:r>
            <a:r>
              <a:rPr lang="en-US" altLang="zh-CN"/>
              <a:t>…</a:t>
            </a:r>
          </a:p>
        </p:txBody>
      </p:sp>
      <p:sp>
        <p:nvSpPr>
          <p:cNvPr id="254983" name="Rectangle 7"/>
          <p:cNvSpPr>
            <a:spLocks noChangeArrowheads="1"/>
          </p:cNvSpPr>
          <p:nvPr/>
        </p:nvSpPr>
        <p:spPr bwMode="auto">
          <a:xfrm>
            <a:off x="3962400" y="1385888"/>
            <a:ext cx="399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a:solidFill>
                  <a:srgbClr val="FF0000"/>
                </a:solidFill>
              </a:rPr>
              <a:t>可借鉴生活中的道理</a:t>
            </a:r>
          </a:p>
        </p:txBody>
      </p:sp>
      <p:sp>
        <p:nvSpPr>
          <p:cNvPr id="16388" name="Rectangle 8"/>
          <p:cNvSpPr>
            <a:spLocks noChangeArrowheads="1"/>
          </p:cNvSpPr>
          <p:nvPr/>
        </p:nvSpPr>
        <p:spPr bwMode="auto">
          <a:xfrm>
            <a:off x="2155825" y="4629150"/>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4985" name="Group 9"/>
          <p:cNvGrpSpPr>
            <a:grpSpLocks/>
          </p:cNvGrpSpPr>
          <p:nvPr/>
        </p:nvGrpSpPr>
        <p:grpSpPr bwMode="auto">
          <a:xfrm>
            <a:off x="1066800" y="4629150"/>
            <a:ext cx="7239000" cy="365125"/>
            <a:chOff x="768" y="2916"/>
            <a:chExt cx="4560" cy="230"/>
          </a:xfrm>
        </p:grpSpPr>
        <p:sp>
          <p:nvSpPr>
            <p:cNvPr id="16439" name="Rectangle 10"/>
            <p:cNvSpPr>
              <a:spLocks noChangeArrowheads="1"/>
            </p:cNvSpPr>
            <p:nvPr/>
          </p:nvSpPr>
          <p:spPr bwMode="auto">
            <a:xfrm>
              <a:off x="3351" y="291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回到家里，牛奶放进冰箱</a:t>
              </a:r>
            </a:p>
          </p:txBody>
        </p:sp>
        <p:sp>
          <p:nvSpPr>
            <p:cNvPr id="16440" name="Rectangle 11"/>
            <p:cNvSpPr>
              <a:spLocks noChangeArrowheads="1"/>
            </p:cNvSpPr>
            <p:nvPr/>
          </p:nvSpPr>
          <p:spPr bwMode="auto">
            <a:xfrm>
              <a:off x="768" y="291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3:30</a:t>
              </a:r>
            </a:p>
          </p:txBody>
        </p:sp>
      </p:grpSp>
      <p:sp>
        <p:nvSpPr>
          <p:cNvPr id="16390" name="Rectangle 12"/>
          <p:cNvSpPr>
            <a:spLocks noChangeArrowheads="1"/>
          </p:cNvSpPr>
          <p:nvPr/>
        </p:nvSpPr>
        <p:spPr bwMode="auto">
          <a:xfrm>
            <a:off x="2155825" y="4264025"/>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4989" name="Group 13"/>
          <p:cNvGrpSpPr>
            <a:grpSpLocks/>
          </p:cNvGrpSpPr>
          <p:nvPr/>
        </p:nvGrpSpPr>
        <p:grpSpPr bwMode="auto">
          <a:xfrm>
            <a:off x="1066800" y="4264025"/>
            <a:ext cx="7239000" cy="365125"/>
            <a:chOff x="768" y="2686"/>
            <a:chExt cx="4560" cy="230"/>
          </a:xfrm>
        </p:grpSpPr>
        <p:sp>
          <p:nvSpPr>
            <p:cNvPr id="16437" name="Rectangle 14"/>
            <p:cNvSpPr>
              <a:spLocks noChangeArrowheads="1"/>
            </p:cNvSpPr>
            <p:nvPr/>
          </p:nvSpPr>
          <p:spPr bwMode="auto">
            <a:xfrm>
              <a:off x="3351" y="268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买牛奶</a:t>
              </a:r>
            </a:p>
          </p:txBody>
        </p:sp>
        <p:sp>
          <p:nvSpPr>
            <p:cNvPr id="16438" name="Rectangle 15"/>
            <p:cNvSpPr>
              <a:spLocks noChangeArrowheads="1"/>
            </p:cNvSpPr>
            <p:nvPr/>
          </p:nvSpPr>
          <p:spPr bwMode="auto">
            <a:xfrm>
              <a:off x="768" y="268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3:25</a:t>
              </a:r>
            </a:p>
          </p:txBody>
        </p:sp>
      </p:grpSp>
      <p:grpSp>
        <p:nvGrpSpPr>
          <p:cNvPr id="254992" name="Group 16"/>
          <p:cNvGrpSpPr>
            <a:grpSpLocks/>
          </p:cNvGrpSpPr>
          <p:nvPr/>
        </p:nvGrpSpPr>
        <p:grpSpPr bwMode="auto">
          <a:xfrm>
            <a:off x="1066800" y="3898900"/>
            <a:ext cx="7239000" cy="365125"/>
            <a:chOff x="768" y="2456"/>
            <a:chExt cx="4560" cy="230"/>
          </a:xfrm>
        </p:grpSpPr>
        <p:sp>
          <p:nvSpPr>
            <p:cNvPr id="16434" name="Rectangle 17"/>
            <p:cNvSpPr>
              <a:spLocks noChangeArrowheads="1"/>
            </p:cNvSpPr>
            <p:nvPr/>
          </p:nvSpPr>
          <p:spPr bwMode="auto">
            <a:xfrm>
              <a:off x="3351" y="245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到达商店</a:t>
              </a:r>
            </a:p>
          </p:txBody>
        </p:sp>
        <p:sp>
          <p:nvSpPr>
            <p:cNvPr id="16435" name="Rectangle 18"/>
            <p:cNvSpPr>
              <a:spLocks noChangeArrowheads="1"/>
            </p:cNvSpPr>
            <p:nvPr/>
          </p:nvSpPr>
          <p:spPr bwMode="auto">
            <a:xfrm>
              <a:off x="1454" y="245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回到家里，牛奶放进冰箱</a:t>
              </a:r>
            </a:p>
          </p:txBody>
        </p:sp>
        <p:sp>
          <p:nvSpPr>
            <p:cNvPr id="16436" name="Rectangle 19"/>
            <p:cNvSpPr>
              <a:spLocks noChangeArrowheads="1"/>
            </p:cNvSpPr>
            <p:nvPr/>
          </p:nvSpPr>
          <p:spPr bwMode="auto">
            <a:xfrm>
              <a:off x="768" y="245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3:20</a:t>
              </a:r>
            </a:p>
          </p:txBody>
        </p:sp>
      </p:grpSp>
      <p:grpSp>
        <p:nvGrpSpPr>
          <p:cNvPr id="254996" name="Group 20"/>
          <p:cNvGrpSpPr>
            <a:grpSpLocks/>
          </p:cNvGrpSpPr>
          <p:nvPr/>
        </p:nvGrpSpPr>
        <p:grpSpPr bwMode="auto">
          <a:xfrm>
            <a:off x="1066800" y="3533775"/>
            <a:ext cx="7239000" cy="365125"/>
            <a:chOff x="768" y="2226"/>
            <a:chExt cx="4560" cy="230"/>
          </a:xfrm>
        </p:grpSpPr>
        <p:sp>
          <p:nvSpPr>
            <p:cNvPr id="16431" name="Rectangle 21"/>
            <p:cNvSpPr>
              <a:spLocks noChangeArrowheads="1"/>
            </p:cNvSpPr>
            <p:nvPr/>
          </p:nvSpPr>
          <p:spPr bwMode="auto">
            <a:xfrm>
              <a:off x="3351" y="222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离开家去商店</a:t>
              </a:r>
            </a:p>
          </p:txBody>
        </p:sp>
        <p:sp>
          <p:nvSpPr>
            <p:cNvPr id="16432" name="Rectangle 22"/>
            <p:cNvSpPr>
              <a:spLocks noChangeArrowheads="1"/>
            </p:cNvSpPr>
            <p:nvPr/>
          </p:nvSpPr>
          <p:spPr bwMode="auto">
            <a:xfrm>
              <a:off x="1454" y="222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买牛奶</a:t>
              </a:r>
            </a:p>
          </p:txBody>
        </p:sp>
        <p:sp>
          <p:nvSpPr>
            <p:cNvPr id="16433" name="Rectangle 23"/>
            <p:cNvSpPr>
              <a:spLocks noChangeArrowheads="1"/>
            </p:cNvSpPr>
            <p:nvPr/>
          </p:nvSpPr>
          <p:spPr bwMode="auto">
            <a:xfrm>
              <a:off x="768" y="222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3:15</a:t>
              </a:r>
            </a:p>
          </p:txBody>
        </p:sp>
      </p:grpSp>
      <p:sp>
        <p:nvSpPr>
          <p:cNvPr id="16394" name="Rectangle 24"/>
          <p:cNvSpPr>
            <a:spLocks noChangeArrowheads="1"/>
          </p:cNvSpPr>
          <p:nvPr/>
        </p:nvSpPr>
        <p:spPr bwMode="auto">
          <a:xfrm>
            <a:off x="5167313" y="2803525"/>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5001" name="Group 25"/>
          <p:cNvGrpSpPr>
            <a:grpSpLocks/>
          </p:cNvGrpSpPr>
          <p:nvPr/>
        </p:nvGrpSpPr>
        <p:grpSpPr bwMode="auto">
          <a:xfrm>
            <a:off x="1066800" y="2803525"/>
            <a:ext cx="4100513" cy="365125"/>
            <a:chOff x="768" y="1766"/>
            <a:chExt cx="2583" cy="230"/>
          </a:xfrm>
        </p:grpSpPr>
        <p:sp>
          <p:nvSpPr>
            <p:cNvPr id="16429" name="Rectangle 26"/>
            <p:cNvSpPr>
              <a:spLocks noChangeArrowheads="1"/>
            </p:cNvSpPr>
            <p:nvPr/>
          </p:nvSpPr>
          <p:spPr bwMode="auto">
            <a:xfrm>
              <a:off x="1454" y="176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离开家去商店</a:t>
              </a:r>
            </a:p>
          </p:txBody>
        </p:sp>
        <p:sp>
          <p:nvSpPr>
            <p:cNvPr id="16430" name="Rectangle 27"/>
            <p:cNvSpPr>
              <a:spLocks noChangeArrowheads="1"/>
            </p:cNvSpPr>
            <p:nvPr/>
          </p:nvSpPr>
          <p:spPr bwMode="auto">
            <a:xfrm>
              <a:off x="768" y="176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3:05</a:t>
              </a:r>
            </a:p>
          </p:txBody>
        </p:sp>
      </p:grpSp>
      <p:sp>
        <p:nvSpPr>
          <p:cNvPr id="16396" name="Rectangle 28"/>
          <p:cNvSpPr>
            <a:spLocks noChangeArrowheads="1"/>
          </p:cNvSpPr>
          <p:nvPr/>
        </p:nvSpPr>
        <p:spPr bwMode="auto">
          <a:xfrm>
            <a:off x="5167313" y="2438400"/>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endParaRPr lang="zh-CN" altLang="zh-CN" sz="2000"/>
          </a:p>
        </p:txBody>
      </p:sp>
      <p:grpSp>
        <p:nvGrpSpPr>
          <p:cNvPr id="255005" name="Group 29"/>
          <p:cNvGrpSpPr>
            <a:grpSpLocks/>
          </p:cNvGrpSpPr>
          <p:nvPr/>
        </p:nvGrpSpPr>
        <p:grpSpPr bwMode="auto">
          <a:xfrm>
            <a:off x="1066800" y="2438400"/>
            <a:ext cx="4100513" cy="365125"/>
            <a:chOff x="768" y="1536"/>
            <a:chExt cx="2583" cy="230"/>
          </a:xfrm>
        </p:grpSpPr>
        <p:sp>
          <p:nvSpPr>
            <p:cNvPr id="16427" name="Rectangle 30"/>
            <p:cNvSpPr>
              <a:spLocks noChangeArrowheads="1"/>
            </p:cNvSpPr>
            <p:nvPr/>
          </p:nvSpPr>
          <p:spPr bwMode="auto">
            <a:xfrm>
              <a:off x="1454" y="153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打开冰箱，没有牛奶了</a:t>
              </a:r>
            </a:p>
          </p:txBody>
        </p:sp>
        <p:sp>
          <p:nvSpPr>
            <p:cNvPr id="16428" name="Rectangle 31"/>
            <p:cNvSpPr>
              <a:spLocks noChangeArrowheads="1"/>
            </p:cNvSpPr>
            <p:nvPr/>
          </p:nvSpPr>
          <p:spPr bwMode="auto">
            <a:xfrm>
              <a:off x="768" y="153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3:00</a:t>
              </a:r>
            </a:p>
          </p:txBody>
        </p:sp>
      </p:grpSp>
      <p:grpSp>
        <p:nvGrpSpPr>
          <p:cNvPr id="255008" name="Group 32"/>
          <p:cNvGrpSpPr>
            <a:grpSpLocks/>
          </p:cNvGrpSpPr>
          <p:nvPr/>
        </p:nvGrpSpPr>
        <p:grpSpPr bwMode="auto">
          <a:xfrm>
            <a:off x="1066800" y="3168650"/>
            <a:ext cx="7239000" cy="365125"/>
            <a:chOff x="768" y="1996"/>
            <a:chExt cx="4560" cy="230"/>
          </a:xfrm>
        </p:grpSpPr>
        <p:sp>
          <p:nvSpPr>
            <p:cNvPr id="16424" name="Rectangle 33"/>
            <p:cNvSpPr>
              <a:spLocks noChangeArrowheads="1"/>
            </p:cNvSpPr>
            <p:nvPr/>
          </p:nvSpPr>
          <p:spPr bwMode="auto">
            <a:xfrm>
              <a:off x="3351" y="19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打开冰箱，没有牛奶了</a:t>
              </a:r>
            </a:p>
          </p:txBody>
        </p:sp>
        <p:sp>
          <p:nvSpPr>
            <p:cNvPr id="16425" name="Rectangle 34"/>
            <p:cNvSpPr>
              <a:spLocks noChangeArrowheads="1"/>
            </p:cNvSpPr>
            <p:nvPr/>
          </p:nvSpPr>
          <p:spPr bwMode="auto">
            <a:xfrm>
              <a:off x="1454" y="19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zh-CN" altLang="en-US" sz="2000"/>
                <a:t>到达商店</a:t>
              </a:r>
            </a:p>
          </p:txBody>
        </p:sp>
        <p:sp>
          <p:nvSpPr>
            <p:cNvPr id="16426" name="Rectangle 35"/>
            <p:cNvSpPr>
              <a:spLocks noChangeArrowheads="1"/>
            </p:cNvSpPr>
            <p:nvPr/>
          </p:nvSpPr>
          <p:spPr bwMode="auto">
            <a:xfrm>
              <a:off x="768" y="19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000"/>
                <a:t>3:10</a:t>
              </a:r>
            </a:p>
          </p:txBody>
        </p:sp>
      </p:grpSp>
      <p:grpSp>
        <p:nvGrpSpPr>
          <p:cNvPr id="255012" name="Group 36"/>
          <p:cNvGrpSpPr>
            <a:grpSpLocks/>
          </p:cNvGrpSpPr>
          <p:nvPr/>
        </p:nvGrpSpPr>
        <p:grpSpPr bwMode="auto">
          <a:xfrm>
            <a:off x="1066800" y="1143000"/>
            <a:ext cx="7778750" cy="3851275"/>
            <a:chOff x="768" y="720"/>
            <a:chExt cx="4900" cy="2426"/>
          </a:xfrm>
        </p:grpSpPr>
        <p:grpSp>
          <p:nvGrpSpPr>
            <p:cNvPr id="16405" name="Group 37"/>
            <p:cNvGrpSpPr>
              <a:grpSpLocks/>
            </p:cNvGrpSpPr>
            <p:nvPr/>
          </p:nvGrpSpPr>
          <p:grpSpPr bwMode="auto">
            <a:xfrm>
              <a:off x="768" y="1296"/>
              <a:ext cx="4560" cy="1850"/>
              <a:chOff x="768" y="1296"/>
              <a:chExt cx="4560" cy="1850"/>
            </a:xfrm>
          </p:grpSpPr>
          <p:sp>
            <p:nvSpPr>
              <p:cNvPr id="16407" name="Rectangle 38"/>
              <p:cNvSpPr>
                <a:spLocks noChangeArrowheads="1"/>
              </p:cNvSpPr>
              <p:nvPr/>
            </p:nvSpPr>
            <p:spPr bwMode="auto">
              <a:xfrm>
                <a:off x="3351" y="12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妻子</a:t>
                </a:r>
              </a:p>
            </p:txBody>
          </p:sp>
          <p:sp>
            <p:nvSpPr>
              <p:cNvPr id="16408" name="Rectangle 39"/>
              <p:cNvSpPr>
                <a:spLocks noChangeArrowheads="1"/>
              </p:cNvSpPr>
              <p:nvPr/>
            </p:nvSpPr>
            <p:spPr bwMode="auto">
              <a:xfrm>
                <a:off x="1454" y="12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丈夫</a:t>
                </a:r>
              </a:p>
            </p:txBody>
          </p:sp>
          <p:sp>
            <p:nvSpPr>
              <p:cNvPr id="16409" name="Rectangle 40"/>
              <p:cNvSpPr>
                <a:spLocks noChangeArrowheads="1"/>
              </p:cNvSpPr>
              <p:nvPr/>
            </p:nvSpPr>
            <p:spPr bwMode="auto">
              <a:xfrm>
                <a:off x="768" y="12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zh-CN" altLang="en-US" sz="2000">
                    <a:solidFill>
                      <a:srgbClr val="000066"/>
                    </a:solidFill>
                  </a:rPr>
                  <a:t>时间</a:t>
                </a:r>
              </a:p>
            </p:txBody>
          </p:sp>
          <p:grpSp>
            <p:nvGrpSpPr>
              <p:cNvPr id="16410" name="Group 41"/>
              <p:cNvGrpSpPr>
                <a:grpSpLocks/>
              </p:cNvGrpSpPr>
              <p:nvPr/>
            </p:nvGrpSpPr>
            <p:grpSpPr bwMode="auto">
              <a:xfrm>
                <a:off x="768" y="1296"/>
                <a:ext cx="4560" cy="1850"/>
                <a:chOff x="768" y="1296"/>
                <a:chExt cx="4560" cy="1850"/>
              </a:xfrm>
            </p:grpSpPr>
            <p:sp>
              <p:nvSpPr>
                <p:cNvPr id="16411" name="Line 42"/>
                <p:cNvSpPr>
                  <a:spLocks noChangeShapeType="1"/>
                </p:cNvSpPr>
                <p:nvPr/>
              </p:nvSpPr>
              <p:spPr bwMode="auto">
                <a:xfrm>
                  <a:off x="768" y="222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2" name="Line 43"/>
                <p:cNvSpPr>
                  <a:spLocks noChangeShapeType="1"/>
                </p:cNvSpPr>
                <p:nvPr/>
              </p:nvSpPr>
              <p:spPr bwMode="auto">
                <a:xfrm>
                  <a:off x="768" y="1296"/>
                  <a:ext cx="45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3" name="Line 44"/>
                <p:cNvSpPr>
                  <a:spLocks noChangeShapeType="1"/>
                </p:cNvSpPr>
                <p:nvPr/>
              </p:nvSpPr>
              <p:spPr bwMode="auto">
                <a:xfrm>
                  <a:off x="768" y="1536"/>
                  <a:ext cx="45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4" name="Line 45"/>
                <p:cNvSpPr>
                  <a:spLocks noChangeShapeType="1"/>
                </p:cNvSpPr>
                <p:nvPr/>
              </p:nvSpPr>
              <p:spPr bwMode="auto">
                <a:xfrm>
                  <a:off x="768" y="176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5" name="Line 46"/>
                <p:cNvSpPr>
                  <a:spLocks noChangeShapeType="1"/>
                </p:cNvSpPr>
                <p:nvPr/>
              </p:nvSpPr>
              <p:spPr bwMode="auto">
                <a:xfrm>
                  <a:off x="768" y="199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6" name="Line 47"/>
                <p:cNvSpPr>
                  <a:spLocks noChangeShapeType="1"/>
                </p:cNvSpPr>
                <p:nvPr/>
              </p:nvSpPr>
              <p:spPr bwMode="auto">
                <a:xfrm>
                  <a:off x="768" y="245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7" name="Line 48"/>
                <p:cNvSpPr>
                  <a:spLocks noChangeShapeType="1"/>
                </p:cNvSpPr>
                <p:nvPr/>
              </p:nvSpPr>
              <p:spPr bwMode="auto">
                <a:xfrm>
                  <a:off x="768" y="268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8" name="Line 49"/>
                <p:cNvSpPr>
                  <a:spLocks noChangeShapeType="1"/>
                </p:cNvSpPr>
                <p:nvPr/>
              </p:nvSpPr>
              <p:spPr bwMode="auto">
                <a:xfrm>
                  <a:off x="768" y="2916"/>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9" name="Line 50"/>
                <p:cNvSpPr>
                  <a:spLocks noChangeShapeType="1"/>
                </p:cNvSpPr>
                <p:nvPr/>
              </p:nvSpPr>
              <p:spPr bwMode="auto">
                <a:xfrm>
                  <a:off x="768" y="3146"/>
                  <a:ext cx="45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0" name="Line 51"/>
                <p:cNvSpPr>
                  <a:spLocks noChangeShapeType="1"/>
                </p:cNvSpPr>
                <p:nvPr/>
              </p:nvSpPr>
              <p:spPr bwMode="auto">
                <a:xfrm>
                  <a:off x="768" y="1296"/>
                  <a:ext cx="0" cy="18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1" name="Line 52"/>
                <p:cNvSpPr>
                  <a:spLocks noChangeShapeType="1"/>
                </p:cNvSpPr>
                <p:nvPr/>
              </p:nvSpPr>
              <p:spPr bwMode="auto">
                <a:xfrm>
                  <a:off x="1454" y="1296"/>
                  <a:ext cx="0" cy="18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2" name="Line 53"/>
                <p:cNvSpPr>
                  <a:spLocks noChangeShapeType="1"/>
                </p:cNvSpPr>
                <p:nvPr/>
              </p:nvSpPr>
              <p:spPr bwMode="auto">
                <a:xfrm>
                  <a:off x="3351" y="1296"/>
                  <a:ext cx="0" cy="18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3" name="Line 54"/>
                <p:cNvSpPr>
                  <a:spLocks noChangeShapeType="1"/>
                </p:cNvSpPr>
                <p:nvPr/>
              </p:nvSpPr>
              <p:spPr bwMode="auto">
                <a:xfrm>
                  <a:off x="5328" y="1296"/>
                  <a:ext cx="0" cy="18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pic>
          <p:nvPicPr>
            <p:cNvPr id="16406" name="Picture 55"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 y="720"/>
              <a:ext cx="577"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5035" name="Group 59"/>
          <p:cNvGrpSpPr>
            <a:grpSpLocks/>
          </p:cNvGrpSpPr>
          <p:nvPr/>
        </p:nvGrpSpPr>
        <p:grpSpPr bwMode="auto">
          <a:xfrm>
            <a:off x="762000" y="5334004"/>
            <a:ext cx="8001000" cy="534988"/>
            <a:chOff x="576" y="2771"/>
            <a:chExt cx="5040" cy="337"/>
          </a:xfrm>
        </p:grpSpPr>
        <p:sp>
          <p:nvSpPr>
            <p:cNvPr id="16403" name="Rectangle 60"/>
            <p:cNvSpPr>
              <a:spLocks noChangeArrowheads="1"/>
            </p:cNvSpPr>
            <p:nvPr/>
          </p:nvSpPr>
          <p:spPr bwMode="auto">
            <a:xfrm>
              <a:off x="576" y="2771"/>
              <a:ext cx="50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t>更好的方法应该是立即去买，</a:t>
              </a:r>
              <a:r>
                <a:rPr lang="zh-CN" altLang="en-US" sz="2400" dirty="0">
                  <a:solidFill>
                    <a:srgbClr val="FF0000"/>
                  </a:solidFill>
                </a:rPr>
                <a:t>留一个</a:t>
              </a:r>
              <a:r>
                <a:rPr lang="zh-CN" altLang="en-US" sz="2400" dirty="0" smtClean="0">
                  <a:solidFill>
                    <a:srgbClr val="FF0000"/>
                  </a:solidFill>
                </a:rPr>
                <a:t>便条（发一条消息）</a:t>
              </a:r>
              <a:endParaRPr lang="zh-CN" altLang="en-US" sz="2400" dirty="0">
                <a:solidFill>
                  <a:srgbClr val="FF0000"/>
                </a:solidFill>
              </a:endParaRPr>
            </a:p>
          </p:txBody>
        </p:sp>
        <p:pic>
          <p:nvPicPr>
            <p:cNvPr id="16404" name="Picture 6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1"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6402" name="Rectangle 63"/>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2">
                                            <p:txEl>
                                              <p:pRg st="0" end="0"/>
                                            </p:txEl>
                                          </p:spTgt>
                                        </p:tgtEl>
                                        <p:attrNameLst>
                                          <p:attrName>style.visibility</p:attrName>
                                        </p:attrNameLst>
                                      </p:cBhvr>
                                      <p:to>
                                        <p:strVal val="visible"/>
                                      </p:to>
                                    </p:set>
                                    <p:animEffect transition="in" filter="dissolve">
                                      <p:cBhvr>
                                        <p:cTn id="7" dur="500"/>
                                        <p:tgtEl>
                                          <p:spTgt spid="2549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Effect transition="in" filter="dissolve">
                                      <p:cBhvr>
                                        <p:cTn id="12" dur="500"/>
                                        <p:tgtEl>
                                          <p:spTgt spid="254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5012"/>
                                        </p:tgtEl>
                                        <p:attrNameLst>
                                          <p:attrName>style.visibility</p:attrName>
                                        </p:attrNameLst>
                                      </p:cBhvr>
                                      <p:to>
                                        <p:strVal val="visible"/>
                                      </p:to>
                                    </p:set>
                                    <p:animEffect transition="in" filter="dissolve">
                                      <p:cBhvr>
                                        <p:cTn id="17" dur="500"/>
                                        <p:tgtEl>
                                          <p:spTgt spid="255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5005"/>
                                        </p:tgtEl>
                                        <p:attrNameLst>
                                          <p:attrName>style.visibility</p:attrName>
                                        </p:attrNameLst>
                                      </p:cBhvr>
                                      <p:to>
                                        <p:strVal val="visible"/>
                                      </p:to>
                                    </p:set>
                                    <p:animEffect transition="in" filter="dissolve">
                                      <p:cBhvr>
                                        <p:cTn id="22" dur="500"/>
                                        <p:tgtEl>
                                          <p:spTgt spid="255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5001"/>
                                        </p:tgtEl>
                                        <p:attrNameLst>
                                          <p:attrName>style.visibility</p:attrName>
                                        </p:attrNameLst>
                                      </p:cBhvr>
                                      <p:to>
                                        <p:strVal val="visible"/>
                                      </p:to>
                                    </p:set>
                                    <p:animEffect transition="in" filter="dissolve">
                                      <p:cBhvr>
                                        <p:cTn id="27" dur="500"/>
                                        <p:tgtEl>
                                          <p:spTgt spid="2550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5008"/>
                                        </p:tgtEl>
                                        <p:attrNameLst>
                                          <p:attrName>style.visibility</p:attrName>
                                        </p:attrNameLst>
                                      </p:cBhvr>
                                      <p:to>
                                        <p:strVal val="visible"/>
                                      </p:to>
                                    </p:set>
                                    <p:animEffect transition="in" filter="dissolve">
                                      <p:cBhvr>
                                        <p:cTn id="32" dur="500"/>
                                        <p:tgtEl>
                                          <p:spTgt spid="2550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54996"/>
                                        </p:tgtEl>
                                        <p:attrNameLst>
                                          <p:attrName>style.visibility</p:attrName>
                                        </p:attrNameLst>
                                      </p:cBhvr>
                                      <p:to>
                                        <p:strVal val="visible"/>
                                      </p:to>
                                    </p:set>
                                    <p:animEffect transition="in" filter="dissolve">
                                      <p:cBhvr>
                                        <p:cTn id="37" dur="500"/>
                                        <p:tgtEl>
                                          <p:spTgt spid="2549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54992"/>
                                        </p:tgtEl>
                                        <p:attrNameLst>
                                          <p:attrName>style.visibility</p:attrName>
                                        </p:attrNameLst>
                                      </p:cBhvr>
                                      <p:to>
                                        <p:strVal val="visible"/>
                                      </p:to>
                                    </p:set>
                                    <p:animEffect transition="in" filter="dissolve">
                                      <p:cBhvr>
                                        <p:cTn id="42" dur="500"/>
                                        <p:tgtEl>
                                          <p:spTgt spid="2549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54989"/>
                                        </p:tgtEl>
                                        <p:attrNameLst>
                                          <p:attrName>style.visibility</p:attrName>
                                        </p:attrNameLst>
                                      </p:cBhvr>
                                      <p:to>
                                        <p:strVal val="visible"/>
                                      </p:to>
                                    </p:set>
                                    <p:animEffect transition="in" filter="dissolve">
                                      <p:cBhvr>
                                        <p:cTn id="47" dur="500"/>
                                        <p:tgtEl>
                                          <p:spTgt spid="2549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54985"/>
                                        </p:tgtEl>
                                        <p:attrNameLst>
                                          <p:attrName>style.visibility</p:attrName>
                                        </p:attrNameLst>
                                      </p:cBhvr>
                                      <p:to>
                                        <p:strVal val="visible"/>
                                      </p:to>
                                    </p:set>
                                    <p:animEffect transition="in" filter="dissolve">
                                      <p:cBhvr>
                                        <p:cTn id="52" dur="500"/>
                                        <p:tgtEl>
                                          <p:spTgt spid="2549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55035"/>
                                        </p:tgtEl>
                                        <p:attrNameLst>
                                          <p:attrName>style.visibility</p:attrName>
                                        </p:attrNameLst>
                                      </p:cBhvr>
                                      <p:to>
                                        <p:strVal val="visible"/>
                                      </p:to>
                                    </p:set>
                                    <p:animEffect transition="in" filter="dissolve">
                                      <p:cBhvr>
                                        <p:cTn id="57" dur="500"/>
                                        <p:tgtEl>
                                          <p:spTgt spid="255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build="allAtOnce"/>
      <p:bldP spid="2549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03" name="Group 3"/>
          <p:cNvGrpSpPr>
            <a:grpSpLocks/>
          </p:cNvGrpSpPr>
          <p:nvPr/>
        </p:nvGrpSpPr>
        <p:grpSpPr bwMode="auto">
          <a:xfrm>
            <a:off x="7315200" y="1066800"/>
            <a:ext cx="1676400" cy="1503363"/>
            <a:chOff x="3504" y="1584"/>
            <a:chExt cx="1056" cy="947"/>
          </a:xfrm>
        </p:grpSpPr>
        <p:pic>
          <p:nvPicPr>
            <p:cNvPr id="17436" name="Picture 4"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6006" name="AutoShape 6"/>
          <p:cNvSpPr>
            <a:spLocks noChangeArrowheads="1"/>
          </p:cNvSpPr>
          <p:nvPr/>
        </p:nvSpPr>
        <p:spPr bwMode="auto">
          <a:xfrm>
            <a:off x="3657600" y="2286000"/>
            <a:ext cx="609600" cy="152400"/>
          </a:xfrm>
          <a:prstGeom prst="rightArrow">
            <a:avLst>
              <a:gd name="adj1" fmla="val 50000"/>
              <a:gd name="adj2" fmla="val 1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007" name="AutoShape 7"/>
          <p:cNvSpPr>
            <a:spLocks noChangeArrowheads="1"/>
          </p:cNvSpPr>
          <p:nvPr/>
        </p:nvSpPr>
        <p:spPr bwMode="auto">
          <a:xfrm>
            <a:off x="7391400" y="2667000"/>
            <a:ext cx="1752600" cy="838200"/>
          </a:xfrm>
          <a:prstGeom prst="wedgeRectCallout">
            <a:avLst>
              <a:gd name="adj1" fmla="val -90125"/>
              <a:gd name="adj2" fmla="val -180870"/>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FF0000"/>
                </a:solidFill>
              </a:rPr>
              <a:t>计算机考虑问题的方式</a:t>
            </a:r>
          </a:p>
        </p:txBody>
      </p:sp>
      <p:grpSp>
        <p:nvGrpSpPr>
          <p:cNvPr id="256008" name="Group 8"/>
          <p:cNvGrpSpPr>
            <a:grpSpLocks/>
          </p:cNvGrpSpPr>
          <p:nvPr/>
        </p:nvGrpSpPr>
        <p:grpSpPr bwMode="auto">
          <a:xfrm>
            <a:off x="1447800" y="3657600"/>
            <a:ext cx="6324600" cy="3124200"/>
            <a:chOff x="912" y="2304"/>
            <a:chExt cx="3984" cy="1968"/>
          </a:xfrm>
        </p:grpSpPr>
        <p:grpSp>
          <p:nvGrpSpPr>
            <p:cNvPr id="17422" name="Group 9"/>
            <p:cNvGrpSpPr>
              <a:grpSpLocks/>
            </p:cNvGrpSpPr>
            <p:nvPr/>
          </p:nvGrpSpPr>
          <p:grpSpPr bwMode="auto">
            <a:xfrm>
              <a:off x="912" y="2304"/>
              <a:ext cx="1824" cy="1968"/>
              <a:chOff x="912" y="2304"/>
              <a:chExt cx="1824" cy="1968"/>
            </a:xfrm>
          </p:grpSpPr>
          <p:sp>
            <p:nvSpPr>
              <p:cNvPr id="17430" name="Rectangle 10"/>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31" name="Text Box 11"/>
              <p:cNvSpPr txBox="1">
                <a:spLocks noChangeArrowheads="1"/>
              </p:cNvSpPr>
              <p:nvPr/>
            </p:nvSpPr>
            <p:spPr bwMode="auto">
              <a:xfrm>
                <a:off x="1008" y="2385"/>
                <a:ext cx="1632" cy="5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en-US" altLang="zh-CN" sz="2400">
                    <a:solidFill>
                      <a:srgbClr val="FF0000"/>
                    </a:solidFill>
                  </a:rPr>
                  <a:t>flag[0] = true;</a:t>
                </a:r>
              </a:p>
              <a:p>
                <a:pPr eaLnBrk="1" hangingPunct="1">
                  <a:lnSpc>
                    <a:spcPct val="80000"/>
                  </a:lnSpc>
                  <a:spcBef>
                    <a:spcPct val="50000"/>
                  </a:spcBef>
                  <a:buClrTx/>
                  <a:buSzTx/>
                  <a:buFontTx/>
                  <a:buNone/>
                </a:pPr>
                <a:r>
                  <a:rPr lang="en-US" altLang="zh-CN" sz="2400">
                    <a:solidFill>
                      <a:srgbClr val="FF0000"/>
                    </a:solidFill>
                  </a:rPr>
                  <a:t>while (flag[1]) ;</a:t>
                </a:r>
              </a:p>
            </p:txBody>
          </p:sp>
          <p:sp>
            <p:nvSpPr>
              <p:cNvPr id="17432" name="Text Box 12"/>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7433" name="Text Box 13"/>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7434" name="Text Box 14"/>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7435" name="Rectangle 15"/>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7423" name="Group 16"/>
            <p:cNvGrpSpPr>
              <a:grpSpLocks/>
            </p:cNvGrpSpPr>
            <p:nvPr/>
          </p:nvGrpSpPr>
          <p:grpSpPr bwMode="auto">
            <a:xfrm>
              <a:off x="3072" y="2304"/>
              <a:ext cx="1824" cy="1968"/>
              <a:chOff x="912" y="2304"/>
              <a:chExt cx="1824" cy="1968"/>
            </a:xfrm>
          </p:grpSpPr>
          <p:sp>
            <p:nvSpPr>
              <p:cNvPr id="17424" name="Rectangle 17"/>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25" name="Text Box 18"/>
              <p:cNvSpPr txBox="1">
                <a:spLocks noChangeArrowheads="1"/>
              </p:cNvSpPr>
              <p:nvPr/>
            </p:nvSpPr>
            <p:spPr bwMode="auto">
              <a:xfrm>
                <a:off x="1008" y="2385"/>
                <a:ext cx="1632" cy="5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80000"/>
                  </a:lnSpc>
                  <a:spcBef>
                    <a:spcPct val="50000"/>
                  </a:spcBef>
                  <a:buClrTx/>
                  <a:buSzTx/>
                  <a:buFontTx/>
                  <a:buNone/>
                </a:pPr>
                <a:r>
                  <a:rPr lang="en-US" altLang="zh-CN" sz="2400" dirty="0">
                    <a:solidFill>
                      <a:srgbClr val="FF0000"/>
                    </a:solidFill>
                  </a:rPr>
                  <a:t>flag[1] = true;</a:t>
                </a:r>
              </a:p>
              <a:p>
                <a:pPr eaLnBrk="1" hangingPunct="1">
                  <a:lnSpc>
                    <a:spcPct val="80000"/>
                  </a:lnSpc>
                  <a:spcBef>
                    <a:spcPct val="50000"/>
                  </a:spcBef>
                  <a:buClrTx/>
                  <a:buSzTx/>
                  <a:buFontTx/>
                  <a:buNone/>
                </a:pPr>
                <a:r>
                  <a:rPr lang="en-US" altLang="zh-CN" sz="2400" dirty="0">
                    <a:solidFill>
                      <a:srgbClr val="FF0000"/>
                    </a:solidFill>
                  </a:rPr>
                  <a:t>while (flag[0]) ;</a:t>
                </a:r>
              </a:p>
            </p:txBody>
          </p:sp>
          <p:sp>
            <p:nvSpPr>
              <p:cNvPr id="17426" name="Text Box 19"/>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7427" name="Text Box 20"/>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7428" name="Text Box 21"/>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7429" name="Rectangle 22"/>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grpSp>
        <p:nvGrpSpPr>
          <p:cNvPr id="256023" name="Group 23"/>
          <p:cNvGrpSpPr>
            <a:grpSpLocks/>
          </p:cNvGrpSpPr>
          <p:nvPr/>
        </p:nvGrpSpPr>
        <p:grpSpPr bwMode="auto">
          <a:xfrm>
            <a:off x="76200" y="1295400"/>
            <a:ext cx="3276600" cy="2286000"/>
            <a:chOff x="288" y="816"/>
            <a:chExt cx="2064" cy="1440"/>
          </a:xfrm>
        </p:grpSpPr>
        <p:sp>
          <p:nvSpPr>
            <p:cNvPr id="17420" name="Text Box 24"/>
            <p:cNvSpPr txBox="1">
              <a:spLocks noChangeArrowheads="1"/>
            </p:cNvSpPr>
            <p:nvPr/>
          </p:nvSpPr>
          <p:spPr bwMode="auto">
            <a:xfrm>
              <a:off x="288" y="816"/>
              <a:ext cx="2064"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Tx/>
                <a:buSzTx/>
                <a:buFontTx/>
                <a:buNone/>
              </a:pPr>
              <a:r>
                <a:rPr lang="en-US" altLang="zh-CN" sz="2000">
                  <a:latin typeface="Courier New" pitchFamily="49" charset="0"/>
                </a:rPr>
                <a:t>if(noMilk){</a:t>
              </a:r>
            </a:p>
            <a:p>
              <a:pPr lvl="1" eaLnBrk="1" hangingPunct="1">
                <a:spcBef>
                  <a:spcPct val="0"/>
                </a:spcBef>
                <a:buClrTx/>
                <a:buSzTx/>
                <a:buFontTx/>
                <a:buNone/>
              </a:pPr>
              <a:r>
                <a:rPr lang="en-US" altLang="zh-CN" sz="2000">
                  <a:latin typeface="Courier New" pitchFamily="49" charset="0"/>
                </a:rPr>
                <a:t>  if(noNote){</a:t>
              </a:r>
            </a:p>
            <a:p>
              <a:pPr lvl="1" eaLnBrk="1" hangingPunct="1">
                <a:spcBef>
                  <a:spcPct val="0"/>
                </a:spcBef>
                <a:buClrTx/>
                <a:buSzTx/>
                <a:buFontTx/>
                <a:buNone/>
              </a:pPr>
              <a:r>
                <a:rPr lang="en-US" altLang="zh-CN" sz="2000">
                  <a:latin typeface="Courier New" pitchFamily="49" charset="0"/>
                </a:rPr>
                <a:t>     leave Note;</a:t>
              </a:r>
              <a:br>
                <a:rPr lang="en-US" altLang="zh-CN" sz="2000">
                  <a:latin typeface="Courier New" pitchFamily="49" charset="0"/>
                </a:rPr>
              </a:br>
              <a:r>
                <a:rPr lang="en-US" altLang="zh-CN" sz="2000">
                  <a:latin typeface="Courier New" pitchFamily="49" charset="0"/>
                </a:rPr>
                <a:t>     buy milk;</a:t>
              </a:r>
              <a:br>
                <a:rPr lang="en-US" altLang="zh-CN" sz="2000">
                  <a:latin typeface="Courier New" pitchFamily="49" charset="0"/>
                </a:rPr>
              </a:br>
              <a:r>
                <a:rPr lang="en-US" altLang="zh-CN" sz="2000">
                  <a:latin typeface="Courier New" pitchFamily="49" charset="0"/>
                </a:rPr>
                <a:t>     remove note;</a:t>
              </a:r>
              <a:br>
                <a:rPr lang="en-US" altLang="zh-CN" sz="2000">
                  <a:latin typeface="Courier New" pitchFamily="49" charset="0"/>
                </a:rPr>
              </a:br>
              <a:r>
                <a:rPr lang="en-US" altLang="zh-CN" sz="2000">
                  <a:latin typeface="Courier New" pitchFamily="49" charset="0"/>
                </a:rPr>
                <a:t>   }</a:t>
              </a:r>
            </a:p>
            <a:p>
              <a:pPr lvl="1" eaLnBrk="1" hangingPunct="1">
                <a:spcBef>
                  <a:spcPct val="0"/>
                </a:spcBef>
                <a:buClrTx/>
                <a:buSzTx/>
                <a:buFontTx/>
                <a:buNone/>
              </a:pPr>
              <a:r>
                <a:rPr lang="en-US" altLang="zh-CN" sz="2000">
                  <a:latin typeface="Courier New" pitchFamily="49" charset="0"/>
                </a:rPr>
                <a:t>}</a:t>
              </a:r>
              <a:endParaRPr lang="en-US" altLang="zh-CN" sz="2000" b="0">
                <a:latin typeface="Courier New" pitchFamily="49" charset="0"/>
              </a:endParaRPr>
            </a:p>
          </p:txBody>
        </p:sp>
        <p:sp>
          <p:nvSpPr>
            <p:cNvPr id="17421" name="Rectangle 25"/>
            <p:cNvSpPr>
              <a:spLocks noChangeArrowheads="1"/>
            </p:cNvSpPr>
            <p:nvPr/>
          </p:nvSpPr>
          <p:spPr bwMode="auto">
            <a:xfrm>
              <a:off x="576" y="816"/>
              <a:ext cx="1776" cy="144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256026" name="Group 26"/>
          <p:cNvGrpSpPr>
            <a:grpSpLocks/>
          </p:cNvGrpSpPr>
          <p:nvPr/>
        </p:nvGrpSpPr>
        <p:grpSpPr bwMode="auto">
          <a:xfrm>
            <a:off x="3962400" y="1295400"/>
            <a:ext cx="3505200" cy="2554288"/>
            <a:chOff x="2736" y="816"/>
            <a:chExt cx="1968" cy="1609"/>
          </a:xfrm>
        </p:grpSpPr>
        <p:sp>
          <p:nvSpPr>
            <p:cNvPr id="17418" name="Text Box 27"/>
            <p:cNvSpPr txBox="1">
              <a:spLocks noChangeArrowheads="1"/>
            </p:cNvSpPr>
            <p:nvPr/>
          </p:nvSpPr>
          <p:spPr bwMode="auto">
            <a:xfrm>
              <a:off x="2736" y="816"/>
              <a:ext cx="1968"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spcBef>
                  <a:spcPct val="0"/>
                </a:spcBef>
                <a:buClrTx/>
                <a:buSzTx/>
                <a:buFontTx/>
                <a:buNone/>
              </a:pPr>
              <a:r>
                <a:rPr lang="en-US" altLang="zh-CN" sz="2000" dirty="0">
                  <a:latin typeface="Courier New" pitchFamily="49" charset="0"/>
                </a:rPr>
                <a:t>leave Note;</a:t>
              </a:r>
            </a:p>
            <a:p>
              <a:pPr lvl="1" eaLnBrk="1" hangingPunct="1">
                <a:spcBef>
                  <a:spcPct val="0"/>
                </a:spcBef>
                <a:buClrTx/>
                <a:buSzTx/>
                <a:buFontTx/>
                <a:buNone/>
              </a:pPr>
              <a:r>
                <a:rPr lang="en-US" altLang="zh-CN" sz="2000" dirty="0">
                  <a:latin typeface="Courier New" pitchFamily="49" charset="0"/>
                </a:rPr>
                <a:t>if(</a:t>
              </a:r>
              <a:r>
                <a:rPr lang="en-US" altLang="zh-CN" sz="2000" dirty="0" err="1">
                  <a:latin typeface="Courier New" pitchFamily="49" charset="0"/>
                </a:rPr>
                <a:t>noMilk</a:t>
              </a:r>
              <a:r>
                <a:rPr lang="en-US" altLang="zh-CN" sz="2000" dirty="0">
                  <a:latin typeface="Courier New" pitchFamily="49" charset="0"/>
                </a:rPr>
                <a:t>){</a:t>
              </a:r>
            </a:p>
            <a:p>
              <a:pPr lvl="1" eaLnBrk="1" hangingPunct="1">
                <a:spcBef>
                  <a:spcPct val="0"/>
                </a:spcBef>
                <a:buClrTx/>
                <a:buSzTx/>
                <a:buFontTx/>
                <a:buNone/>
              </a:pPr>
              <a:r>
                <a:rPr lang="en-US" altLang="zh-CN" sz="2000" dirty="0">
                  <a:latin typeface="Courier New" pitchFamily="49" charset="0"/>
                </a:rPr>
                <a:t>  </a:t>
              </a:r>
              <a:r>
                <a:rPr lang="en-US" altLang="zh-CN" sz="2000" dirty="0" smtClean="0">
                  <a:latin typeface="Courier New" pitchFamily="49" charset="0"/>
                </a:rPr>
                <a:t>if(</a:t>
              </a:r>
              <a:r>
                <a:rPr lang="en-US" altLang="zh-CN" sz="2000" dirty="0" err="1" smtClean="0">
                  <a:latin typeface="Courier New" pitchFamily="49" charset="0"/>
                </a:rPr>
                <a:t>noOtherNote</a:t>
              </a:r>
              <a:r>
                <a:rPr lang="en-US" altLang="zh-CN" sz="2000" dirty="0">
                  <a:latin typeface="Courier New" pitchFamily="49" charset="0"/>
                </a:rPr>
                <a:t>){</a:t>
              </a:r>
            </a:p>
            <a:p>
              <a:pPr lvl="1" eaLnBrk="1" hangingPunct="1">
                <a:spcBef>
                  <a:spcPct val="0"/>
                </a:spcBef>
                <a:buClrTx/>
                <a:buSzTx/>
                <a:buFontTx/>
                <a:buNone/>
              </a:pPr>
              <a:r>
                <a:rPr lang="en-US" altLang="zh-CN" sz="2000" dirty="0">
                  <a:latin typeface="Courier New" pitchFamily="49" charset="0"/>
                </a:rPr>
                <a:t>     buy milk; </a:t>
              </a:r>
              <a:br>
                <a:rPr lang="en-US" altLang="zh-CN" sz="2000" dirty="0">
                  <a:latin typeface="Courier New" pitchFamily="49" charset="0"/>
                </a:rPr>
              </a:br>
              <a:r>
                <a:rPr lang="en-US" altLang="zh-CN" sz="2000" dirty="0">
                  <a:latin typeface="Courier New" pitchFamily="49" charset="0"/>
                </a:rPr>
                <a:t>   }</a:t>
              </a:r>
            </a:p>
            <a:p>
              <a:pPr lvl="1" eaLnBrk="1" hangingPunct="1">
                <a:spcBef>
                  <a:spcPct val="0"/>
                </a:spcBef>
                <a:buClrTx/>
                <a:buSzTx/>
                <a:buFontTx/>
                <a:buNone/>
              </a:pPr>
              <a:r>
                <a:rPr lang="en-US" altLang="zh-CN" sz="2000" dirty="0">
                  <a:latin typeface="Courier New" pitchFamily="49" charset="0"/>
                </a:rPr>
                <a:t>}  </a:t>
              </a:r>
            </a:p>
            <a:p>
              <a:pPr lvl="1" eaLnBrk="1" hangingPunct="1">
                <a:spcBef>
                  <a:spcPct val="0"/>
                </a:spcBef>
                <a:buClrTx/>
                <a:buSzTx/>
                <a:buFontTx/>
                <a:buNone/>
              </a:pPr>
              <a:r>
                <a:rPr lang="en-US" altLang="zh-CN" sz="2000" dirty="0">
                  <a:latin typeface="Courier New" pitchFamily="49" charset="0"/>
                </a:rPr>
                <a:t>remove note;</a:t>
              </a:r>
            </a:p>
          </p:txBody>
        </p:sp>
        <p:sp>
          <p:nvSpPr>
            <p:cNvPr id="17419" name="Rectangle 28"/>
            <p:cNvSpPr>
              <a:spLocks noChangeArrowheads="1"/>
            </p:cNvSpPr>
            <p:nvPr/>
          </p:nvSpPr>
          <p:spPr bwMode="auto">
            <a:xfrm>
              <a:off x="2928" y="834"/>
              <a:ext cx="1632" cy="139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1741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7417" name="Rectangle 31"/>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
        <p:nvSpPr>
          <p:cNvPr id="2" name="文本框 1"/>
          <p:cNvSpPr txBox="1"/>
          <p:nvPr/>
        </p:nvSpPr>
        <p:spPr>
          <a:xfrm>
            <a:off x="25400" y="4352835"/>
            <a:ext cx="1524000" cy="1200329"/>
          </a:xfrm>
          <a:prstGeom prst="rect">
            <a:avLst/>
          </a:prstGeom>
          <a:noFill/>
        </p:spPr>
        <p:txBody>
          <a:bodyPr wrap="square" rtlCol="0">
            <a:spAutoFit/>
          </a:bodyPr>
          <a:lstStyle/>
          <a:p>
            <a:r>
              <a:rPr lang="zh-CN" altLang="en-US" sz="2400" dirty="0" smtClean="0"/>
              <a:t>互斥访问</a:t>
            </a:r>
            <a:endParaRPr lang="en-US" altLang="zh-CN" sz="2400" dirty="0" smtClean="0"/>
          </a:p>
          <a:p>
            <a:r>
              <a:rPr lang="zh-CN" altLang="en-US" sz="2400" dirty="0" smtClean="0"/>
              <a:t>有空让进</a:t>
            </a:r>
            <a:endParaRPr lang="en-US" altLang="zh-CN" sz="2400" dirty="0" smtClean="0"/>
          </a:p>
          <a:p>
            <a:r>
              <a:rPr lang="zh-CN" altLang="en-US" sz="2400" dirty="0" smtClean="0">
                <a:solidFill>
                  <a:srgbClr val="FF0000"/>
                </a:solidFill>
              </a:rPr>
              <a:t>有限等待</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6003"/>
                                        </p:tgtEl>
                                        <p:attrNameLst>
                                          <p:attrName>style.visibility</p:attrName>
                                        </p:attrNameLst>
                                      </p:cBhvr>
                                      <p:to>
                                        <p:strVal val="visible"/>
                                      </p:to>
                                    </p:set>
                                    <p:animEffect transition="in" filter="dissolve">
                                      <p:cBhvr>
                                        <p:cTn id="7" dur="500"/>
                                        <p:tgtEl>
                                          <p:spTgt spid="25600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56023"/>
                                        </p:tgtEl>
                                        <p:attrNameLst>
                                          <p:attrName>style.visibility</p:attrName>
                                        </p:attrNameLst>
                                      </p:cBhvr>
                                      <p:to>
                                        <p:strVal val="visible"/>
                                      </p:to>
                                    </p:set>
                                    <p:animEffect transition="in" filter="dissolve">
                                      <p:cBhvr>
                                        <p:cTn id="11" dur="500"/>
                                        <p:tgtEl>
                                          <p:spTgt spid="2560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256006"/>
                                        </p:tgtEl>
                                        <p:attrNameLst>
                                          <p:attrName>style.visibility</p:attrName>
                                        </p:attrNameLst>
                                      </p:cBhvr>
                                      <p:to>
                                        <p:strVal val="visible"/>
                                      </p:to>
                                    </p:set>
                                    <p:anim calcmode="lin" valueType="num">
                                      <p:cBhvr>
                                        <p:cTn id="16" dur="500" fill="hold"/>
                                        <p:tgtEl>
                                          <p:spTgt spid="256006"/>
                                        </p:tgtEl>
                                        <p:attrNameLst>
                                          <p:attrName>ppt_x</p:attrName>
                                        </p:attrNameLst>
                                      </p:cBhvr>
                                      <p:tavLst>
                                        <p:tav tm="0">
                                          <p:val>
                                            <p:strVal val="#ppt_x-#ppt_w/2"/>
                                          </p:val>
                                        </p:tav>
                                        <p:tav tm="100000">
                                          <p:val>
                                            <p:strVal val="#ppt_x"/>
                                          </p:val>
                                        </p:tav>
                                      </p:tavLst>
                                    </p:anim>
                                    <p:anim calcmode="lin" valueType="num">
                                      <p:cBhvr>
                                        <p:cTn id="17" dur="500" fill="hold"/>
                                        <p:tgtEl>
                                          <p:spTgt spid="256006"/>
                                        </p:tgtEl>
                                        <p:attrNameLst>
                                          <p:attrName>ppt_y</p:attrName>
                                        </p:attrNameLst>
                                      </p:cBhvr>
                                      <p:tavLst>
                                        <p:tav tm="0">
                                          <p:val>
                                            <p:strVal val="#ppt_y"/>
                                          </p:val>
                                        </p:tav>
                                        <p:tav tm="100000">
                                          <p:val>
                                            <p:strVal val="#ppt_y"/>
                                          </p:val>
                                        </p:tav>
                                      </p:tavLst>
                                    </p:anim>
                                    <p:anim calcmode="lin" valueType="num">
                                      <p:cBhvr>
                                        <p:cTn id="18" dur="500" fill="hold"/>
                                        <p:tgtEl>
                                          <p:spTgt spid="256006"/>
                                        </p:tgtEl>
                                        <p:attrNameLst>
                                          <p:attrName>ppt_w</p:attrName>
                                        </p:attrNameLst>
                                      </p:cBhvr>
                                      <p:tavLst>
                                        <p:tav tm="0">
                                          <p:val>
                                            <p:fltVal val="0"/>
                                          </p:val>
                                        </p:tav>
                                        <p:tav tm="100000">
                                          <p:val>
                                            <p:strVal val="#ppt_w"/>
                                          </p:val>
                                        </p:tav>
                                      </p:tavLst>
                                    </p:anim>
                                    <p:anim calcmode="lin" valueType="num">
                                      <p:cBhvr>
                                        <p:cTn id="19" dur="500" fill="hold"/>
                                        <p:tgtEl>
                                          <p:spTgt spid="25600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256026"/>
                                        </p:tgtEl>
                                        <p:attrNameLst>
                                          <p:attrName>style.visibility</p:attrName>
                                        </p:attrNameLst>
                                      </p:cBhvr>
                                      <p:to>
                                        <p:strVal val="visible"/>
                                      </p:to>
                                    </p:set>
                                    <p:animEffect transition="in" filter="dissolve">
                                      <p:cBhvr>
                                        <p:cTn id="23" dur="500"/>
                                        <p:tgtEl>
                                          <p:spTgt spid="256026"/>
                                        </p:tgtEl>
                                      </p:cBhvr>
                                    </p:animEffect>
                                  </p:childTnLst>
                                </p:cTn>
                              </p:par>
                            </p:childTnLst>
                          </p:cTn>
                        </p:par>
                        <p:par>
                          <p:cTn id="24" fill="hold" nodeType="afterGroup">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256007"/>
                                        </p:tgtEl>
                                        <p:attrNameLst>
                                          <p:attrName>style.visibility</p:attrName>
                                        </p:attrNameLst>
                                      </p:cBhvr>
                                      <p:to>
                                        <p:strVal val="visible"/>
                                      </p:to>
                                    </p:set>
                                    <p:animEffect transition="in" filter="dissolve">
                                      <p:cBhvr>
                                        <p:cTn id="27" dur="500"/>
                                        <p:tgtEl>
                                          <p:spTgt spid="2560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6008"/>
                                        </p:tgtEl>
                                        <p:attrNameLst>
                                          <p:attrName>style.visibility</p:attrName>
                                        </p:attrNameLst>
                                      </p:cBhvr>
                                      <p:to>
                                        <p:strVal val="visible"/>
                                      </p:to>
                                    </p:set>
                                    <p:animEffect transition="in" filter="dissolve">
                                      <p:cBhvr>
                                        <p:cTn id="32" dur="500"/>
                                        <p:tgtEl>
                                          <p:spTgt spid="25600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animBg="1"/>
      <p:bldP spid="256007"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a:grpSpLocks/>
          </p:cNvGrpSpPr>
          <p:nvPr/>
        </p:nvGrpSpPr>
        <p:grpSpPr bwMode="auto">
          <a:xfrm>
            <a:off x="1066800" y="2057400"/>
            <a:ext cx="2895600" cy="3124200"/>
            <a:chOff x="912" y="2304"/>
            <a:chExt cx="1824" cy="1968"/>
          </a:xfrm>
        </p:grpSpPr>
        <p:sp>
          <p:nvSpPr>
            <p:cNvPr id="18464" name="Rectangle 4"/>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65" name="Text Box 5"/>
            <p:cNvSpPr txBox="1">
              <a:spLocks noChangeArrowheads="1"/>
            </p:cNvSpPr>
            <p:nvPr/>
          </p:nvSpPr>
          <p:spPr bwMode="auto">
            <a:xfrm>
              <a:off x="1008" y="2385"/>
              <a:ext cx="163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while (flag[1]) ;</a:t>
              </a:r>
            </a:p>
          </p:txBody>
        </p:sp>
        <p:sp>
          <p:nvSpPr>
            <p:cNvPr id="18466" name="Text Box 6"/>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8467" name="Text Box 7"/>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8468" name="Text Box 8"/>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8469" name="Rectangle 9"/>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8435" name="Group 10"/>
          <p:cNvGrpSpPr>
            <a:grpSpLocks/>
          </p:cNvGrpSpPr>
          <p:nvPr/>
        </p:nvGrpSpPr>
        <p:grpSpPr bwMode="auto">
          <a:xfrm>
            <a:off x="5334000" y="2057400"/>
            <a:ext cx="2895600" cy="3124200"/>
            <a:chOff x="912" y="2304"/>
            <a:chExt cx="1824" cy="1968"/>
          </a:xfrm>
        </p:grpSpPr>
        <p:sp>
          <p:nvSpPr>
            <p:cNvPr id="18458" name="Rectangle 11"/>
            <p:cNvSpPr>
              <a:spLocks noChangeArrowheads="1"/>
            </p:cNvSpPr>
            <p:nvPr/>
          </p:nvSpPr>
          <p:spPr bwMode="auto">
            <a:xfrm>
              <a:off x="912" y="2304"/>
              <a:ext cx="1824"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59" name="Text Box 12"/>
            <p:cNvSpPr txBox="1">
              <a:spLocks noChangeArrowheads="1"/>
            </p:cNvSpPr>
            <p:nvPr/>
          </p:nvSpPr>
          <p:spPr bwMode="auto">
            <a:xfrm>
              <a:off x="1008" y="2385"/>
              <a:ext cx="163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while (flag[0]) ;</a:t>
              </a:r>
            </a:p>
          </p:txBody>
        </p:sp>
        <p:sp>
          <p:nvSpPr>
            <p:cNvPr id="18460" name="Text Box 13"/>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8461" name="Text Box 14"/>
            <p:cNvSpPr txBox="1">
              <a:spLocks noChangeArrowheads="1"/>
            </p:cNvSpPr>
            <p:nvPr/>
          </p:nvSpPr>
          <p:spPr bwMode="auto">
            <a:xfrm>
              <a:off x="1008" y="3402"/>
              <a:ext cx="1632"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8462" name="Text Box 15"/>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8463" name="Rectangle 16"/>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8436" name="Rectangle 17"/>
          <p:cNvSpPr>
            <a:spLocks noChangeArrowheads="1"/>
          </p:cNvSpPr>
          <p:nvPr/>
        </p:nvSpPr>
        <p:spPr bwMode="auto">
          <a:xfrm>
            <a:off x="685800"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考虑下面的执行顺序</a:t>
            </a:r>
          </a:p>
        </p:txBody>
      </p:sp>
      <p:grpSp>
        <p:nvGrpSpPr>
          <p:cNvPr id="257042" name="Group 18"/>
          <p:cNvGrpSpPr>
            <a:grpSpLocks/>
          </p:cNvGrpSpPr>
          <p:nvPr/>
        </p:nvGrpSpPr>
        <p:grpSpPr bwMode="auto">
          <a:xfrm>
            <a:off x="3581400" y="2133600"/>
            <a:ext cx="838200" cy="457200"/>
            <a:chOff x="2112" y="1344"/>
            <a:chExt cx="528" cy="288"/>
          </a:xfrm>
        </p:grpSpPr>
        <p:sp>
          <p:nvSpPr>
            <p:cNvPr id="18456" name="AutoShape 19"/>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7" name="Text Box 20"/>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(1)</a:t>
              </a:r>
            </a:p>
          </p:txBody>
        </p:sp>
      </p:grpSp>
      <p:grpSp>
        <p:nvGrpSpPr>
          <p:cNvPr id="257045" name="Group 21"/>
          <p:cNvGrpSpPr>
            <a:grpSpLocks/>
          </p:cNvGrpSpPr>
          <p:nvPr/>
        </p:nvGrpSpPr>
        <p:grpSpPr bwMode="auto">
          <a:xfrm>
            <a:off x="7848600" y="2133600"/>
            <a:ext cx="838200" cy="457200"/>
            <a:chOff x="2112" y="1344"/>
            <a:chExt cx="528" cy="288"/>
          </a:xfrm>
        </p:grpSpPr>
        <p:sp>
          <p:nvSpPr>
            <p:cNvPr id="18454" name="AutoShape 22"/>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5" name="Text Box 23"/>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(2)</a:t>
              </a:r>
            </a:p>
          </p:txBody>
        </p:sp>
      </p:grpSp>
      <p:grpSp>
        <p:nvGrpSpPr>
          <p:cNvPr id="257048" name="Group 24"/>
          <p:cNvGrpSpPr>
            <a:grpSpLocks/>
          </p:cNvGrpSpPr>
          <p:nvPr/>
        </p:nvGrpSpPr>
        <p:grpSpPr bwMode="auto">
          <a:xfrm>
            <a:off x="3581400" y="2743200"/>
            <a:ext cx="838200" cy="457200"/>
            <a:chOff x="2112" y="1344"/>
            <a:chExt cx="528" cy="288"/>
          </a:xfrm>
        </p:grpSpPr>
        <p:sp>
          <p:nvSpPr>
            <p:cNvPr id="18452" name="AutoShape 25"/>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3" name="Text Box 26"/>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(3)</a:t>
              </a:r>
            </a:p>
          </p:txBody>
        </p:sp>
      </p:grpSp>
      <p:grpSp>
        <p:nvGrpSpPr>
          <p:cNvPr id="257051" name="Group 27"/>
          <p:cNvGrpSpPr>
            <a:grpSpLocks/>
          </p:cNvGrpSpPr>
          <p:nvPr/>
        </p:nvGrpSpPr>
        <p:grpSpPr bwMode="auto">
          <a:xfrm>
            <a:off x="7848600" y="2743200"/>
            <a:ext cx="838200" cy="457200"/>
            <a:chOff x="2112" y="1344"/>
            <a:chExt cx="528" cy="288"/>
          </a:xfrm>
        </p:grpSpPr>
        <p:sp>
          <p:nvSpPr>
            <p:cNvPr id="18450" name="AutoShape 28"/>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1" name="Text Box 29"/>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(4)</a:t>
              </a:r>
            </a:p>
          </p:txBody>
        </p:sp>
      </p:grpSp>
      <p:grpSp>
        <p:nvGrpSpPr>
          <p:cNvPr id="257054" name="Group 30"/>
          <p:cNvGrpSpPr>
            <a:grpSpLocks/>
          </p:cNvGrpSpPr>
          <p:nvPr/>
        </p:nvGrpSpPr>
        <p:grpSpPr bwMode="auto">
          <a:xfrm>
            <a:off x="3810000" y="3200400"/>
            <a:ext cx="2895600" cy="3048000"/>
            <a:chOff x="2256" y="2016"/>
            <a:chExt cx="1824" cy="1920"/>
          </a:xfrm>
        </p:grpSpPr>
        <p:sp>
          <p:nvSpPr>
            <p:cNvPr id="18448" name="Line 31"/>
            <p:cNvSpPr>
              <a:spLocks noChangeShapeType="1"/>
            </p:cNvSpPr>
            <p:nvPr/>
          </p:nvSpPr>
          <p:spPr bwMode="auto">
            <a:xfrm flipH="1" flipV="1">
              <a:off x="2256" y="2016"/>
              <a:ext cx="1056" cy="12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Text Box 32"/>
            <p:cNvSpPr txBox="1">
              <a:spLocks noChangeArrowheads="1"/>
            </p:cNvSpPr>
            <p:nvPr/>
          </p:nvSpPr>
          <p:spPr bwMode="auto">
            <a:xfrm>
              <a:off x="2688" y="3297"/>
              <a:ext cx="1392" cy="63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flag[0] = true</a:t>
              </a:r>
            </a:p>
            <a:p>
              <a:pPr algn="ctr" eaLnBrk="1" hangingPunct="1">
                <a:spcBef>
                  <a:spcPct val="50000"/>
                </a:spcBef>
                <a:buClrTx/>
                <a:buSzTx/>
                <a:buFontTx/>
                <a:buNone/>
              </a:pPr>
              <a:r>
                <a:rPr lang="en-US" altLang="zh-CN" sz="2400"/>
                <a:t>flag[1] = true</a:t>
              </a:r>
            </a:p>
          </p:txBody>
        </p:sp>
      </p:grpSp>
      <p:sp>
        <p:nvSpPr>
          <p:cNvPr id="257057" name="Line 33"/>
          <p:cNvSpPr>
            <a:spLocks noChangeShapeType="1"/>
          </p:cNvSpPr>
          <p:nvPr/>
        </p:nvSpPr>
        <p:spPr bwMode="auto">
          <a:xfrm flipV="1">
            <a:off x="5486400" y="3200400"/>
            <a:ext cx="2590800" cy="19050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7058" name="Group 34"/>
          <p:cNvGrpSpPr>
            <a:grpSpLocks/>
          </p:cNvGrpSpPr>
          <p:nvPr/>
        </p:nvGrpSpPr>
        <p:grpSpPr bwMode="auto">
          <a:xfrm>
            <a:off x="914400" y="5351463"/>
            <a:ext cx="3200400" cy="968375"/>
            <a:chOff x="576" y="3371"/>
            <a:chExt cx="2016" cy="610"/>
          </a:xfrm>
        </p:grpSpPr>
        <p:sp>
          <p:nvSpPr>
            <p:cNvPr id="18446" name="Rectangle 35"/>
            <p:cNvSpPr>
              <a:spLocks noChangeArrowheads="1"/>
            </p:cNvSpPr>
            <p:nvPr/>
          </p:nvSpPr>
          <p:spPr bwMode="auto">
            <a:xfrm>
              <a:off x="576" y="3371"/>
              <a:ext cx="201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此时</a:t>
              </a:r>
              <a:r>
                <a:rPr lang="en-US" altLang="zh-CN" sz="2400">
                  <a:solidFill>
                    <a:srgbClr val="FF0000"/>
                  </a:solidFill>
                </a:rPr>
                <a:t>P</a:t>
              </a:r>
              <a:r>
                <a:rPr lang="en-US" altLang="zh-CN" sz="2400" baseline="-25000">
                  <a:solidFill>
                    <a:srgbClr val="FF0000"/>
                  </a:solidFill>
                </a:rPr>
                <a:t>0</a:t>
              </a:r>
              <a:r>
                <a:rPr lang="zh-CN" altLang="en-US" sz="2400">
                  <a:solidFill>
                    <a:srgbClr val="FF0000"/>
                  </a:solidFill>
                </a:rPr>
                <a:t>和</a:t>
              </a:r>
              <a:r>
                <a:rPr lang="en-US" altLang="zh-CN" sz="2400">
                  <a:solidFill>
                    <a:srgbClr val="FF0000"/>
                  </a:solidFill>
                </a:rPr>
                <a:t>P</a:t>
              </a:r>
              <a:r>
                <a:rPr lang="en-US" altLang="zh-CN" sz="2400" baseline="-25000">
                  <a:solidFill>
                    <a:srgbClr val="FF0000"/>
                  </a:solidFill>
                </a:rPr>
                <a:t>1</a:t>
              </a:r>
              <a:r>
                <a:rPr lang="zh-CN" altLang="en-US" sz="2400">
                  <a:solidFill>
                    <a:srgbClr val="FF0000"/>
                  </a:solidFill>
                </a:rPr>
                <a:t>的进入请求会无限等待</a:t>
              </a:r>
            </a:p>
          </p:txBody>
        </p:sp>
        <p:pic>
          <p:nvPicPr>
            <p:cNvPr id="18447"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4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8445" name="Rectangle 3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(2) </a:t>
            </a:r>
            <a:r>
              <a:rPr lang="zh-CN" altLang="en-US" sz="2400">
                <a:sym typeface="Symbol"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57042"/>
                                        </p:tgtEl>
                                        <p:attrNameLst>
                                          <p:attrName>style.visibility</p:attrName>
                                        </p:attrNameLst>
                                      </p:cBhvr>
                                      <p:to>
                                        <p:strVal val="visible"/>
                                      </p:to>
                                    </p:set>
                                    <p:anim calcmode="lin" valueType="num">
                                      <p:cBhvr>
                                        <p:cTn id="7" dur="500" fill="hold"/>
                                        <p:tgtEl>
                                          <p:spTgt spid="257042"/>
                                        </p:tgtEl>
                                        <p:attrNameLst>
                                          <p:attrName>ppt_x</p:attrName>
                                        </p:attrNameLst>
                                      </p:cBhvr>
                                      <p:tavLst>
                                        <p:tav tm="0">
                                          <p:val>
                                            <p:strVal val="#ppt_x"/>
                                          </p:val>
                                        </p:tav>
                                        <p:tav tm="100000">
                                          <p:val>
                                            <p:strVal val="#ppt_x"/>
                                          </p:val>
                                        </p:tav>
                                      </p:tavLst>
                                    </p:anim>
                                    <p:anim calcmode="lin" valueType="num">
                                      <p:cBhvr>
                                        <p:cTn id="8" dur="500" fill="hold"/>
                                        <p:tgtEl>
                                          <p:spTgt spid="257042"/>
                                        </p:tgtEl>
                                        <p:attrNameLst>
                                          <p:attrName>ppt_y</p:attrName>
                                        </p:attrNameLst>
                                      </p:cBhvr>
                                      <p:tavLst>
                                        <p:tav tm="0">
                                          <p:val>
                                            <p:strVal val="#ppt_y-#ppt_h/2"/>
                                          </p:val>
                                        </p:tav>
                                        <p:tav tm="100000">
                                          <p:val>
                                            <p:strVal val="#ppt_y"/>
                                          </p:val>
                                        </p:tav>
                                      </p:tavLst>
                                    </p:anim>
                                    <p:anim calcmode="lin" valueType="num">
                                      <p:cBhvr>
                                        <p:cTn id="9" dur="500" fill="hold"/>
                                        <p:tgtEl>
                                          <p:spTgt spid="257042"/>
                                        </p:tgtEl>
                                        <p:attrNameLst>
                                          <p:attrName>ppt_w</p:attrName>
                                        </p:attrNameLst>
                                      </p:cBhvr>
                                      <p:tavLst>
                                        <p:tav tm="0">
                                          <p:val>
                                            <p:strVal val="#ppt_w"/>
                                          </p:val>
                                        </p:tav>
                                        <p:tav tm="100000">
                                          <p:val>
                                            <p:strVal val="#ppt_w"/>
                                          </p:val>
                                        </p:tav>
                                      </p:tavLst>
                                    </p:anim>
                                    <p:anim calcmode="lin" valueType="num">
                                      <p:cBhvr>
                                        <p:cTn id="10" dur="500" fill="hold"/>
                                        <p:tgtEl>
                                          <p:spTgt spid="25704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57045"/>
                                        </p:tgtEl>
                                        <p:attrNameLst>
                                          <p:attrName>style.visibility</p:attrName>
                                        </p:attrNameLst>
                                      </p:cBhvr>
                                      <p:to>
                                        <p:strVal val="visible"/>
                                      </p:to>
                                    </p:set>
                                    <p:anim calcmode="lin" valueType="num">
                                      <p:cBhvr>
                                        <p:cTn id="15" dur="500" fill="hold"/>
                                        <p:tgtEl>
                                          <p:spTgt spid="257045"/>
                                        </p:tgtEl>
                                        <p:attrNameLst>
                                          <p:attrName>ppt_x</p:attrName>
                                        </p:attrNameLst>
                                      </p:cBhvr>
                                      <p:tavLst>
                                        <p:tav tm="0">
                                          <p:val>
                                            <p:strVal val="#ppt_x"/>
                                          </p:val>
                                        </p:tav>
                                        <p:tav tm="100000">
                                          <p:val>
                                            <p:strVal val="#ppt_x"/>
                                          </p:val>
                                        </p:tav>
                                      </p:tavLst>
                                    </p:anim>
                                    <p:anim calcmode="lin" valueType="num">
                                      <p:cBhvr>
                                        <p:cTn id="16" dur="500" fill="hold"/>
                                        <p:tgtEl>
                                          <p:spTgt spid="257045"/>
                                        </p:tgtEl>
                                        <p:attrNameLst>
                                          <p:attrName>ppt_y</p:attrName>
                                        </p:attrNameLst>
                                      </p:cBhvr>
                                      <p:tavLst>
                                        <p:tav tm="0">
                                          <p:val>
                                            <p:strVal val="#ppt_y-#ppt_h/2"/>
                                          </p:val>
                                        </p:tav>
                                        <p:tav tm="100000">
                                          <p:val>
                                            <p:strVal val="#ppt_y"/>
                                          </p:val>
                                        </p:tav>
                                      </p:tavLst>
                                    </p:anim>
                                    <p:anim calcmode="lin" valueType="num">
                                      <p:cBhvr>
                                        <p:cTn id="17" dur="500" fill="hold"/>
                                        <p:tgtEl>
                                          <p:spTgt spid="257045"/>
                                        </p:tgtEl>
                                        <p:attrNameLst>
                                          <p:attrName>ppt_w</p:attrName>
                                        </p:attrNameLst>
                                      </p:cBhvr>
                                      <p:tavLst>
                                        <p:tav tm="0">
                                          <p:val>
                                            <p:strVal val="#ppt_w"/>
                                          </p:val>
                                        </p:tav>
                                        <p:tav tm="100000">
                                          <p:val>
                                            <p:strVal val="#ppt_w"/>
                                          </p:val>
                                        </p:tav>
                                      </p:tavLst>
                                    </p:anim>
                                    <p:anim calcmode="lin" valueType="num">
                                      <p:cBhvr>
                                        <p:cTn id="18" dur="500" fill="hold"/>
                                        <p:tgtEl>
                                          <p:spTgt spid="25704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257048"/>
                                        </p:tgtEl>
                                        <p:attrNameLst>
                                          <p:attrName>style.visibility</p:attrName>
                                        </p:attrNameLst>
                                      </p:cBhvr>
                                      <p:to>
                                        <p:strVal val="visible"/>
                                      </p:to>
                                    </p:set>
                                    <p:anim calcmode="lin" valueType="num">
                                      <p:cBhvr>
                                        <p:cTn id="23" dur="500" fill="hold"/>
                                        <p:tgtEl>
                                          <p:spTgt spid="257048"/>
                                        </p:tgtEl>
                                        <p:attrNameLst>
                                          <p:attrName>ppt_x</p:attrName>
                                        </p:attrNameLst>
                                      </p:cBhvr>
                                      <p:tavLst>
                                        <p:tav tm="0">
                                          <p:val>
                                            <p:strVal val="#ppt_x"/>
                                          </p:val>
                                        </p:tav>
                                        <p:tav tm="100000">
                                          <p:val>
                                            <p:strVal val="#ppt_x"/>
                                          </p:val>
                                        </p:tav>
                                      </p:tavLst>
                                    </p:anim>
                                    <p:anim calcmode="lin" valueType="num">
                                      <p:cBhvr>
                                        <p:cTn id="24" dur="500" fill="hold"/>
                                        <p:tgtEl>
                                          <p:spTgt spid="257048"/>
                                        </p:tgtEl>
                                        <p:attrNameLst>
                                          <p:attrName>ppt_y</p:attrName>
                                        </p:attrNameLst>
                                      </p:cBhvr>
                                      <p:tavLst>
                                        <p:tav tm="0">
                                          <p:val>
                                            <p:strVal val="#ppt_y-#ppt_h/2"/>
                                          </p:val>
                                        </p:tav>
                                        <p:tav tm="100000">
                                          <p:val>
                                            <p:strVal val="#ppt_y"/>
                                          </p:val>
                                        </p:tav>
                                      </p:tavLst>
                                    </p:anim>
                                    <p:anim calcmode="lin" valueType="num">
                                      <p:cBhvr>
                                        <p:cTn id="25" dur="500" fill="hold"/>
                                        <p:tgtEl>
                                          <p:spTgt spid="257048"/>
                                        </p:tgtEl>
                                        <p:attrNameLst>
                                          <p:attrName>ppt_w</p:attrName>
                                        </p:attrNameLst>
                                      </p:cBhvr>
                                      <p:tavLst>
                                        <p:tav tm="0">
                                          <p:val>
                                            <p:strVal val="#ppt_w"/>
                                          </p:val>
                                        </p:tav>
                                        <p:tav tm="100000">
                                          <p:val>
                                            <p:strVal val="#ppt_w"/>
                                          </p:val>
                                        </p:tav>
                                      </p:tavLst>
                                    </p:anim>
                                    <p:anim calcmode="lin" valueType="num">
                                      <p:cBhvr>
                                        <p:cTn id="26" dur="500" fill="hold"/>
                                        <p:tgtEl>
                                          <p:spTgt spid="25704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57054"/>
                                        </p:tgtEl>
                                        <p:attrNameLst>
                                          <p:attrName>style.visibility</p:attrName>
                                        </p:attrNameLst>
                                      </p:cBhvr>
                                      <p:to>
                                        <p:strVal val="visible"/>
                                      </p:to>
                                    </p:set>
                                    <p:animEffect transition="in" filter="dissolve">
                                      <p:cBhvr>
                                        <p:cTn id="31" dur="500"/>
                                        <p:tgtEl>
                                          <p:spTgt spid="2570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257051"/>
                                        </p:tgtEl>
                                        <p:attrNameLst>
                                          <p:attrName>style.visibility</p:attrName>
                                        </p:attrNameLst>
                                      </p:cBhvr>
                                      <p:to>
                                        <p:strVal val="visible"/>
                                      </p:to>
                                    </p:set>
                                    <p:anim calcmode="lin" valueType="num">
                                      <p:cBhvr>
                                        <p:cTn id="36" dur="500" fill="hold"/>
                                        <p:tgtEl>
                                          <p:spTgt spid="257051"/>
                                        </p:tgtEl>
                                        <p:attrNameLst>
                                          <p:attrName>ppt_x</p:attrName>
                                        </p:attrNameLst>
                                      </p:cBhvr>
                                      <p:tavLst>
                                        <p:tav tm="0">
                                          <p:val>
                                            <p:strVal val="#ppt_x"/>
                                          </p:val>
                                        </p:tav>
                                        <p:tav tm="100000">
                                          <p:val>
                                            <p:strVal val="#ppt_x"/>
                                          </p:val>
                                        </p:tav>
                                      </p:tavLst>
                                    </p:anim>
                                    <p:anim calcmode="lin" valueType="num">
                                      <p:cBhvr>
                                        <p:cTn id="37" dur="500" fill="hold"/>
                                        <p:tgtEl>
                                          <p:spTgt spid="257051"/>
                                        </p:tgtEl>
                                        <p:attrNameLst>
                                          <p:attrName>ppt_y</p:attrName>
                                        </p:attrNameLst>
                                      </p:cBhvr>
                                      <p:tavLst>
                                        <p:tav tm="0">
                                          <p:val>
                                            <p:strVal val="#ppt_y-#ppt_h/2"/>
                                          </p:val>
                                        </p:tav>
                                        <p:tav tm="100000">
                                          <p:val>
                                            <p:strVal val="#ppt_y"/>
                                          </p:val>
                                        </p:tav>
                                      </p:tavLst>
                                    </p:anim>
                                    <p:anim calcmode="lin" valueType="num">
                                      <p:cBhvr>
                                        <p:cTn id="38" dur="500" fill="hold"/>
                                        <p:tgtEl>
                                          <p:spTgt spid="257051"/>
                                        </p:tgtEl>
                                        <p:attrNameLst>
                                          <p:attrName>ppt_w</p:attrName>
                                        </p:attrNameLst>
                                      </p:cBhvr>
                                      <p:tavLst>
                                        <p:tav tm="0">
                                          <p:val>
                                            <p:strVal val="#ppt_w"/>
                                          </p:val>
                                        </p:tav>
                                        <p:tav tm="100000">
                                          <p:val>
                                            <p:strVal val="#ppt_w"/>
                                          </p:val>
                                        </p:tav>
                                      </p:tavLst>
                                    </p:anim>
                                    <p:anim calcmode="lin" valueType="num">
                                      <p:cBhvr>
                                        <p:cTn id="39" dur="500" fill="hold"/>
                                        <p:tgtEl>
                                          <p:spTgt spid="257051"/>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7057"/>
                                        </p:tgtEl>
                                        <p:attrNameLst>
                                          <p:attrName>style.visibility</p:attrName>
                                        </p:attrNameLst>
                                      </p:cBhvr>
                                      <p:to>
                                        <p:strVal val="visible"/>
                                      </p:to>
                                    </p:set>
                                    <p:animEffect transition="in" filter="dissolve">
                                      <p:cBhvr>
                                        <p:cTn id="44" dur="500"/>
                                        <p:tgtEl>
                                          <p:spTgt spid="2570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57058"/>
                                        </p:tgtEl>
                                        <p:attrNameLst>
                                          <p:attrName>style.visibility</p:attrName>
                                        </p:attrNameLst>
                                      </p:cBhvr>
                                      <p:to>
                                        <p:strVal val="visible"/>
                                      </p:to>
                                    </p:set>
                                    <p:animEffect transition="in" filter="dissolve">
                                      <p:cBhvr>
                                        <p:cTn id="49" dur="500"/>
                                        <p:tgtEl>
                                          <p:spTgt spid="25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33400" y="1116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结合了标记和轮转两种思想</a:t>
            </a:r>
            <a:endParaRPr lang="zh-CN" altLang="zh-CN">
              <a:sym typeface="Symbol" pitchFamily="18" charset="2"/>
            </a:endParaRPr>
          </a:p>
        </p:txBody>
      </p:sp>
      <p:grpSp>
        <p:nvGrpSpPr>
          <p:cNvPr id="259076" name="Group 4"/>
          <p:cNvGrpSpPr>
            <a:grpSpLocks/>
          </p:cNvGrpSpPr>
          <p:nvPr/>
        </p:nvGrpSpPr>
        <p:grpSpPr bwMode="auto">
          <a:xfrm>
            <a:off x="133350" y="2209800"/>
            <a:ext cx="8782050" cy="3733800"/>
            <a:chOff x="84" y="1248"/>
            <a:chExt cx="5532" cy="2352"/>
          </a:xfrm>
        </p:grpSpPr>
        <p:sp>
          <p:nvSpPr>
            <p:cNvPr id="19462" name="Rectangle 5"/>
            <p:cNvSpPr>
              <a:spLocks noChangeArrowheads="1"/>
            </p:cNvSpPr>
            <p:nvPr/>
          </p:nvSpPr>
          <p:spPr bwMode="auto">
            <a:xfrm>
              <a:off x="84" y="1248"/>
              <a:ext cx="2718" cy="201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3" name="Text Box 6"/>
            <p:cNvSpPr txBox="1">
              <a:spLocks noChangeArrowheads="1"/>
            </p:cNvSpPr>
            <p:nvPr/>
          </p:nvSpPr>
          <p:spPr bwMode="auto">
            <a:xfrm>
              <a:off x="111" y="1329"/>
              <a:ext cx="2645" cy="9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turn = 1;</a:t>
              </a:r>
            </a:p>
            <a:p>
              <a:pPr eaLnBrk="1" hangingPunct="1">
                <a:spcBef>
                  <a:spcPct val="50000"/>
                </a:spcBef>
                <a:buClrTx/>
                <a:buSzTx/>
                <a:buFontTx/>
                <a:buNone/>
              </a:pPr>
              <a:r>
                <a:rPr lang="en-US" altLang="zh-CN" sz="2400">
                  <a:solidFill>
                    <a:srgbClr val="FF0000"/>
                  </a:solidFill>
                </a:rPr>
                <a:t>while (flag[1] &amp;&amp; turn == 1) ;</a:t>
              </a:r>
            </a:p>
          </p:txBody>
        </p:sp>
        <p:sp>
          <p:nvSpPr>
            <p:cNvPr id="19464" name="Text Box 7"/>
            <p:cNvSpPr txBox="1">
              <a:spLocks noChangeArrowheads="1"/>
            </p:cNvSpPr>
            <p:nvPr/>
          </p:nvSpPr>
          <p:spPr bwMode="auto">
            <a:xfrm>
              <a:off x="204"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9465" name="Text Box 8"/>
            <p:cNvSpPr txBox="1">
              <a:spLocks noChangeArrowheads="1"/>
            </p:cNvSpPr>
            <p:nvPr/>
          </p:nvSpPr>
          <p:spPr bwMode="auto">
            <a:xfrm>
              <a:off x="111" y="2700"/>
              <a:ext cx="1577"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9466" name="Text Box 9"/>
            <p:cNvSpPr txBox="1">
              <a:spLocks noChangeArrowheads="1"/>
            </p:cNvSpPr>
            <p:nvPr/>
          </p:nvSpPr>
          <p:spPr bwMode="auto">
            <a:xfrm>
              <a:off x="204"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9467" name="Rectangle 10"/>
            <p:cNvSpPr>
              <a:spLocks noChangeArrowheads="1"/>
            </p:cNvSpPr>
            <p:nvPr/>
          </p:nvSpPr>
          <p:spPr bwMode="auto">
            <a:xfrm>
              <a:off x="834"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sp>
          <p:nvSpPr>
            <p:cNvPr id="19468" name="Rectangle 11"/>
            <p:cNvSpPr>
              <a:spLocks noChangeArrowheads="1"/>
            </p:cNvSpPr>
            <p:nvPr/>
          </p:nvSpPr>
          <p:spPr bwMode="auto">
            <a:xfrm>
              <a:off x="2898" y="1248"/>
              <a:ext cx="2718" cy="201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9" name="Text Box 12"/>
            <p:cNvSpPr txBox="1">
              <a:spLocks noChangeArrowheads="1"/>
            </p:cNvSpPr>
            <p:nvPr/>
          </p:nvSpPr>
          <p:spPr bwMode="auto">
            <a:xfrm>
              <a:off x="2925" y="1329"/>
              <a:ext cx="2645" cy="9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turn = 0;</a:t>
              </a:r>
            </a:p>
            <a:p>
              <a:pPr eaLnBrk="1" hangingPunct="1">
                <a:spcBef>
                  <a:spcPct val="50000"/>
                </a:spcBef>
                <a:buClrTx/>
                <a:buSzTx/>
                <a:buFontTx/>
                <a:buNone/>
              </a:pPr>
              <a:r>
                <a:rPr lang="en-US" altLang="zh-CN" sz="2400">
                  <a:solidFill>
                    <a:srgbClr val="FF0000"/>
                  </a:solidFill>
                </a:rPr>
                <a:t>while (flag[0] &amp;&amp; turn == 0) ;</a:t>
              </a:r>
            </a:p>
          </p:txBody>
        </p:sp>
        <p:sp>
          <p:nvSpPr>
            <p:cNvPr id="19470" name="Text Box 13"/>
            <p:cNvSpPr txBox="1">
              <a:spLocks noChangeArrowheads="1"/>
            </p:cNvSpPr>
            <p:nvPr/>
          </p:nvSpPr>
          <p:spPr bwMode="auto">
            <a:xfrm>
              <a:off x="3018"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9471" name="Text Box 14"/>
            <p:cNvSpPr txBox="1">
              <a:spLocks noChangeArrowheads="1"/>
            </p:cNvSpPr>
            <p:nvPr/>
          </p:nvSpPr>
          <p:spPr bwMode="auto">
            <a:xfrm>
              <a:off x="2925" y="2700"/>
              <a:ext cx="1577"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9472" name="Text Box 15"/>
            <p:cNvSpPr txBox="1">
              <a:spLocks noChangeArrowheads="1"/>
            </p:cNvSpPr>
            <p:nvPr/>
          </p:nvSpPr>
          <p:spPr bwMode="auto">
            <a:xfrm>
              <a:off x="3018"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9473" name="Rectangle 16"/>
            <p:cNvSpPr>
              <a:spLocks noChangeArrowheads="1"/>
            </p:cNvSpPr>
            <p:nvPr/>
          </p:nvSpPr>
          <p:spPr bwMode="auto">
            <a:xfrm>
              <a:off x="3648"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946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19461" name="Rectangle 18"/>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(3) Peterson</a:t>
            </a:r>
            <a:r>
              <a:rPr lang="zh-CN" altLang="en-US" sz="2400"/>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dissolve">
                                      <p:cBhvr>
                                        <p:cTn id="7"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933450"/>
            <a:ext cx="7848600" cy="676275"/>
          </a:xfrm>
        </p:spPr>
        <p:txBody>
          <a:bodyPr/>
          <a:lstStyle/>
          <a:p>
            <a:pPr eaLnBrk="1" hangingPunct="1"/>
            <a:r>
              <a:rPr lang="en-US" altLang="zh-CN" sz="2800" smtClean="0"/>
              <a:t>Peterson</a:t>
            </a:r>
            <a:r>
              <a:rPr lang="zh-CN" altLang="en-US" sz="2800" smtClean="0"/>
              <a:t>算法的正确性</a:t>
            </a:r>
          </a:p>
        </p:txBody>
      </p:sp>
      <p:sp>
        <p:nvSpPr>
          <p:cNvPr id="20483" name="Rectangle 3"/>
          <p:cNvSpPr>
            <a:spLocks noChangeArrowheads="1"/>
          </p:cNvSpPr>
          <p:nvPr/>
        </p:nvSpPr>
        <p:spPr bwMode="auto">
          <a:xfrm>
            <a:off x="5257800" y="1625600"/>
            <a:ext cx="3505200" cy="28194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0484" name="Text Box 4"/>
          <p:cNvSpPr txBox="1">
            <a:spLocks noChangeArrowheads="1"/>
          </p:cNvSpPr>
          <p:nvPr/>
        </p:nvSpPr>
        <p:spPr bwMode="auto">
          <a:xfrm>
            <a:off x="5300663" y="1754188"/>
            <a:ext cx="3386137" cy="1320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flag[i] = true;</a:t>
            </a:r>
          </a:p>
          <a:p>
            <a:pPr eaLnBrk="1" hangingPunct="1">
              <a:spcBef>
                <a:spcPct val="50000"/>
              </a:spcBef>
              <a:buClrTx/>
              <a:buSzTx/>
              <a:buFontTx/>
              <a:buNone/>
            </a:pPr>
            <a:r>
              <a:rPr lang="en-US" altLang="zh-CN" sz="2000">
                <a:solidFill>
                  <a:srgbClr val="FF0000"/>
                </a:solidFill>
              </a:rPr>
              <a:t>turn = j;</a:t>
            </a:r>
          </a:p>
          <a:p>
            <a:pPr eaLnBrk="1" hangingPunct="1">
              <a:spcBef>
                <a:spcPct val="50000"/>
              </a:spcBef>
              <a:buClrTx/>
              <a:buSzTx/>
              <a:buFontTx/>
              <a:buNone/>
            </a:pPr>
            <a:r>
              <a:rPr lang="en-US" altLang="zh-CN" sz="2000">
                <a:solidFill>
                  <a:srgbClr val="FF0000"/>
                </a:solidFill>
              </a:rPr>
              <a:t>while (flag[j] &amp;&amp; turn == j) ;</a:t>
            </a:r>
          </a:p>
        </p:txBody>
      </p:sp>
      <p:sp>
        <p:nvSpPr>
          <p:cNvPr id="20485" name="Text Box 5"/>
          <p:cNvSpPr txBox="1">
            <a:spLocks noChangeArrowheads="1"/>
          </p:cNvSpPr>
          <p:nvPr/>
        </p:nvSpPr>
        <p:spPr bwMode="auto">
          <a:xfrm>
            <a:off x="5448300" y="3073400"/>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临界区</a:t>
            </a:r>
          </a:p>
        </p:txBody>
      </p:sp>
      <p:sp>
        <p:nvSpPr>
          <p:cNvPr id="20486" name="Text Box 6"/>
          <p:cNvSpPr txBox="1">
            <a:spLocks noChangeArrowheads="1"/>
          </p:cNvSpPr>
          <p:nvPr/>
        </p:nvSpPr>
        <p:spPr bwMode="auto">
          <a:xfrm>
            <a:off x="5300663" y="3530600"/>
            <a:ext cx="2503487"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flag[i] = false;</a:t>
            </a:r>
          </a:p>
        </p:txBody>
      </p:sp>
      <p:sp>
        <p:nvSpPr>
          <p:cNvPr id="20487" name="Text Box 7"/>
          <p:cNvSpPr txBox="1">
            <a:spLocks noChangeArrowheads="1"/>
          </p:cNvSpPr>
          <p:nvPr/>
        </p:nvSpPr>
        <p:spPr bwMode="auto">
          <a:xfrm>
            <a:off x="5448300" y="3971925"/>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剩余区</a:t>
            </a:r>
          </a:p>
        </p:txBody>
      </p:sp>
      <p:sp>
        <p:nvSpPr>
          <p:cNvPr id="20488" name="Rectangle 8"/>
          <p:cNvSpPr>
            <a:spLocks noChangeArrowheads="1"/>
          </p:cNvSpPr>
          <p:nvPr/>
        </p:nvSpPr>
        <p:spPr bwMode="auto">
          <a:xfrm>
            <a:off x="5859463" y="4445000"/>
            <a:ext cx="198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t>进程</a:t>
            </a:r>
            <a:r>
              <a:rPr lang="en-US" altLang="zh-CN" sz="2000"/>
              <a:t>P</a:t>
            </a:r>
            <a:r>
              <a:rPr lang="en-US" altLang="zh-CN" sz="2000" baseline="-25000"/>
              <a:t>i</a:t>
            </a:r>
          </a:p>
        </p:txBody>
      </p:sp>
      <p:grpSp>
        <p:nvGrpSpPr>
          <p:cNvPr id="260105" name="Group 9"/>
          <p:cNvGrpSpPr>
            <a:grpSpLocks/>
          </p:cNvGrpSpPr>
          <p:nvPr/>
        </p:nvGrpSpPr>
        <p:grpSpPr bwMode="auto">
          <a:xfrm>
            <a:off x="576263" y="1412875"/>
            <a:ext cx="4343400" cy="1844675"/>
            <a:chOff x="576" y="720"/>
            <a:chExt cx="2736" cy="1162"/>
          </a:xfrm>
        </p:grpSpPr>
        <p:sp>
          <p:nvSpPr>
            <p:cNvPr id="20498" name="Rectangle 10"/>
            <p:cNvSpPr>
              <a:spLocks noChangeArrowheads="1"/>
            </p:cNvSpPr>
            <p:nvPr/>
          </p:nvSpPr>
          <p:spPr bwMode="auto">
            <a:xfrm>
              <a:off x="576" y="72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满足互斥进入</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如果两个进程都进入，则</a:t>
              </a:r>
              <a:r>
                <a:rPr lang="en-US" altLang="zh-CN" sz="2400"/>
                <a:t>flag[0]=flag[1]=true</a:t>
              </a:r>
              <a:r>
                <a:rPr lang="zh-CN" altLang="en-US" sz="2400"/>
                <a:t>，</a:t>
              </a:r>
              <a:r>
                <a:rPr lang="en-US" altLang="zh-CN" sz="2400"/>
                <a:t>turn==0==1</a:t>
              </a:r>
              <a:r>
                <a:rPr lang="zh-CN" altLang="en-US" sz="2400"/>
                <a:t>，矛盾</a:t>
              </a:r>
              <a:r>
                <a:rPr lang="en-US" altLang="zh-CN" sz="2400"/>
                <a:t>!</a:t>
              </a:r>
            </a:p>
          </p:txBody>
        </p:sp>
        <p:pic>
          <p:nvPicPr>
            <p:cNvPr id="20499" name="Picture 1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8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08" name="Group 12"/>
          <p:cNvGrpSpPr>
            <a:grpSpLocks/>
          </p:cNvGrpSpPr>
          <p:nvPr/>
        </p:nvGrpSpPr>
        <p:grpSpPr bwMode="auto">
          <a:xfrm>
            <a:off x="576263" y="3302000"/>
            <a:ext cx="4343400" cy="1844675"/>
            <a:chOff x="576" y="1910"/>
            <a:chExt cx="2736" cy="1162"/>
          </a:xfrm>
        </p:grpSpPr>
        <p:sp>
          <p:nvSpPr>
            <p:cNvPr id="20496" name="Rectangle 13"/>
            <p:cNvSpPr>
              <a:spLocks noChangeArrowheads="1"/>
            </p:cNvSpPr>
            <p:nvPr/>
          </p:nvSpPr>
          <p:spPr bwMode="auto">
            <a:xfrm>
              <a:off x="576" y="191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如果进程</a:t>
              </a:r>
              <a:r>
                <a:rPr lang="en-US" altLang="zh-CN" sz="2400"/>
                <a:t>P</a:t>
              </a:r>
              <a:r>
                <a:rPr lang="en-US" altLang="zh-CN" sz="2400" baseline="-25000"/>
                <a:t>1</a:t>
              </a:r>
              <a:r>
                <a:rPr lang="zh-CN" altLang="en-US" sz="2400"/>
                <a:t>不在临界区，则</a:t>
              </a:r>
              <a:r>
                <a:rPr lang="en-US" altLang="zh-CN" sz="2400"/>
                <a:t>flag[1]=false</a:t>
              </a:r>
              <a:r>
                <a:rPr lang="zh-CN" altLang="en-US" sz="2400"/>
                <a:t>，或者</a:t>
              </a:r>
              <a:r>
                <a:rPr lang="en-US" altLang="zh-CN" sz="2400"/>
                <a:t>turn=0</a:t>
              </a:r>
              <a:r>
                <a:rPr lang="zh-CN" altLang="en-US" sz="2400"/>
                <a:t>，则</a:t>
              </a:r>
              <a:r>
                <a:rPr lang="en-US" altLang="zh-CN" sz="2400"/>
                <a:t>P</a:t>
              </a:r>
              <a:r>
                <a:rPr lang="en-US" altLang="zh-CN" sz="2400" baseline="-25000"/>
                <a:t>0</a:t>
              </a:r>
              <a:r>
                <a:rPr lang="zh-CN" altLang="en-US" sz="2400"/>
                <a:t>能进入</a:t>
              </a:r>
              <a:r>
                <a:rPr lang="en-US" altLang="zh-CN" sz="2400"/>
                <a:t>!</a:t>
              </a:r>
            </a:p>
          </p:txBody>
        </p:sp>
        <p:pic>
          <p:nvPicPr>
            <p:cNvPr id="20497"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0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11" name="Group 15"/>
          <p:cNvGrpSpPr>
            <a:grpSpLocks/>
          </p:cNvGrpSpPr>
          <p:nvPr/>
        </p:nvGrpSpPr>
        <p:grpSpPr bwMode="auto">
          <a:xfrm>
            <a:off x="609600" y="5257801"/>
            <a:ext cx="8110538" cy="1406525"/>
            <a:chOff x="576" y="3120"/>
            <a:chExt cx="4896" cy="886"/>
          </a:xfrm>
        </p:grpSpPr>
        <p:sp>
          <p:nvSpPr>
            <p:cNvPr id="20494" name="Rectangle 16"/>
            <p:cNvSpPr>
              <a:spLocks noChangeArrowheads="1"/>
            </p:cNvSpPr>
            <p:nvPr/>
          </p:nvSpPr>
          <p:spPr bwMode="auto">
            <a:xfrm>
              <a:off x="576" y="3120"/>
              <a:ext cx="4896"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p>
            <a:p>
              <a:pPr lvl="1" eaLnBrk="1" hangingPunct="1">
                <a:lnSpc>
                  <a:spcPct val="120000"/>
                </a:lnSpc>
                <a:spcBef>
                  <a:spcPct val="0"/>
                </a:spcBef>
                <a:buClrTx/>
                <a:buSzTx/>
                <a:buFontTx/>
                <a:buNone/>
              </a:pPr>
              <a:r>
                <a:rPr lang="en-US" altLang="zh-CN" sz="2400" dirty="0"/>
                <a:t>P</a:t>
              </a:r>
              <a:r>
                <a:rPr lang="en-US" altLang="zh-CN" sz="2400" baseline="-25000" dirty="0"/>
                <a:t>0</a:t>
              </a:r>
              <a:r>
                <a:rPr lang="zh-CN" altLang="en-US" sz="2400" dirty="0"/>
                <a:t>要求进入，</a:t>
              </a:r>
              <a:r>
                <a:rPr lang="en-US" altLang="zh-CN" sz="2400" dirty="0"/>
                <a:t>flag[0]=true</a:t>
              </a:r>
              <a:r>
                <a:rPr lang="zh-CN" altLang="en-US" sz="2400" dirty="0"/>
                <a:t>；</a:t>
              </a:r>
              <a:r>
                <a:rPr lang="en-US" altLang="zh-CN" sz="2400" dirty="0"/>
                <a:t>P</a:t>
              </a:r>
              <a:r>
                <a:rPr lang="en-US" altLang="zh-CN" sz="2400" baseline="-25000" dirty="0"/>
                <a:t>1</a:t>
              </a:r>
              <a:r>
                <a:rPr lang="zh-CN" altLang="en-US" sz="2400" dirty="0"/>
                <a:t>在临界区有</a:t>
              </a:r>
              <a:r>
                <a:rPr lang="en-US" altLang="zh-CN" sz="2400" dirty="0"/>
                <a:t>turn=0</a:t>
              </a:r>
              <a:r>
                <a:rPr lang="zh-CN" altLang="en-US" sz="2400" dirty="0"/>
                <a:t>，</a:t>
              </a:r>
            </a:p>
            <a:p>
              <a:pPr lvl="1" eaLnBrk="1" hangingPunct="1">
                <a:lnSpc>
                  <a:spcPct val="120000"/>
                </a:lnSpc>
                <a:spcBef>
                  <a:spcPct val="0"/>
                </a:spcBef>
                <a:buClrTx/>
                <a:buSzTx/>
                <a:buFontTx/>
                <a:buNone/>
              </a:pPr>
              <a:r>
                <a:rPr lang="en-US" altLang="zh-CN" sz="2400" dirty="0"/>
                <a:t>P</a:t>
              </a:r>
              <a:r>
                <a:rPr lang="en-US" altLang="zh-CN" sz="2400" baseline="-25000" dirty="0"/>
                <a:t>1</a:t>
              </a:r>
              <a:r>
                <a:rPr lang="zh-CN" altLang="en-US" sz="2400" dirty="0"/>
                <a:t>不再改变</a:t>
              </a:r>
              <a:r>
                <a:rPr lang="en-US" altLang="zh-CN" sz="2400" dirty="0"/>
                <a:t>turn</a:t>
              </a:r>
              <a:r>
                <a:rPr lang="zh-CN" altLang="en-US" sz="2400" dirty="0"/>
                <a:t>值，所以后面的</a:t>
              </a:r>
              <a:r>
                <a:rPr lang="en-US" altLang="zh-CN" sz="2400" dirty="0"/>
                <a:t>P</a:t>
              </a:r>
              <a:r>
                <a:rPr lang="en-US" altLang="zh-CN" sz="2400" baseline="-25000" dirty="0"/>
                <a:t>1</a:t>
              </a:r>
              <a:r>
                <a:rPr lang="zh-CN" altLang="en-US" sz="2400" dirty="0"/>
                <a:t>会循环等待，</a:t>
              </a:r>
              <a:r>
                <a:rPr lang="en-US" altLang="zh-CN" sz="2400" dirty="0"/>
                <a:t>P</a:t>
              </a:r>
              <a:r>
                <a:rPr lang="en-US" altLang="zh-CN" sz="2400" baseline="-25000" dirty="0"/>
                <a:t>0</a:t>
              </a:r>
              <a:r>
                <a:rPr lang="zh-CN" altLang="en-US" sz="2400" dirty="0"/>
                <a:t>进入</a:t>
              </a:r>
            </a:p>
          </p:txBody>
        </p:sp>
        <p:pic>
          <p:nvPicPr>
            <p:cNvPr id="20495"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2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0493"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  </a:t>
            </a:r>
            <a:r>
              <a:rPr lang="en-US" altLang="zh-CN" sz="2400"/>
              <a:t>(3) Peterson</a:t>
            </a:r>
            <a:r>
              <a:rPr lang="zh-CN" altLang="en-US" sz="2400"/>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0105"/>
                                        </p:tgtEl>
                                        <p:attrNameLst>
                                          <p:attrName>style.visibility</p:attrName>
                                        </p:attrNameLst>
                                      </p:cBhvr>
                                      <p:to>
                                        <p:strVal val="visible"/>
                                      </p:to>
                                    </p:set>
                                    <p:animEffect transition="in" filter="dissolve">
                                      <p:cBhvr>
                                        <p:cTn id="7" dur="500"/>
                                        <p:tgtEl>
                                          <p:spTgt spid="260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0108"/>
                                        </p:tgtEl>
                                        <p:attrNameLst>
                                          <p:attrName>style.visibility</p:attrName>
                                        </p:attrNameLst>
                                      </p:cBhvr>
                                      <p:to>
                                        <p:strVal val="visible"/>
                                      </p:to>
                                    </p:set>
                                    <p:animEffect transition="in" filter="dissolve">
                                      <p:cBhvr>
                                        <p:cTn id="12" dur="500"/>
                                        <p:tgtEl>
                                          <p:spTgt spid="260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0111"/>
                                        </p:tgtEl>
                                        <p:attrNameLst>
                                          <p:attrName>style.visibility</p:attrName>
                                        </p:attrNameLst>
                                      </p:cBhvr>
                                      <p:to>
                                        <p:strVal val="visible"/>
                                      </p:to>
                                    </p:set>
                                    <p:animEffect transition="in" filter="dissolve">
                                      <p:cBhvr>
                                        <p:cTn id="17" dur="5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6"/>
          <p:cNvSpPr>
            <a:spLocks noChangeArrowheads="1"/>
          </p:cNvSpPr>
          <p:nvPr/>
        </p:nvSpPr>
        <p:spPr bwMode="auto">
          <a:xfrm>
            <a:off x="381000" y="5461000"/>
            <a:ext cx="8458200" cy="1092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1800"/>
              <a:t>当进程</a:t>
            </a:r>
            <a:r>
              <a:rPr lang="en-US" altLang="zh-CN" sz="1800"/>
              <a:t>P1(L)</a:t>
            </a:r>
            <a:r>
              <a:rPr lang="zh-CN" altLang="en-US" sz="1800"/>
              <a:t>处于临界区运行，若此时</a:t>
            </a:r>
            <a:r>
              <a:rPr lang="en-US" altLang="zh-CN" sz="1800"/>
              <a:t>P1(L)</a:t>
            </a:r>
            <a:r>
              <a:rPr lang="zh-CN" altLang="en-US" sz="1800"/>
              <a:t>尚未离开它的临界区而被切换到</a:t>
            </a:r>
            <a:r>
              <a:rPr lang="en-US" altLang="zh-CN" sz="1800"/>
              <a:t>P0(H)</a:t>
            </a:r>
            <a:r>
              <a:rPr lang="zh-CN" altLang="en-US" sz="1800"/>
              <a:t>运行。若运行到它的“进入区”处于“忙等待”状态时恰巧被切换，则其处于“就绪态”。但由于</a:t>
            </a:r>
            <a:r>
              <a:rPr lang="en-US" altLang="zh-CN" sz="1800"/>
              <a:t>P0(H)</a:t>
            </a:r>
            <a:r>
              <a:rPr lang="zh-CN" altLang="en-US" sz="1800"/>
              <a:t>优先级高，则会优先被调度，因此它将永远会“忙等待”。</a:t>
            </a:r>
          </a:p>
        </p:txBody>
      </p:sp>
      <p:sp>
        <p:nvSpPr>
          <p:cNvPr id="21507" name="Rectangle 21"/>
          <p:cNvSpPr>
            <a:spLocks noChangeArrowheads="1"/>
          </p:cNvSpPr>
          <p:nvPr/>
        </p:nvSpPr>
        <p:spPr bwMode="auto">
          <a:xfrm>
            <a:off x="133350" y="1143000"/>
            <a:ext cx="4314825" cy="32004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1508" name="Text Box 22"/>
          <p:cNvSpPr txBox="1">
            <a:spLocks noChangeArrowheads="1"/>
          </p:cNvSpPr>
          <p:nvPr/>
        </p:nvSpPr>
        <p:spPr bwMode="auto">
          <a:xfrm>
            <a:off x="176213" y="1271588"/>
            <a:ext cx="4198937"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turn = 1;</a:t>
            </a:r>
          </a:p>
          <a:p>
            <a:pPr eaLnBrk="1" hangingPunct="1">
              <a:spcBef>
                <a:spcPct val="50000"/>
              </a:spcBef>
              <a:buClrTx/>
              <a:buSzTx/>
              <a:buFontTx/>
              <a:buNone/>
            </a:pPr>
            <a:r>
              <a:rPr lang="en-US" altLang="zh-CN" sz="2400">
                <a:solidFill>
                  <a:srgbClr val="FF0000"/>
                </a:solidFill>
              </a:rPr>
              <a:t>while (flag[1] &amp;&amp; turn == 1) ;</a:t>
            </a:r>
          </a:p>
        </p:txBody>
      </p:sp>
      <p:sp>
        <p:nvSpPr>
          <p:cNvPr id="21509" name="Text Box 23"/>
          <p:cNvSpPr txBox="1">
            <a:spLocks noChangeArrowheads="1"/>
          </p:cNvSpPr>
          <p:nvPr/>
        </p:nvSpPr>
        <p:spPr bwMode="auto">
          <a:xfrm>
            <a:off x="323850" y="2895600"/>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1510" name="Text Box 24"/>
          <p:cNvSpPr txBox="1">
            <a:spLocks noChangeArrowheads="1"/>
          </p:cNvSpPr>
          <p:nvPr/>
        </p:nvSpPr>
        <p:spPr bwMode="auto">
          <a:xfrm>
            <a:off x="176213" y="3448050"/>
            <a:ext cx="2503487"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21511" name="Text Box 25"/>
          <p:cNvSpPr txBox="1">
            <a:spLocks noChangeArrowheads="1"/>
          </p:cNvSpPr>
          <p:nvPr/>
        </p:nvSpPr>
        <p:spPr bwMode="auto">
          <a:xfrm>
            <a:off x="323850" y="3838575"/>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1512" name="Rectangle 26"/>
          <p:cNvSpPr>
            <a:spLocks noChangeArrowheads="1"/>
          </p:cNvSpPr>
          <p:nvPr/>
        </p:nvSpPr>
        <p:spPr bwMode="auto">
          <a:xfrm>
            <a:off x="866775" y="4343400"/>
            <a:ext cx="332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dirty="0"/>
              <a:t>进程</a:t>
            </a:r>
            <a:r>
              <a:rPr lang="en-US" altLang="zh-CN" sz="2400" dirty="0"/>
              <a:t>P</a:t>
            </a:r>
            <a:r>
              <a:rPr lang="en-US" altLang="zh-CN" sz="2400" baseline="-25000" dirty="0"/>
              <a:t>0 </a:t>
            </a:r>
            <a:r>
              <a:rPr lang="en-US" altLang="zh-CN" sz="2400" dirty="0"/>
              <a:t>– </a:t>
            </a:r>
            <a:r>
              <a:rPr lang="zh-CN" altLang="en-US" sz="2400" dirty="0"/>
              <a:t>优先级高</a:t>
            </a:r>
            <a:r>
              <a:rPr lang="en-US" altLang="zh-CN" sz="2400" dirty="0"/>
              <a:t>H</a:t>
            </a:r>
          </a:p>
        </p:txBody>
      </p:sp>
      <p:sp>
        <p:nvSpPr>
          <p:cNvPr id="21513" name="Rectangle 27"/>
          <p:cNvSpPr>
            <a:spLocks noChangeArrowheads="1"/>
          </p:cNvSpPr>
          <p:nvPr/>
        </p:nvSpPr>
        <p:spPr bwMode="auto">
          <a:xfrm>
            <a:off x="4600575" y="1143000"/>
            <a:ext cx="4314825" cy="32004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1514" name="Text Box 28"/>
          <p:cNvSpPr txBox="1">
            <a:spLocks noChangeArrowheads="1"/>
          </p:cNvSpPr>
          <p:nvPr/>
        </p:nvSpPr>
        <p:spPr bwMode="auto">
          <a:xfrm>
            <a:off x="4643438" y="1271588"/>
            <a:ext cx="4198937"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turn = 0;</a:t>
            </a:r>
          </a:p>
          <a:p>
            <a:pPr eaLnBrk="1" hangingPunct="1">
              <a:spcBef>
                <a:spcPct val="50000"/>
              </a:spcBef>
              <a:buClrTx/>
              <a:buSzTx/>
              <a:buFontTx/>
              <a:buNone/>
            </a:pPr>
            <a:r>
              <a:rPr lang="en-US" altLang="zh-CN" sz="2400">
                <a:solidFill>
                  <a:srgbClr val="FF0000"/>
                </a:solidFill>
              </a:rPr>
              <a:t>while (flag[0] &amp;&amp; turn == 0) ;</a:t>
            </a:r>
          </a:p>
        </p:txBody>
      </p:sp>
      <p:sp>
        <p:nvSpPr>
          <p:cNvPr id="21515" name="Text Box 29"/>
          <p:cNvSpPr txBox="1">
            <a:spLocks noChangeArrowheads="1"/>
          </p:cNvSpPr>
          <p:nvPr/>
        </p:nvSpPr>
        <p:spPr bwMode="auto">
          <a:xfrm>
            <a:off x="4791075" y="2895600"/>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1516" name="Text Box 30"/>
          <p:cNvSpPr txBox="1">
            <a:spLocks noChangeArrowheads="1"/>
          </p:cNvSpPr>
          <p:nvPr/>
        </p:nvSpPr>
        <p:spPr bwMode="auto">
          <a:xfrm>
            <a:off x="4643438" y="3448050"/>
            <a:ext cx="2503487"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21517" name="Text Box 31"/>
          <p:cNvSpPr txBox="1">
            <a:spLocks noChangeArrowheads="1"/>
          </p:cNvSpPr>
          <p:nvPr/>
        </p:nvSpPr>
        <p:spPr bwMode="auto">
          <a:xfrm>
            <a:off x="4791075" y="3838575"/>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1518" name="Rectangle 32"/>
          <p:cNvSpPr>
            <a:spLocks noChangeArrowheads="1"/>
          </p:cNvSpPr>
          <p:nvPr/>
        </p:nvSpPr>
        <p:spPr bwMode="auto">
          <a:xfrm>
            <a:off x="5181600" y="4343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 </a:t>
            </a:r>
            <a:r>
              <a:rPr lang="en-US" altLang="zh-CN" sz="2400"/>
              <a:t>– </a:t>
            </a:r>
            <a:r>
              <a:rPr lang="zh-CN" altLang="en-US" sz="2400"/>
              <a:t>优先级低</a:t>
            </a:r>
            <a:r>
              <a:rPr lang="en-US" altLang="zh-CN" sz="2400"/>
              <a:t>L</a:t>
            </a:r>
          </a:p>
        </p:txBody>
      </p:sp>
      <p:sp>
        <p:nvSpPr>
          <p:cNvPr id="21519" name="Rectangle 2"/>
          <p:cNvSpPr>
            <a:spLocks noGrp="1" noChangeArrowheads="1"/>
          </p:cNvSpPr>
          <p:nvPr>
            <p:ph type="title"/>
          </p:nvPr>
        </p:nvSpPr>
        <p:spPr>
          <a:xfrm>
            <a:off x="228600" y="4724400"/>
            <a:ext cx="8610600" cy="676275"/>
          </a:xfrm>
        </p:spPr>
        <p:txBody>
          <a:bodyPr/>
          <a:lstStyle/>
          <a:p>
            <a:pPr eaLnBrk="1" hangingPunct="1"/>
            <a:r>
              <a:rPr lang="en-US" altLang="zh-CN" sz="2000" dirty="0" smtClean="0">
                <a:solidFill>
                  <a:srgbClr val="FF0000"/>
                </a:solidFill>
              </a:rPr>
              <a:t>Peterson</a:t>
            </a:r>
            <a:r>
              <a:rPr lang="zh-CN" altLang="en-US" sz="2000" dirty="0" smtClean="0">
                <a:solidFill>
                  <a:srgbClr val="FF0000"/>
                </a:solidFill>
              </a:rPr>
              <a:t>算法的</a:t>
            </a:r>
            <a:r>
              <a:rPr lang="zh-CN" altLang="en-US" sz="2000" dirty="0" smtClean="0">
                <a:solidFill>
                  <a:srgbClr val="FF0000"/>
                </a:solidFill>
              </a:rPr>
              <a:t>“优先级反转现象”</a:t>
            </a:r>
            <a:r>
              <a:rPr lang="zh-CN" altLang="en-US" sz="2000" dirty="0" smtClean="0">
                <a:solidFill>
                  <a:srgbClr val="FF0000"/>
                </a:solidFill>
              </a:rPr>
              <a:t>，考虑：优先级抢占</a:t>
            </a:r>
            <a:r>
              <a:rPr lang="en-US" altLang="zh-CN" sz="2000" dirty="0" smtClean="0">
                <a:solidFill>
                  <a:srgbClr val="FF0000"/>
                </a:solidFill>
              </a:rPr>
              <a:t>-</a:t>
            </a:r>
            <a:r>
              <a:rPr lang="zh-CN" altLang="en-US" sz="2000" dirty="0" smtClean="0">
                <a:solidFill>
                  <a:srgbClr val="FF0000"/>
                </a:solidFill>
              </a:rPr>
              <a:t>时间片轮转</a:t>
            </a:r>
            <a:endParaRPr lang="zh-CN" altLang="en-US" sz="2000" dirty="0" smtClean="0">
              <a:solidFill>
                <a:srgbClr val="FF0000"/>
              </a:solidFill>
            </a:endParaRPr>
          </a:p>
        </p:txBody>
      </p:sp>
      <p:sp>
        <p:nvSpPr>
          <p:cNvPr id="2152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6.3 </a:t>
            </a:r>
            <a:r>
              <a:rPr lang="zh-CN" altLang="en-US" sz="3200" dirty="0">
                <a:latin typeface="黑体" pitchFamily="2" charset="-122"/>
                <a:ea typeface="黑体" pitchFamily="2" charset="-122"/>
              </a:rPr>
              <a:t>临界区问题解决方法</a:t>
            </a:r>
          </a:p>
        </p:txBody>
      </p:sp>
      <p:sp>
        <p:nvSpPr>
          <p:cNvPr id="21521"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dirty="0">
                <a:solidFill>
                  <a:srgbClr val="CC0000"/>
                </a:solidFill>
                <a:latin typeface="黑体" pitchFamily="2" charset="-122"/>
                <a:ea typeface="黑体" pitchFamily="2" charset="-122"/>
              </a:rPr>
              <a:t>6.3.1 </a:t>
            </a:r>
            <a:r>
              <a:rPr kumimoji="1" lang="zh-CN" altLang="en-US" sz="2400" dirty="0">
                <a:solidFill>
                  <a:srgbClr val="CC0000"/>
                </a:solidFill>
                <a:latin typeface="黑体" pitchFamily="2" charset="-122"/>
                <a:ea typeface="黑体" pitchFamily="2" charset="-122"/>
              </a:rPr>
              <a:t>一般软件方法  </a:t>
            </a:r>
            <a:r>
              <a:rPr lang="en-US" altLang="zh-CN" sz="2400" dirty="0"/>
              <a:t>(3) Peterson</a:t>
            </a:r>
            <a:r>
              <a:rPr lang="zh-CN" altLang="en-US" sz="2400" dirty="0"/>
              <a:t>算法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81000" y="1371600"/>
            <a:ext cx="8153400" cy="5486400"/>
          </a:xfrm>
        </p:spPr>
        <p:txBody>
          <a:bodyPr/>
          <a:lstStyle/>
          <a:p>
            <a:r>
              <a:rPr lang="zh-CN" altLang="en-US" sz="2400" dirty="0"/>
              <a:t>优先级翻转问题</a:t>
            </a:r>
            <a:r>
              <a:rPr lang="en-US" altLang="zh-CN" sz="2400" dirty="0"/>
              <a:t>(priority inversion)</a:t>
            </a:r>
            <a:r>
              <a:rPr lang="zh-CN" altLang="en-US" sz="2400" dirty="0"/>
              <a:t>即当一个高优先级</a:t>
            </a:r>
            <a:r>
              <a:rPr lang="zh-CN" altLang="en-US" sz="2400" dirty="0" smtClean="0"/>
              <a:t>任务访问</a:t>
            </a:r>
            <a:r>
              <a:rPr lang="zh-CN" altLang="en-US" sz="2400" dirty="0"/>
              <a:t>共享资源时</a:t>
            </a:r>
            <a:r>
              <a:rPr lang="zh-CN" altLang="en-US" sz="2400" dirty="0" smtClean="0"/>
              <a:t>，</a:t>
            </a:r>
            <a:r>
              <a:rPr lang="zh-CN" altLang="en-US" sz="2400" dirty="0"/>
              <a:t>资源</a:t>
            </a:r>
            <a:r>
              <a:rPr lang="zh-CN" altLang="en-US" sz="2400" dirty="0" smtClean="0"/>
              <a:t>已</a:t>
            </a:r>
            <a:r>
              <a:rPr lang="zh-CN" altLang="en-US" sz="2400" dirty="0"/>
              <a:t>被一低优先级任务占有，而这个低优先级任务在访问共享资源时可能又被其它一些中等优先级任务抢先，因此造成高优先级任务被许多具有较低优先级任务</a:t>
            </a:r>
            <a:r>
              <a:rPr lang="zh-CN" altLang="en-US" sz="2400" dirty="0" smtClean="0"/>
              <a:t>阻塞。</a:t>
            </a:r>
            <a:endParaRPr lang="en-US" altLang="zh-CN" sz="2400" dirty="0" smtClean="0"/>
          </a:p>
          <a:p>
            <a:r>
              <a:rPr lang="zh-CN" altLang="en-US" sz="2400" dirty="0"/>
              <a:t>优先级天花板</a:t>
            </a:r>
            <a:r>
              <a:rPr lang="en-US" altLang="zh-CN" sz="2400" dirty="0"/>
              <a:t>(priority ceiling</a:t>
            </a:r>
            <a:r>
              <a:rPr lang="en-US" altLang="zh-CN" sz="2400" dirty="0" smtClean="0"/>
              <a:t>)</a:t>
            </a:r>
            <a:r>
              <a:rPr lang="zh-CN" altLang="en-US" sz="2400" dirty="0" smtClean="0"/>
              <a:t>：</a:t>
            </a:r>
            <a:r>
              <a:rPr lang="zh-CN" altLang="en-US" sz="2400" dirty="0"/>
              <a:t>当任务申请某资源时， 把该任务的优先级提升到可访问这个资源的所有任务中的最高</a:t>
            </a:r>
            <a:r>
              <a:rPr lang="zh-CN" altLang="en-US" sz="2400" dirty="0" smtClean="0"/>
              <a:t>优先级。</a:t>
            </a:r>
            <a:endParaRPr lang="en-US" altLang="zh-CN" sz="2400" dirty="0" smtClean="0"/>
          </a:p>
          <a:p>
            <a:r>
              <a:rPr lang="zh-CN" altLang="en-US" sz="2400" dirty="0" smtClean="0"/>
              <a:t>和</a:t>
            </a:r>
            <a:r>
              <a:rPr lang="zh-CN" altLang="en-US" sz="2400" dirty="0"/>
              <a:t>优先级继承</a:t>
            </a:r>
            <a:r>
              <a:rPr lang="en-US" altLang="zh-CN" sz="2400" dirty="0"/>
              <a:t>(priority inheritance</a:t>
            </a:r>
            <a:r>
              <a:rPr lang="en-US" altLang="zh-CN" sz="2400" dirty="0" smtClean="0"/>
              <a:t>)</a:t>
            </a:r>
            <a:r>
              <a:rPr lang="zh-CN" altLang="en-US" sz="2400" dirty="0"/>
              <a:t>：占有资源的低优先级任务阻塞了高优先级任务时</a:t>
            </a:r>
            <a:r>
              <a:rPr lang="zh-CN" altLang="en-US" sz="2400" dirty="0" smtClean="0"/>
              <a:t>，提升低优先级到高优先级。</a:t>
            </a:r>
            <a:endParaRPr lang="en-US" altLang="zh-CN" sz="2400" dirty="0" smtClean="0"/>
          </a:p>
        </p:txBody>
      </p:sp>
      <p:sp>
        <p:nvSpPr>
          <p:cNvPr id="3"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6.3 </a:t>
            </a:r>
            <a:r>
              <a:rPr lang="zh-CN" altLang="en-US" sz="3200" dirty="0">
                <a:latin typeface="黑体" pitchFamily="2" charset="-122"/>
                <a:ea typeface="黑体" pitchFamily="2" charset="-122"/>
              </a:rPr>
              <a:t>临界区问题解决方法</a:t>
            </a:r>
          </a:p>
        </p:txBody>
      </p:sp>
    </p:spTree>
    <p:extLst>
      <p:ext uri="{BB962C8B-B14F-4D97-AF65-F5344CB8AC3E}">
        <p14:creationId xmlns:p14="http://schemas.microsoft.com/office/powerpoint/2010/main" val="1506057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3200">
                <a:latin typeface="黑体" pitchFamily="2" charset="-122"/>
                <a:ea typeface="黑体" pitchFamily="2" charset="-122"/>
              </a:rPr>
              <a:t>第</a:t>
            </a:r>
            <a:r>
              <a:rPr lang="en-US" altLang="zh-CN" sz="3200">
                <a:latin typeface="黑体" pitchFamily="2" charset="-122"/>
                <a:ea typeface="黑体" pitchFamily="2" charset="-122"/>
              </a:rPr>
              <a:t>6</a:t>
            </a:r>
            <a:r>
              <a:rPr lang="zh-CN" altLang="en-US" sz="3200">
                <a:latin typeface="黑体" pitchFamily="2" charset="-122"/>
                <a:ea typeface="黑体" pitchFamily="2" charset="-122"/>
              </a:rPr>
              <a:t>章 进程同步</a:t>
            </a:r>
          </a:p>
        </p:txBody>
      </p:sp>
      <p:sp>
        <p:nvSpPr>
          <p:cNvPr id="214028" name="Rectangle 12"/>
          <p:cNvSpPr>
            <a:spLocks noChangeArrowheads="1"/>
          </p:cNvSpPr>
          <p:nvPr/>
        </p:nvSpPr>
        <p:spPr bwMode="auto">
          <a:xfrm>
            <a:off x="3914775" y="12906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778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defTabSz="134778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defTabSz="1347788"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defTabSz="1347788"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defTabSz="1347788"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a:solidFill>
                  <a:srgbClr val="CC0000"/>
                </a:solidFill>
                <a:latin typeface="黑体" pitchFamily="2" charset="-122"/>
                <a:ea typeface="黑体" pitchFamily="2" charset="-122"/>
              </a:rPr>
              <a:t>主要内容</a:t>
            </a:r>
          </a:p>
        </p:txBody>
      </p:sp>
      <p:sp>
        <p:nvSpPr>
          <p:cNvPr id="214029" name="Rectangle 13"/>
          <p:cNvSpPr>
            <a:spLocks noChangeArrowheads="1"/>
          </p:cNvSpPr>
          <p:nvPr/>
        </p:nvSpPr>
        <p:spPr bwMode="auto">
          <a:xfrm>
            <a:off x="1676400" y="1905000"/>
            <a:ext cx="6096000" cy="3886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71437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
                <a:srgbClr val="CC0000"/>
              </a:buClr>
              <a:buFont typeface="Wingdings" pitchFamily="2" charset="2"/>
              <a:buNone/>
            </a:pPr>
            <a:r>
              <a:rPr lang="en-US" altLang="zh-CN" sz="2400"/>
              <a:t>6.1 </a:t>
            </a:r>
            <a:r>
              <a:rPr lang="zh-CN" altLang="en-US" sz="2400"/>
              <a:t>背景</a:t>
            </a:r>
          </a:p>
          <a:p>
            <a:pPr eaLnBrk="1" hangingPunct="1">
              <a:lnSpc>
                <a:spcPct val="130000"/>
              </a:lnSpc>
              <a:spcBef>
                <a:spcPct val="0"/>
              </a:spcBef>
              <a:buClr>
                <a:srgbClr val="CC0000"/>
              </a:buClr>
              <a:buFont typeface="Wingdings" pitchFamily="2" charset="2"/>
              <a:buNone/>
            </a:pPr>
            <a:r>
              <a:rPr lang="en-US" altLang="zh-CN" sz="2400"/>
              <a:t>6.2 </a:t>
            </a:r>
            <a:r>
              <a:rPr lang="zh-CN" altLang="en-US" sz="2400"/>
              <a:t>互斥与临界区问题</a:t>
            </a:r>
          </a:p>
          <a:p>
            <a:pPr eaLnBrk="1" hangingPunct="1">
              <a:lnSpc>
                <a:spcPct val="130000"/>
              </a:lnSpc>
              <a:spcBef>
                <a:spcPct val="0"/>
              </a:spcBef>
              <a:buClr>
                <a:srgbClr val="CC0000"/>
              </a:buClr>
              <a:buFont typeface="Wingdings" pitchFamily="2" charset="2"/>
              <a:buNone/>
            </a:pPr>
            <a:r>
              <a:rPr lang="en-US" altLang="zh-CN" sz="2400"/>
              <a:t>6.3 </a:t>
            </a:r>
            <a:r>
              <a:rPr lang="zh-CN" altLang="en-US" sz="2400"/>
              <a:t>临界区问题解决方法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1</a:t>
            </a:r>
            <a:r>
              <a:rPr lang="zh-CN" altLang="en-US" sz="2400">
                <a:solidFill>
                  <a:srgbClr val="000099"/>
                </a:solidFill>
                <a:latin typeface="楷体_GB2312" pitchFamily="49" charset="-122"/>
                <a:ea typeface="楷体_GB2312" pitchFamily="49" charset="-122"/>
              </a:rPr>
              <a:t>）一般软件方法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2</a:t>
            </a:r>
            <a:r>
              <a:rPr lang="zh-CN" altLang="en-US" sz="2400">
                <a:solidFill>
                  <a:srgbClr val="000099"/>
                </a:solidFill>
                <a:latin typeface="楷体_GB2312" pitchFamily="49" charset="-122"/>
                <a:ea typeface="楷体_GB2312" pitchFamily="49" charset="-122"/>
              </a:rPr>
              <a:t>）关中断方法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3</a:t>
            </a:r>
            <a:r>
              <a:rPr lang="zh-CN" altLang="en-US" sz="2400">
                <a:solidFill>
                  <a:srgbClr val="000099"/>
                </a:solidFill>
                <a:latin typeface="楷体_GB2312" pitchFamily="49" charset="-122"/>
                <a:ea typeface="楷体_GB2312" pitchFamily="49" charset="-122"/>
              </a:rPr>
              <a:t>）硬件原子指令方法</a:t>
            </a:r>
          </a:p>
          <a:p>
            <a:pPr eaLnBrk="1" hangingPunct="1">
              <a:lnSpc>
                <a:spcPct val="110000"/>
              </a:lnSpc>
              <a:spcBef>
                <a:spcPct val="0"/>
              </a:spcBef>
              <a:buClr>
                <a:srgbClr val="CC0000"/>
              </a:buClr>
              <a:buFont typeface="Wingdings" pitchFamily="2" charset="2"/>
              <a:buNone/>
            </a:pPr>
            <a:r>
              <a:rPr lang="zh-CN" altLang="en-US" sz="2400">
                <a:solidFill>
                  <a:srgbClr val="000099"/>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4</a:t>
            </a:r>
            <a:r>
              <a:rPr lang="zh-CN" altLang="en-US" sz="2400">
                <a:solidFill>
                  <a:srgbClr val="000099"/>
                </a:solidFill>
                <a:latin typeface="楷体_GB2312" pitchFamily="49" charset="-122"/>
                <a:ea typeface="楷体_GB2312" pitchFamily="49" charset="-122"/>
              </a:rPr>
              <a:t>）信号量方法</a:t>
            </a:r>
          </a:p>
          <a:p>
            <a:pPr eaLnBrk="1" hangingPunct="1">
              <a:lnSpc>
                <a:spcPct val="130000"/>
              </a:lnSpc>
              <a:spcBef>
                <a:spcPct val="0"/>
              </a:spcBef>
              <a:buClr>
                <a:srgbClr val="CC0000"/>
              </a:buClr>
              <a:buFont typeface="Wingdings" pitchFamily="2" charset="2"/>
              <a:buNone/>
            </a:pPr>
            <a:r>
              <a:rPr lang="en-US" altLang="zh-CN" sz="2400"/>
              <a:t>6.4 </a:t>
            </a:r>
            <a:r>
              <a:rPr lang="zh-CN" altLang="en-US" sz="2400"/>
              <a:t>进程同步</a:t>
            </a:r>
            <a:r>
              <a:rPr lang="zh-CN" altLang="en-US" sz="2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8" grpId="0"/>
      <p:bldP spid="2140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多个进程怎么办</a:t>
            </a:r>
            <a:r>
              <a:rPr lang="en-US" altLang="zh-CN" smtClean="0"/>
              <a:t>? </a:t>
            </a:r>
            <a:r>
              <a:rPr lang="en-US" altLang="zh-CN" smtClean="0">
                <a:sym typeface="Symbol" pitchFamily="18" charset="2"/>
              </a:rPr>
              <a:t> </a:t>
            </a:r>
            <a:r>
              <a:rPr lang="zh-CN" altLang="en-US" smtClean="0">
                <a:sym typeface="Symbol" pitchFamily="18" charset="2"/>
              </a:rPr>
              <a:t>面包店算法</a:t>
            </a:r>
          </a:p>
        </p:txBody>
      </p:sp>
      <p:sp>
        <p:nvSpPr>
          <p:cNvPr id="22531"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ym typeface="Symbol" pitchFamily="18" charset="2"/>
              </a:rPr>
              <a:t>仍然是标记和轮转的结合</a:t>
            </a:r>
            <a:endParaRPr lang="zh-CN" altLang="zh-CN" dirty="0">
              <a:sym typeface="Symbol" pitchFamily="18" charset="2"/>
            </a:endParaRPr>
          </a:p>
        </p:txBody>
      </p:sp>
      <p:grpSp>
        <p:nvGrpSpPr>
          <p:cNvPr id="22532" name="Group 4"/>
          <p:cNvGrpSpPr>
            <a:grpSpLocks/>
          </p:cNvGrpSpPr>
          <p:nvPr/>
        </p:nvGrpSpPr>
        <p:grpSpPr bwMode="auto">
          <a:xfrm>
            <a:off x="457200" y="1787525"/>
            <a:ext cx="4343400" cy="968375"/>
            <a:chOff x="576" y="1200"/>
            <a:chExt cx="2736" cy="610"/>
          </a:xfrm>
        </p:grpSpPr>
        <p:sp>
          <p:nvSpPr>
            <p:cNvPr id="22547" name="Rectangle 5"/>
            <p:cNvSpPr>
              <a:spLocks noChangeArrowheads="1"/>
            </p:cNvSpPr>
            <p:nvPr/>
          </p:nvSpPr>
          <p:spPr bwMode="auto">
            <a:xfrm>
              <a:off x="576" y="1200"/>
              <a:ext cx="273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如何轮转</a:t>
              </a:r>
              <a:r>
                <a:rPr lang="en-US" altLang="zh-CN" sz="2400" dirty="0">
                  <a:solidFill>
                    <a:srgbClr val="FF0000"/>
                  </a:solidFill>
                </a:rPr>
                <a:t>: </a:t>
              </a:r>
              <a:r>
                <a:rPr lang="zh-CN" altLang="en-US" sz="2400" dirty="0"/>
                <a:t>每个进程都获得一个序号，序号最小的进入</a:t>
              </a:r>
            </a:p>
          </p:txBody>
        </p:sp>
        <p:pic>
          <p:nvPicPr>
            <p:cNvPr id="2254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3" name="Group 7"/>
          <p:cNvGrpSpPr>
            <a:grpSpLocks/>
          </p:cNvGrpSpPr>
          <p:nvPr/>
        </p:nvGrpSpPr>
        <p:grpSpPr bwMode="auto">
          <a:xfrm>
            <a:off x="4953000" y="1752600"/>
            <a:ext cx="4267200" cy="968375"/>
            <a:chOff x="3072" y="1178"/>
            <a:chExt cx="2688" cy="610"/>
          </a:xfrm>
        </p:grpSpPr>
        <p:sp>
          <p:nvSpPr>
            <p:cNvPr id="22545" name="Rectangle 8"/>
            <p:cNvSpPr>
              <a:spLocks noChangeArrowheads="1"/>
            </p:cNvSpPr>
            <p:nvPr/>
          </p:nvSpPr>
          <p:spPr bwMode="auto">
            <a:xfrm>
              <a:off x="3072" y="1178"/>
              <a:ext cx="2688"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如何标记</a:t>
              </a:r>
              <a:r>
                <a:rPr lang="en-US" altLang="zh-CN" sz="2400" dirty="0">
                  <a:solidFill>
                    <a:srgbClr val="FF0000"/>
                  </a:solidFill>
                </a:rPr>
                <a:t>: </a:t>
              </a:r>
              <a:r>
                <a:rPr lang="zh-CN" altLang="en-US" sz="2400" dirty="0"/>
                <a:t>进程离开时序号为</a:t>
              </a:r>
              <a:r>
                <a:rPr lang="en-US" altLang="zh-CN" sz="2400" dirty="0"/>
                <a:t>0</a:t>
              </a:r>
              <a:r>
                <a:rPr lang="zh-CN" altLang="en-US" sz="2400" dirty="0"/>
                <a:t>，不为</a:t>
              </a:r>
              <a:r>
                <a:rPr lang="en-US" altLang="zh-CN" sz="2400" dirty="0"/>
                <a:t>0</a:t>
              </a:r>
              <a:r>
                <a:rPr lang="zh-CN" altLang="en-US" sz="2400" dirty="0"/>
                <a:t>的序号即标记</a:t>
              </a:r>
            </a:p>
          </p:txBody>
        </p:sp>
        <p:pic>
          <p:nvPicPr>
            <p:cNvPr id="22546" name="Picture 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 y="12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4" name="Group 10"/>
          <p:cNvGrpSpPr>
            <a:grpSpLocks/>
          </p:cNvGrpSpPr>
          <p:nvPr/>
        </p:nvGrpSpPr>
        <p:grpSpPr bwMode="auto">
          <a:xfrm>
            <a:off x="457200" y="2724150"/>
            <a:ext cx="8077200" cy="968375"/>
            <a:chOff x="576" y="1790"/>
            <a:chExt cx="5088" cy="610"/>
          </a:xfrm>
        </p:grpSpPr>
        <p:sp>
          <p:nvSpPr>
            <p:cNvPr id="22543" name="Rectangle 11"/>
            <p:cNvSpPr>
              <a:spLocks noChangeArrowheads="1"/>
            </p:cNvSpPr>
            <p:nvPr/>
          </p:nvSpPr>
          <p:spPr bwMode="auto">
            <a:xfrm>
              <a:off x="576" y="1790"/>
              <a:ext cx="5088"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面包店</a:t>
              </a:r>
              <a:r>
                <a:rPr lang="en-US" altLang="zh-CN" sz="2400" dirty="0">
                  <a:solidFill>
                    <a:srgbClr val="FF0000"/>
                  </a:solidFill>
                </a:rPr>
                <a:t>: </a:t>
              </a:r>
              <a:r>
                <a:rPr lang="zh-CN" altLang="en-US" sz="2400" dirty="0">
                  <a:solidFill>
                    <a:srgbClr val="FF0000"/>
                  </a:solidFill>
                </a:rPr>
                <a:t>每个进入商店的客户都获得一个号码，号码最小的先得到服务；号码相同时，名字靠前的先服务。</a:t>
              </a:r>
            </a:p>
          </p:txBody>
        </p:sp>
        <p:pic>
          <p:nvPicPr>
            <p:cNvPr id="22544" name="Picture 1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911"/>
              <a:ext cx="1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7" name="Rectangle 14"/>
          <p:cNvSpPr>
            <a:spLocks noChangeArrowheads="1"/>
          </p:cNvSpPr>
          <p:nvPr/>
        </p:nvSpPr>
        <p:spPr bwMode="auto">
          <a:xfrm>
            <a:off x="1371600" y="3810000"/>
            <a:ext cx="7239000" cy="2667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2538" name="Text Box 15"/>
          <p:cNvSpPr txBox="1">
            <a:spLocks noChangeArrowheads="1"/>
          </p:cNvSpPr>
          <p:nvPr/>
        </p:nvSpPr>
        <p:spPr bwMode="auto">
          <a:xfrm>
            <a:off x="1447800" y="3860800"/>
            <a:ext cx="7086600" cy="1320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true; </a:t>
            </a:r>
            <a:r>
              <a:rPr lang="en-US" altLang="zh-CN" sz="2000" dirty="0" err="1">
                <a:solidFill>
                  <a:srgbClr val="000066"/>
                </a:solidFill>
              </a:rPr>
              <a:t>num</a:t>
            </a:r>
            <a:r>
              <a:rPr lang="en-US" altLang="zh-CN" sz="2000" dirty="0">
                <a:solidFill>
                  <a:srgbClr val="000066"/>
                </a:solidFill>
              </a:rPr>
              <a:t>[</a:t>
            </a:r>
            <a:r>
              <a:rPr lang="en-US" altLang="zh-CN" sz="2000" dirty="0" err="1">
                <a:solidFill>
                  <a:srgbClr val="000066"/>
                </a:solidFill>
              </a:rPr>
              <a:t>i</a:t>
            </a:r>
            <a:r>
              <a:rPr lang="en-US" altLang="zh-CN" sz="2000" dirty="0">
                <a:solidFill>
                  <a:srgbClr val="000066"/>
                </a:solidFill>
              </a:rPr>
              <a:t>] = max(</a:t>
            </a:r>
            <a:r>
              <a:rPr lang="en-US" altLang="zh-CN" sz="2000" dirty="0" err="1">
                <a:solidFill>
                  <a:srgbClr val="000066"/>
                </a:solidFill>
              </a:rPr>
              <a:t>num</a:t>
            </a:r>
            <a:r>
              <a:rPr lang="en-US" altLang="zh-CN" sz="2000" dirty="0">
                <a:solidFill>
                  <a:srgbClr val="000066"/>
                </a:solidFill>
              </a:rPr>
              <a:t>[0], …, </a:t>
            </a:r>
            <a:r>
              <a:rPr lang="en-US" altLang="zh-CN" sz="2000" dirty="0" err="1">
                <a:solidFill>
                  <a:srgbClr val="000066"/>
                </a:solidFill>
              </a:rPr>
              <a:t>num</a:t>
            </a:r>
            <a:r>
              <a:rPr lang="en-US" altLang="zh-CN" sz="2000" dirty="0">
                <a:solidFill>
                  <a:srgbClr val="000066"/>
                </a:solidFill>
              </a:rPr>
              <a:t>[n-1])+1;</a:t>
            </a:r>
          </a:p>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false;</a:t>
            </a:r>
            <a:r>
              <a:rPr lang="en-US" altLang="zh-CN" sz="2000" dirty="0">
                <a:solidFill>
                  <a:srgbClr val="FF0000"/>
                </a:solidFill>
              </a:rPr>
              <a:t> </a:t>
            </a:r>
            <a:r>
              <a:rPr lang="en-US" altLang="zh-CN" sz="2000" dirty="0"/>
              <a:t>for(j=0; j&lt;n; j++)</a:t>
            </a:r>
            <a:r>
              <a:rPr lang="en-US" altLang="zh-CN" sz="2000" dirty="0">
                <a:solidFill>
                  <a:srgbClr val="FF0000"/>
                </a:solidFill>
              </a:rPr>
              <a:t> { </a:t>
            </a:r>
            <a:r>
              <a:rPr lang="en-US" altLang="zh-CN" sz="2000" dirty="0" smtClean="0">
                <a:solidFill>
                  <a:srgbClr val="FF0000"/>
                </a:solidFill>
              </a:rPr>
              <a:t> </a:t>
            </a:r>
            <a:r>
              <a:rPr lang="en-US" altLang="zh-CN" sz="2000" dirty="0" smtClean="0">
                <a:solidFill>
                  <a:srgbClr val="00B050"/>
                </a:solidFill>
              </a:rPr>
              <a:t>while(choosing[j</a:t>
            </a:r>
            <a:r>
              <a:rPr lang="en-US" altLang="zh-CN" sz="2000" dirty="0">
                <a:solidFill>
                  <a:srgbClr val="00B050"/>
                </a:solidFill>
              </a:rPr>
              <a:t>]);</a:t>
            </a:r>
          </a:p>
          <a:p>
            <a:pPr eaLnBrk="1" hangingPunct="1">
              <a:spcBef>
                <a:spcPct val="50000"/>
              </a:spcBef>
              <a:buClrTx/>
              <a:buSzTx/>
              <a:buFontTx/>
              <a:buNone/>
            </a:pPr>
            <a:r>
              <a:rPr lang="en-US" altLang="zh-CN" sz="2000" dirty="0">
                <a:solidFill>
                  <a:srgbClr val="FF0000"/>
                </a:solidFill>
              </a:rPr>
              <a:t>while ((</a:t>
            </a:r>
            <a:r>
              <a:rPr lang="en-US" altLang="zh-CN" sz="2000" dirty="0" err="1">
                <a:solidFill>
                  <a:srgbClr val="FF0000"/>
                </a:solidFill>
              </a:rPr>
              <a:t>num</a:t>
            </a:r>
            <a:r>
              <a:rPr lang="en-US" altLang="zh-CN" sz="2000" dirty="0">
                <a:solidFill>
                  <a:srgbClr val="FF0000"/>
                </a:solidFill>
              </a:rPr>
              <a:t>[j] != 0) &amp;&amp; (</a:t>
            </a:r>
            <a:r>
              <a:rPr lang="en-US" altLang="zh-CN" sz="2000" dirty="0" err="1">
                <a:solidFill>
                  <a:srgbClr val="FF0000"/>
                </a:solidFill>
              </a:rPr>
              <a:t>num</a:t>
            </a:r>
            <a:r>
              <a:rPr lang="en-US" altLang="zh-CN" sz="2000" dirty="0">
                <a:solidFill>
                  <a:srgbClr val="FF0000"/>
                </a:solidFill>
              </a:rPr>
              <a:t>[j], j)&lt;(</a:t>
            </a:r>
            <a:r>
              <a:rPr lang="en-US" altLang="zh-CN" sz="2000" dirty="0" err="1">
                <a:solidFill>
                  <a:srgbClr val="FF0000"/>
                </a:solidFill>
              </a:rPr>
              <a:t>num</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 </a:t>
            </a:r>
            <a:r>
              <a:rPr lang="en-US" altLang="zh-CN" sz="2000" dirty="0" err="1">
                <a:solidFill>
                  <a:srgbClr val="FF0000"/>
                </a:solidFill>
              </a:rPr>
              <a:t>i</a:t>
            </a:r>
            <a:r>
              <a:rPr lang="en-US" altLang="zh-CN" sz="2000" dirty="0">
                <a:solidFill>
                  <a:srgbClr val="FF0000"/>
                </a:solidFill>
              </a:rPr>
              <a:t>])); }</a:t>
            </a:r>
          </a:p>
        </p:txBody>
      </p:sp>
      <p:sp>
        <p:nvSpPr>
          <p:cNvPr id="22539" name="Text Box 16"/>
          <p:cNvSpPr txBox="1">
            <a:spLocks noChangeArrowheads="1"/>
          </p:cNvSpPr>
          <p:nvPr/>
        </p:nvSpPr>
        <p:spPr bwMode="auto">
          <a:xfrm>
            <a:off x="1581150" y="5192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临界区</a:t>
            </a:r>
          </a:p>
        </p:txBody>
      </p:sp>
      <p:sp>
        <p:nvSpPr>
          <p:cNvPr id="22540" name="Text Box 17"/>
          <p:cNvSpPr txBox="1">
            <a:spLocks noChangeArrowheads="1"/>
          </p:cNvSpPr>
          <p:nvPr/>
        </p:nvSpPr>
        <p:spPr bwMode="auto">
          <a:xfrm>
            <a:off x="1447800" y="5618163"/>
            <a:ext cx="2503488"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2541" name="Text Box 18"/>
          <p:cNvSpPr txBox="1">
            <a:spLocks noChangeArrowheads="1"/>
          </p:cNvSpPr>
          <p:nvPr/>
        </p:nvSpPr>
        <p:spPr bwMode="auto">
          <a:xfrm>
            <a:off x="1581150" y="607536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剩余区</a:t>
            </a:r>
          </a:p>
        </p:txBody>
      </p:sp>
      <p:sp>
        <p:nvSpPr>
          <p:cNvPr id="22542" name="Rectangle 19"/>
          <p:cNvSpPr>
            <a:spLocks noChangeArrowheads="1"/>
          </p:cNvSpPr>
          <p:nvPr/>
        </p:nvSpPr>
        <p:spPr bwMode="auto">
          <a:xfrm>
            <a:off x="838200" y="441960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sp>
        <p:nvSpPr>
          <p:cNvPr id="2" name="右箭头 1"/>
          <p:cNvSpPr/>
          <p:nvPr/>
        </p:nvSpPr>
        <p:spPr bwMode="auto">
          <a:xfrm rot="5400000" flipH="1">
            <a:off x="5195094" y="5275002"/>
            <a:ext cx="609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0" i="0" u="none" strike="noStrike" normalizeH="0" baseline="0" smtClean="0">
              <a:ln w="0"/>
              <a:effectLst>
                <a:outerShdw blurRad="38100" dist="19050" dir="2700000" algn="tl" rotWithShape="0">
                  <a:schemeClr val="dk1">
                    <a:alpha val="40000"/>
                  </a:schemeClr>
                </a:outerShdw>
              </a:effectLst>
              <a:latin typeface="Arial" charset="0"/>
              <a:ea typeface="宋体" pitchFamily="2" charset="-122"/>
            </a:endParaRPr>
          </a:p>
        </p:txBody>
      </p:sp>
      <p:sp>
        <p:nvSpPr>
          <p:cNvPr id="3" name="矩形 2"/>
          <p:cNvSpPr/>
          <p:nvPr/>
        </p:nvSpPr>
        <p:spPr>
          <a:xfrm>
            <a:off x="4346089" y="5716786"/>
            <a:ext cx="4572000" cy="307777"/>
          </a:xfrm>
          <a:prstGeom prst="rect">
            <a:avLst/>
          </a:prstGeom>
        </p:spPr>
        <p:txBody>
          <a:bodyPr>
            <a:spAutoFit/>
          </a:bodyPr>
          <a:lstStyle/>
          <a:p>
            <a:r>
              <a:rPr lang="zh-CN" altLang="en-US" sz="1400" dirty="0"/>
              <a:t>若</a:t>
            </a:r>
            <a:r>
              <a:rPr lang="en-US" altLang="zh-CN" sz="1400" dirty="0" smtClean="0"/>
              <a:t>a&lt;c</a:t>
            </a:r>
            <a:r>
              <a:rPr lang="zh-CN" altLang="en-US" sz="1400" dirty="0" smtClean="0"/>
              <a:t>；或</a:t>
            </a:r>
            <a:r>
              <a:rPr lang="en-US" altLang="zh-CN" sz="1400" dirty="0"/>
              <a:t>a==c</a:t>
            </a:r>
            <a:r>
              <a:rPr lang="zh-CN" altLang="en-US" sz="1400" dirty="0"/>
              <a:t>和</a:t>
            </a:r>
            <a:r>
              <a:rPr lang="en-US" altLang="zh-CN" sz="1400" dirty="0"/>
              <a:t>b&lt;d</a:t>
            </a:r>
            <a:r>
              <a:rPr lang="zh-CN" altLang="en-US" sz="1400" dirty="0"/>
              <a:t>同时成立，（</a:t>
            </a:r>
            <a:r>
              <a:rPr lang="en-US" altLang="zh-CN" sz="1400" dirty="0"/>
              <a:t>a</a:t>
            </a:r>
            <a:r>
              <a:rPr lang="zh-CN" altLang="en-US" sz="1400" dirty="0"/>
              <a:t>，</a:t>
            </a:r>
            <a:r>
              <a:rPr lang="en-US" altLang="zh-CN" sz="1400" dirty="0"/>
              <a:t>b</a:t>
            </a:r>
            <a:r>
              <a:rPr lang="zh-CN" altLang="en-US" sz="1400" dirty="0"/>
              <a:t>）</a:t>
            </a:r>
            <a:r>
              <a:rPr lang="en-US" altLang="zh-CN" sz="1400" dirty="0"/>
              <a:t>&lt;</a:t>
            </a:r>
            <a:r>
              <a:rPr lang="zh-CN" altLang="en-US" sz="1400" dirty="0"/>
              <a:t>（</a:t>
            </a:r>
            <a:r>
              <a:rPr lang="en-US" altLang="zh-CN" sz="1400" dirty="0"/>
              <a:t>c</a:t>
            </a:r>
            <a:r>
              <a:rPr lang="zh-CN" altLang="en-US" sz="1400" dirty="0"/>
              <a:t>，</a:t>
            </a:r>
            <a:r>
              <a:rPr lang="en-US" altLang="zh-CN" sz="1400" dirty="0"/>
              <a:t>d</a:t>
            </a:r>
            <a:r>
              <a:rPr lang="zh-CN" altLang="en-US" sz="1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7"/>
                                        </p:tgtEl>
                                        <p:attrNameLst>
                                          <p:attrName>style.visibility</p:attrName>
                                        </p:attrNameLst>
                                      </p:cBhvr>
                                      <p:to>
                                        <p:strVal val="visible"/>
                                      </p:to>
                                    </p:set>
                                    <p:anim calcmode="lin" valueType="num">
                                      <p:cBhvr additive="base">
                                        <p:cTn id="11" dur="500" fill="hold"/>
                                        <p:tgtEl>
                                          <p:spTgt spid="22537"/>
                                        </p:tgtEl>
                                        <p:attrNameLst>
                                          <p:attrName>ppt_x</p:attrName>
                                        </p:attrNameLst>
                                      </p:cBhvr>
                                      <p:tavLst>
                                        <p:tav tm="0">
                                          <p:val>
                                            <p:strVal val="#ppt_x"/>
                                          </p:val>
                                        </p:tav>
                                        <p:tav tm="100000">
                                          <p:val>
                                            <p:strVal val="#ppt_x"/>
                                          </p:val>
                                        </p:tav>
                                      </p:tavLst>
                                    </p:anim>
                                    <p:anim calcmode="lin" valueType="num">
                                      <p:cBhvr additive="base">
                                        <p:cTn id="12" dur="500" fill="hold"/>
                                        <p:tgtEl>
                                          <p:spTgt spid="225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8"/>
                                        </p:tgtEl>
                                        <p:attrNameLst>
                                          <p:attrName>style.visibility</p:attrName>
                                        </p:attrNameLst>
                                      </p:cBhvr>
                                      <p:to>
                                        <p:strVal val="visible"/>
                                      </p:to>
                                    </p:set>
                                    <p:anim calcmode="lin" valueType="num">
                                      <p:cBhvr additive="base">
                                        <p:cTn id="15" dur="500" fill="hold"/>
                                        <p:tgtEl>
                                          <p:spTgt spid="22538"/>
                                        </p:tgtEl>
                                        <p:attrNameLst>
                                          <p:attrName>ppt_x</p:attrName>
                                        </p:attrNameLst>
                                      </p:cBhvr>
                                      <p:tavLst>
                                        <p:tav tm="0">
                                          <p:val>
                                            <p:strVal val="#ppt_x"/>
                                          </p:val>
                                        </p:tav>
                                        <p:tav tm="100000">
                                          <p:val>
                                            <p:strVal val="#ppt_x"/>
                                          </p:val>
                                        </p:tav>
                                      </p:tavLst>
                                    </p:anim>
                                    <p:anim calcmode="lin" valueType="num">
                                      <p:cBhvr additive="base">
                                        <p:cTn id="16" dur="500" fill="hold"/>
                                        <p:tgtEl>
                                          <p:spTgt spid="225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anim calcmode="lin" valueType="num">
                                      <p:cBhvr additive="base">
                                        <p:cTn id="19" dur="500" fill="hold"/>
                                        <p:tgtEl>
                                          <p:spTgt spid="22539"/>
                                        </p:tgtEl>
                                        <p:attrNameLst>
                                          <p:attrName>ppt_x</p:attrName>
                                        </p:attrNameLst>
                                      </p:cBhvr>
                                      <p:tavLst>
                                        <p:tav tm="0">
                                          <p:val>
                                            <p:strVal val="#ppt_x"/>
                                          </p:val>
                                        </p:tav>
                                        <p:tav tm="100000">
                                          <p:val>
                                            <p:strVal val="#ppt_x"/>
                                          </p:val>
                                        </p:tav>
                                      </p:tavLst>
                                    </p:anim>
                                    <p:anim calcmode="lin" valueType="num">
                                      <p:cBhvr additive="base">
                                        <p:cTn id="20" dur="500" fill="hold"/>
                                        <p:tgtEl>
                                          <p:spTgt spid="225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anim calcmode="lin" valueType="num">
                                      <p:cBhvr additive="base">
                                        <p:cTn id="23" dur="500" fill="hold"/>
                                        <p:tgtEl>
                                          <p:spTgt spid="22540"/>
                                        </p:tgtEl>
                                        <p:attrNameLst>
                                          <p:attrName>ppt_x</p:attrName>
                                        </p:attrNameLst>
                                      </p:cBhvr>
                                      <p:tavLst>
                                        <p:tav tm="0">
                                          <p:val>
                                            <p:strVal val="#ppt_x"/>
                                          </p:val>
                                        </p:tav>
                                        <p:tav tm="100000">
                                          <p:val>
                                            <p:strVal val="#ppt_x"/>
                                          </p:val>
                                        </p:tav>
                                      </p:tavLst>
                                    </p:anim>
                                    <p:anim calcmode="lin" valueType="num">
                                      <p:cBhvr additive="base">
                                        <p:cTn id="24" dur="500" fill="hold"/>
                                        <p:tgtEl>
                                          <p:spTgt spid="225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41"/>
                                        </p:tgtEl>
                                        <p:attrNameLst>
                                          <p:attrName>style.visibility</p:attrName>
                                        </p:attrNameLst>
                                      </p:cBhvr>
                                      <p:to>
                                        <p:strVal val="visible"/>
                                      </p:to>
                                    </p:set>
                                    <p:anim calcmode="lin" valueType="num">
                                      <p:cBhvr additive="base">
                                        <p:cTn id="27" dur="500" fill="hold"/>
                                        <p:tgtEl>
                                          <p:spTgt spid="22541"/>
                                        </p:tgtEl>
                                        <p:attrNameLst>
                                          <p:attrName>ppt_x</p:attrName>
                                        </p:attrNameLst>
                                      </p:cBhvr>
                                      <p:tavLst>
                                        <p:tav tm="0">
                                          <p:val>
                                            <p:strVal val="#ppt_x"/>
                                          </p:val>
                                        </p:tav>
                                        <p:tav tm="100000">
                                          <p:val>
                                            <p:strVal val="#ppt_x"/>
                                          </p:val>
                                        </p:tav>
                                      </p:tavLst>
                                    </p:anim>
                                    <p:anim calcmode="lin" valueType="num">
                                      <p:cBhvr additive="base">
                                        <p:cTn id="28" dur="500" fill="hold"/>
                                        <p:tgtEl>
                                          <p:spTgt spid="225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42"/>
                                        </p:tgtEl>
                                        <p:attrNameLst>
                                          <p:attrName>style.visibility</p:attrName>
                                        </p:attrNameLst>
                                      </p:cBhvr>
                                      <p:to>
                                        <p:strVal val="visible"/>
                                      </p:to>
                                    </p:set>
                                    <p:anim calcmode="lin" valueType="num">
                                      <p:cBhvr additive="base">
                                        <p:cTn id="31" dur="500" fill="hold"/>
                                        <p:tgtEl>
                                          <p:spTgt spid="22542"/>
                                        </p:tgtEl>
                                        <p:attrNameLst>
                                          <p:attrName>ppt_x</p:attrName>
                                        </p:attrNameLst>
                                      </p:cBhvr>
                                      <p:tavLst>
                                        <p:tav tm="0">
                                          <p:val>
                                            <p:strVal val="#ppt_x"/>
                                          </p:val>
                                        </p:tav>
                                        <p:tav tm="100000">
                                          <p:val>
                                            <p:strVal val="#ppt_x"/>
                                          </p:val>
                                        </p:tav>
                                      </p:tavLst>
                                    </p:anim>
                                    <p:anim calcmode="lin" valueType="num">
                                      <p:cBhvr additive="base">
                                        <p:cTn id="32" dur="500" fill="hold"/>
                                        <p:tgtEl>
                                          <p:spTgt spid="225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2538" grpId="0" animBg="1"/>
      <p:bldP spid="22539" grpId="0"/>
      <p:bldP spid="22540" grpId="0" animBg="1"/>
      <p:bldP spid="22541" grpId="0"/>
      <p:bldP spid="22542" grpId="0"/>
      <p:bldP spid="2"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sym typeface="Symbol" pitchFamily="18" charset="2"/>
              </a:rPr>
              <a:t>面包店算法的正确性</a:t>
            </a:r>
          </a:p>
        </p:txBody>
      </p:sp>
      <p:sp>
        <p:nvSpPr>
          <p:cNvPr id="23555" name="Rectangle 3"/>
          <p:cNvSpPr>
            <a:spLocks noChangeArrowheads="1"/>
          </p:cNvSpPr>
          <p:nvPr/>
        </p:nvSpPr>
        <p:spPr bwMode="auto">
          <a:xfrm>
            <a:off x="1295400" y="1143000"/>
            <a:ext cx="7239000" cy="22860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3556" name="Text Box 4"/>
          <p:cNvSpPr txBox="1">
            <a:spLocks noChangeArrowheads="1"/>
          </p:cNvSpPr>
          <p:nvPr/>
        </p:nvSpPr>
        <p:spPr bwMode="auto">
          <a:xfrm>
            <a:off x="1371600" y="1193800"/>
            <a:ext cx="7086600" cy="1320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000066"/>
                </a:solidFill>
              </a:rPr>
              <a:t>choosing[i] = true; num[i] = max(num[0], …, num[n-1])+1;</a:t>
            </a:r>
          </a:p>
          <a:p>
            <a:pPr eaLnBrk="1" hangingPunct="1">
              <a:spcBef>
                <a:spcPct val="50000"/>
              </a:spcBef>
              <a:buClrTx/>
              <a:buSzTx/>
              <a:buFontTx/>
              <a:buNone/>
            </a:pPr>
            <a:r>
              <a:rPr lang="en-US" altLang="zh-CN" sz="2000">
                <a:solidFill>
                  <a:srgbClr val="000066"/>
                </a:solidFill>
              </a:rPr>
              <a:t>choosing[i] = false;</a:t>
            </a:r>
            <a:r>
              <a:rPr lang="en-US" altLang="zh-CN" sz="2000">
                <a:solidFill>
                  <a:srgbClr val="FF0000"/>
                </a:solidFill>
              </a:rPr>
              <a:t> </a:t>
            </a:r>
            <a:r>
              <a:rPr lang="en-US" altLang="zh-CN" sz="2000"/>
              <a:t>for(j=0; j&lt;n; j++)</a:t>
            </a:r>
            <a:r>
              <a:rPr lang="en-US" altLang="zh-CN" sz="2000">
                <a:solidFill>
                  <a:srgbClr val="FF0000"/>
                </a:solidFill>
              </a:rPr>
              <a:t> { while(choosing[j]);</a:t>
            </a:r>
          </a:p>
          <a:p>
            <a:pPr eaLnBrk="1" hangingPunct="1">
              <a:spcBef>
                <a:spcPct val="50000"/>
              </a:spcBef>
              <a:buClrTx/>
              <a:buSzTx/>
              <a:buFontTx/>
              <a:buNone/>
            </a:pPr>
            <a:r>
              <a:rPr lang="en-US" altLang="zh-CN" sz="2000">
                <a:solidFill>
                  <a:srgbClr val="FF0000"/>
                </a:solidFill>
              </a:rPr>
              <a:t>while ((num[j] != 0) &amp;&amp; (num[j], j)&lt;(num[i], i])); }</a:t>
            </a:r>
          </a:p>
        </p:txBody>
      </p:sp>
      <p:sp>
        <p:nvSpPr>
          <p:cNvPr id="23557" name="Text Box 5"/>
          <p:cNvSpPr txBox="1">
            <a:spLocks noChangeArrowheads="1"/>
          </p:cNvSpPr>
          <p:nvPr/>
        </p:nvSpPr>
        <p:spPr bwMode="auto">
          <a:xfrm>
            <a:off x="1504950" y="2525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临界区</a:t>
            </a:r>
          </a:p>
        </p:txBody>
      </p:sp>
      <p:sp>
        <p:nvSpPr>
          <p:cNvPr id="23558" name="Text Box 6"/>
          <p:cNvSpPr txBox="1">
            <a:spLocks noChangeArrowheads="1"/>
          </p:cNvSpPr>
          <p:nvPr/>
        </p:nvSpPr>
        <p:spPr bwMode="auto">
          <a:xfrm>
            <a:off x="1371600" y="2951163"/>
            <a:ext cx="2503488"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3559" name="Rectangle 7"/>
          <p:cNvSpPr>
            <a:spLocks noChangeArrowheads="1"/>
          </p:cNvSpPr>
          <p:nvPr/>
        </p:nvSpPr>
        <p:spPr bwMode="auto">
          <a:xfrm>
            <a:off x="762000" y="178435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grpSp>
        <p:nvGrpSpPr>
          <p:cNvPr id="23560" name="Group 8"/>
          <p:cNvGrpSpPr>
            <a:grpSpLocks/>
          </p:cNvGrpSpPr>
          <p:nvPr/>
        </p:nvGrpSpPr>
        <p:grpSpPr bwMode="auto">
          <a:xfrm>
            <a:off x="576263" y="3451225"/>
            <a:ext cx="8339137" cy="968375"/>
            <a:chOff x="363" y="2474"/>
            <a:chExt cx="5253" cy="610"/>
          </a:xfrm>
        </p:grpSpPr>
        <p:sp>
          <p:nvSpPr>
            <p:cNvPr id="23568" name="Rectangle 9"/>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满足互斥进入</a:t>
              </a:r>
              <a:r>
                <a:rPr lang="en-US" altLang="zh-CN" sz="2400">
                  <a:solidFill>
                    <a:srgbClr val="FF0000"/>
                  </a:solidFill>
                </a:rPr>
                <a:t>: </a:t>
              </a:r>
              <a:r>
                <a:rPr lang="en-US" altLang="zh-CN" sz="2400"/>
                <a:t>P</a:t>
              </a:r>
              <a:r>
                <a:rPr lang="en-US" altLang="zh-CN" sz="2400" baseline="-25000"/>
                <a:t>i</a:t>
              </a:r>
              <a:r>
                <a:rPr lang="zh-CN" altLang="en-US" sz="2400"/>
                <a:t>在临界区内，</a:t>
              </a:r>
              <a:r>
                <a:rPr lang="en-US" altLang="zh-CN" sz="2400"/>
                <a:t>P</a:t>
              </a:r>
              <a:r>
                <a:rPr lang="en-US" altLang="zh-CN" sz="2400" baseline="-25000"/>
                <a:t>k</a:t>
              </a:r>
              <a:r>
                <a:rPr lang="zh-CN" altLang="en-US" sz="2400"/>
                <a:t>试图进入，一定有</a:t>
              </a:r>
              <a:r>
                <a:rPr lang="en-US" altLang="zh-CN" sz="2400"/>
                <a:t>(num[i], i)&lt;(num[k],k)</a:t>
              </a:r>
              <a:r>
                <a:rPr lang="zh-CN" altLang="en-US" sz="2400"/>
                <a:t>，</a:t>
              </a:r>
              <a:r>
                <a:rPr lang="en-US" altLang="zh-CN" sz="2400"/>
                <a:t>P</a:t>
              </a:r>
              <a:r>
                <a:rPr lang="en-US" altLang="zh-CN" sz="2400" baseline="-25000"/>
                <a:t>k</a:t>
              </a:r>
              <a:r>
                <a:rPr lang="zh-CN" altLang="en-US" sz="2400"/>
                <a:t>循环等待。</a:t>
              </a:r>
            </a:p>
          </p:txBody>
        </p:sp>
        <p:pic>
          <p:nvPicPr>
            <p:cNvPr id="23569"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1" name="Group 11"/>
          <p:cNvGrpSpPr>
            <a:grpSpLocks/>
          </p:cNvGrpSpPr>
          <p:nvPr/>
        </p:nvGrpSpPr>
        <p:grpSpPr bwMode="auto">
          <a:xfrm>
            <a:off x="576263" y="4441825"/>
            <a:ext cx="8339137" cy="968375"/>
            <a:chOff x="363" y="2474"/>
            <a:chExt cx="5253" cy="610"/>
          </a:xfrm>
        </p:grpSpPr>
        <p:sp>
          <p:nvSpPr>
            <p:cNvPr id="23566" name="Rectangle 12"/>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r>
                <a:rPr lang="zh-CN" altLang="en-US" sz="2400"/>
                <a:t>如果没有进程在临界区中，最小序号的</a:t>
              </a:r>
            </a:p>
            <a:p>
              <a:pPr lvl="1" eaLnBrk="1" hangingPunct="1">
                <a:lnSpc>
                  <a:spcPct val="120000"/>
                </a:lnSpc>
                <a:spcBef>
                  <a:spcPct val="0"/>
                </a:spcBef>
                <a:buClrTx/>
                <a:buSzTx/>
                <a:buFontTx/>
                <a:buNone/>
              </a:pPr>
              <a:r>
                <a:rPr lang="zh-CN" altLang="en-US" sz="2400"/>
                <a:t>进程一定能够进入。</a:t>
              </a:r>
            </a:p>
          </p:txBody>
        </p:sp>
        <p:pic>
          <p:nvPicPr>
            <p:cNvPr id="23567" name="Picture 1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2" name="Group 14"/>
          <p:cNvGrpSpPr>
            <a:grpSpLocks/>
          </p:cNvGrpSpPr>
          <p:nvPr/>
        </p:nvGrpSpPr>
        <p:grpSpPr bwMode="auto">
          <a:xfrm>
            <a:off x="576263" y="5486402"/>
            <a:ext cx="8339137" cy="979488"/>
            <a:chOff x="363" y="2474"/>
            <a:chExt cx="5253" cy="617"/>
          </a:xfrm>
        </p:grpSpPr>
        <p:sp>
          <p:nvSpPr>
            <p:cNvPr id="23564" name="Rectangle 15"/>
            <p:cNvSpPr>
              <a:spLocks noChangeArrowheads="1"/>
            </p:cNvSpPr>
            <p:nvPr/>
          </p:nvSpPr>
          <p:spPr bwMode="auto">
            <a:xfrm>
              <a:off x="363" y="2474"/>
              <a:ext cx="5253"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r>
                <a:rPr lang="zh-CN" altLang="en-US" sz="2400" dirty="0"/>
                <a:t>离开临界区的进程再次进入一定排在最</a:t>
              </a:r>
            </a:p>
            <a:p>
              <a:pPr lvl="1" eaLnBrk="1" hangingPunct="1">
                <a:lnSpc>
                  <a:spcPct val="120000"/>
                </a:lnSpc>
                <a:spcBef>
                  <a:spcPct val="0"/>
                </a:spcBef>
                <a:buClrTx/>
                <a:buSzTx/>
                <a:buFontTx/>
                <a:buNone/>
              </a:pPr>
              <a:r>
                <a:rPr lang="zh-CN" altLang="en-US" sz="2400" dirty="0"/>
                <a:t>后</a:t>
              </a:r>
              <a:r>
                <a:rPr lang="en-US" altLang="zh-CN" sz="2400" dirty="0"/>
                <a:t>(FIFO)</a:t>
              </a:r>
              <a:r>
                <a:rPr lang="zh-CN" altLang="en-US" sz="2400" dirty="0"/>
                <a:t>，所以任一个想进入的进程至多等待</a:t>
              </a:r>
              <a:r>
                <a:rPr lang="en-US" altLang="zh-CN" sz="2400" dirty="0" smtClean="0"/>
                <a:t>n-1</a:t>
              </a:r>
              <a:r>
                <a:rPr lang="zh-CN" altLang="en-US" sz="2400" dirty="0" smtClean="0"/>
                <a:t>个</a:t>
              </a:r>
              <a:r>
                <a:rPr lang="zh-CN" altLang="en-US" sz="2400" dirty="0"/>
                <a:t>进程</a:t>
              </a:r>
            </a:p>
          </p:txBody>
        </p:sp>
        <p:pic>
          <p:nvPicPr>
            <p:cNvPr id="23565"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4579"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6.3.1 </a:t>
            </a:r>
            <a:r>
              <a:rPr kumimoji="1" lang="zh-CN" altLang="en-US" sz="2400">
                <a:solidFill>
                  <a:srgbClr val="CC0000"/>
                </a:solidFill>
                <a:latin typeface="黑体" pitchFamily="2" charset="-122"/>
                <a:ea typeface="黑体" pitchFamily="2" charset="-122"/>
              </a:rPr>
              <a:t>一般软件方法</a:t>
            </a:r>
            <a:endParaRPr lang="zh-CN" altLang="en-US" sz="2400"/>
          </a:p>
        </p:txBody>
      </p:sp>
      <p:sp>
        <p:nvSpPr>
          <p:cNvPr id="24580" name="Rectangle 21"/>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临界区问题的一般软件方法讨论：</a:t>
            </a:r>
          </a:p>
        </p:txBody>
      </p:sp>
      <p:sp>
        <p:nvSpPr>
          <p:cNvPr id="24581" name="Rectangle 22"/>
          <p:cNvSpPr>
            <a:spLocks noChangeArrowheads="1"/>
          </p:cNvSpPr>
          <p:nvPr/>
        </p:nvSpPr>
        <p:spPr bwMode="auto">
          <a:xfrm>
            <a:off x="685800" y="1600200"/>
            <a:ext cx="7620000" cy="45720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Font typeface="Wingdings" pitchFamily="2" charset="2"/>
              <a:buChar char="l"/>
            </a:pPr>
            <a:r>
              <a:rPr lang="en-US" altLang="zh-CN" sz="2000" dirty="0">
                <a:latin typeface="宋体" pitchFamily="2" charset="-122"/>
              </a:rPr>
              <a:t> </a:t>
            </a:r>
            <a:r>
              <a:rPr lang="zh-CN" altLang="en-US" sz="2000" dirty="0">
                <a:latin typeface="宋体" pitchFamily="2" charset="-122"/>
              </a:rPr>
              <a:t>轮换法、标记法：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不满足解决临界区问题的所有</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个</a:t>
            </a:r>
            <a:r>
              <a:rPr lang="zh-CN" altLang="en-US" sz="2000" dirty="0" smtClean="0">
                <a:latin typeface="楷体_GB2312" pitchFamily="49" charset="-122"/>
                <a:ea typeface="楷体_GB2312" pitchFamily="49" charset="-122"/>
              </a:rPr>
              <a:t>要求（部分满足）</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a:t>
            </a:r>
            <a:r>
              <a:rPr lang="en-US" altLang="zh-CN" sz="2000" dirty="0">
                <a:latin typeface="宋体" pitchFamily="2" charset="-122"/>
              </a:rPr>
              <a:t>Peterson</a:t>
            </a:r>
            <a:r>
              <a:rPr lang="zh-CN" altLang="en-US" sz="2000" dirty="0">
                <a:latin typeface="宋体" pitchFamily="2" charset="-122"/>
              </a:rPr>
              <a:t>算法：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只适合</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个进程情况；</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而且存在</a:t>
            </a:r>
            <a:r>
              <a:rPr lang="zh-CN" altLang="en-US" sz="2000" dirty="0">
                <a:latin typeface="宋体" pitchFamily="2" charset="-122"/>
                <a:ea typeface="楷体_GB2312" pitchFamily="49" charset="-122"/>
              </a:rPr>
              <a:t>“</a:t>
            </a:r>
            <a:r>
              <a:rPr lang="zh-CN" altLang="en-US" sz="2000" dirty="0">
                <a:solidFill>
                  <a:srgbClr val="CC0000"/>
                </a:solidFill>
                <a:latin typeface="楷体_GB2312" pitchFamily="49" charset="-122"/>
                <a:ea typeface="楷体_GB2312" pitchFamily="49" charset="-122"/>
              </a:rPr>
              <a:t>优先级反转现象</a:t>
            </a:r>
            <a:r>
              <a:rPr lang="zh-CN" altLang="en-US" sz="2000" dirty="0">
                <a:latin typeface="宋体" pitchFamily="2" charset="-122"/>
                <a:ea typeface="楷体_GB2312" pitchFamily="49" charset="-122"/>
              </a:rPr>
              <a:t>”</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面包店算法：</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可以适用</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个进程的情况，但太过复杂</a:t>
            </a: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一般软件方法，从机器语言（指令）角度看：</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进入区</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和</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退出区</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代码本身也是</a:t>
            </a:r>
            <a:r>
              <a:rPr lang="zh-CN" altLang="en-US" sz="2000" dirty="0">
                <a:latin typeface="宋体" pitchFamily="2" charset="-122"/>
                <a:ea typeface="楷体_GB2312" pitchFamily="49" charset="-122"/>
              </a:rPr>
              <a:t>“</a:t>
            </a:r>
            <a:r>
              <a:rPr lang="zh-CN" altLang="en-US" sz="2000" dirty="0">
                <a:latin typeface="楷体_GB2312" pitchFamily="49" charset="-122"/>
                <a:ea typeface="楷体_GB2312" pitchFamily="49" charset="-122"/>
              </a:rPr>
              <a:t>临界区</a:t>
            </a:r>
            <a:r>
              <a:rPr lang="zh-CN" altLang="en-US" sz="2000" dirty="0">
                <a:latin typeface="宋体" pitchFamily="2" charset="-122"/>
                <a:ea typeface="楷体_GB2312" pitchFamily="49" charset="-122"/>
              </a:rPr>
              <a:t>”</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itchFamily="2" charset="2"/>
              <a:buChar char="l"/>
            </a:pPr>
            <a:r>
              <a:rPr lang="zh-CN" altLang="en-US" sz="2000" dirty="0">
                <a:latin typeface="宋体" pitchFamily="2" charset="-122"/>
              </a:rPr>
              <a:t> 操作系统可以用系统调用进行“封装”后可以实用：</a:t>
            </a:r>
          </a:p>
          <a:p>
            <a:pPr lvl="1" eaLnBrk="1" hangingPunct="1">
              <a:lnSpc>
                <a:spcPct val="120000"/>
              </a:lnSpc>
              <a:spcBef>
                <a:spcPct val="0"/>
              </a:spcBef>
              <a:buClr>
                <a:srgbClr val="000099"/>
              </a:buClr>
              <a:buSzPct val="90000"/>
              <a:buFont typeface="Wingdings" pitchFamily="2" charset="2"/>
              <a:buChar char="n"/>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但 </a:t>
            </a:r>
            <a:r>
              <a:rPr lang="zh-CN" altLang="en-US" sz="2000" dirty="0" smtClean="0">
                <a:latin typeface="宋体" pitchFamily="2" charset="-122"/>
                <a:ea typeface="楷体_GB2312" pitchFamily="49" charset="-122"/>
              </a:rPr>
              <a:t>“</a:t>
            </a:r>
            <a:r>
              <a:rPr lang="zh-CN" altLang="en-US" sz="2000" dirty="0" smtClean="0">
                <a:solidFill>
                  <a:srgbClr val="CC0000"/>
                </a:solidFill>
                <a:latin typeface="楷体_GB2312" pitchFamily="49" charset="-122"/>
                <a:ea typeface="楷体_GB2312" pitchFamily="49" charset="-122"/>
              </a:rPr>
              <a:t>忙等待</a:t>
            </a:r>
            <a:r>
              <a:rPr lang="zh-CN" altLang="en-US" sz="2000" dirty="0" smtClean="0">
                <a:latin typeface="宋体" pitchFamily="2" charset="-122"/>
                <a:ea typeface="楷体_GB2312" pitchFamily="49" charset="-122"/>
              </a:rPr>
              <a:t>”</a:t>
            </a:r>
            <a:r>
              <a:rPr lang="zh-CN" altLang="en-US" sz="2000" dirty="0" smtClean="0">
                <a:latin typeface="楷体_GB2312" pitchFamily="49" charset="-122"/>
                <a:ea typeface="楷体_GB2312" pitchFamily="49" charset="-122"/>
              </a:rPr>
              <a:t>现象需要消除（</a:t>
            </a:r>
            <a:r>
              <a:rPr lang="zh-CN" altLang="en-US" sz="2000" dirty="0">
                <a:latin typeface="楷体_GB2312" pitchFamily="49" charset="-122"/>
                <a:ea typeface="楷体_GB2312" pitchFamily="49" charset="-122"/>
              </a:rPr>
              <a:t>浪费</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资源）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076325"/>
            <a:ext cx="7848600" cy="676275"/>
          </a:xfrm>
        </p:spPr>
        <p:txBody>
          <a:bodyPr/>
          <a:lstStyle/>
          <a:p>
            <a:pPr eaLnBrk="1" hangingPunct="1"/>
            <a:r>
              <a:rPr lang="zh-CN" altLang="en-US" sz="2800" smtClean="0"/>
              <a:t>让用户考虑这样复杂的事显然不合适</a:t>
            </a:r>
          </a:p>
        </p:txBody>
      </p:sp>
      <p:sp>
        <p:nvSpPr>
          <p:cNvPr id="277507" name="Rectangle 3"/>
          <p:cNvSpPr>
            <a:spLocks noChangeArrowheads="1"/>
          </p:cNvSpPr>
          <p:nvPr/>
        </p:nvSpPr>
        <p:spPr bwMode="auto">
          <a:xfrm>
            <a:off x="457200" y="1728788"/>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怎么办</a:t>
            </a:r>
            <a:r>
              <a:rPr lang="en-US" altLang="zh-CN">
                <a:sym typeface="Symbol" pitchFamily="18" charset="2"/>
              </a:rPr>
              <a:t>?  </a:t>
            </a:r>
            <a:endParaRPr lang="zh-CN" altLang="zh-CN">
              <a:sym typeface="Symbol" pitchFamily="18" charset="2"/>
            </a:endParaRPr>
          </a:p>
        </p:txBody>
      </p:sp>
      <p:sp>
        <p:nvSpPr>
          <p:cNvPr id="277508" name="Rectangle 4"/>
          <p:cNvSpPr>
            <a:spLocks noChangeArrowheads="1"/>
          </p:cNvSpPr>
          <p:nvPr/>
        </p:nvSpPr>
        <p:spPr bwMode="auto">
          <a:xfrm>
            <a:off x="2819400" y="1831975"/>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a:sym typeface="Symbol" pitchFamily="18" charset="2"/>
              </a:rPr>
              <a:t>给出简单的互斥办法</a:t>
            </a:r>
          </a:p>
        </p:txBody>
      </p:sp>
      <p:grpSp>
        <p:nvGrpSpPr>
          <p:cNvPr id="277509" name="Group 5"/>
          <p:cNvGrpSpPr>
            <a:grpSpLocks/>
          </p:cNvGrpSpPr>
          <p:nvPr/>
        </p:nvGrpSpPr>
        <p:grpSpPr bwMode="auto">
          <a:xfrm>
            <a:off x="457200" y="2490788"/>
            <a:ext cx="8153400" cy="1474787"/>
            <a:chOff x="432" y="1231"/>
            <a:chExt cx="5136" cy="929"/>
          </a:xfrm>
        </p:grpSpPr>
        <p:sp>
          <p:nvSpPr>
            <p:cNvPr id="25618" name="Rectangle 6"/>
            <p:cNvSpPr>
              <a:spLocks noChangeArrowheads="1"/>
            </p:cNvSpPr>
            <p:nvPr/>
          </p:nvSpPr>
          <p:spPr bwMode="auto">
            <a:xfrm>
              <a:off x="432" y="1231"/>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回顾一下临界区的概念：</a:t>
              </a:r>
              <a:r>
                <a:rPr lang="zh-CN" altLang="en-US">
                  <a:solidFill>
                    <a:srgbClr val="FF0000"/>
                  </a:solidFill>
                  <a:sym typeface="Symbol" pitchFamily="18" charset="2"/>
                </a:rPr>
                <a:t>只允许一个进程进入</a:t>
              </a:r>
              <a:r>
                <a:rPr lang="zh-CN" altLang="en-US">
                  <a:sym typeface="Symbol" pitchFamily="18" charset="2"/>
                </a:rPr>
                <a:t>  </a:t>
              </a:r>
              <a:endParaRPr lang="zh-CN" altLang="zh-CN">
                <a:sym typeface="Symbol" pitchFamily="18" charset="2"/>
              </a:endParaRPr>
            </a:p>
          </p:txBody>
        </p:sp>
        <p:sp>
          <p:nvSpPr>
            <p:cNvPr id="25619" name="Rectangle 7"/>
            <p:cNvSpPr>
              <a:spLocks noChangeArrowheads="1"/>
            </p:cNvSpPr>
            <p:nvPr/>
          </p:nvSpPr>
          <p:spPr bwMode="auto">
            <a:xfrm>
              <a:off x="432" y="1615"/>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再想一想：</a:t>
              </a:r>
              <a:r>
                <a:rPr lang="zh-CN" altLang="en-US">
                  <a:solidFill>
                    <a:srgbClr val="FF0000"/>
                  </a:solidFill>
                  <a:sym typeface="Symbol" pitchFamily="18" charset="2"/>
                </a:rPr>
                <a:t>另一个进程怎么样能执行</a:t>
              </a:r>
              <a:r>
                <a:rPr lang="en-US" altLang="zh-CN">
                  <a:solidFill>
                    <a:srgbClr val="FF0000"/>
                  </a:solidFill>
                  <a:sym typeface="Symbol" pitchFamily="18" charset="2"/>
                </a:rPr>
                <a:t>?</a:t>
              </a:r>
              <a:r>
                <a:rPr lang="en-US" altLang="zh-CN">
                  <a:sym typeface="Symbol" pitchFamily="18" charset="2"/>
                </a:rPr>
                <a:t>  </a:t>
              </a:r>
              <a:endParaRPr lang="zh-CN" altLang="zh-CN">
                <a:sym typeface="Symbol" pitchFamily="18" charset="2"/>
              </a:endParaRPr>
            </a:p>
          </p:txBody>
        </p:sp>
      </p:grpSp>
      <p:grpSp>
        <p:nvGrpSpPr>
          <p:cNvPr id="277512" name="Group 8"/>
          <p:cNvGrpSpPr>
            <a:grpSpLocks/>
          </p:cNvGrpSpPr>
          <p:nvPr/>
        </p:nvGrpSpPr>
        <p:grpSpPr bwMode="auto">
          <a:xfrm>
            <a:off x="609600" y="3813175"/>
            <a:ext cx="7848600" cy="968375"/>
            <a:chOff x="528" y="2174"/>
            <a:chExt cx="4944" cy="610"/>
          </a:xfrm>
        </p:grpSpPr>
        <p:sp>
          <p:nvSpPr>
            <p:cNvPr id="25616" name="Rectangle 9"/>
            <p:cNvSpPr>
              <a:spLocks noChangeArrowheads="1"/>
            </p:cNvSpPr>
            <p:nvPr/>
          </p:nvSpPr>
          <p:spPr bwMode="auto">
            <a:xfrm>
              <a:off x="528" y="2174"/>
              <a:ext cx="4944"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被调度：</a:t>
              </a:r>
              <a:r>
                <a:rPr lang="zh-CN" altLang="en-US" sz="2400"/>
                <a:t>另一个进程只有被调度才能执行，才可能进</a:t>
              </a:r>
              <a:br>
                <a:rPr lang="zh-CN" altLang="en-US" sz="2400"/>
              </a:br>
              <a:r>
                <a:rPr lang="zh-CN" altLang="en-US" sz="2400"/>
                <a:t>               入临界区</a:t>
              </a:r>
            </a:p>
          </p:txBody>
        </p:sp>
        <p:pic>
          <p:nvPicPr>
            <p:cNvPr id="25617"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5" name="Group 11"/>
          <p:cNvGrpSpPr>
            <a:grpSpLocks/>
          </p:cNvGrpSpPr>
          <p:nvPr/>
        </p:nvGrpSpPr>
        <p:grpSpPr bwMode="auto">
          <a:xfrm>
            <a:off x="609600" y="4803775"/>
            <a:ext cx="7848600" cy="530225"/>
            <a:chOff x="528" y="2174"/>
            <a:chExt cx="4944" cy="334"/>
          </a:xfrm>
        </p:grpSpPr>
        <p:sp>
          <p:nvSpPr>
            <p:cNvPr id="25614" name="Rectangle 12"/>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自然就能想到一个互斥办法：阻止调度</a:t>
              </a:r>
              <a:endParaRPr lang="zh-CN" altLang="en-US" sz="2400"/>
            </a:p>
          </p:txBody>
        </p:sp>
        <p:pic>
          <p:nvPicPr>
            <p:cNvPr id="25615"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8" name="Group 14"/>
          <p:cNvGrpSpPr>
            <a:grpSpLocks/>
          </p:cNvGrpSpPr>
          <p:nvPr/>
        </p:nvGrpSpPr>
        <p:grpSpPr bwMode="auto">
          <a:xfrm>
            <a:off x="609600" y="5337175"/>
            <a:ext cx="7848600" cy="530225"/>
            <a:chOff x="528" y="2174"/>
            <a:chExt cx="4944" cy="334"/>
          </a:xfrm>
        </p:grpSpPr>
        <p:sp>
          <p:nvSpPr>
            <p:cNvPr id="25612" name="Rectangle 15"/>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怎么阻止调度</a:t>
              </a:r>
              <a:r>
                <a:rPr lang="en-US" altLang="zh-CN" sz="2400">
                  <a:solidFill>
                    <a:srgbClr val="FF0000"/>
                  </a:solidFill>
                </a:rPr>
                <a:t>?</a:t>
              </a:r>
              <a:endParaRPr lang="en-US" altLang="zh-CN" sz="2400"/>
            </a:p>
          </p:txBody>
        </p:sp>
        <p:pic>
          <p:nvPicPr>
            <p:cNvPr id="25613" name="Picture 1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5610" name="Rectangle 21"/>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6.3.2 </a:t>
            </a:r>
            <a:r>
              <a:rPr kumimoji="1" lang="zh-CN" altLang="en-US" sz="2400">
                <a:solidFill>
                  <a:srgbClr val="CC0000"/>
                </a:solidFill>
                <a:latin typeface="黑体" pitchFamily="2" charset="-122"/>
                <a:ea typeface="黑体" pitchFamily="2" charset="-122"/>
              </a:rPr>
              <a:t>关中断方法</a:t>
            </a:r>
          </a:p>
        </p:txBody>
      </p:sp>
      <p:sp>
        <p:nvSpPr>
          <p:cNvPr id="277527" name="Rectangle 23"/>
          <p:cNvSpPr>
            <a:spLocks noChangeArrowheads="1"/>
          </p:cNvSpPr>
          <p:nvPr/>
        </p:nvSpPr>
        <p:spPr bwMode="auto">
          <a:xfrm>
            <a:off x="3352800" y="5299075"/>
            <a:ext cx="5334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FF0000"/>
                </a:solidFill>
              </a:rPr>
              <a:t>大胆设想：将中断暂时关闭！！！</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dissolve">
                                      <p:cBhvr>
                                        <p:cTn id="11" dur="500"/>
                                        <p:tgtEl>
                                          <p:spTgt spid="27750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dissolve">
                                      <p:cBhvr>
                                        <p:cTn id="15" dur="500"/>
                                        <p:tgtEl>
                                          <p:spTgt spid="2775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77512"/>
                                        </p:tgtEl>
                                        <p:attrNameLst>
                                          <p:attrName>style.visibility</p:attrName>
                                        </p:attrNameLst>
                                      </p:cBhvr>
                                      <p:to>
                                        <p:strVal val="visible"/>
                                      </p:to>
                                    </p:set>
                                    <p:animEffect transition="in" filter="dissolve">
                                      <p:cBhvr>
                                        <p:cTn id="20" dur="500"/>
                                        <p:tgtEl>
                                          <p:spTgt spid="2775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77515"/>
                                        </p:tgtEl>
                                        <p:attrNameLst>
                                          <p:attrName>style.visibility</p:attrName>
                                        </p:attrNameLst>
                                      </p:cBhvr>
                                      <p:to>
                                        <p:strVal val="visible"/>
                                      </p:to>
                                    </p:set>
                                    <p:animEffect transition="in" filter="dissolve">
                                      <p:cBhvr>
                                        <p:cTn id="25" dur="500"/>
                                        <p:tgtEl>
                                          <p:spTgt spid="2775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77518"/>
                                        </p:tgtEl>
                                        <p:attrNameLst>
                                          <p:attrName>style.visibility</p:attrName>
                                        </p:attrNameLst>
                                      </p:cBhvr>
                                      <p:to>
                                        <p:strVal val="visible"/>
                                      </p:to>
                                    </p:set>
                                    <p:animEffect transition="in" filter="dissolve">
                                      <p:cBhvr>
                                        <p:cTn id="30" dur="500"/>
                                        <p:tgtEl>
                                          <p:spTgt spid="2775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277527"/>
                                        </p:tgtEl>
                                        <p:attrNameLst>
                                          <p:attrName>style.visibility</p:attrName>
                                        </p:attrNameLst>
                                      </p:cBhvr>
                                      <p:to>
                                        <p:strVal val="visible"/>
                                      </p:to>
                                    </p:set>
                                    <p:animEffect transition="in" filter="wipe(down)">
                                      <p:cBhvr>
                                        <p:cTn id="35" dur="580">
                                          <p:stCondLst>
                                            <p:cond delay="0"/>
                                          </p:stCondLst>
                                        </p:cTn>
                                        <p:tgtEl>
                                          <p:spTgt spid="277527"/>
                                        </p:tgtEl>
                                      </p:cBhvr>
                                    </p:animEffect>
                                    <p:anim calcmode="lin" valueType="num">
                                      <p:cBhvr>
                                        <p:cTn id="36" dur="1822" tmFilter="0,0; 0.14,0.36; 0.43,0.73; 0.71,0.91; 1.0,1.0">
                                          <p:stCondLst>
                                            <p:cond delay="0"/>
                                          </p:stCondLst>
                                        </p:cTn>
                                        <p:tgtEl>
                                          <p:spTgt spid="27752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7752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7752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7752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77527"/>
                                        </p:tgtEl>
                                        <p:attrNameLst>
                                          <p:attrName>ppt_y</p:attrName>
                                        </p:attrNameLst>
                                      </p:cBhvr>
                                      <p:tavLst>
                                        <p:tav tm="0" fmla="#ppt_y-sin(pi*$)/81">
                                          <p:val>
                                            <p:fltVal val="0"/>
                                          </p:val>
                                        </p:tav>
                                        <p:tav tm="100000">
                                          <p:val>
                                            <p:fltVal val="1"/>
                                          </p:val>
                                        </p:tav>
                                      </p:tavLst>
                                    </p:anim>
                                    <p:animScale>
                                      <p:cBhvr>
                                        <p:cTn id="41" dur="26">
                                          <p:stCondLst>
                                            <p:cond delay="650"/>
                                          </p:stCondLst>
                                        </p:cTn>
                                        <p:tgtEl>
                                          <p:spTgt spid="277527"/>
                                        </p:tgtEl>
                                      </p:cBhvr>
                                      <p:to x="100000" y="60000"/>
                                    </p:animScale>
                                    <p:animScale>
                                      <p:cBhvr>
                                        <p:cTn id="42" dur="166" decel="50000">
                                          <p:stCondLst>
                                            <p:cond delay="676"/>
                                          </p:stCondLst>
                                        </p:cTn>
                                        <p:tgtEl>
                                          <p:spTgt spid="277527"/>
                                        </p:tgtEl>
                                      </p:cBhvr>
                                      <p:to x="100000" y="100000"/>
                                    </p:animScale>
                                    <p:animScale>
                                      <p:cBhvr>
                                        <p:cTn id="43" dur="26">
                                          <p:stCondLst>
                                            <p:cond delay="1312"/>
                                          </p:stCondLst>
                                        </p:cTn>
                                        <p:tgtEl>
                                          <p:spTgt spid="277527"/>
                                        </p:tgtEl>
                                      </p:cBhvr>
                                      <p:to x="100000" y="80000"/>
                                    </p:animScale>
                                    <p:animScale>
                                      <p:cBhvr>
                                        <p:cTn id="44" dur="166" decel="50000">
                                          <p:stCondLst>
                                            <p:cond delay="1338"/>
                                          </p:stCondLst>
                                        </p:cTn>
                                        <p:tgtEl>
                                          <p:spTgt spid="277527"/>
                                        </p:tgtEl>
                                      </p:cBhvr>
                                      <p:to x="100000" y="100000"/>
                                    </p:animScale>
                                    <p:animScale>
                                      <p:cBhvr>
                                        <p:cTn id="45" dur="26">
                                          <p:stCondLst>
                                            <p:cond delay="1642"/>
                                          </p:stCondLst>
                                        </p:cTn>
                                        <p:tgtEl>
                                          <p:spTgt spid="277527"/>
                                        </p:tgtEl>
                                      </p:cBhvr>
                                      <p:to x="100000" y="90000"/>
                                    </p:animScale>
                                    <p:animScale>
                                      <p:cBhvr>
                                        <p:cTn id="46" dur="166" decel="50000">
                                          <p:stCondLst>
                                            <p:cond delay="1668"/>
                                          </p:stCondLst>
                                        </p:cTn>
                                        <p:tgtEl>
                                          <p:spTgt spid="277527"/>
                                        </p:tgtEl>
                                      </p:cBhvr>
                                      <p:to x="100000" y="100000"/>
                                    </p:animScale>
                                    <p:animScale>
                                      <p:cBhvr>
                                        <p:cTn id="47" dur="26">
                                          <p:stCondLst>
                                            <p:cond delay="1808"/>
                                          </p:stCondLst>
                                        </p:cTn>
                                        <p:tgtEl>
                                          <p:spTgt spid="277527"/>
                                        </p:tgtEl>
                                      </p:cBhvr>
                                      <p:to x="100000" y="95000"/>
                                    </p:animScale>
                                    <p:animScale>
                                      <p:cBhvr>
                                        <p:cTn id="48" dur="166" decel="50000">
                                          <p:stCondLst>
                                            <p:cond delay="1834"/>
                                          </p:stCondLst>
                                        </p:cTn>
                                        <p:tgtEl>
                                          <p:spTgt spid="2775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p:bldP spid="277508" grpId="0"/>
      <p:bldP spid="2775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531" name="Group 3"/>
          <p:cNvGrpSpPr>
            <a:grpSpLocks/>
          </p:cNvGrpSpPr>
          <p:nvPr/>
        </p:nvGrpSpPr>
        <p:grpSpPr bwMode="auto">
          <a:xfrm>
            <a:off x="685800" y="1524000"/>
            <a:ext cx="3429000" cy="3200400"/>
            <a:chOff x="960" y="864"/>
            <a:chExt cx="2160" cy="2016"/>
          </a:xfrm>
        </p:grpSpPr>
        <p:sp>
          <p:nvSpPr>
            <p:cNvPr id="26635" name="Rectangle 4"/>
            <p:cNvSpPr>
              <a:spLocks noChangeArrowheads="1"/>
            </p:cNvSpPr>
            <p:nvPr/>
          </p:nvSpPr>
          <p:spPr bwMode="auto">
            <a:xfrm>
              <a:off x="960" y="864"/>
              <a:ext cx="2160" cy="163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6636" name="Text Box 5"/>
            <p:cNvSpPr txBox="1">
              <a:spLocks noChangeArrowheads="1"/>
            </p:cNvSpPr>
            <p:nvPr/>
          </p:nvSpPr>
          <p:spPr bwMode="auto">
            <a:xfrm>
              <a:off x="1035" y="945"/>
              <a:ext cx="1845"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cli();</a:t>
              </a:r>
            </a:p>
          </p:txBody>
        </p:sp>
        <p:sp>
          <p:nvSpPr>
            <p:cNvPr id="26637" name="Text Box 6"/>
            <p:cNvSpPr txBox="1">
              <a:spLocks noChangeArrowheads="1"/>
            </p:cNvSpPr>
            <p:nvPr/>
          </p:nvSpPr>
          <p:spPr bwMode="auto">
            <a:xfrm>
              <a:off x="1056" y="129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6638" name="Text Box 7"/>
            <p:cNvSpPr txBox="1">
              <a:spLocks noChangeArrowheads="1"/>
            </p:cNvSpPr>
            <p:nvPr/>
          </p:nvSpPr>
          <p:spPr bwMode="auto">
            <a:xfrm>
              <a:off x="1035" y="1728"/>
              <a:ext cx="1845"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sti();</a:t>
              </a:r>
            </a:p>
          </p:txBody>
        </p:sp>
        <p:sp>
          <p:nvSpPr>
            <p:cNvPr id="26639" name="Text Box 8"/>
            <p:cNvSpPr txBox="1">
              <a:spLocks noChangeArrowheads="1"/>
            </p:cNvSpPr>
            <p:nvPr/>
          </p:nvSpPr>
          <p:spPr bwMode="auto">
            <a:xfrm>
              <a:off x="1088" y="2112"/>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6640" name="Rectangle 9"/>
            <p:cNvSpPr>
              <a:spLocks noChangeArrowheads="1"/>
            </p:cNvSpPr>
            <p:nvPr/>
          </p:nvSpPr>
          <p:spPr bwMode="auto">
            <a:xfrm>
              <a:off x="1248" y="2592"/>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78538" name="Rectangle 10"/>
          <p:cNvSpPr>
            <a:spLocks noChangeArrowheads="1"/>
          </p:cNvSpPr>
          <p:nvPr/>
        </p:nvSpPr>
        <p:spPr bwMode="auto">
          <a:xfrm>
            <a:off x="914400" y="5486400"/>
            <a:ext cx="7696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sym typeface="Symbol" pitchFamily="18" charset="2"/>
              </a:rPr>
              <a:t>结论</a:t>
            </a:r>
            <a:r>
              <a:rPr lang="en-US" altLang="zh-CN">
                <a:solidFill>
                  <a:srgbClr val="FF0000"/>
                </a:solidFill>
                <a:sym typeface="Symbol" pitchFamily="18" charset="2"/>
              </a:rPr>
              <a:t>: </a:t>
            </a:r>
            <a:r>
              <a:rPr lang="zh-CN" altLang="en-US">
                <a:solidFill>
                  <a:srgbClr val="FF0000"/>
                </a:solidFill>
                <a:sym typeface="Symbol" pitchFamily="18" charset="2"/>
              </a:rPr>
              <a:t>让用户开关中断是不明智的</a:t>
            </a:r>
            <a:r>
              <a:rPr lang="en-US" altLang="zh-CN">
                <a:solidFill>
                  <a:srgbClr val="FF0000"/>
                </a:solidFill>
                <a:sym typeface="Symbol" pitchFamily="18" charset="2"/>
              </a:rPr>
              <a:t>!</a:t>
            </a:r>
            <a:endParaRPr lang="zh-CN" altLang="zh-CN">
              <a:solidFill>
                <a:srgbClr val="FF0000"/>
              </a:solidFill>
              <a:sym typeface="Symbol" pitchFamily="18" charset="2"/>
            </a:endParaRPr>
          </a:p>
        </p:txBody>
      </p:sp>
      <p:grpSp>
        <p:nvGrpSpPr>
          <p:cNvPr id="278539" name="Group 11"/>
          <p:cNvGrpSpPr>
            <a:grpSpLocks/>
          </p:cNvGrpSpPr>
          <p:nvPr/>
        </p:nvGrpSpPr>
        <p:grpSpPr bwMode="auto">
          <a:xfrm>
            <a:off x="4419600" y="1890713"/>
            <a:ext cx="4648200" cy="3429000"/>
            <a:chOff x="2784" y="1191"/>
            <a:chExt cx="2928" cy="2160"/>
          </a:xfrm>
        </p:grpSpPr>
        <p:sp>
          <p:nvSpPr>
            <p:cNvPr id="26632" name="Rectangle 12"/>
            <p:cNvSpPr>
              <a:spLocks noChangeArrowheads="1"/>
            </p:cNvSpPr>
            <p:nvPr/>
          </p:nvSpPr>
          <p:spPr bwMode="auto">
            <a:xfrm>
              <a:off x="2784" y="1191"/>
              <a:ext cx="225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ym typeface="Symbol" pitchFamily="18" charset="2"/>
                </a:rPr>
                <a:t>缺点</a:t>
              </a:r>
              <a:r>
                <a:rPr lang="en-US" altLang="zh-CN" dirty="0">
                  <a:sym typeface="Symbol" pitchFamily="18" charset="2"/>
                </a:rPr>
                <a:t>: </a:t>
              </a:r>
              <a:r>
                <a:rPr lang="zh-CN" altLang="en-US" dirty="0" smtClean="0">
                  <a:sym typeface="Symbol" pitchFamily="18" charset="2"/>
                </a:rPr>
                <a:t>风险高</a:t>
              </a:r>
              <a:endParaRPr lang="zh-CN" altLang="zh-CN" dirty="0">
                <a:solidFill>
                  <a:srgbClr val="FF0000"/>
                </a:solidFill>
                <a:sym typeface="Symbol" pitchFamily="18" charset="2"/>
              </a:endParaRPr>
            </a:p>
          </p:txBody>
        </p:sp>
        <p:sp>
          <p:nvSpPr>
            <p:cNvPr id="26633" name="Rectangle 13"/>
            <p:cNvSpPr>
              <a:spLocks noChangeArrowheads="1"/>
            </p:cNvSpPr>
            <p:nvPr/>
          </p:nvSpPr>
          <p:spPr bwMode="auto">
            <a:xfrm>
              <a:off x="2880" y="1671"/>
              <a:ext cx="2832" cy="168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6634" name="Text Box 14"/>
            <p:cNvSpPr txBox="1">
              <a:spLocks noChangeArrowheads="1"/>
            </p:cNvSpPr>
            <p:nvPr/>
          </p:nvSpPr>
          <p:spPr bwMode="auto">
            <a:xfrm>
              <a:off x="2880" y="1671"/>
              <a:ext cx="2736"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while (true) {</a:t>
              </a:r>
            </a:p>
            <a:p>
              <a:pPr eaLnBrk="1" hangingPunct="1">
                <a:spcBef>
                  <a:spcPct val="0"/>
                </a:spcBef>
                <a:buClrTx/>
                <a:buSzTx/>
                <a:buFontTx/>
                <a:buNone/>
              </a:pPr>
              <a:r>
                <a:rPr lang="en-US" altLang="zh-CN" sz="2400" b="0">
                  <a:solidFill>
                    <a:srgbClr val="FF0000"/>
                  </a:solidFill>
                  <a:latin typeface="Tahoma" pitchFamily="34" charset="0"/>
                </a:rPr>
                <a:t>     </a:t>
              </a:r>
              <a:r>
                <a:rPr lang="en-US" altLang="zh-CN" sz="2000">
                  <a:solidFill>
                    <a:srgbClr val="FF0000"/>
                  </a:solidFill>
                  <a:latin typeface="Tahoma" pitchFamily="34" charset="0"/>
                </a:rPr>
                <a:t>cli();</a:t>
              </a:r>
            </a:p>
            <a:p>
              <a:pPr eaLnBrk="1" hangingPunct="1">
                <a:spcBef>
                  <a:spcPct val="0"/>
                </a:spcBef>
                <a:buClrTx/>
                <a:buSzTx/>
                <a:buFontTx/>
                <a:buNone/>
              </a:pPr>
              <a:r>
                <a:rPr lang="en-US" altLang="zh-CN" sz="2000" b="0">
                  <a:latin typeface="Tahoma" pitchFamily="34" charset="0"/>
                </a:rPr>
                <a:t>      while(counter== BUFFER_SIZE);   </a:t>
              </a:r>
            </a:p>
            <a:p>
              <a:pPr eaLnBrk="1" hangingPunct="1">
                <a:spcBef>
                  <a:spcPct val="0"/>
                </a:spcBef>
                <a:buClrTx/>
                <a:buSzTx/>
                <a:buFontTx/>
                <a:buNone/>
              </a:pPr>
              <a:r>
                <a:rPr lang="en-US" altLang="zh-CN" sz="2000" b="0">
                  <a:latin typeface="Tahoma" pitchFamily="34" charset="0"/>
                </a:rPr>
                <a:t>      buffer[in] = item;</a:t>
              </a:r>
            </a:p>
            <a:p>
              <a:pPr eaLnBrk="1" hangingPunct="1">
                <a:spcBef>
                  <a:spcPct val="0"/>
                </a:spcBef>
                <a:buClrTx/>
                <a:buSzTx/>
                <a:buFontTx/>
                <a:buNone/>
              </a:pPr>
              <a:r>
                <a:rPr lang="en-US" altLang="zh-CN" sz="2000" b="0">
                  <a:latin typeface="Tahoma" pitchFamily="34" charset="0"/>
                </a:rPr>
                <a:t>      in = (in + 1) % BUFFER_SIZE;</a:t>
              </a:r>
            </a:p>
            <a:p>
              <a:pPr eaLnBrk="1" hangingPunct="1">
                <a:spcBef>
                  <a:spcPct val="0"/>
                </a:spcBef>
                <a:buClrTx/>
                <a:buSzTx/>
                <a:buFontTx/>
                <a:buNone/>
              </a:pPr>
              <a:r>
                <a:rPr lang="en-US" altLang="zh-CN" sz="2000" b="0">
                  <a:latin typeface="Tahoma" pitchFamily="34" charset="0"/>
                </a:rPr>
                <a:t>      counter++;</a:t>
              </a:r>
            </a:p>
            <a:p>
              <a:pPr eaLnBrk="1" hangingPunct="1">
                <a:spcBef>
                  <a:spcPct val="0"/>
                </a:spcBef>
                <a:buClrTx/>
                <a:buSzTx/>
                <a:buFontTx/>
                <a:buNone/>
              </a:pPr>
              <a:r>
                <a:rPr lang="en-US" altLang="zh-CN" sz="2000" b="0">
                  <a:latin typeface="Tahoma" pitchFamily="34" charset="0"/>
                </a:rPr>
                <a:t>      </a:t>
              </a:r>
              <a:r>
                <a:rPr lang="en-US" altLang="zh-CN" sz="2000">
                  <a:solidFill>
                    <a:srgbClr val="FF0000"/>
                  </a:solidFill>
                  <a:latin typeface="Tahoma" pitchFamily="34" charset="0"/>
                </a:rPr>
                <a:t>sti();</a:t>
              </a:r>
            </a:p>
            <a:p>
              <a:pPr eaLnBrk="1" hangingPunct="1">
                <a:spcBef>
                  <a:spcPct val="0"/>
                </a:spcBef>
                <a:buClrTx/>
                <a:buSzTx/>
                <a:buFontTx/>
                <a:buNone/>
              </a:pPr>
              <a:r>
                <a:rPr lang="en-US" altLang="zh-CN" sz="2000" b="0">
                  <a:latin typeface="Tahoma" pitchFamily="34" charset="0"/>
                </a:rPr>
                <a:t>   }</a:t>
              </a:r>
            </a:p>
          </p:txBody>
        </p:sp>
      </p:grpSp>
      <p:sp>
        <p:nvSpPr>
          <p:cNvPr id="278543" name="Rectangle 15"/>
          <p:cNvSpPr>
            <a:spLocks noChangeArrowheads="1"/>
          </p:cNvSpPr>
          <p:nvPr/>
        </p:nvSpPr>
        <p:spPr bwMode="auto">
          <a:xfrm>
            <a:off x="4419600" y="1192213"/>
            <a:ext cx="3581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优点</a:t>
            </a:r>
            <a:r>
              <a:rPr lang="en-US" altLang="zh-CN">
                <a:sym typeface="Symbol" pitchFamily="18" charset="2"/>
              </a:rPr>
              <a:t>: </a:t>
            </a:r>
            <a:r>
              <a:rPr lang="zh-CN" altLang="en-US">
                <a:sym typeface="Symbol" pitchFamily="18" charset="2"/>
              </a:rPr>
              <a:t>简单  </a:t>
            </a:r>
            <a:endParaRPr lang="zh-CN" altLang="zh-CN">
              <a:sym typeface="Symbol" pitchFamily="18" charset="2"/>
            </a:endParaRPr>
          </a:p>
        </p:txBody>
      </p:sp>
      <p:sp>
        <p:nvSpPr>
          <p:cNvPr id="2663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6631" name="Rectangle 17"/>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6.3.2 </a:t>
            </a:r>
            <a:r>
              <a:rPr kumimoji="1" lang="zh-CN" altLang="en-US" sz="2400">
                <a:solidFill>
                  <a:srgbClr val="CC0000"/>
                </a:solidFill>
                <a:latin typeface="黑体" pitchFamily="2" charset="-122"/>
                <a:ea typeface="黑体" pitchFamily="2" charset="-122"/>
              </a:rPr>
              <a:t>关中断方法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dissolve">
                                      <p:cBhvr>
                                        <p:cTn id="7" dur="500"/>
                                        <p:tgtEl>
                                          <p:spTgt spid="27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43"/>
                                        </p:tgtEl>
                                        <p:attrNameLst>
                                          <p:attrName>style.visibility</p:attrName>
                                        </p:attrNameLst>
                                      </p:cBhvr>
                                      <p:to>
                                        <p:strVal val="visible"/>
                                      </p:to>
                                    </p:set>
                                    <p:animEffect transition="in" filter="dissolve">
                                      <p:cBhvr>
                                        <p:cTn id="12" dur="500"/>
                                        <p:tgtEl>
                                          <p:spTgt spid="278543"/>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78539"/>
                                        </p:tgtEl>
                                        <p:attrNameLst>
                                          <p:attrName>style.visibility</p:attrName>
                                        </p:attrNameLst>
                                      </p:cBhvr>
                                      <p:to>
                                        <p:strVal val="visible"/>
                                      </p:to>
                                    </p:set>
                                    <p:animEffect transition="in" filter="dissolve">
                                      <p:cBhvr>
                                        <p:cTn id="16" dur="500"/>
                                        <p:tgtEl>
                                          <p:spTgt spid="2785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8538"/>
                                        </p:tgtEl>
                                        <p:attrNameLst>
                                          <p:attrName>style.visibility</p:attrName>
                                        </p:attrNameLst>
                                      </p:cBhvr>
                                      <p:to>
                                        <p:strVal val="visible"/>
                                      </p:to>
                                    </p:set>
                                    <p:animEffect transition="in" filter="dissolve">
                                      <p:cBhvr>
                                        <p:cTn id="21"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8" grpId="0"/>
      <p:bldP spid="2785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268413"/>
            <a:ext cx="4572000"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如果右边的三条机器指令原子执行就解决问题了</a:t>
            </a:r>
            <a:r>
              <a:rPr lang="en-US" altLang="zh-CN">
                <a:sym typeface="Symbol" pitchFamily="18" charset="2"/>
              </a:rPr>
              <a:t>!    </a:t>
            </a:r>
            <a:endParaRPr lang="zh-CN" altLang="zh-CN">
              <a:sym typeface="Symbol" pitchFamily="18" charset="2"/>
            </a:endParaRPr>
          </a:p>
        </p:txBody>
      </p:sp>
      <p:sp>
        <p:nvSpPr>
          <p:cNvPr id="27651" name="Rectangle 4"/>
          <p:cNvSpPr>
            <a:spLocks noChangeArrowheads="1"/>
          </p:cNvSpPr>
          <p:nvPr/>
        </p:nvSpPr>
        <p:spPr bwMode="auto">
          <a:xfrm>
            <a:off x="5334000" y="1447800"/>
            <a:ext cx="3124200" cy="1219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652" name="Text Box 5"/>
          <p:cNvSpPr txBox="1">
            <a:spLocks noChangeArrowheads="1"/>
          </p:cNvSpPr>
          <p:nvPr/>
        </p:nvSpPr>
        <p:spPr bwMode="auto">
          <a:xfrm>
            <a:off x="5334000" y="1447800"/>
            <a:ext cx="33528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latin typeface="Tahoma" pitchFamily="34" charset="0"/>
              </a:rPr>
              <a:t>P.register = counter; </a:t>
            </a:r>
          </a:p>
          <a:p>
            <a:pPr eaLnBrk="1" hangingPunct="1">
              <a:buClrTx/>
              <a:buSzTx/>
              <a:buFontTx/>
              <a:buNone/>
            </a:pPr>
            <a:r>
              <a:rPr lang="en-US" altLang="zh-CN" sz="2000" b="0">
                <a:latin typeface="Tahoma" pitchFamily="34" charset="0"/>
              </a:rPr>
              <a:t>P.register = P.register + 1;</a:t>
            </a:r>
          </a:p>
          <a:p>
            <a:pPr eaLnBrk="1" hangingPunct="1">
              <a:buClrTx/>
              <a:buSzTx/>
              <a:buFontTx/>
              <a:buNone/>
            </a:pPr>
            <a:r>
              <a:rPr lang="en-US" altLang="zh-CN" sz="2000" b="0">
                <a:latin typeface="Tahoma" pitchFamily="34" charset="0"/>
              </a:rPr>
              <a:t>counter = P.register; </a:t>
            </a:r>
          </a:p>
        </p:txBody>
      </p:sp>
      <p:sp>
        <p:nvSpPr>
          <p:cNvPr id="279558" name="Text Box 6"/>
          <p:cNvSpPr txBox="1">
            <a:spLocks noChangeArrowheads="1"/>
          </p:cNvSpPr>
          <p:nvPr/>
        </p:nvSpPr>
        <p:spPr bwMode="auto">
          <a:xfrm>
            <a:off x="1066800" y="248602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需修改一下硬件</a:t>
            </a:r>
            <a:r>
              <a:rPr lang="en-US" altLang="zh-CN">
                <a:solidFill>
                  <a:srgbClr val="FF0000"/>
                </a:solidFill>
              </a:rPr>
              <a:t>!</a:t>
            </a:r>
          </a:p>
        </p:txBody>
      </p:sp>
      <p:grpSp>
        <p:nvGrpSpPr>
          <p:cNvPr id="279559" name="Group 7"/>
          <p:cNvGrpSpPr>
            <a:grpSpLocks/>
          </p:cNvGrpSpPr>
          <p:nvPr/>
        </p:nvGrpSpPr>
        <p:grpSpPr bwMode="auto">
          <a:xfrm>
            <a:off x="685800" y="3352800"/>
            <a:ext cx="8382000" cy="2100263"/>
            <a:chOff x="432" y="1951"/>
            <a:chExt cx="5280" cy="1323"/>
          </a:xfrm>
        </p:grpSpPr>
        <p:sp>
          <p:nvSpPr>
            <p:cNvPr id="27657" name="Rectangle 8"/>
            <p:cNvSpPr>
              <a:spLocks noChangeArrowheads="1"/>
            </p:cNvSpPr>
            <p:nvPr/>
          </p:nvSpPr>
          <p:spPr bwMode="auto">
            <a:xfrm>
              <a:off x="432" y="1951"/>
              <a:ext cx="2496"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显然针对右边的代码没法设计这样的原子指令</a:t>
              </a:r>
              <a:r>
                <a:rPr lang="en-US" altLang="zh-CN">
                  <a:sym typeface="Symbol" pitchFamily="18" charset="2"/>
                </a:rPr>
                <a:t>! </a:t>
              </a:r>
              <a:r>
                <a:rPr lang="zh-CN" altLang="en-US">
                  <a:solidFill>
                    <a:srgbClr val="FF0000"/>
                  </a:solidFill>
                  <a:sym typeface="Symbol" pitchFamily="18" charset="2"/>
                </a:rPr>
                <a:t>怎么办</a:t>
              </a:r>
              <a:r>
                <a:rPr lang="en-US" altLang="zh-CN">
                  <a:solidFill>
                    <a:srgbClr val="FF0000"/>
                  </a:solidFill>
                  <a:sym typeface="Symbol" pitchFamily="18" charset="2"/>
                </a:rPr>
                <a:t>?</a:t>
              </a:r>
              <a:r>
                <a:rPr lang="en-US" altLang="zh-CN">
                  <a:sym typeface="Symbol" pitchFamily="18" charset="2"/>
                </a:rPr>
                <a:t>    </a:t>
              </a:r>
              <a:endParaRPr lang="zh-CN" altLang="zh-CN">
                <a:sym typeface="Symbol" pitchFamily="18" charset="2"/>
              </a:endParaRPr>
            </a:p>
          </p:txBody>
        </p:sp>
        <p:grpSp>
          <p:nvGrpSpPr>
            <p:cNvPr id="27658" name="Group 9"/>
            <p:cNvGrpSpPr>
              <a:grpSpLocks/>
            </p:cNvGrpSpPr>
            <p:nvPr/>
          </p:nvGrpSpPr>
          <p:grpSpPr bwMode="auto">
            <a:xfrm>
              <a:off x="2880" y="2064"/>
              <a:ext cx="2832" cy="1210"/>
              <a:chOff x="2832" y="2496"/>
              <a:chExt cx="2832" cy="1210"/>
            </a:xfrm>
          </p:grpSpPr>
          <p:sp>
            <p:nvSpPr>
              <p:cNvPr id="27659" name="Rectangle 10"/>
              <p:cNvSpPr>
                <a:spLocks noChangeArrowheads="1"/>
              </p:cNvSpPr>
              <p:nvPr/>
            </p:nvSpPr>
            <p:spPr bwMode="auto">
              <a:xfrm>
                <a:off x="2832" y="2496"/>
                <a:ext cx="2832" cy="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7660" name="Text Box 11"/>
              <p:cNvSpPr txBox="1">
                <a:spLocks noChangeArrowheads="1"/>
              </p:cNvSpPr>
              <p:nvPr/>
            </p:nvSpPr>
            <p:spPr bwMode="auto">
              <a:xfrm>
                <a:off x="2832" y="2496"/>
                <a:ext cx="273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while (true) {</a:t>
                </a:r>
              </a:p>
              <a:p>
                <a:pPr eaLnBrk="1" hangingPunct="1">
                  <a:spcBef>
                    <a:spcPct val="0"/>
                  </a:spcBef>
                  <a:buClrTx/>
                  <a:buSzTx/>
                  <a:buFontTx/>
                  <a:buNone/>
                </a:pPr>
                <a:r>
                  <a:rPr lang="en-US" altLang="zh-CN" sz="2000" b="0">
                    <a:latin typeface="Tahoma" pitchFamily="34" charset="0"/>
                  </a:rPr>
                  <a:t>      while(counter== BUFFER_SIZE);   </a:t>
                </a:r>
              </a:p>
              <a:p>
                <a:pPr eaLnBrk="1" hangingPunct="1">
                  <a:spcBef>
                    <a:spcPct val="0"/>
                  </a:spcBef>
                  <a:buClrTx/>
                  <a:buSzTx/>
                  <a:buFontTx/>
                  <a:buNone/>
                </a:pPr>
                <a:r>
                  <a:rPr lang="en-US" altLang="zh-CN" sz="2000" b="0">
                    <a:latin typeface="Tahoma" pitchFamily="34" charset="0"/>
                  </a:rPr>
                  <a:t>      buffer[in] = item;</a:t>
                </a:r>
              </a:p>
              <a:p>
                <a:pPr eaLnBrk="1" hangingPunct="1">
                  <a:spcBef>
                    <a:spcPct val="0"/>
                  </a:spcBef>
                  <a:buClrTx/>
                  <a:buSzTx/>
                  <a:buFontTx/>
                  <a:buNone/>
                </a:pPr>
                <a:r>
                  <a:rPr lang="en-US" altLang="zh-CN" sz="2000" b="0">
                    <a:latin typeface="Tahoma" pitchFamily="34" charset="0"/>
                  </a:rPr>
                  <a:t>      in = (in + 1) % BUFFER_SIZE;</a:t>
                </a:r>
              </a:p>
              <a:p>
                <a:pPr eaLnBrk="1" hangingPunct="1">
                  <a:spcBef>
                    <a:spcPct val="0"/>
                  </a:spcBef>
                  <a:buClrTx/>
                  <a:buSzTx/>
                  <a:buFontTx/>
                  <a:buNone/>
                </a:pPr>
                <a:r>
                  <a:rPr lang="en-US" altLang="zh-CN" sz="2000" b="0">
                    <a:latin typeface="Tahoma" pitchFamily="34" charset="0"/>
                  </a:rPr>
                  <a:t>      counter++;</a:t>
                </a:r>
              </a:p>
              <a:p>
                <a:pPr eaLnBrk="1" hangingPunct="1">
                  <a:spcBef>
                    <a:spcPct val="0"/>
                  </a:spcBef>
                  <a:buClrTx/>
                  <a:buSzTx/>
                  <a:buFontTx/>
                  <a:buNone/>
                </a:pPr>
                <a:r>
                  <a:rPr lang="en-US" altLang="zh-CN" sz="2000" b="0">
                    <a:latin typeface="Tahoma" pitchFamily="34" charset="0"/>
                  </a:rPr>
                  <a:t>}</a:t>
                </a:r>
              </a:p>
            </p:txBody>
          </p:sp>
        </p:grpSp>
      </p:grpSp>
      <p:sp>
        <p:nvSpPr>
          <p:cNvPr id="2765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7656" name="Rectangle 14"/>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6.3.3 </a:t>
            </a:r>
            <a:r>
              <a:rPr kumimoji="1" lang="zh-CN" altLang="en-US" sz="2400">
                <a:solidFill>
                  <a:srgbClr val="CC0000"/>
                </a:solidFill>
                <a:latin typeface="黑体" pitchFamily="2" charset="-122"/>
                <a:ea typeface="黑体" pitchFamily="2" charset="-122"/>
              </a:rPr>
              <a:t>硬件原子指令方法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dissolve">
                                      <p:cBhvr>
                                        <p:cTn id="7" dur="500"/>
                                        <p:tgtEl>
                                          <p:spTgt spid="279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dissolve">
                                      <p:cBhvr>
                                        <p:cTn id="12" dur="5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381000" y="2133600"/>
            <a:ext cx="5105400" cy="31242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buFont typeface="Wingdings" pitchFamily="2" charset="2"/>
              <a:buNone/>
            </a:pPr>
            <a:r>
              <a:rPr lang="en-US" altLang="zh-CN" sz="2400" dirty="0" err="1">
                <a:latin typeface="Courier New" pitchFamily="49" charset="0"/>
              </a:rPr>
              <a:t>boolean</a:t>
            </a:r>
            <a:r>
              <a:rPr lang="en-US" altLang="zh-CN" sz="2400" dirty="0">
                <a:latin typeface="Courier New" pitchFamily="49" charset="0"/>
              </a:rPr>
              <a:t> </a:t>
            </a:r>
            <a:r>
              <a:rPr lang="en-US" altLang="zh-CN" sz="2400" dirty="0" err="1">
                <a:latin typeface="Courier New" pitchFamily="49" charset="0"/>
              </a:rPr>
              <a:t>TestAndSet</a:t>
            </a:r>
            <a:r>
              <a:rPr lang="en-US" altLang="zh-CN" sz="2400" dirty="0">
                <a:latin typeface="Courier New" pitchFamily="49" charset="0"/>
              </a:rPr>
              <a:t>(</a:t>
            </a:r>
            <a:r>
              <a:rPr lang="en-US" altLang="zh-CN" sz="2400" dirty="0" err="1">
                <a:latin typeface="Courier New" pitchFamily="49" charset="0"/>
              </a:rPr>
              <a:t>boolean</a:t>
            </a:r>
            <a:r>
              <a:rPr lang="en-US" altLang="zh-CN" sz="2400" dirty="0">
                <a:latin typeface="Courier New" pitchFamily="49" charset="0"/>
              </a:rPr>
              <a:t> &amp;target)</a:t>
            </a:r>
          </a:p>
          <a:p>
            <a:pPr eaLnBrk="1" hangingPunct="1">
              <a:lnSpc>
                <a:spcPct val="90000"/>
              </a:lnSpc>
              <a:buFont typeface="Wingdings" pitchFamily="2" charset="2"/>
              <a:buNone/>
            </a:pPr>
            <a:r>
              <a:rPr lang="en-US" altLang="zh-CN" sz="2400" dirty="0">
                <a:latin typeface="Courier New" pitchFamily="49" charset="0"/>
              </a:rPr>
              <a:t>{</a:t>
            </a:r>
          </a:p>
          <a:p>
            <a:pPr eaLnBrk="1" hangingPunct="1">
              <a:lnSpc>
                <a:spcPct val="90000"/>
              </a:lnSpc>
              <a:buFont typeface="Wingdings" pitchFamily="2" charset="2"/>
              <a:buNone/>
            </a:pPr>
            <a:r>
              <a:rPr lang="en-US" altLang="zh-CN" sz="2400" dirty="0">
                <a:latin typeface="Courier New" pitchFamily="49" charset="0"/>
              </a:rPr>
              <a:t>   </a:t>
            </a:r>
            <a:r>
              <a:rPr lang="en-US" altLang="zh-CN" sz="2400" dirty="0" err="1">
                <a:latin typeface="Courier New" pitchFamily="49" charset="0"/>
              </a:rPr>
              <a:t>boolean</a:t>
            </a:r>
            <a:r>
              <a:rPr lang="en-US" altLang="zh-CN" sz="2400" dirty="0">
                <a:latin typeface="Courier New" pitchFamily="49" charset="0"/>
              </a:rPr>
              <a:t> </a:t>
            </a:r>
            <a:r>
              <a:rPr lang="en-US" altLang="zh-CN" sz="2400" dirty="0" err="1">
                <a:latin typeface="Courier New" pitchFamily="49" charset="0"/>
              </a:rPr>
              <a:t>rv</a:t>
            </a:r>
            <a:r>
              <a:rPr lang="en-US" altLang="zh-CN" sz="2400" dirty="0">
                <a:latin typeface="Courier New" pitchFamily="49" charset="0"/>
              </a:rPr>
              <a:t> = target;</a:t>
            </a:r>
          </a:p>
          <a:p>
            <a:pPr eaLnBrk="1" hangingPunct="1">
              <a:lnSpc>
                <a:spcPct val="90000"/>
              </a:lnSpc>
              <a:buFont typeface="Wingdings" pitchFamily="2" charset="2"/>
              <a:buNone/>
            </a:pPr>
            <a:r>
              <a:rPr lang="en-US" altLang="zh-CN" sz="2400" dirty="0">
                <a:latin typeface="Courier New" pitchFamily="49" charset="0"/>
              </a:rPr>
              <a:t>   target = true;</a:t>
            </a:r>
          </a:p>
          <a:p>
            <a:pPr eaLnBrk="1" hangingPunct="1">
              <a:lnSpc>
                <a:spcPct val="90000"/>
              </a:lnSpc>
              <a:buFont typeface="Wingdings" pitchFamily="2" charset="2"/>
              <a:buNone/>
            </a:pPr>
            <a:r>
              <a:rPr lang="en-US" altLang="zh-CN" sz="2400" dirty="0">
                <a:latin typeface="Courier New" pitchFamily="49" charset="0"/>
              </a:rPr>
              <a:t>   return </a:t>
            </a:r>
            <a:r>
              <a:rPr lang="en-US" altLang="zh-CN" sz="2400" dirty="0" err="1">
                <a:latin typeface="Courier New" pitchFamily="49" charset="0"/>
              </a:rPr>
              <a:t>rv</a:t>
            </a:r>
            <a:r>
              <a:rPr lang="en-US" altLang="zh-CN" sz="2400" dirty="0">
                <a:latin typeface="Courier New" pitchFamily="49" charset="0"/>
              </a:rPr>
              <a:t>;</a:t>
            </a:r>
          </a:p>
          <a:p>
            <a:pPr eaLnBrk="1" hangingPunct="1">
              <a:lnSpc>
                <a:spcPct val="90000"/>
              </a:lnSpc>
              <a:buFont typeface="Wingdings" pitchFamily="2" charset="2"/>
              <a:buNone/>
            </a:pPr>
            <a:r>
              <a:rPr lang="en-US" altLang="zh-CN" sz="2400" dirty="0">
                <a:latin typeface="Courier New" pitchFamily="49" charset="0"/>
              </a:rPr>
              <a:t>}</a:t>
            </a:r>
          </a:p>
        </p:txBody>
      </p:sp>
      <p:sp>
        <p:nvSpPr>
          <p:cNvPr id="280580" name="Rectangle 4"/>
          <p:cNvSpPr>
            <a:spLocks noChangeArrowheads="1"/>
          </p:cNvSpPr>
          <p:nvPr/>
        </p:nvSpPr>
        <p:spPr bwMode="auto">
          <a:xfrm>
            <a:off x="685800" y="1268413"/>
            <a:ext cx="79248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提供硬件“</a:t>
            </a:r>
            <a:r>
              <a:rPr lang="zh-CN" altLang="en-US">
                <a:solidFill>
                  <a:srgbClr val="FF0000"/>
                </a:solidFill>
                <a:sym typeface="Symbol" pitchFamily="18" charset="2"/>
              </a:rPr>
              <a:t>加锁</a:t>
            </a:r>
            <a:r>
              <a:rPr lang="zh-CN" altLang="en-US">
                <a:sym typeface="Symbol" pitchFamily="18" charset="2"/>
              </a:rPr>
              <a:t>”原子指令</a:t>
            </a:r>
            <a:r>
              <a:rPr lang="en-US" altLang="zh-CN">
                <a:solidFill>
                  <a:srgbClr val="FF0000"/>
                </a:solidFill>
                <a:sym typeface="Symbol" pitchFamily="18" charset="2"/>
              </a:rPr>
              <a:t>TestAndSet</a:t>
            </a:r>
            <a:endParaRPr lang="zh-CN" altLang="zh-CN">
              <a:solidFill>
                <a:srgbClr val="FF0000"/>
              </a:solidFill>
              <a:sym typeface="Symbol" pitchFamily="18" charset="2"/>
            </a:endParaRPr>
          </a:p>
        </p:txBody>
      </p:sp>
      <p:grpSp>
        <p:nvGrpSpPr>
          <p:cNvPr id="280581" name="Group 5"/>
          <p:cNvGrpSpPr>
            <a:grpSpLocks/>
          </p:cNvGrpSpPr>
          <p:nvPr/>
        </p:nvGrpSpPr>
        <p:grpSpPr bwMode="auto">
          <a:xfrm>
            <a:off x="4648200" y="2813050"/>
            <a:ext cx="762000" cy="2292350"/>
            <a:chOff x="2976" y="1772"/>
            <a:chExt cx="480" cy="1444"/>
          </a:xfrm>
        </p:grpSpPr>
        <p:sp>
          <p:nvSpPr>
            <p:cNvPr id="28689" name="AutoShape 6"/>
            <p:cNvSpPr>
              <a:spLocks/>
            </p:cNvSpPr>
            <p:nvPr/>
          </p:nvSpPr>
          <p:spPr bwMode="auto">
            <a:xfrm>
              <a:off x="2976" y="2112"/>
              <a:ext cx="96" cy="768"/>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8690" name="Text Box 7"/>
            <p:cNvSpPr txBox="1">
              <a:spLocks noChangeArrowheads="1"/>
            </p:cNvSpPr>
            <p:nvPr/>
          </p:nvSpPr>
          <p:spPr bwMode="auto">
            <a:xfrm>
              <a:off x="3120" y="1772"/>
              <a:ext cx="336" cy="144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一次执行完毕</a:t>
              </a:r>
            </a:p>
          </p:txBody>
        </p:sp>
      </p:grpSp>
      <p:grpSp>
        <p:nvGrpSpPr>
          <p:cNvPr id="280584" name="Group 8"/>
          <p:cNvGrpSpPr>
            <a:grpSpLocks/>
          </p:cNvGrpSpPr>
          <p:nvPr/>
        </p:nvGrpSpPr>
        <p:grpSpPr bwMode="auto">
          <a:xfrm>
            <a:off x="5638800" y="2133600"/>
            <a:ext cx="3429000" cy="3352800"/>
            <a:chOff x="3552" y="1344"/>
            <a:chExt cx="2160" cy="2112"/>
          </a:xfrm>
        </p:grpSpPr>
        <p:sp>
          <p:nvSpPr>
            <p:cNvPr id="28683" name="Rectangle 9"/>
            <p:cNvSpPr>
              <a:spLocks noChangeArrowheads="1"/>
            </p:cNvSpPr>
            <p:nvPr/>
          </p:nvSpPr>
          <p:spPr bwMode="auto">
            <a:xfrm>
              <a:off x="3552" y="1344"/>
              <a:ext cx="2160" cy="177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8684" name="Text Box 10"/>
            <p:cNvSpPr txBox="1">
              <a:spLocks noChangeArrowheads="1"/>
            </p:cNvSpPr>
            <p:nvPr/>
          </p:nvSpPr>
          <p:spPr bwMode="auto">
            <a:xfrm>
              <a:off x="3627" y="1425"/>
              <a:ext cx="1941" cy="52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dirty="0">
                  <a:solidFill>
                    <a:srgbClr val="FF0000"/>
                  </a:solidFill>
                </a:rPr>
                <a:t>while(</a:t>
              </a:r>
              <a:r>
                <a:rPr lang="en-US" altLang="zh-CN" sz="2400" dirty="0" err="1">
                  <a:solidFill>
                    <a:srgbClr val="FF0000"/>
                  </a:solidFill>
                </a:rPr>
                <a:t>TestAndSet</a:t>
              </a:r>
              <a:r>
                <a:rPr lang="en-US" altLang="zh-CN" sz="2400" dirty="0">
                  <a:solidFill>
                    <a:srgbClr val="FF0000"/>
                  </a:solidFill>
                </a:rPr>
                <a:t/>
              </a:r>
              <a:br>
                <a:rPr lang="en-US" altLang="zh-CN" sz="2400" dirty="0">
                  <a:solidFill>
                    <a:srgbClr val="FF0000"/>
                  </a:solidFill>
                </a:rPr>
              </a:br>
              <a:r>
                <a:rPr lang="en-US" altLang="zh-CN" sz="2400" dirty="0">
                  <a:solidFill>
                    <a:srgbClr val="FF0000"/>
                  </a:solidFill>
                </a:rPr>
                <a:t>             (&amp;lock)) ;</a:t>
              </a:r>
            </a:p>
          </p:txBody>
        </p:sp>
        <p:sp>
          <p:nvSpPr>
            <p:cNvPr id="28685" name="Text Box 11"/>
            <p:cNvSpPr txBox="1">
              <a:spLocks noChangeArrowheads="1"/>
            </p:cNvSpPr>
            <p:nvPr/>
          </p:nvSpPr>
          <p:spPr bwMode="auto">
            <a:xfrm>
              <a:off x="3648" y="201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28686" name="Text Box 12"/>
            <p:cNvSpPr txBox="1">
              <a:spLocks noChangeArrowheads="1"/>
            </p:cNvSpPr>
            <p:nvPr/>
          </p:nvSpPr>
          <p:spPr bwMode="auto">
            <a:xfrm>
              <a:off x="3627" y="2394"/>
              <a:ext cx="1941"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lock = false;</a:t>
              </a:r>
            </a:p>
          </p:txBody>
        </p:sp>
        <p:sp>
          <p:nvSpPr>
            <p:cNvPr id="28687" name="Text Box 13"/>
            <p:cNvSpPr txBox="1">
              <a:spLocks noChangeArrowheads="1"/>
            </p:cNvSpPr>
            <p:nvPr/>
          </p:nvSpPr>
          <p:spPr bwMode="auto">
            <a:xfrm>
              <a:off x="3680" y="2784"/>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28688" name="Rectangle 14"/>
            <p:cNvSpPr>
              <a:spLocks noChangeArrowheads="1"/>
            </p:cNvSpPr>
            <p:nvPr/>
          </p:nvSpPr>
          <p:spPr bwMode="auto">
            <a:xfrm>
              <a:off x="3840" y="3168"/>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80591" name="Rectangle 15"/>
          <p:cNvSpPr>
            <a:spLocks noChangeArrowheads="1"/>
          </p:cNvSpPr>
          <p:nvPr/>
        </p:nvSpPr>
        <p:spPr bwMode="auto">
          <a:xfrm>
            <a:off x="685800" y="58674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sym typeface="Symbol" pitchFamily="18" charset="2"/>
              </a:rPr>
              <a:t>用户需要查看硬件手册</a:t>
            </a:r>
            <a:r>
              <a:rPr lang="en-US" altLang="zh-CN">
                <a:solidFill>
                  <a:srgbClr val="FF0000"/>
                </a:solidFill>
                <a:sym typeface="Symbol" pitchFamily="18" charset="2"/>
              </a:rPr>
              <a:t>…  </a:t>
            </a:r>
            <a:r>
              <a:rPr lang="zh-CN" altLang="en-US">
                <a:solidFill>
                  <a:srgbClr val="FF0000"/>
                </a:solidFill>
                <a:sym typeface="Symbol" pitchFamily="18" charset="2"/>
              </a:rPr>
              <a:t>显然也不方便</a:t>
            </a:r>
            <a:endParaRPr lang="zh-CN" altLang="zh-CN">
              <a:solidFill>
                <a:srgbClr val="FF0000"/>
              </a:solidFill>
              <a:sym typeface="Symbol" pitchFamily="18" charset="2"/>
            </a:endParaRPr>
          </a:p>
        </p:txBody>
      </p:sp>
      <p:sp>
        <p:nvSpPr>
          <p:cNvPr id="2867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8680" name="Rectangle 18"/>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6.3.3 </a:t>
            </a:r>
            <a:r>
              <a:rPr kumimoji="1" lang="zh-CN" altLang="en-US" sz="2400">
                <a:solidFill>
                  <a:srgbClr val="CC0000"/>
                </a:solidFill>
                <a:latin typeface="黑体" pitchFamily="2" charset="-122"/>
                <a:ea typeface="黑体" pitchFamily="2" charset="-122"/>
              </a:rPr>
              <a:t>硬件原子指令方法</a:t>
            </a:r>
          </a:p>
        </p:txBody>
      </p:sp>
      <p:sp>
        <p:nvSpPr>
          <p:cNvPr id="280595" name="AutoShape 19"/>
          <p:cNvSpPr>
            <a:spLocks noChangeArrowheads="1"/>
          </p:cNvSpPr>
          <p:nvPr/>
        </p:nvSpPr>
        <p:spPr bwMode="auto">
          <a:xfrm>
            <a:off x="1143000" y="4876800"/>
            <a:ext cx="1600200" cy="685800"/>
          </a:xfrm>
          <a:prstGeom prst="wedgeRectCallout">
            <a:avLst>
              <a:gd name="adj1" fmla="val 24403"/>
              <a:gd name="adj2" fmla="val -1125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CC0000"/>
                </a:solidFill>
              </a:rPr>
              <a:t>非常巧妙简洁的代码</a:t>
            </a:r>
          </a:p>
        </p:txBody>
      </p:sp>
      <p:sp>
        <p:nvSpPr>
          <p:cNvPr id="280598" name="AutoShape 22"/>
          <p:cNvSpPr>
            <a:spLocks noChangeArrowheads="1"/>
          </p:cNvSpPr>
          <p:nvPr/>
        </p:nvSpPr>
        <p:spPr bwMode="auto">
          <a:xfrm>
            <a:off x="6629400" y="5105400"/>
            <a:ext cx="2514600" cy="685800"/>
          </a:xfrm>
          <a:prstGeom prst="wedgeRectCallout">
            <a:avLst>
              <a:gd name="adj1" fmla="val -20833"/>
              <a:gd name="adj2" fmla="val -19375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CC0000"/>
                </a:solidFill>
              </a:rPr>
              <a:t>该条语句的机器码是一条，当然是原子的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0579"/>
                                        </p:tgtEl>
                                        <p:attrNameLst>
                                          <p:attrName>style.visibility</p:attrName>
                                        </p:attrNameLst>
                                      </p:cBhvr>
                                      <p:to>
                                        <p:strVal val="visible"/>
                                      </p:to>
                                    </p:set>
                                    <p:animEffect transition="in" filter="dissolve">
                                      <p:cBhvr>
                                        <p:cTn id="12" dur="500"/>
                                        <p:tgtEl>
                                          <p:spTgt spid="280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dissolve">
                                      <p:cBhvr>
                                        <p:cTn id="17" dur="500"/>
                                        <p:tgtEl>
                                          <p:spTgt spid="280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0584"/>
                                        </p:tgtEl>
                                        <p:attrNameLst>
                                          <p:attrName>style.visibility</p:attrName>
                                        </p:attrNameLst>
                                      </p:cBhvr>
                                      <p:to>
                                        <p:strVal val="visible"/>
                                      </p:to>
                                    </p:set>
                                    <p:animEffect transition="in" filter="dissolve">
                                      <p:cBhvr>
                                        <p:cTn id="22" dur="500"/>
                                        <p:tgtEl>
                                          <p:spTgt spid="280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0595"/>
                                        </p:tgtEl>
                                        <p:attrNameLst>
                                          <p:attrName>style.visibility</p:attrName>
                                        </p:attrNameLst>
                                      </p:cBhvr>
                                      <p:to>
                                        <p:strVal val="visible"/>
                                      </p:to>
                                    </p:set>
                                    <p:animEffect transition="in" filter="wipe(down)">
                                      <p:cBhvr>
                                        <p:cTn id="27" dur="500"/>
                                        <p:tgtEl>
                                          <p:spTgt spid="280595"/>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80598"/>
                                        </p:tgtEl>
                                        <p:attrNameLst>
                                          <p:attrName>style.visibility</p:attrName>
                                        </p:attrNameLst>
                                      </p:cBhvr>
                                      <p:to>
                                        <p:strVal val="visible"/>
                                      </p:to>
                                    </p:set>
                                    <p:animEffect transition="in" filter="wipe(down)">
                                      <p:cBhvr>
                                        <p:cTn id="31" dur="500"/>
                                        <p:tgtEl>
                                          <p:spTgt spid="2805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0591"/>
                                        </p:tgtEl>
                                        <p:attrNameLst>
                                          <p:attrName>style.visibility</p:attrName>
                                        </p:attrNameLst>
                                      </p:cBhvr>
                                      <p:to>
                                        <p:strVal val="visible"/>
                                      </p:to>
                                    </p:set>
                                    <p:animEffect transition="in" filter="dissolve">
                                      <p:cBhvr>
                                        <p:cTn id="36" dur="500"/>
                                        <p:tgtEl>
                                          <p:spTgt spid="28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580" grpId="0"/>
      <p:bldP spid="280591" grpId="0"/>
      <p:bldP spid="280595" grpId="0" animBg="1"/>
      <p:bldP spid="2805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29699"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29700" name="Rectangle 4"/>
          <p:cNvSpPr>
            <a:spLocks noChangeArrowheads="1"/>
          </p:cNvSpPr>
          <p:nvPr/>
        </p:nvSpPr>
        <p:spPr bwMode="auto">
          <a:xfrm>
            <a:off x="685800" y="1447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Font typeface="Wingdings" pitchFamily="2" charset="2"/>
              <a:buNone/>
            </a:pPr>
            <a:r>
              <a:rPr lang="zh-CN" altLang="en-US" dirty="0">
                <a:solidFill>
                  <a:srgbClr val="CC0000"/>
                </a:solidFill>
                <a:latin typeface="宋体" pitchFamily="2" charset="-122"/>
              </a:rPr>
              <a:t>前面三种方法小结：</a:t>
            </a: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 一般软件方法、关中断方法、硬件原子指令</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方法</a:t>
            </a: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 只是解决了临界区</a:t>
            </a:r>
            <a:r>
              <a:rPr lang="zh-CN" altLang="en-US" sz="2400" dirty="0">
                <a:solidFill>
                  <a:srgbClr val="CC0000"/>
                </a:solidFill>
                <a:latin typeface="楷体_GB2312" pitchFamily="49" charset="-122"/>
                <a:ea typeface="楷体_GB2312" pitchFamily="49" charset="-122"/>
              </a:rPr>
              <a:t>进出互斥</a:t>
            </a:r>
            <a:r>
              <a:rPr lang="zh-CN" altLang="en-US" sz="2400" dirty="0">
                <a:latin typeface="楷体_GB2312" pitchFamily="49" charset="-122"/>
                <a:ea typeface="楷体_GB2312" pitchFamily="49" charset="-122"/>
              </a:rPr>
              <a:t>的问题</a:t>
            </a: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未</a:t>
            </a:r>
            <a:r>
              <a:rPr lang="zh-CN" altLang="en-US" sz="2400" dirty="0">
                <a:latin typeface="楷体_GB2312" pitchFamily="49" charset="-122"/>
                <a:ea typeface="楷体_GB2312" pitchFamily="49" charset="-122"/>
              </a:rPr>
              <a:t>解决</a:t>
            </a:r>
            <a:r>
              <a:rPr lang="zh-CN" altLang="en-US" sz="2400" dirty="0">
                <a:latin typeface="宋体" pitchFamily="2" charset="-122"/>
                <a:ea typeface="楷体_GB2312" pitchFamily="49" charset="-122"/>
              </a:rPr>
              <a:t>“</a:t>
            </a:r>
            <a:r>
              <a:rPr lang="zh-CN" altLang="en-US" sz="2400" dirty="0">
                <a:solidFill>
                  <a:srgbClr val="CC0000"/>
                </a:solidFill>
                <a:latin typeface="楷体_GB2312" pitchFamily="49" charset="-122"/>
                <a:ea typeface="楷体_GB2312" pitchFamily="49" charset="-122"/>
              </a:rPr>
              <a:t>忙等待</a:t>
            </a:r>
            <a:r>
              <a:rPr lang="zh-CN" altLang="en-US" sz="2400" dirty="0">
                <a:latin typeface="宋体" pitchFamily="2" charset="-122"/>
                <a:ea typeface="楷体_GB2312" pitchFamily="49" charset="-122"/>
              </a:rPr>
              <a:t>”</a:t>
            </a:r>
            <a:r>
              <a:rPr lang="zh-CN" altLang="en-US" sz="2400" dirty="0">
                <a:latin typeface="楷体_GB2312" pitchFamily="49" charset="-122"/>
                <a:ea typeface="楷体_GB2312" pitchFamily="49" charset="-122"/>
              </a:rPr>
              <a:t>情况</a:t>
            </a:r>
            <a:r>
              <a:rPr lang="zh-CN" altLang="en-US" sz="2400" dirty="0" smtClean="0">
                <a:latin typeface="楷体_GB2312" pitchFamily="49" charset="-122"/>
                <a:ea typeface="楷体_GB2312" pitchFamily="49" charset="-122"/>
              </a:rPr>
              <a:t>（</a:t>
            </a:r>
            <a:r>
              <a:rPr lang="zh-CN" altLang="en-US" sz="2400" dirty="0">
                <a:latin typeface="楷体_GB2312" pitchFamily="49" charset="-122"/>
                <a:ea typeface="楷体_GB2312" pitchFamily="49" charset="-122"/>
              </a:rPr>
              <a:t>一定程度</a:t>
            </a:r>
            <a:r>
              <a:rPr lang="zh-CN" altLang="en-US" sz="2400" dirty="0" smtClean="0">
                <a:latin typeface="楷体_GB2312" pitchFamily="49" charset="-122"/>
                <a:ea typeface="楷体_GB2312" pitchFamily="49" charset="-122"/>
              </a:rPr>
              <a:t>浪费</a:t>
            </a:r>
            <a:r>
              <a:rPr lang="en-US" altLang="zh-CN" sz="2400" dirty="0">
                <a:latin typeface="楷体_GB2312" pitchFamily="49" charset="-122"/>
                <a:ea typeface="楷体_GB2312" pitchFamily="49" charset="-122"/>
              </a:rPr>
              <a:t>CPU</a:t>
            </a:r>
            <a:r>
              <a:rPr lang="zh-CN" altLang="en-US" sz="2400" dirty="0">
                <a:latin typeface="楷体_GB2312" pitchFamily="49" charset="-122"/>
                <a:ea typeface="楷体_GB2312" pitchFamily="49" charset="-122"/>
              </a:rPr>
              <a:t>）</a:t>
            </a:r>
          </a:p>
          <a:p>
            <a:pPr lvl="1" eaLnBrk="1" hangingPunct="1">
              <a:lnSpc>
                <a:spcPct val="120000"/>
              </a:lnSpc>
              <a:spcBef>
                <a:spcPct val="0"/>
              </a:spcBef>
              <a:buClr>
                <a:srgbClr val="000099"/>
              </a:buClr>
              <a:buSzPct val="90000"/>
              <a:buFont typeface="Wingdings" pitchFamily="2" charset="2"/>
              <a:buChar char="n"/>
            </a:pPr>
            <a:r>
              <a:rPr lang="zh-CN" altLang="en-US" sz="2400" dirty="0">
                <a:latin typeface="楷体_GB2312" pitchFamily="49" charset="-122"/>
                <a:ea typeface="楷体_GB2312" pitchFamily="49" charset="-122"/>
              </a:rPr>
              <a:t> 用来解决</a:t>
            </a:r>
            <a:r>
              <a:rPr lang="zh-CN" altLang="en-US" sz="2400" dirty="0">
                <a:solidFill>
                  <a:srgbClr val="CC0000"/>
                </a:solidFill>
                <a:latin typeface="楷体_GB2312" pitchFamily="49" charset="-122"/>
                <a:ea typeface="楷体_GB2312" pitchFamily="49" charset="-122"/>
              </a:rPr>
              <a:t>多进程同步</a:t>
            </a:r>
            <a:r>
              <a:rPr lang="zh-CN" altLang="en-US" sz="2400" dirty="0">
                <a:latin typeface="楷体_GB2312" pitchFamily="49" charset="-122"/>
                <a:ea typeface="楷体_GB2312" pitchFamily="49" charset="-122"/>
              </a:rPr>
              <a:t>问题还很复杂、不方便</a:t>
            </a:r>
          </a:p>
          <a:p>
            <a:pPr lvl="1" eaLnBrk="1" hangingPunct="1">
              <a:lnSpc>
                <a:spcPct val="120000"/>
              </a:lnSpc>
              <a:spcBef>
                <a:spcPct val="0"/>
              </a:spcBef>
              <a:buClr>
                <a:srgbClr val="000099"/>
              </a:buClr>
              <a:buSzPct val="90000"/>
              <a:buFont typeface="Wingdings" pitchFamily="2" charset="2"/>
              <a:buChar char="n"/>
            </a:pPr>
            <a:endParaRPr lang="zh-CN" altLang="en-US"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itchFamily="2" charset="2"/>
              <a:buChar char="n"/>
            </a:pPr>
            <a:endParaRPr lang="en-US" altLang="zh-CN" sz="2400" dirty="0">
              <a:latin typeface="楷体_GB2312" pitchFamily="49" charset="-122"/>
              <a:ea typeface="楷体_GB2312" pitchFamily="49" charset="-122"/>
            </a:endParaRPr>
          </a:p>
        </p:txBody>
      </p:sp>
      <p:sp>
        <p:nvSpPr>
          <p:cNvPr id="274437" name="Rectangle 5"/>
          <p:cNvSpPr>
            <a:spLocks noChangeArrowheads="1"/>
          </p:cNvSpPr>
          <p:nvPr/>
        </p:nvSpPr>
        <p:spPr bwMode="auto">
          <a:xfrm>
            <a:off x="1066800" y="5029200"/>
            <a:ext cx="4114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a:solidFill>
                  <a:srgbClr val="CC0000"/>
                </a:solidFill>
                <a:latin typeface="Verdana" pitchFamily="34" charset="0"/>
                <a:ea typeface="黑体" pitchFamily="2" charset="-122"/>
              </a:rPr>
              <a:t>“</a:t>
            </a:r>
            <a:r>
              <a:rPr kumimoji="1" lang="zh-CN" altLang="en-US">
                <a:solidFill>
                  <a:srgbClr val="CC0000"/>
                </a:solidFill>
                <a:latin typeface="黑体" pitchFamily="2" charset="-122"/>
                <a:ea typeface="黑体" pitchFamily="2" charset="-122"/>
              </a:rPr>
              <a:t>信号量</a:t>
            </a:r>
            <a:r>
              <a:rPr kumimoji="1" lang="zh-CN" altLang="en-US">
                <a:solidFill>
                  <a:srgbClr val="CC0000"/>
                </a:solidFill>
                <a:latin typeface="Verdana" pitchFamily="34" charset="0"/>
                <a:ea typeface="黑体" pitchFamily="2" charset="-122"/>
              </a:rPr>
              <a:t>”</a:t>
            </a:r>
            <a:r>
              <a:rPr kumimoji="1" lang="zh-CN" altLang="en-US">
                <a:solidFill>
                  <a:srgbClr val="CC0000"/>
                </a:solidFill>
                <a:latin typeface="黑体" pitchFamily="2" charset="-122"/>
                <a:ea typeface="黑体" pitchFamily="2" charset="-122"/>
              </a:rPr>
              <a:t>方法是前面方法的更</a:t>
            </a:r>
            <a:r>
              <a:rPr kumimoji="1" lang="zh-CN" altLang="en-US">
                <a:solidFill>
                  <a:srgbClr val="CC0000"/>
                </a:solidFill>
                <a:latin typeface="Verdana" pitchFamily="34" charset="0"/>
                <a:ea typeface="黑体" pitchFamily="2" charset="-122"/>
              </a:rPr>
              <a:t>“</a:t>
            </a:r>
            <a:r>
              <a:rPr kumimoji="1" lang="zh-CN" altLang="en-US">
                <a:solidFill>
                  <a:srgbClr val="CC0000"/>
                </a:solidFill>
                <a:latin typeface="黑体" pitchFamily="2" charset="-122"/>
                <a:ea typeface="黑体" pitchFamily="2" charset="-122"/>
              </a:rPr>
              <a:t>一般化</a:t>
            </a:r>
            <a:r>
              <a:rPr kumimoji="1" lang="zh-CN" altLang="en-US">
                <a:solidFill>
                  <a:srgbClr val="CC0000"/>
                </a:solidFill>
                <a:latin typeface="Verdana" pitchFamily="34" charset="0"/>
                <a:ea typeface="黑体" pitchFamily="2" charset="-122"/>
              </a:rPr>
              <a:t>”</a:t>
            </a:r>
            <a:r>
              <a:rPr kumimoji="1" lang="zh-CN" altLang="en-US">
                <a:solidFill>
                  <a:srgbClr val="CC0000"/>
                </a:solidFill>
                <a:latin typeface="黑体" pitchFamily="2" charset="-122"/>
                <a:ea typeface="黑体" pitchFamily="2" charset="-122"/>
              </a:rPr>
              <a:t>体现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wipe(up)">
                                      <p:cBhvr>
                                        <p:cTn id="7" dur="10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1076325"/>
            <a:ext cx="8305800" cy="523875"/>
          </a:xfrm>
        </p:spPr>
        <p:txBody>
          <a:bodyPr/>
          <a:lstStyle/>
          <a:p>
            <a:pPr eaLnBrk="1" hangingPunct="1"/>
            <a:r>
              <a:rPr lang="zh-CN" altLang="en-US" sz="2800" smtClean="0"/>
              <a:t>信号量 </a:t>
            </a:r>
            <a:r>
              <a:rPr lang="zh-CN" altLang="en-US" sz="2800" smtClean="0">
                <a:sym typeface="Symbol" pitchFamily="18" charset="2"/>
              </a:rPr>
              <a:t> 由伟大人物提出的伟大概念！！</a:t>
            </a:r>
          </a:p>
        </p:txBody>
      </p:sp>
      <p:sp>
        <p:nvSpPr>
          <p:cNvPr id="282627" name="Rectangle 3"/>
          <p:cNvSpPr>
            <a:spLocks noChangeArrowheads="1"/>
          </p:cNvSpPr>
          <p:nvPr/>
        </p:nvSpPr>
        <p:spPr bwMode="auto">
          <a:xfrm>
            <a:off x="685800" y="1573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pPr>
            <a:r>
              <a:rPr lang="zh-CN" altLang="en-US" sz="2400" dirty="0">
                <a:solidFill>
                  <a:srgbClr val="FF0000"/>
                </a:solidFill>
              </a:rPr>
              <a:t>信号量</a:t>
            </a:r>
            <a:r>
              <a:rPr lang="en-US" altLang="zh-CN" sz="2400" dirty="0">
                <a:solidFill>
                  <a:srgbClr val="FF0000"/>
                </a:solidFill>
              </a:rPr>
              <a:t>: 1965</a:t>
            </a:r>
            <a:r>
              <a:rPr lang="zh-CN" altLang="en-US" sz="2400" dirty="0">
                <a:solidFill>
                  <a:srgbClr val="FF0000"/>
                </a:solidFill>
              </a:rPr>
              <a:t>年，由荷兰学者</a:t>
            </a:r>
            <a:r>
              <a:rPr lang="en-US" altLang="zh-CN" sz="2400" dirty="0" err="1">
                <a:solidFill>
                  <a:srgbClr val="FF0000"/>
                </a:solidFill>
              </a:rPr>
              <a:t>Dijkstra</a:t>
            </a:r>
            <a:r>
              <a:rPr lang="zh-CN" altLang="en-US" sz="2400" dirty="0">
                <a:solidFill>
                  <a:srgbClr val="FF0000"/>
                </a:solidFill>
              </a:rPr>
              <a:t>提出的一种特殊整型变量。</a:t>
            </a:r>
          </a:p>
        </p:txBody>
      </p:sp>
      <p:sp>
        <p:nvSpPr>
          <p:cNvPr id="282628" name="Rectangle 4"/>
          <p:cNvSpPr>
            <a:spLocks noChangeArrowheads="1"/>
          </p:cNvSpPr>
          <p:nvPr/>
        </p:nvSpPr>
        <p:spPr bwMode="auto">
          <a:xfrm>
            <a:off x="685800" y="2411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t>信号量定义：</a:t>
            </a:r>
            <a:r>
              <a:rPr lang="en-US" altLang="zh-CN" sz="2400" dirty="0"/>
              <a:t>1</a:t>
            </a:r>
            <a:r>
              <a:rPr lang="zh-CN" altLang="en-US" sz="2400" dirty="0"/>
              <a:t>个数据结构</a:t>
            </a:r>
            <a:r>
              <a:rPr lang="en-US" altLang="zh-CN" sz="2400" dirty="0"/>
              <a:t>+2</a:t>
            </a:r>
            <a:r>
              <a:rPr lang="zh-CN" altLang="en-US" sz="2400" dirty="0"/>
              <a:t>个</a:t>
            </a:r>
            <a:r>
              <a:rPr lang="zh-CN" altLang="en-US" sz="2400"/>
              <a:t>基本</a:t>
            </a:r>
            <a:r>
              <a:rPr lang="zh-CN" altLang="en-US" sz="2400" smtClean="0"/>
              <a:t>操作</a:t>
            </a:r>
            <a:endParaRPr lang="en-US" altLang="zh-CN" sz="2500" dirty="0"/>
          </a:p>
        </p:txBody>
      </p:sp>
      <p:sp>
        <p:nvSpPr>
          <p:cNvPr id="282629" name="Rectangle 5"/>
          <p:cNvSpPr>
            <a:spLocks noChangeArrowheads="1"/>
          </p:cNvSpPr>
          <p:nvPr/>
        </p:nvSpPr>
        <p:spPr bwMode="auto">
          <a:xfrm>
            <a:off x="914400" y="3124200"/>
            <a:ext cx="7162800" cy="31242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en-US" altLang="zh-CN" sz="2000">
                <a:latin typeface="Courier New" pitchFamily="49" charset="0"/>
              </a:rPr>
              <a:t>struct semaphore </a:t>
            </a:r>
          </a:p>
          <a:p>
            <a:pPr eaLnBrk="1" hangingPunct="1">
              <a:buFont typeface="Wingdings" pitchFamily="2" charset="2"/>
              <a:buNone/>
            </a:pPr>
            <a:r>
              <a:rPr lang="en-US" altLang="zh-CN" sz="2000">
                <a:latin typeface="Courier New" pitchFamily="49" charset="0"/>
              </a:rPr>
              <a:t> {</a:t>
            </a:r>
          </a:p>
          <a:p>
            <a:pPr eaLnBrk="1" hangingPunct="1">
              <a:buFont typeface="Wingdings" pitchFamily="2" charset="2"/>
              <a:buNone/>
            </a:pPr>
            <a:r>
              <a:rPr lang="en-US" altLang="zh-CN" sz="2000">
                <a:latin typeface="Courier New" pitchFamily="49" charset="0"/>
              </a:rPr>
              <a:t>   int value;   /*</a:t>
            </a:r>
            <a:r>
              <a:rPr lang="zh-CN" altLang="en-US" sz="2000">
                <a:latin typeface="Courier New" pitchFamily="49" charset="0"/>
              </a:rPr>
              <a:t>记录资源个数或等待资源进程个数*</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   PCB *queue;  /*</a:t>
            </a:r>
            <a:r>
              <a:rPr lang="zh-CN" altLang="en-US" sz="2000">
                <a:latin typeface="Courier New" pitchFamily="49" charset="0"/>
              </a:rPr>
              <a:t>等待在该信号量上的进程队列*</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 }</a:t>
            </a:r>
          </a:p>
          <a:p>
            <a:pPr eaLnBrk="1" hangingPunct="1">
              <a:buFont typeface="Wingdings" pitchFamily="2" charset="2"/>
              <a:buNone/>
            </a:pPr>
            <a:r>
              <a:rPr lang="en-US" altLang="zh-CN" sz="2000">
                <a:latin typeface="Courier New" pitchFamily="49" charset="0"/>
              </a:rPr>
              <a:t>P(semaphore s); /*</a:t>
            </a:r>
            <a:r>
              <a:rPr lang="zh-CN" altLang="en-US" sz="2000">
                <a:latin typeface="Courier New" pitchFamily="49" charset="0"/>
              </a:rPr>
              <a:t>分配资源或组织进程排队等待并记录</a:t>
            </a:r>
          </a:p>
          <a:p>
            <a:pPr eaLnBrk="1" hangingPunct="1">
              <a:buFont typeface="Wingdings" pitchFamily="2" charset="2"/>
              <a:buNone/>
            </a:pPr>
            <a:r>
              <a:rPr lang="zh-CN" altLang="en-US" sz="2000">
                <a:latin typeface="Courier New" pitchFamily="49" charset="0"/>
              </a:rPr>
              <a:t>                  排队进程数*</a:t>
            </a:r>
            <a:r>
              <a:rPr lang="en-US" altLang="zh-CN" sz="2000">
                <a:latin typeface="Courier New" pitchFamily="49" charset="0"/>
              </a:rPr>
              <a:t>/</a:t>
            </a:r>
          </a:p>
          <a:p>
            <a:pPr eaLnBrk="1" hangingPunct="1">
              <a:buFont typeface="Wingdings" pitchFamily="2" charset="2"/>
              <a:buNone/>
            </a:pPr>
            <a:r>
              <a:rPr lang="en-US" altLang="zh-CN" sz="2000">
                <a:latin typeface="Courier New" pitchFamily="49" charset="0"/>
              </a:rPr>
              <a:t>V(semaphore s); /*</a:t>
            </a:r>
            <a:r>
              <a:rPr lang="zh-CN" altLang="en-US" sz="2000">
                <a:latin typeface="Courier New" pitchFamily="49" charset="0"/>
              </a:rPr>
              <a:t>资源归还或唤醒等待的进程*</a:t>
            </a:r>
            <a:r>
              <a:rPr lang="en-US" altLang="zh-CN" sz="2000">
                <a:latin typeface="Courier New" pitchFamily="49" charset="0"/>
              </a:rPr>
              <a:t>/</a:t>
            </a:r>
          </a:p>
        </p:txBody>
      </p:sp>
      <p:sp>
        <p:nvSpPr>
          <p:cNvPr id="3072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072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dissolve">
                                      <p:cBhvr>
                                        <p:cTn id="7" dur="500"/>
                                        <p:tgtEl>
                                          <p:spTgt spid="282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2628"/>
                                        </p:tgtEl>
                                        <p:attrNameLst>
                                          <p:attrName>style.visibility</p:attrName>
                                        </p:attrNameLst>
                                      </p:cBhvr>
                                      <p:to>
                                        <p:strVal val="visible"/>
                                      </p:to>
                                    </p:set>
                                    <p:animEffect transition="in" filter="dissolve">
                                      <p:cBhvr>
                                        <p:cTn id="12" dur="500"/>
                                        <p:tgtEl>
                                          <p:spTgt spid="282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dissolve">
                                      <p:cBhvr>
                                        <p:cTn id="17" dur="500"/>
                                        <p:tgtEl>
                                          <p:spTgt spid="28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p:bldP spid="282628" grpId="0"/>
      <p:bldP spid="2826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174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1748" name="Rectangle 10"/>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1749" name="Rectangle 12"/>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Char char="l"/>
            </a:pPr>
            <a:r>
              <a:rPr lang="en-US" altLang="zh-CN" sz="2000" dirty="0"/>
              <a:t> </a:t>
            </a:r>
            <a:r>
              <a:rPr lang="zh-CN" altLang="en-US" sz="2000" dirty="0"/>
              <a:t>信号量是一个确定的二元组</a:t>
            </a:r>
            <a:r>
              <a:rPr lang="zh-CN" altLang="en-US" sz="2000" dirty="0">
                <a:solidFill>
                  <a:srgbClr val="CC0000"/>
                </a:solidFill>
              </a:rPr>
              <a:t>（</a:t>
            </a:r>
            <a:r>
              <a:rPr lang="en-US" altLang="zh-CN" sz="2000" dirty="0">
                <a:solidFill>
                  <a:srgbClr val="CC0000"/>
                </a:solidFill>
              </a:rPr>
              <a:t>s</a:t>
            </a:r>
            <a:r>
              <a:rPr lang="zh-CN" altLang="en-US" sz="2000" dirty="0">
                <a:solidFill>
                  <a:srgbClr val="CC0000"/>
                </a:solidFill>
              </a:rPr>
              <a:t>，</a:t>
            </a:r>
            <a:r>
              <a:rPr lang="en-US" altLang="zh-CN" sz="2000" dirty="0">
                <a:solidFill>
                  <a:srgbClr val="CC0000"/>
                </a:solidFill>
              </a:rPr>
              <a:t>q</a:t>
            </a:r>
            <a:r>
              <a:rPr lang="zh-CN" altLang="en-US" sz="2000" dirty="0">
                <a:solidFill>
                  <a:srgbClr val="CC0000"/>
                </a:solidFill>
              </a:rPr>
              <a:t>）</a:t>
            </a:r>
          </a:p>
          <a:p>
            <a:pPr eaLnBrk="1" hangingPunct="1">
              <a:lnSpc>
                <a:spcPct val="140000"/>
              </a:lnSpc>
              <a:spcBef>
                <a:spcPct val="0"/>
              </a:spcBef>
              <a:buClr>
                <a:srgbClr val="CC0000"/>
              </a:buClr>
              <a:buFont typeface="Wingdings" pitchFamily="2" charset="2"/>
              <a:buChar char="l"/>
            </a:pPr>
            <a:r>
              <a:rPr lang="zh-CN" altLang="en-US" sz="2000" dirty="0"/>
              <a:t> 其中</a:t>
            </a:r>
            <a:r>
              <a:rPr lang="en-US" altLang="zh-CN" sz="2000" dirty="0"/>
              <a:t>s</a:t>
            </a:r>
            <a:r>
              <a:rPr lang="zh-CN" altLang="en-US" sz="2000" dirty="0"/>
              <a:t>是一个具有非负初值的整形变量，</a:t>
            </a:r>
            <a:r>
              <a:rPr lang="en-US" altLang="zh-CN" sz="2000" dirty="0"/>
              <a:t>q</a:t>
            </a:r>
            <a:r>
              <a:rPr lang="zh-CN" altLang="en-US" sz="2000" dirty="0"/>
              <a:t>是一个初始状态</a:t>
            </a:r>
            <a:br>
              <a:rPr lang="zh-CN" altLang="en-US" sz="2000" dirty="0"/>
            </a:br>
            <a:r>
              <a:rPr lang="zh-CN" altLang="en-US" sz="2000" dirty="0"/>
              <a:t>    为空的队列</a:t>
            </a:r>
          </a:p>
          <a:p>
            <a:pPr eaLnBrk="1" hangingPunct="1">
              <a:lnSpc>
                <a:spcPct val="140000"/>
              </a:lnSpc>
              <a:spcBef>
                <a:spcPct val="0"/>
              </a:spcBef>
              <a:buClr>
                <a:srgbClr val="CC0000"/>
              </a:buClr>
              <a:buFont typeface="Wingdings" pitchFamily="2" charset="2"/>
              <a:buChar char="l"/>
            </a:pPr>
            <a:r>
              <a:rPr lang="zh-CN" altLang="en-US" sz="2000" dirty="0"/>
              <a:t> 整形变量</a:t>
            </a:r>
            <a:r>
              <a:rPr lang="en-US" altLang="zh-CN" sz="2000" dirty="0"/>
              <a:t>s</a:t>
            </a:r>
            <a:r>
              <a:rPr lang="zh-CN" altLang="en-US" sz="2000" dirty="0"/>
              <a:t>表示系统中某类资源的数目：</a:t>
            </a:r>
          </a:p>
          <a:p>
            <a:pPr lvl="1" eaLnBrk="1" hangingPunct="1">
              <a:lnSpc>
                <a:spcPct val="140000"/>
              </a:lnSpc>
              <a:spcBef>
                <a:spcPct val="0"/>
              </a:spcBef>
              <a:buClr>
                <a:srgbClr val="000099"/>
              </a:buClr>
              <a:buSzPct val="90000"/>
              <a:buFont typeface="Wingdings" pitchFamily="2" charset="2"/>
              <a:buChar char="n"/>
            </a:pPr>
            <a:r>
              <a:rPr lang="zh-CN" altLang="en-US" sz="2000" dirty="0"/>
              <a:t> 当其值</a:t>
            </a:r>
            <a:r>
              <a:rPr lang="zh-CN" altLang="en-US" sz="2000" dirty="0">
                <a:solidFill>
                  <a:srgbClr val="CC0000"/>
                </a:solidFill>
              </a:rPr>
              <a:t> ≥ </a:t>
            </a:r>
            <a:r>
              <a:rPr lang="en-US" altLang="zh-CN" sz="2000" dirty="0">
                <a:solidFill>
                  <a:srgbClr val="CC0000"/>
                </a:solidFill>
              </a:rPr>
              <a:t>0 </a:t>
            </a:r>
            <a:r>
              <a:rPr lang="zh-CN" altLang="en-US" sz="2000" dirty="0">
                <a:solidFill>
                  <a:srgbClr val="CC0000"/>
                </a:solidFill>
              </a:rPr>
              <a:t>时</a:t>
            </a:r>
            <a:r>
              <a:rPr lang="zh-CN" altLang="en-US" sz="2000" dirty="0"/>
              <a:t>，表示系统中当前可用资源的数目</a:t>
            </a:r>
          </a:p>
          <a:p>
            <a:pPr lvl="1" eaLnBrk="1" hangingPunct="1">
              <a:lnSpc>
                <a:spcPct val="140000"/>
              </a:lnSpc>
              <a:spcBef>
                <a:spcPct val="0"/>
              </a:spcBef>
              <a:buClr>
                <a:srgbClr val="000099"/>
              </a:buClr>
              <a:buSzPct val="90000"/>
              <a:buFont typeface="Wingdings" pitchFamily="2" charset="2"/>
              <a:buChar char="n"/>
            </a:pPr>
            <a:r>
              <a:rPr lang="zh-CN" altLang="en-US" sz="2000" dirty="0"/>
              <a:t> 当其值 </a:t>
            </a:r>
            <a:r>
              <a:rPr lang="zh-CN" altLang="en-US" sz="2000" dirty="0">
                <a:solidFill>
                  <a:srgbClr val="CC0000"/>
                </a:solidFill>
              </a:rPr>
              <a:t>＜ </a:t>
            </a:r>
            <a:r>
              <a:rPr lang="en-US" altLang="zh-CN" sz="2000" dirty="0">
                <a:solidFill>
                  <a:srgbClr val="CC0000"/>
                </a:solidFill>
              </a:rPr>
              <a:t>0 </a:t>
            </a:r>
            <a:r>
              <a:rPr lang="zh-CN" altLang="en-US" sz="2000" dirty="0">
                <a:solidFill>
                  <a:srgbClr val="CC0000"/>
                </a:solidFill>
              </a:rPr>
              <a:t>时</a:t>
            </a:r>
            <a:r>
              <a:rPr lang="zh-CN" altLang="en-US" sz="2000" dirty="0"/>
              <a:t>，其绝对值表示系统中因请求该类资源</a:t>
            </a:r>
            <a:br>
              <a:rPr lang="zh-CN" altLang="en-US" sz="2000" dirty="0"/>
            </a:br>
            <a:r>
              <a:rPr lang="zh-CN" altLang="en-US" sz="2000" dirty="0"/>
              <a:t>    而被阻塞的进程数目</a:t>
            </a:r>
          </a:p>
          <a:p>
            <a:pPr eaLnBrk="1" hangingPunct="1">
              <a:lnSpc>
                <a:spcPct val="140000"/>
              </a:lnSpc>
              <a:spcBef>
                <a:spcPct val="0"/>
              </a:spcBef>
              <a:buClr>
                <a:srgbClr val="CC0000"/>
              </a:buClr>
              <a:buFont typeface="Wingdings" pitchFamily="2" charset="2"/>
              <a:buChar char="l"/>
            </a:pPr>
            <a:r>
              <a:rPr lang="zh-CN" altLang="en-US" sz="2000" dirty="0"/>
              <a:t> 除信号量的初值外，信号量的值仅能由</a:t>
            </a:r>
            <a:r>
              <a:rPr lang="en-US" altLang="zh-CN" sz="2000" dirty="0"/>
              <a:t>P</a:t>
            </a:r>
            <a:r>
              <a:rPr lang="zh-CN" altLang="en-US" sz="2000" dirty="0"/>
              <a:t>操作和</a:t>
            </a:r>
            <a:r>
              <a:rPr lang="en-US" altLang="zh-CN" sz="2000" dirty="0"/>
              <a:t>V</a:t>
            </a:r>
            <a:r>
              <a:rPr lang="zh-CN" altLang="en-US" sz="2000" dirty="0"/>
              <a:t>操作更改，</a:t>
            </a:r>
            <a:br>
              <a:rPr lang="zh-CN" altLang="en-US" sz="2000" dirty="0"/>
            </a:br>
            <a:r>
              <a:rPr lang="zh-CN" altLang="en-US" sz="2000" dirty="0"/>
              <a:t>    操作系统利用它的状态对进程和资源进行管理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6.1 </a:t>
            </a:r>
            <a:r>
              <a:rPr lang="zh-CN" altLang="en-US" sz="3200">
                <a:latin typeface="黑体" pitchFamily="2" charset="-122"/>
                <a:ea typeface="黑体" pitchFamily="2" charset="-122"/>
              </a:rPr>
              <a:t>背景</a:t>
            </a:r>
          </a:p>
        </p:txBody>
      </p:sp>
      <p:sp>
        <p:nvSpPr>
          <p:cNvPr id="6147" name="Rectangle 3"/>
          <p:cNvSpPr>
            <a:spLocks noChangeArrowheads="1"/>
          </p:cNvSpPr>
          <p:nvPr/>
        </p:nvSpPr>
        <p:spPr bwMode="auto">
          <a:xfrm>
            <a:off x="409575" y="1147763"/>
            <a:ext cx="43148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进程工作为什么要同步？</a:t>
            </a:r>
          </a:p>
        </p:txBody>
      </p:sp>
      <p:sp>
        <p:nvSpPr>
          <p:cNvPr id="234504" name="Rectangle 8"/>
          <p:cNvSpPr>
            <a:spLocks noChangeArrowheads="1"/>
          </p:cNvSpPr>
          <p:nvPr/>
        </p:nvSpPr>
        <p:spPr bwMode="auto">
          <a:xfrm>
            <a:off x="449263" y="3124200"/>
            <a:ext cx="41148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solidFill>
                  <a:srgbClr val="FF0000"/>
                </a:solidFill>
              </a:rPr>
              <a:t>想一想打印工作过程</a:t>
            </a:r>
          </a:p>
        </p:txBody>
      </p:sp>
      <p:grpSp>
        <p:nvGrpSpPr>
          <p:cNvPr id="234505" name="Group 9"/>
          <p:cNvGrpSpPr>
            <a:grpSpLocks/>
          </p:cNvGrpSpPr>
          <p:nvPr/>
        </p:nvGrpSpPr>
        <p:grpSpPr bwMode="auto">
          <a:xfrm>
            <a:off x="5181600" y="1524000"/>
            <a:ext cx="3962400" cy="4724400"/>
            <a:chOff x="3264" y="816"/>
            <a:chExt cx="2496" cy="2976"/>
          </a:xfrm>
        </p:grpSpPr>
        <p:sp>
          <p:nvSpPr>
            <p:cNvPr id="6167" name="Rectangle 10"/>
            <p:cNvSpPr>
              <a:spLocks noChangeArrowheads="1"/>
            </p:cNvSpPr>
            <p:nvPr/>
          </p:nvSpPr>
          <p:spPr bwMode="auto">
            <a:xfrm>
              <a:off x="4080" y="816"/>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000066"/>
                  </a:solidFill>
                </a:rPr>
                <a:t>待打印文件队列</a:t>
              </a:r>
            </a:p>
          </p:txBody>
        </p:sp>
        <p:sp>
          <p:nvSpPr>
            <p:cNvPr id="6168" name="Rectangle 11"/>
            <p:cNvSpPr>
              <a:spLocks noChangeArrowheads="1"/>
            </p:cNvSpPr>
            <p:nvPr/>
          </p:nvSpPr>
          <p:spPr bwMode="auto">
            <a:xfrm>
              <a:off x="3888" y="1248"/>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rPr>
                <a:t>out = 4</a:t>
              </a:r>
            </a:p>
          </p:txBody>
        </p:sp>
        <p:sp>
          <p:nvSpPr>
            <p:cNvPr id="6169" name="Line 12"/>
            <p:cNvSpPr>
              <a:spLocks noChangeShapeType="1"/>
            </p:cNvSpPr>
            <p:nvPr/>
          </p:nvSpPr>
          <p:spPr bwMode="auto">
            <a:xfrm flipV="1">
              <a:off x="4656" y="1152"/>
              <a:ext cx="0" cy="2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13"/>
            <p:cNvSpPr>
              <a:spLocks noChangeShapeType="1"/>
            </p:cNvSpPr>
            <p:nvPr/>
          </p:nvSpPr>
          <p:spPr bwMode="auto">
            <a:xfrm flipV="1">
              <a:off x="5328" y="1152"/>
              <a:ext cx="0" cy="2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1" name="Text Box 14"/>
            <p:cNvSpPr txBox="1">
              <a:spLocks noChangeArrowheads="1"/>
            </p:cNvSpPr>
            <p:nvPr/>
          </p:nvSpPr>
          <p:spPr bwMode="auto">
            <a:xfrm>
              <a:off x="4656" y="1866"/>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m.doc</a:t>
              </a:r>
            </a:p>
          </p:txBody>
        </p:sp>
        <p:sp>
          <p:nvSpPr>
            <p:cNvPr id="6172" name="Text Box 15"/>
            <p:cNvSpPr txBox="1">
              <a:spLocks noChangeArrowheads="1"/>
            </p:cNvSpPr>
            <p:nvPr/>
          </p:nvSpPr>
          <p:spPr bwMode="auto">
            <a:xfrm>
              <a:off x="4656" y="2144"/>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prog.c</a:t>
              </a:r>
            </a:p>
          </p:txBody>
        </p:sp>
        <p:sp>
          <p:nvSpPr>
            <p:cNvPr id="6173" name="Text Box 16"/>
            <p:cNvSpPr txBox="1">
              <a:spLocks noChangeArrowheads="1"/>
            </p:cNvSpPr>
            <p:nvPr/>
          </p:nvSpPr>
          <p:spPr bwMode="auto">
            <a:xfrm>
              <a:off x="4848" y="144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a:t>…</a:t>
              </a:r>
            </a:p>
          </p:txBody>
        </p:sp>
        <p:sp>
          <p:nvSpPr>
            <p:cNvPr id="6174" name="Text Box 17"/>
            <p:cNvSpPr txBox="1">
              <a:spLocks noChangeArrowheads="1"/>
            </p:cNvSpPr>
            <p:nvPr/>
          </p:nvSpPr>
          <p:spPr bwMode="auto">
            <a:xfrm>
              <a:off x="4656" y="2688"/>
              <a:ext cx="672"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000"/>
            </a:p>
          </p:txBody>
        </p:sp>
        <p:sp>
          <p:nvSpPr>
            <p:cNvPr id="6175" name="Text Box 18"/>
            <p:cNvSpPr txBox="1">
              <a:spLocks noChangeArrowheads="1"/>
            </p:cNvSpPr>
            <p:nvPr/>
          </p:nvSpPr>
          <p:spPr bwMode="auto">
            <a:xfrm>
              <a:off x="4656" y="2948"/>
              <a:ext cx="672"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000"/>
            </a:p>
          </p:txBody>
        </p:sp>
        <p:sp>
          <p:nvSpPr>
            <p:cNvPr id="6176" name="Text Box 19"/>
            <p:cNvSpPr txBox="1">
              <a:spLocks noChangeArrowheads="1"/>
            </p:cNvSpPr>
            <p:nvPr/>
          </p:nvSpPr>
          <p:spPr bwMode="auto">
            <a:xfrm>
              <a:off x="4656" y="2420"/>
              <a:ext cx="672" cy="26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000"/>
                <a:t>w.pdf</a:t>
              </a:r>
            </a:p>
          </p:txBody>
        </p:sp>
        <p:sp>
          <p:nvSpPr>
            <p:cNvPr id="6177" name="Text Box 20"/>
            <p:cNvSpPr txBox="1">
              <a:spLocks noChangeArrowheads="1"/>
            </p:cNvSpPr>
            <p:nvPr/>
          </p:nvSpPr>
          <p:spPr bwMode="auto">
            <a:xfrm>
              <a:off x="4848" y="336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a:t>…</a:t>
              </a:r>
            </a:p>
          </p:txBody>
        </p:sp>
        <p:sp>
          <p:nvSpPr>
            <p:cNvPr id="6178" name="Text Box 21"/>
            <p:cNvSpPr txBox="1">
              <a:spLocks noChangeArrowheads="1"/>
            </p:cNvSpPr>
            <p:nvPr/>
          </p:nvSpPr>
          <p:spPr bwMode="auto">
            <a:xfrm>
              <a:off x="5328" y="18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4</a:t>
              </a:r>
            </a:p>
          </p:txBody>
        </p:sp>
        <p:sp>
          <p:nvSpPr>
            <p:cNvPr id="6179" name="Text Box 22"/>
            <p:cNvSpPr txBox="1">
              <a:spLocks noChangeArrowheads="1"/>
            </p:cNvSpPr>
            <p:nvPr/>
          </p:nvSpPr>
          <p:spPr bwMode="auto">
            <a:xfrm>
              <a:off x="5328" y="21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5</a:t>
              </a:r>
            </a:p>
          </p:txBody>
        </p:sp>
        <p:sp>
          <p:nvSpPr>
            <p:cNvPr id="6180" name="Text Box 23"/>
            <p:cNvSpPr txBox="1">
              <a:spLocks noChangeArrowheads="1"/>
            </p:cNvSpPr>
            <p:nvPr/>
          </p:nvSpPr>
          <p:spPr bwMode="auto">
            <a:xfrm>
              <a:off x="5328"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6</a:t>
              </a:r>
            </a:p>
          </p:txBody>
        </p:sp>
        <p:sp>
          <p:nvSpPr>
            <p:cNvPr id="6181" name="Text Box 24"/>
            <p:cNvSpPr txBox="1">
              <a:spLocks noChangeArrowheads="1"/>
            </p:cNvSpPr>
            <p:nvPr/>
          </p:nvSpPr>
          <p:spPr bwMode="auto">
            <a:xfrm>
              <a:off x="532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7</a:t>
              </a:r>
            </a:p>
          </p:txBody>
        </p:sp>
        <p:sp>
          <p:nvSpPr>
            <p:cNvPr id="6182" name="Rectangle 25"/>
            <p:cNvSpPr>
              <a:spLocks noChangeArrowheads="1"/>
            </p:cNvSpPr>
            <p:nvPr/>
          </p:nvSpPr>
          <p:spPr bwMode="auto">
            <a:xfrm>
              <a:off x="3888" y="3408"/>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rPr>
                <a:t>in = 7</a:t>
              </a:r>
            </a:p>
          </p:txBody>
        </p:sp>
        <p:sp>
          <p:nvSpPr>
            <p:cNvPr id="6183" name="Oval 26"/>
            <p:cNvSpPr>
              <a:spLocks noChangeArrowheads="1"/>
            </p:cNvSpPr>
            <p:nvPr/>
          </p:nvSpPr>
          <p:spPr bwMode="auto">
            <a:xfrm>
              <a:off x="3264" y="2352"/>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4" name="Text Box 27"/>
            <p:cNvSpPr txBox="1">
              <a:spLocks noChangeArrowheads="1"/>
            </p:cNvSpPr>
            <p:nvPr/>
          </p:nvSpPr>
          <p:spPr bwMode="auto">
            <a:xfrm>
              <a:off x="3456" y="241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进程</a:t>
              </a:r>
              <a:r>
                <a:rPr lang="en-US" altLang="zh-CN" sz="2400"/>
                <a:t>1</a:t>
              </a:r>
            </a:p>
          </p:txBody>
        </p:sp>
        <p:sp>
          <p:nvSpPr>
            <p:cNvPr id="6185" name="Oval 28"/>
            <p:cNvSpPr>
              <a:spLocks noChangeArrowheads="1"/>
            </p:cNvSpPr>
            <p:nvPr/>
          </p:nvSpPr>
          <p:spPr bwMode="auto">
            <a:xfrm>
              <a:off x="3264" y="2880"/>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6" name="Text Box 29"/>
            <p:cNvSpPr txBox="1">
              <a:spLocks noChangeArrowheads="1"/>
            </p:cNvSpPr>
            <p:nvPr/>
          </p:nvSpPr>
          <p:spPr bwMode="auto">
            <a:xfrm>
              <a:off x="3456" y="29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进程</a:t>
              </a:r>
              <a:r>
                <a:rPr lang="en-US" altLang="zh-CN" sz="2400"/>
                <a:t>2</a:t>
              </a:r>
            </a:p>
          </p:txBody>
        </p:sp>
        <p:sp>
          <p:nvSpPr>
            <p:cNvPr id="6187" name="AutoShape 30"/>
            <p:cNvSpPr>
              <a:spLocks noChangeArrowheads="1"/>
            </p:cNvSpPr>
            <p:nvPr/>
          </p:nvSpPr>
          <p:spPr bwMode="auto">
            <a:xfrm rot="-1181233">
              <a:off x="4119" y="2926"/>
              <a:ext cx="477" cy="48"/>
            </a:xfrm>
            <a:prstGeom prst="rightArrow">
              <a:avLst>
                <a:gd name="adj1" fmla="val 50000"/>
                <a:gd name="adj2" fmla="val 248438"/>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8" name="Oval 31"/>
            <p:cNvSpPr>
              <a:spLocks noChangeArrowheads="1"/>
            </p:cNvSpPr>
            <p:nvPr/>
          </p:nvSpPr>
          <p:spPr bwMode="auto">
            <a:xfrm>
              <a:off x="3270" y="1536"/>
              <a:ext cx="960" cy="43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89" name="Text Box 32"/>
            <p:cNvSpPr txBox="1">
              <a:spLocks noChangeArrowheads="1"/>
            </p:cNvSpPr>
            <p:nvPr/>
          </p:nvSpPr>
          <p:spPr bwMode="auto">
            <a:xfrm>
              <a:off x="3291" y="1602"/>
              <a:ext cx="1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打印进程</a:t>
              </a:r>
            </a:p>
          </p:txBody>
        </p:sp>
        <p:sp>
          <p:nvSpPr>
            <p:cNvPr id="6190" name="AutoShape 33"/>
            <p:cNvSpPr>
              <a:spLocks noChangeArrowheads="1"/>
            </p:cNvSpPr>
            <p:nvPr/>
          </p:nvSpPr>
          <p:spPr bwMode="auto">
            <a:xfrm rot="-9614010">
              <a:off x="4131" y="1840"/>
              <a:ext cx="489" cy="53"/>
            </a:xfrm>
            <a:prstGeom prst="rightArrow">
              <a:avLst>
                <a:gd name="adj1" fmla="val 50000"/>
                <a:gd name="adj2" fmla="val 23066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6191" name="AutoShape 34"/>
            <p:cNvSpPr>
              <a:spLocks noChangeArrowheads="1"/>
            </p:cNvSpPr>
            <p:nvPr/>
          </p:nvSpPr>
          <p:spPr bwMode="auto">
            <a:xfrm rot="1259333">
              <a:off x="4128" y="2688"/>
              <a:ext cx="477" cy="48"/>
            </a:xfrm>
            <a:prstGeom prst="rightArrow">
              <a:avLst>
                <a:gd name="adj1" fmla="val 50000"/>
                <a:gd name="adj2" fmla="val 248438"/>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nvGrpSpPr>
          <p:cNvPr id="234531" name="Group 35"/>
          <p:cNvGrpSpPr>
            <a:grpSpLocks/>
          </p:cNvGrpSpPr>
          <p:nvPr/>
        </p:nvGrpSpPr>
        <p:grpSpPr bwMode="auto">
          <a:xfrm>
            <a:off x="669925" y="3581400"/>
            <a:ext cx="6256338" cy="603250"/>
            <a:chOff x="571" y="1684"/>
            <a:chExt cx="3941" cy="380"/>
          </a:xfrm>
        </p:grpSpPr>
        <p:sp>
          <p:nvSpPr>
            <p:cNvPr id="6165" name="Rectangle 36"/>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应用程序提交打印任务</a:t>
              </a:r>
              <a:endParaRPr lang="zh-CN" altLang="en-US" sz="2400" dirty="0">
                <a:solidFill>
                  <a:srgbClr val="FF0000"/>
                </a:solidFill>
              </a:endParaRPr>
            </a:p>
          </p:txBody>
        </p:sp>
        <p:pic>
          <p:nvPicPr>
            <p:cNvPr id="6166" name="Picture 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4" name="Group 38"/>
          <p:cNvGrpSpPr>
            <a:grpSpLocks/>
          </p:cNvGrpSpPr>
          <p:nvPr/>
        </p:nvGrpSpPr>
        <p:grpSpPr bwMode="auto">
          <a:xfrm>
            <a:off x="677863" y="4038600"/>
            <a:ext cx="6256337" cy="603250"/>
            <a:chOff x="571" y="1684"/>
            <a:chExt cx="3941" cy="380"/>
          </a:xfrm>
        </p:grpSpPr>
        <p:sp>
          <p:nvSpPr>
            <p:cNvPr id="6163" name="Rectangle 39"/>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应用程序去做其它工作</a:t>
              </a:r>
              <a:endParaRPr lang="zh-CN" altLang="en-US" sz="2400" dirty="0">
                <a:solidFill>
                  <a:srgbClr val="FF0000"/>
                </a:solidFill>
              </a:endParaRPr>
            </a:p>
          </p:txBody>
        </p:sp>
        <p:pic>
          <p:nvPicPr>
            <p:cNvPr id="6164" name="Picture 4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7" name="Group 41"/>
          <p:cNvGrpSpPr>
            <a:grpSpLocks/>
          </p:cNvGrpSpPr>
          <p:nvPr/>
        </p:nvGrpSpPr>
        <p:grpSpPr bwMode="auto">
          <a:xfrm>
            <a:off x="677863" y="4495800"/>
            <a:ext cx="6256337" cy="603250"/>
            <a:chOff x="571" y="1684"/>
            <a:chExt cx="3941" cy="380"/>
          </a:xfrm>
        </p:grpSpPr>
        <p:sp>
          <p:nvSpPr>
            <p:cNvPr id="6161" name="Rectangle 42"/>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打印任务被放进打印队列</a:t>
              </a:r>
              <a:endParaRPr lang="zh-CN" altLang="en-US" sz="2400" dirty="0">
                <a:solidFill>
                  <a:srgbClr val="FF0000"/>
                </a:solidFill>
              </a:endParaRPr>
            </a:p>
          </p:txBody>
        </p:sp>
        <p:pic>
          <p:nvPicPr>
            <p:cNvPr id="6162" name="Picture 4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0" name="Group 44"/>
          <p:cNvGrpSpPr>
            <a:grpSpLocks/>
          </p:cNvGrpSpPr>
          <p:nvPr/>
        </p:nvGrpSpPr>
        <p:grpSpPr bwMode="auto">
          <a:xfrm>
            <a:off x="677863" y="4953000"/>
            <a:ext cx="6256337" cy="603250"/>
            <a:chOff x="571" y="1684"/>
            <a:chExt cx="3941" cy="380"/>
          </a:xfrm>
        </p:grpSpPr>
        <p:sp>
          <p:nvSpPr>
            <p:cNvPr id="6159" name="Rectangle 4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打印进程从队列中取出任务</a:t>
              </a:r>
              <a:endParaRPr lang="zh-CN" altLang="en-US" sz="2400" dirty="0">
                <a:solidFill>
                  <a:srgbClr val="FF0000"/>
                </a:solidFill>
              </a:endParaRPr>
            </a:p>
          </p:txBody>
        </p:sp>
        <p:pic>
          <p:nvPicPr>
            <p:cNvPr id="6160" name="Picture 4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3" name="Group 47"/>
          <p:cNvGrpSpPr>
            <a:grpSpLocks/>
          </p:cNvGrpSpPr>
          <p:nvPr/>
        </p:nvGrpSpPr>
        <p:grpSpPr bwMode="auto">
          <a:xfrm>
            <a:off x="677863" y="5410200"/>
            <a:ext cx="6256337" cy="603250"/>
            <a:chOff x="571" y="1684"/>
            <a:chExt cx="3941" cy="380"/>
          </a:xfrm>
        </p:grpSpPr>
        <p:sp>
          <p:nvSpPr>
            <p:cNvPr id="6157" name="Rectangle 4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打印进程控制打印机打印</a:t>
              </a:r>
              <a:endParaRPr lang="zh-CN" altLang="en-US" sz="2400" dirty="0">
                <a:solidFill>
                  <a:srgbClr val="FF0000"/>
                </a:solidFill>
              </a:endParaRPr>
            </a:p>
          </p:txBody>
        </p:sp>
        <p:pic>
          <p:nvPicPr>
            <p:cNvPr id="6158" name="Picture 4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46" name="Rectangle 50"/>
          <p:cNvSpPr>
            <a:spLocks noChangeArrowheads="1"/>
          </p:cNvSpPr>
          <p:nvPr/>
        </p:nvSpPr>
        <p:spPr bwMode="auto">
          <a:xfrm>
            <a:off x="457200" y="6134100"/>
            <a:ext cx="43148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这是一个典型的</a:t>
            </a:r>
            <a:r>
              <a:rPr kumimoji="1" lang="zh-CN" altLang="en-US" sz="2400">
                <a:solidFill>
                  <a:srgbClr val="CC0000"/>
                </a:solidFill>
                <a:latin typeface="Verdana" pitchFamily="34" charset="0"/>
                <a:ea typeface="黑体" pitchFamily="2" charset="-122"/>
              </a:rPr>
              <a:t>“</a:t>
            </a:r>
            <a:r>
              <a:rPr kumimoji="1" lang="zh-CN" altLang="en-US" sz="2400">
                <a:solidFill>
                  <a:srgbClr val="000099"/>
                </a:solidFill>
                <a:latin typeface="黑体" pitchFamily="2" charset="-122"/>
                <a:ea typeface="黑体" pitchFamily="2" charset="-122"/>
              </a:rPr>
              <a:t>生产者</a:t>
            </a:r>
            <a:r>
              <a:rPr kumimoji="1" lang="en-US" altLang="zh-CN" sz="2400">
                <a:solidFill>
                  <a:srgbClr val="CC0000"/>
                </a:solidFill>
                <a:latin typeface="黑体" pitchFamily="2" charset="-122"/>
                <a:ea typeface="黑体" pitchFamily="2" charset="-122"/>
              </a:rPr>
              <a:t>-</a:t>
            </a:r>
            <a:r>
              <a:rPr kumimoji="1" lang="zh-CN" altLang="en-US" sz="2400">
                <a:solidFill>
                  <a:srgbClr val="000099"/>
                </a:solidFill>
                <a:latin typeface="黑体" pitchFamily="2" charset="-122"/>
                <a:ea typeface="黑体" pitchFamily="2" charset="-122"/>
              </a:rPr>
              <a:t>消费者</a:t>
            </a:r>
            <a:r>
              <a:rPr kumimoji="1" lang="zh-CN" altLang="en-US" sz="2400">
                <a:solidFill>
                  <a:srgbClr val="CC0000"/>
                </a:solidFill>
                <a:latin typeface="Verdana" pitchFamily="34" charset="0"/>
                <a:ea typeface="黑体" pitchFamily="2" charset="-122"/>
              </a:rPr>
              <a:t>”</a:t>
            </a:r>
            <a:r>
              <a:rPr kumimoji="1" lang="zh-CN" altLang="en-US" sz="2400">
                <a:solidFill>
                  <a:srgbClr val="CC0000"/>
                </a:solidFill>
                <a:latin typeface="黑体" pitchFamily="2" charset="-122"/>
                <a:ea typeface="黑体" pitchFamily="2" charset="-122"/>
              </a:rPr>
              <a:t>问题！</a:t>
            </a:r>
          </a:p>
        </p:txBody>
      </p:sp>
      <p:sp>
        <p:nvSpPr>
          <p:cNvPr id="6156" name="Rectangle 51"/>
          <p:cNvSpPr>
            <a:spLocks noChangeArrowheads="1"/>
          </p:cNvSpPr>
          <p:nvPr/>
        </p:nvSpPr>
        <p:spPr bwMode="auto">
          <a:xfrm>
            <a:off x="457200" y="1600200"/>
            <a:ext cx="5410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
                <a:srgbClr val="CC0000"/>
              </a:buClr>
              <a:buFont typeface="Wingdings" pitchFamily="2" charset="2"/>
              <a:buChar char="l"/>
            </a:pPr>
            <a:r>
              <a:rPr lang="en-US" altLang="zh-CN" sz="2400" dirty="0"/>
              <a:t> </a:t>
            </a:r>
            <a:r>
              <a:rPr lang="zh-CN" altLang="en-US" sz="2400" dirty="0">
                <a:latin typeface="楷体_GB2312" pitchFamily="49" charset="-122"/>
                <a:ea typeface="楷体_GB2312" pitchFamily="49" charset="-122"/>
              </a:rPr>
              <a:t>多个进程共同完成一个任务</a:t>
            </a:r>
            <a:r>
              <a:rPr lang="en-US" altLang="zh-CN" sz="2400" dirty="0">
                <a:latin typeface="楷体_GB2312" pitchFamily="49" charset="-122"/>
                <a:ea typeface="楷体_GB2312" pitchFamily="49" charset="-122"/>
              </a:rPr>
              <a:t>!!!</a:t>
            </a:r>
          </a:p>
          <a:p>
            <a:pPr eaLnBrk="1" hangingPunct="1">
              <a:spcBef>
                <a:spcPct val="0"/>
              </a:spcBef>
              <a:buClr>
                <a:srgbClr val="CC0000"/>
              </a:buClr>
              <a:buFont typeface="Wingdings" pitchFamily="2" charset="2"/>
              <a:buChar char="l"/>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在进程合作过程中，除了</a:t>
            </a:r>
            <a:r>
              <a:rPr lang="zh-CN" altLang="en-US" sz="2400" dirty="0">
                <a:ea typeface="楷体_GB2312" pitchFamily="49" charset="-122"/>
              </a:rPr>
              <a:t>“</a:t>
            </a:r>
            <a:r>
              <a:rPr lang="zh-CN" altLang="en-US" sz="2400" dirty="0">
                <a:latin typeface="楷体_GB2312" pitchFamily="49" charset="-122"/>
                <a:ea typeface="楷体_GB2312" pitchFamily="49" charset="-122"/>
              </a:rPr>
              <a:t>并行</a:t>
            </a:r>
            <a:r>
              <a:rPr lang="zh-CN" altLang="en-US" sz="2400" dirty="0">
                <a:ea typeface="楷体_GB2312" pitchFamily="49" charset="-122"/>
              </a:rPr>
              <a:t>”</a:t>
            </a:r>
            <a:r>
              <a:rPr lang="zh-CN" altLang="en-US" sz="2400" dirty="0">
                <a:latin typeface="楷体_GB2312" pitchFamily="49" charset="-122"/>
                <a:ea typeface="楷体_GB2312" pitchFamily="49" charset="-122"/>
              </a:rPr>
              <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的工作之外，还经常出现相互等</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待的</a:t>
            </a:r>
            <a:r>
              <a:rPr lang="zh-CN" altLang="en-US" sz="2400" dirty="0">
                <a:ea typeface="楷体_GB2312" pitchFamily="49" charset="-122"/>
              </a:rPr>
              <a:t>“</a:t>
            </a:r>
            <a:r>
              <a:rPr lang="zh-CN" altLang="en-US" sz="2400" dirty="0">
                <a:latin typeface="楷体_GB2312" pitchFamily="49" charset="-122"/>
                <a:ea typeface="楷体_GB2312" pitchFamily="49" charset="-122"/>
              </a:rPr>
              <a:t>协作</a:t>
            </a:r>
            <a:r>
              <a:rPr lang="zh-CN" altLang="en-US" sz="2400" dirty="0">
                <a:ea typeface="楷体_GB2312" pitchFamily="49" charset="-122"/>
              </a:rPr>
              <a:t>”</a:t>
            </a:r>
            <a:r>
              <a:rPr lang="zh-CN" altLang="en-US" sz="2400" dirty="0">
                <a:latin typeface="楷体_GB2312" pitchFamily="49" charset="-122"/>
                <a:ea typeface="楷体_GB2312" pitchFamily="49" charset="-122"/>
              </a:rPr>
              <a:t>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4505"/>
                                        </p:tgtEl>
                                        <p:attrNameLst>
                                          <p:attrName>style.visibility</p:attrName>
                                        </p:attrNameLst>
                                      </p:cBhvr>
                                      <p:to>
                                        <p:strVal val="visible"/>
                                      </p:to>
                                    </p:set>
                                    <p:animEffect transition="in" filter="wipe(left)">
                                      <p:cBhvr>
                                        <p:cTn id="7" dur="500"/>
                                        <p:tgtEl>
                                          <p:spTgt spid="2345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4504"/>
                                        </p:tgtEl>
                                        <p:attrNameLst>
                                          <p:attrName>style.visibility</p:attrName>
                                        </p:attrNameLst>
                                      </p:cBhvr>
                                      <p:to>
                                        <p:strVal val="visible"/>
                                      </p:to>
                                    </p:set>
                                    <p:anim calcmode="lin" valueType="num">
                                      <p:cBhvr additive="base">
                                        <p:cTn id="12" dur="500" fill="hold"/>
                                        <p:tgtEl>
                                          <p:spTgt spid="234504"/>
                                        </p:tgtEl>
                                        <p:attrNameLst>
                                          <p:attrName>ppt_x</p:attrName>
                                        </p:attrNameLst>
                                      </p:cBhvr>
                                      <p:tavLst>
                                        <p:tav tm="0">
                                          <p:val>
                                            <p:strVal val="#ppt_x"/>
                                          </p:val>
                                        </p:tav>
                                        <p:tav tm="100000">
                                          <p:val>
                                            <p:strVal val="#ppt_x"/>
                                          </p:val>
                                        </p:tav>
                                      </p:tavLst>
                                    </p:anim>
                                    <p:anim calcmode="lin" valueType="num">
                                      <p:cBhvr additive="base">
                                        <p:cTn id="13" dur="500" fill="hold"/>
                                        <p:tgtEl>
                                          <p:spTgt spid="2345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4531"/>
                                        </p:tgtEl>
                                        <p:attrNameLst>
                                          <p:attrName>style.visibility</p:attrName>
                                        </p:attrNameLst>
                                      </p:cBhvr>
                                      <p:to>
                                        <p:strVal val="visible"/>
                                      </p:to>
                                    </p:set>
                                    <p:anim calcmode="lin" valueType="num">
                                      <p:cBhvr additive="base">
                                        <p:cTn id="18" dur="500" fill="hold"/>
                                        <p:tgtEl>
                                          <p:spTgt spid="234531"/>
                                        </p:tgtEl>
                                        <p:attrNameLst>
                                          <p:attrName>ppt_x</p:attrName>
                                        </p:attrNameLst>
                                      </p:cBhvr>
                                      <p:tavLst>
                                        <p:tav tm="0">
                                          <p:val>
                                            <p:strVal val="#ppt_x"/>
                                          </p:val>
                                        </p:tav>
                                        <p:tav tm="100000">
                                          <p:val>
                                            <p:strVal val="#ppt_x"/>
                                          </p:val>
                                        </p:tav>
                                      </p:tavLst>
                                    </p:anim>
                                    <p:anim calcmode="lin" valueType="num">
                                      <p:cBhvr additive="base">
                                        <p:cTn id="19" dur="500" fill="hold"/>
                                        <p:tgtEl>
                                          <p:spTgt spid="2345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4534"/>
                                        </p:tgtEl>
                                        <p:attrNameLst>
                                          <p:attrName>style.visibility</p:attrName>
                                        </p:attrNameLst>
                                      </p:cBhvr>
                                      <p:to>
                                        <p:strVal val="visible"/>
                                      </p:to>
                                    </p:set>
                                    <p:anim calcmode="lin" valueType="num">
                                      <p:cBhvr additive="base">
                                        <p:cTn id="24" dur="500" fill="hold"/>
                                        <p:tgtEl>
                                          <p:spTgt spid="234534"/>
                                        </p:tgtEl>
                                        <p:attrNameLst>
                                          <p:attrName>ppt_x</p:attrName>
                                        </p:attrNameLst>
                                      </p:cBhvr>
                                      <p:tavLst>
                                        <p:tav tm="0">
                                          <p:val>
                                            <p:strVal val="#ppt_x"/>
                                          </p:val>
                                        </p:tav>
                                        <p:tav tm="100000">
                                          <p:val>
                                            <p:strVal val="#ppt_x"/>
                                          </p:val>
                                        </p:tav>
                                      </p:tavLst>
                                    </p:anim>
                                    <p:anim calcmode="lin" valueType="num">
                                      <p:cBhvr additive="base">
                                        <p:cTn id="25" dur="500" fill="hold"/>
                                        <p:tgtEl>
                                          <p:spTgt spid="23453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4537"/>
                                        </p:tgtEl>
                                        <p:attrNameLst>
                                          <p:attrName>style.visibility</p:attrName>
                                        </p:attrNameLst>
                                      </p:cBhvr>
                                      <p:to>
                                        <p:strVal val="visible"/>
                                      </p:to>
                                    </p:set>
                                    <p:anim calcmode="lin" valueType="num">
                                      <p:cBhvr additive="base">
                                        <p:cTn id="30" dur="500" fill="hold"/>
                                        <p:tgtEl>
                                          <p:spTgt spid="234537"/>
                                        </p:tgtEl>
                                        <p:attrNameLst>
                                          <p:attrName>ppt_x</p:attrName>
                                        </p:attrNameLst>
                                      </p:cBhvr>
                                      <p:tavLst>
                                        <p:tav tm="0">
                                          <p:val>
                                            <p:strVal val="#ppt_x"/>
                                          </p:val>
                                        </p:tav>
                                        <p:tav tm="100000">
                                          <p:val>
                                            <p:strVal val="#ppt_x"/>
                                          </p:val>
                                        </p:tav>
                                      </p:tavLst>
                                    </p:anim>
                                    <p:anim calcmode="lin" valueType="num">
                                      <p:cBhvr additive="base">
                                        <p:cTn id="31" dur="500" fill="hold"/>
                                        <p:tgtEl>
                                          <p:spTgt spid="2345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34540"/>
                                        </p:tgtEl>
                                        <p:attrNameLst>
                                          <p:attrName>style.visibility</p:attrName>
                                        </p:attrNameLst>
                                      </p:cBhvr>
                                      <p:to>
                                        <p:strVal val="visible"/>
                                      </p:to>
                                    </p:set>
                                    <p:anim calcmode="lin" valueType="num">
                                      <p:cBhvr additive="base">
                                        <p:cTn id="36" dur="500" fill="hold"/>
                                        <p:tgtEl>
                                          <p:spTgt spid="234540"/>
                                        </p:tgtEl>
                                        <p:attrNameLst>
                                          <p:attrName>ppt_x</p:attrName>
                                        </p:attrNameLst>
                                      </p:cBhvr>
                                      <p:tavLst>
                                        <p:tav tm="0">
                                          <p:val>
                                            <p:strVal val="#ppt_x"/>
                                          </p:val>
                                        </p:tav>
                                        <p:tav tm="100000">
                                          <p:val>
                                            <p:strVal val="#ppt_x"/>
                                          </p:val>
                                        </p:tav>
                                      </p:tavLst>
                                    </p:anim>
                                    <p:anim calcmode="lin" valueType="num">
                                      <p:cBhvr additive="base">
                                        <p:cTn id="37" dur="500" fill="hold"/>
                                        <p:tgtEl>
                                          <p:spTgt spid="23454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4543"/>
                                        </p:tgtEl>
                                        <p:attrNameLst>
                                          <p:attrName>style.visibility</p:attrName>
                                        </p:attrNameLst>
                                      </p:cBhvr>
                                      <p:to>
                                        <p:strVal val="visible"/>
                                      </p:to>
                                    </p:set>
                                    <p:anim calcmode="lin" valueType="num">
                                      <p:cBhvr additive="base">
                                        <p:cTn id="42" dur="500" fill="hold"/>
                                        <p:tgtEl>
                                          <p:spTgt spid="234543"/>
                                        </p:tgtEl>
                                        <p:attrNameLst>
                                          <p:attrName>ppt_x</p:attrName>
                                        </p:attrNameLst>
                                      </p:cBhvr>
                                      <p:tavLst>
                                        <p:tav tm="0">
                                          <p:val>
                                            <p:strVal val="#ppt_x"/>
                                          </p:val>
                                        </p:tav>
                                        <p:tav tm="100000">
                                          <p:val>
                                            <p:strVal val="#ppt_x"/>
                                          </p:val>
                                        </p:tav>
                                      </p:tavLst>
                                    </p:anim>
                                    <p:anim calcmode="lin" valueType="num">
                                      <p:cBhvr additive="base">
                                        <p:cTn id="43" dur="500" fill="hold"/>
                                        <p:tgtEl>
                                          <p:spTgt spid="234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277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2772"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2773" name="Rectangle 5"/>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None/>
            </a:pPr>
            <a:r>
              <a:rPr lang="en-US" altLang="zh-CN" sz="2400" dirty="0">
                <a:solidFill>
                  <a:srgbClr val="CC0000"/>
                </a:solidFill>
              </a:rPr>
              <a:t>P</a:t>
            </a:r>
            <a:r>
              <a:rPr lang="zh-CN" altLang="en-US" sz="2400" dirty="0">
                <a:solidFill>
                  <a:srgbClr val="CC0000"/>
                </a:solidFill>
              </a:rPr>
              <a:t>操作：</a:t>
            </a:r>
          </a:p>
          <a:p>
            <a:pPr eaLnBrk="1" hangingPunct="1">
              <a:lnSpc>
                <a:spcPct val="140000"/>
              </a:lnSpc>
              <a:spcBef>
                <a:spcPct val="0"/>
              </a:spcBef>
              <a:buClr>
                <a:srgbClr val="CC0000"/>
              </a:buClr>
              <a:buFont typeface="Wingdings" pitchFamily="2" charset="2"/>
              <a:buChar char="l"/>
            </a:pPr>
            <a:r>
              <a:rPr lang="zh-CN" altLang="en-US" sz="2400" dirty="0">
                <a:solidFill>
                  <a:srgbClr val="CC0000"/>
                </a:solidFill>
              </a:rPr>
              <a:t> </a:t>
            </a:r>
            <a:r>
              <a:rPr lang="en-US" altLang="zh-CN" sz="2000" dirty="0"/>
              <a:t>P</a:t>
            </a:r>
            <a:r>
              <a:rPr lang="zh-CN" altLang="en-US" sz="2000" dirty="0"/>
              <a:t>操作记为</a:t>
            </a:r>
            <a:r>
              <a:rPr lang="en-US" altLang="zh-CN" sz="2000" dirty="0"/>
              <a:t>P(s)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40000"/>
              </a:lnSpc>
              <a:spcBef>
                <a:spcPct val="0"/>
              </a:spcBef>
              <a:buClr>
                <a:srgbClr val="000099"/>
              </a:buClr>
              <a:buSzPct val="90000"/>
              <a:buFont typeface="Wingdings" pitchFamily="2" charset="2"/>
              <a:buChar char="n"/>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  </a:t>
            </a:r>
            <a:r>
              <a:rPr lang="en-US" altLang="zh-CN" sz="2000" dirty="0">
                <a:solidFill>
                  <a:srgbClr val="CC0000"/>
                </a:solidFill>
              </a:rPr>
              <a:t>/*</a:t>
            </a:r>
            <a:r>
              <a:rPr lang="zh-CN" altLang="en-US" sz="2000" dirty="0">
                <a:solidFill>
                  <a:srgbClr val="CC0000"/>
                </a:solidFill>
              </a:rPr>
              <a:t>可理解为占用</a:t>
            </a:r>
            <a:r>
              <a:rPr lang="en-US" altLang="zh-CN" sz="2000" dirty="0">
                <a:solidFill>
                  <a:srgbClr val="CC0000"/>
                </a:solidFill>
              </a:rPr>
              <a:t>1</a:t>
            </a:r>
            <a:r>
              <a:rPr lang="zh-CN" altLang="en-US" sz="2000" dirty="0">
                <a:solidFill>
                  <a:srgbClr val="CC0000"/>
                </a:solidFill>
              </a:rPr>
              <a:t>个资源，若原</a:t>
            </a:r>
            <a:br>
              <a:rPr lang="zh-CN" altLang="en-US" sz="2000" dirty="0">
                <a:solidFill>
                  <a:srgbClr val="CC0000"/>
                </a:solidFill>
              </a:rPr>
            </a:br>
            <a:r>
              <a:rPr lang="zh-CN" altLang="en-US" sz="2000" dirty="0">
                <a:solidFill>
                  <a:srgbClr val="CC0000"/>
                </a:solidFill>
              </a:rPr>
              <a:t>                                            来就没有则记帐</a:t>
            </a:r>
            <a:r>
              <a:rPr lang="zh-CN" altLang="en-US" sz="2000" dirty="0"/>
              <a:t>“欠”</a:t>
            </a:r>
            <a:r>
              <a:rPr lang="en-US" altLang="zh-CN" sz="2000" dirty="0">
                <a:solidFill>
                  <a:srgbClr val="CC0000"/>
                </a:solidFill>
              </a:rPr>
              <a:t>1</a:t>
            </a:r>
            <a:r>
              <a:rPr lang="zh-CN" altLang="en-US" sz="2000" dirty="0">
                <a:solidFill>
                  <a:srgbClr val="CC0000"/>
                </a:solidFill>
              </a:rPr>
              <a:t>个*</a:t>
            </a:r>
            <a:r>
              <a:rPr lang="en-US" altLang="zh-CN" sz="2000" dirty="0">
                <a:solidFill>
                  <a:srgbClr val="CC0000"/>
                </a:solidFill>
              </a:rPr>
              <a:t>/</a:t>
            </a:r>
          </a:p>
          <a:p>
            <a:pPr lvl="1" eaLnBrk="1" hangingPunct="1">
              <a:lnSpc>
                <a:spcPct val="140000"/>
              </a:lnSpc>
              <a:spcBef>
                <a:spcPct val="0"/>
              </a:spcBef>
              <a:buClr>
                <a:srgbClr val="000099"/>
              </a:buClr>
              <a:buSzPct val="90000"/>
              <a:buFont typeface="Wingdings" pitchFamily="2" charset="2"/>
              <a:buChar char="n"/>
            </a:pPr>
            <a:r>
              <a:rPr lang="en-US" altLang="zh-CN" sz="2000" dirty="0"/>
              <a:t> </a:t>
            </a:r>
            <a:r>
              <a:rPr lang="zh-CN" altLang="en-US" sz="2000" dirty="0"/>
              <a:t>若</a:t>
            </a:r>
            <a:r>
              <a:rPr lang="en-US" altLang="zh-CN" sz="2000" dirty="0" err="1"/>
              <a:t>s.value</a:t>
            </a:r>
            <a:r>
              <a:rPr lang="en-US" altLang="zh-CN" sz="2000" dirty="0"/>
              <a:t> ≥ 0</a:t>
            </a:r>
            <a:r>
              <a:rPr lang="zh-CN" altLang="en-US" sz="2000" dirty="0"/>
              <a:t>，则进程继续执行</a:t>
            </a:r>
          </a:p>
          <a:p>
            <a:pPr lvl="1" eaLnBrk="1" hangingPunct="1">
              <a:lnSpc>
                <a:spcPct val="140000"/>
              </a:lnSpc>
              <a:spcBef>
                <a:spcPct val="0"/>
              </a:spcBef>
              <a:buClr>
                <a:srgbClr val="000099"/>
              </a:buClr>
              <a:buSzPct val="90000"/>
              <a:buFont typeface="Wingdings" pitchFamily="2" charset="2"/>
              <a:buChar char="n"/>
            </a:pPr>
            <a:r>
              <a:rPr lang="zh-CN" altLang="en-US" sz="2000" dirty="0"/>
              <a:t> 否则（即</a:t>
            </a:r>
            <a:r>
              <a:rPr lang="en-US" altLang="zh-CN" sz="2000" dirty="0" err="1"/>
              <a:t>s.value</a:t>
            </a:r>
            <a:r>
              <a:rPr lang="en-US" altLang="zh-CN" sz="2000" dirty="0"/>
              <a:t> &lt; 0</a:t>
            </a:r>
            <a:r>
              <a:rPr lang="zh-CN" altLang="en-US" sz="2000" dirty="0"/>
              <a:t>），则进程被阻塞，并将该进程插入</a:t>
            </a:r>
            <a:br>
              <a:rPr lang="zh-CN" altLang="en-US" sz="2000" dirty="0"/>
            </a:br>
            <a:r>
              <a:rPr lang="zh-CN" altLang="en-US" sz="2000" dirty="0"/>
              <a:t>  到信号量</a:t>
            </a:r>
            <a:r>
              <a:rPr lang="en-US" altLang="zh-CN" sz="2000" dirty="0"/>
              <a:t>s</a:t>
            </a:r>
            <a:r>
              <a:rPr lang="zh-CN" altLang="en-US" sz="2000" dirty="0"/>
              <a:t>的等待队列</a:t>
            </a:r>
            <a:r>
              <a:rPr lang="en-US" altLang="zh-CN" sz="2000" dirty="0" err="1"/>
              <a:t>s.queue</a:t>
            </a:r>
            <a:r>
              <a:rPr lang="zh-CN" altLang="en-US" sz="2000" dirty="0"/>
              <a:t>中</a:t>
            </a:r>
          </a:p>
          <a:p>
            <a:pPr eaLnBrk="1" hangingPunct="1">
              <a:lnSpc>
                <a:spcPct val="140000"/>
              </a:lnSpc>
              <a:spcBef>
                <a:spcPct val="0"/>
              </a:spcBef>
              <a:buClr>
                <a:srgbClr val="CC0000"/>
              </a:buClr>
              <a:buFont typeface="Wingdings" pitchFamily="2" charset="2"/>
              <a:buChar char="l"/>
            </a:pPr>
            <a:r>
              <a:rPr lang="zh-CN" altLang="en-US" sz="2000" u="sng" dirty="0"/>
              <a:t> </a:t>
            </a:r>
            <a:r>
              <a:rPr lang="zh-CN" altLang="en-US" sz="2000" u="sng" dirty="0">
                <a:solidFill>
                  <a:srgbClr val="CC0000"/>
                </a:solidFill>
              </a:rPr>
              <a:t>说明：</a:t>
            </a:r>
            <a:r>
              <a:rPr lang="zh-CN" altLang="en-US" sz="2000" dirty="0"/>
              <a:t>实际上，</a:t>
            </a:r>
            <a:r>
              <a:rPr lang="en-US" altLang="zh-CN" sz="2000" dirty="0"/>
              <a:t>P</a:t>
            </a:r>
            <a:r>
              <a:rPr lang="zh-CN" altLang="en-US" sz="2000" dirty="0"/>
              <a:t>操作可以理解为分配资源的计数器；</a:t>
            </a:r>
          </a:p>
          <a:p>
            <a:pPr eaLnBrk="1" hangingPunct="1">
              <a:spcBef>
                <a:spcPct val="0"/>
              </a:spcBef>
              <a:buClrTx/>
              <a:buSzTx/>
              <a:buFontTx/>
              <a:buNone/>
            </a:pPr>
            <a:r>
              <a:rPr lang="zh-CN" altLang="en-US" sz="2000" dirty="0"/>
              <a:t>                             或是使进程处于等待状态的控制指令</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3795"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3796"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信号量的概念：  </a:t>
            </a:r>
          </a:p>
        </p:txBody>
      </p:sp>
      <p:sp>
        <p:nvSpPr>
          <p:cNvPr id="33797" name="Rectangle 5"/>
          <p:cNvSpPr>
            <a:spLocks noChangeArrowheads="1"/>
          </p:cNvSpPr>
          <p:nvPr/>
        </p:nvSpPr>
        <p:spPr bwMode="auto">
          <a:xfrm>
            <a:off x="685800" y="1752600"/>
            <a:ext cx="7620000" cy="44196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
                <a:srgbClr val="CC0000"/>
              </a:buClr>
              <a:buFont typeface="Wingdings" pitchFamily="2" charset="2"/>
              <a:buNone/>
            </a:pPr>
            <a:r>
              <a:rPr lang="en-US" altLang="zh-CN" sz="2400" dirty="0">
                <a:solidFill>
                  <a:srgbClr val="CC0000"/>
                </a:solidFill>
              </a:rPr>
              <a:t>V</a:t>
            </a:r>
            <a:r>
              <a:rPr lang="zh-CN" altLang="en-US" sz="2400" dirty="0">
                <a:solidFill>
                  <a:srgbClr val="CC0000"/>
                </a:solidFill>
              </a:rPr>
              <a:t>操作：</a:t>
            </a:r>
          </a:p>
          <a:p>
            <a:pPr eaLnBrk="1" hangingPunct="1">
              <a:lnSpc>
                <a:spcPct val="120000"/>
              </a:lnSpc>
              <a:spcBef>
                <a:spcPct val="0"/>
              </a:spcBef>
              <a:buClr>
                <a:srgbClr val="CC0000"/>
              </a:buClr>
              <a:buFont typeface="Wingdings" pitchFamily="2" charset="2"/>
              <a:buChar char="l"/>
            </a:pPr>
            <a:r>
              <a:rPr lang="zh-CN" altLang="en-US" sz="2000" dirty="0"/>
              <a:t> </a:t>
            </a:r>
            <a:r>
              <a:rPr lang="en-US" altLang="zh-CN" sz="2000" dirty="0"/>
              <a:t>V</a:t>
            </a:r>
            <a:r>
              <a:rPr lang="zh-CN" altLang="en-US" sz="2000" dirty="0"/>
              <a:t>操作记为</a:t>
            </a:r>
            <a:r>
              <a:rPr lang="en-US" altLang="zh-CN" sz="2000" dirty="0"/>
              <a:t>V(s)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20000"/>
              </a:lnSpc>
              <a:spcBef>
                <a:spcPct val="0"/>
              </a:spcBef>
              <a:buClr>
                <a:srgbClr val="CC0000"/>
              </a:buClr>
              <a:buSzPct val="90000"/>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a:t>
            </a:r>
            <a:r>
              <a:rPr lang="en-US" altLang="zh-CN" sz="1800" dirty="0">
                <a:solidFill>
                  <a:srgbClr val="CC0000"/>
                </a:solidFill>
              </a:rPr>
              <a:t>/*</a:t>
            </a:r>
            <a:r>
              <a:rPr lang="zh-CN" altLang="en-US" sz="1800" dirty="0">
                <a:solidFill>
                  <a:srgbClr val="CC0000"/>
                </a:solidFill>
              </a:rPr>
              <a:t>可理解为归还</a:t>
            </a:r>
            <a:r>
              <a:rPr lang="en-US" altLang="zh-CN" sz="1800" dirty="0">
                <a:solidFill>
                  <a:srgbClr val="CC0000"/>
                </a:solidFill>
              </a:rPr>
              <a:t>1</a:t>
            </a:r>
            <a:r>
              <a:rPr lang="zh-CN" altLang="en-US" sz="1800" dirty="0">
                <a:solidFill>
                  <a:srgbClr val="CC0000"/>
                </a:solidFill>
              </a:rPr>
              <a:t>个资源，若原来就没</a:t>
            </a:r>
            <a:br>
              <a:rPr lang="zh-CN" altLang="en-US" sz="1800" dirty="0">
                <a:solidFill>
                  <a:srgbClr val="CC0000"/>
                </a:solidFill>
              </a:rPr>
            </a:br>
            <a:r>
              <a:rPr lang="zh-CN" altLang="en-US" sz="1800" dirty="0">
                <a:solidFill>
                  <a:srgbClr val="CC0000"/>
                </a:solidFill>
              </a:rPr>
              <a:t>                                               有则意义是用此资源还</a:t>
            </a:r>
            <a:r>
              <a:rPr lang="en-US" altLang="zh-CN" sz="1800" dirty="0">
                <a:solidFill>
                  <a:srgbClr val="CC0000"/>
                </a:solidFill>
              </a:rPr>
              <a:t>1</a:t>
            </a:r>
            <a:r>
              <a:rPr lang="zh-CN" altLang="en-US" sz="1800" dirty="0">
                <a:solidFill>
                  <a:srgbClr val="CC0000"/>
                </a:solidFill>
              </a:rPr>
              <a:t>个欠帐*</a:t>
            </a:r>
            <a:r>
              <a:rPr lang="en-US" altLang="zh-CN" sz="1800" dirty="0">
                <a:solidFill>
                  <a:srgbClr val="CC0000"/>
                </a:solidFill>
              </a:rPr>
              <a:t>/</a:t>
            </a:r>
            <a:endParaRPr lang="en-US" altLang="zh-CN" sz="1800" dirty="0"/>
          </a:p>
          <a:p>
            <a:pPr lvl="1" eaLnBrk="1" hangingPunct="1">
              <a:lnSpc>
                <a:spcPct val="120000"/>
              </a:lnSpc>
              <a:spcBef>
                <a:spcPct val="0"/>
              </a:spcBef>
              <a:buClr>
                <a:srgbClr val="CC0000"/>
              </a:buClr>
              <a:buSzPct val="90000"/>
            </a:pPr>
            <a:r>
              <a:rPr lang="en-US" altLang="zh-CN" sz="2000" dirty="0"/>
              <a:t> </a:t>
            </a:r>
            <a:r>
              <a:rPr lang="zh-CN" altLang="en-US" sz="2000" dirty="0"/>
              <a:t>若</a:t>
            </a:r>
            <a:r>
              <a:rPr lang="en-US" altLang="zh-CN" sz="2000" dirty="0" err="1"/>
              <a:t>s.value</a:t>
            </a:r>
            <a:r>
              <a:rPr lang="en-US" altLang="zh-CN" sz="2000" dirty="0"/>
              <a:t> &gt; 0</a:t>
            </a:r>
            <a:r>
              <a:rPr lang="zh-CN" altLang="en-US" sz="2000" dirty="0"/>
              <a:t>，则进程继续执行；</a:t>
            </a:r>
          </a:p>
          <a:p>
            <a:pPr lvl="1" eaLnBrk="1" hangingPunct="1">
              <a:lnSpc>
                <a:spcPct val="120000"/>
              </a:lnSpc>
              <a:spcBef>
                <a:spcPct val="0"/>
              </a:spcBef>
              <a:buClr>
                <a:srgbClr val="CC0000"/>
              </a:buClr>
              <a:buSzPct val="90000"/>
            </a:pPr>
            <a:r>
              <a:rPr lang="zh-CN" altLang="en-US" sz="2000" dirty="0"/>
              <a:t> 否则（即</a:t>
            </a:r>
            <a:r>
              <a:rPr lang="en-US" altLang="zh-CN" sz="2000" dirty="0" err="1"/>
              <a:t>s.value</a:t>
            </a:r>
            <a:r>
              <a:rPr lang="en-US" altLang="zh-CN" sz="2000" dirty="0"/>
              <a:t> ≤ 0</a:t>
            </a:r>
            <a:r>
              <a:rPr lang="zh-CN" altLang="en-US" sz="2000" dirty="0"/>
              <a:t>）</a:t>
            </a:r>
            <a:r>
              <a:rPr lang="en-US" altLang="zh-CN" sz="2000" dirty="0"/>
              <a:t>,</a:t>
            </a:r>
            <a:r>
              <a:rPr lang="zh-CN" altLang="en-US" sz="2000" dirty="0"/>
              <a:t>则从信号量</a:t>
            </a:r>
            <a:r>
              <a:rPr lang="en-US" altLang="zh-CN" sz="2000" dirty="0"/>
              <a:t>s</a:t>
            </a:r>
            <a:r>
              <a:rPr lang="zh-CN" altLang="en-US" sz="2000" dirty="0"/>
              <a:t>的等待队</a:t>
            </a:r>
            <a:r>
              <a:rPr lang="en-US" altLang="zh-CN" sz="2000" dirty="0" err="1"/>
              <a:t>s.queue</a:t>
            </a:r>
            <a:r>
              <a:rPr lang="zh-CN" altLang="en-US" sz="2000" dirty="0"/>
              <a:t>中</a:t>
            </a:r>
            <a:br>
              <a:rPr lang="zh-CN" altLang="en-US" sz="2000" dirty="0"/>
            </a:br>
            <a:r>
              <a:rPr lang="zh-CN" altLang="en-US" sz="2000" dirty="0"/>
              <a:t>  移出第一个进程，使其变为就绪状态，</a:t>
            </a:r>
            <a:r>
              <a:rPr lang="zh-CN" altLang="en-US" sz="2000" dirty="0" smtClean="0"/>
              <a:t>然后</a:t>
            </a:r>
            <a:r>
              <a:rPr lang="zh-CN" altLang="en-US" sz="2000" dirty="0" smtClean="0">
                <a:solidFill>
                  <a:srgbClr val="FF0000"/>
                </a:solidFill>
              </a:rPr>
              <a:t>？（调度）</a:t>
            </a:r>
            <a:endParaRPr lang="en-US" altLang="zh-CN" sz="2000" dirty="0" smtClean="0">
              <a:solidFill>
                <a:srgbClr val="FF0000"/>
              </a:solidFill>
            </a:endParaRPr>
          </a:p>
          <a:p>
            <a:pPr lvl="1" eaLnBrk="1" hangingPunct="1">
              <a:lnSpc>
                <a:spcPct val="120000"/>
              </a:lnSpc>
              <a:spcBef>
                <a:spcPct val="0"/>
              </a:spcBef>
              <a:buClr>
                <a:srgbClr val="CC0000"/>
              </a:buClr>
              <a:buSzPct val="90000"/>
            </a:pPr>
            <a:r>
              <a:rPr lang="zh-CN" altLang="en-US" sz="2000" u="sng" dirty="0" smtClean="0"/>
              <a:t> </a:t>
            </a:r>
            <a:r>
              <a:rPr lang="zh-CN" altLang="en-US" sz="2000" u="sng" dirty="0">
                <a:solidFill>
                  <a:srgbClr val="CC0000"/>
                </a:solidFill>
              </a:rPr>
              <a:t>说明：</a:t>
            </a:r>
            <a:r>
              <a:rPr lang="zh-CN" altLang="en-US" sz="2000" dirty="0"/>
              <a:t>实际上，</a:t>
            </a:r>
            <a:r>
              <a:rPr lang="en-US" altLang="zh-CN" sz="2000" dirty="0"/>
              <a:t>V</a:t>
            </a:r>
            <a:r>
              <a:rPr lang="zh-CN" altLang="en-US" sz="2000" dirty="0"/>
              <a:t>操作可以理解为归还资源的计数器；</a:t>
            </a:r>
          </a:p>
          <a:p>
            <a:pPr eaLnBrk="1" hangingPunct="1">
              <a:lnSpc>
                <a:spcPct val="120000"/>
              </a:lnSpc>
              <a:spcBef>
                <a:spcPct val="0"/>
              </a:spcBef>
              <a:buClrTx/>
              <a:buSzTx/>
              <a:buFontTx/>
              <a:buNone/>
            </a:pPr>
            <a:r>
              <a:rPr lang="zh-CN" altLang="en-US" sz="2000" dirty="0"/>
              <a:t>                            或是唤醒进程使其处于就绪状态的控制指令</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305800" cy="676275"/>
          </a:xfrm>
        </p:spPr>
        <p:txBody>
          <a:bodyPr/>
          <a:lstStyle/>
          <a:p>
            <a:pPr eaLnBrk="1" hangingPunct="1"/>
            <a:r>
              <a:rPr lang="zh-CN" altLang="en-US" smtClean="0"/>
              <a:t>信号量</a:t>
            </a:r>
            <a:r>
              <a:rPr lang="zh-CN" altLang="en-US" smtClean="0">
                <a:sym typeface="Symbol" pitchFamily="18" charset="2"/>
              </a:rPr>
              <a:t> </a:t>
            </a:r>
            <a:r>
              <a:rPr lang="en-US" altLang="zh-CN" smtClean="0">
                <a:sym typeface="Symbol" pitchFamily="18" charset="2"/>
              </a:rPr>
              <a:t>vs. </a:t>
            </a:r>
            <a:r>
              <a:rPr lang="zh-CN" altLang="en-US" smtClean="0">
                <a:sym typeface="Symbol" pitchFamily="18" charset="2"/>
              </a:rPr>
              <a:t>锁</a:t>
            </a:r>
          </a:p>
        </p:txBody>
      </p:sp>
      <p:sp>
        <p:nvSpPr>
          <p:cNvPr id="34819"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信号量是一个一般的锁</a:t>
            </a:r>
            <a:r>
              <a:rPr lang="en-US" altLang="zh-CN">
                <a:solidFill>
                  <a:srgbClr val="FF0000"/>
                </a:solidFill>
              </a:rPr>
              <a:t>…</a:t>
            </a:r>
          </a:p>
        </p:txBody>
      </p:sp>
      <p:grpSp>
        <p:nvGrpSpPr>
          <p:cNvPr id="294916" name="Group 4"/>
          <p:cNvGrpSpPr>
            <a:grpSpLocks/>
          </p:cNvGrpSpPr>
          <p:nvPr/>
        </p:nvGrpSpPr>
        <p:grpSpPr bwMode="auto">
          <a:xfrm>
            <a:off x="990600" y="1755775"/>
            <a:ext cx="7924800" cy="530225"/>
            <a:chOff x="624" y="1658"/>
            <a:chExt cx="4992" cy="334"/>
          </a:xfrm>
        </p:grpSpPr>
        <p:sp>
          <p:nvSpPr>
            <p:cNvPr id="34844" name="Rectangle 5"/>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锁</a:t>
              </a:r>
              <a:r>
                <a:rPr lang="en-US" altLang="zh-CN" sz="2400"/>
                <a:t>: {0,1}    </a:t>
              </a:r>
              <a:r>
                <a:rPr lang="zh-CN" altLang="en-US" sz="2400"/>
                <a:t>信号量</a:t>
              </a:r>
              <a:r>
                <a:rPr lang="en-US" altLang="zh-CN" sz="2400"/>
                <a:t>: {-</a:t>
              </a:r>
              <a:r>
                <a:rPr lang="en-US" altLang="zh-CN" sz="2400">
                  <a:sym typeface="Symbol" pitchFamily="18" charset="2"/>
                </a:rPr>
                <a:t>, … , -2, -1, 0, 1, 2, … , }</a:t>
              </a:r>
            </a:p>
          </p:txBody>
        </p:sp>
        <p:pic>
          <p:nvPicPr>
            <p:cNvPr id="3484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19" name="Group 7"/>
          <p:cNvGrpSpPr>
            <a:grpSpLocks/>
          </p:cNvGrpSpPr>
          <p:nvPr/>
        </p:nvGrpSpPr>
        <p:grpSpPr bwMode="auto">
          <a:xfrm>
            <a:off x="990600" y="2289175"/>
            <a:ext cx="7924800" cy="530225"/>
            <a:chOff x="624" y="1658"/>
            <a:chExt cx="4992" cy="334"/>
          </a:xfrm>
        </p:grpSpPr>
        <p:sp>
          <p:nvSpPr>
            <p:cNvPr id="34842" name="Rectangle 8"/>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信号量即信号的数量，唤醒实际上就是发一个信号</a:t>
              </a:r>
              <a:endParaRPr lang="zh-CN" altLang="en-US" sz="2400">
                <a:sym typeface="Symbol" pitchFamily="18" charset="2"/>
              </a:endParaRPr>
            </a:p>
          </p:txBody>
        </p:sp>
        <p:pic>
          <p:nvPicPr>
            <p:cNvPr id="34843"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4922" name="Picture 1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2212975"/>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4923" name="Group 11"/>
          <p:cNvGrpSpPr>
            <a:grpSpLocks/>
          </p:cNvGrpSpPr>
          <p:nvPr/>
        </p:nvGrpSpPr>
        <p:grpSpPr bwMode="auto">
          <a:xfrm>
            <a:off x="990600" y="2822575"/>
            <a:ext cx="7924800" cy="530225"/>
            <a:chOff x="624" y="1658"/>
            <a:chExt cx="4992" cy="334"/>
          </a:xfrm>
        </p:grpSpPr>
        <p:sp>
          <p:nvSpPr>
            <p:cNvPr id="34840" name="Rectangle 12"/>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开锁动作也是发一个信号</a:t>
              </a:r>
              <a:endParaRPr lang="zh-CN" altLang="en-US" sz="2400">
                <a:sym typeface="Symbol" pitchFamily="18" charset="2"/>
              </a:endParaRPr>
            </a:p>
          </p:txBody>
        </p:sp>
        <p:pic>
          <p:nvPicPr>
            <p:cNvPr id="34841"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4926" name="Rectangle 14"/>
          <p:cNvSpPr>
            <a:spLocks noChangeArrowheads="1"/>
          </p:cNvSpPr>
          <p:nvPr/>
        </p:nvSpPr>
        <p:spPr bwMode="auto">
          <a:xfrm>
            <a:off x="685800" y="3276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信号量的更多用途</a:t>
            </a:r>
            <a:r>
              <a:rPr lang="en-US" altLang="zh-CN">
                <a:solidFill>
                  <a:srgbClr val="FF0000"/>
                </a:solidFill>
              </a:rPr>
              <a:t>…</a:t>
            </a:r>
          </a:p>
        </p:txBody>
      </p:sp>
      <p:grpSp>
        <p:nvGrpSpPr>
          <p:cNvPr id="294927" name="Group 15"/>
          <p:cNvGrpSpPr>
            <a:grpSpLocks/>
          </p:cNvGrpSpPr>
          <p:nvPr/>
        </p:nvGrpSpPr>
        <p:grpSpPr bwMode="auto">
          <a:xfrm>
            <a:off x="990600" y="3871913"/>
            <a:ext cx="7924800" cy="530225"/>
            <a:chOff x="624" y="2544"/>
            <a:chExt cx="4992" cy="334"/>
          </a:xfrm>
        </p:grpSpPr>
        <p:sp>
          <p:nvSpPr>
            <p:cNvPr id="34838" name="Rectangle 16"/>
            <p:cNvSpPr>
              <a:spLocks noChangeArrowheads="1"/>
            </p:cNvSpPr>
            <p:nvPr/>
          </p:nvSpPr>
          <p:spPr bwMode="auto">
            <a:xfrm>
              <a:off x="624" y="2544"/>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可以用来实现互斥</a:t>
              </a:r>
              <a:endParaRPr lang="zh-CN" altLang="en-US" sz="2400">
                <a:sym typeface="Symbol" pitchFamily="18" charset="2"/>
              </a:endParaRPr>
            </a:p>
          </p:txBody>
        </p:sp>
        <p:pic>
          <p:nvPicPr>
            <p:cNvPr id="34839"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6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3" name="Group 21"/>
          <p:cNvGrpSpPr>
            <a:grpSpLocks/>
          </p:cNvGrpSpPr>
          <p:nvPr/>
        </p:nvGrpSpPr>
        <p:grpSpPr bwMode="auto">
          <a:xfrm>
            <a:off x="990600" y="4419600"/>
            <a:ext cx="7620000" cy="530225"/>
            <a:chOff x="624" y="3179"/>
            <a:chExt cx="4800" cy="334"/>
          </a:xfrm>
        </p:grpSpPr>
        <p:sp>
          <p:nvSpPr>
            <p:cNvPr id="34834" name="Rectangle 22"/>
            <p:cNvSpPr>
              <a:spLocks noChangeArrowheads="1"/>
            </p:cNvSpPr>
            <p:nvPr/>
          </p:nvSpPr>
          <p:spPr bwMode="auto">
            <a:xfrm>
              <a:off x="624" y="3179"/>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可以记录资源个数</a:t>
              </a:r>
              <a:r>
                <a:rPr lang="en-US" altLang="zh-CN" sz="2400"/>
                <a:t>(s.value</a:t>
              </a:r>
              <a:r>
                <a:rPr lang="en-US" altLang="zh-CN" sz="1800" b="0"/>
                <a:t> </a:t>
              </a:r>
              <a:r>
                <a:rPr lang="en-US" altLang="zh-CN" sz="2400"/>
                <a:t>≥ 0)</a:t>
              </a:r>
            </a:p>
          </p:txBody>
        </p:sp>
        <p:pic>
          <p:nvPicPr>
            <p:cNvPr id="34835"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30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6" name="Group 24"/>
          <p:cNvGrpSpPr>
            <a:grpSpLocks/>
          </p:cNvGrpSpPr>
          <p:nvPr/>
        </p:nvGrpSpPr>
        <p:grpSpPr bwMode="auto">
          <a:xfrm>
            <a:off x="990600" y="4956175"/>
            <a:ext cx="7620000" cy="530225"/>
            <a:chOff x="624" y="3506"/>
            <a:chExt cx="4800" cy="334"/>
          </a:xfrm>
        </p:grpSpPr>
        <p:sp>
          <p:nvSpPr>
            <p:cNvPr id="34832" name="Rectangle 25"/>
            <p:cNvSpPr>
              <a:spLocks noChangeArrowheads="1"/>
            </p:cNvSpPr>
            <p:nvPr/>
          </p:nvSpPr>
          <p:spPr bwMode="auto">
            <a:xfrm>
              <a:off x="624" y="3506"/>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可以记录等待进程个数</a:t>
              </a:r>
              <a:r>
                <a:rPr lang="en-US" altLang="zh-CN" sz="2400"/>
                <a:t>(|s.value| </a:t>
              </a:r>
              <a:r>
                <a:rPr lang="zh-CN" altLang="en-US" sz="2400">
                  <a:sym typeface="Symbol" pitchFamily="18" charset="2"/>
                </a:rPr>
                <a:t>，</a:t>
              </a:r>
              <a:r>
                <a:rPr lang="en-US" altLang="zh-CN" sz="2400"/>
                <a:t>s.value</a:t>
              </a:r>
              <a:r>
                <a:rPr lang="en-US" altLang="zh-CN" sz="1800" b="0"/>
                <a:t> </a:t>
              </a:r>
              <a:r>
                <a:rPr lang="zh-CN" altLang="en-US" sz="1800" b="0"/>
                <a:t>＜</a:t>
              </a:r>
              <a:r>
                <a:rPr lang="zh-CN" altLang="en-US" sz="2400"/>
                <a:t> </a:t>
              </a:r>
              <a:r>
                <a:rPr lang="en-US" altLang="zh-CN" sz="2400"/>
                <a:t>0)</a:t>
              </a:r>
            </a:p>
          </p:txBody>
        </p:sp>
        <p:pic>
          <p:nvPicPr>
            <p:cNvPr id="34833" name="Picture 2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62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9" name="Group 27"/>
          <p:cNvGrpSpPr>
            <a:grpSpLocks/>
          </p:cNvGrpSpPr>
          <p:nvPr/>
        </p:nvGrpSpPr>
        <p:grpSpPr bwMode="auto">
          <a:xfrm>
            <a:off x="990600" y="5489575"/>
            <a:ext cx="7620000" cy="530225"/>
            <a:chOff x="624" y="3842"/>
            <a:chExt cx="4800" cy="334"/>
          </a:xfrm>
        </p:grpSpPr>
        <p:sp>
          <p:nvSpPr>
            <p:cNvPr id="34830" name="Rectangle 28"/>
            <p:cNvSpPr>
              <a:spLocks noChangeArrowheads="1"/>
            </p:cNvSpPr>
            <p:nvPr/>
          </p:nvSpPr>
          <p:spPr bwMode="auto">
            <a:xfrm>
              <a:off x="624" y="3842"/>
              <a:ext cx="48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solidFill>
                    <a:srgbClr val="FF0000"/>
                  </a:solidFill>
                </a:rPr>
                <a:t>可以用来实现复杂的进程间同步关系</a:t>
              </a:r>
            </a:p>
          </p:txBody>
        </p:sp>
        <p:pic>
          <p:nvPicPr>
            <p:cNvPr id="34831" name="Picture 2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98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4919"/>
                                        </p:tgtEl>
                                        <p:attrNameLst>
                                          <p:attrName>style.visibility</p:attrName>
                                        </p:attrNameLst>
                                      </p:cBhvr>
                                      <p:to>
                                        <p:strVal val="visible"/>
                                      </p:to>
                                    </p:set>
                                    <p:animEffect transition="in" filter="dissolve">
                                      <p:cBhvr>
                                        <p:cTn id="12" dur="500"/>
                                        <p:tgtEl>
                                          <p:spTgt spid="294919"/>
                                        </p:tgtEl>
                                      </p:cBhvr>
                                    </p:animEffect>
                                  </p:childTnLst>
                                </p:cTn>
                              </p:par>
                              <p:par>
                                <p:cTn id="13" presetID="2" presetClass="entr" presetSubtype="2" fill="hold" nodeType="withEffect">
                                  <p:stCondLst>
                                    <p:cond delay="0"/>
                                  </p:stCondLst>
                                  <p:childTnLst>
                                    <p:set>
                                      <p:cBhvr>
                                        <p:cTn id="14" dur="1" fill="hold">
                                          <p:stCondLst>
                                            <p:cond delay="0"/>
                                          </p:stCondLst>
                                        </p:cTn>
                                        <p:tgtEl>
                                          <p:spTgt spid="294922"/>
                                        </p:tgtEl>
                                        <p:attrNameLst>
                                          <p:attrName>style.visibility</p:attrName>
                                        </p:attrNameLst>
                                      </p:cBhvr>
                                      <p:to>
                                        <p:strVal val="visible"/>
                                      </p:to>
                                    </p:set>
                                    <p:anim calcmode="lin" valueType="num">
                                      <p:cBhvr additive="base">
                                        <p:cTn id="15" dur="500" fill="hold"/>
                                        <p:tgtEl>
                                          <p:spTgt spid="294922"/>
                                        </p:tgtEl>
                                        <p:attrNameLst>
                                          <p:attrName>ppt_x</p:attrName>
                                        </p:attrNameLst>
                                      </p:cBhvr>
                                      <p:tavLst>
                                        <p:tav tm="0">
                                          <p:val>
                                            <p:strVal val="1+#ppt_w/2"/>
                                          </p:val>
                                        </p:tav>
                                        <p:tav tm="100000">
                                          <p:val>
                                            <p:strVal val="#ppt_x"/>
                                          </p:val>
                                        </p:tav>
                                      </p:tavLst>
                                    </p:anim>
                                    <p:anim calcmode="lin" valueType="num">
                                      <p:cBhvr additive="base">
                                        <p:cTn id="16" dur="500" fill="hold"/>
                                        <p:tgtEl>
                                          <p:spTgt spid="29492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94923"/>
                                        </p:tgtEl>
                                        <p:attrNameLst>
                                          <p:attrName>style.visibility</p:attrName>
                                        </p:attrNameLst>
                                      </p:cBhvr>
                                      <p:to>
                                        <p:strVal val="visible"/>
                                      </p:to>
                                    </p:set>
                                    <p:animEffect transition="in" filter="dissolve">
                                      <p:cBhvr>
                                        <p:cTn id="21" dur="500"/>
                                        <p:tgtEl>
                                          <p:spTgt spid="294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4926"/>
                                        </p:tgtEl>
                                        <p:attrNameLst>
                                          <p:attrName>style.visibility</p:attrName>
                                        </p:attrNameLst>
                                      </p:cBhvr>
                                      <p:to>
                                        <p:strVal val="visible"/>
                                      </p:to>
                                    </p:set>
                                    <p:animEffect transition="in" filter="dissolve">
                                      <p:cBhvr>
                                        <p:cTn id="26" dur="500"/>
                                        <p:tgtEl>
                                          <p:spTgt spid="2949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94927"/>
                                        </p:tgtEl>
                                        <p:attrNameLst>
                                          <p:attrName>style.visibility</p:attrName>
                                        </p:attrNameLst>
                                      </p:cBhvr>
                                      <p:to>
                                        <p:strVal val="visible"/>
                                      </p:to>
                                    </p:set>
                                    <p:animEffect transition="in" filter="dissolve">
                                      <p:cBhvr>
                                        <p:cTn id="31" dur="500"/>
                                        <p:tgtEl>
                                          <p:spTgt spid="2949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94933"/>
                                        </p:tgtEl>
                                        <p:attrNameLst>
                                          <p:attrName>style.visibility</p:attrName>
                                        </p:attrNameLst>
                                      </p:cBhvr>
                                      <p:to>
                                        <p:strVal val="visible"/>
                                      </p:to>
                                    </p:set>
                                    <p:animEffect transition="in" filter="dissolve">
                                      <p:cBhvr>
                                        <p:cTn id="36" dur="500"/>
                                        <p:tgtEl>
                                          <p:spTgt spid="2949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94936"/>
                                        </p:tgtEl>
                                        <p:attrNameLst>
                                          <p:attrName>style.visibility</p:attrName>
                                        </p:attrNameLst>
                                      </p:cBhvr>
                                      <p:to>
                                        <p:strVal val="visible"/>
                                      </p:to>
                                    </p:set>
                                    <p:animEffect transition="in" filter="dissolve">
                                      <p:cBhvr>
                                        <p:cTn id="41" dur="500"/>
                                        <p:tgtEl>
                                          <p:spTgt spid="2949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94939"/>
                                        </p:tgtEl>
                                        <p:attrNameLst>
                                          <p:attrName>style.visibility</p:attrName>
                                        </p:attrNameLst>
                                      </p:cBhvr>
                                      <p:to>
                                        <p:strVal val="visible"/>
                                      </p:to>
                                    </p:set>
                                    <p:animEffect transition="in" filter="dissolve">
                                      <p:cBhvr>
                                        <p:cTn id="46" dur="500"/>
                                        <p:tgtEl>
                                          <p:spTgt spid="29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5843"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5844"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1</a:t>
            </a:r>
            <a:r>
              <a:rPr kumimoji="1" lang="zh-CN" altLang="en-US" sz="2400">
                <a:solidFill>
                  <a:srgbClr val="CC0000"/>
                </a:solidFill>
                <a:latin typeface="黑体" pitchFamily="2" charset="-122"/>
                <a:ea typeface="黑体" pitchFamily="2" charset="-122"/>
              </a:rPr>
              <a:t>：    </a:t>
            </a:r>
          </a:p>
        </p:txBody>
      </p:sp>
      <p:sp>
        <p:nvSpPr>
          <p:cNvPr id="35845" name="Rectangle 5"/>
          <p:cNvSpPr>
            <a:spLocks noChangeArrowheads="1"/>
          </p:cNvSpPr>
          <p:nvPr/>
        </p:nvSpPr>
        <p:spPr bwMode="auto">
          <a:xfrm>
            <a:off x="685800" y="1752600"/>
            <a:ext cx="7620000" cy="41910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CC0000"/>
              </a:buClr>
              <a:buFont typeface="Wingdings" pitchFamily="2" charset="2"/>
              <a:buNone/>
            </a:pPr>
            <a:r>
              <a:rPr lang="zh-CN" altLang="en-US" sz="2400" dirty="0">
                <a:solidFill>
                  <a:srgbClr val="CC0000"/>
                </a:solidFill>
                <a:latin typeface="黑体" pitchFamily="2" charset="-122"/>
                <a:ea typeface="黑体" pitchFamily="2" charset="-122"/>
              </a:rPr>
              <a:t>例</a:t>
            </a:r>
            <a:r>
              <a:rPr lang="en-US" altLang="zh-CN" sz="2400" dirty="0">
                <a:solidFill>
                  <a:srgbClr val="CC0000"/>
                </a:solidFill>
                <a:latin typeface="黑体" pitchFamily="2" charset="-122"/>
                <a:ea typeface="黑体" pitchFamily="2" charset="-122"/>
              </a:rPr>
              <a:t>1</a:t>
            </a:r>
            <a:r>
              <a:rPr lang="zh-CN" altLang="en-US" sz="2400" dirty="0">
                <a:solidFill>
                  <a:srgbClr val="CC0000"/>
                </a:solidFill>
                <a:latin typeface="黑体" pitchFamily="2" charset="-122"/>
                <a:ea typeface="黑体" pitchFamily="2" charset="-122"/>
              </a:rPr>
              <a:t>：</a:t>
            </a:r>
            <a:r>
              <a:rPr lang="zh-CN" altLang="en-US" sz="2400" dirty="0">
                <a:solidFill>
                  <a:srgbClr val="CC0000"/>
                </a:solidFill>
              </a:rPr>
              <a:t>利用信号量及其</a:t>
            </a:r>
            <a:r>
              <a:rPr lang="en-US" altLang="zh-CN" sz="2400" dirty="0">
                <a:solidFill>
                  <a:srgbClr val="CC0000"/>
                </a:solidFill>
              </a:rPr>
              <a:t>P</a:t>
            </a:r>
            <a:r>
              <a:rPr lang="zh-CN" altLang="en-US" sz="2400" dirty="0">
                <a:solidFill>
                  <a:srgbClr val="CC0000"/>
                </a:solidFill>
              </a:rPr>
              <a:t>、</a:t>
            </a:r>
            <a:r>
              <a:rPr lang="en-US" altLang="zh-CN" sz="2400" dirty="0">
                <a:solidFill>
                  <a:srgbClr val="CC0000"/>
                </a:solidFill>
              </a:rPr>
              <a:t>V</a:t>
            </a:r>
            <a:r>
              <a:rPr lang="zh-CN" altLang="en-US" sz="2400" dirty="0">
                <a:solidFill>
                  <a:srgbClr val="CC0000"/>
                </a:solidFill>
              </a:rPr>
              <a:t>操作能方便地实现进程</a:t>
            </a:r>
            <a:br>
              <a:rPr lang="zh-CN" altLang="en-US" sz="2400" dirty="0">
                <a:solidFill>
                  <a:srgbClr val="CC0000"/>
                </a:solidFill>
              </a:rPr>
            </a:br>
            <a:r>
              <a:rPr lang="zh-CN" altLang="en-US" sz="2400" dirty="0">
                <a:solidFill>
                  <a:srgbClr val="CC0000"/>
                </a:solidFill>
              </a:rPr>
              <a:t>         互斥。</a:t>
            </a:r>
          </a:p>
          <a:p>
            <a:pPr eaLnBrk="1" hangingPunct="1">
              <a:lnSpc>
                <a:spcPct val="140000"/>
              </a:lnSpc>
              <a:spcBef>
                <a:spcPct val="0"/>
              </a:spcBef>
              <a:buClr>
                <a:srgbClr val="CC0000"/>
              </a:buClr>
              <a:buFont typeface="Wingdings" pitchFamily="2" charset="2"/>
              <a:buNone/>
            </a:pPr>
            <a:r>
              <a:rPr lang="zh-CN" altLang="en-US" sz="2000" dirty="0"/>
              <a:t>设</a:t>
            </a:r>
            <a:r>
              <a:rPr lang="en-US" altLang="zh-CN" sz="2000" dirty="0"/>
              <a:t>S</a:t>
            </a:r>
            <a:r>
              <a:rPr lang="zh-CN" altLang="en-US" sz="2000" dirty="0"/>
              <a:t>为一互斥信号量，其初值＝</a:t>
            </a:r>
            <a:r>
              <a:rPr lang="en-US" altLang="zh-CN" sz="2000" dirty="0"/>
              <a:t>1</a:t>
            </a:r>
            <a:r>
              <a:rPr lang="zh-CN" altLang="en-US" sz="2000" dirty="0"/>
              <a:t>，表示某临界资源未被占用。利用信号量实现并发进程</a:t>
            </a:r>
            <a:r>
              <a:rPr lang="en-US" altLang="zh-CN" sz="2000" dirty="0" err="1"/>
              <a:t>P1</a:t>
            </a:r>
            <a:r>
              <a:rPr lang="zh-CN" altLang="en-US" sz="2000" dirty="0"/>
              <a:t>、</a:t>
            </a:r>
            <a:r>
              <a:rPr lang="en-US" altLang="zh-CN" sz="2000" dirty="0" err="1"/>
              <a:t>P2</a:t>
            </a:r>
            <a:r>
              <a:rPr lang="zh-CN" altLang="en-US" sz="2000" dirty="0"/>
              <a:t>互斥访问临界区的描述如下：</a:t>
            </a:r>
          </a:p>
          <a:p>
            <a:pPr lvl="1" eaLnBrk="1" hangingPunct="1">
              <a:spcBef>
                <a:spcPct val="0"/>
              </a:spcBef>
              <a:buClrTx/>
              <a:buSzTx/>
              <a:buFontTx/>
              <a:buNone/>
            </a:pPr>
            <a:endParaRPr lang="zh-CN" altLang="en-US" sz="2000" dirty="0"/>
          </a:p>
          <a:p>
            <a:pPr lvl="1" eaLnBrk="1" hangingPunct="1">
              <a:spcBef>
                <a:spcPct val="0"/>
              </a:spcBef>
              <a:buClrTx/>
              <a:buSzTx/>
              <a:buFontTx/>
              <a:buNone/>
            </a:pPr>
            <a:r>
              <a:rPr lang="zh-CN" altLang="en-US" sz="2000" dirty="0"/>
              <a:t>                   进程</a:t>
            </a:r>
            <a:r>
              <a:rPr lang="en-US" altLang="zh-CN" sz="2000" dirty="0" err="1"/>
              <a:t>p1</a:t>
            </a:r>
            <a:r>
              <a:rPr lang="en-US" altLang="zh-CN" sz="2000" dirty="0"/>
              <a:t>                       </a:t>
            </a:r>
            <a:r>
              <a:rPr lang="zh-CN" altLang="en-US" sz="2000" dirty="0"/>
              <a:t>进程</a:t>
            </a:r>
            <a:r>
              <a:rPr lang="en-US" altLang="zh-CN" sz="2000" dirty="0" err="1"/>
              <a:t>p2</a:t>
            </a:r>
            <a:endParaRPr lang="en-US" altLang="zh-CN" sz="2000" dirty="0"/>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P(S)                          P(S)</a:t>
            </a:r>
          </a:p>
          <a:p>
            <a:pPr lvl="1" eaLnBrk="1" hangingPunct="1">
              <a:spcBef>
                <a:spcPct val="0"/>
              </a:spcBef>
              <a:buClrTx/>
              <a:buSzTx/>
              <a:buFontTx/>
              <a:buNone/>
            </a:pPr>
            <a:r>
              <a:rPr lang="en-US" altLang="zh-CN" sz="2000" dirty="0"/>
              <a:t>                        </a:t>
            </a:r>
            <a:r>
              <a:rPr lang="zh-CN" altLang="en-US" sz="2000" dirty="0"/>
              <a:t>临界区                      临界区</a:t>
            </a:r>
          </a:p>
          <a:p>
            <a:pPr lvl="1" eaLnBrk="1" hangingPunct="1">
              <a:spcBef>
                <a:spcPct val="0"/>
              </a:spcBef>
              <a:buClrTx/>
              <a:buSzTx/>
              <a:buFontTx/>
              <a:buNone/>
            </a:pPr>
            <a:r>
              <a:rPr lang="zh-CN" altLang="en-US" sz="2000" dirty="0"/>
              <a:t>                      </a:t>
            </a:r>
            <a:r>
              <a:rPr lang="en-US" altLang="zh-CN" sz="2000" dirty="0"/>
              <a:t>V(S)                          V(S)	</a:t>
            </a:r>
          </a:p>
          <a:p>
            <a:pPr lvl="1" eaLnBrk="1" hangingPunct="1">
              <a:spcBef>
                <a:spcPct val="0"/>
              </a:spcBef>
              <a:buClrTx/>
              <a:buSzTx/>
              <a:buFontTx/>
              <a:buNone/>
            </a:pPr>
            <a:r>
              <a:rPr lang="en-US" altLang="zh-CN" sz="2000" dirty="0"/>
              <a:t>                         .                                .</a:t>
            </a:r>
          </a:p>
          <a:p>
            <a:pPr lvl="1" eaLnBrk="1" hangingPunct="1">
              <a:spcBef>
                <a:spcPct val="0"/>
              </a:spcBef>
              <a:buClrTx/>
              <a:buSzTx/>
              <a:buFontTx/>
              <a:buNone/>
            </a:pPr>
            <a:r>
              <a:rPr lang="en-US" altLang="zh-CN" sz="2000" dirty="0"/>
              <a:t>                         .                                .</a:t>
            </a:r>
          </a:p>
        </p:txBody>
      </p:sp>
      <p:sp>
        <p:nvSpPr>
          <p:cNvPr id="2" name="矩形 1"/>
          <p:cNvSpPr/>
          <p:nvPr/>
        </p:nvSpPr>
        <p:spPr>
          <a:xfrm>
            <a:off x="716280" y="6096000"/>
            <a:ext cx="3869970" cy="492443"/>
          </a:xfrm>
          <a:prstGeom prst="rect">
            <a:avLst/>
          </a:prstGeom>
        </p:spPr>
        <p:txBody>
          <a:bodyPr wrap="none">
            <a:spAutoFit/>
          </a:bodyPr>
          <a:lstStyle/>
          <a:p>
            <a:r>
              <a:rPr lang="zh-CN" altLang="en-US" dirty="0" smtClean="0">
                <a:solidFill>
                  <a:srgbClr val="FF0000"/>
                </a:solidFill>
              </a:rPr>
              <a:t>还有没有忙等待的问题？</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anim calcmode="lin" valueType="num">
                                      <p:cBhvr additive="base">
                                        <p:cTn id="7" dur="500" fill="hold"/>
                                        <p:tgtEl>
                                          <p:spTgt spid="3584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xEl>
                                              <p:pRg st="3" end="3"/>
                                            </p:txEl>
                                          </p:spTgt>
                                        </p:tgtEl>
                                        <p:attrNameLst>
                                          <p:attrName>style.visibility</p:attrName>
                                        </p:attrNameLst>
                                      </p:cBhvr>
                                      <p:to>
                                        <p:strVal val="visible"/>
                                      </p:to>
                                    </p:set>
                                    <p:anim calcmode="lin" valueType="num">
                                      <p:cBhvr additive="base">
                                        <p:cTn id="13" dur="500" fill="hold"/>
                                        <p:tgtEl>
                                          <p:spTgt spid="3584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5">
                                            <p:txEl>
                                              <p:pRg st="4" end="4"/>
                                            </p:txEl>
                                          </p:spTgt>
                                        </p:tgtEl>
                                        <p:attrNameLst>
                                          <p:attrName>style.visibility</p:attrName>
                                        </p:attrNameLst>
                                      </p:cBhvr>
                                      <p:to>
                                        <p:strVal val="visible"/>
                                      </p:to>
                                    </p:set>
                                    <p:anim calcmode="lin" valueType="num">
                                      <p:cBhvr additive="base">
                                        <p:cTn id="17" dur="5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5">
                                            <p:txEl>
                                              <p:pRg st="5" end="5"/>
                                            </p:txEl>
                                          </p:spTgt>
                                        </p:tgtEl>
                                        <p:attrNameLst>
                                          <p:attrName>style.visibility</p:attrName>
                                        </p:attrNameLst>
                                      </p:cBhvr>
                                      <p:to>
                                        <p:strVal val="visible"/>
                                      </p:to>
                                    </p:set>
                                    <p:anim calcmode="lin" valueType="num">
                                      <p:cBhvr additive="base">
                                        <p:cTn id="21" dur="5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5">
                                            <p:txEl>
                                              <p:pRg st="6" end="6"/>
                                            </p:txEl>
                                          </p:spTgt>
                                        </p:tgtEl>
                                        <p:attrNameLst>
                                          <p:attrName>style.visibility</p:attrName>
                                        </p:attrNameLst>
                                      </p:cBhvr>
                                      <p:to>
                                        <p:strVal val="visible"/>
                                      </p:to>
                                    </p:set>
                                    <p:anim calcmode="lin" valueType="num">
                                      <p:cBhvr additive="base">
                                        <p:cTn id="25" dur="500" fill="hold"/>
                                        <p:tgtEl>
                                          <p:spTgt spid="3584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5">
                                            <p:txEl>
                                              <p:pRg st="7" end="7"/>
                                            </p:txEl>
                                          </p:spTgt>
                                        </p:tgtEl>
                                        <p:attrNameLst>
                                          <p:attrName>style.visibility</p:attrName>
                                        </p:attrNameLst>
                                      </p:cBhvr>
                                      <p:to>
                                        <p:strVal val="visible"/>
                                      </p:to>
                                    </p:set>
                                    <p:anim calcmode="lin" valueType="num">
                                      <p:cBhvr additive="base">
                                        <p:cTn id="29" dur="5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5">
                                            <p:txEl>
                                              <p:pRg st="8" end="8"/>
                                            </p:txEl>
                                          </p:spTgt>
                                        </p:tgtEl>
                                        <p:attrNameLst>
                                          <p:attrName>style.visibility</p:attrName>
                                        </p:attrNameLst>
                                      </p:cBhvr>
                                      <p:to>
                                        <p:strVal val="visible"/>
                                      </p:to>
                                    </p:set>
                                    <p:anim calcmode="lin" valueType="num">
                                      <p:cBhvr additive="base">
                                        <p:cTn id="33" dur="5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845">
                                            <p:txEl>
                                              <p:pRg st="9" end="9"/>
                                            </p:txEl>
                                          </p:spTgt>
                                        </p:tgtEl>
                                        <p:attrNameLst>
                                          <p:attrName>style.visibility</p:attrName>
                                        </p:attrNameLst>
                                      </p:cBhvr>
                                      <p:to>
                                        <p:strVal val="visible"/>
                                      </p:to>
                                    </p:set>
                                    <p:anim calcmode="lin" valueType="num">
                                      <p:cBhvr additive="base">
                                        <p:cTn id="37" dur="5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45">
                                            <p:txEl>
                                              <p:pRg st="10" end="10"/>
                                            </p:txEl>
                                          </p:spTgt>
                                        </p:tgtEl>
                                        <p:attrNameLst>
                                          <p:attrName>style.visibility</p:attrName>
                                        </p:attrNameLst>
                                      </p:cBhvr>
                                      <p:to>
                                        <p:strVal val="visible"/>
                                      </p:to>
                                    </p:set>
                                    <p:anim calcmode="lin" valueType="num">
                                      <p:cBhvr additive="base">
                                        <p:cTn id="41" dur="5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6867"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6868"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2</a:t>
            </a:r>
            <a:r>
              <a:rPr kumimoji="1" lang="zh-CN" altLang="en-US" sz="2400">
                <a:solidFill>
                  <a:srgbClr val="CC0000"/>
                </a:solidFill>
                <a:latin typeface="黑体" pitchFamily="2" charset="-122"/>
                <a:ea typeface="黑体" pitchFamily="2" charset="-122"/>
              </a:rPr>
              <a:t>：    </a:t>
            </a:r>
          </a:p>
        </p:txBody>
      </p:sp>
      <p:sp>
        <p:nvSpPr>
          <p:cNvPr id="36869" name="Rectangle 5"/>
          <p:cNvSpPr>
            <a:spLocks noChangeArrowheads="1"/>
          </p:cNvSpPr>
          <p:nvPr/>
        </p:nvSpPr>
        <p:spPr bwMode="auto">
          <a:xfrm>
            <a:off x="685800" y="1828800"/>
            <a:ext cx="7620000" cy="4343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2667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itchFamily="2" charset="-122"/>
                <a:ea typeface="黑体" pitchFamily="2" charset="-122"/>
              </a:rPr>
              <a:t>例</a:t>
            </a:r>
            <a:r>
              <a:rPr lang="en-US" altLang="zh-CN" sz="2400">
                <a:solidFill>
                  <a:srgbClr val="CC0000"/>
                </a:solidFill>
                <a:latin typeface="黑体" pitchFamily="2" charset="-122"/>
                <a:ea typeface="黑体" pitchFamily="2" charset="-122"/>
              </a:rPr>
              <a:t>2</a:t>
            </a:r>
            <a:r>
              <a:rPr lang="zh-CN" altLang="en-US" sz="2400">
                <a:solidFill>
                  <a:srgbClr val="CC0000"/>
                </a:solidFill>
                <a:latin typeface="黑体" pitchFamily="2" charset="-122"/>
                <a:ea typeface="黑体" pitchFamily="2" charset="-122"/>
              </a:rPr>
              <a:t>：</a:t>
            </a:r>
            <a:r>
              <a:rPr lang="zh-CN" altLang="en-US" sz="2400"/>
              <a:t>假如系统中有</a:t>
            </a:r>
            <a:r>
              <a:rPr lang="en-US" altLang="zh-CN" sz="2400"/>
              <a:t>2</a:t>
            </a:r>
            <a:r>
              <a:rPr lang="zh-CN" altLang="en-US" sz="2400"/>
              <a:t>台打印机可用；</a:t>
            </a:r>
          </a:p>
          <a:p>
            <a:pPr eaLnBrk="1" hangingPunct="1">
              <a:lnSpc>
                <a:spcPct val="120000"/>
              </a:lnSpc>
              <a:spcBef>
                <a:spcPct val="0"/>
              </a:spcBef>
              <a:buClrTx/>
              <a:buSzTx/>
              <a:buFontTx/>
              <a:buNone/>
            </a:pPr>
            <a:r>
              <a:rPr lang="zh-CN" altLang="en-US" sz="2400"/>
              <a:t>         现有</a:t>
            </a:r>
            <a:r>
              <a:rPr lang="en-US" altLang="zh-CN" sz="2400"/>
              <a:t>4</a:t>
            </a:r>
            <a:r>
              <a:rPr lang="zh-CN" altLang="en-US" sz="2400"/>
              <a:t>个进程</a:t>
            </a:r>
            <a:r>
              <a:rPr lang="en-US" altLang="zh-CN" sz="2400"/>
              <a:t>P1</a:t>
            </a:r>
            <a:r>
              <a:rPr lang="zh-CN" altLang="en-US" sz="2400"/>
              <a:t>，</a:t>
            </a:r>
            <a:r>
              <a:rPr lang="en-US" altLang="zh-CN" sz="2400"/>
              <a:t>P2</a:t>
            </a:r>
            <a:r>
              <a:rPr lang="zh-CN" altLang="en-US" sz="2400"/>
              <a:t>，</a:t>
            </a:r>
            <a:r>
              <a:rPr lang="en-US" altLang="zh-CN" sz="2400"/>
              <a:t>P3</a:t>
            </a:r>
            <a:r>
              <a:rPr lang="zh-CN" altLang="en-US" sz="2400"/>
              <a:t>，</a:t>
            </a:r>
            <a:r>
              <a:rPr lang="en-US" altLang="zh-CN" sz="2400"/>
              <a:t>P4</a:t>
            </a:r>
            <a:r>
              <a:rPr lang="zh-CN" altLang="en-US" sz="2400"/>
              <a:t>都在不同时间里</a:t>
            </a:r>
            <a:br>
              <a:rPr lang="zh-CN" altLang="en-US" sz="2400"/>
            </a:br>
            <a:r>
              <a:rPr lang="zh-CN" altLang="en-US" sz="2400"/>
              <a:t>      以不同数量申请该设备。</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S</a:t>
            </a:r>
            <a:r>
              <a:rPr lang="zh-CN" altLang="en-US" sz="2400">
                <a:solidFill>
                  <a:srgbClr val="000099"/>
                </a:solidFill>
              </a:rPr>
              <a:t>初值＝</a:t>
            </a:r>
            <a:r>
              <a:rPr lang="en-US" altLang="zh-CN" sz="2400">
                <a:solidFill>
                  <a:srgbClr val="000099"/>
                </a:solidFill>
              </a:rPr>
              <a:t>2</a:t>
            </a:r>
            <a:r>
              <a:rPr lang="zh-CN" altLang="en-US" sz="2400">
                <a:solidFill>
                  <a:srgbClr val="000099"/>
                </a:solidFill>
              </a:rPr>
              <a:t>，表示共有</a:t>
            </a:r>
            <a:r>
              <a:rPr lang="en-US" altLang="zh-CN" sz="2400">
                <a:solidFill>
                  <a:srgbClr val="000099"/>
                </a:solidFill>
              </a:rPr>
              <a:t>2</a:t>
            </a:r>
            <a:r>
              <a:rPr lang="zh-CN" altLang="en-US" sz="2400">
                <a:solidFill>
                  <a:srgbClr val="000099"/>
                </a:solidFill>
              </a:rPr>
              <a:t>台打印机可用。</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P1</a:t>
            </a:r>
            <a:r>
              <a:rPr lang="zh-CN" altLang="en-US" sz="2400">
                <a:solidFill>
                  <a:srgbClr val="000099"/>
                </a:solidFill>
              </a:rPr>
              <a:t>、</a:t>
            </a:r>
            <a:r>
              <a:rPr lang="en-US" altLang="zh-CN" sz="2400">
                <a:solidFill>
                  <a:srgbClr val="000099"/>
                </a:solidFill>
              </a:rPr>
              <a:t>P2</a:t>
            </a:r>
            <a:r>
              <a:rPr lang="zh-CN" altLang="en-US" sz="2400">
                <a:solidFill>
                  <a:srgbClr val="000099"/>
                </a:solidFill>
              </a:rPr>
              <a:t>、</a:t>
            </a:r>
            <a:r>
              <a:rPr lang="en-US" altLang="zh-CN" sz="2400">
                <a:solidFill>
                  <a:srgbClr val="000099"/>
                </a:solidFill>
              </a:rPr>
              <a:t>P3</a:t>
            </a:r>
            <a:r>
              <a:rPr lang="zh-CN" altLang="en-US" sz="2400">
                <a:solidFill>
                  <a:srgbClr val="000099"/>
                </a:solidFill>
              </a:rPr>
              <a:t>、</a:t>
            </a:r>
            <a:r>
              <a:rPr lang="en-US" altLang="zh-CN" sz="2400">
                <a:solidFill>
                  <a:srgbClr val="000099"/>
                </a:solidFill>
              </a:rPr>
              <a:t>P4</a:t>
            </a:r>
            <a:r>
              <a:rPr lang="zh-CN" altLang="en-US" sz="2400">
                <a:solidFill>
                  <a:srgbClr val="000099"/>
                </a:solidFill>
              </a:rPr>
              <a:t>为并发进程，本例假设第</a:t>
            </a:r>
            <a:r>
              <a:rPr lang="en-US" altLang="zh-CN" sz="2400">
                <a:solidFill>
                  <a:srgbClr val="000099"/>
                </a:solidFill>
              </a:rPr>
              <a:t>1</a:t>
            </a:r>
            <a:br>
              <a:rPr lang="en-US" altLang="zh-CN" sz="2400">
                <a:solidFill>
                  <a:srgbClr val="000099"/>
                </a:solidFill>
              </a:rPr>
            </a:br>
            <a:r>
              <a:rPr lang="en-US" altLang="zh-CN" sz="2400">
                <a:solidFill>
                  <a:srgbClr val="000099"/>
                </a:solidFill>
              </a:rPr>
              <a:t>         </a:t>
            </a:r>
            <a:r>
              <a:rPr lang="zh-CN" altLang="en-US" sz="2400">
                <a:solidFill>
                  <a:srgbClr val="000099"/>
                </a:solidFill>
              </a:rPr>
              <a:t>个被调度的为</a:t>
            </a:r>
            <a:r>
              <a:rPr lang="en-US" altLang="zh-CN" sz="2400">
                <a:solidFill>
                  <a:srgbClr val="000099"/>
                </a:solidFill>
              </a:rPr>
              <a:t>P2</a:t>
            </a:r>
            <a:r>
              <a:rPr lang="zh-CN" altLang="en-US" sz="2400">
                <a:solidFill>
                  <a:srgbClr val="000099"/>
                </a:solidFill>
              </a:rPr>
              <a:t>。</a:t>
            </a:r>
          </a:p>
          <a:p>
            <a:pPr eaLnBrk="1" hangingPunct="1">
              <a:lnSpc>
                <a:spcPct val="120000"/>
              </a:lnSpc>
              <a:spcBef>
                <a:spcPct val="0"/>
              </a:spcBef>
              <a:buClrTx/>
              <a:buSzTx/>
              <a:buFontTx/>
              <a:buNone/>
            </a:pPr>
            <a:r>
              <a:rPr lang="zh-CN" altLang="en-US" sz="2400"/>
              <a:t>         列出使用</a:t>
            </a:r>
            <a:r>
              <a:rPr lang="en-US" altLang="zh-CN" sz="2400"/>
              <a:t>P</a:t>
            </a:r>
            <a:r>
              <a:rPr lang="zh-CN" altLang="en-US" sz="2400"/>
              <a:t>、</a:t>
            </a:r>
            <a:r>
              <a:rPr lang="en-US" altLang="zh-CN" sz="2400"/>
              <a:t>V</a:t>
            </a:r>
            <a:r>
              <a:rPr lang="zh-CN" altLang="en-US" sz="2400"/>
              <a:t>操作使这</a:t>
            </a:r>
            <a:r>
              <a:rPr lang="en-US" altLang="zh-CN" sz="2400"/>
              <a:t>4</a:t>
            </a:r>
            <a:r>
              <a:rPr lang="zh-CN" altLang="en-US" sz="2400"/>
              <a:t>个进程互斥工作过程。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789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graphicFrame>
        <p:nvGraphicFramePr>
          <p:cNvPr id="298251" name="Group 267"/>
          <p:cNvGraphicFramePr>
            <a:graphicFrameLocks noGrp="1"/>
          </p:cNvGraphicFramePr>
          <p:nvPr>
            <p:ph/>
          </p:nvPr>
        </p:nvGraphicFramePr>
        <p:xfrm>
          <a:off x="457200" y="1219200"/>
          <a:ext cx="8382000" cy="5456599"/>
        </p:xfrm>
        <a:graphic>
          <a:graphicData uri="http://schemas.openxmlformats.org/drawingml/2006/table">
            <a:tbl>
              <a:tblPr/>
              <a:tblGrid>
                <a:gridCol w="619125"/>
                <a:gridCol w="688975"/>
                <a:gridCol w="688975"/>
                <a:gridCol w="669925"/>
                <a:gridCol w="879475"/>
                <a:gridCol w="862013"/>
                <a:gridCol w="860425"/>
                <a:gridCol w="860425"/>
                <a:gridCol w="881062"/>
                <a:gridCol w="1371600"/>
              </a:tblGrid>
              <a:tr h="462683">
                <a:tc gridSpan="4">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并发进程</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Pi</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工作序列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 )</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数字表示运行顺序</a:t>
                      </a:r>
                    </a:p>
                  </a:txBody>
                  <a:tcPr marL="18000" marR="36000" marT="17997" marB="1799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并发执行</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顺序</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当前处于</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运行态</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进程</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所执行的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P/V</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信号量</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的值</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a:t>
                      </a:r>
                      <a:r>
                        <a:rPr kumimoji="0" lang="zh-CN" altLang="en-US"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初值</a:t>
                      </a:r>
                      <a:r>
                        <a:rPr kumimoji="0" lang="en-US" altLang="zh-CN" sz="1400" b="1" i="0" u="none" strike="noStrike" cap="none" normalizeH="0" baseline="0" smtClean="0">
                          <a:ln>
                            <a:noFill/>
                          </a:ln>
                          <a:solidFill>
                            <a:srgbClr val="CC0000"/>
                          </a:solidFill>
                          <a:effectLst/>
                          <a:latin typeface="宋体" pitchFamily="2" charset="-122"/>
                          <a:ea typeface="宋体" pitchFamily="2" charset="-122"/>
                          <a:cs typeface="Times New Roman" pitchFamily="18" charset="0"/>
                        </a:rPr>
                        <a:t>=2)</a:t>
                      </a:r>
                      <a:endParaRPr kumimoji="0" lang="en-US" altLang="zh-CN" sz="1400" b="1" i="0" u="none" strike="noStrike" cap="none" normalizeH="0" baseline="0" smtClean="0">
                        <a:ln>
                          <a:noFill/>
                        </a:ln>
                        <a:solidFill>
                          <a:srgbClr val="CC0000"/>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被唤醒的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进程</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信号量</a:t>
                      </a:r>
                      <a:r>
                        <a:rPr kumimoji="0"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a:t>
                      </a: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等待队列</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18000" marR="36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276163">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06309">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⑵</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⑹</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⑴</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⑷</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⑼</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⑾</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⑶</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⑺</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⑻</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⑿</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12">
                  <a:txBody>
                    <a:bodyPr/>
                    <a:lstStyle>
                      <a:lvl1pPr marL="342900" indent="-2667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26670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⑸</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打印</a:t>
                      </a:r>
                    </a:p>
                    <a:p>
                      <a:pPr marL="34290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3300"/>
                          </a:solidFill>
                          <a:effectLst/>
                          <a:latin typeface="宋体" pitchFamily="2" charset="-122"/>
                          <a:ea typeface="宋体" pitchFamily="2" charset="-122"/>
                          <a:cs typeface="Times New Roman" pitchFamily="18" charset="0"/>
                        </a:rPr>
                        <a:t>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⑽</a:t>
                      </a: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66700" algn="l" defTabSz="914400" rtl="0" eaLnBrk="0" fontAlgn="base" latinLnBrk="0" hangingPunct="0">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p>
                  </a:txBody>
                  <a:tcPr marL="18000" marR="18000" marT="17997" marB="179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⑴</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T="45710" marB="4571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⑵</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⑶</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⑷</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⑸</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P3→P2→P4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⑹</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⑺</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⑻</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⑼</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⑽</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09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⑾</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957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宋体" pitchFamily="2" charset="-122"/>
                          <a:ea typeface="宋体" pitchFamily="2" charset="-122"/>
                          <a:cs typeface="Times New Roman" pitchFamily="18" charset="0"/>
                        </a:rPr>
                        <a:t>⑿</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marL="18000" marR="18000" marT="17997" marB="179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Clr>
                          <a:srgbClr val="993300"/>
                        </a:buClr>
                        <a:buSzPct val="90000"/>
                        <a:buFont typeface="Wingdings" pitchFamily="2" charset="2"/>
                        <a:defRPr sz="2400" b="1">
                          <a:solidFill>
                            <a:schemeClr val="tx1"/>
                          </a:solidFill>
                          <a:latin typeface="Arial" charset="0"/>
                          <a:ea typeface="宋体" pitchFamily="2" charset="-122"/>
                        </a:defRPr>
                      </a:lvl1pPr>
                      <a:lvl2pPr marL="742950" indent="-285750">
                        <a:spcBef>
                          <a:spcPct val="20000"/>
                        </a:spcBef>
                        <a:buClr>
                          <a:srgbClr val="CC6600"/>
                        </a:buClr>
                        <a:buSzPct val="80000"/>
                        <a:buFont typeface="Wingdings" pitchFamily="2" charset="2"/>
                        <a:defRPr sz="2400" b="1">
                          <a:solidFill>
                            <a:schemeClr val="tx1"/>
                          </a:solidFill>
                          <a:latin typeface="Arial" charset="0"/>
                          <a:ea typeface="宋体" pitchFamily="2" charset="-122"/>
                        </a:defRPr>
                      </a:lvl2pPr>
                      <a:lvl3pPr marL="1143000" indent="-228600">
                        <a:spcBef>
                          <a:spcPct val="20000"/>
                        </a:spcBef>
                        <a:buClr>
                          <a:srgbClr val="009900"/>
                        </a:buClr>
                        <a:buSzPct val="75000"/>
                        <a:buFont typeface="Webdings" pitchFamily="18" charset="2"/>
                        <a:defRPr>
                          <a:solidFill>
                            <a:schemeClr val="tx1"/>
                          </a:solidFill>
                          <a:latin typeface="Arial" charset="0"/>
                          <a:ea typeface="宋体" pitchFamily="2" charset="-122"/>
                        </a:defRPr>
                      </a:lvl3pPr>
                      <a:lvl4pPr marL="1600200" indent="-228600">
                        <a:spcBef>
                          <a:spcPct val="20000"/>
                        </a:spcBef>
                        <a:buClr>
                          <a:srgbClr val="FF6600"/>
                        </a:buClr>
                        <a:buSzPct val="75000"/>
                        <a:buFont typeface="Times New Roman" pitchFamily="18" charset="0"/>
                        <a:defRPr sz="1600">
                          <a:solidFill>
                            <a:schemeClr val="tx1"/>
                          </a:solidFill>
                          <a:latin typeface="Arial" charset="0"/>
                          <a:ea typeface="宋体" pitchFamily="2" charset="-122"/>
                        </a:defRPr>
                      </a:lvl4pPr>
                      <a:lvl5pPr marL="2057400" indent="-228600">
                        <a:spcBef>
                          <a:spcPct val="20000"/>
                        </a:spcBef>
                        <a:buClr>
                          <a:srgbClr val="FF0066"/>
                        </a:buClr>
                        <a:buSzPct val="75000"/>
                        <a:buFont typeface="Times New Roman" pitchFamily="18" charset="0"/>
                        <a:defRPr sz="1600">
                          <a:solidFill>
                            <a:schemeClr val="tx1"/>
                          </a:solidFill>
                          <a:latin typeface="Arial" charset="0"/>
                          <a:ea typeface="宋体" pitchFamily="2" charset="-122"/>
                        </a:defRPr>
                      </a:lvl5pPr>
                      <a:lvl6pPr marL="25146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6pPr>
                      <a:lvl7pPr marL="29718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7pPr>
                      <a:lvl8pPr marL="34290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8pPr>
                      <a:lvl9pPr marL="3886200" indent="-228600" fontAlgn="base">
                        <a:spcBef>
                          <a:spcPct val="20000"/>
                        </a:spcBef>
                        <a:spcAft>
                          <a:spcPct val="0"/>
                        </a:spcAft>
                        <a:buClr>
                          <a:srgbClr val="FF0066"/>
                        </a:buClr>
                        <a:buSzPct val="75000"/>
                        <a:buFont typeface="Times New Roman" pitchFamily="18" charset="0"/>
                        <a:defRPr sz="1600">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17997" marB="1799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98114" name="Rectangle 130"/>
          <p:cNvSpPr>
            <a:spLocks noChangeArrowheads="1"/>
          </p:cNvSpPr>
          <p:nvPr/>
        </p:nvSpPr>
        <p:spPr bwMode="auto">
          <a:xfrm>
            <a:off x="4008438" y="1968500"/>
            <a:ext cx="9906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5" name="Rectangle 131"/>
          <p:cNvSpPr>
            <a:spLocks noChangeArrowheads="1"/>
          </p:cNvSpPr>
          <p:nvPr/>
        </p:nvSpPr>
        <p:spPr bwMode="auto">
          <a:xfrm>
            <a:off x="4864100" y="1968500"/>
            <a:ext cx="9017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6" name="Rectangle 132"/>
          <p:cNvSpPr>
            <a:spLocks noChangeArrowheads="1"/>
          </p:cNvSpPr>
          <p:nvPr/>
        </p:nvSpPr>
        <p:spPr bwMode="auto">
          <a:xfrm>
            <a:off x="5724525" y="1968500"/>
            <a:ext cx="8890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17" name="Rectangle 133"/>
          <p:cNvSpPr>
            <a:spLocks noChangeArrowheads="1"/>
          </p:cNvSpPr>
          <p:nvPr/>
        </p:nvSpPr>
        <p:spPr bwMode="auto">
          <a:xfrm>
            <a:off x="6588125" y="1968500"/>
            <a:ext cx="939800"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26" name="Rectangle 142"/>
          <p:cNvSpPr>
            <a:spLocks noChangeArrowheads="1"/>
          </p:cNvSpPr>
          <p:nvPr/>
        </p:nvSpPr>
        <p:spPr bwMode="auto">
          <a:xfrm>
            <a:off x="7467600" y="1968500"/>
            <a:ext cx="1360488" cy="4572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7" name="Rectangle 203"/>
          <p:cNvSpPr>
            <a:spLocks noChangeArrowheads="1"/>
          </p:cNvSpPr>
          <p:nvPr/>
        </p:nvSpPr>
        <p:spPr bwMode="auto">
          <a:xfrm>
            <a:off x="4008438" y="2362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8" name="Rectangle 204"/>
          <p:cNvSpPr>
            <a:spLocks noChangeArrowheads="1"/>
          </p:cNvSpPr>
          <p:nvPr/>
        </p:nvSpPr>
        <p:spPr bwMode="auto">
          <a:xfrm>
            <a:off x="4865688" y="2362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89" name="Rectangle 205"/>
          <p:cNvSpPr>
            <a:spLocks noChangeArrowheads="1"/>
          </p:cNvSpPr>
          <p:nvPr/>
        </p:nvSpPr>
        <p:spPr bwMode="auto">
          <a:xfrm>
            <a:off x="5724525" y="2362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0" name="Rectangle 206"/>
          <p:cNvSpPr>
            <a:spLocks noChangeArrowheads="1"/>
          </p:cNvSpPr>
          <p:nvPr/>
        </p:nvSpPr>
        <p:spPr bwMode="auto">
          <a:xfrm>
            <a:off x="6588125" y="2362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1" name="Rectangle 207"/>
          <p:cNvSpPr>
            <a:spLocks noChangeArrowheads="1"/>
          </p:cNvSpPr>
          <p:nvPr/>
        </p:nvSpPr>
        <p:spPr bwMode="auto">
          <a:xfrm>
            <a:off x="7467600" y="2362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2" name="Rectangle 208"/>
          <p:cNvSpPr>
            <a:spLocks noChangeArrowheads="1"/>
          </p:cNvSpPr>
          <p:nvPr/>
        </p:nvSpPr>
        <p:spPr bwMode="auto">
          <a:xfrm>
            <a:off x="4008438" y="2743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3" name="Rectangle 209"/>
          <p:cNvSpPr>
            <a:spLocks noChangeArrowheads="1"/>
          </p:cNvSpPr>
          <p:nvPr/>
        </p:nvSpPr>
        <p:spPr bwMode="auto">
          <a:xfrm>
            <a:off x="4864100" y="2743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4" name="Rectangle 210"/>
          <p:cNvSpPr>
            <a:spLocks noChangeArrowheads="1"/>
          </p:cNvSpPr>
          <p:nvPr/>
        </p:nvSpPr>
        <p:spPr bwMode="auto">
          <a:xfrm>
            <a:off x="5724525" y="2743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5" name="Rectangle 211"/>
          <p:cNvSpPr>
            <a:spLocks noChangeArrowheads="1"/>
          </p:cNvSpPr>
          <p:nvPr/>
        </p:nvSpPr>
        <p:spPr bwMode="auto">
          <a:xfrm>
            <a:off x="6588125" y="2743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6" name="Rectangle 212"/>
          <p:cNvSpPr>
            <a:spLocks noChangeArrowheads="1"/>
          </p:cNvSpPr>
          <p:nvPr/>
        </p:nvSpPr>
        <p:spPr bwMode="auto">
          <a:xfrm>
            <a:off x="7467600" y="2743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7" name="Rectangle 213"/>
          <p:cNvSpPr>
            <a:spLocks noChangeArrowheads="1"/>
          </p:cNvSpPr>
          <p:nvPr/>
        </p:nvSpPr>
        <p:spPr bwMode="auto">
          <a:xfrm>
            <a:off x="4008438" y="3124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8" name="Rectangle 214"/>
          <p:cNvSpPr>
            <a:spLocks noChangeArrowheads="1"/>
          </p:cNvSpPr>
          <p:nvPr/>
        </p:nvSpPr>
        <p:spPr bwMode="auto">
          <a:xfrm>
            <a:off x="4864100" y="3124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199" name="Rectangle 215"/>
          <p:cNvSpPr>
            <a:spLocks noChangeArrowheads="1"/>
          </p:cNvSpPr>
          <p:nvPr/>
        </p:nvSpPr>
        <p:spPr bwMode="auto">
          <a:xfrm>
            <a:off x="5724525" y="3124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0" name="Rectangle 216"/>
          <p:cNvSpPr>
            <a:spLocks noChangeArrowheads="1"/>
          </p:cNvSpPr>
          <p:nvPr/>
        </p:nvSpPr>
        <p:spPr bwMode="auto">
          <a:xfrm>
            <a:off x="6588125" y="3124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1" name="Rectangle 217"/>
          <p:cNvSpPr>
            <a:spLocks noChangeArrowheads="1"/>
          </p:cNvSpPr>
          <p:nvPr/>
        </p:nvSpPr>
        <p:spPr bwMode="auto">
          <a:xfrm>
            <a:off x="7467600" y="3124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2" name="Rectangle 218"/>
          <p:cNvSpPr>
            <a:spLocks noChangeArrowheads="1"/>
          </p:cNvSpPr>
          <p:nvPr/>
        </p:nvSpPr>
        <p:spPr bwMode="auto">
          <a:xfrm>
            <a:off x="4008438" y="3505200"/>
            <a:ext cx="9906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3" name="Rectangle 219"/>
          <p:cNvSpPr>
            <a:spLocks noChangeArrowheads="1"/>
          </p:cNvSpPr>
          <p:nvPr/>
        </p:nvSpPr>
        <p:spPr bwMode="auto">
          <a:xfrm>
            <a:off x="4864100" y="3505200"/>
            <a:ext cx="9017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4" name="Rectangle 220"/>
          <p:cNvSpPr>
            <a:spLocks noChangeArrowheads="1"/>
          </p:cNvSpPr>
          <p:nvPr/>
        </p:nvSpPr>
        <p:spPr bwMode="auto">
          <a:xfrm>
            <a:off x="5724525" y="3505200"/>
            <a:ext cx="8890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5" name="Rectangle 221"/>
          <p:cNvSpPr>
            <a:spLocks noChangeArrowheads="1"/>
          </p:cNvSpPr>
          <p:nvPr/>
        </p:nvSpPr>
        <p:spPr bwMode="auto">
          <a:xfrm>
            <a:off x="6588125" y="3505200"/>
            <a:ext cx="939800"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6" name="Rectangle 222"/>
          <p:cNvSpPr>
            <a:spLocks noChangeArrowheads="1"/>
          </p:cNvSpPr>
          <p:nvPr/>
        </p:nvSpPr>
        <p:spPr bwMode="auto">
          <a:xfrm>
            <a:off x="7467600" y="3505200"/>
            <a:ext cx="1360488" cy="4191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7" name="Rectangle 223"/>
          <p:cNvSpPr>
            <a:spLocks noChangeArrowheads="1"/>
          </p:cNvSpPr>
          <p:nvPr/>
        </p:nvSpPr>
        <p:spPr bwMode="auto">
          <a:xfrm>
            <a:off x="4008438" y="38862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8" name="Rectangle 224"/>
          <p:cNvSpPr>
            <a:spLocks noChangeArrowheads="1"/>
          </p:cNvSpPr>
          <p:nvPr/>
        </p:nvSpPr>
        <p:spPr bwMode="auto">
          <a:xfrm>
            <a:off x="4864100" y="38862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09" name="Rectangle 225"/>
          <p:cNvSpPr>
            <a:spLocks noChangeArrowheads="1"/>
          </p:cNvSpPr>
          <p:nvPr/>
        </p:nvSpPr>
        <p:spPr bwMode="auto">
          <a:xfrm>
            <a:off x="5724525" y="38862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0" name="Rectangle 226"/>
          <p:cNvSpPr>
            <a:spLocks noChangeArrowheads="1"/>
          </p:cNvSpPr>
          <p:nvPr/>
        </p:nvSpPr>
        <p:spPr bwMode="auto">
          <a:xfrm>
            <a:off x="6588125" y="38862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1" name="Rectangle 227"/>
          <p:cNvSpPr>
            <a:spLocks noChangeArrowheads="1"/>
          </p:cNvSpPr>
          <p:nvPr/>
        </p:nvSpPr>
        <p:spPr bwMode="auto">
          <a:xfrm>
            <a:off x="7467600" y="38862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2" name="Rectangle 228"/>
          <p:cNvSpPr>
            <a:spLocks noChangeArrowheads="1"/>
          </p:cNvSpPr>
          <p:nvPr/>
        </p:nvSpPr>
        <p:spPr bwMode="auto">
          <a:xfrm>
            <a:off x="4008438" y="43434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3" name="Rectangle 229"/>
          <p:cNvSpPr>
            <a:spLocks noChangeArrowheads="1"/>
          </p:cNvSpPr>
          <p:nvPr/>
        </p:nvSpPr>
        <p:spPr bwMode="auto">
          <a:xfrm>
            <a:off x="4864100" y="43434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4" name="Rectangle 230"/>
          <p:cNvSpPr>
            <a:spLocks noChangeArrowheads="1"/>
          </p:cNvSpPr>
          <p:nvPr/>
        </p:nvSpPr>
        <p:spPr bwMode="auto">
          <a:xfrm>
            <a:off x="5724525" y="43434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5" name="Rectangle 231"/>
          <p:cNvSpPr>
            <a:spLocks noChangeArrowheads="1"/>
          </p:cNvSpPr>
          <p:nvPr/>
        </p:nvSpPr>
        <p:spPr bwMode="auto">
          <a:xfrm>
            <a:off x="6588125" y="43434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6" name="Rectangle 232"/>
          <p:cNvSpPr>
            <a:spLocks noChangeArrowheads="1"/>
          </p:cNvSpPr>
          <p:nvPr/>
        </p:nvSpPr>
        <p:spPr bwMode="auto">
          <a:xfrm>
            <a:off x="7467600" y="43434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7" name="Rectangle 233"/>
          <p:cNvSpPr>
            <a:spLocks noChangeArrowheads="1"/>
          </p:cNvSpPr>
          <p:nvPr/>
        </p:nvSpPr>
        <p:spPr bwMode="auto">
          <a:xfrm>
            <a:off x="4008438" y="4800600"/>
            <a:ext cx="9906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8" name="Rectangle 234"/>
          <p:cNvSpPr>
            <a:spLocks noChangeArrowheads="1"/>
          </p:cNvSpPr>
          <p:nvPr/>
        </p:nvSpPr>
        <p:spPr bwMode="auto">
          <a:xfrm>
            <a:off x="4864100" y="4800600"/>
            <a:ext cx="9017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19" name="Rectangle 235"/>
          <p:cNvSpPr>
            <a:spLocks noChangeArrowheads="1"/>
          </p:cNvSpPr>
          <p:nvPr/>
        </p:nvSpPr>
        <p:spPr bwMode="auto">
          <a:xfrm>
            <a:off x="5724525" y="4800600"/>
            <a:ext cx="8890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0" name="Rectangle 236"/>
          <p:cNvSpPr>
            <a:spLocks noChangeArrowheads="1"/>
          </p:cNvSpPr>
          <p:nvPr/>
        </p:nvSpPr>
        <p:spPr bwMode="auto">
          <a:xfrm>
            <a:off x="6588125" y="4800600"/>
            <a:ext cx="939800"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1" name="Rectangle 237"/>
          <p:cNvSpPr>
            <a:spLocks noChangeArrowheads="1"/>
          </p:cNvSpPr>
          <p:nvPr/>
        </p:nvSpPr>
        <p:spPr bwMode="auto">
          <a:xfrm>
            <a:off x="7467600" y="4800600"/>
            <a:ext cx="1360488" cy="4953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2" name="Rectangle 238"/>
          <p:cNvSpPr>
            <a:spLocks noChangeArrowheads="1"/>
          </p:cNvSpPr>
          <p:nvPr/>
        </p:nvSpPr>
        <p:spPr bwMode="auto">
          <a:xfrm>
            <a:off x="4008438" y="5181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3" name="Rectangle 239"/>
          <p:cNvSpPr>
            <a:spLocks noChangeArrowheads="1"/>
          </p:cNvSpPr>
          <p:nvPr/>
        </p:nvSpPr>
        <p:spPr bwMode="auto">
          <a:xfrm>
            <a:off x="4864100" y="5181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4" name="Rectangle 240"/>
          <p:cNvSpPr>
            <a:spLocks noChangeArrowheads="1"/>
          </p:cNvSpPr>
          <p:nvPr/>
        </p:nvSpPr>
        <p:spPr bwMode="auto">
          <a:xfrm>
            <a:off x="5724525" y="5181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5" name="Rectangle 241"/>
          <p:cNvSpPr>
            <a:spLocks noChangeArrowheads="1"/>
          </p:cNvSpPr>
          <p:nvPr/>
        </p:nvSpPr>
        <p:spPr bwMode="auto">
          <a:xfrm>
            <a:off x="6588125" y="5181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26" name="Rectangle 242"/>
          <p:cNvSpPr>
            <a:spLocks noChangeArrowheads="1"/>
          </p:cNvSpPr>
          <p:nvPr/>
        </p:nvSpPr>
        <p:spPr bwMode="auto">
          <a:xfrm>
            <a:off x="7467600" y="5181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2" name="Rectangle 248"/>
          <p:cNvSpPr>
            <a:spLocks noChangeArrowheads="1"/>
          </p:cNvSpPr>
          <p:nvPr/>
        </p:nvSpPr>
        <p:spPr bwMode="auto">
          <a:xfrm>
            <a:off x="4008438" y="5562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3" name="Rectangle 249"/>
          <p:cNvSpPr>
            <a:spLocks noChangeArrowheads="1"/>
          </p:cNvSpPr>
          <p:nvPr/>
        </p:nvSpPr>
        <p:spPr bwMode="auto">
          <a:xfrm>
            <a:off x="4864100" y="5562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4" name="Rectangle 250"/>
          <p:cNvSpPr>
            <a:spLocks noChangeArrowheads="1"/>
          </p:cNvSpPr>
          <p:nvPr/>
        </p:nvSpPr>
        <p:spPr bwMode="auto">
          <a:xfrm>
            <a:off x="5724525" y="5562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5" name="Rectangle 251"/>
          <p:cNvSpPr>
            <a:spLocks noChangeArrowheads="1"/>
          </p:cNvSpPr>
          <p:nvPr/>
        </p:nvSpPr>
        <p:spPr bwMode="auto">
          <a:xfrm>
            <a:off x="6588125" y="5562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6" name="Rectangle 252"/>
          <p:cNvSpPr>
            <a:spLocks noChangeArrowheads="1"/>
          </p:cNvSpPr>
          <p:nvPr/>
        </p:nvSpPr>
        <p:spPr bwMode="auto">
          <a:xfrm>
            <a:off x="7467600" y="5562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7" name="Rectangle 253"/>
          <p:cNvSpPr>
            <a:spLocks noChangeArrowheads="1"/>
          </p:cNvSpPr>
          <p:nvPr/>
        </p:nvSpPr>
        <p:spPr bwMode="auto">
          <a:xfrm>
            <a:off x="4008438" y="5943600"/>
            <a:ext cx="9906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8" name="Rectangle 254"/>
          <p:cNvSpPr>
            <a:spLocks noChangeArrowheads="1"/>
          </p:cNvSpPr>
          <p:nvPr/>
        </p:nvSpPr>
        <p:spPr bwMode="auto">
          <a:xfrm>
            <a:off x="4864100" y="5943600"/>
            <a:ext cx="9017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39" name="Rectangle 255"/>
          <p:cNvSpPr>
            <a:spLocks noChangeArrowheads="1"/>
          </p:cNvSpPr>
          <p:nvPr/>
        </p:nvSpPr>
        <p:spPr bwMode="auto">
          <a:xfrm>
            <a:off x="5724525" y="5943600"/>
            <a:ext cx="8890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0" name="Rectangle 256"/>
          <p:cNvSpPr>
            <a:spLocks noChangeArrowheads="1"/>
          </p:cNvSpPr>
          <p:nvPr/>
        </p:nvSpPr>
        <p:spPr bwMode="auto">
          <a:xfrm>
            <a:off x="6588125" y="5943600"/>
            <a:ext cx="939800"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1" name="Rectangle 257"/>
          <p:cNvSpPr>
            <a:spLocks noChangeArrowheads="1"/>
          </p:cNvSpPr>
          <p:nvPr/>
        </p:nvSpPr>
        <p:spPr bwMode="auto">
          <a:xfrm>
            <a:off x="7467600" y="5943600"/>
            <a:ext cx="1360488" cy="381000"/>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2" name="Rectangle 258"/>
          <p:cNvSpPr>
            <a:spLocks noChangeArrowheads="1"/>
          </p:cNvSpPr>
          <p:nvPr/>
        </p:nvSpPr>
        <p:spPr bwMode="auto">
          <a:xfrm>
            <a:off x="4008438" y="6324600"/>
            <a:ext cx="9906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3" name="Rectangle 259"/>
          <p:cNvSpPr>
            <a:spLocks noChangeArrowheads="1"/>
          </p:cNvSpPr>
          <p:nvPr/>
        </p:nvSpPr>
        <p:spPr bwMode="auto">
          <a:xfrm>
            <a:off x="4864100" y="6324600"/>
            <a:ext cx="9017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4" name="Rectangle 260"/>
          <p:cNvSpPr>
            <a:spLocks noChangeArrowheads="1"/>
          </p:cNvSpPr>
          <p:nvPr/>
        </p:nvSpPr>
        <p:spPr bwMode="auto">
          <a:xfrm>
            <a:off x="5724525" y="6324600"/>
            <a:ext cx="8890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5" name="Rectangle 261"/>
          <p:cNvSpPr>
            <a:spLocks noChangeArrowheads="1"/>
          </p:cNvSpPr>
          <p:nvPr/>
        </p:nvSpPr>
        <p:spPr bwMode="auto">
          <a:xfrm>
            <a:off x="6588125" y="6324600"/>
            <a:ext cx="939800"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
        <p:nvSpPr>
          <p:cNvPr id="298246" name="Rectangle 262"/>
          <p:cNvSpPr>
            <a:spLocks noChangeArrowheads="1"/>
          </p:cNvSpPr>
          <p:nvPr/>
        </p:nvSpPr>
        <p:spPr bwMode="auto">
          <a:xfrm>
            <a:off x="7467600" y="6324600"/>
            <a:ext cx="1360488" cy="346075"/>
          </a:xfrm>
          <a:prstGeom prst="rect">
            <a:avLst/>
          </a:prstGeom>
          <a:solidFill>
            <a:srgbClr val="EFF7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81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811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9811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98117"/>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98126"/>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98187"/>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98188"/>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98189"/>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98190"/>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98191"/>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98192"/>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98193"/>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98194"/>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98195"/>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98196"/>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98197"/>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298198"/>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98199"/>
                                        </p:tgtEl>
                                        <p:attrNameLst>
                                          <p:attrName>style.visibility</p:attrName>
                                        </p:attrNameLst>
                                      </p:cBhvr>
                                      <p:to>
                                        <p:strVal val="visible"/>
                                      </p:to>
                                    </p:set>
                                  </p:childTnLst>
                                </p:cTn>
                              </p:par>
                            </p:childTnLst>
                          </p:cTn>
                        </p:par>
                        <p:par>
                          <p:cTn id="58" fill="hold" nodeType="afterGroup">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298200"/>
                                        </p:tgtEl>
                                        <p:attrNameLst>
                                          <p:attrName>style.visibility</p:attrName>
                                        </p:attrNameLst>
                                      </p:cBhvr>
                                      <p:to>
                                        <p:strVal val="visible"/>
                                      </p:to>
                                    </p:set>
                                  </p:childTnLst>
                                </p:cTn>
                              </p:par>
                            </p:childTnLst>
                          </p:cTn>
                        </p:par>
                        <p:par>
                          <p:cTn id="61" fill="hold" nodeType="afterGroup">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98201"/>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98202"/>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98203"/>
                                        </p:tgtEl>
                                        <p:attrNameLst>
                                          <p:attrName>style.visibility</p:attrName>
                                        </p:attrNameLst>
                                      </p:cBhvr>
                                      <p:to>
                                        <p:strVal val="visible"/>
                                      </p:to>
                                    </p:set>
                                  </p:childTnLst>
                                </p:cTn>
                              </p:par>
                            </p:childTnLst>
                          </p:cTn>
                        </p:par>
                        <p:par>
                          <p:cTn id="70" fill="hold" nodeType="afterGroup">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298204"/>
                                        </p:tgtEl>
                                        <p:attrNameLst>
                                          <p:attrName>style.visibility</p:attrName>
                                        </p:attrNameLst>
                                      </p:cBhvr>
                                      <p:to>
                                        <p:strVal val="visible"/>
                                      </p:to>
                                    </p:set>
                                  </p:childTnLst>
                                </p:cTn>
                              </p:par>
                            </p:childTnLst>
                          </p:cTn>
                        </p:par>
                        <p:par>
                          <p:cTn id="73" fill="hold" nodeType="afterGroup">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298205"/>
                                        </p:tgtEl>
                                        <p:attrNameLst>
                                          <p:attrName>style.visibility</p:attrName>
                                        </p:attrNameLst>
                                      </p:cBhvr>
                                      <p:to>
                                        <p:strVal val="visible"/>
                                      </p:to>
                                    </p:set>
                                  </p:childTnLst>
                                </p:cTn>
                              </p:par>
                            </p:childTnLst>
                          </p:cTn>
                        </p:par>
                        <p:par>
                          <p:cTn id="76" fill="hold" nodeType="afterGroup">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298206"/>
                                        </p:tgtEl>
                                        <p:attrNameLst>
                                          <p:attrName>style.visibility</p:attrName>
                                        </p:attrNameLst>
                                      </p:cBhvr>
                                      <p:to>
                                        <p:strVal val="visible"/>
                                      </p:to>
                                    </p:set>
                                  </p:childTnLst>
                                </p:cTn>
                              </p:par>
                            </p:childTnLst>
                          </p:cTn>
                        </p:par>
                        <p:par>
                          <p:cTn id="79" fill="hold" nodeType="afterGroup">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298207"/>
                                        </p:tgtEl>
                                        <p:attrNameLst>
                                          <p:attrName>style.visibility</p:attrName>
                                        </p:attrNameLst>
                                      </p:cBhvr>
                                      <p:to>
                                        <p:strVal val="visible"/>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298208"/>
                                        </p:tgtEl>
                                        <p:attrNameLst>
                                          <p:attrName>style.visibility</p:attrName>
                                        </p:attrNameLst>
                                      </p:cBhvr>
                                      <p:to>
                                        <p:strVal val="visible"/>
                                      </p:to>
                                    </p:set>
                                  </p:childTnLst>
                                </p:cTn>
                              </p:par>
                            </p:childTnLst>
                          </p:cTn>
                        </p:par>
                        <p:par>
                          <p:cTn id="85" fill="hold" nodeType="afterGroup">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98209"/>
                                        </p:tgtEl>
                                        <p:attrNameLst>
                                          <p:attrName>style.visibility</p:attrName>
                                        </p:attrNameLst>
                                      </p:cBhvr>
                                      <p:to>
                                        <p:strVal val="visible"/>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298210"/>
                                        </p:tgtEl>
                                        <p:attrNameLst>
                                          <p:attrName>style.visibility</p:attrName>
                                        </p:attrNameLst>
                                      </p:cBhvr>
                                      <p:to>
                                        <p:strVal val="visible"/>
                                      </p:to>
                                    </p:set>
                                  </p:childTnLst>
                                </p:cTn>
                              </p:par>
                            </p:childTnLst>
                          </p:cTn>
                        </p:par>
                        <p:par>
                          <p:cTn id="91" fill="hold" nodeType="afterGroup">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98211"/>
                                        </p:tgtEl>
                                        <p:attrNameLst>
                                          <p:attrName>style.visibility</p:attrName>
                                        </p:attrNameLst>
                                      </p:cBhvr>
                                      <p:to>
                                        <p:strVal val="visible"/>
                                      </p:to>
                                    </p:set>
                                  </p:childTnLst>
                                </p:cTn>
                              </p:par>
                            </p:childTnLst>
                          </p:cTn>
                        </p:par>
                        <p:par>
                          <p:cTn id="94" fill="hold" nodeType="afterGroup">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298212"/>
                                        </p:tgtEl>
                                        <p:attrNameLst>
                                          <p:attrName>style.visibility</p:attrName>
                                        </p:attrNameLst>
                                      </p:cBhvr>
                                      <p:to>
                                        <p:strVal val="visible"/>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98213"/>
                                        </p:tgtEl>
                                        <p:attrNameLst>
                                          <p:attrName>style.visibility</p:attrName>
                                        </p:attrNameLst>
                                      </p:cBhvr>
                                      <p:to>
                                        <p:strVal val="visible"/>
                                      </p:to>
                                    </p:set>
                                  </p:childTnLst>
                                </p:cTn>
                              </p:par>
                            </p:childTnLst>
                          </p:cTn>
                        </p:par>
                        <p:par>
                          <p:cTn id="100" fill="hold" nodeType="afterGroup">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298214"/>
                                        </p:tgtEl>
                                        <p:attrNameLst>
                                          <p:attrName>style.visibility</p:attrName>
                                        </p:attrNameLst>
                                      </p:cBhvr>
                                      <p:to>
                                        <p:strVal val="visible"/>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98215"/>
                                        </p:tgtEl>
                                        <p:attrNameLst>
                                          <p:attrName>style.visibility</p:attrName>
                                        </p:attrNameLst>
                                      </p:cBhvr>
                                      <p:to>
                                        <p:strVal val="visible"/>
                                      </p:to>
                                    </p:set>
                                  </p:childTnLst>
                                </p:cTn>
                              </p:par>
                            </p:childTnLst>
                          </p:cTn>
                        </p:par>
                        <p:par>
                          <p:cTn id="106" fill="hold" nodeType="afterGroup">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298216"/>
                                        </p:tgtEl>
                                        <p:attrNameLst>
                                          <p:attrName>style.visibility</p:attrName>
                                        </p:attrNameLst>
                                      </p:cBhvr>
                                      <p:to>
                                        <p:strVal val="visible"/>
                                      </p:to>
                                    </p:set>
                                  </p:childTnLst>
                                </p:cTn>
                              </p:par>
                            </p:childTnLst>
                          </p:cTn>
                        </p:par>
                        <p:par>
                          <p:cTn id="109" fill="hold" nodeType="afterGroup">
                            <p:stCondLst>
                              <p:cond delay="0"/>
                            </p:stCondLst>
                            <p:childTnLst>
                              <p:par>
                                <p:cTn id="110" presetID="1" presetClass="entr" presetSubtype="0" fill="hold" grpId="0" nodeType="afterEffect">
                                  <p:stCondLst>
                                    <p:cond delay="0"/>
                                  </p:stCondLst>
                                  <p:childTnLst>
                                    <p:set>
                                      <p:cBhvr>
                                        <p:cTn id="111" dur="1" fill="hold">
                                          <p:stCondLst>
                                            <p:cond delay="0"/>
                                          </p:stCondLst>
                                        </p:cTn>
                                        <p:tgtEl>
                                          <p:spTgt spid="298217"/>
                                        </p:tgtEl>
                                        <p:attrNameLst>
                                          <p:attrName>style.visibility</p:attrName>
                                        </p:attrNameLst>
                                      </p:cBhvr>
                                      <p:to>
                                        <p:strVal val="visible"/>
                                      </p:to>
                                    </p:set>
                                  </p:childTnLst>
                                </p:cTn>
                              </p:par>
                            </p:childTnLst>
                          </p:cTn>
                        </p:par>
                        <p:par>
                          <p:cTn id="112" fill="hold" nodeType="afterGroup">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98218"/>
                                        </p:tgtEl>
                                        <p:attrNameLst>
                                          <p:attrName>style.visibility</p:attrName>
                                        </p:attrNameLst>
                                      </p:cBhvr>
                                      <p:to>
                                        <p:strVal val="visible"/>
                                      </p:to>
                                    </p:set>
                                  </p:childTnLst>
                                </p:cTn>
                              </p:par>
                            </p:childTnLst>
                          </p:cTn>
                        </p:par>
                        <p:par>
                          <p:cTn id="115" fill="hold" nodeType="afterGroup">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298219"/>
                                        </p:tgtEl>
                                        <p:attrNameLst>
                                          <p:attrName>style.visibility</p:attrName>
                                        </p:attrNameLst>
                                      </p:cBhvr>
                                      <p:to>
                                        <p:strVal val="visible"/>
                                      </p:to>
                                    </p:set>
                                  </p:childTnLst>
                                </p:cTn>
                              </p:par>
                            </p:childTnLst>
                          </p:cTn>
                        </p:par>
                        <p:par>
                          <p:cTn id="118" fill="hold" nodeType="afterGroup">
                            <p:stCondLst>
                              <p:cond delay="0"/>
                            </p:stCondLst>
                            <p:childTnLst>
                              <p:par>
                                <p:cTn id="119" presetID="1" presetClass="entr" presetSubtype="0" fill="hold" grpId="0" nodeType="afterEffect">
                                  <p:stCondLst>
                                    <p:cond delay="0"/>
                                  </p:stCondLst>
                                  <p:childTnLst>
                                    <p:set>
                                      <p:cBhvr>
                                        <p:cTn id="120" dur="1" fill="hold">
                                          <p:stCondLst>
                                            <p:cond delay="0"/>
                                          </p:stCondLst>
                                        </p:cTn>
                                        <p:tgtEl>
                                          <p:spTgt spid="298220"/>
                                        </p:tgtEl>
                                        <p:attrNameLst>
                                          <p:attrName>style.visibility</p:attrName>
                                        </p:attrNameLst>
                                      </p:cBhvr>
                                      <p:to>
                                        <p:strVal val="visible"/>
                                      </p:to>
                                    </p:set>
                                  </p:childTnLst>
                                </p:cTn>
                              </p:par>
                            </p:childTnLst>
                          </p:cTn>
                        </p:par>
                        <p:par>
                          <p:cTn id="121" fill="hold" nodeType="afterGroup">
                            <p:stCondLst>
                              <p:cond delay="0"/>
                            </p:stCondLst>
                            <p:childTnLst>
                              <p:par>
                                <p:cTn id="122" presetID="1" presetClass="entr" presetSubtype="0" fill="hold" grpId="0" nodeType="afterEffect">
                                  <p:stCondLst>
                                    <p:cond delay="0"/>
                                  </p:stCondLst>
                                  <p:childTnLst>
                                    <p:set>
                                      <p:cBhvr>
                                        <p:cTn id="123" dur="1" fill="hold">
                                          <p:stCondLst>
                                            <p:cond delay="0"/>
                                          </p:stCondLst>
                                        </p:cTn>
                                        <p:tgtEl>
                                          <p:spTgt spid="298221"/>
                                        </p:tgtEl>
                                        <p:attrNameLst>
                                          <p:attrName>style.visibility</p:attrName>
                                        </p:attrNameLst>
                                      </p:cBhvr>
                                      <p:to>
                                        <p:strVal val="visible"/>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298222"/>
                                        </p:tgtEl>
                                        <p:attrNameLst>
                                          <p:attrName>style.visibility</p:attrName>
                                        </p:attrNameLst>
                                      </p:cBhvr>
                                      <p:to>
                                        <p:strVal val="visible"/>
                                      </p:to>
                                    </p:set>
                                  </p:childTnLst>
                                </p:cTn>
                              </p:par>
                            </p:childTnLst>
                          </p:cTn>
                        </p:par>
                        <p:par>
                          <p:cTn id="127" fill="hold" nodeType="afterGroup">
                            <p:stCondLst>
                              <p:cond delay="0"/>
                            </p:stCondLst>
                            <p:childTnLst>
                              <p:par>
                                <p:cTn id="128" presetID="1" presetClass="entr" presetSubtype="0" fill="hold" grpId="0" nodeType="afterEffect">
                                  <p:stCondLst>
                                    <p:cond delay="0"/>
                                  </p:stCondLst>
                                  <p:childTnLst>
                                    <p:set>
                                      <p:cBhvr>
                                        <p:cTn id="129" dur="1" fill="hold">
                                          <p:stCondLst>
                                            <p:cond delay="0"/>
                                          </p:stCondLst>
                                        </p:cTn>
                                        <p:tgtEl>
                                          <p:spTgt spid="298223"/>
                                        </p:tgtEl>
                                        <p:attrNameLst>
                                          <p:attrName>style.visibility</p:attrName>
                                        </p:attrNameLst>
                                      </p:cBhvr>
                                      <p:to>
                                        <p:strVal val="visible"/>
                                      </p:to>
                                    </p:set>
                                  </p:childTnLst>
                                </p:cTn>
                              </p:par>
                            </p:childTnLst>
                          </p:cTn>
                        </p:par>
                        <p:par>
                          <p:cTn id="130" fill="hold" nodeType="afterGroup">
                            <p:stCondLst>
                              <p:cond delay="0"/>
                            </p:stCondLst>
                            <p:childTnLst>
                              <p:par>
                                <p:cTn id="131" presetID="1" presetClass="entr" presetSubtype="0" fill="hold" grpId="0" nodeType="afterEffect">
                                  <p:stCondLst>
                                    <p:cond delay="0"/>
                                  </p:stCondLst>
                                  <p:childTnLst>
                                    <p:set>
                                      <p:cBhvr>
                                        <p:cTn id="132" dur="1" fill="hold">
                                          <p:stCondLst>
                                            <p:cond delay="0"/>
                                          </p:stCondLst>
                                        </p:cTn>
                                        <p:tgtEl>
                                          <p:spTgt spid="298224"/>
                                        </p:tgtEl>
                                        <p:attrNameLst>
                                          <p:attrName>style.visibility</p:attrName>
                                        </p:attrNameLst>
                                      </p:cBhvr>
                                      <p:to>
                                        <p:strVal val="visible"/>
                                      </p:to>
                                    </p:set>
                                  </p:childTnLst>
                                </p:cTn>
                              </p:par>
                            </p:childTnLst>
                          </p:cTn>
                        </p:par>
                        <p:par>
                          <p:cTn id="133" fill="hold" nodeType="afterGroup">
                            <p:stCondLst>
                              <p:cond delay="0"/>
                            </p:stCondLst>
                            <p:childTnLst>
                              <p:par>
                                <p:cTn id="134" presetID="1" presetClass="entr" presetSubtype="0" fill="hold" grpId="0" nodeType="afterEffect">
                                  <p:stCondLst>
                                    <p:cond delay="0"/>
                                  </p:stCondLst>
                                  <p:childTnLst>
                                    <p:set>
                                      <p:cBhvr>
                                        <p:cTn id="135" dur="1" fill="hold">
                                          <p:stCondLst>
                                            <p:cond delay="0"/>
                                          </p:stCondLst>
                                        </p:cTn>
                                        <p:tgtEl>
                                          <p:spTgt spid="298225"/>
                                        </p:tgtEl>
                                        <p:attrNameLst>
                                          <p:attrName>style.visibility</p:attrName>
                                        </p:attrNameLst>
                                      </p:cBhvr>
                                      <p:to>
                                        <p:strVal val="visible"/>
                                      </p:to>
                                    </p:set>
                                  </p:childTnLst>
                                </p:cTn>
                              </p:par>
                            </p:childTnLst>
                          </p:cTn>
                        </p:par>
                        <p:par>
                          <p:cTn id="136" fill="hold" nodeType="afterGroup">
                            <p:stCondLst>
                              <p:cond delay="0"/>
                            </p:stCondLst>
                            <p:childTnLst>
                              <p:par>
                                <p:cTn id="137" presetID="1" presetClass="entr" presetSubtype="0" fill="hold" grpId="0" nodeType="afterEffect">
                                  <p:stCondLst>
                                    <p:cond delay="0"/>
                                  </p:stCondLst>
                                  <p:childTnLst>
                                    <p:set>
                                      <p:cBhvr>
                                        <p:cTn id="138" dur="1" fill="hold">
                                          <p:stCondLst>
                                            <p:cond delay="0"/>
                                          </p:stCondLst>
                                        </p:cTn>
                                        <p:tgtEl>
                                          <p:spTgt spid="298226"/>
                                        </p:tgtEl>
                                        <p:attrNameLst>
                                          <p:attrName>style.visibility</p:attrName>
                                        </p:attrNameLst>
                                      </p:cBhvr>
                                      <p:to>
                                        <p:strVal val="visible"/>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298232"/>
                                        </p:tgtEl>
                                        <p:attrNameLst>
                                          <p:attrName>style.visibility</p:attrName>
                                        </p:attrNameLst>
                                      </p:cBhvr>
                                      <p:to>
                                        <p:strVal val="visible"/>
                                      </p:to>
                                    </p:set>
                                  </p:childTnLst>
                                </p:cTn>
                              </p:par>
                            </p:childTnLst>
                          </p:cTn>
                        </p:par>
                        <p:par>
                          <p:cTn id="142" fill="hold" nodeType="afterGroup">
                            <p:stCondLst>
                              <p:cond delay="0"/>
                            </p:stCondLst>
                            <p:childTnLst>
                              <p:par>
                                <p:cTn id="143" presetID="1" presetClass="entr" presetSubtype="0" fill="hold" grpId="0" nodeType="afterEffect">
                                  <p:stCondLst>
                                    <p:cond delay="0"/>
                                  </p:stCondLst>
                                  <p:childTnLst>
                                    <p:set>
                                      <p:cBhvr>
                                        <p:cTn id="144" dur="1" fill="hold">
                                          <p:stCondLst>
                                            <p:cond delay="0"/>
                                          </p:stCondLst>
                                        </p:cTn>
                                        <p:tgtEl>
                                          <p:spTgt spid="298233"/>
                                        </p:tgtEl>
                                        <p:attrNameLst>
                                          <p:attrName>style.visibility</p:attrName>
                                        </p:attrNameLst>
                                      </p:cBhvr>
                                      <p:to>
                                        <p:strVal val="visible"/>
                                      </p:to>
                                    </p:set>
                                  </p:childTnLst>
                                </p:cTn>
                              </p:par>
                            </p:childTnLst>
                          </p:cTn>
                        </p:par>
                        <p:par>
                          <p:cTn id="145" fill="hold" nodeType="afterGroup">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298234"/>
                                        </p:tgtEl>
                                        <p:attrNameLst>
                                          <p:attrName>style.visibility</p:attrName>
                                        </p:attrNameLst>
                                      </p:cBhvr>
                                      <p:to>
                                        <p:strVal val="visible"/>
                                      </p:to>
                                    </p:set>
                                  </p:childTnLst>
                                </p:cTn>
                              </p:par>
                            </p:childTnLst>
                          </p:cTn>
                        </p:par>
                        <p:par>
                          <p:cTn id="148" fill="hold" nodeType="afterGroup">
                            <p:stCondLst>
                              <p:cond delay="0"/>
                            </p:stCondLst>
                            <p:childTnLst>
                              <p:par>
                                <p:cTn id="149" presetID="1" presetClass="entr" presetSubtype="0" fill="hold" grpId="0" nodeType="afterEffect">
                                  <p:stCondLst>
                                    <p:cond delay="0"/>
                                  </p:stCondLst>
                                  <p:childTnLst>
                                    <p:set>
                                      <p:cBhvr>
                                        <p:cTn id="150" dur="1" fill="hold">
                                          <p:stCondLst>
                                            <p:cond delay="0"/>
                                          </p:stCondLst>
                                        </p:cTn>
                                        <p:tgtEl>
                                          <p:spTgt spid="298235"/>
                                        </p:tgtEl>
                                        <p:attrNameLst>
                                          <p:attrName>style.visibility</p:attrName>
                                        </p:attrNameLst>
                                      </p:cBhvr>
                                      <p:to>
                                        <p:strVal val="visible"/>
                                      </p:to>
                                    </p:set>
                                  </p:childTnLst>
                                </p:cTn>
                              </p:par>
                            </p:childTnLst>
                          </p:cTn>
                        </p:par>
                        <p:par>
                          <p:cTn id="151" fill="hold" nodeType="afterGroup">
                            <p:stCondLst>
                              <p:cond delay="0"/>
                            </p:stCondLst>
                            <p:childTnLst>
                              <p:par>
                                <p:cTn id="152" presetID="1" presetClass="entr" presetSubtype="0" fill="hold" grpId="0" nodeType="afterEffect">
                                  <p:stCondLst>
                                    <p:cond delay="0"/>
                                  </p:stCondLst>
                                  <p:childTnLst>
                                    <p:set>
                                      <p:cBhvr>
                                        <p:cTn id="153" dur="1" fill="hold">
                                          <p:stCondLst>
                                            <p:cond delay="0"/>
                                          </p:stCondLst>
                                        </p:cTn>
                                        <p:tgtEl>
                                          <p:spTgt spid="298236"/>
                                        </p:tgtEl>
                                        <p:attrNameLst>
                                          <p:attrName>style.visibility</p:attrName>
                                        </p:attrNameLst>
                                      </p:cBhvr>
                                      <p:to>
                                        <p:strVal val="visible"/>
                                      </p:to>
                                    </p:set>
                                  </p:childTnLst>
                                </p:cTn>
                              </p:par>
                            </p:childTnLst>
                          </p:cTn>
                        </p:par>
                        <p:par>
                          <p:cTn id="154" fill="hold" nodeType="afterGroup">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98237"/>
                                        </p:tgtEl>
                                        <p:attrNameLst>
                                          <p:attrName>style.visibility</p:attrName>
                                        </p:attrNameLst>
                                      </p:cBhvr>
                                      <p:to>
                                        <p:strVal val="visible"/>
                                      </p:to>
                                    </p:set>
                                  </p:childTnLst>
                                </p:cTn>
                              </p:par>
                            </p:childTnLst>
                          </p:cTn>
                        </p:par>
                        <p:par>
                          <p:cTn id="157" fill="hold" nodeType="afterGroup">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298238"/>
                                        </p:tgtEl>
                                        <p:attrNameLst>
                                          <p:attrName>style.visibility</p:attrName>
                                        </p:attrNameLst>
                                      </p:cBhvr>
                                      <p:to>
                                        <p:strVal val="visible"/>
                                      </p:to>
                                    </p:set>
                                  </p:childTnLst>
                                </p:cTn>
                              </p:par>
                            </p:childTnLst>
                          </p:cTn>
                        </p:par>
                        <p:par>
                          <p:cTn id="160" fill="hold" nodeType="afterGroup">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298239"/>
                                        </p:tgtEl>
                                        <p:attrNameLst>
                                          <p:attrName>style.visibility</p:attrName>
                                        </p:attrNameLst>
                                      </p:cBhvr>
                                      <p:to>
                                        <p:strVal val="visible"/>
                                      </p:to>
                                    </p:set>
                                  </p:childTnLst>
                                </p:cTn>
                              </p:par>
                            </p:childTnLst>
                          </p:cTn>
                        </p:par>
                        <p:par>
                          <p:cTn id="163" fill="hold" nodeType="afterGroup">
                            <p:stCondLst>
                              <p:cond delay="0"/>
                            </p:stCondLst>
                            <p:childTnLst>
                              <p:par>
                                <p:cTn id="164" presetID="1" presetClass="entr" presetSubtype="0" fill="hold" grpId="0" nodeType="afterEffect">
                                  <p:stCondLst>
                                    <p:cond delay="0"/>
                                  </p:stCondLst>
                                  <p:childTnLst>
                                    <p:set>
                                      <p:cBhvr>
                                        <p:cTn id="165" dur="1" fill="hold">
                                          <p:stCondLst>
                                            <p:cond delay="0"/>
                                          </p:stCondLst>
                                        </p:cTn>
                                        <p:tgtEl>
                                          <p:spTgt spid="298240"/>
                                        </p:tgtEl>
                                        <p:attrNameLst>
                                          <p:attrName>style.visibility</p:attrName>
                                        </p:attrNameLst>
                                      </p:cBhvr>
                                      <p:to>
                                        <p:strVal val="visible"/>
                                      </p:to>
                                    </p:set>
                                  </p:childTnLst>
                                </p:cTn>
                              </p:par>
                            </p:childTnLst>
                          </p:cTn>
                        </p:par>
                        <p:par>
                          <p:cTn id="166" fill="hold" nodeType="afterGroup">
                            <p:stCondLst>
                              <p:cond delay="0"/>
                            </p:stCondLst>
                            <p:childTnLst>
                              <p:par>
                                <p:cTn id="167" presetID="1" presetClass="entr" presetSubtype="0" fill="hold" grpId="0" nodeType="afterEffect">
                                  <p:stCondLst>
                                    <p:cond delay="0"/>
                                  </p:stCondLst>
                                  <p:childTnLst>
                                    <p:set>
                                      <p:cBhvr>
                                        <p:cTn id="168" dur="1" fill="hold">
                                          <p:stCondLst>
                                            <p:cond delay="0"/>
                                          </p:stCondLst>
                                        </p:cTn>
                                        <p:tgtEl>
                                          <p:spTgt spid="298241"/>
                                        </p:tgtEl>
                                        <p:attrNameLst>
                                          <p:attrName>style.visibility</p:attrName>
                                        </p:attrNameLst>
                                      </p:cBhvr>
                                      <p:to>
                                        <p:strVal val="visible"/>
                                      </p:to>
                                    </p:set>
                                  </p:childTnLst>
                                </p:cTn>
                              </p:par>
                            </p:childTnLst>
                          </p:cTn>
                        </p:par>
                        <p:par>
                          <p:cTn id="169" fill="hold" nodeType="afterGroup">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298242"/>
                                        </p:tgtEl>
                                        <p:attrNameLst>
                                          <p:attrName>style.visibility</p:attrName>
                                        </p:attrNameLst>
                                      </p:cBhvr>
                                      <p:to>
                                        <p:strVal val="visible"/>
                                      </p:to>
                                    </p:set>
                                  </p:childTnLst>
                                </p:cTn>
                              </p:par>
                            </p:childTnLst>
                          </p:cTn>
                        </p:par>
                        <p:par>
                          <p:cTn id="172" fill="hold" nodeType="afterGroup">
                            <p:stCondLst>
                              <p:cond delay="0"/>
                            </p:stCondLst>
                            <p:childTnLst>
                              <p:par>
                                <p:cTn id="173" presetID="1" presetClass="entr" presetSubtype="0" fill="hold" grpId="0" nodeType="afterEffect">
                                  <p:stCondLst>
                                    <p:cond delay="0"/>
                                  </p:stCondLst>
                                  <p:childTnLst>
                                    <p:set>
                                      <p:cBhvr>
                                        <p:cTn id="174" dur="1" fill="hold">
                                          <p:stCondLst>
                                            <p:cond delay="0"/>
                                          </p:stCondLst>
                                        </p:cTn>
                                        <p:tgtEl>
                                          <p:spTgt spid="298243"/>
                                        </p:tgtEl>
                                        <p:attrNameLst>
                                          <p:attrName>style.visibility</p:attrName>
                                        </p:attrNameLst>
                                      </p:cBhvr>
                                      <p:to>
                                        <p:strVal val="visible"/>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298244"/>
                                        </p:tgtEl>
                                        <p:attrNameLst>
                                          <p:attrName>style.visibility</p:attrName>
                                        </p:attrNameLst>
                                      </p:cBhvr>
                                      <p:to>
                                        <p:strVal val="visible"/>
                                      </p:to>
                                    </p:set>
                                  </p:childTnLst>
                                </p:cTn>
                              </p:par>
                            </p:childTnLst>
                          </p:cTn>
                        </p:par>
                        <p:par>
                          <p:cTn id="178" fill="hold" nodeType="afterGroup">
                            <p:stCondLst>
                              <p:cond delay="0"/>
                            </p:stCondLst>
                            <p:childTnLst>
                              <p:par>
                                <p:cTn id="179" presetID="1" presetClass="entr" presetSubtype="0" fill="hold" grpId="0" nodeType="afterEffect">
                                  <p:stCondLst>
                                    <p:cond delay="0"/>
                                  </p:stCondLst>
                                  <p:childTnLst>
                                    <p:set>
                                      <p:cBhvr>
                                        <p:cTn id="180" dur="1" fill="hold">
                                          <p:stCondLst>
                                            <p:cond delay="0"/>
                                          </p:stCondLst>
                                        </p:cTn>
                                        <p:tgtEl>
                                          <p:spTgt spid="298245"/>
                                        </p:tgtEl>
                                        <p:attrNameLst>
                                          <p:attrName>style.visibility</p:attrName>
                                        </p:attrNameLst>
                                      </p:cBhvr>
                                      <p:to>
                                        <p:strVal val="visible"/>
                                      </p:to>
                                    </p:set>
                                  </p:childTnLst>
                                </p:cTn>
                              </p:par>
                            </p:childTnLst>
                          </p:cTn>
                        </p:par>
                        <p:par>
                          <p:cTn id="181" fill="hold" nodeType="afterGroup">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298246"/>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1" nodeType="clickEffect">
                                  <p:stCondLst>
                                    <p:cond delay="0"/>
                                  </p:stCondLst>
                                  <p:childTnLst>
                                    <p:set>
                                      <p:cBhvr>
                                        <p:cTn id="187" dur="1" fill="hold">
                                          <p:stCondLst>
                                            <p:cond delay="0"/>
                                          </p:stCondLst>
                                        </p:cTn>
                                        <p:tgtEl>
                                          <p:spTgt spid="298114"/>
                                        </p:tgtEl>
                                        <p:attrNameLst>
                                          <p:attrName>style.visibility</p:attrName>
                                        </p:attrNameLst>
                                      </p:cBhvr>
                                      <p:to>
                                        <p:strVal val="visible"/>
                                      </p:to>
                                    </p:set>
                                  </p:childTnLst>
                                  <p:subTnLst>
                                    <p:set>
                                      <p:cBhvr override="childStyle">
                                        <p:cTn dur="1" fill="hold" display="0" masterRel="sameClick" afterEffect="1">
                                          <p:stCondLst>
                                            <p:cond evt="end" delay="0">
                                              <p:tn val="186"/>
                                            </p:cond>
                                          </p:stCondLst>
                                        </p:cTn>
                                        <p:tgtEl>
                                          <p:spTgt spid="298114"/>
                                        </p:tgtEl>
                                        <p:attrNameLst>
                                          <p:attrName>style.visibility</p:attrName>
                                        </p:attrNameLst>
                                      </p:cBhvr>
                                      <p:to>
                                        <p:strVal val="hidden"/>
                                      </p:to>
                                    </p:set>
                                  </p:sub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1" nodeType="clickEffect">
                                  <p:stCondLst>
                                    <p:cond delay="0"/>
                                  </p:stCondLst>
                                  <p:childTnLst>
                                    <p:set>
                                      <p:cBhvr>
                                        <p:cTn id="191" dur="1" fill="hold">
                                          <p:stCondLst>
                                            <p:cond delay="0"/>
                                          </p:stCondLst>
                                        </p:cTn>
                                        <p:tgtEl>
                                          <p:spTgt spid="298115"/>
                                        </p:tgtEl>
                                        <p:attrNameLst>
                                          <p:attrName>style.visibility</p:attrName>
                                        </p:attrNameLst>
                                      </p:cBhvr>
                                      <p:to>
                                        <p:strVal val="visible"/>
                                      </p:to>
                                    </p:set>
                                  </p:childTnLst>
                                  <p:subTnLst>
                                    <p:set>
                                      <p:cBhvr override="childStyle">
                                        <p:cTn dur="1" fill="hold" display="0" masterRel="sameClick" afterEffect="1">
                                          <p:stCondLst>
                                            <p:cond evt="end" delay="0">
                                              <p:tn val="190"/>
                                            </p:cond>
                                          </p:stCondLst>
                                        </p:cTn>
                                        <p:tgtEl>
                                          <p:spTgt spid="298115"/>
                                        </p:tgtEl>
                                        <p:attrNameLst>
                                          <p:attrName>style.visibility</p:attrName>
                                        </p:attrNameLst>
                                      </p:cBhvr>
                                      <p:to>
                                        <p:strVal val="hidden"/>
                                      </p:to>
                                    </p:set>
                                  </p:sub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1" nodeType="clickEffect">
                                  <p:stCondLst>
                                    <p:cond delay="0"/>
                                  </p:stCondLst>
                                  <p:childTnLst>
                                    <p:set>
                                      <p:cBhvr>
                                        <p:cTn id="195" dur="1" fill="hold">
                                          <p:stCondLst>
                                            <p:cond delay="0"/>
                                          </p:stCondLst>
                                        </p:cTn>
                                        <p:tgtEl>
                                          <p:spTgt spid="298116"/>
                                        </p:tgtEl>
                                        <p:attrNameLst>
                                          <p:attrName>style.visibility</p:attrName>
                                        </p:attrNameLst>
                                      </p:cBhvr>
                                      <p:to>
                                        <p:strVal val="visible"/>
                                      </p:to>
                                    </p:set>
                                  </p:childTnLst>
                                  <p:subTnLst>
                                    <p:set>
                                      <p:cBhvr override="childStyle">
                                        <p:cTn dur="1" fill="hold" display="0" masterRel="sameClick" afterEffect="1">
                                          <p:stCondLst>
                                            <p:cond evt="end" delay="0">
                                              <p:tn val="194"/>
                                            </p:cond>
                                          </p:stCondLst>
                                        </p:cTn>
                                        <p:tgtEl>
                                          <p:spTgt spid="298116"/>
                                        </p:tgtEl>
                                        <p:attrNameLst>
                                          <p:attrName>style.visibility</p:attrName>
                                        </p:attrNameLst>
                                      </p:cBhvr>
                                      <p:to>
                                        <p:strVal val="hidden"/>
                                      </p:to>
                                    </p:set>
                                  </p:sub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1" nodeType="clickEffect">
                                  <p:stCondLst>
                                    <p:cond delay="0"/>
                                  </p:stCondLst>
                                  <p:childTnLst>
                                    <p:set>
                                      <p:cBhvr>
                                        <p:cTn id="199" dur="1" fill="hold">
                                          <p:stCondLst>
                                            <p:cond delay="0"/>
                                          </p:stCondLst>
                                        </p:cTn>
                                        <p:tgtEl>
                                          <p:spTgt spid="298117"/>
                                        </p:tgtEl>
                                        <p:attrNameLst>
                                          <p:attrName>style.visibility</p:attrName>
                                        </p:attrNameLst>
                                      </p:cBhvr>
                                      <p:to>
                                        <p:strVal val="visible"/>
                                      </p:to>
                                    </p:set>
                                  </p:childTnLst>
                                  <p:subTnLst>
                                    <p:set>
                                      <p:cBhvr override="childStyle">
                                        <p:cTn dur="1" fill="hold" display="0" masterRel="sameClick" afterEffect="1">
                                          <p:stCondLst>
                                            <p:cond evt="end" delay="0">
                                              <p:tn val="198"/>
                                            </p:cond>
                                          </p:stCondLst>
                                        </p:cTn>
                                        <p:tgtEl>
                                          <p:spTgt spid="298117"/>
                                        </p:tgtEl>
                                        <p:attrNameLst>
                                          <p:attrName>style.visibility</p:attrName>
                                        </p:attrNameLst>
                                      </p:cBhvr>
                                      <p:to>
                                        <p:strVal val="hidden"/>
                                      </p:to>
                                    </p:set>
                                  </p:sub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ntr" presetSubtype="0" fill="hold" grpId="1" nodeType="clickEffect">
                                  <p:stCondLst>
                                    <p:cond delay="0"/>
                                  </p:stCondLst>
                                  <p:childTnLst>
                                    <p:set>
                                      <p:cBhvr>
                                        <p:cTn id="203" dur="1" fill="hold">
                                          <p:stCondLst>
                                            <p:cond delay="0"/>
                                          </p:stCondLst>
                                        </p:cTn>
                                        <p:tgtEl>
                                          <p:spTgt spid="298126"/>
                                        </p:tgtEl>
                                        <p:attrNameLst>
                                          <p:attrName>style.visibility</p:attrName>
                                        </p:attrNameLst>
                                      </p:cBhvr>
                                      <p:to>
                                        <p:strVal val="visible"/>
                                      </p:to>
                                    </p:set>
                                  </p:childTnLst>
                                  <p:subTnLst>
                                    <p:set>
                                      <p:cBhvr override="childStyle">
                                        <p:cTn dur="1" fill="hold" display="0" masterRel="sameClick" afterEffect="1">
                                          <p:stCondLst>
                                            <p:cond evt="end" delay="0">
                                              <p:tn val="202"/>
                                            </p:cond>
                                          </p:stCondLst>
                                        </p:cTn>
                                        <p:tgtEl>
                                          <p:spTgt spid="298126"/>
                                        </p:tgtEl>
                                        <p:attrNameLst>
                                          <p:attrName>style.visibility</p:attrName>
                                        </p:attrNameLst>
                                      </p:cBhvr>
                                      <p:to>
                                        <p:strVal val="hidden"/>
                                      </p:to>
                                    </p:set>
                                  </p:subTnLst>
                                </p:cTn>
                              </p:par>
                            </p:childTnLst>
                          </p:cTn>
                        </p:par>
                      </p:childTnLst>
                    </p:cTn>
                  </p:par>
                  <p:par>
                    <p:cTn id="204" fill="hold" nodeType="clickPar">
                      <p:stCondLst>
                        <p:cond delay="indefinite"/>
                      </p:stCondLst>
                      <p:childTnLst>
                        <p:par>
                          <p:cTn id="205" fill="hold" nodeType="withGroup">
                            <p:stCondLst>
                              <p:cond delay="0"/>
                            </p:stCondLst>
                            <p:childTnLst>
                              <p:par>
                                <p:cTn id="206" presetID="1" presetClass="entr" presetSubtype="0" fill="hold" grpId="1" nodeType="clickEffect">
                                  <p:stCondLst>
                                    <p:cond delay="0"/>
                                  </p:stCondLst>
                                  <p:childTnLst>
                                    <p:set>
                                      <p:cBhvr>
                                        <p:cTn id="207" dur="1" fill="hold">
                                          <p:stCondLst>
                                            <p:cond delay="0"/>
                                          </p:stCondLst>
                                        </p:cTn>
                                        <p:tgtEl>
                                          <p:spTgt spid="298187"/>
                                        </p:tgtEl>
                                        <p:attrNameLst>
                                          <p:attrName>style.visibility</p:attrName>
                                        </p:attrNameLst>
                                      </p:cBhvr>
                                      <p:to>
                                        <p:strVal val="visible"/>
                                      </p:to>
                                    </p:set>
                                  </p:childTnLst>
                                  <p:subTnLst>
                                    <p:set>
                                      <p:cBhvr override="childStyle">
                                        <p:cTn dur="1" fill="hold" display="0" masterRel="sameClick" afterEffect="1">
                                          <p:stCondLst>
                                            <p:cond evt="end" delay="0">
                                              <p:tn val="206"/>
                                            </p:cond>
                                          </p:stCondLst>
                                        </p:cTn>
                                        <p:tgtEl>
                                          <p:spTgt spid="298187"/>
                                        </p:tgtEl>
                                        <p:attrNameLst>
                                          <p:attrName>style.visibility</p:attrName>
                                        </p:attrNameLst>
                                      </p:cBhvr>
                                      <p:to>
                                        <p:strVal val="hidden"/>
                                      </p:to>
                                    </p:set>
                                  </p:sub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1" nodeType="clickEffect">
                                  <p:stCondLst>
                                    <p:cond delay="0"/>
                                  </p:stCondLst>
                                  <p:childTnLst>
                                    <p:set>
                                      <p:cBhvr>
                                        <p:cTn id="211" dur="1" fill="hold">
                                          <p:stCondLst>
                                            <p:cond delay="0"/>
                                          </p:stCondLst>
                                        </p:cTn>
                                        <p:tgtEl>
                                          <p:spTgt spid="298188"/>
                                        </p:tgtEl>
                                        <p:attrNameLst>
                                          <p:attrName>style.visibility</p:attrName>
                                        </p:attrNameLst>
                                      </p:cBhvr>
                                      <p:to>
                                        <p:strVal val="visible"/>
                                      </p:to>
                                    </p:set>
                                  </p:childTnLst>
                                  <p:subTnLst>
                                    <p:set>
                                      <p:cBhvr override="childStyle">
                                        <p:cTn dur="1" fill="hold" display="0" masterRel="sameClick" afterEffect="1">
                                          <p:stCondLst>
                                            <p:cond evt="end" delay="0">
                                              <p:tn val="210"/>
                                            </p:cond>
                                          </p:stCondLst>
                                        </p:cTn>
                                        <p:tgtEl>
                                          <p:spTgt spid="298188"/>
                                        </p:tgtEl>
                                        <p:attrNameLst>
                                          <p:attrName>style.visibility</p:attrName>
                                        </p:attrNameLst>
                                      </p:cBhvr>
                                      <p:to>
                                        <p:strVal val="hidden"/>
                                      </p:to>
                                    </p:set>
                                  </p:sub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grpId="1" nodeType="clickEffect">
                                  <p:stCondLst>
                                    <p:cond delay="0"/>
                                  </p:stCondLst>
                                  <p:childTnLst>
                                    <p:set>
                                      <p:cBhvr>
                                        <p:cTn id="215" dur="1" fill="hold">
                                          <p:stCondLst>
                                            <p:cond delay="0"/>
                                          </p:stCondLst>
                                        </p:cTn>
                                        <p:tgtEl>
                                          <p:spTgt spid="298189"/>
                                        </p:tgtEl>
                                        <p:attrNameLst>
                                          <p:attrName>style.visibility</p:attrName>
                                        </p:attrNameLst>
                                      </p:cBhvr>
                                      <p:to>
                                        <p:strVal val="visible"/>
                                      </p:to>
                                    </p:set>
                                  </p:childTnLst>
                                  <p:subTnLst>
                                    <p:set>
                                      <p:cBhvr override="childStyle">
                                        <p:cTn dur="1" fill="hold" display="0" masterRel="sameClick" afterEffect="1">
                                          <p:stCondLst>
                                            <p:cond evt="end" delay="0">
                                              <p:tn val="214"/>
                                            </p:cond>
                                          </p:stCondLst>
                                        </p:cTn>
                                        <p:tgtEl>
                                          <p:spTgt spid="298189"/>
                                        </p:tgtEl>
                                        <p:attrNameLst>
                                          <p:attrName>style.visibility</p:attrName>
                                        </p:attrNameLst>
                                      </p:cBhvr>
                                      <p:to>
                                        <p:strVal val="hidden"/>
                                      </p:to>
                                    </p:set>
                                  </p:sub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1" nodeType="clickEffect">
                                  <p:stCondLst>
                                    <p:cond delay="0"/>
                                  </p:stCondLst>
                                  <p:childTnLst>
                                    <p:set>
                                      <p:cBhvr>
                                        <p:cTn id="219" dur="1" fill="hold">
                                          <p:stCondLst>
                                            <p:cond delay="0"/>
                                          </p:stCondLst>
                                        </p:cTn>
                                        <p:tgtEl>
                                          <p:spTgt spid="298190"/>
                                        </p:tgtEl>
                                        <p:attrNameLst>
                                          <p:attrName>style.visibility</p:attrName>
                                        </p:attrNameLst>
                                      </p:cBhvr>
                                      <p:to>
                                        <p:strVal val="visible"/>
                                      </p:to>
                                    </p:set>
                                  </p:childTnLst>
                                  <p:subTnLst>
                                    <p:set>
                                      <p:cBhvr override="childStyle">
                                        <p:cTn dur="1" fill="hold" display="0" masterRel="sameClick" afterEffect="1">
                                          <p:stCondLst>
                                            <p:cond evt="end" delay="0">
                                              <p:tn val="218"/>
                                            </p:cond>
                                          </p:stCondLst>
                                        </p:cTn>
                                        <p:tgtEl>
                                          <p:spTgt spid="298190"/>
                                        </p:tgtEl>
                                        <p:attrNameLst>
                                          <p:attrName>style.visibility</p:attrName>
                                        </p:attrNameLst>
                                      </p:cBhvr>
                                      <p:to>
                                        <p:strVal val="hidden"/>
                                      </p:to>
                                    </p:set>
                                  </p:sub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grpId="1" nodeType="clickEffect">
                                  <p:stCondLst>
                                    <p:cond delay="0"/>
                                  </p:stCondLst>
                                  <p:childTnLst>
                                    <p:set>
                                      <p:cBhvr>
                                        <p:cTn id="223" dur="1" fill="hold">
                                          <p:stCondLst>
                                            <p:cond delay="0"/>
                                          </p:stCondLst>
                                        </p:cTn>
                                        <p:tgtEl>
                                          <p:spTgt spid="298191"/>
                                        </p:tgtEl>
                                        <p:attrNameLst>
                                          <p:attrName>style.visibility</p:attrName>
                                        </p:attrNameLst>
                                      </p:cBhvr>
                                      <p:to>
                                        <p:strVal val="visible"/>
                                      </p:to>
                                    </p:set>
                                  </p:childTnLst>
                                  <p:subTnLst>
                                    <p:set>
                                      <p:cBhvr override="childStyle">
                                        <p:cTn dur="1" fill="hold" display="0" masterRel="sameClick" afterEffect="1">
                                          <p:stCondLst>
                                            <p:cond evt="end" delay="0">
                                              <p:tn val="222"/>
                                            </p:cond>
                                          </p:stCondLst>
                                        </p:cTn>
                                        <p:tgtEl>
                                          <p:spTgt spid="298191"/>
                                        </p:tgtEl>
                                        <p:attrNameLst>
                                          <p:attrName>style.visibility</p:attrName>
                                        </p:attrNameLst>
                                      </p:cBhvr>
                                      <p:to>
                                        <p:strVal val="hidden"/>
                                      </p:to>
                                    </p:set>
                                  </p:subTnLst>
                                </p:cTn>
                              </p:par>
                            </p:childTnLst>
                          </p:cTn>
                        </p:par>
                      </p:childTnLst>
                    </p:cTn>
                  </p:par>
                  <p:par>
                    <p:cTn id="224" fill="hold" nodeType="clickPar">
                      <p:stCondLst>
                        <p:cond delay="indefinite"/>
                      </p:stCondLst>
                      <p:childTnLst>
                        <p:par>
                          <p:cTn id="225" fill="hold" nodeType="withGroup">
                            <p:stCondLst>
                              <p:cond delay="0"/>
                            </p:stCondLst>
                            <p:childTnLst>
                              <p:par>
                                <p:cTn id="226" presetID="1" presetClass="entr" presetSubtype="0" fill="hold" grpId="1" nodeType="clickEffect">
                                  <p:stCondLst>
                                    <p:cond delay="0"/>
                                  </p:stCondLst>
                                  <p:childTnLst>
                                    <p:set>
                                      <p:cBhvr>
                                        <p:cTn id="227" dur="1" fill="hold">
                                          <p:stCondLst>
                                            <p:cond delay="0"/>
                                          </p:stCondLst>
                                        </p:cTn>
                                        <p:tgtEl>
                                          <p:spTgt spid="298192"/>
                                        </p:tgtEl>
                                        <p:attrNameLst>
                                          <p:attrName>style.visibility</p:attrName>
                                        </p:attrNameLst>
                                      </p:cBhvr>
                                      <p:to>
                                        <p:strVal val="visible"/>
                                      </p:to>
                                    </p:set>
                                  </p:childTnLst>
                                  <p:subTnLst>
                                    <p:set>
                                      <p:cBhvr override="childStyle">
                                        <p:cTn dur="1" fill="hold" display="0" masterRel="sameClick" afterEffect="1">
                                          <p:stCondLst>
                                            <p:cond evt="end" delay="0">
                                              <p:tn val="226"/>
                                            </p:cond>
                                          </p:stCondLst>
                                        </p:cTn>
                                        <p:tgtEl>
                                          <p:spTgt spid="298192"/>
                                        </p:tgtEl>
                                        <p:attrNameLst>
                                          <p:attrName>style.visibility</p:attrName>
                                        </p:attrNameLst>
                                      </p:cBhvr>
                                      <p:to>
                                        <p:strVal val="hidden"/>
                                      </p:to>
                                    </p:set>
                                  </p:sub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1" nodeType="clickEffect">
                                  <p:stCondLst>
                                    <p:cond delay="0"/>
                                  </p:stCondLst>
                                  <p:childTnLst>
                                    <p:set>
                                      <p:cBhvr>
                                        <p:cTn id="231" dur="1" fill="hold">
                                          <p:stCondLst>
                                            <p:cond delay="0"/>
                                          </p:stCondLst>
                                        </p:cTn>
                                        <p:tgtEl>
                                          <p:spTgt spid="298193"/>
                                        </p:tgtEl>
                                        <p:attrNameLst>
                                          <p:attrName>style.visibility</p:attrName>
                                        </p:attrNameLst>
                                      </p:cBhvr>
                                      <p:to>
                                        <p:strVal val="visible"/>
                                      </p:to>
                                    </p:set>
                                  </p:childTnLst>
                                  <p:subTnLst>
                                    <p:set>
                                      <p:cBhvr override="childStyle">
                                        <p:cTn dur="1" fill="hold" display="0" masterRel="sameClick" afterEffect="1">
                                          <p:stCondLst>
                                            <p:cond evt="end" delay="0">
                                              <p:tn val="230"/>
                                            </p:cond>
                                          </p:stCondLst>
                                        </p:cTn>
                                        <p:tgtEl>
                                          <p:spTgt spid="298193"/>
                                        </p:tgtEl>
                                        <p:attrNameLst>
                                          <p:attrName>style.visibility</p:attrName>
                                        </p:attrNameLst>
                                      </p:cBhvr>
                                      <p:to>
                                        <p:strVal val="hidden"/>
                                      </p:to>
                                    </p:set>
                                  </p:sub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1" nodeType="clickEffect">
                                  <p:stCondLst>
                                    <p:cond delay="0"/>
                                  </p:stCondLst>
                                  <p:childTnLst>
                                    <p:set>
                                      <p:cBhvr>
                                        <p:cTn id="235" dur="1" fill="hold">
                                          <p:stCondLst>
                                            <p:cond delay="0"/>
                                          </p:stCondLst>
                                        </p:cTn>
                                        <p:tgtEl>
                                          <p:spTgt spid="298194"/>
                                        </p:tgtEl>
                                        <p:attrNameLst>
                                          <p:attrName>style.visibility</p:attrName>
                                        </p:attrNameLst>
                                      </p:cBhvr>
                                      <p:to>
                                        <p:strVal val="visible"/>
                                      </p:to>
                                    </p:set>
                                  </p:childTnLst>
                                  <p:subTnLst>
                                    <p:set>
                                      <p:cBhvr override="childStyle">
                                        <p:cTn dur="1" fill="hold" display="0" masterRel="sameClick" afterEffect="1">
                                          <p:stCondLst>
                                            <p:cond evt="end" delay="0">
                                              <p:tn val="234"/>
                                            </p:cond>
                                          </p:stCondLst>
                                        </p:cTn>
                                        <p:tgtEl>
                                          <p:spTgt spid="298194"/>
                                        </p:tgtEl>
                                        <p:attrNameLst>
                                          <p:attrName>style.visibility</p:attrName>
                                        </p:attrNameLst>
                                      </p:cBhvr>
                                      <p:to>
                                        <p:strVal val="hidden"/>
                                      </p:to>
                                    </p:set>
                                  </p:sub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ntr" presetSubtype="0" fill="hold" grpId="1" nodeType="clickEffect">
                                  <p:stCondLst>
                                    <p:cond delay="0"/>
                                  </p:stCondLst>
                                  <p:childTnLst>
                                    <p:set>
                                      <p:cBhvr>
                                        <p:cTn id="239" dur="1" fill="hold">
                                          <p:stCondLst>
                                            <p:cond delay="0"/>
                                          </p:stCondLst>
                                        </p:cTn>
                                        <p:tgtEl>
                                          <p:spTgt spid="298195"/>
                                        </p:tgtEl>
                                        <p:attrNameLst>
                                          <p:attrName>style.visibility</p:attrName>
                                        </p:attrNameLst>
                                      </p:cBhvr>
                                      <p:to>
                                        <p:strVal val="visible"/>
                                      </p:to>
                                    </p:set>
                                  </p:childTnLst>
                                  <p:subTnLst>
                                    <p:set>
                                      <p:cBhvr override="childStyle">
                                        <p:cTn dur="1" fill="hold" display="0" masterRel="sameClick" afterEffect="1">
                                          <p:stCondLst>
                                            <p:cond evt="end" delay="0">
                                              <p:tn val="238"/>
                                            </p:cond>
                                          </p:stCondLst>
                                        </p:cTn>
                                        <p:tgtEl>
                                          <p:spTgt spid="298195"/>
                                        </p:tgtEl>
                                        <p:attrNameLst>
                                          <p:attrName>style.visibility</p:attrName>
                                        </p:attrNameLst>
                                      </p:cBhvr>
                                      <p:to>
                                        <p:strVal val="hidden"/>
                                      </p:to>
                                    </p:set>
                                  </p:sub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1" nodeType="clickEffect">
                                  <p:stCondLst>
                                    <p:cond delay="0"/>
                                  </p:stCondLst>
                                  <p:childTnLst>
                                    <p:set>
                                      <p:cBhvr>
                                        <p:cTn id="243" dur="1" fill="hold">
                                          <p:stCondLst>
                                            <p:cond delay="0"/>
                                          </p:stCondLst>
                                        </p:cTn>
                                        <p:tgtEl>
                                          <p:spTgt spid="298196"/>
                                        </p:tgtEl>
                                        <p:attrNameLst>
                                          <p:attrName>style.visibility</p:attrName>
                                        </p:attrNameLst>
                                      </p:cBhvr>
                                      <p:to>
                                        <p:strVal val="visible"/>
                                      </p:to>
                                    </p:set>
                                  </p:childTnLst>
                                  <p:subTnLst>
                                    <p:set>
                                      <p:cBhvr override="childStyle">
                                        <p:cTn dur="1" fill="hold" display="0" masterRel="sameClick" afterEffect="1">
                                          <p:stCondLst>
                                            <p:cond evt="end" delay="0">
                                              <p:tn val="242"/>
                                            </p:cond>
                                          </p:stCondLst>
                                        </p:cTn>
                                        <p:tgtEl>
                                          <p:spTgt spid="298196"/>
                                        </p:tgtEl>
                                        <p:attrNameLst>
                                          <p:attrName>style.visibility</p:attrName>
                                        </p:attrNameLst>
                                      </p:cBhvr>
                                      <p:to>
                                        <p:strVal val="hidden"/>
                                      </p:to>
                                    </p:set>
                                  </p:sub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1" nodeType="clickEffect">
                                  <p:stCondLst>
                                    <p:cond delay="0"/>
                                  </p:stCondLst>
                                  <p:childTnLst>
                                    <p:set>
                                      <p:cBhvr>
                                        <p:cTn id="247" dur="1" fill="hold">
                                          <p:stCondLst>
                                            <p:cond delay="0"/>
                                          </p:stCondLst>
                                        </p:cTn>
                                        <p:tgtEl>
                                          <p:spTgt spid="298197"/>
                                        </p:tgtEl>
                                        <p:attrNameLst>
                                          <p:attrName>style.visibility</p:attrName>
                                        </p:attrNameLst>
                                      </p:cBhvr>
                                      <p:to>
                                        <p:strVal val="visible"/>
                                      </p:to>
                                    </p:set>
                                  </p:childTnLst>
                                  <p:subTnLst>
                                    <p:set>
                                      <p:cBhvr override="childStyle">
                                        <p:cTn dur="1" fill="hold" display="0" masterRel="sameClick" afterEffect="1">
                                          <p:stCondLst>
                                            <p:cond evt="end" delay="0">
                                              <p:tn val="246"/>
                                            </p:cond>
                                          </p:stCondLst>
                                        </p:cTn>
                                        <p:tgtEl>
                                          <p:spTgt spid="298197"/>
                                        </p:tgtEl>
                                        <p:attrNameLst>
                                          <p:attrName>style.visibility</p:attrName>
                                        </p:attrNameLst>
                                      </p:cBhvr>
                                      <p:to>
                                        <p:strVal val="hidden"/>
                                      </p:to>
                                    </p:set>
                                  </p:sub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ntr" presetSubtype="0" fill="hold" grpId="1" nodeType="clickEffect">
                                  <p:stCondLst>
                                    <p:cond delay="0"/>
                                  </p:stCondLst>
                                  <p:childTnLst>
                                    <p:set>
                                      <p:cBhvr>
                                        <p:cTn id="251" dur="1" fill="hold">
                                          <p:stCondLst>
                                            <p:cond delay="0"/>
                                          </p:stCondLst>
                                        </p:cTn>
                                        <p:tgtEl>
                                          <p:spTgt spid="298198"/>
                                        </p:tgtEl>
                                        <p:attrNameLst>
                                          <p:attrName>style.visibility</p:attrName>
                                        </p:attrNameLst>
                                      </p:cBhvr>
                                      <p:to>
                                        <p:strVal val="visible"/>
                                      </p:to>
                                    </p:set>
                                  </p:childTnLst>
                                  <p:subTnLst>
                                    <p:set>
                                      <p:cBhvr override="childStyle">
                                        <p:cTn dur="1" fill="hold" display="0" masterRel="sameClick" afterEffect="1">
                                          <p:stCondLst>
                                            <p:cond evt="end" delay="0">
                                              <p:tn val="250"/>
                                            </p:cond>
                                          </p:stCondLst>
                                        </p:cTn>
                                        <p:tgtEl>
                                          <p:spTgt spid="298198"/>
                                        </p:tgtEl>
                                        <p:attrNameLst>
                                          <p:attrName>style.visibility</p:attrName>
                                        </p:attrNameLst>
                                      </p:cBhvr>
                                      <p:to>
                                        <p:strVal val="hidden"/>
                                      </p:to>
                                    </p:set>
                                  </p:sub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1" nodeType="clickEffect">
                                  <p:stCondLst>
                                    <p:cond delay="0"/>
                                  </p:stCondLst>
                                  <p:childTnLst>
                                    <p:set>
                                      <p:cBhvr>
                                        <p:cTn id="255" dur="1" fill="hold">
                                          <p:stCondLst>
                                            <p:cond delay="0"/>
                                          </p:stCondLst>
                                        </p:cTn>
                                        <p:tgtEl>
                                          <p:spTgt spid="298199"/>
                                        </p:tgtEl>
                                        <p:attrNameLst>
                                          <p:attrName>style.visibility</p:attrName>
                                        </p:attrNameLst>
                                      </p:cBhvr>
                                      <p:to>
                                        <p:strVal val="visible"/>
                                      </p:to>
                                    </p:set>
                                  </p:childTnLst>
                                  <p:subTnLst>
                                    <p:set>
                                      <p:cBhvr override="childStyle">
                                        <p:cTn dur="1" fill="hold" display="0" masterRel="sameClick" afterEffect="1">
                                          <p:stCondLst>
                                            <p:cond evt="end" delay="0">
                                              <p:tn val="254"/>
                                            </p:cond>
                                          </p:stCondLst>
                                        </p:cTn>
                                        <p:tgtEl>
                                          <p:spTgt spid="298199"/>
                                        </p:tgtEl>
                                        <p:attrNameLst>
                                          <p:attrName>style.visibility</p:attrName>
                                        </p:attrNameLst>
                                      </p:cBhvr>
                                      <p:to>
                                        <p:strVal val="hidden"/>
                                      </p:to>
                                    </p:set>
                                  </p:sub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1" nodeType="clickEffect">
                                  <p:stCondLst>
                                    <p:cond delay="0"/>
                                  </p:stCondLst>
                                  <p:childTnLst>
                                    <p:set>
                                      <p:cBhvr>
                                        <p:cTn id="259" dur="1" fill="hold">
                                          <p:stCondLst>
                                            <p:cond delay="0"/>
                                          </p:stCondLst>
                                        </p:cTn>
                                        <p:tgtEl>
                                          <p:spTgt spid="298200"/>
                                        </p:tgtEl>
                                        <p:attrNameLst>
                                          <p:attrName>style.visibility</p:attrName>
                                        </p:attrNameLst>
                                      </p:cBhvr>
                                      <p:to>
                                        <p:strVal val="visible"/>
                                      </p:to>
                                    </p:set>
                                  </p:childTnLst>
                                  <p:subTnLst>
                                    <p:set>
                                      <p:cBhvr override="childStyle">
                                        <p:cTn dur="1" fill="hold" display="0" masterRel="sameClick" afterEffect="1">
                                          <p:stCondLst>
                                            <p:cond evt="end" delay="0">
                                              <p:tn val="258"/>
                                            </p:cond>
                                          </p:stCondLst>
                                        </p:cTn>
                                        <p:tgtEl>
                                          <p:spTgt spid="298200"/>
                                        </p:tgtEl>
                                        <p:attrNameLst>
                                          <p:attrName>style.visibility</p:attrName>
                                        </p:attrNameLst>
                                      </p:cBhvr>
                                      <p:to>
                                        <p:strVal val="hidden"/>
                                      </p:to>
                                    </p:set>
                                  </p:sub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1" nodeType="clickEffect">
                                  <p:stCondLst>
                                    <p:cond delay="0"/>
                                  </p:stCondLst>
                                  <p:childTnLst>
                                    <p:set>
                                      <p:cBhvr>
                                        <p:cTn id="263" dur="1" fill="hold">
                                          <p:stCondLst>
                                            <p:cond delay="0"/>
                                          </p:stCondLst>
                                        </p:cTn>
                                        <p:tgtEl>
                                          <p:spTgt spid="298201"/>
                                        </p:tgtEl>
                                        <p:attrNameLst>
                                          <p:attrName>style.visibility</p:attrName>
                                        </p:attrNameLst>
                                      </p:cBhvr>
                                      <p:to>
                                        <p:strVal val="visible"/>
                                      </p:to>
                                    </p:set>
                                  </p:childTnLst>
                                  <p:subTnLst>
                                    <p:set>
                                      <p:cBhvr override="childStyle">
                                        <p:cTn dur="1" fill="hold" display="0" masterRel="sameClick" afterEffect="1">
                                          <p:stCondLst>
                                            <p:cond evt="end" delay="0">
                                              <p:tn val="262"/>
                                            </p:cond>
                                          </p:stCondLst>
                                        </p:cTn>
                                        <p:tgtEl>
                                          <p:spTgt spid="298201"/>
                                        </p:tgtEl>
                                        <p:attrNameLst>
                                          <p:attrName>style.visibility</p:attrName>
                                        </p:attrNameLst>
                                      </p:cBhvr>
                                      <p:to>
                                        <p:strVal val="hidden"/>
                                      </p:to>
                                    </p:set>
                                  </p:subTnLst>
                                </p:cTn>
                              </p:par>
                            </p:childTnLst>
                          </p:cTn>
                        </p:par>
                      </p:childTnLst>
                    </p:cTn>
                  </p:par>
                  <p:par>
                    <p:cTn id="264" fill="hold" nodeType="clickPar">
                      <p:stCondLst>
                        <p:cond delay="indefinite"/>
                      </p:stCondLst>
                      <p:childTnLst>
                        <p:par>
                          <p:cTn id="265" fill="hold" nodeType="withGroup">
                            <p:stCondLst>
                              <p:cond delay="0"/>
                            </p:stCondLst>
                            <p:childTnLst>
                              <p:par>
                                <p:cTn id="266" presetID="1" presetClass="entr" presetSubtype="0" fill="hold" grpId="1" nodeType="clickEffect">
                                  <p:stCondLst>
                                    <p:cond delay="0"/>
                                  </p:stCondLst>
                                  <p:childTnLst>
                                    <p:set>
                                      <p:cBhvr>
                                        <p:cTn id="267" dur="1" fill="hold">
                                          <p:stCondLst>
                                            <p:cond delay="0"/>
                                          </p:stCondLst>
                                        </p:cTn>
                                        <p:tgtEl>
                                          <p:spTgt spid="298202"/>
                                        </p:tgtEl>
                                        <p:attrNameLst>
                                          <p:attrName>style.visibility</p:attrName>
                                        </p:attrNameLst>
                                      </p:cBhvr>
                                      <p:to>
                                        <p:strVal val="visible"/>
                                      </p:to>
                                    </p:set>
                                  </p:childTnLst>
                                  <p:subTnLst>
                                    <p:set>
                                      <p:cBhvr override="childStyle">
                                        <p:cTn dur="1" fill="hold" display="0" masterRel="sameClick" afterEffect="1">
                                          <p:stCondLst>
                                            <p:cond evt="end" delay="0">
                                              <p:tn val="266"/>
                                            </p:cond>
                                          </p:stCondLst>
                                        </p:cTn>
                                        <p:tgtEl>
                                          <p:spTgt spid="298202"/>
                                        </p:tgtEl>
                                        <p:attrNameLst>
                                          <p:attrName>style.visibility</p:attrName>
                                        </p:attrNameLst>
                                      </p:cBhvr>
                                      <p:to>
                                        <p:strVal val="hidden"/>
                                      </p:to>
                                    </p:set>
                                  </p:sub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1" nodeType="clickEffect">
                                  <p:stCondLst>
                                    <p:cond delay="0"/>
                                  </p:stCondLst>
                                  <p:childTnLst>
                                    <p:set>
                                      <p:cBhvr>
                                        <p:cTn id="271" dur="1" fill="hold">
                                          <p:stCondLst>
                                            <p:cond delay="0"/>
                                          </p:stCondLst>
                                        </p:cTn>
                                        <p:tgtEl>
                                          <p:spTgt spid="298203"/>
                                        </p:tgtEl>
                                        <p:attrNameLst>
                                          <p:attrName>style.visibility</p:attrName>
                                        </p:attrNameLst>
                                      </p:cBhvr>
                                      <p:to>
                                        <p:strVal val="visible"/>
                                      </p:to>
                                    </p:set>
                                  </p:childTnLst>
                                  <p:subTnLst>
                                    <p:set>
                                      <p:cBhvr override="childStyle">
                                        <p:cTn dur="1" fill="hold" display="0" masterRel="sameClick" afterEffect="1">
                                          <p:stCondLst>
                                            <p:cond evt="end" delay="0">
                                              <p:tn val="270"/>
                                            </p:cond>
                                          </p:stCondLst>
                                        </p:cTn>
                                        <p:tgtEl>
                                          <p:spTgt spid="298203"/>
                                        </p:tgtEl>
                                        <p:attrNameLst>
                                          <p:attrName>style.visibility</p:attrName>
                                        </p:attrNameLst>
                                      </p:cBhvr>
                                      <p:to>
                                        <p:strVal val="hidden"/>
                                      </p:to>
                                    </p:set>
                                  </p:sub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1" nodeType="clickEffect">
                                  <p:stCondLst>
                                    <p:cond delay="0"/>
                                  </p:stCondLst>
                                  <p:childTnLst>
                                    <p:set>
                                      <p:cBhvr>
                                        <p:cTn id="275" dur="1" fill="hold">
                                          <p:stCondLst>
                                            <p:cond delay="0"/>
                                          </p:stCondLst>
                                        </p:cTn>
                                        <p:tgtEl>
                                          <p:spTgt spid="298204"/>
                                        </p:tgtEl>
                                        <p:attrNameLst>
                                          <p:attrName>style.visibility</p:attrName>
                                        </p:attrNameLst>
                                      </p:cBhvr>
                                      <p:to>
                                        <p:strVal val="visible"/>
                                      </p:to>
                                    </p:set>
                                  </p:childTnLst>
                                  <p:subTnLst>
                                    <p:set>
                                      <p:cBhvr override="childStyle">
                                        <p:cTn dur="1" fill="hold" display="0" masterRel="sameClick" afterEffect="1">
                                          <p:stCondLst>
                                            <p:cond evt="end" delay="0">
                                              <p:tn val="274"/>
                                            </p:cond>
                                          </p:stCondLst>
                                        </p:cTn>
                                        <p:tgtEl>
                                          <p:spTgt spid="298204"/>
                                        </p:tgtEl>
                                        <p:attrNameLst>
                                          <p:attrName>style.visibility</p:attrName>
                                        </p:attrNameLst>
                                      </p:cBhvr>
                                      <p:to>
                                        <p:strVal val="hidden"/>
                                      </p:to>
                                    </p:set>
                                  </p:subTnLst>
                                </p:cTn>
                              </p:par>
                            </p:childTnLst>
                          </p:cTn>
                        </p:par>
                      </p:childTnLst>
                    </p:cTn>
                  </p:par>
                  <p:par>
                    <p:cTn id="276" fill="hold" nodeType="clickPar">
                      <p:stCondLst>
                        <p:cond delay="indefinite"/>
                      </p:stCondLst>
                      <p:childTnLst>
                        <p:par>
                          <p:cTn id="277" fill="hold" nodeType="withGroup">
                            <p:stCondLst>
                              <p:cond delay="0"/>
                            </p:stCondLst>
                            <p:childTnLst>
                              <p:par>
                                <p:cTn id="278" presetID="1" presetClass="entr" presetSubtype="0" fill="hold" grpId="1" nodeType="clickEffect">
                                  <p:stCondLst>
                                    <p:cond delay="0"/>
                                  </p:stCondLst>
                                  <p:childTnLst>
                                    <p:set>
                                      <p:cBhvr>
                                        <p:cTn id="279" dur="1" fill="hold">
                                          <p:stCondLst>
                                            <p:cond delay="0"/>
                                          </p:stCondLst>
                                        </p:cTn>
                                        <p:tgtEl>
                                          <p:spTgt spid="298205"/>
                                        </p:tgtEl>
                                        <p:attrNameLst>
                                          <p:attrName>style.visibility</p:attrName>
                                        </p:attrNameLst>
                                      </p:cBhvr>
                                      <p:to>
                                        <p:strVal val="visible"/>
                                      </p:to>
                                    </p:set>
                                  </p:childTnLst>
                                  <p:subTnLst>
                                    <p:set>
                                      <p:cBhvr override="childStyle">
                                        <p:cTn dur="1" fill="hold" display="0" masterRel="sameClick" afterEffect="1">
                                          <p:stCondLst>
                                            <p:cond evt="end" delay="0">
                                              <p:tn val="278"/>
                                            </p:cond>
                                          </p:stCondLst>
                                        </p:cTn>
                                        <p:tgtEl>
                                          <p:spTgt spid="298205"/>
                                        </p:tgtEl>
                                        <p:attrNameLst>
                                          <p:attrName>style.visibility</p:attrName>
                                        </p:attrNameLst>
                                      </p:cBhvr>
                                      <p:to>
                                        <p:strVal val="hidden"/>
                                      </p:to>
                                    </p:set>
                                  </p:sub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1" nodeType="clickEffect">
                                  <p:stCondLst>
                                    <p:cond delay="0"/>
                                  </p:stCondLst>
                                  <p:childTnLst>
                                    <p:set>
                                      <p:cBhvr>
                                        <p:cTn id="283" dur="1" fill="hold">
                                          <p:stCondLst>
                                            <p:cond delay="0"/>
                                          </p:stCondLst>
                                        </p:cTn>
                                        <p:tgtEl>
                                          <p:spTgt spid="298206"/>
                                        </p:tgtEl>
                                        <p:attrNameLst>
                                          <p:attrName>style.visibility</p:attrName>
                                        </p:attrNameLst>
                                      </p:cBhvr>
                                      <p:to>
                                        <p:strVal val="visible"/>
                                      </p:to>
                                    </p:set>
                                  </p:childTnLst>
                                  <p:subTnLst>
                                    <p:set>
                                      <p:cBhvr override="childStyle">
                                        <p:cTn dur="1" fill="hold" display="0" masterRel="sameClick" afterEffect="1">
                                          <p:stCondLst>
                                            <p:cond evt="end" delay="0">
                                              <p:tn val="282"/>
                                            </p:cond>
                                          </p:stCondLst>
                                        </p:cTn>
                                        <p:tgtEl>
                                          <p:spTgt spid="298206"/>
                                        </p:tgtEl>
                                        <p:attrNameLst>
                                          <p:attrName>style.visibility</p:attrName>
                                        </p:attrNameLst>
                                      </p:cBhvr>
                                      <p:to>
                                        <p:strVal val="hidden"/>
                                      </p:to>
                                    </p:set>
                                  </p:sub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ntr" presetSubtype="0" fill="hold" grpId="1" nodeType="clickEffect">
                                  <p:stCondLst>
                                    <p:cond delay="0"/>
                                  </p:stCondLst>
                                  <p:childTnLst>
                                    <p:set>
                                      <p:cBhvr>
                                        <p:cTn id="287" dur="1" fill="hold">
                                          <p:stCondLst>
                                            <p:cond delay="0"/>
                                          </p:stCondLst>
                                        </p:cTn>
                                        <p:tgtEl>
                                          <p:spTgt spid="298207"/>
                                        </p:tgtEl>
                                        <p:attrNameLst>
                                          <p:attrName>style.visibility</p:attrName>
                                        </p:attrNameLst>
                                      </p:cBhvr>
                                      <p:to>
                                        <p:strVal val="visible"/>
                                      </p:to>
                                    </p:set>
                                  </p:childTnLst>
                                  <p:subTnLst>
                                    <p:set>
                                      <p:cBhvr override="childStyle">
                                        <p:cTn dur="1" fill="hold" display="0" masterRel="sameClick" afterEffect="1">
                                          <p:stCondLst>
                                            <p:cond evt="end" delay="0">
                                              <p:tn val="286"/>
                                            </p:cond>
                                          </p:stCondLst>
                                        </p:cTn>
                                        <p:tgtEl>
                                          <p:spTgt spid="298207"/>
                                        </p:tgtEl>
                                        <p:attrNameLst>
                                          <p:attrName>style.visibility</p:attrName>
                                        </p:attrNameLst>
                                      </p:cBhvr>
                                      <p:to>
                                        <p:strVal val="hidden"/>
                                      </p:to>
                                    </p:set>
                                  </p:sub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grpId="1" nodeType="clickEffect">
                                  <p:stCondLst>
                                    <p:cond delay="0"/>
                                  </p:stCondLst>
                                  <p:childTnLst>
                                    <p:set>
                                      <p:cBhvr>
                                        <p:cTn id="291" dur="1" fill="hold">
                                          <p:stCondLst>
                                            <p:cond delay="0"/>
                                          </p:stCondLst>
                                        </p:cTn>
                                        <p:tgtEl>
                                          <p:spTgt spid="298208"/>
                                        </p:tgtEl>
                                        <p:attrNameLst>
                                          <p:attrName>style.visibility</p:attrName>
                                        </p:attrNameLst>
                                      </p:cBhvr>
                                      <p:to>
                                        <p:strVal val="visible"/>
                                      </p:to>
                                    </p:set>
                                  </p:childTnLst>
                                  <p:subTnLst>
                                    <p:set>
                                      <p:cBhvr override="childStyle">
                                        <p:cTn dur="1" fill="hold" display="0" masterRel="sameClick" afterEffect="1">
                                          <p:stCondLst>
                                            <p:cond evt="end" delay="0">
                                              <p:tn val="290"/>
                                            </p:cond>
                                          </p:stCondLst>
                                        </p:cTn>
                                        <p:tgtEl>
                                          <p:spTgt spid="298208"/>
                                        </p:tgtEl>
                                        <p:attrNameLst>
                                          <p:attrName>style.visibility</p:attrName>
                                        </p:attrNameLst>
                                      </p:cBhvr>
                                      <p:to>
                                        <p:strVal val="hidden"/>
                                      </p:to>
                                    </p:set>
                                  </p:sub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1" nodeType="clickEffect">
                                  <p:stCondLst>
                                    <p:cond delay="0"/>
                                  </p:stCondLst>
                                  <p:childTnLst>
                                    <p:set>
                                      <p:cBhvr>
                                        <p:cTn id="295" dur="1" fill="hold">
                                          <p:stCondLst>
                                            <p:cond delay="0"/>
                                          </p:stCondLst>
                                        </p:cTn>
                                        <p:tgtEl>
                                          <p:spTgt spid="298209"/>
                                        </p:tgtEl>
                                        <p:attrNameLst>
                                          <p:attrName>style.visibility</p:attrName>
                                        </p:attrNameLst>
                                      </p:cBhvr>
                                      <p:to>
                                        <p:strVal val="visible"/>
                                      </p:to>
                                    </p:set>
                                  </p:childTnLst>
                                  <p:subTnLst>
                                    <p:set>
                                      <p:cBhvr override="childStyle">
                                        <p:cTn dur="1" fill="hold" display="0" masterRel="sameClick" afterEffect="1">
                                          <p:stCondLst>
                                            <p:cond evt="end" delay="0">
                                              <p:tn val="294"/>
                                            </p:cond>
                                          </p:stCondLst>
                                        </p:cTn>
                                        <p:tgtEl>
                                          <p:spTgt spid="298209"/>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ntr" presetSubtype="0" fill="hold" grpId="1" nodeType="clickEffect">
                                  <p:stCondLst>
                                    <p:cond delay="0"/>
                                  </p:stCondLst>
                                  <p:childTnLst>
                                    <p:set>
                                      <p:cBhvr>
                                        <p:cTn id="299" dur="1" fill="hold">
                                          <p:stCondLst>
                                            <p:cond delay="0"/>
                                          </p:stCondLst>
                                        </p:cTn>
                                        <p:tgtEl>
                                          <p:spTgt spid="298210"/>
                                        </p:tgtEl>
                                        <p:attrNameLst>
                                          <p:attrName>style.visibility</p:attrName>
                                        </p:attrNameLst>
                                      </p:cBhvr>
                                      <p:to>
                                        <p:strVal val="visible"/>
                                      </p:to>
                                    </p:set>
                                  </p:childTnLst>
                                  <p:subTnLst>
                                    <p:set>
                                      <p:cBhvr override="childStyle">
                                        <p:cTn dur="1" fill="hold" display="0" masterRel="sameClick" afterEffect="1">
                                          <p:stCondLst>
                                            <p:cond evt="end" delay="0">
                                              <p:tn val="298"/>
                                            </p:cond>
                                          </p:stCondLst>
                                        </p:cTn>
                                        <p:tgtEl>
                                          <p:spTgt spid="298210"/>
                                        </p:tgtEl>
                                        <p:attrNameLst>
                                          <p:attrName>style.visibility</p:attrName>
                                        </p:attrNameLst>
                                      </p:cBhvr>
                                      <p:to>
                                        <p:strVal val="hidden"/>
                                      </p:to>
                                    </p:set>
                                  </p:sub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grpId="1" nodeType="clickEffect">
                                  <p:stCondLst>
                                    <p:cond delay="0"/>
                                  </p:stCondLst>
                                  <p:childTnLst>
                                    <p:set>
                                      <p:cBhvr>
                                        <p:cTn id="303" dur="1" fill="hold">
                                          <p:stCondLst>
                                            <p:cond delay="0"/>
                                          </p:stCondLst>
                                        </p:cTn>
                                        <p:tgtEl>
                                          <p:spTgt spid="298211"/>
                                        </p:tgtEl>
                                        <p:attrNameLst>
                                          <p:attrName>style.visibility</p:attrName>
                                        </p:attrNameLst>
                                      </p:cBhvr>
                                      <p:to>
                                        <p:strVal val="visible"/>
                                      </p:to>
                                    </p:set>
                                  </p:childTnLst>
                                  <p:subTnLst>
                                    <p:set>
                                      <p:cBhvr override="childStyle">
                                        <p:cTn dur="1" fill="hold" display="0" masterRel="sameClick" afterEffect="1">
                                          <p:stCondLst>
                                            <p:cond evt="end" delay="0">
                                              <p:tn val="302"/>
                                            </p:cond>
                                          </p:stCondLst>
                                        </p:cTn>
                                        <p:tgtEl>
                                          <p:spTgt spid="298211"/>
                                        </p:tgtEl>
                                        <p:attrNameLst>
                                          <p:attrName>style.visibility</p:attrName>
                                        </p:attrNameLst>
                                      </p:cBhvr>
                                      <p:to>
                                        <p:strVal val="hidden"/>
                                      </p:to>
                                    </p:set>
                                  </p:sub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1" nodeType="clickEffect">
                                  <p:stCondLst>
                                    <p:cond delay="0"/>
                                  </p:stCondLst>
                                  <p:childTnLst>
                                    <p:set>
                                      <p:cBhvr>
                                        <p:cTn id="307" dur="1" fill="hold">
                                          <p:stCondLst>
                                            <p:cond delay="0"/>
                                          </p:stCondLst>
                                        </p:cTn>
                                        <p:tgtEl>
                                          <p:spTgt spid="298212"/>
                                        </p:tgtEl>
                                        <p:attrNameLst>
                                          <p:attrName>style.visibility</p:attrName>
                                        </p:attrNameLst>
                                      </p:cBhvr>
                                      <p:to>
                                        <p:strVal val="visible"/>
                                      </p:to>
                                    </p:set>
                                  </p:childTnLst>
                                  <p:subTnLst>
                                    <p:set>
                                      <p:cBhvr override="childStyle">
                                        <p:cTn dur="1" fill="hold" display="0" masterRel="sameClick" afterEffect="1">
                                          <p:stCondLst>
                                            <p:cond evt="end" delay="0">
                                              <p:tn val="306"/>
                                            </p:cond>
                                          </p:stCondLst>
                                        </p:cTn>
                                        <p:tgtEl>
                                          <p:spTgt spid="298212"/>
                                        </p:tgtEl>
                                        <p:attrNameLst>
                                          <p:attrName>style.visibility</p:attrName>
                                        </p:attrNameLst>
                                      </p:cBhvr>
                                      <p:to>
                                        <p:strVal val="hidden"/>
                                      </p:to>
                                    </p:set>
                                  </p:subTnLst>
                                </p:cTn>
                              </p:par>
                            </p:childTnLst>
                          </p:cTn>
                        </p:par>
                      </p:childTnLst>
                    </p:cTn>
                  </p:par>
                  <p:par>
                    <p:cTn id="308" fill="hold" nodeType="clickPar">
                      <p:stCondLst>
                        <p:cond delay="indefinite"/>
                      </p:stCondLst>
                      <p:childTnLst>
                        <p:par>
                          <p:cTn id="309" fill="hold" nodeType="withGroup">
                            <p:stCondLst>
                              <p:cond delay="0"/>
                            </p:stCondLst>
                            <p:childTnLst>
                              <p:par>
                                <p:cTn id="310" presetID="1" presetClass="entr" presetSubtype="0" fill="hold" grpId="1" nodeType="clickEffect">
                                  <p:stCondLst>
                                    <p:cond delay="0"/>
                                  </p:stCondLst>
                                  <p:childTnLst>
                                    <p:set>
                                      <p:cBhvr>
                                        <p:cTn id="311" dur="1" fill="hold">
                                          <p:stCondLst>
                                            <p:cond delay="0"/>
                                          </p:stCondLst>
                                        </p:cTn>
                                        <p:tgtEl>
                                          <p:spTgt spid="298213"/>
                                        </p:tgtEl>
                                        <p:attrNameLst>
                                          <p:attrName>style.visibility</p:attrName>
                                        </p:attrNameLst>
                                      </p:cBhvr>
                                      <p:to>
                                        <p:strVal val="visible"/>
                                      </p:to>
                                    </p:set>
                                  </p:childTnLst>
                                  <p:subTnLst>
                                    <p:set>
                                      <p:cBhvr override="childStyle">
                                        <p:cTn dur="1" fill="hold" display="0" masterRel="sameClick" afterEffect="1">
                                          <p:stCondLst>
                                            <p:cond evt="end" delay="0">
                                              <p:tn val="310"/>
                                            </p:cond>
                                          </p:stCondLst>
                                        </p:cTn>
                                        <p:tgtEl>
                                          <p:spTgt spid="298213"/>
                                        </p:tgtEl>
                                        <p:attrNameLst>
                                          <p:attrName>style.visibility</p:attrName>
                                        </p:attrNameLst>
                                      </p:cBhvr>
                                      <p:to>
                                        <p:strVal val="hidden"/>
                                      </p:to>
                                    </p:set>
                                  </p:sub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ntr" presetSubtype="0" fill="hold" grpId="1" nodeType="clickEffect">
                                  <p:stCondLst>
                                    <p:cond delay="0"/>
                                  </p:stCondLst>
                                  <p:childTnLst>
                                    <p:set>
                                      <p:cBhvr>
                                        <p:cTn id="315" dur="1" fill="hold">
                                          <p:stCondLst>
                                            <p:cond delay="0"/>
                                          </p:stCondLst>
                                        </p:cTn>
                                        <p:tgtEl>
                                          <p:spTgt spid="298214"/>
                                        </p:tgtEl>
                                        <p:attrNameLst>
                                          <p:attrName>style.visibility</p:attrName>
                                        </p:attrNameLst>
                                      </p:cBhvr>
                                      <p:to>
                                        <p:strVal val="visible"/>
                                      </p:to>
                                    </p:set>
                                  </p:childTnLst>
                                  <p:subTnLst>
                                    <p:set>
                                      <p:cBhvr override="childStyle">
                                        <p:cTn dur="1" fill="hold" display="0" masterRel="sameClick" afterEffect="1">
                                          <p:stCondLst>
                                            <p:cond evt="end" delay="0">
                                              <p:tn val="314"/>
                                            </p:cond>
                                          </p:stCondLst>
                                        </p:cTn>
                                        <p:tgtEl>
                                          <p:spTgt spid="298214"/>
                                        </p:tgtEl>
                                        <p:attrNameLst>
                                          <p:attrName>style.visibility</p:attrName>
                                        </p:attrNameLst>
                                      </p:cBhvr>
                                      <p:to>
                                        <p:strVal val="hidden"/>
                                      </p:to>
                                    </p:set>
                                  </p:subTnLst>
                                </p:cTn>
                              </p:par>
                            </p:childTnLst>
                          </p:cTn>
                        </p:par>
                      </p:childTnLst>
                    </p:cTn>
                  </p:par>
                  <p:par>
                    <p:cTn id="316" fill="hold" nodeType="clickPar">
                      <p:stCondLst>
                        <p:cond delay="indefinite"/>
                      </p:stCondLst>
                      <p:childTnLst>
                        <p:par>
                          <p:cTn id="317" fill="hold" nodeType="withGroup">
                            <p:stCondLst>
                              <p:cond delay="0"/>
                            </p:stCondLst>
                            <p:childTnLst>
                              <p:par>
                                <p:cTn id="318" presetID="1" presetClass="entr" presetSubtype="0" fill="hold" grpId="1" nodeType="clickEffect">
                                  <p:stCondLst>
                                    <p:cond delay="0"/>
                                  </p:stCondLst>
                                  <p:childTnLst>
                                    <p:set>
                                      <p:cBhvr>
                                        <p:cTn id="319" dur="1" fill="hold">
                                          <p:stCondLst>
                                            <p:cond delay="0"/>
                                          </p:stCondLst>
                                        </p:cTn>
                                        <p:tgtEl>
                                          <p:spTgt spid="298215"/>
                                        </p:tgtEl>
                                        <p:attrNameLst>
                                          <p:attrName>style.visibility</p:attrName>
                                        </p:attrNameLst>
                                      </p:cBhvr>
                                      <p:to>
                                        <p:strVal val="visible"/>
                                      </p:to>
                                    </p:set>
                                  </p:childTnLst>
                                  <p:subTnLst>
                                    <p:set>
                                      <p:cBhvr override="childStyle">
                                        <p:cTn dur="1" fill="hold" display="0" masterRel="sameClick" afterEffect="1">
                                          <p:stCondLst>
                                            <p:cond evt="end" delay="0">
                                              <p:tn val="318"/>
                                            </p:cond>
                                          </p:stCondLst>
                                        </p:cTn>
                                        <p:tgtEl>
                                          <p:spTgt spid="298215"/>
                                        </p:tgtEl>
                                        <p:attrNameLst>
                                          <p:attrName>style.visibility</p:attrName>
                                        </p:attrNameLst>
                                      </p:cBhvr>
                                      <p:to>
                                        <p:strVal val="hidden"/>
                                      </p:to>
                                    </p:set>
                                  </p:sub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1" nodeType="clickEffect">
                                  <p:stCondLst>
                                    <p:cond delay="0"/>
                                  </p:stCondLst>
                                  <p:childTnLst>
                                    <p:set>
                                      <p:cBhvr>
                                        <p:cTn id="323" dur="1" fill="hold">
                                          <p:stCondLst>
                                            <p:cond delay="0"/>
                                          </p:stCondLst>
                                        </p:cTn>
                                        <p:tgtEl>
                                          <p:spTgt spid="298216"/>
                                        </p:tgtEl>
                                        <p:attrNameLst>
                                          <p:attrName>style.visibility</p:attrName>
                                        </p:attrNameLst>
                                      </p:cBhvr>
                                      <p:to>
                                        <p:strVal val="visible"/>
                                      </p:to>
                                    </p:set>
                                  </p:childTnLst>
                                  <p:subTnLst>
                                    <p:set>
                                      <p:cBhvr override="childStyle">
                                        <p:cTn dur="1" fill="hold" display="0" masterRel="sameClick" afterEffect="1">
                                          <p:stCondLst>
                                            <p:cond evt="end" delay="0">
                                              <p:tn val="322"/>
                                            </p:cond>
                                          </p:stCondLst>
                                        </p:cTn>
                                        <p:tgtEl>
                                          <p:spTgt spid="298216"/>
                                        </p:tgtEl>
                                        <p:attrNameLst>
                                          <p:attrName>style.visibility</p:attrName>
                                        </p:attrNameLst>
                                      </p:cBhvr>
                                      <p:to>
                                        <p:strVal val="hidden"/>
                                      </p:to>
                                    </p:set>
                                  </p:subTnLst>
                                </p:cTn>
                              </p:par>
                            </p:childTnLst>
                          </p:cTn>
                        </p:par>
                      </p:childTnLst>
                    </p:cTn>
                  </p:par>
                  <p:par>
                    <p:cTn id="324" fill="hold" nodeType="clickPar">
                      <p:stCondLst>
                        <p:cond delay="indefinite"/>
                      </p:stCondLst>
                      <p:childTnLst>
                        <p:par>
                          <p:cTn id="325" fill="hold" nodeType="withGroup">
                            <p:stCondLst>
                              <p:cond delay="0"/>
                            </p:stCondLst>
                            <p:childTnLst>
                              <p:par>
                                <p:cTn id="326" presetID="1" presetClass="entr" presetSubtype="0" fill="hold" grpId="1" nodeType="clickEffect">
                                  <p:stCondLst>
                                    <p:cond delay="0"/>
                                  </p:stCondLst>
                                  <p:childTnLst>
                                    <p:set>
                                      <p:cBhvr>
                                        <p:cTn id="327" dur="1" fill="hold">
                                          <p:stCondLst>
                                            <p:cond delay="0"/>
                                          </p:stCondLst>
                                        </p:cTn>
                                        <p:tgtEl>
                                          <p:spTgt spid="298217"/>
                                        </p:tgtEl>
                                        <p:attrNameLst>
                                          <p:attrName>style.visibility</p:attrName>
                                        </p:attrNameLst>
                                      </p:cBhvr>
                                      <p:to>
                                        <p:strVal val="visible"/>
                                      </p:to>
                                    </p:set>
                                  </p:childTnLst>
                                  <p:subTnLst>
                                    <p:set>
                                      <p:cBhvr override="childStyle">
                                        <p:cTn dur="1" fill="hold" display="0" masterRel="sameClick" afterEffect="1">
                                          <p:stCondLst>
                                            <p:cond evt="end" delay="0">
                                              <p:tn val="326"/>
                                            </p:cond>
                                          </p:stCondLst>
                                        </p:cTn>
                                        <p:tgtEl>
                                          <p:spTgt spid="298217"/>
                                        </p:tgtEl>
                                        <p:attrNameLst>
                                          <p:attrName>style.visibility</p:attrName>
                                        </p:attrNameLst>
                                      </p:cBhvr>
                                      <p:to>
                                        <p:strVal val="hidden"/>
                                      </p:to>
                                    </p:set>
                                  </p:sub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ntr" presetSubtype="0" fill="hold" grpId="1" nodeType="clickEffect">
                                  <p:stCondLst>
                                    <p:cond delay="0"/>
                                  </p:stCondLst>
                                  <p:childTnLst>
                                    <p:set>
                                      <p:cBhvr>
                                        <p:cTn id="331" dur="1" fill="hold">
                                          <p:stCondLst>
                                            <p:cond delay="0"/>
                                          </p:stCondLst>
                                        </p:cTn>
                                        <p:tgtEl>
                                          <p:spTgt spid="298218"/>
                                        </p:tgtEl>
                                        <p:attrNameLst>
                                          <p:attrName>style.visibility</p:attrName>
                                        </p:attrNameLst>
                                      </p:cBhvr>
                                      <p:to>
                                        <p:strVal val="visible"/>
                                      </p:to>
                                    </p:set>
                                  </p:childTnLst>
                                  <p:subTnLst>
                                    <p:set>
                                      <p:cBhvr override="childStyle">
                                        <p:cTn dur="1" fill="hold" display="0" masterRel="sameClick" afterEffect="1">
                                          <p:stCondLst>
                                            <p:cond evt="end" delay="0">
                                              <p:tn val="330"/>
                                            </p:cond>
                                          </p:stCondLst>
                                        </p:cTn>
                                        <p:tgtEl>
                                          <p:spTgt spid="298218"/>
                                        </p:tgtEl>
                                        <p:attrNameLst>
                                          <p:attrName>style.visibility</p:attrName>
                                        </p:attrNameLst>
                                      </p:cBhvr>
                                      <p:to>
                                        <p:strVal val="hidden"/>
                                      </p:to>
                                    </p:set>
                                  </p:subTnLst>
                                </p:cTn>
                              </p:par>
                            </p:childTnLst>
                          </p:cTn>
                        </p:par>
                      </p:childTnLst>
                    </p:cTn>
                  </p:par>
                  <p:par>
                    <p:cTn id="332" fill="hold" nodeType="clickPar">
                      <p:stCondLst>
                        <p:cond delay="indefinite"/>
                      </p:stCondLst>
                      <p:childTnLst>
                        <p:par>
                          <p:cTn id="333" fill="hold" nodeType="withGroup">
                            <p:stCondLst>
                              <p:cond delay="0"/>
                            </p:stCondLst>
                            <p:childTnLst>
                              <p:par>
                                <p:cTn id="334" presetID="1" presetClass="entr" presetSubtype="0" fill="hold" grpId="1" nodeType="clickEffect">
                                  <p:stCondLst>
                                    <p:cond delay="0"/>
                                  </p:stCondLst>
                                  <p:childTnLst>
                                    <p:set>
                                      <p:cBhvr>
                                        <p:cTn id="335" dur="1" fill="hold">
                                          <p:stCondLst>
                                            <p:cond delay="0"/>
                                          </p:stCondLst>
                                        </p:cTn>
                                        <p:tgtEl>
                                          <p:spTgt spid="298219"/>
                                        </p:tgtEl>
                                        <p:attrNameLst>
                                          <p:attrName>style.visibility</p:attrName>
                                        </p:attrNameLst>
                                      </p:cBhvr>
                                      <p:to>
                                        <p:strVal val="visible"/>
                                      </p:to>
                                    </p:set>
                                  </p:childTnLst>
                                  <p:subTnLst>
                                    <p:set>
                                      <p:cBhvr override="childStyle">
                                        <p:cTn dur="1" fill="hold" display="0" masterRel="sameClick" afterEffect="1">
                                          <p:stCondLst>
                                            <p:cond evt="end" delay="0">
                                              <p:tn val="334"/>
                                            </p:cond>
                                          </p:stCondLst>
                                        </p:cTn>
                                        <p:tgtEl>
                                          <p:spTgt spid="298219"/>
                                        </p:tgtEl>
                                        <p:attrNameLst>
                                          <p:attrName>style.visibility</p:attrName>
                                        </p:attrNameLst>
                                      </p:cBhvr>
                                      <p:to>
                                        <p:strVal val="hidden"/>
                                      </p:to>
                                    </p:set>
                                  </p:subTnLst>
                                </p:cTn>
                              </p:par>
                            </p:childTnLst>
                          </p:cTn>
                        </p:par>
                      </p:childTnLst>
                    </p:cTn>
                  </p:par>
                  <p:par>
                    <p:cTn id="336" fill="hold" nodeType="clickPar">
                      <p:stCondLst>
                        <p:cond delay="indefinite"/>
                      </p:stCondLst>
                      <p:childTnLst>
                        <p:par>
                          <p:cTn id="337" fill="hold" nodeType="withGroup">
                            <p:stCondLst>
                              <p:cond delay="0"/>
                            </p:stCondLst>
                            <p:childTnLst>
                              <p:par>
                                <p:cTn id="338" presetID="1" presetClass="entr" presetSubtype="0" fill="hold" grpId="1" nodeType="clickEffect">
                                  <p:stCondLst>
                                    <p:cond delay="0"/>
                                  </p:stCondLst>
                                  <p:childTnLst>
                                    <p:set>
                                      <p:cBhvr>
                                        <p:cTn id="339" dur="1" fill="hold">
                                          <p:stCondLst>
                                            <p:cond delay="0"/>
                                          </p:stCondLst>
                                        </p:cTn>
                                        <p:tgtEl>
                                          <p:spTgt spid="298220"/>
                                        </p:tgtEl>
                                        <p:attrNameLst>
                                          <p:attrName>style.visibility</p:attrName>
                                        </p:attrNameLst>
                                      </p:cBhvr>
                                      <p:to>
                                        <p:strVal val="visible"/>
                                      </p:to>
                                    </p:set>
                                  </p:childTnLst>
                                  <p:subTnLst>
                                    <p:set>
                                      <p:cBhvr override="childStyle">
                                        <p:cTn dur="1" fill="hold" display="0" masterRel="sameClick" afterEffect="1">
                                          <p:stCondLst>
                                            <p:cond evt="end" delay="0">
                                              <p:tn val="338"/>
                                            </p:cond>
                                          </p:stCondLst>
                                        </p:cTn>
                                        <p:tgtEl>
                                          <p:spTgt spid="298220"/>
                                        </p:tgtEl>
                                        <p:attrNameLst>
                                          <p:attrName>style.visibility</p:attrName>
                                        </p:attrNameLst>
                                      </p:cBhvr>
                                      <p:to>
                                        <p:strVal val="hidden"/>
                                      </p:to>
                                    </p:set>
                                  </p:subTnLst>
                                </p:cTn>
                              </p:par>
                            </p:childTnLst>
                          </p:cTn>
                        </p:par>
                      </p:childTnLst>
                    </p:cTn>
                  </p:par>
                  <p:par>
                    <p:cTn id="340" fill="hold" nodeType="clickPar">
                      <p:stCondLst>
                        <p:cond delay="indefinite"/>
                      </p:stCondLst>
                      <p:childTnLst>
                        <p:par>
                          <p:cTn id="341" fill="hold" nodeType="withGroup">
                            <p:stCondLst>
                              <p:cond delay="0"/>
                            </p:stCondLst>
                            <p:childTnLst>
                              <p:par>
                                <p:cTn id="342" presetID="1" presetClass="entr" presetSubtype="0" fill="hold" grpId="1" nodeType="clickEffect">
                                  <p:stCondLst>
                                    <p:cond delay="0"/>
                                  </p:stCondLst>
                                  <p:childTnLst>
                                    <p:set>
                                      <p:cBhvr>
                                        <p:cTn id="343" dur="1" fill="hold">
                                          <p:stCondLst>
                                            <p:cond delay="0"/>
                                          </p:stCondLst>
                                        </p:cTn>
                                        <p:tgtEl>
                                          <p:spTgt spid="298221"/>
                                        </p:tgtEl>
                                        <p:attrNameLst>
                                          <p:attrName>style.visibility</p:attrName>
                                        </p:attrNameLst>
                                      </p:cBhvr>
                                      <p:to>
                                        <p:strVal val="visible"/>
                                      </p:to>
                                    </p:set>
                                  </p:childTnLst>
                                  <p:subTnLst>
                                    <p:set>
                                      <p:cBhvr override="childStyle">
                                        <p:cTn dur="1" fill="hold" display="0" masterRel="sameClick" afterEffect="1">
                                          <p:stCondLst>
                                            <p:cond evt="end" delay="0">
                                              <p:tn val="342"/>
                                            </p:cond>
                                          </p:stCondLst>
                                        </p:cTn>
                                        <p:tgtEl>
                                          <p:spTgt spid="298221"/>
                                        </p:tgtEl>
                                        <p:attrNameLst>
                                          <p:attrName>style.visibility</p:attrName>
                                        </p:attrNameLst>
                                      </p:cBhvr>
                                      <p:to>
                                        <p:strVal val="hidden"/>
                                      </p:to>
                                    </p:set>
                                  </p:subTnLst>
                                </p:cTn>
                              </p:par>
                            </p:childTnLst>
                          </p:cTn>
                        </p:par>
                      </p:childTnLst>
                    </p:cTn>
                  </p:par>
                  <p:par>
                    <p:cTn id="344" fill="hold" nodeType="clickPar">
                      <p:stCondLst>
                        <p:cond delay="indefinite"/>
                      </p:stCondLst>
                      <p:childTnLst>
                        <p:par>
                          <p:cTn id="345" fill="hold" nodeType="withGroup">
                            <p:stCondLst>
                              <p:cond delay="0"/>
                            </p:stCondLst>
                            <p:childTnLst>
                              <p:par>
                                <p:cTn id="346" presetID="1" presetClass="entr" presetSubtype="0" fill="hold" grpId="1" nodeType="clickEffect">
                                  <p:stCondLst>
                                    <p:cond delay="0"/>
                                  </p:stCondLst>
                                  <p:childTnLst>
                                    <p:set>
                                      <p:cBhvr>
                                        <p:cTn id="347" dur="1" fill="hold">
                                          <p:stCondLst>
                                            <p:cond delay="0"/>
                                          </p:stCondLst>
                                        </p:cTn>
                                        <p:tgtEl>
                                          <p:spTgt spid="298222"/>
                                        </p:tgtEl>
                                        <p:attrNameLst>
                                          <p:attrName>style.visibility</p:attrName>
                                        </p:attrNameLst>
                                      </p:cBhvr>
                                      <p:to>
                                        <p:strVal val="visible"/>
                                      </p:to>
                                    </p:set>
                                  </p:childTnLst>
                                  <p:subTnLst>
                                    <p:set>
                                      <p:cBhvr override="childStyle">
                                        <p:cTn dur="1" fill="hold" display="0" masterRel="sameClick" afterEffect="1">
                                          <p:stCondLst>
                                            <p:cond evt="end" delay="0">
                                              <p:tn val="346"/>
                                            </p:cond>
                                          </p:stCondLst>
                                        </p:cTn>
                                        <p:tgtEl>
                                          <p:spTgt spid="298222"/>
                                        </p:tgtEl>
                                        <p:attrNameLst>
                                          <p:attrName>style.visibility</p:attrName>
                                        </p:attrNameLst>
                                      </p:cBhvr>
                                      <p:to>
                                        <p:strVal val="hidden"/>
                                      </p:to>
                                    </p:set>
                                  </p:subTnLst>
                                </p:cTn>
                              </p:par>
                            </p:childTnLst>
                          </p:cTn>
                        </p:par>
                      </p:childTnLst>
                    </p:cTn>
                  </p:par>
                  <p:par>
                    <p:cTn id="348" fill="hold" nodeType="clickPar">
                      <p:stCondLst>
                        <p:cond delay="indefinite"/>
                      </p:stCondLst>
                      <p:childTnLst>
                        <p:par>
                          <p:cTn id="349" fill="hold" nodeType="withGroup">
                            <p:stCondLst>
                              <p:cond delay="0"/>
                            </p:stCondLst>
                            <p:childTnLst>
                              <p:par>
                                <p:cTn id="350" presetID="1" presetClass="entr" presetSubtype="0" fill="hold" grpId="1" nodeType="clickEffect">
                                  <p:stCondLst>
                                    <p:cond delay="0"/>
                                  </p:stCondLst>
                                  <p:childTnLst>
                                    <p:set>
                                      <p:cBhvr>
                                        <p:cTn id="351" dur="1" fill="hold">
                                          <p:stCondLst>
                                            <p:cond delay="0"/>
                                          </p:stCondLst>
                                        </p:cTn>
                                        <p:tgtEl>
                                          <p:spTgt spid="298223"/>
                                        </p:tgtEl>
                                        <p:attrNameLst>
                                          <p:attrName>style.visibility</p:attrName>
                                        </p:attrNameLst>
                                      </p:cBhvr>
                                      <p:to>
                                        <p:strVal val="visible"/>
                                      </p:to>
                                    </p:set>
                                  </p:childTnLst>
                                  <p:subTnLst>
                                    <p:set>
                                      <p:cBhvr override="childStyle">
                                        <p:cTn dur="1" fill="hold" display="0" masterRel="sameClick" afterEffect="1">
                                          <p:stCondLst>
                                            <p:cond evt="end" delay="0">
                                              <p:tn val="350"/>
                                            </p:cond>
                                          </p:stCondLst>
                                        </p:cTn>
                                        <p:tgtEl>
                                          <p:spTgt spid="298223"/>
                                        </p:tgtEl>
                                        <p:attrNameLst>
                                          <p:attrName>style.visibility</p:attrName>
                                        </p:attrNameLst>
                                      </p:cBhvr>
                                      <p:to>
                                        <p:strVal val="hidden"/>
                                      </p:to>
                                    </p:set>
                                  </p:subTnLst>
                                </p:cTn>
                              </p:par>
                            </p:childTnLst>
                          </p:cTn>
                        </p:par>
                      </p:childTnLst>
                    </p:cTn>
                  </p:par>
                  <p:par>
                    <p:cTn id="352" fill="hold" nodeType="clickPar">
                      <p:stCondLst>
                        <p:cond delay="indefinite"/>
                      </p:stCondLst>
                      <p:childTnLst>
                        <p:par>
                          <p:cTn id="353" fill="hold" nodeType="withGroup">
                            <p:stCondLst>
                              <p:cond delay="0"/>
                            </p:stCondLst>
                            <p:childTnLst>
                              <p:par>
                                <p:cTn id="354" presetID="1" presetClass="entr" presetSubtype="0" fill="hold" grpId="1" nodeType="clickEffect">
                                  <p:stCondLst>
                                    <p:cond delay="0"/>
                                  </p:stCondLst>
                                  <p:childTnLst>
                                    <p:set>
                                      <p:cBhvr>
                                        <p:cTn id="355" dur="1" fill="hold">
                                          <p:stCondLst>
                                            <p:cond delay="0"/>
                                          </p:stCondLst>
                                        </p:cTn>
                                        <p:tgtEl>
                                          <p:spTgt spid="298224"/>
                                        </p:tgtEl>
                                        <p:attrNameLst>
                                          <p:attrName>style.visibility</p:attrName>
                                        </p:attrNameLst>
                                      </p:cBhvr>
                                      <p:to>
                                        <p:strVal val="visible"/>
                                      </p:to>
                                    </p:set>
                                  </p:childTnLst>
                                  <p:subTnLst>
                                    <p:set>
                                      <p:cBhvr override="childStyle">
                                        <p:cTn dur="1" fill="hold" display="0" masterRel="sameClick" afterEffect="1">
                                          <p:stCondLst>
                                            <p:cond evt="end" delay="0">
                                              <p:tn val="354"/>
                                            </p:cond>
                                          </p:stCondLst>
                                        </p:cTn>
                                        <p:tgtEl>
                                          <p:spTgt spid="298224"/>
                                        </p:tgtEl>
                                        <p:attrNameLst>
                                          <p:attrName>style.visibility</p:attrName>
                                        </p:attrNameLst>
                                      </p:cBhvr>
                                      <p:to>
                                        <p:strVal val="hidden"/>
                                      </p:to>
                                    </p:set>
                                  </p:subTnLst>
                                </p:cTn>
                              </p:par>
                            </p:childTnLst>
                          </p:cTn>
                        </p:par>
                      </p:childTnLst>
                    </p:cTn>
                  </p:par>
                  <p:par>
                    <p:cTn id="356" fill="hold" nodeType="clickPar">
                      <p:stCondLst>
                        <p:cond delay="indefinite"/>
                      </p:stCondLst>
                      <p:childTnLst>
                        <p:par>
                          <p:cTn id="357" fill="hold" nodeType="withGroup">
                            <p:stCondLst>
                              <p:cond delay="0"/>
                            </p:stCondLst>
                            <p:childTnLst>
                              <p:par>
                                <p:cTn id="358" presetID="1" presetClass="entr" presetSubtype="0" fill="hold" grpId="1" nodeType="clickEffect">
                                  <p:stCondLst>
                                    <p:cond delay="0"/>
                                  </p:stCondLst>
                                  <p:childTnLst>
                                    <p:set>
                                      <p:cBhvr>
                                        <p:cTn id="359" dur="1" fill="hold">
                                          <p:stCondLst>
                                            <p:cond delay="0"/>
                                          </p:stCondLst>
                                        </p:cTn>
                                        <p:tgtEl>
                                          <p:spTgt spid="298225"/>
                                        </p:tgtEl>
                                        <p:attrNameLst>
                                          <p:attrName>style.visibility</p:attrName>
                                        </p:attrNameLst>
                                      </p:cBhvr>
                                      <p:to>
                                        <p:strVal val="visible"/>
                                      </p:to>
                                    </p:set>
                                  </p:childTnLst>
                                  <p:subTnLst>
                                    <p:set>
                                      <p:cBhvr override="childStyle">
                                        <p:cTn dur="1" fill="hold" display="0" masterRel="sameClick" afterEffect="1">
                                          <p:stCondLst>
                                            <p:cond evt="end" delay="0">
                                              <p:tn val="358"/>
                                            </p:cond>
                                          </p:stCondLst>
                                        </p:cTn>
                                        <p:tgtEl>
                                          <p:spTgt spid="298225"/>
                                        </p:tgtEl>
                                        <p:attrNameLst>
                                          <p:attrName>style.visibility</p:attrName>
                                        </p:attrNameLst>
                                      </p:cBhvr>
                                      <p:to>
                                        <p:strVal val="hidden"/>
                                      </p:to>
                                    </p:set>
                                  </p:subTnLst>
                                </p:cTn>
                              </p:par>
                            </p:childTnLst>
                          </p:cTn>
                        </p:par>
                      </p:childTnLst>
                    </p:cTn>
                  </p:par>
                  <p:par>
                    <p:cTn id="360" fill="hold" nodeType="clickPar">
                      <p:stCondLst>
                        <p:cond delay="indefinite"/>
                      </p:stCondLst>
                      <p:childTnLst>
                        <p:par>
                          <p:cTn id="361" fill="hold" nodeType="withGroup">
                            <p:stCondLst>
                              <p:cond delay="0"/>
                            </p:stCondLst>
                            <p:childTnLst>
                              <p:par>
                                <p:cTn id="362" presetID="1" presetClass="entr" presetSubtype="0" fill="hold" grpId="1" nodeType="clickEffect">
                                  <p:stCondLst>
                                    <p:cond delay="0"/>
                                  </p:stCondLst>
                                  <p:childTnLst>
                                    <p:set>
                                      <p:cBhvr>
                                        <p:cTn id="363" dur="1" fill="hold">
                                          <p:stCondLst>
                                            <p:cond delay="0"/>
                                          </p:stCondLst>
                                        </p:cTn>
                                        <p:tgtEl>
                                          <p:spTgt spid="298226"/>
                                        </p:tgtEl>
                                        <p:attrNameLst>
                                          <p:attrName>style.visibility</p:attrName>
                                        </p:attrNameLst>
                                      </p:cBhvr>
                                      <p:to>
                                        <p:strVal val="visible"/>
                                      </p:to>
                                    </p:set>
                                  </p:childTnLst>
                                  <p:subTnLst>
                                    <p:set>
                                      <p:cBhvr override="childStyle">
                                        <p:cTn dur="1" fill="hold" display="0" masterRel="sameClick" afterEffect="1">
                                          <p:stCondLst>
                                            <p:cond evt="end" delay="0">
                                              <p:tn val="362"/>
                                            </p:cond>
                                          </p:stCondLst>
                                        </p:cTn>
                                        <p:tgtEl>
                                          <p:spTgt spid="298226"/>
                                        </p:tgtEl>
                                        <p:attrNameLst>
                                          <p:attrName>style.visibility</p:attrName>
                                        </p:attrNameLst>
                                      </p:cBhvr>
                                      <p:to>
                                        <p:strVal val="hidden"/>
                                      </p:to>
                                    </p:set>
                                  </p:subTnLst>
                                </p:cTn>
                              </p:par>
                            </p:childTnLst>
                          </p:cTn>
                        </p:par>
                      </p:childTnLst>
                    </p:cTn>
                  </p:par>
                  <p:par>
                    <p:cTn id="364" fill="hold" nodeType="clickPar">
                      <p:stCondLst>
                        <p:cond delay="indefinite"/>
                      </p:stCondLst>
                      <p:childTnLst>
                        <p:par>
                          <p:cTn id="365" fill="hold" nodeType="withGroup">
                            <p:stCondLst>
                              <p:cond delay="0"/>
                            </p:stCondLst>
                            <p:childTnLst>
                              <p:par>
                                <p:cTn id="366" presetID="1" presetClass="entr" presetSubtype="0" fill="hold" grpId="1" nodeType="clickEffect">
                                  <p:stCondLst>
                                    <p:cond delay="0"/>
                                  </p:stCondLst>
                                  <p:childTnLst>
                                    <p:set>
                                      <p:cBhvr>
                                        <p:cTn id="367" dur="1" fill="hold">
                                          <p:stCondLst>
                                            <p:cond delay="0"/>
                                          </p:stCondLst>
                                        </p:cTn>
                                        <p:tgtEl>
                                          <p:spTgt spid="298232"/>
                                        </p:tgtEl>
                                        <p:attrNameLst>
                                          <p:attrName>style.visibility</p:attrName>
                                        </p:attrNameLst>
                                      </p:cBhvr>
                                      <p:to>
                                        <p:strVal val="visible"/>
                                      </p:to>
                                    </p:set>
                                  </p:childTnLst>
                                  <p:subTnLst>
                                    <p:set>
                                      <p:cBhvr override="childStyle">
                                        <p:cTn dur="1" fill="hold" display="0" masterRel="sameClick" afterEffect="1">
                                          <p:stCondLst>
                                            <p:cond evt="end" delay="0">
                                              <p:tn val="366"/>
                                            </p:cond>
                                          </p:stCondLst>
                                        </p:cTn>
                                        <p:tgtEl>
                                          <p:spTgt spid="298232"/>
                                        </p:tgtEl>
                                        <p:attrNameLst>
                                          <p:attrName>style.visibility</p:attrName>
                                        </p:attrNameLst>
                                      </p:cBhvr>
                                      <p:to>
                                        <p:strVal val="hidden"/>
                                      </p:to>
                                    </p:set>
                                  </p:subTnLst>
                                </p:cTn>
                              </p:par>
                            </p:childTnLst>
                          </p:cTn>
                        </p:par>
                      </p:childTnLst>
                    </p:cTn>
                  </p:par>
                  <p:par>
                    <p:cTn id="368" fill="hold" nodeType="clickPar">
                      <p:stCondLst>
                        <p:cond delay="indefinite"/>
                      </p:stCondLst>
                      <p:childTnLst>
                        <p:par>
                          <p:cTn id="369" fill="hold" nodeType="withGroup">
                            <p:stCondLst>
                              <p:cond delay="0"/>
                            </p:stCondLst>
                            <p:childTnLst>
                              <p:par>
                                <p:cTn id="370" presetID="1" presetClass="entr" presetSubtype="0" fill="hold" grpId="1" nodeType="clickEffect">
                                  <p:stCondLst>
                                    <p:cond delay="0"/>
                                  </p:stCondLst>
                                  <p:childTnLst>
                                    <p:set>
                                      <p:cBhvr>
                                        <p:cTn id="371" dur="1" fill="hold">
                                          <p:stCondLst>
                                            <p:cond delay="0"/>
                                          </p:stCondLst>
                                        </p:cTn>
                                        <p:tgtEl>
                                          <p:spTgt spid="298233"/>
                                        </p:tgtEl>
                                        <p:attrNameLst>
                                          <p:attrName>style.visibility</p:attrName>
                                        </p:attrNameLst>
                                      </p:cBhvr>
                                      <p:to>
                                        <p:strVal val="visible"/>
                                      </p:to>
                                    </p:set>
                                  </p:childTnLst>
                                  <p:subTnLst>
                                    <p:set>
                                      <p:cBhvr override="childStyle">
                                        <p:cTn dur="1" fill="hold" display="0" masterRel="sameClick" afterEffect="1">
                                          <p:stCondLst>
                                            <p:cond evt="end" delay="0">
                                              <p:tn val="370"/>
                                            </p:cond>
                                          </p:stCondLst>
                                        </p:cTn>
                                        <p:tgtEl>
                                          <p:spTgt spid="298233"/>
                                        </p:tgtEl>
                                        <p:attrNameLst>
                                          <p:attrName>style.visibility</p:attrName>
                                        </p:attrNameLst>
                                      </p:cBhvr>
                                      <p:to>
                                        <p:strVal val="hidden"/>
                                      </p:to>
                                    </p:set>
                                  </p:subTnLst>
                                </p:cTn>
                              </p:par>
                            </p:childTnLst>
                          </p:cTn>
                        </p:par>
                      </p:childTnLst>
                    </p:cTn>
                  </p:par>
                  <p:par>
                    <p:cTn id="372" fill="hold" nodeType="clickPar">
                      <p:stCondLst>
                        <p:cond delay="indefinite"/>
                      </p:stCondLst>
                      <p:childTnLst>
                        <p:par>
                          <p:cTn id="373" fill="hold" nodeType="withGroup">
                            <p:stCondLst>
                              <p:cond delay="0"/>
                            </p:stCondLst>
                            <p:childTnLst>
                              <p:par>
                                <p:cTn id="374" presetID="1" presetClass="entr" presetSubtype="0" fill="hold" grpId="1" nodeType="clickEffect">
                                  <p:stCondLst>
                                    <p:cond delay="0"/>
                                  </p:stCondLst>
                                  <p:childTnLst>
                                    <p:set>
                                      <p:cBhvr>
                                        <p:cTn id="375" dur="1" fill="hold">
                                          <p:stCondLst>
                                            <p:cond delay="0"/>
                                          </p:stCondLst>
                                        </p:cTn>
                                        <p:tgtEl>
                                          <p:spTgt spid="298234"/>
                                        </p:tgtEl>
                                        <p:attrNameLst>
                                          <p:attrName>style.visibility</p:attrName>
                                        </p:attrNameLst>
                                      </p:cBhvr>
                                      <p:to>
                                        <p:strVal val="visible"/>
                                      </p:to>
                                    </p:set>
                                  </p:childTnLst>
                                  <p:subTnLst>
                                    <p:set>
                                      <p:cBhvr override="childStyle">
                                        <p:cTn dur="1" fill="hold" display="0" masterRel="sameClick" afterEffect="1">
                                          <p:stCondLst>
                                            <p:cond evt="end" delay="0">
                                              <p:tn val="374"/>
                                            </p:cond>
                                          </p:stCondLst>
                                        </p:cTn>
                                        <p:tgtEl>
                                          <p:spTgt spid="298234"/>
                                        </p:tgtEl>
                                        <p:attrNameLst>
                                          <p:attrName>style.visibility</p:attrName>
                                        </p:attrNameLst>
                                      </p:cBhvr>
                                      <p:to>
                                        <p:strVal val="hidden"/>
                                      </p:to>
                                    </p:set>
                                  </p:subTnLst>
                                </p:cTn>
                              </p:par>
                            </p:childTnLst>
                          </p:cTn>
                        </p:par>
                      </p:childTnLst>
                    </p:cTn>
                  </p:par>
                  <p:par>
                    <p:cTn id="376" fill="hold" nodeType="clickPar">
                      <p:stCondLst>
                        <p:cond delay="indefinite"/>
                      </p:stCondLst>
                      <p:childTnLst>
                        <p:par>
                          <p:cTn id="377" fill="hold" nodeType="withGroup">
                            <p:stCondLst>
                              <p:cond delay="0"/>
                            </p:stCondLst>
                            <p:childTnLst>
                              <p:par>
                                <p:cTn id="378" presetID="1" presetClass="entr" presetSubtype="0" fill="hold" grpId="1" nodeType="clickEffect">
                                  <p:stCondLst>
                                    <p:cond delay="0"/>
                                  </p:stCondLst>
                                  <p:childTnLst>
                                    <p:set>
                                      <p:cBhvr>
                                        <p:cTn id="379" dur="1" fill="hold">
                                          <p:stCondLst>
                                            <p:cond delay="0"/>
                                          </p:stCondLst>
                                        </p:cTn>
                                        <p:tgtEl>
                                          <p:spTgt spid="298235"/>
                                        </p:tgtEl>
                                        <p:attrNameLst>
                                          <p:attrName>style.visibility</p:attrName>
                                        </p:attrNameLst>
                                      </p:cBhvr>
                                      <p:to>
                                        <p:strVal val="visible"/>
                                      </p:to>
                                    </p:set>
                                  </p:childTnLst>
                                  <p:subTnLst>
                                    <p:set>
                                      <p:cBhvr override="childStyle">
                                        <p:cTn dur="1" fill="hold" display="0" masterRel="sameClick" afterEffect="1">
                                          <p:stCondLst>
                                            <p:cond evt="end" delay="0">
                                              <p:tn val="378"/>
                                            </p:cond>
                                          </p:stCondLst>
                                        </p:cTn>
                                        <p:tgtEl>
                                          <p:spTgt spid="298235"/>
                                        </p:tgtEl>
                                        <p:attrNameLst>
                                          <p:attrName>style.visibility</p:attrName>
                                        </p:attrNameLst>
                                      </p:cBhvr>
                                      <p:to>
                                        <p:strVal val="hidden"/>
                                      </p:to>
                                    </p:set>
                                  </p:sub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ntr" presetSubtype="0" fill="hold" grpId="1" nodeType="clickEffect">
                                  <p:stCondLst>
                                    <p:cond delay="0"/>
                                  </p:stCondLst>
                                  <p:childTnLst>
                                    <p:set>
                                      <p:cBhvr>
                                        <p:cTn id="383" dur="1" fill="hold">
                                          <p:stCondLst>
                                            <p:cond delay="0"/>
                                          </p:stCondLst>
                                        </p:cTn>
                                        <p:tgtEl>
                                          <p:spTgt spid="298236"/>
                                        </p:tgtEl>
                                        <p:attrNameLst>
                                          <p:attrName>style.visibility</p:attrName>
                                        </p:attrNameLst>
                                      </p:cBhvr>
                                      <p:to>
                                        <p:strVal val="visible"/>
                                      </p:to>
                                    </p:set>
                                  </p:childTnLst>
                                  <p:subTnLst>
                                    <p:set>
                                      <p:cBhvr override="childStyle">
                                        <p:cTn dur="1" fill="hold" display="0" masterRel="sameClick" afterEffect="1">
                                          <p:stCondLst>
                                            <p:cond evt="end" delay="0">
                                              <p:tn val="382"/>
                                            </p:cond>
                                          </p:stCondLst>
                                        </p:cTn>
                                        <p:tgtEl>
                                          <p:spTgt spid="298236"/>
                                        </p:tgtEl>
                                        <p:attrNameLst>
                                          <p:attrName>style.visibility</p:attrName>
                                        </p:attrNameLst>
                                      </p:cBhvr>
                                      <p:to>
                                        <p:strVal val="hidden"/>
                                      </p:to>
                                    </p:set>
                                  </p:subTnLst>
                                </p:cTn>
                              </p:par>
                            </p:childTnLst>
                          </p:cTn>
                        </p:par>
                      </p:childTnLst>
                    </p:cTn>
                  </p:par>
                  <p:par>
                    <p:cTn id="384" fill="hold" nodeType="clickPar">
                      <p:stCondLst>
                        <p:cond delay="indefinite"/>
                      </p:stCondLst>
                      <p:childTnLst>
                        <p:par>
                          <p:cTn id="385" fill="hold" nodeType="withGroup">
                            <p:stCondLst>
                              <p:cond delay="0"/>
                            </p:stCondLst>
                            <p:childTnLst>
                              <p:par>
                                <p:cTn id="386" presetID="1" presetClass="entr" presetSubtype="0" fill="hold" grpId="1" nodeType="clickEffect">
                                  <p:stCondLst>
                                    <p:cond delay="0"/>
                                  </p:stCondLst>
                                  <p:childTnLst>
                                    <p:set>
                                      <p:cBhvr>
                                        <p:cTn id="387" dur="1" fill="hold">
                                          <p:stCondLst>
                                            <p:cond delay="0"/>
                                          </p:stCondLst>
                                        </p:cTn>
                                        <p:tgtEl>
                                          <p:spTgt spid="298237"/>
                                        </p:tgtEl>
                                        <p:attrNameLst>
                                          <p:attrName>style.visibility</p:attrName>
                                        </p:attrNameLst>
                                      </p:cBhvr>
                                      <p:to>
                                        <p:strVal val="visible"/>
                                      </p:to>
                                    </p:set>
                                  </p:childTnLst>
                                  <p:subTnLst>
                                    <p:set>
                                      <p:cBhvr override="childStyle">
                                        <p:cTn dur="1" fill="hold" display="0" masterRel="sameClick" afterEffect="1">
                                          <p:stCondLst>
                                            <p:cond evt="end" delay="0">
                                              <p:tn val="386"/>
                                            </p:cond>
                                          </p:stCondLst>
                                        </p:cTn>
                                        <p:tgtEl>
                                          <p:spTgt spid="298237"/>
                                        </p:tgtEl>
                                        <p:attrNameLst>
                                          <p:attrName>style.visibility</p:attrName>
                                        </p:attrNameLst>
                                      </p:cBhvr>
                                      <p:to>
                                        <p:strVal val="hidden"/>
                                      </p:to>
                                    </p:set>
                                  </p:sub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1" nodeType="clickEffect">
                                  <p:stCondLst>
                                    <p:cond delay="0"/>
                                  </p:stCondLst>
                                  <p:childTnLst>
                                    <p:set>
                                      <p:cBhvr>
                                        <p:cTn id="391" dur="1" fill="hold">
                                          <p:stCondLst>
                                            <p:cond delay="0"/>
                                          </p:stCondLst>
                                        </p:cTn>
                                        <p:tgtEl>
                                          <p:spTgt spid="298238"/>
                                        </p:tgtEl>
                                        <p:attrNameLst>
                                          <p:attrName>style.visibility</p:attrName>
                                        </p:attrNameLst>
                                      </p:cBhvr>
                                      <p:to>
                                        <p:strVal val="visible"/>
                                      </p:to>
                                    </p:set>
                                  </p:childTnLst>
                                  <p:subTnLst>
                                    <p:set>
                                      <p:cBhvr override="childStyle">
                                        <p:cTn dur="1" fill="hold" display="0" masterRel="sameClick" afterEffect="1">
                                          <p:stCondLst>
                                            <p:cond evt="end" delay="0">
                                              <p:tn val="390"/>
                                            </p:cond>
                                          </p:stCondLst>
                                        </p:cTn>
                                        <p:tgtEl>
                                          <p:spTgt spid="298238"/>
                                        </p:tgtEl>
                                        <p:attrNameLst>
                                          <p:attrName>style.visibility</p:attrName>
                                        </p:attrNameLst>
                                      </p:cBhvr>
                                      <p:to>
                                        <p:strVal val="hidden"/>
                                      </p:to>
                                    </p:set>
                                  </p:sub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grpId="1" nodeType="clickEffect">
                                  <p:stCondLst>
                                    <p:cond delay="0"/>
                                  </p:stCondLst>
                                  <p:childTnLst>
                                    <p:set>
                                      <p:cBhvr>
                                        <p:cTn id="395" dur="1" fill="hold">
                                          <p:stCondLst>
                                            <p:cond delay="0"/>
                                          </p:stCondLst>
                                        </p:cTn>
                                        <p:tgtEl>
                                          <p:spTgt spid="298239"/>
                                        </p:tgtEl>
                                        <p:attrNameLst>
                                          <p:attrName>style.visibility</p:attrName>
                                        </p:attrNameLst>
                                      </p:cBhvr>
                                      <p:to>
                                        <p:strVal val="visible"/>
                                      </p:to>
                                    </p:set>
                                  </p:childTnLst>
                                  <p:subTnLst>
                                    <p:set>
                                      <p:cBhvr override="childStyle">
                                        <p:cTn dur="1" fill="hold" display="0" masterRel="sameClick" afterEffect="1">
                                          <p:stCondLst>
                                            <p:cond evt="end" delay="0">
                                              <p:tn val="394"/>
                                            </p:cond>
                                          </p:stCondLst>
                                        </p:cTn>
                                        <p:tgtEl>
                                          <p:spTgt spid="298239"/>
                                        </p:tgtEl>
                                        <p:attrNameLst>
                                          <p:attrName>style.visibility</p:attrName>
                                        </p:attrNameLst>
                                      </p:cBhvr>
                                      <p:to>
                                        <p:strVal val="hidden"/>
                                      </p:to>
                                    </p:set>
                                  </p:sub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ntr" presetSubtype="0" fill="hold" grpId="1" nodeType="clickEffect">
                                  <p:stCondLst>
                                    <p:cond delay="0"/>
                                  </p:stCondLst>
                                  <p:childTnLst>
                                    <p:set>
                                      <p:cBhvr>
                                        <p:cTn id="399" dur="1" fill="hold">
                                          <p:stCondLst>
                                            <p:cond delay="0"/>
                                          </p:stCondLst>
                                        </p:cTn>
                                        <p:tgtEl>
                                          <p:spTgt spid="298240"/>
                                        </p:tgtEl>
                                        <p:attrNameLst>
                                          <p:attrName>style.visibility</p:attrName>
                                        </p:attrNameLst>
                                      </p:cBhvr>
                                      <p:to>
                                        <p:strVal val="visible"/>
                                      </p:to>
                                    </p:set>
                                  </p:childTnLst>
                                  <p:subTnLst>
                                    <p:set>
                                      <p:cBhvr override="childStyle">
                                        <p:cTn dur="1" fill="hold" display="0" masterRel="sameClick" afterEffect="1">
                                          <p:stCondLst>
                                            <p:cond evt="end" delay="0">
                                              <p:tn val="398"/>
                                            </p:cond>
                                          </p:stCondLst>
                                        </p:cTn>
                                        <p:tgtEl>
                                          <p:spTgt spid="298240"/>
                                        </p:tgtEl>
                                        <p:attrNameLst>
                                          <p:attrName>style.visibility</p:attrName>
                                        </p:attrNameLst>
                                      </p:cBhvr>
                                      <p:to>
                                        <p:strVal val="hidden"/>
                                      </p:to>
                                    </p:set>
                                  </p:subTnLst>
                                </p:cTn>
                              </p:par>
                            </p:childTnLst>
                          </p:cTn>
                        </p:par>
                      </p:childTnLst>
                    </p:cTn>
                  </p:par>
                  <p:par>
                    <p:cTn id="400" fill="hold" nodeType="clickPar">
                      <p:stCondLst>
                        <p:cond delay="indefinite"/>
                      </p:stCondLst>
                      <p:childTnLst>
                        <p:par>
                          <p:cTn id="401" fill="hold" nodeType="withGroup">
                            <p:stCondLst>
                              <p:cond delay="0"/>
                            </p:stCondLst>
                            <p:childTnLst>
                              <p:par>
                                <p:cTn id="402" presetID="1" presetClass="entr" presetSubtype="0" fill="hold" grpId="1" nodeType="clickEffect">
                                  <p:stCondLst>
                                    <p:cond delay="0"/>
                                  </p:stCondLst>
                                  <p:childTnLst>
                                    <p:set>
                                      <p:cBhvr>
                                        <p:cTn id="403" dur="1" fill="hold">
                                          <p:stCondLst>
                                            <p:cond delay="0"/>
                                          </p:stCondLst>
                                        </p:cTn>
                                        <p:tgtEl>
                                          <p:spTgt spid="298241"/>
                                        </p:tgtEl>
                                        <p:attrNameLst>
                                          <p:attrName>style.visibility</p:attrName>
                                        </p:attrNameLst>
                                      </p:cBhvr>
                                      <p:to>
                                        <p:strVal val="visible"/>
                                      </p:to>
                                    </p:set>
                                  </p:childTnLst>
                                  <p:subTnLst>
                                    <p:set>
                                      <p:cBhvr override="childStyle">
                                        <p:cTn dur="1" fill="hold" display="0" masterRel="sameClick" afterEffect="1">
                                          <p:stCondLst>
                                            <p:cond evt="end" delay="0">
                                              <p:tn val="402"/>
                                            </p:cond>
                                          </p:stCondLst>
                                        </p:cTn>
                                        <p:tgtEl>
                                          <p:spTgt spid="298241"/>
                                        </p:tgtEl>
                                        <p:attrNameLst>
                                          <p:attrName>style.visibility</p:attrName>
                                        </p:attrNameLst>
                                      </p:cBhvr>
                                      <p:to>
                                        <p:strVal val="hidden"/>
                                      </p:to>
                                    </p:set>
                                  </p:subTnLst>
                                </p:cTn>
                              </p:par>
                            </p:childTnLst>
                          </p:cTn>
                        </p:par>
                      </p:childTnLst>
                    </p:cTn>
                  </p:par>
                  <p:par>
                    <p:cTn id="404" fill="hold" nodeType="clickPar">
                      <p:stCondLst>
                        <p:cond delay="indefinite"/>
                      </p:stCondLst>
                      <p:childTnLst>
                        <p:par>
                          <p:cTn id="405" fill="hold" nodeType="withGroup">
                            <p:stCondLst>
                              <p:cond delay="0"/>
                            </p:stCondLst>
                            <p:childTnLst>
                              <p:par>
                                <p:cTn id="406" presetID="1" presetClass="entr" presetSubtype="0" fill="hold" grpId="1" nodeType="clickEffect">
                                  <p:stCondLst>
                                    <p:cond delay="0"/>
                                  </p:stCondLst>
                                  <p:childTnLst>
                                    <p:set>
                                      <p:cBhvr>
                                        <p:cTn id="407" dur="1" fill="hold">
                                          <p:stCondLst>
                                            <p:cond delay="0"/>
                                          </p:stCondLst>
                                        </p:cTn>
                                        <p:tgtEl>
                                          <p:spTgt spid="298242"/>
                                        </p:tgtEl>
                                        <p:attrNameLst>
                                          <p:attrName>style.visibility</p:attrName>
                                        </p:attrNameLst>
                                      </p:cBhvr>
                                      <p:to>
                                        <p:strVal val="visible"/>
                                      </p:to>
                                    </p:set>
                                  </p:childTnLst>
                                  <p:subTnLst>
                                    <p:set>
                                      <p:cBhvr override="childStyle">
                                        <p:cTn dur="1" fill="hold" display="0" masterRel="sameClick" afterEffect="1">
                                          <p:stCondLst>
                                            <p:cond evt="end" delay="0">
                                              <p:tn val="406"/>
                                            </p:cond>
                                          </p:stCondLst>
                                        </p:cTn>
                                        <p:tgtEl>
                                          <p:spTgt spid="298242"/>
                                        </p:tgtEl>
                                        <p:attrNameLst>
                                          <p:attrName>style.visibility</p:attrName>
                                        </p:attrNameLst>
                                      </p:cBhvr>
                                      <p:to>
                                        <p:strVal val="hidden"/>
                                      </p:to>
                                    </p:set>
                                  </p:subTnLst>
                                </p:cTn>
                              </p:par>
                            </p:childTnLst>
                          </p:cTn>
                        </p:par>
                      </p:childTnLst>
                    </p:cTn>
                  </p:par>
                  <p:par>
                    <p:cTn id="408" fill="hold" nodeType="clickPar">
                      <p:stCondLst>
                        <p:cond delay="indefinite"/>
                      </p:stCondLst>
                      <p:childTnLst>
                        <p:par>
                          <p:cTn id="409" fill="hold" nodeType="withGroup">
                            <p:stCondLst>
                              <p:cond delay="0"/>
                            </p:stCondLst>
                            <p:childTnLst>
                              <p:par>
                                <p:cTn id="410" presetID="1" presetClass="entr" presetSubtype="0" fill="hold" grpId="1" nodeType="clickEffect">
                                  <p:stCondLst>
                                    <p:cond delay="0"/>
                                  </p:stCondLst>
                                  <p:childTnLst>
                                    <p:set>
                                      <p:cBhvr>
                                        <p:cTn id="411" dur="1" fill="hold">
                                          <p:stCondLst>
                                            <p:cond delay="0"/>
                                          </p:stCondLst>
                                        </p:cTn>
                                        <p:tgtEl>
                                          <p:spTgt spid="298243"/>
                                        </p:tgtEl>
                                        <p:attrNameLst>
                                          <p:attrName>style.visibility</p:attrName>
                                        </p:attrNameLst>
                                      </p:cBhvr>
                                      <p:to>
                                        <p:strVal val="visible"/>
                                      </p:to>
                                    </p:set>
                                  </p:childTnLst>
                                  <p:subTnLst>
                                    <p:set>
                                      <p:cBhvr override="childStyle">
                                        <p:cTn dur="1" fill="hold" display="0" masterRel="sameClick" afterEffect="1">
                                          <p:stCondLst>
                                            <p:cond evt="end" delay="0">
                                              <p:tn val="410"/>
                                            </p:cond>
                                          </p:stCondLst>
                                        </p:cTn>
                                        <p:tgtEl>
                                          <p:spTgt spid="298243"/>
                                        </p:tgtEl>
                                        <p:attrNameLst>
                                          <p:attrName>style.visibility</p:attrName>
                                        </p:attrNameLst>
                                      </p:cBhvr>
                                      <p:to>
                                        <p:strVal val="hidden"/>
                                      </p:to>
                                    </p:set>
                                  </p:subTnLst>
                                </p:cTn>
                              </p:par>
                            </p:childTnLst>
                          </p:cTn>
                        </p:par>
                      </p:childTnLst>
                    </p:cTn>
                  </p:par>
                  <p:par>
                    <p:cTn id="412" fill="hold" nodeType="clickPar">
                      <p:stCondLst>
                        <p:cond delay="indefinite"/>
                      </p:stCondLst>
                      <p:childTnLst>
                        <p:par>
                          <p:cTn id="413" fill="hold" nodeType="withGroup">
                            <p:stCondLst>
                              <p:cond delay="0"/>
                            </p:stCondLst>
                            <p:childTnLst>
                              <p:par>
                                <p:cTn id="414" presetID="1" presetClass="entr" presetSubtype="0" fill="hold" grpId="1" nodeType="clickEffect">
                                  <p:stCondLst>
                                    <p:cond delay="0"/>
                                  </p:stCondLst>
                                  <p:childTnLst>
                                    <p:set>
                                      <p:cBhvr>
                                        <p:cTn id="415" dur="1" fill="hold">
                                          <p:stCondLst>
                                            <p:cond delay="0"/>
                                          </p:stCondLst>
                                        </p:cTn>
                                        <p:tgtEl>
                                          <p:spTgt spid="298244"/>
                                        </p:tgtEl>
                                        <p:attrNameLst>
                                          <p:attrName>style.visibility</p:attrName>
                                        </p:attrNameLst>
                                      </p:cBhvr>
                                      <p:to>
                                        <p:strVal val="visible"/>
                                      </p:to>
                                    </p:set>
                                  </p:childTnLst>
                                  <p:subTnLst>
                                    <p:set>
                                      <p:cBhvr override="childStyle">
                                        <p:cTn dur="1" fill="hold" display="0" masterRel="sameClick" afterEffect="1">
                                          <p:stCondLst>
                                            <p:cond evt="end" delay="0">
                                              <p:tn val="414"/>
                                            </p:cond>
                                          </p:stCondLst>
                                        </p:cTn>
                                        <p:tgtEl>
                                          <p:spTgt spid="298244"/>
                                        </p:tgtEl>
                                        <p:attrNameLst>
                                          <p:attrName>style.visibility</p:attrName>
                                        </p:attrNameLst>
                                      </p:cBhvr>
                                      <p:to>
                                        <p:strVal val="hidden"/>
                                      </p:to>
                                    </p:set>
                                  </p:subTnLst>
                                </p:cTn>
                              </p:par>
                            </p:childTnLst>
                          </p:cTn>
                        </p:par>
                      </p:childTnLst>
                    </p:cTn>
                  </p:par>
                  <p:par>
                    <p:cTn id="416" fill="hold" nodeType="clickPar">
                      <p:stCondLst>
                        <p:cond delay="indefinite"/>
                      </p:stCondLst>
                      <p:childTnLst>
                        <p:par>
                          <p:cTn id="417" fill="hold" nodeType="withGroup">
                            <p:stCondLst>
                              <p:cond delay="0"/>
                            </p:stCondLst>
                            <p:childTnLst>
                              <p:par>
                                <p:cTn id="418" presetID="1" presetClass="entr" presetSubtype="0" fill="hold" grpId="1" nodeType="clickEffect">
                                  <p:stCondLst>
                                    <p:cond delay="0"/>
                                  </p:stCondLst>
                                  <p:childTnLst>
                                    <p:set>
                                      <p:cBhvr>
                                        <p:cTn id="419" dur="1" fill="hold">
                                          <p:stCondLst>
                                            <p:cond delay="0"/>
                                          </p:stCondLst>
                                        </p:cTn>
                                        <p:tgtEl>
                                          <p:spTgt spid="298245"/>
                                        </p:tgtEl>
                                        <p:attrNameLst>
                                          <p:attrName>style.visibility</p:attrName>
                                        </p:attrNameLst>
                                      </p:cBhvr>
                                      <p:to>
                                        <p:strVal val="visible"/>
                                      </p:to>
                                    </p:set>
                                  </p:childTnLst>
                                  <p:subTnLst>
                                    <p:set>
                                      <p:cBhvr override="childStyle">
                                        <p:cTn dur="1" fill="hold" display="0" masterRel="sameClick" afterEffect="1">
                                          <p:stCondLst>
                                            <p:cond evt="end" delay="0">
                                              <p:tn val="418"/>
                                            </p:cond>
                                          </p:stCondLst>
                                        </p:cTn>
                                        <p:tgtEl>
                                          <p:spTgt spid="298245"/>
                                        </p:tgtEl>
                                        <p:attrNameLst>
                                          <p:attrName>style.visibility</p:attrName>
                                        </p:attrNameLst>
                                      </p:cBhvr>
                                      <p:to>
                                        <p:strVal val="hidden"/>
                                      </p:to>
                                    </p:set>
                                  </p:sub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ntr" presetSubtype="0" fill="hold" grpId="1" nodeType="clickEffect">
                                  <p:stCondLst>
                                    <p:cond delay="0"/>
                                  </p:stCondLst>
                                  <p:childTnLst>
                                    <p:set>
                                      <p:cBhvr>
                                        <p:cTn id="423" dur="1" fill="hold">
                                          <p:stCondLst>
                                            <p:cond delay="0"/>
                                          </p:stCondLst>
                                        </p:cTn>
                                        <p:tgtEl>
                                          <p:spTgt spid="298246"/>
                                        </p:tgtEl>
                                        <p:attrNameLst>
                                          <p:attrName>style.visibility</p:attrName>
                                        </p:attrNameLst>
                                      </p:cBhvr>
                                      <p:to>
                                        <p:strVal val="visible"/>
                                      </p:to>
                                    </p:set>
                                  </p:childTnLst>
                                  <p:subTnLst>
                                    <p:set>
                                      <p:cBhvr override="childStyle">
                                        <p:cTn dur="1" fill="hold" display="0" masterRel="sameClick" afterEffect="1">
                                          <p:stCondLst>
                                            <p:cond evt="end" delay="0">
                                              <p:tn val="422"/>
                                            </p:cond>
                                          </p:stCondLst>
                                        </p:cTn>
                                        <p:tgtEl>
                                          <p:spTgt spid="2982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114" grpId="0" animBg="1"/>
      <p:bldP spid="298114" grpId="1" animBg="1"/>
      <p:bldP spid="298115" grpId="0" animBg="1"/>
      <p:bldP spid="298115" grpId="1" animBg="1"/>
      <p:bldP spid="298116" grpId="0" animBg="1"/>
      <p:bldP spid="298116" grpId="1" animBg="1"/>
      <p:bldP spid="298117" grpId="0" animBg="1"/>
      <p:bldP spid="298117" grpId="1" animBg="1"/>
      <p:bldP spid="298126" grpId="0" animBg="1"/>
      <p:bldP spid="298126" grpId="1" animBg="1"/>
      <p:bldP spid="298187" grpId="0" animBg="1"/>
      <p:bldP spid="298187" grpId="1" animBg="1"/>
      <p:bldP spid="298188" grpId="0" animBg="1"/>
      <p:bldP spid="298188" grpId="1" animBg="1"/>
      <p:bldP spid="298189" grpId="0" animBg="1"/>
      <p:bldP spid="298189" grpId="1" animBg="1"/>
      <p:bldP spid="298190" grpId="0" animBg="1"/>
      <p:bldP spid="298190" grpId="1" animBg="1"/>
      <p:bldP spid="298191" grpId="0" animBg="1"/>
      <p:bldP spid="298191" grpId="1" animBg="1"/>
      <p:bldP spid="298192" grpId="0" animBg="1"/>
      <p:bldP spid="298192" grpId="1" animBg="1"/>
      <p:bldP spid="298193" grpId="0" animBg="1"/>
      <p:bldP spid="298193" grpId="1" animBg="1"/>
      <p:bldP spid="298194" grpId="0" animBg="1"/>
      <p:bldP spid="298194" grpId="1" animBg="1"/>
      <p:bldP spid="298195" grpId="0" animBg="1"/>
      <p:bldP spid="298195" grpId="1" animBg="1"/>
      <p:bldP spid="298196" grpId="0" animBg="1"/>
      <p:bldP spid="298196" grpId="1" animBg="1"/>
      <p:bldP spid="298197" grpId="0" animBg="1"/>
      <p:bldP spid="298197" grpId="1" animBg="1"/>
      <p:bldP spid="298198" grpId="0" animBg="1"/>
      <p:bldP spid="298198" grpId="1" animBg="1"/>
      <p:bldP spid="298199" grpId="0" animBg="1"/>
      <p:bldP spid="298199" grpId="1" animBg="1"/>
      <p:bldP spid="298200" grpId="0" animBg="1"/>
      <p:bldP spid="298200" grpId="1" animBg="1"/>
      <p:bldP spid="298201" grpId="0" animBg="1"/>
      <p:bldP spid="298201" grpId="1" animBg="1"/>
      <p:bldP spid="298202" grpId="0" animBg="1"/>
      <p:bldP spid="298202" grpId="1" animBg="1"/>
      <p:bldP spid="298203" grpId="0" animBg="1"/>
      <p:bldP spid="298203" grpId="1" animBg="1"/>
      <p:bldP spid="298204" grpId="0" animBg="1"/>
      <p:bldP spid="298204" grpId="1" animBg="1"/>
      <p:bldP spid="298205" grpId="0" animBg="1"/>
      <p:bldP spid="298205" grpId="1" animBg="1"/>
      <p:bldP spid="298206" grpId="0" animBg="1"/>
      <p:bldP spid="298206" grpId="1" animBg="1"/>
      <p:bldP spid="298207" grpId="0" animBg="1"/>
      <p:bldP spid="298207" grpId="1" animBg="1"/>
      <p:bldP spid="298208" grpId="0" animBg="1"/>
      <p:bldP spid="298208" grpId="1" animBg="1"/>
      <p:bldP spid="298209" grpId="0" animBg="1"/>
      <p:bldP spid="298209" grpId="1" animBg="1"/>
      <p:bldP spid="298210" grpId="0" animBg="1"/>
      <p:bldP spid="298210" grpId="1" animBg="1"/>
      <p:bldP spid="298211" grpId="0" animBg="1"/>
      <p:bldP spid="298211" grpId="1" animBg="1"/>
      <p:bldP spid="298212" grpId="0" animBg="1"/>
      <p:bldP spid="298212" grpId="1" animBg="1"/>
      <p:bldP spid="298213" grpId="0" animBg="1"/>
      <p:bldP spid="298213" grpId="1" animBg="1"/>
      <p:bldP spid="298214" grpId="0" animBg="1"/>
      <p:bldP spid="298214" grpId="1" animBg="1"/>
      <p:bldP spid="298215" grpId="0" animBg="1"/>
      <p:bldP spid="298215" grpId="1" animBg="1"/>
      <p:bldP spid="298216" grpId="0" animBg="1"/>
      <p:bldP spid="298216" grpId="1" animBg="1"/>
      <p:bldP spid="298217" grpId="0" animBg="1"/>
      <p:bldP spid="298217" grpId="1" animBg="1"/>
      <p:bldP spid="298218" grpId="0" animBg="1"/>
      <p:bldP spid="298218" grpId="1" animBg="1"/>
      <p:bldP spid="298219" grpId="0" animBg="1"/>
      <p:bldP spid="298219" grpId="1" animBg="1"/>
      <p:bldP spid="298220" grpId="0" animBg="1"/>
      <p:bldP spid="298220" grpId="1" animBg="1"/>
      <p:bldP spid="298221" grpId="0" animBg="1"/>
      <p:bldP spid="298221" grpId="1" animBg="1"/>
      <p:bldP spid="298222" grpId="0" animBg="1"/>
      <p:bldP spid="298222" grpId="1" animBg="1"/>
      <p:bldP spid="298223" grpId="0" animBg="1"/>
      <p:bldP spid="298223" grpId="1" animBg="1"/>
      <p:bldP spid="298224" grpId="0" animBg="1"/>
      <p:bldP spid="298224" grpId="1" animBg="1"/>
      <p:bldP spid="298225" grpId="0" animBg="1"/>
      <p:bldP spid="298225" grpId="1" animBg="1"/>
      <p:bldP spid="298226" grpId="0" animBg="1"/>
      <p:bldP spid="298226" grpId="1" animBg="1"/>
      <p:bldP spid="298232" grpId="0" animBg="1"/>
      <p:bldP spid="298232" grpId="1" animBg="1"/>
      <p:bldP spid="298233" grpId="0" animBg="1"/>
      <p:bldP spid="298233" grpId="1" animBg="1"/>
      <p:bldP spid="298234" grpId="0" animBg="1"/>
      <p:bldP spid="298234" grpId="1" animBg="1"/>
      <p:bldP spid="298235" grpId="0" animBg="1"/>
      <p:bldP spid="298235" grpId="1" animBg="1"/>
      <p:bldP spid="298236" grpId="0" animBg="1"/>
      <p:bldP spid="298236" grpId="1" animBg="1"/>
      <p:bldP spid="298237" grpId="0" animBg="1"/>
      <p:bldP spid="298237" grpId="1" animBg="1"/>
      <p:bldP spid="298238" grpId="0" animBg="1"/>
      <p:bldP spid="298238" grpId="1" animBg="1"/>
      <p:bldP spid="298239" grpId="0" animBg="1"/>
      <p:bldP spid="298239" grpId="1" animBg="1"/>
      <p:bldP spid="298240" grpId="0" animBg="1"/>
      <p:bldP spid="298240" grpId="1" animBg="1"/>
      <p:bldP spid="298241" grpId="0" animBg="1"/>
      <p:bldP spid="298241" grpId="1" animBg="1"/>
      <p:bldP spid="298242" grpId="0" animBg="1"/>
      <p:bldP spid="298242" grpId="1" animBg="1"/>
      <p:bldP spid="298243" grpId="0" animBg="1"/>
      <p:bldP spid="298243" grpId="1" animBg="1"/>
      <p:bldP spid="298244" grpId="0" animBg="1"/>
      <p:bldP spid="298244" grpId="1" animBg="1"/>
      <p:bldP spid="298245" grpId="0" animBg="1"/>
      <p:bldP spid="298245" grpId="1" animBg="1"/>
      <p:bldP spid="298246" grpId="0" animBg="1"/>
      <p:bldP spid="29824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80963"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437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itchFamily="2" charset="-122"/>
                <a:ea typeface="黑体" pitchFamily="2" charset="-122"/>
              </a:rPr>
              <a:t>例</a:t>
            </a:r>
            <a:r>
              <a:rPr lang="en-US" altLang="zh-CN" sz="2400">
                <a:solidFill>
                  <a:srgbClr val="CC0000"/>
                </a:solidFill>
                <a:latin typeface="黑体" pitchFamily="2" charset="-122"/>
                <a:ea typeface="黑体" pitchFamily="2" charset="-122"/>
              </a:rPr>
              <a:t>3</a:t>
            </a:r>
            <a:r>
              <a:rPr lang="zh-CN" altLang="en-US" sz="2400">
                <a:solidFill>
                  <a:srgbClr val="CC0000"/>
                </a:solidFill>
                <a:latin typeface="黑体" pitchFamily="2" charset="-122"/>
                <a:ea typeface="黑体" pitchFamily="2" charset="-122"/>
              </a:rPr>
              <a:t>：</a:t>
            </a:r>
            <a:r>
              <a:rPr lang="zh-CN" altLang="en-US" sz="2400"/>
              <a:t>若干进程协作完成一个共同任务而并发执行。</a:t>
            </a:r>
          </a:p>
          <a:p>
            <a:pPr eaLnBrk="1" hangingPunct="1">
              <a:lnSpc>
                <a:spcPct val="120000"/>
              </a:lnSpc>
              <a:spcBef>
                <a:spcPct val="0"/>
              </a:spcBef>
              <a:buClrTx/>
              <a:buSzTx/>
              <a:buFontTx/>
              <a:buNone/>
            </a:pPr>
            <a:r>
              <a:rPr lang="zh-CN" altLang="en-US" sz="2400"/>
              <a:t>         下图描述进程执行先后次序的前趋图。</a:t>
            </a:r>
          </a:p>
          <a:p>
            <a:pPr eaLnBrk="1" hangingPunct="1">
              <a:lnSpc>
                <a:spcPct val="120000"/>
              </a:lnSpc>
              <a:spcBef>
                <a:spcPct val="0"/>
              </a:spcBef>
              <a:buClrTx/>
              <a:buSzTx/>
              <a:buFontTx/>
              <a:buNone/>
            </a:pPr>
            <a:r>
              <a:rPr lang="zh-CN" altLang="en-US" sz="2400"/>
              <a:t>         使用</a:t>
            </a:r>
            <a:r>
              <a:rPr lang="en-US" altLang="zh-CN" sz="2400"/>
              <a:t>P</a:t>
            </a:r>
            <a:r>
              <a:rPr lang="zh-CN" altLang="en-US" sz="2400"/>
              <a:t>、</a:t>
            </a:r>
            <a:r>
              <a:rPr lang="en-US" altLang="zh-CN" sz="2400"/>
              <a:t>V</a:t>
            </a:r>
            <a:r>
              <a:rPr lang="zh-CN" altLang="en-US" sz="2400"/>
              <a:t>操作写出使这</a:t>
            </a:r>
            <a:r>
              <a:rPr lang="en-US" altLang="zh-CN" sz="2400"/>
              <a:t>6</a:t>
            </a:r>
            <a:r>
              <a:rPr lang="zh-CN" altLang="en-US" sz="2400"/>
              <a:t>个进程同步的过程。</a:t>
            </a:r>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en-US" altLang="zh-CN" sz="2400"/>
          </a:p>
        </p:txBody>
      </p:sp>
      <p:sp>
        <p:nvSpPr>
          <p:cNvPr id="3891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8916"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8917" name="Rectangle 4"/>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38918" name="Group 6"/>
          <p:cNvGrpSpPr>
            <a:grpSpLocks/>
          </p:cNvGrpSpPr>
          <p:nvPr/>
        </p:nvGrpSpPr>
        <p:grpSpPr bwMode="auto">
          <a:xfrm>
            <a:off x="2781300" y="3352800"/>
            <a:ext cx="3390900" cy="3200400"/>
            <a:chOff x="4079" y="1829"/>
            <a:chExt cx="3780" cy="3900"/>
          </a:xfrm>
        </p:grpSpPr>
        <p:sp>
          <p:nvSpPr>
            <p:cNvPr id="38919"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4"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7"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8"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29"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0"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1"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38932"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38933"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38934"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38935"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P5</a:t>
              </a:r>
              <a:endParaRPr lang="en-US" altLang="zh-CN" sz="1600"/>
            </a:p>
          </p:txBody>
        </p:sp>
        <p:sp>
          <p:nvSpPr>
            <p:cNvPr id="38936"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38937"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38938"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描述进程执行先后次序的前趋图</a:t>
              </a:r>
              <a:endParaRPr lang="zh-CN" altLang="en-US" sz="160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1828800"/>
            <a:ext cx="7620000" cy="17526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CC0000"/>
                </a:solidFill>
                <a:ea typeface="黑体" pitchFamily="2" charset="-122"/>
              </a:rPr>
              <a:t>分析</a:t>
            </a:r>
            <a:r>
              <a:rPr lang="zh-CN" altLang="en-US" sz="2000" dirty="0"/>
              <a:t>：（</a:t>
            </a:r>
            <a:r>
              <a:rPr lang="en-US" altLang="zh-CN" sz="2000" dirty="0"/>
              <a:t>1</a:t>
            </a:r>
            <a:r>
              <a:rPr lang="zh-CN" altLang="en-US" sz="2000" dirty="0"/>
              <a:t>）图中说明任务启动后</a:t>
            </a:r>
            <a:r>
              <a:rPr lang="en-US" altLang="zh-CN" sz="2000" dirty="0"/>
              <a:t>P1</a:t>
            </a:r>
            <a:r>
              <a:rPr lang="zh-CN" altLang="en-US" sz="2000" dirty="0"/>
              <a:t>先执行；</a:t>
            </a:r>
          </a:p>
          <a:p>
            <a:pPr eaLnBrk="1" hangingPunct="1">
              <a:lnSpc>
                <a:spcPct val="110000"/>
              </a:lnSpc>
              <a:spcBef>
                <a:spcPct val="0"/>
              </a:spcBef>
              <a:buClrTx/>
              <a:buSzTx/>
              <a:buFontTx/>
              <a:buNone/>
            </a:pPr>
            <a:r>
              <a:rPr lang="zh-CN" altLang="en-US" sz="2000" dirty="0"/>
              <a:t>             （</a:t>
            </a:r>
            <a:r>
              <a:rPr lang="en-US" altLang="zh-CN" sz="2000" dirty="0"/>
              <a:t>2</a:t>
            </a:r>
            <a:r>
              <a:rPr lang="zh-CN" altLang="en-US" sz="2000" dirty="0"/>
              <a:t>）当</a:t>
            </a:r>
            <a:r>
              <a:rPr lang="en-US" altLang="zh-CN" sz="2000" dirty="0"/>
              <a:t>P1</a:t>
            </a:r>
            <a:r>
              <a:rPr lang="zh-CN" altLang="en-US" sz="2000" dirty="0"/>
              <a:t>结束后，</a:t>
            </a:r>
            <a:r>
              <a:rPr lang="en-US" altLang="zh-CN" sz="2000" dirty="0"/>
              <a:t>P2</a:t>
            </a:r>
            <a:r>
              <a:rPr lang="zh-CN" altLang="en-US" sz="2000" dirty="0"/>
              <a:t>和</a:t>
            </a:r>
            <a:r>
              <a:rPr lang="en-US" altLang="zh-CN" sz="2000" dirty="0"/>
              <a:t>P3</a:t>
            </a:r>
            <a:r>
              <a:rPr lang="zh-CN" altLang="en-US" sz="2000" dirty="0"/>
              <a:t>可以开始；</a:t>
            </a:r>
          </a:p>
          <a:p>
            <a:pPr eaLnBrk="1" hangingPunct="1">
              <a:lnSpc>
                <a:spcPct val="110000"/>
              </a:lnSpc>
              <a:spcBef>
                <a:spcPct val="0"/>
              </a:spcBef>
              <a:buClrTx/>
              <a:buSzTx/>
              <a:buFontTx/>
              <a:buNone/>
            </a:pPr>
            <a:r>
              <a:rPr lang="zh-CN" altLang="en-US" sz="2000" dirty="0"/>
              <a:t>             （</a:t>
            </a:r>
            <a:r>
              <a:rPr lang="en-US" altLang="zh-CN" sz="2000" dirty="0"/>
              <a:t>3</a:t>
            </a:r>
            <a:r>
              <a:rPr lang="zh-CN" altLang="en-US" sz="2000" dirty="0"/>
              <a:t>）当</a:t>
            </a:r>
            <a:r>
              <a:rPr lang="en-US" altLang="zh-CN" sz="2000" dirty="0"/>
              <a:t>P2</a:t>
            </a:r>
            <a:r>
              <a:rPr lang="zh-CN" altLang="en-US" sz="2000" dirty="0"/>
              <a:t>完成后，</a:t>
            </a:r>
            <a:r>
              <a:rPr lang="en-US" altLang="zh-CN" sz="2000" dirty="0"/>
              <a:t>P4</a:t>
            </a:r>
            <a:r>
              <a:rPr lang="zh-CN" altLang="en-US" sz="2000" dirty="0"/>
              <a:t>，</a:t>
            </a:r>
            <a:r>
              <a:rPr lang="en-US" altLang="zh-CN" sz="2000" dirty="0"/>
              <a:t>P5</a:t>
            </a:r>
            <a:r>
              <a:rPr lang="zh-CN" altLang="en-US" sz="2000" dirty="0"/>
              <a:t>可以开始执行；</a:t>
            </a:r>
          </a:p>
          <a:p>
            <a:pPr eaLnBrk="1" hangingPunct="1">
              <a:lnSpc>
                <a:spcPct val="110000"/>
              </a:lnSpc>
              <a:spcBef>
                <a:spcPct val="0"/>
              </a:spcBef>
              <a:buClrTx/>
              <a:buSzTx/>
              <a:buFontTx/>
              <a:buNone/>
            </a:pPr>
            <a:r>
              <a:rPr lang="zh-CN" altLang="en-US" sz="2000" dirty="0"/>
              <a:t>             （</a:t>
            </a:r>
            <a:r>
              <a:rPr lang="en-US" altLang="zh-CN" sz="2000" dirty="0"/>
              <a:t>4</a:t>
            </a:r>
            <a:r>
              <a:rPr lang="zh-CN" altLang="en-US" sz="2000" dirty="0"/>
              <a:t>）仅当</a:t>
            </a:r>
            <a:r>
              <a:rPr lang="en-US" altLang="zh-CN" sz="2000" dirty="0"/>
              <a:t>P3</a:t>
            </a:r>
            <a:r>
              <a:rPr lang="zh-CN" altLang="en-US" sz="2000" dirty="0"/>
              <a:t>，</a:t>
            </a:r>
            <a:r>
              <a:rPr lang="en-US" altLang="zh-CN" sz="2000" dirty="0"/>
              <a:t>P4</a:t>
            </a:r>
            <a:r>
              <a:rPr lang="zh-CN" altLang="en-US" sz="2000" dirty="0"/>
              <a:t>，</a:t>
            </a:r>
            <a:r>
              <a:rPr lang="en-US" altLang="zh-CN" sz="2000" dirty="0"/>
              <a:t>P5</a:t>
            </a:r>
            <a:r>
              <a:rPr lang="zh-CN" altLang="en-US" sz="2000" dirty="0"/>
              <a:t>都执行完后，</a:t>
            </a:r>
            <a:r>
              <a:rPr lang="en-US" altLang="zh-CN" sz="2000" dirty="0"/>
              <a:t>P6</a:t>
            </a:r>
            <a:r>
              <a:rPr lang="zh-CN" altLang="en-US" sz="2000" dirty="0"/>
              <a:t>才能开始执行；</a:t>
            </a:r>
          </a:p>
          <a:p>
            <a:pPr eaLnBrk="1" hangingPunct="1">
              <a:lnSpc>
                <a:spcPct val="110000"/>
              </a:lnSpc>
              <a:spcBef>
                <a:spcPct val="0"/>
              </a:spcBef>
              <a:buClrTx/>
              <a:buSzTx/>
              <a:buFontTx/>
              <a:buNone/>
            </a:pPr>
            <a:r>
              <a:rPr lang="zh-CN" altLang="en-US" sz="2000" dirty="0"/>
              <a:t>             （</a:t>
            </a:r>
            <a:r>
              <a:rPr lang="en-US" altLang="zh-CN" sz="2000" dirty="0"/>
              <a:t>5</a:t>
            </a:r>
            <a:r>
              <a:rPr lang="zh-CN" altLang="en-US" sz="2000" dirty="0"/>
              <a:t>）后面的进程需要等待“上游”进程完成的“通知”</a:t>
            </a:r>
            <a:r>
              <a:rPr lang="zh-CN" altLang="en-US" sz="2000" dirty="0" smtClean="0"/>
              <a:t>。</a:t>
            </a:r>
            <a:endParaRPr lang="zh-CN" altLang="en-US" sz="2000" dirty="0"/>
          </a:p>
        </p:txBody>
      </p:sp>
      <p:sp>
        <p:nvSpPr>
          <p:cNvPr id="3993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39940"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39941"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6" name="Group 6"/>
          <p:cNvGrpSpPr>
            <a:grpSpLocks/>
          </p:cNvGrpSpPr>
          <p:nvPr/>
        </p:nvGrpSpPr>
        <p:grpSpPr bwMode="auto">
          <a:xfrm>
            <a:off x="6400627" y="-76200"/>
            <a:ext cx="2743046" cy="2816352"/>
            <a:chOff x="3913" y="1829"/>
            <a:chExt cx="3551"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dirty="0">
                  <a:latin typeface="Times New Roman" pitchFamily="18" charset="0"/>
                </a:rPr>
                <a:t>P5</a:t>
              </a:r>
              <a:endParaRPr lang="en-US" altLang="zh-CN" sz="1600" dirty="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26" name="Rectangle 26"/>
            <p:cNvSpPr>
              <a:spLocks noChangeArrowheads="1"/>
            </p:cNvSpPr>
            <p:nvPr/>
          </p:nvSpPr>
          <p:spPr bwMode="auto">
            <a:xfrm>
              <a:off x="3913" y="5261"/>
              <a:ext cx="355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400" dirty="0">
                  <a:latin typeface="Times New Roman" pitchFamily="18" charset="0"/>
                </a:rPr>
                <a:t>描述进程执行先后次序的前趋图</a:t>
              </a:r>
              <a:endParaRPr lang="zh-CN" altLang="en-US" sz="1400" dirty="0"/>
            </a:p>
          </p:txBody>
        </p:sp>
      </p:grpSp>
      <p:sp>
        <p:nvSpPr>
          <p:cNvPr id="2" name="矩形 1"/>
          <p:cNvSpPr/>
          <p:nvPr/>
        </p:nvSpPr>
        <p:spPr>
          <a:xfrm>
            <a:off x="685799" y="3726551"/>
            <a:ext cx="7620001" cy="2800767"/>
          </a:xfrm>
          <a:prstGeom prst="rect">
            <a:avLst/>
          </a:prstGeom>
        </p:spPr>
        <p:txBody>
          <a:bodyPr wrap="square">
            <a:spAutoFit/>
          </a:bodyPr>
          <a:lstStyle/>
          <a:p>
            <a:pPr>
              <a:lnSpc>
                <a:spcPct val="110000"/>
              </a:lnSpc>
            </a:pPr>
            <a:r>
              <a:rPr lang="zh-CN" altLang="en-US" sz="2000" dirty="0">
                <a:solidFill>
                  <a:srgbClr val="CC0000"/>
                </a:solidFill>
                <a:ea typeface="黑体" pitchFamily="2" charset="-122"/>
              </a:rPr>
              <a:t>解答：</a:t>
            </a:r>
            <a:r>
              <a:rPr lang="zh-CN" altLang="en-US" sz="2000" dirty="0"/>
              <a:t>需要设置</a:t>
            </a:r>
            <a:r>
              <a:rPr lang="en-US" altLang="zh-CN" sz="2000" dirty="0"/>
              <a:t>5</a:t>
            </a:r>
            <a:r>
              <a:rPr lang="zh-CN" altLang="en-US" sz="2000" dirty="0"/>
              <a:t>个同步信号量</a:t>
            </a:r>
            <a:r>
              <a:rPr lang="en-US" altLang="zh-CN" sz="2000" dirty="0"/>
              <a:t>f1</a:t>
            </a:r>
            <a:r>
              <a:rPr lang="zh-CN" altLang="en-US" sz="2000" dirty="0"/>
              <a:t>、</a:t>
            </a:r>
            <a:r>
              <a:rPr lang="en-US" altLang="zh-CN" sz="2000" dirty="0"/>
              <a:t>f2</a:t>
            </a:r>
            <a:r>
              <a:rPr lang="zh-CN" altLang="en-US" sz="2000" dirty="0"/>
              <a:t>、</a:t>
            </a:r>
            <a:r>
              <a:rPr lang="en-US" altLang="zh-CN" sz="2000" dirty="0"/>
              <a:t>f3</a:t>
            </a:r>
            <a:r>
              <a:rPr lang="zh-CN" altLang="en-US" sz="2000" dirty="0"/>
              <a:t>、</a:t>
            </a:r>
            <a:r>
              <a:rPr lang="en-US" altLang="zh-CN" sz="2000" dirty="0"/>
              <a:t>f4</a:t>
            </a:r>
            <a:r>
              <a:rPr lang="zh-CN" altLang="en-US" sz="2000" dirty="0"/>
              <a:t>、</a:t>
            </a:r>
            <a:r>
              <a:rPr lang="en-US" altLang="zh-CN" sz="2000" dirty="0"/>
              <a:t>f5</a:t>
            </a:r>
            <a:r>
              <a:rPr lang="zh-CN" altLang="en-US" sz="2000" dirty="0"/>
              <a:t>，分别表示</a:t>
            </a:r>
            <a:br>
              <a:rPr lang="zh-CN" altLang="en-US" sz="2000" dirty="0"/>
            </a:br>
            <a:r>
              <a:rPr lang="zh-CN" altLang="en-US" sz="2000" dirty="0"/>
              <a:t>             进程</a:t>
            </a:r>
            <a:r>
              <a:rPr lang="en-US" altLang="zh-CN" sz="2000" dirty="0"/>
              <a:t>P1</a:t>
            </a:r>
            <a:r>
              <a:rPr lang="zh-CN" altLang="en-US" sz="2000" dirty="0"/>
              <a:t>、</a:t>
            </a:r>
            <a:r>
              <a:rPr lang="en-US" altLang="zh-CN" sz="2000" dirty="0"/>
              <a:t>P2</a:t>
            </a:r>
            <a:r>
              <a:rPr lang="zh-CN" altLang="en-US" sz="2000" dirty="0"/>
              <a:t>、 </a:t>
            </a:r>
            <a:r>
              <a:rPr lang="en-US" altLang="zh-CN" sz="2000" dirty="0"/>
              <a:t>P3</a:t>
            </a:r>
            <a:r>
              <a:rPr lang="zh-CN" altLang="en-US" sz="2000" dirty="0"/>
              <a:t>、</a:t>
            </a:r>
            <a:r>
              <a:rPr lang="en-US" altLang="zh-CN" sz="2000" dirty="0"/>
              <a:t>P4</a:t>
            </a:r>
            <a:r>
              <a:rPr lang="zh-CN" altLang="en-US" sz="2000" dirty="0"/>
              <a:t>、 </a:t>
            </a:r>
            <a:r>
              <a:rPr lang="en-US" altLang="zh-CN" sz="2000" dirty="0"/>
              <a:t>P5</a:t>
            </a:r>
            <a:r>
              <a:rPr lang="zh-CN" altLang="en-US" sz="2000" dirty="0"/>
              <a:t>是否执行完成，其初值均</a:t>
            </a:r>
            <a:br>
              <a:rPr lang="zh-CN" altLang="en-US" sz="2000" dirty="0"/>
            </a:br>
            <a:r>
              <a:rPr lang="zh-CN" altLang="en-US" sz="2000" dirty="0"/>
              <a:t>             为</a:t>
            </a:r>
            <a:r>
              <a:rPr lang="en-US" altLang="zh-CN" sz="2000" dirty="0"/>
              <a:t>0</a:t>
            </a:r>
            <a:r>
              <a:rPr lang="zh-CN" altLang="en-US" sz="2000" dirty="0"/>
              <a:t>（未完成，或未发“完成通知”）。</a:t>
            </a:r>
          </a:p>
          <a:p>
            <a:pPr>
              <a:lnSpc>
                <a:spcPct val="110000"/>
              </a:lnSpc>
            </a:pPr>
            <a:r>
              <a:rPr lang="zh-CN" altLang="en-US" sz="2000" dirty="0"/>
              <a:t>                </a:t>
            </a:r>
            <a:r>
              <a:rPr lang="en-US" altLang="zh-CN" sz="2000" dirty="0" err="1"/>
              <a:t>int</a:t>
            </a:r>
            <a:r>
              <a:rPr lang="en-US" altLang="zh-CN" sz="2000" dirty="0"/>
              <a:t> f1=0   /* </a:t>
            </a:r>
            <a:r>
              <a:rPr lang="zh-CN" altLang="en-US" sz="2000" dirty="0"/>
              <a:t>表示进程</a:t>
            </a:r>
            <a:r>
              <a:rPr lang="en-US" altLang="zh-CN" sz="2000" dirty="0"/>
              <a:t>P1</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f2=0   /* </a:t>
            </a:r>
            <a:r>
              <a:rPr lang="zh-CN" altLang="en-US" sz="2000" dirty="0"/>
              <a:t>表示进程</a:t>
            </a:r>
            <a:r>
              <a:rPr lang="en-US" altLang="zh-CN" sz="2000" dirty="0"/>
              <a:t>P2</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f3=0   /* </a:t>
            </a:r>
            <a:r>
              <a:rPr lang="zh-CN" altLang="en-US" sz="2000" dirty="0"/>
              <a:t>表示进程</a:t>
            </a:r>
            <a:r>
              <a:rPr lang="en-US" altLang="zh-CN" sz="2000" dirty="0"/>
              <a:t>P3</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f4=0   /* </a:t>
            </a:r>
            <a:r>
              <a:rPr lang="zh-CN" altLang="en-US" sz="2000" dirty="0"/>
              <a:t>表示进程</a:t>
            </a:r>
            <a:r>
              <a:rPr lang="en-US" altLang="zh-CN" sz="2000" dirty="0"/>
              <a:t>P4</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f5=0   /* </a:t>
            </a:r>
            <a:r>
              <a:rPr lang="zh-CN" altLang="en-US" sz="2000" dirty="0"/>
              <a:t>表示进程</a:t>
            </a:r>
            <a:r>
              <a:rPr lang="en-US" altLang="zh-CN" sz="2000" dirty="0"/>
              <a:t>P5</a:t>
            </a:r>
            <a:r>
              <a:rPr lang="zh-CN" altLang="en-US" sz="2000" dirty="0"/>
              <a:t>是否执行完成 *</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1587500"/>
            <a:ext cx="7848600" cy="5257800"/>
          </a:xfrm>
          <a:prstGeom prst="rect">
            <a:avLst/>
          </a:prstGeom>
          <a:solidFill>
            <a:srgbClr val="FFFFFF"/>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main( )</a:t>
            </a:r>
          </a:p>
          <a:p>
            <a:pPr eaLnBrk="1" hangingPunct="1">
              <a:spcBef>
                <a:spcPct val="0"/>
              </a:spcBef>
              <a:buClrTx/>
              <a:buSzTx/>
              <a:buFontTx/>
              <a:buNone/>
            </a:pPr>
            <a:r>
              <a:rPr lang="en-US" altLang="zh-CN" sz="1800" dirty="0"/>
              <a:t>  {   </a:t>
            </a:r>
            <a:r>
              <a:rPr lang="en-US" altLang="zh-CN" sz="1800" dirty="0" err="1"/>
              <a:t>cobegin</a:t>
            </a:r>
            <a:r>
              <a:rPr lang="en-US" altLang="zh-CN" sz="1800" dirty="0"/>
              <a:t> </a:t>
            </a:r>
          </a:p>
          <a:p>
            <a:pPr eaLnBrk="1" hangingPunct="1">
              <a:spcBef>
                <a:spcPct val="0"/>
              </a:spcBef>
              <a:buClrTx/>
              <a:buSzTx/>
              <a:buFontTx/>
              <a:buNone/>
            </a:pPr>
            <a:r>
              <a:rPr lang="en-US" altLang="zh-CN" sz="1800" dirty="0"/>
              <a:t>           P1( );  P2( );  P3( );  P4( );  P5( );  P6( ); </a:t>
            </a:r>
          </a:p>
          <a:p>
            <a:pPr eaLnBrk="1" hangingPunct="1">
              <a:spcBef>
                <a:spcPct val="0"/>
              </a:spcBef>
              <a:buClrTx/>
              <a:buSzTx/>
              <a:buFontTx/>
              <a:buNone/>
            </a:pPr>
            <a:r>
              <a:rPr lang="en-US" altLang="zh-CN" sz="1800" dirty="0"/>
              <a:t>      </a:t>
            </a:r>
            <a:r>
              <a:rPr lang="en-US" altLang="zh-CN" sz="1800" dirty="0" err="1"/>
              <a:t>coend</a:t>
            </a:r>
            <a:endParaRPr lang="en-US" altLang="zh-CN" sz="1800" dirty="0"/>
          </a:p>
          <a:p>
            <a:pPr eaLnBrk="1" hangingPunct="1">
              <a:spcBef>
                <a:spcPct val="0"/>
              </a:spcBef>
              <a:buClrTx/>
              <a:buSzTx/>
              <a:buFontTx/>
              <a:buNone/>
            </a:pPr>
            <a:r>
              <a:rPr lang="en-US" altLang="zh-CN" sz="1800" dirty="0"/>
              <a:t>  } </a:t>
            </a:r>
          </a:p>
          <a:p>
            <a:pPr eaLnBrk="1" hangingPunct="1">
              <a:spcBef>
                <a:spcPct val="0"/>
              </a:spcBef>
              <a:buClrTx/>
              <a:buSzTx/>
              <a:buFontTx/>
              <a:buNone/>
            </a:pPr>
            <a:r>
              <a:rPr lang="en-US" altLang="zh-CN" sz="1800" dirty="0"/>
              <a:t>P1( )   </a:t>
            </a:r>
          </a:p>
          <a:p>
            <a:pPr eaLnBrk="1" hangingPunct="1">
              <a:spcBef>
                <a:spcPct val="0"/>
              </a:spcBef>
              <a:buClrTx/>
              <a:buSzTx/>
              <a:buFontTx/>
              <a:buNone/>
            </a:pPr>
            <a:r>
              <a:rPr lang="en-US" altLang="zh-CN" sz="1800" dirty="0"/>
              <a:t> {    …           </a:t>
            </a:r>
            <a:r>
              <a:rPr lang="en-US" altLang="zh-CN" sz="1800" dirty="0">
                <a:solidFill>
                  <a:srgbClr val="CC0000"/>
                </a:solidFill>
              </a:rPr>
              <a:t>/*P1</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v(f1);</a:t>
            </a:r>
          </a:p>
          <a:p>
            <a:pPr eaLnBrk="1" hangingPunct="1">
              <a:spcBef>
                <a:spcPct val="0"/>
              </a:spcBef>
              <a:buClrTx/>
              <a:buSzTx/>
              <a:buFontTx/>
              <a:buNone/>
            </a:pPr>
            <a:r>
              <a:rPr lang="en-US" altLang="zh-CN" sz="1800" dirty="0"/>
              <a:t>      v(f1);      </a:t>
            </a:r>
            <a:r>
              <a:rPr lang="en-US" altLang="zh-CN" sz="1800" dirty="0">
                <a:solidFill>
                  <a:srgbClr val="003399"/>
                </a:solidFill>
              </a:rPr>
              <a:t>/*P1</a:t>
            </a:r>
            <a:r>
              <a:rPr lang="zh-CN" altLang="en-US" sz="1800" dirty="0">
                <a:solidFill>
                  <a:srgbClr val="003399"/>
                </a:solidFill>
              </a:rPr>
              <a:t>完成后会发出</a:t>
            </a:r>
            <a:r>
              <a:rPr lang="en-US" altLang="zh-CN" sz="1800" dirty="0">
                <a:solidFill>
                  <a:srgbClr val="003399"/>
                </a:solidFill>
              </a:rPr>
              <a:t>2</a:t>
            </a:r>
            <a:r>
              <a:rPr lang="zh-CN" altLang="en-US" sz="1800" dirty="0">
                <a:solidFill>
                  <a:srgbClr val="003399"/>
                </a:solidFill>
              </a:rPr>
              <a:t>个通知，与</a:t>
            </a:r>
            <a:r>
              <a:rPr lang="en-US" altLang="zh-CN" sz="1800" dirty="0">
                <a:solidFill>
                  <a:srgbClr val="003399"/>
                </a:solidFill>
              </a:rPr>
              <a:t>P1</a:t>
            </a:r>
            <a:r>
              <a:rPr lang="zh-CN" altLang="en-US" sz="1800" dirty="0">
                <a:solidFill>
                  <a:srgbClr val="003399"/>
                </a:solidFill>
              </a:rPr>
              <a:t>作为前驱处理的</a:t>
            </a:r>
            <a:r>
              <a:rPr lang="en-US" altLang="zh-CN" sz="1800" dirty="0">
                <a:solidFill>
                  <a:srgbClr val="003399"/>
                </a:solidFill>
              </a:rPr>
              <a:t>2</a:t>
            </a:r>
            <a:r>
              <a:rPr lang="zh-CN" altLang="en-US" sz="1800" dirty="0">
                <a:solidFill>
                  <a:srgbClr val="003399"/>
                </a:solidFill>
              </a:rPr>
              <a:t>个进程</a:t>
            </a:r>
            <a:br>
              <a:rPr lang="zh-CN" altLang="en-US" sz="1800" dirty="0">
                <a:solidFill>
                  <a:srgbClr val="003399"/>
                </a:solidFill>
              </a:rPr>
            </a:br>
            <a:r>
              <a:rPr lang="zh-CN" altLang="en-US" sz="1800" dirty="0">
                <a:solidFill>
                  <a:srgbClr val="003399"/>
                </a:solidFill>
              </a:rPr>
              <a:t>                       可以工作了。尽管此处不能看出来到底是通知哪个进程的，</a:t>
            </a:r>
          </a:p>
          <a:p>
            <a:pPr eaLnBrk="1" hangingPunct="1">
              <a:spcBef>
                <a:spcPct val="0"/>
              </a:spcBef>
              <a:buClrTx/>
              <a:buSzTx/>
              <a:buFontTx/>
              <a:buNone/>
            </a:pPr>
            <a:r>
              <a:rPr lang="zh-CN" altLang="en-US" sz="1800" dirty="0">
                <a:solidFill>
                  <a:srgbClr val="003399"/>
                </a:solidFill>
              </a:rPr>
              <a:t>                       但从后面</a:t>
            </a:r>
            <a:r>
              <a:rPr lang="en-US" altLang="zh-CN" sz="1800" dirty="0">
                <a:solidFill>
                  <a:srgbClr val="003399"/>
                </a:solidFill>
              </a:rPr>
              <a:t>P2()</a:t>
            </a:r>
            <a:r>
              <a:rPr lang="zh-CN" altLang="en-US" sz="1800" dirty="0">
                <a:solidFill>
                  <a:srgbClr val="003399"/>
                </a:solidFill>
              </a:rPr>
              <a:t>与</a:t>
            </a:r>
            <a:r>
              <a:rPr lang="en-US" altLang="zh-CN" sz="1800" dirty="0">
                <a:solidFill>
                  <a:srgbClr val="003399"/>
                </a:solidFill>
              </a:rPr>
              <a:t>P3()</a:t>
            </a:r>
            <a:r>
              <a:rPr lang="zh-CN" altLang="en-US" sz="1800" dirty="0">
                <a:solidFill>
                  <a:srgbClr val="003399"/>
                </a:solidFill>
              </a:rPr>
              <a:t>代码中可以看出*</a:t>
            </a:r>
            <a:r>
              <a:rPr lang="en-US" altLang="zh-CN" sz="1800" dirty="0">
                <a:solidFill>
                  <a:srgbClr val="003399"/>
                </a:solidFill>
              </a:rPr>
              <a:t>/</a:t>
            </a:r>
          </a:p>
          <a:p>
            <a:pPr eaLnBrk="1" hangingPunct="1">
              <a:spcBef>
                <a:spcPct val="0"/>
              </a:spcBef>
              <a:buClrTx/>
              <a:buSzTx/>
              <a:buFontTx/>
              <a:buNone/>
            </a:pPr>
            <a:r>
              <a:rPr lang="en-US" altLang="zh-CN" sz="1800" dirty="0"/>
              <a:t>  }</a:t>
            </a:r>
          </a:p>
          <a:p>
            <a:pPr eaLnBrk="1" hangingPunct="1">
              <a:spcBef>
                <a:spcPct val="0"/>
              </a:spcBef>
              <a:buClrTx/>
              <a:buSzTx/>
              <a:buFontTx/>
              <a:buNone/>
            </a:pPr>
            <a:r>
              <a:rPr lang="en-US" altLang="zh-CN" sz="1800" dirty="0"/>
              <a:t> P2( )</a:t>
            </a:r>
          </a:p>
          <a:p>
            <a:pPr eaLnBrk="1" hangingPunct="1">
              <a:spcBef>
                <a:spcPct val="0"/>
              </a:spcBef>
              <a:buClrTx/>
              <a:buSzTx/>
              <a:buFontTx/>
              <a:buNone/>
            </a:pPr>
            <a:r>
              <a:rPr lang="en-US" altLang="zh-CN" sz="1800" dirty="0"/>
              <a:t>   {  p(f1);</a:t>
            </a:r>
            <a:r>
              <a:rPr lang="en-US" altLang="zh-CN" sz="1800" dirty="0">
                <a:solidFill>
                  <a:srgbClr val="003399"/>
                </a:solidFill>
              </a:rPr>
              <a:t>     /*①</a:t>
            </a:r>
            <a:r>
              <a:rPr lang="zh-CN" altLang="en-US" sz="1800" dirty="0">
                <a:solidFill>
                  <a:srgbClr val="003399"/>
                </a:solidFill>
              </a:rPr>
              <a:t>检查</a:t>
            </a:r>
            <a:r>
              <a:rPr lang="en-US" altLang="zh-CN" sz="1800" dirty="0">
                <a:solidFill>
                  <a:srgbClr val="003399"/>
                </a:solidFill>
              </a:rPr>
              <a:t>P1</a:t>
            </a:r>
            <a:r>
              <a:rPr lang="zh-CN" altLang="en-US" sz="1800" dirty="0">
                <a:solidFill>
                  <a:srgbClr val="003399"/>
                </a:solidFill>
              </a:rPr>
              <a:t>是否完成；②若未完成，则</a:t>
            </a:r>
            <a:r>
              <a:rPr lang="en-US" altLang="zh-CN" sz="1800" dirty="0">
                <a:solidFill>
                  <a:srgbClr val="003399"/>
                </a:solidFill>
              </a:rPr>
              <a:t>P2</a:t>
            </a:r>
            <a:r>
              <a:rPr lang="zh-CN" altLang="en-US" sz="1800" dirty="0">
                <a:solidFill>
                  <a:srgbClr val="003399"/>
                </a:solidFill>
              </a:rPr>
              <a:t>处于阻塞态并等待</a:t>
            </a:r>
          </a:p>
          <a:p>
            <a:pPr eaLnBrk="1" hangingPunct="1">
              <a:spcBef>
                <a:spcPct val="0"/>
              </a:spcBef>
              <a:buClrTx/>
              <a:buSzTx/>
              <a:buFontTx/>
              <a:buNone/>
            </a:pPr>
            <a:r>
              <a:rPr lang="zh-CN" altLang="en-US" sz="1800" dirty="0">
                <a:solidFill>
                  <a:srgbClr val="003399"/>
                </a:solidFill>
              </a:rPr>
              <a:t>                       </a:t>
            </a:r>
            <a:r>
              <a:rPr lang="en-US" altLang="zh-CN" sz="1800" dirty="0">
                <a:solidFill>
                  <a:srgbClr val="003399"/>
                </a:solidFill>
              </a:rPr>
              <a:t>P1</a:t>
            </a:r>
            <a:r>
              <a:rPr lang="zh-CN" altLang="en-US" sz="1800" dirty="0">
                <a:solidFill>
                  <a:srgbClr val="003399"/>
                </a:solidFill>
              </a:rPr>
              <a:t>唤醒；③若</a:t>
            </a:r>
            <a:r>
              <a:rPr lang="en-US" altLang="zh-CN" sz="1800" dirty="0">
                <a:solidFill>
                  <a:srgbClr val="003399"/>
                </a:solidFill>
              </a:rPr>
              <a:t>P1</a:t>
            </a:r>
            <a:r>
              <a:rPr lang="zh-CN" altLang="en-US" sz="1800" dirty="0">
                <a:solidFill>
                  <a:srgbClr val="003399"/>
                </a:solidFill>
              </a:rPr>
              <a:t>已完成，则继续执行下面内容*</a:t>
            </a:r>
            <a:r>
              <a:rPr lang="en-US" altLang="zh-CN" sz="1800" dirty="0">
                <a:solidFill>
                  <a:srgbClr val="003399"/>
                </a:solidFill>
              </a:rPr>
              <a:t>/</a:t>
            </a:r>
          </a:p>
          <a:p>
            <a:pPr eaLnBrk="1" hangingPunct="1">
              <a:spcBef>
                <a:spcPct val="0"/>
              </a:spcBef>
              <a:buClrTx/>
              <a:buSzTx/>
              <a:buFontTx/>
              <a:buNone/>
            </a:pPr>
            <a:r>
              <a:rPr lang="en-US" altLang="zh-CN" sz="1800" dirty="0"/>
              <a:t>        …</a:t>
            </a:r>
            <a:r>
              <a:rPr lang="en-US" altLang="zh-CN" sz="1800" dirty="0">
                <a:solidFill>
                  <a:srgbClr val="CC0000"/>
                </a:solidFill>
              </a:rPr>
              <a:t>         /*P2</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a:t>
            </a:r>
          </a:p>
        </p:txBody>
      </p:sp>
      <p:sp>
        <p:nvSpPr>
          <p:cNvPr id="40963"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40964"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40965"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grpSp>
        <p:nvGrpSpPr>
          <p:cNvPr id="6" name="Group 6"/>
          <p:cNvGrpSpPr>
            <a:grpSpLocks/>
          </p:cNvGrpSpPr>
          <p:nvPr/>
        </p:nvGrpSpPr>
        <p:grpSpPr bwMode="auto">
          <a:xfrm>
            <a:off x="5413526" y="460439"/>
            <a:ext cx="3390900" cy="3200400"/>
            <a:chOff x="4079" y="1829"/>
            <a:chExt cx="3780"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P5</a:t>
              </a:r>
              <a:endParaRPr lang="en-US" altLang="zh-CN" sz="160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en-US" altLang="zh-CN" sz="1600">
                  <a:latin typeface="Times New Roman" pitchFamily="18" charset="0"/>
                </a:rPr>
                <a:t>P6</a:t>
              </a:r>
              <a:endParaRPr lang="en-US" altLang="zh-CN" sz="1600"/>
            </a:p>
          </p:txBody>
        </p:sp>
        <p:sp>
          <p:nvSpPr>
            <p:cNvPr id="26"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just" eaLnBrk="1" hangingPunct="1">
                <a:spcBef>
                  <a:spcPct val="0"/>
                </a:spcBef>
                <a:buClrTx/>
                <a:buSzTx/>
                <a:buFontTx/>
                <a:buNone/>
              </a:pPr>
              <a:r>
                <a:rPr lang="zh-CN" altLang="en-US" sz="1600">
                  <a:latin typeface="Times New Roman" pitchFamily="18" charset="0"/>
                </a:rPr>
                <a:t>描述进程执行先后次序的前趋图</a:t>
              </a:r>
              <a:endParaRPr lang="zh-CN" altLang="en-US" sz="160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8288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 P2(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p(f1);</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v(f2);</a:t>
            </a:r>
          </a:p>
          <a:p>
            <a:pPr eaLnBrk="1" hangingPunct="1">
              <a:lnSpc>
                <a:spcPct val="110000"/>
              </a:lnSpc>
              <a:spcBef>
                <a:spcPct val="0"/>
              </a:spcBef>
              <a:buClrTx/>
              <a:buSzTx/>
              <a:buFontTx/>
              <a:buNone/>
            </a:pPr>
            <a:r>
              <a:rPr lang="en-US" altLang="zh-CN" sz="2000"/>
              <a:t>      v(f2);</a:t>
            </a:r>
          </a:p>
          <a:p>
            <a:pPr eaLnBrk="1" hangingPunct="1">
              <a:lnSpc>
                <a:spcPct val="110000"/>
              </a:lnSpc>
              <a:spcBef>
                <a:spcPct val="0"/>
              </a:spcBef>
              <a:buClrTx/>
              <a:buSzTx/>
              <a:buFontTx/>
              <a:buNone/>
            </a:pPr>
            <a:r>
              <a:rPr lang="en-US" altLang="zh-CN" sz="2000"/>
              <a:t>   }</a:t>
            </a:r>
          </a:p>
        </p:txBody>
      </p:sp>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6.3 </a:t>
            </a:r>
            <a:r>
              <a:rPr lang="zh-CN" altLang="en-US" sz="3200">
                <a:latin typeface="黑体" pitchFamily="2" charset="-122"/>
                <a:ea typeface="黑体" pitchFamily="2"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en-US" altLang="zh-CN" sz="2400">
                <a:solidFill>
                  <a:srgbClr val="CC0000"/>
                </a:solidFill>
                <a:latin typeface="黑体" pitchFamily="2" charset="-122"/>
                <a:ea typeface="黑体" pitchFamily="2" charset="-122"/>
              </a:rPr>
              <a:t>6.3.4 </a:t>
            </a:r>
            <a:r>
              <a:rPr kumimoji="1" lang="zh-CN" altLang="en-US" sz="2400">
                <a:solidFill>
                  <a:srgbClr val="CC0000"/>
                </a:solidFill>
                <a:latin typeface="黑体" pitchFamily="2" charset="-122"/>
                <a:ea typeface="黑体" pitchFamily="2" charset="-122"/>
              </a:rPr>
              <a:t>信号量方法</a:t>
            </a:r>
          </a:p>
        </p:txBody>
      </p:sp>
      <p:sp>
        <p:nvSpPr>
          <p:cNvPr id="4198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信号量的应用</a:t>
            </a:r>
            <a:r>
              <a:rPr kumimoji="1" lang="en-US" altLang="zh-CN" sz="2400">
                <a:solidFill>
                  <a:srgbClr val="CC0000"/>
                </a:solidFill>
                <a:latin typeface="黑体" pitchFamily="2" charset="-122"/>
                <a:ea typeface="黑体" pitchFamily="2" charset="-122"/>
              </a:rPr>
              <a:t>3</a:t>
            </a:r>
            <a:r>
              <a:rPr kumimoji="1" lang="zh-CN" altLang="en-US" sz="2400">
                <a:solidFill>
                  <a:srgbClr val="CC0000"/>
                </a:solidFill>
                <a:latin typeface="黑体" pitchFamily="2" charset="-122"/>
                <a:ea typeface="黑体" pitchFamily="2" charset="-122"/>
              </a:rPr>
              <a:t>：    </a:t>
            </a:r>
          </a:p>
        </p:txBody>
      </p:sp>
      <p:sp>
        <p:nvSpPr>
          <p:cNvPr id="41990" name="Rectangle 7"/>
          <p:cNvSpPr>
            <a:spLocks noChangeArrowheads="1"/>
          </p:cNvSpPr>
          <p:nvPr/>
        </p:nvSpPr>
        <p:spPr bwMode="auto">
          <a:xfrm>
            <a:off x="32766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P3(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p(f1);</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v(f3);</a:t>
            </a:r>
          </a:p>
          <a:p>
            <a:pPr eaLnBrk="1" hangingPunct="1">
              <a:lnSpc>
                <a:spcPct val="110000"/>
              </a:lnSpc>
              <a:spcBef>
                <a:spcPct val="0"/>
              </a:spcBef>
              <a:buClrTx/>
              <a:buSzTx/>
              <a:buFontTx/>
              <a:buNone/>
            </a:pPr>
            <a:r>
              <a:rPr lang="en-US" altLang="zh-CN" sz="2000"/>
              <a:t> }</a:t>
            </a:r>
          </a:p>
        </p:txBody>
      </p:sp>
      <p:sp>
        <p:nvSpPr>
          <p:cNvPr id="41991" name="Rectangle 8"/>
          <p:cNvSpPr>
            <a:spLocks noChangeArrowheads="1"/>
          </p:cNvSpPr>
          <p:nvPr/>
        </p:nvSpPr>
        <p:spPr bwMode="auto">
          <a:xfrm>
            <a:off x="76200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P6(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p(f3);</a:t>
            </a:r>
          </a:p>
          <a:p>
            <a:pPr eaLnBrk="1" hangingPunct="1">
              <a:lnSpc>
                <a:spcPct val="110000"/>
              </a:lnSpc>
              <a:spcBef>
                <a:spcPct val="0"/>
              </a:spcBef>
              <a:buClrTx/>
              <a:buSzTx/>
              <a:buFontTx/>
              <a:buNone/>
            </a:pPr>
            <a:r>
              <a:rPr lang="en-US" altLang="zh-CN" sz="2000"/>
              <a:t>   p(f4);</a:t>
            </a:r>
          </a:p>
          <a:p>
            <a:pPr eaLnBrk="1" hangingPunct="1">
              <a:lnSpc>
                <a:spcPct val="110000"/>
              </a:lnSpc>
              <a:spcBef>
                <a:spcPct val="0"/>
              </a:spcBef>
              <a:buClrTx/>
              <a:buSzTx/>
              <a:buFontTx/>
              <a:buNone/>
            </a:pPr>
            <a:r>
              <a:rPr lang="en-US" altLang="zh-CN" sz="2000"/>
              <a:t>   p(f5);</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a:t>
            </a:r>
          </a:p>
        </p:txBody>
      </p:sp>
      <p:sp>
        <p:nvSpPr>
          <p:cNvPr id="41992" name="Rectangle 9"/>
          <p:cNvSpPr>
            <a:spLocks noChangeArrowheads="1"/>
          </p:cNvSpPr>
          <p:nvPr/>
        </p:nvSpPr>
        <p:spPr bwMode="auto">
          <a:xfrm>
            <a:off x="47244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P4( )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p(f2);</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v(f4);</a:t>
            </a:r>
          </a:p>
          <a:p>
            <a:pPr eaLnBrk="1" hangingPunct="1">
              <a:lnSpc>
                <a:spcPct val="110000"/>
              </a:lnSpc>
              <a:spcBef>
                <a:spcPct val="0"/>
              </a:spcBef>
              <a:buClrTx/>
              <a:buSzTx/>
              <a:buFontTx/>
              <a:buNone/>
            </a:pPr>
            <a:r>
              <a:rPr lang="en-US" altLang="zh-CN" sz="2000"/>
              <a:t> }</a:t>
            </a:r>
          </a:p>
        </p:txBody>
      </p:sp>
      <p:sp>
        <p:nvSpPr>
          <p:cNvPr id="41993" name="Rectangle 10"/>
          <p:cNvSpPr>
            <a:spLocks noChangeArrowheads="1"/>
          </p:cNvSpPr>
          <p:nvPr/>
        </p:nvSpPr>
        <p:spPr bwMode="auto">
          <a:xfrm>
            <a:off x="61722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a:t>P5(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p(f2);</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v(f5);</a:t>
            </a:r>
          </a:p>
          <a:p>
            <a:pPr eaLnBrk="1" hangingPunct="1">
              <a:lnSpc>
                <a:spcPct val="110000"/>
              </a:lnSpc>
              <a:spcBef>
                <a:spcPct val="0"/>
              </a:spcBef>
              <a:buClrTx/>
              <a:buSzTx/>
              <a:buFontTx/>
              <a:buNone/>
            </a:pPr>
            <a:r>
              <a:rPr lang="en-US" altLang="zh-CN" sz="2000"/>
              <a:t> }</a:t>
            </a:r>
          </a:p>
        </p:txBody>
      </p:sp>
      <p:sp>
        <p:nvSpPr>
          <p:cNvPr id="41994" name="Rectangle 11"/>
          <p:cNvSpPr>
            <a:spLocks noChangeArrowheads="1"/>
          </p:cNvSpPr>
          <p:nvPr/>
        </p:nvSpPr>
        <p:spPr bwMode="auto">
          <a:xfrm>
            <a:off x="381000" y="1752600"/>
            <a:ext cx="1295400" cy="2362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a:t>P1( ) </a:t>
            </a:r>
          </a:p>
          <a:p>
            <a:pPr eaLnBrk="1" hangingPunct="1">
              <a:spcBef>
                <a:spcPct val="0"/>
              </a:spcBef>
              <a:buClrTx/>
              <a:buSzTx/>
              <a:buFontTx/>
              <a:buNone/>
            </a:pPr>
            <a:r>
              <a:rPr lang="en-US" altLang="zh-CN" sz="2000"/>
              <a:t>  {</a:t>
            </a:r>
          </a:p>
          <a:p>
            <a:pPr eaLnBrk="1" hangingPunct="1">
              <a:spcBef>
                <a:spcPct val="0"/>
              </a:spcBef>
              <a:buClrTx/>
              <a:buSzTx/>
              <a:buFontTx/>
              <a:buNone/>
            </a:pPr>
            <a:r>
              <a:rPr lang="en-US" altLang="zh-CN" sz="2000"/>
              <a:t>      …           </a:t>
            </a:r>
            <a:endParaRPr lang="en-US" altLang="zh-CN" sz="2000">
              <a:solidFill>
                <a:srgbClr val="CC0000"/>
              </a:solidFill>
            </a:endParaRPr>
          </a:p>
          <a:p>
            <a:pPr eaLnBrk="1" hangingPunct="1">
              <a:spcBef>
                <a:spcPct val="0"/>
              </a:spcBef>
              <a:buClrTx/>
              <a:buSzTx/>
              <a:buFontTx/>
              <a:buNone/>
            </a:pPr>
            <a:r>
              <a:rPr lang="en-US" altLang="zh-CN" sz="2000"/>
              <a:t>    v(f1);</a:t>
            </a:r>
          </a:p>
          <a:p>
            <a:pPr eaLnBrk="1" hangingPunct="1">
              <a:spcBef>
                <a:spcPct val="0"/>
              </a:spcBef>
              <a:buClrTx/>
              <a:buSzTx/>
              <a:buFontTx/>
              <a:buNone/>
            </a:pPr>
            <a:r>
              <a:rPr lang="en-US" altLang="zh-CN" sz="2000"/>
              <a:t>    v(f1); </a:t>
            </a:r>
            <a:endParaRPr lang="en-US" altLang="zh-CN" sz="2000">
              <a:solidFill>
                <a:srgbClr val="003399"/>
              </a:solidFill>
            </a:endParaRPr>
          </a:p>
          <a:p>
            <a:pPr eaLnBrk="1" hangingPunct="1">
              <a:spcBef>
                <a:spcPct val="0"/>
              </a:spcBef>
              <a:buClrTx/>
              <a:buSzTx/>
              <a:buFontTx/>
              <a:buNone/>
            </a:pPr>
            <a:r>
              <a:rPr lang="en-US" altLang="zh-CN" sz="2000"/>
              <a:t>  }</a:t>
            </a:r>
          </a:p>
        </p:txBody>
      </p:sp>
      <p:grpSp>
        <p:nvGrpSpPr>
          <p:cNvPr id="41995" name="Group 34"/>
          <p:cNvGrpSpPr>
            <a:grpSpLocks/>
          </p:cNvGrpSpPr>
          <p:nvPr/>
        </p:nvGrpSpPr>
        <p:grpSpPr bwMode="auto">
          <a:xfrm>
            <a:off x="7010400" y="4267200"/>
            <a:ext cx="2133600" cy="2209800"/>
            <a:chOff x="96" y="2784"/>
            <a:chExt cx="1344" cy="1392"/>
          </a:xfrm>
        </p:grpSpPr>
        <p:sp>
          <p:nvSpPr>
            <p:cNvPr id="41997" name="Line 13"/>
            <p:cNvSpPr>
              <a:spLocks noChangeShapeType="1"/>
            </p:cNvSpPr>
            <p:nvPr/>
          </p:nvSpPr>
          <p:spPr bwMode="auto">
            <a:xfrm flipH="1">
              <a:off x="632" y="2990"/>
              <a:ext cx="164" cy="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4"/>
            <p:cNvSpPr>
              <a:spLocks noChangeShapeType="1"/>
            </p:cNvSpPr>
            <p:nvPr/>
          </p:nvSpPr>
          <p:spPr bwMode="auto">
            <a:xfrm flipH="1">
              <a:off x="313" y="3248"/>
              <a:ext cx="19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Line 15"/>
            <p:cNvSpPr>
              <a:spLocks noChangeShapeType="1"/>
            </p:cNvSpPr>
            <p:nvPr/>
          </p:nvSpPr>
          <p:spPr bwMode="auto">
            <a:xfrm>
              <a:off x="938" y="2930"/>
              <a:ext cx="245" cy="1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0" name="Line 16"/>
            <p:cNvSpPr>
              <a:spLocks noChangeShapeType="1"/>
            </p:cNvSpPr>
            <p:nvPr/>
          </p:nvSpPr>
          <p:spPr bwMode="auto">
            <a:xfrm>
              <a:off x="571" y="3229"/>
              <a:ext cx="163"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Line 17"/>
            <p:cNvSpPr>
              <a:spLocks noChangeShapeType="1"/>
            </p:cNvSpPr>
            <p:nvPr/>
          </p:nvSpPr>
          <p:spPr bwMode="auto">
            <a:xfrm>
              <a:off x="280" y="3560"/>
              <a:ext cx="427"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18"/>
            <p:cNvSpPr>
              <a:spLocks noChangeShapeType="1"/>
            </p:cNvSpPr>
            <p:nvPr/>
          </p:nvSpPr>
          <p:spPr bwMode="auto">
            <a:xfrm>
              <a:off x="788" y="3687"/>
              <a:ext cx="1"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3" name="Line 19"/>
            <p:cNvSpPr>
              <a:spLocks noChangeShapeType="1"/>
            </p:cNvSpPr>
            <p:nvPr/>
          </p:nvSpPr>
          <p:spPr bwMode="auto">
            <a:xfrm flipH="1">
              <a:off x="877" y="3314"/>
              <a:ext cx="360" cy="6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Oval 20"/>
            <p:cNvSpPr>
              <a:spLocks noChangeArrowheads="1"/>
            </p:cNvSpPr>
            <p:nvPr/>
          </p:nvSpPr>
          <p:spPr bwMode="auto">
            <a:xfrm>
              <a:off x="748" y="2784"/>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5" name="Oval 21"/>
            <p:cNvSpPr>
              <a:spLocks noChangeArrowheads="1"/>
            </p:cNvSpPr>
            <p:nvPr/>
          </p:nvSpPr>
          <p:spPr bwMode="auto">
            <a:xfrm>
              <a:off x="422" y="3085"/>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6" name="Oval 22"/>
            <p:cNvSpPr>
              <a:spLocks noChangeArrowheads="1"/>
            </p:cNvSpPr>
            <p:nvPr/>
          </p:nvSpPr>
          <p:spPr bwMode="auto">
            <a:xfrm>
              <a:off x="96" y="3381"/>
              <a:ext cx="244" cy="228"/>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42007" name="Oval 23"/>
            <p:cNvSpPr>
              <a:spLocks noChangeArrowheads="1"/>
            </p:cNvSpPr>
            <p:nvPr/>
          </p:nvSpPr>
          <p:spPr bwMode="auto">
            <a:xfrm>
              <a:off x="1155" y="3085"/>
              <a:ext cx="245"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400"/>
            </a:p>
          </p:txBody>
        </p:sp>
        <p:sp>
          <p:nvSpPr>
            <p:cNvPr id="42008" name="Oval 24"/>
            <p:cNvSpPr>
              <a:spLocks noChangeArrowheads="1"/>
            </p:cNvSpPr>
            <p:nvPr/>
          </p:nvSpPr>
          <p:spPr bwMode="auto">
            <a:xfrm>
              <a:off x="667" y="3483"/>
              <a:ext cx="244" cy="229"/>
            </a:xfrm>
            <a:prstGeom prst="ellipse">
              <a:avLst/>
            </a:prstGeom>
            <a:solidFill>
              <a:srgbClr val="FFFFFF"/>
            </a:solidFill>
            <a:ln w="9525">
              <a:solidFill>
                <a:srgbClr val="000000"/>
              </a:solidFill>
              <a:round/>
              <a:headEnd/>
              <a:tailEnd/>
            </a:ln>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09" name="Oval 25"/>
            <p:cNvSpPr>
              <a:spLocks noChangeArrowheads="1"/>
            </p:cNvSpPr>
            <p:nvPr/>
          </p:nvSpPr>
          <p:spPr bwMode="auto">
            <a:xfrm>
              <a:off x="667" y="3947"/>
              <a:ext cx="244" cy="229"/>
            </a:xfrm>
            <a:prstGeom prst="ellipse">
              <a:avLst/>
            </a:prstGeom>
            <a:solidFill>
              <a:srgbClr val="FFFFFF"/>
            </a:solidFill>
            <a:ln w="9525">
              <a:solidFill>
                <a:srgbClr val="000000"/>
              </a:solidFill>
              <a:round/>
              <a:headEnd/>
              <a:tailEnd/>
            </a:ln>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zh-CN" sz="1600"/>
            </a:p>
          </p:txBody>
        </p:sp>
        <p:sp>
          <p:nvSpPr>
            <p:cNvPr id="42010" name="Rectangle 26"/>
            <p:cNvSpPr>
              <a:spLocks noChangeArrowheads="1"/>
            </p:cNvSpPr>
            <p:nvPr/>
          </p:nvSpPr>
          <p:spPr bwMode="auto">
            <a:xfrm>
              <a:off x="755" y="2797"/>
              <a:ext cx="25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P1</a:t>
              </a:r>
              <a:endParaRPr lang="en-US" altLang="zh-CN" sz="1400"/>
            </a:p>
          </p:txBody>
        </p:sp>
        <p:sp>
          <p:nvSpPr>
            <p:cNvPr id="42011" name="Rectangle 27"/>
            <p:cNvSpPr>
              <a:spLocks noChangeArrowheads="1"/>
            </p:cNvSpPr>
            <p:nvPr/>
          </p:nvSpPr>
          <p:spPr bwMode="auto">
            <a:xfrm>
              <a:off x="1162" y="3096"/>
              <a:ext cx="27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P3</a:t>
              </a:r>
              <a:endParaRPr lang="en-US" altLang="zh-CN" sz="1600"/>
            </a:p>
          </p:txBody>
        </p:sp>
        <p:sp>
          <p:nvSpPr>
            <p:cNvPr id="42012" name="Rectangle 28"/>
            <p:cNvSpPr>
              <a:spLocks noChangeArrowheads="1"/>
            </p:cNvSpPr>
            <p:nvPr/>
          </p:nvSpPr>
          <p:spPr bwMode="auto">
            <a:xfrm>
              <a:off x="429" y="3096"/>
              <a:ext cx="2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P2</a:t>
              </a:r>
              <a:endParaRPr lang="en-US" altLang="zh-CN" sz="1400"/>
            </a:p>
          </p:txBody>
        </p:sp>
        <p:sp>
          <p:nvSpPr>
            <p:cNvPr id="42013" name="Rectangle 29"/>
            <p:cNvSpPr>
              <a:spLocks noChangeArrowheads="1"/>
            </p:cNvSpPr>
            <p:nvPr/>
          </p:nvSpPr>
          <p:spPr bwMode="auto">
            <a:xfrm>
              <a:off x="673" y="3494"/>
              <a:ext cx="23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P5</a:t>
              </a:r>
              <a:endParaRPr lang="en-US" altLang="zh-CN" sz="1400"/>
            </a:p>
          </p:txBody>
        </p:sp>
        <p:sp>
          <p:nvSpPr>
            <p:cNvPr id="42014" name="Rectangle 30"/>
            <p:cNvSpPr>
              <a:spLocks noChangeArrowheads="1"/>
            </p:cNvSpPr>
            <p:nvPr/>
          </p:nvSpPr>
          <p:spPr bwMode="auto">
            <a:xfrm>
              <a:off x="102" y="3400"/>
              <a:ext cx="2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600">
                  <a:latin typeface="Times New Roman" pitchFamily="18" charset="0"/>
                </a:rPr>
                <a:t>P4</a:t>
              </a:r>
              <a:endParaRPr lang="en-US" altLang="zh-CN" sz="1600"/>
            </a:p>
          </p:txBody>
        </p:sp>
        <p:sp>
          <p:nvSpPr>
            <p:cNvPr id="42015" name="Rectangle 31"/>
            <p:cNvSpPr>
              <a:spLocks noChangeArrowheads="1"/>
            </p:cNvSpPr>
            <p:nvPr/>
          </p:nvSpPr>
          <p:spPr bwMode="auto">
            <a:xfrm>
              <a:off x="680" y="3958"/>
              <a:ext cx="2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400">
                  <a:latin typeface="Times New Roman" pitchFamily="18" charset="0"/>
                </a:rPr>
                <a:t>P6</a:t>
              </a:r>
              <a:endParaRPr lang="en-US" altLang="zh-CN" sz="1400"/>
            </a:p>
          </p:txBody>
        </p:sp>
      </p:grpSp>
      <p:sp>
        <p:nvSpPr>
          <p:cNvPr id="302115" name="AutoShape 35"/>
          <p:cNvSpPr>
            <a:spLocks noChangeArrowheads="1"/>
          </p:cNvSpPr>
          <p:nvPr/>
        </p:nvSpPr>
        <p:spPr bwMode="auto">
          <a:xfrm>
            <a:off x="63500" y="3962400"/>
            <a:ext cx="6781800" cy="2819400"/>
          </a:xfrm>
          <a:prstGeom prst="wedgeRectCallout">
            <a:avLst>
              <a:gd name="adj1" fmla="val -33310"/>
              <a:gd name="adj2" fmla="val -63852"/>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1800">
                <a:solidFill>
                  <a:srgbClr val="CC0000"/>
                </a:solidFill>
              </a:rPr>
              <a:t>以信号量</a:t>
            </a:r>
            <a:r>
              <a:rPr lang="en-US" altLang="zh-CN" sz="1800">
                <a:solidFill>
                  <a:srgbClr val="CC0000"/>
                </a:solidFill>
              </a:rPr>
              <a:t>f1</a:t>
            </a:r>
            <a:r>
              <a:rPr lang="zh-CN" altLang="en-US" sz="1800">
                <a:solidFill>
                  <a:srgbClr val="CC0000"/>
                </a:solidFill>
              </a:rPr>
              <a:t>为例讨论信号量的妙处</a:t>
            </a:r>
            <a:r>
              <a:rPr lang="en-US" altLang="zh-CN" sz="1800">
                <a:solidFill>
                  <a:srgbClr val="CC0000"/>
                </a:solidFill>
              </a:rPr>
              <a:t>:</a:t>
            </a:r>
          </a:p>
          <a:p>
            <a:pPr eaLnBrk="1" hangingPunct="1">
              <a:spcBef>
                <a:spcPct val="0"/>
              </a:spcBef>
              <a:buClrTx/>
              <a:buSzTx/>
              <a:buFontTx/>
              <a:buNone/>
            </a:pPr>
            <a:r>
              <a:rPr lang="en-US" altLang="zh-CN" sz="1800">
                <a:solidFill>
                  <a:srgbClr val="003399"/>
                </a:solidFill>
              </a:rPr>
              <a:t>(1)</a:t>
            </a:r>
            <a:r>
              <a:rPr lang="zh-CN" altLang="en-US" sz="1800">
                <a:solidFill>
                  <a:srgbClr val="003399"/>
                </a:solidFill>
              </a:rPr>
              <a:t>如果</a:t>
            </a:r>
            <a:r>
              <a:rPr lang="en-US" altLang="zh-CN" sz="1800">
                <a:solidFill>
                  <a:srgbClr val="003399"/>
                </a:solidFill>
              </a:rPr>
              <a:t>P1</a:t>
            </a:r>
            <a:r>
              <a:rPr lang="zh-CN" altLang="en-US" sz="1800">
                <a:solidFill>
                  <a:srgbClr val="003399"/>
                </a:solidFill>
              </a:rPr>
              <a:t>被先调度并完成全部代码，则</a:t>
            </a:r>
            <a:r>
              <a:rPr lang="en-US" altLang="zh-CN" sz="1800">
                <a:solidFill>
                  <a:srgbClr val="003399"/>
                </a:solidFill>
              </a:rPr>
              <a:t>f1=2</a:t>
            </a:r>
            <a:r>
              <a:rPr lang="zh-CN" altLang="en-US" sz="1800">
                <a:solidFill>
                  <a:srgbClr val="003399"/>
                </a:solidFill>
              </a:rPr>
              <a:t>，即表示</a:t>
            </a:r>
            <a:r>
              <a:rPr lang="en-US" altLang="zh-CN" sz="1800">
                <a:solidFill>
                  <a:srgbClr val="003399"/>
                </a:solidFill>
              </a:rPr>
              <a:t>f1“</a:t>
            </a:r>
            <a:r>
              <a:rPr lang="zh-CN" altLang="en-US" sz="1800">
                <a:solidFill>
                  <a:srgbClr val="003399"/>
                </a:solidFill>
              </a:rPr>
              <a:t>资源”</a:t>
            </a:r>
          </a:p>
          <a:p>
            <a:pPr eaLnBrk="1" hangingPunct="1">
              <a:spcBef>
                <a:spcPct val="0"/>
              </a:spcBef>
              <a:buClrTx/>
              <a:buSzTx/>
              <a:buFontTx/>
              <a:buNone/>
            </a:pPr>
            <a:r>
              <a:rPr lang="zh-CN" altLang="en-US" sz="1800">
                <a:solidFill>
                  <a:srgbClr val="003399"/>
                </a:solidFill>
              </a:rPr>
              <a:t>    有</a:t>
            </a:r>
            <a:r>
              <a:rPr lang="en-US" altLang="zh-CN" sz="1800">
                <a:solidFill>
                  <a:srgbClr val="003399"/>
                </a:solidFill>
              </a:rPr>
              <a:t>2</a:t>
            </a:r>
            <a:r>
              <a:rPr lang="zh-CN" altLang="en-US" sz="1800">
                <a:solidFill>
                  <a:srgbClr val="003399"/>
                </a:solidFill>
              </a:rPr>
              <a:t>个可用；若之后</a:t>
            </a:r>
            <a:r>
              <a:rPr lang="en-US" altLang="zh-CN" sz="1800">
                <a:solidFill>
                  <a:srgbClr val="003399"/>
                </a:solidFill>
              </a:rPr>
              <a:t>P2</a:t>
            </a:r>
            <a:r>
              <a:rPr lang="zh-CN" altLang="en-US" sz="1800">
                <a:solidFill>
                  <a:srgbClr val="003399"/>
                </a:solidFill>
              </a:rPr>
              <a:t>、</a:t>
            </a:r>
            <a:r>
              <a:rPr lang="en-US" altLang="zh-CN" sz="1800">
                <a:solidFill>
                  <a:srgbClr val="003399"/>
                </a:solidFill>
              </a:rPr>
              <a:t>P3</a:t>
            </a:r>
            <a:r>
              <a:rPr lang="zh-CN" altLang="en-US" sz="1800">
                <a:solidFill>
                  <a:srgbClr val="003399"/>
                </a:solidFill>
              </a:rPr>
              <a:t>被调度可以全部通过</a:t>
            </a:r>
            <a:r>
              <a:rPr lang="en-US" altLang="zh-CN" sz="1800">
                <a:solidFill>
                  <a:srgbClr val="003399"/>
                </a:solidFill>
              </a:rPr>
              <a:t>p(f1)</a:t>
            </a:r>
            <a:r>
              <a:rPr lang="zh-CN" altLang="en-US" sz="1800">
                <a:solidFill>
                  <a:srgbClr val="003399"/>
                </a:solidFill>
              </a:rPr>
              <a:t>的“验证”</a:t>
            </a:r>
          </a:p>
          <a:p>
            <a:pPr eaLnBrk="1" hangingPunct="1">
              <a:spcBef>
                <a:spcPct val="0"/>
              </a:spcBef>
              <a:buClrTx/>
              <a:buSzTx/>
              <a:buFontTx/>
              <a:buNone/>
            </a:pPr>
            <a:r>
              <a:rPr lang="zh-CN" altLang="en-US" sz="1800">
                <a:solidFill>
                  <a:srgbClr val="003399"/>
                </a:solidFill>
              </a:rPr>
              <a:t>    并顺利完成全部代码；</a:t>
            </a:r>
          </a:p>
          <a:p>
            <a:pPr eaLnBrk="1" hangingPunct="1">
              <a:spcBef>
                <a:spcPct val="0"/>
              </a:spcBef>
              <a:buClrTx/>
              <a:buSzTx/>
              <a:buFontTx/>
              <a:buNone/>
            </a:pPr>
            <a:r>
              <a:rPr lang="en-US" altLang="zh-CN" sz="1800">
                <a:solidFill>
                  <a:srgbClr val="003399"/>
                </a:solidFill>
              </a:rPr>
              <a:t>(2)</a:t>
            </a:r>
            <a:r>
              <a:rPr lang="zh-CN" altLang="en-US" sz="1800">
                <a:solidFill>
                  <a:srgbClr val="003399"/>
                </a:solidFill>
              </a:rPr>
              <a:t>如果</a:t>
            </a:r>
            <a:r>
              <a:rPr lang="en-US" altLang="zh-CN" sz="1800">
                <a:solidFill>
                  <a:srgbClr val="003399"/>
                </a:solidFill>
              </a:rPr>
              <a:t>P1</a:t>
            </a:r>
            <a:r>
              <a:rPr lang="zh-CN" altLang="en-US" sz="1800">
                <a:solidFill>
                  <a:srgbClr val="003399"/>
                </a:solidFill>
              </a:rPr>
              <a:t>被先调度，当执行到第</a:t>
            </a:r>
            <a:r>
              <a:rPr lang="en-US" altLang="zh-CN" sz="1800">
                <a:solidFill>
                  <a:srgbClr val="003399"/>
                </a:solidFill>
              </a:rPr>
              <a:t>1</a:t>
            </a:r>
            <a:r>
              <a:rPr lang="zh-CN" altLang="en-US" sz="1800">
                <a:solidFill>
                  <a:srgbClr val="003399"/>
                </a:solidFill>
              </a:rPr>
              <a:t>个</a:t>
            </a:r>
            <a:r>
              <a:rPr lang="en-US" altLang="zh-CN" sz="1800">
                <a:solidFill>
                  <a:srgbClr val="003399"/>
                </a:solidFill>
              </a:rPr>
              <a:t>v(f1)</a:t>
            </a:r>
            <a:r>
              <a:rPr lang="zh-CN" altLang="en-US" sz="1800">
                <a:solidFill>
                  <a:srgbClr val="003399"/>
                </a:solidFill>
              </a:rPr>
              <a:t>时，即表示</a:t>
            </a:r>
            <a:r>
              <a:rPr lang="en-US" altLang="zh-CN" sz="1800">
                <a:solidFill>
                  <a:srgbClr val="003399"/>
                </a:solidFill>
              </a:rPr>
              <a:t>f1“</a:t>
            </a:r>
            <a:r>
              <a:rPr lang="zh-CN" altLang="en-US" sz="1800">
                <a:solidFill>
                  <a:srgbClr val="003399"/>
                </a:solidFill>
              </a:rPr>
              <a:t>资源”有</a:t>
            </a:r>
          </a:p>
          <a:p>
            <a:pPr eaLnBrk="1" hangingPunct="1">
              <a:spcBef>
                <a:spcPct val="0"/>
              </a:spcBef>
              <a:buClrTx/>
              <a:buSzTx/>
              <a:buFontTx/>
              <a:buNone/>
            </a:pPr>
            <a:r>
              <a:rPr lang="zh-CN" altLang="en-US" sz="1800">
                <a:solidFill>
                  <a:srgbClr val="003399"/>
                </a:solidFill>
              </a:rPr>
              <a:t>     </a:t>
            </a:r>
            <a:r>
              <a:rPr lang="en-US" altLang="zh-CN" sz="1800">
                <a:solidFill>
                  <a:srgbClr val="003399"/>
                </a:solidFill>
              </a:rPr>
              <a:t>1</a:t>
            </a:r>
            <a:r>
              <a:rPr lang="zh-CN" altLang="en-US" sz="1800">
                <a:solidFill>
                  <a:srgbClr val="003399"/>
                </a:solidFill>
              </a:rPr>
              <a:t>个可用；若之后</a:t>
            </a:r>
            <a:r>
              <a:rPr lang="en-US" altLang="zh-CN" sz="1800">
                <a:solidFill>
                  <a:srgbClr val="003399"/>
                </a:solidFill>
              </a:rPr>
              <a:t>P1</a:t>
            </a:r>
            <a:r>
              <a:rPr lang="zh-CN" altLang="en-US" sz="1800">
                <a:solidFill>
                  <a:srgbClr val="003399"/>
                </a:solidFill>
              </a:rPr>
              <a:t>让出</a:t>
            </a:r>
            <a:r>
              <a:rPr lang="en-US" altLang="zh-CN" sz="1800">
                <a:solidFill>
                  <a:srgbClr val="003399"/>
                </a:solidFill>
              </a:rPr>
              <a:t>CPU</a:t>
            </a:r>
            <a:r>
              <a:rPr lang="zh-CN" altLang="en-US" sz="1800">
                <a:solidFill>
                  <a:srgbClr val="003399"/>
                </a:solidFill>
              </a:rPr>
              <a:t>，则</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任意一个进程被调</a:t>
            </a:r>
          </a:p>
          <a:p>
            <a:pPr eaLnBrk="1" hangingPunct="1">
              <a:spcBef>
                <a:spcPct val="0"/>
              </a:spcBef>
              <a:buClrTx/>
              <a:buSzTx/>
              <a:buFontTx/>
              <a:buNone/>
            </a:pPr>
            <a:r>
              <a:rPr lang="zh-CN" altLang="en-US" sz="1800">
                <a:solidFill>
                  <a:srgbClr val="003399"/>
                </a:solidFill>
              </a:rPr>
              <a:t>     度，可以全部完成代码；</a:t>
            </a:r>
          </a:p>
          <a:p>
            <a:pPr eaLnBrk="1" hangingPunct="1">
              <a:spcBef>
                <a:spcPct val="0"/>
              </a:spcBef>
              <a:buClrTx/>
              <a:buSzTx/>
              <a:buFontTx/>
              <a:buNone/>
            </a:pPr>
            <a:r>
              <a:rPr lang="en-US" altLang="zh-CN" sz="1800">
                <a:solidFill>
                  <a:srgbClr val="003399"/>
                </a:solidFill>
              </a:rPr>
              <a:t>(3)</a:t>
            </a:r>
            <a:r>
              <a:rPr lang="zh-CN" altLang="en-US" sz="1800">
                <a:solidFill>
                  <a:srgbClr val="003399"/>
                </a:solidFill>
              </a:rPr>
              <a:t>如果</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被先调度，则它们只能执行到</a:t>
            </a:r>
            <a:r>
              <a:rPr lang="en-US" altLang="zh-CN" sz="1800">
                <a:solidFill>
                  <a:srgbClr val="003399"/>
                </a:solidFill>
              </a:rPr>
              <a:t>p(f1)</a:t>
            </a:r>
            <a:r>
              <a:rPr lang="zh-CN" altLang="en-US" sz="1800">
                <a:solidFill>
                  <a:srgbClr val="003399"/>
                </a:solidFill>
              </a:rPr>
              <a:t>位置，此时</a:t>
            </a:r>
            <a:r>
              <a:rPr lang="en-US" altLang="zh-CN" sz="1800">
                <a:solidFill>
                  <a:srgbClr val="003399"/>
                </a:solidFill>
              </a:rPr>
              <a:t>f1</a:t>
            </a:r>
          </a:p>
          <a:p>
            <a:pPr eaLnBrk="1" hangingPunct="1">
              <a:spcBef>
                <a:spcPct val="0"/>
              </a:spcBef>
              <a:buClrTx/>
              <a:buSzTx/>
              <a:buFontTx/>
              <a:buNone/>
            </a:pPr>
            <a:r>
              <a:rPr lang="en-US" altLang="zh-CN" sz="1800">
                <a:solidFill>
                  <a:srgbClr val="003399"/>
                </a:solidFill>
              </a:rPr>
              <a:t>     =-1</a:t>
            </a:r>
            <a:r>
              <a:rPr lang="zh-CN" altLang="en-US" sz="1800">
                <a:solidFill>
                  <a:srgbClr val="003399"/>
                </a:solidFill>
              </a:rPr>
              <a:t>或</a:t>
            </a:r>
            <a:r>
              <a:rPr lang="en-US" altLang="zh-CN" sz="1800">
                <a:solidFill>
                  <a:srgbClr val="003399"/>
                </a:solidFill>
              </a:rPr>
              <a:t>-2</a:t>
            </a:r>
            <a:r>
              <a:rPr lang="zh-CN" altLang="en-US" sz="1800">
                <a:solidFill>
                  <a:srgbClr val="003399"/>
                </a:solidFill>
              </a:rPr>
              <a:t>，</a:t>
            </a:r>
            <a:r>
              <a:rPr lang="en-US" altLang="zh-CN" sz="1800">
                <a:solidFill>
                  <a:srgbClr val="003399"/>
                </a:solidFill>
              </a:rPr>
              <a:t>P2</a:t>
            </a:r>
            <a:r>
              <a:rPr lang="zh-CN" altLang="en-US" sz="1800">
                <a:solidFill>
                  <a:srgbClr val="003399"/>
                </a:solidFill>
              </a:rPr>
              <a:t>或</a:t>
            </a:r>
            <a:r>
              <a:rPr lang="en-US" altLang="zh-CN" sz="1800">
                <a:solidFill>
                  <a:srgbClr val="003399"/>
                </a:solidFill>
              </a:rPr>
              <a:t>P3</a:t>
            </a:r>
            <a:r>
              <a:rPr lang="zh-CN" altLang="en-US" sz="1800">
                <a:solidFill>
                  <a:srgbClr val="003399"/>
                </a:solidFill>
              </a:rPr>
              <a:t>（或</a:t>
            </a:r>
            <a:r>
              <a:rPr lang="en-US" altLang="zh-CN" sz="1800">
                <a:solidFill>
                  <a:srgbClr val="003399"/>
                </a:solidFill>
              </a:rPr>
              <a:t>2</a:t>
            </a:r>
            <a:r>
              <a:rPr lang="zh-CN" altLang="en-US" sz="1800">
                <a:solidFill>
                  <a:srgbClr val="003399"/>
                </a:solidFill>
              </a:rPr>
              <a:t>个都）被阻塞到</a:t>
            </a:r>
            <a:r>
              <a:rPr lang="en-US" altLang="zh-CN" sz="1800">
                <a:solidFill>
                  <a:srgbClr val="003399"/>
                </a:solidFill>
              </a:rPr>
              <a:t>f1</a:t>
            </a:r>
            <a:r>
              <a:rPr lang="zh-CN" altLang="en-US" sz="1800">
                <a:solidFill>
                  <a:srgbClr val="003399"/>
                </a:solidFill>
              </a:rPr>
              <a:t>的队列中，直到</a:t>
            </a:r>
            <a:r>
              <a:rPr lang="en-US" altLang="zh-CN" sz="1800">
                <a:solidFill>
                  <a:srgbClr val="003399"/>
                </a:solidFill>
              </a:rPr>
              <a:t>P1</a:t>
            </a:r>
          </a:p>
          <a:p>
            <a:pPr eaLnBrk="1" hangingPunct="1">
              <a:spcBef>
                <a:spcPct val="0"/>
              </a:spcBef>
              <a:buClrTx/>
              <a:buSzTx/>
              <a:buFontTx/>
              <a:buNone/>
            </a:pPr>
            <a:r>
              <a:rPr lang="en-US" altLang="zh-CN" sz="1800">
                <a:solidFill>
                  <a:srgbClr val="003399"/>
                </a:solidFill>
              </a:rPr>
              <a:t>     </a:t>
            </a:r>
            <a:r>
              <a:rPr lang="zh-CN" altLang="en-US" sz="1800">
                <a:solidFill>
                  <a:srgbClr val="003399"/>
                </a:solidFill>
              </a:rPr>
              <a:t>运行完成，它们才可被唤醒并继续运行</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115"/>
                                        </p:tgtEl>
                                        <p:attrNameLst>
                                          <p:attrName>style.visibility</p:attrName>
                                        </p:attrNameLst>
                                      </p:cBhvr>
                                      <p:to>
                                        <p:strVal val="visible"/>
                                      </p:to>
                                    </p:set>
                                    <p:animEffect transition="in" filter="wipe(right)">
                                      <p:cBhvr>
                                        <p:cTn id="7" dur="500"/>
                                        <p:tgtEl>
                                          <p:spTgt spid="30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a:t>
            </a:r>
          </a:p>
        </p:txBody>
      </p:sp>
      <p:sp>
        <p:nvSpPr>
          <p:cNvPr id="7171" name="Rectangle 3"/>
          <p:cNvSpPr>
            <a:spLocks noChangeArrowheads="1"/>
          </p:cNvSpPr>
          <p:nvPr/>
        </p:nvSpPr>
        <p:spPr bwMode="auto">
          <a:xfrm>
            <a:off x="2057400" y="1295400"/>
            <a:ext cx="3276600" cy="1600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2" name="Text Box 4"/>
          <p:cNvSpPr txBox="1">
            <a:spLocks noChangeArrowheads="1"/>
          </p:cNvSpPr>
          <p:nvPr/>
        </p:nvSpPr>
        <p:spPr bwMode="auto">
          <a:xfrm>
            <a:off x="685800" y="1371600"/>
            <a:ext cx="53340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3" eaLnBrk="1" hangingPunct="1">
              <a:buClrTx/>
              <a:buSzTx/>
              <a:buFontTx/>
              <a:buNone/>
            </a:pPr>
            <a:r>
              <a:rPr lang="en-US" altLang="zh-CN" sz="2000" b="0">
                <a:latin typeface="Tahoma" pitchFamily="34" charset="0"/>
              </a:rPr>
              <a:t>#define BUFFER_SIZE 10</a:t>
            </a:r>
          </a:p>
          <a:p>
            <a:pPr lvl="3" eaLnBrk="1" hangingPunct="1">
              <a:buClrTx/>
              <a:buSzTx/>
              <a:buFontTx/>
              <a:buNone/>
            </a:pPr>
            <a:r>
              <a:rPr lang="en-US" altLang="zh-CN" sz="2000" b="0">
                <a:latin typeface="Tahoma" pitchFamily="34" charset="0"/>
              </a:rPr>
              <a:t>typedef struct {  . . . } item;</a:t>
            </a:r>
          </a:p>
          <a:p>
            <a:pPr lvl="3" eaLnBrk="1" hangingPunct="1">
              <a:buClrTx/>
              <a:buSzTx/>
              <a:buFontTx/>
              <a:buNone/>
            </a:pPr>
            <a:r>
              <a:rPr lang="en-US" altLang="zh-CN" sz="2000" b="0">
                <a:latin typeface="Tahoma" pitchFamily="34" charset="0"/>
              </a:rPr>
              <a:t>item buffer[BUFFER_SIZE];</a:t>
            </a:r>
          </a:p>
          <a:p>
            <a:pPr lvl="3" eaLnBrk="1" hangingPunct="1">
              <a:buClrTx/>
              <a:buSzTx/>
              <a:buFontTx/>
              <a:buNone/>
            </a:pPr>
            <a:r>
              <a:rPr lang="en-US" altLang="zh-CN" sz="2000" b="0">
                <a:latin typeface="Tahoma" pitchFamily="34" charset="0"/>
              </a:rPr>
              <a:t>int in = out = </a:t>
            </a:r>
            <a:r>
              <a:rPr lang="en-US" altLang="zh-CN" sz="2000" b="0">
                <a:solidFill>
                  <a:srgbClr val="0033CC"/>
                </a:solidFill>
                <a:latin typeface="Tahoma" pitchFamily="34" charset="0"/>
              </a:rPr>
              <a:t>counter</a:t>
            </a:r>
            <a:r>
              <a:rPr lang="en-US" altLang="zh-CN" sz="2000" b="0">
                <a:latin typeface="Tahoma" pitchFamily="34" charset="0"/>
              </a:rPr>
              <a:t> = 0;</a:t>
            </a:r>
          </a:p>
        </p:txBody>
      </p:sp>
      <p:sp>
        <p:nvSpPr>
          <p:cNvPr id="7173"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7174" name="Rectangle 6"/>
          <p:cNvSpPr>
            <a:spLocks noChangeArrowheads="1"/>
          </p:cNvSpPr>
          <p:nvPr/>
        </p:nvSpPr>
        <p:spPr bwMode="auto">
          <a:xfrm>
            <a:off x="152400" y="3581400"/>
            <a:ext cx="4343400" cy="24384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5" name="Text Box 7"/>
          <p:cNvSpPr txBox="1">
            <a:spLocks noChangeArrowheads="1"/>
          </p:cNvSpPr>
          <p:nvPr/>
        </p:nvSpPr>
        <p:spPr bwMode="auto">
          <a:xfrm>
            <a:off x="152400" y="3582988"/>
            <a:ext cx="4191000"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BUFFER_SIZE)</a:t>
            </a:r>
          </a:p>
          <a:p>
            <a:pPr eaLnBrk="1" hangingPunct="1">
              <a:lnSpc>
                <a:spcPct val="110000"/>
              </a:lnSpc>
              <a:spcBef>
                <a:spcPct val="0"/>
              </a:spcBef>
              <a:buClrTx/>
              <a:buSzTx/>
              <a:buFontTx/>
              <a:buNone/>
            </a:pPr>
            <a:r>
              <a:rPr lang="en-US" altLang="zh-CN" sz="2000" b="0">
                <a:latin typeface="Tahoma" pitchFamily="34" charset="0"/>
              </a:rPr>
              <a:t>       ;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仓库已满，等待消费*</a:t>
            </a:r>
            <a:r>
              <a:rPr lang="en-US" altLang="zh-CN" sz="2000">
                <a:solidFill>
                  <a:srgbClr val="CC0000"/>
                </a:solidFill>
                <a:latin typeface="楷体_GB2312" pitchFamily="49" charset="-122"/>
                <a:ea typeface="楷体_GB2312" pitchFamily="49" charset="-122"/>
              </a:rPr>
              <a:t>/</a:t>
            </a:r>
            <a:r>
              <a:rPr lang="en-US" altLang="zh-CN" sz="2000" b="0">
                <a:latin typeface="Tahoma" pitchFamily="34" charset="0"/>
              </a:rPr>
              <a:t>  </a:t>
            </a:r>
          </a:p>
          <a:p>
            <a:pPr eaLnBrk="1" hangingPunct="1">
              <a:lnSpc>
                <a:spcPct val="110000"/>
              </a:lnSpc>
              <a:spcBef>
                <a:spcPct val="0"/>
              </a:spcBef>
              <a:buClrTx/>
              <a:buSzTx/>
              <a:buFontTx/>
              <a:buNone/>
            </a:pPr>
            <a:r>
              <a:rPr lang="en-US" altLang="zh-CN" sz="2000" b="0">
                <a:latin typeface="Tahoma" pitchFamily="34" charset="0"/>
              </a:rPr>
              <a:t>    buffer[in] = item;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生产入库*</a:t>
            </a:r>
            <a:r>
              <a:rPr lang="en-US" altLang="zh-CN" sz="2000">
                <a:solidFill>
                  <a:srgbClr val="CC0000"/>
                </a:solidFill>
                <a:latin typeface="楷体_GB2312" pitchFamily="49" charset="-122"/>
                <a:ea typeface="楷体_GB2312" pitchFamily="49" charset="-122"/>
              </a:rPr>
              <a:t>/</a:t>
            </a:r>
            <a:r>
              <a:rPr lang="en-US" altLang="zh-CN" sz="2000">
                <a:latin typeface="楷体_GB2312" pitchFamily="49" charset="-122"/>
                <a:ea typeface="楷体_GB2312" pitchFamily="49" charset="-122"/>
              </a:rPr>
              <a:t> </a:t>
            </a:r>
            <a:endParaRPr lang="en-US" altLang="zh-CN" sz="2000" b="0">
              <a:latin typeface="楷体_GB2312" pitchFamily="49" charset="-122"/>
              <a:ea typeface="楷体_GB2312" pitchFamily="49" charset="-122"/>
            </a:endParaRPr>
          </a:p>
          <a:p>
            <a:pPr eaLnBrk="1" hangingPunct="1">
              <a:lnSpc>
                <a:spcPct val="110000"/>
              </a:lnSpc>
              <a:spcBef>
                <a:spcPct val="0"/>
              </a:spcBef>
              <a:buClrTx/>
              <a:buSzTx/>
              <a:buFontTx/>
              <a:buNone/>
            </a:pPr>
            <a:r>
              <a:rPr lang="en-US" altLang="zh-CN" sz="2000" b="0">
                <a:latin typeface="Tahoma" pitchFamily="34" charset="0"/>
              </a:rPr>
              <a:t>    in = (in + 1) % BUFFER_SIZE;</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a:t>
            </a:r>
          </a:p>
          <a:p>
            <a:pPr eaLnBrk="1" hangingPunct="1">
              <a:lnSpc>
                <a:spcPct val="110000"/>
              </a:lnSpc>
              <a:spcBef>
                <a:spcPct val="0"/>
              </a:spcBef>
              <a:buClrTx/>
              <a:buSzTx/>
              <a:buFontTx/>
              <a:buNone/>
            </a:pPr>
            <a:r>
              <a:rPr lang="en-US" altLang="zh-CN" sz="2000" b="0">
                <a:latin typeface="Tahoma" pitchFamily="34" charset="0"/>
              </a:rPr>
              <a:t> }</a:t>
            </a:r>
          </a:p>
        </p:txBody>
      </p:sp>
      <p:sp>
        <p:nvSpPr>
          <p:cNvPr id="7176"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7177" name="Rectangle 9"/>
          <p:cNvSpPr>
            <a:spLocks noChangeArrowheads="1"/>
          </p:cNvSpPr>
          <p:nvPr/>
        </p:nvSpPr>
        <p:spPr bwMode="auto">
          <a:xfrm>
            <a:off x="4572000" y="3581400"/>
            <a:ext cx="4343400" cy="24384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78" name="Text Box 10"/>
          <p:cNvSpPr txBox="1">
            <a:spLocks noChangeArrowheads="1"/>
          </p:cNvSpPr>
          <p:nvPr/>
        </p:nvSpPr>
        <p:spPr bwMode="auto">
          <a:xfrm>
            <a:off x="4572000" y="3597275"/>
            <a:ext cx="45720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0)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latin typeface="Tahoma" pitchFamily="34" charset="0"/>
              </a:rPr>
              <a:t>    item = buffer[out];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消费出库*</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latin typeface="Tahoma" pitchFamily="34" charset="0"/>
              </a:rPr>
              <a:t>    out = (out + 1) % BUFFER_SIZE;</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 --;</a:t>
            </a:r>
          </a:p>
          <a:p>
            <a:pPr eaLnBrk="1" hangingPunct="1">
              <a:lnSpc>
                <a:spcPct val="110000"/>
              </a:lnSpc>
              <a:spcBef>
                <a:spcPct val="0"/>
              </a:spcBef>
              <a:buClrTx/>
              <a:buSzTx/>
              <a:buFontTx/>
              <a:buNone/>
            </a:pPr>
            <a:r>
              <a:rPr lang="en-US" altLang="zh-CN" sz="2000" b="0">
                <a:latin typeface="Tahoma" pitchFamily="34" charset="0"/>
              </a:rPr>
              <a:t> }</a:t>
            </a:r>
          </a:p>
        </p:txBody>
      </p:sp>
      <p:sp>
        <p:nvSpPr>
          <p:cNvPr id="7179"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1828800"/>
            <a:ext cx="7772400" cy="47244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1000"/>
          </a:p>
        </p:txBody>
      </p:sp>
      <p:sp>
        <p:nvSpPr>
          <p:cNvPr id="4301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
        <p:nvSpPr>
          <p:cNvPr id="43012" name="Rectangle 4"/>
          <p:cNvSpPr>
            <a:spLocks noGrp="1" noChangeArrowheads="1"/>
          </p:cNvSpPr>
          <p:nvPr>
            <p:ph type="title"/>
          </p:nvPr>
        </p:nvSpPr>
        <p:spPr>
          <a:xfrm>
            <a:off x="990600" y="1295400"/>
            <a:ext cx="5867400" cy="457200"/>
          </a:xfrm>
          <a:noFill/>
        </p:spPr>
        <p:txBody>
          <a:bodyPr/>
          <a:lstStyle/>
          <a:p>
            <a:pPr eaLnBrk="1" hangingPunct="1"/>
            <a:r>
              <a:rPr lang="zh-CN" altLang="en-US" sz="2600" smtClean="0"/>
              <a:t>术语</a:t>
            </a:r>
            <a:r>
              <a:rPr lang="en-US" altLang="zh-CN" sz="2600" smtClean="0"/>
              <a:t>3: </a:t>
            </a:r>
            <a:r>
              <a:rPr lang="zh-CN" altLang="en-US" sz="2600" smtClean="0"/>
              <a:t>同步</a:t>
            </a:r>
            <a:r>
              <a:rPr lang="en-US" altLang="zh-CN" sz="2600" smtClean="0"/>
              <a:t>(Synchronization)</a:t>
            </a:r>
          </a:p>
        </p:txBody>
      </p:sp>
      <p:sp>
        <p:nvSpPr>
          <p:cNvPr id="305157" name="Rectangle 5"/>
          <p:cNvSpPr>
            <a:spLocks noChangeArrowheads="1"/>
          </p:cNvSpPr>
          <p:nvPr/>
        </p:nvSpPr>
        <p:spPr bwMode="auto">
          <a:xfrm>
            <a:off x="685800" y="1905000"/>
            <a:ext cx="792162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200" dirty="0">
                <a:solidFill>
                  <a:srgbClr val="FF0000"/>
                </a:solidFill>
              </a:rPr>
              <a:t>同步</a:t>
            </a:r>
            <a:r>
              <a:rPr lang="en-US" altLang="zh-CN" sz="2200" dirty="0">
                <a:solidFill>
                  <a:srgbClr val="FF0000"/>
                </a:solidFill>
              </a:rPr>
              <a:t>: </a:t>
            </a:r>
            <a:r>
              <a:rPr lang="zh-CN" altLang="en-US" sz="2200" dirty="0">
                <a:solidFill>
                  <a:srgbClr val="FF0000"/>
                </a:solidFill>
              </a:rPr>
              <a:t>多个进程</a:t>
            </a:r>
            <a:r>
              <a:rPr lang="zh-CN" altLang="en-US" sz="2200" dirty="0"/>
              <a:t>按确定的协作顺序</a:t>
            </a:r>
            <a:r>
              <a:rPr lang="zh-CN" altLang="en-US" sz="2200" dirty="0" smtClean="0"/>
              <a:t>执行（中断服务和进程）</a:t>
            </a:r>
            <a:endParaRPr lang="zh-CN" altLang="en-US" sz="2200" dirty="0"/>
          </a:p>
        </p:txBody>
      </p:sp>
      <p:sp>
        <p:nvSpPr>
          <p:cNvPr id="305158" name="Rectangle 6"/>
          <p:cNvSpPr>
            <a:spLocks noChangeArrowheads="1"/>
          </p:cNvSpPr>
          <p:nvPr/>
        </p:nvSpPr>
        <p:spPr bwMode="auto">
          <a:xfrm>
            <a:off x="685800" y="2411413"/>
            <a:ext cx="4495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200"/>
              <a:t>同步的例子随处可见</a:t>
            </a:r>
            <a:r>
              <a:rPr lang="en-US" altLang="zh-CN" sz="2200"/>
              <a:t>…</a:t>
            </a:r>
          </a:p>
        </p:txBody>
      </p:sp>
      <p:grpSp>
        <p:nvGrpSpPr>
          <p:cNvPr id="305189" name="Group 37"/>
          <p:cNvGrpSpPr>
            <a:grpSpLocks/>
          </p:cNvGrpSpPr>
          <p:nvPr/>
        </p:nvGrpSpPr>
        <p:grpSpPr bwMode="auto">
          <a:xfrm>
            <a:off x="1371600" y="2971800"/>
            <a:ext cx="5943600" cy="1644650"/>
            <a:chOff x="864" y="1872"/>
            <a:chExt cx="3744" cy="1036"/>
          </a:xfrm>
        </p:grpSpPr>
        <p:sp>
          <p:nvSpPr>
            <p:cNvPr id="43019" name="Rectangle 7"/>
            <p:cNvSpPr>
              <a:spLocks noChangeArrowheads="1"/>
            </p:cNvSpPr>
            <p:nvPr/>
          </p:nvSpPr>
          <p:spPr bwMode="auto">
            <a:xfrm>
              <a:off x="1488" y="1872"/>
              <a:ext cx="1488" cy="1036"/>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dirty="0"/>
                <a:t> </a:t>
              </a:r>
              <a:r>
                <a:rPr lang="zh-CN" altLang="en-US" sz="2000" dirty="0"/>
                <a:t>司机 </a:t>
              </a:r>
              <a:br>
                <a:rPr lang="zh-CN" altLang="en-US" sz="2000" dirty="0"/>
              </a:br>
              <a:r>
                <a:rPr lang="zh-CN" altLang="en-US" sz="2000" dirty="0"/>
                <a:t> </a:t>
              </a:r>
              <a:r>
                <a:rPr lang="en-US" altLang="zh-CN" sz="2000" dirty="0"/>
                <a:t>while (true){</a:t>
              </a:r>
              <a:br>
                <a:rPr lang="en-US" altLang="zh-CN" sz="2000" dirty="0"/>
              </a:br>
              <a:r>
                <a:rPr lang="en-US" altLang="zh-CN" sz="2000" dirty="0"/>
                <a:t>     </a:t>
              </a:r>
              <a:r>
                <a:rPr lang="zh-CN" altLang="en-US" sz="2000" dirty="0"/>
                <a:t>启动车辆；  </a:t>
              </a:r>
              <a:br>
                <a:rPr lang="zh-CN" altLang="en-US" sz="2000" dirty="0"/>
              </a:br>
              <a:r>
                <a:rPr lang="zh-CN" altLang="en-US" sz="2000" dirty="0"/>
                <a:t>     正常运行；     </a:t>
              </a:r>
              <a:br>
                <a:rPr lang="zh-CN" altLang="en-US" sz="2000" dirty="0"/>
              </a:br>
              <a:r>
                <a:rPr lang="zh-CN" altLang="en-US" sz="2000" dirty="0"/>
                <a:t>     到站停车；</a:t>
              </a:r>
              <a:r>
                <a:rPr lang="en-US" altLang="zh-CN" sz="2000" dirty="0"/>
                <a:t>}</a:t>
              </a:r>
            </a:p>
          </p:txBody>
        </p:sp>
        <p:sp>
          <p:nvSpPr>
            <p:cNvPr id="43020" name="Rectangle 8"/>
            <p:cNvSpPr>
              <a:spLocks noChangeArrowheads="1"/>
            </p:cNvSpPr>
            <p:nvPr/>
          </p:nvSpPr>
          <p:spPr bwMode="auto">
            <a:xfrm>
              <a:off x="3120" y="1872"/>
              <a:ext cx="1488" cy="102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dirty="0"/>
                <a:t> </a:t>
              </a:r>
              <a:r>
                <a:rPr lang="zh-CN" altLang="en-US" sz="2000" dirty="0"/>
                <a:t>售票员 </a:t>
              </a:r>
              <a:br>
                <a:rPr lang="zh-CN" altLang="en-US" sz="2000" dirty="0"/>
              </a:br>
              <a:r>
                <a:rPr lang="zh-CN" altLang="en-US" sz="2000" dirty="0"/>
                <a:t> </a:t>
              </a:r>
              <a:r>
                <a:rPr lang="en-US" altLang="zh-CN" sz="2000" dirty="0"/>
                <a:t>while (true){ </a:t>
              </a:r>
              <a:br>
                <a:rPr lang="en-US" altLang="zh-CN" sz="2000" dirty="0"/>
              </a:br>
              <a:r>
                <a:rPr lang="en-US" altLang="zh-CN" sz="2000" dirty="0"/>
                <a:t>     </a:t>
              </a:r>
              <a:r>
                <a:rPr lang="zh-CN" altLang="en-US" sz="2000" dirty="0"/>
                <a:t>关门；</a:t>
              </a:r>
              <a:br>
                <a:rPr lang="zh-CN" altLang="en-US" sz="2000" dirty="0"/>
              </a:br>
              <a:r>
                <a:rPr lang="zh-CN" altLang="en-US" sz="2000" dirty="0"/>
                <a:t>     </a:t>
              </a:r>
              <a:r>
                <a:rPr lang="zh-CN" altLang="en-US" sz="2000" dirty="0" smtClean="0"/>
                <a:t>开门；</a:t>
              </a:r>
              <a:endParaRPr lang="en-US" altLang="zh-CN" sz="2000" dirty="0" smtClean="0"/>
            </a:p>
            <a:p>
              <a:pPr eaLnBrk="1" hangingPunct="1">
                <a:spcBef>
                  <a:spcPct val="0"/>
                </a:spcBef>
                <a:buClrTx/>
                <a:buSzTx/>
                <a:buFontTx/>
                <a:buNone/>
              </a:pPr>
              <a:r>
                <a:rPr lang="en-US" altLang="zh-CN" sz="2000" dirty="0" smtClean="0"/>
                <a:t>}</a:t>
              </a:r>
              <a:endParaRPr lang="en-US" altLang="zh-CN" sz="2000" dirty="0"/>
            </a:p>
          </p:txBody>
        </p:sp>
        <p:sp>
          <p:nvSpPr>
            <p:cNvPr id="43021" name="Rectangle 9"/>
            <p:cNvSpPr>
              <a:spLocks noChangeArrowheads="1"/>
            </p:cNvSpPr>
            <p:nvPr/>
          </p:nvSpPr>
          <p:spPr bwMode="auto">
            <a:xfrm>
              <a:off x="864" y="2208"/>
              <a:ext cx="5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FF0000"/>
                  </a:solidFill>
                </a:rPr>
                <a:t>实例</a:t>
              </a:r>
              <a:r>
                <a:rPr lang="en-US" altLang="zh-CN" sz="2000">
                  <a:solidFill>
                    <a:srgbClr val="FF0000"/>
                  </a:solidFill>
                </a:rPr>
                <a:t>1:</a:t>
              </a:r>
            </a:p>
          </p:txBody>
        </p:sp>
      </p:grpSp>
      <p:grpSp>
        <p:nvGrpSpPr>
          <p:cNvPr id="305190" name="Group 38"/>
          <p:cNvGrpSpPr>
            <a:grpSpLocks/>
          </p:cNvGrpSpPr>
          <p:nvPr/>
        </p:nvGrpSpPr>
        <p:grpSpPr bwMode="auto">
          <a:xfrm>
            <a:off x="990600" y="4800600"/>
            <a:ext cx="6781800" cy="1644650"/>
            <a:chOff x="624" y="3024"/>
            <a:chExt cx="4272" cy="1036"/>
          </a:xfrm>
        </p:grpSpPr>
        <p:sp>
          <p:nvSpPr>
            <p:cNvPr id="43017" name="Rectangle 10"/>
            <p:cNvSpPr>
              <a:spLocks noChangeArrowheads="1"/>
            </p:cNvSpPr>
            <p:nvPr/>
          </p:nvSpPr>
          <p:spPr bwMode="auto">
            <a:xfrm>
              <a:off x="1248" y="3024"/>
              <a:ext cx="3648" cy="103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a:t>  </a:t>
              </a:r>
              <a:r>
                <a:rPr lang="zh-CN" altLang="en-US" sz="2000"/>
                <a:t>读者</a:t>
              </a:r>
              <a:r>
                <a:rPr lang="en-US" altLang="zh-CN" sz="2000"/>
                <a:t>-</a:t>
              </a:r>
              <a:r>
                <a:rPr lang="zh-CN" altLang="en-US" sz="2000"/>
                <a:t>写者问题</a:t>
              </a:r>
            </a:p>
            <a:p>
              <a:pPr eaLnBrk="1" hangingPunct="1">
                <a:spcBef>
                  <a:spcPct val="0"/>
                </a:spcBef>
                <a:buClrTx/>
                <a:buSzTx/>
                <a:buFontTx/>
                <a:buNone/>
              </a:pPr>
              <a:r>
                <a:rPr lang="zh-CN" altLang="en-US" sz="2000"/>
                <a:t>  两组并发进程：读者和写者，共享一个数据区。</a:t>
              </a:r>
            </a:p>
            <a:p>
              <a:pPr eaLnBrk="1" hangingPunct="1">
                <a:spcBef>
                  <a:spcPct val="0"/>
                </a:spcBef>
                <a:buClrTx/>
                <a:buSzTx/>
                <a:buFontTx/>
                <a:buNone/>
              </a:pPr>
              <a:r>
                <a:rPr lang="zh-CN" altLang="en-US" sz="2000"/>
                <a:t>  </a:t>
              </a:r>
              <a:r>
                <a:rPr lang="en-US" altLang="zh-CN" sz="2000"/>
                <a:t>(1)</a:t>
              </a:r>
              <a:r>
                <a:rPr lang="zh-CN" altLang="en-US" sz="2000"/>
                <a:t>允许多个读者同时执行读操作；</a:t>
              </a:r>
            </a:p>
            <a:p>
              <a:pPr eaLnBrk="1" hangingPunct="1">
                <a:spcBef>
                  <a:spcPct val="0"/>
                </a:spcBef>
                <a:buClrTx/>
                <a:buSzTx/>
                <a:buFontTx/>
                <a:buNone/>
              </a:pPr>
              <a:r>
                <a:rPr lang="zh-CN" altLang="en-US" sz="2000"/>
                <a:t>  </a:t>
              </a:r>
              <a:r>
                <a:rPr lang="en-US" altLang="zh-CN" sz="2000"/>
                <a:t>(2)</a:t>
              </a:r>
              <a:r>
                <a:rPr lang="zh-CN" altLang="en-US" sz="2000"/>
                <a:t>不允许读者、写者同时操作；</a:t>
              </a:r>
            </a:p>
            <a:p>
              <a:pPr eaLnBrk="1" hangingPunct="1">
                <a:spcBef>
                  <a:spcPct val="0"/>
                </a:spcBef>
                <a:buClrTx/>
                <a:buSzTx/>
                <a:buFontTx/>
                <a:buNone/>
              </a:pPr>
              <a:r>
                <a:rPr lang="zh-CN" altLang="en-US" sz="2000"/>
                <a:t>  </a:t>
              </a:r>
              <a:r>
                <a:rPr lang="en-US" altLang="zh-CN" sz="2000"/>
                <a:t>(3)</a:t>
              </a:r>
              <a:r>
                <a:rPr lang="zh-CN" altLang="en-US" sz="2000"/>
                <a:t>不允许多个写者同时操作。</a:t>
              </a:r>
            </a:p>
          </p:txBody>
        </p:sp>
        <p:sp>
          <p:nvSpPr>
            <p:cNvPr id="43018" name="Text Box 11"/>
            <p:cNvSpPr txBox="1">
              <a:spLocks noChangeArrowheads="1"/>
            </p:cNvSpPr>
            <p:nvPr/>
          </p:nvSpPr>
          <p:spPr bwMode="auto">
            <a:xfrm>
              <a:off x="624" y="335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实例</a:t>
              </a:r>
              <a:r>
                <a:rPr lang="en-US" altLang="zh-CN" sz="2000">
                  <a:solidFill>
                    <a:srgbClr val="FF0000"/>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Effect transition="in" filter="dissolve">
                                      <p:cBhvr>
                                        <p:cTn id="7" dur="500"/>
                                        <p:tgtEl>
                                          <p:spTgt spid="305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dissolve">
                                      <p:cBhvr>
                                        <p:cTn id="12" dur="500"/>
                                        <p:tgtEl>
                                          <p:spTgt spid="305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5189"/>
                                        </p:tgtEl>
                                        <p:attrNameLst>
                                          <p:attrName>style.visibility</p:attrName>
                                        </p:attrNameLst>
                                      </p:cBhvr>
                                      <p:to>
                                        <p:strVal val="visible"/>
                                      </p:to>
                                    </p:set>
                                    <p:animEffect transition="in" filter="wipe(left)">
                                      <p:cBhvr>
                                        <p:cTn id="17" dur="500"/>
                                        <p:tgtEl>
                                          <p:spTgt spid="305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5190"/>
                                        </p:tgtEl>
                                        <p:attrNameLst>
                                          <p:attrName>style.visibility</p:attrName>
                                        </p:attrNameLst>
                                      </p:cBhvr>
                                      <p:to>
                                        <p:strVal val="visible"/>
                                      </p:to>
                                    </p:set>
                                    <p:animEffect transition="in" filter="wipe(left)">
                                      <p:cBhvr>
                                        <p:cTn id="22" dur="500"/>
                                        <p:tgtEl>
                                          <p:spTgt spid="30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p:bldP spid="3051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143000"/>
            <a:ext cx="8534400" cy="381000"/>
          </a:xfrm>
        </p:spPr>
        <p:txBody>
          <a:bodyPr/>
          <a:lstStyle/>
          <a:p>
            <a:pPr eaLnBrk="1" hangingPunct="1"/>
            <a:r>
              <a:rPr lang="zh-CN" altLang="en-US" sz="2800" smtClean="0">
                <a:solidFill>
                  <a:srgbClr val="CC0000"/>
                </a:solidFill>
              </a:rPr>
              <a:t>信号量方法实现：</a:t>
            </a:r>
            <a:r>
              <a:rPr lang="zh-CN" altLang="en-US" sz="2800" smtClean="0"/>
              <a:t>生产者 </a:t>
            </a:r>
            <a:r>
              <a:rPr lang="zh-CN" altLang="en-US" sz="2800" smtClean="0">
                <a:sym typeface="Symbol" pitchFamily="18" charset="2"/>
              </a:rPr>
              <a:t> 消费者互斥与同步控制</a:t>
            </a:r>
          </a:p>
        </p:txBody>
      </p:sp>
      <p:sp>
        <p:nvSpPr>
          <p:cNvPr id="306179" name="Rectangle 3"/>
          <p:cNvSpPr>
            <a:spLocks noChangeArrowheads="1"/>
          </p:cNvSpPr>
          <p:nvPr/>
        </p:nvSpPr>
        <p:spPr bwMode="auto">
          <a:xfrm>
            <a:off x="228600" y="1676400"/>
            <a:ext cx="8686800" cy="990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spcBef>
                <a:spcPct val="20000"/>
              </a:spcBef>
              <a:buClr>
                <a:srgbClr val="993300"/>
              </a:buClr>
              <a:buSzPct val="90000"/>
              <a:buFont typeface="Wingdings" pitchFamily="2" charset="2"/>
              <a:buChar char="n"/>
              <a:tabLst>
                <a:tab pos="801688" algn="l"/>
                <a:tab pos="1139825" algn="l"/>
                <a:tab pos="1541463" algn="l"/>
                <a:tab pos="5646738"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1688" algn="l"/>
                <a:tab pos="1139825" algn="l"/>
                <a:tab pos="1541463" algn="l"/>
                <a:tab pos="5646738"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1688" algn="l"/>
                <a:tab pos="1139825" algn="l"/>
                <a:tab pos="1541463" algn="l"/>
                <a:tab pos="5646738"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5646738"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a:latin typeface="Courier New" pitchFamily="49" charset="0"/>
              </a:rPr>
              <a:t>semaphore fullBuffers = 0; /*</a:t>
            </a:r>
            <a:r>
              <a:rPr lang="zh-CN" altLang="en-US" sz="2000">
                <a:latin typeface="Courier New" pitchFamily="49" charset="0"/>
              </a:rPr>
              <a:t>仓库中已填满的货架个数*</a:t>
            </a:r>
            <a:r>
              <a:rPr lang="en-US" altLang="zh-CN" sz="2000">
                <a:latin typeface="Courier New" pitchFamily="49" charset="0"/>
              </a:rPr>
              <a:t>/</a:t>
            </a:r>
          </a:p>
          <a:p>
            <a:pPr eaLnBrk="1" hangingPunct="1">
              <a:spcBef>
                <a:spcPct val="10000"/>
              </a:spcBef>
              <a:buFont typeface="Wingdings" pitchFamily="2" charset="2"/>
              <a:buNone/>
            </a:pPr>
            <a:r>
              <a:rPr lang="en-US" altLang="zh-CN" sz="2000">
                <a:latin typeface="Courier New" pitchFamily="49" charset="0"/>
              </a:rPr>
              <a:t>semaphore emptyBuffers = BUFFER_SIZE;/*</a:t>
            </a:r>
            <a:r>
              <a:rPr lang="zh-CN" altLang="en-US" sz="2000">
                <a:latin typeface="Courier New" pitchFamily="49" charset="0"/>
              </a:rPr>
              <a:t>仓库货架空闲个数*</a:t>
            </a:r>
            <a:r>
              <a:rPr lang="en-US" altLang="zh-CN" sz="2000">
                <a:latin typeface="Courier New" pitchFamily="49" charset="0"/>
              </a:rPr>
              <a:t>/</a:t>
            </a:r>
          </a:p>
          <a:p>
            <a:pPr eaLnBrk="1" hangingPunct="1">
              <a:spcBef>
                <a:spcPct val="10000"/>
              </a:spcBef>
              <a:buFont typeface="Wingdings" pitchFamily="2" charset="2"/>
              <a:buNone/>
            </a:pPr>
            <a:r>
              <a:rPr lang="en-US" altLang="zh-CN" sz="2000">
                <a:latin typeface="Courier New" pitchFamily="49" charset="0"/>
              </a:rPr>
              <a:t>semaphore mutex = 1; /*</a:t>
            </a:r>
            <a:r>
              <a:rPr lang="zh-CN" altLang="en-US" sz="2000">
                <a:latin typeface="Courier New" pitchFamily="49" charset="0"/>
              </a:rPr>
              <a:t>生产</a:t>
            </a:r>
            <a:r>
              <a:rPr lang="en-US" altLang="zh-CN" sz="2000">
                <a:latin typeface="Courier New" pitchFamily="49" charset="0"/>
              </a:rPr>
              <a:t>-</a:t>
            </a:r>
            <a:r>
              <a:rPr lang="zh-CN" altLang="en-US" sz="2000">
                <a:latin typeface="Courier New" pitchFamily="49" charset="0"/>
              </a:rPr>
              <a:t>消费互斥信号*</a:t>
            </a:r>
            <a:r>
              <a:rPr lang="en-US" altLang="zh-CN" sz="2000">
                <a:latin typeface="Courier New" pitchFamily="49" charset="0"/>
              </a:rPr>
              <a:t>/</a:t>
            </a:r>
            <a:endParaRPr lang="en-US" altLang="zh-CN" sz="2400">
              <a:latin typeface="Courier New" pitchFamily="49" charset="0"/>
            </a:endParaRPr>
          </a:p>
        </p:txBody>
      </p:sp>
      <p:sp>
        <p:nvSpPr>
          <p:cNvPr id="306180" name="Rectangle 4"/>
          <p:cNvSpPr>
            <a:spLocks noChangeArrowheads="1"/>
          </p:cNvSpPr>
          <p:nvPr/>
        </p:nvSpPr>
        <p:spPr bwMode="auto">
          <a:xfrm>
            <a:off x="4419600" y="2819400"/>
            <a:ext cx="4495800" cy="3657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tabLst>
                <a:tab pos="803275" algn="l"/>
                <a:tab pos="1139825" algn="l"/>
                <a:tab pos="1541463" algn="l"/>
                <a:tab pos="4284663"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3275" algn="l"/>
                <a:tab pos="1139825" algn="l"/>
                <a:tab pos="1541463" algn="l"/>
                <a:tab pos="42846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3275"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dirty="0">
                <a:latin typeface="宋体" pitchFamily="2" charset="-122"/>
              </a:rPr>
              <a:t>Consumer() </a:t>
            </a:r>
          </a:p>
          <a:p>
            <a:pPr eaLnBrk="1" hangingPunct="1">
              <a:spcBef>
                <a:spcPct val="10000"/>
              </a:spcBef>
              <a:buFont typeface="Wingdings" pitchFamily="2" charset="2"/>
              <a:buNone/>
            </a:pP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while(True)</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 </a:t>
            </a:r>
            <a:r>
              <a:rPr lang="en-US" altLang="zh-CN" sz="2000" dirty="0" err="1">
                <a:latin typeface="宋体" pitchFamily="2" charset="-122"/>
              </a:rPr>
              <a:t>fullBuffers.P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a:t>
            </a:r>
            <a:r>
              <a:rPr lang="zh-CN" altLang="en-US" sz="2000" dirty="0">
                <a:latin typeface="宋体" pitchFamily="2" charset="-122"/>
              </a:rPr>
              <a:t>从仓库</a:t>
            </a:r>
            <a:r>
              <a:rPr lang="en-US" altLang="zh-CN" sz="2000" dirty="0">
                <a:latin typeface="宋体" pitchFamily="2" charset="-122"/>
              </a:rPr>
              <a:t>buffer</a:t>
            </a:r>
            <a:r>
              <a:rPr lang="zh-CN" altLang="en-US" sz="2000" dirty="0">
                <a:latin typeface="宋体" pitchFamily="2" charset="-122"/>
              </a:rPr>
              <a:t>中取产品</a:t>
            </a:r>
            <a:r>
              <a:rPr lang="en-US" altLang="zh-CN" sz="2000" dirty="0">
                <a:latin typeface="宋体" pitchFamily="2" charset="-122"/>
              </a:rPr>
              <a:t>item*/</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mutex.V</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emptyBuffers.V</a:t>
            </a:r>
            <a:r>
              <a:rPr lang="en-US" altLang="zh-CN" sz="2000" dirty="0">
                <a:latin typeface="宋体" pitchFamily="2" charset="-122"/>
              </a:rPr>
              <a:t>();</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消费产品</a:t>
            </a:r>
            <a:r>
              <a:rPr lang="en-US" altLang="zh-CN" sz="2000" dirty="0">
                <a:latin typeface="宋体" pitchFamily="2" charset="-122"/>
              </a:rPr>
              <a:t>item*/</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a:t>
            </a:r>
            <a:br>
              <a:rPr lang="zh-CN" altLang="en-US" sz="2000" dirty="0">
                <a:latin typeface="宋体" pitchFamily="2" charset="-122"/>
              </a:rPr>
            </a:br>
            <a:r>
              <a:rPr lang="en-US" altLang="zh-CN" sz="2000" dirty="0">
                <a:latin typeface="宋体" pitchFamily="2" charset="-122"/>
              </a:rPr>
              <a:t>}</a:t>
            </a:r>
          </a:p>
        </p:txBody>
      </p:sp>
      <p:sp>
        <p:nvSpPr>
          <p:cNvPr id="306181" name="Rectangle 5"/>
          <p:cNvSpPr>
            <a:spLocks noChangeArrowheads="1"/>
          </p:cNvSpPr>
          <p:nvPr/>
        </p:nvSpPr>
        <p:spPr bwMode="auto">
          <a:xfrm>
            <a:off x="228600" y="2819400"/>
            <a:ext cx="3962400" cy="3657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285750" indent="-285750" eaLnBrk="0" hangingPunct="0">
              <a:spcBef>
                <a:spcPct val="20000"/>
              </a:spcBef>
              <a:buClr>
                <a:srgbClr val="993300"/>
              </a:buClr>
              <a:buSzPct val="90000"/>
              <a:buFont typeface="Wingdings" pitchFamily="2" charset="2"/>
              <a:buChar char="n"/>
              <a:tabLst>
                <a:tab pos="801688" algn="l"/>
                <a:tab pos="1139825" algn="l"/>
                <a:tab pos="1541463" algn="l"/>
                <a:tab pos="4284663" algn="l"/>
              </a:tabLst>
              <a:defRPr sz="2800" b="1">
                <a:solidFill>
                  <a:schemeClr val="tx1"/>
                </a:solidFill>
                <a:latin typeface="Arial" charset="0"/>
                <a:ea typeface="宋体" pitchFamily="2" charset="-122"/>
              </a:defRPr>
            </a:lvl1pPr>
            <a:lvl2pPr marL="685800" indent="-228600" eaLnBrk="0" hangingPunct="0">
              <a:spcBef>
                <a:spcPct val="20000"/>
              </a:spcBef>
              <a:buClr>
                <a:srgbClr val="CC6600"/>
              </a:buClr>
              <a:buSzPct val="80000"/>
              <a:buFont typeface="Wingdings" pitchFamily="2" charset="2"/>
              <a:buChar char="l"/>
              <a:tabLst>
                <a:tab pos="801688" algn="l"/>
                <a:tab pos="1139825" algn="l"/>
                <a:tab pos="1541463" algn="l"/>
                <a:tab pos="4284663" algn="l"/>
              </a:tabLst>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tabLst>
                <a:tab pos="801688"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1688" algn="l"/>
                <a:tab pos="1139825" algn="l"/>
                <a:tab pos="1541463" algn="l"/>
                <a:tab pos="4284663" algn="l"/>
              </a:tabLst>
              <a:defRPr>
                <a:solidFill>
                  <a:schemeClr val="tx1"/>
                </a:solidFill>
                <a:latin typeface="Arial" charset="0"/>
                <a:ea typeface="宋体" pitchFamily="2" charset="-122"/>
              </a:defRPr>
            </a:lvl9pPr>
          </a:lstStyle>
          <a:p>
            <a:pPr eaLnBrk="1" hangingPunct="1">
              <a:spcBef>
                <a:spcPct val="10000"/>
              </a:spcBef>
              <a:buFont typeface="Wingdings" pitchFamily="2" charset="2"/>
              <a:buNone/>
            </a:pPr>
            <a:r>
              <a:rPr lang="en-US" altLang="zh-CN" sz="2000" dirty="0">
                <a:latin typeface="宋体" pitchFamily="2" charset="-122"/>
              </a:rPr>
              <a:t>Producer() </a:t>
            </a:r>
          </a:p>
          <a:p>
            <a:pPr eaLnBrk="1" hangingPunct="1">
              <a:spcBef>
                <a:spcPct val="10000"/>
              </a:spcBef>
              <a:buFont typeface="Wingdings" pitchFamily="2" charset="2"/>
              <a:buNone/>
            </a:pPr>
            <a:r>
              <a:rPr lang="en-US" altLang="zh-CN" sz="2000" dirty="0">
                <a:latin typeface="宋体" pitchFamily="2" charset="-122"/>
              </a:rPr>
              <a:t>{ </a:t>
            </a:r>
          </a:p>
          <a:p>
            <a:pPr eaLnBrk="1" hangingPunct="1">
              <a:spcBef>
                <a:spcPct val="10000"/>
              </a:spcBef>
              <a:buFont typeface="Wingdings" pitchFamily="2" charset="2"/>
              <a:buNone/>
            </a:pPr>
            <a:r>
              <a:rPr lang="en-US" altLang="zh-CN" sz="2000" dirty="0">
                <a:latin typeface="宋体" pitchFamily="2" charset="-122"/>
              </a:rPr>
              <a:t>   while(True)</a:t>
            </a:r>
          </a:p>
          <a:p>
            <a:pPr eaLnBrk="1" hangingPunct="1">
              <a:spcBef>
                <a:spcPct val="10000"/>
              </a:spcBef>
              <a:buFont typeface="Wingdings" pitchFamily="2" charset="2"/>
              <a:buNone/>
            </a:pPr>
            <a:r>
              <a:rPr lang="en-US" altLang="zh-CN" sz="2000" dirty="0">
                <a:latin typeface="宋体" pitchFamily="2" charset="-122"/>
              </a:rPr>
              <a:t>   </a:t>
            </a:r>
            <a:r>
              <a:rPr lang="zh-CN" altLang="en-US" sz="2000" dirty="0">
                <a:latin typeface="宋体" pitchFamily="2" charset="-122"/>
              </a:rPr>
              <a:t>｛  </a:t>
            </a:r>
            <a:r>
              <a:rPr lang="en-US" altLang="zh-CN" sz="2000" dirty="0">
                <a:latin typeface="宋体" pitchFamily="2" charset="-122"/>
              </a:rPr>
              <a:t>/*</a:t>
            </a:r>
            <a:r>
              <a:rPr lang="zh-CN" altLang="en-US" sz="2000" dirty="0">
                <a:latin typeface="宋体" pitchFamily="2" charset="-122"/>
              </a:rPr>
              <a:t>生产产品</a:t>
            </a:r>
            <a:r>
              <a:rPr lang="en-US" altLang="zh-CN" sz="2000" dirty="0">
                <a:latin typeface="宋体" pitchFamily="2" charset="-122"/>
              </a:rPr>
              <a:t>item*/</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emptyBuffers.P</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mutex.P</a:t>
            </a:r>
            <a:r>
              <a:rPr lang="en-US" altLang="zh-CN" sz="2000" dirty="0">
                <a:latin typeface="宋体" pitchFamily="2" charset="-122"/>
              </a:rPr>
              <a:t>(); </a:t>
            </a:r>
            <a:br>
              <a:rPr lang="en-US" altLang="zh-CN" sz="2000" dirty="0">
                <a:latin typeface="宋体" pitchFamily="2" charset="-122"/>
              </a:rPr>
            </a:br>
            <a:r>
              <a:rPr lang="en-US" altLang="zh-CN" sz="2000" dirty="0">
                <a:latin typeface="宋体" pitchFamily="2" charset="-122"/>
              </a:rPr>
              <a:t>     /*item</a:t>
            </a:r>
            <a:r>
              <a:rPr lang="zh-CN" altLang="en-US" sz="2000" dirty="0">
                <a:latin typeface="宋体" pitchFamily="2" charset="-122"/>
              </a:rPr>
              <a:t>存入仓库</a:t>
            </a:r>
            <a:r>
              <a:rPr lang="en-US" altLang="zh-CN" sz="2000" dirty="0">
                <a:latin typeface="宋体" pitchFamily="2" charset="-122"/>
              </a:rPr>
              <a:t>buffer*/</a:t>
            </a:r>
            <a:r>
              <a:rPr lang="en-US" altLang="zh-CN" sz="2000" dirty="0">
                <a:solidFill>
                  <a:srgbClr val="FF0000"/>
                </a:solidFill>
                <a:latin typeface="宋体" pitchFamily="2" charset="-122"/>
              </a:rPr>
              <a:t/>
            </a:r>
            <a:br>
              <a:rPr lang="en-US" altLang="zh-CN" sz="2000" dirty="0">
                <a:solidFill>
                  <a:srgbClr val="FF0000"/>
                </a:solidFill>
                <a:latin typeface="宋体" pitchFamily="2" charset="-122"/>
              </a:rPr>
            </a:br>
            <a:r>
              <a:rPr lang="en-US" altLang="zh-CN" sz="2000" dirty="0">
                <a:solidFill>
                  <a:srgbClr val="FF0000"/>
                </a:solidFill>
                <a:latin typeface="宋体" pitchFamily="2" charset="-122"/>
              </a:rPr>
              <a:t> </a:t>
            </a:r>
            <a:r>
              <a:rPr lang="en-US" altLang="zh-CN" sz="2000" dirty="0">
                <a:latin typeface="宋体" pitchFamily="2" charset="-122"/>
              </a:rPr>
              <a:t>    </a:t>
            </a:r>
            <a:r>
              <a:rPr lang="en-US" altLang="zh-CN" sz="2000" dirty="0" err="1">
                <a:latin typeface="宋体" pitchFamily="2" charset="-122"/>
              </a:rPr>
              <a:t>mutex.V</a:t>
            </a:r>
            <a:r>
              <a:rPr lang="en-US" altLang="zh-CN" sz="2000" dirty="0">
                <a:latin typeface="宋体" pitchFamily="2" charset="-122"/>
              </a:rPr>
              <a:t>();</a:t>
            </a:r>
            <a:br>
              <a:rPr lang="en-US" altLang="zh-CN" sz="2000" dirty="0">
                <a:latin typeface="宋体" pitchFamily="2" charset="-122"/>
              </a:rPr>
            </a:br>
            <a:r>
              <a:rPr lang="en-US" altLang="zh-CN" sz="2000" dirty="0">
                <a:latin typeface="宋体" pitchFamily="2" charset="-122"/>
              </a:rPr>
              <a:t>     </a:t>
            </a:r>
            <a:r>
              <a:rPr lang="en-US" altLang="zh-CN" sz="2000" dirty="0" err="1">
                <a:latin typeface="宋体" pitchFamily="2" charset="-122"/>
              </a:rPr>
              <a:t>fullBuffers.V</a:t>
            </a:r>
            <a:r>
              <a:rPr lang="en-US" altLang="zh-CN" sz="2000" dirty="0">
                <a:latin typeface="宋体" pitchFamily="2" charset="-122"/>
              </a:rPr>
              <a:t>();</a:t>
            </a:r>
          </a:p>
          <a:p>
            <a:pPr eaLnBrk="1" hangingPunct="1">
              <a:spcBef>
                <a:spcPct val="10000"/>
              </a:spcBef>
              <a:buFont typeface="Wingdings" pitchFamily="2" charset="2"/>
              <a:buNone/>
            </a:pPr>
            <a:r>
              <a:rPr lang="en-US" altLang="zh-CN" sz="2000" dirty="0">
                <a:latin typeface="宋体" pitchFamily="2" charset="-122"/>
              </a:rPr>
              <a:t>    }</a:t>
            </a:r>
          </a:p>
          <a:p>
            <a:pPr eaLnBrk="1" hangingPunct="1">
              <a:spcBef>
                <a:spcPct val="10000"/>
              </a:spcBef>
              <a:buFont typeface="Wingdings" pitchFamily="2" charset="2"/>
              <a:buNone/>
            </a:pPr>
            <a:r>
              <a:rPr lang="en-US" altLang="zh-CN" sz="2000" dirty="0">
                <a:latin typeface="宋体" pitchFamily="2" charset="-122"/>
              </a:rPr>
              <a:t> }</a:t>
            </a:r>
          </a:p>
        </p:txBody>
      </p:sp>
      <p:grpSp>
        <p:nvGrpSpPr>
          <p:cNvPr id="306192" name="Group 16"/>
          <p:cNvGrpSpPr>
            <a:grpSpLocks/>
          </p:cNvGrpSpPr>
          <p:nvPr/>
        </p:nvGrpSpPr>
        <p:grpSpPr bwMode="auto">
          <a:xfrm>
            <a:off x="3048000" y="4802188"/>
            <a:ext cx="2362200" cy="912812"/>
            <a:chOff x="1920" y="2833"/>
            <a:chExt cx="1488" cy="575"/>
          </a:xfrm>
        </p:grpSpPr>
        <p:sp>
          <p:nvSpPr>
            <p:cNvPr id="44044" name="AutoShape 8"/>
            <p:cNvSpPr>
              <a:spLocks noChangeArrowheads="1"/>
            </p:cNvSpPr>
            <p:nvPr/>
          </p:nvSpPr>
          <p:spPr bwMode="auto">
            <a:xfrm rot="1658759">
              <a:off x="2064" y="2833"/>
              <a:ext cx="1218" cy="47"/>
            </a:xfrm>
            <a:prstGeom prst="leftRightArrow">
              <a:avLst>
                <a:gd name="adj1" fmla="val 50000"/>
                <a:gd name="adj2" fmla="val 518298"/>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4045" name="AutoShape 9"/>
            <p:cNvSpPr>
              <a:spLocks noChangeArrowheads="1"/>
            </p:cNvSpPr>
            <p:nvPr/>
          </p:nvSpPr>
          <p:spPr bwMode="auto">
            <a:xfrm rot="-2319881">
              <a:off x="1920" y="2833"/>
              <a:ext cx="1488" cy="47"/>
            </a:xfrm>
            <a:prstGeom prst="leftRightArrow">
              <a:avLst>
                <a:gd name="adj1" fmla="val 50000"/>
                <a:gd name="adj2" fmla="val 63319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4046" name="Rectangle 13"/>
            <p:cNvSpPr>
              <a:spLocks noChangeArrowheads="1"/>
            </p:cNvSpPr>
            <p:nvPr/>
          </p:nvSpPr>
          <p:spPr bwMode="auto">
            <a:xfrm>
              <a:off x="2352" y="3168"/>
              <a:ext cx="720" cy="24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t>同步控制</a:t>
              </a:r>
            </a:p>
          </p:txBody>
        </p:sp>
      </p:grpSp>
      <p:grpSp>
        <p:nvGrpSpPr>
          <p:cNvPr id="306191" name="Group 15"/>
          <p:cNvGrpSpPr>
            <a:grpSpLocks/>
          </p:cNvGrpSpPr>
          <p:nvPr/>
        </p:nvGrpSpPr>
        <p:grpSpPr bwMode="auto">
          <a:xfrm>
            <a:off x="152400" y="4267200"/>
            <a:ext cx="1066800" cy="1295400"/>
            <a:chOff x="96" y="2496"/>
            <a:chExt cx="672" cy="816"/>
          </a:xfrm>
        </p:grpSpPr>
        <p:sp>
          <p:nvSpPr>
            <p:cNvPr id="44041" name="Line 11"/>
            <p:cNvSpPr>
              <a:spLocks noChangeShapeType="1"/>
            </p:cNvSpPr>
            <p:nvPr/>
          </p:nvSpPr>
          <p:spPr bwMode="auto">
            <a:xfrm flipV="1">
              <a:off x="384" y="2784"/>
              <a:ext cx="384" cy="96"/>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Line 12"/>
            <p:cNvSpPr>
              <a:spLocks noChangeShapeType="1"/>
            </p:cNvSpPr>
            <p:nvPr/>
          </p:nvSpPr>
          <p:spPr bwMode="auto">
            <a:xfrm>
              <a:off x="384" y="2880"/>
              <a:ext cx="384" cy="24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Rectangle 14"/>
            <p:cNvSpPr>
              <a:spLocks noChangeArrowheads="1"/>
            </p:cNvSpPr>
            <p:nvPr/>
          </p:nvSpPr>
          <p:spPr bwMode="auto">
            <a:xfrm>
              <a:off x="96" y="2496"/>
              <a:ext cx="288" cy="81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t>互斥控制</a:t>
              </a:r>
            </a:p>
          </p:txBody>
        </p:sp>
      </p:grpSp>
      <p:sp>
        <p:nvSpPr>
          <p:cNvPr id="4404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fade">
                                      <p:cBhvr>
                                        <p:cTn id="7" dur="500"/>
                                        <p:tgtEl>
                                          <p:spTgt spid="306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181"/>
                                        </p:tgtEl>
                                        <p:attrNameLst>
                                          <p:attrName>style.visibility</p:attrName>
                                        </p:attrNameLst>
                                      </p:cBhvr>
                                      <p:to>
                                        <p:strVal val="visible"/>
                                      </p:to>
                                    </p:set>
                                    <p:animEffect transition="in" filter="fade">
                                      <p:cBhvr>
                                        <p:cTn id="12" dur="500"/>
                                        <p:tgtEl>
                                          <p:spTgt spid="306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180"/>
                                        </p:tgtEl>
                                        <p:attrNameLst>
                                          <p:attrName>style.visibility</p:attrName>
                                        </p:attrNameLst>
                                      </p:cBhvr>
                                      <p:to>
                                        <p:strVal val="visible"/>
                                      </p:to>
                                    </p:set>
                                    <p:animEffect transition="in" filter="fade">
                                      <p:cBhvr>
                                        <p:cTn id="17" dur="500"/>
                                        <p:tgtEl>
                                          <p:spTgt spid="306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6191"/>
                                        </p:tgtEl>
                                        <p:attrNameLst>
                                          <p:attrName>style.visibility</p:attrName>
                                        </p:attrNameLst>
                                      </p:cBhvr>
                                      <p:to>
                                        <p:strVal val="visible"/>
                                      </p:to>
                                    </p:set>
                                    <p:animEffect transition="in" filter="wipe(left)">
                                      <p:cBhvr>
                                        <p:cTn id="22" dur="500"/>
                                        <p:tgtEl>
                                          <p:spTgt spid="306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306192"/>
                                        </p:tgtEl>
                                        <p:attrNameLst>
                                          <p:attrName>style.visibility</p:attrName>
                                        </p:attrNameLst>
                                      </p:cBhvr>
                                      <p:to>
                                        <p:strVal val="visible"/>
                                      </p:to>
                                    </p:set>
                                    <p:anim calcmode="lin" valueType="num">
                                      <p:cBhvr>
                                        <p:cTn id="27" dur="500" fill="hold"/>
                                        <p:tgtEl>
                                          <p:spTgt spid="306192"/>
                                        </p:tgtEl>
                                        <p:attrNameLst>
                                          <p:attrName>ppt_w</p:attrName>
                                        </p:attrNameLst>
                                      </p:cBhvr>
                                      <p:tavLst>
                                        <p:tav tm="0">
                                          <p:val>
                                            <p:strVal val="#ppt_w*0.70"/>
                                          </p:val>
                                        </p:tav>
                                        <p:tav tm="100000">
                                          <p:val>
                                            <p:strVal val="#ppt_w"/>
                                          </p:val>
                                        </p:tav>
                                      </p:tavLst>
                                    </p:anim>
                                    <p:anim calcmode="lin" valueType="num">
                                      <p:cBhvr>
                                        <p:cTn id="28" dur="500" fill="hold"/>
                                        <p:tgtEl>
                                          <p:spTgt spid="306192"/>
                                        </p:tgtEl>
                                        <p:attrNameLst>
                                          <p:attrName>ppt_h</p:attrName>
                                        </p:attrNameLst>
                                      </p:cBhvr>
                                      <p:tavLst>
                                        <p:tav tm="0">
                                          <p:val>
                                            <p:strVal val="#ppt_h"/>
                                          </p:val>
                                        </p:tav>
                                        <p:tav tm="100000">
                                          <p:val>
                                            <p:strVal val="#ppt_h"/>
                                          </p:val>
                                        </p:tav>
                                      </p:tavLst>
                                    </p:anim>
                                    <p:animEffect transition="in" filter="fade">
                                      <p:cBhvr>
                                        <p:cTn id="29" dur="500"/>
                                        <p:tgtEl>
                                          <p:spTgt spid="306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nimBg="1"/>
      <p:bldP spid="306180" grpId="0" animBg="1"/>
      <p:bldP spid="30618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09600" y="1828800"/>
            <a:ext cx="8001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600"/>
          </a:p>
        </p:txBody>
      </p:sp>
      <p:sp>
        <p:nvSpPr>
          <p:cNvPr id="4505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p>
        </p:txBody>
      </p:sp>
      <p:pic>
        <p:nvPicPr>
          <p:cNvPr id="45060"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09863"/>
            <a:ext cx="3048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
        <p:nvSpPr>
          <p:cNvPr id="304136" name="Rectangle 8"/>
          <p:cNvSpPr>
            <a:spLocks noChangeArrowheads="1"/>
          </p:cNvSpPr>
          <p:nvPr/>
        </p:nvSpPr>
        <p:spPr bwMode="auto">
          <a:xfrm>
            <a:off x="4038600" y="2057400"/>
            <a:ext cx="4572000" cy="426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58775" indent="-358775" eaLnBrk="0" hangingPunct="0">
              <a:spcBef>
                <a:spcPct val="20000"/>
              </a:spcBef>
              <a:buClr>
                <a:srgbClr val="993300"/>
              </a:buClr>
              <a:buSzPct val="90000"/>
              <a:buFont typeface="Wingdings" pitchFamily="2" charset="2"/>
              <a:buChar char="n"/>
              <a:tabLst>
                <a:tab pos="803275" algn="l"/>
                <a:tab pos="1139825" algn="l"/>
                <a:tab pos="1541463" algn="l"/>
                <a:tab pos="4284663" algn="l"/>
              </a:tabLst>
              <a:defRPr sz="2800" b="1">
                <a:solidFill>
                  <a:schemeClr val="tx1"/>
                </a:solidFill>
                <a:latin typeface="Arial" charset="0"/>
                <a:ea typeface="宋体" pitchFamily="2" charset="-122"/>
              </a:defRPr>
            </a:lvl1pPr>
            <a:lvl2pPr marL="766763" indent="-228600" eaLnBrk="0" hangingPunct="0">
              <a:spcBef>
                <a:spcPct val="20000"/>
              </a:spcBef>
              <a:buClr>
                <a:srgbClr val="CC6600"/>
              </a:buClr>
              <a:buSzPct val="80000"/>
              <a:buFont typeface="Wingdings" pitchFamily="2" charset="2"/>
              <a:buChar char="l"/>
              <a:tabLst>
                <a:tab pos="803275" algn="l"/>
                <a:tab pos="1139825" algn="l"/>
                <a:tab pos="1541463" algn="l"/>
                <a:tab pos="4284663" algn="l"/>
              </a:tabLst>
              <a:defRPr sz="2800" b="1">
                <a:solidFill>
                  <a:schemeClr val="tx1"/>
                </a:solidFill>
                <a:latin typeface="Arial" charset="0"/>
                <a:ea typeface="宋体" pitchFamily="2" charset="-122"/>
              </a:defRPr>
            </a:lvl2pPr>
            <a:lvl3pPr marL="1174750" indent="-228600" eaLnBrk="0" hangingPunct="0">
              <a:spcBef>
                <a:spcPct val="20000"/>
              </a:spcBef>
              <a:buClr>
                <a:srgbClr val="009900"/>
              </a:buClr>
              <a:buSzPct val="75000"/>
              <a:buFont typeface="Webdings" pitchFamily="18" charset="2"/>
              <a:buChar char="4"/>
              <a:tabLst>
                <a:tab pos="803275" algn="l"/>
                <a:tab pos="1139825" algn="l"/>
                <a:tab pos="1541463" algn="l"/>
                <a:tab pos="4284663" algn="l"/>
              </a:tabLst>
              <a:defRPr sz="2000">
                <a:solidFill>
                  <a:schemeClr val="tx1"/>
                </a:solidFill>
                <a:latin typeface="Arial" charset="0"/>
                <a:ea typeface="宋体" pitchFamily="2" charset="-122"/>
              </a:defRPr>
            </a:lvl3pPr>
            <a:lvl4pPr marL="1543050" indent="-171450" eaLnBrk="0" hangingPunct="0">
              <a:spcBef>
                <a:spcPct val="20000"/>
              </a:spcBef>
              <a:buClr>
                <a:srgbClr val="FF6600"/>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4pPr>
            <a:lvl5pPr marL="2000250" indent="-171450" eaLnBrk="0" hangingPunct="0">
              <a:spcBef>
                <a:spcPct val="20000"/>
              </a:spcBef>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5pPr>
            <a:lvl6pPr marL="24574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6pPr>
            <a:lvl7pPr marL="29146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7pPr>
            <a:lvl8pPr marL="33718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8pPr>
            <a:lvl9pPr marL="3829050" indent="-171450" eaLnBrk="0" fontAlgn="base" hangingPunct="0">
              <a:spcBef>
                <a:spcPct val="20000"/>
              </a:spcBef>
              <a:spcAft>
                <a:spcPct val="0"/>
              </a:spcAft>
              <a:buClr>
                <a:srgbClr val="FF0066"/>
              </a:buClr>
              <a:buSzPct val="75000"/>
              <a:buFont typeface="Times New Roman" pitchFamily="18" charset="0"/>
              <a:buChar char="»"/>
              <a:tabLst>
                <a:tab pos="803275" algn="l"/>
                <a:tab pos="1139825" algn="l"/>
                <a:tab pos="1541463" algn="l"/>
                <a:tab pos="4284663" algn="l"/>
              </a:tabLst>
              <a:defRPr>
                <a:solidFill>
                  <a:schemeClr val="tx1"/>
                </a:solidFill>
                <a:latin typeface="Arial" charset="0"/>
                <a:ea typeface="宋体" pitchFamily="2" charset="-122"/>
              </a:defRPr>
            </a:lvl9pPr>
          </a:lstStyle>
          <a:p>
            <a:pPr eaLnBrk="1" hangingPunct="1">
              <a:lnSpc>
                <a:spcPct val="110000"/>
              </a:lnSpc>
              <a:spcBef>
                <a:spcPct val="0"/>
              </a:spcBef>
              <a:buClr>
                <a:srgbClr val="CC0000"/>
              </a:buClr>
              <a:buSzPct val="85000"/>
            </a:pPr>
            <a:r>
              <a:rPr kumimoji="1" lang="zh-CN" altLang="en-US" sz="2400">
                <a:latin typeface="宋体" pitchFamily="2" charset="-122"/>
              </a:rPr>
              <a:t>有五位哲学家围坐在一圆桌旁，桌中央有一盘面条，每人面前有一只空盘子，每两人之间放一根筷子</a:t>
            </a:r>
          </a:p>
          <a:p>
            <a:pPr eaLnBrk="1" hangingPunct="1">
              <a:lnSpc>
                <a:spcPct val="110000"/>
              </a:lnSpc>
              <a:spcBef>
                <a:spcPct val="0"/>
              </a:spcBef>
              <a:buClr>
                <a:srgbClr val="CC0000"/>
              </a:buClr>
              <a:buSzPct val="85000"/>
            </a:pPr>
            <a:r>
              <a:rPr kumimoji="1" lang="zh-CN" altLang="en-US" sz="2400">
                <a:latin typeface="宋体" pitchFamily="2" charset="-122"/>
              </a:rPr>
              <a:t>每位哲学家相互不进行任何交流，只独自思考，若感到饥饿就拿起二根筷子吃面条</a:t>
            </a:r>
          </a:p>
          <a:p>
            <a:pPr eaLnBrk="1" hangingPunct="1">
              <a:lnSpc>
                <a:spcPct val="110000"/>
              </a:lnSpc>
              <a:spcBef>
                <a:spcPct val="0"/>
              </a:spcBef>
              <a:buClr>
                <a:srgbClr val="CC0000"/>
              </a:buClr>
              <a:buSzPct val="85000"/>
            </a:pPr>
            <a:r>
              <a:rPr kumimoji="1" lang="zh-CN" altLang="en-US" sz="2400">
                <a:latin typeface="宋体" pitchFamily="2" charset="-122"/>
              </a:rPr>
              <a:t>为吃到面条，每位哲学家必须获得二根筷子，且每人只能从自己左边或右边拿筷子。</a:t>
            </a:r>
            <a:r>
              <a:rPr kumimoji="1"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fade">
                                      <p:cBhvr>
                                        <p:cTn id="7" dur="500"/>
                                        <p:tgtEl>
                                          <p:spTgt spid="30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latin typeface="宋体" pitchFamily="2" charset="-122"/>
              </a:rPr>
              <a:t>semaphore </a:t>
            </a:r>
            <a:r>
              <a:rPr kumimoji="1" lang="en-US" altLang="zh-CN" sz="2000">
                <a:solidFill>
                  <a:srgbClr val="0000FF"/>
                </a:solidFill>
                <a:latin typeface="宋体" pitchFamily="2" charset="-122"/>
              </a:rPr>
              <a:t>chopstick</a:t>
            </a:r>
            <a:r>
              <a:rPr kumimoji="1" lang="en-US" altLang="zh-CN" sz="2000">
                <a:latin typeface="宋体" pitchFamily="2" charset="-122"/>
              </a:rPr>
              <a:t>[5];</a:t>
            </a:r>
          </a:p>
          <a:p>
            <a:pPr eaLnBrk="1" hangingPunct="1">
              <a:spcBef>
                <a:spcPct val="0"/>
              </a:spcBef>
              <a:buClrTx/>
              <a:buSzTx/>
              <a:buFontTx/>
              <a:buNone/>
            </a:pPr>
            <a:r>
              <a:rPr kumimoji="1" lang="en-US" altLang="zh-CN" sz="2000">
                <a:latin typeface="宋体" pitchFamily="2" charset="-122"/>
              </a:rPr>
              <a:t>for(i=0;i&lt;5;i++)</a:t>
            </a:r>
            <a:r>
              <a:rPr kumimoji="1" lang="en-US" altLang="zh-CN" sz="2000">
                <a:solidFill>
                  <a:srgbClr val="0000FF"/>
                </a:solidFill>
                <a:latin typeface="宋体" pitchFamily="2" charset="-122"/>
              </a:rPr>
              <a:t>chopstick</a:t>
            </a:r>
            <a:r>
              <a:rPr kumimoji="1" lang="en-US" altLang="zh-CN" sz="2000">
                <a:latin typeface="宋体" pitchFamily="2" charset="-122"/>
              </a:rPr>
              <a:t>[i]=1;</a:t>
            </a:r>
          </a:p>
          <a:p>
            <a:pPr eaLnBrk="1" hangingPunct="1">
              <a:spcBef>
                <a:spcPct val="0"/>
              </a:spcBef>
              <a:buClrTx/>
              <a:buSzTx/>
              <a:buFontTx/>
              <a:buNone/>
            </a:pPr>
            <a:endParaRPr kumimoji="1" lang="en-US" altLang="zh-CN" sz="2000">
              <a:latin typeface="宋体" pitchFamily="2" charset="-122"/>
            </a:endParaRPr>
          </a:p>
          <a:p>
            <a:pPr eaLnBrk="1" hangingPunct="1">
              <a:spcBef>
                <a:spcPct val="0"/>
              </a:spcBef>
              <a:buClrTx/>
              <a:buSzTx/>
              <a:buFontTx/>
              <a:buNone/>
            </a:pPr>
            <a:r>
              <a:rPr lang="en-US" altLang="zh-CN" sz="2000">
                <a:latin typeface="宋体" pitchFamily="2" charset="-122"/>
              </a:rPr>
              <a:t>Philosopher-i( )  /* i=0,1,2,3,4 </a:t>
            </a:r>
            <a:r>
              <a:rPr lang="zh-CN" altLang="en-US" sz="2000">
                <a:latin typeface="宋体" pitchFamily="2" charset="-122"/>
              </a:rPr>
              <a:t>共</a:t>
            </a:r>
            <a:r>
              <a:rPr lang="en-US" altLang="zh-CN" sz="2000">
                <a:latin typeface="宋体" pitchFamily="2" charset="-122"/>
              </a:rPr>
              <a:t>5</a:t>
            </a:r>
            <a:r>
              <a:rPr lang="zh-CN" altLang="en-US" sz="2000">
                <a:latin typeface="宋体" pitchFamily="2" charset="-122"/>
              </a:rPr>
              <a:t>个函数 *</a:t>
            </a:r>
            <a:r>
              <a:rPr lang="en-US" altLang="zh-CN" sz="2000">
                <a:latin typeface="宋体" pitchFamily="2" charset="-122"/>
              </a:rPr>
              <a:t>/</a:t>
            </a:r>
          </a:p>
          <a:p>
            <a:pPr eaLnBrk="1" hangingPunct="1">
              <a:spcBef>
                <a:spcPct val="0"/>
              </a:spcBef>
              <a:buClrTx/>
              <a:buSzTx/>
              <a:buFontTx/>
              <a:buNone/>
            </a:pPr>
            <a:r>
              <a:rPr lang="en-US" altLang="zh-CN" sz="2000">
                <a:latin typeface="宋体" pitchFamily="2" charset="-122"/>
              </a:rPr>
              <a:t> {</a:t>
            </a:r>
            <a:r>
              <a:rPr kumimoji="1" lang="en-US" altLang="zh-CN" sz="2000">
                <a:latin typeface="宋体" pitchFamily="2" charset="-122"/>
              </a:rPr>
              <a:t>  while (True)</a:t>
            </a:r>
          </a:p>
          <a:p>
            <a:pPr eaLnBrk="1" hangingPunct="1">
              <a:spcBef>
                <a:spcPct val="0"/>
              </a:spcBef>
              <a:buClrTx/>
              <a:buSzTx/>
              <a:buFontTx/>
              <a:buNone/>
            </a:pPr>
            <a:r>
              <a:rPr kumimoji="1" lang="en-US" altLang="zh-CN" sz="2000">
                <a:latin typeface="宋体" pitchFamily="2" charset="-122"/>
              </a:rPr>
              <a:t>      { </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[i].p();       /* </a:t>
            </a:r>
            <a:r>
              <a:rPr kumimoji="1" lang="zh-CN" altLang="en-US">
                <a:latin typeface="宋体" pitchFamily="2" charset="-122"/>
              </a:rPr>
              <a:t>取左手边筷子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[(i+1)%5].p(); /* </a:t>
            </a:r>
            <a:r>
              <a:rPr kumimoji="1" lang="zh-CN" altLang="en-US">
                <a:latin typeface="宋体" pitchFamily="2" charset="-122"/>
              </a:rPr>
              <a:t>取右手边筷子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eating();               /* </a:t>
            </a:r>
            <a:r>
              <a:rPr kumimoji="1" lang="zh-CN" altLang="en-US">
                <a:latin typeface="宋体" pitchFamily="2" charset="-122"/>
              </a:rPr>
              <a:t>用餐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[i].v();       /* </a:t>
            </a:r>
            <a:r>
              <a:rPr kumimoji="1" lang="zh-CN" altLang="en-US">
                <a:latin typeface="宋体" pitchFamily="2" charset="-122"/>
              </a:rPr>
              <a:t>放下左手边筷子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[(i+1)%5].v(); /* </a:t>
            </a:r>
            <a:r>
              <a:rPr kumimoji="1" lang="zh-CN" altLang="en-US">
                <a:latin typeface="宋体" pitchFamily="2" charset="-122"/>
              </a:rPr>
              <a:t>放下右手边筷子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thinking();             /* </a:t>
            </a:r>
            <a:r>
              <a:rPr kumimoji="1" lang="zh-CN" altLang="en-US">
                <a:latin typeface="宋体" pitchFamily="2" charset="-122"/>
              </a:rPr>
              <a:t>思考 *</a:t>
            </a:r>
            <a:r>
              <a:rPr kumimoji="1" lang="en-US" altLang="zh-CN">
                <a:latin typeface="宋体" pitchFamily="2" charset="-122"/>
              </a:rPr>
              <a:t>/</a:t>
            </a:r>
          </a:p>
          <a:p>
            <a:pPr eaLnBrk="1" hangingPunct="1">
              <a:spcBef>
                <a:spcPct val="0"/>
              </a:spcBef>
              <a:buClrTx/>
              <a:buSzTx/>
              <a:buFontTx/>
              <a:buNone/>
            </a:pPr>
            <a:r>
              <a:rPr kumimoji="1" lang="en-US" altLang="zh-CN" sz="2000">
                <a:latin typeface="宋体" pitchFamily="2" charset="-122"/>
              </a:rPr>
              <a:t>      }</a:t>
            </a:r>
          </a:p>
          <a:p>
            <a:pPr eaLnBrk="1" hangingPunct="1">
              <a:spcBef>
                <a:spcPct val="0"/>
              </a:spcBef>
              <a:buClrTx/>
              <a:buSzTx/>
              <a:buFontTx/>
              <a:buNone/>
            </a:pPr>
            <a:r>
              <a:rPr kumimoji="1" lang="en-US" altLang="zh-CN" sz="2000">
                <a:latin typeface="宋体" pitchFamily="2" charset="-122"/>
              </a:rPr>
              <a:t> }</a:t>
            </a:r>
          </a:p>
        </p:txBody>
      </p:sp>
      <p:sp>
        <p:nvSpPr>
          <p:cNvPr id="46083" name="Rectangle 6"/>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直观解法</a:t>
            </a:r>
            <a:r>
              <a:rPr kumimoji="1" lang="zh-CN" altLang="en-US" sz="2400">
                <a:solidFill>
                  <a:srgbClr val="CC0000"/>
                </a:solidFill>
                <a:latin typeface="黑体" pitchFamily="2" charset="-122"/>
                <a:ea typeface="黑体" pitchFamily="2" charset="-122"/>
              </a:rPr>
              <a:t>    </a:t>
            </a:r>
          </a:p>
        </p:txBody>
      </p:sp>
      <p:sp>
        <p:nvSpPr>
          <p:cNvPr id="46084"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pic>
        <p:nvPicPr>
          <p:cNvPr id="5"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517073"/>
            <a:ext cx="2147455" cy="206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62000" y="17526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2730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400" dirty="0" smtClean="0">
                <a:solidFill>
                  <a:srgbClr val="CC0000"/>
                </a:solidFill>
                <a:latin typeface="宋体" pitchFamily="2" charset="-122"/>
              </a:rPr>
              <a:t>存在问题：</a:t>
            </a:r>
            <a:r>
              <a:rPr lang="zh-CN" altLang="en-US" sz="2400" dirty="0">
                <a:latin typeface="宋体" pitchFamily="2" charset="-122"/>
              </a:rPr>
              <a:t>所有哲学家都拿到了左手边的筷子，都在等</a:t>
            </a:r>
            <a:br>
              <a:rPr lang="zh-CN" altLang="en-US" sz="2400" dirty="0">
                <a:latin typeface="宋体" pitchFamily="2" charset="-122"/>
              </a:rPr>
            </a:br>
            <a:r>
              <a:rPr lang="zh-CN" altLang="en-US" sz="2400" dirty="0">
                <a:latin typeface="宋体" pitchFamily="2" charset="-122"/>
              </a:rPr>
              <a:t>       待右手边的筷子。</a:t>
            </a:r>
          </a:p>
          <a:p>
            <a:pPr eaLnBrk="1" hangingPunct="1">
              <a:lnSpc>
                <a:spcPct val="120000"/>
              </a:lnSpc>
              <a:spcBef>
                <a:spcPct val="0"/>
              </a:spcBef>
              <a:buClrTx/>
              <a:buSzTx/>
              <a:buNone/>
            </a:pPr>
            <a:r>
              <a:rPr lang="zh-CN" altLang="en-US" sz="2400" dirty="0" smtClean="0">
                <a:latin typeface="宋体" pitchFamily="2" charset="-122"/>
              </a:rPr>
              <a:t>每个哲学家都出现</a:t>
            </a:r>
            <a:r>
              <a:rPr lang="zh-CN" altLang="en-US" sz="2400" dirty="0">
                <a:latin typeface="宋体" pitchFamily="2" charset="-122"/>
              </a:rPr>
              <a:t>永远等待，即“死锁”问题。</a:t>
            </a:r>
          </a:p>
          <a:p>
            <a:pPr eaLnBrk="1" hangingPunct="1">
              <a:lnSpc>
                <a:spcPct val="120000"/>
              </a:lnSpc>
              <a:spcBef>
                <a:spcPct val="0"/>
              </a:spcBef>
              <a:buClrTx/>
              <a:buSzTx/>
              <a:buFontTx/>
              <a:buNone/>
            </a:pPr>
            <a:r>
              <a:rPr lang="zh-CN" altLang="en-US" sz="2400" dirty="0" smtClean="0">
                <a:latin typeface="宋体" pitchFamily="2" charset="-122"/>
              </a:rPr>
              <a:t>有</a:t>
            </a:r>
            <a:r>
              <a:rPr lang="zh-CN" altLang="en-US" sz="2400" dirty="0">
                <a:latin typeface="宋体" pitchFamily="2" charset="-122"/>
              </a:rPr>
              <a:t>若干种办法可避免这种“死锁”。</a:t>
            </a:r>
          </a:p>
          <a:p>
            <a:pPr eaLnBrk="1" hangingPunct="1">
              <a:lnSpc>
                <a:spcPct val="120000"/>
              </a:lnSpc>
              <a:spcBef>
                <a:spcPct val="0"/>
              </a:spcBef>
              <a:buClrTx/>
              <a:buSzTx/>
              <a:buFontTx/>
              <a:buNone/>
            </a:pPr>
            <a:r>
              <a:rPr lang="zh-CN" altLang="en-US" sz="2400" dirty="0">
                <a:latin typeface="宋体" pitchFamily="2" charset="-122"/>
              </a:rPr>
              <a:t> </a:t>
            </a:r>
            <a:r>
              <a:rPr lang="zh-CN" altLang="en-US" sz="2400" dirty="0">
                <a:solidFill>
                  <a:srgbClr val="CC0000"/>
                </a:solidFill>
                <a:latin typeface="宋体" pitchFamily="2" charset="-122"/>
              </a:rPr>
              <a:t>例如：</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至多允许四个哲学家同时吃；</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奇数号哲学家先取左手边的筷子，偶数号哲学家先取右手边的筷子；</a:t>
            </a:r>
          </a:p>
          <a:p>
            <a:pPr lvl="1" eaLnBrk="1" hangingPunct="1">
              <a:lnSpc>
                <a:spcPct val="120000"/>
              </a:lnSpc>
              <a:spcBef>
                <a:spcPct val="0"/>
              </a:spcBef>
              <a:buClr>
                <a:srgbClr val="CC0000"/>
              </a:buClr>
              <a:buSzPct val="90000"/>
            </a:pPr>
            <a:r>
              <a:rPr lang="zh-CN" altLang="en-US" sz="2400" dirty="0">
                <a:solidFill>
                  <a:srgbClr val="003399"/>
                </a:solidFill>
                <a:latin typeface="宋体" pitchFamily="2" charset="-122"/>
              </a:rPr>
              <a:t>每位哲学家只有能取到手边的两只筷子时才取，否则一只筷子也不取。</a:t>
            </a:r>
          </a:p>
        </p:txBody>
      </p:sp>
      <p:sp>
        <p:nvSpPr>
          <p:cNvPr id="47107"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直观解法</a:t>
            </a:r>
            <a:r>
              <a:rPr kumimoji="1" lang="zh-CN" altLang="en-US" sz="2400">
                <a:solidFill>
                  <a:srgbClr val="CC0000"/>
                </a:solidFill>
                <a:latin typeface="黑体" pitchFamily="2" charset="-122"/>
                <a:ea typeface="黑体" pitchFamily="2" charset="-122"/>
              </a:rPr>
              <a:t>    </a:t>
            </a:r>
          </a:p>
        </p:txBody>
      </p:sp>
      <p:sp>
        <p:nvSpPr>
          <p:cNvPr id="47108"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17550"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latin typeface="宋体" pitchFamily="2" charset="-122"/>
              </a:rPr>
              <a:t>semaphore </a:t>
            </a:r>
            <a:r>
              <a:rPr kumimoji="1" lang="en-US" altLang="zh-CN" sz="2000">
                <a:solidFill>
                  <a:srgbClr val="0000FF"/>
                </a:solidFill>
                <a:latin typeface="宋体" pitchFamily="2" charset="-122"/>
              </a:rPr>
              <a:t>chopstick</a:t>
            </a:r>
            <a:r>
              <a:rPr kumimoji="1" lang="en-US" altLang="zh-CN" sz="2000">
                <a:latin typeface="宋体" pitchFamily="2" charset="-122"/>
              </a:rPr>
              <a:t>[5];</a:t>
            </a:r>
          </a:p>
          <a:p>
            <a:pPr eaLnBrk="1" hangingPunct="1">
              <a:spcBef>
                <a:spcPct val="0"/>
              </a:spcBef>
              <a:buClrTx/>
              <a:buSzTx/>
              <a:buFontTx/>
              <a:buNone/>
            </a:pPr>
            <a:r>
              <a:rPr kumimoji="1" lang="en-US" altLang="zh-CN" sz="2000">
                <a:latin typeface="宋体" pitchFamily="2" charset="-122"/>
              </a:rPr>
              <a:t>for(i=0;i&lt;5;i++)</a:t>
            </a:r>
            <a:r>
              <a:rPr kumimoji="1" lang="en-US" altLang="zh-CN" sz="2000">
                <a:solidFill>
                  <a:srgbClr val="0000FF"/>
                </a:solidFill>
                <a:latin typeface="宋体" pitchFamily="2" charset="-122"/>
              </a:rPr>
              <a:t>chopstick</a:t>
            </a:r>
            <a:r>
              <a:rPr kumimoji="1" lang="en-US" altLang="zh-CN" sz="2000">
                <a:latin typeface="宋体" pitchFamily="2" charset="-122"/>
              </a:rPr>
              <a:t>[i]=1;</a:t>
            </a:r>
          </a:p>
          <a:p>
            <a:pPr eaLnBrk="1" hangingPunct="1">
              <a:spcBef>
                <a:spcPct val="0"/>
              </a:spcBef>
              <a:buClrTx/>
              <a:buSzTx/>
              <a:buFontTx/>
              <a:buNone/>
            </a:pPr>
            <a:endParaRPr kumimoji="1" lang="en-US" altLang="zh-CN" sz="2000">
              <a:latin typeface="宋体" pitchFamily="2" charset="-122"/>
            </a:endParaRPr>
          </a:p>
          <a:p>
            <a:pPr eaLnBrk="1" hangingPunct="1">
              <a:spcBef>
                <a:spcPct val="0"/>
              </a:spcBef>
              <a:buClrTx/>
              <a:buSzTx/>
              <a:buFontTx/>
              <a:buNone/>
            </a:pPr>
            <a:r>
              <a:rPr lang="en-US" altLang="zh-CN" sz="2000">
                <a:latin typeface="宋体" pitchFamily="2" charset="-122"/>
              </a:rPr>
              <a:t>Philosopher-i( )  /* i=0,1,2,3,4 </a:t>
            </a:r>
            <a:r>
              <a:rPr lang="zh-CN" altLang="en-US" sz="2000">
                <a:latin typeface="宋体" pitchFamily="2" charset="-122"/>
              </a:rPr>
              <a:t>共</a:t>
            </a:r>
            <a:r>
              <a:rPr lang="en-US" altLang="zh-CN" sz="2000">
                <a:latin typeface="宋体" pitchFamily="2" charset="-122"/>
              </a:rPr>
              <a:t>5</a:t>
            </a:r>
            <a:r>
              <a:rPr lang="zh-CN" altLang="en-US" sz="2000">
                <a:latin typeface="宋体" pitchFamily="2" charset="-122"/>
              </a:rPr>
              <a:t>个函数 *</a:t>
            </a:r>
            <a:r>
              <a:rPr lang="en-US" altLang="zh-CN" sz="2000">
                <a:latin typeface="宋体" pitchFamily="2" charset="-122"/>
              </a:rPr>
              <a:t>/</a:t>
            </a:r>
          </a:p>
          <a:p>
            <a:pPr eaLnBrk="1" hangingPunct="1">
              <a:spcBef>
                <a:spcPct val="0"/>
              </a:spcBef>
              <a:buClrTx/>
              <a:buSzTx/>
              <a:buFontTx/>
              <a:buNone/>
            </a:pPr>
            <a:r>
              <a:rPr lang="en-US" altLang="zh-CN" sz="2000">
                <a:latin typeface="宋体" pitchFamily="2" charset="-122"/>
              </a:rPr>
              <a:t> {</a:t>
            </a:r>
            <a:r>
              <a:rPr kumimoji="1" lang="en-US" altLang="zh-CN" sz="2000">
                <a:latin typeface="宋体" pitchFamily="2" charset="-122"/>
              </a:rPr>
              <a:t>  while (True)</a:t>
            </a:r>
          </a:p>
          <a:p>
            <a:pPr eaLnBrk="1" hangingPunct="1">
              <a:spcBef>
                <a:spcPct val="0"/>
              </a:spcBef>
              <a:buClrTx/>
              <a:buSzTx/>
              <a:buFontTx/>
              <a:buNone/>
            </a:pPr>
            <a:r>
              <a:rPr kumimoji="1" lang="en-US" altLang="zh-CN" sz="2000">
                <a:latin typeface="宋体" pitchFamily="2" charset="-122"/>
              </a:rPr>
              <a:t>      { </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[i].p();       /* </a:t>
            </a:r>
            <a:r>
              <a:rPr kumimoji="1" lang="zh-CN" altLang="en-US">
                <a:latin typeface="宋体" pitchFamily="2" charset="-122"/>
              </a:rPr>
              <a:t>取左手边筷子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[(i+1)%5].p(); /* </a:t>
            </a:r>
            <a:r>
              <a:rPr kumimoji="1" lang="zh-CN" altLang="en-US">
                <a:latin typeface="宋体" pitchFamily="2" charset="-122"/>
              </a:rPr>
              <a:t>取右手边筷子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eating();               /* </a:t>
            </a:r>
            <a:r>
              <a:rPr kumimoji="1" lang="zh-CN" altLang="en-US">
                <a:latin typeface="宋体" pitchFamily="2" charset="-122"/>
              </a:rPr>
              <a:t>用餐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[i].v();       /* </a:t>
            </a:r>
            <a:r>
              <a:rPr kumimoji="1" lang="zh-CN" altLang="en-US">
                <a:latin typeface="宋体" pitchFamily="2" charset="-122"/>
              </a:rPr>
              <a:t>放下左手边筷子 *</a:t>
            </a:r>
            <a:r>
              <a:rPr kumimoji="1" lang="en-US" altLang="zh-CN">
                <a:latin typeface="宋体" pitchFamily="2" charset="-122"/>
              </a:rPr>
              <a:t>/</a:t>
            </a:r>
          </a:p>
          <a:p>
            <a:pPr lvl="2" eaLnBrk="1" hangingPunct="1">
              <a:spcBef>
                <a:spcPct val="0"/>
              </a:spcBef>
              <a:buClrTx/>
              <a:buSzTx/>
              <a:buFontTx/>
              <a:buNone/>
            </a:pPr>
            <a:r>
              <a:rPr kumimoji="1" lang="en-US" altLang="zh-CN">
                <a:latin typeface="宋体" pitchFamily="2" charset="-122"/>
              </a:rPr>
              <a:t>   </a:t>
            </a:r>
            <a:r>
              <a:rPr kumimoji="1" lang="en-US" altLang="zh-CN">
                <a:solidFill>
                  <a:srgbClr val="0000FF"/>
                </a:solidFill>
                <a:latin typeface="宋体" pitchFamily="2" charset="-122"/>
              </a:rPr>
              <a:t>chopstick</a:t>
            </a:r>
            <a:r>
              <a:rPr kumimoji="1" lang="en-US" altLang="zh-CN">
                <a:latin typeface="宋体" pitchFamily="2" charset="-122"/>
              </a:rPr>
              <a:t>[(i+1)%5].v(); /* </a:t>
            </a:r>
            <a:r>
              <a:rPr kumimoji="1" lang="zh-CN" altLang="en-US">
                <a:latin typeface="宋体" pitchFamily="2" charset="-122"/>
              </a:rPr>
              <a:t>放下右手边筷子 *</a:t>
            </a:r>
            <a:r>
              <a:rPr kumimoji="1" lang="en-US" altLang="zh-CN">
                <a:latin typeface="宋体" pitchFamily="2" charset="-122"/>
              </a:rPr>
              <a:t>/</a:t>
            </a:r>
          </a:p>
          <a:p>
            <a:pPr eaLnBrk="1" hangingPunct="1">
              <a:spcBef>
                <a:spcPct val="0"/>
              </a:spcBef>
              <a:buClrTx/>
              <a:buSzTx/>
              <a:buFontTx/>
              <a:buNone/>
            </a:pPr>
            <a:r>
              <a:rPr kumimoji="1" lang="en-US" altLang="zh-CN" sz="2000">
                <a:latin typeface="宋体" pitchFamily="2" charset="-122"/>
              </a:rPr>
              <a:t>          thinking();             /* </a:t>
            </a:r>
            <a:r>
              <a:rPr kumimoji="1" lang="zh-CN" altLang="en-US" sz="2000">
                <a:latin typeface="宋体" pitchFamily="2" charset="-122"/>
              </a:rPr>
              <a:t>思考 *</a:t>
            </a:r>
            <a:r>
              <a:rPr kumimoji="1" lang="en-US" altLang="zh-CN" sz="2000">
                <a:latin typeface="宋体" pitchFamily="2" charset="-122"/>
              </a:rPr>
              <a:t>/</a:t>
            </a:r>
          </a:p>
          <a:p>
            <a:pPr eaLnBrk="1" hangingPunct="1">
              <a:spcBef>
                <a:spcPct val="0"/>
              </a:spcBef>
              <a:buClrTx/>
              <a:buSzTx/>
              <a:buFontTx/>
              <a:buNone/>
            </a:pPr>
            <a:r>
              <a:rPr kumimoji="1" lang="en-US" altLang="zh-CN" sz="2000">
                <a:latin typeface="宋体" pitchFamily="2" charset="-122"/>
              </a:rPr>
              <a:t>      }</a:t>
            </a:r>
          </a:p>
          <a:p>
            <a:pPr eaLnBrk="1" hangingPunct="1">
              <a:spcBef>
                <a:spcPct val="0"/>
              </a:spcBef>
              <a:buClrTx/>
              <a:buSzTx/>
              <a:buFontTx/>
              <a:buNone/>
            </a:pPr>
            <a:r>
              <a:rPr kumimoji="1" lang="en-US" altLang="zh-CN" sz="2000">
                <a:latin typeface="宋体" pitchFamily="2" charset="-122"/>
              </a:rPr>
              <a:t> }</a:t>
            </a:r>
          </a:p>
        </p:txBody>
      </p:sp>
      <p:sp>
        <p:nvSpPr>
          <p:cNvPr id="48131"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经典同步例：哲学家进餐问题 </a:t>
            </a:r>
            <a:r>
              <a:rPr kumimoji="1" lang="en-US" altLang="zh-CN" sz="2400">
                <a:solidFill>
                  <a:srgbClr val="CC0000"/>
                </a:solidFill>
                <a:latin typeface="Verdana" pitchFamily="34" charset="0"/>
                <a:ea typeface="黑体" pitchFamily="2" charset="-122"/>
              </a:rPr>
              <a:t>–</a:t>
            </a:r>
            <a:r>
              <a:rPr kumimoji="1" lang="en-US" altLang="zh-CN" sz="2400">
                <a:solidFill>
                  <a:srgbClr val="CC0000"/>
                </a:solidFill>
                <a:latin typeface="黑体" pitchFamily="2" charset="-122"/>
                <a:ea typeface="黑体" pitchFamily="2" charset="-122"/>
              </a:rPr>
              <a:t> </a:t>
            </a:r>
            <a:r>
              <a:rPr kumimoji="1" lang="zh-CN" altLang="en-US" sz="2400">
                <a:latin typeface="黑体" pitchFamily="2" charset="-122"/>
                <a:ea typeface="黑体" pitchFamily="2" charset="-122"/>
              </a:rPr>
              <a:t>无</a:t>
            </a:r>
            <a:r>
              <a:rPr kumimoji="1" lang="zh-CN" altLang="en-US" sz="2400">
                <a:latin typeface="Verdana" pitchFamily="34" charset="0"/>
                <a:ea typeface="黑体" pitchFamily="2" charset="-122"/>
              </a:rPr>
              <a:t>“</a:t>
            </a:r>
            <a:r>
              <a:rPr kumimoji="1" lang="zh-CN" altLang="en-US" sz="2400">
                <a:latin typeface="黑体" pitchFamily="2" charset="-122"/>
                <a:ea typeface="黑体" pitchFamily="2" charset="-122"/>
              </a:rPr>
              <a:t>死锁</a:t>
            </a:r>
            <a:r>
              <a:rPr kumimoji="1" lang="zh-CN" altLang="en-US" sz="2400">
                <a:latin typeface="Verdana" pitchFamily="34" charset="0"/>
                <a:ea typeface="黑体" pitchFamily="2" charset="-122"/>
              </a:rPr>
              <a:t>”</a:t>
            </a:r>
            <a:r>
              <a:rPr kumimoji="1" lang="zh-CN" altLang="en-US" sz="2400">
                <a:latin typeface="黑体" pitchFamily="2" charset="-122"/>
                <a:ea typeface="黑体" pitchFamily="2" charset="-122"/>
              </a:rPr>
              <a:t>解法</a:t>
            </a:r>
            <a:r>
              <a:rPr kumimoji="1" lang="zh-CN" altLang="en-US" sz="2400">
                <a:solidFill>
                  <a:srgbClr val="CC0000"/>
                </a:solidFill>
                <a:latin typeface="黑体" pitchFamily="2" charset="-122"/>
                <a:ea typeface="黑体" pitchFamily="2" charset="-122"/>
              </a:rPr>
              <a:t>    </a:t>
            </a:r>
          </a:p>
        </p:txBody>
      </p:sp>
      <p:sp>
        <p:nvSpPr>
          <p:cNvPr id="48132"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
        <p:nvSpPr>
          <p:cNvPr id="310278" name="AutoShape 6"/>
          <p:cNvSpPr>
            <a:spLocks noChangeArrowheads="1"/>
          </p:cNvSpPr>
          <p:nvPr/>
        </p:nvSpPr>
        <p:spPr bwMode="auto">
          <a:xfrm>
            <a:off x="3581400" y="3429000"/>
            <a:ext cx="1905000" cy="381000"/>
          </a:xfrm>
          <a:prstGeom prst="wedgeRectCallout">
            <a:avLst>
              <a:gd name="adj1" fmla="val -99833"/>
              <a:gd name="adj2" fmla="val 47500"/>
            </a:avLst>
          </a:prstGeom>
          <a:solidFill>
            <a:schemeClr val="accent1">
              <a:alpha val="18823"/>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rPr>
              <a:t>allow-eat.p();</a:t>
            </a:r>
          </a:p>
        </p:txBody>
      </p:sp>
      <p:sp>
        <p:nvSpPr>
          <p:cNvPr id="310279" name="AutoShape 7"/>
          <p:cNvSpPr>
            <a:spLocks noChangeArrowheads="1"/>
          </p:cNvSpPr>
          <p:nvPr/>
        </p:nvSpPr>
        <p:spPr bwMode="auto">
          <a:xfrm>
            <a:off x="3657600" y="5867400"/>
            <a:ext cx="1905000" cy="381000"/>
          </a:xfrm>
          <a:prstGeom prst="wedgeRectCallout">
            <a:avLst>
              <a:gd name="adj1" fmla="val -85500"/>
              <a:gd name="adj2" fmla="val -176250"/>
            </a:avLst>
          </a:prstGeom>
          <a:solidFill>
            <a:schemeClr val="accent1">
              <a:alpha val="18823"/>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CC0000"/>
                </a:solidFill>
              </a:rPr>
              <a:t>allow-eat.v();</a:t>
            </a:r>
          </a:p>
        </p:txBody>
      </p:sp>
      <p:sp>
        <p:nvSpPr>
          <p:cNvPr id="310280" name="AutoShape 8"/>
          <p:cNvSpPr>
            <a:spLocks noChangeArrowheads="1"/>
          </p:cNvSpPr>
          <p:nvPr/>
        </p:nvSpPr>
        <p:spPr bwMode="auto">
          <a:xfrm rot="10800000">
            <a:off x="5486400" y="2133600"/>
            <a:ext cx="1143000" cy="152400"/>
          </a:xfrm>
          <a:prstGeom prst="notchedRightArrow">
            <a:avLst>
              <a:gd name="adj1" fmla="val 55843"/>
              <a:gd name="adj2" fmla="val 220174"/>
            </a:avLst>
          </a:prstGeom>
          <a:solidFill>
            <a:srgbClr val="CC0000"/>
          </a:solidFill>
          <a:ln w="9525" algn="ctr">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10281" name="Rectangle 9"/>
          <p:cNvSpPr>
            <a:spLocks noChangeArrowheads="1"/>
          </p:cNvSpPr>
          <p:nvPr/>
        </p:nvSpPr>
        <p:spPr bwMode="auto">
          <a:xfrm>
            <a:off x="3581400" y="2082800"/>
            <a:ext cx="1905000" cy="2286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000"/>
              <a:t>, </a:t>
            </a:r>
            <a:r>
              <a:rPr kumimoji="1" lang="en-US" altLang="zh-CN" sz="2000">
                <a:solidFill>
                  <a:srgbClr val="CC0000"/>
                </a:solidFill>
              </a:rPr>
              <a:t>allow-eat=4 </a:t>
            </a:r>
            <a:r>
              <a:rPr kumimoji="1" lang="en-US" altLang="zh-CN"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310280"/>
                                        </p:tgtEl>
                                        <p:attrNameLst>
                                          <p:attrName>style.visibility</p:attrName>
                                        </p:attrNameLst>
                                      </p:cBhvr>
                                      <p:to>
                                        <p:strVal val="visible"/>
                                      </p:to>
                                    </p:set>
                                    <p:animEffect transition="in" filter="wipe(right)">
                                      <p:cBhvr>
                                        <p:cTn id="12" dur="500"/>
                                        <p:tgtEl>
                                          <p:spTgt spid="310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0278"/>
                                        </p:tgtEl>
                                        <p:attrNameLst>
                                          <p:attrName>style.visibility</p:attrName>
                                        </p:attrNameLst>
                                      </p:cBhvr>
                                      <p:to>
                                        <p:strVal val="visible"/>
                                      </p:to>
                                    </p:set>
                                    <p:animEffect transition="in" filter="wipe(right)">
                                      <p:cBhvr>
                                        <p:cTn id="17" dur="2000"/>
                                        <p:tgtEl>
                                          <p:spTgt spid="310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Effect transition="in" filter="wipe(right)">
                                      <p:cBhvr>
                                        <p:cTn id="22" dur="2000"/>
                                        <p:tgtEl>
                                          <p:spTgt spid="3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animBg="1"/>
      <p:bldP spid="310279" grpId="0" animBg="1"/>
      <p:bldP spid="310280" grpId="0" animBg="1"/>
      <p:bldP spid="3102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2"/>
          <p:cNvSpPr>
            <a:spLocks noChangeArrowheads="1"/>
          </p:cNvSpPr>
          <p:nvPr/>
        </p:nvSpPr>
        <p:spPr bwMode="auto">
          <a:xfrm>
            <a:off x="3132138" y="4382398"/>
            <a:ext cx="2057065" cy="652255"/>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a:r>
              <a:rPr lang="zh-CN" altLang="en-US" sz="2400" b="1">
                <a:latin typeface="宋体" pitchFamily="2" charset="-122"/>
              </a:rPr>
              <a:t>果盘</a:t>
            </a:r>
          </a:p>
        </p:txBody>
      </p:sp>
      <p:sp>
        <p:nvSpPr>
          <p:cNvPr id="72707" name="Line 3"/>
          <p:cNvSpPr>
            <a:spLocks noChangeShapeType="1"/>
          </p:cNvSpPr>
          <p:nvPr/>
        </p:nvSpPr>
        <p:spPr bwMode="auto">
          <a:xfrm>
            <a:off x="1587500" y="3411537"/>
            <a:ext cx="1556698" cy="468313"/>
          </a:xfrm>
          <a:prstGeom prst="line">
            <a:avLst/>
          </a:prstGeom>
          <a:noFill/>
          <a:ln w="38100" cmpd="sng">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8" name="Line 4"/>
          <p:cNvSpPr>
            <a:spLocks noChangeShapeType="1"/>
          </p:cNvSpPr>
          <p:nvPr/>
        </p:nvSpPr>
        <p:spPr bwMode="auto">
          <a:xfrm flipV="1">
            <a:off x="1908175" y="5211761"/>
            <a:ext cx="1195322" cy="395288"/>
          </a:xfrm>
          <a:prstGeom prst="line">
            <a:avLst/>
          </a:prstGeom>
          <a:noFill/>
          <a:ln w="38100" cmpd="sng">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9" name="Line 5"/>
          <p:cNvSpPr>
            <a:spLocks noChangeShapeType="1"/>
          </p:cNvSpPr>
          <p:nvPr/>
        </p:nvSpPr>
        <p:spPr bwMode="auto">
          <a:xfrm flipV="1">
            <a:off x="5221288" y="3375025"/>
            <a:ext cx="1392835" cy="431800"/>
          </a:xfrm>
          <a:prstGeom prst="line">
            <a:avLst/>
          </a:prstGeom>
          <a:noFill/>
          <a:ln w="38100" cmpd="sng">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0" name="Line 6"/>
          <p:cNvSpPr>
            <a:spLocks noChangeShapeType="1"/>
          </p:cNvSpPr>
          <p:nvPr/>
        </p:nvSpPr>
        <p:spPr bwMode="auto">
          <a:xfrm>
            <a:off x="5292726" y="5175250"/>
            <a:ext cx="1326998" cy="360363"/>
          </a:xfrm>
          <a:prstGeom prst="line">
            <a:avLst/>
          </a:prstGeom>
          <a:noFill/>
          <a:ln w="38100" cmpd="sng">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1" name="Text Box 7"/>
          <p:cNvSpPr txBox="1">
            <a:spLocks noChangeArrowheads="1"/>
          </p:cNvSpPr>
          <p:nvPr/>
        </p:nvSpPr>
        <p:spPr bwMode="auto">
          <a:xfrm>
            <a:off x="755651" y="2574925"/>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父</a:t>
            </a:r>
            <a:r>
              <a:rPr lang="en-US" sz="2400" b="1">
                <a:latin typeface="宋体" pitchFamily="2" charset="-122"/>
              </a:rPr>
              <a:t>(apple)</a:t>
            </a:r>
          </a:p>
        </p:txBody>
      </p:sp>
      <p:sp>
        <p:nvSpPr>
          <p:cNvPr id="72712" name="Text Box 8"/>
          <p:cNvSpPr txBox="1">
            <a:spLocks noChangeArrowheads="1"/>
          </p:cNvSpPr>
          <p:nvPr/>
        </p:nvSpPr>
        <p:spPr bwMode="auto">
          <a:xfrm>
            <a:off x="755651" y="5741987"/>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母</a:t>
            </a:r>
            <a:r>
              <a:rPr lang="en-US" sz="2400" b="1">
                <a:latin typeface="宋体" pitchFamily="2" charset="-122"/>
              </a:rPr>
              <a:t>(orange)</a:t>
            </a:r>
          </a:p>
        </p:txBody>
      </p:sp>
      <p:sp>
        <p:nvSpPr>
          <p:cNvPr id="72713" name="Text Box 9"/>
          <p:cNvSpPr txBox="1">
            <a:spLocks noChangeArrowheads="1"/>
          </p:cNvSpPr>
          <p:nvPr/>
        </p:nvSpPr>
        <p:spPr bwMode="auto">
          <a:xfrm>
            <a:off x="5580064" y="2663825"/>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儿</a:t>
            </a:r>
            <a:r>
              <a:rPr lang="en-US" sz="2400" b="1">
                <a:latin typeface="宋体" pitchFamily="2" charset="-122"/>
              </a:rPr>
              <a:t>(orange)</a:t>
            </a:r>
          </a:p>
        </p:txBody>
      </p:sp>
      <p:sp>
        <p:nvSpPr>
          <p:cNvPr id="72714" name="Text Box 10"/>
          <p:cNvSpPr txBox="1">
            <a:spLocks noChangeArrowheads="1"/>
          </p:cNvSpPr>
          <p:nvPr/>
        </p:nvSpPr>
        <p:spPr bwMode="auto">
          <a:xfrm>
            <a:off x="5722939" y="5689600"/>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itchFamily="2" charset="-122"/>
              </a:rPr>
              <a:t>女</a:t>
            </a:r>
            <a:r>
              <a:rPr lang="en-US" sz="2400" b="1">
                <a:latin typeface="宋体" pitchFamily="2" charset="-122"/>
              </a:rPr>
              <a:t>(apple)</a:t>
            </a:r>
          </a:p>
        </p:txBody>
      </p:sp>
      <p:sp>
        <p:nvSpPr>
          <p:cNvPr id="72715" name="Text Box 11"/>
          <p:cNvSpPr txBox="1">
            <a:spLocks noChangeArrowheads="1"/>
          </p:cNvSpPr>
          <p:nvPr/>
        </p:nvSpPr>
        <p:spPr bwMode="auto">
          <a:xfrm>
            <a:off x="228600" y="1685700"/>
            <a:ext cx="83819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dirty="0" smtClean="0">
                <a:latin typeface="宋体" pitchFamily="2" charset="-122"/>
              </a:rPr>
              <a:t>吃水果</a:t>
            </a:r>
            <a:r>
              <a:rPr lang="en-US" altLang="zh-CN" sz="2400" b="1" dirty="0" smtClean="0">
                <a:latin typeface="宋体" pitchFamily="2" charset="-122"/>
              </a:rPr>
              <a:t>,</a:t>
            </a:r>
            <a:r>
              <a:rPr lang="zh-CN" altLang="en-US" sz="2400" dirty="0">
                <a:latin typeface="宋体" pitchFamily="2" charset="-122"/>
              </a:rPr>
              <a:t>一</a:t>
            </a:r>
            <a:r>
              <a:rPr lang="zh-CN" altLang="en-US" sz="2400" dirty="0" smtClean="0">
                <a:latin typeface="宋体" pitchFamily="2" charset="-122"/>
              </a:rPr>
              <a:t>次只能有一个人使用果盘，盘子只能放一个水果</a:t>
            </a:r>
            <a:endParaRPr lang="zh-CN" altLang="en-US" sz="2400" b="1" dirty="0">
              <a:latin typeface="宋体" pitchFamily="2" charset="-122"/>
            </a:endParaRPr>
          </a:p>
        </p:txBody>
      </p:sp>
      <p:sp>
        <p:nvSpPr>
          <p:cNvPr id="13"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Tree>
    <p:extLst>
      <p:ext uri="{BB962C8B-B14F-4D97-AF65-F5344CB8AC3E}">
        <p14:creationId xmlns:p14="http://schemas.microsoft.com/office/powerpoint/2010/main" val="11935776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42365" y="1524000"/>
            <a:ext cx="483687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sz="2400" b="1" dirty="0">
                <a:latin typeface="宋体" pitchFamily="2" charset="-122"/>
              </a:rPr>
              <a:t>Plate:=1,</a:t>
            </a:r>
            <a:r>
              <a:rPr lang="zh-CN" altLang="en-US" sz="2400" b="1" dirty="0">
                <a:latin typeface="宋体" pitchFamily="2" charset="-122"/>
              </a:rPr>
              <a:t>表示盘子空否</a:t>
            </a:r>
          </a:p>
          <a:p>
            <a:r>
              <a:rPr lang="en-US" sz="2400" b="1" dirty="0">
                <a:latin typeface="宋体" pitchFamily="2" charset="-122"/>
              </a:rPr>
              <a:t>apple:=</a:t>
            </a:r>
            <a:r>
              <a:rPr lang="en-US" sz="2400" b="1" dirty="0" err="1">
                <a:latin typeface="宋体" pitchFamily="2" charset="-122"/>
              </a:rPr>
              <a:t>0,orange</a:t>
            </a:r>
            <a:r>
              <a:rPr lang="en-US" sz="2400" b="1" dirty="0">
                <a:latin typeface="宋体" pitchFamily="2" charset="-122"/>
              </a:rPr>
              <a:t>:=0</a:t>
            </a:r>
            <a:r>
              <a:rPr lang="zh-CN" altLang="en-US" sz="2400" b="1" dirty="0">
                <a:latin typeface="宋体" pitchFamily="2" charset="-122"/>
              </a:rPr>
              <a:t>表示有否水果</a:t>
            </a:r>
          </a:p>
        </p:txBody>
      </p:sp>
      <p:sp>
        <p:nvSpPr>
          <p:cNvPr id="74755" name="Text Box 3"/>
          <p:cNvSpPr txBox="1">
            <a:spLocks noChangeArrowheads="1"/>
          </p:cNvSpPr>
          <p:nvPr/>
        </p:nvSpPr>
        <p:spPr bwMode="auto">
          <a:xfrm>
            <a:off x="2754540" y="2676525"/>
            <a:ext cx="1736671"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父</a:t>
            </a:r>
            <a:r>
              <a:rPr lang="en-US" sz="2400" b="1">
                <a:latin typeface="宋体" pitchFamily="2" charset="-122"/>
              </a:rPr>
              <a:t>:</a:t>
            </a:r>
          </a:p>
          <a:p>
            <a:r>
              <a:rPr lang="en-US" sz="2400" b="1">
                <a:latin typeface="宋体" pitchFamily="2" charset="-122"/>
              </a:rPr>
              <a:t>P(plate);</a:t>
            </a:r>
          </a:p>
          <a:p>
            <a:r>
              <a:rPr lang="en-US" sz="2400" b="1">
                <a:latin typeface="宋体" pitchFamily="2" charset="-122"/>
              </a:rPr>
              <a:t>Put apple;</a:t>
            </a:r>
          </a:p>
          <a:p>
            <a:r>
              <a:rPr lang="en-US" sz="2400" b="1">
                <a:latin typeface="宋体" pitchFamily="2" charset="-122"/>
              </a:rPr>
              <a:t>V(apple);</a:t>
            </a:r>
          </a:p>
        </p:txBody>
      </p:sp>
      <p:sp>
        <p:nvSpPr>
          <p:cNvPr id="74756" name="Text Box 4"/>
          <p:cNvSpPr txBox="1">
            <a:spLocks noChangeArrowheads="1"/>
          </p:cNvSpPr>
          <p:nvPr/>
        </p:nvSpPr>
        <p:spPr bwMode="auto">
          <a:xfrm>
            <a:off x="5923190" y="266700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女</a:t>
            </a:r>
            <a:r>
              <a:rPr lang="en-US" sz="2400" b="1">
                <a:latin typeface="宋体" pitchFamily="2" charset="-122"/>
              </a:rPr>
              <a:t>:</a:t>
            </a:r>
          </a:p>
          <a:p>
            <a:r>
              <a:rPr lang="en-US" sz="2400" b="1">
                <a:latin typeface="宋体" pitchFamily="2" charset="-122"/>
              </a:rPr>
              <a:t>P(apple);</a:t>
            </a:r>
          </a:p>
          <a:p>
            <a:r>
              <a:rPr lang="en-US" sz="2400" b="1">
                <a:latin typeface="宋体" pitchFamily="2" charset="-122"/>
              </a:rPr>
              <a:t>Take apple;</a:t>
            </a:r>
          </a:p>
          <a:p>
            <a:r>
              <a:rPr lang="en-US" sz="2400" b="1">
                <a:latin typeface="宋体" pitchFamily="2" charset="-122"/>
              </a:rPr>
              <a:t>V(plate);</a:t>
            </a:r>
          </a:p>
        </p:txBody>
      </p:sp>
      <p:sp>
        <p:nvSpPr>
          <p:cNvPr id="74757" name="Text Box 5"/>
          <p:cNvSpPr txBox="1">
            <a:spLocks noChangeArrowheads="1"/>
          </p:cNvSpPr>
          <p:nvPr/>
        </p:nvSpPr>
        <p:spPr bwMode="auto">
          <a:xfrm>
            <a:off x="2772003" y="497205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母</a:t>
            </a:r>
            <a:r>
              <a:rPr lang="en-US" sz="2400" b="1">
                <a:latin typeface="宋体" pitchFamily="2" charset="-122"/>
              </a:rPr>
              <a:t>:</a:t>
            </a:r>
          </a:p>
          <a:p>
            <a:r>
              <a:rPr lang="en-US" sz="2400" b="1">
                <a:latin typeface="宋体" pitchFamily="2" charset="-122"/>
              </a:rPr>
              <a:t>P(plate);</a:t>
            </a:r>
          </a:p>
          <a:p>
            <a:r>
              <a:rPr lang="en-US" sz="2400" b="1">
                <a:latin typeface="宋体" pitchFamily="2" charset="-122"/>
              </a:rPr>
              <a:t>Put orange;</a:t>
            </a:r>
          </a:p>
          <a:p>
            <a:r>
              <a:rPr lang="en-US" sz="2400" b="1">
                <a:latin typeface="宋体" pitchFamily="2" charset="-122"/>
              </a:rPr>
              <a:t>V(orange);</a:t>
            </a:r>
          </a:p>
        </p:txBody>
      </p:sp>
      <p:sp>
        <p:nvSpPr>
          <p:cNvPr id="74758" name="Text Box 6"/>
          <p:cNvSpPr txBox="1">
            <a:spLocks noChangeArrowheads="1"/>
          </p:cNvSpPr>
          <p:nvPr/>
        </p:nvSpPr>
        <p:spPr bwMode="auto">
          <a:xfrm>
            <a:off x="5940653" y="4962525"/>
            <a:ext cx="204765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itchFamily="2" charset="-122"/>
              </a:rPr>
              <a:t>儿</a:t>
            </a:r>
            <a:r>
              <a:rPr lang="en-US" sz="2400" b="1">
                <a:latin typeface="宋体" pitchFamily="2" charset="-122"/>
              </a:rPr>
              <a:t>:</a:t>
            </a:r>
          </a:p>
          <a:p>
            <a:r>
              <a:rPr lang="en-US" sz="2400" b="1">
                <a:latin typeface="宋体" pitchFamily="2" charset="-122"/>
              </a:rPr>
              <a:t>P(orange);</a:t>
            </a:r>
          </a:p>
          <a:p>
            <a:r>
              <a:rPr lang="en-US" sz="2400" b="1">
                <a:latin typeface="宋体" pitchFamily="2" charset="-122"/>
              </a:rPr>
              <a:t>Take orange;</a:t>
            </a:r>
          </a:p>
          <a:p>
            <a:r>
              <a:rPr lang="en-US" sz="2400" b="1">
                <a:latin typeface="宋体" pitchFamily="2" charset="-122"/>
              </a:rPr>
              <a:t>V(plate);</a:t>
            </a:r>
          </a:p>
        </p:txBody>
      </p:sp>
      <p:sp>
        <p:nvSpPr>
          <p:cNvPr id="9"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dirty="0">
                <a:latin typeface="黑体" pitchFamily="2" charset="-122"/>
                <a:ea typeface="黑体" pitchFamily="2" charset="-122"/>
              </a:rPr>
              <a:t>6.4 </a:t>
            </a:r>
            <a:r>
              <a:rPr lang="zh-CN" altLang="en-US" sz="3200" dirty="0">
                <a:latin typeface="黑体" pitchFamily="2" charset="-122"/>
                <a:ea typeface="黑体" pitchFamily="2" charset="-122"/>
              </a:rPr>
              <a:t>进程同步</a:t>
            </a:r>
            <a:endParaRPr lang="zh-CN" altLang="en-US" sz="3600" dirty="0"/>
          </a:p>
        </p:txBody>
      </p:sp>
    </p:spTree>
    <p:extLst>
      <p:ext uri="{BB962C8B-B14F-4D97-AF65-F5344CB8AC3E}">
        <p14:creationId xmlns:p14="http://schemas.microsoft.com/office/powerpoint/2010/main" val="153631264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153352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1</a:t>
            </a:r>
            <a:r>
              <a:rPr kumimoji="1" lang="zh-CN" altLang="en-US" sz="2400">
                <a:latin typeface="宋体" pitchFamily="2" charset="-122"/>
              </a:rPr>
              <a:t>）定义一个信号量</a:t>
            </a:r>
            <a:r>
              <a:rPr kumimoji="1" lang="en-US" altLang="zh-CN" sz="2400">
                <a:latin typeface="宋体" pitchFamily="2" charset="-122"/>
              </a:rPr>
              <a:t>sem</a:t>
            </a:r>
            <a:r>
              <a:rPr kumimoji="1" lang="zh-CN" altLang="en-US" sz="2400">
                <a:latin typeface="宋体" pitchFamily="2" charset="-122"/>
              </a:rPr>
              <a:t>；</a:t>
            </a:r>
          </a:p>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2</a:t>
            </a:r>
            <a:r>
              <a:rPr kumimoji="1" lang="zh-CN" altLang="en-US" sz="2400">
                <a:latin typeface="宋体" pitchFamily="2" charset="-122"/>
              </a:rPr>
              <a:t>）用</a:t>
            </a:r>
            <a:r>
              <a:rPr kumimoji="1" lang="en-US" altLang="zh-CN" sz="2400">
                <a:latin typeface="宋体" pitchFamily="2" charset="-122"/>
              </a:rPr>
              <a:t>sem</a:t>
            </a:r>
            <a:r>
              <a:rPr kumimoji="1" lang="zh-CN" altLang="en-US" sz="2400">
                <a:latin typeface="宋体" pitchFamily="2" charset="-122"/>
              </a:rPr>
              <a:t>来实现临界区互斥进入问题时，</a:t>
            </a:r>
            <a:br>
              <a:rPr kumimoji="1" lang="zh-CN" altLang="en-US" sz="2400">
                <a:latin typeface="宋体" pitchFamily="2" charset="-122"/>
              </a:rPr>
            </a:br>
            <a:r>
              <a:rPr kumimoji="1" lang="zh-CN" altLang="en-US" sz="2400">
                <a:latin typeface="宋体" pitchFamily="2" charset="-122"/>
              </a:rPr>
              <a:t>     </a:t>
            </a:r>
            <a:r>
              <a:rPr kumimoji="1" lang="en-US" altLang="zh-CN" sz="2400">
                <a:latin typeface="宋体" pitchFamily="2" charset="-122"/>
              </a:rPr>
              <a:t>sem.p()</a:t>
            </a:r>
            <a:r>
              <a:rPr kumimoji="1" lang="zh-CN" altLang="en-US" sz="2400">
                <a:latin typeface="宋体" pitchFamily="2" charset="-122"/>
              </a:rPr>
              <a:t>和</a:t>
            </a:r>
            <a:r>
              <a:rPr kumimoji="1" lang="en-US" altLang="zh-CN" sz="2400">
                <a:latin typeface="宋体" pitchFamily="2" charset="-122"/>
              </a:rPr>
              <a:t>sem.v()</a:t>
            </a:r>
            <a:r>
              <a:rPr kumimoji="1" lang="zh-CN" altLang="en-US" sz="2400">
                <a:latin typeface="宋体" pitchFamily="2" charset="-122"/>
              </a:rPr>
              <a:t>应该出现在同一进</a:t>
            </a:r>
            <a:br>
              <a:rPr kumimoji="1" lang="zh-CN" altLang="en-US" sz="2400">
                <a:latin typeface="宋体" pitchFamily="2" charset="-122"/>
              </a:rPr>
            </a:br>
            <a:r>
              <a:rPr kumimoji="1" lang="zh-CN" altLang="en-US" sz="2400">
                <a:latin typeface="宋体" pitchFamily="2" charset="-122"/>
              </a:rPr>
              <a:t>     程代码中的相关临界区的“进入区”</a:t>
            </a:r>
            <a:br>
              <a:rPr kumimoji="1" lang="zh-CN" altLang="en-US" sz="2400">
                <a:latin typeface="宋体" pitchFamily="2" charset="-122"/>
              </a:rPr>
            </a:br>
            <a:r>
              <a:rPr kumimoji="1" lang="zh-CN" altLang="en-US" sz="2400">
                <a:latin typeface="宋体" pitchFamily="2" charset="-122"/>
              </a:rPr>
              <a:t>     和“退出区”；</a:t>
            </a:r>
          </a:p>
          <a:p>
            <a:pPr eaLnBrk="1" hangingPunct="1">
              <a:lnSpc>
                <a:spcPct val="130000"/>
              </a:lnSpc>
              <a:spcBef>
                <a:spcPct val="0"/>
              </a:spcBef>
              <a:buClrTx/>
              <a:buSzTx/>
              <a:buFontTx/>
              <a:buNone/>
            </a:pPr>
            <a:r>
              <a:rPr kumimoji="1" lang="zh-CN" altLang="en-US" sz="2400">
                <a:latin typeface="宋体" pitchFamily="2" charset="-122"/>
              </a:rPr>
              <a:t>（</a:t>
            </a:r>
            <a:r>
              <a:rPr kumimoji="1" lang="en-US" altLang="zh-CN" sz="2400">
                <a:latin typeface="宋体" pitchFamily="2" charset="-122"/>
              </a:rPr>
              <a:t>3</a:t>
            </a:r>
            <a:r>
              <a:rPr kumimoji="1" lang="zh-CN" altLang="en-US" sz="2400">
                <a:latin typeface="宋体" pitchFamily="2" charset="-122"/>
              </a:rPr>
              <a:t>）用</a:t>
            </a:r>
            <a:r>
              <a:rPr kumimoji="1" lang="en-US" altLang="zh-CN" sz="2400">
                <a:latin typeface="宋体" pitchFamily="2" charset="-122"/>
              </a:rPr>
              <a:t>sem</a:t>
            </a:r>
            <a:r>
              <a:rPr kumimoji="1" lang="zh-CN" altLang="en-US" sz="2400">
                <a:latin typeface="宋体" pitchFamily="2" charset="-122"/>
              </a:rPr>
              <a:t>来实现进程间同步问题时，</a:t>
            </a:r>
            <a:br>
              <a:rPr kumimoji="1" lang="zh-CN" altLang="en-US" sz="2400">
                <a:latin typeface="宋体" pitchFamily="2" charset="-122"/>
              </a:rPr>
            </a:br>
            <a:r>
              <a:rPr kumimoji="1" lang="zh-CN" altLang="en-US" sz="2400">
                <a:latin typeface="宋体" pitchFamily="2" charset="-122"/>
              </a:rPr>
              <a:t>     </a:t>
            </a:r>
            <a:r>
              <a:rPr kumimoji="1" lang="en-US" altLang="zh-CN" sz="2400">
                <a:latin typeface="宋体" pitchFamily="2" charset="-122"/>
              </a:rPr>
              <a:t>sem.p()</a:t>
            </a:r>
            <a:r>
              <a:rPr kumimoji="1" lang="zh-CN" altLang="en-US" sz="2400">
                <a:latin typeface="宋体" pitchFamily="2" charset="-122"/>
              </a:rPr>
              <a:t>和</a:t>
            </a:r>
            <a:r>
              <a:rPr kumimoji="1" lang="en-US" altLang="zh-CN" sz="2400">
                <a:latin typeface="宋体" pitchFamily="2" charset="-122"/>
              </a:rPr>
              <a:t>sem.v()</a:t>
            </a:r>
            <a:r>
              <a:rPr kumimoji="1" lang="zh-CN" altLang="en-US" sz="2400">
                <a:latin typeface="宋体" pitchFamily="2" charset="-122"/>
              </a:rPr>
              <a:t>一般应出现在协作</a:t>
            </a:r>
            <a:br>
              <a:rPr kumimoji="1" lang="zh-CN" altLang="en-US" sz="2400">
                <a:latin typeface="宋体" pitchFamily="2" charset="-122"/>
              </a:rPr>
            </a:br>
            <a:r>
              <a:rPr kumimoji="1" lang="zh-CN" altLang="en-US" sz="2400">
                <a:latin typeface="宋体" pitchFamily="2" charset="-122"/>
              </a:rPr>
              <a:t>     进程组中的不同进程。</a:t>
            </a:r>
          </a:p>
        </p:txBody>
      </p:sp>
      <p:sp>
        <p:nvSpPr>
          <p:cNvPr id="49155"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信号量实现同步与互斥，</a:t>
            </a:r>
            <a:r>
              <a:rPr kumimoji="1" lang="en-US" altLang="zh-CN" sz="2400">
                <a:solidFill>
                  <a:srgbClr val="CC0000"/>
                </a:solidFill>
                <a:latin typeface="黑体" pitchFamily="2" charset="-122"/>
                <a:ea typeface="黑体" pitchFamily="2" charset="-122"/>
              </a:rPr>
              <a:t>P/V</a:t>
            </a:r>
            <a:r>
              <a:rPr kumimoji="1" lang="zh-CN" altLang="en-US" sz="2400">
                <a:solidFill>
                  <a:srgbClr val="CC0000"/>
                </a:solidFill>
                <a:latin typeface="黑体" pitchFamily="2" charset="-122"/>
                <a:ea typeface="黑体" pitchFamily="2" charset="-122"/>
              </a:rPr>
              <a:t>操作出现的特点总结：    </a:t>
            </a:r>
          </a:p>
        </p:txBody>
      </p:sp>
      <p:sp>
        <p:nvSpPr>
          <p:cNvPr id="49156"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1828800"/>
            <a:ext cx="7620000" cy="4648200"/>
          </a:xfrm>
          <a:prstGeom prst="rect">
            <a:avLst/>
          </a:prstGeom>
          <a:noFill/>
          <a:ln w="952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1533525" indent="-93663"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1</a:t>
            </a:r>
            <a:r>
              <a:rPr kumimoji="1" lang="zh-CN" altLang="en-US" sz="2400" dirty="0">
                <a:latin typeface="宋体" pitchFamily="2" charset="-122"/>
              </a:rPr>
              <a:t>）一般逻辑上</a:t>
            </a:r>
            <a:r>
              <a:rPr kumimoji="1" lang="en-US" altLang="zh-CN" sz="2400" dirty="0">
                <a:latin typeface="宋体" pitchFamily="2" charset="-122"/>
              </a:rPr>
              <a:t>(</a:t>
            </a:r>
            <a:r>
              <a:rPr kumimoji="1" lang="zh-CN" altLang="en-US" sz="2400" dirty="0">
                <a:latin typeface="宋体" pitchFamily="2" charset="-122"/>
              </a:rPr>
              <a:t>伪代码</a:t>
            </a:r>
            <a:r>
              <a:rPr kumimoji="1" lang="en-US" altLang="zh-CN" sz="2400" dirty="0">
                <a:latin typeface="宋体" pitchFamily="2" charset="-122"/>
              </a:rPr>
              <a:t>)</a:t>
            </a:r>
            <a:r>
              <a:rPr kumimoji="1" lang="zh-CN" altLang="en-US" sz="2400" dirty="0">
                <a:latin typeface="宋体" pitchFamily="2" charset="-122"/>
              </a:rPr>
              <a:t>的表达：</a:t>
            </a:r>
            <a:r>
              <a:rPr kumimoji="1" lang="en-US" altLang="zh-CN" sz="2400" dirty="0">
                <a:solidFill>
                  <a:srgbClr val="CC0000"/>
                </a:solidFill>
                <a:latin typeface="宋体" pitchFamily="2" charset="-122"/>
              </a:rPr>
              <a:t>P(s)</a:t>
            </a:r>
            <a:r>
              <a:rPr kumimoji="1" lang="en-US" altLang="zh-CN" sz="2400" dirty="0">
                <a:latin typeface="宋体" pitchFamily="2" charset="-122"/>
              </a:rPr>
              <a:t>/</a:t>
            </a:r>
            <a:r>
              <a:rPr kumimoji="1" lang="en-US" altLang="zh-CN" sz="2400" dirty="0">
                <a:solidFill>
                  <a:srgbClr val="CC0000"/>
                </a:solidFill>
                <a:latin typeface="宋体" pitchFamily="2" charset="-122"/>
              </a:rPr>
              <a:t>V(s)</a:t>
            </a:r>
            <a:endParaRPr kumimoji="1" lang="en-US" altLang="zh-CN" sz="2400" dirty="0">
              <a:latin typeface="宋体" pitchFamily="2" charset="-122"/>
            </a:endParaRPr>
          </a:p>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2</a:t>
            </a:r>
            <a:r>
              <a:rPr kumimoji="1" lang="zh-CN" altLang="en-US" sz="2400" dirty="0">
                <a:latin typeface="宋体" pitchFamily="2" charset="-122"/>
              </a:rPr>
              <a:t>）常见的函数名</a:t>
            </a:r>
            <a:r>
              <a:rPr kumimoji="1" lang="en-US" altLang="zh-CN" sz="2400" dirty="0">
                <a:latin typeface="宋体" pitchFamily="2" charset="-122"/>
              </a:rPr>
              <a:t>1</a:t>
            </a:r>
            <a:r>
              <a:rPr kumimoji="1" lang="zh-CN" altLang="en-US" sz="2400" dirty="0">
                <a:latin typeface="宋体" pitchFamily="2" charset="-122"/>
              </a:rPr>
              <a:t>：</a:t>
            </a:r>
            <a:r>
              <a:rPr kumimoji="1" lang="en-US" altLang="zh-CN" sz="2400" dirty="0">
                <a:solidFill>
                  <a:srgbClr val="CC0000"/>
                </a:solidFill>
                <a:latin typeface="宋体" pitchFamily="2" charset="-122"/>
              </a:rPr>
              <a:t>wait()</a:t>
            </a:r>
            <a:r>
              <a:rPr kumimoji="1" lang="en-US" altLang="zh-CN" sz="2400" dirty="0">
                <a:latin typeface="宋体" pitchFamily="2" charset="-122"/>
              </a:rPr>
              <a:t>/</a:t>
            </a:r>
            <a:r>
              <a:rPr kumimoji="1" lang="en-US" altLang="zh-CN" sz="2400" dirty="0">
                <a:solidFill>
                  <a:srgbClr val="CC0000"/>
                </a:solidFill>
                <a:latin typeface="宋体" pitchFamily="2" charset="-122"/>
              </a:rPr>
              <a:t>signal()</a:t>
            </a:r>
          </a:p>
          <a:p>
            <a:pPr eaLnBrk="1" hangingPunct="1">
              <a:lnSpc>
                <a:spcPct val="150000"/>
              </a:lnSpc>
              <a:spcBef>
                <a:spcPct val="0"/>
              </a:spcBef>
              <a:buClrTx/>
              <a:buSzTx/>
              <a:buFontTx/>
              <a:buNone/>
            </a:pPr>
            <a:r>
              <a:rPr kumimoji="1" lang="zh-CN" altLang="en-US" sz="2400" dirty="0">
                <a:latin typeface="宋体" pitchFamily="2" charset="-122"/>
              </a:rPr>
              <a:t>（</a:t>
            </a:r>
            <a:r>
              <a:rPr kumimoji="1" lang="en-US" altLang="zh-CN" sz="2400" dirty="0">
                <a:latin typeface="宋体" pitchFamily="2" charset="-122"/>
              </a:rPr>
              <a:t>3</a:t>
            </a:r>
            <a:r>
              <a:rPr kumimoji="1" lang="zh-CN" altLang="en-US" sz="2400" dirty="0">
                <a:latin typeface="宋体" pitchFamily="2" charset="-122"/>
              </a:rPr>
              <a:t>）常见的函数名</a:t>
            </a:r>
            <a:r>
              <a:rPr kumimoji="1" lang="en-US" altLang="zh-CN" sz="2400" dirty="0">
                <a:latin typeface="宋体" pitchFamily="2" charset="-122"/>
              </a:rPr>
              <a:t>2</a:t>
            </a:r>
            <a:r>
              <a:rPr kumimoji="1" lang="zh-CN" altLang="en-US" sz="2400" dirty="0">
                <a:latin typeface="宋体" pitchFamily="2" charset="-122"/>
              </a:rPr>
              <a:t>：</a:t>
            </a:r>
            <a:r>
              <a:rPr kumimoji="1" lang="en-US" altLang="zh-CN" sz="2400" dirty="0">
                <a:solidFill>
                  <a:srgbClr val="CC0000"/>
                </a:solidFill>
                <a:latin typeface="宋体" pitchFamily="2" charset="-122"/>
              </a:rPr>
              <a:t>down()</a:t>
            </a:r>
            <a:r>
              <a:rPr kumimoji="1" lang="en-US" altLang="zh-CN" sz="2400" dirty="0">
                <a:latin typeface="宋体" pitchFamily="2" charset="-122"/>
              </a:rPr>
              <a:t>/</a:t>
            </a:r>
            <a:r>
              <a:rPr kumimoji="1" lang="en-US" altLang="zh-CN" sz="2400" dirty="0">
                <a:solidFill>
                  <a:srgbClr val="CC0000"/>
                </a:solidFill>
                <a:latin typeface="宋体" pitchFamily="2" charset="-122"/>
              </a:rPr>
              <a:t>up()</a:t>
            </a:r>
          </a:p>
          <a:p>
            <a:pPr eaLnBrk="1" hangingPunct="1">
              <a:lnSpc>
                <a:spcPct val="150000"/>
              </a:lnSpc>
              <a:spcBef>
                <a:spcPct val="0"/>
              </a:spcBef>
              <a:buClrTx/>
              <a:buSzTx/>
              <a:buNone/>
            </a:pPr>
            <a:r>
              <a:rPr kumimoji="1" lang="zh-CN" altLang="en-US" sz="2400" dirty="0" smtClean="0">
                <a:latin typeface="宋体" pitchFamily="2" charset="-122"/>
              </a:rPr>
              <a:t>（</a:t>
            </a:r>
            <a:r>
              <a:rPr kumimoji="1" lang="en-US" altLang="zh-CN" sz="2400" dirty="0" smtClean="0">
                <a:latin typeface="宋体" pitchFamily="2" charset="-122"/>
              </a:rPr>
              <a:t>4</a:t>
            </a:r>
            <a:r>
              <a:rPr kumimoji="1" lang="zh-CN" altLang="en-US" sz="2400" dirty="0" smtClean="0">
                <a:latin typeface="宋体" pitchFamily="2" charset="-122"/>
              </a:rPr>
              <a:t>）</a:t>
            </a:r>
            <a:r>
              <a:rPr kumimoji="1" lang="zh-CN" altLang="en-US" sz="2400" dirty="0">
                <a:latin typeface="宋体" pitchFamily="2" charset="-122"/>
              </a:rPr>
              <a:t>常见的函数名</a:t>
            </a:r>
            <a:r>
              <a:rPr kumimoji="1" lang="en-US" altLang="zh-CN" sz="2400" dirty="0">
                <a:latin typeface="宋体" pitchFamily="2" charset="-122"/>
              </a:rPr>
              <a:t>2</a:t>
            </a:r>
            <a:r>
              <a:rPr kumimoji="1" lang="zh-CN" altLang="en-US" sz="2400" dirty="0" smtClean="0">
                <a:latin typeface="宋体" pitchFamily="2" charset="-122"/>
              </a:rPr>
              <a:t>：</a:t>
            </a:r>
            <a:r>
              <a:rPr kumimoji="1" lang="en-US" altLang="zh-CN" sz="2400" dirty="0" err="1">
                <a:solidFill>
                  <a:srgbClr val="CC0000"/>
                </a:solidFill>
                <a:latin typeface="宋体" pitchFamily="2" charset="-122"/>
              </a:rPr>
              <a:t>TakeSem</a:t>
            </a:r>
            <a:r>
              <a:rPr kumimoji="1" lang="en-US" altLang="zh-CN" sz="2400" dirty="0" smtClean="0">
                <a:solidFill>
                  <a:srgbClr val="CC0000"/>
                </a:solidFill>
                <a:latin typeface="宋体" pitchFamily="2" charset="-122"/>
              </a:rPr>
              <a:t>()</a:t>
            </a:r>
            <a:r>
              <a:rPr kumimoji="1" lang="en-US" altLang="zh-CN" sz="2400" dirty="0" smtClean="0">
                <a:latin typeface="宋体" pitchFamily="2" charset="-122"/>
              </a:rPr>
              <a:t>/</a:t>
            </a:r>
            <a:r>
              <a:rPr kumimoji="1" lang="en-US" altLang="zh-CN" sz="2400" dirty="0" err="1">
                <a:solidFill>
                  <a:srgbClr val="CC0000"/>
                </a:solidFill>
                <a:latin typeface="宋体" pitchFamily="2" charset="-122"/>
              </a:rPr>
              <a:t>GiveSem</a:t>
            </a:r>
            <a:r>
              <a:rPr kumimoji="1" lang="en-US" altLang="zh-CN" sz="2400" dirty="0" smtClean="0">
                <a:solidFill>
                  <a:srgbClr val="CC0000"/>
                </a:solidFill>
                <a:latin typeface="宋体" pitchFamily="2" charset="-122"/>
              </a:rPr>
              <a:t>()</a:t>
            </a:r>
            <a:endParaRPr kumimoji="1" lang="en-US" altLang="zh-CN" sz="2400" dirty="0">
              <a:solidFill>
                <a:srgbClr val="CC0000"/>
              </a:solidFill>
              <a:latin typeface="宋体" pitchFamily="2" charset="-122"/>
            </a:endParaRPr>
          </a:p>
          <a:p>
            <a:pPr eaLnBrk="1" hangingPunct="1">
              <a:lnSpc>
                <a:spcPct val="150000"/>
              </a:lnSpc>
              <a:spcBef>
                <a:spcPct val="0"/>
              </a:spcBef>
              <a:buClrTx/>
              <a:buSzTx/>
              <a:buFontTx/>
              <a:buNone/>
            </a:pPr>
            <a:endParaRPr kumimoji="1" lang="en-US" altLang="zh-CN" sz="2400" dirty="0">
              <a:solidFill>
                <a:srgbClr val="CC0000"/>
              </a:solidFill>
              <a:latin typeface="宋体" pitchFamily="2" charset="-122"/>
            </a:endParaRPr>
          </a:p>
        </p:txBody>
      </p:sp>
      <p:sp>
        <p:nvSpPr>
          <p:cNvPr id="50179"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信号量的</a:t>
            </a:r>
            <a:r>
              <a:rPr kumimoji="1" lang="en-US" altLang="zh-CN" sz="2400">
                <a:solidFill>
                  <a:srgbClr val="CC0000"/>
                </a:solidFill>
                <a:latin typeface="黑体" pitchFamily="2" charset="-122"/>
                <a:ea typeface="黑体" pitchFamily="2" charset="-122"/>
              </a:rPr>
              <a:t>P/V</a:t>
            </a:r>
            <a:r>
              <a:rPr kumimoji="1" lang="zh-CN" altLang="en-US" sz="2400">
                <a:solidFill>
                  <a:srgbClr val="CC0000"/>
                </a:solidFill>
                <a:latin typeface="黑体" pitchFamily="2" charset="-122"/>
                <a:ea typeface="黑体" pitchFamily="2" charset="-122"/>
              </a:rPr>
              <a:t>操作常见的表示法或函数名称：    </a:t>
            </a:r>
          </a:p>
        </p:txBody>
      </p:sp>
      <p:sp>
        <p:nvSpPr>
          <p:cNvPr id="5018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6.4 </a:t>
            </a:r>
            <a:r>
              <a:rPr lang="zh-CN" altLang="en-US" sz="3200">
                <a:latin typeface="黑体" pitchFamily="2" charset="-122"/>
                <a:ea typeface="黑体" pitchFamily="2" charset="-122"/>
              </a:rPr>
              <a:t>进程同步</a:t>
            </a:r>
            <a:endParaRPr lang="zh-CN" altLang="en-US" sz="3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 </a:t>
            </a:r>
            <a:r>
              <a:rPr lang="en-US" altLang="zh-CN" sz="3200" smtClean="0"/>
              <a:t>– </a:t>
            </a:r>
            <a:r>
              <a:rPr lang="zh-CN" altLang="en-US" sz="3200" smtClean="0">
                <a:solidFill>
                  <a:srgbClr val="CC0000"/>
                </a:solidFill>
              </a:rPr>
              <a:t>简化代码</a:t>
            </a:r>
          </a:p>
        </p:txBody>
      </p:sp>
      <p:sp>
        <p:nvSpPr>
          <p:cNvPr id="8195" name="Rectangle 3"/>
          <p:cNvSpPr>
            <a:spLocks noChangeArrowheads="1"/>
          </p:cNvSpPr>
          <p:nvPr/>
        </p:nvSpPr>
        <p:spPr bwMode="auto">
          <a:xfrm>
            <a:off x="2057400" y="1295400"/>
            <a:ext cx="3276600" cy="10668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196" name="Text Box 4"/>
          <p:cNvSpPr txBox="1">
            <a:spLocks noChangeArrowheads="1"/>
          </p:cNvSpPr>
          <p:nvPr/>
        </p:nvSpPr>
        <p:spPr bwMode="auto">
          <a:xfrm>
            <a:off x="685800" y="1371600"/>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3" eaLnBrk="1" hangingPunct="1">
              <a:buClrTx/>
              <a:buSzTx/>
              <a:buFontTx/>
              <a:buNone/>
            </a:pPr>
            <a:r>
              <a:rPr lang="en-US" altLang="zh-CN" sz="2000" b="0">
                <a:latin typeface="Tahoma" pitchFamily="34" charset="0"/>
              </a:rPr>
              <a:t>#define BUFFER_SIZE 10</a:t>
            </a:r>
          </a:p>
          <a:p>
            <a:pPr lvl="3" eaLnBrk="1" hangingPunct="1">
              <a:buClrTx/>
              <a:buSzTx/>
              <a:buFontTx/>
              <a:buNone/>
            </a:pPr>
            <a:r>
              <a:rPr lang="en-US" altLang="zh-CN" sz="2000" b="0">
                <a:latin typeface="Tahoma" pitchFamily="34" charset="0"/>
              </a:rPr>
              <a:t>int </a:t>
            </a:r>
            <a:r>
              <a:rPr lang="en-US" altLang="zh-CN" sz="2000" b="0">
                <a:solidFill>
                  <a:srgbClr val="0033CC"/>
                </a:solidFill>
                <a:latin typeface="Tahoma" pitchFamily="34" charset="0"/>
              </a:rPr>
              <a:t>counter</a:t>
            </a:r>
            <a:r>
              <a:rPr lang="en-US" altLang="zh-CN" sz="2000" b="0">
                <a:latin typeface="Tahoma" pitchFamily="34" charset="0"/>
              </a:rPr>
              <a:t> = 0;</a:t>
            </a:r>
          </a:p>
        </p:txBody>
      </p:sp>
      <p:sp>
        <p:nvSpPr>
          <p:cNvPr id="8197"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8198" name="Rectangle 6"/>
          <p:cNvSpPr>
            <a:spLocks noChangeArrowheads="1"/>
          </p:cNvSpPr>
          <p:nvPr/>
        </p:nvSpPr>
        <p:spPr bwMode="auto">
          <a:xfrm>
            <a:off x="152400" y="3581400"/>
            <a:ext cx="4343400" cy="198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199" name="Text Box 7"/>
          <p:cNvSpPr txBox="1">
            <a:spLocks noChangeArrowheads="1"/>
          </p:cNvSpPr>
          <p:nvPr/>
        </p:nvSpPr>
        <p:spPr bwMode="auto">
          <a:xfrm>
            <a:off x="152400" y="3582988"/>
            <a:ext cx="4191000"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BUFFER_SIZE)</a:t>
            </a:r>
          </a:p>
          <a:p>
            <a:pPr eaLnBrk="1" hangingPunct="1">
              <a:lnSpc>
                <a:spcPct val="110000"/>
              </a:lnSpc>
              <a:spcBef>
                <a:spcPct val="0"/>
              </a:spcBef>
              <a:buClrTx/>
              <a:buSzTx/>
              <a:buFontTx/>
              <a:buNone/>
            </a:pPr>
            <a:r>
              <a:rPr lang="en-US" altLang="zh-CN" sz="2000" b="0">
                <a:latin typeface="Tahoma" pitchFamily="34" charset="0"/>
              </a:rPr>
              <a:t>       ;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仓库已满，等待消费*</a:t>
            </a:r>
            <a:r>
              <a:rPr lang="en-US" altLang="zh-CN" sz="2000">
                <a:solidFill>
                  <a:srgbClr val="CC0000"/>
                </a:solidFill>
                <a:latin typeface="楷体_GB2312" pitchFamily="49" charset="-122"/>
                <a:ea typeface="楷体_GB2312" pitchFamily="49" charset="-122"/>
              </a:rPr>
              <a:t>/</a:t>
            </a:r>
            <a:r>
              <a:rPr lang="en-US" altLang="zh-CN" sz="2000" b="0">
                <a:latin typeface="Tahoma" pitchFamily="34" charset="0"/>
              </a:rPr>
              <a:t>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solidFill>
                  <a:srgbClr val="0033CC"/>
                </a:solidFill>
                <a:latin typeface="Tahoma" pitchFamily="34" charset="0"/>
              </a:rPr>
              <a:t>counter++;</a:t>
            </a:r>
          </a:p>
          <a:p>
            <a:pPr eaLnBrk="1" hangingPunct="1">
              <a:lnSpc>
                <a:spcPct val="110000"/>
              </a:lnSpc>
              <a:spcBef>
                <a:spcPct val="0"/>
              </a:spcBef>
              <a:buClrTx/>
              <a:buSzTx/>
              <a:buFontTx/>
              <a:buNone/>
            </a:pPr>
            <a:r>
              <a:rPr lang="en-US" altLang="zh-CN" sz="2000" b="0">
                <a:latin typeface="Tahoma" pitchFamily="34" charset="0"/>
              </a:rPr>
              <a:t> }</a:t>
            </a:r>
          </a:p>
        </p:txBody>
      </p:sp>
      <p:sp>
        <p:nvSpPr>
          <p:cNvPr id="8200"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8201" name="Rectangle 9"/>
          <p:cNvSpPr>
            <a:spLocks noChangeArrowheads="1"/>
          </p:cNvSpPr>
          <p:nvPr/>
        </p:nvSpPr>
        <p:spPr bwMode="auto">
          <a:xfrm>
            <a:off x="4572000" y="3581400"/>
            <a:ext cx="4343400" cy="19812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02" name="Text Box 10"/>
          <p:cNvSpPr txBox="1">
            <a:spLocks noChangeArrowheads="1"/>
          </p:cNvSpPr>
          <p:nvPr/>
        </p:nvSpPr>
        <p:spPr bwMode="auto">
          <a:xfrm>
            <a:off x="4572000" y="3597275"/>
            <a:ext cx="4572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000" b="0">
                <a:latin typeface="Tahoma" pitchFamily="34" charset="0"/>
              </a:rPr>
              <a:t>while (true) {</a:t>
            </a:r>
          </a:p>
          <a:p>
            <a:pPr eaLnBrk="1" hangingPunct="1">
              <a:lnSpc>
                <a:spcPct val="110000"/>
              </a:lnSpc>
              <a:spcBef>
                <a:spcPct val="0"/>
              </a:spcBef>
              <a:buClrTx/>
              <a:buSzTx/>
              <a:buFontTx/>
              <a:buNone/>
            </a:pPr>
            <a:r>
              <a:rPr lang="en-US" altLang="zh-CN" sz="2000" b="0">
                <a:latin typeface="Tahoma" pitchFamily="34" charset="0"/>
              </a:rPr>
              <a:t>    while(counter== 0) </a:t>
            </a:r>
          </a:p>
          <a:p>
            <a:pPr eaLnBrk="1" hangingPunct="1">
              <a:lnSpc>
                <a:spcPct val="110000"/>
              </a:lnSpc>
              <a:spcBef>
                <a:spcPct val="0"/>
              </a:spcBef>
              <a:buClrTx/>
              <a:buSzTx/>
              <a:buFontTx/>
              <a:buNone/>
            </a:pPr>
            <a:r>
              <a:rPr lang="en-US" altLang="zh-CN" sz="2000" b="0">
                <a:latin typeface="Tahoma"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itchFamily="34" charset="0"/>
            </a:endParaRPr>
          </a:p>
          <a:p>
            <a:pPr eaLnBrk="1" hangingPunct="1">
              <a:lnSpc>
                <a:spcPct val="110000"/>
              </a:lnSpc>
              <a:spcBef>
                <a:spcPct val="0"/>
              </a:spcBef>
              <a:buClrTx/>
              <a:buSzTx/>
              <a:buFontTx/>
              <a:buNone/>
            </a:pPr>
            <a:r>
              <a:rPr lang="en-US" altLang="zh-CN" sz="2000" b="0">
                <a:solidFill>
                  <a:srgbClr val="0033CC"/>
                </a:solidFill>
                <a:latin typeface="Tahoma" pitchFamily="34" charset="0"/>
              </a:rPr>
              <a:t>    counter --;</a:t>
            </a:r>
          </a:p>
          <a:p>
            <a:pPr eaLnBrk="1" hangingPunct="1">
              <a:lnSpc>
                <a:spcPct val="110000"/>
              </a:lnSpc>
              <a:spcBef>
                <a:spcPct val="0"/>
              </a:spcBef>
              <a:buClrTx/>
              <a:buSzTx/>
              <a:buFontTx/>
              <a:buNone/>
            </a:pPr>
            <a:r>
              <a:rPr lang="en-US" altLang="zh-CN" sz="2000" b="0">
                <a:latin typeface="Tahoma" pitchFamily="34" charset="0"/>
              </a:rPr>
              <a:t> }</a:t>
            </a:r>
          </a:p>
        </p:txBody>
      </p:sp>
      <p:sp>
        <p:nvSpPr>
          <p:cNvPr id="8203"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进程同步总结</a:t>
            </a:r>
          </a:p>
        </p:txBody>
      </p:sp>
      <p:pic>
        <p:nvPicPr>
          <p:cNvPr id="51203"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9575" y="0"/>
            <a:ext cx="1114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8" name="Rectangle 4"/>
          <p:cNvSpPr>
            <a:spLocks noChangeArrowheads="1"/>
          </p:cNvSpPr>
          <p:nvPr/>
        </p:nvSpPr>
        <p:spPr bwMode="auto">
          <a:xfrm>
            <a:off x="307975"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t>并发 </a:t>
            </a:r>
            <a:r>
              <a:rPr lang="zh-CN" altLang="en-US" sz="2400">
                <a:sym typeface="Symbol" pitchFamily="18" charset="2"/>
              </a:rPr>
              <a:t></a:t>
            </a:r>
            <a:r>
              <a:rPr lang="zh-CN" altLang="en-US" sz="2400"/>
              <a:t>  多个进程同时存在 </a:t>
            </a:r>
            <a:r>
              <a:rPr lang="zh-CN" altLang="en-US" sz="2400">
                <a:sym typeface="Symbol" pitchFamily="18" charset="2"/>
              </a:rPr>
              <a:t></a:t>
            </a:r>
            <a:r>
              <a:rPr lang="zh-CN" altLang="en-US" sz="2400"/>
              <a:t> 相互影响</a:t>
            </a:r>
          </a:p>
        </p:txBody>
      </p:sp>
      <p:sp>
        <p:nvSpPr>
          <p:cNvPr id="292869" name="Rectangle 5"/>
          <p:cNvSpPr>
            <a:spLocks noChangeArrowheads="1"/>
          </p:cNvSpPr>
          <p:nvPr/>
        </p:nvSpPr>
        <p:spPr bwMode="auto">
          <a:xfrm>
            <a:off x="304800" y="1878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非原子操作共享变量</a:t>
            </a:r>
            <a:r>
              <a:rPr lang="zh-CN" altLang="en-US" sz="2400" dirty="0">
                <a:solidFill>
                  <a:srgbClr val="FF0000"/>
                </a:solidFill>
              </a:rPr>
              <a:t> </a:t>
            </a:r>
            <a:r>
              <a:rPr lang="zh-CN" altLang="en-US" sz="2400" dirty="0">
                <a:sym typeface="Symbol" pitchFamily="18" charset="2"/>
              </a:rPr>
              <a:t> 出现语义错误  竞争条件 </a:t>
            </a:r>
          </a:p>
        </p:txBody>
      </p:sp>
      <p:sp>
        <p:nvSpPr>
          <p:cNvPr id="292870" name="Rectangle 6"/>
          <p:cNvSpPr>
            <a:spLocks noChangeArrowheads="1"/>
          </p:cNvSpPr>
          <p:nvPr/>
        </p:nvSpPr>
        <p:spPr bwMode="auto">
          <a:xfrm>
            <a:off x="304800" y="24876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竞争条件  临界区  互斥  临界区进入方法</a:t>
            </a:r>
          </a:p>
        </p:txBody>
      </p:sp>
      <p:sp>
        <p:nvSpPr>
          <p:cNvPr id="292871" name="Rectangle 7"/>
          <p:cNvSpPr>
            <a:spLocks noChangeArrowheads="1"/>
          </p:cNvSpPr>
          <p:nvPr/>
        </p:nvSpPr>
        <p:spPr bwMode="auto">
          <a:xfrm>
            <a:off x="304800" y="3097213"/>
            <a:ext cx="8839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复杂的面包店算法强硬的关中断硬件支持的</a:t>
            </a:r>
            <a:r>
              <a:rPr lang="en-US" altLang="zh-CN" sz="2400">
                <a:sym typeface="Symbol" pitchFamily="18" charset="2"/>
              </a:rPr>
              <a:t>TestAndSet</a:t>
            </a:r>
          </a:p>
        </p:txBody>
      </p:sp>
      <p:sp>
        <p:nvSpPr>
          <p:cNvPr id="292872" name="Rectangle 8"/>
          <p:cNvSpPr>
            <a:spLocks noChangeArrowheads="1"/>
          </p:cNvSpPr>
          <p:nvPr/>
        </p:nvSpPr>
        <p:spPr bwMode="auto">
          <a:xfrm>
            <a:off x="304800" y="3733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都不适合用户实现  封装成锁</a:t>
            </a:r>
          </a:p>
        </p:txBody>
      </p:sp>
      <p:sp>
        <p:nvSpPr>
          <p:cNvPr id="292873" name="Rectangle 9"/>
          <p:cNvSpPr>
            <a:spLocks noChangeArrowheads="1"/>
          </p:cNvSpPr>
          <p:nvPr/>
        </p:nvSpPr>
        <p:spPr bwMode="auto">
          <a:xfrm>
            <a:off x="304800" y="43164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一般的锁会“忙等”  引入睡眠  将锁一般化为信号量 </a:t>
            </a:r>
          </a:p>
        </p:txBody>
      </p:sp>
      <p:sp>
        <p:nvSpPr>
          <p:cNvPr id="292874" name="Rectangle 10"/>
          <p:cNvSpPr>
            <a:spLocks noChangeArrowheads="1"/>
          </p:cNvSpPr>
          <p:nvPr/>
        </p:nvSpPr>
        <p:spPr bwMode="auto">
          <a:xfrm>
            <a:off x="304800" y="5791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olidFill>
                  <a:srgbClr val="FF0000"/>
                </a:solidFill>
                <a:sym typeface="Symbol" pitchFamily="18" charset="2"/>
              </a:rPr>
              <a:t>所有一切都是为了使用户更容易、使系统更好用</a:t>
            </a:r>
            <a:r>
              <a:rPr lang="en-US" altLang="zh-CN" sz="2400">
                <a:solidFill>
                  <a:srgbClr val="FF0000"/>
                </a:solidFill>
                <a:sym typeface="Symbol" pitchFamily="18" charset="2"/>
              </a:rPr>
              <a:t>(</a:t>
            </a:r>
            <a:r>
              <a:rPr lang="zh-CN" altLang="en-US" sz="2400">
                <a:solidFill>
                  <a:srgbClr val="FF0000"/>
                </a:solidFill>
                <a:sym typeface="Symbol" pitchFamily="18" charset="2"/>
              </a:rPr>
              <a:t>不出错</a:t>
            </a:r>
            <a:r>
              <a:rPr lang="en-US" altLang="zh-CN" sz="2400">
                <a:solidFill>
                  <a:srgbClr val="FF0000"/>
                </a:solidFill>
                <a:sym typeface="Symbol" pitchFamily="18" charset="2"/>
              </a:rPr>
              <a:t>)</a:t>
            </a:r>
            <a:r>
              <a:rPr lang="en-US" altLang="zh-CN" sz="2400">
                <a:sym typeface="Symbol" pitchFamily="18" charset="2"/>
              </a:rPr>
              <a:t> </a:t>
            </a:r>
          </a:p>
        </p:txBody>
      </p:sp>
      <p:sp>
        <p:nvSpPr>
          <p:cNvPr id="292875" name="Rectangle 11"/>
          <p:cNvSpPr>
            <a:spLocks noChangeArrowheads="1"/>
          </p:cNvSpPr>
          <p:nvPr/>
        </p:nvSpPr>
        <p:spPr bwMode="auto">
          <a:xfrm>
            <a:off x="304800" y="4926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信号量也容易出错  管程，将复杂性交给编译器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dissolve">
                                      <p:cBhvr>
                                        <p:cTn id="7" dur="500"/>
                                        <p:tgtEl>
                                          <p:spTgt spid="29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dissolve">
                                      <p:cBhvr>
                                        <p:cTn id="12" dur="500"/>
                                        <p:tgtEl>
                                          <p:spTgt spid="29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dissolve">
                                      <p:cBhvr>
                                        <p:cTn id="17" dur="500"/>
                                        <p:tgtEl>
                                          <p:spTgt spid="292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dissolve">
                                      <p:cBhvr>
                                        <p:cTn id="22" dur="500"/>
                                        <p:tgtEl>
                                          <p:spTgt spid="292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dissolve">
                                      <p:cBhvr>
                                        <p:cTn id="27" dur="500"/>
                                        <p:tgtEl>
                                          <p:spTgt spid="2928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dissolve">
                                      <p:cBhvr>
                                        <p:cTn id="32" dur="500"/>
                                        <p:tgtEl>
                                          <p:spTgt spid="2928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2875"/>
                                        </p:tgtEl>
                                        <p:attrNameLst>
                                          <p:attrName>style.visibility</p:attrName>
                                        </p:attrNameLst>
                                      </p:cBhvr>
                                      <p:to>
                                        <p:strVal val="visible"/>
                                      </p:to>
                                    </p:set>
                                    <p:animEffect transition="in" filter="dissolve">
                                      <p:cBhvr>
                                        <p:cTn id="37" dur="500"/>
                                        <p:tgtEl>
                                          <p:spTgt spid="2928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2874"/>
                                        </p:tgtEl>
                                        <p:attrNameLst>
                                          <p:attrName>style.visibility</p:attrName>
                                        </p:attrNameLst>
                                      </p:cBhvr>
                                      <p:to>
                                        <p:strVal val="visible"/>
                                      </p:to>
                                    </p:set>
                                    <p:animEffect transition="in" filter="dissolve">
                                      <p:cBhvr>
                                        <p:cTn id="42"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P spid="292870" grpId="0"/>
      <p:bldP spid="292871" grpId="0"/>
      <p:bldP spid="292872" grpId="0"/>
      <p:bldP spid="292873" grpId="0"/>
      <p:bldP spid="292874" grpId="0"/>
      <p:bldP spid="2928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smtClean="0"/>
              <a:t>生产者</a:t>
            </a:r>
            <a:r>
              <a:rPr lang="zh-CN" altLang="en-US" sz="3200" smtClean="0">
                <a:sym typeface="Symbol" pitchFamily="18" charset="2"/>
              </a:rPr>
              <a:t></a:t>
            </a:r>
            <a:r>
              <a:rPr lang="zh-CN" altLang="en-US" sz="3200" smtClean="0"/>
              <a:t>消费者引出的一个问题</a:t>
            </a:r>
          </a:p>
        </p:txBody>
      </p:sp>
      <p:sp>
        <p:nvSpPr>
          <p:cNvPr id="9219" name="Rectangle 3"/>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共享变量</a:t>
            </a:r>
            <a:r>
              <a:rPr lang="en-US" altLang="zh-CN">
                <a:solidFill>
                  <a:srgbClr val="FF0000"/>
                </a:solidFill>
              </a:rPr>
              <a:t>counter</a:t>
            </a:r>
            <a:r>
              <a:rPr lang="zh-CN" altLang="en-US">
                <a:solidFill>
                  <a:srgbClr val="FF0000"/>
                </a:solidFill>
              </a:rPr>
              <a:t>会出现语义错误</a:t>
            </a:r>
          </a:p>
        </p:txBody>
      </p:sp>
      <p:sp>
        <p:nvSpPr>
          <p:cNvPr id="237572" name="Rectangle 4"/>
          <p:cNvSpPr>
            <a:spLocks noChangeArrowheads="1"/>
          </p:cNvSpPr>
          <p:nvPr/>
        </p:nvSpPr>
        <p:spPr bwMode="auto">
          <a:xfrm>
            <a:off x="685800" y="1905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如生产者进程和消费者进程</a:t>
            </a:r>
            <a:r>
              <a:rPr lang="zh-CN" altLang="en-US">
                <a:solidFill>
                  <a:srgbClr val="CC0000"/>
                </a:solidFill>
              </a:rPr>
              <a:t>各执行一次</a:t>
            </a:r>
          </a:p>
        </p:txBody>
      </p:sp>
      <p:grpSp>
        <p:nvGrpSpPr>
          <p:cNvPr id="237573" name="Group 5"/>
          <p:cNvGrpSpPr>
            <a:grpSpLocks/>
          </p:cNvGrpSpPr>
          <p:nvPr/>
        </p:nvGrpSpPr>
        <p:grpSpPr bwMode="auto">
          <a:xfrm>
            <a:off x="2286000" y="2914650"/>
            <a:ext cx="3429000" cy="3181350"/>
            <a:chOff x="1536" y="1644"/>
            <a:chExt cx="2064" cy="2004"/>
          </a:xfrm>
        </p:grpSpPr>
        <p:sp>
          <p:nvSpPr>
            <p:cNvPr id="9232" name="Rectangle 6"/>
            <p:cNvSpPr>
              <a:spLocks noChangeArrowheads="1"/>
            </p:cNvSpPr>
            <p:nvPr/>
          </p:nvSpPr>
          <p:spPr bwMode="auto">
            <a:xfrm>
              <a:off x="1584" y="1920"/>
              <a:ext cx="1776" cy="672"/>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3" name="Text Box 7"/>
            <p:cNvSpPr txBox="1">
              <a:spLocks noChangeArrowheads="1"/>
            </p:cNvSpPr>
            <p:nvPr/>
          </p:nvSpPr>
          <p:spPr bwMode="auto">
            <a:xfrm>
              <a:off x="1584" y="1910"/>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dirty="0">
                  <a:latin typeface="Tahoma" pitchFamily="34" charset="0"/>
                </a:rPr>
                <a:t>register = counter; </a:t>
              </a:r>
            </a:p>
            <a:p>
              <a:pPr eaLnBrk="1" hangingPunct="1">
                <a:spcBef>
                  <a:spcPct val="0"/>
                </a:spcBef>
                <a:buClrTx/>
                <a:buSzTx/>
                <a:buFontTx/>
                <a:buNone/>
              </a:pPr>
              <a:r>
                <a:rPr lang="en-US" altLang="zh-CN" sz="2000" b="0" dirty="0">
                  <a:latin typeface="Tahoma" pitchFamily="34" charset="0"/>
                </a:rPr>
                <a:t>register = register + 1;</a:t>
              </a:r>
            </a:p>
            <a:p>
              <a:pPr eaLnBrk="1" hangingPunct="1">
                <a:spcBef>
                  <a:spcPct val="0"/>
                </a:spcBef>
                <a:buClrTx/>
                <a:buSzTx/>
                <a:buFontTx/>
                <a:buNone/>
              </a:pPr>
              <a:r>
                <a:rPr lang="en-US" altLang="zh-CN" sz="2000" b="0" dirty="0">
                  <a:latin typeface="Tahoma" pitchFamily="34" charset="0"/>
                </a:rPr>
                <a:t>counter = register;</a:t>
              </a:r>
            </a:p>
          </p:txBody>
        </p:sp>
        <p:sp>
          <p:nvSpPr>
            <p:cNvPr id="9234" name="Rectangle 8"/>
            <p:cNvSpPr>
              <a:spLocks noChangeArrowheads="1"/>
            </p:cNvSpPr>
            <p:nvPr/>
          </p:nvSpPr>
          <p:spPr bwMode="auto">
            <a:xfrm>
              <a:off x="1584" y="1644"/>
              <a:ext cx="8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生产者</a:t>
              </a:r>
              <a:r>
                <a:rPr lang="en-US" altLang="zh-CN" sz="2400">
                  <a:solidFill>
                    <a:srgbClr val="000066"/>
                  </a:solidFill>
                </a:rPr>
                <a:t>P</a:t>
              </a:r>
            </a:p>
          </p:txBody>
        </p:sp>
        <p:sp>
          <p:nvSpPr>
            <p:cNvPr id="9235" name="Rectangle 9"/>
            <p:cNvSpPr>
              <a:spLocks noChangeArrowheads="1"/>
            </p:cNvSpPr>
            <p:nvPr/>
          </p:nvSpPr>
          <p:spPr bwMode="auto">
            <a:xfrm>
              <a:off x="1536" y="2700"/>
              <a:ext cx="7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消费者</a:t>
              </a:r>
              <a:r>
                <a:rPr lang="en-US" altLang="zh-CN" sz="2400">
                  <a:solidFill>
                    <a:srgbClr val="000066"/>
                  </a:solidFill>
                </a:rPr>
                <a:t>C</a:t>
              </a:r>
            </a:p>
          </p:txBody>
        </p:sp>
        <p:sp>
          <p:nvSpPr>
            <p:cNvPr id="9236" name="Rectangle 10"/>
            <p:cNvSpPr>
              <a:spLocks noChangeArrowheads="1"/>
            </p:cNvSpPr>
            <p:nvPr/>
          </p:nvSpPr>
          <p:spPr bwMode="auto">
            <a:xfrm>
              <a:off x="1584" y="2976"/>
              <a:ext cx="1776" cy="672"/>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7" name="Text Box 11"/>
            <p:cNvSpPr txBox="1">
              <a:spLocks noChangeArrowheads="1"/>
            </p:cNvSpPr>
            <p:nvPr/>
          </p:nvSpPr>
          <p:spPr bwMode="auto">
            <a:xfrm>
              <a:off x="1632" y="2976"/>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register = counter; </a:t>
              </a:r>
            </a:p>
            <a:p>
              <a:pPr eaLnBrk="1" hangingPunct="1">
                <a:spcBef>
                  <a:spcPct val="0"/>
                </a:spcBef>
                <a:buClrTx/>
                <a:buSzTx/>
                <a:buFontTx/>
                <a:buNone/>
              </a:pPr>
              <a:r>
                <a:rPr lang="en-US" altLang="zh-CN" sz="2000" b="0">
                  <a:latin typeface="Tahoma" pitchFamily="34" charset="0"/>
                </a:rPr>
                <a:t>register = register - 1;</a:t>
              </a:r>
            </a:p>
            <a:p>
              <a:pPr eaLnBrk="1" hangingPunct="1">
                <a:spcBef>
                  <a:spcPct val="0"/>
                </a:spcBef>
                <a:buClrTx/>
                <a:buSzTx/>
                <a:buFontTx/>
                <a:buNone/>
              </a:pPr>
              <a:r>
                <a:rPr lang="en-US" altLang="zh-CN" sz="2000" b="0">
                  <a:latin typeface="Tahoma" pitchFamily="34" charset="0"/>
                </a:rPr>
                <a:t>counter = register;</a:t>
              </a:r>
            </a:p>
          </p:txBody>
        </p:sp>
      </p:grpSp>
      <p:grpSp>
        <p:nvGrpSpPr>
          <p:cNvPr id="237580" name="Group 12"/>
          <p:cNvGrpSpPr>
            <a:grpSpLocks/>
          </p:cNvGrpSpPr>
          <p:nvPr/>
        </p:nvGrpSpPr>
        <p:grpSpPr bwMode="auto">
          <a:xfrm>
            <a:off x="4967287" y="2628900"/>
            <a:ext cx="3581400" cy="2819400"/>
            <a:chOff x="3504" y="1680"/>
            <a:chExt cx="2256" cy="1776"/>
          </a:xfrm>
        </p:grpSpPr>
        <p:sp>
          <p:nvSpPr>
            <p:cNvPr id="9229"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30" name="Text Box 14"/>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counter; </a:t>
              </a:r>
            </a:p>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+ 1;</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counter; </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- 1;</a:t>
              </a:r>
            </a:p>
            <a:p>
              <a:pPr eaLnBrk="1" hangingPunct="1">
                <a:buClrTx/>
                <a:buSzTx/>
                <a:buFontTx/>
                <a:buNone/>
              </a:pPr>
              <a:r>
                <a:rPr lang="en-US" altLang="zh-CN" sz="2000" b="0" dirty="0">
                  <a:solidFill>
                    <a:srgbClr val="000099"/>
                  </a:solidFill>
                  <a:latin typeface="Tahoma" pitchFamily="34" charset="0"/>
                </a:rPr>
                <a:t>counter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a:t>
              </a:r>
            </a:p>
            <a:p>
              <a:pPr eaLnBrk="1" hangingPunct="1">
                <a:buClrTx/>
                <a:buSzTx/>
                <a:buFontTx/>
                <a:buNone/>
              </a:pPr>
              <a:r>
                <a:rPr lang="en-US" altLang="zh-CN" sz="2000" b="0" dirty="0">
                  <a:solidFill>
                    <a:srgbClr val="CC0000"/>
                  </a:solidFill>
                  <a:latin typeface="Tahoma" pitchFamily="34" charset="0"/>
                </a:rPr>
                <a:t>counter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a:t>
              </a:r>
            </a:p>
          </p:txBody>
        </p:sp>
        <p:sp>
          <p:nvSpPr>
            <p:cNvPr id="9231" name="Rectangle 15"/>
            <p:cNvSpPr>
              <a:spLocks noChangeArrowheads="1"/>
            </p:cNvSpPr>
            <p:nvPr/>
          </p:nvSpPr>
          <p:spPr bwMode="auto">
            <a:xfrm>
              <a:off x="3504" y="1680"/>
              <a:ext cx="2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a:t>
              </a:r>
              <a:r>
                <a:rPr lang="zh-CN" altLang="en-US" sz="2400" dirty="0" smtClean="0">
                  <a:solidFill>
                    <a:srgbClr val="FF0000"/>
                  </a:solidFill>
                </a:rPr>
                <a:t>序列</a:t>
              </a:r>
              <a:r>
                <a:rPr lang="en-US" altLang="zh-CN" sz="2400" dirty="0">
                  <a:solidFill>
                    <a:srgbClr val="FF0000"/>
                  </a:solidFill>
                </a:rPr>
                <a:t>4</a:t>
              </a:r>
              <a:endParaRPr lang="zh-CN" altLang="en-US" sz="2400" dirty="0">
                <a:solidFill>
                  <a:srgbClr val="FF0000"/>
                </a:solidFill>
              </a:endParaRPr>
            </a:p>
          </p:txBody>
        </p:sp>
      </p:grpSp>
      <p:grpSp>
        <p:nvGrpSpPr>
          <p:cNvPr id="237584" name="Group 16"/>
          <p:cNvGrpSpPr>
            <a:grpSpLocks/>
          </p:cNvGrpSpPr>
          <p:nvPr/>
        </p:nvGrpSpPr>
        <p:grpSpPr bwMode="auto">
          <a:xfrm>
            <a:off x="228600" y="2895600"/>
            <a:ext cx="2133600" cy="1143000"/>
            <a:chOff x="48" y="1872"/>
            <a:chExt cx="1296" cy="720"/>
          </a:xfrm>
        </p:grpSpPr>
        <p:sp>
          <p:nvSpPr>
            <p:cNvPr id="9226" name="Rectangle 17"/>
            <p:cNvSpPr>
              <a:spLocks noChangeArrowheads="1"/>
            </p:cNvSpPr>
            <p:nvPr/>
          </p:nvSpPr>
          <p:spPr bwMode="auto">
            <a:xfrm>
              <a:off x="48" y="2208"/>
              <a:ext cx="1200" cy="384"/>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27" name="Rectangle 18"/>
            <p:cNvSpPr>
              <a:spLocks noChangeArrowheads="1"/>
            </p:cNvSpPr>
            <p:nvPr/>
          </p:nvSpPr>
          <p:spPr bwMode="auto">
            <a:xfrm>
              <a:off x="96" y="187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66"/>
                  </a:solidFill>
                </a:rPr>
                <a:t>初始情况</a:t>
              </a:r>
            </a:p>
          </p:txBody>
        </p:sp>
        <p:sp>
          <p:nvSpPr>
            <p:cNvPr id="9228" name="Text Box 19"/>
            <p:cNvSpPr txBox="1">
              <a:spLocks noChangeArrowheads="1"/>
            </p:cNvSpPr>
            <p:nvPr/>
          </p:nvSpPr>
          <p:spPr bwMode="auto">
            <a:xfrm>
              <a:off x="144"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b="0">
                  <a:latin typeface="Tahoma" pitchFamily="34" charset="0"/>
                </a:rPr>
                <a:t>counter = 5;</a:t>
              </a:r>
            </a:p>
          </p:txBody>
        </p:sp>
      </p:grpSp>
      <p:graphicFrame>
        <p:nvGraphicFramePr>
          <p:cNvPr id="9224" name="Object 20"/>
          <p:cNvGraphicFramePr>
            <a:graphicFrameLocks noGrp="1" noChangeAspect="1"/>
          </p:cNvGraphicFramePr>
          <p:nvPr>
            <p:ph idx="1"/>
            <p:extLst>
              <p:ext uri="{D42A27DB-BD31-4B8C-83A1-F6EECF244321}">
                <p14:modId xmlns:p14="http://schemas.microsoft.com/office/powerpoint/2010/main" val="2940749820"/>
              </p:ext>
            </p:extLst>
          </p:nvPr>
        </p:nvGraphicFramePr>
        <p:xfrm>
          <a:off x="8776541" y="107949"/>
          <a:ext cx="1154112" cy="1219200"/>
        </p:xfrm>
        <a:graphic>
          <a:graphicData uri="http://schemas.openxmlformats.org/presentationml/2006/ole">
            <mc:AlternateContent xmlns:mc="http://schemas.openxmlformats.org/markup-compatibility/2006">
              <mc:Choice xmlns:v="urn:schemas-microsoft-com:vml" Requires="v">
                <p:oleObj spid="_x0000_s9307" name="剪辑" r:id="rId3" imgW="2166845" imgH="2287575" progId="MS_ClipArt_Gallery.2">
                  <p:embed/>
                </p:oleObj>
              </mc:Choice>
              <mc:Fallback>
                <p:oleObj name="剪辑" r:id="rId3" imgW="2166845" imgH="2287575"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541" y="107949"/>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89" name="Rectangle 21"/>
          <p:cNvSpPr>
            <a:spLocks noChangeArrowheads="1"/>
          </p:cNvSpPr>
          <p:nvPr/>
        </p:nvSpPr>
        <p:spPr bwMode="auto">
          <a:xfrm>
            <a:off x="2009775" y="6167438"/>
            <a:ext cx="66770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sz="2400">
                <a:solidFill>
                  <a:srgbClr val="CC0000"/>
                </a:solidFill>
                <a:latin typeface="黑体" pitchFamily="2" charset="-122"/>
                <a:ea typeface="黑体" pitchFamily="2" charset="-122"/>
              </a:rPr>
              <a:t>正常结果 </a:t>
            </a:r>
            <a:r>
              <a:rPr kumimoji="1" lang="en-US" altLang="zh-CN" sz="2400">
                <a:solidFill>
                  <a:srgbClr val="CC0000"/>
                </a:solidFill>
                <a:latin typeface="黑体" pitchFamily="2" charset="-122"/>
                <a:ea typeface="黑体" pitchFamily="2" charset="-122"/>
              </a:rPr>
              <a:t>= 5</a:t>
            </a:r>
            <a:r>
              <a:rPr kumimoji="1" lang="zh-CN" altLang="en-US" sz="2400">
                <a:solidFill>
                  <a:srgbClr val="CC0000"/>
                </a:solidFill>
                <a:latin typeface="黑体" pitchFamily="2" charset="-122"/>
                <a:ea typeface="黑体" pitchFamily="2" charset="-122"/>
              </a:rPr>
              <a:t>， 但实际结果可能为</a:t>
            </a:r>
            <a:r>
              <a:rPr kumimoji="1" lang="en-US" altLang="zh-CN" sz="2400">
                <a:solidFill>
                  <a:srgbClr val="CC0000"/>
                </a:solidFill>
                <a:latin typeface="黑体" pitchFamily="2" charset="-122"/>
                <a:ea typeface="黑体" pitchFamily="2" charset="-122"/>
              </a:rPr>
              <a:t>4/5/6 !!</a:t>
            </a:r>
          </a:p>
        </p:txBody>
      </p:sp>
      <p:grpSp>
        <p:nvGrpSpPr>
          <p:cNvPr id="22" name="Group 12"/>
          <p:cNvGrpSpPr>
            <a:grpSpLocks/>
          </p:cNvGrpSpPr>
          <p:nvPr/>
        </p:nvGrpSpPr>
        <p:grpSpPr bwMode="auto">
          <a:xfrm>
            <a:off x="5348287" y="2558303"/>
            <a:ext cx="3581400" cy="3073401"/>
            <a:chOff x="3504" y="1680"/>
            <a:chExt cx="2256" cy="1936"/>
          </a:xfrm>
        </p:grpSpPr>
        <p:sp>
          <p:nvSpPr>
            <p:cNvPr id="23"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 name="Text Box 14"/>
            <p:cNvSpPr txBox="1">
              <a:spLocks noChangeArrowheads="1"/>
            </p:cNvSpPr>
            <p:nvPr/>
          </p:nvSpPr>
          <p:spPr bwMode="auto">
            <a:xfrm>
              <a:off x="3552" y="1968"/>
              <a:ext cx="2208" cy="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counter; </a:t>
              </a:r>
            </a:p>
            <a:p>
              <a:pPr eaLnBrk="1" hangingPunct="1">
                <a:buClrTx/>
                <a:buSzTx/>
                <a:buFontTx/>
                <a:buNone/>
              </a:pP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+ 1;</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counter; </a:t>
              </a:r>
            </a:p>
            <a:p>
              <a:pPr eaLnBrk="1" hangingPunct="1">
                <a:buClrTx/>
                <a:buSzTx/>
                <a:buFontTx/>
                <a:buNone/>
              </a:pP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a:t>
              </a:r>
              <a:r>
                <a:rPr lang="en-US" altLang="zh-CN" sz="2000" b="0" dirty="0" err="1">
                  <a:solidFill>
                    <a:srgbClr val="CC0000"/>
                  </a:solidFill>
                  <a:latin typeface="Tahoma" pitchFamily="34" charset="0"/>
                </a:rPr>
                <a:t>C.register</a:t>
              </a:r>
              <a:r>
                <a:rPr lang="en-US" altLang="zh-CN" sz="2000" b="0" dirty="0">
                  <a:solidFill>
                    <a:srgbClr val="CC0000"/>
                  </a:solidFill>
                  <a:latin typeface="Tahoma" pitchFamily="34" charset="0"/>
                </a:rPr>
                <a:t> - 1;</a:t>
              </a:r>
            </a:p>
            <a:p>
              <a:pPr eaLnBrk="1" hangingPunct="1">
                <a:buClrTx/>
                <a:buSzTx/>
                <a:buNone/>
              </a:pPr>
              <a:r>
                <a:rPr lang="en-US" altLang="zh-CN" sz="2000" b="0" dirty="0" smtClean="0">
                  <a:solidFill>
                    <a:srgbClr val="CC0000"/>
                  </a:solidFill>
                  <a:latin typeface="Tahoma" pitchFamily="34" charset="0"/>
                </a:rPr>
                <a:t>counter </a:t>
              </a:r>
              <a:r>
                <a:rPr lang="en-US" altLang="zh-CN" sz="2000" b="0" dirty="0">
                  <a:solidFill>
                    <a:srgbClr val="CC0000"/>
                  </a:solidFill>
                  <a:latin typeface="Tahoma" pitchFamily="34" charset="0"/>
                </a:rPr>
                <a:t>= </a:t>
              </a:r>
              <a:r>
                <a:rPr lang="en-US" altLang="zh-CN" sz="2000" b="0" dirty="0" err="1">
                  <a:solidFill>
                    <a:srgbClr val="CC0000"/>
                  </a:solidFill>
                  <a:latin typeface="Tahoma" pitchFamily="34" charset="0"/>
                </a:rPr>
                <a:t>C.register</a:t>
              </a:r>
              <a:r>
                <a:rPr lang="en-US" altLang="zh-CN" sz="2000" b="0" dirty="0" smtClean="0">
                  <a:solidFill>
                    <a:srgbClr val="CC0000"/>
                  </a:solidFill>
                  <a:latin typeface="Tahoma" pitchFamily="34" charset="0"/>
                </a:rPr>
                <a:t>;</a:t>
              </a:r>
            </a:p>
            <a:p>
              <a:pPr eaLnBrk="1" hangingPunct="1">
                <a:buClrTx/>
                <a:buSzTx/>
                <a:buNone/>
              </a:pPr>
              <a:r>
                <a:rPr lang="en-US" altLang="zh-CN" sz="2000" b="0" dirty="0" smtClean="0">
                  <a:solidFill>
                    <a:srgbClr val="000099"/>
                  </a:solidFill>
                  <a:latin typeface="Tahoma" pitchFamily="34" charset="0"/>
                </a:rPr>
                <a:t>counter </a:t>
              </a:r>
              <a:r>
                <a:rPr lang="en-US" altLang="zh-CN" sz="2000" b="0" dirty="0">
                  <a:solidFill>
                    <a:srgbClr val="000099"/>
                  </a:solidFill>
                  <a:latin typeface="Tahoma" pitchFamily="34" charset="0"/>
                </a:rPr>
                <a:t>= </a:t>
              </a:r>
              <a:r>
                <a:rPr lang="en-US" altLang="zh-CN" sz="2000" b="0" dirty="0" err="1">
                  <a:solidFill>
                    <a:srgbClr val="000099"/>
                  </a:solidFill>
                  <a:latin typeface="Tahoma" pitchFamily="34" charset="0"/>
                </a:rPr>
                <a:t>P.register</a:t>
              </a:r>
              <a:r>
                <a:rPr lang="en-US" altLang="zh-CN" sz="2000" b="0" dirty="0">
                  <a:solidFill>
                    <a:srgbClr val="000099"/>
                  </a:solidFill>
                  <a:latin typeface="Tahoma" pitchFamily="34" charset="0"/>
                </a:rPr>
                <a:t>; </a:t>
              </a:r>
            </a:p>
            <a:p>
              <a:pPr eaLnBrk="1" hangingPunct="1">
                <a:buClrTx/>
                <a:buSzTx/>
                <a:buFontTx/>
                <a:buNone/>
              </a:pPr>
              <a:endParaRPr lang="en-US" altLang="zh-CN" sz="2000" b="0" dirty="0">
                <a:solidFill>
                  <a:srgbClr val="CC0000"/>
                </a:solidFill>
                <a:latin typeface="Tahoma" pitchFamily="34" charset="0"/>
              </a:endParaRPr>
            </a:p>
          </p:txBody>
        </p:sp>
        <p:sp>
          <p:nvSpPr>
            <p:cNvPr id="25" name="Rectangle 15"/>
            <p:cNvSpPr>
              <a:spLocks noChangeArrowheads="1"/>
            </p:cNvSpPr>
            <p:nvPr/>
          </p:nvSpPr>
          <p:spPr bwMode="auto">
            <a:xfrm>
              <a:off x="3504" y="1680"/>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a:t>
              </a:r>
              <a:r>
                <a:rPr lang="zh-CN" altLang="en-US" sz="2400" dirty="0" smtClean="0">
                  <a:solidFill>
                    <a:srgbClr val="FF0000"/>
                  </a:solidFill>
                </a:rPr>
                <a:t>序列</a:t>
              </a:r>
              <a:r>
                <a:rPr lang="en-US" altLang="zh-CN" sz="2400" dirty="0" smtClean="0">
                  <a:solidFill>
                    <a:srgbClr val="FF0000"/>
                  </a:solidFill>
                </a:rPr>
                <a:t>6</a:t>
              </a:r>
              <a:endParaRPr lang="zh-CN" altLang="en-US" sz="2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dissolve">
                                      <p:cBhvr>
                                        <p:cTn id="7" dur="500"/>
                                        <p:tgtEl>
                                          <p:spTgt spid="237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7584"/>
                                        </p:tgtEl>
                                        <p:attrNameLst>
                                          <p:attrName>style.visibility</p:attrName>
                                        </p:attrNameLst>
                                      </p:cBhvr>
                                      <p:to>
                                        <p:strVal val="visible"/>
                                      </p:to>
                                    </p:set>
                                    <p:animEffect transition="in" filter="dissolve">
                                      <p:cBhvr>
                                        <p:cTn id="12" dur="500"/>
                                        <p:tgtEl>
                                          <p:spTgt spid="237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dissolve">
                                      <p:cBhvr>
                                        <p:cTn id="17" dur="500"/>
                                        <p:tgtEl>
                                          <p:spTgt spid="2375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7580"/>
                                        </p:tgtEl>
                                        <p:attrNameLst>
                                          <p:attrName>style.visibility</p:attrName>
                                        </p:attrNameLst>
                                      </p:cBhvr>
                                      <p:to>
                                        <p:strVal val="visible"/>
                                      </p:to>
                                    </p:set>
                                    <p:anim calcmode="lin" valueType="num">
                                      <p:cBhvr additive="base">
                                        <p:cTn id="22" dur="500" fill="hold"/>
                                        <p:tgtEl>
                                          <p:spTgt spid="237580"/>
                                        </p:tgtEl>
                                        <p:attrNameLst>
                                          <p:attrName>ppt_x</p:attrName>
                                        </p:attrNameLst>
                                      </p:cBhvr>
                                      <p:tavLst>
                                        <p:tav tm="0">
                                          <p:val>
                                            <p:strVal val="#ppt_x"/>
                                          </p:val>
                                        </p:tav>
                                        <p:tav tm="100000">
                                          <p:val>
                                            <p:strVal val="#ppt_x"/>
                                          </p:val>
                                        </p:tav>
                                      </p:tavLst>
                                    </p:anim>
                                    <p:anim calcmode="lin" valueType="num">
                                      <p:cBhvr additive="base">
                                        <p:cTn id="23" dur="500" fill="hold"/>
                                        <p:tgtEl>
                                          <p:spTgt spid="23758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237580"/>
                                        </p:tgtEl>
                                        <p:attrNameLst>
                                          <p:attrName>ppt_x</p:attrName>
                                        </p:attrNameLst>
                                      </p:cBhvr>
                                      <p:tavLst>
                                        <p:tav tm="0">
                                          <p:val>
                                            <p:strVal val="ppt_x"/>
                                          </p:val>
                                        </p:tav>
                                        <p:tav tm="100000">
                                          <p:val>
                                            <p:strVal val="ppt_x"/>
                                          </p:val>
                                        </p:tav>
                                      </p:tavLst>
                                    </p:anim>
                                    <p:anim calcmode="lin" valueType="num">
                                      <p:cBhvr additive="base">
                                        <p:cTn id="28" dur="500"/>
                                        <p:tgtEl>
                                          <p:spTgt spid="237580"/>
                                        </p:tgtEl>
                                        <p:attrNameLst>
                                          <p:attrName>ppt_y</p:attrName>
                                        </p:attrNameLst>
                                      </p:cBhvr>
                                      <p:tavLst>
                                        <p:tav tm="0">
                                          <p:val>
                                            <p:strVal val="ppt_y"/>
                                          </p:val>
                                        </p:tav>
                                        <p:tav tm="100000">
                                          <p:val>
                                            <p:strVal val="1+ppt_h/2"/>
                                          </p:val>
                                        </p:tav>
                                      </p:tavLst>
                                    </p:anim>
                                    <p:set>
                                      <p:cBhvr>
                                        <p:cTn id="29" dur="1" fill="hold">
                                          <p:stCondLst>
                                            <p:cond delay="499"/>
                                          </p:stCondLst>
                                        </p:cTn>
                                        <p:tgtEl>
                                          <p:spTgt spid="23758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37589"/>
                                        </p:tgtEl>
                                        <p:attrNameLst>
                                          <p:attrName>style.visibility</p:attrName>
                                        </p:attrNameLst>
                                      </p:cBhvr>
                                      <p:to>
                                        <p:strVal val="visible"/>
                                      </p:to>
                                    </p:set>
                                    <p:animEffect transition="in" filter="wipe(down)">
                                      <p:cBhvr>
                                        <p:cTn id="39" dur="580">
                                          <p:stCondLst>
                                            <p:cond delay="0"/>
                                          </p:stCondLst>
                                        </p:cTn>
                                        <p:tgtEl>
                                          <p:spTgt spid="237589"/>
                                        </p:tgtEl>
                                      </p:cBhvr>
                                    </p:animEffect>
                                    <p:anim calcmode="lin" valueType="num">
                                      <p:cBhvr>
                                        <p:cTn id="40" dur="1822" tmFilter="0,0; 0.14,0.36; 0.43,0.73; 0.71,0.91; 1.0,1.0">
                                          <p:stCondLst>
                                            <p:cond delay="0"/>
                                          </p:stCondLst>
                                        </p:cTn>
                                        <p:tgtEl>
                                          <p:spTgt spid="23758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758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758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758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7589"/>
                                        </p:tgtEl>
                                        <p:attrNameLst>
                                          <p:attrName>ppt_y</p:attrName>
                                        </p:attrNameLst>
                                      </p:cBhvr>
                                      <p:tavLst>
                                        <p:tav tm="0" fmla="#ppt_y-sin(pi*$)/81">
                                          <p:val>
                                            <p:fltVal val="0"/>
                                          </p:val>
                                        </p:tav>
                                        <p:tav tm="100000">
                                          <p:val>
                                            <p:fltVal val="1"/>
                                          </p:val>
                                        </p:tav>
                                      </p:tavLst>
                                    </p:anim>
                                    <p:animScale>
                                      <p:cBhvr>
                                        <p:cTn id="45" dur="26">
                                          <p:stCondLst>
                                            <p:cond delay="650"/>
                                          </p:stCondLst>
                                        </p:cTn>
                                        <p:tgtEl>
                                          <p:spTgt spid="237589"/>
                                        </p:tgtEl>
                                      </p:cBhvr>
                                      <p:to x="100000" y="60000"/>
                                    </p:animScale>
                                    <p:animScale>
                                      <p:cBhvr>
                                        <p:cTn id="46" dur="166" decel="50000">
                                          <p:stCondLst>
                                            <p:cond delay="676"/>
                                          </p:stCondLst>
                                        </p:cTn>
                                        <p:tgtEl>
                                          <p:spTgt spid="237589"/>
                                        </p:tgtEl>
                                      </p:cBhvr>
                                      <p:to x="100000" y="100000"/>
                                    </p:animScale>
                                    <p:animScale>
                                      <p:cBhvr>
                                        <p:cTn id="47" dur="26">
                                          <p:stCondLst>
                                            <p:cond delay="1312"/>
                                          </p:stCondLst>
                                        </p:cTn>
                                        <p:tgtEl>
                                          <p:spTgt spid="237589"/>
                                        </p:tgtEl>
                                      </p:cBhvr>
                                      <p:to x="100000" y="80000"/>
                                    </p:animScale>
                                    <p:animScale>
                                      <p:cBhvr>
                                        <p:cTn id="48" dur="166" decel="50000">
                                          <p:stCondLst>
                                            <p:cond delay="1338"/>
                                          </p:stCondLst>
                                        </p:cTn>
                                        <p:tgtEl>
                                          <p:spTgt spid="237589"/>
                                        </p:tgtEl>
                                      </p:cBhvr>
                                      <p:to x="100000" y="100000"/>
                                    </p:animScale>
                                    <p:animScale>
                                      <p:cBhvr>
                                        <p:cTn id="49" dur="26">
                                          <p:stCondLst>
                                            <p:cond delay="1642"/>
                                          </p:stCondLst>
                                        </p:cTn>
                                        <p:tgtEl>
                                          <p:spTgt spid="237589"/>
                                        </p:tgtEl>
                                      </p:cBhvr>
                                      <p:to x="100000" y="90000"/>
                                    </p:animScale>
                                    <p:animScale>
                                      <p:cBhvr>
                                        <p:cTn id="50" dur="166" decel="50000">
                                          <p:stCondLst>
                                            <p:cond delay="1668"/>
                                          </p:stCondLst>
                                        </p:cTn>
                                        <p:tgtEl>
                                          <p:spTgt spid="237589"/>
                                        </p:tgtEl>
                                      </p:cBhvr>
                                      <p:to x="100000" y="100000"/>
                                    </p:animScale>
                                    <p:animScale>
                                      <p:cBhvr>
                                        <p:cTn id="51" dur="26">
                                          <p:stCondLst>
                                            <p:cond delay="1808"/>
                                          </p:stCondLst>
                                        </p:cTn>
                                        <p:tgtEl>
                                          <p:spTgt spid="237589"/>
                                        </p:tgtEl>
                                      </p:cBhvr>
                                      <p:to x="100000" y="95000"/>
                                    </p:animScale>
                                    <p:animScale>
                                      <p:cBhvr>
                                        <p:cTn id="52" dur="166" decel="50000">
                                          <p:stCondLst>
                                            <p:cond delay="1834"/>
                                          </p:stCondLst>
                                        </p:cTn>
                                        <p:tgtEl>
                                          <p:spTgt spid="2375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p:bldP spid="2375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143000"/>
            <a:ext cx="8153400" cy="1219200"/>
          </a:xfrm>
          <a:noFill/>
          <a:ln>
            <a:solidFill>
              <a:srgbClr val="C0C0C0"/>
            </a:solidFill>
            <a:miter lim="800000"/>
            <a:headEnd/>
            <a:tailEnd/>
          </a:ln>
        </p:spPr>
        <p:txBody>
          <a:bodyPr/>
          <a:lstStyle/>
          <a:p>
            <a:pPr eaLnBrk="1" hangingPunct="1"/>
            <a:r>
              <a:rPr lang="zh-CN" altLang="en-US" sz="2400" smtClean="0"/>
              <a:t>术语</a:t>
            </a:r>
            <a:r>
              <a:rPr lang="en-US" altLang="zh-CN" sz="2400" smtClean="0"/>
              <a:t>1: </a:t>
            </a:r>
            <a:r>
              <a:rPr lang="zh-CN" altLang="en-US" sz="2400" smtClean="0">
                <a:solidFill>
                  <a:srgbClr val="FF0000"/>
                </a:solidFill>
              </a:rPr>
              <a:t>竞争条件</a:t>
            </a:r>
            <a:r>
              <a:rPr lang="en-US" altLang="zh-CN" sz="2400" smtClean="0">
                <a:solidFill>
                  <a:srgbClr val="FF0000"/>
                </a:solidFill>
              </a:rPr>
              <a:t>(Race Condition)</a:t>
            </a:r>
            <a:r>
              <a:rPr lang="zh-CN" altLang="en-US" sz="2400" smtClean="0"/>
              <a:t>多个进程并发访问和操</a:t>
            </a:r>
            <a:br>
              <a:rPr lang="zh-CN" altLang="en-US" sz="2400" smtClean="0"/>
            </a:br>
            <a:r>
              <a:rPr lang="zh-CN" altLang="en-US" sz="2400" smtClean="0"/>
              <a:t>            作同一数据且执行结果与访问发生的特定顺序有关</a:t>
            </a:r>
          </a:p>
        </p:txBody>
      </p:sp>
      <p:grpSp>
        <p:nvGrpSpPr>
          <p:cNvPr id="238596" name="Group 4"/>
          <p:cNvGrpSpPr>
            <a:grpSpLocks/>
          </p:cNvGrpSpPr>
          <p:nvPr/>
        </p:nvGrpSpPr>
        <p:grpSpPr bwMode="auto">
          <a:xfrm>
            <a:off x="914400" y="5187950"/>
            <a:ext cx="6256338" cy="603250"/>
            <a:chOff x="571" y="1684"/>
            <a:chExt cx="3941" cy="380"/>
          </a:xfrm>
        </p:grpSpPr>
        <p:sp>
          <p:nvSpPr>
            <p:cNvPr id="10259" name="Rectangle 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含义</a:t>
              </a:r>
              <a:r>
                <a:rPr lang="en-US" altLang="zh-CN" sz="2400"/>
                <a:t>1: </a:t>
              </a:r>
              <a:r>
                <a:rPr lang="zh-CN" altLang="en-US" sz="2400"/>
                <a:t>多个进程并发访问和操作共享数据</a:t>
              </a:r>
            </a:p>
          </p:txBody>
        </p:sp>
        <p:pic>
          <p:nvPicPr>
            <p:cNvPr id="1026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599" name="Group 7"/>
          <p:cNvGrpSpPr>
            <a:grpSpLocks/>
          </p:cNvGrpSpPr>
          <p:nvPr/>
        </p:nvGrpSpPr>
        <p:grpSpPr bwMode="auto">
          <a:xfrm>
            <a:off x="922338" y="5562600"/>
            <a:ext cx="6256337" cy="603250"/>
            <a:chOff x="571" y="1684"/>
            <a:chExt cx="3941" cy="380"/>
          </a:xfrm>
        </p:grpSpPr>
        <p:sp>
          <p:nvSpPr>
            <p:cNvPr id="10257" name="Rectangle 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含义</a:t>
              </a:r>
              <a:r>
                <a:rPr lang="en-US" altLang="zh-CN" sz="2400"/>
                <a:t>2: </a:t>
              </a:r>
              <a:r>
                <a:rPr lang="zh-CN" altLang="en-US" sz="2400"/>
                <a:t>和时间有关就是和调度顺序有关</a:t>
              </a:r>
            </a:p>
          </p:txBody>
        </p:sp>
        <p:pic>
          <p:nvPicPr>
            <p:cNvPr id="10258"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2" name="Group 10"/>
          <p:cNvGrpSpPr>
            <a:grpSpLocks/>
          </p:cNvGrpSpPr>
          <p:nvPr/>
        </p:nvGrpSpPr>
        <p:grpSpPr bwMode="auto">
          <a:xfrm>
            <a:off x="922338" y="5949950"/>
            <a:ext cx="6256337" cy="609600"/>
            <a:chOff x="571" y="1684"/>
            <a:chExt cx="3941" cy="384"/>
          </a:xfrm>
        </p:grpSpPr>
        <p:sp>
          <p:nvSpPr>
            <p:cNvPr id="10255" name="Rectangle 11"/>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C00000"/>
                  </a:solidFill>
                </a:rPr>
                <a:t>经  验</a:t>
              </a:r>
              <a:r>
                <a:rPr lang="en-US" altLang="zh-CN" sz="2400">
                  <a:solidFill>
                    <a:srgbClr val="C00000"/>
                  </a:solidFill>
                </a:rPr>
                <a:t>: </a:t>
              </a:r>
              <a:r>
                <a:rPr lang="zh-CN" altLang="en-US" sz="2400"/>
                <a:t>这样的错误非常难于调试</a:t>
              </a:r>
              <a:r>
                <a:rPr lang="zh-CN" altLang="en-US" sz="2400">
                  <a:solidFill>
                    <a:srgbClr val="FF0000"/>
                  </a:solidFill>
                </a:rPr>
                <a:t>！！！</a:t>
              </a:r>
            </a:p>
          </p:txBody>
        </p:sp>
        <p:pic>
          <p:nvPicPr>
            <p:cNvPr id="10256" name="Picture 1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5" name="Group 13"/>
          <p:cNvGrpSpPr>
            <a:grpSpLocks/>
          </p:cNvGrpSpPr>
          <p:nvPr/>
        </p:nvGrpSpPr>
        <p:grpSpPr bwMode="auto">
          <a:xfrm>
            <a:off x="1219200" y="2438400"/>
            <a:ext cx="3810000" cy="2819400"/>
            <a:chOff x="3504" y="1680"/>
            <a:chExt cx="2256" cy="1776"/>
          </a:xfrm>
        </p:grpSpPr>
        <p:sp>
          <p:nvSpPr>
            <p:cNvPr id="10252" name="Rectangle 14"/>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53" name="Text Box 15"/>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counter = C.register;</a:t>
              </a:r>
            </a:p>
          </p:txBody>
        </p:sp>
        <p:sp>
          <p:nvSpPr>
            <p:cNvPr id="10254" name="Rectangle 16"/>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i</a:t>
              </a:r>
              <a:r>
                <a:rPr lang="zh-CN" altLang="en-US" sz="2400">
                  <a:solidFill>
                    <a:srgbClr val="FF0000"/>
                  </a:solidFill>
                </a:rPr>
                <a:t>次执行</a:t>
              </a:r>
            </a:p>
          </p:txBody>
        </p:sp>
      </p:grpSp>
      <p:grpSp>
        <p:nvGrpSpPr>
          <p:cNvPr id="238609" name="Group 17"/>
          <p:cNvGrpSpPr>
            <a:grpSpLocks/>
          </p:cNvGrpSpPr>
          <p:nvPr/>
        </p:nvGrpSpPr>
        <p:grpSpPr bwMode="auto">
          <a:xfrm>
            <a:off x="4724400" y="2438400"/>
            <a:ext cx="3810000" cy="2819400"/>
            <a:chOff x="3504" y="1680"/>
            <a:chExt cx="2256" cy="1776"/>
          </a:xfrm>
        </p:grpSpPr>
        <p:sp>
          <p:nvSpPr>
            <p:cNvPr id="10249" name="Rectangle 18"/>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0250" name="Text Box 19"/>
            <p:cNvSpPr txBox="1">
              <a:spLocks noChangeArrowheads="1"/>
            </p:cNvSpPr>
            <p:nvPr/>
          </p:nvSpPr>
          <p:spPr bwMode="auto">
            <a:xfrm>
              <a:off x="3552" y="1968"/>
              <a:ext cx="220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r>
                <a:rPr lang="en-US" altLang="zh-CN" sz="2000" b="0">
                  <a:latin typeface="Tahoma" pitchFamily="34" charset="0"/>
                </a:rPr>
                <a:t> </a:t>
              </a: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000099"/>
                  </a:solidFill>
                  <a:latin typeface="Tahoma" pitchFamily="34" charset="0"/>
                </a:rPr>
                <a:t>counter = C.register;</a:t>
              </a:r>
            </a:p>
          </p:txBody>
        </p:sp>
        <p:sp>
          <p:nvSpPr>
            <p:cNvPr id="10251" name="Rectangle 20"/>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j</a:t>
              </a:r>
              <a:r>
                <a:rPr lang="zh-CN" altLang="en-US" sz="2400">
                  <a:solidFill>
                    <a:srgbClr val="FF0000"/>
                  </a:solidFill>
                </a:rPr>
                <a:t>次执行</a:t>
              </a:r>
            </a:p>
          </p:txBody>
        </p:sp>
      </p:grpSp>
      <p:sp>
        <p:nvSpPr>
          <p:cNvPr id="1024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8605"/>
                                        </p:tgtEl>
                                        <p:attrNameLst>
                                          <p:attrName>style.visibility</p:attrName>
                                        </p:attrNameLst>
                                      </p:cBhvr>
                                      <p:to>
                                        <p:strVal val="visible"/>
                                      </p:to>
                                    </p:set>
                                    <p:animEffect transition="in" filter="dissolve">
                                      <p:cBhvr>
                                        <p:cTn id="7" dur="500"/>
                                        <p:tgtEl>
                                          <p:spTgt spid="238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8609"/>
                                        </p:tgtEl>
                                        <p:attrNameLst>
                                          <p:attrName>style.visibility</p:attrName>
                                        </p:attrNameLst>
                                      </p:cBhvr>
                                      <p:to>
                                        <p:strVal val="visible"/>
                                      </p:to>
                                    </p:set>
                                    <p:animEffect transition="in" filter="dissolve">
                                      <p:cBhvr>
                                        <p:cTn id="12" dur="500"/>
                                        <p:tgtEl>
                                          <p:spTgt spid="238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8596"/>
                                        </p:tgtEl>
                                        <p:attrNameLst>
                                          <p:attrName>style.visibility</p:attrName>
                                        </p:attrNameLst>
                                      </p:cBhvr>
                                      <p:to>
                                        <p:strVal val="visible"/>
                                      </p:to>
                                    </p:set>
                                    <p:animEffect transition="in" filter="dissolve">
                                      <p:cBhvr>
                                        <p:cTn id="17" dur="500"/>
                                        <p:tgtEl>
                                          <p:spTgt spid="238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8599"/>
                                        </p:tgtEl>
                                        <p:attrNameLst>
                                          <p:attrName>style.visibility</p:attrName>
                                        </p:attrNameLst>
                                      </p:cBhvr>
                                      <p:to>
                                        <p:strVal val="visible"/>
                                      </p:to>
                                    </p:set>
                                    <p:animEffect transition="in" filter="dissolve">
                                      <p:cBhvr>
                                        <p:cTn id="22" dur="500"/>
                                        <p:tgtEl>
                                          <p:spTgt spid="238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8602"/>
                                        </p:tgtEl>
                                        <p:attrNameLst>
                                          <p:attrName>style.visibility</p:attrName>
                                        </p:attrNameLst>
                                      </p:cBhvr>
                                      <p:to>
                                        <p:strVal val="visible"/>
                                      </p:to>
                                    </p:set>
                                    <p:animEffect transition="in" filter="dissolve">
                                      <p:cBhvr>
                                        <p:cTn id="27" dur="5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smtClean="0"/>
              <a:t>避免竞争条件的一个尝试</a:t>
            </a:r>
          </a:p>
        </p:txBody>
      </p:sp>
      <p:sp>
        <p:nvSpPr>
          <p:cNvPr id="242691" name="Rectangle 3"/>
          <p:cNvSpPr>
            <a:spLocks noChangeArrowheads="1"/>
          </p:cNvSpPr>
          <p:nvPr/>
        </p:nvSpPr>
        <p:spPr bwMode="auto">
          <a:xfrm>
            <a:off x="533400" y="1371600"/>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olidFill>
                  <a:srgbClr val="FF0000"/>
                </a:solidFill>
              </a:rPr>
              <a:t>在写</a:t>
            </a:r>
            <a:r>
              <a:rPr lang="en-US" altLang="zh-CN" sz="2400" dirty="0">
                <a:solidFill>
                  <a:srgbClr val="FF0000"/>
                </a:solidFill>
              </a:rPr>
              <a:t>counter</a:t>
            </a:r>
            <a:r>
              <a:rPr lang="zh-CN" altLang="en-US" sz="2400" dirty="0">
                <a:solidFill>
                  <a:srgbClr val="FF0000"/>
                </a:solidFill>
              </a:rPr>
              <a:t>时阻断其他进程访问</a:t>
            </a:r>
            <a:r>
              <a:rPr lang="en-US" altLang="zh-CN" sz="2400" dirty="0">
                <a:solidFill>
                  <a:srgbClr val="FF0000"/>
                </a:solidFill>
              </a:rPr>
              <a:t>counter</a:t>
            </a:r>
          </a:p>
        </p:txBody>
      </p:sp>
      <p:grpSp>
        <p:nvGrpSpPr>
          <p:cNvPr id="242692" name="Group 4"/>
          <p:cNvGrpSpPr>
            <a:grpSpLocks/>
          </p:cNvGrpSpPr>
          <p:nvPr/>
        </p:nvGrpSpPr>
        <p:grpSpPr bwMode="auto">
          <a:xfrm>
            <a:off x="304800" y="2590800"/>
            <a:ext cx="3810000" cy="2819400"/>
            <a:chOff x="3504" y="1680"/>
            <a:chExt cx="2256" cy="1776"/>
          </a:xfrm>
        </p:grpSpPr>
        <p:sp>
          <p:nvSpPr>
            <p:cNvPr id="11295" name="Rectangle 5"/>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6" name="Text Box 6"/>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ClrTx/>
                <a:buSzTx/>
                <a:buFontTx/>
                <a:buNone/>
              </a:pPr>
              <a:r>
                <a:rPr lang="en-US" altLang="zh-CN" sz="2000" b="0">
                  <a:solidFill>
                    <a:srgbClr val="CC0000"/>
                  </a:solidFill>
                  <a:latin typeface="Tahoma" pitchFamily="34" charset="0"/>
                </a:rPr>
                <a:t>P.register = counter; </a:t>
              </a:r>
            </a:p>
            <a:p>
              <a:pPr eaLnBrk="1" hangingPunct="1">
                <a:buClrTx/>
                <a:buSzTx/>
                <a:buFontTx/>
                <a:buNone/>
              </a:pPr>
              <a:r>
                <a:rPr lang="en-US" altLang="zh-CN" sz="2000" b="0">
                  <a:solidFill>
                    <a:srgbClr val="CC0000"/>
                  </a:solidFill>
                  <a:latin typeface="Tahoma" pitchFamily="34" charset="0"/>
                </a:rPr>
                <a:t>P.register = P.register + 1;</a:t>
              </a:r>
            </a:p>
            <a:p>
              <a:pPr eaLnBrk="1" hangingPunct="1">
                <a:buClrTx/>
                <a:buSzTx/>
                <a:buFontTx/>
                <a:buNone/>
              </a:pPr>
              <a:r>
                <a:rPr lang="en-US" altLang="zh-CN" sz="2000" b="0">
                  <a:solidFill>
                    <a:srgbClr val="000099"/>
                  </a:solidFill>
                  <a:latin typeface="Tahoma" pitchFamily="34" charset="0"/>
                </a:rPr>
                <a:t>C.register = counter; </a:t>
              </a:r>
            </a:p>
            <a:p>
              <a:pPr eaLnBrk="1" hangingPunct="1">
                <a:buClrTx/>
                <a:buSzTx/>
                <a:buFontTx/>
                <a:buNone/>
              </a:pPr>
              <a:r>
                <a:rPr lang="en-US" altLang="zh-CN" sz="2000" b="0">
                  <a:solidFill>
                    <a:srgbClr val="000099"/>
                  </a:solidFill>
                  <a:latin typeface="Tahoma" pitchFamily="34" charset="0"/>
                </a:rPr>
                <a:t>C.register = C.register - 1;</a:t>
              </a:r>
            </a:p>
            <a:p>
              <a:pPr eaLnBrk="1" hangingPunct="1">
                <a:buClrTx/>
                <a:buSzTx/>
                <a:buFontTx/>
                <a:buNone/>
              </a:pPr>
              <a:r>
                <a:rPr lang="en-US" altLang="zh-CN" sz="2000" b="0">
                  <a:solidFill>
                    <a:srgbClr val="CC0000"/>
                  </a:solidFill>
                  <a:latin typeface="Tahoma" pitchFamily="34" charset="0"/>
                </a:rPr>
                <a:t>counter = P.register;</a:t>
              </a:r>
            </a:p>
            <a:p>
              <a:pPr eaLnBrk="1" hangingPunct="1">
                <a:buClrTx/>
                <a:buSzTx/>
                <a:buFontTx/>
                <a:buNone/>
              </a:pPr>
              <a:r>
                <a:rPr lang="en-US" altLang="zh-CN" sz="2000" b="0">
                  <a:solidFill>
                    <a:srgbClr val="000099"/>
                  </a:solidFill>
                  <a:latin typeface="Tahoma" pitchFamily="34" charset="0"/>
                </a:rPr>
                <a:t>counter = C.register;</a:t>
              </a:r>
            </a:p>
          </p:txBody>
        </p:sp>
        <p:sp>
          <p:nvSpPr>
            <p:cNvPr id="11297" name="Rectangle 7"/>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rPr>
                <a:t>一个可能的执行序列</a:t>
              </a:r>
            </a:p>
          </p:txBody>
        </p:sp>
      </p:grpSp>
      <p:sp>
        <p:nvSpPr>
          <p:cNvPr id="242696" name="Rectangle 8"/>
          <p:cNvSpPr>
            <a:spLocks noChangeArrowheads="1"/>
          </p:cNvSpPr>
          <p:nvPr/>
        </p:nvSpPr>
        <p:spPr bwMode="auto">
          <a:xfrm>
            <a:off x="4419600" y="10239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sp>
        <p:nvSpPr>
          <p:cNvPr id="242697" name="Rectangle 9"/>
          <p:cNvSpPr>
            <a:spLocks noChangeArrowheads="1"/>
          </p:cNvSpPr>
          <p:nvPr/>
        </p:nvSpPr>
        <p:spPr bwMode="auto">
          <a:xfrm>
            <a:off x="5105400" y="1862138"/>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P.register = counter; </a:t>
            </a:r>
          </a:p>
          <a:p>
            <a:pPr eaLnBrk="1" hangingPunct="1">
              <a:spcBef>
                <a:spcPct val="0"/>
              </a:spcBef>
              <a:buClrTx/>
              <a:buSzTx/>
              <a:buFontTx/>
              <a:buNone/>
            </a:pPr>
            <a:r>
              <a:rPr lang="en-US" altLang="zh-CN" sz="2000" b="0">
                <a:latin typeface="Tahoma" pitchFamily="34" charset="0"/>
              </a:rPr>
              <a:t>P.register = P.register + 1;</a:t>
            </a:r>
          </a:p>
        </p:txBody>
      </p:sp>
      <p:grpSp>
        <p:nvGrpSpPr>
          <p:cNvPr id="242698" name="Group 10"/>
          <p:cNvGrpSpPr>
            <a:grpSpLocks/>
          </p:cNvGrpSpPr>
          <p:nvPr/>
        </p:nvGrpSpPr>
        <p:grpSpPr bwMode="auto">
          <a:xfrm>
            <a:off x="4876800" y="1404938"/>
            <a:ext cx="2438400" cy="533400"/>
            <a:chOff x="3552" y="1968"/>
            <a:chExt cx="1536" cy="336"/>
          </a:xfrm>
        </p:grpSpPr>
        <p:sp>
          <p:nvSpPr>
            <p:cNvPr id="11293" name="Rectangle 11"/>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4" name="Text Box 12"/>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上锁</a:t>
              </a:r>
            </a:p>
          </p:txBody>
        </p:sp>
      </p:grpSp>
      <p:sp>
        <p:nvSpPr>
          <p:cNvPr id="242701" name="Rectangle 13"/>
          <p:cNvSpPr>
            <a:spLocks noChangeArrowheads="1"/>
          </p:cNvSpPr>
          <p:nvPr/>
        </p:nvSpPr>
        <p:spPr bwMode="auto">
          <a:xfrm>
            <a:off x="4419600" y="245586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02" name="Rectangle 14"/>
          <p:cNvSpPr>
            <a:spLocks noChangeArrowheads="1"/>
          </p:cNvSpPr>
          <p:nvPr/>
        </p:nvSpPr>
        <p:spPr bwMode="auto">
          <a:xfrm>
            <a:off x="5105400" y="35512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 = P.register; </a:t>
            </a:r>
          </a:p>
        </p:txBody>
      </p:sp>
      <p:grpSp>
        <p:nvGrpSpPr>
          <p:cNvPr id="242703" name="Group 15"/>
          <p:cNvGrpSpPr>
            <a:grpSpLocks/>
          </p:cNvGrpSpPr>
          <p:nvPr/>
        </p:nvGrpSpPr>
        <p:grpSpPr bwMode="auto">
          <a:xfrm>
            <a:off x="4876800" y="2852738"/>
            <a:ext cx="2438400" cy="533400"/>
            <a:chOff x="3552" y="1968"/>
            <a:chExt cx="1536" cy="336"/>
          </a:xfrm>
        </p:grpSpPr>
        <p:sp>
          <p:nvSpPr>
            <p:cNvPr id="11291" name="Rectangle 16"/>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2" name="Text Box 17"/>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检查</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锁</a:t>
              </a:r>
            </a:p>
          </p:txBody>
        </p:sp>
      </p:grpSp>
      <p:sp>
        <p:nvSpPr>
          <p:cNvPr id="242706" name="Rectangle 18"/>
          <p:cNvSpPr>
            <a:spLocks noChangeArrowheads="1"/>
          </p:cNvSpPr>
          <p:nvPr/>
        </p:nvSpPr>
        <p:spPr bwMode="auto">
          <a:xfrm>
            <a:off x="4419600" y="33861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grpSp>
        <p:nvGrpSpPr>
          <p:cNvPr id="242707" name="Group 19"/>
          <p:cNvGrpSpPr>
            <a:grpSpLocks/>
          </p:cNvGrpSpPr>
          <p:nvPr/>
        </p:nvGrpSpPr>
        <p:grpSpPr bwMode="auto">
          <a:xfrm>
            <a:off x="4876800" y="3919538"/>
            <a:ext cx="2438400" cy="533400"/>
            <a:chOff x="3552" y="1968"/>
            <a:chExt cx="1536" cy="336"/>
          </a:xfrm>
        </p:grpSpPr>
        <p:sp>
          <p:nvSpPr>
            <p:cNvPr id="11289" name="Rectangle 20"/>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90" name="Text Box 21"/>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开锁</a:t>
              </a:r>
            </a:p>
          </p:txBody>
        </p:sp>
      </p:grpSp>
      <p:sp>
        <p:nvSpPr>
          <p:cNvPr id="242710" name="Rectangle 22"/>
          <p:cNvSpPr>
            <a:spLocks noChangeArrowheads="1"/>
          </p:cNvSpPr>
          <p:nvPr/>
        </p:nvSpPr>
        <p:spPr bwMode="auto">
          <a:xfrm>
            <a:off x="4419600" y="43767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11" name="Rectangle 23"/>
          <p:cNvSpPr>
            <a:spLocks noChangeArrowheads="1"/>
          </p:cNvSpPr>
          <p:nvPr/>
        </p:nvSpPr>
        <p:spPr bwMode="auto">
          <a:xfrm>
            <a:off x="5105400" y="5275263"/>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C.register = counter; </a:t>
            </a:r>
          </a:p>
          <a:p>
            <a:pPr eaLnBrk="1" hangingPunct="1">
              <a:spcBef>
                <a:spcPct val="0"/>
              </a:spcBef>
              <a:buClrTx/>
              <a:buSzTx/>
              <a:buFontTx/>
              <a:buNone/>
            </a:pPr>
            <a:r>
              <a:rPr lang="en-US" altLang="zh-CN" sz="2000" b="0">
                <a:latin typeface="Tahoma" pitchFamily="34" charset="0"/>
              </a:rPr>
              <a:t>C.register = C.register - 1;</a:t>
            </a:r>
          </a:p>
          <a:p>
            <a:pPr eaLnBrk="1" hangingPunct="1">
              <a:spcBef>
                <a:spcPct val="0"/>
              </a:spcBef>
              <a:buClrTx/>
              <a:buSzTx/>
              <a:buFontTx/>
              <a:buNone/>
            </a:pPr>
            <a:r>
              <a:rPr lang="en-US" altLang="zh-CN" sz="2000" b="0">
                <a:latin typeface="Tahoma" pitchFamily="34" charset="0"/>
              </a:rPr>
              <a:t>counter = C.register;</a:t>
            </a:r>
          </a:p>
        </p:txBody>
      </p:sp>
      <p:grpSp>
        <p:nvGrpSpPr>
          <p:cNvPr id="242712" name="Group 24"/>
          <p:cNvGrpSpPr>
            <a:grpSpLocks/>
          </p:cNvGrpSpPr>
          <p:nvPr/>
        </p:nvGrpSpPr>
        <p:grpSpPr bwMode="auto">
          <a:xfrm>
            <a:off x="4876800" y="4757738"/>
            <a:ext cx="2438400" cy="533400"/>
            <a:chOff x="3552" y="1968"/>
            <a:chExt cx="1536" cy="336"/>
          </a:xfrm>
        </p:grpSpPr>
        <p:sp>
          <p:nvSpPr>
            <p:cNvPr id="11287" name="Rectangle 25"/>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8" name="Text Box 26"/>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上锁</a:t>
              </a:r>
            </a:p>
          </p:txBody>
        </p:sp>
      </p:grpSp>
      <p:grpSp>
        <p:nvGrpSpPr>
          <p:cNvPr id="242715" name="Group 27"/>
          <p:cNvGrpSpPr>
            <a:grpSpLocks/>
          </p:cNvGrpSpPr>
          <p:nvPr/>
        </p:nvGrpSpPr>
        <p:grpSpPr bwMode="auto">
          <a:xfrm>
            <a:off x="4876800" y="6310313"/>
            <a:ext cx="2438400" cy="533400"/>
            <a:chOff x="3552" y="1968"/>
            <a:chExt cx="1536" cy="336"/>
          </a:xfrm>
        </p:grpSpPr>
        <p:sp>
          <p:nvSpPr>
            <p:cNvPr id="11285" name="Rectangle 28"/>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6" name="Text Box 29"/>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latin typeface="Courier New" pitchFamily="49" charset="0"/>
                </a:rPr>
                <a:t>给</a:t>
              </a:r>
              <a:r>
                <a:rPr lang="en-US" altLang="zh-CN" sz="2000">
                  <a:solidFill>
                    <a:srgbClr val="FF0000"/>
                  </a:solidFill>
                  <a:latin typeface="Courier New" pitchFamily="49" charset="0"/>
                </a:rPr>
                <a:t>counter</a:t>
              </a:r>
              <a:r>
                <a:rPr lang="zh-CN" altLang="en-US" sz="2000">
                  <a:solidFill>
                    <a:srgbClr val="FF0000"/>
                  </a:solidFill>
                  <a:latin typeface="Courier New" pitchFamily="49" charset="0"/>
                </a:rPr>
                <a:t>开锁</a:t>
              </a:r>
            </a:p>
          </p:txBody>
        </p:sp>
      </p:grpSp>
      <p:grpSp>
        <p:nvGrpSpPr>
          <p:cNvPr id="242719" name="Group 31"/>
          <p:cNvGrpSpPr>
            <a:grpSpLocks/>
          </p:cNvGrpSpPr>
          <p:nvPr/>
        </p:nvGrpSpPr>
        <p:grpSpPr bwMode="auto">
          <a:xfrm>
            <a:off x="8153400" y="1128713"/>
            <a:ext cx="838200" cy="4648200"/>
            <a:chOff x="5136" y="768"/>
            <a:chExt cx="528" cy="2928"/>
          </a:xfrm>
        </p:grpSpPr>
        <p:sp>
          <p:nvSpPr>
            <p:cNvPr id="11283" name="AutoShape 32"/>
            <p:cNvSpPr>
              <a:spLocks/>
            </p:cNvSpPr>
            <p:nvPr/>
          </p:nvSpPr>
          <p:spPr bwMode="auto">
            <a:xfrm>
              <a:off x="5136" y="1296"/>
              <a:ext cx="144" cy="1152"/>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1284" name="Text Box 33"/>
            <p:cNvSpPr txBox="1">
              <a:spLocks noChangeArrowheads="1"/>
            </p:cNvSpPr>
            <p:nvPr/>
          </p:nvSpPr>
          <p:spPr bwMode="auto">
            <a:xfrm>
              <a:off x="5312" y="768"/>
              <a:ext cx="352" cy="29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一段代码一次只允许一个进程进入</a:t>
              </a:r>
            </a:p>
          </p:txBody>
        </p:sp>
      </p:grpSp>
      <p:sp>
        <p:nvSpPr>
          <p:cNvPr id="33" name="Rectangle 3"/>
          <p:cNvSpPr>
            <a:spLocks noChangeArrowheads="1"/>
          </p:cNvSpPr>
          <p:nvPr/>
        </p:nvSpPr>
        <p:spPr bwMode="auto">
          <a:xfrm>
            <a:off x="533400" y="5521325"/>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smtClean="0">
                <a:solidFill>
                  <a:srgbClr val="FF0000"/>
                </a:solidFill>
              </a:rPr>
              <a:t>更衣室、洗手间如何操作？</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dissolve">
                                      <p:cBhvr>
                                        <p:cTn id="7" dur="500"/>
                                        <p:tgtEl>
                                          <p:spTgt spid="242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Effect transition="in" filter="dissolve">
                                      <p:cBhvr>
                                        <p:cTn id="12" dur="500"/>
                                        <p:tgtEl>
                                          <p:spTgt spid="242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696"/>
                                        </p:tgtEl>
                                        <p:attrNameLst>
                                          <p:attrName>style.visibility</p:attrName>
                                        </p:attrNameLst>
                                      </p:cBhvr>
                                      <p:to>
                                        <p:strVal val="visible"/>
                                      </p:to>
                                    </p:set>
                                    <p:animEffect transition="in" filter="dissolve">
                                      <p:cBhvr>
                                        <p:cTn id="22" dur="500"/>
                                        <p:tgtEl>
                                          <p:spTgt spid="2426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dissolve">
                                      <p:cBhvr>
                                        <p:cTn id="27" dur="500"/>
                                        <p:tgtEl>
                                          <p:spTgt spid="2426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697"/>
                                        </p:tgtEl>
                                        <p:attrNameLst>
                                          <p:attrName>style.visibility</p:attrName>
                                        </p:attrNameLst>
                                      </p:cBhvr>
                                      <p:to>
                                        <p:strVal val="visible"/>
                                      </p:to>
                                    </p:set>
                                    <p:animEffect transition="in" filter="dissolve">
                                      <p:cBhvr>
                                        <p:cTn id="32" dur="500"/>
                                        <p:tgtEl>
                                          <p:spTgt spid="2426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701"/>
                                        </p:tgtEl>
                                        <p:attrNameLst>
                                          <p:attrName>style.visibility</p:attrName>
                                        </p:attrNameLst>
                                      </p:cBhvr>
                                      <p:to>
                                        <p:strVal val="visible"/>
                                      </p:to>
                                    </p:set>
                                    <p:animEffect transition="in" filter="dissolve">
                                      <p:cBhvr>
                                        <p:cTn id="37" dur="500"/>
                                        <p:tgtEl>
                                          <p:spTgt spid="2427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42703"/>
                                        </p:tgtEl>
                                        <p:attrNameLst>
                                          <p:attrName>style.visibility</p:attrName>
                                        </p:attrNameLst>
                                      </p:cBhvr>
                                      <p:to>
                                        <p:strVal val="visible"/>
                                      </p:to>
                                    </p:set>
                                    <p:animEffect transition="in" filter="dissolve">
                                      <p:cBhvr>
                                        <p:cTn id="42" dur="500"/>
                                        <p:tgtEl>
                                          <p:spTgt spid="2427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06"/>
                                        </p:tgtEl>
                                        <p:attrNameLst>
                                          <p:attrName>style.visibility</p:attrName>
                                        </p:attrNameLst>
                                      </p:cBhvr>
                                      <p:to>
                                        <p:strVal val="visible"/>
                                      </p:to>
                                    </p:set>
                                    <p:animEffect transition="in" filter="dissolve">
                                      <p:cBhvr>
                                        <p:cTn id="47" dur="500"/>
                                        <p:tgtEl>
                                          <p:spTgt spid="2427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02"/>
                                        </p:tgtEl>
                                        <p:attrNameLst>
                                          <p:attrName>style.visibility</p:attrName>
                                        </p:attrNameLst>
                                      </p:cBhvr>
                                      <p:to>
                                        <p:strVal val="visible"/>
                                      </p:to>
                                    </p:set>
                                    <p:animEffect transition="in" filter="dissolve">
                                      <p:cBhvr>
                                        <p:cTn id="52" dur="500"/>
                                        <p:tgtEl>
                                          <p:spTgt spid="24270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42707"/>
                                        </p:tgtEl>
                                        <p:attrNameLst>
                                          <p:attrName>style.visibility</p:attrName>
                                        </p:attrNameLst>
                                      </p:cBhvr>
                                      <p:to>
                                        <p:strVal val="visible"/>
                                      </p:to>
                                    </p:set>
                                    <p:animEffect transition="in" filter="dissolve">
                                      <p:cBhvr>
                                        <p:cTn id="57" dur="500"/>
                                        <p:tgtEl>
                                          <p:spTgt spid="24270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42710"/>
                                        </p:tgtEl>
                                        <p:attrNameLst>
                                          <p:attrName>style.visibility</p:attrName>
                                        </p:attrNameLst>
                                      </p:cBhvr>
                                      <p:to>
                                        <p:strVal val="visible"/>
                                      </p:to>
                                    </p:set>
                                    <p:animEffect transition="in" filter="dissolve">
                                      <p:cBhvr>
                                        <p:cTn id="62" dur="500"/>
                                        <p:tgtEl>
                                          <p:spTgt spid="24271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42712"/>
                                        </p:tgtEl>
                                        <p:attrNameLst>
                                          <p:attrName>style.visibility</p:attrName>
                                        </p:attrNameLst>
                                      </p:cBhvr>
                                      <p:to>
                                        <p:strVal val="visible"/>
                                      </p:to>
                                    </p:set>
                                    <p:animEffect transition="in" filter="dissolve">
                                      <p:cBhvr>
                                        <p:cTn id="67" dur="500"/>
                                        <p:tgtEl>
                                          <p:spTgt spid="24271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42711"/>
                                        </p:tgtEl>
                                        <p:attrNameLst>
                                          <p:attrName>style.visibility</p:attrName>
                                        </p:attrNameLst>
                                      </p:cBhvr>
                                      <p:to>
                                        <p:strVal val="visible"/>
                                      </p:to>
                                    </p:set>
                                    <p:animEffect transition="in" filter="dissolve">
                                      <p:cBhvr>
                                        <p:cTn id="72" dur="500"/>
                                        <p:tgtEl>
                                          <p:spTgt spid="24271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42715"/>
                                        </p:tgtEl>
                                        <p:attrNameLst>
                                          <p:attrName>style.visibility</p:attrName>
                                        </p:attrNameLst>
                                      </p:cBhvr>
                                      <p:to>
                                        <p:strVal val="visible"/>
                                      </p:to>
                                    </p:set>
                                    <p:animEffect transition="in" filter="dissolve">
                                      <p:cBhvr>
                                        <p:cTn id="77" dur="500"/>
                                        <p:tgtEl>
                                          <p:spTgt spid="24271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42719"/>
                                        </p:tgtEl>
                                        <p:attrNameLst>
                                          <p:attrName>style.visibility</p:attrName>
                                        </p:attrNameLst>
                                      </p:cBhvr>
                                      <p:to>
                                        <p:strVal val="visible"/>
                                      </p:to>
                                    </p:set>
                                    <p:animEffect transition="in" filter="dissolve">
                                      <p:cBhvr>
                                        <p:cTn id="82" dur="500"/>
                                        <p:tgtEl>
                                          <p:spTgt spid="24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p:bldP spid="242696" grpId="0"/>
      <p:bldP spid="242697" grpId="0"/>
      <p:bldP spid="242701" grpId="0"/>
      <p:bldP spid="242702" grpId="0"/>
      <p:bldP spid="242706" grpId="0"/>
      <p:bldP spid="242710" grpId="0"/>
      <p:bldP spid="242711"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771" name="Group 35"/>
          <p:cNvGrpSpPr>
            <a:grpSpLocks/>
          </p:cNvGrpSpPr>
          <p:nvPr/>
        </p:nvGrpSpPr>
        <p:grpSpPr bwMode="auto">
          <a:xfrm>
            <a:off x="533400" y="2819400"/>
            <a:ext cx="3581400" cy="1447800"/>
            <a:chOff x="336" y="1776"/>
            <a:chExt cx="2256" cy="912"/>
          </a:xfrm>
        </p:grpSpPr>
        <p:sp>
          <p:nvSpPr>
            <p:cNvPr id="12309" name="Text Box 6"/>
            <p:cNvSpPr txBox="1">
              <a:spLocks noChangeArrowheads="1"/>
            </p:cNvSpPr>
            <p:nvPr/>
          </p:nvSpPr>
          <p:spPr bwMode="auto">
            <a:xfrm>
              <a:off x="1632" y="2016"/>
              <a:ext cx="96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a:t>
              </a:r>
            </a:p>
          </p:txBody>
        </p:sp>
        <p:sp>
          <p:nvSpPr>
            <p:cNvPr id="12310" name="Rectangle 7"/>
            <p:cNvSpPr>
              <a:spLocks noChangeArrowheads="1"/>
            </p:cNvSpPr>
            <p:nvPr/>
          </p:nvSpPr>
          <p:spPr bwMode="auto">
            <a:xfrm>
              <a:off x="1584" y="177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消费者</a:t>
              </a:r>
            </a:p>
          </p:txBody>
        </p:sp>
        <p:sp>
          <p:nvSpPr>
            <p:cNvPr id="12311" name="Text Box 9"/>
            <p:cNvSpPr txBox="1">
              <a:spLocks noChangeArrowheads="1"/>
            </p:cNvSpPr>
            <p:nvPr/>
          </p:nvSpPr>
          <p:spPr bwMode="auto">
            <a:xfrm>
              <a:off x="384" y="2016"/>
              <a:ext cx="1104" cy="25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b="0">
                  <a:latin typeface="Tahoma" pitchFamily="34" charset="0"/>
                </a:rPr>
                <a:t>counter++;</a:t>
              </a:r>
            </a:p>
          </p:txBody>
        </p:sp>
        <p:sp>
          <p:nvSpPr>
            <p:cNvPr id="12312" name="Rectangle 10"/>
            <p:cNvSpPr>
              <a:spLocks noChangeArrowheads="1"/>
            </p:cNvSpPr>
            <p:nvPr/>
          </p:nvSpPr>
          <p:spPr bwMode="auto">
            <a:xfrm>
              <a:off x="336" y="17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66"/>
                  </a:solidFill>
                </a:rPr>
                <a:t>生产者</a:t>
              </a:r>
            </a:p>
          </p:txBody>
        </p:sp>
        <p:sp>
          <p:nvSpPr>
            <p:cNvPr id="12313" name="Line 12"/>
            <p:cNvSpPr>
              <a:spLocks noChangeShapeType="1"/>
            </p:cNvSpPr>
            <p:nvPr/>
          </p:nvSpPr>
          <p:spPr bwMode="auto">
            <a:xfrm flipH="1" flipV="1">
              <a:off x="720" y="2208"/>
              <a:ext cx="384"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4" name="Line 13"/>
            <p:cNvSpPr>
              <a:spLocks noChangeShapeType="1"/>
            </p:cNvSpPr>
            <p:nvPr/>
          </p:nvSpPr>
          <p:spPr bwMode="auto">
            <a:xfrm flipV="1">
              <a:off x="1104" y="2208"/>
              <a:ext cx="1008"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5" name="Rectangle 14"/>
            <p:cNvSpPr>
              <a:spLocks noChangeArrowheads="1"/>
            </p:cNvSpPr>
            <p:nvPr/>
          </p:nvSpPr>
          <p:spPr bwMode="auto">
            <a:xfrm>
              <a:off x="720" y="2438"/>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FF0000"/>
                  </a:solidFill>
                </a:rPr>
                <a:t>这就是临界区</a:t>
              </a:r>
            </a:p>
          </p:txBody>
        </p:sp>
      </p:grpSp>
      <p:grpSp>
        <p:nvGrpSpPr>
          <p:cNvPr id="244751" name="Group 15"/>
          <p:cNvGrpSpPr>
            <a:grpSpLocks/>
          </p:cNvGrpSpPr>
          <p:nvPr/>
        </p:nvGrpSpPr>
        <p:grpSpPr bwMode="auto">
          <a:xfrm>
            <a:off x="152400" y="4403725"/>
            <a:ext cx="4343400" cy="1854200"/>
            <a:chOff x="576" y="2816"/>
            <a:chExt cx="3024" cy="1168"/>
          </a:xfrm>
        </p:grpSpPr>
        <p:sp>
          <p:nvSpPr>
            <p:cNvPr id="12307" name="Rectangle 16"/>
            <p:cNvSpPr>
              <a:spLocks noChangeArrowheads="1"/>
            </p:cNvSpPr>
            <p:nvPr/>
          </p:nvSpPr>
          <p:spPr bwMode="auto">
            <a:xfrm>
              <a:off x="576" y="2816"/>
              <a:ext cx="3024" cy="116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临界区定义了进程间的协作协议，因此一个非常重要的工作</a:t>
              </a:r>
              <a:r>
                <a:rPr lang="en-US" altLang="zh-CN" sz="2400"/>
                <a:t>: </a:t>
              </a:r>
              <a:r>
                <a:rPr lang="zh-CN" altLang="en-US" sz="2400">
                  <a:solidFill>
                    <a:srgbClr val="FF0000"/>
                  </a:solidFill>
                </a:rPr>
                <a:t>找出进程中的临界区代码</a:t>
              </a:r>
            </a:p>
          </p:txBody>
        </p:sp>
        <p:pic>
          <p:nvPicPr>
            <p:cNvPr id="12308" name="Picture 1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9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754" name="Group 18"/>
          <p:cNvGrpSpPr>
            <a:grpSpLocks/>
          </p:cNvGrpSpPr>
          <p:nvPr/>
        </p:nvGrpSpPr>
        <p:grpSpPr bwMode="auto">
          <a:xfrm>
            <a:off x="5181600" y="3276600"/>
            <a:ext cx="2057400" cy="3014663"/>
            <a:chOff x="3696" y="2304"/>
            <a:chExt cx="1296" cy="1899"/>
          </a:xfrm>
        </p:grpSpPr>
        <p:grpSp>
          <p:nvGrpSpPr>
            <p:cNvPr id="12299" name="Group 19"/>
            <p:cNvGrpSpPr>
              <a:grpSpLocks/>
            </p:cNvGrpSpPr>
            <p:nvPr/>
          </p:nvGrpSpPr>
          <p:grpSpPr bwMode="auto">
            <a:xfrm>
              <a:off x="3744" y="2304"/>
              <a:ext cx="1200" cy="1632"/>
              <a:chOff x="3744" y="2448"/>
              <a:chExt cx="1200" cy="1680"/>
            </a:xfrm>
          </p:grpSpPr>
          <p:sp>
            <p:nvSpPr>
              <p:cNvPr id="12301" name="Rectangle 20"/>
              <p:cNvSpPr>
                <a:spLocks noChangeArrowheads="1"/>
              </p:cNvSpPr>
              <p:nvPr/>
            </p:nvSpPr>
            <p:spPr bwMode="auto">
              <a:xfrm>
                <a:off x="3744" y="2448"/>
                <a:ext cx="1200" cy="168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2302" name="Text Box 21"/>
              <p:cNvSpPr txBox="1">
                <a:spLocks noChangeArrowheads="1"/>
              </p:cNvSpPr>
              <p:nvPr/>
            </p:nvSpPr>
            <p:spPr bwMode="auto">
              <a:xfrm>
                <a:off x="3792" y="2448"/>
                <a:ext cx="105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sp>
            <p:nvSpPr>
              <p:cNvPr id="12303" name="Text Box 22"/>
              <p:cNvSpPr txBox="1">
                <a:spLocks noChangeArrowheads="1"/>
              </p:cNvSpPr>
              <p:nvPr/>
            </p:nvSpPr>
            <p:spPr bwMode="auto">
              <a:xfrm>
                <a:off x="3840" y="2784"/>
                <a:ext cx="960" cy="30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进入区</a:t>
                </a:r>
              </a:p>
            </p:txBody>
          </p:sp>
          <p:sp>
            <p:nvSpPr>
              <p:cNvPr id="12304" name="Text Box 23"/>
              <p:cNvSpPr txBox="1">
                <a:spLocks noChangeArrowheads="1"/>
              </p:cNvSpPr>
              <p:nvPr/>
            </p:nvSpPr>
            <p:spPr bwMode="auto">
              <a:xfrm>
                <a:off x="3792" y="3120"/>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临界区</a:t>
                </a:r>
              </a:p>
            </p:txBody>
          </p:sp>
          <p:sp>
            <p:nvSpPr>
              <p:cNvPr id="12305" name="Text Box 24"/>
              <p:cNvSpPr txBox="1">
                <a:spLocks noChangeArrowheads="1"/>
              </p:cNvSpPr>
              <p:nvPr/>
            </p:nvSpPr>
            <p:spPr bwMode="auto">
              <a:xfrm>
                <a:off x="3840" y="3456"/>
                <a:ext cx="960" cy="30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退出区</a:t>
                </a:r>
              </a:p>
            </p:txBody>
          </p:sp>
          <p:sp>
            <p:nvSpPr>
              <p:cNvPr id="12306" name="Text Box 25"/>
              <p:cNvSpPr txBox="1">
                <a:spLocks noChangeArrowheads="1"/>
              </p:cNvSpPr>
              <p:nvPr/>
            </p:nvSpPr>
            <p:spPr bwMode="auto">
              <a:xfrm>
                <a:off x="3792" y="3792"/>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剩余区</a:t>
                </a:r>
              </a:p>
            </p:txBody>
          </p:sp>
        </p:grpSp>
        <p:sp>
          <p:nvSpPr>
            <p:cNvPr id="12300" name="Rectangle 26"/>
            <p:cNvSpPr>
              <a:spLocks noChangeArrowheads="1"/>
            </p:cNvSpPr>
            <p:nvPr/>
          </p:nvSpPr>
          <p:spPr bwMode="auto">
            <a:xfrm>
              <a:off x="3696" y="3915"/>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t>进程代码结构</a:t>
              </a:r>
            </a:p>
          </p:txBody>
        </p:sp>
      </p:grpSp>
      <p:grpSp>
        <p:nvGrpSpPr>
          <p:cNvPr id="244772" name="Group 36"/>
          <p:cNvGrpSpPr>
            <a:grpSpLocks/>
          </p:cNvGrpSpPr>
          <p:nvPr/>
        </p:nvGrpSpPr>
        <p:grpSpPr bwMode="auto">
          <a:xfrm>
            <a:off x="6934200" y="3200400"/>
            <a:ext cx="1600200" cy="2514600"/>
            <a:chOff x="4368" y="2016"/>
            <a:chExt cx="1008" cy="1584"/>
          </a:xfrm>
        </p:grpSpPr>
        <p:sp>
          <p:nvSpPr>
            <p:cNvPr id="12296" name="Line 28"/>
            <p:cNvSpPr>
              <a:spLocks noChangeShapeType="1"/>
            </p:cNvSpPr>
            <p:nvPr/>
          </p:nvSpPr>
          <p:spPr bwMode="auto">
            <a:xfrm flipH="1" flipV="1">
              <a:off x="4368" y="2544"/>
              <a:ext cx="624" cy="14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29"/>
            <p:cNvSpPr>
              <a:spLocks noChangeShapeType="1"/>
            </p:cNvSpPr>
            <p:nvPr/>
          </p:nvSpPr>
          <p:spPr bwMode="auto">
            <a:xfrm flipH="1">
              <a:off x="4368" y="2688"/>
              <a:ext cx="624" cy="48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30"/>
            <p:cNvSpPr txBox="1">
              <a:spLocks noChangeArrowheads="1"/>
            </p:cNvSpPr>
            <p:nvPr/>
          </p:nvSpPr>
          <p:spPr bwMode="auto">
            <a:xfrm>
              <a:off x="5024" y="2016"/>
              <a:ext cx="352" cy="15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本章的中心内容</a:t>
              </a:r>
            </a:p>
          </p:txBody>
        </p:sp>
      </p:grpSp>
      <p:sp>
        <p:nvSpPr>
          <p:cNvPr id="12294"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6.2 </a:t>
            </a:r>
            <a:r>
              <a:rPr lang="zh-CN" altLang="en-US" sz="3200">
                <a:latin typeface="黑体" pitchFamily="2" charset="-122"/>
                <a:ea typeface="黑体" pitchFamily="2" charset="-122"/>
              </a:rPr>
              <a:t>互斥与临界区问题</a:t>
            </a:r>
          </a:p>
        </p:txBody>
      </p:sp>
      <p:sp>
        <p:nvSpPr>
          <p:cNvPr id="12295" name="Rectangle 32"/>
          <p:cNvSpPr>
            <a:spLocks noChangeArrowheads="1"/>
          </p:cNvSpPr>
          <p:nvPr/>
        </p:nvSpPr>
        <p:spPr bwMode="auto">
          <a:xfrm>
            <a:off x="152400" y="1143000"/>
            <a:ext cx="8458200" cy="1447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latin typeface="宋体" pitchFamily="2" charset="-122"/>
              </a:rPr>
              <a:t>术语</a:t>
            </a:r>
            <a:r>
              <a:rPr lang="en-US" altLang="zh-CN" sz="2400">
                <a:latin typeface="宋体" pitchFamily="2" charset="-122"/>
              </a:rPr>
              <a:t>2: </a:t>
            </a:r>
            <a:r>
              <a:rPr lang="zh-CN" altLang="en-US" sz="2400">
                <a:solidFill>
                  <a:srgbClr val="FF0000"/>
                </a:solidFill>
                <a:latin typeface="宋体" pitchFamily="2" charset="-122"/>
              </a:rPr>
              <a:t>临界区</a:t>
            </a:r>
            <a:r>
              <a:rPr lang="en-US" altLang="zh-CN" sz="2400">
                <a:solidFill>
                  <a:srgbClr val="FF0000"/>
                </a:solidFill>
              </a:rPr>
              <a:t>(Critical Section)</a:t>
            </a:r>
            <a:r>
              <a:rPr lang="en-US" altLang="zh-CN" sz="2400"/>
              <a:t> </a:t>
            </a:r>
            <a:br>
              <a:rPr lang="en-US" altLang="zh-CN" sz="2400"/>
            </a:br>
            <a:r>
              <a:rPr lang="zh-CN" altLang="en-US" sz="2000"/>
              <a:t>（</a:t>
            </a:r>
            <a:r>
              <a:rPr lang="en-US" altLang="zh-CN" sz="2000"/>
              <a:t>1</a:t>
            </a:r>
            <a:r>
              <a:rPr lang="zh-CN" altLang="en-US" sz="2000"/>
              <a:t>）临界资源：把一次仅允许一个进程使用的资源称为临界资源。</a:t>
            </a:r>
            <a:br>
              <a:rPr lang="zh-CN" altLang="en-US" sz="2000"/>
            </a:br>
            <a:r>
              <a:rPr lang="zh-CN" altLang="en-US" sz="2000"/>
              <a:t>                           如只能独享的物理设备</a:t>
            </a:r>
            <a:r>
              <a:rPr lang="en-US" altLang="zh-CN" sz="2000"/>
              <a:t>(</a:t>
            </a:r>
            <a:r>
              <a:rPr lang="zh-CN" altLang="en-US" sz="2000"/>
              <a:t>打印机</a:t>
            </a:r>
            <a:r>
              <a:rPr lang="en-US" altLang="zh-CN" sz="2000"/>
              <a:t>)</a:t>
            </a:r>
            <a:r>
              <a:rPr lang="zh-CN" altLang="en-US" sz="2000"/>
              <a:t>、共享变量等等。</a:t>
            </a:r>
            <a:br>
              <a:rPr lang="zh-CN" altLang="en-US" sz="2000"/>
            </a:br>
            <a:r>
              <a:rPr lang="zh-CN" altLang="en-US" sz="2000"/>
              <a:t>（</a:t>
            </a:r>
            <a:r>
              <a:rPr lang="en-US" altLang="zh-CN" sz="2000"/>
              <a:t>2</a:t>
            </a:r>
            <a:r>
              <a:rPr lang="zh-CN" altLang="en-US" sz="2000"/>
              <a:t>）临界区：在每个进程中，访问临界资源的那段程序称为临界区。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4771"/>
                                        </p:tgtEl>
                                        <p:attrNameLst>
                                          <p:attrName>style.visibility</p:attrName>
                                        </p:attrNameLst>
                                      </p:cBhvr>
                                      <p:to>
                                        <p:strVal val="visible"/>
                                      </p:to>
                                    </p:set>
                                    <p:animEffect transition="in" filter="fade">
                                      <p:cBhvr>
                                        <p:cTn id="7" dur="500"/>
                                        <p:tgtEl>
                                          <p:spTgt spid="24477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44751"/>
                                        </p:tgtEl>
                                        <p:attrNameLst>
                                          <p:attrName>style.visibility</p:attrName>
                                        </p:attrNameLst>
                                      </p:cBhvr>
                                      <p:to>
                                        <p:strVal val="visible"/>
                                      </p:to>
                                    </p:set>
                                    <p:animEffect transition="in" filter="fade">
                                      <p:cBhvr>
                                        <p:cTn id="11" dur="500"/>
                                        <p:tgtEl>
                                          <p:spTgt spid="2447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44754"/>
                                        </p:tgtEl>
                                        <p:attrNameLst>
                                          <p:attrName>style.visibility</p:attrName>
                                        </p:attrNameLst>
                                      </p:cBhvr>
                                      <p:to>
                                        <p:strVal val="visible"/>
                                      </p:to>
                                    </p:set>
                                    <p:animEffect transition="in" filter="fade">
                                      <p:cBhvr>
                                        <p:cTn id="16" dur="500"/>
                                        <p:tgtEl>
                                          <p:spTgt spid="24475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244772"/>
                                        </p:tgtEl>
                                        <p:attrNameLst>
                                          <p:attrName>style.visibility</p:attrName>
                                        </p:attrNameLst>
                                      </p:cBhvr>
                                      <p:to>
                                        <p:strVal val="visible"/>
                                      </p:to>
                                    </p:set>
                                    <p:animEffect transition="in" filter="wipe(right)">
                                      <p:cBhvr>
                                        <p:cTn id="20" dur="500"/>
                                        <p:tgtEl>
                                          <p:spTgt spid="2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5289</TotalTime>
  <Words>5017</Words>
  <Application>Microsoft Office PowerPoint</Application>
  <PresentationFormat>全屏显示(4:3)</PresentationFormat>
  <Paragraphs>973</Paragraphs>
  <Slides>50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1_OS-Lizhijun</vt:lpstr>
      <vt:lpstr>剪辑</vt:lpstr>
      <vt:lpstr>PowerPoint 演示文稿</vt:lpstr>
      <vt:lpstr>PowerPoint 演示文稿</vt:lpstr>
      <vt:lpstr>PowerPoint 演示文稿</vt:lpstr>
      <vt:lpstr>生产者消费者</vt:lpstr>
      <vt:lpstr>生产者消费者 – 简化代码</vt:lpstr>
      <vt:lpstr>生产者消费者引出的一个问题</vt:lpstr>
      <vt:lpstr>术语1: 竞争条件(Race Condition)多个进程并发访问和操             作同一数据且执行结果与访问发生的特定顺序有关</vt:lpstr>
      <vt:lpstr>避免竞争条件的一个尝试</vt:lpstr>
      <vt:lpstr>PowerPoint 演示文稿</vt:lpstr>
      <vt:lpstr>如何进入临界区? 有多种方法！</vt:lpstr>
      <vt:lpstr>解决临界区问题 = 即如何进入和退出临界区，以达到进程互斥及同步的目的！ </vt:lpstr>
      <vt:lpstr>PowerPoint 演示文稿</vt:lpstr>
      <vt:lpstr>PowerPoint 演示文稿</vt:lpstr>
      <vt:lpstr>PowerPoint 演示文稿</vt:lpstr>
      <vt:lpstr>PowerPoint 演示文稿</vt:lpstr>
      <vt:lpstr>PowerPoint 演示文稿</vt:lpstr>
      <vt:lpstr>Peterson算法的正确性</vt:lpstr>
      <vt:lpstr>Peterson算法的“优先级反转现象”，考虑：优先级抢占-时间片轮转</vt:lpstr>
      <vt:lpstr>PowerPoint 演示文稿</vt:lpstr>
      <vt:lpstr>多个进程怎么办?  面包店算法</vt:lpstr>
      <vt:lpstr>面包店算法的正确性</vt:lpstr>
      <vt:lpstr>PowerPoint 演示文稿</vt:lpstr>
      <vt:lpstr>让用户考虑这样复杂的事显然不合适</vt:lpstr>
      <vt:lpstr>PowerPoint 演示文稿</vt:lpstr>
      <vt:lpstr>PowerPoint 演示文稿</vt:lpstr>
      <vt:lpstr>PowerPoint 演示文稿</vt:lpstr>
      <vt:lpstr>PowerPoint 演示文稿</vt:lpstr>
      <vt:lpstr>信号量  由伟大人物提出的伟大概念！！</vt:lpstr>
      <vt:lpstr>PowerPoint 演示文稿</vt:lpstr>
      <vt:lpstr>PowerPoint 演示文稿</vt:lpstr>
      <vt:lpstr>PowerPoint 演示文稿</vt:lpstr>
      <vt:lpstr>信号量 vs. 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术语3: 同步(Synchronization)</vt:lpstr>
      <vt:lpstr>信号量方法实现：生产者  消费者互斥与同步控制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进程同步总结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hit1</cp:lastModifiedBy>
  <cp:revision>1591</cp:revision>
  <cp:lastPrinted>1601-01-01T00:00:00Z</cp:lastPrinted>
  <dcterms:created xsi:type="dcterms:W3CDTF">1601-01-01T00:00:00Z</dcterms:created>
  <dcterms:modified xsi:type="dcterms:W3CDTF">2017-11-21T01:26:49Z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