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4" r:id="rId1"/>
  </p:sldMasterIdLst>
  <p:notesMasterIdLst>
    <p:notesMasterId r:id="rId33"/>
  </p:notesMasterIdLst>
  <p:sldIdLst>
    <p:sldId id="394" r:id="rId2"/>
    <p:sldId id="427" r:id="rId3"/>
    <p:sldId id="504" r:id="rId4"/>
    <p:sldId id="505" r:id="rId5"/>
    <p:sldId id="506" r:id="rId6"/>
    <p:sldId id="507" r:id="rId7"/>
    <p:sldId id="508" r:id="rId8"/>
    <p:sldId id="509" r:id="rId9"/>
    <p:sldId id="510" r:id="rId10"/>
    <p:sldId id="511" r:id="rId11"/>
    <p:sldId id="512" r:id="rId12"/>
    <p:sldId id="513" r:id="rId13"/>
    <p:sldId id="514" r:id="rId14"/>
    <p:sldId id="515" r:id="rId15"/>
    <p:sldId id="516" r:id="rId16"/>
    <p:sldId id="517" r:id="rId17"/>
    <p:sldId id="518" r:id="rId18"/>
    <p:sldId id="533" r:id="rId19"/>
    <p:sldId id="519" r:id="rId20"/>
    <p:sldId id="530" r:id="rId21"/>
    <p:sldId id="531" r:id="rId22"/>
    <p:sldId id="534" r:id="rId23"/>
    <p:sldId id="522" r:id="rId24"/>
    <p:sldId id="523" r:id="rId25"/>
    <p:sldId id="524" r:id="rId26"/>
    <p:sldId id="529" r:id="rId27"/>
    <p:sldId id="525" r:id="rId28"/>
    <p:sldId id="526" r:id="rId29"/>
    <p:sldId id="527" r:id="rId30"/>
    <p:sldId id="528" r:id="rId31"/>
    <p:sldId id="532" r:id="rId32"/>
  </p:sldIdLst>
  <p:sldSz cx="9144000" cy="6858000" type="screen4x3"/>
  <p:notesSz cx="6797675" cy="987266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600" b="1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600" b="1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600" b="1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600" b="1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600" b="1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600" b="1"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600" b="1"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600" b="1"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600" b="1"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33"/>
    <a:srgbClr val="C0C0C0"/>
    <a:srgbClr val="EAEAEA"/>
    <a:srgbClr val="F7FBFF"/>
    <a:srgbClr val="EFF7FF"/>
    <a:srgbClr val="EBF5FF"/>
    <a:srgbClr val="CC0000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99" autoAdjust="0"/>
    <p:restoredTop sz="87407" autoAdjust="0"/>
  </p:normalViewPr>
  <p:slideViewPr>
    <p:cSldViewPr>
      <p:cViewPr varScale="1">
        <p:scale>
          <a:sx n="78" d="100"/>
          <a:sy n="78" d="100"/>
        </p:scale>
        <p:origin x="-1326" y="-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35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36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3" y="0"/>
            <a:ext cx="2945659" cy="4936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0275" y="739775"/>
            <a:ext cx="4937125" cy="37036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689515"/>
            <a:ext cx="5438140" cy="4442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7316"/>
            <a:ext cx="2945659" cy="4936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3" y="9377316"/>
            <a:ext cx="2945659" cy="4936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fld id="{C8A941CC-B941-494A-9B3B-88E7D5182D1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582916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A941CC-B941-494A-9B3B-88E7D5182D17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066540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两个进程使用串口，都要读串口，数据不同不可恢复。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A941CC-B941-494A-9B3B-88E7D5182D17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684435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P1:1,2,3</a:t>
            </a:r>
          </a:p>
          <a:p>
            <a:r>
              <a:rPr lang="en-US" altLang="zh-CN" smtClean="0"/>
              <a:t>P2:2,3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A941CC-B941-494A-9B3B-88E7D5182D17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787783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一个银行家：</a:t>
            </a:r>
            <a:r>
              <a:rPr lang="en-US" altLang="zh-CN" smtClean="0"/>
              <a:t>20</a:t>
            </a:r>
            <a:r>
              <a:rPr lang="zh-CN" altLang="en-US" smtClean="0"/>
              <a:t>亿</a:t>
            </a:r>
            <a:endParaRPr lang="en-US" altLang="zh-CN" smtClean="0"/>
          </a:p>
          <a:p>
            <a:r>
              <a:rPr lang="zh-CN" altLang="en-US" smtClean="0"/>
              <a:t>一个开发商贷款：</a:t>
            </a:r>
            <a:r>
              <a:rPr lang="en-US" altLang="zh-CN" smtClean="0"/>
              <a:t>15</a:t>
            </a:r>
            <a:r>
              <a:rPr lang="zh-CN" altLang="en-US" smtClean="0"/>
              <a:t>亿，资金紧张还需</a:t>
            </a:r>
            <a:r>
              <a:rPr lang="en-US" altLang="zh-CN" smtClean="0"/>
              <a:t>3</a:t>
            </a:r>
            <a:r>
              <a:rPr lang="zh-CN" altLang="en-US" smtClean="0"/>
              <a:t>亿；</a:t>
            </a:r>
            <a:endParaRPr lang="en-US" altLang="zh-CN" smtClean="0"/>
          </a:p>
          <a:p>
            <a:r>
              <a:rPr lang="zh-CN" altLang="en-US" smtClean="0"/>
              <a:t>二个开发商贷款：贷款</a:t>
            </a:r>
            <a:r>
              <a:rPr lang="en-US" altLang="zh-CN" smtClean="0"/>
              <a:t>5</a:t>
            </a:r>
            <a:r>
              <a:rPr lang="zh-CN" altLang="en-US" smtClean="0"/>
              <a:t>亿，能收回。</a:t>
            </a:r>
            <a:endParaRPr lang="en-US" altLang="zh-CN" smtClean="0"/>
          </a:p>
          <a:p>
            <a:r>
              <a:rPr lang="zh-CN" altLang="en-US" smtClean="0"/>
              <a:t>第三个开发商欲贷款：</a:t>
            </a:r>
            <a:r>
              <a:rPr lang="en-US" altLang="zh-CN" smtClean="0"/>
              <a:t>18</a:t>
            </a:r>
            <a:r>
              <a:rPr lang="zh-CN" altLang="en-US" smtClean="0"/>
              <a:t>亿</a:t>
            </a:r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A941CC-B941-494A-9B3B-88E7D5182D17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388080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P</a:t>
            </a:r>
            <a:r>
              <a:rPr lang="en-US" altLang="zh-CN" baseline="-25000" dirty="0" err="1" smtClean="0"/>
              <a:t>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…</a:t>
            </a:r>
            <a:r>
              <a:rPr lang="en-US" altLang="zh-CN" dirty="0" err="1" smtClean="0"/>
              <a:t>P</a:t>
            </a:r>
            <a:r>
              <a:rPr lang="en-US" altLang="zh-CN" baseline="-25000" dirty="0" err="1" smtClean="0"/>
              <a:t>n</a:t>
            </a:r>
            <a:r>
              <a:rPr lang="zh-CN" altLang="en-US" dirty="0" smtClean="0"/>
              <a:t>执行序列，</a:t>
            </a:r>
            <a:r>
              <a:rPr lang="en-US" altLang="zh-CN" dirty="0" err="1" smtClean="0"/>
              <a:t>p1</a:t>
            </a:r>
            <a:r>
              <a:rPr lang="zh-CN" altLang="en-US" dirty="0" smtClean="0"/>
              <a:t>执行完再执行</a:t>
            </a:r>
            <a:r>
              <a:rPr lang="en-US" altLang="zh-CN" dirty="0" err="1" smtClean="0"/>
              <a:t>p2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p1</a:t>
            </a:r>
            <a:r>
              <a:rPr lang="zh-CN" altLang="en-US" dirty="0" smtClean="0"/>
              <a:t>的资源被全部收回。</a:t>
            </a:r>
            <a:endParaRPr lang="en-US" altLang="zh-CN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smtClean="0">
                <a:solidFill>
                  <a:srgbClr val="FF0000"/>
                </a:solidFill>
                <a:latin typeface="Courier New" pitchFamily="49" charset="0"/>
              </a:rPr>
              <a:t>Pi(</a:t>
            </a:r>
            <a:r>
              <a:rPr lang="en-US" altLang="zh-CN" sz="1200" dirty="0" err="1" smtClean="0">
                <a:solidFill>
                  <a:srgbClr val="FF0000"/>
                </a:solidFill>
                <a:latin typeface="Courier New" pitchFamily="49" charset="0"/>
              </a:rPr>
              <a:t>1</a:t>
            </a:r>
            <a:r>
              <a:rPr lang="en-US" altLang="zh-CN" sz="1200" dirty="0" err="1" smtClean="0">
                <a:solidFill>
                  <a:srgbClr val="FF0000"/>
                </a:solidFill>
                <a:latin typeface="Courier New" pitchFamily="49" charset="0"/>
                <a:sym typeface="Symbol" pitchFamily="18" charset="2"/>
              </a:rPr>
              <a:t></a:t>
            </a:r>
            <a:r>
              <a:rPr lang="en-US" altLang="zh-CN" sz="1200" dirty="0" err="1" smtClean="0">
                <a:solidFill>
                  <a:srgbClr val="FF0000"/>
                </a:solidFill>
                <a:latin typeface="Courier New" pitchFamily="49" charset="0"/>
              </a:rPr>
              <a:t>i</a:t>
            </a:r>
            <a:r>
              <a:rPr lang="en-US" altLang="zh-CN" sz="1200" dirty="0" err="1" smtClean="0">
                <a:solidFill>
                  <a:srgbClr val="FF0000"/>
                </a:solidFill>
                <a:latin typeface="Courier New" pitchFamily="49" charset="0"/>
                <a:sym typeface="Symbol" pitchFamily="18" charset="2"/>
              </a:rPr>
              <a:t></a:t>
            </a:r>
            <a:r>
              <a:rPr lang="en-US" altLang="zh-CN" sz="1200" dirty="0" err="1" smtClean="0">
                <a:solidFill>
                  <a:srgbClr val="FF0000"/>
                </a:solidFill>
                <a:latin typeface="Courier New" pitchFamily="49" charset="0"/>
              </a:rPr>
              <a:t>n</a:t>
            </a:r>
            <a:r>
              <a:rPr lang="en-US" altLang="zh-CN" sz="1200" dirty="0" smtClean="0">
                <a:solidFill>
                  <a:srgbClr val="FF0000"/>
                </a:solidFill>
                <a:latin typeface="Courier New" pitchFamily="49" charset="0"/>
              </a:rPr>
              <a:t>)</a:t>
            </a:r>
            <a:r>
              <a:rPr lang="zh-CN" altLang="en-US" sz="1200" dirty="0" smtClean="0">
                <a:solidFill>
                  <a:srgbClr val="FF0000"/>
                </a:solidFill>
                <a:latin typeface="Courier New" pitchFamily="49" charset="0"/>
              </a:rPr>
              <a:t>需要资源 </a:t>
            </a:r>
            <a:r>
              <a:rPr lang="zh-CN" altLang="en-US" sz="1200" dirty="0" smtClean="0">
                <a:solidFill>
                  <a:srgbClr val="FF0000"/>
                </a:solidFill>
                <a:latin typeface="Courier New" pitchFamily="49" charset="0"/>
                <a:sym typeface="Symbol" pitchFamily="18" charset="2"/>
              </a:rPr>
              <a:t> </a:t>
            </a:r>
            <a:r>
              <a:rPr lang="zh-CN" altLang="en-US" sz="1200" dirty="0" smtClean="0">
                <a:solidFill>
                  <a:srgbClr val="FF0000"/>
                </a:solidFill>
                <a:latin typeface="Courier New" pitchFamily="49" charset="0"/>
              </a:rPr>
              <a:t>剩余资源 </a:t>
            </a:r>
            <a:r>
              <a:rPr lang="en-US" altLang="zh-CN" sz="1200" dirty="0" smtClean="0">
                <a:solidFill>
                  <a:srgbClr val="FF0000"/>
                </a:solidFill>
                <a:latin typeface="Courier New" pitchFamily="49" charset="0"/>
              </a:rPr>
              <a:t>+ </a:t>
            </a:r>
            <a:r>
              <a:rPr lang="zh-CN" altLang="en-US" sz="1200" dirty="0" smtClean="0">
                <a:solidFill>
                  <a:srgbClr val="FF0000"/>
                </a:solidFill>
                <a:latin typeface="Courier New" pitchFamily="49" charset="0"/>
              </a:rPr>
              <a:t>分配给</a:t>
            </a:r>
            <a:r>
              <a:rPr lang="en-US" altLang="zh-CN" sz="1200" dirty="0" smtClean="0">
                <a:solidFill>
                  <a:srgbClr val="FF0000"/>
                </a:solidFill>
                <a:latin typeface="Courier New" pitchFamily="49" charset="0"/>
              </a:rPr>
              <a:t>Pj(</a:t>
            </a:r>
            <a:r>
              <a:rPr lang="en-US" altLang="zh-CN" sz="1200" dirty="0" err="1" smtClean="0">
                <a:solidFill>
                  <a:srgbClr val="FF0000"/>
                </a:solidFill>
                <a:latin typeface="Courier New" pitchFamily="49" charset="0"/>
              </a:rPr>
              <a:t>1</a:t>
            </a:r>
            <a:r>
              <a:rPr lang="en-US" altLang="zh-CN" sz="1200" dirty="0" err="1" smtClean="0">
                <a:solidFill>
                  <a:srgbClr val="FF0000"/>
                </a:solidFill>
                <a:latin typeface="Courier New" pitchFamily="49" charset="0"/>
                <a:sym typeface="Symbol" pitchFamily="18" charset="2"/>
              </a:rPr>
              <a:t></a:t>
            </a:r>
            <a:r>
              <a:rPr lang="en-US" altLang="zh-CN" sz="1200" dirty="0" err="1" smtClean="0">
                <a:solidFill>
                  <a:srgbClr val="FF0000"/>
                </a:solidFill>
                <a:latin typeface="Courier New" pitchFamily="49" charset="0"/>
              </a:rPr>
              <a:t>j</a:t>
            </a:r>
            <a:r>
              <a:rPr lang="en-US" altLang="zh-CN" sz="1200" dirty="0" smtClean="0">
                <a:solidFill>
                  <a:srgbClr val="FF0000"/>
                </a:solidFill>
                <a:latin typeface="Courier New" pitchFamily="49" charset="0"/>
              </a:rPr>
              <a:t>&lt;</a:t>
            </a:r>
            <a:r>
              <a:rPr lang="en-US" altLang="zh-CN" sz="1200" dirty="0" err="1" smtClean="0">
                <a:solidFill>
                  <a:srgbClr val="FF0000"/>
                </a:solidFill>
                <a:latin typeface="Courier New" pitchFamily="49" charset="0"/>
              </a:rPr>
              <a:t>i</a:t>
            </a:r>
            <a:r>
              <a:rPr lang="en-US" altLang="zh-CN" sz="1200" dirty="0" smtClean="0">
                <a:solidFill>
                  <a:srgbClr val="FF0000"/>
                </a:solidFill>
                <a:latin typeface="Courier New" pitchFamily="49" charset="0"/>
              </a:rPr>
              <a:t>)</a:t>
            </a:r>
            <a:r>
              <a:rPr lang="zh-CN" altLang="en-US" sz="1200" dirty="0" smtClean="0">
                <a:solidFill>
                  <a:srgbClr val="FF0000"/>
                </a:solidFill>
                <a:latin typeface="Courier New" pitchFamily="49" charset="0"/>
              </a:rPr>
              <a:t>资源</a:t>
            </a:r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A941CC-B941-494A-9B3B-88E7D5182D17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191207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A941CC-B941-494A-9B3B-88E7D5182D17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236467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最好情形：安全状态就是</a:t>
            </a:r>
            <a:r>
              <a:rPr lang="en-US" altLang="zh-CN" dirty="0" err="1" smtClean="0"/>
              <a:t>p1-pn</a:t>
            </a:r>
            <a:endParaRPr lang="en-US" altLang="zh-CN" dirty="0" smtClean="0"/>
          </a:p>
          <a:p>
            <a:r>
              <a:rPr lang="zh-CN" altLang="en-US" dirty="0" smtClean="0"/>
              <a:t>最坏情形：</a:t>
            </a:r>
            <a:r>
              <a:rPr lang="en-US" altLang="zh-CN" dirty="0" err="1" smtClean="0"/>
              <a:t>pn-p1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A941CC-B941-494A-9B3B-88E7D5182D17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368660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5897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04800"/>
            <a:ext cx="7848600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2775" y="1268413"/>
            <a:ext cx="7921625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Text Box 9"/>
          <p:cNvSpPr txBox="1">
            <a:spLocks noChangeArrowheads="1"/>
          </p:cNvSpPr>
          <p:nvPr userDrawn="1"/>
        </p:nvSpPr>
        <p:spPr bwMode="auto">
          <a:xfrm>
            <a:off x="4114800" y="6521450"/>
            <a:ext cx="914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6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6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6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6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6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zh-CN" sz="1600" smtClean="0">
                <a:ea typeface="华文琥珀" pitchFamily="2" charset="-122"/>
              </a:rPr>
              <a:t>- </a:t>
            </a:r>
            <a:fld id="{1C44DAE8-9B87-44FE-9AA5-7F363D1DD067}" type="slidenum">
              <a:rPr lang="en-US" altLang="zh-CN" sz="1600" smtClean="0">
                <a:ea typeface="华文琥珀" pitchFamily="2" charset="-122"/>
              </a:rPr>
              <a:pPr algn="ctr">
                <a:spcBef>
                  <a:spcPct val="50000"/>
                </a:spcBef>
                <a:defRPr/>
              </a:pPr>
              <a:t>‹#›</a:t>
            </a:fld>
            <a:r>
              <a:rPr lang="en-US" altLang="zh-CN" sz="1600" smtClean="0">
                <a:ea typeface="华文琥珀" pitchFamily="2" charset="-122"/>
              </a:rPr>
              <a:t> -</a:t>
            </a:r>
          </a:p>
        </p:txBody>
      </p:sp>
      <p:sp>
        <p:nvSpPr>
          <p:cNvPr id="1029" name="Line 32"/>
          <p:cNvSpPr>
            <a:spLocks noChangeShapeType="1"/>
          </p:cNvSpPr>
          <p:nvPr userDrawn="1"/>
        </p:nvSpPr>
        <p:spPr bwMode="auto">
          <a:xfrm>
            <a:off x="0" y="1066800"/>
            <a:ext cx="8024813" cy="0"/>
          </a:xfrm>
          <a:prstGeom prst="line">
            <a:avLst/>
          </a:prstGeom>
          <a:noFill/>
          <a:ln w="50800">
            <a:solidFill>
              <a:srgbClr val="C1C43C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6442" name="Text Box 10"/>
          <p:cNvSpPr txBox="1">
            <a:spLocks noChangeArrowheads="1"/>
          </p:cNvSpPr>
          <p:nvPr userDrawn="1"/>
        </p:nvSpPr>
        <p:spPr bwMode="auto">
          <a:xfrm>
            <a:off x="7543800" y="6553200"/>
            <a:ext cx="15049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0" hangingPunct="0">
              <a:spcBef>
                <a:spcPct val="50000"/>
              </a:spcBef>
              <a:defRPr/>
            </a:pPr>
            <a:r>
              <a:rPr lang="zh-CN" altLang="en-US" sz="1000" smtClean="0">
                <a:solidFill>
                  <a:srgbClr val="006699"/>
                </a:solidFill>
                <a:latin typeface="Helvetica" pitchFamily="34" charset="0"/>
                <a:ea typeface="ＭＳ Ｐゴシック" pitchFamily="34" charset="-128"/>
              </a:rPr>
              <a:t>航天软件中心</a:t>
            </a:r>
          </a:p>
        </p:txBody>
      </p:sp>
      <p:sp>
        <p:nvSpPr>
          <p:cNvPr id="146443" name="Text Box 11"/>
          <p:cNvSpPr txBox="1">
            <a:spLocks noChangeArrowheads="1"/>
          </p:cNvSpPr>
          <p:nvPr userDrawn="1"/>
        </p:nvSpPr>
        <p:spPr bwMode="auto">
          <a:xfrm>
            <a:off x="76200" y="6602413"/>
            <a:ext cx="159226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>
              <a:spcBef>
                <a:spcPct val="50000"/>
              </a:spcBef>
              <a:defRPr/>
            </a:pPr>
            <a:r>
              <a:rPr lang="zh-CN" altLang="en-US" sz="1000" smtClean="0">
                <a:solidFill>
                  <a:srgbClr val="006699"/>
                </a:solidFill>
                <a:latin typeface="Helvetica" pitchFamily="34" charset="0"/>
                <a:ea typeface="ＭＳ Ｐゴシック" pitchFamily="34" charset="-128"/>
              </a:rPr>
              <a:t>操作系统 </a:t>
            </a:r>
            <a:r>
              <a:rPr lang="en-US" altLang="zh-CN" sz="1000" smtClean="0">
                <a:solidFill>
                  <a:srgbClr val="006699"/>
                </a:solidFill>
                <a:latin typeface="Helvetica" pitchFamily="34" charset="0"/>
                <a:ea typeface="ＭＳ Ｐゴシック" pitchFamily="34" charset="-128"/>
              </a:rPr>
              <a:t>for 2013</a:t>
            </a:r>
            <a:r>
              <a:rPr lang="zh-CN" altLang="en-US" sz="1000" smtClean="0">
                <a:solidFill>
                  <a:srgbClr val="006699"/>
                </a:solidFill>
                <a:latin typeface="Helvetica" pitchFamily="34" charset="0"/>
                <a:ea typeface="ＭＳ Ｐゴシック" pitchFamily="34" charset="-128"/>
              </a:rPr>
              <a:t>级本科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993300"/>
        </a:buClr>
        <a:buSzPct val="90000"/>
        <a:buFont typeface="Wingdings" pitchFamily="2" charset="2"/>
        <a:buChar char="n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CC6600"/>
        </a:buClr>
        <a:buSzPct val="80000"/>
        <a:buFont typeface="Wingdings" pitchFamily="2" charset="2"/>
        <a:buChar char="l"/>
        <a:defRPr sz="28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75000"/>
        <a:buFont typeface="Webdings" pitchFamily="18" charset="2"/>
        <a:buChar char="4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6600"/>
        </a:buClr>
        <a:buSzPct val="75000"/>
        <a:buFont typeface="Times New Roman" pitchFamily="18" charset="0"/>
        <a:buChar char="–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F0066"/>
        </a:buClr>
        <a:buSzPct val="75000"/>
        <a:buFont typeface="Times New Roman" pitchFamily="18" charset="0"/>
        <a:buChar char="»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FF0066"/>
        </a:buClr>
        <a:buSzPct val="75000"/>
        <a:buFont typeface="Times New Roman" pitchFamily="18" charset="0"/>
        <a:buChar char="»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FF0066"/>
        </a:buClr>
        <a:buSzPct val="75000"/>
        <a:buFont typeface="Times New Roman" pitchFamily="18" charset="0"/>
        <a:buChar char="»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FF0066"/>
        </a:buClr>
        <a:buSzPct val="75000"/>
        <a:buFont typeface="Times New Roman" pitchFamily="18" charset="0"/>
        <a:buChar char="»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FF0066"/>
        </a:buClr>
        <a:buSzPct val="75000"/>
        <a:buFont typeface="Times New Roman" pitchFamily="18" charset="0"/>
        <a:buChar char="»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png"/><Relationship Id="rId4" Type="http://schemas.openxmlformats.org/officeDocument/2006/relationships/image" Target="../media/image1.w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5"/>
          <p:cNvSpPr>
            <a:spLocks noChangeArrowheads="1"/>
          </p:cNvSpPr>
          <p:nvPr/>
        </p:nvSpPr>
        <p:spPr bwMode="auto">
          <a:xfrm>
            <a:off x="1219200" y="2568575"/>
            <a:ext cx="6629400" cy="147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rgbClr val="993300"/>
              </a:buClr>
              <a:buSzPct val="90000"/>
              <a:buFont typeface="Wingdings" pitchFamily="2" charset="2"/>
              <a:buChar char="n"/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6600"/>
              </a:buClr>
              <a:buSzPct val="80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6600"/>
              </a:buClr>
              <a:buSzPct val="75000"/>
              <a:buFont typeface="Times New Roman" pitchFamily="18" charset="0"/>
              <a:buChar char="–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400">
                <a:solidFill>
                  <a:srgbClr val="FF0000"/>
                </a:solidFill>
                <a:latin typeface="Arial Black" pitchFamily="34" charset="0"/>
                <a:ea typeface="黑体" pitchFamily="2" charset="-122"/>
              </a:rPr>
              <a:t>第</a:t>
            </a:r>
            <a:r>
              <a:rPr lang="en-US" altLang="zh-CN" sz="4400">
                <a:solidFill>
                  <a:srgbClr val="FF0000"/>
                </a:solidFill>
                <a:latin typeface="Arial Black" pitchFamily="34" charset="0"/>
                <a:ea typeface="黑体" pitchFamily="2" charset="-122"/>
              </a:rPr>
              <a:t>7</a:t>
            </a:r>
            <a:r>
              <a:rPr lang="zh-CN" altLang="en-US" sz="4400">
                <a:solidFill>
                  <a:srgbClr val="FF0000"/>
                </a:solidFill>
                <a:latin typeface="Arial Black" pitchFamily="34" charset="0"/>
                <a:ea typeface="黑体" pitchFamily="2" charset="-122"/>
              </a:rPr>
              <a:t>章 死锁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sym typeface="Symbol" pitchFamily="18" charset="2"/>
              </a:rPr>
              <a:t>资源分配图实例</a:t>
            </a:r>
          </a:p>
        </p:txBody>
      </p:sp>
      <p:grpSp>
        <p:nvGrpSpPr>
          <p:cNvPr id="13315" name="Group 3"/>
          <p:cNvGrpSpPr>
            <a:grpSpLocks/>
          </p:cNvGrpSpPr>
          <p:nvPr/>
        </p:nvGrpSpPr>
        <p:grpSpPr bwMode="auto">
          <a:xfrm>
            <a:off x="4657725" y="990600"/>
            <a:ext cx="4486275" cy="1993900"/>
            <a:chOff x="2502" y="2880"/>
            <a:chExt cx="2730" cy="1256"/>
          </a:xfrm>
        </p:grpSpPr>
        <p:sp>
          <p:nvSpPr>
            <p:cNvPr id="13374" name="Rectangle 4"/>
            <p:cNvSpPr>
              <a:spLocks noChangeArrowheads="1"/>
            </p:cNvSpPr>
            <p:nvPr/>
          </p:nvSpPr>
          <p:spPr bwMode="auto">
            <a:xfrm>
              <a:off x="2736" y="3360"/>
              <a:ext cx="288" cy="288"/>
            </a:xfrm>
            <a:prstGeom prst="rect">
              <a:avLst/>
            </a:prstGeom>
            <a:solidFill>
              <a:schemeClr val="bg1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itchFamily="2" charset="2"/>
                <a:buChar char="n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itchFamily="18" charset="2"/>
                <a:buChar char="4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itchFamily="18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FF0000"/>
                  </a:solidFill>
                  <a:latin typeface="Courier New" pitchFamily="49" charset="0"/>
                </a:rPr>
                <a:t>1</a:t>
              </a:r>
            </a:p>
          </p:txBody>
        </p:sp>
        <p:sp>
          <p:nvSpPr>
            <p:cNvPr id="13375" name="Oval 5"/>
            <p:cNvSpPr>
              <a:spLocks noChangeArrowheads="1"/>
            </p:cNvSpPr>
            <p:nvPr/>
          </p:nvSpPr>
          <p:spPr bwMode="auto">
            <a:xfrm>
              <a:off x="3120" y="2976"/>
              <a:ext cx="392" cy="392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itchFamily="2" charset="2"/>
                <a:buChar char="n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itchFamily="18" charset="2"/>
                <a:buChar char="4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itchFamily="18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Courier New" pitchFamily="49" charset="0"/>
                </a:rPr>
                <a:t>A</a:t>
              </a:r>
            </a:p>
          </p:txBody>
        </p:sp>
        <p:sp>
          <p:nvSpPr>
            <p:cNvPr id="13376" name="AutoShape 6"/>
            <p:cNvSpPr>
              <a:spLocks noChangeArrowheads="1"/>
            </p:cNvSpPr>
            <p:nvPr/>
          </p:nvSpPr>
          <p:spPr bwMode="auto">
            <a:xfrm>
              <a:off x="2832" y="3072"/>
              <a:ext cx="286" cy="25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62 w 21600"/>
                <a:gd name="T13" fmla="*/ 2880 h 21600"/>
                <a:gd name="T14" fmla="*/ 18201 w 21600"/>
                <a:gd name="T15" fmla="*/ 9233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13377" name="Text Box 7"/>
            <p:cNvSpPr txBox="1">
              <a:spLocks noChangeArrowheads="1"/>
            </p:cNvSpPr>
            <p:nvPr/>
          </p:nvSpPr>
          <p:spPr bwMode="auto">
            <a:xfrm>
              <a:off x="2502" y="2976"/>
              <a:ext cx="3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itchFamily="2" charset="2"/>
                <a:buChar char="n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itchFamily="18" charset="2"/>
                <a:buChar char="4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itchFamily="18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solidFill>
                    <a:srgbClr val="FF0000"/>
                  </a:solidFill>
                  <a:latin typeface="Courier New" pitchFamily="49" charset="0"/>
                </a:rPr>
                <a:t>占有</a:t>
              </a:r>
            </a:p>
          </p:txBody>
        </p:sp>
        <p:sp>
          <p:nvSpPr>
            <p:cNvPr id="13378" name="Rectangle 8"/>
            <p:cNvSpPr>
              <a:spLocks noChangeArrowheads="1"/>
            </p:cNvSpPr>
            <p:nvPr/>
          </p:nvSpPr>
          <p:spPr bwMode="auto">
            <a:xfrm>
              <a:off x="3840" y="3024"/>
              <a:ext cx="288" cy="288"/>
            </a:xfrm>
            <a:prstGeom prst="rect">
              <a:avLst/>
            </a:prstGeom>
            <a:solidFill>
              <a:schemeClr val="bg1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itchFamily="2" charset="2"/>
                <a:buChar char="n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itchFamily="18" charset="2"/>
                <a:buChar char="4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itchFamily="18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FF0000"/>
                  </a:solidFill>
                  <a:latin typeface="Courier New" pitchFamily="49" charset="0"/>
                </a:rPr>
                <a:t>2</a:t>
              </a:r>
            </a:p>
          </p:txBody>
        </p:sp>
        <p:sp>
          <p:nvSpPr>
            <p:cNvPr id="13379" name="Oval 9"/>
            <p:cNvSpPr>
              <a:spLocks noChangeArrowheads="1"/>
            </p:cNvSpPr>
            <p:nvPr/>
          </p:nvSpPr>
          <p:spPr bwMode="auto">
            <a:xfrm>
              <a:off x="4456" y="2976"/>
              <a:ext cx="392" cy="392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itchFamily="2" charset="2"/>
                <a:buChar char="n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itchFamily="18" charset="2"/>
                <a:buChar char="4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itchFamily="18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Courier New" pitchFamily="49" charset="0"/>
                </a:rPr>
                <a:t>B</a:t>
              </a:r>
            </a:p>
          </p:txBody>
        </p:sp>
        <p:sp>
          <p:nvSpPr>
            <p:cNvPr id="13380" name="AutoShape 10"/>
            <p:cNvSpPr>
              <a:spLocks noChangeArrowheads="1"/>
            </p:cNvSpPr>
            <p:nvPr/>
          </p:nvSpPr>
          <p:spPr bwMode="auto">
            <a:xfrm rot="5400000">
              <a:off x="4866" y="3135"/>
              <a:ext cx="286" cy="25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62 w 21600"/>
                <a:gd name="T13" fmla="*/ 2880 h 21600"/>
                <a:gd name="T14" fmla="*/ 18201 w 21600"/>
                <a:gd name="T15" fmla="*/ 9233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13381" name="Text Box 11"/>
            <p:cNvSpPr txBox="1">
              <a:spLocks noChangeArrowheads="1"/>
            </p:cNvSpPr>
            <p:nvPr/>
          </p:nvSpPr>
          <p:spPr bwMode="auto">
            <a:xfrm>
              <a:off x="3462" y="2880"/>
              <a:ext cx="3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itchFamily="2" charset="2"/>
                <a:buChar char="n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itchFamily="18" charset="2"/>
                <a:buChar char="4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itchFamily="18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solidFill>
                    <a:srgbClr val="FF0000"/>
                  </a:solidFill>
                  <a:latin typeface="Courier New" pitchFamily="49" charset="0"/>
                </a:rPr>
                <a:t>等待</a:t>
              </a:r>
            </a:p>
          </p:txBody>
        </p:sp>
        <p:sp>
          <p:nvSpPr>
            <p:cNvPr id="13382" name="AutoShape 12"/>
            <p:cNvSpPr>
              <a:spLocks noChangeArrowheads="1"/>
            </p:cNvSpPr>
            <p:nvPr/>
          </p:nvSpPr>
          <p:spPr bwMode="auto">
            <a:xfrm>
              <a:off x="3552" y="3090"/>
              <a:ext cx="240" cy="144"/>
            </a:xfrm>
            <a:prstGeom prst="rightArrow">
              <a:avLst>
                <a:gd name="adj1" fmla="val 50000"/>
                <a:gd name="adj2" fmla="val 41667"/>
              </a:avLst>
            </a:prstGeom>
            <a:solidFill>
              <a:srgbClr val="66FF33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itchFamily="2" charset="2"/>
                <a:buChar char="n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itchFamily="18" charset="2"/>
                <a:buChar char="4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itchFamily="18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600"/>
            </a:p>
          </p:txBody>
        </p:sp>
        <p:sp>
          <p:nvSpPr>
            <p:cNvPr id="13383" name="AutoShape 13"/>
            <p:cNvSpPr>
              <a:spLocks noChangeArrowheads="1"/>
            </p:cNvSpPr>
            <p:nvPr/>
          </p:nvSpPr>
          <p:spPr bwMode="auto">
            <a:xfrm>
              <a:off x="4167" y="3081"/>
              <a:ext cx="240" cy="144"/>
            </a:xfrm>
            <a:prstGeom prst="rightArrow">
              <a:avLst>
                <a:gd name="adj1" fmla="val 50000"/>
                <a:gd name="adj2" fmla="val 41667"/>
              </a:avLst>
            </a:prstGeom>
            <a:solidFill>
              <a:srgbClr val="66FF33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itchFamily="2" charset="2"/>
                <a:buChar char="n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itchFamily="18" charset="2"/>
                <a:buChar char="4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itchFamily="18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600"/>
            </a:p>
          </p:txBody>
        </p:sp>
        <p:sp>
          <p:nvSpPr>
            <p:cNvPr id="13384" name="Rectangle 14"/>
            <p:cNvSpPr>
              <a:spLocks noChangeArrowheads="1"/>
            </p:cNvSpPr>
            <p:nvPr/>
          </p:nvSpPr>
          <p:spPr bwMode="auto">
            <a:xfrm>
              <a:off x="4944" y="3408"/>
              <a:ext cx="288" cy="288"/>
            </a:xfrm>
            <a:prstGeom prst="rect">
              <a:avLst/>
            </a:prstGeom>
            <a:solidFill>
              <a:schemeClr val="bg1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itchFamily="2" charset="2"/>
                <a:buChar char="n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itchFamily="18" charset="2"/>
                <a:buChar char="4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itchFamily="18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FF0000"/>
                  </a:solidFill>
                  <a:latin typeface="Courier New" pitchFamily="49" charset="0"/>
                </a:rPr>
                <a:t>3</a:t>
              </a:r>
            </a:p>
          </p:txBody>
        </p:sp>
        <p:sp>
          <p:nvSpPr>
            <p:cNvPr id="13385" name="Oval 15"/>
            <p:cNvSpPr>
              <a:spLocks noChangeArrowheads="1"/>
            </p:cNvSpPr>
            <p:nvPr/>
          </p:nvSpPr>
          <p:spPr bwMode="auto">
            <a:xfrm>
              <a:off x="3120" y="3744"/>
              <a:ext cx="392" cy="392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itchFamily="2" charset="2"/>
                <a:buChar char="n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itchFamily="18" charset="2"/>
                <a:buChar char="4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itchFamily="18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Courier New" pitchFamily="49" charset="0"/>
                </a:rPr>
                <a:t>D</a:t>
              </a:r>
            </a:p>
          </p:txBody>
        </p:sp>
        <p:sp>
          <p:nvSpPr>
            <p:cNvPr id="13386" name="Rectangle 16"/>
            <p:cNvSpPr>
              <a:spLocks noChangeArrowheads="1"/>
            </p:cNvSpPr>
            <p:nvPr/>
          </p:nvSpPr>
          <p:spPr bwMode="auto">
            <a:xfrm>
              <a:off x="3840" y="3792"/>
              <a:ext cx="288" cy="288"/>
            </a:xfrm>
            <a:prstGeom prst="rect">
              <a:avLst/>
            </a:prstGeom>
            <a:solidFill>
              <a:schemeClr val="bg1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itchFamily="2" charset="2"/>
                <a:buChar char="n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itchFamily="18" charset="2"/>
                <a:buChar char="4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itchFamily="18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FF0000"/>
                  </a:solidFill>
                  <a:latin typeface="Courier New" pitchFamily="49" charset="0"/>
                </a:rPr>
                <a:t>4</a:t>
              </a:r>
            </a:p>
          </p:txBody>
        </p:sp>
        <p:sp>
          <p:nvSpPr>
            <p:cNvPr id="13387" name="Oval 17"/>
            <p:cNvSpPr>
              <a:spLocks noChangeArrowheads="1"/>
            </p:cNvSpPr>
            <p:nvPr/>
          </p:nvSpPr>
          <p:spPr bwMode="auto">
            <a:xfrm>
              <a:off x="4456" y="3744"/>
              <a:ext cx="392" cy="392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itchFamily="2" charset="2"/>
                <a:buChar char="n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itchFamily="18" charset="2"/>
                <a:buChar char="4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itchFamily="18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Courier New" pitchFamily="49" charset="0"/>
                </a:rPr>
                <a:t>C</a:t>
              </a:r>
            </a:p>
          </p:txBody>
        </p:sp>
        <p:sp>
          <p:nvSpPr>
            <p:cNvPr id="13388" name="AutoShape 18"/>
            <p:cNvSpPr>
              <a:spLocks noChangeArrowheads="1"/>
            </p:cNvSpPr>
            <p:nvPr/>
          </p:nvSpPr>
          <p:spPr bwMode="auto">
            <a:xfrm rot="10800000">
              <a:off x="3552" y="3858"/>
              <a:ext cx="240" cy="144"/>
            </a:xfrm>
            <a:prstGeom prst="rightArrow">
              <a:avLst>
                <a:gd name="adj1" fmla="val 50000"/>
                <a:gd name="adj2" fmla="val 41667"/>
              </a:avLst>
            </a:prstGeom>
            <a:solidFill>
              <a:srgbClr val="66FF33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itchFamily="2" charset="2"/>
                <a:buChar char="n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itchFamily="18" charset="2"/>
                <a:buChar char="4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itchFamily="18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600"/>
            </a:p>
          </p:txBody>
        </p:sp>
        <p:sp>
          <p:nvSpPr>
            <p:cNvPr id="13389" name="AutoShape 19"/>
            <p:cNvSpPr>
              <a:spLocks noChangeArrowheads="1"/>
            </p:cNvSpPr>
            <p:nvPr/>
          </p:nvSpPr>
          <p:spPr bwMode="auto">
            <a:xfrm rot="10800000">
              <a:off x="4167" y="3849"/>
              <a:ext cx="240" cy="144"/>
            </a:xfrm>
            <a:prstGeom prst="rightArrow">
              <a:avLst>
                <a:gd name="adj1" fmla="val 50000"/>
                <a:gd name="adj2" fmla="val 41667"/>
              </a:avLst>
            </a:prstGeom>
            <a:solidFill>
              <a:srgbClr val="66FF33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itchFamily="2" charset="2"/>
                <a:buChar char="n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itchFamily="18" charset="2"/>
                <a:buChar char="4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itchFamily="18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600"/>
            </a:p>
          </p:txBody>
        </p:sp>
        <p:sp>
          <p:nvSpPr>
            <p:cNvPr id="13390" name="AutoShape 20"/>
            <p:cNvSpPr>
              <a:spLocks noChangeArrowheads="1"/>
            </p:cNvSpPr>
            <p:nvPr/>
          </p:nvSpPr>
          <p:spPr bwMode="auto">
            <a:xfrm rot="-5400000">
              <a:off x="2802" y="3711"/>
              <a:ext cx="286" cy="25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62 w 21600"/>
                <a:gd name="T13" fmla="*/ 2880 h 21600"/>
                <a:gd name="T14" fmla="*/ 18201 w 21600"/>
                <a:gd name="T15" fmla="*/ 9233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13391" name="AutoShape 21"/>
            <p:cNvSpPr>
              <a:spLocks noChangeArrowheads="1"/>
            </p:cNvSpPr>
            <p:nvPr/>
          </p:nvSpPr>
          <p:spPr bwMode="auto">
            <a:xfrm rot="10800000">
              <a:off x="4848" y="3744"/>
              <a:ext cx="286" cy="25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62 w 21600"/>
                <a:gd name="T13" fmla="*/ 2880 h 21600"/>
                <a:gd name="T14" fmla="*/ 18201 w 21600"/>
                <a:gd name="T15" fmla="*/ 9233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</p:grpSp>
      <p:grpSp>
        <p:nvGrpSpPr>
          <p:cNvPr id="320534" name="Group 22"/>
          <p:cNvGrpSpPr>
            <a:grpSpLocks/>
          </p:cNvGrpSpPr>
          <p:nvPr/>
        </p:nvGrpSpPr>
        <p:grpSpPr bwMode="auto">
          <a:xfrm>
            <a:off x="838200" y="1143000"/>
            <a:ext cx="3048000" cy="3095625"/>
            <a:chOff x="528" y="864"/>
            <a:chExt cx="1920" cy="1950"/>
          </a:xfrm>
        </p:grpSpPr>
        <p:sp>
          <p:nvSpPr>
            <p:cNvPr id="13350" name="Line 23"/>
            <p:cNvSpPr>
              <a:spLocks noChangeShapeType="1"/>
            </p:cNvSpPr>
            <p:nvPr/>
          </p:nvSpPr>
          <p:spPr bwMode="auto">
            <a:xfrm flipH="1">
              <a:off x="1296" y="1239"/>
              <a:ext cx="864" cy="72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51" name="Rectangle 24"/>
            <p:cNvSpPr>
              <a:spLocks noChangeArrowheads="1"/>
            </p:cNvSpPr>
            <p:nvPr/>
          </p:nvSpPr>
          <p:spPr bwMode="auto">
            <a:xfrm>
              <a:off x="969" y="1431"/>
              <a:ext cx="375" cy="363"/>
            </a:xfrm>
            <a:prstGeom prst="rect">
              <a:avLst/>
            </a:prstGeom>
            <a:solidFill>
              <a:schemeClr val="bg1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itchFamily="2" charset="2"/>
                <a:buChar char="n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itchFamily="18" charset="2"/>
                <a:buChar char="4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itchFamily="18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600"/>
            </a:p>
          </p:txBody>
        </p:sp>
        <p:sp>
          <p:nvSpPr>
            <p:cNvPr id="13352" name="Oval 25"/>
            <p:cNvSpPr>
              <a:spLocks noChangeArrowheads="1"/>
            </p:cNvSpPr>
            <p:nvPr/>
          </p:nvSpPr>
          <p:spPr bwMode="auto">
            <a:xfrm>
              <a:off x="1133" y="1606"/>
              <a:ext cx="47" cy="47"/>
            </a:xfrm>
            <a:prstGeom prst="ellipse">
              <a:avLst/>
            </a:prstGeom>
            <a:solidFill>
              <a:schemeClr val="tx1"/>
            </a:solidFill>
            <a:ln w="381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itchFamily="2" charset="2"/>
                <a:buChar char="n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itchFamily="18" charset="2"/>
                <a:buChar char="4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itchFamily="18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600"/>
            </a:p>
          </p:txBody>
        </p:sp>
        <p:sp>
          <p:nvSpPr>
            <p:cNvPr id="13353" name="Text Box 26"/>
            <p:cNvSpPr txBox="1">
              <a:spLocks noChangeArrowheads="1"/>
            </p:cNvSpPr>
            <p:nvPr/>
          </p:nvSpPr>
          <p:spPr bwMode="auto">
            <a:xfrm>
              <a:off x="720" y="1479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itchFamily="2" charset="2"/>
                <a:buChar char="n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itchFamily="18" charset="2"/>
                <a:buChar char="4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itchFamily="18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13354" name="Oval 27"/>
            <p:cNvSpPr>
              <a:spLocks noChangeArrowheads="1"/>
            </p:cNvSpPr>
            <p:nvPr/>
          </p:nvSpPr>
          <p:spPr bwMode="auto">
            <a:xfrm>
              <a:off x="537" y="864"/>
              <a:ext cx="375" cy="375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itchFamily="2" charset="2"/>
                <a:buChar char="n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itchFamily="18" charset="2"/>
                <a:buChar char="4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itchFamily="18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/>
                <a:t>A</a:t>
              </a:r>
            </a:p>
          </p:txBody>
        </p:sp>
        <p:sp>
          <p:nvSpPr>
            <p:cNvPr id="13355" name="Oval 28"/>
            <p:cNvSpPr>
              <a:spLocks noChangeArrowheads="1"/>
            </p:cNvSpPr>
            <p:nvPr/>
          </p:nvSpPr>
          <p:spPr bwMode="auto">
            <a:xfrm>
              <a:off x="2073" y="864"/>
              <a:ext cx="375" cy="375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itchFamily="2" charset="2"/>
                <a:buChar char="n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itchFamily="18" charset="2"/>
                <a:buChar char="4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itchFamily="18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/>
                <a:t>B</a:t>
              </a:r>
            </a:p>
          </p:txBody>
        </p:sp>
        <p:sp>
          <p:nvSpPr>
            <p:cNvPr id="13356" name="Line 29"/>
            <p:cNvSpPr>
              <a:spLocks noChangeShapeType="1"/>
            </p:cNvSpPr>
            <p:nvPr/>
          </p:nvSpPr>
          <p:spPr bwMode="auto">
            <a:xfrm flipH="1" flipV="1">
              <a:off x="1296" y="1815"/>
              <a:ext cx="816" cy="6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57" name="Line 30"/>
            <p:cNvSpPr>
              <a:spLocks noChangeShapeType="1"/>
            </p:cNvSpPr>
            <p:nvPr/>
          </p:nvSpPr>
          <p:spPr bwMode="auto">
            <a:xfrm flipH="1" flipV="1">
              <a:off x="816" y="1191"/>
              <a:ext cx="336" cy="4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58" name="Oval 31"/>
            <p:cNvSpPr>
              <a:spLocks noChangeArrowheads="1"/>
            </p:cNvSpPr>
            <p:nvPr/>
          </p:nvSpPr>
          <p:spPr bwMode="auto">
            <a:xfrm>
              <a:off x="528" y="2391"/>
              <a:ext cx="375" cy="375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itchFamily="2" charset="2"/>
                <a:buChar char="n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itchFamily="18" charset="2"/>
                <a:buChar char="4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itchFamily="18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/>
                <a:t>C</a:t>
              </a:r>
            </a:p>
          </p:txBody>
        </p:sp>
        <p:sp>
          <p:nvSpPr>
            <p:cNvPr id="13359" name="Oval 32"/>
            <p:cNvSpPr>
              <a:spLocks noChangeArrowheads="1"/>
            </p:cNvSpPr>
            <p:nvPr/>
          </p:nvSpPr>
          <p:spPr bwMode="auto">
            <a:xfrm>
              <a:off x="2025" y="2439"/>
              <a:ext cx="375" cy="375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itchFamily="2" charset="2"/>
                <a:buChar char="n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itchFamily="18" charset="2"/>
                <a:buChar char="4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itchFamily="18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/>
                <a:t>D</a:t>
              </a:r>
            </a:p>
          </p:txBody>
        </p:sp>
        <p:sp>
          <p:nvSpPr>
            <p:cNvPr id="13360" name="Rectangle 33"/>
            <p:cNvSpPr>
              <a:spLocks noChangeArrowheads="1"/>
            </p:cNvSpPr>
            <p:nvPr/>
          </p:nvSpPr>
          <p:spPr bwMode="auto">
            <a:xfrm>
              <a:off x="1641" y="1431"/>
              <a:ext cx="375" cy="363"/>
            </a:xfrm>
            <a:prstGeom prst="rect">
              <a:avLst/>
            </a:prstGeom>
            <a:solidFill>
              <a:schemeClr val="bg1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itchFamily="2" charset="2"/>
                <a:buChar char="n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itchFamily="18" charset="2"/>
                <a:buChar char="4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itchFamily="18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600"/>
            </a:p>
          </p:txBody>
        </p:sp>
        <p:sp>
          <p:nvSpPr>
            <p:cNvPr id="13361" name="Oval 34"/>
            <p:cNvSpPr>
              <a:spLocks noChangeArrowheads="1"/>
            </p:cNvSpPr>
            <p:nvPr/>
          </p:nvSpPr>
          <p:spPr bwMode="auto">
            <a:xfrm>
              <a:off x="1805" y="1606"/>
              <a:ext cx="47" cy="47"/>
            </a:xfrm>
            <a:prstGeom prst="ellipse">
              <a:avLst/>
            </a:prstGeom>
            <a:solidFill>
              <a:schemeClr val="tx1"/>
            </a:solidFill>
            <a:ln w="381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itchFamily="2" charset="2"/>
                <a:buChar char="n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itchFamily="18" charset="2"/>
                <a:buChar char="4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itchFamily="18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600"/>
            </a:p>
          </p:txBody>
        </p:sp>
        <p:sp>
          <p:nvSpPr>
            <p:cNvPr id="13362" name="Text Box 35"/>
            <p:cNvSpPr txBox="1">
              <a:spLocks noChangeArrowheads="1"/>
            </p:cNvSpPr>
            <p:nvPr/>
          </p:nvSpPr>
          <p:spPr bwMode="auto">
            <a:xfrm>
              <a:off x="1392" y="1479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itchFamily="2" charset="2"/>
                <a:buChar char="n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itchFamily="18" charset="2"/>
                <a:buChar char="4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itchFamily="18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13363" name="Rectangle 36"/>
            <p:cNvSpPr>
              <a:spLocks noChangeArrowheads="1"/>
            </p:cNvSpPr>
            <p:nvPr/>
          </p:nvSpPr>
          <p:spPr bwMode="auto">
            <a:xfrm>
              <a:off x="960" y="1911"/>
              <a:ext cx="375" cy="363"/>
            </a:xfrm>
            <a:prstGeom prst="rect">
              <a:avLst/>
            </a:prstGeom>
            <a:solidFill>
              <a:schemeClr val="bg1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itchFamily="2" charset="2"/>
                <a:buChar char="n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itchFamily="18" charset="2"/>
                <a:buChar char="4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itchFamily="18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600"/>
            </a:p>
          </p:txBody>
        </p:sp>
        <p:sp>
          <p:nvSpPr>
            <p:cNvPr id="13364" name="Oval 37"/>
            <p:cNvSpPr>
              <a:spLocks noChangeArrowheads="1"/>
            </p:cNvSpPr>
            <p:nvPr/>
          </p:nvSpPr>
          <p:spPr bwMode="auto">
            <a:xfrm>
              <a:off x="1133" y="2086"/>
              <a:ext cx="47" cy="47"/>
            </a:xfrm>
            <a:prstGeom prst="ellipse">
              <a:avLst/>
            </a:prstGeom>
            <a:solidFill>
              <a:schemeClr val="tx1"/>
            </a:solidFill>
            <a:ln w="381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itchFamily="2" charset="2"/>
                <a:buChar char="n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itchFamily="18" charset="2"/>
                <a:buChar char="4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itchFamily="18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600"/>
            </a:p>
          </p:txBody>
        </p:sp>
        <p:sp>
          <p:nvSpPr>
            <p:cNvPr id="13365" name="Text Box 38"/>
            <p:cNvSpPr txBox="1">
              <a:spLocks noChangeArrowheads="1"/>
            </p:cNvSpPr>
            <p:nvPr/>
          </p:nvSpPr>
          <p:spPr bwMode="auto">
            <a:xfrm>
              <a:off x="720" y="1959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itchFamily="2" charset="2"/>
                <a:buChar char="n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itchFamily="18" charset="2"/>
                <a:buChar char="4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itchFamily="18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13366" name="Rectangle 39"/>
            <p:cNvSpPr>
              <a:spLocks noChangeArrowheads="1"/>
            </p:cNvSpPr>
            <p:nvPr/>
          </p:nvSpPr>
          <p:spPr bwMode="auto">
            <a:xfrm>
              <a:off x="1641" y="1911"/>
              <a:ext cx="375" cy="363"/>
            </a:xfrm>
            <a:prstGeom prst="rect">
              <a:avLst/>
            </a:prstGeom>
            <a:solidFill>
              <a:schemeClr val="bg1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itchFamily="2" charset="2"/>
                <a:buChar char="n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itchFamily="18" charset="2"/>
                <a:buChar char="4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itchFamily="18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600"/>
            </a:p>
          </p:txBody>
        </p:sp>
        <p:sp>
          <p:nvSpPr>
            <p:cNvPr id="13367" name="Oval 40"/>
            <p:cNvSpPr>
              <a:spLocks noChangeArrowheads="1"/>
            </p:cNvSpPr>
            <p:nvPr/>
          </p:nvSpPr>
          <p:spPr bwMode="auto">
            <a:xfrm>
              <a:off x="1805" y="2086"/>
              <a:ext cx="47" cy="47"/>
            </a:xfrm>
            <a:prstGeom prst="ellipse">
              <a:avLst/>
            </a:prstGeom>
            <a:solidFill>
              <a:schemeClr val="tx1"/>
            </a:solidFill>
            <a:ln w="381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itchFamily="2" charset="2"/>
                <a:buChar char="n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itchFamily="18" charset="2"/>
                <a:buChar char="4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itchFamily="18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600"/>
            </a:p>
          </p:txBody>
        </p:sp>
        <p:sp>
          <p:nvSpPr>
            <p:cNvPr id="13368" name="Text Box 41"/>
            <p:cNvSpPr txBox="1">
              <a:spLocks noChangeArrowheads="1"/>
            </p:cNvSpPr>
            <p:nvPr/>
          </p:nvSpPr>
          <p:spPr bwMode="auto">
            <a:xfrm>
              <a:off x="1392" y="1959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itchFamily="2" charset="2"/>
                <a:buChar char="n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itchFamily="18" charset="2"/>
                <a:buChar char="4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itchFamily="18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13369" name="Line 42"/>
            <p:cNvSpPr>
              <a:spLocks noChangeShapeType="1"/>
            </p:cNvSpPr>
            <p:nvPr/>
          </p:nvSpPr>
          <p:spPr bwMode="auto">
            <a:xfrm flipV="1">
              <a:off x="1824" y="1239"/>
              <a:ext cx="384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70" name="Line 43"/>
            <p:cNvSpPr>
              <a:spLocks noChangeShapeType="1"/>
            </p:cNvSpPr>
            <p:nvPr/>
          </p:nvSpPr>
          <p:spPr bwMode="auto">
            <a:xfrm flipH="1">
              <a:off x="768" y="2103"/>
              <a:ext cx="384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71" name="Line 44"/>
            <p:cNvSpPr>
              <a:spLocks noChangeShapeType="1"/>
            </p:cNvSpPr>
            <p:nvPr/>
          </p:nvSpPr>
          <p:spPr bwMode="auto">
            <a:xfrm>
              <a:off x="1824" y="2103"/>
              <a:ext cx="336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72" name="Line 45"/>
            <p:cNvSpPr>
              <a:spLocks noChangeShapeType="1"/>
            </p:cNvSpPr>
            <p:nvPr/>
          </p:nvSpPr>
          <p:spPr bwMode="auto">
            <a:xfrm flipV="1">
              <a:off x="816" y="2199"/>
              <a:ext cx="816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73" name="Line 46"/>
            <p:cNvSpPr>
              <a:spLocks noChangeShapeType="1"/>
            </p:cNvSpPr>
            <p:nvPr/>
          </p:nvSpPr>
          <p:spPr bwMode="auto">
            <a:xfrm>
              <a:off x="864" y="1191"/>
              <a:ext cx="768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20559" name="Group 47"/>
          <p:cNvGrpSpPr>
            <a:grpSpLocks/>
          </p:cNvGrpSpPr>
          <p:nvPr/>
        </p:nvGrpSpPr>
        <p:grpSpPr bwMode="auto">
          <a:xfrm>
            <a:off x="4191000" y="3048000"/>
            <a:ext cx="4953000" cy="895350"/>
            <a:chOff x="624" y="2880"/>
            <a:chExt cx="3120" cy="564"/>
          </a:xfrm>
        </p:grpSpPr>
        <p:sp>
          <p:nvSpPr>
            <p:cNvPr id="13348" name="Rectangle 48"/>
            <p:cNvSpPr>
              <a:spLocks noChangeArrowheads="1"/>
            </p:cNvSpPr>
            <p:nvPr/>
          </p:nvSpPr>
          <p:spPr bwMode="auto">
            <a:xfrm>
              <a:off x="624" y="2880"/>
              <a:ext cx="3120" cy="5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itchFamily="2" charset="2"/>
                <a:buChar char="n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itchFamily="18" charset="2"/>
                <a:buChar char="4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itchFamily="18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lvl="1"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>
                  <a:solidFill>
                    <a:srgbClr val="FF0000"/>
                  </a:solidFill>
                </a:rPr>
                <a:t>存在环路</a:t>
              </a:r>
              <a:r>
                <a:rPr lang="en-US" altLang="zh-CN" sz="2400">
                  <a:solidFill>
                    <a:srgbClr val="FF0000"/>
                  </a:solidFill>
                </a:rPr>
                <a:t>: </a:t>
              </a:r>
              <a:r>
                <a:rPr lang="en-US" altLang="zh-CN" sz="2000">
                  <a:solidFill>
                    <a:srgbClr val="FF0000"/>
                  </a:solidFill>
                </a:rPr>
                <a:t>1→A→2→B→3→C→4→D→1</a:t>
              </a:r>
            </a:p>
          </p:txBody>
        </p:sp>
        <p:pic>
          <p:nvPicPr>
            <p:cNvPr id="13349" name="Picture 49" descr="j011583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9" y="3006"/>
              <a:ext cx="119" cy="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20562" name="Group 50"/>
          <p:cNvGrpSpPr>
            <a:grpSpLocks/>
          </p:cNvGrpSpPr>
          <p:nvPr/>
        </p:nvGrpSpPr>
        <p:grpSpPr bwMode="auto">
          <a:xfrm>
            <a:off x="930275" y="4114800"/>
            <a:ext cx="3509963" cy="2335213"/>
            <a:chOff x="586" y="2592"/>
            <a:chExt cx="2211" cy="1471"/>
          </a:xfrm>
        </p:grpSpPr>
        <p:sp>
          <p:nvSpPr>
            <p:cNvPr id="13328" name="Oval 51"/>
            <p:cNvSpPr>
              <a:spLocks noChangeArrowheads="1"/>
            </p:cNvSpPr>
            <p:nvPr/>
          </p:nvSpPr>
          <p:spPr bwMode="auto">
            <a:xfrm>
              <a:off x="1489" y="2592"/>
              <a:ext cx="375" cy="375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itchFamily="2" charset="2"/>
                <a:buChar char="n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itchFamily="18" charset="2"/>
                <a:buChar char="4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itchFamily="18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/>
                <a:t>P</a:t>
              </a:r>
              <a:r>
                <a:rPr lang="en-US" altLang="zh-CN" sz="2400" baseline="-25000"/>
                <a:t>1</a:t>
              </a:r>
              <a:endParaRPr lang="en-US" altLang="zh-CN" sz="2400"/>
            </a:p>
          </p:txBody>
        </p:sp>
        <p:sp>
          <p:nvSpPr>
            <p:cNvPr id="13329" name="Oval 52"/>
            <p:cNvSpPr>
              <a:spLocks noChangeArrowheads="1"/>
            </p:cNvSpPr>
            <p:nvPr/>
          </p:nvSpPr>
          <p:spPr bwMode="auto">
            <a:xfrm>
              <a:off x="2350" y="3665"/>
              <a:ext cx="375" cy="375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itchFamily="2" charset="2"/>
                <a:buChar char="n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itchFamily="18" charset="2"/>
                <a:buChar char="4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itchFamily="18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/>
                <a:t>P</a:t>
              </a:r>
              <a:r>
                <a:rPr lang="en-US" altLang="zh-CN" sz="2400" baseline="-25000"/>
                <a:t>2</a:t>
              </a:r>
              <a:endParaRPr lang="en-US" altLang="zh-CN" sz="2400"/>
            </a:p>
          </p:txBody>
        </p:sp>
        <p:sp>
          <p:nvSpPr>
            <p:cNvPr id="13330" name="Oval 53"/>
            <p:cNvSpPr>
              <a:spLocks noChangeArrowheads="1"/>
            </p:cNvSpPr>
            <p:nvPr/>
          </p:nvSpPr>
          <p:spPr bwMode="auto">
            <a:xfrm>
              <a:off x="1488" y="3688"/>
              <a:ext cx="375" cy="375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itchFamily="2" charset="2"/>
                <a:buChar char="n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itchFamily="18" charset="2"/>
                <a:buChar char="4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itchFamily="18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/>
                <a:t>P</a:t>
              </a:r>
              <a:r>
                <a:rPr lang="en-US" altLang="zh-CN" sz="2400" baseline="-25000"/>
                <a:t>3</a:t>
              </a:r>
              <a:endParaRPr lang="en-US" altLang="zh-CN" sz="2400"/>
            </a:p>
          </p:txBody>
        </p:sp>
        <p:grpSp>
          <p:nvGrpSpPr>
            <p:cNvPr id="13331" name="Group 54"/>
            <p:cNvGrpSpPr>
              <a:grpSpLocks/>
            </p:cNvGrpSpPr>
            <p:nvPr/>
          </p:nvGrpSpPr>
          <p:grpSpPr bwMode="auto">
            <a:xfrm rot="5400000">
              <a:off x="937" y="3041"/>
              <a:ext cx="375" cy="422"/>
              <a:chOff x="672" y="2064"/>
              <a:chExt cx="384" cy="432"/>
            </a:xfrm>
          </p:grpSpPr>
          <p:sp>
            <p:nvSpPr>
              <p:cNvPr id="13345" name="Rectangle 55"/>
              <p:cNvSpPr>
                <a:spLocks noChangeArrowheads="1"/>
              </p:cNvSpPr>
              <p:nvPr/>
            </p:nvSpPr>
            <p:spPr bwMode="auto">
              <a:xfrm>
                <a:off x="672" y="2064"/>
                <a:ext cx="384" cy="432"/>
              </a:xfrm>
              <a:prstGeom prst="rect">
                <a:avLst/>
              </a:prstGeom>
              <a:solidFill>
                <a:schemeClr val="bg1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>
                <a:lvl1pPr eaLnBrk="0" hangingPunct="0">
                  <a:spcBef>
                    <a:spcPct val="20000"/>
                  </a:spcBef>
                  <a:buClr>
                    <a:srgbClr val="993300"/>
                  </a:buClr>
                  <a:buSzPct val="90000"/>
                  <a:buFont typeface="Wingdings" pitchFamily="2" charset="2"/>
                  <a:buChar char="n"/>
                  <a:defRPr sz="2800" b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rgbClr val="CC6600"/>
                  </a:buClr>
                  <a:buSzPct val="80000"/>
                  <a:buFont typeface="Wingdings" pitchFamily="2" charset="2"/>
                  <a:buChar char="l"/>
                  <a:defRPr sz="2800" b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rgbClr val="009900"/>
                  </a:buClr>
                  <a:buSzPct val="75000"/>
                  <a:buFont typeface="Webdings" pitchFamily="18" charset="2"/>
                  <a:buChar char="4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rgbClr val="FF6600"/>
                  </a:buClr>
                  <a:buSzPct val="75000"/>
                  <a:buFont typeface="Times New Roman" pitchFamily="18" charset="0"/>
                  <a:buChar char="–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rgbClr val="FF0066"/>
                  </a:buClr>
                  <a:buSzPct val="75000"/>
                  <a:buFont typeface="Times New Roman" pitchFamily="18" charset="0"/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Times New Roman" pitchFamily="18" charset="0"/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Times New Roman" pitchFamily="18" charset="0"/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Times New Roman" pitchFamily="18" charset="0"/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Times New Roman" pitchFamily="18" charset="0"/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600"/>
              </a:p>
            </p:txBody>
          </p:sp>
          <p:sp>
            <p:nvSpPr>
              <p:cNvPr id="13346" name="Oval 56"/>
              <p:cNvSpPr>
                <a:spLocks noChangeArrowheads="1"/>
              </p:cNvSpPr>
              <p:nvPr/>
            </p:nvSpPr>
            <p:spPr bwMode="auto">
              <a:xfrm>
                <a:off x="840" y="217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3810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>
                <a:lvl1pPr eaLnBrk="0" hangingPunct="0">
                  <a:spcBef>
                    <a:spcPct val="20000"/>
                  </a:spcBef>
                  <a:buClr>
                    <a:srgbClr val="993300"/>
                  </a:buClr>
                  <a:buSzPct val="90000"/>
                  <a:buFont typeface="Wingdings" pitchFamily="2" charset="2"/>
                  <a:buChar char="n"/>
                  <a:defRPr sz="2800" b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rgbClr val="CC6600"/>
                  </a:buClr>
                  <a:buSzPct val="80000"/>
                  <a:buFont typeface="Wingdings" pitchFamily="2" charset="2"/>
                  <a:buChar char="l"/>
                  <a:defRPr sz="2800" b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rgbClr val="009900"/>
                  </a:buClr>
                  <a:buSzPct val="75000"/>
                  <a:buFont typeface="Webdings" pitchFamily="18" charset="2"/>
                  <a:buChar char="4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rgbClr val="FF6600"/>
                  </a:buClr>
                  <a:buSzPct val="75000"/>
                  <a:buFont typeface="Times New Roman" pitchFamily="18" charset="0"/>
                  <a:buChar char="–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rgbClr val="FF0066"/>
                  </a:buClr>
                  <a:buSzPct val="75000"/>
                  <a:buFont typeface="Times New Roman" pitchFamily="18" charset="0"/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Times New Roman" pitchFamily="18" charset="0"/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Times New Roman" pitchFamily="18" charset="0"/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Times New Roman" pitchFamily="18" charset="0"/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Times New Roman" pitchFamily="18" charset="0"/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600"/>
              </a:p>
            </p:txBody>
          </p:sp>
          <p:sp>
            <p:nvSpPr>
              <p:cNvPr id="13347" name="Oval 57"/>
              <p:cNvSpPr>
                <a:spLocks noChangeArrowheads="1"/>
              </p:cNvSpPr>
              <p:nvPr/>
            </p:nvSpPr>
            <p:spPr bwMode="auto">
              <a:xfrm>
                <a:off x="840" y="2324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3810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>
                <a:lvl1pPr eaLnBrk="0" hangingPunct="0">
                  <a:spcBef>
                    <a:spcPct val="20000"/>
                  </a:spcBef>
                  <a:buClr>
                    <a:srgbClr val="993300"/>
                  </a:buClr>
                  <a:buSzPct val="90000"/>
                  <a:buFont typeface="Wingdings" pitchFamily="2" charset="2"/>
                  <a:buChar char="n"/>
                  <a:defRPr sz="2800" b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rgbClr val="CC6600"/>
                  </a:buClr>
                  <a:buSzPct val="80000"/>
                  <a:buFont typeface="Wingdings" pitchFamily="2" charset="2"/>
                  <a:buChar char="l"/>
                  <a:defRPr sz="2800" b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rgbClr val="009900"/>
                  </a:buClr>
                  <a:buSzPct val="75000"/>
                  <a:buFont typeface="Webdings" pitchFamily="18" charset="2"/>
                  <a:buChar char="4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rgbClr val="FF6600"/>
                  </a:buClr>
                  <a:buSzPct val="75000"/>
                  <a:buFont typeface="Times New Roman" pitchFamily="18" charset="0"/>
                  <a:buChar char="–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rgbClr val="FF0066"/>
                  </a:buClr>
                  <a:buSzPct val="75000"/>
                  <a:buFont typeface="Times New Roman" pitchFamily="18" charset="0"/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Times New Roman" pitchFamily="18" charset="0"/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Times New Roman" pitchFamily="18" charset="0"/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Times New Roman" pitchFamily="18" charset="0"/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Times New Roman" pitchFamily="18" charset="0"/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600"/>
              </a:p>
            </p:txBody>
          </p:sp>
        </p:grpSp>
        <p:sp>
          <p:nvSpPr>
            <p:cNvPr id="13332" name="Text Box 58"/>
            <p:cNvSpPr txBox="1">
              <a:spLocks noChangeArrowheads="1"/>
            </p:cNvSpPr>
            <p:nvPr/>
          </p:nvSpPr>
          <p:spPr bwMode="auto">
            <a:xfrm>
              <a:off x="586" y="3108"/>
              <a:ext cx="32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itchFamily="2" charset="2"/>
                <a:buChar char="n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itchFamily="18" charset="2"/>
                <a:buChar char="4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itchFamily="18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/>
                <a:t>R</a:t>
              </a:r>
              <a:r>
                <a:rPr lang="en-US" altLang="zh-CN" sz="2400" baseline="-25000"/>
                <a:t>2</a:t>
              </a:r>
              <a:endParaRPr lang="en-US" altLang="zh-CN" sz="2400"/>
            </a:p>
          </p:txBody>
        </p:sp>
        <p:sp>
          <p:nvSpPr>
            <p:cNvPr id="13333" name="Line 59"/>
            <p:cNvSpPr>
              <a:spLocks noChangeShapeType="1"/>
            </p:cNvSpPr>
            <p:nvPr/>
          </p:nvSpPr>
          <p:spPr bwMode="auto">
            <a:xfrm rot="5400000" flipV="1">
              <a:off x="1852" y="2839"/>
              <a:ext cx="184" cy="25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13334" name="Line 60"/>
            <p:cNvSpPr>
              <a:spLocks noChangeShapeType="1"/>
            </p:cNvSpPr>
            <p:nvPr/>
          </p:nvSpPr>
          <p:spPr bwMode="auto">
            <a:xfrm rot="5400000" flipH="1" flipV="1">
              <a:off x="1187" y="2906"/>
              <a:ext cx="355" cy="32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13335" name="Line 61"/>
            <p:cNvSpPr>
              <a:spLocks noChangeShapeType="1"/>
            </p:cNvSpPr>
            <p:nvPr/>
          </p:nvSpPr>
          <p:spPr bwMode="auto">
            <a:xfrm rot="5400000">
              <a:off x="758" y="3388"/>
              <a:ext cx="445" cy="15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13336" name="Line 62"/>
            <p:cNvSpPr>
              <a:spLocks noChangeShapeType="1"/>
            </p:cNvSpPr>
            <p:nvPr/>
          </p:nvSpPr>
          <p:spPr bwMode="auto">
            <a:xfrm rot="5400000" flipH="1">
              <a:off x="1316" y="3466"/>
              <a:ext cx="274" cy="23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grpSp>
          <p:nvGrpSpPr>
            <p:cNvPr id="13337" name="Group 63"/>
            <p:cNvGrpSpPr>
              <a:grpSpLocks/>
            </p:cNvGrpSpPr>
            <p:nvPr/>
          </p:nvGrpSpPr>
          <p:grpSpPr bwMode="auto">
            <a:xfrm rot="5400000" flipV="1">
              <a:off x="2089" y="3041"/>
              <a:ext cx="375" cy="422"/>
              <a:chOff x="672" y="2064"/>
              <a:chExt cx="384" cy="432"/>
            </a:xfrm>
          </p:grpSpPr>
          <p:sp>
            <p:nvSpPr>
              <p:cNvPr id="13342" name="Rectangle 64"/>
              <p:cNvSpPr>
                <a:spLocks noChangeArrowheads="1"/>
              </p:cNvSpPr>
              <p:nvPr/>
            </p:nvSpPr>
            <p:spPr bwMode="auto">
              <a:xfrm>
                <a:off x="672" y="2064"/>
                <a:ext cx="384" cy="432"/>
              </a:xfrm>
              <a:prstGeom prst="rect">
                <a:avLst/>
              </a:prstGeom>
              <a:solidFill>
                <a:schemeClr val="bg1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>
                <a:lvl1pPr eaLnBrk="0" hangingPunct="0">
                  <a:spcBef>
                    <a:spcPct val="20000"/>
                  </a:spcBef>
                  <a:buClr>
                    <a:srgbClr val="993300"/>
                  </a:buClr>
                  <a:buSzPct val="90000"/>
                  <a:buFont typeface="Wingdings" pitchFamily="2" charset="2"/>
                  <a:buChar char="n"/>
                  <a:defRPr sz="2800" b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rgbClr val="CC6600"/>
                  </a:buClr>
                  <a:buSzPct val="80000"/>
                  <a:buFont typeface="Wingdings" pitchFamily="2" charset="2"/>
                  <a:buChar char="l"/>
                  <a:defRPr sz="2800" b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rgbClr val="009900"/>
                  </a:buClr>
                  <a:buSzPct val="75000"/>
                  <a:buFont typeface="Webdings" pitchFamily="18" charset="2"/>
                  <a:buChar char="4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rgbClr val="FF6600"/>
                  </a:buClr>
                  <a:buSzPct val="75000"/>
                  <a:buFont typeface="Times New Roman" pitchFamily="18" charset="0"/>
                  <a:buChar char="–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rgbClr val="FF0066"/>
                  </a:buClr>
                  <a:buSzPct val="75000"/>
                  <a:buFont typeface="Times New Roman" pitchFamily="18" charset="0"/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Times New Roman" pitchFamily="18" charset="0"/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Times New Roman" pitchFamily="18" charset="0"/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Times New Roman" pitchFamily="18" charset="0"/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Times New Roman" pitchFamily="18" charset="0"/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600"/>
              </a:p>
            </p:txBody>
          </p:sp>
          <p:sp>
            <p:nvSpPr>
              <p:cNvPr id="13343" name="Oval 65"/>
              <p:cNvSpPr>
                <a:spLocks noChangeArrowheads="1"/>
              </p:cNvSpPr>
              <p:nvPr/>
            </p:nvSpPr>
            <p:spPr bwMode="auto">
              <a:xfrm>
                <a:off x="840" y="217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3810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>
                <a:lvl1pPr eaLnBrk="0" hangingPunct="0">
                  <a:spcBef>
                    <a:spcPct val="20000"/>
                  </a:spcBef>
                  <a:buClr>
                    <a:srgbClr val="993300"/>
                  </a:buClr>
                  <a:buSzPct val="90000"/>
                  <a:buFont typeface="Wingdings" pitchFamily="2" charset="2"/>
                  <a:buChar char="n"/>
                  <a:defRPr sz="2800" b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rgbClr val="CC6600"/>
                  </a:buClr>
                  <a:buSzPct val="80000"/>
                  <a:buFont typeface="Wingdings" pitchFamily="2" charset="2"/>
                  <a:buChar char="l"/>
                  <a:defRPr sz="2800" b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rgbClr val="009900"/>
                  </a:buClr>
                  <a:buSzPct val="75000"/>
                  <a:buFont typeface="Webdings" pitchFamily="18" charset="2"/>
                  <a:buChar char="4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rgbClr val="FF6600"/>
                  </a:buClr>
                  <a:buSzPct val="75000"/>
                  <a:buFont typeface="Times New Roman" pitchFamily="18" charset="0"/>
                  <a:buChar char="–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rgbClr val="FF0066"/>
                  </a:buClr>
                  <a:buSzPct val="75000"/>
                  <a:buFont typeface="Times New Roman" pitchFamily="18" charset="0"/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Times New Roman" pitchFamily="18" charset="0"/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Times New Roman" pitchFamily="18" charset="0"/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Times New Roman" pitchFamily="18" charset="0"/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Times New Roman" pitchFamily="18" charset="0"/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600"/>
              </a:p>
            </p:txBody>
          </p:sp>
          <p:sp>
            <p:nvSpPr>
              <p:cNvPr id="13344" name="Oval 66"/>
              <p:cNvSpPr>
                <a:spLocks noChangeArrowheads="1"/>
              </p:cNvSpPr>
              <p:nvPr/>
            </p:nvSpPr>
            <p:spPr bwMode="auto">
              <a:xfrm>
                <a:off x="840" y="2324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3810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>
                <a:lvl1pPr eaLnBrk="0" hangingPunct="0">
                  <a:spcBef>
                    <a:spcPct val="20000"/>
                  </a:spcBef>
                  <a:buClr>
                    <a:srgbClr val="993300"/>
                  </a:buClr>
                  <a:buSzPct val="90000"/>
                  <a:buFont typeface="Wingdings" pitchFamily="2" charset="2"/>
                  <a:buChar char="n"/>
                  <a:defRPr sz="2800" b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rgbClr val="CC6600"/>
                  </a:buClr>
                  <a:buSzPct val="80000"/>
                  <a:buFont typeface="Wingdings" pitchFamily="2" charset="2"/>
                  <a:buChar char="l"/>
                  <a:defRPr sz="2800" b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rgbClr val="009900"/>
                  </a:buClr>
                  <a:buSzPct val="75000"/>
                  <a:buFont typeface="Webdings" pitchFamily="18" charset="2"/>
                  <a:buChar char="4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rgbClr val="FF6600"/>
                  </a:buClr>
                  <a:buSzPct val="75000"/>
                  <a:buFont typeface="Times New Roman" pitchFamily="18" charset="0"/>
                  <a:buChar char="–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rgbClr val="FF0066"/>
                  </a:buClr>
                  <a:buSzPct val="75000"/>
                  <a:buFont typeface="Times New Roman" pitchFamily="18" charset="0"/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Times New Roman" pitchFamily="18" charset="0"/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Times New Roman" pitchFamily="18" charset="0"/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Times New Roman" pitchFamily="18" charset="0"/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Times New Roman" pitchFamily="18" charset="0"/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600"/>
              </a:p>
            </p:txBody>
          </p:sp>
        </p:grpSp>
        <p:sp>
          <p:nvSpPr>
            <p:cNvPr id="13338" name="Text Box 67"/>
            <p:cNvSpPr txBox="1">
              <a:spLocks noChangeArrowheads="1"/>
            </p:cNvSpPr>
            <p:nvPr/>
          </p:nvSpPr>
          <p:spPr bwMode="auto">
            <a:xfrm>
              <a:off x="2471" y="3102"/>
              <a:ext cx="32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itchFamily="2" charset="2"/>
                <a:buChar char="n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itchFamily="18" charset="2"/>
                <a:buChar char="4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itchFamily="18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/>
                <a:t>R</a:t>
              </a:r>
              <a:r>
                <a:rPr lang="en-US" altLang="zh-CN" sz="2400" baseline="-25000"/>
                <a:t>1</a:t>
              </a:r>
              <a:endParaRPr lang="en-US" altLang="zh-CN" sz="2400"/>
            </a:p>
          </p:txBody>
        </p:sp>
        <p:sp>
          <p:nvSpPr>
            <p:cNvPr id="13339" name="Oval 68"/>
            <p:cNvSpPr>
              <a:spLocks noChangeArrowheads="1"/>
            </p:cNvSpPr>
            <p:nvPr/>
          </p:nvSpPr>
          <p:spPr bwMode="auto">
            <a:xfrm>
              <a:off x="672" y="3688"/>
              <a:ext cx="375" cy="375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itchFamily="2" charset="2"/>
                <a:buChar char="n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itchFamily="18" charset="2"/>
                <a:buChar char="4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itchFamily="18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/>
                <a:t>P</a:t>
              </a:r>
              <a:r>
                <a:rPr lang="en-US" altLang="zh-CN" sz="2400" baseline="-25000"/>
                <a:t>4</a:t>
              </a:r>
              <a:endParaRPr lang="en-US" altLang="zh-CN" sz="2400"/>
            </a:p>
          </p:txBody>
        </p:sp>
        <p:sp>
          <p:nvSpPr>
            <p:cNvPr id="13340" name="Line 69"/>
            <p:cNvSpPr>
              <a:spLocks noChangeShapeType="1"/>
            </p:cNvSpPr>
            <p:nvPr/>
          </p:nvSpPr>
          <p:spPr bwMode="auto">
            <a:xfrm rot="5400000">
              <a:off x="1767" y="3288"/>
              <a:ext cx="465" cy="38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13341" name="Line 70"/>
            <p:cNvSpPr>
              <a:spLocks noChangeShapeType="1"/>
            </p:cNvSpPr>
            <p:nvPr/>
          </p:nvSpPr>
          <p:spPr bwMode="auto">
            <a:xfrm rot="5400000" flipV="1">
              <a:off x="2206" y="3379"/>
              <a:ext cx="418" cy="15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</p:grpSp>
      <p:grpSp>
        <p:nvGrpSpPr>
          <p:cNvPr id="320583" name="Group 71"/>
          <p:cNvGrpSpPr>
            <a:grpSpLocks/>
          </p:cNvGrpSpPr>
          <p:nvPr/>
        </p:nvGrpSpPr>
        <p:grpSpPr bwMode="auto">
          <a:xfrm>
            <a:off x="4191000" y="4876800"/>
            <a:ext cx="4953000" cy="1006475"/>
            <a:chOff x="624" y="2880"/>
            <a:chExt cx="3120" cy="634"/>
          </a:xfrm>
        </p:grpSpPr>
        <p:sp>
          <p:nvSpPr>
            <p:cNvPr id="13326" name="Rectangle 72"/>
            <p:cNvSpPr>
              <a:spLocks noChangeArrowheads="1"/>
            </p:cNvSpPr>
            <p:nvPr/>
          </p:nvSpPr>
          <p:spPr bwMode="auto">
            <a:xfrm>
              <a:off x="624" y="2880"/>
              <a:ext cx="3120" cy="6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itchFamily="2" charset="2"/>
                <a:buChar char="n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itchFamily="18" charset="2"/>
                <a:buChar char="4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itchFamily="18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lvl="1"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>
                  <a:solidFill>
                    <a:srgbClr val="FF0000"/>
                  </a:solidFill>
                </a:rPr>
                <a:t>存在环路</a:t>
              </a:r>
              <a:r>
                <a:rPr lang="en-US" altLang="zh-CN" sz="2400">
                  <a:solidFill>
                    <a:srgbClr val="FF0000"/>
                  </a:solidFill>
                </a:rPr>
                <a:t>: P</a:t>
              </a:r>
              <a:r>
                <a:rPr lang="en-US" altLang="zh-CN" sz="2400" baseline="-25000">
                  <a:solidFill>
                    <a:srgbClr val="FF0000"/>
                  </a:solidFill>
                </a:rPr>
                <a:t>1</a:t>
              </a:r>
              <a:r>
                <a:rPr lang="en-US" altLang="zh-CN" sz="2600">
                  <a:solidFill>
                    <a:srgbClr val="FF0000"/>
                  </a:solidFill>
                </a:rPr>
                <a:t>→</a:t>
              </a:r>
              <a:r>
                <a:rPr lang="en-US" altLang="zh-CN" sz="2400">
                  <a:solidFill>
                    <a:srgbClr val="FF0000"/>
                  </a:solidFill>
                </a:rPr>
                <a:t>R</a:t>
              </a:r>
              <a:r>
                <a:rPr lang="en-US" altLang="zh-CN" sz="2400" baseline="-25000">
                  <a:solidFill>
                    <a:srgbClr val="FF0000"/>
                  </a:solidFill>
                </a:rPr>
                <a:t>1</a:t>
              </a:r>
              <a:r>
                <a:rPr lang="en-US" altLang="zh-CN" sz="2600">
                  <a:solidFill>
                    <a:srgbClr val="FF0000"/>
                  </a:solidFill>
                </a:rPr>
                <a:t>→</a:t>
              </a:r>
              <a:r>
                <a:rPr lang="en-US" altLang="zh-CN" sz="2400">
                  <a:solidFill>
                    <a:srgbClr val="FF0000"/>
                  </a:solidFill>
                </a:rPr>
                <a:t>P</a:t>
              </a:r>
              <a:r>
                <a:rPr lang="en-US" altLang="zh-CN" sz="2400" baseline="-25000">
                  <a:solidFill>
                    <a:srgbClr val="FF0000"/>
                  </a:solidFill>
                </a:rPr>
                <a:t>3</a:t>
              </a:r>
              <a:r>
                <a:rPr lang="en-US" altLang="zh-CN" sz="2600">
                  <a:solidFill>
                    <a:srgbClr val="FF0000"/>
                  </a:solidFill>
                </a:rPr>
                <a:t>→</a:t>
              </a:r>
              <a:r>
                <a:rPr lang="en-US" altLang="zh-CN" sz="2400">
                  <a:solidFill>
                    <a:srgbClr val="FF0000"/>
                  </a:solidFill>
                </a:rPr>
                <a:t>R</a:t>
              </a:r>
              <a:r>
                <a:rPr lang="en-US" altLang="zh-CN" sz="2400" baseline="-25000">
                  <a:solidFill>
                    <a:srgbClr val="FF0000"/>
                  </a:solidFill>
                </a:rPr>
                <a:t>2</a:t>
              </a:r>
              <a:r>
                <a:rPr lang="en-US" altLang="zh-CN" sz="2600">
                  <a:solidFill>
                    <a:srgbClr val="FF0000"/>
                  </a:solidFill>
                </a:rPr>
                <a:t>→</a:t>
              </a:r>
              <a:r>
                <a:rPr lang="en-US" altLang="zh-CN" sz="2400">
                  <a:solidFill>
                    <a:srgbClr val="FF0000"/>
                  </a:solidFill>
                </a:rPr>
                <a:t>P</a:t>
              </a:r>
              <a:r>
                <a:rPr lang="en-US" altLang="zh-CN" sz="2400" baseline="-25000">
                  <a:solidFill>
                    <a:srgbClr val="FF0000"/>
                  </a:solidFill>
                </a:rPr>
                <a:t>1</a:t>
              </a:r>
            </a:p>
          </p:txBody>
        </p:sp>
        <p:pic>
          <p:nvPicPr>
            <p:cNvPr id="13327" name="Picture 73" descr="j011583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9" y="3006"/>
              <a:ext cx="119" cy="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20586" name="Group 74"/>
          <p:cNvGrpSpPr>
            <a:grpSpLocks/>
          </p:cNvGrpSpPr>
          <p:nvPr/>
        </p:nvGrpSpPr>
        <p:grpSpPr bwMode="auto">
          <a:xfrm>
            <a:off x="4191000" y="5870575"/>
            <a:ext cx="4953000" cy="530225"/>
            <a:chOff x="624" y="2880"/>
            <a:chExt cx="3120" cy="334"/>
          </a:xfrm>
        </p:grpSpPr>
        <p:sp>
          <p:nvSpPr>
            <p:cNvPr id="13324" name="Rectangle 75"/>
            <p:cNvSpPr>
              <a:spLocks noChangeArrowheads="1"/>
            </p:cNvSpPr>
            <p:nvPr/>
          </p:nvSpPr>
          <p:spPr bwMode="auto">
            <a:xfrm>
              <a:off x="624" y="2880"/>
              <a:ext cx="3120" cy="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itchFamily="2" charset="2"/>
                <a:buChar char="n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itchFamily="18" charset="2"/>
                <a:buChar char="4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itchFamily="18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lvl="1"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>
                  <a:solidFill>
                    <a:srgbClr val="FF0000"/>
                  </a:solidFill>
                </a:rPr>
                <a:t>但并不死锁，仍可继续执行</a:t>
              </a:r>
              <a:endParaRPr lang="zh-CN" altLang="en-US" sz="2400" baseline="-25000">
                <a:solidFill>
                  <a:srgbClr val="FF0000"/>
                </a:solidFill>
              </a:endParaRPr>
            </a:p>
          </p:txBody>
        </p:sp>
        <p:pic>
          <p:nvPicPr>
            <p:cNvPr id="13325" name="Picture 76" descr="j011583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9" y="3006"/>
              <a:ext cx="119" cy="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20589" name="Group 77"/>
          <p:cNvGrpSpPr>
            <a:grpSpLocks/>
          </p:cNvGrpSpPr>
          <p:nvPr/>
        </p:nvGrpSpPr>
        <p:grpSpPr bwMode="auto">
          <a:xfrm>
            <a:off x="4191000" y="3886200"/>
            <a:ext cx="4953000" cy="530225"/>
            <a:chOff x="624" y="2880"/>
            <a:chExt cx="3120" cy="334"/>
          </a:xfrm>
        </p:grpSpPr>
        <p:sp>
          <p:nvSpPr>
            <p:cNvPr id="13322" name="Rectangle 78"/>
            <p:cNvSpPr>
              <a:spLocks noChangeArrowheads="1"/>
            </p:cNvSpPr>
            <p:nvPr/>
          </p:nvSpPr>
          <p:spPr bwMode="auto">
            <a:xfrm>
              <a:off x="624" y="2880"/>
              <a:ext cx="3120" cy="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itchFamily="2" charset="2"/>
                <a:buChar char="n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itchFamily="18" charset="2"/>
                <a:buChar char="4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itchFamily="18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lvl="1"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>
                  <a:solidFill>
                    <a:srgbClr val="FF0000"/>
                  </a:solidFill>
                </a:rPr>
                <a:t>产生死锁</a:t>
              </a:r>
              <a:endParaRPr lang="zh-CN" altLang="en-US" sz="2000">
                <a:solidFill>
                  <a:srgbClr val="FF0000"/>
                </a:solidFill>
              </a:endParaRPr>
            </a:p>
          </p:txBody>
        </p:sp>
        <p:pic>
          <p:nvPicPr>
            <p:cNvPr id="13323" name="Picture 79" descr="j011583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9" y="3006"/>
              <a:ext cx="119" cy="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20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20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20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20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20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20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sym typeface="Symbol" pitchFamily="18" charset="2"/>
              </a:rPr>
              <a:t>死锁的</a:t>
            </a:r>
            <a:r>
              <a:rPr lang="en-US" altLang="zh-CN" smtClean="0">
                <a:sym typeface="Symbol" pitchFamily="18" charset="2"/>
              </a:rPr>
              <a:t>4</a:t>
            </a:r>
            <a:r>
              <a:rPr lang="zh-CN" altLang="en-US" smtClean="0">
                <a:sym typeface="Symbol" pitchFamily="18" charset="2"/>
              </a:rPr>
              <a:t>个必要条件</a:t>
            </a:r>
          </a:p>
        </p:txBody>
      </p:sp>
      <p:sp>
        <p:nvSpPr>
          <p:cNvPr id="321539" name="Rectangle 3"/>
          <p:cNvSpPr>
            <a:spLocks noChangeArrowheads="1"/>
          </p:cNvSpPr>
          <p:nvPr/>
        </p:nvSpPr>
        <p:spPr bwMode="auto">
          <a:xfrm>
            <a:off x="685800" y="1268413"/>
            <a:ext cx="7921625" cy="865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rgbClr val="993300"/>
              </a:buClr>
              <a:buSzPct val="90000"/>
              <a:buFont typeface="Wingdings" pitchFamily="2" charset="2"/>
              <a:buChar char="n"/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6600"/>
              </a:buClr>
              <a:buSzPct val="80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6600"/>
              </a:buClr>
              <a:buSzPct val="75000"/>
              <a:buFont typeface="Times New Roman" pitchFamily="18" charset="0"/>
              <a:buChar char="–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>
                <a:solidFill>
                  <a:srgbClr val="FF0000"/>
                </a:solidFill>
              </a:rPr>
              <a:t>互斥使用</a:t>
            </a:r>
            <a:r>
              <a:rPr lang="en-US" altLang="zh-CN">
                <a:solidFill>
                  <a:srgbClr val="FF0000"/>
                </a:solidFill>
              </a:rPr>
              <a:t>(Mutual exclusion)</a:t>
            </a:r>
          </a:p>
        </p:txBody>
      </p:sp>
      <p:grpSp>
        <p:nvGrpSpPr>
          <p:cNvPr id="321540" name="Group 4"/>
          <p:cNvGrpSpPr>
            <a:grpSpLocks/>
          </p:cNvGrpSpPr>
          <p:nvPr/>
        </p:nvGrpSpPr>
        <p:grpSpPr bwMode="auto">
          <a:xfrm>
            <a:off x="990600" y="1908177"/>
            <a:ext cx="7620000" cy="534988"/>
            <a:chOff x="624" y="1202"/>
            <a:chExt cx="4800" cy="337"/>
          </a:xfrm>
        </p:grpSpPr>
        <p:sp>
          <p:nvSpPr>
            <p:cNvPr id="14666" name="Rectangle 5"/>
            <p:cNvSpPr>
              <a:spLocks noChangeArrowheads="1"/>
            </p:cNvSpPr>
            <p:nvPr/>
          </p:nvSpPr>
          <p:spPr bwMode="auto">
            <a:xfrm>
              <a:off x="624" y="1202"/>
              <a:ext cx="4800" cy="3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itchFamily="2" charset="2"/>
                <a:buChar char="n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itchFamily="18" charset="2"/>
                <a:buChar char="4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itchFamily="18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lvl="1"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smtClean="0"/>
                <a:t>至少有一个资源互斥使用</a:t>
              </a:r>
              <a:endParaRPr lang="zh-CN" altLang="en-US" sz="2400">
                <a:solidFill>
                  <a:srgbClr val="FF0000"/>
                </a:solidFill>
              </a:endParaRPr>
            </a:p>
          </p:txBody>
        </p:sp>
        <p:pic>
          <p:nvPicPr>
            <p:cNvPr id="14667" name="Picture 6" descr="j011583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9" y="1328"/>
              <a:ext cx="119" cy="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21543" name="Rectangle 7"/>
          <p:cNvSpPr>
            <a:spLocks noChangeArrowheads="1"/>
          </p:cNvSpPr>
          <p:nvPr/>
        </p:nvSpPr>
        <p:spPr bwMode="auto">
          <a:xfrm>
            <a:off x="685800" y="2566988"/>
            <a:ext cx="7921625" cy="865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rgbClr val="993300"/>
              </a:buClr>
              <a:buSzPct val="90000"/>
              <a:buFont typeface="Wingdings" pitchFamily="2" charset="2"/>
              <a:buChar char="n"/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6600"/>
              </a:buClr>
              <a:buSzPct val="80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6600"/>
              </a:buClr>
              <a:buSzPct val="75000"/>
              <a:buFont typeface="Times New Roman" pitchFamily="18" charset="0"/>
              <a:buChar char="–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>
                <a:solidFill>
                  <a:srgbClr val="FF0000"/>
                </a:solidFill>
              </a:rPr>
              <a:t>不可抢占</a:t>
            </a:r>
            <a:r>
              <a:rPr lang="en-US" altLang="zh-CN">
                <a:solidFill>
                  <a:srgbClr val="FF0000"/>
                </a:solidFill>
              </a:rPr>
              <a:t>(No preemption)</a:t>
            </a:r>
          </a:p>
        </p:txBody>
      </p:sp>
      <p:grpSp>
        <p:nvGrpSpPr>
          <p:cNvPr id="321544" name="Group 8"/>
          <p:cNvGrpSpPr>
            <a:grpSpLocks/>
          </p:cNvGrpSpPr>
          <p:nvPr/>
        </p:nvGrpSpPr>
        <p:grpSpPr bwMode="auto">
          <a:xfrm>
            <a:off x="990600" y="3200400"/>
            <a:ext cx="7620000" cy="530225"/>
            <a:chOff x="624" y="2016"/>
            <a:chExt cx="4800" cy="334"/>
          </a:xfrm>
        </p:grpSpPr>
        <p:sp>
          <p:nvSpPr>
            <p:cNvPr id="14664" name="Rectangle 9"/>
            <p:cNvSpPr>
              <a:spLocks noChangeArrowheads="1"/>
            </p:cNvSpPr>
            <p:nvPr/>
          </p:nvSpPr>
          <p:spPr bwMode="auto">
            <a:xfrm>
              <a:off x="624" y="2016"/>
              <a:ext cx="4800" cy="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itchFamily="2" charset="2"/>
                <a:buChar char="n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itchFamily="18" charset="2"/>
                <a:buChar char="4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itchFamily="18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lvl="1"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/>
                <a:t>资源只能自愿放弃，</a:t>
              </a:r>
              <a:r>
                <a:rPr lang="zh-CN" altLang="en-US" sz="2400">
                  <a:solidFill>
                    <a:srgbClr val="FF0000"/>
                  </a:solidFill>
                </a:rPr>
                <a:t>如车开走以后</a:t>
              </a:r>
            </a:p>
          </p:txBody>
        </p:sp>
        <p:pic>
          <p:nvPicPr>
            <p:cNvPr id="14665" name="Picture 10" descr="j011583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9" y="2151"/>
              <a:ext cx="119" cy="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21547" name="Rectangle 11"/>
          <p:cNvSpPr>
            <a:spLocks noChangeArrowheads="1"/>
          </p:cNvSpPr>
          <p:nvPr/>
        </p:nvSpPr>
        <p:spPr bwMode="auto">
          <a:xfrm>
            <a:off x="685800" y="3862388"/>
            <a:ext cx="7921625" cy="865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rgbClr val="993300"/>
              </a:buClr>
              <a:buSzPct val="90000"/>
              <a:buFont typeface="Wingdings" pitchFamily="2" charset="2"/>
              <a:buChar char="n"/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6600"/>
              </a:buClr>
              <a:buSzPct val="80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6600"/>
              </a:buClr>
              <a:buSzPct val="75000"/>
              <a:buFont typeface="Times New Roman" pitchFamily="18" charset="0"/>
              <a:buChar char="–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>
                <a:solidFill>
                  <a:srgbClr val="FF0000"/>
                </a:solidFill>
              </a:rPr>
              <a:t>请求和保持</a:t>
            </a:r>
            <a:r>
              <a:rPr lang="en-US" altLang="zh-CN">
                <a:solidFill>
                  <a:srgbClr val="FF0000"/>
                </a:solidFill>
              </a:rPr>
              <a:t>(Hold and wait)</a:t>
            </a:r>
          </a:p>
        </p:txBody>
      </p:sp>
      <p:grpSp>
        <p:nvGrpSpPr>
          <p:cNvPr id="321548" name="Group 12"/>
          <p:cNvGrpSpPr>
            <a:grpSpLocks/>
          </p:cNvGrpSpPr>
          <p:nvPr/>
        </p:nvGrpSpPr>
        <p:grpSpPr bwMode="auto">
          <a:xfrm>
            <a:off x="990600" y="4498975"/>
            <a:ext cx="7620000" cy="530225"/>
            <a:chOff x="624" y="2834"/>
            <a:chExt cx="4800" cy="334"/>
          </a:xfrm>
        </p:grpSpPr>
        <p:sp>
          <p:nvSpPr>
            <p:cNvPr id="14662" name="Rectangle 13"/>
            <p:cNvSpPr>
              <a:spLocks noChangeArrowheads="1"/>
            </p:cNvSpPr>
            <p:nvPr/>
          </p:nvSpPr>
          <p:spPr bwMode="auto">
            <a:xfrm>
              <a:off x="624" y="2834"/>
              <a:ext cx="4800" cy="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itchFamily="2" charset="2"/>
                <a:buChar char="n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itchFamily="18" charset="2"/>
                <a:buChar char="4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itchFamily="18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lvl="1"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/>
                <a:t>进程必须占有资源，再去申请</a:t>
              </a:r>
              <a:endParaRPr lang="zh-CN" altLang="en-US" sz="2400">
                <a:solidFill>
                  <a:srgbClr val="FF0000"/>
                </a:solidFill>
              </a:endParaRPr>
            </a:p>
          </p:txBody>
        </p:sp>
        <p:pic>
          <p:nvPicPr>
            <p:cNvPr id="14663" name="Picture 14" descr="j011583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9" y="2955"/>
              <a:ext cx="119" cy="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21551" name="Rectangle 15"/>
          <p:cNvSpPr>
            <a:spLocks noChangeArrowheads="1"/>
          </p:cNvSpPr>
          <p:nvPr/>
        </p:nvSpPr>
        <p:spPr bwMode="auto">
          <a:xfrm>
            <a:off x="685800" y="5233988"/>
            <a:ext cx="7921625" cy="865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rgbClr val="993300"/>
              </a:buClr>
              <a:buSzPct val="90000"/>
              <a:buFont typeface="Wingdings" pitchFamily="2" charset="2"/>
              <a:buChar char="n"/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6600"/>
              </a:buClr>
              <a:buSzPct val="80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6600"/>
              </a:buClr>
              <a:buSzPct val="75000"/>
              <a:buFont typeface="Times New Roman" pitchFamily="18" charset="0"/>
              <a:buChar char="–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>
                <a:solidFill>
                  <a:srgbClr val="FF0000"/>
                </a:solidFill>
              </a:rPr>
              <a:t>循环等待</a:t>
            </a:r>
            <a:r>
              <a:rPr lang="en-US" altLang="zh-CN">
                <a:solidFill>
                  <a:srgbClr val="FF0000"/>
                </a:solidFill>
              </a:rPr>
              <a:t>(Circular wait)</a:t>
            </a:r>
          </a:p>
        </p:txBody>
      </p:sp>
      <p:grpSp>
        <p:nvGrpSpPr>
          <p:cNvPr id="321552" name="Group 16"/>
          <p:cNvGrpSpPr>
            <a:grpSpLocks/>
          </p:cNvGrpSpPr>
          <p:nvPr/>
        </p:nvGrpSpPr>
        <p:grpSpPr bwMode="auto">
          <a:xfrm>
            <a:off x="990600" y="5867400"/>
            <a:ext cx="7620000" cy="530225"/>
            <a:chOff x="624" y="3746"/>
            <a:chExt cx="4800" cy="334"/>
          </a:xfrm>
        </p:grpSpPr>
        <p:sp>
          <p:nvSpPr>
            <p:cNvPr id="14660" name="Rectangle 17"/>
            <p:cNvSpPr>
              <a:spLocks noChangeArrowheads="1"/>
            </p:cNvSpPr>
            <p:nvPr/>
          </p:nvSpPr>
          <p:spPr bwMode="auto">
            <a:xfrm>
              <a:off x="624" y="3746"/>
              <a:ext cx="4800" cy="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itchFamily="2" charset="2"/>
                <a:buChar char="n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itchFamily="18" charset="2"/>
                <a:buChar char="4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itchFamily="18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lvl="1"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/>
                <a:t>在资源分配图中存在一个环路</a:t>
              </a:r>
              <a:endParaRPr lang="zh-CN" altLang="en-US" sz="2400">
                <a:solidFill>
                  <a:srgbClr val="FF0000"/>
                </a:solidFill>
              </a:endParaRPr>
            </a:p>
          </p:txBody>
        </p:sp>
        <p:pic>
          <p:nvPicPr>
            <p:cNvPr id="14661" name="Picture 18" descr="j011583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9" y="3881"/>
              <a:ext cx="119" cy="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21555" name="Group 19"/>
          <p:cNvGrpSpPr>
            <a:grpSpLocks/>
          </p:cNvGrpSpPr>
          <p:nvPr/>
        </p:nvGrpSpPr>
        <p:grpSpPr bwMode="auto">
          <a:xfrm>
            <a:off x="6858000" y="228600"/>
            <a:ext cx="1905000" cy="1684338"/>
            <a:chOff x="4176" y="384"/>
            <a:chExt cx="1200" cy="1061"/>
          </a:xfrm>
        </p:grpSpPr>
        <p:grpSp>
          <p:nvGrpSpPr>
            <p:cNvPr id="14565" name="Group 20"/>
            <p:cNvGrpSpPr>
              <a:grpSpLocks/>
            </p:cNvGrpSpPr>
            <p:nvPr/>
          </p:nvGrpSpPr>
          <p:grpSpPr bwMode="auto">
            <a:xfrm>
              <a:off x="4176" y="384"/>
              <a:ext cx="1200" cy="1008"/>
              <a:chOff x="1776" y="720"/>
              <a:chExt cx="2160" cy="2160"/>
            </a:xfrm>
          </p:grpSpPr>
          <p:grpSp>
            <p:nvGrpSpPr>
              <p:cNvPr id="14654" name="Group 21"/>
              <p:cNvGrpSpPr>
                <a:grpSpLocks/>
              </p:cNvGrpSpPr>
              <p:nvPr/>
            </p:nvGrpSpPr>
            <p:grpSpPr bwMode="auto">
              <a:xfrm>
                <a:off x="2374" y="720"/>
                <a:ext cx="945" cy="2160"/>
                <a:chOff x="2374" y="2068"/>
                <a:chExt cx="945" cy="2252"/>
              </a:xfrm>
            </p:grpSpPr>
            <p:sp>
              <p:nvSpPr>
                <p:cNvPr id="14658" name="Line 22"/>
                <p:cNvSpPr>
                  <a:spLocks noChangeShapeType="1"/>
                </p:cNvSpPr>
                <p:nvPr/>
              </p:nvSpPr>
              <p:spPr bwMode="auto">
                <a:xfrm>
                  <a:off x="3319" y="2068"/>
                  <a:ext cx="0" cy="2251"/>
                </a:xfrm>
                <a:prstGeom prst="line">
                  <a:avLst/>
                </a:prstGeom>
                <a:noFill/>
                <a:ln w="76200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659" name="Line 23"/>
                <p:cNvSpPr>
                  <a:spLocks noChangeShapeType="1"/>
                </p:cNvSpPr>
                <p:nvPr/>
              </p:nvSpPr>
              <p:spPr bwMode="auto">
                <a:xfrm>
                  <a:off x="2374" y="2068"/>
                  <a:ext cx="0" cy="2252"/>
                </a:xfrm>
                <a:prstGeom prst="line">
                  <a:avLst/>
                </a:prstGeom>
                <a:noFill/>
                <a:ln w="76200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655" name="Group 24"/>
              <p:cNvGrpSpPr>
                <a:grpSpLocks/>
              </p:cNvGrpSpPr>
              <p:nvPr/>
            </p:nvGrpSpPr>
            <p:grpSpPr bwMode="auto">
              <a:xfrm rot="-5400000">
                <a:off x="2383" y="737"/>
                <a:ext cx="945" cy="2160"/>
                <a:chOff x="2374" y="2068"/>
                <a:chExt cx="945" cy="2252"/>
              </a:xfrm>
            </p:grpSpPr>
            <p:sp>
              <p:nvSpPr>
                <p:cNvPr id="14656" name="Line 25"/>
                <p:cNvSpPr>
                  <a:spLocks noChangeShapeType="1"/>
                </p:cNvSpPr>
                <p:nvPr/>
              </p:nvSpPr>
              <p:spPr bwMode="auto">
                <a:xfrm>
                  <a:off x="3319" y="2068"/>
                  <a:ext cx="0" cy="2251"/>
                </a:xfrm>
                <a:prstGeom prst="line">
                  <a:avLst/>
                </a:prstGeom>
                <a:noFill/>
                <a:ln w="76200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657" name="Line 26"/>
                <p:cNvSpPr>
                  <a:spLocks noChangeShapeType="1"/>
                </p:cNvSpPr>
                <p:nvPr/>
              </p:nvSpPr>
              <p:spPr bwMode="auto">
                <a:xfrm>
                  <a:off x="2374" y="2068"/>
                  <a:ext cx="0" cy="2252"/>
                </a:xfrm>
                <a:prstGeom prst="line">
                  <a:avLst/>
                </a:prstGeom>
                <a:noFill/>
                <a:ln w="76200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4566" name="Group 27"/>
            <p:cNvGrpSpPr>
              <a:grpSpLocks/>
            </p:cNvGrpSpPr>
            <p:nvPr/>
          </p:nvGrpSpPr>
          <p:grpSpPr bwMode="auto">
            <a:xfrm flipH="1" flipV="1">
              <a:off x="4560" y="1152"/>
              <a:ext cx="725" cy="138"/>
              <a:chOff x="624" y="960"/>
              <a:chExt cx="3325" cy="531"/>
            </a:xfrm>
          </p:grpSpPr>
          <p:grpSp>
            <p:nvGrpSpPr>
              <p:cNvPr id="14633" name="Group 28"/>
              <p:cNvGrpSpPr>
                <a:grpSpLocks/>
              </p:cNvGrpSpPr>
              <p:nvPr/>
            </p:nvGrpSpPr>
            <p:grpSpPr bwMode="auto">
              <a:xfrm>
                <a:off x="624" y="1008"/>
                <a:ext cx="1073" cy="483"/>
                <a:chOff x="2375" y="2170"/>
                <a:chExt cx="1073" cy="483"/>
              </a:xfrm>
            </p:grpSpPr>
            <p:sp>
              <p:nvSpPr>
                <p:cNvPr id="14647" name="Freeform 29"/>
                <p:cNvSpPr>
                  <a:spLocks/>
                </p:cNvSpPr>
                <p:nvPr/>
              </p:nvSpPr>
              <p:spPr bwMode="auto">
                <a:xfrm>
                  <a:off x="2375" y="2170"/>
                  <a:ext cx="1073" cy="483"/>
                </a:xfrm>
                <a:custGeom>
                  <a:avLst/>
                  <a:gdLst>
                    <a:gd name="T0" fmla="*/ 245 w 1073"/>
                    <a:gd name="T1" fmla="*/ 482 h 483"/>
                    <a:gd name="T2" fmla="*/ 260 w 1073"/>
                    <a:gd name="T3" fmla="*/ 477 h 483"/>
                    <a:gd name="T4" fmla="*/ 272 w 1073"/>
                    <a:gd name="T5" fmla="*/ 468 h 483"/>
                    <a:gd name="T6" fmla="*/ 282 w 1073"/>
                    <a:gd name="T7" fmla="*/ 455 h 483"/>
                    <a:gd name="T8" fmla="*/ 288 w 1073"/>
                    <a:gd name="T9" fmla="*/ 455 h 483"/>
                    <a:gd name="T10" fmla="*/ 298 w 1073"/>
                    <a:gd name="T11" fmla="*/ 468 h 483"/>
                    <a:gd name="T12" fmla="*/ 311 w 1073"/>
                    <a:gd name="T13" fmla="*/ 477 h 483"/>
                    <a:gd name="T14" fmla="*/ 326 w 1073"/>
                    <a:gd name="T15" fmla="*/ 482 h 483"/>
                    <a:gd name="T16" fmla="*/ 344 w 1073"/>
                    <a:gd name="T17" fmla="*/ 482 h 483"/>
                    <a:gd name="T18" fmla="*/ 362 w 1073"/>
                    <a:gd name="T19" fmla="*/ 474 h 483"/>
                    <a:gd name="T20" fmla="*/ 376 w 1073"/>
                    <a:gd name="T21" fmla="*/ 459 h 483"/>
                    <a:gd name="T22" fmla="*/ 385 w 1073"/>
                    <a:gd name="T23" fmla="*/ 441 h 483"/>
                    <a:gd name="T24" fmla="*/ 734 w 1073"/>
                    <a:gd name="T25" fmla="*/ 430 h 483"/>
                    <a:gd name="T26" fmla="*/ 739 w 1073"/>
                    <a:gd name="T27" fmla="*/ 450 h 483"/>
                    <a:gd name="T28" fmla="*/ 750 w 1073"/>
                    <a:gd name="T29" fmla="*/ 468 h 483"/>
                    <a:gd name="T30" fmla="*/ 767 w 1073"/>
                    <a:gd name="T31" fmla="*/ 479 h 483"/>
                    <a:gd name="T32" fmla="*/ 786 w 1073"/>
                    <a:gd name="T33" fmla="*/ 483 h 483"/>
                    <a:gd name="T34" fmla="*/ 801 w 1073"/>
                    <a:gd name="T35" fmla="*/ 481 h 483"/>
                    <a:gd name="T36" fmla="*/ 816 w 1073"/>
                    <a:gd name="T37" fmla="*/ 473 h 483"/>
                    <a:gd name="T38" fmla="*/ 827 w 1073"/>
                    <a:gd name="T39" fmla="*/ 462 h 483"/>
                    <a:gd name="T40" fmla="*/ 835 w 1073"/>
                    <a:gd name="T41" fmla="*/ 447 h 483"/>
                    <a:gd name="T42" fmla="*/ 843 w 1073"/>
                    <a:gd name="T43" fmla="*/ 462 h 483"/>
                    <a:gd name="T44" fmla="*/ 853 w 1073"/>
                    <a:gd name="T45" fmla="*/ 473 h 483"/>
                    <a:gd name="T46" fmla="*/ 868 w 1073"/>
                    <a:gd name="T47" fmla="*/ 481 h 483"/>
                    <a:gd name="T48" fmla="*/ 883 w 1073"/>
                    <a:gd name="T49" fmla="*/ 483 h 483"/>
                    <a:gd name="T50" fmla="*/ 902 w 1073"/>
                    <a:gd name="T51" fmla="*/ 479 h 483"/>
                    <a:gd name="T52" fmla="*/ 919 w 1073"/>
                    <a:gd name="T53" fmla="*/ 468 h 483"/>
                    <a:gd name="T54" fmla="*/ 930 w 1073"/>
                    <a:gd name="T55" fmla="*/ 450 h 483"/>
                    <a:gd name="T56" fmla="*/ 935 w 1073"/>
                    <a:gd name="T57" fmla="*/ 430 h 483"/>
                    <a:gd name="T58" fmla="*/ 994 w 1073"/>
                    <a:gd name="T59" fmla="*/ 302 h 483"/>
                    <a:gd name="T60" fmla="*/ 59 w 1073"/>
                    <a:gd name="T61" fmla="*/ 0 h 483"/>
                    <a:gd name="T62" fmla="*/ 74 w 1073"/>
                    <a:gd name="T63" fmla="*/ 430 h 483"/>
                    <a:gd name="T64" fmla="*/ 187 w 1073"/>
                    <a:gd name="T65" fmla="*/ 441 h 483"/>
                    <a:gd name="T66" fmla="*/ 195 w 1073"/>
                    <a:gd name="T67" fmla="*/ 459 h 483"/>
                    <a:gd name="T68" fmla="*/ 209 w 1073"/>
                    <a:gd name="T69" fmla="*/ 474 h 483"/>
                    <a:gd name="T70" fmla="*/ 228 w 1073"/>
                    <a:gd name="T71" fmla="*/ 482 h 483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0" t="0" r="r" b="b"/>
                  <a:pathLst>
                    <a:path w="1073" h="483">
                      <a:moveTo>
                        <a:pt x="237" y="483"/>
                      </a:moveTo>
                      <a:lnTo>
                        <a:pt x="245" y="482"/>
                      </a:lnTo>
                      <a:lnTo>
                        <a:pt x="253" y="481"/>
                      </a:lnTo>
                      <a:lnTo>
                        <a:pt x="260" y="477"/>
                      </a:lnTo>
                      <a:lnTo>
                        <a:pt x="267" y="473"/>
                      </a:lnTo>
                      <a:lnTo>
                        <a:pt x="272" y="468"/>
                      </a:lnTo>
                      <a:lnTo>
                        <a:pt x="278" y="462"/>
                      </a:lnTo>
                      <a:lnTo>
                        <a:pt x="282" y="455"/>
                      </a:lnTo>
                      <a:lnTo>
                        <a:pt x="285" y="447"/>
                      </a:lnTo>
                      <a:lnTo>
                        <a:pt x="288" y="455"/>
                      </a:lnTo>
                      <a:lnTo>
                        <a:pt x="294" y="462"/>
                      </a:lnTo>
                      <a:lnTo>
                        <a:pt x="298" y="468"/>
                      </a:lnTo>
                      <a:lnTo>
                        <a:pt x="305" y="473"/>
                      </a:lnTo>
                      <a:lnTo>
                        <a:pt x="311" y="477"/>
                      </a:lnTo>
                      <a:lnTo>
                        <a:pt x="319" y="481"/>
                      </a:lnTo>
                      <a:lnTo>
                        <a:pt x="326" y="482"/>
                      </a:lnTo>
                      <a:lnTo>
                        <a:pt x="334" y="483"/>
                      </a:lnTo>
                      <a:lnTo>
                        <a:pt x="344" y="482"/>
                      </a:lnTo>
                      <a:lnTo>
                        <a:pt x="354" y="479"/>
                      </a:lnTo>
                      <a:lnTo>
                        <a:pt x="362" y="474"/>
                      </a:lnTo>
                      <a:lnTo>
                        <a:pt x="370" y="468"/>
                      </a:lnTo>
                      <a:lnTo>
                        <a:pt x="376" y="459"/>
                      </a:lnTo>
                      <a:lnTo>
                        <a:pt x="382" y="450"/>
                      </a:lnTo>
                      <a:lnTo>
                        <a:pt x="385" y="441"/>
                      </a:lnTo>
                      <a:lnTo>
                        <a:pt x="386" y="430"/>
                      </a:lnTo>
                      <a:lnTo>
                        <a:pt x="734" y="430"/>
                      </a:lnTo>
                      <a:lnTo>
                        <a:pt x="735" y="441"/>
                      </a:lnTo>
                      <a:lnTo>
                        <a:pt x="739" y="450"/>
                      </a:lnTo>
                      <a:lnTo>
                        <a:pt x="744" y="459"/>
                      </a:lnTo>
                      <a:lnTo>
                        <a:pt x="750" y="468"/>
                      </a:lnTo>
                      <a:lnTo>
                        <a:pt x="758" y="474"/>
                      </a:lnTo>
                      <a:lnTo>
                        <a:pt x="767" y="479"/>
                      </a:lnTo>
                      <a:lnTo>
                        <a:pt x="776" y="482"/>
                      </a:lnTo>
                      <a:lnTo>
                        <a:pt x="786" y="483"/>
                      </a:lnTo>
                      <a:lnTo>
                        <a:pt x="794" y="482"/>
                      </a:lnTo>
                      <a:lnTo>
                        <a:pt x="801" y="481"/>
                      </a:lnTo>
                      <a:lnTo>
                        <a:pt x="809" y="477"/>
                      </a:lnTo>
                      <a:lnTo>
                        <a:pt x="816" y="473"/>
                      </a:lnTo>
                      <a:lnTo>
                        <a:pt x="822" y="468"/>
                      </a:lnTo>
                      <a:lnTo>
                        <a:pt x="827" y="462"/>
                      </a:lnTo>
                      <a:lnTo>
                        <a:pt x="832" y="455"/>
                      </a:lnTo>
                      <a:lnTo>
                        <a:pt x="835" y="447"/>
                      </a:lnTo>
                      <a:lnTo>
                        <a:pt x="838" y="455"/>
                      </a:lnTo>
                      <a:lnTo>
                        <a:pt x="843" y="462"/>
                      </a:lnTo>
                      <a:lnTo>
                        <a:pt x="848" y="468"/>
                      </a:lnTo>
                      <a:lnTo>
                        <a:pt x="853" y="473"/>
                      </a:lnTo>
                      <a:lnTo>
                        <a:pt x="860" y="477"/>
                      </a:lnTo>
                      <a:lnTo>
                        <a:pt x="868" y="481"/>
                      </a:lnTo>
                      <a:lnTo>
                        <a:pt x="875" y="482"/>
                      </a:lnTo>
                      <a:lnTo>
                        <a:pt x="883" y="483"/>
                      </a:lnTo>
                      <a:lnTo>
                        <a:pt x="893" y="482"/>
                      </a:lnTo>
                      <a:lnTo>
                        <a:pt x="902" y="479"/>
                      </a:lnTo>
                      <a:lnTo>
                        <a:pt x="911" y="474"/>
                      </a:lnTo>
                      <a:lnTo>
                        <a:pt x="919" y="468"/>
                      </a:lnTo>
                      <a:lnTo>
                        <a:pt x="925" y="459"/>
                      </a:lnTo>
                      <a:lnTo>
                        <a:pt x="930" y="450"/>
                      </a:lnTo>
                      <a:lnTo>
                        <a:pt x="934" y="441"/>
                      </a:lnTo>
                      <a:lnTo>
                        <a:pt x="935" y="430"/>
                      </a:lnTo>
                      <a:lnTo>
                        <a:pt x="1073" y="430"/>
                      </a:lnTo>
                      <a:lnTo>
                        <a:pt x="994" y="302"/>
                      </a:lnTo>
                      <a:lnTo>
                        <a:pt x="1038" y="0"/>
                      </a:lnTo>
                      <a:lnTo>
                        <a:pt x="59" y="0"/>
                      </a:lnTo>
                      <a:lnTo>
                        <a:pt x="0" y="309"/>
                      </a:lnTo>
                      <a:lnTo>
                        <a:pt x="74" y="430"/>
                      </a:lnTo>
                      <a:lnTo>
                        <a:pt x="185" y="430"/>
                      </a:lnTo>
                      <a:lnTo>
                        <a:pt x="187" y="441"/>
                      </a:lnTo>
                      <a:lnTo>
                        <a:pt x="190" y="450"/>
                      </a:lnTo>
                      <a:lnTo>
                        <a:pt x="195" y="459"/>
                      </a:lnTo>
                      <a:lnTo>
                        <a:pt x="202" y="468"/>
                      </a:lnTo>
                      <a:lnTo>
                        <a:pt x="209" y="474"/>
                      </a:lnTo>
                      <a:lnTo>
                        <a:pt x="218" y="479"/>
                      </a:lnTo>
                      <a:lnTo>
                        <a:pt x="228" y="482"/>
                      </a:lnTo>
                      <a:lnTo>
                        <a:pt x="237" y="48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648" name="Freeform 30"/>
                <p:cNvSpPr>
                  <a:spLocks/>
                </p:cNvSpPr>
                <p:nvPr/>
              </p:nvSpPr>
              <p:spPr bwMode="auto">
                <a:xfrm>
                  <a:off x="2415" y="2208"/>
                  <a:ext cx="965" cy="354"/>
                </a:xfrm>
                <a:custGeom>
                  <a:avLst/>
                  <a:gdLst>
                    <a:gd name="T0" fmla="*/ 0 w 965"/>
                    <a:gd name="T1" fmla="*/ 264 h 354"/>
                    <a:gd name="T2" fmla="*/ 50 w 965"/>
                    <a:gd name="T3" fmla="*/ 0 h 354"/>
                    <a:gd name="T4" fmla="*/ 954 w 965"/>
                    <a:gd name="T5" fmla="*/ 0 h 354"/>
                    <a:gd name="T6" fmla="*/ 918 w 965"/>
                    <a:gd name="T7" fmla="*/ 249 h 354"/>
                    <a:gd name="T8" fmla="*/ 131 w 965"/>
                    <a:gd name="T9" fmla="*/ 249 h 354"/>
                    <a:gd name="T10" fmla="*/ 161 w 965"/>
                    <a:gd name="T11" fmla="*/ 287 h 354"/>
                    <a:gd name="T12" fmla="*/ 924 w 965"/>
                    <a:gd name="T13" fmla="*/ 287 h 354"/>
                    <a:gd name="T14" fmla="*/ 965 w 965"/>
                    <a:gd name="T15" fmla="*/ 354 h 354"/>
                    <a:gd name="T16" fmla="*/ 55 w 965"/>
                    <a:gd name="T17" fmla="*/ 354 h 354"/>
                    <a:gd name="T18" fmla="*/ 0 w 965"/>
                    <a:gd name="T19" fmla="*/ 264 h 354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965" h="354">
                      <a:moveTo>
                        <a:pt x="0" y="264"/>
                      </a:moveTo>
                      <a:lnTo>
                        <a:pt x="50" y="0"/>
                      </a:lnTo>
                      <a:lnTo>
                        <a:pt x="954" y="0"/>
                      </a:lnTo>
                      <a:lnTo>
                        <a:pt x="918" y="249"/>
                      </a:lnTo>
                      <a:lnTo>
                        <a:pt x="131" y="249"/>
                      </a:lnTo>
                      <a:lnTo>
                        <a:pt x="161" y="287"/>
                      </a:lnTo>
                      <a:lnTo>
                        <a:pt x="924" y="287"/>
                      </a:lnTo>
                      <a:lnTo>
                        <a:pt x="965" y="354"/>
                      </a:lnTo>
                      <a:lnTo>
                        <a:pt x="55" y="354"/>
                      </a:lnTo>
                      <a:lnTo>
                        <a:pt x="0" y="264"/>
                      </a:lnTo>
                      <a:close/>
                    </a:path>
                  </a:pathLst>
                </a:custGeom>
                <a:solidFill>
                  <a:srgbClr val="3FB2E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649" name="Freeform 31"/>
                <p:cNvSpPr>
                  <a:spLocks/>
                </p:cNvSpPr>
                <p:nvPr/>
              </p:nvSpPr>
              <p:spPr bwMode="auto">
                <a:xfrm>
                  <a:off x="2650" y="2262"/>
                  <a:ext cx="138" cy="110"/>
                </a:xfrm>
                <a:custGeom>
                  <a:avLst/>
                  <a:gdLst>
                    <a:gd name="T0" fmla="*/ 138 w 138"/>
                    <a:gd name="T1" fmla="*/ 0 h 110"/>
                    <a:gd name="T2" fmla="*/ 17 w 138"/>
                    <a:gd name="T3" fmla="*/ 0 h 110"/>
                    <a:gd name="T4" fmla="*/ 0 w 138"/>
                    <a:gd name="T5" fmla="*/ 110 h 110"/>
                    <a:gd name="T6" fmla="*/ 122 w 138"/>
                    <a:gd name="T7" fmla="*/ 110 h 110"/>
                    <a:gd name="T8" fmla="*/ 138 w 138"/>
                    <a:gd name="T9" fmla="*/ 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8" h="110">
                      <a:moveTo>
                        <a:pt x="138" y="0"/>
                      </a:moveTo>
                      <a:lnTo>
                        <a:pt x="17" y="0"/>
                      </a:lnTo>
                      <a:lnTo>
                        <a:pt x="0" y="110"/>
                      </a:lnTo>
                      <a:lnTo>
                        <a:pt x="122" y="110"/>
                      </a:lnTo>
                      <a:lnTo>
                        <a:pt x="13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650" name="Freeform 32"/>
                <p:cNvSpPr>
                  <a:spLocks/>
                </p:cNvSpPr>
                <p:nvPr/>
              </p:nvSpPr>
              <p:spPr bwMode="auto">
                <a:xfrm>
                  <a:off x="2481" y="2262"/>
                  <a:ext cx="138" cy="110"/>
                </a:xfrm>
                <a:custGeom>
                  <a:avLst/>
                  <a:gdLst>
                    <a:gd name="T0" fmla="*/ 122 w 138"/>
                    <a:gd name="T1" fmla="*/ 110 h 110"/>
                    <a:gd name="T2" fmla="*/ 138 w 138"/>
                    <a:gd name="T3" fmla="*/ 0 h 110"/>
                    <a:gd name="T4" fmla="*/ 15 w 138"/>
                    <a:gd name="T5" fmla="*/ 0 h 110"/>
                    <a:gd name="T6" fmla="*/ 0 w 138"/>
                    <a:gd name="T7" fmla="*/ 110 h 110"/>
                    <a:gd name="T8" fmla="*/ 122 w 138"/>
                    <a:gd name="T9" fmla="*/ 11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8" h="110">
                      <a:moveTo>
                        <a:pt x="122" y="110"/>
                      </a:moveTo>
                      <a:lnTo>
                        <a:pt x="138" y="0"/>
                      </a:lnTo>
                      <a:lnTo>
                        <a:pt x="15" y="0"/>
                      </a:lnTo>
                      <a:lnTo>
                        <a:pt x="0" y="110"/>
                      </a:lnTo>
                      <a:lnTo>
                        <a:pt x="122" y="11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651" name="Freeform 33"/>
                <p:cNvSpPr>
                  <a:spLocks/>
                </p:cNvSpPr>
                <p:nvPr/>
              </p:nvSpPr>
              <p:spPr bwMode="auto">
                <a:xfrm>
                  <a:off x="2820" y="2262"/>
                  <a:ext cx="137" cy="110"/>
                </a:xfrm>
                <a:custGeom>
                  <a:avLst/>
                  <a:gdLst>
                    <a:gd name="T0" fmla="*/ 137 w 137"/>
                    <a:gd name="T1" fmla="*/ 0 h 110"/>
                    <a:gd name="T2" fmla="*/ 16 w 137"/>
                    <a:gd name="T3" fmla="*/ 0 h 110"/>
                    <a:gd name="T4" fmla="*/ 0 w 137"/>
                    <a:gd name="T5" fmla="*/ 110 h 110"/>
                    <a:gd name="T6" fmla="*/ 122 w 137"/>
                    <a:gd name="T7" fmla="*/ 110 h 110"/>
                    <a:gd name="T8" fmla="*/ 137 w 137"/>
                    <a:gd name="T9" fmla="*/ 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7" h="110">
                      <a:moveTo>
                        <a:pt x="137" y="0"/>
                      </a:moveTo>
                      <a:lnTo>
                        <a:pt x="16" y="0"/>
                      </a:lnTo>
                      <a:lnTo>
                        <a:pt x="0" y="110"/>
                      </a:lnTo>
                      <a:lnTo>
                        <a:pt x="122" y="110"/>
                      </a:lnTo>
                      <a:lnTo>
                        <a:pt x="137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652" name="Freeform 34"/>
                <p:cNvSpPr>
                  <a:spLocks/>
                </p:cNvSpPr>
                <p:nvPr/>
              </p:nvSpPr>
              <p:spPr bwMode="auto">
                <a:xfrm>
                  <a:off x="2989" y="2262"/>
                  <a:ext cx="136" cy="110"/>
                </a:xfrm>
                <a:custGeom>
                  <a:avLst/>
                  <a:gdLst>
                    <a:gd name="T0" fmla="*/ 136 w 136"/>
                    <a:gd name="T1" fmla="*/ 0 h 110"/>
                    <a:gd name="T2" fmla="*/ 16 w 136"/>
                    <a:gd name="T3" fmla="*/ 0 h 110"/>
                    <a:gd name="T4" fmla="*/ 0 w 136"/>
                    <a:gd name="T5" fmla="*/ 110 h 110"/>
                    <a:gd name="T6" fmla="*/ 121 w 136"/>
                    <a:gd name="T7" fmla="*/ 110 h 110"/>
                    <a:gd name="T8" fmla="*/ 136 w 136"/>
                    <a:gd name="T9" fmla="*/ 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" h="110">
                      <a:moveTo>
                        <a:pt x="136" y="0"/>
                      </a:moveTo>
                      <a:lnTo>
                        <a:pt x="16" y="0"/>
                      </a:lnTo>
                      <a:lnTo>
                        <a:pt x="0" y="110"/>
                      </a:lnTo>
                      <a:lnTo>
                        <a:pt x="121" y="110"/>
                      </a:lnTo>
                      <a:lnTo>
                        <a:pt x="13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653" name="Freeform 35"/>
                <p:cNvSpPr>
                  <a:spLocks/>
                </p:cNvSpPr>
                <p:nvPr/>
              </p:nvSpPr>
              <p:spPr bwMode="auto">
                <a:xfrm>
                  <a:off x="3162" y="2262"/>
                  <a:ext cx="138" cy="110"/>
                </a:xfrm>
                <a:custGeom>
                  <a:avLst/>
                  <a:gdLst>
                    <a:gd name="T0" fmla="*/ 138 w 138"/>
                    <a:gd name="T1" fmla="*/ 0 h 110"/>
                    <a:gd name="T2" fmla="*/ 17 w 138"/>
                    <a:gd name="T3" fmla="*/ 0 h 110"/>
                    <a:gd name="T4" fmla="*/ 0 w 138"/>
                    <a:gd name="T5" fmla="*/ 110 h 110"/>
                    <a:gd name="T6" fmla="*/ 123 w 138"/>
                    <a:gd name="T7" fmla="*/ 110 h 110"/>
                    <a:gd name="T8" fmla="*/ 138 w 138"/>
                    <a:gd name="T9" fmla="*/ 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8" h="110">
                      <a:moveTo>
                        <a:pt x="138" y="0"/>
                      </a:moveTo>
                      <a:lnTo>
                        <a:pt x="17" y="0"/>
                      </a:lnTo>
                      <a:lnTo>
                        <a:pt x="0" y="110"/>
                      </a:lnTo>
                      <a:lnTo>
                        <a:pt x="123" y="110"/>
                      </a:lnTo>
                      <a:lnTo>
                        <a:pt x="13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634" name="Group 36"/>
              <p:cNvGrpSpPr>
                <a:grpSpLocks/>
              </p:cNvGrpSpPr>
              <p:nvPr/>
            </p:nvGrpSpPr>
            <p:grpSpPr bwMode="auto">
              <a:xfrm>
                <a:off x="2832" y="960"/>
                <a:ext cx="1117" cy="518"/>
                <a:chOff x="3847" y="1511"/>
                <a:chExt cx="1117" cy="518"/>
              </a:xfrm>
            </p:grpSpPr>
            <p:sp>
              <p:nvSpPr>
                <p:cNvPr id="14643" name="Freeform 37"/>
                <p:cNvSpPr>
                  <a:spLocks/>
                </p:cNvSpPr>
                <p:nvPr/>
              </p:nvSpPr>
              <p:spPr bwMode="auto">
                <a:xfrm>
                  <a:off x="3847" y="1511"/>
                  <a:ext cx="1117" cy="518"/>
                </a:xfrm>
                <a:custGeom>
                  <a:avLst/>
                  <a:gdLst>
                    <a:gd name="T0" fmla="*/ 1117 w 1117"/>
                    <a:gd name="T1" fmla="*/ 161 h 518"/>
                    <a:gd name="T2" fmla="*/ 1114 w 1117"/>
                    <a:gd name="T3" fmla="*/ 145 h 518"/>
                    <a:gd name="T4" fmla="*/ 1105 w 1117"/>
                    <a:gd name="T5" fmla="*/ 132 h 518"/>
                    <a:gd name="T6" fmla="*/ 1092 w 1117"/>
                    <a:gd name="T7" fmla="*/ 123 h 518"/>
                    <a:gd name="T8" fmla="*/ 1078 w 1117"/>
                    <a:gd name="T9" fmla="*/ 121 h 518"/>
                    <a:gd name="T10" fmla="*/ 974 w 1117"/>
                    <a:gd name="T11" fmla="*/ 71 h 518"/>
                    <a:gd name="T12" fmla="*/ 970 w 1117"/>
                    <a:gd name="T13" fmla="*/ 57 h 518"/>
                    <a:gd name="T14" fmla="*/ 962 w 1117"/>
                    <a:gd name="T15" fmla="*/ 46 h 518"/>
                    <a:gd name="T16" fmla="*/ 950 w 1117"/>
                    <a:gd name="T17" fmla="*/ 39 h 518"/>
                    <a:gd name="T18" fmla="*/ 936 w 1117"/>
                    <a:gd name="T19" fmla="*/ 35 h 518"/>
                    <a:gd name="T20" fmla="*/ 760 w 1117"/>
                    <a:gd name="T21" fmla="*/ 0 h 518"/>
                    <a:gd name="T22" fmla="*/ 588 w 1117"/>
                    <a:gd name="T23" fmla="*/ 35 h 518"/>
                    <a:gd name="T24" fmla="*/ 0 w 1117"/>
                    <a:gd name="T25" fmla="*/ 344 h 518"/>
                    <a:gd name="T26" fmla="*/ 171 w 1117"/>
                    <a:gd name="T27" fmla="*/ 465 h 518"/>
                    <a:gd name="T28" fmla="*/ 176 w 1117"/>
                    <a:gd name="T29" fmla="*/ 485 h 518"/>
                    <a:gd name="T30" fmla="*/ 188 w 1117"/>
                    <a:gd name="T31" fmla="*/ 503 h 518"/>
                    <a:gd name="T32" fmla="*/ 204 w 1117"/>
                    <a:gd name="T33" fmla="*/ 514 h 518"/>
                    <a:gd name="T34" fmla="*/ 223 w 1117"/>
                    <a:gd name="T35" fmla="*/ 518 h 518"/>
                    <a:gd name="T36" fmla="*/ 239 w 1117"/>
                    <a:gd name="T37" fmla="*/ 516 h 518"/>
                    <a:gd name="T38" fmla="*/ 253 w 1117"/>
                    <a:gd name="T39" fmla="*/ 508 h 518"/>
                    <a:gd name="T40" fmla="*/ 264 w 1117"/>
                    <a:gd name="T41" fmla="*/ 497 h 518"/>
                    <a:gd name="T42" fmla="*/ 271 w 1117"/>
                    <a:gd name="T43" fmla="*/ 482 h 518"/>
                    <a:gd name="T44" fmla="*/ 280 w 1117"/>
                    <a:gd name="T45" fmla="*/ 497 h 518"/>
                    <a:gd name="T46" fmla="*/ 291 w 1117"/>
                    <a:gd name="T47" fmla="*/ 508 h 518"/>
                    <a:gd name="T48" fmla="*/ 305 w 1117"/>
                    <a:gd name="T49" fmla="*/ 516 h 518"/>
                    <a:gd name="T50" fmla="*/ 320 w 1117"/>
                    <a:gd name="T51" fmla="*/ 518 h 518"/>
                    <a:gd name="T52" fmla="*/ 339 w 1117"/>
                    <a:gd name="T53" fmla="*/ 514 h 518"/>
                    <a:gd name="T54" fmla="*/ 356 w 1117"/>
                    <a:gd name="T55" fmla="*/ 503 h 518"/>
                    <a:gd name="T56" fmla="*/ 368 w 1117"/>
                    <a:gd name="T57" fmla="*/ 485 h 518"/>
                    <a:gd name="T58" fmla="*/ 372 w 1117"/>
                    <a:gd name="T59" fmla="*/ 465 h 518"/>
                    <a:gd name="T60" fmla="*/ 718 w 1117"/>
                    <a:gd name="T61" fmla="*/ 476 h 518"/>
                    <a:gd name="T62" fmla="*/ 727 w 1117"/>
                    <a:gd name="T63" fmla="*/ 494 h 518"/>
                    <a:gd name="T64" fmla="*/ 741 w 1117"/>
                    <a:gd name="T65" fmla="*/ 509 h 518"/>
                    <a:gd name="T66" fmla="*/ 759 w 1117"/>
                    <a:gd name="T67" fmla="*/ 517 h 518"/>
                    <a:gd name="T68" fmla="*/ 776 w 1117"/>
                    <a:gd name="T69" fmla="*/ 517 h 518"/>
                    <a:gd name="T70" fmla="*/ 792 w 1117"/>
                    <a:gd name="T71" fmla="*/ 512 h 518"/>
                    <a:gd name="T72" fmla="*/ 805 w 1117"/>
                    <a:gd name="T73" fmla="*/ 503 h 518"/>
                    <a:gd name="T74" fmla="*/ 814 w 1117"/>
                    <a:gd name="T75" fmla="*/ 490 h 518"/>
                    <a:gd name="T76" fmla="*/ 821 w 1117"/>
                    <a:gd name="T77" fmla="*/ 490 h 518"/>
                    <a:gd name="T78" fmla="*/ 831 w 1117"/>
                    <a:gd name="T79" fmla="*/ 503 h 518"/>
                    <a:gd name="T80" fmla="*/ 843 w 1117"/>
                    <a:gd name="T81" fmla="*/ 512 h 518"/>
                    <a:gd name="T82" fmla="*/ 858 w 1117"/>
                    <a:gd name="T83" fmla="*/ 517 h 518"/>
                    <a:gd name="T84" fmla="*/ 875 w 1117"/>
                    <a:gd name="T85" fmla="*/ 517 h 518"/>
                    <a:gd name="T86" fmla="*/ 894 w 1117"/>
                    <a:gd name="T87" fmla="*/ 509 h 518"/>
                    <a:gd name="T88" fmla="*/ 908 w 1117"/>
                    <a:gd name="T89" fmla="*/ 494 h 518"/>
                    <a:gd name="T90" fmla="*/ 916 w 1117"/>
                    <a:gd name="T91" fmla="*/ 476 h 518"/>
                    <a:gd name="T92" fmla="*/ 1112 w 1117"/>
                    <a:gd name="T93" fmla="*/ 465 h 518"/>
                    <a:gd name="T94" fmla="*/ 1112 w 1117"/>
                    <a:gd name="T95" fmla="*/ 351 h 518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</a:gdLst>
                  <a:ahLst/>
                  <a:cxnLst>
                    <a:cxn ang="T96">
                      <a:pos x="T0" y="T1"/>
                    </a:cxn>
                    <a:cxn ang="T97">
                      <a:pos x="T2" y="T3"/>
                    </a:cxn>
                    <a:cxn ang="T98">
                      <a:pos x="T4" y="T5"/>
                    </a:cxn>
                    <a:cxn ang="T99">
                      <a:pos x="T6" y="T7"/>
                    </a:cxn>
                    <a:cxn ang="T100">
                      <a:pos x="T8" y="T9"/>
                    </a:cxn>
                    <a:cxn ang="T101">
                      <a:pos x="T10" y="T11"/>
                    </a:cxn>
                    <a:cxn ang="T102">
                      <a:pos x="T12" y="T13"/>
                    </a:cxn>
                    <a:cxn ang="T103">
                      <a:pos x="T14" y="T15"/>
                    </a:cxn>
                    <a:cxn ang="T104">
                      <a:pos x="T16" y="T17"/>
                    </a:cxn>
                    <a:cxn ang="T105">
                      <a:pos x="T18" y="T19"/>
                    </a:cxn>
                    <a:cxn ang="T106">
                      <a:pos x="T20" y="T21"/>
                    </a:cxn>
                    <a:cxn ang="T107">
                      <a:pos x="T22" y="T23"/>
                    </a:cxn>
                    <a:cxn ang="T108">
                      <a:pos x="T24" y="T25"/>
                    </a:cxn>
                    <a:cxn ang="T109">
                      <a:pos x="T26" y="T27"/>
                    </a:cxn>
                    <a:cxn ang="T110">
                      <a:pos x="T28" y="T29"/>
                    </a:cxn>
                    <a:cxn ang="T111">
                      <a:pos x="T30" y="T31"/>
                    </a:cxn>
                    <a:cxn ang="T112">
                      <a:pos x="T32" y="T33"/>
                    </a:cxn>
                    <a:cxn ang="T113">
                      <a:pos x="T34" y="T35"/>
                    </a:cxn>
                    <a:cxn ang="T114">
                      <a:pos x="T36" y="T37"/>
                    </a:cxn>
                    <a:cxn ang="T115">
                      <a:pos x="T38" y="T39"/>
                    </a:cxn>
                    <a:cxn ang="T116">
                      <a:pos x="T40" y="T41"/>
                    </a:cxn>
                    <a:cxn ang="T117">
                      <a:pos x="T42" y="T43"/>
                    </a:cxn>
                    <a:cxn ang="T118">
                      <a:pos x="T44" y="T45"/>
                    </a:cxn>
                    <a:cxn ang="T119">
                      <a:pos x="T46" y="T47"/>
                    </a:cxn>
                    <a:cxn ang="T120">
                      <a:pos x="T48" y="T49"/>
                    </a:cxn>
                    <a:cxn ang="T121">
                      <a:pos x="T50" y="T51"/>
                    </a:cxn>
                    <a:cxn ang="T122">
                      <a:pos x="T52" y="T53"/>
                    </a:cxn>
                    <a:cxn ang="T123">
                      <a:pos x="T54" y="T55"/>
                    </a:cxn>
                    <a:cxn ang="T124">
                      <a:pos x="T56" y="T57"/>
                    </a:cxn>
                    <a:cxn ang="T125">
                      <a:pos x="T58" y="T59"/>
                    </a:cxn>
                    <a:cxn ang="T126">
                      <a:pos x="T60" y="T61"/>
                    </a:cxn>
                    <a:cxn ang="T127">
                      <a:pos x="T62" y="T63"/>
                    </a:cxn>
                    <a:cxn ang="T128">
                      <a:pos x="T64" y="T65"/>
                    </a:cxn>
                    <a:cxn ang="T129">
                      <a:pos x="T66" y="T67"/>
                    </a:cxn>
                    <a:cxn ang="T130">
                      <a:pos x="T68" y="T69"/>
                    </a:cxn>
                    <a:cxn ang="T131">
                      <a:pos x="T70" y="T71"/>
                    </a:cxn>
                    <a:cxn ang="T132">
                      <a:pos x="T72" y="T73"/>
                    </a:cxn>
                    <a:cxn ang="T133">
                      <a:pos x="T74" y="T75"/>
                    </a:cxn>
                    <a:cxn ang="T134">
                      <a:pos x="T76" y="T77"/>
                    </a:cxn>
                    <a:cxn ang="T135">
                      <a:pos x="T78" y="T79"/>
                    </a:cxn>
                    <a:cxn ang="T136">
                      <a:pos x="T80" y="T81"/>
                    </a:cxn>
                    <a:cxn ang="T137">
                      <a:pos x="T82" y="T83"/>
                    </a:cxn>
                    <a:cxn ang="T138">
                      <a:pos x="T84" y="T85"/>
                    </a:cxn>
                    <a:cxn ang="T139">
                      <a:pos x="T86" y="T87"/>
                    </a:cxn>
                    <a:cxn ang="T140">
                      <a:pos x="T88" y="T89"/>
                    </a:cxn>
                    <a:cxn ang="T141">
                      <a:pos x="T90" y="T91"/>
                    </a:cxn>
                    <a:cxn ang="T142">
                      <a:pos x="T92" y="T93"/>
                    </a:cxn>
                    <a:cxn ang="T143">
                      <a:pos x="T94" y="T95"/>
                    </a:cxn>
                  </a:cxnLst>
                  <a:rect l="0" t="0" r="r" b="b"/>
                  <a:pathLst>
                    <a:path w="1117" h="518">
                      <a:moveTo>
                        <a:pt x="1112" y="351"/>
                      </a:moveTo>
                      <a:lnTo>
                        <a:pt x="1117" y="161"/>
                      </a:lnTo>
                      <a:lnTo>
                        <a:pt x="1116" y="152"/>
                      </a:lnTo>
                      <a:lnTo>
                        <a:pt x="1114" y="145"/>
                      </a:lnTo>
                      <a:lnTo>
                        <a:pt x="1110" y="138"/>
                      </a:lnTo>
                      <a:lnTo>
                        <a:pt x="1105" y="132"/>
                      </a:lnTo>
                      <a:lnTo>
                        <a:pt x="1099" y="126"/>
                      </a:lnTo>
                      <a:lnTo>
                        <a:pt x="1092" y="123"/>
                      </a:lnTo>
                      <a:lnTo>
                        <a:pt x="1086" y="122"/>
                      </a:lnTo>
                      <a:lnTo>
                        <a:pt x="1078" y="121"/>
                      </a:lnTo>
                      <a:lnTo>
                        <a:pt x="990" y="121"/>
                      </a:lnTo>
                      <a:lnTo>
                        <a:pt x="974" y="71"/>
                      </a:lnTo>
                      <a:lnTo>
                        <a:pt x="973" y="64"/>
                      </a:lnTo>
                      <a:lnTo>
                        <a:pt x="970" y="57"/>
                      </a:lnTo>
                      <a:lnTo>
                        <a:pt x="966" y="52"/>
                      </a:lnTo>
                      <a:lnTo>
                        <a:pt x="962" y="46"/>
                      </a:lnTo>
                      <a:lnTo>
                        <a:pt x="956" y="42"/>
                      </a:lnTo>
                      <a:lnTo>
                        <a:pt x="950" y="39"/>
                      </a:lnTo>
                      <a:lnTo>
                        <a:pt x="943" y="36"/>
                      </a:lnTo>
                      <a:lnTo>
                        <a:pt x="936" y="35"/>
                      </a:lnTo>
                      <a:lnTo>
                        <a:pt x="792" y="35"/>
                      </a:lnTo>
                      <a:lnTo>
                        <a:pt x="760" y="0"/>
                      </a:lnTo>
                      <a:lnTo>
                        <a:pt x="618" y="0"/>
                      </a:lnTo>
                      <a:lnTo>
                        <a:pt x="588" y="35"/>
                      </a:lnTo>
                      <a:lnTo>
                        <a:pt x="44" y="35"/>
                      </a:lnTo>
                      <a:lnTo>
                        <a:pt x="0" y="344"/>
                      </a:lnTo>
                      <a:lnTo>
                        <a:pt x="73" y="465"/>
                      </a:lnTo>
                      <a:lnTo>
                        <a:pt x="171" y="465"/>
                      </a:lnTo>
                      <a:lnTo>
                        <a:pt x="172" y="476"/>
                      </a:lnTo>
                      <a:lnTo>
                        <a:pt x="176" y="485"/>
                      </a:lnTo>
                      <a:lnTo>
                        <a:pt x="181" y="494"/>
                      </a:lnTo>
                      <a:lnTo>
                        <a:pt x="188" y="503"/>
                      </a:lnTo>
                      <a:lnTo>
                        <a:pt x="195" y="509"/>
                      </a:lnTo>
                      <a:lnTo>
                        <a:pt x="204" y="514"/>
                      </a:lnTo>
                      <a:lnTo>
                        <a:pt x="214" y="517"/>
                      </a:lnTo>
                      <a:lnTo>
                        <a:pt x="223" y="518"/>
                      </a:lnTo>
                      <a:lnTo>
                        <a:pt x="231" y="517"/>
                      </a:lnTo>
                      <a:lnTo>
                        <a:pt x="239" y="516"/>
                      </a:lnTo>
                      <a:lnTo>
                        <a:pt x="246" y="512"/>
                      </a:lnTo>
                      <a:lnTo>
                        <a:pt x="253" y="508"/>
                      </a:lnTo>
                      <a:lnTo>
                        <a:pt x="258" y="503"/>
                      </a:lnTo>
                      <a:lnTo>
                        <a:pt x="264" y="497"/>
                      </a:lnTo>
                      <a:lnTo>
                        <a:pt x="268" y="490"/>
                      </a:lnTo>
                      <a:lnTo>
                        <a:pt x="271" y="482"/>
                      </a:lnTo>
                      <a:lnTo>
                        <a:pt x="274" y="490"/>
                      </a:lnTo>
                      <a:lnTo>
                        <a:pt x="280" y="497"/>
                      </a:lnTo>
                      <a:lnTo>
                        <a:pt x="284" y="503"/>
                      </a:lnTo>
                      <a:lnTo>
                        <a:pt x="291" y="508"/>
                      </a:lnTo>
                      <a:lnTo>
                        <a:pt x="297" y="512"/>
                      </a:lnTo>
                      <a:lnTo>
                        <a:pt x="305" y="516"/>
                      </a:lnTo>
                      <a:lnTo>
                        <a:pt x="312" y="517"/>
                      </a:lnTo>
                      <a:lnTo>
                        <a:pt x="320" y="518"/>
                      </a:lnTo>
                      <a:lnTo>
                        <a:pt x="330" y="517"/>
                      </a:lnTo>
                      <a:lnTo>
                        <a:pt x="339" y="514"/>
                      </a:lnTo>
                      <a:lnTo>
                        <a:pt x="348" y="509"/>
                      </a:lnTo>
                      <a:lnTo>
                        <a:pt x="356" y="503"/>
                      </a:lnTo>
                      <a:lnTo>
                        <a:pt x="362" y="494"/>
                      </a:lnTo>
                      <a:lnTo>
                        <a:pt x="368" y="485"/>
                      </a:lnTo>
                      <a:lnTo>
                        <a:pt x="371" y="476"/>
                      </a:lnTo>
                      <a:lnTo>
                        <a:pt x="372" y="465"/>
                      </a:lnTo>
                      <a:lnTo>
                        <a:pt x="717" y="465"/>
                      </a:lnTo>
                      <a:lnTo>
                        <a:pt x="718" y="476"/>
                      </a:lnTo>
                      <a:lnTo>
                        <a:pt x="721" y="485"/>
                      </a:lnTo>
                      <a:lnTo>
                        <a:pt x="727" y="494"/>
                      </a:lnTo>
                      <a:lnTo>
                        <a:pt x="733" y="503"/>
                      </a:lnTo>
                      <a:lnTo>
                        <a:pt x="741" y="509"/>
                      </a:lnTo>
                      <a:lnTo>
                        <a:pt x="749" y="514"/>
                      </a:lnTo>
                      <a:lnTo>
                        <a:pt x="759" y="517"/>
                      </a:lnTo>
                      <a:lnTo>
                        <a:pt x="769" y="518"/>
                      </a:lnTo>
                      <a:lnTo>
                        <a:pt x="776" y="517"/>
                      </a:lnTo>
                      <a:lnTo>
                        <a:pt x="784" y="516"/>
                      </a:lnTo>
                      <a:lnTo>
                        <a:pt x="792" y="512"/>
                      </a:lnTo>
                      <a:lnTo>
                        <a:pt x="798" y="508"/>
                      </a:lnTo>
                      <a:lnTo>
                        <a:pt x="805" y="503"/>
                      </a:lnTo>
                      <a:lnTo>
                        <a:pt x="810" y="497"/>
                      </a:lnTo>
                      <a:lnTo>
                        <a:pt x="814" y="490"/>
                      </a:lnTo>
                      <a:lnTo>
                        <a:pt x="818" y="482"/>
                      </a:lnTo>
                      <a:lnTo>
                        <a:pt x="821" y="490"/>
                      </a:lnTo>
                      <a:lnTo>
                        <a:pt x="825" y="497"/>
                      </a:lnTo>
                      <a:lnTo>
                        <a:pt x="831" y="503"/>
                      </a:lnTo>
                      <a:lnTo>
                        <a:pt x="836" y="508"/>
                      </a:lnTo>
                      <a:lnTo>
                        <a:pt x="843" y="512"/>
                      </a:lnTo>
                      <a:lnTo>
                        <a:pt x="850" y="516"/>
                      </a:lnTo>
                      <a:lnTo>
                        <a:pt x="858" y="517"/>
                      </a:lnTo>
                      <a:lnTo>
                        <a:pt x="865" y="518"/>
                      </a:lnTo>
                      <a:lnTo>
                        <a:pt x="875" y="517"/>
                      </a:lnTo>
                      <a:lnTo>
                        <a:pt x="885" y="514"/>
                      </a:lnTo>
                      <a:lnTo>
                        <a:pt x="894" y="509"/>
                      </a:lnTo>
                      <a:lnTo>
                        <a:pt x="901" y="503"/>
                      </a:lnTo>
                      <a:lnTo>
                        <a:pt x="908" y="494"/>
                      </a:lnTo>
                      <a:lnTo>
                        <a:pt x="913" y="485"/>
                      </a:lnTo>
                      <a:lnTo>
                        <a:pt x="916" y="476"/>
                      </a:lnTo>
                      <a:lnTo>
                        <a:pt x="917" y="465"/>
                      </a:lnTo>
                      <a:lnTo>
                        <a:pt x="1112" y="465"/>
                      </a:lnTo>
                      <a:lnTo>
                        <a:pt x="1066" y="401"/>
                      </a:lnTo>
                      <a:lnTo>
                        <a:pt x="1112" y="35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644" name="Freeform 38"/>
                <p:cNvSpPr>
                  <a:spLocks/>
                </p:cNvSpPr>
                <p:nvPr/>
              </p:nvSpPr>
              <p:spPr bwMode="auto">
                <a:xfrm>
                  <a:off x="3888" y="1584"/>
                  <a:ext cx="1038" cy="354"/>
                </a:xfrm>
                <a:custGeom>
                  <a:avLst/>
                  <a:gdLst>
                    <a:gd name="T0" fmla="*/ 1033 w 1038"/>
                    <a:gd name="T1" fmla="*/ 263 h 354"/>
                    <a:gd name="T2" fmla="*/ 976 w 1038"/>
                    <a:gd name="T3" fmla="*/ 325 h 354"/>
                    <a:gd name="T4" fmla="*/ 997 w 1038"/>
                    <a:gd name="T5" fmla="*/ 354 h 354"/>
                    <a:gd name="T6" fmla="*/ 53 w 1038"/>
                    <a:gd name="T7" fmla="*/ 354 h 354"/>
                    <a:gd name="T8" fmla="*/ 12 w 1038"/>
                    <a:gd name="T9" fmla="*/ 287 h 354"/>
                    <a:gd name="T10" fmla="*/ 869 w 1038"/>
                    <a:gd name="T11" fmla="*/ 287 h 354"/>
                    <a:gd name="T12" fmla="*/ 842 w 1038"/>
                    <a:gd name="T13" fmla="*/ 249 h 354"/>
                    <a:gd name="T14" fmla="*/ 0 w 1038"/>
                    <a:gd name="T15" fmla="*/ 249 h 354"/>
                    <a:gd name="T16" fmla="*/ 36 w 1038"/>
                    <a:gd name="T17" fmla="*/ 0 h 354"/>
                    <a:gd name="T18" fmla="*/ 895 w 1038"/>
                    <a:gd name="T19" fmla="*/ 0 h 354"/>
                    <a:gd name="T20" fmla="*/ 895 w 1038"/>
                    <a:gd name="T21" fmla="*/ 0 h 354"/>
                    <a:gd name="T22" fmla="*/ 895 w 1038"/>
                    <a:gd name="T23" fmla="*/ 1 h 354"/>
                    <a:gd name="T24" fmla="*/ 895 w 1038"/>
                    <a:gd name="T25" fmla="*/ 1 h 354"/>
                    <a:gd name="T26" fmla="*/ 895 w 1038"/>
                    <a:gd name="T27" fmla="*/ 2 h 354"/>
                    <a:gd name="T28" fmla="*/ 895 w 1038"/>
                    <a:gd name="T29" fmla="*/ 5 h 354"/>
                    <a:gd name="T30" fmla="*/ 904 w 1038"/>
                    <a:gd name="T31" fmla="*/ 26 h 354"/>
                    <a:gd name="T32" fmla="*/ 788 w 1038"/>
                    <a:gd name="T33" fmla="*/ 26 h 354"/>
                    <a:gd name="T34" fmla="*/ 816 w 1038"/>
                    <a:gd name="T35" fmla="*/ 83 h 354"/>
                    <a:gd name="T36" fmla="*/ 1037 w 1038"/>
                    <a:gd name="T37" fmla="*/ 85 h 354"/>
                    <a:gd name="T38" fmla="*/ 1037 w 1038"/>
                    <a:gd name="T39" fmla="*/ 85 h 354"/>
                    <a:gd name="T40" fmla="*/ 1038 w 1038"/>
                    <a:gd name="T41" fmla="*/ 86 h 354"/>
                    <a:gd name="T42" fmla="*/ 1038 w 1038"/>
                    <a:gd name="T43" fmla="*/ 86 h 354"/>
                    <a:gd name="T44" fmla="*/ 1038 w 1038"/>
                    <a:gd name="T45" fmla="*/ 87 h 354"/>
                    <a:gd name="T46" fmla="*/ 1033 w 1038"/>
                    <a:gd name="T47" fmla="*/ 263 h 354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0" t="0" r="r" b="b"/>
                  <a:pathLst>
                    <a:path w="1038" h="354">
                      <a:moveTo>
                        <a:pt x="1033" y="263"/>
                      </a:moveTo>
                      <a:lnTo>
                        <a:pt x="976" y="325"/>
                      </a:lnTo>
                      <a:lnTo>
                        <a:pt x="997" y="354"/>
                      </a:lnTo>
                      <a:lnTo>
                        <a:pt x="53" y="354"/>
                      </a:lnTo>
                      <a:lnTo>
                        <a:pt x="12" y="287"/>
                      </a:lnTo>
                      <a:lnTo>
                        <a:pt x="869" y="287"/>
                      </a:lnTo>
                      <a:lnTo>
                        <a:pt x="842" y="249"/>
                      </a:lnTo>
                      <a:lnTo>
                        <a:pt x="0" y="249"/>
                      </a:lnTo>
                      <a:lnTo>
                        <a:pt x="36" y="0"/>
                      </a:lnTo>
                      <a:lnTo>
                        <a:pt x="895" y="0"/>
                      </a:lnTo>
                      <a:lnTo>
                        <a:pt x="895" y="1"/>
                      </a:lnTo>
                      <a:lnTo>
                        <a:pt x="895" y="2"/>
                      </a:lnTo>
                      <a:lnTo>
                        <a:pt x="895" y="5"/>
                      </a:lnTo>
                      <a:lnTo>
                        <a:pt x="904" y="26"/>
                      </a:lnTo>
                      <a:lnTo>
                        <a:pt x="788" y="26"/>
                      </a:lnTo>
                      <a:lnTo>
                        <a:pt x="816" y="83"/>
                      </a:lnTo>
                      <a:lnTo>
                        <a:pt x="1037" y="85"/>
                      </a:lnTo>
                      <a:lnTo>
                        <a:pt x="1038" y="86"/>
                      </a:lnTo>
                      <a:lnTo>
                        <a:pt x="1038" y="87"/>
                      </a:lnTo>
                      <a:lnTo>
                        <a:pt x="1033" y="263"/>
                      </a:lnTo>
                      <a:close/>
                    </a:path>
                  </a:pathLst>
                </a:custGeom>
                <a:solidFill>
                  <a:srgbClr val="3FB2E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645" name="Freeform 39"/>
                <p:cNvSpPr>
                  <a:spLocks/>
                </p:cNvSpPr>
                <p:nvPr/>
              </p:nvSpPr>
              <p:spPr bwMode="auto">
                <a:xfrm>
                  <a:off x="4873" y="1694"/>
                  <a:ext cx="35" cy="75"/>
                </a:xfrm>
                <a:custGeom>
                  <a:avLst/>
                  <a:gdLst>
                    <a:gd name="T0" fmla="*/ 17 w 35"/>
                    <a:gd name="T1" fmla="*/ 0 h 75"/>
                    <a:gd name="T2" fmla="*/ 11 w 35"/>
                    <a:gd name="T3" fmla="*/ 3 h 75"/>
                    <a:gd name="T4" fmla="*/ 5 w 35"/>
                    <a:gd name="T5" fmla="*/ 11 h 75"/>
                    <a:gd name="T6" fmla="*/ 1 w 35"/>
                    <a:gd name="T7" fmla="*/ 24 h 75"/>
                    <a:gd name="T8" fmla="*/ 0 w 35"/>
                    <a:gd name="T9" fmla="*/ 38 h 75"/>
                    <a:gd name="T10" fmla="*/ 1 w 35"/>
                    <a:gd name="T11" fmla="*/ 53 h 75"/>
                    <a:gd name="T12" fmla="*/ 5 w 35"/>
                    <a:gd name="T13" fmla="*/ 64 h 75"/>
                    <a:gd name="T14" fmla="*/ 11 w 35"/>
                    <a:gd name="T15" fmla="*/ 71 h 75"/>
                    <a:gd name="T16" fmla="*/ 17 w 35"/>
                    <a:gd name="T17" fmla="*/ 75 h 75"/>
                    <a:gd name="T18" fmla="*/ 24 w 35"/>
                    <a:gd name="T19" fmla="*/ 71 h 75"/>
                    <a:gd name="T20" fmla="*/ 29 w 35"/>
                    <a:gd name="T21" fmla="*/ 64 h 75"/>
                    <a:gd name="T22" fmla="*/ 34 w 35"/>
                    <a:gd name="T23" fmla="*/ 53 h 75"/>
                    <a:gd name="T24" fmla="*/ 35 w 35"/>
                    <a:gd name="T25" fmla="*/ 38 h 75"/>
                    <a:gd name="T26" fmla="*/ 34 w 35"/>
                    <a:gd name="T27" fmla="*/ 24 h 75"/>
                    <a:gd name="T28" fmla="*/ 29 w 35"/>
                    <a:gd name="T29" fmla="*/ 11 h 75"/>
                    <a:gd name="T30" fmla="*/ 24 w 35"/>
                    <a:gd name="T31" fmla="*/ 3 h 75"/>
                    <a:gd name="T32" fmla="*/ 17 w 35"/>
                    <a:gd name="T33" fmla="*/ 0 h 75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0" t="0" r="r" b="b"/>
                  <a:pathLst>
                    <a:path w="35" h="75">
                      <a:moveTo>
                        <a:pt x="17" y="0"/>
                      </a:moveTo>
                      <a:lnTo>
                        <a:pt x="11" y="3"/>
                      </a:lnTo>
                      <a:lnTo>
                        <a:pt x="5" y="11"/>
                      </a:lnTo>
                      <a:lnTo>
                        <a:pt x="1" y="24"/>
                      </a:lnTo>
                      <a:lnTo>
                        <a:pt x="0" y="38"/>
                      </a:lnTo>
                      <a:lnTo>
                        <a:pt x="1" y="53"/>
                      </a:lnTo>
                      <a:lnTo>
                        <a:pt x="5" y="64"/>
                      </a:lnTo>
                      <a:lnTo>
                        <a:pt x="11" y="71"/>
                      </a:lnTo>
                      <a:lnTo>
                        <a:pt x="17" y="75"/>
                      </a:lnTo>
                      <a:lnTo>
                        <a:pt x="24" y="71"/>
                      </a:lnTo>
                      <a:lnTo>
                        <a:pt x="29" y="64"/>
                      </a:lnTo>
                      <a:lnTo>
                        <a:pt x="34" y="53"/>
                      </a:lnTo>
                      <a:lnTo>
                        <a:pt x="35" y="38"/>
                      </a:lnTo>
                      <a:lnTo>
                        <a:pt x="34" y="24"/>
                      </a:lnTo>
                      <a:lnTo>
                        <a:pt x="29" y="11"/>
                      </a:lnTo>
                      <a:lnTo>
                        <a:pt x="24" y="3"/>
                      </a:lnTo>
                      <a:lnTo>
                        <a:pt x="17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646" name="Freeform 40"/>
                <p:cNvSpPr>
                  <a:spLocks/>
                </p:cNvSpPr>
                <p:nvPr/>
              </p:nvSpPr>
              <p:spPr bwMode="auto">
                <a:xfrm>
                  <a:off x="4481" y="1614"/>
                  <a:ext cx="189" cy="49"/>
                </a:xfrm>
                <a:custGeom>
                  <a:avLst/>
                  <a:gdLst>
                    <a:gd name="T0" fmla="*/ 23 w 189"/>
                    <a:gd name="T1" fmla="*/ 49 h 49"/>
                    <a:gd name="T2" fmla="*/ 0 w 189"/>
                    <a:gd name="T3" fmla="*/ 0 h 49"/>
                    <a:gd name="T4" fmla="*/ 162 w 189"/>
                    <a:gd name="T5" fmla="*/ 0 h 49"/>
                    <a:gd name="T6" fmla="*/ 189 w 189"/>
                    <a:gd name="T7" fmla="*/ 49 h 49"/>
                    <a:gd name="T8" fmla="*/ 23 w 189"/>
                    <a:gd name="T9" fmla="*/ 49 h 4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89" h="49">
                      <a:moveTo>
                        <a:pt x="23" y="49"/>
                      </a:moveTo>
                      <a:lnTo>
                        <a:pt x="0" y="0"/>
                      </a:lnTo>
                      <a:lnTo>
                        <a:pt x="162" y="0"/>
                      </a:lnTo>
                      <a:lnTo>
                        <a:pt x="189" y="49"/>
                      </a:lnTo>
                      <a:lnTo>
                        <a:pt x="23" y="4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635" name="Group 41"/>
              <p:cNvGrpSpPr>
                <a:grpSpLocks/>
              </p:cNvGrpSpPr>
              <p:nvPr/>
            </p:nvGrpSpPr>
            <p:grpSpPr bwMode="auto">
              <a:xfrm>
                <a:off x="1728" y="1008"/>
                <a:ext cx="1073" cy="483"/>
                <a:chOff x="2375" y="2170"/>
                <a:chExt cx="1073" cy="483"/>
              </a:xfrm>
            </p:grpSpPr>
            <p:sp>
              <p:nvSpPr>
                <p:cNvPr id="14636" name="Freeform 42"/>
                <p:cNvSpPr>
                  <a:spLocks/>
                </p:cNvSpPr>
                <p:nvPr/>
              </p:nvSpPr>
              <p:spPr bwMode="auto">
                <a:xfrm>
                  <a:off x="2375" y="2170"/>
                  <a:ext cx="1073" cy="483"/>
                </a:xfrm>
                <a:custGeom>
                  <a:avLst/>
                  <a:gdLst>
                    <a:gd name="T0" fmla="*/ 245 w 1073"/>
                    <a:gd name="T1" fmla="*/ 482 h 483"/>
                    <a:gd name="T2" fmla="*/ 260 w 1073"/>
                    <a:gd name="T3" fmla="*/ 477 h 483"/>
                    <a:gd name="T4" fmla="*/ 272 w 1073"/>
                    <a:gd name="T5" fmla="*/ 468 h 483"/>
                    <a:gd name="T6" fmla="*/ 282 w 1073"/>
                    <a:gd name="T7" fmla="*/ 455 h 483"/>
                    <a:gd name="T8" fmla="*/ 288 w 1073"/>
                    <a:gd name="T9" fmla="*/ 455 h 483"/>
                    <a:gd name="T10" fmla="*/ 298 w 1073"/>
                    <a:gd name="T11" fmla="*/ 468 h 483"/>
                    <a:gd name="T12" fmla="*/ 311 w 1073"/>
                    <a:gd name="T13" fmla="*/ 477 h 483"/>
                    <a:gd name="T14" fmla="*/ 326 w 1073"/>
                    <a:gd name="T15" fmla="*/ 482 h 483"/>
                    <a:gd name="T16" fmla="*/ 344 w 1073"/>
                    <a:gd name="T17" fmla="*/ 482 h 483"/>
                    <a:gd name="T18" fmla="*/ 362 w 1073"/>
                    <a:gd name="T19" fmla="*/ 474 h 483"/>
                    <a:gd name="T20" fmla="*/ 376 w 1073"/>
                    <a:gd name="T21" fmla="*/ 459 h 483"/>
                    <a:gd name="T22" fmla="*/ 385 w 1073"/>
                    <a:gd name="T23" fmla="*/ 441 h 483"/>
                    <a:gd name="T24" fmla="*/ 734 w 1073"/>
                    <a:gd name="T25" fmla="*/ 430 h 483"/>
                    <a:gd name="T26" fmla="*/ 739 w 1073"/>
                    <a:gd name="T27" fmla="*/ 450 h 483"/>
                    <a:gd name="T28" fmla="*/ 750 w 1073"/>
                    <a:gd name="T29" fmla="*/ 468 h 483"/>
                    <a:gd name="T30" fmla="*/ 767 w 1073"/>
                    <a:gd name="T31" fmla="*/ 479 h 483"/>
                    <a:gd name="T32" fmla="*/ 786 w 1073"/>
                    <a:gd name="T33" fmla="*/ 483 h 483"/>
                    <a:gd name="T34" fmla="*/ 801 w 1073"/>
                    <a:gd name="T35" fmla="*/ 481 h 483"/>
                    <a:gd name="T36" fmla="*/ 816 w 1073"/>
                    <a:gd name="T37" fmla="*/ 473 h 483"/>
                    <a:gd name="T38" fmla="*/ 827 w 1073"/>
                    <a:gd name="T39" fmla="*/ 462 h 483"/>
                    <a:gd name="T40" fmla="*/ 835 w 1073"/>
                    <a:gd name="T41" fmla="*/ 447 h 483"/>
                    <a:gd name="T42" fmla="*/ 843 w 1073"/>
                    <a:gd name="T43" fmla="*/ 462 h 483"/>
                    <a:gd name="T44" fmla="*/ 853 w 1073"/>
                    <a:gd name="T45" fmla="*/ 473 h 483"/>
                    <a:gd name="T46" fmla="*/ 868 w 1073"/>
                    <a:gd name="T47" fmla="*/ 481 h 483"/>
                    <a:gd name="T48" fmla="*/ 883 w 1073"/>
                    <a:gd name="T49" fmla="*/ 483 h 483"/>
                    <a:gd name="T50" fmla="*/ 902 w 1073"/>
                    <a:gd name="T51" fmla="*/ 479 h 483"/>
                    <a:gd name="T52" fmla="*/ 919 w 1073"/>
                    <a:gd name="T53" fmla="*/ 468 h 483"/>
                    <a:gd name="T54" fmla="*/ 930 w 1073"/>
                    <a:gd name="T55" fmla="*/ 450 h 483"/>
                    <a:gd name="T56" fmla="*/ 935 w 1073"/>
                    <a:gd name="T57" fmla="*/ 430 h 483"/>
                    <a:gd name="T58" fmla="*/ 994 w 1073"/>
                    <a:gd name="T59" fmla="*/ 302 h 483"/>
                    <a:gd name="T60" fmla="*/ 59 w 1073"/>
                    <a:gd name="T61" fmla="*/ 0 h 483"/>
                    <a:gd name="T62" fmla="*/ 74 w 1073"/>
                    <a:gd name="T63" fmla="*/ 430 h 483"/>
                    <a:gd name="T64" fmla="*/ 187 w 1073"/>
                    <a:gd name="T65" fmla="*/ 441 h 483"/>
                    <a:gd name="T66" fmla="*/ 195 w 1073"/>
                    <a:gd name="T67" fmla="*/ 459 h 483"/>
                    <a:gd name="T68" fmla="*/ 209 w 1073"/>
                    <a:gd name="T69" fmla="*/ 474 h 483"/>
                    <a:gd name="T70" fmla="*/ 228 w 1073"/>
                    <a:gd name="T71" fmla="*/ 482 h 483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0" t="0" r="r" b="b"/>
                  <a:pathLst>
                    <a:path w="1073" h="483">
                      <a:moveTo>
                        <a:pt x="237" y="483"/>
                      </a:moveTo>
                      <a:lnTo>
                        <a:pt x="245" y="482"/>
                      </a:lnTo>
                      <a:lnTo>
                        <a:pt x="253" y="481"/>
                      </a:lnTo>
                      <a:lnTo>
                        <a:pt x="260" y="477"/>
                      </a:lnTo>
                      <a:lnTo>
                        <a:pt x="267" y="473"/>
                      </a:lnTo>
                      <a:lnTo>
                        <a:pt x="272" y="468"/>
                      </a:lnTo>
                      <a:lnTo>
                        <a:pt x="278" y="462"/>
                      </a:lnTo>
                      <a:lnTo>
                        <a:pt x="282" y="455"/>
                      </a:lnTo>
                      <a:lnTo>
                        <a:pt x="285" y="447"/>
                      </a:lnTo>
                      <a:lnTo>
                        <a:pt x="288" y="455"/>
                      </a:lnTo>
                      <a:lnTo>
                        <a:pt x="294" y="462"/>
                      </a:lnTo>
                      <a:lnTo>
                        <a:pt x="298" y="468"/>
                      </a:lnTo>
                      <a:lnTo>
                        <a:pt x="305" y="473"/>
                      </a:lnTo>
                      <a:lnTo>
                        <a:pt x="311" y="477"/>
                      </a:lnTo>
                      <a:lnTo>
                        <a:pt x="319" y="481"/>
                      </a:lnTo>
                      <a:lnTo>
                        <a:pt x="326" y="482"/>
                      </a:lnTo>
                      <a:lnTo>
                        <a:pt x="334" y="483"/>
                      </a:lnTo>
                      <a:lnTo>
                        <a:pt x="344" y="482"/>
                      </a:lnTo>
                      <a:lnTo>
                        <a:pt x="354" y="479"/>
                      </a:lnTo>
                      <a:lnTo>
                        <a:pt x="362" y="474"/>
                      </a:lnTo>
                      <a:lnTo>
                        <a:pt x="370" y="468"/>
                      </a:lnTo>
                      <a:lnTo>
                        <a:pt x="376" y="459"/>
                      </a:lnTo>
                      <a:lnTo>
                        <a:pt x="382" y="450"/>
                      </a:lnTo>
                      <a:lnTo>
                        <a:pt x="385" y="441"/>
                      </a:lnTo>
                      <a:lnTo>
                        <a:pt x="386" y="430"/>
                      </a:lnTo>
                      <a:lnTo>
                        <a:pt x="734" y="430"/>
                      </a:lnTo>
                      <a:lnTo>
                        <a:pt x="735" y="441"/>
                      </a:lnTo>
                      <a:lnTo>
                        <a:pt x="739" y="450"/>
                      </a:lnTo>
                      <a:lnTo>
                        <a:pt x="744" y="459"/>
                      </a:lnTo>
                      <a:lnTo>
                        <a:pt x="750" y="468"/>
                      </a:lnTo>
                      <a:lnTo>
                        <a:pt x="758" y="474"/>
                      </a:lnTo>
                      <a:lnTo>
                        <a:pt x="767" y="479"/>
                      </a:lnTo>
                      <a:lnTo>
                        <a:pt x="776" y="482"/>
                      </a:lnTo>
                      <a:lnTo>
                        <a:pt x="786" y="483"/>
                      </a:lnTo>
                      <a:lnTo>
                        <a:pt x="794" y="482"/>
                      </a:lnTo>
                      <a:lnTo>
                        <a:pt x="801" y="481"/>
                      </a:lnTo>
                      <a:lnTo>
                        <a:pt x="809" y="477"/>
                      </a:lnTo>
                      <a:lnTo>
                        <a:pt x="816" y="473"/>
                      </a:lnTo>
                      <a:lnTo>
                        <a:pt x="822" y="468"/>
                      </a:lnTo>
                      <a:lnTo>
                        <a:pt x="827" y="462"/>
                      </a:lnTo>
                      <a:lnTo>
                        <a:pt x="832" y="455"/>
                      </a:lnTo>
                      <a:lnTo>
                        <a:pt x="835" y="447"/>
                      </a:lnTo>
                      <a:lnTo>
                        <a:pt x="838" y="455"/>
                      </a:lnTo>
                      <a:lnTo>
                        <a:pt x="843" y="462"/>
                      </a:lnTo>
                      <a:lnTo>
                        <a:pt x="848" y="468"/>
                      </a:lnTo>
                      <a:lnTo>
                        <a:pt x="853" y="473"/>
                      </a:lnTo>
                      <a:lnTo>
                        <a:pt x="860" y="477"/>
                      </a:lnTo>
                      <a:lnTo>
                        <a:pt x="868" y="481"/>
                      </a:lnTo>
                      <a:lnTo>
                        <a:pt x="875" y="482"/>
                      </a:lnTo>
                      <a:lnTo>
                        <a:pt x="883" y="483"/>
                      </a:lnTo>
                      <a:lnTo>
                        <a:pt x="893" y="482"/>
                      </a:lnTo>
                      <a:lnTo>
                        <a:pt x="902" y="479"/>
                      </a:lnTo>
                      <a:lnTo>
                        <a:pt x="911" y="474"/>
                      </a:lnTo>
                      <a:lnTo>
                        <a:pt x="919" y="468"/>
                      </a:lnTo>
                      <a:lnTo>
                        <a:pt x="925" y="459"/>
                      </a:lnTo>
                      <a:lnTo>
                        <a:pt x="930" y="450"/>
                      </a:lnTo>
                      <a:lnTo>
                        <a:pt x="934" y="441"/>
                      </a:lnTo>
                      <a:lnTo>
                        <a:pt x="935" y="430"/>
                      </a:lnTo>
                      <a:lnTo>
                        <a:pt x="1073" y="430"/>
                      </a:lnTo>
                      <a:lnTo>
                        <a:pt x="994" y="302"/>
                      </a:lnTo>
                      <a:lnTo>
                        <a:pt x="1038" y="0"/>
                      </a:lnTo>
                      <a:lnTo>
                        <a:pt x="59" y="0"/>
                      </a:lnTo>
                      <a:lnTo>
                        <a:pt x="0" y="309"/>
                      </a:lnTo>
                      <a:lnTo>
                        <a:pt x="74" y="430"/>
                      </a:lnTo>
                      <a:lnTo>
                        <a:pt x="185" y="430"/>
                      </a:lnTo>
                      <a:lnTo>
                        <a:pt x="187" y="441"/>
                      </a:lnTo>
                      <a:lnTo>
                        <a:pt x="190" y="450"/>
                      </a:lnTo>
                      <a:lnTo>
                        <a:pt x="195" y="459"/>
                      </a:lnTo>
                      <a:lnTo>
                        <a:pt x="202" y="468"/>
                      </a:lnTo>
                      <a:lnTo>
                        <a:pt x="209" y="474"/>
                      </a:lnTo>
                      <a:lnTo>
                        <a:pt x="218" y="479"/>
                      </a:lnTo>
                      <a:lnTo>
                        <a:pt x="228" y="482"/>
                      </a:lnTo>
                      <a:lnTo>
                        <a:pt x="237" y="48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637" name="Freeform 43"/>
                <p:cNvSpPr>
                  <a:spLocks/>
                </p:cNvSpPr>
                <p:nvPr/>
              </p:nvSpPr>
              <p:spPr bwMode="auto">
                <a:xfrm>
                  <a:off x="2415" y="2208"/>
                  <a:ext cx="965" cy="354"/>
                </a:xfrm>
                <a:custGeom>
                  <a:avLst/>
                  <a:gdLst>
                    <a:gd name="T0" fmla="*/ 0 w 965"/>
                    <a:gd name="T1" fmla="*/ 264 h 354"/>
                    <a:gd name="T2" fmla="*/ 50 w 965"/>
                    <a:gd name="T3" fmla="*/ 0 h 354"/>
                    <a:gd name="T4" fmla="*/ 954 w 965"/>
                    <a:gd name="T5" fmla="*/ 0 h 354"/>
                    <a:gd name="T6" fmla="*/ 918 w 965"/>
                    <a:gd name="T7" fmla="*/ 249 h 354"/>
                    <a:gd name="T8" fmla="*/ 131 w 965"/>
                    <a:gd name="T9" fmla="*/ 249 h 354"/>
                    <a:gd name="T10" fmla="*/ 161 w 965"/>
                    <a:gd name="T11" fmla="*/ 287 h 354"/>
                    <a:gd name="T12" fmla="*/ 924 w 965"/>
                    <a:gd name="T13" fmla="*/ 287 h 354"/>
                    <a:gd name="T14" fmla="*/ 965 w 965"/>
                    <a:gd name="T15" fmla="*/ 354 h 354"/>
                    <a:gd name="T16" fmla="*/ 55 w 965"/>
                    <a:gd name="T17" fmla="*/ 354 h 354"/>
                    <a:gd name="T18" fmla="*/ 0 w 965"/>
                    <a:gd name="T19" fmla="*/ 264 h 354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965" h="354">
                      <a:moveTo>
                        <a:pt x="0" y="264"/>
                      </a:moveTo>
                      <a:lnTo>
                        <a:pt x="50" y="0"/>
                      </a:lnTo>
                      <a:lnTo>
                        <a:pt x="954" y="0"/>
                      </a:lnTo>
                      <a:lnTo>
                        <a:pt x="918" y="249"/>
                      </a:lnTo>
                      <a:lnTo>
                        <a:pt x="131" y="249"/>
                      </a:lnTo>
                      <a:lnTo>
                        <a:pt x="161" y="287"/>
                      </a:lnTo>
                      <a:lnTo>
                        <a:pt x="924" y="287"/>
                      </a:lnTo>
                      <a:lnTo>
                        <a:pt x="965" y="354"/>
                      </a:lnTo>
                      <a:lnTo>
                        <a:pt x="55" y="354"/>
                      </a:lnTo>
                      <a:lnTo>
                        <a:pt x="0" y="264"/>
                      </a:lnTo>
                      <a:close/>
                    </a:path>
                  </a:pathLst>
                </a:custGeom>
                <a:solidFill>
                  <a:srgbClr val="3FB2E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638" name="Freeform 44"/>
                <p:cNvSpPr>
                  <a:spLocks/>
                </p:cNvSpPr>
                <p:nvPr/>
              </p:nvSpPr>
              <p:spPr bwMode="auto">
                <a:xfrm>
                  <a:off x="2650" y="2262"/>
                  <a:ext cx="138" cy="110"/>
                </a:xfrm>
                <a:custGeom>
                  <a:avLst/>
                  <a:gdLst>
                    <a:gd name="T0" fmla="*/ 138 w 138"/>
                    <a:gd name="T1" fmla="*/ 0 h 110"/>
                    <a:gd name="T2" fmla="*/ 17 w 138"/>
                    <a:gd name="T3" fmla="*/ 0 h 110"/>
                    <a:gd name="T4" fmla="*/ 0 w 138"/>
                    <a:gd name="T5" fmla="*/ 110 h 110"/>
                    <a:gd name="T6" fmla="*/ 122 w 138"/>
                    <a:gd name="T7" fmla="*/ 110 h 110"/>
                    <a:gd name="T8" fmla="*/ 138 w 138"/>
                    <a:gd name="T9" fmla="*/ 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8" h="110">
                      <a:moveTo>
                        <a:pt x="138" y="0"/>
                      </a:moveTo>
                      <a:lnTo>
                        <a:pt x="17" y="0"/>
                      </a:lnTo>
                      <a:lnTo>
                        <a:pt x="0" y="110"/>
                      </a:lnTo>
                      <a:lnTo>
                        <a:pt x="122" y="110"/>
                      </a:lnTo>
                      <a:lnTo>
                        <a:pt x="13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639" name="Freeform 45"/>
                <p:cNvSpPr>
                  <a:spLocks/>
                </p:cNvSpPr>
                <p:nvPr/>
              </p:nvSpPr>
              <p:spPr bwMode="auto">
                <a:xfrm>
                  <a:off x="2481" y="2262"/>
                  <a:ext cx="138" cy="110"/>
                </a:xfrm>
                <a:custGeom>
                  <a:avLst/>
                  <a:gdLst>
                    <a:gd name="T0" fmla="*/ 122 w 138"/>
                    <a:gd name="T1" fmla="*/ 110 h 110"/>
                    <a:gd name="T2" fmla="*/ 138 w 138"/>
                    <a:gd name="T3" fmla="*/ 0 h 110"/>
                    <a:gd name="T4" fmla="*/ 15 w 138"/>
                    <a:gd name="T5" fmla="*/ 0 h 110"/>
                    <a:gd name="T6" fmla="*/ 0 w 138"/>
                    <a:gd name="T7" fmla="*/ 110 h 110"/>
                    <a:gd name="T8" fmla="*/ 122 w 138"/>
                    <a:gd name="T9" fmla="*/ 11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8" h="110">
                      <a:moveTo>
                        <a:pt x="122" y="110"/>
                      </a:moveTo>
                      <a:lnTo>
                        <a:pt x="138" y="0"/>
                      </a:lnTo>
                      <a:lnTo>
                        <a:pt x="15" y="0"/>
                      </a:lnTo>
                      <a:lnTo>
                        <a:pt x="0" y="110"/>
                      </a:lnTo>
                      <a:lnTo>
                        <a:pt x="122" y="11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640" name="Freeform 46"/>
                <p:cNvSpPr>
                  <a:spLocks/>
                </p:cNvSpPr>
                <p:nvPr/>
              </p:nvSpPr>
              <p:spPr bwMode="auto">
                <a:xfrm>
                  <a:off x="2820" y="2262"/>
                  <a:ext cx="137" cy="110"/>
                </a:xfrm>
                <a:custGeom>
                  <a:avLst/>
                  <a:gdLst>
                    <a:gd name="T0" fmla="*/ 137 w 137"/>
                    <a:gd name="T1" fmla="*/ 0 h 110"/>
                    <a:gd name="T2" fmla="*/ 16 w 137"/>
                    <a:gd name="T3" fmla="*/ 0 h 110"/>
                    <a:gd name="T4" fmla="*/ 0 w 137"/>
                    <a:gd name="T5" fmla="*/ 110 h 110"/>
                    <a:gd name="T6" fmla="*/ 122 w 137"/>
                    <a:gd name="T7" fmla="*/ 110 h 110"/>
                    <a:gd name="T8" fmla="*/ 137 w 137"/>
                    <a:gd name="T9" fmla="*/ 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7" h="110">
                      <a:moveTo>
                        <a:pt x="137" y="0"/>
                      </a:moveTo>
                      <a:lnTo>
                        <a:pt x="16" y="0"/>
                      </a:lnTo>
                      <a:lnTo>
                        <a:pt x="0" y="110"/>
                      </a:lnTo>
                      <a:lnTo>
                        <a:pt x="122" y="110"/>
                      </a:lnTo>
                      <a:lnTo>
                        <a:pt x="137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641" name="Freeform 47"/>
                <p:cNvSpPr>
                  <a:spLocks/>
                </p:cNvSpPr>
                <p:nvPr/>
              </p:nvSpPr>
              <p:spPr bwMode="auto">
                <a:xfrm>
                  <a:off x="2989" y="2262"/>
                  <a:ext cx="136" cy="110"/>
                </a:xfrm>
                <a:custGeom>
                  <a:avLst/>
                  <a:gdLst>
                    <a:gd name="T0" fmla="*/ 136 w 136"/>
                    <a:gd name="T1" fmla="*/ 0 h 110"/>
                    <a:gd name="T2" fmla="*/ 16 w 136"/>
                    <a:gd name="T3" fmla="*/ 0 h 110"/>
                    <a:gd name="T4" fmla="*/ 0 w 136"/>
                    <a:gd name="T5" fmla="*/ 110 h 110"/>
                    <a:gd name="T6" fmla="*/ 121 w 136"/>
                    <a:gd name="T7" fmla="*/ 110 h 110"/>
                    <a:gd name="T8" fmla="*/ 136 w 136"/>
                    <a:gd name="T9" fmla="*/ 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" h="110">
                      <a:moveTo>
                        <a:pt x="136" y="0"/>
                      </a:moveTo>
                      <a:lnTo>
                        <a:pt x="16" y="0"/>
                      </a:lnTo>
                      <a:lnTo>
                        <a:pt x="0" y="110"/>
                      </a:lnTo>
                      <a:lnTo>
                        <a:pt x="121" y="110"/>
                      </a:lnTo>
                      <a:lnTo>
                        <a:pt x="13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642" name="Freeform 48"/>
                <p:cNvSpPr>
                  <a:spLocks/>
                </p:cNvSpPr>
                <p:nvPr/>
              </p:nvSpPr>
              <p:spPr bwMode="auto">
                <a:xfrm>
                  <a:off x="3162" y="2262"/>
                  <a:ext cx="138" cy="110"/>
                </a:xfrm>
                <a:custGeom>
                  <a:avLst/>
                  <a:gdLst>
                    <a:gd name="T0" fmla="*/ 138 w 138"/>
                    <a:gd name="T1" fmla="*/ 0 h 110"/>
                    <a:gd name="T2" fmla="*/ 17 w 138"/>
                    <a:gd name="T3" fmla="*/ 0 h 110"/>
                    <a:gd name="T4" fmla="*/ 0 w 138"/>
                    <a:gd name="T5" fmla="*/ 110 h 110"/>
                    <a:gd name="T6" fmla="*/ 123 w 138"/>
                    <a:gd name="T7" fmla="*/ 110 h 110"/>
                    <a:gd name="T8" fmla="*/ 138 w 138"/>
                    <a:gd name="T9" fmla="*/ 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8" h="110">
                      <a:moveTo>
                        <a:pt x="138" y="0"/>
                      </a:moveTo>
                      <a:lnTo>
                        <a:pt x="17" y="0"/>
                      </a:lnTo>
                      <a:lnTo>
                        <a:pt x="0" y="110"/>
                      </a:lnTo>
                      <a:lnTo>
                        <a:pt x="123" y="110"/>
                      </a:lnTo>
                      <a:lnTo>
                        <a:pt x="13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4567" name="Group 49"/>
            <p:cNvGrpSpPr>
              <a:grpSpLocks/>
            </p:cNvGrpSpPr>
            <p:nvPr/>
          </p:nvGrpSpPr>
          <p:grpSpPr bwMode="auto">
            <a:xfrm rot="-5400000" flipH="1" flipV="1">
              <a:off x="4794" y="875"/>
              <a:ext cx="725" cy="138"/>
              <a:chOff x="624" y="960"/>
              <a:chExt cx="3325" cy="531"/>
            </a:xfrm>
          </p:grpSpPr>
          <p:grpSp>
            <p:nvGrpSpPr>
              <p:cNvPr id="14612" name="Group 50"/>
              <p:cNvGrpSpPr>
                <a:grpSpLocks/>
              </p:cNvGrpSpPr>
              <p:nvPr/>
            </p:nvGrpSpPr>
            <p:grpSpPr bwMode="auto">
              <a:xfrm>
                <a:off x="624" y="1008"/>
                <a:ext cx="1073" cy="483"/>
                <a:chOff x="2375" y="2170"/>
                <a:chExt cx="1073" cy="483"/>
              </a:xfrm>
            </p:grpSpPr>
            <p:sp>
              <p:nvSpPr>
                <p:cNvPr id="14626" name="Freeform 51"/>
                <p:cNvSpPr>
                  <a:spLocks/>
                </p:cNvSpPr>
                <p:nvPr/>
              </p:nvSpPr>
              <p:spPr bwMode="auto">
                <a:xfrm>
                  <a:off x="2375" y="2170"/>
                  <a:ext cx="1073" cy="483"/>
                </a:xfrm>
                <a:custGeom>
                  <a:avLst/>
                  <a:gdLst>
                    <a:gd name="T0" fmla="*/ 245 w 1073"/>
                    <a:gd name="T1" fmla="*/ 482 h 483"/>
                    <a:gd name="T2" fmla="*/ 260 w 1073"/>
                    <a:gd name="T3" fmla="*/ 477 h 483"/>
                    <a:gd name="T4" fmla="*/ 272 w 1073"/>
                    <a:gd name="T5" fmla="*/ 468 h 483"/>
                    <a:gd name="T6" fmla="*/ 282 w 1073"/>
                    <a:gd name="T7" fmla="*/ 455 h 483"/>
                    <a:gd name="T8" fmla="*/ 288 w 1073"/>
                    <a:gd name="T9" fmla="*/ 455 h 483"/>
                    <a:gd name="T10" fmla="*/ 298 w 1073"/>
                    <a:gd name="T11" fmla="*/ 468 h 483"/>
                    <a:gd name="T12" fmla="*/ 311 w 1073"/>
                    <a:gd name="T13" fmla="*/ 477 h 483"/>
                    <a:gd name="T14" fmla="*/ 326 w 1073"/>
                    <a:gd name="T15" fmla="*/ 482 h 483"/>
                    <a:gd name="T16" fmla="*/ 344 w 1073"/>
                    <a:gd name="T17" fmla="*/ 482 h 483"/>
                    <a:gd name="T18" fmla="*/ 362 w 1073"/>
                    <a:gd name="T19" fmla="*/ 474 h 483"/>
                    <a:gd name="T20" fmla="*/ 376 w 1073"/>
                    <a:gd name="T21" fmla="*/ 459 h 483"/>
                    <a:gd name="T22" fmla="*/ 385 w 1073"/>
                    <a:gd name="T23" fmla="*/ 441 h 483"/>
                    <a:gd name="T24" fmla="*/ 734 w 1073"/>
                    <a:gd name="T25" fmla="*/ 430 h 483"/>
                    <a:gd name="T26" fmla="*/ 739 w 1073"/>
                    <a:gd name="T27" fmla="*/ 450 h 483"/>
                    <a:gd name="T28" fmla="*/ 750 w 1073"/>
                    <a:gd name="T29" fmla="*/ 468 h 483"/>
                    <a:gd name="T30" fmla="*/ 767 w 1073"/>
                    <a:gd name="T31" fmla="*/ 479 h 483"/>
                    <a:gd name="T32" fmla="*/ 786 w 1073"/>
                    <a:gd name="T33" fmla="*/ 483 h 483"/>
                    <a:gd name="T34" fmla="*/ 801 w 1073"/>
                    <a:gd name="T35" fmla="*/ 481 h 483"/>
                    <a:gd name="T36" fmla="*/ 816 w 1073"/>
                    <a:gd name="T37" fmla="*/ 473 h 483"/>
                    <a:gd name="T38" fmla="*/ 827 w 1073"/>
                    <a:gd name="T39" fmla="*/ 462 h 483"/>
                    <a:gd name="T40" fmla="*/ 835 w 1073"/>
                    <a:gd name="T41" fmla="*/ 447 h 483"/>
                    <a:gd name="T42" fmla="*/ 843 w 1073"/>
                    <a:gd name="T43" fmla="*/ 462 h 483"/>
                    <a:gd name="T44" fmla="*/ 853 w 1073"/>
                    <a:gd name="T45" fmla="*/ 473 h 483"/>
                    <a:gd name="T46" fmla="*/ 868 w 1073"/>
                    <a:gd name="T47" fmla="*/ 481 h 483"/>
                    <a:gd name="T48" fmla="*/ 883 w 1073"/>
                    <a:gd name="T49" fmla="*/ 483 h 483"/>
                    <a:gd name="T50" fmla="*/ 902 w 1073"/>
                    <a:gd name="T51" fmla="*/ 479 h 483"/>
                    <a:gd name="T52" fmla="*/ 919 w 1073"/>
                    <a:gd name="T53" fmla="*/ 468 h 483"/>
                    <a:gd name="T54" fmla="*/ 930 w 1073"/>
                    <a:gd name="T55" fmla="*/ 450 h 483"/>
                    <a:gd name="T56" fmla="*/ 935 w 1073"/>
                    <a:gd name="T57" fmla="*/ 430 h 483"/>
                    <a:gd name="T58" fmla="*/ 994 w 1073"/>
                    <a:gd name="T59" fmla="*/ 302 h 483"/>
                    <a:gd name="T60" fmla="*/ 59 w 1073"/>
                    <a:gd name="T61" fmla="*/ 0 h 483"/>
                    <a:gd name="T62" fmla="*/ 74 w 1073"/>
                    <a:gd name="T63" fmla="*/ 430 h 483"/>
                    <a:gd name="T64" fmla="*/ 187 w 1073"/>
                    <a:gd name="T65" fmla="*/ 441 h 483"/>
                    <a:gd name="T66" fmla="*/ 195 w 1073"/>
                    <a:gd name="T67" fmla="*/ 459 h 483"/>
                    <a:gd name="T68" fmla="*/ 209 w 1073"/>
                    <a:gd name="T69" fmla="*/ 474 h 483"/>
                    <a:gd name="T70" fmla="*/ 228 w 1073"/>
                    <a:gd name="T71" fmla="*/ 482 h 483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0" t="0" r="r" b="b"/>
                  <a:pathLst>
                    <a:path w="1073" h="483">
                      <a:moveTo>
                        <a:pt x="237" y="483"/>
                      </a:moveTo>
                      <a:lnTo>
                        <a:pt x="245" y="482"/>
                      </a:lnTo>
                      <a:lnTo>
                        <a:pt x="253" y="481"/>
                      </a:lnTo>
                      <a:lnTo>
                        <a:pt x="260" y="477"/>
                      </a:lnTo>
                      <a:lnTo>
                        <a:pt x="267" y="473"/>
                      </a:lnTo>
                      <a:lnTo>
                        <a:pt x="272" y="468"/>
                      </a:lnTo>
                      <a:lnTo>
                        <a:pt x="278" y="462"/>
                      </a:lnTo>
                      <a:lnTo>
                        <a:pt x="282" y="455"/>
                      </a:lnTo>
                      <a:lnTo>
                        <a:pt x="285" y="447"/>
                      </a:lnTo>
                      <a:lnTo>
                        <a:pt x="288" y="455"/>
                      </a:lnTo>
                      <a:lnTo>
                        <a:pt x="294" y="462"/>
                      </a:lnTo>
                      <a:lnTo>
                        <a:pt x="298" y="468"/>
                      </a:lnTo>
                      <a:lnTo>
                        <a:pt x="305" y="473"/>
                      </a:lnTo>
                      <a:lnTo>
                        <a:pt x="311" y="477"/>
                      </a:lnTo>
                      <a:lnTo>
                        <a:pt x="319" y="481"/>
                      </a:lnTo>
                      <a:lnTo>
                        <a:pt x="326" y="482"/>
                      </a:lnTo>
                      <a:lnTo>
                        <a:pt x="334" y="483"/>
                      </a:lnTo>
                      <a:lnTo>
                        <a:pt x="344" y="482"/>
                      </a:lnTo>
                      <a:lnTo>
                        <a:pt x="354" y="479"/>
                      </a:lnTo>
                      <a:lnTo>
                        <a:pt x="362" y="474"/>
                      </a:lnTo>
                      <a:lnTo>
                        <a:pt x="370" y="468"/>
                      </a:lnTo>
                      <a:lnTo>
                        <a:pt x="376" y="459"/>
                      </a:lnTo>
                      <a:lnTo>
                        <a:pt x="382" y="450"/>
                      </a:lnTo>
                      <a:lnTo>
                        <a:pt x="385" y="441"/>
                      </a:lnTo>
                      <a:lnTo>
                        <a:pt x="386" y="430"/>
                      </a:lnTo>
                      <a:lnTo>
                        <a:pt x="734" y="430"/>
                      </a:lnTo>
                      <a:lnTo>
                        <a:pt x="735" y="441"/>
                      </a:lnTo>
                      <a:lnTo>
                        <a:pt x="739" y="450"/>
                      </a:lnTo>
                      <a:lnTo>
                        <a:pt x="744" y="459"/>
                      </a:lnTo>
                      <a:lnTo>
                        <a:pt x="750" y="468"/>
                      </a:lnTo>
                      <a:lnTo>
                        <a:pt x="758" y="474"/>
                      </a:lnTo>
                      <a:lnTo>
                        <a:pt x="767" y="479"/>
                      </a:lnTo>
                      <a:lnTo>
                        <a:pt x="776" y="482"/>
                      </a:lnTo>
                      <a:lnTo>
                        <a:pt x="786" y="483"/>
                      </a:lnTo>
                      <a:lnTo>
                        <a:pt x="794" y="482"/>
                      </a:lnTo>
                      <a:lnTo>
                        <a:pt x="801" y="481"/>
                      </a:lnTo>
                      <a:lnTo>
                        <a:pt x="809" y="477"/>
                      </a:lnTo>
                      <a:lnTo>
                        <a:pt x="816" y="473"/>
                      </a:lnTo>
                      <a:lnTo>
                        <a:pt x="822" y="468"/>
                      </a:lnTo>
                      <a:lnTo>
                        <a:pt x="827" y="462"/>
                      </a:lnTo>
                      <a:lnTo>
                        <a:pt x="832" y="455"/>
                      </a:lnTo>
                      <a:lnTo>
                        <a:pt x="835" y="447"/>
                      </a:lnTo>
                      <a:lnTo>
                        <a:pt x="838" y="455"/>
                      </a:lnTo>
                      <a:lnTo>
                        <a:pt x="843" y="462"/>
                      </a:lnTo>
                      <a:lnTo>
                        <a:pt x="848" y="468"/>
                      </a:lnTo>
                      <a:lnTo>
                        <a:pt x="853" y="473"/>
                      </a:lnTo>
                      <a:lnTo>
                        <a:pt x="860" y="477"/>
                      </a:lnTo>
                      <a:lnTo>
                        <a:pt x="868" y="481"/>
                      </a:lnTo>
                      <a:lnTo>
                        <a:pt x="875" y="482"/>
                      </a:lnTo>
                      <a:lnTo>
                        <a:pt x="883" y="483"/>
                      </a:lnTo>
                      <a:lnTo>
                        <a:pt x="893" y="482"/>
                      </a:lnTo>
                      <a:lnTo>
                        <a:pt x="902" y="479"/>
                      </a:lnTo>
                      <a:lnTo>
                        <a:pt x="911" y="474"/>
                      </a:lnTo>
                      <a:lnTo>
                        <a:pt x="919" y="468"/>
                      </a:lnTo>
                      <a:lnTo>
                        <a:pt x="925" y="459"/>
                      </a:lnTo>
                      <a:lnTo>
                        <a:pt x="930" y="450"/>
                      </a:lnTo>
                      <a:lnTo>
                        <a:pt x="934" y="441"/>
                      </a:lnTo>
                      <a:lnTo>
                        <a:pt x="935" y="430"/>
                      </a:lnTo>
                      <a:lnTo>
                        <a:pt x="1073" y="430"/>
                      </a:lnTo>
                      <a:lnTo>
                        <a:pt x="994" y="302"/>
                      </a:lnTo>
                      <a:lnTo>
                        <a:pt x="1038" y="0"/>
                      </a:lnTo>
                      <a:lnTo>
                        <a:pt x="59" y="0"/>
                      </a:lnTo>
                      <a:lnTo>
                        <a:pt x="0" y="309"/>
                      </a:lnTo>
                      <a:lnTo>
                        <a:pt x="74" y="430"/>
                      </a:lnTo>
                      <a:lnTo>
                        <a:pt x="185" y="430"/>
                      </a:lnTo>
                      <a:lnTo>
                        <a:pt x="187" y="441"/>
                      </a:lnTo>
                      <a:lnTo>
                        <a:pt x="190" y="450"/>
                      </a:lnTo>
                      <a:lnTo>
                        <a:pt x="195" y="459"/>
                      </a:lnTo>
                      <a:lnTo>
                        <a:pt x="202" y="468"/>
                      </a:lnTo>
                      <a:lnTo>
                        <a:pt x="209" y="474"/>
                      </a:lnTo>
                      <a:lnTo>
                        <a:pt x="218" y="479"/>
                      </a:lnTo>
                      <a:lnTo>
                        <a:pt x="228" y="482"/>
                      </a:lnTo>
                      <a:lnTo>
                        <a:pt x="237" y="48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627" name="Freeform 52"/>
                <p:cNvSpPr>
                  <a:spLocks/>
                </p:cNvSpPr>
                <p:nvPr/>
              </p:nvSpPr>
              <p:spPr bwMode="auto">
                <a:xfrm>
                  <a:off x="2415" y="2208"/>
                  <a:ext cx="965" cy="354"/>
                </a:xfrm>
                <a:custGeom>
                  <a:avLst/>
                  <a:gdLst>
                    <a:gd name="T0" fmla="*/ 0 w 965"/>
                    <a:gd name="T1" fmla="*/ 264 h 354"/>
                    <a:gd name="T2" fmla="*/ 50 w 965"/>
                    <a:gd name="T3" fmla="*/ 0 h 354"/>
                    <a:gd name="T4" fmla="*/ 954 w 965"/>
                    <a:gd name="T5" fmla="*/ 0 h 354"/>
                    <a:gd name="T6" fmla="*/ 918 w 965"/>
                    <a:gd name="T7" fmla="*/ 249 h 354"/>
                    <a:gd name="T8" fmla="*/ 131 w 965"/>
                    <a:gd name="T9" fmla="*/ 249 h 354"/>
                    <a:gd name="T10" fmla="*/ 161 w 965"/>
                    <a:gd name="T11" fmla="*/ 287 h 354"/>
                    <a:gd name="T12" fmla="*/ 924 w 965"/>
                    <a:gd name="T13" fmla="*/ 287 h 354"/>
                    <a:gd name="T14" fmla="*/ 965 w 965"/>
                    <a:gd name="T15" fmla="*/ 354 h 354"/>
                    <a:gd name="T16" fmla="*/ 55 w 965"/>
                    <a:gd name="T17" fmla="*/ 354 h 354"/>
                    <a:gd name="T18" fmla="*/ 0 w 965"/>
                    <a:gd name="T19" fmla="*/ 264 h 354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965" h="354">
                      <a:moveTo>
                        <a:pt x="0" y="264"/>
                      </a:moveTo>
                      <a:lnTo>
                        <a:pt x="50" y="0"/>
                      </a:lnTo>
                      <a:lnTo>
                        <a:pt x="954" y="0"/>
                      </a:lnTo>
                      <a:lnTo>
                        <a:pt x="918" y="249"/>
                      </a:lnTo>
                      <a:lnTo>
                        <a:pt x="131" y="249"/>
                      </a:lnTo>
                      <a:lnTo>
                        <a:pt x="161" y="287"/>
                      </a:lnTo>
                      <a:lnTo>
                        <a:pt x="924" y="287"/>
                      </a:lnTo>
                      <a:lnTo>
                        <a:pt x="965" y="354"/>
                      </a:lnTo>
                      <a:lnTo>
                        <a:pt x="55" y="354"/>
                      </a:lnTo>
                      <a:lnTo>
                        <a:pt x="0" y="264"/>
                      </a:lnTo>
                      <a:close/>
                    </a:path>
                  </a:pathLst>
                </a:custGeom>
                <a:solidFill>
                  <a:srgbClr val="3FB2E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628" name="Freeform 53"/>
                <p:cNvSpPr>
                  <a:spLocks/>
                </p:cNvSpPr>
                <p:nvPr/>
              </p:nvSpPr>
              <p:spPr bwMode="auto">
                <a:xfrm>
                  <a:off x="2650" y="2262"/>
                  <a:ext cx="138" cy="110"/>
                </a:xfrm>
                <a:custGeom>
                  <a:avLst/>
                  <a:gdLst>
                    <a:gd name="T0" fmla="*/ 138 w 138"/>
                    <a:gd name="T1" fmla="*/ 0 h 110"/>
                    <a:gd name="T2" fmla="*/ 17 w 138"/>
                    <a:gd name="T3" fmla="*/ 0 h 110"/>
                    <a:gd name="T4" fmla="*/ 0 w 138"/>
                    <a:gd name="T5" fmla="*/ 110 h 110"/>
                    <a:gd name="T6" fmla="*/ 122 w 138"/>
                    <a:gd name="T7" fmla="*/ 110 h 110"/>
                    <a:gd name="T8" fmla="*/ 138 w 138"/>
                    <a:gd name="T9" fmla="*/ 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8" h="110">
                      <a:moveTo>
                        <a:pt x="138" y="0"/>
                      </a:moveTo>
                      <a:lnTo>
                        <a:pt x="17" y="0"/>
                      </a:lnTo>
                      <a:lnTo>
                        <a:pt x="0" y="110"/>
                      </a:lnTo>
                      <a:lnTo>
                        <a:pt x="122" y="110"/>
                      </a:lnTo>
                      <a:lnTo>
                        <a:pt x="13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629" name="Freeform 54"/>
                <p:cNvSpPr>
                  <a:spLocks/>
                </p:cNvSpPr>
                <p:nvPr/>
              </p:nvSpPr>
              <p:spPr bwMode="auto">
                <a:xfrm>
                  <a:off x="2481" y="2262"/>
                  <a:ext cx="138" cy="110"/>
                </a:xfrm>
                <a:custGeom>
                  <a:avLst/>
                  <a:gdLst>
                    <a:gd name="T0" fmla="*/ 122 w 138"/>
                    <a:gd name="T1" fmla="*/ 110 h 110"/>
                    <a:gd name="T2" fmla="*/ 138 w 138"/>
                    <a:gd name="T3" fmla="*/ 0 h 110"/>
                    <a:gd name="T4" fmla="*/ 15 w 138"/>
                    <a:gd name="T5" fmla="*/ 0 h 110"/>
                    <a:gd name="T6" fmla="*/ 0 w 138"/>
                    <a:gd name="T7" fmla="*/ 110 h 110"/>
                    <a:gd name="T8" fmla="*/ 122 w 138"/>
                    <a:gd name="T9" fmla="*/ 11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8" h="110">
                      <a:moveTo>
                        <a:pt x="122" y="110"/>
                      </a:moveTo>
                      <a:lnTo>
                        <a:pt x="138" y="0"/>
                      </a:lnTo>
                      <a:lnTo>
                        <a:pt x="15" y="0"/>
                      </a:lnTo>
                      <a:lnTo>
                        <a:pt x="0" y="110"/>
                      </a:lnTo>
                      <a:lnTo>
                        <a:pt x="122" y="11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630" name="Freeform 55"/>
                <p:cNvSpPr>
                  <a:spLocks/>
                </p:cNvSpPr>
                <p:nvPr/>
              </p:nvSpPr>
              <p:spPr bwMode="auto">
                <a:xfrm>
                  <a:off x="2820" y="2262"/>
                  <a:ext cx="137" cy="110"/>
                </a:xfrm>
                <a:custGeom>
                  <a:avLst/>
                  <a:gdLst>
                    <a:gd name="T0" fmla="*/ 137 w 137"/>
                    <a:gd name="T1" fmla="*/ 0 h 110"/>
                    <a:gd name="T2" fmla="*/ 16 w 137"/>
                    <a:gd name="T3" fmla="*/ 0 h 110"/>
                    <a:gd name="T4" fmla="*/ 0 w 137"/>
                    <a:gd name="T5" fmla="*/ 110 h 110"/>
                    <a:gd name="T6" fmla="*/ 122 w 137"/>
                    <a:gd name="T7" fmla="*/ 110 h 110"/>
                    <a:gd name="T8" fmla="*/ 137 w 137"/>
                    <a:gd name="T9" fmla="*/ 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7" h="110">
                      <a:moveTo>
                        <a:pt x="137" y="0"/>
                      </a:moveTo>
                      <a:lnTo>
                        <a:pt x="16" y="0"/>
                      </a:lnTo>
                      <a:lnTo>
                        <a:pt x="0" y="110"/>
                      </a:lnTo>
                      <a:lnTo>
                        <a:pt x="122" y="110"/>
                      </a:lnTo>
                      <a:lnTo>
                        <a:pt x="137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631" name="Freeform 56"/>
                <p:cNvSpPr>
                  <a:spLocks/>
                </p:cNvSpPr>
                <p:nvPr/>
              </p:nvSpPr>
              <p:spPr bwMode="auto">
                <a:xfrm>
                  <a:off x="2989" y="2262"/>
                  <a:ext cx="136" cy="110"/>
                </a:xfrm>
                <a:custGeom>
                  <a:avLst/>
                  <a:gdLst>
                    <a:gd name="T0" fmla="*/ 136 w 136"/>
                    <a:gd name="T1" fmla="*/ 0 h 110"/>
                    <a:gd name="T2" fmla="*/ 16 w 136"/>
                    <a:gd name="T3" fmla="*/ 0 h 110"/>
                    <a:gd name="T4" fmla="*/ 0 w 136"/>
                    <a:gd name="T5" fmla="*/ 110 h 110"/>
                    <a:gd name="T6" fmla="*/ 121 w 136"/>
                    <a:gd name="T7" fmla="*/ 110 h 110"/>
                    <a:gd name="T8" fmla="*/ 136 w 136"/>
                    <a:gd name="T9" fmla="*/ 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" h="110">
                      <a:moveTo>
                        <a:pt x="136" y="0"/>
                      </a:moveTo>
                      <a:lnTo>
                        <a:pt x="16" y="0"/>
                      </a:lnTo>
                      <a:lnTo>
                        <a:pt x="0" y="110"/>
                      </a:lnTo>
                      <a:lnTo>
                        <a:pt x="121" y="110"/>
                      </a:lnTo>
                      <a:lnTo>
                        <a:pt x="13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632" name="Freeform 57"/>
                <p:cNvSpPr>
                  <a:spLocks/>
                </p:cNvSpPr>
                <p:nvPr/>
              </p:nvSpPr>
              <p:spPr bwMode="auto">
                <a:xfrm>
                  <a:off x="3162" y="2262"/>
                  <a:ext cx="138" cy="110"/>
                </a:xfrm>
                <a:custGeom>
                  <a:avLst/>
                  <a:gdLst>
                    <a:gd name="T0" fmla="*/ 138 w 138"/>
                    <a:gd name="T1" fmla="*/ 0 h 110"/>
                    <a:gd name="T2" fmla="*/ 17 w 138"/>
                    <a:gd name="T3" fmla="*/ 0 h 110"/>
                    <a:gd name="T4" fmla="*/ 0 w 138"/>
                    <a:gd name="T5" fmla="*/ 110 h 110"/>
                    <a:gd name="T6" fmla="*/ 123 w 138"/>
                    <a:gd name="T7" fmla="*/ 110 h 110"/>
                    <a:gd name="T8" fmla="*/ 138 w 138"/>
                    <a:gd name="T9" fmla="*/ 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8" h="110">
                      <a:moveTo>
                        <a:pt x="138" y="0"/>
                      </a:moveTo>
                      <a:lnTo>
                        <a:pt x="17" y="0"/>
                      </a:lnTo>
                      <a:lnTo>
                        <a:pt x="0" y="110"/>
                      </a:lnTo>
                      <a:lnTo>
                        <a:pt x="123" y="110"/>
                      </a:lnTo>
                      <a:lnTo>
                        <a:pt x="13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613" name="Group 58"/>
              <p:cNvGrpSpPr>
                <a:grpSpLocks/>
              </p:cNvGrpSpPr>
              <p:nvPr/>
            </p:nvGrpSpPr>
            <p:grpSpPr bwMode="auto">
              <a:xfrm>
                <a:off x="2832" y="960"/>
                <a:ext cx="1117" cy="518"/>
                <a:chOff x="3847" y="1511"/>
                <a:chExt cx="1117" cy="518"/>
              </a:xfrm>
            </p:grpSpPr>
            <p:sp>
              <p:nvSpPr>
                <p:cNvPr id="14622" name="Freeform 59"/>
                <p:cNvSpPr>
                  <a:spLocks/>
                </p:cNvSpPr>
                <p:nvPr/>
              </p:nvSpPr>
              <p:spPr bwMode="auto">
                <a:xfrm>
                  <a:off x="3847" y="1511"/>
                  <a:ext cx="1117" cy="518"/>
                </a:xfrm>
                <a:custGeom>
                  <a:avLst/>
                  <a:gdLst>
                    <a:gd name="T0" fmla="*/ 1117 w 1117"/>
                    <a:gd name="T1" fmla="*/ 161 h 518"/>
                    <a:gd name="T2" fmla="*/ 1114 w 1117"/>
                    <a:gd name="T3" fmla="*/ 145 h 518"/>
                    <a:gd name="T4" fmla="*/ 1105 w 1117"/>
                    <a:gd name="T5" fmla="*/ 132 h 518"/>
                    <a:gd name="T6" fmla="*/ 1092 w 1117"/>
                    <a:gd name="T7" fmla="*/ 123 h 518"/>
                    <a:gd name="T8" fmla="*/ 1078 w 1117"/>
                    <a:gd name="T9" fmla="*/ 121 h 518"/>
                    <a:gd name="T10" fmla="*/ 974 w 1117"/>
                    <a:gd name="T11" fmla="*/ 71 h 518"/>
                    <a:gd name="T12" fmla="*/ 970 w 1117"/>
                    <a:gd name="T13" fmla="*/ 57 h 518"/>
                    <a:gd name="T14" fmla="*/ 962 w 1117"/>
                    <a:gd name="T15" fmla="*/ 46 h 518"/>
                    <a:gd name="T16" fmla="*/ 950 w 1117"/>
                    <a:gd name="T17" fmla="*/ 39 h 518"/>
                    <a:gd name="T18" fmla="*/ 936 w 1117"/>
                    <a:gd name="T19" fmla="*/ 35 h 518"/>
                    <a:gd name="T20" fmla="*/ 760 w 1117"/>
                    <a:gd name="T21" fmla="*/ 0 h 518"/>
                    <a:gd name="T22" fmla="*/ 588 w 1117"/>
                    <a:gd name="T23" fmla="*/ 35 h 518"/>
                    <a:gd name="T24" fmla="*/ 0 w 1117"/>
                    <a:gd name="T25" fmla="*/ 344 h 518"/>
                    <a:gd name="T26" fmla="*/ 171 w 1117"/>
                    <a:gd name="T27" fmla="*/ 465 h 518"/>
                    <a:gd name="T28" fmla="*/ 176 w 1117"/>
                    <a:gd name="T29" fmla="*/ 485 h 518"/>
                    <a:gd name="T30" fmla="*/ 188 w 1117"/>
                    <a:gd name="T31" fmla="*/ 503 h 518"/>
                    <a:gd name="T32" fmla="*/ 204 w 1117"/>
                    <a:gd name="T33" fmla="*/ 514 h 518"/>
                    <a:gd name="T34" fmla="*/ 223 w 1117"/>
                    <a:gd name="T35" fmla="*/ 518 h 518"/>
                    <a:gd name="T36" fmla="*/ 239 w 1117"/>
                    <a:gd name="T37" fmla="*/ 516 h 518"/>
                    <a:gd name="T38" fmla="*/ 253 w 1117"/>
                    <a:gd name="T39" fmla="*/ 508 h 518"/>
                    <a:gd name="T40" fmla="*/ 264 w 1117"/>
                    <a:gd name="T41" fmla="*/ 497 h 518"/>
                    <a:gd name="T42" fmla="*/ 271 w 1117"/>
                    <a:gd name="T43" fmla="*/ 482 h 518"/>
                    <a:gd name="T44" fmla="*/ 280 w 1117"/>
                    <a:gd name="T45" fmla="*/ 497 h 518"/>
                    <a:gd name="T46" fmla="*/ 291 w 1117"/>
                    <a:gd name="T47" fmla="*/ 508 h 518"/>
                    <a:gd name="T48" fmla="*/ 305 w 1117"/>
                    <a:gd name="T49" fmla="*/ 516 h 518"/>
                    <a:gd name="T50" fmla="*/ 320 w 1117"/>
                    <a:gd name="T51" fmla="*/ 518 h 518"/>
                    <a:gd name="T52" fmla="*/ 339 w 1117"/>
                    <a:gd name="T53" fmla="*/ 514 h 518"/>
                    <a:gd name="T54" fmla="*/ 356 w 1117"/>
                    <a:gd name="T55" fmla="*/ 503 h 518"/>
                    <a:gd name="T56" fmla="*/ 368 w 1117"/>
                    <a:gd name="T57" fmla="*/ 485 h 518"/>
                    <a:gd name="T58" fmla="*/ 372 w 1117"/>
                    <a:gd name="T59" fmla="*/ 465 h 518"/>
                    <a:gd name="T60" fmla="*/ 718 w 1117"/>
                    <a:gd name="T61" fmla="*/ 476 h 518"/>
                    <a:gd name="T62" fmla="*/ 727 w 1117"/>
                    <a:gd name="T63" fmla="*/ 494 h 518"/>
                    <a:gd name="T64" fmla="*/ 741 w 1117"/>
                    <a:gd name="T65" fmla="*/ 509 h 518"/>
                    <a:gd name="T66" fmla="*/ 759 w 1117"/>
                    <a:gd name="T67" fmla="*/ 517 h 518"/>
                    <a:gd name="T68" fmla="*/ 776 w 1117"/>
                    <a:gd name="T69" fmla="*/ 517 h 518"/>
                    <a:gd name="T70" fmla="*/ 792 w 1117"/>
                    <a:gd name="T71" fmla="*/ 512 h 518"/>
                    <a:gd name="T72" fmla="*/ 805 w 1117"/>
                    <a:gd name="T73" fmla="*/ 503 h 518"/>
                    <a:gd name="T74" fmla="*/ 814 w 1117"/>
                    <a:gd name="T75" fmla="*/ 490 h 518"/>
                    <a:gd name="T76" fmla="*/ 821 w 1117"/>
                    <a:gd name="T77" fmla="*/ 490 h 518"/>
                    <a:gd name="T78" fmla="*/ 831 w 1117"/>
                    <a:gd name="T79" fmla="*/ 503 h 518"/>
                    <a:gd name="T80" fmla="*/ 843 w 1117"/>
                    <a:gd name="T81" fmla="*/ 512 h 518"/>
                    <a:gd name="T82" fmla="*/ 858 w 1117"/>
                    <a:gd name="T83" fmla="*/ 517 h 518"/>
                    <a:gd name="T84" fmla="*/ 875 w 1117"/>
                    <a:gd name="T85" fmla="*/ 517 h 518"/>
                    <a:gd name="T86" fmla="*/ 894 w 1117"/>
                    <a:gd name="T87" fmla="*/ 509 h 518"/>
                    <a:gd name="T88" fmla="*/ 908 w 1117"/>
                    <a:gd name="T89" fmla="*/ 494 h 518"/>
                    <a:gd name="T90" fmla="*/ 916 w 1117"/>
                    <a:gd name="T91" fmla="*/ 476 h 518"/>
                    <a:gd name="T92" fmla="*/ 1112 w 1117"/>
                    <a:gd name="T93" fmla="*/ 465 h 518"/>
                    <a:gd name="T94" fmla="*/ 1112 w 1117"/>
                    <a:gd name="T95" fmla="*/ 351 h 518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</a:gdLst>
                  <a:ahLst/>
                  <a:cxnLst>
                    <a:cxn ang="T96">
                      <a:pos x="T0" y="T1"/>
                    </a:cxn>
                    <a:cxn ang="T97">
                      <a:pos x="T2" y="T3"/>
                    </a:cxn>
                    <a:cxn ang="T98">
                      <a:pos x="T4" y="T5"/>
                    </a:cxn>
                    <a:cxn ang="T99">
                      <a:pos x="T6" y="T7"/>
                    </a:cxn>
                    <a:cxn ang="T100">
                      <a:pos x="T8" y="T9"/>
                    </a:cxn>
                    <a:cxn ang="T101">
                      <a:pos x="T10" y="T11"/>
                    </a:cxn>
                    <a:cxn ang="T102">
                      <a:pos x="T12" y="T13"/>
                    </a:cxn>
                    <a:cxn ang="T103">
                      <a:pos x="T14" y="T15"/>
                    </a:cxn>
                    <a:cxn ang="T104">
                      <a:pos x="T16" y="T17"/>
                    </a:cxn>
                    <a:cxn ang="T105">
                      <a:pos x="T18" y="T19"/>
                    </a:cxn>
                    <a:cxn ang="T106">
                      <a:pos x="T20" y="T21"/>
                    </a:cxn>
                    <a:cxn ang="T107">
                      <a:pos x="T22" y="T23"/>
                    </a:cxn>
                    <a:cxn ang="T108">
                      <a:pos x="T24" y="T25"/>
                    </a:cxn>
                    <a:cxn ang="T109">
                      <a:pos x="T26" y="T27"/>
                    </a:cxn>
                    <a:cxn ang="T110">
                      <a:pos x="T28" y="T29"/>
                    </a:cxn>
                    <a:cxn ang="T111">
                      <a:pos x="T30" y="T31"/>
                    </a:cxn>
                    <a:cxn ang="T112">
                      <a:pos x="T32" y="T33"/>
                    </a:cxn>
                    <a:cxn ang="T113">
                      <a:pos x="T34" y="T35"/>
                    </a:cxn>
                    <a:cxn ang="T114">
                      <a:pos x="T36" y="T37"/>
                    </a:cxn>
                    <a:cxn ang="T115">
                      <a:pos x="T38" y="T39"/>
                    </a:cxn>
                    <a:cxn ang="T116">
                      <a:pos x="T40" y="T41"/>
                    </a:cxn>
                    <a:cxn ang="T117">
                      <a:pos x="T42" y="T43"/>
                    </a:cxn>
                    <a:cxn ang="T118">
                      <a:pos x="T44" y="T45"/>
                    </a:cxn>
                    <a:cxn ang="T119">
                      <a:pos x="T46" y="T47"/>
                    </a:cxn>
                    <a:cxn ang="T120">
                      <a:pos x="T48" y="T49"/>
                    </a:cxn>
                    <a:cxn ang="T121">
                      <a:pos x="T50" y="T51"/>
                    </a:cxn>
                    <a:cxn ang="T122">
                      <a:pos x="T52" y="T53"/>
                    </a:cxn>
                    <a:cxn ang="T123">
                      <a:pos x="T54" y="T55"/>
                    </a:cxn>
                    <a:cxn ang="T124">
                      <a:pos x="T56" y="T57"/>
                    </a:cxn>
                    <a:cxn ang="T125">
                      <a:pos x="T58" y="T59"/>
                    </a:cxn>
                    <a:cxn ang="T126">
                      <a:pos x="T60" y="T61"/>
                    </a:cxn>
                    <a:cxn ang="T127">
                      <a:pos x="T62" y="T63"/>
                    </a:cxn>
                    <a:cxn ang="T128">
                      <a:pos x="T64" y="T65"/>
                    </a:cxn>
                    <a:cxn ang="T129">
                      <a:pos x="T66" y="T67"/>
                    </a:cxn>
                    <a:cxn ang="T130">
                      <a:pos x="T68" y="T69"/>
                    </a:cxn>
                    <a:cxn ang="T131">
                      <a:pos x="T70" y="T71"/>
                    </a:cxn>
                    <a:cxn ang="T132">
                      <a:pos x="T72" y="T73"/>
                    </a:cxn>
                    <a:cxn ang="T133">
                      <a:pos x="T74" y="T75"/>
                    </a:cxn>
                    <a:cxn ang="T134">
                      <a:pos x="T76" y="T77"/>
                    </a:cxn>
                    <a:cxn ang="T135">
                      <a:pos x="T78" y="T79"/>
                    </a:cxn>
                    <a:cxn ang="T136">
                      <a:pos x="T80" y="T81"/>
                    </a:cxn>
                    <a:cxn ang="T137">
                      <a:pos x="T82" y="T83"/>
                    </a:cxn>
                    <a:cxn ang="T138">
                      <a:pos x="T84" y="T85"/>
                    </a:cxn>
                    <a:cxn ang="T139">
                      <a:pos x="T86" y="T87"/>
                    </a:cxn>
                    <a:cxn ang="T140">
                      <a:pos x="T88" y="T89"/>
                    </a:cxn>
                    <a:cxn ang="T141">
                      <a:pos x="T90" y="T91"/>
                    </a:cxn>
                    <a:cxn ang="T142">
                      <a:pos x="T92" y="T93"/>
                    </a:cxn>
                    <a:cxn ang="T143">
                      <a:pos x="T94" y="T95"/>
                    </a:cxn>
                  </a:cxnLst>
                  <a:rect l="0" t="0" r="r" b="b"/>
                  <a:pathLst>
                    <a:path w="1117" h="518">
                      <a:moveTo>
                        <a:pt x="1112" y="351"/>
                      </a:moveTo>
                      <a:lnTo>
                        <a:pt x="1117" y="161"/>
                      </a:lnTo>
                      <a:lnTo>
                        <a:pt x="1116" y="152"/>
                      </a:lnTo>
                      <a:lnTo>
                        <a:pt x="1114" y="145"/>
                      </a:lnTo>
                      <a:lnTo>
                        <a:pt x="1110" y="138"/>
                      </a:lnTo>
                      <a:lnTo>
                        <a:pt x="1105" y="132"/>
                      </a:lnTo>
                      <a:lnTo>
                        <a:pt x="1099" y="126"/>
                      </a:lnTo>
                      <a:lnTo>
                        <a:pt x="1092" y="123"/>
                      </a:lnTo>
                      <a:lnTo>
                        <a:pt x="1086" y="122"/>
                      </a:lnTo>
                      <a:lnTo>
                        <a:pt x="1078" y="121"/>
                      </a:lnTo>
                      <a:lnTo>
                        <a:pt x="990" y="121"/>
                      </a:lnTo>
                      <a:lnTo>
                        <a:pt x="974" y="71"/>
                      </a:lnTo>
                      <a:lnTo>
                        <a:pt x="973" y="64"/>
                      </a:lnTo>
                      <a:lnTo>
                        <a:pt x="970" y="57"/>
                      </a:lnTo>
                      <a:lnTo>
                        <a:pt x="966" y="52"/>
                      </a:lnTo>
                      <a:lnTo>
                        <a:pt x="962" y="46"/>
                      </a:lnTo>
                      <a:lnTo>
                        <a:pt x="956" y="42"/>
                      </a:lnTo>
                      <a:lnTo>
                        <a:pt x="950" y="39"/>
                      </a:lnTo>
                      <a:lnTo>
                        <a:pt x="943" y="36"/>
                      </a:lnTo>
                      <a:lnTo>
                        <a:pt x="936" y="35"/>
                      </a:lnTo>
                      <a:lnTo>
                        <a:pt x="792" y="35"/>
                      </a:lnTo>
                      <a:lnTo>
                        <a:pt x="760" y="0"/>
                      </a:lnTo>
                      <a:lnTo>
                        <a:pt x="618" y="0"/>
                      </a:lnTo>
                      <a:lnTo>
                        <a:pt x="588" y="35"/>
                      </a:lnTo>
                      <a:lnTo>
                        <a:pt x="44" y="35"/>
                      </a:lnTo>
                      <a:lnTo>
                        <a:pt x="0" y="344"/>
                      </a:lnTo>
                      <a:lnTo>
                        <a:pt x="73" y="465"/>
                      </a:lnTo>
                      <a:lnTo>
                        <a:pt x="171" y="465"/>
                      </a:lnTo>
                      <a:lnTo>
                        <a:pt x="172" y="476"/>
                      </a:lnTo>
                      <a:lnTo>
                        <a:pt x="176" y="485"/>
                      </a:lnTo>
                      <a:lnTo>
                        <a:pt x="181" y="494"/>
                      </a:lnTo>
                      <a:lnTo>
                        <a:pt x="188" y="503"/>
                      </a:lnTo>
                      <a:lnTo>
                        <a:pt x="195" y="509"/>
                      </a:lnTo>
                      <a:lnTo>
                        <a:pt x="204" y="514"/>
                      </a:lnTo>
                      <a:lnTo>
                        <a:pt x="214" y="517"/>
                      </a:lnTo>
                      <a:lnTo>
                        <a:pt x="223" y="518"/>
                      </a:lnTo>
                      <a:lnTo>
                        <a:pt x="231" y="517"/>
                      </a:lnTo>
                      <a:lnTo>
                        <a:pt x="239" y="516"/>
                      </a:lnTo>
                      <a:lnTo>
                        <a:pt x="246" y="512"/>
                      </a:lnTo>
                      <a:lnTo>
                        <a:pt x="253" y="508"/>
                      </a:lnTo>
                      <a:lnTo>
                        <a:pt x="258" y="503"/>
                      </a:lnTo>
                      <a:lnTo>
                        <a:pt x="264" y="497"/>
                      </a:lnTo>
                      <a:lnTo>
                        <a:pt x="268" y="490"/>
                      </a:lnTo>
                      <a:lnTo>
                        <a:pt x="271" y="482"/>
                      </a:lnTo>
                      <a:lnTo>
                        <a:pt x="274" y="490"/>
                      </a:lnTo>
                      <a:lnTo>
                        <a:pt x="280" y="497"/>
                      </a:lnTo>
                      <a:lnTo>
                        <a:pt x="284" y="503"/>
                      </a:lnTo>
                      <a:lnTo>
                        <a:pt x="291" y="508"/>
                      </a:lnTo>
                      <a:lnTo>
                        <a:pt x="297" y="512"/>
                      </a:lnTo>
                      <a:lnTo>
                        <a:pt x="305" y="516"/>
                      </a:lnTo>
                      <a:lnTo>
                        <a:pt x="312" y="517"/>
                      </a:lnTo>
                      <a:lnTo>
                        <a:pt x="320" y="518"/>
                      </a:lnTo>
                      <a:lnTo>
                        <a:pt x="330" y="517"/>
                      </a:lnTo>
                      <a:lnTo>
                        <a:pt x="339" y="514"/>
                      </a:lnTo>
                      <a:lnTo>
                        <a:pt x="348" y="509"/>
                      </a:lnTo>
                      <a:lnTo>
                        <a:pt x="356" y="503"/>
                      </a:lnTo>
                      <a:lnTo>
                        <a:pt x="362" y="494"/>
                      </a:lnTo>
                      <a:lnTo>
                        <a:pt x="368" y="485"/>
                      </a:lnTo>
                      <a:lnTo>
                        <a:pt x="371" y="476"/>
                      </a:lnTo>
                      <a:lnTo>
                        <a:pt x="372" y="465"/>
                      </a:lnTo>
                      <a:lnTo>
                        <a:pt x="717" y="465"/>
                      </a:lnTo>
                      <a:lnTo>
                        <a:pt x="718" y="476"/>
                      </a:lnTo>
                      <a:lnTo>
                        <a:pt x="721" y="485"/>
                      </a:lnTo>
                      <a:lnTo>
                        <a:pt x="727" y="494"/>
                      </a:lnTo>
                      <a:lnTo>
                        <a:pt x="733" y="503"/>
                      </a:lnTo>
                      <a:lnTo>
                        <a:pt x="741" y="509"/>
                      </a:lnTo>
                      <a:lnTo>
                        <a:pt x="749" y="514"/>
                      </a:lnTo>
                      <a:lnTo>
                        <a:pt x="759" y="517"/>
                      </a:lnTo>
                      <a:lnTo>
                        <a:pt x="769" y="518"/>
                      </a:lnTo>
                      <a:lnTo>
                        <a:pt x="776" y="517"/>
                      </a:lnTo>
                      <a:lnTo>
                        <a:pt x="784" y="516"/>
                      </a:lnTo>
                      <a:lnTo>
                        <a:pt x="792" y="512"/>
                      </a:lnTo>
                      <a:lnTo>
                        <a:pt x="798" y="508"/>
                      </a:lnTo>
                      <a:lnTo>
                        <a:pt x="805" y="503"/>
                      </a:lnTo>
                      <a:lnTo>
                        <a:pt x="810" y="497"/>
                      </a:lnTo>
                      <a:lnTo>
                        <a:pt x="814" y="490"/>
                      </a:lnTo>
                      <a:lnTo>
                        <a:pt x="818" y="482"/>
                      </a:lnTo>
                      <a:lnTo>
                        <a:pt x="821" y="490"/>
                      </a:lnTo>
                      <a:lnTo>
                        <a:pt x="825" y="497"/>
                      </a:lnTo>
                      <a:lnTo>
                        <a:pt x="831" y="503"/>
                      </a:lnTo>
                      <a:lnTo>
                        <a:pt x="836" y="508"/>
                      </a:lnTo>
                      <a:lnTo>
                        <a:pt x="843" y="512"/>
                      </a:lnTo>
                      <a:lnTo>
                        <a:pt x="850" y="516"/>
                      </a:lnTo>
                      <a:lnTo>
                        <a:pt x="858" y="517"/>
                      </a:lnTo>
                      <a:lnTo>
                        <a:pt x="865" y="518"/>
                      </a:lnTo>
                      <a:lnTo>
                        <a:pt x="875" y="517"/>
                      </a:lnTo>
                      <a:lnTo>
                        <a:pt x="885" y="514"/>
                      </a:lnTo>
                      <a:lnTo>
                        <a:pt x="894" y="509"/>
                      </a:lnTo>
                      <a:lnTo>
                        <a:pt x="901" y="503"/>
                      </a:lnTo>
                      <a:lnTo>
                        <a:pt x="908" y="494"/>
                      </a:lnTo>
                      <a:lnTo>
                        <a:pt x="913" y="485"/>
                      </a:lnTo>
                      <a:lnTo>
                        <a:pt x="916" y="476"/>
                      </a:lnTo>
                      <a:lnTo>
                        <a:pt x="917" y="465"/>
                      </a:lnTo>
                      <a:lnTo>
                        <a:pt x="1112" y="465"/>
                      </a:lnTo>
                      <a:lnTo>
                        <a:pt x="1066" y="401"/>
                      </a:lnTo>
                      <a:lnTo>
                        <a:pt x="1112" y="35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623" name="Freeform 60"/>
                <p:cNvSpPr>
                  <a:spLocks/>
                </p:cNvSpPr>
                <p:nvPr/>
              </p:nvSpPr>
              <p:spPr bwMode="auto">
                <a:xfrm>
                  <a:off x="3888" y="1584"/>
                  <a:ext cx="1038" cy="354"/>
                </a:xfrm>
                <a:custGeom>
                  <a:avLst/>
                  <a:gdLst>
                    <a:gd name="T0" fmla="*/ 1033 w 1038"/>
                    <a:gd name="T1" fmla="*/ 263 h 354"/>
                    <a:gd name="T2" fmla="*/ 976 w 1038"/>
                    <a:gd name="T3" fmla="*/ 325 h 354"/>
                    <a:gd name="T4" fmla="*/ 997 w 1038"/>
                    <a:gd name="T5" fmla="*/ 354 h 354"/>
                    <a:gd name="T6" fmla="*/ 53 w 1038"/>
                    <a:gd name="T7" fmla="*/ 354 h 354"/>
                    <a:gd name="T8" fmla="*/ 12 w 1038"/>
                    <a:gd name="T9" fmla="*/ 287 h 354"/>
                    <a:gd name="T10" fmla="*/ 869 w 1038"/>
                    <a:gd name="T11" fmla="*/ 287 h 354"/>
                    <a:gd name="T12" fmla="*/ 842 w 1038"/>
                    <a:gd name="T13" fmla="*/ 249 h 354"/>
                    <a:gd name="T14" fmla="*/ 0 w 1038"/>
                    <a:gd name="T15" fmla="*/ 249 h 354"/>
                    <a:gd name="T16" fmla="*/ 36 w 1038"/>
                    <a:gd name="T17" fmla="*/ 0 h 354"/>
                    <a:gd name="T18" fmla="*/ 895 w 1038"/>
                    <a:gd name="T19" fmla="*/ 0 h 354"/>
                    <a:gd name="T20" fmla="*/ 895 w 1038"/>
                    <a:gd name="T21" fmla="*/ 0 h 354"/>
                    <a:gd name="T22" fmla="*/ 895 w 1038"/>
                    <a:gd name="T23" fmla="*/ 1 h 354"/>
                    <a:gd name="T24" fmla="*/ 895 w 1038"/>
                    <a:gd name="T25" fmla="*/ 1 h 354"/>
                    <a:gd name="T26" fmla="*/ 895 w 1038"/>
                    <a:gd name="T27" fmla="*/ 2 h 354"/>
                    <a:gd name="T28" fmla="*/ 895 w 1038"/>
                    <a:gd name="T29" fmla="*/ 5 h 354"/>
                    <a:gd name="T30" fmla="*/ 904 w 1038"/>
                    <a:gd name="T31" fmla="*/ 26 h 354"/>
                    <a:gd name="T32" fmla="*/ 788 w 1038"/>
                    <a:gd name="T33" fmla="*/ 26 h 354"/>
                    <a:gd name="T34" fmla="*/ 816 w 1038"/>
                    <a:gd name="T35" fmla="*/ 83 h 354"/>
                    <a:gd name="T36" fmla="*/ 1037 w 1038"/>
                    <a:gd name="T37" fmla="*/ 85 h 354"/>
                    <a:gd name="T38" fmla="*/ 1037 w 1038"/>
                    <a:gd name="T39" fmla="*/ 85 h 354"/>
                    <a:gd name="T40" fmla="*/ 1038 w 1038"/>
                    <a:gd name="T41" fmla="*/ 86 h 354"/>
                    <a:gd name="T42" fmla="*/ 1038 w 1038"/>
                    <a:gd name="T43" fmla="*/ 86 h 354"/>
                    <a:gd name="T44" fmla="*/ 1038 w 1038"/>
                    <a:gd name="T45" fmla="*/ 87 h 354"/>
                    <a:gd name="T46" fmla="*/ 1033 w 1038"/>
                    <a:gd name="T47" fmla="*/ 263 h 354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0" t="0" r="r" b="b"/>
                  <a:pathLst>
                    <a:path w="1038" h="354">
                      <a:moveTo>
                        <a:pt x="1033" y="263"/>
                      </a:moveTo>
                      <a:lnTo>
                        <a:pt x="976" y="325"/>
                      </a:lnTo>
                      <a:lnTo>
                        <a:pt x="997" y="354"/>
                      </a:lnTo>
                      <a:lnTo>
                        <a:pt x="53" y="354"/>
                      </a:lnTo>
                      <a:lnTo>
                        <a:pt x="12" y="287"/>
                      </a:lnTo>
                      <a:lnTo>
                        <a:pt x="869" y="287"/>
                      </a:lnTo>
                      <a:lnTo>
                        <a:pt x="842" y="249"/>
                      </a:lnTo>
                      <a:lnTo>
                        <a:pt x="0" y="249"/>
                      </a:lnTo>
                      <a:lnTo>
                        <a:pt x="36" y="0"/>
                      </a:lnTo>
                      <a:lnTo>
                        <a:pt x="895" y="0"/>
                      </a:lnTo>
                      <a:lnTo>
                        <a:pt x="895" y="1"/>
                      </a:lnTo>
                      <a:lnTo>
                        <a:pt x="895" y="2"/>
                      </a:lnTo>
                      <a:lnTo>
                        <a:pt x="895" y="5"/>
                      </a:lnTo>
                      <a:lnTo>
                        <a:pt x="904" y="26"/>
                      </a:lnTo>
                      <a:lnTo>
                        <a:pt x="788" y="26"/>
                      </a:lnTo>
                      <a:lnTo>
                        <a:pt x="816" y="83"/>
                      </a:lnTo>
                      <a:lnTo>
                        <a:pt x="1037" y="85"/>
                      </a:lnTo>
                      <a:lnTo>
                        <a:pt x="1038" y="86"/>
                      </a:lnTo>
                      <a:lnTo>
                        <a:pt x="1038" y="87"/>
                      </a:lnTo>
                      <a:lnTo>
                        <a:pt x="1033" y="263"/>
                      </a:lnTo>
                      <a:close/>
                    </a:path>
                  </a:pathLst>
                </a:custGeom>
                <a:solidFill>
                  <a:srgbClr val="3FB2E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624" name="Freeform 61"/>
                <p:cNvSpPr>
                  <a:spLocks/>
                </p:cNvSpPr>
                <p:nvPr/>
              </p:nvSpPr>
              <p:spPr bwMode="auto">
                <a:xfrm>
                  <a:off x="4873" y="1694"/>
                  <a:ext cx="35" cy="75"/>
                </a:xfrm>
                <a:custGeom>
                  <a:avLst/>
                  <a:gdLst>
                    <a:gd name="T0" fmla="*/ 17 w 35"/>
                    <a:gd name="T1" fmla="*/ 0 h 75"/>
                    <a:gd name="T2" fmla="*/ 11 w 35"/>
                    <a:gd name="T3" fmla="*/ 3 h 75"/>
                    <a:gd name="T4" fmla="*/ 5 w 35"/>
                    <a:gd name="T5" fmla="*/ 11 h 75"/>
                    <a:gd name="T6" fmla="*/ 1 w 35"/>
                    <a:gd name="T7" fmla="*/ 24 h 75"/>
                    <a:gd name="T8" fmla="*/ 0 w 35"/>
                    <a:gd name="T9" fmla="*/ 38 h 75"/>
                    <a:gd name="T10" fmla="*/ 1 w 35"/>
                    <a:gd name="T11" fmla="*/ 53 h 75"/>
                    <a:gd name="T12" fmla="*/ 5 w 35"/>
                    <a:gd name="T13" fmla="*/ 64 h 75"/>
                    <a:gd name="T14" fmla="*/ 11 w 35"/>
                    <a:gd name="T15" fmla="*/ 71 h 75"/>
                    <a:gd name="T16" fmla="*/ 17 w 35"/>
                    <a:gd name="T17" fmla="*/ 75 h 75"/>
                    <a:gd name="T18" fmla="*/ 24 w 35"/>
                    <a:gd name="T19" fmla="*/ 71 h 75"/>
                    <a:gd name="T20" fmla="*/ 29 w 35"/>
                    <a:gd name="T21" fmla="*/ 64 h 75"/>
                    <a:gd name="T22" fmla="*/ 34 w 35"/>
                    <a:gd name="T23" fmla="*/ 53 h 75"/>
                    <a:gd name="T24" fmla="*/ 35 w 35"/>
                    <a:gd name="T25" fmla="*/ 38 h 75"/>
                    <a:gd name="T26" fmla="*/ 34 w 35"/>
                    <a:gd name="T27" fmla="*/ 24 h 75"/>
                    <a:gd name="T28" fmla="*/ 29 w 35"/>
                    <a:gd name="T29" fmla="*/ 11 h 75"/>
                    <a:gd name="T30" fmla="*/ 24 w 35"/>
                    <a:gd name="T31" fmla="*/ 3 h 75"/>
                    <a:gd name="T32" fmla="*/ 17 w 35"/>
                    <a:gd name="T33" fmla="*/ 0 h 75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0" t="0" r="r" b="b"/>
                  <a:pathLst>
                    <a:path w="35" h="75">
                      <a:moveTo>
                        <a:pt x="17" y="0"/>
                      </a:moveTo>
                      <a:lnTo>
                        <a:pt x="11" y="3"/>
                      </a:lnTo>
                      <a:lnTo>
                        <a:pt x="5" y="11"/>
                      </a:lnTo>
                      <a:lnTo>
                        <a:pt x="1" y="24"/>
                      </a:lnTo>
                      <a:lnTo>
                        <a:pt x="0" y="38"/>
                      </a:lnTo>
                      <a:lnTo>
                        <a:pt x="1" y="53"/>
                      </a:lnTo>
                      <a:lnTo>
                        <a:pt x="5" y="64"/>
                      </a:lnTo>
                      <a:lnTo>
                        <a:pt x="11" y="71"/>
                      </a:lnTo>
                      <a:lnTo>
                        <a:pt x="17" y="75"/>
                      </a:lnTo>
                      <a:lnTo>
                        <a:pt x="24" y="71"/>
                      </a:lnTo>
                      <a:lnTo>
                        <a:pt x="29" y="64"/>
                      </a:lnTo>
                      <a:lnTo>
                        <a:pt x="34" y="53"/>
                      </a:lnTo>
                      <a:lnTo>
                        <a:pt x="35" y="38"/>
                      </a:lnTo>
                      <a:lnTo>
                        <a:pt x="34" y="24"/>
                      </a:lnTo>
                      <a:lnTo>
                        <a:pt x="29" y="11"/>
                      </a:lnTo>
                      <a:lnTo>
                        <a:pt x="24" y="3"/>
                      </a:lnTo>
                      <a:lnTo>
                        <a:pt x="17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625" name="Freeform 62"/>
                <p:cNvSpPr>
                  <a:spLocks/>
                </p:cNvSpPr>
                <p:nvPr/>
              </p:nvSpPr>
              <p:spPr bwMode="auto">
                <a:xfrm>
                  <a:off x="4481" y="1614"/>
                  <a:ext cx="189" cy="49"/>
                </a:xfrm>
                <a:custGeom>
                  <a:avLst/>
                  <a:gdLst>
                    <a:gd name="T0" fmla="*/ 23 w 189"/>
                    <a:gd name="T1" fmla="*/ 49 h 49"/>
                    <a:gd name="T2" fmla="*/ 0 w 189"/>
                    <a:gd name="T3" fmla="*/ 0 h 49"/>
                    <a:gd name="T4" fmla="*/ 162 w 189"/>
                    <a:gd name="T5" fmla="*/ 0 h 49"/>
                    <a:gd name="T6" fmla="*/ 189 w 189"/>
                    <a:gd name="T7" fmla="*/ 49 h 49"/>
                    <a:gd name="T8" fmla="*/ 23 w 189"/>
                    <a:gd name="T9" fmla="*/ 49 h 4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89" h="49">
                      <a:moveTo>
                        <a:pt x="23" y="49"/>
                      </a:moveTo>
                      <a:lnTo>
                        <a:pt x="0" y="0"/>
                      </a:lnTo>
                      <a:lnTo>
                        <a:pt x="162" y="0"/>
                      </a:lnTo>
                      <a:lnTo>
                        <a:pt x="189" y="49"/>
                      </a:lnTo>
                      <a:lnTo>
                        <a:pt x="23" y="4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614" name="Group 63"/>
              <p:cNvGrpSpPr>
                <a:grpSpLocks/>
              </p:cNvGrpSpPr>
              <p:nvPr/>
            </p:nvGrpSpPr>
            <p:grpSpPr bwMode="auto">
              <a:xfrm>
                <a:off x="1728" y="1008"/>
                <a:ext cx="1073" cy="483"/>
                <a:chOff x="2375" y="2170"/>
                <a:chExt cx="1073" cy="483"/>
              </a:xfrm>
            </p:grpSpPr>
            <p:sp>
              <p:nvSpPr>
                <p:cNvPr id="14615" name="Freeform 64"/>
                <p:cNvSpPr>
                  <a:spLocks/>
                </p:cNvSpPr>
                <p:nvPr/>
              </p:nvSpPr>
              <p:spPr bwMode="auto">
                <a:xfrm>
                  <a:off x="2375" y="2170"/>
                  <a:ext cx="1073" cy="483"/>
                </a:xfrm>
                <a:custGeom>
                  <a:avLst/>
                  <a:gdLst>
                    <a:gd name="T0" fmla="*/ 245 w 1073"/>
                    <a:gd name="T1" fmla="*/ 482 h 483"/>
                    <a:gd name="T2" fmla="*/ 260 w 1073"/>
                    <a:gd name="T3" fmla="*/ 477 h 483"/>
                    <a:gd name="T4" fmla="*/ 272 w 1073"/>
                    <a:gd name="T5" fmla="*/ 468 h 483"/>
                    <a:gd name="T6" fmla="*/ 282 w 1073"/>
                    <a:gd name="T7" fmla="*/ 455 h 483"/>
                    <a:gd name="T8" fmla="*/ 288 w 1073"/>
                    <a:gd name="T9" fmla="*/ 455 h 483"/>
                    <a:gd name="T10" fmla="*/ 298 w 1073"/>
                    <a:gd name="T11" fmla="*/ 468 h 483"/>
                    <a:gd name="T12" fmla="*/ 311 w 1073"/>
                    <a:gd name="T13" fmla="*/ 477 h 483"/>
                    <a:gd name="T14" fmla="*/ 326 w 1073"/>
                    <a:gd name="T15" fmla="*/ 482 h 483"/>
                    <a:gd name="T16" fmla="*/ 344 w 1073"/>
                    <a:gd name="T17" fmla="*/ 482 h 483"/>
                    <a:gd name="T18" fmla="*/ 362 w 1073"/>
                    <a:gd name="T19" fmla="*/ 474 h 483"/>
                    <a:gd name="T20" fmla="*/ 376 w 1073"/>
                    <a:gd name="T21" fmla="*/ 459 h 483"/>
                    <a:gd name="T22" fmla="*/ 385 w 1073"/>
                    <a:gd name="T23" fmla="*/ 441 h 483"/>
                    <a:gd name="T24" fmla="*/ 734 w 1073"/>
                    <a:gd name="T25" fmla="*/ 430 h 483"/>
                    <a:gd name="T26" fmla="*/ 739 w 1073"/>
                    <a:gd name="T27" fmla="*/ 450 h 483"/>
                    <a:gd name="T28" fmla="*/ 750 w 1073"/>
                    <a:gd name="T29" fmla="*/ 468 h 483"/>
                    <a:gd name="T30" fmla="*/ 767 w 1073"/>
                    <a:gd name="T31" fmla="*/ 479 h 483"/>
                    <a:gd name="T32" fmla="*/ 786 w 1073"/>
                    <a:gd name="T33" fmla="*/ 483 h 483"/>
                    <a:gd name="T34" fmla="*/ 801 w 1073"/>
                    <a:gd name="T35" fmla="*/ 481 h 483"/>
                    <a:gd name="T36" fmla="*/ 816 w 1073"/>
                    <a:gd name="T37" fmla="*/ 473 h 483"/>
                    <a:gd name="T38" fmla="*/ 827 w 1073"/>
                    <a:gd name="T39" fmla="*/ 462 h 483"/>
                    <a:gd name="T40" fmla="*/ 835 w 1073"/>
                    <a:gd name="T41" fmla="*/ 447 h 483"/>
                    <a:gd name="T42" fmla="*/ 843 w 1073"/>
                    <a:gd name="T43" fmla="*/ 462 h 483"/>
                    <a:gd name="T44" fmla="*/ 853 w 1073"/>
                    <a:gd name="T45" fmla="*/ 473 h 483"/>
                    <a:gd name="T46" fmla="*/ 868 w 1073"/>
                    <a:gd name="T47" fmla="*/ 481 h 483"/>
                    <a:gd name="T48" fmla="*/ 883 w 1073"/>
                    <a:gd name="T49" fmla="*/ 483 h 483"/>
                    <a:gd name="T50" fmla="*/ 902 w 1073"/>
                    <a:gd name="T51" fmla="*/ 479 h 483"/>
                    <a:gd name="T52" fmla="*/ 919 w 1073"/>
                    <a:gd name="T53" fmla="*/ 468 h 483"/>
                    <a:gd name="T54" fmla="*/ 930 w 1073"/>
                    <a:gd name="T55" fmla="*/ 450 h 483"/>
                    <a:gd name="T56" fmla="*/ 935 w 1073"/>
                    <a:gd name="T57" fmla="*/ 430 h 483"/>
                    <a:gd name="T58" fmla="*/ 994 w 1073"/>
                    <a:gd name="T59" fmla="*/ 302 h 483"/>
                    <a:gd name="T60" fmla="*/ 59 w 1073"/>
                    <a:gd name="T61" fmla="*/ 0 h 483"/>
                    <a:gd name="T62" fmla="*/ 74 w 1073"/>
                    <a:gd name="T63" fmla="*/ 430 h 483"/>
                    <a:gd name="T64" fmla="*/ 187 w 1073"/>
                    <a:gd name="T65" fmla="*/ 441 h 483"/>
                    <a:gd name="T66" fmla="*/ 195 w 1073"/>
                    <a:gd name="T67" fmla="*/ 459 h 483"/>
                    <a:gd name="T68" fmla="*/ 209 w 1073"/>
                    <a:gd name="T69" fmla="*/ 474 h 483"/>
                    <a:gd name="T70" fmla="*/ 228 w 1073"/>
                    <a:gd name="T71" fmla="*/ 482 h 483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0" t="0" r="r" b="b"/>
                  <a:pathLst>
                    <a:path w="1073" h="483">
                      <a:moveTo>
                        <a:pt x="237" y="483"/>
                      </a:moveTo>
                      <a:lnTo>
                        <a:pt x="245" y="482"/>
                      </a:lnTo>
                      <a:lnTo>
                        <a:pt x="253" y="481"/>
                      </a:lnTo>
                      <a:lnTo>
                        <a:pt x="260" y="477"/>
                      </a:lnTo>
                      <a:lnTo>
                        <a:pt x="267" y="473"/>
                      </a:lnTo>
                      <a:lnTo>
                        <a:pt x="272" y="468"/>
                      </a:lnTo>
                      <a:lnTo>
                        <a:pt x="278" y="462"/>
                      </a:lnTo>
                      <a:lnTo>
                        <a:pt x="282" y="455"/>
                      </a:lnTo>
                      <a:lnTo>
                        <a:pt x="285" y="447"/>
                      </a:lnTo>
                      <a:lnTo>
                        <a:pt x="288" y="455"/>
                      </a:lnTo>
                      <a:lnTo>
                        <a:pt x="294" y="462"/>
                      </a:lnTo>
                      <a:lnTo>
                        <a:pt x="298" y="468"/>
                      </a:lnTo>
                      <a:lnTo>
                        <a:pt x="305" y="473"/>
                      </a:lnTo>
                      <a:lnTo>
                        <a:pt x="311" y="477"/>
                      </a:lnTo>
                      <a:lnTo>
                        <a:pt x="319" y="481"/>
                      </a:lnTo>
                      <a:lnTo>
                        <a:pt x="326" y="482"/>
                      </a:lnTo>
                      <a:lnTo>
                        <a:pt x="334" y="483"/>
                      </a:lnTo>
                      <a:lnTo>
                        <a:pt x="344" y="482"/>
                      </a:lnTo>
                      <a:lnTo>
                        <a:pt x="354" y="479"/>
                      </a:lnTo>
                      <a:lnTo>
                        <a:pt x="362" y="474"/>
                      </a:lnTo>
                      <a:lnTo>
                        <a:pt x="370" y="468"/>
                      </a:lnTo>
                      <a:lnTo>
                        <a:pt x="376" y="459"/>
                      </a:lnTo>
                      <a:lnTo>
                        <a:pt x="382" y="450"/>
                      </a:lnTo>
                      <a:lnTo>
                        <a:pt x="385" y="441"/>
                      </a:lnTo>
                      <a:lnTo>
                        <a:pt x="386" y="430"/>
                      </a:lnTo>
                      <a:lnTo>
                        <a:pt x="734" y="430"/>
                      </a:lnTo>
                      <a:lnTo>
                        <a:pt x="735" y="441"/>
                      </a:lnTo>
                      <a:lnTo>
                        <a:pt x="739" y="450"/>
                      </a:lnTo>
                      <a:lnTo>
                        <a:pt x="744" y="459"/>
                      </a:lnTo>
                      <a:lnTo>
                        <a:pt x="750" y="468"/>
                      </a:lnTo>
                      <a:lnTo>
                        <a:pt x="758" y="474"/>
                      </a:lnTo>
                      <a:lnTo>
                        <a:pt x="767" y="479"/>
                      </a:lnTo>
                      <a:lnTo>
                        <a:pt x="776" y="482"/>
                      </a:lnTo>
                      <a:lnTo>
                        <a:pt x="786" y="483"/>
                      </a:lnTo>
                      <a:lnTo>
                        <a:pt x="794" y="482"/>
                      </a:lnTo>
                      <a:lnTo>
                        <a:pt x="801" y="481"/>
                      </a:lnTo>
                      <a:lnTo>
                        <a:pt x="809" y="477"/>
                      </a:lnTo>
                      <a:lnTo>
                        <a:pt x="816" y="473"/>
                      </a:lnTo>
                      <a:lnTo>
                        <a:pt x="822" y="468"/>
                      </a:lnTo>
                      <a:lnTo>
                        <a:pt x="827" y="462"/>
                      </a:lnTo>
                      <a:lnTo>
                        <a:pt x="832" y="455"/>
                      </a:lnTo>
                      <a:lnTo>
                        <a:pt x="835" y="447"/>
                      </a:lnTo>
                      <a:lnTo>
                        <a:pt x="838" y="455"/>
                      </a:lnTo>
                      <a:lnTo>
                        <a:pt x="843" y="462"/>
                      </a:lnTo>
                      <a:lnTo>
                        <a:pt x="848" y="468"/>
                      </a:lnTo>
                      <a:lnTo>
                        <a:pt x="853" y="473"/>
                      </a:lnTo>
                      <a:lnTo>
                        <a:pt x="860" y="477"/>
                      </a:lnTo>
                      <a:lnTo>
                        <a:pt x="868" y="481"/>
                      </a:lnTo>
                      <a:lnTo>
                        <a:pt x="875" y="482"/>
                      </a:lnTo>
                      <a:lnTo>
                        <a:pt x="883" y="483"/>
                      </a:lnTo>
                      <a:lnTo>
                        <a:pt x="893" y="482"/>
                      </a:lnTo>
                      <a:lnTo>
                        <a:pt x="902" y="479"/>
                      </a:lnTo>
                      <a:lnTo>
                        <a:pt x="911" y="474"/>
                      </a:lnTo>
                      <a:lnTo>
                        <a:pt x="919" y="468"/>
                      </a:lnTo>
                      <a:lnTo>
                        <a:pt x="925" y="459"/>
                      </a:lnTo>
                      <a:lnTo>
                        <a:pt x="930" y="450"/>
                      </a:lnTo>
                      <a:lnTo>
                        <a:pt x="934" y="441"/>
                      </a:lnTo>
                      <a:lnTo>
                        <a:pt x="935" y="430"/>
                      </a:lnTo>
                      <a:lnTo>
                        <a:pt x="1073" y="430"/>
                      </a:lnTo>
                      <a:lnTo>
                        <a:pt x="994" y="302"/>
                      </a:lnTo>
                      <a:lnTo>
                        <a:pt x="1038" y="0"/>
                      </a:lnTo>
                      <a:lnTo>
                        <a:pt x="59" y="0"/>
                      </a:lnTo>
                      <a:lnTo>
                        <a:pt x="0" y="309"/>
                      </a:lnTo>
                      <a:lnTo>
                        <a:pt x="74" y="430"/>
                      </a:lnTo>
                      <a:lnTo>
                        <a:pt x="185" y="430"/>
                      </a:lnTo>
                      <a:lnTo>
                        <a:pt x="187" y="441"/>
                      </a:lnTo>
                      <a:lnTo>
                        <a:pt x="190" y="450"/>
                      </a:lnTo>
                      <a:lnTo>
                        <a:pt x="195" y="459"/>
                      </a:lnTo>
                      <a:lnTo>
                        <a:pt x="202" y="468"/>
                      </a:lnTo>
                      <a:lnTo>
                        <a:pt x="209" y="474"/>
                      </a:lnTo>
                      <a:lnTo>
                        <a:pt x="218" y="479"/>
                      </a:lnTo>
                      <a:lnTo>
                        <a:pt x="228" y="482"/>
                      </a:lnTo>
                      <a:lnTo>
                        <a:pt x="237" y="48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616" name="Freeform 65"/>
                <p:cNvSpPr>
                  <a:spLocks/>
                </p:cNvSpPr>
                <p:nvPr/>
              </p:nvSpPr>
              <p:spPr bwMode="auto">
                <a:xfrm>
                  <a:off x="2415" y="2208"/>
                  <a:ext cx="965" cy="354"/>
                </a:xfrm>
                <a:custGeom>
                  <a:avLst/>
                  <a:gdLst>
                    <a:gd name="T0" fmla="*/ 0 w 965"/>
                    <a:gd name="T1" fmla="*/ 264 h 354"/>
                    <a:gd name="T2" fmla="*/ 50 w 965"/>
                    <a:gd name="T3" fmla="*/ 0 h 354"/>
                    <a:gd name="T4" fmla="*/ 954 w 965"/>
                    <a:gd name="T5" fmla="*/ 0 h 354"/>
                    <a:gd name="T6" fmla="*/ 918 w 965"/>
                    <a:gd name="T7" fmla="*/ 249 h 354"/>
                    <a:gd name="T8" fmla="*/ 131 w 965"/>
                    <a:gd name="T9" fmla="*/ 249 h 354"/>
                    <a:gd name="T10" fmla="*/ 161 w 965"/>
                    <a:gd name="T11" fmla="*/ 287 h 354"/>
                    <a:gd name="T12" fmla="*/ 924 w 965"/>
                    <a:gd name="T13" fmla="*/ 287 h 354"/>
                    <a:gd name="T14" fmla="*/ 965 w 965"/>
                    <a:gd name="T15" fmla="*/ 354 h 354"/>
                    <a:gd name="T16" fmla="*/ 55 w 965"/>
                    <a:gd name="T17" fmla="*/ 354 h 354"/>
                    <a:gd name="T18" fmla="*/ 0 w 965"/>
                    <a:gd name="T19" fmla="*/ 264 h 354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965" h="354">
                      <a:moveTo>
                        <a:pt x="0" y="264"/>
                      </a:moveTo>
                      <a:lnTo>
                        <a:pt x="50" y="0"/>
                      </a:lnTo>
                      <a:lnTo>
                        <a:pt x="954" y="0"/>
                      </a:lnTo>
                      <a:lnTo>
                        <a:pt x="918" y="249"/>
                      </a:lnTo>
                      <a:lnTo>
                        <a:pt x="131" y="249"/>
                      </a:lnTo>
                      <a:lnTo>
                        <a:pt x="161" y="287"/>
                      </a:lnTo>
                      <a:lnTo>
                        <a:pt x="924" y="287"/>
                      </a:lnTo>
                      <a:lnTo>
                        <a:pt x="965" y="354"/>
                      </a:lnTo>
                      <a:lnTo>
                        <a:pt x="55" y="354"/>
                      </a:lnTo>
                      <a:lnTo>
                        <a:pt x="0" y="264"/>
                      </a:lnTo>
                      <a:close/>
                    </a:path>
                  </a:pathLst>
                </a:custGeom>
                <a:solidFill>
                  <a:srgbClr val="3FB2E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617" name="Freeform 66"/>
                <p:cNvSpPr>
                  <a:spLocks/>
                </p:cNvSpPr>
                <p:nvPr/>
              </p:nvSpPr>
              <p:spPr bwMode="auto">
                <a:xfrm>
                  <a:off x="2650" y="2262"/>
                  <a:ext cx="138" cy="110"/>
                </a:xfrm>
                <a:custGeom>
                  <a:avLst/>
                  <a:gdLst>
                    <a:gd name="T0" fmla="*/ 138 w 138"/>
                    <a:gd name="T1" fmla="*/ 0 h 110"/>
                    <a:gd name="T2" fmla="*/ 17 w 138"/>
                    <a:gd name="T3" fmla="*/ 0 h 110"/>
                    <a:gd name="T4" fmla="*/ 0 w 138"/>
                    <a:gd name="T5" fmla="*/ 110 h 110"/>
                    <a:gd name="T6" fmla="*/ 122 w 138"/>
                    <a:gd name="T7" fmla="*/ 110 h 110"/>
                    <a:gd name="T8" fmla="*/ 138 w 138"/>
                    <a:gd name="T9" fmla="*/ 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8" h="110">
                      <a:moveTo>
                        <a:pt x="138" y="0"/>
                      </a:moveTo>
                      <a:lnTo>
                        <a:pt x="17" y="0"/>
                      </a:lnTo>
                      <a:lnTo>
                        <a:pt x="0" y="110"/>
                      </a:lnTo>
                      <a:lnTo>
                        <a:pt x="122" y="110"/>
                      </a:lnTo>
                      <a:lnTo>
                        <a:pt x="13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618" name="Freeform 67"/>
                <p:cNvSpPr>
                  <a:spLocks/>
                </p:cNvSpPr>
                <p:nvPr/>
              </p:nvSpPr>
              <p:spPr bwMode="auto">
                <a:xfrm>
                  <a:off x="2481" y="2262"/>
                  <a:ext cx="138" cy="110"/>
                </a:xfrm>
                <a:custGeom>
                  <a:avLst/>
                  <a:gdLst>
                    <a:gd name="T0" fmla="*/ 122 w 138"/>
                    <a:gd name="T1" fmla="*/ 110 h 110"/>
                    <a:gd name="T2" fmla="*/ 138 w 138"/>
                    <a:gd name="T3" fmla="*/ 0 h 110"/>
                    <a:gd name="T4" fmla="*/ 15 w 138"/>
                    <a:gd name="T5" fmla="*/ 0 h 110"/>
                    <a:gd name="T6" fmla="*/ 0 w 138"/>
                    <a:gd name="T7" fmla="*/ 110 h 110"/>
                    <a:gd name="T8" fmla="*/ 122 w 138"/>
                    <a:gd name="T9" fmla="*/ 11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8" h="110">
                      <a:moveTo>
                        <a:pt x="122" y="110"/>
                      </a:moveTo>
                      <a:lnTo>
                        <a:pt x="138" y="0"/>
                      </a:lnTo>
                      <a:lnTo>
                        <a:pt x="15" y="0"/>
                      </a:lnTo>
                      <a:lnTo>
                        <a:pt x="0" y="110"/>
                      </a:lnTo>
                      <a:lnTo>
                        <a:pt x="122" y="11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619" name="Freeform 68"/>
                <p:cNvSpPr>
                  <a:spLocks/>
                </p:cNvSpPr>
                <p:nvPr/>
              </p:nvSpPr>
              <p:spPr bwMode="auto">
                <a:xfrm>
                  <a:off x="2820" y="2262"/>
                  <a:ext cx="137" cy="110"/>
                </a:xfrm>
                <a:custGeom>
                  <a:avLst/>
                  <a:gdLst>
                    <a:gd name="T0" fmla="*/ 137 w 137"/>
                    <a:gd name="T1" fmla="*/ 0 h 110"/>
                    <a:gd name="T2" fmla="*/ 16 w 137"/>
                    <a:gd name="T3" fmla="*/ 0 h 110"/>
                    <a:gd name="T4" fmla="*/ 0 w 137"/>
                    <a:gd name="T5" fmla="*/ 110 h 110"/>
                    <a:gd name="T6" fmla="*/ 122 w 137"/>
                    <a:gd name="T7" fmla="*/ 110 h 110"/>
                    <a:gd name="T8" fmla="*/ 137 w 137"/>
                    <a:gd name="T9" fmla="*/ 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7" h="110">
                      <a:moveTo>
                        <a:pt x="137" y="0"/>
                      </a:moveTo>
                      <a:lnTo>
                        <a:pt x="16" y="0"/>
                      </a:lnTo>
                      <a:lnTo>
                        <a:pt x="0" y="110"/>
                      </a:lnTo>
                      <a:lnTo>
                        <a:pt x="122" y="110"/>
                      </a:lnTo>
                      <a:lnTo>
                        <a:pt x="137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620" name="Freeform 69"/>
                <p:cNvSpPr>
                  <a:spLocks/>
                </p:cNvSpPr>
                <p:nvPr/>
              </p:nvSpPr>
              <p:spPr bwMode="auto">
                <a:xfrm>
                  <a:off x="2989" y="2262"/>
                  <a:ext cx="136" cy="110"/>
                </a:xfrm>
                <a:custGeom>
                  <a:avLst/>
                  <a:gdLst>
                    <a:gd name="T0" fmla="*/ 136 w 136"/>
                    <a:gd name="T1" fmla="*/ 0 h 110"/>
                    <a:gd name="T2" fmla="*/ 16 w 136"/>
                    <a:gd name="T3" fmla="*/ 0 h 110"/>
                    <a:gd name="T4" fmla="*/ 0 w 136"/>
                    <a:gd name="T5" fmla="*/ 110 h 110"/>
                    <a:gd name="T6" fmla="*/ 121 w 136"/>
                    <a:gd name="T7" fmla="*/ 110 h 110"/>
                    <a:gd name="T8" fmla="*/ 136 w 136"/>
                    <a:gd name="T9" fmla="*/ 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" h="110">
                      <a:moveTo>
                        <a:pt x="136" y="0"/>
                      </a:moveTo>
                      <a:lnTo>
                        <a:pt x="16" y="0"/>
                      </a:lnTo>
                      <a:lnTo>
                        <a:pt x="0" y="110"/>
                      </a:lnTo>
                      <a:lnTo>
                        <a:pt x="121" y="110"/>
                      </a:lnTo>
                      <a:lnTo>
                        <a:pt x="13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621" name="Freeform 70"/>
                <p:cNvSpPr>
                  <a:spLocks/>
                </p:cNvSpPr>
                <p:nvPr/>
              </p:nvSpPr>
              <p:spPr bwMode="auto">
                <a:xfrm>
                  <a:off x="3162" y="2262"/>
                  <a:ext cx="138" cy="110"/>
                </a:xfrm>
                <a:custGeom>
                  <a:avLst/>
                  <a:gdLst>
                    <a:gd name="T0" fmla="*/ 138 w 138"/>
                    <a:gd name="T1" fmla="*/ 0 h 110"/>
                    <a:gd name="T2" fmla="*/ 17 w 138"/>
                    <a:gd name="T3" fmla="*/ 0 h 110"/>
                    <a:gd name="T4" fmla="*/ 0 w 138"/>
                    <a:gd name="T5" fmla="*/ 110 h 110"/>
                    <a:gd name="T6" fmla="*/ 123 w 138"/>
                    <a:gd name="T7" fmla="*/ 110 h 110"/>
                    <a:gd name="T8" fmla="*/ 138 w 138"/>
                    <a:gd name="T9" fmla="*/ 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8" h="110">
                      <a:moveTo>
                        <a:pt x="138" y="0"/>
                      </a:moveTo>
                      <a:lnTo>
                        <a:pt x="17" y="0"/>
                      </a:lnTo>
                      <a:lnTo>
                        <a:pt x="0" y="110"/>
                      </a:lnTo>
                      <a:lnTo>
                        <a:pt x="123" y="110"/>
                      </a:lnTo>
                      <a:lnTo>
                        <a:pt x="13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4568" name="Group 71"/>
            <p:cNvGrpSpPr>
              <a:grpSpLocks/>
            </p:cNvGrpSpPr>
            <p:nvPr/>
          </p:nvGrpSpPr>
          <p:grpSpPr bwMode="auto">
            <a:xfrm rot="5400000" flipH="1" flipV="1">
              <a:off x="4026" y="1014"/>
              <a:ext cx="725" cy="138"/>
              <a:chOff x="624" y="960"/>
              <a:chExt cx="3325" cy="531"/>
            </a:xfrm>
          </p:grpSpPr>
          <p:grpSp>
            <p:nvGrpSpPr>
              <p:cNvPr id="14591" name="Group 72"/>
              <p:cNvGrpSpPr>
                <a:grpSpLocks/>
              </p:cNvGrpSpPr>
              <p:nvPr/>
            </p:nvGrpSpPr>
            <p:grpSpPr bwMode="auto">
              <a:xfrm>
                <a:off x="624" y="1008"/>
                <a:ext cx="1073" cy="483"/>
                <a:chOff x="2375" y="2170"/>
                <a:chExt cx="1073" cy="483"/>
              </a:xfrm>
            </p:grpSpPr>
            <p:sp>
              <p:nvSpPr>
                <p:cNvPr id="14605" name="Freeform 73"/>
                <p:cNvSpPr>
                  <a:spLocks/>
                </p:cNvSpPr>
                <p:nvPr/>
              </p:nvSpPr>
              <p:spPr bwMode="auto">
                <a:xfrm>
                  <a:off x="2375" y="2170"/>
                  <a:ext cx="1073" cy="483"/>
                </a:xfrm>
                <a:custGeom>
                  <a:avLst/>
                  <a:gdLst>
                    <a:gd name="T0" fmla="*/ 245 w 1073"/>
                    <a:gd name="T1" fmla="*/ 482 h 483"/>
                    <a:gd name="T2" fmla="*/ 260 w 1073"/>
                    <a:gd name="T3" fmla="*/ 477 h 483"/>
                    <a:gd name="T4" fmla="*/ 272 w 1073"/>
                    <a:gd name="T5" fmla="*/ 468 h 483"/>
                    <a:gd name="T6" fmla="*/ 282 w 1073"/>
                    <a:gd name="T7" fmla="*/ 455 h 483"/>
                    <a:gd name="T8" fmla="*/ 288 w 1073"/>
                    <a:gd name="T9" fmla="*/ 455 h 483"/>
                    <a:gd name="T10" fmla="*/ 298 w 1073"/>
                    <a:gd name="T11" fmla="*/ 468 h 483"/>
                    <a:gd name="T12" fmla="*/ 311 w 1073"/>
                    <a:gd name="T13" fmla="*/ 477 h 483"/>
                    <a:gd name="T14" fmla="*/ 326 w 1073"/>
                    <a:gd name="T15" fmla="*/ 482 h 483"/>
                    <a:gd name="T16" fmla="*/ 344 w 1073"/>
                    <a:gd name="T17" fmla="*/ 482 h 483"/>
                    <a:gd name="T18" fmla="*/ 362 w 1073"/>
                    <a:gd name="T19" fmla="*/ 474 h 483"/>
                    <a:gd name="T20" fmla="*/ 376 w 1073"/>
                    <a:gd name="T21" fmla="*/ 459 h 483"/>
                    <a:gd name="T22" fmla="*/ 385 w 1073"/>
                    <a:gd name="T23" fmla="*/ 441 h 483"/>
                    <a:gd name="T24" fmla="*/ 734 w 1073"/>
                    <a:gd name="T25" fmla="*/ 430 h 483"/>
                    <a:gd name="T26" fmla="*/ 739 w 1073"/>
                    <a:gd name="T27" fmla="*/ 450 h 483"/>
                    <a:gd name="T28" fmla="*/ 750 w 1073"/>
                    <a:gd name="T29" fmla="*/ 468 h 483"/>
                    <a:gd name="T30" fmla="*/ 767 w 1073"/>
                    <a:gd name="T31" fmla="*/ 479 h 483"/>
                    <a:gd name="T32" fmla="*/ 786 w 1073"/>
                    <a:gd name="T33" fmla="*/ 483 h 483"/>
                    <a:gd name="T34" fmla="*/ 801 w 1073"/>
                    <a:gd name="T35" fmla="*/ 481 h 483"/>
                    <a:gd name="T36" fmla="*/ 816 w 1073"/>
                    <a:gd name="T37" fmla="*/ 473 h 483"/>
                    <a:gd name="T38" fmla="*/ 827 w 1073"/>
                    <a:gd name="T39" fmla="*/ 462 h 483"/>
                    <a:gd name="T40" fmla="*/ 835 w 1073"/>
                    <a:gd name="T41" fmla="*/ 447 h 483"/>
                    <a:gd name="T42" fmla="*/ 843 w 1073"/>
                    <a:gd name="T43" fmla="*/ 462 h 483"/>
                    <a:gd name="T44" fmla="*/ 853 w 1073"/>
                    <a:gd name="T45" fmla="*/ 473 h 483"/>
                    <a:gd name="T46" fmla="*/ 868 w 1073"/>
                    <a:gd name="T47" fmla="*/ 481 h 483"/>
                    <a:gd name="T48" fmla="*/ 883 w 1073"/>
                    <a:gd name="T49" fmla="*/ 483 h 483"/>
                    <a:gd name="T50" fmla="*/ 902 w 1073"/>
                    <a:gd name="T51" fmla="*/ 479 h 483"/>
                    <a:gd name="T52" fmla="*/ 919 w 1073"/>
                    <a:gd name="T53" fmla="*/ 468 h 483"/>
                    <a:gd name="T54" fmla="*/ 930 w 1073"/>
                    <a:gd name="T55" fmla="*/ 450 h 483"/>
                    <a:gd name="T56" fmla="*/ 935 w 1073"/>
                    <a:gd name="T57" fmla="*/ 430 h 483"/>
                    <a:gd name="T58" fmla="*/ 994 w 1073"/>
                    <a:gd name="T59" fmla="*/ 302 h 483"/>
                    <a:gd name="T60" fmla="*/ 59 w 1073"/>
                    <a:gd name="T61" fmla="*/ 0 h 483"/>
                    <a:gd name="T62" fmla="*/ 74 w 1073"/>
                    <a:gd name="T63" fmla="*/ 430 h 483"/>
                    <a:gd name="T64" fmla="*/ 187 w 1073"/>
                    <a:gd name="T65" fmla="*/ 441 h 483"/>
                    <a:gd name="T66" fmla="*/ 195 w 1073"/>
                    <a:gd name="T67" fmla="*/ 459 h 483"/>
                    <a:gd name="T68" fmla="*/ 209 w 1073"/>
                    <a:gd name="T69" fmla="*/ 474 h 483"/>
                    <a:gd name="T70" fmla="*/ 228 w 1073"/>
                    <a:gd name="T71" fmla="*/ 482 h 483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0" t="0" r="r" b="b"/>
                  <a:pathLst>
                    <a:path w="1073" h="483">
                      <a:moveTo>
                        <a:pt x="237" y="483"/>
                      </a:moveTo>
                      <a:lnTo>
                        <a:pt x="245" y="482"/>
                      </a:lnTo>
                      <a:lnTo>
                        <a:pt x="253" y="481"/>
                      </a:lnTo>
                      <a:lnTo>
                        <a:pt x="260" y="477"/>
                      </a:lnTo>
                      <a:lnTo>
                        <a:pt x="267" y="473"/>
                      </a:lnTo>
                      <a:lnTo>
                        <a:pt x="272" y="468"/>
                      </a:lnTo>
                      <a:lnTo>
                        <a:pt x="278" y="462"/>
                      </a:lnTo>
                      <a:lnTo>
                        <a:pt x="282" y="455"/>
                      </a:lnTo>
                      <a:lnTo>
                        <a:pt x="285" y="447"/>
                      </a:lnTo>
                      <a:lnTo>
                        <a:pt x="288" y="455"/>
                      </a:lnTo>
                      <a:lnTo>
                        <a:pt x="294" y="462"/>
                      </a:lnTo>
                      <a:lnTo>
                        <a:pt x="298" y="468"/>
                      </a:lnTo>
                      <a:lnTo>
                        <a:pt x="305" y="473"/>
                      </a:lnTo>
                      <a:lnTo>
                        <a:pt x="311" y="477"/>
                      </a:lnTo>
                      <a:lnTo>
                        <a:pt x="319" y="481"/>
                      </a:lnTo>
                      <a:lnTo>
                        <a:pt x="326" y="482"/>
                      </a:lnTo>
                      <a:lnTo>
                        <a:pt x="334" y="483"/>
                      </a:lnTo>
                      <a:lnTo>
                        <a:pt x="344" y="482"/>
                      </a:lnTo>
                      <a:lnTo>
                        <a:pt x="354" y="479"/>
                      </a:lnTo>
                      <a:lnTo>
                        <a:pt x="362" y="474"/>
                      </a:lnTo>
                      <a:lnTo>
                        <a:pt x="370" y="468"/>
                      </a:lnTo>
                      <a:lnTo>
                        <a:pt x="376" y="459"/>
                      </a:lnTo>
                      <a:lnTo>
                        <a:pt x="382" y="450"/>
                      </a:lnTo>
                      <a:lnTo>
                        <a:pt x="385" y="441"/>
                      </a:lnTo>
                      <a:lnTo>
                        <a:pt x="386" y="430"/>
                      </a:lnTo>
                      <a:lnTo>
                        <a:pt x="734" y="430"/>
                      </a:lnTo>
                      <a:lnTo>
                        <a:pt x="735" y="441"/>
                      </a:lnTo>
                      <a:lnTo>
                        <a:pt x="739" y="450"/>
                      </a:lnTo>
                      <a:lnTo>
                        <a:pt x="744" y="459"/>
                      </a:lnTo>
                      <a:lnTo>
                        <a:pt x="750" y="468"/>
                      </a:lnTo>
                      <a:lnTo>
                        <a:pt x="758" y="474"/>
                      </a:lnTo>
                      <a:lnTo>
                        <a:pt x="767" y="479"/>
                      </a:lnTo>
                      <a:lnTo>
                        <a:pt x="776" y="482"/>
                      </a:lnTo>
                      <a:lnTo>
                        <a:pt x="786" y="483"/>
                      </a:lnTo>
                      <a:lnTo>
                        <a:pt x="794" y="482"/>
                      </a:lnTo>
                      <a:lnTo>
                        <a:pt x="801" y="481"/>
                      </a:lnTo>
                      <a:lnTo>
                        <a:pt x="809" y="477"/>
                      </a:lnTo>
                      <a:lnTo>
                        <a:pt x="816" y="473"/>
                      </a:lnTo>
                      <a:lnTo>
                        <a:pt x="822" y="468"/>
                      </a:lnTo>
                      <a:lnTo>
                        <a:pt x="827" y="462"/>
                      </a:lnTo>
                      <a:lnTo>
                        <a:pt x="832" y="455"/>
                      </a:lnTo>
                      <a:lnTo>
                        <a:pt x="835" y="447"/>
                      </a:lnTo>
                      <a:lnTo>
                        <a:pt x="838" y="455"/>
                      </a:lnTo>
                      <a:lnTo>
                        <a:pt x="843" y="462"/>
                      </a:lnTo>
                      <a:lnTo>
                        <a:pt x="848" y="468"/>
                      </a:lnTo>
                      <a:lnTo>
                        <a:pt x="853" y="473"/>
                      </a:lnTo>
                      <a:lnTo>
                        <a:pt x="860" y="477"/>
                      </a:lnTo>
                      <a:lnTo>
                        <a:pt x="868" y="481"/>
                      </a:lnTo>
                      <a:lnTo>
                        <a:pt x="875" y="482"/>
                      </a:lnTo>
                      <a:lnTo>
                        <a:pt x="883" y="483"/>
                      </a:lnTo>
                      <a:lnTo>
                        <a:pt x="893" y="482"/>
                      </a:lnTo>
                      <a:lnTo>
                        <a:pt x="902" y="479"/>
                      </a:lnTo>
                      <a:lnTo>
                        <a:pt x="911" y="474"/>
                      </a:lnTo>
                      <a:lnTo>
                        <a:pt x="919" y="468"/>
                      </a:lnTo>
                      <a:lnTo>
                        <a:pt x="925" y="459"/>
                      </a:lnTo>
                      <a:lnTo>
                        <a:pt x="930" y="450"/>
                      </a:lnTo>
                      <a:lnTo>
                        <a:pt x="934" y="441"/>
                      </a:lnTo>
                      <a:lnTo>
                        <a:pt x="935" y="430"/>
                      </a:lnTo>
                      <a:lnTo>
                        <a:pt x="1073" y="430"/>
                      </a:lnTo>
                      <a:lnTo>
                        <a:pt x="994" y="302"/>
                      </a:lnTo>
                      <a:lnTo>
                        <a:pt x="1038" y="0"/>
                      </a:lnTo>
                      <a:lnTo>
                        <a:pt x="59" y="0"/>
                      </a:lnTo>
                      <a:lnTo>
                        <a:pt x="0" y="309"/>
                      </a:lnTo>
                      <a:lnTo>
                        <a:pt x="74" y="430"/>
                      </a:lnTo>
                      <a:lnTo>
                        <a:pt x="185" y="430"/>
                      </a:lnTo>
                      <a:lnTo>
                        <a:pt x="187" y="441"/>
                      </a:lnTo>
                      <a:lnTo>
                        <a:pt x="190" y="450"/>
                      </a:lnTo>
                      <a:lnTo>
                        <a:pt x="195" y="459"/>
                      </a:lnTo>
                      <a:lnTo>
                        <a:pt x="202" y="468"/>
                      </a:lnTo>
                      <a:lnTo>
                        <a:pt x="209" y="474"/>
                      </a:lnTo>
                      <a:lnTo>
                        <a:pt x="218" y="479"/>
                      </a:lnTo>
                      <a:lnTo>
                        <a:pt x="228" y="482"/>
                      </a:lnTo>
                      <a:lnTo>
                        <a:pt x="237" y="48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606" name="Freeform 74"/>
                <p:cNvSpPr>
                  <a:spLocks/>
                </p:cNvSpPr>
                <p:nvPr/>
              </p:nvSpPr>
              <p:spPr bwMode="auto">
                <a:xfrm>
                  <a:off x="2415" y="2208"/>
                  <a:ext cx="965" cy="354"/>
                </a:xfrm>
                <a:custGeom>
                  <a:avLst/>
                  <a:gdLst>
                    <a:gd name="T0" fmla="*/ 0 w 965"/>
                    <a:gd name="T1" fmla="*/ 264 h 354"/>
                    <a:gd name="T2" fmla="*/ 50 w 965"/>
                    <a:gd name="T3" fmla="*/ 0 h 354"/>
                    <a:gd name="T4" fmla="*/ 954 w 965"/>
                    <a:gd name="T5" fmla="*/ 0 h 354"/>
                    <a:gd name="T6" fmla="*/ 918 w 965"/>
                    <a:gd name="T7" fmla="*/ 249 h 354"/>
                    <a:gd name="T8" fmla="*/ 131 w 965"/>
                    <a:gd name="T9" fmla="*/ 249 h 354"/>
                    <a:gd name="T10" fmla="*/ 161 w 965"/>
                    <a:gd name="T11" fmla="*/ 287 h 354"/>
                    <a:gd name="T12" fmla="*/ 924 w 965"/>
                    <a:gd name="T13" fmla="*/ 287 h 354"/>
                    <a:gd name="T14" fmla="*/ 965 w 965"/>
                    <a:gd name="T15" fmla="*/ 354 h 354"/>
                    <a:gd name="T16" fmla="*/ 55 w 965"/>
                    <a:gd name="T17" fmla="*/ 354 h 354"/>
                    <a:gd name="T18" fmla="*/ 0 w 965"/>
                    <a:gd name="T19" fmla="*/ 264 h 354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965" h="354">
                      <a:moveTo>
                        <a:pt x="0" y="264"/>
                      </a:moveTo>
                      <a:lnTo>
                        <a:pt x="50" y="0"/>
                      </a:lnTo>
                      <a:lnTo>
                        <a:pt x="954" y="0"/>
                      </a:lnTo>
                      <a:lnTo>
                        <a:pt x="918" y="249"/>
                      </a:lnTo>
                      <a:lnTo>
                        <a:pt x="131" y="249"/>
                      </a:lnTo>
                      <a:lnTo>
                        <a:pt x="161" y="287"/>
                      </a:lnTo>
                      <a:lnTo>
                        <a:pt x="924" y="287"/>
                      </a:lnTo>
                      <a:lnTo>
                        <a:pt x="965" y="354"/>
                      </a:lnTo>
                      <a:lnTo>
                        <a:pt x="55" y="354"/>
                      </a:lnTo>
                      <a:lnTo>
                        <a:pt x="0" y="264"/>
                      </a:lnTo>
                      <a:close/>
                    </a:path>
                  </a:pathLst>
                </a:custGeom>
                <a:solidFill>
                  <a:srgbClr val="3FB2E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607" name="Freeform 75"/>
                <p:cNvSpPr>
                  <a:spLocks/>
                </p:cNvSpPr>
                <p:nvPr/>
              </p:nvSpPr>
              <p:spPr bwMode="auto">
                <a:xfrm>
                  <a:off x="2650" y="2262"/>
                  <a:ext cx="138" cy="110"/>
                </a:xfrm>
                <a:custGeom>
                  <a:avLst/>
                  <a:gdLst>
                    <a:gd name="T0" fmla="*/ 138 w 138"/>
                    <a:gd name="T1" fmla="*/ 0 h 110"/>
                    <a:gd name="T2" fmla="*/ 17 w 138"/>
                    <a:gd name="T3" fmla="*/ 0 h 110"/>
                    <a:gd name="T4" fmla="*/ 0 w 138"/>
                    <a:gd name="T5" fmla="*/ 110 h 110"/>
                    <a:gd name="T6" fmla="*/ 122 w 138"/>
                    <a:gd name="T7" fmla="*/ 110 h 110"/>
                    <a:gd name="T8" fmla="*/ 138 w 138"/>
                    <a:gd name="T9" fmla="*/ 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8" h="110">
                      <a:moveTo>
                        <a:pt x="138" y="0"/>
                      </a:moveTo>
                      <a:lnTo>
                        <a:pt x="17" y="0"/>
                      </a:lnTo>
                      <a:lnTo>
                        <a:pt x="0" y="110"/>
                      </a:lnTo>
                      <a:lnTo>
                        <a:pt x="122" y="110"/>
                      </a:lnTo>
                      <a:lnTo>
                        <a:pt x="13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608" name="Freeform 76"/>
                <p:cNvSpPr>
                  <a:spLocks/>
                </p:cNvSpPr>
                <p:nvPr/>
              </p:nvSpPr>
              <p:spPr bwMode="auto">
                <a:xfrm>
                  <a:off x="2481" y="2262"/>
                  <a:ext cx="138" cy="110"/>
                </a:xfrm>
                <a:custGeom>
                  <a:avLst/>
                  <a:gdLst>
                    <a:gd name="T0" fmla="*/ 122 w 138"/>
                    <a:gd name="T1" fmla="*/ 110 h 110"/>
                    <a:gd name="T2" fmla="*/ 138 w 138"/>
                    <a:gd name="T3" fmla="*/ 0 h 110"/>
                    <a:gd name="T4" fmla="*/ 15 w 138"/>
                    <a:gd name="T5" fmla="*/ 0 h 110"/>
                    <a:gd name="T6" fmla="*/ 0 w 138"/>
                    <a:gd name="T7" fmla="*/ 110 h 110"/>
                    <a:gd name="T8" fmla="*/ 122 w 138"/>
                    <a:gd name="T9" fmla="*/ 11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8" h="110">
                      <a:moveTo>
                        <a:pt x="122" y="110"/>
                      </a:moveTo>
                      <a:lnTo>
                        <a:pt x="138" y="0"/>
                      </a:lnTo>
                      <a:lnTo>
                        <a:pt x="15" y="0"/>
                      </a:lnTo>
                      <a:lnTo>
                        <a:pt x="0" y="110"/>
                      </a:lnTo>
                      <a:lnTo>
                        <a:pt x="122" y="11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609" name="Freeform 77"/>
                <p:cNvSpPr>
                  <a:spLocks/>
                </p:cNvSpPr>
                <p:nvPr/>
              </p:nvSpPr>
              <p:spPr bwMode="auto">
                <a:xfrm>
                  <a:off x="2820" y="2262"/>
                  <a:ext cx="137" cy="110"/>
                </a:xfrm>
                <a:custGeom>
                  <a:avLst/>
                  <a:gdLst>
                    <a:gd name="T0" fmla="*/ 137 w 137"/>
                    <a:gd name="T1" fmla="*/ 0 h 110"/>
                    <a:gd name="T2" fmla="*/ 16 w 137"/>
                    <a:gd name="T3" fmla="*/ 0 h 110"/>
                    <a:gd name="T4" fmla="*/ 0 w 137"/>
                    <a:gd name="T5" fmla="*/ 110 h 110"/>
                    <a:gd name="T6" fmla="*/ 122 w 137"/>
                    <a:gd name="T7" fmla="*/ 110 h 110"/>
                    <a:gd name="T8" fmla="*/ 137 w 137"/>
                    <a:gd name="T9" fmla="*/ 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7" h="110">
                      <a:moveTo>
                        <a:pt x="137" y="0"/>
                      </a:moveTo>
                      <a:lnTo>
                        <a:pt x="16" y="0"/>
                      </a:lnTo>
                      <a:lnTo>
                        <a:pt x="0" y="110"/>
                      </a:lnTo>
                      <a:lnTo>
                        <a:pt x="122" y="110"/>
                      </a:lnTo>
                      <a:lnTo>
                        <a:pt x="137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610" name="Freeform 78"/>
                <p:cNvSpPr>
                  <a:spLocks/>
                </p:cNvSpPr>
                <p:nvPr/>
              </p:nvSpPr>
              <p:spPr bwMode="auto">
                <a:xfrm>
                  <a:off x="2989" y="2262"/>
                  <a:ext cx="136" cy="110"/>
                </a:xfrm>
                <a:custGeom>
                  <a:avLst/>
                  <a:gdLst>
                    <a:gd name="T0" fmla="*/ 136 w 136"/>
                    <a:gd name="T1" fmla="*/ 0 h 110"/>
                    <a:gd name="T2" fmla="*/ 16 w 136"/>
                    <a:gd name="T3" fmla="*/ 0 h 110"/>
                    <a:gd name="T4" fmla="*/ 0 w 136"/>
                    <a:gd name="T5" fmla="*/ 110 h 110"/>
                    <a:gd name="T6" fmla="*/ 121 w 136"/>
                    <a:gd name="T7" fmla="*/ 110 h 110"/>
                    <a:gd name="T8" fmla="*/ 136 w 136"/>
                    <a:gd name="T9" fmla="*/ 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" h="110">
                      <a:moveTo>
                        <a:pt x="136" y="0"/>
                      </a:moveTo>
                      <a:lnTo>
                        <a:pt x="16" y="0"/>
                      </a:lnTo>
                      <a:lnTo>
                        <a:pt x="0" y="110"/>
                      </a:lnTo>
                      <a:lnTo>
                        <a:pt x="121" y="110"/>
                      </a:lnTo>
                      <a:lnTo>
                        <a:pt x="13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611" name="Freeform 79"/>
                <p:cNvSpPr>
                  <a:spLocks/>
                </p:cNvSpPr>
                <p:nvPr/>
              </p:nvSpPr>
              <p:spPr bwMode="auto">
                <a:xfrm>
                  <a:off x="3162" y="2262"/>
                  <a:ext cx="138" cy="110"/>
                </a:xfrm>
                <a:custGeom>
                  <a:avLst/>
                  <a:gdLst>
                    <a:gd name="T0" fmla="*/ 138 w 138"/>
                    <a:gd name="T1" fmla="*/ 0 h 110"/>
                    <a:gd name="T2" fmla="*/ 17 w 138"/>
                    <a:gd name="T3" fmla="*/ 0 h 110"/>
                    <a:gd name="T4" fmla="*/ 0 w 138"/>
                    <a:gd name="T5" fmla="*/ 110 h 110"/>
                    <a:gd name="T6" fmla="*/ 123 w 138"/>
                    <a:gd name="T7" fmla="*/ 110 h 110"/>
                    <a:gd name="T8" fmla="*/ 138 w 138"/>
                    <a:gd name="T9" fmla="*/ 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8" h="110">
                      <a:moveTo>
                        <a:pt x="138" y="0"/>
                      </a:moveTo>
                      <a:lnTo>
                        <a:pt x="17" y="0"/>
                      </a:lnTo>
                      <a:lnTo>
                        <a:pt x="0" y="110"/>
                      </a:lnTo>
                      <a:lnTo>
                        <a:pt x="123" y="110"/>
                      </a:lnTo>
                      <a:lnTo>
                        <a:pt x="13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592" name="Group 80"/>
              <p:cNvGrpSpPr>
                <a:grpSpLocks/>
              </p:cNvGrpSpPr>
              <p:nvPr/>
            </p:nvGrpSpPr>
            <p:grpSpPr bwMode="auto">
              <a:xfrm>
                <a:off x="2832" y="960"/>
                <a:ext cx="1117" cy="518"/>
                <a:chOff x="3847" y="1511"/>
                <a:chExt cx="1117" cy="518"/>
              </a:xfrm>
            </p:grpSpPr>
            <p:sp>
              <p:nvSpPr>
                <p:cNvPr id="14601" name="Freeform 81"/>
                <p:cNvSpPr>
                  <a:spLocks/>
                </p:cNvSpPr>
                <p:nvPr/>
              </p:nvSpPr>
              <p:spPr bwMode="auto">
                <a:xfrm>
                  <a:off x="3847" y="1511"/>
                  <a:ext cx="1117" cy="518"/>
                </a:xfrm>
                <a:custGeom>
                  <a:avLst/>
                  <a:gdLst>
                    <a:gd name="T0" fmla="*/ 1117 w 1117"/>
                    <a:gd name="T1" fmla="*/ 161 h 518"/>
                    <a:gd name="T2" fmla="*/ 1114 w 1117"/>
                    <a:gd name="T3" fmla="*/ 145 h 518"/>
                    <a:gd name="T4" fmla="*/ 1105 w 1117"/>
                    <a:gd name="T5" fmla="*/ 132 h 518"/>
                    <a:gd name="T6" fmla="*/ 1092 w 1117"/>
                    <a:gd name="T7" fmla="*/ 123 h 518"/>
                    <a:gd name="T8" fmla="*/ 1078 w 1117"/>
                    <a:gd name="T9" fmla="*/ 121 h 518"/>
                    <a:gd name="T10" fmla="*/ 974 w 1117"/>
                    <a:gd name="T11" fmla="*/ 71 h 518"/>
                    <a:gd name="T12" fmla="*/ 970 w 1117"/>
                    <a:gd name="T13" fmla="*/ 57 h 518"/>
                    <a:gd name="T14" fmla="*/ 962 w 1117"/>
                    <a:gd name="T15" fmla="*/ 46 h 518"/>
                    <a:gd name="T16" fmla="*/ 950 w 1117"/>
                    <a:gd name="T17" fmla="*/ 39 h 518"/>
                    <a:gd name="T18" fmla="*/ 936 w 1117"/>
                    <a:gd name="T19" fmla="*/ 35 h 518"/>
                    <a:gd name="T20" fmla="*/ 760 w 1117"/>
                    <a:gd name="T21" fmla="*/ 0 h 518"/>
                    <a:gd name="T22" fmla="*/ 588 w 1117"/>
                    <a:gd name="T23" fmla="*/ 35 h 518"/>
                    <a:gd name="T24" fmla="*/ 0 w 1117"/>
                    <a:gd name="T25" fmla="*/ 344 h 518"/>
                    <a:gd name="T26" fmla="*/ 171 w 1117"/>
                    <a:gd name="T27" fmla="*/ 465 h 518"/>
                    <a:gd name="T28" fmla="*/ 176 w 1117"/>
                    <a:gd name="T29" fmla="*/ 485 h 518"/>
                    <a:gd name="T30" fmla="*/ 188 w 1117"/>
                    <a:gd name="T31" fmla="*/ 503 h 518"/>
                    <a:gd name="T32" fmla="*/ 204 w 1117"/>
                    <a:gd name="T33" fmla="*/ 514 h 518"/>
                    <a:gd name="T34" fmla="*/ 223 w 1117"/>
                    <a:gd name="T35" fmla="*/ 518 h 518"/>
                    <a:gd name="T36" fmla="*/ 239 w 1117"/>
                    <a:gd name="T37" fmla="*/ 516 h 518"/>
                    <a:gd name="T38" fmla="*/ 253 w 1117"/>
                    <a:gd name="T39" fmla="*/ 508 h 518"/>
                    <a:gd name="T40" fmla="*/ 264 w 1117"/>
                    <a:gd name="T41" fmla="*/ 497 h 518"/>
                    <a:gd name="T42" fmla="*/ 271 w 1117"/>
                    <a:gd name="T43" fmla="*/ 482 h 518"/>
                    <a:gd name="T44" fmla="*/ 280 w 1117"/>
                    <a:gd name="T45" fmla="*/ 497 h 518"/>
                    <a:gd name="T46" fmla="*/ 291 w 1117"/>
                    <a:gd name="T47" fmla="*/ 508 h 518"/>
                    <a:gd name="T48" fmla="*/ 305 w 1117"/>
                    <a:gd name="T49" fmla="*/ 516 h 518"/>
                    <a:gd name="T50" fmla="*/ 320 w 1117"/>
                    <a:gd name="T51" fmla="*/ 518 h 518"/>
                    <a:gd name="T52" fmla="*/ 339 w 1117"/>
                    <a:gd name="T53" fmla="*/ 514 h 518"/>
                    <a:gd name="T54" fmla="*/ 356 w 1117"/>
                    <a:gd name="T55" fmla="*/ 503 h 518"/>
                    <a:gd name="T56" fmla="*/ 368 w 1117"/>
                    <a:gd name="T57" fmla="*/ 485 h 518"/>
                    <a:gd name="T58" fmla="*/ 372 w 1117"/>
                    <a:gd name="T59" fmla="*/ 465 h 518"/>
                    <a:gd name="T60" fmla="*/ 718 w 1117"/>
                    <a:gd name="T61" fmla="*/ 476 h 518"/>
                    <a:gd name="T62" fmla="*/ 727 w 1117"/>
                    <a:gd name="T63" fmla="*/ 494 h 518"/>
                    <a:gd name="T64" fmla="*/ 741 w 1117"/>
                    <a:gd name="T65" fmla="*/ 509 h 518"/>
                    <a:gd name="T66" fmla="*/ 759 w 1117"/>
                    <a:gd name="T67" fmla="*/ 517 h 518"/>
                    <a:gd name="T68" fmla="*/ 776 w 1117"/>
                    <a:gd name="T69" fmla="*/ 517 h 518"/>
                    <a:gd name="T70" fmla="*/ 792 w 1117"/>
                    <a:gd name="T71" fmla="*/ 512 h 518"/>
                    <a:gd name="T72" fmla="*/ 805 w 1117"/>
                    <a:gd name="T73" fmla="*/ 503 h 518"/>
                    <a:gd name="T74" fmla="*/ 814 w 1117"/>
                    <a:gd name="T75" fmla="*/ 490 h 518"/>
                    <a:gd name="T76" fmla="*/ 821 w 1117"/>
                    <a:gd name="T77" fmla="*/ 490 h 518"/>
                    <a:gd name="T78" fmla="*/ 831 w 1117"/>
                    <a:gd name="T79" fmla="*/ 503 h 518"/>
                    <a:gd name="T80" fmla="*/ 843 w 1117"/>
                    <a:gd name="T81" fmla="*/ 512 h 518"/>
                    <a:gd name="T82" fmla="*/ 858 w 1117"/>
                    <a:gd name="T83" fmla="*/ 517 h 518"/>
                    <a:gd name="T84" fmla="*/ 875 w 1117"/>
                    <a:gd name="T85" fmla="*/ 517 h 518"/>
                    <a:gd name="T86" fmla="*/ 894 w 1117"/>
                    <a:gd name="T87" fmla="*/ 509 h 518"/>
                    <a:gd name="T88" fmla="*/ 908 w 1117"/>
                    <a:gd name="T89" fmla="*/ 494 h 518"/>
                    <a:gd name="T90" fmla="*/ 916 w 1117"/>
                    <a:gd name="T91" fmla="*/ 476 h 518"/>
                    <a:gd name="T92" fmla="*/ 1112 w 1117"/>
                    <a:gd name="T93" fmla="*/ 465 h 518"/>
                    <a:gd name="T94" fmla="*/ 1112 w 1117"/>
                    <a:gd name="T95" fmla="*/ 351 h 518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</a:gdLst>
                  <a:ahLst/>
                  <a:cxnLst>
                    <a:cxn ang="T96">
                      <a:pos x="T0" y="T1"/>
                    </a:cxn>
                    <a:cxn ang="T97">
                      <a:pos x="T2" y="T3"/>
                    </a:cxn>
                    <a:cxn ang="T98">
                      <a:pos x="T4" y="T5"/>
                    </a:cxn>
                    <a:cxn ang="T99">
                      <a:pos x="T6" y="T7"/>
                    </a:cxn>
                    <a:cxn ang="T100">
                      <a:pos x="T8" y="T9"/>
                    </a:cxn>
                    <a:cxn ang="T101">
                      <a:pos x="T10" y="T11"/>
                    </a:cxn>
                    <a:cxn ang="T102">
                      <a:pos x="T12" y="T13"/>
                    </a:cxn>
                    <a:cxn ang="T103">
                      <a:pos x="T14" y="T15"/>
                    </a:cxn>
                    <a:cxn ang="T104">
                      <a:pos x="T16" y="T17"/>
                    </a:cxn>
                    <a:cxn ang="T105">
                      <a:pos x="T18" y="T19"/>
                    </a:cxn>
                    <a:cxn ang="T106">
                      <a:pos x="T20" y="T21"/>
                    </a:cxn>
                    <a:cxn ang="T107">
                      <a:pos x="T22" y="T23"/>
                    </a:cxn>
                    <a:cxn ang="T108">
                      <a:pos x="T24" y="T25"/>
                    </a:cxn>
                    <a:cxn ang="T109">
                      <a:pos x="T26" y="T27"/>
                    </a:cxn>
                    <a:cxn ang="T110">
                      <a:pos x="T28" y="T29"/>
                    </a:cxn>
                    <a:cxn ang="T111">
                      <a:pos x="T30" y="T31"/>
                    </a:cxn>
                    <a:cxn ang="T112">
                      <a:pos x="T32" y="T33"/>
                    </a:cxn>
                    <a:cxn ang="T113">
                      <a:pos x="T34" y="T35"/>
                    </a:cxn>
                    <a:cxn ang="T114">
                      <a:pos x="T36" y="T37"/>
                    </a:cxn>
                    <a:cxn ang="T115">
                      <a:pos x="T38" y="T39"/>
                    </a:cxn>
                    <a:cxn ang="T116">
                      <a:pos x="T40" y="T41"/>
                    </a:cxn>
                    <a:cxn ang="T117">
                      <a:pos x="T42" y="T43"/>
                    </a:cxn>
                    <a:cxn ang="T118">
                      <a:pos x="T44" y="T45"/>
                    </a:cxn>
                    <a:cxn ang="T119">
                      <a:pos x="T46" y="T47"/>
                    </a:cxn>
                    <a:cxn ang="T120">
                      <a:pos x="T48" y="T49"/>
                    </a:cxn>
                    <a:cxn ang="T121">
                      <a:pos x="T50" y="T51"/>
                    </a:cxn>
                    <a:cxn ang="T122">
                      <a:pos x="T52" y="T53"/>
                    </a:cxn>
                    <a:cxn ang="T123">
                      <a:pos x="T54" y="T55"/>
                    </a:cxn>
                    <a:cxn ang="T124">
                      <a:pos x="T56" y="T57"/>
                    </a:cxn>
                    <a:cxn ang="T125">
                      <a:pos x="T58" y="T59"/>
                    </a:cxn>
                    <a:cxn ang="T126">
                      <a:pos x="T60" y="T61"/>
                    </a:cxn>
                    <a:cxn ang="T127">
                      <a:pos x="T62" y="T63"/>
                    </a:cxn>
                    <a:cxn ang="T128">
                      <a:pos x="T64" y="T65"/>
                    </a:cxn>
                    <a:cxn ang="T129">
                      <a:pos x="T66" y="T67"/>
                    </a:cxn>
                    <a:cxn ang="T130">
                      <a:pos x="T68" y="T69"/>
                    </a:cxn>
                    <a:cxn ang="T131">
                      <a:pos x="T70" y="T71"/>
                    </a:cxn>
                    <a:cxn ang="T132">
                      <a:pos x="T72" y="T73"/>
                    </a:cxn>
                    <a:cxn ang="T133">
                      <a:pos x="T74" y="T75"/>
                    </a:cxn>
                    <a:cxn ang="T134">
                      <a:pos x="T76" y="T77"/>
                    </a:cxn>
                    <a:cxn ang="T135">
                      <a:pos x="T78" y="T79"/>
                    </a:cxn>
                    <a:cxn ang="T136">
                      <a:pos x="T80" y="T81"/>
                    </a:cxn>
                    <a:cxn ang="T137">
                      <a:pos x="T82" y="T83"/>
                    </a:cxn>
                    <a:cxn ang="T138">
                      <a:pos x="T84" y="T85"/>
                    </a:cxn>
                    <a:cxn ang="T139">
                      <a:pos x="T86" y="T87"/>
                    </a:cxn>
                    <a:cxn ang="T140">
                      <a:pos x="T88" y="T89"/>
                    </a:cxn>
                    <a:cxn ang="T141">
                      <a:pos x="T90" y="T91"/>
                    </a:cxn>
                    <a:cxn ang="T142">
                      <a:pos x="T92" y="T93"/>
                    </a:cxn>
                    <a:cxn ang="T143">
                      <a:pos x="T94" y="T95"/>
                    </a:cxn>
                  </a:cxnLst>
                  <a:rect l="0" t="0" r="r" b="b"/>
                  <a:pathLst>
                    <a:path w="1117" h="518">
                      <a:moveTo>
                        <a:pt x="1112" y="351"/>
                      </a:moveTo>
                      <a:lnTo>
                        <a:pt x="1117" y="161"/>
                      </a:lnTo>
                      <a:lnTo>
                        <a:pt x="1116" y="152"/>
                      </a:lnTo>
                      <a:lnTo>
                        <a:pt x="1114" y="145"/>
                      </a:lnTo>
                      <a:lnTo>
                        <a:pt x="1110" y="138"/>
                      </a:lnTo>
                      <a:lnTo>
                        <a:pt x="1105" y="132"/>
                      </a:lnTo>
                      <a:lnTo>
                        <a:pt x="1099" y="126"/>
                      </a:lnTo>
                      <a:lnTo>
                        <a:pt x="1092" y="123"/>
                      </a:lnTo>
                      <a:lnTo>
                        <a:pt x="1086" y="122"/>
                      </a:lnTo>
                      <a:lnTo>
                        <a:pt x="1078" y="121"/>
                      </a:lnTo>
                      <a:lnTo>
                        <a:pt x="990" y="121"/>
                      </a:lnTo>
                      <a:lnTo>
                        <a:pt x="974" y="71"/>
                      </a:lnTo>
                      <a:lnTo>
                        <a:pt x="973" y="64"/>
                      </a:lnTo>
                      <a:lnTo>
                        <a:pt x="970" y="57"/>
                      </a:lnTo>
                      <a:lnTo>
                        <a:pt x="966" y="52"/>
                      </a:lnTo>
                      <a:lnTo>
                        <a:pt x="962" y="46"/>
                      </a:lnTo>
                      <a:lnTo>
                        <a:pt x="956" y="42"/>
                      </a:lnTo>
                      <a:lnTo>
                        <a:pt x="950" y="39"/>
                      </a:lnTo>
                      <a:lnTo>
                        <a:pt x="943" y="36"/>
                      </a:lnTo>
                      <a:lnTo>
                        <a:pt x="936" y="35"/>
                      </a:lnTo>
                      <a:lnTo>
                        <a:pt x="792" y="35"/>
                      </a:lnTo>
                      <a:lnTo>
                        <a:pt x="760" y="0"/>
                      </a:lnTo>
                      <a:lnTo>
                        <a:pt x="618" y="0"/>
                      </a:lnTo>
                      <a:lnTo>
                        <a:pt x="588" y="35"/>
                      </a:lnTo>
                      <a:lnTo>
                        <a:pt x="44" y="35"/>
                      </a:lnTo>
                      <a:lnTo>
                        <a:pt x="0" y="344"/>
                      </a:lnTo>
                      <a:lnTo>
                        <a:pt x="73" y="465"/>
                      </a:lnTo>
                      <a:lnTo>
                        <a:pt x="171" y="465"/>
                      </a:lnTo>
                      <a:lnTo>
                        <a:pt x="172" y="476"/>
                      </a:lnTo>
                      <a:lnTo>
                        <a:pt x="176" y="485"/>
                      </a:lnTo>
                      <a:lnTo>
                        <a:pt x="181" y="494"/>
                      </a:lnTo>
                      <a:lnTo>
                        <a:pt x="188" y="503"/>
                      </a:lnTo>
                      <a:lnTo>
                        <a:pt x="195" y="509"/>
                      </a:lnTo>
                      <a:lnTo>
                        <a:pt x="204" y="514"/>
                      </a:lnTo>
                      <a:lnTo>
                        <a:pt x="214" y="517"/>
                      </a:lnTo>
                      <a:lnTo>
                        <a:pt x="223" y="518"/>
                      </a:lnTo>
                      <a:lnTo>
                        <a:pt x="231" y="517"/>
                      </a:lnTo>
                      <a:lnTo>
                        <a:pt x="239" y="516"/>
                      </a:lnTo>
                      <a:lnTo>
                        <a:pt x="246" y="512"/>
                      </a:lnTo>
                      <a:lnTo>
                        <a:pt x="253" y="508"/>
                      </a:lnTo>
                      <a:lnTo>
                        <a:pt x="258" y="503"/>
                      </a:lnTo>
                      <a:lnTo>
                        <a:pt x="264" y="497"/>
                      </a:lnTo>
                      <a:lnTo>
                        <a:pt x="268" y="490"/>
                      </a:lnTo>
                      <a:lnTo>
                        <a:pt x="271" y="482"/>
                      </a:lnTo>
                      <a:lnTo>
                        <a:pt x="274" y="490"/>
                      </a:lnTo>
                      <a:lnTo>
                        <a:pt x="280" y="497"/>
                      </a:lnTo>
                      <a:lnTo>
                        <a:pt x="284" y="503"/>
                      </a:lnTo>
                      <a:lnTo>
                        <a:pt x="291" y="508"/>
                      </a:lnTo>
                      <a:lnTo>
                        <a:pt x="297" y="512"/>
                      </a:lnTo>
                      <a:lnTo>
                        <a:pt x="305" y="516"/>
                      </a:lnTo>
                      <a:lnTo>
                        <a:pt x="312" y="517"/>
                      </a:lnTo>
                      <a:lnTo>
                        <a:pt x="320" y="518"/>
                      </a:lnTo>
                      <a:lnTo>
                        <a:pt x="330" y="517"/>
                      </a:lnTo>
                      <a:lnTo>
                        <a:pt x="339" y="514"/>
                      </a:lnTo>
                      <a:lnTo>
                        <a:pt x="348" y="509"/>
                      </a:lnTo>
                      <a:lnTo>
                        <a:pt x="356" y="503"/>
                      </a:lnTo>
                      <a:lnTo>
                        <a:pt x="362" y="494"/>
                      </a:lnTo>
                      <a:lnTo>
                        <a:pt x="368" y="485"/>
                      </a:lnTo>
                      <a:lnTo>
                        <a:pt x="371" y="476"/>
                      </a:lnTo>
                      <a:lnTo>
                        <a:pt x="372" y="465"/>
                      </a:lnTo>
                      <a:lnTo>
                        <a:pt x="717" y="465"/>
                      </a:lnTo>
                      <a:lnTo>
                        <a:pt x="718" y="476"/>
                      </a:lnTo>
                      <a:lnTo>
                        <a:pt x="721" y="485"/>
                      </a:lnTo>
                      <a:lnTo>
                        <a:pt x="727" y="494"/>
                      </a:lnTo>
                      <a:lnTo>
                        <a:pt x="733" y="503"/>
                      </a:lnTo>
                      <a:lnTo>
                        <a:pt x="741" y="509"/>
                      </a:lnTo>
                      <a:lnTo>
                        <a:pt x="749" y="514"/>
                      </a:lnTo>
                      <a:lnTo>
                        <a:pt x="759" y="517"/>
                      </a:lnTo>
                      <a:lnTo>
                        <a:pt x="769" y="518"/>
                      </a:lnTo>
                      <a:lnTo>
                        <a:pt x="776" y="517"/>
                      </a:lnTo>
                      <a:lnTo>
                        <a:pt x="784" y="516"/>
                      </a:lnTo>
                      <a:lnTo>
                        <a:pt x="792" y="512"/>
                      </a:lnTo>
                      <a:lnTo>
                        <a:pt x="798" y="508"/>
                      </a:lnTo>
                      <a:lnTo>
                        <a:pt x="805" y="503"/>
                      </a:lnTo>
                      <a:lnTo>
                        <a:pt x="810" y="497"/>
                      </a:lnTo>
                      <a:lnTo>
                        <a:pt x="814" y="490"/>
                      </a:lnTo>
                      <a:lnTo>
                        <a:pt x="818" y="482"/>
                      </a:lnTo>
                      <a:lnTo>
                        <a:pt x="821" y="490"/>
                      </a:lnTo>
                      <a:lnTo>
                        <a:pt x="825" y="497"/>
                      </a:lnTo>
                      <a:lnTo>
                        <a:pt x="831" y="503"/>
                      </a:lnTo>
                      <a:lnTo>
                        <a:pt x="836" y="508"/>
                      </a:lnTo>
                      <a:lnTo>
                        <a:pt x="843" y="512"/>
                      </a:lnTo>
                      <a:lnTo>
                        <a:pt x="850" y="516"/>
                      </a:lnTo>
                      <a:lnTo>
                        <a:pt x="858" y="517"/>
                      </a:lnTo>
                      <a:lnTo>
                        <a:pt x="865" y="518"/>
                      </a:lnTo>
                      <a:lnTo>
                        <a:pt x="875" y="517"/>
                      </a:lnTo>
                      <a:lnTo>
                        <a:pt x="885" y="514"/>
                      </a:lnTo>
                      <a:lnTo>
                        <a:pt x="894" y="509"/>
                      </a:lnTo>
                      <a:lnTo>
                        <a:pt x="901" y="503"/>
                      </a:lnTo>
                      <a:lnTo>
                        <a:pt x="908" y="494"/>
                      </a:lnTo>
                      <a:lnTo>
                        <a:pt x="913" y="485"/>
                      </a:lnTo>
                      <a:lnTo>
                        <a:pt x="916" y="476"/>
                      </a:lnTo>
                      <a:lnTo>
                        <a:pt x="917" y="465"/>
                      </a:lnTo>
                      <a:lnTo>
                        <a:pt x="1112" y="465"/>
                      </a:lnTo>
                      <a:lnTo>
                        <a:pt x="1066" y="401"/>
                      </a:lnTo>
                      <a:lnTo>
                        <a:pt x="1112" y="35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602" name="Freeform 82"/>
                <p:cNvSpPr>
                  <a:spLocks/>
                </p:cNvSpPr>
                <p:nvPr/>
              </p:nvSpPr>
              <p:spPr bwMode="auto">
                <a:xfrm>
                  <a:off x="3888" y="1584"/>
                  <a:ext cx="1038" cy="354"/>
                </a:xfrm>
                <a:custGeom>
                  <a:avLst/>
                  <a:gdLst>
                    <a:gd name="T0" fmla="*/ 1033 w 1038"/>
                    <a:gd name="T1" fmla="*/ 263 h 354"/>
                    <a:gd name="T2" fmla="*/ 976 w 1038"/>
                    <a:gd name="T3" fmla="*/ 325 h 354"/>
                    <a:gd name="T4" fmla="*/ 997 w 1038"/>
                    <a:gd name="T5" fmla="*/ 354 h 354"/>
                    <a:gd name="T6" fmla="*/ 53 w 1038"/>
                    <a:gd name="T7" fmla="*/ 354 h 354"/>
                    <a:gd name="T8" fmla="*/ 12 w 1038"/>
                    <a:gd name="T9" fmla="*/ 287 h 354"/>
                    <a:gd name="T10" fmla="*/ 869 w 1038"/>
                    <a:gd name="T11" fmla="*/ 287 h 354"/>
                    <a:gd name="T12" fmla="*/ 842 w 1038"/>
                    <a:gd name="T13" fmla="*/ 249 h 354"/>
                    <a:gd name="T14" fmla="*/ 0 w 1038"/>
                    <a:gd name="T15" fmla="*/ 249 h 354"/>
                    <a:gd name="T16" fmla="*/ 36 w 1038"/>
                    <a:gd name="T17" fmla="*/ 0 h 354"/>
                    <a:gd name="T18" fmla="*/ 895 w 1038"/>
                    <a:gd name="T19" fmla="*/ 0 h 354"/>
                    <a:gd name="T20" fmla="*/ 895 w 1038"/>
                    <a:gd name="T21" fmla="*/ 0 h 354"/>
                    <a:gd name="T22" fmla="*/ 895 w 1038"/>
                    <a:gd name="T23" fmla="*/ 1 h 354"/>
                    <a:gd name="T24" fmla="*/ 895 w 1038"/>
                    <a:gd name="T25" fmla="*/ 1 h 354"/>
                    <a:gd name="T26" fmla="*/ 895 w 1038"/>
                    <a:gd name="T27" fmla="*/ 2 h 354"/>
                    <a:gd name="T28" fmla="*/ 895 w 1038"/>
                    <a:gd name="T29" fmla="*/ 5 h 354"/>
                    <a:gd name="T30" fmla="*/ 904 w 1038"/>
                    <a:gd name="T31" fmla="*/ 26 h 354"/>
                    <a:gd name="T32" fmla="*/ 788 w 1038"/>
                    <a:gd name="T33" fmla="*/ 26 h 354"/>
                    <a:gd name="T34" fmla="*/ 816 w 1038"/>
                    <a:gd name="T35" fmla="*/ 83 h 354"/>
                    <a:gd name="T36" fmla="*/ 1037 w 1038"/>
                    <a:gd name="T37" fmla="*/ 85 h 354"/>
                    <a:gd name="T38" fmla="*/ 1037 w 1038"/>
                    <a:gd name="T39" fmla="*/ 85 h 354"/>
                    <a:gd name="T40" fmla="*/ 1038 w 1038"/>
                    <a:gd name="T41" fmla="*/ 86 h 354"/>
                    <a:gd name="T42" fmla="*/ 1038 w 1038"/>
                    <a:gd name="T43" fmla="*/ 86 h 354"/>
                    <a:gd name="T44" fmla="*/ 1038 w 1038"/>
                    <a:gd name="T45" fmla="*/ 87 h 354"/>
                    <a:gd name="T46" fmla="*/ 1033 w 1038"/>
                    <a:gd name="T47" fmla="*/ 263 h 354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0" t="0" r="r" b="b"/>
                  <a:pathLst>
                    <a:path w="1038" h="354">
                      <a:moveTo>
                        <a:pt x="1033" y="263"/>
                      </a:moveTo>
                      <a:lnTo>
                        <a:pt x="976" y="325"/>
                      </a:lnTo>
                      <a:lnTo>
                        <a:pt x="997" y="354"/>
                      </a:lnTo>
                      <a:lnTo>
                        <a:pt x="53" y="354"/>
                      </a:lnTo>
                      <a:lnTo>
                        <a:pt x="12" y="287"/>
                      </a:lnTo>
                      <a:lnTo>
                        <a:pt x="869" y="287"/>
                      </a:lnTo>
                      <a:lnTo>
                        <a:pt x="842" y="249"/>
                      </a:lnTo>
                      <a:lnTo>
                        <a:pt x="0" y="249"/>
                      </a:lnTo>
                      <a:lnTo>
                        <a:pt x="36" y="0"/>
                      </a:lnTo>
                      <a:lnTo>
                        <a:pt x="895" y="0"/>
                      </a:lnTo>
                      <a:lnTo>
                        <a:pt x="895" y="1"/>
                      </a:lnTo>
                      <a:lnTo>
                        <a:pt x="895" y="2"/>
                      </a:lnTo>
                      <a:lnTo>
                        <a:pt x="895" y="5"/>
                      </a:lnTo>
                      <a:lnTo>
                        <a:pt x="904" y="26"/>
                      </a:lnTo>
                      <a:lnTo>
                        <a:pt x="788" y="26"/>
                      </a:lnTo>
                      <a:lnTo>
                        <a:pt x="816" y="83"/>
                      </a:lnTo>
                      <a:lnTo>
                        <a:pt x="1037" y="85"/>
                      </a:lnTo>
                      <a:lnTo>
                        <a:pt x="1038" y="86"/>
                      </a:lnTo>
                      <a:lnTo>
                        <a:pt x="1038" y="87"/>
                      </a:lnTo>
                      <a:lnTo>
                        <a:pt x="1033" y="263"/>
                      </a:lnTo>
                      <a:close/>
                    </a:path>
                  </a:pathLst>
                </a:custGeom>
                <a:solidFill>
                  <a:srgbClr val="3FB2E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603" name="Freeform 83"/>
                <p:cNvSpPr>
                  <a:spLocks/>
                </p:cNvSpPr>
                <p:nvPr/>
              </p:nvSpPr>
              <p:spPr bwMode="auto">
                <a:xfrm>
                  <a:off x="4873" y="1694"/>
                  <a:ext cx="35" cy="75"/>
                </a:xfrm>
                <a:custGeom>
                  <a:avLst/>
                  <a:gdLst>
                    <a:gd name="T0" fmla="*/ 17 w 35"/>
                    <a:gd name="T1" fmla="*/ 0 h 75"/>
                    <a:gd name="T2" fmla="*/ 11 w 35"/>
                    <a:gd name="T3" fmla="*/ 3 h 75"/>
                    <a:gd name="T4" fmla="*/ 5 w 35"/>
                    <a:gd name="T5" fmla="*/ 11 h 75"/>
                    <a:gd name="T6" fmla="*/ 1 w 35"/>
                    <a:gd name="T7" fmla="*/ 24 h 75"/>
                    <a:gd name="T8" fmla="*/ 0 w 35"/>
                    <a:gd name="T9" fmla="*/ 38 h 75"/>
                    <a:gd name="T10" fmla="*/ 1 w 35"/>
                    <a:gd name="T11" fmla="*/ 53 h 75"/>
                    <a:gd name="T12" fmla="*/ 5 w 35"/>
                    <a:gd name="T13" fmla="*/ 64 h 75"/>
                    <a:gd name="T14" fmla="*/ 11 w 35"/>
                    <a:gd name="T15" fmla="*/ 71 h 75"/>
                    <a:gd name="T16" fmla="*/ 17 w 35"/>
                    <a:gd name="T17" fmla="*/ 75 h 75"/>
                    <a:gd name="T18" fmla="*/ 24 w 35"/>
                    <a:gd name="T19" fmla="*/ 71 h 75"/>
                    <a:gd name="T20" fmla="*/ 29 w 35"/>
                    <a:gd name="T21" fmla="*/ 64 h 75"/>
                    <a:gd name="T22" fmla="*/ 34 w 35"/>
                    <a:gd name="T23" fmla="*/ 53 h 75"/>
                    <a:gd name="T24" fmla="*/ 35 w 35"/>
                    <a:gd name="T25" fmla="*/ 38 h 75"/>
                    <a:gd name="T26" fmla="*/ 34 w 35"/>
                    <a:gd name="T27" fmla="*/ 24 h 75"/>
                    <a:gd name="T28" fmla="*/ 29 w 35"/>
                    <a:gd name="T29" fmla="*/ 11 h 75"/>
                    <a:gd name="T30" fmla="*/ 24 w 35"/>
                    <a:gd name="T31" fmla="*/ 3 h 75"/>
                    <a:gd name="T32" fmla="*/ 17 w 35"/>
                    <a:gd name="T33" fmla="*/ 0 h 75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0" t="0" r="r" b="b"/>
                  <a:pathLst>
                    <a:path w="35" h="75">
                      <a:moveTo>
                        <a:pt x="17" y="0"/>
                      </a:moveTo>
                      <a:lnTo>
                        <a:pt x="11" y="3"/>
                      </a:lnTo>
                      <a:lnTo>
                        <a:pt x="5" y="11"/>
                      </a:lnTo>
                      <a:lnTo>
                        <a:pt x="1" y="24"/>
                      </a:lnTo>
                      <a:lnTo>
                        <a:pt x="0" y="38"/>
                      </a:lnTo>
                      <a:lnTo>
                        <a:pt x="1" y="53"/>
                      </a:lnTo>
                      <a:lnTo>
                        <a:pt x="5" y="64"/>
                      </a:lnTo>
                      <a:lnTo>
                        <a:pt x="11" y="71"/>
                      </a:lnTo>
                      <a:lnTo>
                        <a:pt x="17" y="75"/>
                      </a:lnTo>
                      <a:lnTo>
                        <a:pt x="24" y="71"/>
                      </a:lnTo>
                      <a:lnTo>
                        <a:pt x="29" y="64"/>
                      </a:lnTo>
                      <a:lnTo>
                        <a:pt x="34" y="53"/>
                      </a:lnTo>
                      <a:lnTo>
                        <a:pt x="35" y="38"/>
                      </a:lnTo>
                      <a:lnTo>
                        <a:pt x="34" y="24"/>
                      </a:lnTo>
                      <a:lnTo>
                        <a:pt x="29" y="11"/>
                      </a:lnTo>
                      <a:lnTo>
                        <a:pt x="24" y="3"/>
                      </a:lnTo>
                      <a:lnTo>
                        <a:pt x="17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604" name="Freeform 84"/>
                <p:cNvSpPr>
                  <a:spLocks/>
                </p:cNvSpPr>
                <p:nvPr/>
              </p:nvSpPr>
              <p:spPr bwMode="auto">
                <a:xfrm>
                  <a:off x="4481" y="1614"/>
                  <a:ext cx="189" cy="49"/>
                </a:xfrm>
                <a:custGeom>
                  <a:avLst/>
                  <a:gdLst>
                    <a:gd name="T0" fmla="*/ 23 w 189"/>
                    <a:gd name="T1" fmla="*/ 49 h 49"/>
                    <a:gd name="T2" fmla="*/ 0 w 189"/>
                    <a:gd name="T3" fmla="*/ 0 h 49"/>
                    <a:gd name="T4" fmla="*/ 162 w 189"/>
                    <a:gd name="T5" fmla="*/ 0 h 49"/>
                    <a:gd name="T6" fmla="*/ 189 w 189"/>
                    <a:gd name="T7" fmla="*/ 49 h 49"/>
                    <a:gd name="T8" fmla="*/ 23 w 189"/>
                    <a:gd name="T9" fmla="*/ 49 h 4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89" h="49">
                      <a:moveTo>
                        <a:pt x="23" y="49"/>
                      </a:moveTo>
                      <a:lnTo>
                        <a:pt x="0" y="0"/>
                      </a:lnTo>
                      <a:lnTo>
                        <a:pt x="162" y="0"/>
                      </a:lnTo>
                      <a:lnTo>
                        <a:pt x="189" y="49"/>
                      </a:lnTo>
                      <a:lnTo>
                        <a:pt x="23" y="4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593" name="Group 85"/>
              <p:cNvGrpSpPr>
                <a:grpSpLocks/>
              </p:cNvGrpSpPr>
              <p:nvPr/>
            </p:nvGrpSpPr>
            <p:grpSpPr bwMode="auto">
              <a:xfrm>
                <a:off x="1728" y="1008"/>
                <a:ext cx="1073" cy="483"/>
                <a:chOff x="2375" y="2170"/>
                <a:chExt cx="1073" cy="483"/>
              </a:xfrm>
            </p:grpSpPr>
            <p:sp>
              <p:nvSpPr>
                <p:cNvPr id="14594" name="Freeform 86"/>
                <p:cNvSpPr>
                  <a:spLocks/>
                </p:cNvSpPr>
                <p:nvPr/>
              </p:nvSpPr>
              <p:spPr bwMode="auto">
                <a:xfrm>
                  <a:off x="2375" y="2170"/>
                  <a:ext cx="1073" cy="483"/>
                </a:xfrm>
                <a:custGeom>
                  <a:avLst/>
                  <a:gdLst>
                    <a:gd name="T0" fmla="*/ 245 w 1073"/>
                    <a:gd name="T1" fmla="*/ 482 h 483"/>
                    <a:gd name="T2" fmla="*/ 260 w 1073"/>
                    <a:gd name="T3" fmla="*/ 477 h 483"/>
                    <a:gd name="T4" fmla="*/ 272 w 1073"/>
                    <a:gd name="T5" fmla="*/ 468 h 483"/>
                    <a:gd name="T6" fmla="*/ 282 w 1073"/>
                    <a:gd name="T7" fmla="*/ 455 h 483"/>
                    <a:gd name="T8" fmla="*/ 288 w 1073"/>
                    <a:gd name="T9" fmla="*/ 455 h 483"/>
                    <a:gd name="T10" fmla="*/ 298 w 1073"/>
                    <a:gd name="T11" fmla="*/ 468 h 483"/>
                    <a:gd name="T12" fmla="*/ 311 w 1073"/>
                    <a:gd name="T13" fmla="*/ 477 h 483"/>
                    <a:gd name="T14" fmla="*/ 326 w 1073"/>
                    <a:gd name="T15" fmla="*/ 482 h 483"/>
                    <a:gd name="T16" fmla="*/ 344 w 1073"/>
                    <a:gd name="T17" fmla="*/ 482 h 483"/>
                    <a:gd name="T18" fmla="*/ 362 w 1073"/>
                    <a:gd name="T19" fmla="*/ 474 h 483"/>
                    <a:gd name="T20" fmla="*/ 376 w 1073"/>
                    <a:gd name="T21" fmla="*/ 459 h 483"/>
                    <a:gd name="T22" fmla="*/ 385 w 1073"/>
                    <a:gd name="T23" fmla="*/ 441 h 483"/>
                    <a:gd name="T24" fmla="*/ 734 w 1073"/>
                    <a:gd name="T25" fmla="*/ 430 h 483"/>
                    <a:gd name="T26" fmla="*/ 739 w 1073"/>
                    <a:gd name="T27" fmla="*/ 450 h 483"/>
                    <a:gd name="T28" fmla="*/ 750 w 1073"/>
                    <a:gd name="T29" fmla="*/ 468 h 483"/>
                    <a:gd name="T30" fmla="*/ 767 w 1073"/>
                    <a:gd name="T31" fmla="*/ 479 h 483"/>
                    <a:gd name="T32" fmla="*/ 786 w 1073"/>
                    <a:gd name="T33" fmla="*/ 483 h 483"/>
                    <a:gd name="T34" fmla="*/ 801 w 1073"/>
                    <a:gd name="T35" fmla="*/ 481 h 483"/>
                    <a:gd name="T36" fmla="*/ 816 w 1073"/>
                    <a:gd name="T37" fmla="*/ 473 h 483"/>
                    <a:gd name="T38" fmla="*/ 827 w 1073"/>
                    <a:gd name="T39" fmla="*/ 462 h 483"/>
                    <a:gd name="T40" fmla="*/ 835 w 1073"/>
                    <a:gd name="T41" fmla="*/ 447 h 483"/>
                    <a:gd name="T42" fmla="*/ 843 w 1073"/>
                    <a:gd name="T43" fmla="*/ 462 h 483"/>
                    <a:gd name="T44" fmla="*/ 853 w 1073"/>
                    <a:gd name="T45" fmla="*/ 473 h 483"/>
                    <a:gd name="T46" fmla="*/ 868 w 1073"/>
                    <a:gd name="T47" fmla="*/ 481 h 483"/>
                    <a:gd name="T48" fmla="*/ 883 w 1073"/>
                    <a:gd name="T49" fmla="*/ 483 h 483"/>
                    <a:gd name="T50" fmla="*/ 902 w 1073"/>
                    <a:gd name="T51" fmla="*/ 479 h 483"/>
                    <a:gd name="T52" fmla="*/ 919 w 1073"/>
                    <a:gd name="T53" fmla="*/ 468 h 483"/>
                    <a:gd name="T54" fmla="*/ 930 w 1073"/>
                    <a:gd name="T55" fmla="*/ 450 h 483"/>
                    <a:gd name="T56" fmla="*/ 935 w 1073"/>
                    <a:gd name="T57" fmla="*/ 430 h 483"/>
                    <a:gd name="T58" fmla="*/ 994 w 1073"/>
                    <a:gd name="T59" fmla="*/ 302 h 483"/>
                    <a:gd name="T60" fmla="*/ 59 w 1073"/>
                    <a:gd name="T61" fmla="*/ 0 h 483"/>
                    <a:gd name="T62" fmla="*/ 74 w 1073"/>
                    <a:gd name="T63" fmla="*/ 430 h 483"/>
                    <a:gd name="T64" fmla="*/ 187 w 1073"/>
                    <a:gd name="T65" fmla="*/ 441 h 483"/>
                    <a:gd name="T66" fmla="*/ 195 w 1073"/>
                    <a:gd name="T67" fmla="*/ 459 h 483"/>
                    <a:gd name="T68" fmla="*/ 209 w 1073"/>
                    <a:gd name="T69" fmla="*/ 474 h 483"/>
                    <a:gd name="T70" fmla="*/ 228 w 1073"/>
                    <a:gd name="T71" fmla="*/ 482 h 483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0" t="0" r="r" b="b"/>
                  <a:pathLst>
                    <a:path w="1073" h="483">
                      <a:moveTo>
                        <a:pt x="237" y="483"/>
                      </a:moveTo>
                      <a:lnTo>
                        <a:pt x="245" y="482"/>
                      </a:lnTo>
                      <a:lnTo>
                        <a:pt x="253" y="481"/>
                      </a:lnTo>
                      <a:lnTo>
                        <a:pt x="260" y="477"/>
                      </a:lnTo>
                      <a:lnTo>
                        <a:pt x="267" y="473"/>
                      </a:lnTo>
                      <a:lnTo>
                        <a:pt x="272" y="468"/>
                      </a:lnTo>
                      <a:lnTo>
                        <a:pt x="278" y="462"/>
                      </a:lnTo>
                      <a:lnTo>
                        <a:pt x="282" y="455"/>
                      </a:lnTo>
                      <a:lnTo>
                        <a:pt x="285" y="447"/>
                      </a:lnTo>
                      <a:lnTo>
                        <a:pt x="288" y="455"/>
                      </a:lnTo>
                      <a:lnTo>
                        <a:pt x="294" y="462"/>
                      </a:lnTo>
                      <a:lnTo>
                        <a:pt x="298" y="468"/>
                      </a:lnTo>
                      <a:lnTo>
                        <a:pt x="305" y="473"/>
                      </a:lnTo>
                      <a:lnTo>
                        <a:pt x="311" y="477"/>
                      </a:lnTo>
                      <a:lnTo>
                        <a:pt x="319" y="481"/>
                      </a:lnTo>
                      <a:lnTo>
                        <a:pt x="326" y="482"/>
                      </a:lnTo>
                      <a:lnTo>
                        <a:pt x="334" y="483"/>
                      </a:lnTo>
                      <a:lnTo>
                        <a:pt x="344" y="482"/>
                      </a:lnTo>
                      <a:lnTo>
                        <a:pt x="354" y="479"/>
                      </a:lnTo>
                      <a:lnTo>
                        <a:pt x="362" y="474"/>
                      </a:lnTo>
                      <a:lnTo>
                        <a:pt x="370" y="468"/>
                      </a:lnTo>
                      <a:lnTo>
                        <a:pt x="376" y="459"/>
                      </a:lnTo>
                      <a:lnTo>
                        <a:pt x="382" y="450"/>
                      </a:lnTo>
                      <a:lnTo>
                        <a:pt x="385" y="441"/>
                      </a:lnTo>
                      <a:lnTo>
                        <a:pt x="386" y="430"/>
                      </a:lnTo>
                      <a:lnTo>
                        <a:pt x="734" y="430"/>
                      </a:lnTo>
                      <a:lnTo>
                        <a:pt x="735" y="441"/>
                      </a:lnTo>
                      <a:lnTo>
                        <a:pt x="739" y="450"/>
                      </a:lnTo>
                      <a:lnTo>
                        <a:pt x="744" y="459"/>
                      </a:lnTo>
                      <a:lnTo>
                        <a:pt x="750" y="468"/>
                      </a:lnTo>
                      <a:lnTo>
                        <a:pt x="758" y="474"/>
                      </a:lnTo>
                      <a:lnTo>
                        <a:pt x="767" y="479"/>
                      </a:lnTo>
                      <a:lnTo>
                        <a:pt x="776" y="482"/>
                      </a:lnTo>
                      <a:lnTo>
                        <a:pt x="786" y="483"/>
                      </a:lnTo>
                      <a:lnTo>
                        <a:pt x="794" y="482"/>
                      </a:lnTo>
                      <a:lnTo>
                        <a:pt x="801" y="481"/>
                      </a:lnTo>
                      <a:lnTo>
                        <a:pt x="809" y="477"/>
                      </a:lnTo>
                      <a:lnTo>
                        <a:pt x="816" y="473"/>
                      </a:lnTo>
                      <a:lnTo>
                        <a:pt x="822" y="468"/>
                      </a:lnTo>
                      <a:lnTo>
                        <a:pt x="827" y="462"/>
                      </a:lnTo>
                      <a:lnTo>
                        <a:pt x="832" y="455"/>
                      </a:lnTo>
                      <a:lnTo>
                        <a:pt x="835" y="447"/>
                      </a:lnTo>
                      <a:lnTo>
                        <a:pt x="838" y="455"/>
                      </a:lnTo>
                      <a:lnTo>
                        <a:pt x="843" y="462"/>
                      </a:lnTo>
                      <a:lnTo>
                        <a:pt x="848" y="468"/>
                      </a:lnTo>
                      <a:lnTo>
                        <a:pt x="853" y="473"/>
                      </a:lnTo>
                      <a:lnTo>
                        <a:pt x="860" y="477"/>
                      </a:lnTo>
                      <a:lnTo>
                        <a:pt x="868" y="481"/>
                      </a:lnTo>
                      <a:lnTo>
                        <a:pt x="875" y="482"/>
                      </a:lnTo>
                      <a:lnTo>
                        <a:pt x="883" y="483"/>
                      </a:lnTo>
                      <a:lnTo>
                        <a:pt x="893" y="482"/>
                      </a:lnTo>
                      <a:lnTo>
                        <a:pt x="902" y="479"/>
                      </a:lnTo>
                      <a:lnTo>
                        <a:pt x="911" y="474"/>
                      </a:lnTo>
                      <a:lnTo>
                        <a:pt x="919" y="468"/>
                      </a:lnTo>
                      <a:lnTo>
                        <a:pt x="925" y="459"/>
                      </a:lnTo>
                      <a:lnTo>
                        <a:pt x="930" y="450"/>
                      </a:lnTo>
                      <a:lnTo>
                        <a:pt x="934" y="441"/>
                      </a:lnTo>
                      <a:lnTo>
                        <a:pt x="935" y="430"/>
                      </a:lnTo>
                      <a:lnTo>
                        <a:pt x="1073" y="430"/>
                      </a:lnTo>
                      <a:lnTo>
                        <a:pt x="994" y="302"/>
                      </a:lnTo>
                      <a:lnTo>
                        <a:pt x="1038" y="0"/>
                      </a:lnTo>
                      <a:lnTo>
                        <a:pt x="59" y="0"/>
                      </a:lnTo>
                      <a:lnTo>
                        <a:pt x="0" y="309"/>
                      </a:lnTo>
                      <a:lnTo>
                        <a:pt x="74" y="430"/>
                      </a:lnTo>
                      <a:lnTo>
                        <a:pt x="185" y="430"/>
                      </a:lnTo>
                      <a:lnTo>
                        <a:pt x="187" y="441"/>
                      </a:lnTo>
                      <a:lnTo>
                        <a:pt x="190" y="450"/>
                      </a:lnTo>
                      <a:lnTo>
                        <a:pt x="195" y="459"/>
                      </a:lnTo>
                      <a:lnTo>
                        <a:pt x="202" y="468"/>
                      </a:lnTo>
                      <a:lnTo>
                        <a:pt x="209" y="474"/>
                      </a:lnTo>
                      <a:lnTo>
                        <a:pt x="218" y="479"/>
                      </a:lnTo>
                      <a:lnTo>
                        <a:pt x="228" y="482"/>
                      </a:lnTo>
                      <a:lnTo>
                        <a:pt x="237" y="48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595" name="Freeform 87"/>
                <p:cNvSpPr>
                  <a:spLocks/>
                </p:cNvSpPr>
                <p:nvPr/>
              </p:nvSpPr>
              <p:spPr bwMode="auto">
                <a:xfrm>
                  <a:off x="2415" y="2208"/>
                  <a:ext cx="965" cy="354"/>
                </a:xfrm>
                <a:custGeom>
                  <a:avLst/>
                  <a:gdLst>
                    <a:gd name="T0" fmla="*/ 0 w 965"/>
                    <a:gd name="T1" fmla="*/ 264 h 354"/>
                    <a:gd name="T2" fmla="*/ 50 w 965"/>
                    <a:gd name="T3" fmla="*/ 0 h 354"/>
                    <a:gd name="T4" fmla="*/ 954 w 965"/>
                    <a:gd name="T5" fmla="*/ 0 h 354"/>
                    <a:gd name="T6" fmla="*/ 918 w 965"/>
                    <a:gd name="T7" fmla="*/ 249 h 354"/>
                    <a:gd name="T8" fmla="*/ 131 w 965"/>
                    <a:gd name="T9" fmla="*/ 249 h 354"/>
                    <a:gd name="T10" fmla="*/ 161 w 965"/>
                    <a:gd name="T11" fmla="*/ 287 h 354"/>
                    <a:gd name="T12" fmla="*/ 924 w 965"/>
                    <a:gd name="T13" fmla="*/ 287 h 354"/>
                    <a:gd name="T14" fmla="*/ 965 w 965"/>
                    <a:gd name="T15" fmla="*/ 354 h 354"/>
                    <a:gd name="T16" fmla="*/ 55 w 965"/>
                    <a:gd name="T17" fmla="*/ 354 h 354"/>
                    <a:gd name="T18" fmla="*/ 0 w 965"/>
                    <a:gd name="T19" fmla="*/ 264 h 354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965" h="354">
                      <a:moveTo>
                        <a:pt x="0" y="264"/>
                      </a:moveTo>
                      <a:lnTo>
                        <a:pt x="50" y="0"/>
                      </a:lnTo>
                      <a:lnTo>
                        <a:pt x="954" y="0"/>
                      </a:lnTo>
                      <a:lnTo>
                        <a:pt x="918" y="249"/>
                      </a:lnTo>
                      <a:lnTo>
                        <a:pt x="131" y="249"/>
                      </a:lnTo>
                      <a:lnTo>
                        <a:pt x="161" y="287"/>
                      </a:lnTo>
                      <a:lnTo>
                        <a:pt x="924" y="287"/>
                      </a:lnTo>
                      <a:lnTo>
                        <a:pt x="965" y="354"/>
                      </a:lnTo>
                      <a:lnTo>
                        <a:pt x="55" y="354"/>
                      </a:lnTo>
                      <a:lnTo>
                        <a:pt x="0" y="264"/>
                      </a:lnTo>
                      <a:close/>
                    </a:path>
                  </a:pathLst>
                </a:custGeom>
                <a:solidFill>
                  <a:srgbClr val="3FB2E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596" name="Freeform 88"/>
                <p:cNvSpPr>
                  <a:spLocks/>
                </p:cNvSpPr>
                <p:nvPr/>
              </p:nvSpPr>
              <p:spPr bwMode="auto">
                <a:xfrm>
                  <a:off x="2650" y="2262"/>
                  <a:ext cx="138" cy="110"/>
                </a:xfrm>
                <a:custGeom>
                  <a:avLst/>
                  <a:gdLst>
                    <a:gd name="T0" fmla="*/ 138 w 138"/>
                    <a:gd name="T1" fmla="*/ 0 h 110"/>
                    <a:gd name="T2" fmla="*/ 17 w 138"/>
                    <a:gd name="T3" fmla="*/ 0 h 110"/>
                    <a:gd name="T4" fmla="*/ 0 w 138"/>
                    <a:gd name="T5" fmla="*/ 110 h 110"/>
                    <a:gd name="T6" fmla="*/ 122 w 138"/>
                    <a:gd name="T7" fmla="*/ 110 h 110"/>
                    <a:gd name="T8" fmla="*/ 138 w 138"/>
                    <a:gd name="T9" fmla="*/ 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8" h="110">
                      <a:moveTo>
                        <a:pt x="138" y="0"/>
                      </a:moveTo>
                      <a:lnTo>
                        <a:pt x="17" y="0"/>
                      </a:lnTo>
                      <a:lnTo>
                        <a:pt x="0" y="110"/>
                      </a:lnTo>
                      <a:lnTo>
                        <a:pt x="122" y="110"/>
                      </a:lnTo>
                      <a:lnTo>
                        <a:pt x="13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597" name="Freeform 89"/>
                <p:cNvSpPr>
                  <a:spLocks/>
                </p:cNvSpPr>
                <p:nvPr/>
              </p:nvSpPr>
              <p:spPr bwMode="auto">
                <a:xfrm>
                  <a:off x="2481" y="2262"/>
                  <a:ext cx="138" cy="110"/>
                </a:xfrm>
                <a:custGeom>
                  <a:avLst/>
                  <a:gdLst>
                    <a:gd name="T0" fmla="*/ 122 w 138"/>
                    <a:gd name="T1" fmla="*/ 110 h 110"/>
                    <a:gd name="T2" fmla="*/ 138 w 138"/>
                    <a:gd name="T3" fmla="*/ 0 h 110"/>
                    <a:gd name="T4" fmla="*/ 15 w 138"/>
                    <a:gd name="T5" fmla="*/ 0 h 110"/>
                    <a:gd name="T6" fmla="*/ 0 w 138"/>
                    <a:gd name="T7" fmla="*/ 110 h 110"/>
                    <a:gd name="T8" fmla="*/ 122 w 138"/>
                    <a:gd name="T9" fmla="*/ 11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8" h="110">
                      <a:moveTo>
                        <a:pt x="122" y="110"/>
                      </a:moveTo>
                      <a:lnTo>
                        <a:pt x="138" y="0"/>
                      </a:lnTo>
                      <a:lnTo>
                        <a:pt x="15" y="0"/>
                      </a:lnTo>
                      <a:lnTo>
                        <a:pt x="0" y="110"/>
                      </a:lnTo>
                      <a:lnTo>
                        <a:pt x="122" y="11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598" name="Freeform 90"/>
                <p:cNvSpPr>
                  <a:spLocks/>
                </p:cNvSpPr>
                <p:nvPr/>
              </p:nvSpPr>
              <p:spPr bwMode="auto">
                <a:xfrm>
                  <a:off x="2820" y="2262"/>
                  <a:ext cx="137" cy="110"/>
                </a:xfrm>
                <a:custGeom>
                  <a:avLst/>
                  <a:gdLst>
                    <a:gd name="T0" fmla="*/ 137 w 137"/>
                    <a:gd name="T1" fmla="*/ 0 h 110"/>
                    <a:gd name="T2" fmla="*/ 16 w 137"/>
                    <a:gd name="T3" fmla="*/ 0 h 110"/>
                    <a:gd name="T4" fmla="*/ 0 w 137"/>
                    <a:gd name="T5" fmla="*/ 110 h 110"/>
                    <a:gd name="T6" fmla="*/ 122 w 137"/>
                    <a:gd name="T7" fmla="*/ 110 h 110"/>
                    <a:gd name="T8" fmla="*/ 137 w 137"/>
                    <a:gd name="T9" fmla="*/ 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7" h="110">
                      <a:moveTo>
                        <a:pt x="137" y="0"/>
                      </a:moveTo>
                      <a:lnTo>
                        <a:pt x="16" y="0"/>
                      </a:lnTo>
                      <a:lnTo>
                        <a:pt x="0" y="110"/>
                      </a:lnTo>
                      <a:lnTo>
                        <a:pt x="122" y="110"/>
                      </a:lnTo>
                      <a:lnTo>
                        <a:pt x="137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599" name="Freeform 91"/>
                <p:cNvSpPr>
                  <a:spLocks/>
                </p:cNvSpPr>
                <p:nvPr/>
              </p:nvSpPr>
              <p:spPr bwMode="auto">
                <a:xfrm>
                  <a:off x="2989" y="2262"/>
                  <a:ext cx="136" cy="110"/>
                </a:xfrm>
                <a:custGeom>
                  <a:avLst/>
                  <a:gdLst>
                    <a:gd name="T0" fmla="*/ 136 w 136"/>
                    <a:gd name="T1" fmla="*/ 0 h 110"/>
                    <a:gd name="T2" fmla="*/ 16 w 136"/>
                    <a:gd name="T3" fmla="*/ 0 h 110"/>
                    <a:gd name="T4" fmla="*/ 0 w 136"/>
                    <a:gd name="T5" fmla="*/ 110 h 110"/>
                    <a:gd name="T6" fmla="*/ 121 w 136"/>
                    <a:gd name="T7" fmla="*/ 110 h 110"/>
                    <a:gd name="T8" fmla="*/ 136 w 136"/>
                    <a:gd name="T9" fmla="*/ 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" h="110">
                      <a:moveTo>
                        <a:pt x="136" y="0"/>
                      </a:moveTo>
                      <a:lnTo>
                        <a:pt x="16" y="0"/>
                      </a:lnTo>
                      <a:lnTo>
                        <a:pt x="0" y="110"/>
                      </a:lnTo>
                      <a:lnTo>
                        <a:pt x="121" y="110"/>
                      </a:lnTo>
                      <a:lnTo>
                        <a:pt x="13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600" name="Freeform 92"/>
                <p:cNvSpPr>
                  <a:spLocks/>
                </p:cNvSpPr>
                <p:nvPr/>
              </p:nvSpPr>
              <p:spPr bwMode="auto">
                <a:xfrm>
                  <a:off x="3162" y="2262"/>
                  <a:ext cx="138" cy="110"/>
                </a:xfrm>
                <a:custGeom>
                  <a:avLst/>
                  <a:gdLst>
                    <a:gd name="T0" fmla="*/ 138 w 138"/>
                    <a:gd name="T1" fmla="*/ 0 h 110"/>
                    <a:gd name="T2" fmla="*/ 17 w 138"/>
                    <a:gd name="T3" fmla="*/ 0 h 110"/>
                    <a:gd name="T4" fmla="*/ 0 w 138"/>
                    <a:gd name="T5" fmla="*/ 110 h 110"/>
                    <a:gd name="T6" fmla="*/ 123 w 138"/>
                    <a:gd name="T7" fmla="*/ 110 h 110"/>
                    <a:gd name="T8" fmla="*/ 138 w 138"/>
                    <a:gd name="T9" fmla="*/ 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8" h="110">
                      <a:moveTo>
                        <a:pt x="138" y="0"/>
                      </a:moveTo>
                      <a:lnTo>
                        <a:pt x="17" y="0"/>
                      </a:lnTo>
                      <a:lnTo>
                        <a:pt x="0" y="110"/>
                      </a:lnTo>
                      <a:lnTo>
                        <a:pt x="123" y="110"/>
                      </a:lnTo>
                      <a:lnTo>
                        <a:pt x="13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4569" name="Group 93"/>
            <p:cNvGrpSpPr>
              <a:grpSpLocks/>
            </p:cNvGrpSpPr>
            <p:nvPr/>
          </p:nvGrpSpPr>
          <p:grpSpPr bwMode="auto">
            <a:xfrm rot="10800000" flipH="1" flipV="1">
              <a:off x="4272" y="480"/>
              <a:ext cx="725" cy="138"/>
              <a:chOff x="624" y="960"/>
              <a:chExt cx="3325" cy="531"/>
            </a:xfrm>
          </p:grpSpPr>
          <p:grpSp>
            <p:nvGrpSpPr>
              <p:cNvPr id="14570" name="Group 94"/>
              <p:cNvGrpSpPr>
                <a:grpSpLocks/>
              </p:cNvGrpSpPr>
              <p:nvPr/>
            </p:nvGrpSpPr>
            <p:grpSpPr bwMode="auto">
              <a:xfrm>
                <a:off x="624" y="1008"/>
                <a:ext cx="1073" cy="483"/>
                <a:chOff x="2375" y="2170"/>
                <a:chExt cx="1073" cy="483"/>
              </a:xfrm>
            </p:grpSpPr>
            <p:sp>
              <p:nvSpPr>
                <p:cNvPr id="14584" name="Freeform 95"/>
                <p:cNvSpPr>
                  <a:spLocks/>
                </p:cNvSpPr>
                <p:nvPr/>
              </p:nvSpPr>
              <p:spPr bwMode="auto">
                <a:xfrm>
                  <a:off x="2375" y="2170"/>
                  <a:ext cx="1073" cy="483"/>
                </a:xfrm>
                <a:custGeom>
                  <a:avLst/>
                  <a:gdLst>
                    <a:gd name="T0" fmla="*/ 245 w 1073"/>
                    <a:gd name="T1" fmla="*/ 482 h 483"/>
                    <a:gd name="T2" fmla="*/ 260 w 1073"/>
                    <a:gd name="T3" fmla="*/ 477 h 483"/>
                    <a:gd name="T4" fmla="*/ 272 w 1073"/>
                    <a:gd name="T5" fmla="*/ 468 h 483"/>
                    <a:gd name="T6" fmla="*/ 282 w 1073"/>
                    <a:gd name="T7" fmla="*/ 455 h 483"/>
                    <a:gd name="T8" fmla="*/ 288 w 1073"/>
                    <a:gd name="T9" fmla="*/ 455 h 483"/>
                    <a:gd name="T10" fmla="*/ 298 w 1073"/>
                    <a:gd name="T11" fmla="*/ 468 h 483"/>
                    <a:gd name="T12" fmla="*/ 311 w 1073"/>
                    <a:gd name="T13" fmla="*/ 477 h 483"/>
                    <a:gd name="T14" fmla="*/ 326 w 1073"/>
                    <a:gd name="T15" fmla="*/ 482 h 483"/>
                    <a:gd name="T16" fmla="*/ 344 w 1073"/>
                    <a:gd name="T17" fmla="*/ 482 h 483"/>
                    <a:gd name="T18" fmla="*/ 362 w 1073"/>
                    <a:gd name="T19" fmla="*/ 474 h 483"/>
                    <a:gd name="T20" fmla="*/ 376 w 1073"/>
                    <a:gd name="T21" fmla="*/ 459 h 483"/>
                    <a:gd name="T22" fmla="*/ 385 w 1073"/>
                    <a:gd name="T23" fmla="*/ 441 h 483"/>
                    <a:gd name="T24" fmla="*/ 734 w 1073"/>
                    <a:gd name="T25" fmla="*/ 430 h 483"/>
                    <a:gd name="T26" fmla="*/ 739 w 1073"/>
                    <a:gd name="T27" fmla="*/ 450 h 483"/>
                    <a:gd name="T28" fmla="*/ 750 w 1073"/>
                    <a:gd name="T29" fmla="*/ 468 h 483"/>
                    <a:gd name="T30" fmla="*/ 767 w 1073"/>
                    <a:gd name="T31" fmla="*/ 479 h 483"/>
                    <a:gd name="T32" fmla="*/ 786 w 1073"/>
                    <a:gd name="T33" fmla="*/ 483 h 483"/>
                    <a:gd name="T34" fmla="*/ 801 w 1073"/>
                    <a:gd name="T35" fmla="*/ 481 h 483"/>
                    <a:gd name="T36" fmla="*/ 816 w 1073"/>
                    <a:gd name="T37" fmla="*/ 473 h 483"/>
                    <a:gd name="T38" fmla="*/ 827 w 1073"/>
                    <a:gd name="T39" fmla="*/ 462 h 483"/>
                    <a:gd name="T40" fmla="*/ 835 w 1073"/>
                    <a:gd name="T41" fmla="*/ 447 h 483"/>
                    <a:gd name="T42" fmla="*/ 843 w 1073"/>
                    <a:gd name="T43" fmla="*/ 462 h 483"/>
                    <a:gd name="T44" fmla="*/ 853 w 1073"/>
                    <a:gd name="T45" fmla="*/ 473 h 483"/>
                    <a:gd name="T46" fmla="*/ 868 w 1073"/>
                    <a:gd name="T47" fmla="*/ 481 h 483"/>
                    <a:gd name="T48" fmla="*/ 883 w 1073"/>
                    <a:gd name="T49" fmla="*/ 483 h 483"/>
                    <a:gd name="T50" fmla="*/ 902 w 1073"/>
                    <a:gd name="T51" fmla="*/ 479 h 483"/>
                    <a:gd name="T52" fmla="*/ 919 w 1073"/>
                    <a:gd name="T53" fmla="*/ 468 h 483"/>
                    <a:gd name="T54" fmla="*/ 930 w 1073"/>
                    <a:gd name="T55" fmla="*/ 450 h 483"/>
                    <a:gd name="T56" fmla="*/ 935 w 1073"/>
                    <a:gd name="T57" fmla="*/ 430 h 483"/>
                    <a:gd name="T58" fmla="*/ 994 w 1073"/>
                    <a:gd name="T59" fmla="*/ 302 h 483"/>
                    <a:gd name="T60" fmla="*/ 59 w 1073"/>
                    <a:gd name="T61" fmla="*/ 0 h 483"/>
                    <a:gd name="T62" fmla="*/ 74 w 1073"/>
                    <a:gd name="T63" fmla="*/ 430 h 483"/>
                    <a:gd name="T64" fmla="*/ 187 w 1073"/>
                    <a:gd name="T65" fmla="*/ 441 h 483"/>
                    <a:gd name="T66" fmla="*/ 195 w 1073"/>
                    <a:gd name="T67" fmla="*/ 459 h 483"/>
                    <a:gd name="T68" fmla="*/ 209 w 1073"/>
                    <a:gd name="T69" fmla="*/ 474 h 483"/>
                    <a:gd name="T70" fmla="*/ 228 w 1073"/>
                    <a:gd name="T71" fmla="*/ 482 h 483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0" t="0" r="r" b="b"/>
                  <a:pathLst>
                    <a:path w="1073" h="483">
                      <a:moveTo>
                        <a:pt x="237" y="483"/>
                      </a:moveTo>
                      <a:lnTo>
                        <a:pt x="245" y="482"/>
                      </a:lnTo>
                      <a:lnTo>
                        <a:pt x="253" y="481"/>
                      </a:lnTo>
                      <a:lnTo>
                        <a:pt x="260" y="477"/>
                      </a:lnTo>
                      <a:lnTo>
                        <a:pt x="267" y="473"/>
                      </a:lnTo>
                      <a:lnTo>
                        <a:pt x="272" y="468"/>
                      </a:lnTo>
                      <a:lnTo>
                        <a:pt x="278" y="462"/>
                      </a:lnTo>
                      <a:lnTo>
                        <a:pt x="282" y="455"/>
                      </a:lnTo>
                      <a:lnTo>
                        <a:pt x="285" y="447"/>
                      </a:lnTo>
                      <a:lnTo>
                        <a:pt x="288" y="455"/>
                      </a:lnTo>
                      <a:lnTo>
                        <a:pt x="294" y="462"/>
                      </a:lnTo>
                      <a:lnTo>
                        <a:pt x="298" y="468"/>
                      </a:lnTo>
                      <a:lnTo>
                        <a:pt x="305" y="473"/>
                      </a:lnTo>
                      <a:lnTo>
                        <a:pt x="311" y="477"/>
                      </a:lnTo>
                      <a:lnTo>
                        <a:pt x="319" y="481"/>
                      </a:lnTo>
                      <a:lnTo>
                        <a:pt x="326" y="482"/>
                      </a:lnTo>
                      <a:lnTo>
                        <a:pt x="334" y="483"/>
                      </a:lnTo>
                      <a:lnTo>
                        <a:pt x="344" y="482"/>
                      </a:lnTo>
                      <a:lnTo>
                        <a:pt x="354" y="479"/>
                      </a:lnTo>
                      <a:lnTo>
                        <a:pt x="362" y="474"/>
                      </a:lnTo>
                      <a:lnTo>
                        <a:pt x="370" y="468"/>
                      </a:lnTo>
                      <a:lnTo>
                        <a:pt x="376" y="459"/>
                      </a:lnTo>
                      <a:lnTo>
                        <a:pt x="382" y="450"/>
                      </a:lnTo>
                      <a:lnTo>
                        <a:pt x="385" y="441"/>
                      </a:lnTo>
                      <a:lnTo>
                        <a:pt x="386" y="430"/>
                      </a:lnTo>
                      <a:lnTo>
                        <a:pt x="734" y="430"/>
                      </a:lnTo>
                      <a:lnTo>
                        <a:pt x="735" y="441"/>
                      </a:lnTo>
                      <a:lnTo>
                        <a:pt x="739" y="450"/>
                      </a:lnTo>
                      <a:lnTo>
                        <a:pt x="744" y="459"/>
                      </a:lnTo>
                      <a:lnTo>
                        <a:pt x="750" y="468"/>
                      </a:lnTo>
                      <a:lnTo>
                        <a:pt x="758" y="474"/>
                      </a:lnTo>
                      <a:lnTo>
                        <a:pt x="767" y="479"/>
                      </a:lnTo>
                      <a:lnTo>
                        <a:pt x="776" y="482"/>
                      </a:lnTo>
                      <a:lnTo>
                        <a:pt x="786" y="483"/>
                      </a:lnTo>
                      <a:lnTo>
                        <a:pt x="794" y="482"/>
                      </a:lnTo>
                      <a:lnTo>
                        <a:pt x="801" y="481"/>
                      </a:lnTo>
                      <a:lnTo>
                        <a:pt x="809" y="477"/>
                      </a:lnTo>
                      <a:lnTo>
                        <a:pt x="816" y="473"/>
                      </a:lnTo>
                      <a:lnTo>
                        <a:pt x="822" y="468"/>
                      </a:lnTo>
                      <a:lnTo>
                        <a:pt x="827" y="462"/>
                      </a:lnTo>
                      <a:lnTo>
                        <a:pt x="832" y="455"/>
                      </a:lnTo>
                      <a:lnTo>
                        <a:pt x="835" y="447"/>
                      </a:lnTo>
                      <a:lnTo>
                        <a:pt x="838" y="455"/>
                      </a:lnTo>
                      <a:lnTo>
                        <a:pt x="843" y="462"/>
                      </a:lnTo>
                      <a:lnTo>
                        <a:pt x="848" y="468"/>
                      </a:lnTo>
                      <a:lnTo>
                        <a:pt x="853" y="473"/>
                      </a:lnTo>
                      <a:lnTo>
                        <a:pt x="860" y="477"/>
                      </a:lnTo>
                      <a:lnTo>
                        <a:pt x="868" y="481"/>
                      </a:lnTo>
                      <a:lnTo>
                        <a:pt x="875" y="482"/>
                      </a:lnTo>
                      <a:lnTo>
                        <a:pt x="883" y="483"/>
                      </a:lnTo>
                      <a:lnTo>
                        <a:pt x="893" y="482"/>
                      </a:lnTo>
                      <a:lnTo>
                        <a:pt x="902" y="479"/>
                      </a:lnTo>
                      <a:lnTo>
                        <a:pt x="911" y="474"/>
                      </a:lnTo>
                      <a:lnTo>
                        <a:pt x="919" y="468"/>
                      </a:lnTo>
                      <a:lnTo>
                        <a:pt x="925" y="459"/>
                      </a:lnTo>
                      <a:lnTo>
                        <a:pt x="930" y="450"/>
                      </a:lnTo>
                      <a:lnTo>
                        <a:pt x="934" y="441"/>
                      </a:lnTo>
                      <a:lnTo>
                        <a:pt x="935" y="430"/>
                      </a:lnTo>
                      <a:lnTo>
                        <a:pt x="1073" y="430"/>
                      </a:lnTo>
                      <a:lnTo>
                        <a:pt x="994" y="302"/>
                      </a:lnTo>
                      <a:lnTo>
                        <a:pt x="1038" y="0"/>
                      </a:lnTo>
                      <a:lnTo>
                        <a:pt x="59" y="0"/>
                      </a:lnTo>
                      <a:lnTo>
                        <a:pt x="0" y="309"/>
                      </a:lnTo>
                      <a:lnTo>
                        <a:pt x="74" y="430"/>
                      </a:lnTo>
                      <a:lnTo>
                        <a:pt x="185" y="430"/>
                      </a:lnTo>
                      <a:lnTo>
                        <a:pt x="187" y="441"/>
                      </a:lnTo>
                      <a:lnTo>
                        <a:pt x="190" y="450"/>
                      </a:lnTo>
                      <a:lnTo>
                        <a:pt x="195" y="459"/>
                      </a:lnTo>
                      <a:lnTo>
                        <a:pt x="202" y="468"/>
                      </a:lnTo>
                      <a:lnTo>
                        <a:pt x="209" y="474"/>
                      </a:lnTo>
                      <a:lnTo>
                        <a:pt x="218" y="479"/>
                      </a:lnTo>
                      <a:lnTo>
                        <a:pt x="228" y="482"/>
                      </a:lnTo>
                      <a:lnTo>
                        <a:pt x="237" y="48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585" name="Freeform 96"/>
                <p:cNvSpPr>
                  <a:spLocks/>
                </p:cNvSpPr>
                <p:nvPr/>
              </p:nvSpPr>
              <p:spPr bwMode="auto">
                <a:xfrm>
                  <a:off x="2415" y="2208"/>
                  <a:ext cx="965" cy="354"/>
                </a:xfrm>
                <a:custGeom>
                  <a:avLst/>
                  <a:gdLst>
                    <a:gd name="T0" fmla="*/ 0 w 965"/>
                    <a:gd name="T1" fmla="*/ 264 h 354"/>
                    <a:gd name="T2" fmla="*/ 50 w 965"/>
                    <a:gd name="T3" fmla="*/ 0 h 354"/>
                    <a:gd name="T4" fmla="*/ 954 w 965"/>
                    <a:gd name="T5" fmla="*/ 0 h 354"/>
                    <a:gd name="T6" fmla="*/ 918 w 965"/>
                    <a:gd name="T7" fmla="*/ 249 h 354"/>
                    <a:gd name="T8" fmla="*/ 131 w 965"/>
                    <a:gd name="T9" fmla="*/ 249 h 354"/>
                    <a:gd name="T10" fmla="*/ 161 w 965"/>
                    <a:gd name="T11" fmla="*/ 287 h 354"/>
                    <a:gd name="T12" fmla="*/ 924 w 965"/>
                    <a:gd name="T13" fmla="*/ 287 h 354"/>
                    <a:gd name="T14" fmla="*/ 965 w 965"/>
                    <a:gd name="T15" fmla="*/ 354 h 354"/>
                    <a:gd name="T16" fmla="*/ 55 w 965"/>
                    <a:gd name="T17" fmla="*/ 354 h 354"/>
                    <a:gd name="T18" fmla="*/ 0 w 965"/>
                    <a:gd name="T19" fmla="*/ 264 h 354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965" h="354">
                      <a:moveTo>
                        <a:pt x="0" y="264"/>
                      </a:moveTo>
                      <a:lnTo>
                        <a:pt x="50" y="0"/>
                      </a:lnTo>
                      <a:lnTo>
                        <a:pt x="954" y="0"/>
                      </a:lnTo>
                      <a:lnTo>
                        <a:pt x="918" y="249"/>
                      </a:lnTo>
                      <a:lnTo>
                        <a:pt x="131" y="249"/>
                      </a:lnTo>
                      <a:lnTo>
                        <a:pt x="161" y="287"/>
                      </a:lnTo>
                      <a:lnTo>
                        <a:pt x="924" y="287"/>
                      </a:lnTo>
                      <a:lnTo>
                        <a:pt x="965" y="354"/>
                      </a:lnTo>
                      <a:lnTo>
                        <a:pt x="55" y="354"/>
                      </a:lnTo>
                      <a:lnTo>
                        <a:pt x="0" y="264"/>
                      </a:lnTo>
                      <a:close/>
                    </a:path>
                  </a:pathLst>
                </a:custGeom>
                <a:solidFill>
                  <a:srgbClr val="3FB2E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586" name="Freeform 97"/>
                <p:cNvSpPr>
                  <a:spLocks/>
                </p:cNvSpPr>
                <p:nvPr/>
              </p:nvSpPr>
              <p:spPr bwMode="auto">
                <a:xfrm>
                  <a:off x="2650" y="2262"/>
                  <a:ext cx="138" cy="110"/>
                </a:xfrm>
                <a:custGeom>
                  <a:avLst/>
                  <a:gdLst>
                    <a:gd name="T0" fmla="*/ 138 w 138"/>
                    <a:gd name="T1" fmla="*/ 0 h 110"/>
                    <a:gd name="T2" fmla="*/ 17 w 138"/>
                    <a:gd name="T3" fmla="*/ 0 h 110"/>
                    <a:gd name="T4" fmla="*/ 0 w 138"/>
                    <a:gd name="T5" fmla="*/ 110 h 110"/>
                    <a:gd name="T6" fmla="*/ 122 w 138"/>
                    <a:gd name="T7" fmla="*/ 110 h 110"/>
                    <a:gd name="T8" fmla="*/ 138 w 138"/>
                    <a:gd name="T9" fmla="*/ 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8" h="110">
                      <a:moveTo>
                        <a:pt x="138" y="0"/>
                      </a:moveTo>
                      <a:lnTo>
                        <a:pt x="17" y="0"/>
                      </a:lnTo>
                      <a:lnTo>
                        <a:pt x="0" y="110"/>
                      </a:lnTo>
                      <a:lnTo>
                        <a:pt x="122" y="110"/>
                      </a:lnTo>
                      <a:lnTo>
                        <a:pt x="13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587" name="Freeform 98"/>
                <p:cNvSpPr>
                  <a:spLocks/>
                </p:cNvSpPr>
                <p:nvPr/>
              </p:nvSpPr>
              <p:spPr bwMode="auto">
                <a:xfrm>
                  <a:off x="2481" y="2262"/>
                  <a:ext cx="138" cy="110"/>
                </a:xfrm>
                <a:custGeom>
                  <a:avLst/>
                  <a:gdLst>
                    <a:gd name="T0" fmla="*/ 122 w 138"/>
                    <a:gd name="T1" fmla="*/ 110 h 110"/>
                    <a:gd name="T2" fmla="*/ 138 w 138"/>
                    <a:gd name="T3" fmla="*/ 0 h 110"/>
                    <a:gd name="T4" fmla="*/ 15 w 138"/>
                    <a:gd name="T5" fmla="*/ 0 h 110"/>
                    <a:gd name="T6" fmla="*/ 0 w 138"/>
                    <a:gd name="T7" fmla="*/ 110 h 110"/>
                    <a:gd name="T8" fmla="*/ 122 w 138"/>
                    <a:gd name="T9" fmla="*/ 11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8" h="110">
                      <a:moveTo>
                        <a:pt x="122" y="110"/>
                      </a:moveTo>
                      <a:lnTo>
                        <a:pt x="138" y="0"/>
                      </a:lnTo>
                      <a:lnTo>
                        <a:pt x="15" y="0"/>
                      </a:lnTo>
                      <a:lnTo>
                        <a:pt x="0" y="110"/>
                      </a:lnTo>
                      <a:lnTo>
                        <a:pt x="122" y="11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588" name="Freeform 99"/>
                <p:cNvSpPr>
                  <a:spLocks/>
                </p:cNvSpPr>
                <p:nvPr/>
              </p:nvSpPr>
              <p:spPr bwMode="auto">
                <a:xfrm>
                  <a:off x="2820" y="2262"/>
                  <a:ext cx="137" cy="110"/>
                </a:xfrm>
                <a:custGeom>
                  <a:avLst/>
                  <a:gdLst>
                    <a:gd name="T0" fmla="*/ 137 w 137"/>
                    <a:gd name="T1" fmla="*/ 0 h 110"/>
                    <a:gd name="T2" fmla="*/ 16 w 137"/>
                    <a:gd name="T3" fmla="*/ 0 h 110"/>
                    <a:gd name="T4" fmla="*/ 0 w 137"/>
                    <a:gd name="T5" fmla="*/ 110 h 110"/>
                    <a:gd name="T6" fmla="*/ 122 w 137"/>
                    <a:gd name="T7" fmla="*/ 110 h 110"/>
                    <a:gd name="T8" fmla="*/ 137 w 137"/>
                    <a:gd name="T9" fmla="*/ 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7" h="110">
                      <a:moveTo>
                        <a:pt x="137" y="0"/>
                      </a:moveTo>
                      <a:lnTo>
                        <a:pt x="16" y="0"/>
                      </a:lnTo>
                      <a:lnTo>
                        <a:pt x="0" y="110"/>
                      </a:lnTo>
                      <a:lnTo>
                        <a:pt x="122" y="110"/>
                      </a:lnTo>
                      <a:lnTo>
                        <a:pt x="137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589" name="Freeform 100"/>
                <p:cNvSpPr>
                  <a:spLocks/>
                </p:cNvSpPr>
                <p:nvPr/>
              </p:nvSpPr>
              <p:spPr bwMode="auto">
                <a:xfrm>
                  <a:off x="2989" y="2262"/>
                  <a:ext cx="136" cy="110"/>
                </a:xfrm>
                <a:custGeom>
                  <a:avLst/>
                  <a:gdLst>
                    <a:gd name="T0" fmla="*/ 136 w 136"/>
                    <a:gd name="T1" fmla="*/ 0 h 110"/>
                    <a:gd name="T2" fmla="*/ 16 w 136"/>
                    <a:gd name="T3" fmla="*/ 0 h 110"/>
                    <a:gd name="T4" fmla="*/ 0 w 136"/>
                    <a:gd name="T5" fmla="*/ 110 h 110"/>
                    <a:gd name="T6" fmla="*/ 121 w 136"/>
                    <a:gd name="T7" fmla="*/ 110 h 110"/>
                    <a:gd name="T8" fmla="*/ 136 w 136"/>
                    <a:gd name="T9" fmla="*/ 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" h="110">
                      <a:moveTo>
                        <a:pt x="136" y="0"/>
                      </a:moveTo>
                      <a:lnTo>
                        <a:pt x="16" y="0"/>
                      </a:lnTo>
                      <a:lnTo>
                        <a:pt x="0" y="110"/>
                      </a:lnTo>
                      <a:lnTo>
                        <a:pt x="121" y="110"/>
                      </a:lnTo>
                      <a:lnTo>
                        <a:pt x="13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590" name="Freeform 101"/>
                <p:cNvSpPr>
                  <a:spLocks/>
                </p:cNvSpPr>
                <p:nvPr/>
              </p:nvSpPr>
              <p:spPr bwMode="auto">
                <a:xfrm>
                  <a:off x="3162" y="2262"/>
                  <a:ext cx="138" cy="110"/>
                </a:xfrm>
                <a:custGeom>
                  <a:avLst/>
                  <a:gdLst>
                    <a:gd name="T0" fmla="*/ 138 w 138"/>
                    <a:gd name="T1" fmla="*/ 0 h 110"/>
                    <a:gd name="T2" fmla="*/ 17 w 138"/>
                    <a:gd name="T3" fmla="*/ 0 h 110"/>
                    <a:gd name="T4" fmla="*/ 0 w 138"/>
                    <a:gd name="T5" fmla="*/ 110 h 110"/>
                    <a:gd name="T6" fmla="*/ 123 w 138"/>
                    <a:gd name="T7" fmla="*/ 110 h 110"/>
                    <a:gd name="T8" fmla="*/ 138 w 138"/>
                    <a:gd name="T9" fmla="*/ 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8" h="110">
                      <a:moveTo>
                        <a:pt x="138" y="0"/>
                      </a:moveTo>
                      <a:lnTo>
                        <a:pt x="17" y="0"/>
                      </a:lnTo>
                      <a:lnTo>
                        <a:pt x="0" y="110"/>
                      </a:lnTo>
                      <a:lnTo>
                        <a:pt x="123" y="110"/>
                      </a:lnTo>
                      <a:lnTo>
                        <a:pt x="13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571" name="Group 102"/>
              <p:cNvGrpSpPr>
                <a:grpSpLocks/>
              </p:cNvGrpSpPr>
              <p:nvPr/>
            </p:nvGrpSpPr>
            <p:grpSpPr bwMode="auto">
              <a:xfrm>
                <a:off x="2832" y="960"/>
                <a:ext cx="1117" cy="518"/>
                <a:chOff x="3847" y="1511"/>
                <a:chExt cx="1117" cy="518"/>
              </a:xfrm>
            </p:grpSpPr>
            <p:sp>
              <p:nvSpPr>
                <p:cNvPr id="14580" name="Freeform 103"/>
                <p:cNvSpPr>
                  <a:spLocks/>
                </p:cNvSpPr>
                <p:nvPr/>
              </p:nvSpPr>
              <p:spPr bwMode="auto">
                <a:xfrm>
                  <a:off x="3847" y="1511"/>
                  <a:ext cx="1117" cy="518"/>
                </a:xfrm>
                <a:custGeom>
                  <a:avLst/>
                  <a:gdLst>
                    <a:gd name="T0" fmla="*/ 1117 w 1117"/>
                    <a:gd name="T1" fmla="*/ 161 h 518"/>
                    <a:gd name="T2" fmla="*/ 1114 w 1117"/>
                    <a:gd name="T3" fmla="*/ 145 h 518"/>
                    <a:gd name="T4" fmla="*/ 1105 w 1117"/>
                    <a:gd name="T5" fmla="*/ 132 h 518"/>
                    <a:gd name="T6" fmla="*/ 1092 w 1117"/>
                    <a:gd name="T7" fmla="*/ 123 h 518"/>
                    <a:gd name="T8" fmla="*/ 1078 w 1117"/>
                    <a:gd name="T9" fmla="*/ 121 h 518"/>
                    <a:gd name="T10" fmla="*/ 974 w 1117"/>
                    <a:gd name="T11" fmla="*/ 71 h 518"/>
                    <a:gd name="T12" fmla="*/ 970 w 1117"/>
                    <a:gd name="T13" fmla="*/ 57 h 518"/>
                    <a:gd name="T14" fmla="*/ 962 w 1117"/>
                    <a:gd name="T15" fmla="*/ 46 h 518"/>
                    <a:gd name="T16" fmla="*/ 950 w 1117"/>
                    <a:gd name="T17" fmla="*/ 39 h 518"/>
                    <a:gd name="T18" fmla="*/ 936 w 1117"/>
                    <a:gd name="T19" fmla="*/ 35 h 518"/>
                    <a:gd name="T20" fmla="*/ 760 w 1117"/>
                    <a:gd name="T21" fmla="*/ 0 h 518"/>
                    <a:gd name="T22" fmla="*/ 588 w 1117"/>
                    <a:gd name="T23" fmla="*/ 35 h 518"/>
                    <a:gd name="T24" fmla="*/ 0 w 1117"/>
                    <a:gd name="T25" fmla="*/ 344 h 518"/>
                    <a:gd name="T26" fmla="*/ 171 w 1117"/>
                    <a:gd name="T27" fmla="*/ 465 h 518"/>
                    <a:gd name="T28" fmla="*/ 176 w 1117"/>
                    <a:gd name="T29" fmla="*/ 485 h 518"/>
                    <a:gd name="T30" fmla="*/ 188 w 1117"/>
                    <a:gd name="T31" fmla="*/ 503 h 518"/>
                    <a:gd name="T32" fmla="*/ 204 w 1117"/>
                    <a:gd name="T33" fmla="*/ 514 h 518"/>
                    <a:gd name="T34" fmla="*/ 223 w 1117"/>
                    <a:gd name="T35" fmla="*/ 518 h 518"/>
                    <a:gd name="T36" fmla="*/ 239 w 1117"/>
                    <a:gd name="T37" fmla="*/ 516 h 518"/>
                    <a:gd name="T38" fmla="*/ 253 w 1117"/>
                    <a:gd name="T39" fmla="*/ 508 h 518"/>
                    <a:gd name="T40" fmla="*/ 264 w 1117"/>
                    <a:gd name="T41" fmla="*/ 497 h 518"/>
                    <a:gd name="T42" fmla="*/ 271 w 1117"/>
                    <a:gd name="T43" fmla="*/ 482 h 518"/>
                    <a:gd name="T44" fmla="*/ 280 w 1117"/>
                    <a:gd name="T45" fmla="*/ 497 h 518"/>
                    <a:gd name="T46" fmla="*/ 291 w 1117"/>
                    <a:gd name="T47" fmla="*/ 508 h 518"/>
                    <a:gd name="T48" fmla="*/ 305 w 1117"/>
                    <a:gd name="T49" fmla="*/ 516 h 518"/>
                    <a:gd name="T50" fmla="*/ 320 w 1117"/>
                    <a:gd name="T51" fmla="*/ 518 h 518"/>
                    <a:gd name="T52" fmla="*/ 339 w 1117"/>
                    <a:gd name="T53" fmla="*/ 514 h 518"/>
                    <a:gd name="T54" fmla="*/ 356 w 1117"/>
                    <a:gd name="T55" fmla="*/ 503 h 518"/>
                    <a:gd name="T56" fmla="*/ 368 w 1117"/>
                    <a:gd name="T57" fmla="*/ 485 h 518"/>
                    <a:gd name="T58" fmla="*/ 372 w 1117"/>
                    <a:gd name="T59" fmla="*/ 465 h 518"/>
                    <a:gd name="T60" fmla="*/ 718 w 1117"/>
                    <a:gd name="T61" fmla="*/ 476 h 518"/>
                    <a:gd name="T62" fmla="*/ 727 w 1117"/>
                    <a:gd name="T63" fmla="*/ 494 h 518"/>
                    <a:gd name="T64" fmla="*/ 741 w 1117"/>
                    <a:gd name="T65" fmla="*/ 509 h 518"/>
                    <a:gd name="T66" fmla="*/ 759 w 1117"/>
                    <a:gd name="T67" fmla="*/ 517 h 518"/>
                    <a:gd name="T68" fmla="*/ 776 w 1117"/>
                    <a:gd name="T69" fmla="*/ 517 h 518"/>
                    <a:gd name="T70" fmla="*/ 792 w 1117"/>
                    <a:gd name="T71" fmla="*/ 512 h 518"/>
                    <a:gd name="T72" fmla="*/ 805 w 1117"/>
                    <a:gd name="T73" fmla="*/ 503 h 518"/>
                    <a:gd name="T74" fmla="*/ 814 w 1117"/>
                    <a:gd name="T75" fmla="*/ 490 h 518"/>
                    <a:gd name="T76" fmla="*/ 821 w 1117"/>
                    <a:gd name="T77" fmla="*/ 490 h 518"/>
                    <a:gd name="T78" fmla="*/ 831 w 1117"/>
                    <a:gd name="T79" fmla="*/ 503 h 518"/>
                    <a:gd name="T80" fmla="*/ 843 w 1117"/>
                    <a:gd name="T81" fmla="*/ 512 h 518"/>
                    <a:gd name="T82" fmla="*/ 858 w 1117"/>
                    <a:gd name="T83" fmla="*/ 517 h 518"/>
                    <a:gd name="T84" fmla="*/ 875 w 1117"/>
                    <a:gd name="T85" fmla="*/ 517 h 518"/>
                    <a:gd name="T86" fmla="*/ 894 w 1117"/>
                    <a:gd name="T87" fmla="*/ 509 h 518"/>
                    <a:gd name="T88" fmla="*/ 908 w 1117"/>
                    <a:gd name="T89" fmla="*/ 494 h 518"/>
                    <a:gd name="T90" fmla="*/ 916 w 1117"/>
                    <a:gd name="T91" fmla="*/ 476 h 518"/>
                    <a:gd name="T92" fmla="*/ 1112 w 1117"/>
                    <a:gd name="T93" fmla="*/ 465 h 518"/>
                    <a:gd name="T94" fmla="*/ 1112 w 1117"/>
                    <a:gd name="T95" fmla="*/ 351 h 518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</a:gdLst>
                  <a:ahLst/>
                  <a:cxnLst>
                    <a:cxn ang="T96">
                      <a:pos x="T0" y="T1"/>
                    </a:cxn>
                    <a:cxn ang="T97">
                      <a:pos x="T2" y="T3"/>
                    </a:cxn>
                    <a:cxn ang="T98">
                      <a:pos x="T4" y="T5"/>
                    </a:cxn>
                    <a:cxn ang="T99">
                      <a:pos x="T6" y="T7"/>
                    </a:cxn>
                    <a:cxn ang="T100">
                      <a:pos x="T8" y="T9"/>
                    </a:cxn>
                    <a:cxn ang="T101">
                      <a:pos x="T10" y="T11"/>
                    </a:cxn>
                    <a:cxn ang="T102">
                      <a:pos x="T12" y="T13"/>
                    </a:cxn>
                    <a:cxn ang="T103">
                      <a:pos x="T14" y="T15"/>
                    </a:cxn>
                    <a:cxn ang="T104">
                      <a:pos x="T16" y="T17"/>
                    </a:cxn>
                    <a:cxn ang="T105">
                      <a:pos x="T18" y="T19"/>
                    </a:cxn>
                    <a:cxn ang="T106">
                      <a:pos x="T20" y="T21"/>
                    </a:cxn>
                    <a:cxn ang="T107">
                      <a:pos x="T22" y="T23"/>
                    </a:cxn>
                    <a:cxn ang="T108">
                      <a:pos x="T24" y="T25"/>
                    </a:cxn>
                    <a:cxn ang="T109">
                      <a:pos x="T26" y="T27"/>
                    </a:cxn>
                    <a:cxn ang="T110">
                      <a:pos x="T28" y="T29"/>
                    </a:cxn>
                    <a:cxn ang="T111">
                      <a:pos x="T30" y="T31"/>
                    </a:cxn>
                    <a:cxn ang="T112">
                      <a:pos x="T32" y="T33"/>
                    </a:cxn>
                    <a:cxn ang="T113">
                      <a:pos x="T34" y="T35"/>
                    </a:cxn>
                    <a:cxn ang="T114">
                      <a:pos x="T36" y="T37"/>
                    </a:cxn>
                    <a:cxn ang="T115">
                      <a:pos x="T38" y="T39"/>
                    </a:cxn>
                    <a:cxn ang="T116">
                      <a:pos x="T40" y="T41"/>
                    </a:cxn>
                    <a:cxn ang="T117">
                      <a:pos x="T42" y="T43"/>
                    </a:cxn>
                    <a:cxn ang="T118">
                      <a:pos x="T44" y="T45"/>
                    </a:cxn>
                    <a:cxn ang="T119">
                      <a:pos x="T46" y="T47"/>
                    </a:cxn>
                    <a:cxn ang="T120">
                      <a:pos x="T48" y="T49"/>
                    </a:cxn>
                    <a:cxn ang="T121">
                      <a:pos x="T50" y="T51"/>
                    </a:cxn>
                    <a:cxn ang="T122">
                      <a:pos x="T52" y="T53"/>
                    </a:cxn>
                    <a:cxn ang="T123">
                      <a:pos x="T54" y="T55"/>
                    </a:cxn>
                    <a:cxn ang="T124">
                      <a:pos x="T56" y="T57"/>
                    </a:cxn>
                    <a:cxn ang="T125">
                      <a:pos x="T58" y="T59"/>
                    </a:cxn>
                    <a:cxn ang="T126">
                      <a:pos x="T60" y="T61"/>
                    </a:cxn>
                    <a:cxn ang="T127">
                      <a:pos x="T62" y="T63"/>
                    </a:cxn>
                    <a:cxn ang="T128">
                      <a:pos x="T64" y="T65"/>
                    </a:cxn>
                    <a:cxn ang="T129">
                      <a:pos x="T66" y="T67"/>
                    </a:cxn>
                    <a:cxn ang="T130">
                      <a:pos x="T68" y="T69"/>
                    </a:cxn>
                    <a:cxn ang="T131">
                      <a:pos x="T70" y="T71"/>
                    </a:cxn>
                    <a:cxn ang="T132">
                      <a:pos x="T72" y="T73"/>
                    </a:cxn>
                    <a:cxn ang="T133">
                      <a:pos x="T74" y="T75"/>
                    </a:cxn>
                    <a:cxn ang="T134">
                      <a:pos x="T76" y="T77"/>
                    </a:cxn>
                    <a:cxn ang="T135">
                      <a:pos x="T78" y="T79"/>
                    </a:cxn>
                    <a:cxn ang="T136">
                      <a:pos x="T80" y="T81"/>
                    </a:cxn>
                    <a:cxn ang="T137">
                      <a:pos x="T82" y="T83"/>
                    </a:cxn>
                    <a:cxn ang="T138">
                      <a:pos x="T84" y="T85"/>
                    </a:cxn>
                    <a:cxn ang="T139">
                      <a:pos x="T86" y="T87"/>
                    </a:cxn>
                    <a:cxn ang="T140">
                      <a:pos x="T88" y="T89"/>
                    </a:cxn>
                    <a:cxn ang="T141">
                      <a:pos x="T90" y="T91"/>
                    </a:cxn>
                    <a:cxn ang="T142">
                      <a:pos x="T92" y="T93"/>
                    </a:cxn>
                    <a:cxn ang="T143">
                      <a:pos x="T94" y="T95"/>
                    </a:cxn>
                  </a:cxnLst>
                  <a:rect l="0" t="0" r="r" b="b"/>
                  <a:pathLst>
                    <a:path w="1117" h="518">
                      <a:moveTo>
                        <a:pt x="1112" y="351"/>
                      </a:moveTo>
                      <a:lnTo>
                        <a:pt x="1117" y="161"/>
                      </a:lnTo>
                      <a:lnTo>
                        <a:pt x="1116" y="152"/>
                      </a:lnTo>
                      <a:lnTo>
                        <a:pt x="1114" y="145"/>
                      </a:lnTo>
                      <a:lnTo>
                        <a:pt x="1110" y="138"/>
                      </a:lnTo>
                      <a:lnTo>
                        <a:pt x="1105" y="132"/>
                      </a:lnTo>
                      <a:lnTo>
                        <a:pt x="1099" y="126"/>
                      </a:lnTo>
                      <a:lnTo>
                        <a:pt x="1092" y="123"/>
                      </a:lnTo>
                      <a:lnTo>
                        <a:pt x="1086" y="122"/>
                      </a:lnTo>
                      <a:lnTo>
                        <a:pt x="1078" y="121"/>
                      </a:lnTo>
                      <a:lnTo>
                        <a:pt x="990" y="121"/>
                      </a:lnTo>
                      <a:lnTo>
                        <a:pt x="974" y="71"/>
                      </a:lnTo>
                      <a:lnTo>
                        <a:pt x="973" y="64"/>
                      </a:lnTo>
                      <a:lnTo>
                        <a:pt x="970" y="57"/>
                      </a:lnTo>
                      <a:lnTo>
                        <a:pt x="966" y="52"/>
                      </a:lnTo>
                      <a:lnTo>
                        <a:pt x="962" y="46"/>
                      </a:lnTo>
                      <a:lnTo>
                        <a:pt x="956" y="42"/>
                      </a:lnTo>
                      <a:lnTo>
                        <a:pt x="950" y="39"/>
                      </a:lnTo>
                      <a:lnTo>
                        <a:pt x="943" y="36"/>
                      </a:lnTo>
                      <a:lnTo>
                        <a:pt x="936" y="35"/>
                      </a:lnTo>
                      <a:lnTo>
                        <a:pt x="792" y="35"/>
                      </a:lnTo>
                      <a:lnTo>
                        <a:pt x="760" y="0"/>
                      </a:lnTo>
                      <a:lnTo>
                        <a:pt x="618" y="0"/>
                      </a:lnTo>
                      <a:lnTo>
                        <a:pt x="588" y="35"/>
                      </a:lnTo>
                      <a:lnTo>
                        <a:pt x="44" y="35"/>
                      </a:lnTo>
                      <a:lnTo>
                        <a:pt x="0" y="344"/>
                      </a:lnTo>
                      <a:lnTo>
                        <a:pt x="73" y="465"/>
                      </a:lnTo>
                      <a:lnTo>
                        <a:pt x="171" y="465"/>
                      </a:lnTo>
                      <a:lnTo>
                        <a:pt x="172" y="476"/>
                      </a:lnTo>
                      <a:lnTo>
                        <a:pt x="176" y="485"/>
                      </a:lnTo>
                      <a:lnTo>
                        <a:pt x="181" y="494"/>
                      </a:lnTo>
                      <a:lnTo>
                        <a:pt x="188" y="503"/>
                      </a:lnTo>
                      <a:lnTo>
                        <a:pt x="195" y="509"/>
                      </a:lnTo>
                      <a:lnTo>
                        <a:pt x="204" y="514"/>
                      </a:lnTo>
                      <a:lnTo>
                        <a:pt x="214" y="517"/>
                      </a:lnTo>
                      <a:lnTo>
                        <a:pt x="223" y="518"/>
                      </a:lnTo>
                      <a:lnTo>
                        <a:pt x="231" y="517"/>
                      </a:lnTo>
                      <a:lnTo>
                        <a:pt x="239" y="516"/>
                      </a:lnTo>
                      <a:lnTo>
                        <a:pt x="246" y="512"/>
                      </a:lnTo>
                      <a:lnTo>
                        <a:pt x="253" y="508"/>
                      </a:lnTo>
                      <a:lnTo>
                        <a:pt x="258" y="503"/>
                      </a:lnTo>
                      <a:lnTo>
                        <a:pt x="264" y="497"/>
                      </a:lnTo>
                      <a:lnTo>
                        <a:pt x="268" y="490"/>
                      </a:lnTo>
                      <a:lnTo>
                        <a:pt x="271" y="482"/>
                      </a:lnTo>
                      <a:lnTo>
                        <a:pt x="274" y="490"/>
                      </a:lnTo>
                      <a:lnTo>
                        <a:pt x="280" y="497"/>
                      </a:lnTo>
                      <a:lnTo>
                        <a:pt x="284" y="503"/>
                      </a:lnTo>
                      <a:lnTo>
                        <a:pt x="291" y="508"/>
                      </a:lnTo>
                      <a:lnTo>
                        <a:pt x="297" y="512"/>
                      </a:lnTo>
                      <a:lnTo>
                        <a:pt x="305" y="516"/>
                      </a:lnTo>
                      <a:lnTo>
                        <a:pt x="312" y="517"/>
                      </a:lnTo>
                      <a:lnTo>
                        <a:pt x="320" y="518"/>
                      </a:lnTo>
                      <a:lnTo>
                        <a:pt x="330" y="517"/>
                      </a:lnTo>
                      <a:lnTo>
                        <a:pt x="339" y="514"/>
                      </a:lnTo>
                      <a:lnTo>
                        <a:pt x="348" y="509"/>
                      </a:lnTo>
                      <a:lnTo>
                        <a:pt x="356" y="503"/>
                      </a:lnTo>
                      <a:lnTo>
                        <a:pt x="362" y="494"/>
                      </a:lnTo>
                      <a:lnTo>
                        <a:pt x="368" y="485"/>
                      </a:lnTo>
                      <a:lnTo>
                        <a:pt x="371" y="476"/>
                      </a:lnTo>
                      <a:lnTo>
                        <a:pt x="372" y="465"/>
                      </a:lnTo>
                      <a:lnTo>
                        <a:pt x="717" y="465"/>
                      </a:lnTo>
                      <a:lnTo>
                        <a:pt x="718" y="476"/>
                      </a:lnTo>
                      <a:lnTo>
                        <a:pt x="721" y="485"/>
                      </a:lnTo>
                      <a:lnTo>
                        <a:pt x="727" y="494"/>
                      </a:lnTo>
                      <a:lnTo>
                        <a:pt x="733" y="503"/>
                      </a:lnTo>
                      <a:lnTo>
                        <a:pt x="741" y="509"/>
                      </a:lnTo>
                      <a:lnTo>
                        <a:pt x="749" y="514"/>
                      </a:lnTo>
                      <a:lnTo>
                        <a:pt x="759" y="517"/>
                      </a:lnTo>
                      <a:lnTo>
                        <a:pt x="769" y="518"/>
                      </a:lnTo>
                      <a:lnTo>
                        <a:pt x="776" y="517"/>
                      </a:lnTo>
                      <a:lnTo>
                        <a:pt x="784" y="516"/>
                      </a:lnTo>
                      <a:lnTo>
                        <a:pt x="792" y="512"/>
                      </a:lnTo>
                      <a:lnTo>
                        <a:pt x="798" y="508"/>
                      </a:lnTo>
                      <a:lnTo>
                        <a:pt x="805" y="503"/>
                      </a:lnTo>
                      <a:lnTo>
                        <a:pt x="810" y="497"/>
                      </a:lnTo>
                      <a:lnTo>
                        <a:pt x="814" y="490"/>
                      </a:lnTo>
                      <a:lnTo>
                        <a:pt x="818" y="482"/>
                      </a:lnTo>
                      <a:lnTo>
                        <a:pt x="821" y="490"/>
                      </a:lnTo>
                      <a:lnTo>
                        <a:pt x="825" y="497"/>
                      </a:lnTo>
                      <a:lnTo>
                        <a:pt x="831" y="503"/>
                      </a:lnTo>
                      <a:lnTo>
                        <a:pt x="836" y="508"/>
                      </a:lnTo>
                      <a:lnTo>
                        <a:pt x="843" y="512"/>
                      </a:lnTo>
                      <a:lnTo>
                        <a:pt x="850" y="516"/>
                      </a:lnTo>
                      <a:lnTo>
                        <a:pt x="858" y="517"/>
                      </a:lnTo>
                      <a:lnTo>
                        <a:pt x="865" y="518"/>
                      </a:lnTo>
                      <a:lnTo>
                        <a:pt x="875" y="517"/>
                      </a:lnTo>
                      <a:lnTo>
                        <a:pt x="885" y="514"/>
                      </a:lnTo>
                      <a:lnTo>
                        <a:pt x="894" y="509"/>
                      </a:lnTo>
                      <a:lnTo>
                        <a:pt x="901" y="503"/>
                      </a:lnTo>
                      <a:lnTo>
                        <a:pt x="908" y="494"/>
                      </a:lnTo>
                      <a:lnTo>
                        <a:pt x="913" y="485"/>
                      </a:lnTo>
                      <a:lnTo>
                        <a:pt x="916" y="476"/>
                      </a:lnTo>
                      <a:lnTo>
                        <a:pt x="917" y="465"/>
                      </a:lnTo>
                      <a:lnTo>
                        <a:pt x="1112" y="465"/>
                      </a:lnTo>
                      <a:lnTo>
                        <a:pt x="1066" y="401"/>
                      </a:lnTo>
                      <a:lnTo>
                        <a:pt x="1112" y="35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581" name="Freeform 104"/>
                <p:cNvSpPr>
                  <a:spLocks/>
                </p:cNvSpPr>
                <p:nvPr/>
              </p:nvSpPr>
              <p:spPr bwMode="auto">
                <a:xfrm>
                  <a:off x="3888" y="1584"/>
                  <a:ext cx="1038" cy="354"/>
                </a:xfrm>
                <a:custGeom>
                  <a:avLst/>
                  <a:gdLst>
                    <a:gd name="T0" fmla="*/ 1033 w 1038"/>
                    <a:gd name="T1" fmla="*/ 263 h 354"/>
                    <a:gd name="T2" fmla="*/ 976 w 1038"/>
                    <a:gd name="T3" fmla="*/ 325 h 354"/>
                    <a:gd name="T4" fmla="*/ 997 w 1038"/>
                    <a:gd name="T5" fmla="*/ 354 h 354"/>
                    <a:gd name="T6" fmla="*/ 53 w 1038"/>
                    <a:gd name="T7" fmla="*/ 354 h 354"/>
                    <a:gd name="T8" fmla="*/ 12 w 1038"/>
                    <a:gd name="T9" fmla="*/ 287 h 354"/>
                    <a:gd name="T10" fmla="*/ 869 w 1038"/>
                    <a:gd name="T11" fmla="*/ 287 h 354"/>
                    <a:gd name="T12" fmla="*/ 842 w 1038"/>
                    <a:gd name="T13" fmla="*/ 249 h 354"/>
                    <a:gd name="T14" fmla="*/ 0 w 1038"/>
                    <a:gd name="T15" fmla="*/ 249 h 354"/>
                    <a:gd name="T16" fmla="*/ 36 w 1038"/>
                    <a:gd name="T17" fmla="*/ 0 h 354"/>
                    <a:gd name="T18" fmla="*/ 895 w 1038"/>
                    <a:gd name="T19" fmla="*/ 0 h 354"/>
                    <a:gd name="T20" fmla="*/ 895 w 1038"/>
                    <a:gd name="T21" fmla="*/ 0 h 354"/>
                    <a:gd name="T22" fmla="*/ 895 w 1038"/>
                    <a:gd name="T23" fmla="*/ 1 h 354"/>
                    <a:gd name="T24" fmla="*/ 895 w 1038"/>
                    <a:gd name="T25" fmla="*/ 1 h 354"/>
                    <a:gd name="T26" fmla="*/ 895 w 1038"/>
                    <a:gd name="T27" fmla="*/ 2 h 354"/>
                    <a:gd name="T28" fmla="*/ 895 w 1038"/>
                    <a:gd name="T29" fmla="*/ 5 h 354"/>
                    <a:gd name="T30" fmla="*/ 904 w 1038"/>
                    <a:gd name="T31" fmla="*/ 26 h 354"/>
                    <a:gd name="T32" fmla="*/ 788 w 1038"/>
                    <a:gd name="T33" fmla="*/ 26 h 354"/>
                    <a:gd name="T34" fmla="*/ 816 w 1038"/>
                    <a:gd name="T35" fmla="*/ 83 h 354"/>
                    <a:gd name="T36" fmla="*/ 1037 w 1038"/>
                    <a:gd name="T37" fmla="*/ 85 h 354"/>
                    <a:gd name="T38" fmla="*/ 1037 w 1038"/>
                    <a:gd name="T39" fmla="*/ 85 h 354"/>
                    <a:gd name="T40" fmla="*/ 1038 w 1038"/>
                    <a:gd name="T41" fmla="*/ 86 h 354"/>
                    <a:gd name="T42" fmla="*/ 1038 w 1038"/>
                    <a:gd name="T43" fmla="*/ 86 h 354"/>
                    <a:gd name="T44" fmla="*/ 1038 w 1038"/>
                    <a:gd name="T45" fmla="*/ 87 h 354"/>
                    <a:gd name="T46" fmla="*/ 1033 w 1038"/>
                    <a:gd name="T47" fmla="*/ 263 h 354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0" t="0" r="r" b="b"/>
                  <a:pathLst>
                    <a:path w="1038" h="354">
                      <a:moveTo>
                        <a:pt x="1033" y="263"/>
                      </a:moveTo>
                      <a:lnTo>
                        <a:pt x="976" y="325"/>
                      </a:lnTo>
                      <a:lnTo>
                        <a:pt x="997" y="354"/>
                      </a:lnTo>
                      <a:lnTo>
                        <a:pt x="53" y="354"/>
                      </a:lnTo>
                      <a:lnTo>
                        <a:pt x="12" y="287"/>
                      </a:lnTo>
                      <a:lnTo>
                        <a:pt x="869" y="287"/>
                      </a:lnTo>
                      <a:lnTo>
                        <a:pt x="842" y="249"/>
                      </a:lnTo>
                      <a:lnTo>
                        <a:pt x="0" y="249"/>
                      </a:lnTo>
                      <a:lnTo>
                        <a:pt x="36" y="0"/>
                      </a:lnTo>
                      <a:lnTo>
                        <a:pt x="895" y="0"/>
                      </a:lnTo>
                      <a:lnTo>
                        <a:pt x="895" y="1"/>
                      </a:lnTo>
                      <a:lnTo>
                        <a:pt x="895" y="2"/>
                      </a:lnTo>
                      <a:lnTo>
                        <a:pt x="895" y="5"/>
                      </a:lnTo>
                      <a:lnTo>
                        <a:pt x="904" y="26"/>
                      </a:lnTo>
                      <a:lnTo>
                        <a:pt x="788" y="26"/>
                      </a:lnTo>
                      <a:lnTo>
                        <a:pt x="816" y="83"/>
                      </a:lnTo>
                      <a:lnTo>
                        <a:pt x="1037" y="85"/>
                      </a:lnTo>
                      <a:lnTo>
                        <a:pt x="1038" y="86"/>
                      </a:lnTo>
                      <a:lnTo>
                        <a:pt x="1038" y="87"/>
                      </a:lnTo>
                      <a:lnTo>
                        <a:pt x="1033" y="263"/>
                      </a:lnTo>
                      <a:close/>
                    </a:path>
                  </a:pathLst>
                </a:custGeom>
                <a:solidFill>
                  <a:srgbClr val="3FB2E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582" name="Freeform 105"/>
                <p:cNvSpPr>
                  <a:spLocks/>
                </p:cNvSpPr>
                <p:nvPr/>
              </p:nvSpPr>
              <p:spPr bwMode="auto">
                <a:xfrm>
                  <a:off x="4873" y="1694"/>
                  <a:ext cx="35" cy="75"/>
                </a:xfrm>
                <a:custGeom>
                  <a:avLst/>
                  <a:gdLst>
                    <a:gd name="T0" fmla="*/ 17 w 35"/>
                    <a:gd name="T1" fmla="*/ 0 h 75"/>
                    <a:gd name="T2" fmla="*/ 11 w 35"/>
                    <a:gd name="T3" fmla="*/ 3 h 75"/>
                    <a:gd name="T4" fmla="*/ 5 w 35"/>
                    <a:gd name="T5" fmla="*/ 11 h 75"/>
                    <a:gd name="T6" fmla="*/ 1 w 35"/>
                    <a:gd name="T7" fmla="*/ 24 h 75"/>
                    <a:gd name="T8" fmla="*/ 0 w 35"/>
                    <a:gd name="T9" fmla="*/ 38 h 75"/>
                    <a:gd name="T10" fmla="*/ 1 w 35"/>
                    <a:gd name="T11" fmla="*/ 53 h 75"/>
                    <a:gd name="T12" fmla="*/ 5 w 35"/>
                    <a:gd name="T13" fmla="*/ 64 h 75"/>
                    <a:gd name="T14" fmla="*/ 11 w 35"/>
                    <a:gd name="T15" fmla="*/ 71 h 75"/>
                    <a:gd name="T16" fmla="*/ 17 w 35"/>
                    <a:gd name="T17" fmla="*/ 75 h 75"/>
                    <a:gd name="T18" fmla="*/ 24 w 35"/>
                    <a:gd name="T19" fmla="*/ 71 h 75"/>
                    <a:gd name="T20" fmla="*/ 29 w 35"/>
                    <a:gd name="T21" fmla="*/ 64 h 75"/>
                    <a:gd name="T22" fmla="*/ 34 w 35"/>
                    <a:gd name="T23" fmla="*/ 53 h 75"/>
                    <a:gd name="T24" fmla="*/ 35 w 35"/>
                    <a:gd name="T25" fmla="*/ 38 h 75"/>
                    <a:gd name="T26" fmla="*/ 34 w 35"/>
                    <a:gd name="T27" fmla="*/ 24 h 75"/>
                    <a:gd name="T28" fmla="*/ 29 w 35"/>
                    <a:gd name="T29" fmla="*/ 11 h 75"/>
                    <a:gd name="T30" fmla="*/ 24 w 35"/>
                    <a:gd name="T31" fmla="*/ 3 h 75"/>
                    <a:gd name="T32" fmla="*/ 17 w 35"/>
                    <a:gd name="T33" fmla="*/ 0 h 75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0" t="0" r="r" b="b"/>
                  <a:pathLst>
                    <a:path w="35" h="75">
                      <a:moveTo>
                        <a:pt x="17" y="0"/>
                      </a:moveTo>
                      <a:lnTo>
                        <a:pt x="11" y="3"/>
                      </a:lnTo>
                      <a:lnTo>
                        <a:pt x="5" y="11"/>
                      </a:lnTo>
                      <a:lnTo>
                        <a:pt x="1" y="24"/>
                      </a:lnTo>
                      <a:lnTo>
                        <a:pt x="0" y="38"/>
                      </a:lnTo>
                      <a:lnTo>
                        <a:pt x="1" y="53"/>
                      </a:lnTo>
                      <a:lnTo>
                        <a:pt x="5" y="64"/>
                      </a:lnTo>
                      <a:lnTo>
                        <a:pt x="11" y="71"/>
                      </a:lnTo>
                      <a:lnTo>
                        <a:pt x="17" y="75"/>
                      </a:lnTo>
                      <a:lnTo>
                        <a:pt x="24" y="71"/>
                      </a:lnTo>
                      <a:lnTo>
                        <a:pt x="29" y="64"/>
                      </a:lnTo>
                      <a:lnTo>
                        <a:pt x="34" y="53"/>
                      </a:lnTo>
                      <a:lnTo>
                        <a:pt x="35" y="38"/>
                      </a:lnTo>
                      <a:lnTo>
                        <a:pt x="34" y="24"/>
                      </a:lnTo>
                      <a:lnTo>
                        <a:pt x="29" y="11"/>
                      </a:lnTo>
                      <a:lnTo>
                        <a:pt x="24" y="3"/>
                      </a:lnTo>
                      <a:lnTo>
                        <a:pt x="17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583" name="Freeform 106"/>
                <p:cNvSpPr>
                  <a:spLocks/>
                </p:cNvSpPr>
                <p:nvPr/>
              </p:nvSpPr>
              <p:spPr bwMode="auto">
                <a:xfrm>
                  <a:off x="4481" y="1614"/>
                  <a:ext cx="189" cy="49"/>
                </a:xfrm>
                <a:custGeom>
                  <a:avLst/>
                  <a:gdLst>
                    <a:gd name="T0" fmla="*/ 23 w 189"/>
                    <a:gd name="T1" fmla="*/ 49 h 49"/>
                    <a:gd name="T2" fmla="*/ 0 w 189"/>
                    <a:gd name="T3" fmla="*/ 0 h 49"/>
                    <a:gd name="T4" fmla="*/ 162 w 189"/>
                    <a:gd name="T5" fmla="*/ 0 h 49"/>
                    <a:gd name="T6" fmla="*/ 189 w 189"/>
                    <a:gd name="T7" fmla="*/ 49 h 49"/>
                    <a:gd name="T8" fmla="*/ 23 w 189"/>
                    <a:gd name="T9" fmla="*/ 49 h 4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89" h="49">
                      <a:moveTo>
                        <a:pt x="23" y="49"/>
                      </a:moveTo>
                      <a:lnTo>
                        <a:pt x="0" y="0"/>
                      </a:lnTo>
                      <a:lnTo>
                        <a:pt x="162" y="0"/>
                      </a:lnTo>
                      <a:lnTo>
                        <a:pt x="189" y="49"/>
                      </a:lnTo>
                      <a:lnTo>
                        <a:pt x="23" y="4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572" name="Group 107"/>
              <p:cNvGrpSpPr>
                <a:grpSpLocks/>
              </p:cNvGrpSpPr>
              <p:nvPr/>
            </p:nvGrpSpPr>
            <p:grpSpPr bwMode="auto">
              <a:xfrm>
                <a:off x="1728" y="1008"/>
                <a:ext cx="1073" cy="483"/>
                <a:chOff x="2375" y="2170"/>
                <a:chExt cx="1073" cy="483"/>
              </a:xfrm>
            </p:grpSpPr>
            <p:sp>
              <p:nvSpPr>
                <p:cNvPr id="14573" name="Freeform 108"/>
                <p:cNvSpPr>
                  <a:spLocks/>
                </p:cNvSpPr>
                <p:nvPr/>
              </p:nvSpPr>
              <p:spPr bwMode="auto">
                <a:xfrm>
                  <a:off x="2375" y="2170"/>
                  <a:ext cx="1073" cy="483"/>
                </a:xfrm>
                <a:custGeom>
                  <a:avLst/>
                  <a:gdLst>
                    <a:gd name="T0" fmla="*/ 245 w 1073"/>
                    <a:gd name="T1" fmla="*/ 482 h 483"/>
                    <a:gd name="T2" fmla="*/ 260 w 1073"/>
                    <a:gd name="T3" fmla="*/ 477 h 483"/>
                    <a:gd name="T4" fmla="*/ 272 w 1073"/>
                    <a:gd name="T5" fmla="*/ 468 h 483"/>
                    <a:gd name="T6" fmla="*/ 282 w 1073"/>
                    <a:gd name="T7" fmla="*/ 455 h 483"/>
                    <a:gd name="T8" fmla="*/ 288 w 1073"/>
                    <a:gd name="T9" fmla="*/ 455 h 483"/>
                    <a:gd name="T10" fmla="*/ 298 w 1073"/>
                    <a:gd name="T11" fmla="*/ 468 h 483"/>
                    <a:gd name="T12" fmla="*/ 311 w 1073"/>
                    <a:gd name="T13" fmla="*/ 477 h 483"/>
                    <a:gd name="T14" fmla="*/ 326 w 1073"/>
                    <a:gd name="T15" fmla="*/ 482 h 483"/>
                    <a:gd name="T16" fmla="*/ 344 w 1073"/>
                    <a:gd name="T17" fmla="*/ 482 h 483"/>
                    <a:gd name="T18" fmla="*/ 362 w 1073"/>
                    <a:gd name="T19" fmla="*/ 474 h 483"/>
                    <a:gd name="T20" fmla="*/ 376 w 1073"/>
                    <a:gd name="T21" fmla="*/ 459 h 483"/>
                    <a:gd name="T22" fmla="*/ 385 w 1073"/>
                    <a:gd name="T23" fmla="*/ 441 h 483"/>
                    <a:gd name="T24" fmla="*/ 734 w 1073"/>
                    <a:gd name="T25" fmla="*/ 430 h 483"/>
                    <a:gd name="T26" fmla="*/ 739 w 1073"/>
                    <a:gd name="T27" fmla="*/ 450 h 483"/>
                    <a:gd name="T28" fmla="*/ 750 w 1073"/>
                    <a:gd name="T29" fmla="*/ 468 h 483"/>
                    <a:gd name="T30" fmla="*/ 767 w 1073"/>
                    <a:gd name="T31" fmla="*/ 479 h 483"/>
                    <a:gd name="T32" fmla="*/ 786 w 1073"/>
                    <a:gd name="T33" fmla="*/ 483 h 483"/>
                    <a:gd name="T34" fmla="*/ 801 w 1073"/>
                    <a:gd name="T35" fmla="*/ 481 h 483"/>
                    <a:gd name="T36" fmla="*/ 816 w 1073"/>
                    <a:gd name="T37" fmla="*/ 473 h 483"/>
                    <a:gd name="T38" fmla="*/ 827 w 1073"/>
                    <a:gd name="T39" fmla="*/ 462 h 483"/>
                    <a:gd name="T40" fmla="*/ 835 w 1073"/>
                    <a:gd name="T41" fmla="*/ 447 h 483"/>
                    <a:gd name="T42" fmla="*/ 843 w 1073"/>
                    <a:gd name="T43" fmla="*/ 462 h 483"/>
                    <a:gd name="T44" fmla="*/ 853 w 1073"/>
                    <a:gd name="T45" fmla="*/ 473 h 483"/>
                    <a:gd name="T46" fmla="*/ 868 w 1073"/>
                    <a:gd name="T47" fmla="*/ 481 h 483"/>
                    <a:gd name="T48" fmla="*/ 883 w 1073"/>
                    <a:gd name="T49" fmla="*/ 483 h 483"/>
                    <a:gd name="T50" fmla="*/ 902 w 1073"/>
                    <a:gd name="T51" fmla="*/ 479 h 483"/>
                    <a:gd name="T52" fmla="*/ 919 w 1073"/>
                    <a:gd name="T53" fmla="*/ 468 h 483"/>
                    <a:gd name="T54" fmla="*/ 930 w 1073"/>
                    <a:gd name="T55" fmla="*/ 450 h 483"/>
                    <a:gd name="T56" fmla="*/ 935 w 1073"/>
                    <a:gd name="T57" fmla="*/ 430 h 483"/>
                    <a:gd name="T58" fmla="*/ 994 w 1073"/>
                    <a:gd name="T59" fmla="*/ 302 h 483"/>
                    <a:gd name="T60" fmla="*/ 59 w 1073"/>
                    <a:gd name="T61" fmla="*/ 0 h 483"/>
                    <a:gd name="T62" fmla="*/ 74 w 1073"/>
                    <a:gd name="T63" fmla="*/ 430 h 483"/>
                    <a:gd name="T64" fmla="*/ 187 w 1073"/>
                    <a:gd name="T65" fmla="*/ 441 h 483"/>
                    <a:gd name="T66" fmla="*/ 195 w 1073"/>
                    <a:gd name="T67" fmla="*/ 459 h 483"/>
                    <a:gd name="T68" fmla="*/ 209 w 1073"/>
                    <a:gd name="T69" fmla="*/ 474 h 483"/>
                    <a:gd name="T70" fmla="*/ 228 w 1073"/>
                    <a:gd name="T71" fmla="*/ 482 h 483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0" t="0" r="r" b="b"/>
                  <a:pathLst>
                    <a:path w="1073" h="483">
                      <a:moveTo>
                        <a:pt x="237" y="483"/>
                      </a:moveTo>
                      <a:lnTo>
                        <a:pt x="245" y="482"/>
                      </a:lnTo>
                      <a:lnTo>
                        <a:pt x="253" y="481"/>
                      </a:lnTo>
                      <a:lnTo>
                        <a:pt x="260" y="477"/>
                      </a:lnTo>
                      <a:lnTo>
                        <a:pt x="267" y="473"/>
                      </a:lnTo>
                      <a:lnTo>
                        <a:pt x="272" y="468"/>
                      </a:lnTo>
                      <a:lnTo>
                        <a:pt x="278" y="462"/>
                      </a:lnTo>
                      <a:lnTo>
                        <a:pt x="282" y="455"/>
                      </a:lnTo>
                      <a:lnTo>
                        <a:pt x="285" y="447"/>
                      </a:lnTo>
                      <a:lnTo>
                        <a:pt x="288" y="455"/>
                      </a:lnTo>
                      <a:lnTo>
                        <a:pt x="294" y="462"/>
                      </a:lnTo>
                      <a:lnTo>
                        <a:pt x="298" y="468"/>
                      </a:lnTo>
                      <a:lnTo>
                        <a:pt x="305" y="473"/>
                      </a:lnTo>
                      <a:lnTo>
                        <a:pt x="311" y="477"/>
                      </a:lnTo>
                      <a:lnTo>
                        <a:pt x="319" y="481"/>
                      </a:lnTo>
                      <a:lnTo>
                        <a:pt x="326" y="482"/>
                      </a:lnTo>
                      <a:lnTo>
                        <a:pt x="334" y="483"/>
                      </a:lnTo>
                      <a:lnTo>
                        <a:pt x="344" y="482"/>
                      </a:lnTo>
                      <a:lnTo>
                        <a:pt x="354" y="479"/>
                      </a:lnTo>
                      <a:lnTo>
                        <a:pt x="362" y="474"/>
                      </a:lnTo>
                      <a:lnTo>
                        <a:pt x="370" y="468"/>
                      </a:lnTo>
                      <a:lnTo>
                        <a:pt x="376" y="459"/>
                      </a:lnTo>
                      <a:lnTo>
                        <a:pt x="382" y="450"/>
                      </a:lnTo>
                      <a:lnTo>
                        <a:pt x="385" y="441"/>
                      </a:lnTo>
                      <a:lnTo>
                        <a:pt x="386" y="430"/>
                      </a:lnTo>
                      <a:lnTo>
                        <a:pt x="734" y="430"/>
                      </a:lnTo>
                      <a:lnTo>
                        <a:pt x="735" y="441"/>
                      </a:lnTo>
                      <a:lnTo>
                        <a:pt x="739" y="450"/>
                      </a:lnTo>
                      <a:lnTo>
                        <a:pt x="744" y="459"/>
                      </a:lnTo>
                      <a:lnTo>
                        <a:pt x="750" y="468"/>
                      </a:lnTo>
                      <a:lnTo>
                        <a:pt x="758" y="474"/>
                      </a:lnTo>
                      <a:lnTo>
                        <a:pt x="767" y="479"/>
                      </a:lnTo>
                      <a:lnTo>
                        <a:pt x="776" y="482"/>
                      </a:lnTo>
                      <a:lnTo>
                        <a:pt x="786" y="483"/>
                      </a:lnTo>
                      <a:lnTo>
                        <a:pt x="794" y="482"/>
                      </a:lnTo>
                      <a:lnTo>
                        <a:pt x="801" y="481"/>
                      </a:lnTo>
                      <a:lnTo>
                        <a:pt x="809" y="477"/>
                      </a:lnTo>
                      <a:lnTo>
                        <a:pt x="816" y="473"/>
                      </a:lnTo>
                      <a:lnTo>
                        <a:pt x="822" y="468"/>
                      </a:lnTo>
                      <a:lnTo>
                        <a:pt x="827" y="462"/>
                      </a:lnTo>
                      <a:lnTo>
                        <a:pt x="832" y="455"/>
                      </a:lnTo>
                      <a:lnTo>
                        <a:pt x="835" y="447"/>
                      </a:lnTo>
                      <a:lnTo>
                        <a:pt x="838" y="455"/>
                      </a:lnTo>
                      <a:lnTo>
                        <a:pt x="843" y="462"/>
                      </a:lnTo>
                      <a:lnTo>
                        <a:pt x="848" y="468"/>
                      </a:lnTo>
                      <a:lnTo>
                        <a:pt x="853" y="473"/>
                      </a:lnTo>
                      <a:lnTo>
                        <a:pt x="860" y="477"/>
                      </a:lnTo>
                      <a:lnTo>
                        <a:pt x="868" y="481"/>
                      </a:lnTo>
                      <a:lnTo>
                        <a:pt x="875" y="482"/>
                      </a:lnTo>
                      <a:lnTo>
                        <a:pt x="883" y="483"/>
                      </a:lnTo>
                      <a:lnTo>
                        <a:pt x="893" y="482"/>
                      </a:lnTo>
                      <a:lnTo>
                        <a:pt x="902" y="479"/>
                      </a:lnTo>
                      <a:lnTo>
                        <a:pt x="911" y="474"/>
                      </a:lnTo>
                      <a:lnTo>
                        <a:pt x="919" y="468"/>
                      </a:lnTo>
                      <a:lnTo>
                        <a:pt x="925" y="459"/>
                      </a:lnTo>
                      <a:lnTo>
                        <a:pt x="930" y="450"/>
                      </a:lnTo>
                      <a:lnTo>
                        <a:pt x="934" y="441"/>
                      </a:lnTo>
                      <a:lnTo>
                        <a:pt x="935" y="430"/>
                      </a:lnTo>
                      <a:lnTo>
                        <a:pt x="1073" y="430"/>
                      </a:lnTo>
                      <a:lnTo>
                        <a:pt x="994" y="302"/>
                      </a:lnTo>
                      <a:lnTo>
                        <a:pt x="1038" y="0"/>
                      </a:lnTo>
                      <a:lnTo>
                        <a:pt x="59" y="0"/>
                      </a:lnTo>
                      <a:lnTo>
                        <a:pt x="0" y="309"/>
                      </a:lnTo>
                      <a:lnTo>
                        <a:pt x="74" y="430"/>
                      </a:lnTo>
                      <a:lnTo>
                        <a:pt x="185" y="430"/>
                      </a:lnTo>
                      <a:lnTo>
                        <a:pt x="187" y="441"/>
                      </a:lnTo>
                      <a:lnTo>
                        <a:pt x="190" y="450"/>
                      </a:lnTo>
                      <a:lnTo>
                        <a:pt x="195" y="459"/>
                      </a:lnTo>
                      <a:lnTo>
                        <a:pt x="202" y="468"/>
                      </a:lnTo>
                      <a:lnTo>
                        <a:pt x="209" y="474"/>
                      </a:lnTo>
                      <a:lnTo>
                        <a:pt x="218" y="479"/>
                      </a:lnTo>
                      <a:lnTo>
                        <a:pt x="228" y="482"/>
                      </a:lnTo>
                      <a:lnTo>
                        <a:pt x="237" y="48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574" name="Freeform 109"/>
                <p:cNvSpPr>
                  <a:spLocks/>
                </p:cNvSpPr>
                <p:nvPr/>
              </p:nvSpPr>
              <p:spPr bwMode="auto">
                <a:xfrm>
                  <a:off x="2415" y="2208"/>
                  <a:ext cx="965" cy="354"/>
                </a:xfrm>
                <a:custGeom>
                  <a:avLst/>
                  <a:gdLst>
                    <a:gd name="T0" fmla="*/ 0 w 965"/>
                    <a:gd name="T1" fmla="*/ 264 h 354"/>
                    <a:gd name="T2" fmla="*/ 50 w 965"/>
                    <a:gd name="T3" fmla="*/ 0 h 354"/>
                    <a:gd name="T4" fmla="*/ 954 w 965"/>
                    <a:gd name="T5" fmla="*/ 0 h 354"/>
                    <a:gd name="T6" fmla="*/ 918 w 965"/>
                    <a:gd name="T7" fmla="*/ 249 h 354"/>
                    <a:gd name="T8" fmla="*/ 131 w 965"/>
                    <a:gd name="T9" fmla="*/ 249 h 354"/>
                    <a:gd name="T10" fmla="*/ 161 w 965"/>
                    <a:gd name="T11" fmla="*/ 287 h 354"/>
                    <a:gd name="T12" fmla="*/ 924 w 965"/>
                    <a:gd name="T13" fmla="*/ 287 h 354"/>
                    <a:gd name="T14" fmla="*/ 965 w 965"/>
                    <a:gd name="T15" fmla="*/ 354 h 354"/>
                    <a:gd name="T16" fmla="*/ 55 w 965"/>
                    <a:gd name="T17" fmla="*/ 354 h 354"/>
                    <a:gd name="T18" fmla="*/ 0 w 965"/>
                    <a:gd name="T19" fmla="*/ 264 h 354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965" h="354">
                      <a:moveTo>
                        <a:pt x="0" y="264"/>
                      </a:moveTo>
                      <a:lnTo>
                        <a:pt x="50" y="0"/>
                      </a:lnTo>
                      <a:lnTo>
                        <a:pt x="954" y="0"/>
                      </a:lnTo>
                      <a:lnTo>
                        <a:pt x="918" y="249"/>
                      </a:lnTo>
                      <a:lnTo>
                        <a:pt x="131" y="249"/>
                      </a:lnTo>
                      <a:lnTo>
                        <a:pt x="161" y="287"/>
                      </a:lnTo>
                      <a:lnTo>
                        <a:pt x="924" y="287"/>
                      </a:lnTo>
                      <a:lnTo>
                        <a:pt x="965" y="354"/>
                      </a:lnTo>
                      <a:lnTo>
                        <a:pt x="55" y="354"/>
                      </a:lnTo>
                      <a:lnTo>
                        <a:pt x="0" y="264"/>
                      </a:lnTo>
                      <a:close/>
                    </a:path>
                  </a:pathLst>
                </a:custGeom>
                <a:solidFill>
                  <a:srgbClr val="3FB2E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575" name="Freeform 110"/>
                <p:cNvSpPr>
                  <a:spLocks/>
                </p:cNvSpPr>
                <p:nvPr/>
              </p:nvSpPr>
              <p:spPr bwMode="auto">
                <a:xfrm>
                  <a:off x="2650" y="2262"/>
                  <a:ext cx="138" cy="110"/>
                </a:xfrm>
                <a:custGeom>
                  <a:avLst/>
                  <a:gdLst>
                    <a:gd name="T0" fmla="*/ 138 w 138"/>
                    <a:gd name="T1" fmla="*/ 0 h 110"/>
                    <a:gd name="T2" fmla="*/ 17 w 138"/>
                    <a:gd name="T3" fmla="*/ 0 h 110"/>
                    <a:gd name="T4" fmla="*/ 0 w 138"/>
                    <a:gd name="T5" fmla="*/ 110 h 110"/>
                    <a:gd name="T6" fmla="*/ 122 w 138"/>
                    <a:gd name="T7" fmla="*/ 110 h 110"/>
                    <a:gd name="T8" fmla="*/ 138 w 138"/>
                    <a:gd name="T9" fmla="*/ 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8" h="110">
                      <a:moveTo>
                        <a:pt x="138" y="0"/>
                      </a:moveTo>
                      <a:lnTo>
                        <a:pt x="17" y="0"/>
                      </a:lnTo>
                      <a:lnTo>
                        <a:pt x="0" y="110"/>
                      </a:lnTo>
                      <a:lnTo>
                        <a:pt x="122" y="110"/>
                      </a:lnTo>
                      <a:lnTo>
                        <a:pt x="13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576" name="Freeform 111"/>
                <p:cNvSpPr>
                  <a:spLocks/>
                </p:cNvSpPr>
                <p:nvPr/>
              </p:nvSpPr>
              <p:spPr bwMode="auto">
                <a:xfrm>
                  <a:off x="2481" y="2262"/>
                  <a:ext cx="138" cy="110"/>
                </a:xfrm>
                <a:custGeom>
                  <a:avLst/>
                  <a:gdLst>
                    <a:gd name="T0" fmla="*/ 122 w 138"/>
                    <a:gd name="T1" fmla="*/ 110 h 110"/>
                    <a:gd name="T2" fmla="*/ 138 w 138"/>
                    <a:gd name="T3" fmla="*/ 0 h 110"/>
                    <a:gd name="T4" fmla="*/ 15 w 138"/>
                    <a:gd name="T5" fmla="*/ 0 h 110"/>
                    <a:gd name="T6" fmla="*/ 0 w 138"/>
                    <a:gd name="T7" fmla="*/ 110 h 110"/>
                    <a:gd name="T8" fmla="*/ 122 w 138"/>
                    <a:gd name="T9" fmla="*/ 11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8" h="110">
                      <a:moveTo>
                        <a:pt x="122" y="110"/>
                      </a:moveTo>
                      <a:lnTo>
                        <a:pt x="138" y="0"/>
                      </a:lnTo>
                      <a:lnTo>
                        <a:pt x="15" y="0"/>
                      </a:lnTo>
                      <a:lnTo>
                        <a:pt x="0" y="110"/>
                      </a:lnTo>
                      <a:lnTo>
                        <a:pt x="122" y="11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577" name="Freeform 112"/>
                <p:cNvSpPr>
                  <a:spLocks/>
                </p:cNvSpPr>
                <p:nvPr/>
              </p:nvSpPr>
              <p:spPr bwMode="auto">
                <a:xfrm>
                  <a:off x="2820" y="2262"/>
                  <a:ext cx="137" cy="110"/>
                </a:xfrm>
                <a:custGeom>
                  <a:avLst/>
                  <a:gdLst>
                    <a:gd name="T0" fmla="*/ 137 w 137"/>
                    <a:gd name="T1" fmla="*/ 0 h 110"/>
                    <a:gd name="T2" fmla="*/ 16 w 137"/>
                    <a:gd name="T3" fmla="*/ 0 h 110"/>
                    <a:gd name="T4" fmla="*/ 0 w 137"/>
                    <a:gd name="T5" fmla="*/ 110 h 110"/>
                    <a:gd name="T6" fmla="*/ 122 w 137"/>
                    <a:gd name="T7" fmla="*/ 110 h 110"/>
                    <a:gd name="T8" fmla="*/ 137 w 137"/>
                    <a:gd name="T9" fmla="*/ 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7" h="110">
                      <a:moveTo>
                        <a:pt x="137" y="0"/>
                      </a:moveTo>
                      <a:lnTo>
                        <a:pt x="16" y="0"/>
                      </a:lnTo>
                      <a:lnTo>
                        <a:pt x="0" y="110"/>
                      </a:lnTo>
                      <a:lnTo>
                        <a:pt x="122" y="110"/>
                      </a:lnTo>
                      <a:lnTo>
                        <a:pt x="137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578" name="Freeform 113"/>
                <p:cNvSpPr>
                  <a:spLocks/>
                </p:cNvSpPr>
                <p:nvPr/>
              </p:nvSpPr>
              <p:spPr bwMode="auto">
                <a:xfrm>
                  <a:off x="2989" y="2262"/>
                  <a:ext cx="136" cy="110"/>
                </a:xfrm>
                <a:custGeom>
                  <a:avLst/>
                  <a:gdLst>
                    <a:gd name="T0" fmla="*/ 136 w 136"/>
                    <a:gd name="T1" fmla="*/ 0 h 110"/>
                    <a:gd name="T2" fmla="*/ 16 w 136"/>
                    <a:gd name="T3" fmla="*/ 0 h 110"/>
                    <a:gd name="T4" fmla="*/ 0 w 136"/>
                    <a:gd name="T5" fmla="*/ 110 h 110"/>
                    <a:gd name="T6" fmla="*/ 121 w 136"/>
                    <a:gd name="T7" fmla="*/ 110 h 110"/>
                    <a:gd name="T8" fmla="*/ 136 w 136"/>
                    <a:gd name="T9" fmla="*/ 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" h="110">
                      <a:moveTo>
                        <a:pt x="136" y="0"/>
                      </a:moveTo>
                      <a:lnTo>
                        <a:pt x="16" y="0"/>
                      </a:lnTo>
                      <a:lnTo>
                        <a:pt x="0" y="110"/>
                      </a:lnTo>
                      <a:lnTo>
                        <a:pt x="121" y="110"/>
                      </a:lnTo>
                      <a:lnTo>
                        <a:pt x="13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579" name="Freeform 114"/>
                <p:cNvSpPr>
                  <a:spLocks/>
                </p:cNvSpPr>
                <p:nvPr/>
              </p:nvSpPr>
              <p:spPr bwMode="auto">
                <a:xfrm>
                  <a:off x="3162" y="2262"/>
                  <a:ext cx="138" cy="110"/>
                </a:xfrm>
                <a:custGeom>
                  <a:avLst/>
                  <a:gdLst>
                    <a:gd name="T0" fmla="*/ 138 w 138"/>
                    <a:gd name="T1" fmla="*/ 0 h 110"/>
                    <a:gd name="T2" fmla="*/ 17 w 138"/>
                    <a:gd name="T3" fmla="*/ 0 h 110"/>
                    <a:gd name="T4" fmla="*/ 0 w 138"/>
                    <a:gd name="T5" fmla="*/ 110 h 110"/>
                    <a:gd name="T6" fmla="*/ 123 w 138"/>
                    <a:gd name="T7" fmla="*/ 110 h 110"/>
                    <a:gd name="T8" fmla="*/ 138 w 138"/>
                    <a:gd name="T9" fmla="*/ 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8" h="110">
                      <a:moveTo>
                        <a:pt x="138" y="0"/>
                      </a:moveTo>
                      <a:lnTo>
                        <a:pt x="17" y="0"/>
                      </a:lnTo>
                      <a:lnTo>
                        <a:pt x="0" y="110"/>
                      </a:lnTo>
                      <a:lnTo>
                        <a:pt x="123" y="110"/>
                      </a:lnTo>
                      <a:lnTo>
                        <a:pt x="13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  <p:grpSp>
        <p:nvGrpSpPr>
          <p:cNvPr id="321651" name="Group 115"/>
          <p:cNvGrpSpPr>
            <a:grpSpLocks/>
          </p:cNvGrpSpPr>
          <p:nvPr/>
        </p:nvGrpSpPr>
        <p:grpSpPr bwMode="auto">
          <a:xfrm>
            <a:off x="5943600" y="1828800"/>
            <a:ext cx="2819400" cy="1760538"/>
            <a:chOff x="3600" y="1440"/>
            <a:chExt cx="1776" cy="1109"/>
          </a:xfrm>
        </p:grpSpPr>
        <p:grpSp>
          <p:nvGrpSpPr>
            <p:cNvPr id="14470" name="Group 116"/>
            <p:cNvGrpSpPr>
              <a:grpSpLocks/>
            </p:cNvGrpSpPr>
            <p:nvPr/>
          </p:nvGrpSpPr>
          <p:grpSpPr bwMode="auto">
            <a:xfrm>
              <a:off x="4176" y="1488"/>
              <a:ext cx="1200" cy="1008"/>
              <a:chOff x="1776" y="720"/>
              <a:chExt cx="2160" cy="2160"/>
            </a:xfrm>
          </p:grpSpPr>
          <p:grpSp>
            <p:nvGrpSpPr>
              <p:cNvPr id="14559" name="Group 117"/>
              <p:cNvGrpSpPr>
                <a:grpSpLocks/>
              </p:cNvGrpSpPr>
              <p:nvPr/>
            </p:nvGrpSpPr>
            <p:grpSpPr bwMode="auto">
              <a:xfrm>
                <a:off x="2374" y="720"/>
                <a:ext cx="945" cy="2160"/>
                <a:chOff x="2374" y="2068"/>
                <a:chExt cx="945" cy="2252"/>
              </a:xfrm>
            </p:grpSpPr>
            <p:sp>
              <p:nvSpPr>
                <p:cNvPr id="14563" name="Line 118"/>
                <p:cNvSpPr>
                  <a:spLocks noChangeShapeType="1"/>
                </p:cNvSpPr>
                <p:nvPr/>
              </p:nvSpPr>
              <p:spPr bwMode="auto">
                <a:xfrm>
                  <a:off x="3319" y="2068"/>
                  <a:ext cx="0" cy="2251"/>
                </a:xfrm>
                <a:prstGeom prst="line">
                  <a:avLst/>
                </a:prstGeom>
                <a:noFill/>
                <a:ln w="76200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564" name="Line 119"/>
                <p:cNvSpPr>
                  <a:spLocks noChangeShapeType="1"/>
                </p:cNvSpPr>
                <p:nvPr/>
              </p:nvSpPr>
              <p:spPr bwMode="auto">
                <a:xfrm>
                  <a:off x="2374" y="2068"/>
                  <a:ext cx="0" cy="2252"/>
                </a:xfrm>
                <a:prstGeom prst="line">
                  <a:avLst/>
                </a:prstGeom>
                <a:noFill/>
                <a:ln w="76200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560" name="Group 120"/>
              <p:cNvGrpSpPr>
                <a:grpSpLocks/>
              </p:cNvGrpSpPr>
              <p:nvPr/>
            </p:nvGrpSpPr>
            <p:grpSpPr bwMode="auto">
              <a:xfrm rot="-5400000">
                <a:off x="2383" y="737"/>
                <a:ext cx="945" cy="2160"/>
                <a:chOff x="2374" y="2068"/>
                <a:chExt cx="945" cy="2252"/>
              </a:xfrm>
            </p:grpSpPr>
            <p:sp>
              <p:nvSpPr>
                <p:cNvPr id="14561" name="Line 121"/>
                <p:cNvSpPr>
                  <a:spLocks noChangeShapeType="1"/>
                </p:cNvSpPr>
                <p:nvPr/>
              </p:nvSpPr>
              <p:spPr bwMode="auto">
                <a:xfrm>
                  <a:off x="3319" y="2068"/>
                  <a:ext cx="0" cy="2251"/>
                </a:xfrm>
                <a:prstGeom prst="line">
                  <a:avLst/>
                </a:prstGeom>
                <a:noFill/>
                <a:ln w="76200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562" name="Line 122"/>
                <p:cNvSpPr>
                  <a:spLocks noChangeShapeType="1"/>
                </p:cNvSpPr>
                <p:nvPr/>
              </p:nvSpPr>
              <p:spPr bwMode="auto">
                <a:xfrm>
                  <a:off x="2374" y="2068"/>
                  <a:ext cx="0" cy="2252"/>
                </a:xfrm>
                <a:prstGeom prst="line">
                  <a:avLst/>
                </a:prstGeom>
                <a:noFill/>
                <a:ln w="76200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4471" name="Group 123"/>
            <p:cNvGrpSpPr>
              <a:grpSpLocks/>
            </p:cNvGrpSpPr>
            <p:nvPr/>
          </p:nvGrpSpPr>
          <p:grpSpPr bwMode="auto">
            <a:xfrm flipH="1" flipV="1">
              <a:off x="3600" y="2256"/>
              <a:ext cx="725" cy="138"/>
              <a:chOff x="624" y="960"/>
              <a:chExt cx="3325" cy="531"/>
            </a:xfrm>
          </p:grpSpPr>
          <p:grpSp>
            <p:nvGrpSpPr>
              <p:cNvPr id="14538" name="Group 124"/>
              <p:cNvGrpSpPr>
                <a:grpSpLocks/>
              </p:cNvGrpSpPr>
              <p:nvPr/>
            </p:nvGrpSpPr>
            <p:grpSpPr bwMode="auto">
              <a:xfrm>
                <a:off x="624" y="1008"/>
                <a:ext cx="1073" cy="483"/>
                <a:chOff x="2375" y="2170"/>
                <a:chExt cx="1073" cy="483"/>
              </a:xfrm>
            </p:grpSpPr>
            <p:sp>
              <p:nvSpPr>
                <p:cNvPr id="14552" name="Freeform 125"/>
                <p:cNvSpPr>
                  <a:spLocks/>
                </p:cNvSpPr>
                <p:nvPr/>
              </p:nvSpPr>
              <p:spPr bwMode="auto">
                <a:xfrm>
                  <a:off x="2375" y="2170"/>
                  <a:ext cx="1073" cy="483"/>
                </a:xfrm>
                <a:custGeom>
                  <a:avLst/>
                  <a:gdLst>
                    <a:gd name="T0" fmla="*/ 245 w 1073"/>
                    <a:gd name="T1" fmla="*/ 482 h 483"/>
                    <a:gd name="T2" fmla="*/ 260 w 1073"/>
                    <a:gd name="T3" fmla="*/ 477 h 483"/>
                    <a:gd name="T4" fmla="*/ 272 w 1073"/>
                    <a:gd name="T5" fmla="*/ 468 h 483"/>
                    <a:gd name="T6" fmla="*/ 282 w 1073"/>
                    <a:gd name="T7" fmla="*/ 455 h 483"/>
                    <a:gd name="T8" fmla="*/ 288 w 1073"/>
                    <a:gd name="T9" fmla="*/ 455 h 483"/>
                    <a:gd name="T10" fmla="*/ 298 w 1073"/>
                    <a:gd name="T11" fmla="*/ 468 h 483"/>
                    <a:gd name="T12" fmla="*/ 311 w 1073"/>
                    <a:gd name="T13" fmla="*/ 477 h 483"/>
                    <a:gd name="T14" fmla="*/ 326 w 1073"/>
                    <a:gd name="T15" fmla="*/ 482 h 483"/>
                    <a:gd name="T16" fmla="*/ 344 w 1073"/>
                    <a:gd name="T17" fmla="*/ 482 h 483"/>
                    <a:gd name="T18" fmla="*/ 362 w 1073"/>
                    <a:gd name="T19" fmla="*/ 474 h 483"/>
                    <a:gd name="T20" fmla="*/ 376 w 1073"/>
                    <a:gd name="T21" fmla="*/ 459 h 483"/>
                    <a:gd name="T22" fmla="*/ 385 w 1073"/>
                    <a:gd name="T23" fmla="*/ 441 h 483"/>
                    <a:gd name="T24" fmla="*/ 734 w 1073"/>
                    <a:gd name="T25" fmla="*/ 430 h 483"/>
                    <a:gd name="T26" fmla="*/ 739 w 1073"/>
                    <a:gd name="T27" fmla="*/ 450 h 483"/>
                    <a:gd name="T28" fmla="*/ 750 w 1073"/>
                    <a:gd name="T29" fmla="*/ 468 h 483"/>
                    <a:gd name="T30" fmla="*/ 767 w 1073"/>
                    <a:gd name="T31" fmla="*/ 479 h 483"/>
                    <a:gd name="T32" fmla="*/ 786 w 1073"/>
                    <a:gd name="T33" fmla="*/ 483 h 483"/>
                    <a:gd name="T34" fmla="*/ 801 w 1073"/>
                    <a:gd name="T35" fmla="*/ 481 h 483"/>
                    <a:gd name="T36" fmla="*/ 816 w 1073"/>
                    <a:gd name="T37" fmla="*/ 473 h 483"/>
                    <a:gd name="T38" fmla="*/ 827 w 1073"/>
                    <a:gd name="T39" fmla="*/ 462 h 483"/>
                    <a:gd name="T40" fmla="*/ 835 w 1073"/>
                    <a:gd name="T41" fmla="*/ 447 h 483"/>
                    <a:gd name="T42" fmla="*/ 843 w 1073"/>
                    <a:gd name="T43" fmla="*/ 462 h 483"/>
                    <a:gd name="T44" fmla="*/ 853 w 1073"/>
                    <a:gd name="T45" fmla="*/ 473 h 483"/>
                    <a:gd name="T46" fmla="*/ 868 w 1073"/>
                    <a:gd name="T47" fmla="*/ 481 h 483"/>
                    <a:gd name="T48" fmla="*/ 883 w 1073"/>
                    <a:gd name="T49" fmla="*/ 483 h 483"/>
                    <a:gd name="T50" fmla="*/ 902 w 1073"/>
                    <a:gd name="T51" fmla="*/ 479 h 483"/>
                    <a:gd name="T52" fmla="*/ 919 w 1073"/>
                    <a:gd name="T53" fmla="*/ 468 h 483"/>
                    <a:gd name="T54" fmla="*/ 930 w 1073"/>
                    <a:gd name="T55" fmla="*/ 450 h 483"/>
                    <a:gd name="T56" fmla="*/ 935 w 1073"/>
                    <a:gd name="T57" fmla="*/ 430 h 483"/>
                    <a:gd name="T58" fmla="*/ 994 w 1073"/>
                    <a:gd name="T59" fmla="*/ 302 h 483"/>
                    <a:gd name="T60" fmla="*/ 59 w 1073"/>
                    <a:gd name="T61" fmla="*/ 0 h 483"/>
                    <a:gd name="T62" fmla="*/ 74 w 1073"/>
                    <a:gd name="T63" fmla="*/ 430 h 483"/>
                    <a:gd name="T64" fmla="*/ 187 w 1073"/>
                    <a:gd name="T65" fmla="*/ 441 h 483"/>
                    <a:gd name="T66" fmla="*/ 195 w 1073"/>
                    <a:gd name="T67" fmla="*/ 459 h 483"/>
                    <a:gd name="T68" fmla="*/ 209 w 1073"/>
                    <a:gd name="T69" fmla="*/ 474 h 483"/>
                    <a:gd name="T70" fmla="*/ 228 w 1073"/>
                    <a:gd name="T71" fmla="*/ 482 h 483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0" t="0" r="r" b="b"/>
                  <a:pathLst>
                    <a:path w="1073" h="483">
                      <a:moveTo>
                        <a:pt x="237" y="483"/>
                      </a:moveTo>
                      <a:lnTo>
                        <a:pt x="245" y="482"/>
                      </a:lnTo>
                      <a:lnTo>
                        <a:pt x="253" y="481"/>
                      </a:lnTo>
                      <a:lnTo>
                        <a:pt x="260" y="477"/>
                      </a:lnTo>
                      <a:lnTo>
                        <a:pt x="267" y="473"/>
                      </a:lnTo>
                      <a:lnTo>
                        <a:pt x="272" y="468"/>
                      </a:lnTo>
                      <a:lnTo>
                        <a:pt x="278" y="462"/>
                      </a:lnTo>
                      <a:lnTo>
                        <a:pt x="282" y="455"/>
                      </a:lnTo>
                      <a:lnTo>
                        <a:pt x="285" y="447"/>
                      </a:lnTo>
                      <a:lnTo>
                        <a:pt x="288" y="455"/>
                      </a:lnTo>
                      <a:lnTo>
                        <a:pt x="294" y="462"/>
                      </a:lnTo>
                      <a:lnTo>
                        <a:pt x="298" y="468"/>
                      </a:lnTo>
                      <a:lnTo>
                        <a:pt x="305" y="473"/>
                      </a:lnTo>
                      <a:lnTo>
                        <a:pt x="311" y="477"/>
                      </a:lnTo>
                      <a:lnTo>
                        <a:pt x="319" y="481"/>
                      </a:lnTo>
                      <a:lnTo>
                        <a:pt x="326" y="482"/>
                      </a:lnTo>
                      <a:lnTo>
                        <a:pt x="334" y="483"/>
                      </a:lnTo>
                      <a:lnTo>
                        <a:pt x="344" y="482"/>
                      </a:lnTo>
                      <a:lnTo>
                        <a:pt x="354" y="479"/>
                      </a:lnTo>
                      <a:lnTo>
                        <a:pt x="362" y="474"/>
                      </a:lnTo>
                      <a:lnTo>
                        <a:pt x="370" y="468"/>
                      </a:lnTo>
                      <a:lnTo>
                        <a:pt x="376" y="459"/>
                      </a:lnTo>
                      <a:lnTo>
                        <a:pt x="382" y="450"/>
                      </a:lnTo>
                      <a:lnTo>
                        <a:pt x="385" y="441"/>
                      </a:lnTo>
                      <a:lnTo>
                        <a:pt x="386" y="430"/>
                      </a:lnTo>
                      <a:lnTo>
                        <a:pt x="734" y="430"/>
                      </a:lnTo>
                      <a:lnTo>
                        <a:pt x="735" y="441"/>
                      </a:lnTo>
                      <a:lnTo>
                        <a:pt x="739" y="450"/>
                      </a:lnTo>
                      <a:lnTo>
                        <a:pt x="744" y="459"/>
                      </a:lnTo>
                      <a:lnTo>
                        <a:pt x="750" y="468"/>
                      </a:lnTo>
                      <a:lnTo>
                        <a:pt x="758" y="474"/>
                      </a:lnTo>
                      <a:lnTo>
                        <a:pt x="767" y="479"/>
                      </a:lnTo>
                      <a:lnTo>
                        <a:pt x="776" y="482"/>
                      </a:lnTo>
                      <a:lnTo>
                        <a:pt x="786" y="483"/>
                      </a:lnTo>
                      <a:lnTo>
                        <a:pt x="794" y="482"/>
                      </a:lnTo>
                      <a:lnTo>
                        <a:pt x="801" y="481"/>
                      </a:lnTo>
                      <a:lnTo>
                        <a:pt x="809" y="477"/>
                      </a:lnTo>
                      <a:lnTo>
                        <a:pt x="816" y="473"/>
                      </a:lnTo>
                      <a:lnTo>
                        <a:pt x="822" y="468"/>
                      </a:lnTo>
                      <a:lnTo>
                        <a:pt x="827" y="462"/>
                      </a:lnTo>
                      <a:lnTo>
                        <a:pt x="832" y="455"/>
                      </a:lnTo>
                      <a:lnTo>
                        <a:pt x="835" y="447"/>
                      </a:lnTo>
                      <a:lnTo>
                        <a:pt x="838" y="455"/>
                      </a:lnTo>
                      <a:lnTo>
                        <a:pt x="843" y="462"/>
                      </a:lnTo>
                      <a:lnTo>
                        <a:pt x="848" y="468"/>
                      </a:lnTo>
                      <a:lnTo>
                        <a:pt x="853" y="473"/>
                      </a:lnTo>
                      <a:lnTo>
                        <a:pt x="860" y="477"/>
                      </a:lnTo>
                      <a:lnTo>
                        <a:pt x="868" y="481"/>
                      </a:lnTo>
                      <a:lnTo>
                        <a:pt x="875" y="482"/>
                      </a:lnTo>
                      <a:lnTo>
                        <a:pt x="883" y="483"/>
                      </a:lnTo>
                      <a:lnTo>
                        <a:pt x="893" y="482"/>
                      </a:lnTo>
                      <a:lnTo>
                        <a:pt x="902" y="479"/>
                      </a:lnTo>
                      <a:lnTo>
                        <a:pt x="911" y="474"/>
                      </a:lnTo>
                      <a:lnTo>
                        <a:pt x="919" y="468"/>
                      </a:lnTo>
                      <a:lnTo>
                        <a:pt x="925" y="459"/>
                      </a:lnTo>
                      <a:lnTo>
                        <a:pt x="930" y="450"/>
                      </a:lnTo>
                      <a:lnTo>
                        <a:pt x="934" y="441"/>
                      </a:lnTo>
                      <a:lnTo>
                        <a:pt x="935" y="430"/>
                      </a:lnTo>
                      <a:lnTo>
                        <a:pt x="1073" y="430"/>
                      </a:lnTo>
                      <a:lnTo>
                        <a:pt x="994" y="302"/>
                      </a:lnTo>
                      <a:lnTo>
                        <a:pt x="1038" y="0"/>
                      </a:lnTo>
                      <a:lnTo>
                        <a:pt x="59" y="0"/>
                      </a:lnTo>
                      <a:lnTo>
                        <a:pt x="0" y="309"/>
                      </a:lnTo>
                      <a:lnTo>
                        <a:pt x="74" y="430"/>
                      </a:lnTo>
                      <a:lnTo>
                        <a:pt x="185" y="430"/>
                      </a:lnTo>
                      <a:lnTo>
                        <a:pt x="187" y="441"/>
                      </a:lnTo>
                      <a:lnTo>
                        <a:pt x="190" y="450"/>
                      </a:lnTo>
                      <a:lnTo>
                        <a:pt x="195" y="459"/>
                      </a:lnTo>
                      <a:lnTo>
                        <a:pt x="202" y="468"/>
                      </a:lnTo>
                      <a:lnTo>
                        <a:pt x="209" y="474"/>
                      </a:lnTo>
                      <a:lnTo>
                        <a:pt x="218" y="479"/>
                      </a:lnTo>
                      <a:lnTo>
                        <a:pt x="228" y="482"/>
                      </a:lnTo>
                      <a:lnTo>
                        <a:pt x="237" y="48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553" name="Freeform 126"/>
                <p:cNvSpPr>
                  <a:spLocks/>
                </p:cNvSpPr>
                <p:nvPr/>
              </p:nvSpPr>
              <p:spPr bwMode="auto">
                <a:xfrm>
                  <a:off x="2415" y="2208"/>
                  <a:ext cx="965" cy="354"/>
                </a:xfrm>
                <a:custGeom>
                  <a:avLst/>
                  <a:gdLst>
                    <a:gd name="T0" fmla="*/ 0 w 965"/>
                    <a:gd name="T1" fmla="*/ 264 h 354"/>
                    <a:gd name="T2" fmla="*/ 50 w 965"/>
                    <a:gd name="T3" fmla="*/ 0 h 354"/>
                    <a:gd name="T4" fmla="*/ 954 w 965"/>
                    <a:gd name="T5" fmla="*/ 0 h 354"/>
                    <a:gd name="T6" fmla="*/ 918 w 965"/>
                    <a:gd name="T7" fmla="*/ 249 h 354"/>
                    <a:gd name="T8" fmla="*/ 131 w 965"/>
                    <a:gd name="T9" fmla="*/ 249 h 354"/>
                    <a:gd name="T10" fmla="*/ 161 w 965"/>
                    <a:gd name="T11" fmla="*/ 287 h 354"/>
                    <a:gd name="T12" fmla="*/ 924 w 965"/>
                    <a:gd name="T13" fmla="*/ 287 h 354"/>
                    <a:gd name="T14" fmla="*/ 965 w 965"/>
                    <a:gd name="T15" fmla="*/ 354 h 354"/>
                    <a:gd name="T16" fmla="*/ 55 w 965"/>
                    <a:gd name="T17" fmla="*/ 354 h 354"/>
                    <a:gd name="T18" fmla="*/ 0 w 965"/>
                    <a:gd name="T19" fmla="*/ 264 h 354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965" h="354">
                      <a:moveTo>
                        <a:pt x="0" y="264"/>
                      </a:moveTo>
                      <a:lnTo>
                        <a:pt x="50" y="0"/>
                      </a:lnTo>
                      <a:lnTo>
                        <a:pt x="954" y="0"/>
                      </a:lnTo>
                      <a:lnTo>
                        <a:pt x="918" y="249"/>
                      </a:lnTo>
                      <a:lnTo>
                        <a:pt x="131" y="249"/>
                      </a:lnTo>
                      <a:lnTo>
                        <a:pt x="161" y="287"/>
                      </a:lnTo>
                      <a:lnTo>
                        <a:pt x="924" y="287"/>
                      </a:lnTo>
                      <a:lnTo>
                        <a:pt x="965" y="354"/>
                      </a:lnTo>
                      <a:lnTo>
                        <a:pt x="55" y="354"/>
                      </a:lnTo>
                      <a:lnTo>
                        <a:pt x="0" y="264"/>
                      </a:lnTo>
                      <a:close/>
                    </a:path>
                  </a:pathLst>
                </a:custGeom>
                <a:solidFill>
                  <a:srgbClr val="3FB2E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554" name="Freeform 127"/>
                <p:cNvSpPr>
                  <a:spLocks/>
                </p:cNvSpPr>
                <p:nvPr/>
              </p:nvSpPr>
              <p:spPr bwMode="auto">
                <a:xfrm>
                  <a:off x="2650" y="2262"/>
                  <a:ext cx="138" cy="110"/>
                </a:xfrm>
                <a:custGeom>
                  <a:avLst/>
                  <a:gdLst>
                    <a:gd name="T0" fmla="*/ 138 w 138"/>
                    <a:gd name="T1" fmla="*/ 0 h 110"/>
                    <a:gd name="T2" fmla="*/ 17 w 138"/>
                    <a:gd name="T3" fmla="*/ 0 h 110"/>
                    <a:gd name="T4" fmla="*/ 0 w 138"/>
                    <a:gd name="T5" fmla="*/ 110 h 110"/>
                    <a:gd name="T6" fmla="*/ 122 w 138"/>
                    <a:gd name="T7" fmla="*/ 110 h 110"/>
                    <a:gd name="T8" fmla="*/ 138 w 138"/>
                    <a:gd name="T9" fmla="*/ 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8" h="110">
                      <a:moveTo>
                        <a:pt x="138" y="0"/>
                      </a:moveTo>
                      <a:lnTo>
                        <a:pt x="17" y="0"/>
                      </a:lnTo>
                      <a:lnTo>
                        <a:pt x="0" y="110"/>
                      </a:lnTo>
                      <a:lnTo>
                        <a:pt x="122" y="110"/>
                      </a:lnTo>
                      <a:lnTo>
                        <a:pt x="13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555" name="Freeform 128"/>
                <p:cNvSpPr>
                  <a:spLocks/>
                </p:cNvSpPr>
                <p:nvPr/>
              </p:nvSpPr>
              <p:spPr bwMode="auto">
                <a:xfrm>
                  <a:off x="2481" y="2262"/>
                  <a:ext cx="138" cy="110"/>
                </a:xfrm>
                <a:custGeom>
                  <a:avLst/>
                  <a:gdLst>
                    <a:gd name="T0" fmla="*/ 122 w 138"/>
                    <a:gd name="T1" fmla="*/ 110 h 110"/>
                    <a:gd name="T2" fmla="*/ 138 w 138"/>
                    <a:gd name="T3" fmla="*/ 0 h 110"/>
                    <a:gd name="T4" fmla="*/ 15 w 138"/>
                    <a:gd name="T5" fmla="*/ 0 h 110"/>
                    <a:gd name="T6" fmla="*/ 0 w 138"/>
                    <a:gd name="T7" fmla="*/ 110 h 110"/>
                    <a:gd name="T8" fmla="*/ 122 w 138"/>
                    <a:gd name="T9" fmla="*/ 11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8" h="110">
                      <a:moveTo>
                        <a:pt x="122" y="110"/>
                      </a:moveTo>
                      <a:lnTo>
                        <a:pt x="138" y="0"/>
                      </a:lnTo>
                      <a:lnTo>
                        <a:pt x="15" y="0"/>
                      </a:lnTo>
                      <a:lnTo>
                        <a:pt x="0" y="110"/>
                      </a:lnTo>
                      <a:lnTo>
                        <a:pt x="122" y="11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556" name="Freeform 129"/>
                <p:cNvSpPr>
                  <a:spLocks/>
                </p:cNvSpPr>
                <p:nvPr/>
              </p:nvSpPr>
              <p:spPr bwMode="auto">
                <a:xfrm>
                  <a:off x="2820" y="2262"/>
                  <a:ext cx="137" cy="110"/>
                </a:xfrm>
                <a:custGeom>
                  <a:avLst/>
                  <a:gdLst>
                    <a:gd name="T0" fmla="*/ 137 w 137"/>
                    <a:gd name="T1" fmla="*/ 0 h 110"/>
                    <a:gd name="T2" fmla="*/ 16 w 137"/>
                    <a:gd name="T3" fmla="*/ 0 h 110"/>
                    <a:gd name="T4" fmla="*/ 0 w 137"/>
                    <a:gd name="T5" fmla="*/ 110 h 110"/>
                    <a:gd name="T6" fmla="*/ 122 w 137"/>
                    <a:gd name="T7" fmla="*/ 110 h 110"/>
                    <a:gd name="T8" fmla="*/ 137 w 137"/>
                    <a:gd name="T9" fmla="*/ 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7" h="110">
                      <a:moveTo>
                        <a:pt x="137" y="0"/>
                      </a:moveTo>
                      <a:lnTo>
                        <a:pt x="16" y="0"/>
                      </a:lnTo>
                      <a:lnTo>
                        <a:pt x="0" y="110"/>
                      </a:lnTo>
                      <a:lnTo>
                        <a:pt x="122" y="110"/>
                      </a:lnTo>
                      <a:lnTo>
                        <a:pt x="137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557" name="Freeform 130"/>
                <p:cNvSpPr>
                  <a:spLocks/>
                </p:cNvSpPr>
                <p:nvPr/>
              </p:nvSpPr>
              <p:spPr bwMode="auto">
                <a:xfrm>
                  <a:off x="2989" y="2262"/>
                  <a:ext cx="136" cy="110"/>
                </a:xfrm>
                <a:custGeom>
                  <a:avLst/>
                  <a:gdLst>
                    <a:gd name="T0" fmla="*/ 136 w 136"/>
                    <a:gd name="T1" fmla="*/ 0 h 110"/>
                    <a:gd name="T2" fmla="*/ 16 w 136"/>
                    <a:gd name="T3" fmla="*/ 0 h 110"/>
                    <a:gd name="T4" fmla="*/ 0 w 136"/>
                    <a:gd name="T5" fmla="*/ 110 h 110"/>
                    <a:gd name="T6" fmla="*/ 121 w 136"/>
                    <a:gd name="T7" fmla="*/ 110 h 110"/>
                    <a:gd name="T8" fmla="*/ 136 w 136"/>
                    <a:gd name="T9" fmla="*/ 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" h="110">
                      <a:moveTo>
                        <a:pt x="136" y="0"/>
                      </a:moveTo>
                      <a:lnTo>
                        <a:pt x="16" y="0"/>
                      </a:lnTo>
                      <a:lnTo>
                        <a:pt x="0" y="110"/>
                      </a:lnTo>
                      <a:lnTo>
                        <a:pt x="121" y="110"/>
                      </a:lnTo>
                      <a:lnTo>
                        <a:pt x="13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558" name="Freeform 131"/>
                <p:cNvSpPr>
                  <a:spLocks/>
                </p:cNvSpPr>
                <p:nvPr/>
              </p:nvSpPr>
              <p:spPr bwMode="auto">
                <a:xfrm>
                  <a:off x="3162" y="2262"/>
                  <a:ext cx="138" cy="110"/>
                </a:xfrm>
                <a:custGeom>
                  <a:avLst/>
                  <a:gdLst>
                    <a:gd name="T0" fmla="*/ 138 w 138"/>
                    <a:gd name="T1" fmla="*/ 0 h 110"/>
                    <a:gd name="T2" fmla="*/ 17 w 138"/>
                    <a:gd name="T3" fmla="*/ 0 h 110"/>
                    <a:gd name="T4" fmla="*/ 0 w 138"/>
                    <a:gd name="T5" fmla="*/ 110 h 110"/>
                    <a:gd name="T6" fmla="*/ 123 w 138"/>
                    <a:gd name="T7" fmla="*/ 110 h 110"/>
                    <a:gd name="T8" fmla="*/ 138 w 138"/>
                    <a:gd name="T9" fmla="*/ 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8" h="110">
                      <a:moveTo>
                        <a:pt x="138" y="0"/>
                      </a:moveTo>
                      <a:lnTo>
                        <a:pt x="17" y="0"/>
                      </a:lnTo>
                      <a:lnTo>
                        <a:pt x="0" y="110"/>
                      </a:lnTo>
                      <a:lnTo>
                        <a:pt x="123" y="110"/>
                      </a:lnTo>
                      <a:lnTo>
                        <a:pt x="13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539" name="Group 132"/>
              <p:cNvGrpSpPr>
                <a:grpSpLocks/>
              </p:cNvGrpSpPr>
              <p:nvPr/>
            </p:nvGrpSpPr>
            <p:grpSpPr bwMode="auto">
              <a:xfrm>
                <a:off x="2832" y="960"/>
                <a:ext cx="1117" cy="518"/>
                <a:chOff x="3847" y="1511"/>
                <a:chExt cx="1117" cy="518"/>
              </a:xfrm>
            </p:grpSpPr>
            <p:sp>
              <p:nvSpPr>
                <p:cNvPr id="14548" name="Freeform 133"/>
                <p:cNvSpPr>
                  <a:spLocks/>
                </p:cNvSpPr>
                <p:nvPr/>
              </p:nvSpPr>
              <p:spPr bwMode="auto">
                <a:xfrm>
                  <a:off x="3847" y="1511"/>
                  <a:ext cx="1117" cy="518"/>
                </a:xfrm>
                <a:custGeom>
                  <a:avLst/>
                  <a:gdLst>
                    <a:gd name="T0" fmla="*/ 1117 w 1117"/>
                    <a:gd name="T1" fmla="*/ 161 h 518"/>
                    <a:gd name="T2" fmla="*/ 1114 w 1117"/>
                    <a:gd name="T3" fmla="*/ 145 h 518"/>
                    <a:gd name="T4" fmla="*/ 1105 w 1117"/>
                    <a:gd name="T5" fmla="*/ 132 h 518"/>
                    <a:gd name="T6" fmla="*/ 1092 w 1117"/>
                    <a:gd name="T7" fmla="*/ 123 h 518"/>
                    <a:gd name="T8" fmla="*/ 1078 w 1117"/>
                    <a:gd name="T9" fmla="*/ 121 h 518"/>
                    <a:gd name="T10" fmla="*/ 974 w 1117"/>
                    <a:gd name="T11" fmla="*/ 71 h 518"/>
                    <a:gd name="T12" fmla="*/ 970 w 1117"/>
                    <a:gd name="T13" fmla="*/ 57 h 518"/>
                    <a:gd name="T14" fmla="*/ 962 w 1117"/>
                    <a:gd name="T15" fmla="*/ 46 h 518"/>
                    <a:gd name="T16" fmla="*/ 950 w 1117"/>
                    <a:gd name="T17" fmla="*/ 39 h 518"/>
                    <a:gd name="T18" fmla="*/ 936 w 1117"/>
                    <a:gd name="T19" fmla="*/ 35 h 518"/>
                    <a:gd name="T20" fmla="*/ 760 w 1117"/>
                    <a:gd name="T21" fmla="*/ 0 h 518"/>
                    <a:gd name="T22" fmla="*/ 588 w 1117"/>
                    <a:gd name="T23" fmla="*/ 35 h 518"/>
                    <a:gd name="T24" fmla="*/ 0 w 1117"/>
                    <a:gd name="T25" fmla="*/ 344 h 518"/>
                    <a:gd name="T26" fmla="*/ 171 w 1117"/>
                    <a:gd name="T27" fmla="*/ 465 h 518"/>
                    <a:gd name="T28" fmla="*/ 176 w 1117"/>
                    <a:gd name="T29" fmla="*/ 485 h 518"/>
                    <a:gd name="T30" fmla="*/ 188 w 1117"/>
                    <a:gd name="T31" fmla="*/ 503 h 518"/>
                    <a:gd name="T32" fmla="*/ 204 w 1117"/>
                    <a:gd name="T33" fmla="*/ 514 h 518"/>
                    <a:gd name="T34" fmla="*/ 223 w 1117"/>
                    <a:gd name="T35" fmla="*/ 518 h 518"/>
                    <a:gd name="T36" fmla="*/ 239 w 1117"/>
                    <a:gd name="T37" fmla="*/ 516 h 518"/>
                    <a:gd name="T38" fmla="*/ 253 w 1117"/>
                    <a:gd name="T39" fmla="*/ 508 h 518"/>
                    <a:gd name="T40" fmla="*/ 264 w 1117"/>
                    <a:gd name="T41" fmla="*/ 497 h 518"/>
                    <a:gd name="T42" fmla="*/ 271 w 1117"/>
                    <a:gd name="T43" fmla="*/ 482 h 518"/>
                    <a:gd name="T44" fmla="*/ 280 w 1117"/>
                    <a:gd name="T45" fmla="*/ 497 h 518"/>
                    <a:gd name="T46" fmla="*/ 291 w 1117"/>
                    <a:gd name="T47" fmla="*/ 508 h 518"/>
                    <a:gd name="T48" fmla="*/ 305 w 1117"/>
                    <a:gd name="T49" fmla="*/ 516 h 518"/>
                    <a:gd name="T50" fmla="*/ 320 w 1117"/>
                    <a:gd name="T51" fmla="*/ 518 h 518"/>
                    <a:gd name="T52" fmla="*/ 339 w 1117"/>
                    <a:gd name="T53" fmla="*/ 514 h 518"/>
                    <a:gd name="T54" fmla="*/ 356 w 1117"/>
                    <a:gd name="T55" fmla="*/ 503 h 518"/>
                    <a:gd name="T56" fmla="*/ 368 w 1117"/>
                    <a:gd name="T57" fmla="*/ 485 h 518"/>
                    <a:gd name="T58" fmla="*/ 372 w 1117"/>
                    <a:gd name="T59" fmla="*/ 465 h 518"/>
                    <a:gd name="T60" fmla="*/ 718 w 1117"/>
                    <a:gd name="T61" fmla="*/ 476 h 518"/>
                    <a:gd name="T62" fmla="*/ 727 w 1117"/>
                    <a:gd name="T63" fmla="*/ 494 h 518"/>
                    <a:gd name="T64" fmla="*/ 741 w 1117"/>
                    <a:gd name="T65" fmla="*/ 509 h 518"/>
                    <a:gd name="T66" fmla="*/ 759 w 1117"/>
                    <a:gd name="T67" fmla="*/ 517 h 518"/>
                    <a:gd name="T68" fmla="*/ 776 w 1117"/>
                    <a:gd name="T69" fmla="*/ 517 h 518"/>
                    <a:gd name="T70" fmla="*/ 792 w 1117"/>
                    <a:gd name="T71" fmla="*/ 512 h 518"/>
                    <a:gd name="T72" fmla="*/ 805 w 1117"/>
                    <a:gd name="T73" fmla="*/ 503 h 518"/>
                    <a:gd name="T74" fmla="*/ 814 w 1117"/>
                    <a:gd name="T75" fmla="*/ 490 h 518"/>
                    <a:gd name="T76" fmla="*/ 821 w 1117"/>
                    <a:gd name="T77" fmla="*/ 490 h 518"/>
                    <a:gd name="T78" fmla="*/ 831 w 1117"/>
                    <a:gd name="T79" fmla="*/ 503 h 518"/>
                    <a:gd name="T80" fmla="*/ 843 w 1117"/>
                    <a:gd name="T81" fmla="*/ 512 h 518"/>
                    <a:gd name="T82" fmla="*/ 858 w 1117"/>
                    <a:gd name="T83" fmla="*/ 517 h 518"/>
                    <a:gd name="T84" fmla="*/ 875 w 1117"/>
                    <a:gd name="T85" fmla="*/ 517 h 518"/>
                    <a:gd name="T86" fmla="*/ 894 w 1117"/>
                    <a:gd name="T87" fmla="*/ 509 h 518"/>
                    <a:gd name="T88" fmla="*/ 908 w 1117"/>
                    <a:gd name="T89" fmla="*/ 494 h 518"/>
                    <a:gd name="T90" fmla="*/ 916 w 1117"/>
                    <a:gd name="T91" fmla="*/ 476 h 518"/>
                    <a:gd name="T92" fmla="*/ 1112 w 1117"/>
                    <a:gd name="T93" fmla="*/ 465 h 518"/>
                    <a:gd name="T94" fmla="*/ 1112 w 1117"/>
                    <a:gd name="T95" fmla="*/ 351 h 518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</a:gdLst>
                  <a:ahLst/>
                  <a:cxnLst>
                    <a:cxn ang="T96">
                      <a:pos x="T0" y="T1"/>
                    </a:cxn>
                    <a:cxn ang="T97">
                      <a:pos x="T2" y="T3"/>
                    </a:cxn>
                    <a:cxn ang="T98">
                      <a:pos x="T4" y="T5"/>
                    </a:cxn>
                    <a:cxn ang="T99">
                      <a:pos x="T6" y="T7"/>
                    </a:cxn>
                    <a:cxn ang="T100">
                      <a:pos x="T8" y="T9"/>
                    </a:cxn>
                    <a:cxn ang="T101">
                      <a:pos x="T10" y="T11"/>
                    </a:cxn>
                    <a:cxn ang="T102">
                      <a:pos x="T12" y="T13"/>
                    </a:cxn>
                    <a:cxn ang="T103">
                      <a:pos x="T14" y="T15"/>
                    </a:cxn>
                    <a:cxn ang="T104">
                      <a:pos x="T16" y="T17"/>
                    </a:cxn>
                    <a:cxn ang="T105">
                      <a:pos x="T18" y="T19"/>
                    </a:cxn>
                    <a:cxn ang="T106">
                      <a:pos x="T20" y="T21"/>
                    </a:cxn>
                    <a:cxn ang="T107">
                      <a:pos x="T22" y="T23"/>
                    </a:cxn>
                    <a:cxn ang="T108">
                      <a:pos x="T24" y="T25"/>
                    </a:cxn>
                    <a:cxn ang="T109">
                      <a:pos x="T26" y="T27"/>
                    </a:cxn>
                    <a:cxn ang="T110">
                      <a:pos x="T28" y="T29"/>
                    </a:cxn>
                    <a:cxn ang="T111">
                      <a:pos x="T30" y="T31"/>
                    </a:cxn>
                    <a:cxn ang="T112">
                      <a:pos x="T32" y="T33"/>
                    </a:cxn>
                    <a:cxn ang="T113">
                      <a:pos x="T34" y="T35"/>
                    </a:cxn>
                    <a:cxn ang="T114">
                      <a:pos x="T36" y="T37"/>
                    </a:cxn>
                    <a:cxn ang="T115">
                      <a:pos x="T38" y="T39"/>
                    </a:cxn>
                    <a:cxn ang="T116">
                      <a:pos x="T40" y="T41"/>
                    </a:cxn>
                    <a:cxn ang="T117">
                      <a:pos x="T42" y="T43"/>
                    </a:cxn>
                    <a:cxn ang="T118">
                      <a:pos x="T44" y="T45"/>
                    </a:cxn>
                    <a:cxn ang="T119">
                      <a:pos x="T46" y="T47"/>
                    </a:cxn>
                    <a:cxn ang="T120">
                      <a:pos x="T48" y="T49"/>
                    </a:cxn>
                    <a:cxn ang="T121">
                      <a:pos x="T50" y="T51"/>
                    </a:cxn>
                    <a:cxn ang="T122">
                      <a:pos x="T52" y="T53"/>
                    </a:cxn>
                    <a:cxn ang="T123">
                      <a:pos x="T54" y="T55"/>
                    </a:cxn>
                    <a:cxn ang="T124">
                      <a:pos x="T56" y="T57"/>
                    </a:cxn>
                    <a:cxn ang="T125">
                      <a:pos x="T58" y="T59"/>
                    </a:cxn>
                    <a:cxn ang="T126">
                      <a:pos x="T60" y="T61"/>
                    </a:cxn>
                    <a:cxn ang="T127">
                      <a:pos x="T62" y="T63"/>
                    </a:cxn>
                    <a:cxn ang="T128">
                      <a:pos x="T64" y="T65"/>
                    </a:cxn>
                    <a:cxn ang="T129">
                      <a:pos x="T66" y="T67"/>
                    </a:cxn>
                    <a:cxn ang="T130">
                      <a:pos x="T68" y="T69"/>
                    </a:cxn>
                    <a:cxn ang="T131">
                      <a:pos x="T70" y="T71"/>
                    </a:cxn>
                    <a:cxn ang="T132">
                      <a:pos x="T72" y="T73"/>
                    </a:cxn>
                    <a:cxn ang="T133">
                      <a:pos x="T74" y="T75"/>
                    </a:cxn>
                    <a:cxn ang="T134">
                      <a:pos x="T76" y="T77"/>
                    </a:cxn>
                    <a:cxn ang="T135">
                      <a:pos x="T78" y="T79"/>
                    </a:cxn>
                    <a:cxn ang="T136">
                      <a:pos x="T80" y="T81"/>
                    </a:cxn>
                    <a:cxn ang="T137">
                      <a:pos x="T82" y="T83"/>
                    </a:cxn>
                    <a:cxn ang="T138">
                      <a:pos x="T84" y="T85"/>
                    </a:cxn>
                    <a:cxn ang="T139">
                      <a:pos x="T86" y="T87"/>
                    </a:cxn>
                    <a:cxn ang="T140">
                      <a:pos x="T88" y="T89"/>
                    </a:cxn>
                    <a:cxn ang="T141">
                      <a:pos x="T90" y="T91"/>
                    </a:cxn>
                    <a:cxn ang="T142">
                      <a:pos x="T92" y="T93"/>
                    </a:cxn>
                    <a:cxn ang="T143">
                      <a:pos x="T94" y="T95"/>
                    </a:cxn>
                  </a:cxnLst>
                  <a:rect l="0" t="0" r="r" b="b"/>
                  <a:pathLst>
                    <a:path w="1117" h="518">
                      <a:moveTo>
                        <a:pt x="1112" y="351"/>
                      </a:moveTo>
                      <a:lnTo>
                        <a:pt x="1117" y="161"/>
                      </a:lnTo>
                      <a:lnTo>
                        <a:pt x="1116" y="152"/>
                      </a:lnTo>
                      <a:lnTo>
                        <a:pt x="1114" y="145"/>
                      </a:lnTo>
                      <a:lnTo>
                        <a:pt x="1110" y="138"/>
                      </a:lnTo>
                      <a:lnTo>
                        <a:pt x="1105" y="132"/>
                      </a:lnTo>
                      <a:lnTo>
                        <a:pt x="1099" y="126"/>
                      </a:lnTo>
                      <a:lnTo>
                        <a:pt x="1092" y="123"/>
                      </a:lnTo>
                      <a:lnTo>
                        <a:pt x="1086" y="122"/>
                      </a:lnTo>
                      <a:lnTo>
                        <a:pt x="1078" y="121"/>
                      </a:lnTo>
                      <a:lnTo>
                        <a:pt x="990" y="121"/>
                      </a:lnTo>
                      <a:lnTo>
                        <a:pt x="974" y="71"/>
                      </a:lnTo>
                      <a:lnTo>
                        <a:pt x="973" y="64"/>
                      </a:lnTo>
                      <a:lnTo>
                        <a:pt x="970" y="57"/>
                      </a:lnTo>
                      <a:lnTo>
                        <a:pt x="966" y="52"/>
                      </a:lnTo>
                      <a:lnTo>
                        <a:pt x="962" y="46"/>
                      </a:lnTo>
                      <a:lnTo>
                        <a:pt x="956" y="42"/>
                      </a:lnTo>
                      <a:lnTo>
                        <a:pt x="950" y="39"/>
                      </a:lnTo>
                      <a:lnTo>
                        <a:pt x="943" y="36"/>
                      </a:lnTo>
                      <a:lnTo>
                        <a:pt x="936" y="35"/>
                      </a:lnTo>
                      <a:lnTo>
                        <a:pt x="792" y="35"/>
                      </a:lnTo>
                      <a:lnTo>
                        <a:pt x="760" y="0"/>
                      </a:lnTo>
                      <a:lnTo>
                        <a:pt x="618" y="0"/>
                      </a:lnTo>
                      <a:lnTo>
                        <a:pt x="588" y="35"/>
                      </a:lnTo>
                      <a:lnTo>
                        <a:pt x="44" y="35"/>
                      </a:lnTo>
                      <a:lnTo>
                        <a:pt x="0" y="344"/>
                      </a:lnTo>
                      <a:lnTo>
                        <a:pt x="73" y="465"/>
                      </a:lnTo>
                      <a:lnTo>
                        <a:pt x="171" y="465"/>
                      </a:lnTo>
                      <a:lnTo>
                        <a:pt x="172" y="476"/>
                      </a:lnTo>
                      <a:lnTo>
                        <a:pt x="176" y="485"/>
                      </a:lnTo>
                      <a:lnTo>
                        <a:pt x="181" y="494"/>
                      </a:lnTo>
                      <a:lnTo>
                        <a:pt x="188" y="503"/>
                      </a:lnTo>
                      <a:lnTo>
                        <a:pt x="195" y="509"/>
                      </a:lnTo>
                      <a:lnTo>
                        <a:pt x="204" y="514"/>
                      </a:lnTo>
                      <a:lnTo>
                        <a:pt x="214" y="517"/>
                      </a:lnTo>
                      <a:lnTo>
                        <a:pt x="223" y="518"/>
                      </a:lnTo>
                      <a:lnTo>
                        <a:pt x="231" y="517"/>
                      </a:lnTo>
                      <a:lnTo>
                        <a:pt x="239" y="516"/>
                      </a:lnTo>
                      <a:lnTo>
                        <a:pt x="246" y="512"/>
                      </a:lnTo>
                      <a:lnTo>
                        <a:pt x="253" y="508"/>
                      </a:lnTo>
                      <a:lnTo>
                        <a:pt x="258" y="503"/>
                      </a:lnTo>
                      <a:lnTo>
                        <a:pt x="264" y="497"/>
                      </a:lnTo>
                      <a:lnTo>
                        <a:pt x="268" y="490"/>
                      </a:lnTo>
                      <a:lnTo>
                        <a:pt x="271" y="482"/>
                      </a:lnTo>
                      <a:lnTo>
                        <a:pt x="274" y="490"/>
                      </a:lnTo>
                      <a:lnTo>
                        <a:pt x="280" y="497"/>
                      </a:lnTo>
                      <a:lnTo>
                        <a:pt x="284" y="503"/>
                      </a:lnTo>
                      <a:lnTo>
                        <a:pt x="291" y="508"/>
                      </a:lnTo>
                      <a:lnTo>
                        <a:pt x="297" y="512"/>
                      </a:lnTo>
                      <a:lnTo>
                        <a:pt x="305" y="516"/>
                      </a:lnTo>
                      <a:lnTo>
                        <a:pt x="312" y="517"/>
                      </a:lnTo>
                      <a:lnTo>
                        <a:pt x="320" y="518"/>
                      </a:lnTo>
                      <a:lnTo>
                        <a:pt x="330" y="517"/>
                      </a:lnTo>
                      <a:lnTo>
                        <a:pt x="339" y="514"/>
                      </a:lnTo>
                      <a:lnTo>
                        <a:pt x="348" y="509"/>
                      </a:lnTo>
                      <a:lnTo>
                        <a:pt x="356" y="503"/>
                      </a:lnTo>
                      <a:lnTo>
                        <a:pt x="362" y="494"/>
                      </a:lnTo>
                      <a:lnTo>
                        <a:pt x="368" y="485"/>
                      </a:lnTo>
                      <a:lnTo>
                        <a:pt x="371" y="476"/>
                      </a:lnTo>
                      <a:lnTo>
                        <a:pt x="372" y="465"/>
                      </a:lnTo>
                      <a:lnTo>
                        <a:pt x="717" y="465"/>
                      </a:lnTo>
                      <a:lnTo>
                        <a:pt x="718" y="476"/>
                      </a:lnTo>
                      <a:lnTo>
                        <a:pt x="721" y="485"/>
                      </a:lnTo>
                      <a:lnTo>
                        <a:pt x="727" y="494"/>
                      </a:lnTo>
                      <a:lnTo>
                        <a:pt x="733" y="503"/>
                      </a:lnTo>
                      <a:lnTo>
                        <a:pt x="741" y="509"/>
                      </a:lnTo>
                      <a:lnTo>
                        <a:pt x="749" y="514"/>
                      </a:lnTo>
                      <a:lnTo>
                        <a:pt x="759" y="517"/>
                      </a:lnTo>
                      <a:lnTo>
                        <a:pt x="769" y="518"/>
                      </a:lnTo>
                      <a:lnTo>
                        <a:pt x="776" y="517"/>
                      </a:lnTo>
                      <a:lnTo>
                        <a:pt x="784" y="516"/>
                      </a:lnTo>
                      <a:lnTo>
                        <a:pt x="792" y="512"/>
                      </a:lnTo>
                      <a:lnTo>
                        <a:pt x="798" y="508"/>
                      </a:lnTo>
                      <a:lnTo>
                        <a:pt x="805" y="503"/>
                      </a:lnTo>
                      <a:lnTo>
                        <a:pt x="810" y="497"/>
                      </a:lnTo>
                      <a:lnTo>
                        <a:pt x="814" y="490"/>
                      </a:lnTo>
                      <a:lnTo>
                        <a:pt x="818" y="482"/>
                      </a:lnTo>
                      <a:lnTo>
                        <a:pt x="821" y="490"/>
                      </a:lnTo>
                      <a:lnTo>
                        <a:pt x="825" y="497"/>
                      </a:lnTo>
                      <a:lnTo>
                        <a:pt x="831" y="503"/>
                      </a:lnTo>
                      <a:lnTo>
                        <a:pt x="836" y="508"/>
                      </a:lnTo>
                      <a:lnTo>
                        <a:pt x="843" y="512"/>
                      </a:lnTo>
                      <a:lnTo>
                        <a:pt x="850" y="516"/>
                      </a:lnTo>
                      <a:lnTo>
                        <a:pt x="858" y="517"/>
                      </a:lnTo>
                      <a:lnTo>
                        <a:pt x="865" y="518"/>
                      </a:lnTo>
                      <a:lnTo>
                        <a:pt x="875" y="517"/>
                      </a:lnTo>
                      <a:lnTo>
                        <a:pt x="885" y="514"/>
                      </a:lnTo>
                      <a:lnTo>
                        <a:pt x="894" y="509"/>
                      </a:lnTo>
                      <a:lnTo>
                        <a:pt x="901" y="503"/>
                      </a:lnTo>
                      <a:lnTo>
                        <a:pt x="908" y="494"/>
                      </a:lnTo>
                      <a:lnTo>
                        <a:pt x="913" y="485"/>
                      </a:lnTo>
                      <a:lnTo>
                        <a:pt x="916" y="476"/>
                      </a:lnTo>
                      <a:lnTo>
                        <a:pt x="917" y="465"/>
                      </a:lnTo>
                      <a:lnTo>
                        <a:pt x="1112" y="465"/>
                      </a:lnTo>
                      <a:lnTo>
                        <a:pt x="1066" y="401"/>
                      </a:lnTo>
                      <a:lnTo>
                        <a:pt x="1112" y="35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549" name="Freeform 134"/>
                <p:cNvSpPr>
                  <a:spLocks/>
                </p:cNvSpPr>
                <p:nvPr/>
              </p:nvSpPr>
              <p:spPr bwMode="auto">
                <a:xfrm>
                  <a:off x="3888" y="1584"/>
                  <a:ext cx="1038" cy="354"/>
                </a:xfrm>
                <a:custGeom>
                  <a:avLst/>
                  <a:gdLst>
                    <a:gd name="T0" fmla="*/ 1033 w 1038"/>
                    <a:gd name="T1" fmla="*/ 263 h 354"/>
                    <a:gd name="T2" fmla="*/ 976 w 1038"/>
                    <a:gd name="T3" fmla="*/ 325 h 354"/>
                    <a:gd name="T4" fmla="*/ 997 w 1038"/>
                    <a:gd name="T5" fmla="*/ 354 h 354"/>
                    <a:gd name="T6" fmla="*/ 53 w 1038"/>
                    <a:gd name="T7" fmla="*/ 354 h 354"/>
                    <a:gd name="T8" fmla="*/ 12 w 1038"/>
                    <a:gd name="T9" fmla="*/ 287 h 354"/>
                    <a:gd name="T10" fmla="*/ 869 w 1038"/>
                    <a:gd name="T11" fmla="*/ 287 h 354"/>
                    <a:gd name="T12" fmla="*/ 842 w 1038"/>
                    <a:gd name="T13" fmla="*/ 249 h 354"/>
                    <a:gd name="T14" fmla="*/ 0 w 1038"/>
                    <a:gd name="T15" fmla="*/ 249 h 354"/>
                    <a:gd name="T16" fmla="*/ 36 w 1038"/>
                    <a:gd name="T17" fmla="*/ 0 h 354"/>
                    <a:gd name="T18" fmla="*/ 895 w 1038"/>
                    <a:gd name="T19" fmla="*/ 0 h 354"/>
                    <a:gd name="T20" fmla="*/ 895 w 1038"/>
                    <a:gd name="T21" fmla="*/ 0 h 354"/>
                    <a:gd name="T22" fmla="*/ 895 w 1038"/>
                    <a:gd name="T23" fmla="*/ 1 h 354"/>
                    <a:gd name="T24" fmla="*/ 895 w 1038"/>
                    <a:gd name="T25" fmla="*/ 1 h 354"/>
                    <a:gd name="T26" fmla="*/ 895 w 1038"/>
                    <a:gd name="T27" fmla="*/ 2 h 354"/>
                    <a:gd name="T28" fmla="*/ 895 w 1038"/>
                    <a:gd name="T29" fmla="*/ 5 h 354"/>
                    <a:gd name="T30" fmla="*/ 904 w 1038"/>
                    <a:gd name="T31" fmla="*/ 26 h 354"/>
                    <a:gd name="T32" fmla="*/ 788 w 1038"/>
                    <a:gd name="T33" fmla="*/ 26 h 354"/>
                    <a:gd name="T34" fmla="*/ 816 w 1038"/>
                    <a:gd name="T35" fmla="*/ 83 h 354"/>
                    <a:gd name="T36" fmla="*/ 1037 w 1038"/>
                    <a:gd name="T37" fmla="*/ 85 h 354"/>
                    <a:gd name="T38" fmla="*/ 1037 w 1038"/>
                    <a:gd name="T39" fmla="*/ 85 h 354"/>
                    <a:gd name="T40" fmla="*/ 1038 w 1038"/>
                    <a:gd name="T41" fmla="*/ 86 h 354"/>
                    <a:gd name="T42" fmla="*/ 1038 w 1038"/>
                    <a:gd name="T43" fmla="*/ 86 h 354"/>
                    <a:gd name="T44" fmla="*/ 1038 w 1038"/>
                    <a:gd name="T45" fmla="*/ 87 h 354"/>
                    <a:gd name="T46" fmla="*/ 1033 w 1038"/>
                    <a:gd name="T47" fmla="*/ 263 h 354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0" t="0" r="r" b="b"/>
                  <a:pathLst>
                    <a:path w="1038" h="354">
                      <a:moveTo>
                        <a:pt x="1033" y="263"/>
                      </a:moveTo>
                      <a:lnTo>
                        <a:pt x="976" y="325"/>
                      </a:lnTo>
                      <a:lnTo>
                        <a:pt x="997" y="354"/>
                      </a:lnTo>
                      <a:lnTo>
                        <a:pt x="53" y="354"/>
                      </a:lnTo>
                      <a:lnTo>
                        <a:pt x="12" y="287"/>
                      </a:lnTo>
                      <a:lnTo>
                        <a:pt x="869" y="287"/>
                      </a:lnTo>
                      <a:lnTo>
                        <a:pt x="842" y="249"/>
                      </a:lnTo>
                      <a:lnTo>
                        <a:pt x="0" y="249"/>
                      </a:lnTo>
                      <a:lnTo>
                        <a:pt x="36" y="0"/>
                      </a:lnTo>
                      <a:lnTo>
                        <a:pt x="895" y="0"/>
                      </a:lnTo>
                      <a:lnTo>
                        <a:pt x="895" y="1"/>
                      </a:lnTo>
                      <a:lnTo>
                        <a:pt x="895" y="2"/>
                      </a:lnTo>
                      <a:lnTo>
                        <a:pt x="895" y="5"/>
                      </a:lnTo>
                      <a:lnTo>
                        <a:pt x="904" y="26"/>
                      </a:lnTo>
                      <a:lnTo>
                        <a:pt x="788" y="26"/>
                      </a:lnTo>
                      <a:lnTo>
                        <a:pt x="816" y="83"/>
                      </a:lnTo>
                      <a:lnTo>
                        <a:pt x="1037" y="85"/>
                      </a:lnTo>
                      <a:lnTo>
                        <a:pt x="1038" y="86"/>
                      </a:lnTo>
                      <a:lnTo>
                        <a:pt x="1038" y="87"/>
                      </a:lnTo>
                      <a:lnTo>
                        <a:pt x="1033" y="263"/>
                      </a:lnTo>
                      <a:close/>
                    </a:path>
                  </a:pathLst>
                </a:custGeom>
                <a:solidFill>
                  <a:srgbClr val="3FB2E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550" name="Freeform 135"/>
                <p:cNvSpPr>
                  <a:spLocks/>
                </p:cNvSpPr>
                <p:nvPr/>
              </p:nvSpPr>
              <p:spPr bwMode="auto">
                <a:xfrm>
                  <a:off x="4873" y="1694"/>
                  <a:ext cx="35" cy="75"/>
                </a:xfrm>
                <a:custGeom>
                  <a:avLst/>
                  <a:gdLst>
                    <a:gd name="T0" fmla="*/ 17 w 35"/>
                    <a:gd name="T1" fmla="*/ 0 h 75"/>
                    <a:gd name="T2" fmla="*/ 11 w 35"/>
                    <a:gd name="T3" fmla="*/ 3 h 75"/>
                    <a:gd name="T4" fmla="*/ 5 w 35"/>
                    <a:gd name="T5" fmla="*/ 11 h 75"/>
                    <a:gd name="T6" fmla="*/ 1 w 35"/>
                    <a:gd name="T7" fmla="*/ 24 h 75"/>
                    <a:gd name="T8" fmla="*/ 0 w 35"/>
                    <a:gd name="T9" fmla="*/ 38 h 75"/>
                    <a:gd name="T10" fmla="*/ 1 w 35"/>
                    <a:gd name="T11" fmla="*/ 53 h 75"/>
                    <a:gd name="T12" fmla="*/ 5 w 35"/>
                    <a:gd name="T13" fmla="*/ 64 h 75"/>
                    <a:gd name="T14" fmla="*/ 11 w 35"/>
                    <a:gd name="T15" fmla="*/ 71 h 75"/>
                    <a:gd name="T16" fmla="*/ 17 w 35"/>
                    <a:gd name="T17" fmla="*/ 75 h 75"/>
                    <a:gd name="T18" fmla="*/ 24 w 35"/>
                    <a:gd name="T19" fmla="*/ 71 h 75"/>
                    <a:gd name="T20" fmla="*/ 29 w 35"/>
                    <a:gd name="T21" fmla="*/ 64 h 75"/>
                    <a:gd name="T22" fmla="*/ 34 w 35"/>
                    <a:gd name="T23" fmla="*/ 53 h 75"/>
                    <a:gd name="T24" fmla="*/ 35 w 35"/>
                    <a:gd name="T25" fmla="*/ 38 h 75"/>
                    <a:gd name="T26" fmla="*/ 34 w 35"/>
                    <a:gd name="T27" fmla="*/ 24 h 75"/>
                    <a:gd name="T28" fmla="*/ 29 w 35"/>
                    <a:gd name="T29" fmla="*/ 11 h 75"/>
                    <a:gd name="T30" fmla="*/ 24 w 35"/>
                    <a:gd name="T31" fmla="*/ 3 h 75"/>
                    <a:gd name="T32" fmla="*/ 17 w 35"/>
                    <a:gd name="T33" fmla="*/ 0 h 75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0" t="0" r="r" b="b"/>
                  <a:pathLst>
                    <a:path w="35" h="75">
                      <a:moveTo>
                        <a:pt x="17" y="0"/>
                      </a:moveTo>
                      <a:lnTo>
                        <a:pt x="11" y="3"/>
                      </a:lnTo>
                      <a:lnTo>
                        <a:pt x="5" y="11"/>
                      </a:lnTo>
                      <a:lnTo>
                        <a:pt x="1" y="24"/>
                      </a:lnTo>
                      <a:lnTo>
                        <a:pt x="0" y="38"/>
                      </a:lnTo>
                      <a:lnTo>
                        <a:pt x="1" y="53"/>
                      </a:lnTo>
                      <a:lnTo>
                        <a:pt x="5" y="64"/>
                      </a:lnTo>
                      <a:lnTo>
                        <a:pt x="11" y="71"/>
                      </a:lnTo>
                      <a:lnTo>
                        <a:pt x="17" y="75"/>
                      </a:lnTo>
                      <a:lnTo>
                        <a:pt x="24" y="71"/>
                      </a:lnTo>
                      <a:lnTo>
                        <a:pt x="29" y="64"/>
                      </a:lnTo>
                      <a:lnTo>
                        <a:pt x="34" y="53"/>
                      </a:lnTo>
                      <a:lnTo>
                        <a:pt x="35" y="38"/>
                      </a:lnTo>
                      <a:lnTo>
                        <a:pt x="34" y="24"/>
                      </a:lnTo>
                      <a:lnTo>
                        <a:pt x="29" y="11"/>
                      </a:lnTo>
                      <a:lnTo>
                        <a:pt x="24" y="3"/>
                      </a:lnTo>
                      <a:lnTo>
                        <a:pt x="17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551" name="Freeform 136"/>
                <p:cNvSpPr>
                  <a:spLocks/>
                </p:cNvSpPr>
                <p:nvPr/>
              </p:nvSpPr>
              <p:spPr bwMode="auto">
                <a:xfrm>
                  <a:off x="4481" y="1614"/>
                  <a:ext cx="189" cy="49"/>
                </a:xfrm>
                <a:custGeom>
                  <a:avLst/>
                  <a:gdLst>
                    <a:gd name="T0" fmla="*/ 23 w 189"/>
                    <a:gd name="T1" fmla="*/ 49 h 49"/>
                    <a:gd name="T2" fmla="*/ 0 w 189"/>
                    <a:gd name="T3" fmla="*/ 0 h 49"/>
                    <a:gd name="T4" fmla="*/ 162 w 189"/>
                    <a:gd name="T5" fmla="*/ 0 h 49"/>
                    <a:gd name="T6" fmla="*/ 189 w 189"/>
                    <a:gd name="T7" fmla="*/ 49 h 49"/>
                    <a:gd name="T8" fmla="*/ 23 w 189"/>
                    <a:gd name="T9" fmla="*/ 49 h 4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89" h="49">
                      <a:moveTo>
                        <a:pt x="23" y="49"/>
                      </a:moveTo>
                      <a:lnTo>
                        <a:pt x="0" y="0"/>
                      </a:lnTo>
                      <a:lnTo>
                        <a:pt x="162" y="0"/>
                      </a:lnTo>
                      <a:lnTo>
                        <a:pt x="189" y="49"/>
                      </a:lnTo>
                      <a:lnTo>
                        <a:pt x="23" y="4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540" name="Group 137"/>
              <p:cNvGrpSpPr>
                <a:grpSpLocks/>
              </p:cNvGrpSpPr>
              <p:nvPr/>
            </p:nvGrpSpPr>
            <p:grpSpPr bwMode="auto">
              <a:xfrm>
                <a:off x="1728" y="1008"/>
                <a:ext cx="1073" cy="483"/>
                <a:chOff x="2375" y="2170"/>
                <a:chExt cx="1073" cy="483"/>
              </a:xfrm>
            </p:grpSpPr>
            <p:sp>
              <p:nvSpPr>
                <p:cNvPr id="14541" name="Freeform 138"/>
                <p:cNvSpPr>
                  <a:spLocks/>
                </p:cNvSpPr>
                <p:nvPr/>
              </p:nvSpPr>
              <p:spPr bwMode="auto">
                <a:xfrm>
                  <a:off x="2375" y="2170"/>
                  <a:ext cx="1073" cy="483"/>
                </a:xfrm>
                <a:custGeom>
                  <a:avLst/>
                  <a:gdLst>
                    <a:gd name="T0" fmla="*/ 245 w 1073"/>
                    <a:gd name="T1" fmla="*/ 482 h 483"/>
                    <a:gd name="T2" fmla="*/ 260 w 1073"/>
                    <a:gd name="T3" fmla="*/ 477 h 483"/>
                    <a:gd name="T4" fmla="*/ 272 w 1073"/>
                    <a:gd name="T5" fmla="*/ 468 h 483"/>
                    <a:gd name="T6" fmla="*/ 282 w 1073"/>
                    <a:gd name="T7" fmla="*/ 455 h 483"/>
                    <a:gd name="T8" fmla="*/ 288 w 1073"/>
                    <a:gd name="T9" fmla="*/ 455 h 483"/>
                    <a:gd name="T10" fmla="*/ 298 w 1073"/>
                    <a:gd name="T11" fmla="*/ 468 h 483"/>
                    <a:gd name="T12" fmla="*/ 311 w 1073"/>
                    <a:gd name="T13" fmla="*/ 477 h 483"/>
                    <a:gd name="T14" fmla="*/ 326 w 1073"/>
                    <a:gd name="T15" fmla="*/ 482 h 483"/>
                    <a:gd name="T16" fmla="*/ 344 w 1073"/>
                    <a:gd name="T17" fmla="*/ 482 h 483"/>
                    <a:gd name="T18" fmla="*/ 362 w 1073"/>
                    <a:gd name="T19" fmla="*/ 474 h 483"/>
                    <a:gd name="T20" fmla="*/ 376 w 1073"/>
                    <a:gd name="T21" fmla="*/ 459 h 483"/>
                    <a:gd name="T22" fmla="*/ 385 w 1073"/>
                    <a:gd name="T23" fmla="*/ 441 h 483"/>
                    <a:gd name="T24" fmla="*/ 734 w 1073"/>
                    <a:gd name="T25" fmla="*/ 430 h 483"/>
                    <a:gd name="T26" fmla="*/ 739 w 1073"/>
                    <a:gd name="T27" fmla="*/ 450 h 483"/>
                    <a:gd name="T28" fmla="*/ 750 w 1073"/>
                    <a:gd name="T29" fmla="*/ 468 h 483"/>
                    <a:gd name="T30" fmla="*/ 767 w 1073"/>
                    <a:gd name="T31" fmla="*/ 479 h 483"/>
                    <a:gd name="T32" fmla="*/ 786 w 1073"/>
                    <a:gd name="T33" fmla="*/ 483 h 483"/>
                    <a:gd name="T34" fmla="*/ 801 w 1073"/>
                    <a:gd name="T35" fmla="*/ 481 h 483"/>
                    <a:gd name="T36" fmla="*/ 816 w 1073"/>
                    <a:gd name="T37" fmla="*/ 473 h 483"/>
                    <a:gd name="T38" fmla="*/ 827 w 1073"/>
                    <a:gd name="T39" fmla="*/ 462 h 483"/>
                    <a:gd name="T40" fmla="*/ 835 w 1073"/>
                    <a:gd name="T41" fmla="*/ 447 h 483"/>
                    <a:gd name="T42" fmla="*/ 843 w 1073"/>
                    <a:gd name="T43" fmla="*/ 462 h 483"/>
                    <a:gd name="T44" fmla="*/ 853 w 1073"/>
                    <a:gd name="T45" fmla="*/ 473 h 483"/>
                    <a:gd name="T46" fmla="*/ 868 w 1073"/>
                    <a:gd name="T47" fmla="*/ 481 h 483"/>
                    <a:gd name="T48" fmla="*/ 883 w 1073"/>
                    <a:gd name="T49" fmla="*/ 483 h 483"/>
                    <a:gd name="T50" fmla="*/ 902 w 1073"/>
                    <a:gd name="T51" fmla="*/ 479 h 483"/>
                    <a:gd name="T52" fmla="*/ 919 w 1073"/>
                    <a:gd name="T53" fmla="*/ 468 h 483"/>
                    <a:gd name="T54" fmla="*/ 930 w 1073"/>
                    <a:gd name="T55" fmla="*/ 450 h 483"/>
                    <a:gd name="T56" fmla="*/ 935 w 1073"/>
                    <a:gd name="T57" fmla="*/ 430 h 483"/>
                    <a:gd name="T58" fmla="*/ 994 w 1073"/>
                    <a:gd name="T59" fmla="*/ 302 h 483"/>
                    <a:gd name="T60" fmla="*/ 59 w 1073"/>
                    <a:gd name="T61" fmla="*/ 0 h 483"/>
                    <a:gd name="T62" fmla="*/ 74 w 1073"/>
                    <a:gd name="T63" fmla="*/ 430 h 483"/>
                    <a:gd name="T64" fmla="*/ 187 w 1073"/>
                    <a:gd name="T65" fmla="*/ 441 h 483"/>
                    <a:gd name="T66" fmla="*/ 195 w 1073"/>
                    <a:gd name="T67" fmla="*/ 459 h 483"/>
                    <a:gd name="T68" fmla="*/ 209 w 1073"/>
                    <a:gd name="T69" fmla="*/ 474 h 483"/>
                    <a:gd name="T70" fmla="*/ 228 w 1073"/>
                    <a:gd name="T71" fmla="*/ 482 h 483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0" t="0" r="r" b="b"/>
                  <a:pathLst>
                    <a:path w="1073" h="483">
                      <a:moveTo>
                        <a:pt x="237" y="483"/>
                      </a:moveTo>
                      <a:lnTo>
                        <a:pt x="245" y="482"/>
                      </a:lnTo>
                      <a:lnTo>
                        <a:pt x="253" y="481"/>
                      </a:lnTo>
                      <a:lnTo>
                        <a:pt x="260" y="477"/>
                      </a:lnTo>
                      <a:lnTo>
                        <a:pt x="267" y="473"/>
                      </a:lnTo>
                      <a:lnTo>
                        <a:pt x="272" y="468"/>
                      </a:lnTo>
                      <a:lnTo>
                        <a:pt x="278" y="462"/>
                      </a:lnTo>
                      <a:lnTo>
                        <a:pt x="282" y="455"/>
                      </a:lnTo>
                      <a:lnTo>
                        <a:pt x="285" y="447"/>
                      </a:lnTo>
                      <a:lnTo>
                        <a:pt x="288" y="455"/>
                      </a:lnTo>
                      <a:lnTo>
                        <a:pt x="294" y="462"/>
                      </a:lnTo>
                      <a:lnTo>
                        <a:pt x="298" y="468"/>
                      </a:lnTo>
                      <a:lnTo>
                        <a:pt x="305" y="473"/>
                      </a:lnTo>
                      <a:lnTo>
                        <a:pt x="311" y="477"/>
                      </a:lnTo>
                      <a:lnTo>
                        <a:pt x="319" y="481"/>
                      </a:lnTo>
                      <a:lnTo>
                        <a:pt x="326" y="482"/>
                      </a:lnTo>
                      <a:lnTo>
                        <a:pt x="334" y="483"/>
                      </a:lnTo>
                      <a:lnTo>
                        <a:pt x="344" y="482"/>
                      </a:lnTo>
                      <a:lnTo>
                        <a:pt x="354" y="479"/>
                      </a:lnTo>
                      <a:lnTo>
                        <a:pt x="362" y="474"/>
                      </a:lnTo>
                      <a:lnTo>
                        <a:pt x="370" y="468"/>
                      </a:lnTo>
                      <a:lnTo>
                        <a:pt x="376" y="459"/>
                      </a:lnTo>
                      <a:lnTo>
                        <a:pt x="382" y="450"/>
                      </a:lnTo>
                      <a:lnTo>
                        <a:pt x="385" y="441"/>
                      </a:lnTo>
                      <a:lnTo>
                        <a:pt x="386" y="430"/>
                      </a:lnTo>
                      <a:lnTo>
                        <a:pt x="734" y="430"/>
                      </a:lnTo>
                      <a:lnTo>
                        <a:pt x="735" y="441"/>
                      </a:lnTo>
                      <a:lnTo>
                        <a:pt x="739" y="450"/>
                      </a:lnTo>
                      <a:lnTo>
                        <a:pt x="744" y="459"/>
                      </a:lnTo>
                      <a:lnTo>
                        <a:pt x="750" y="468"/>
                      </a:lnTo>
                      <a:lnTo>
                        <a:pt x="758" y="474"/>
                      </a:lnTo>
                      <a:lnTo>
                        <a:pt x="767" y="479"/>
                      </a:lnTo>
                      <a:lnTo>
                        <a:pt x="776" y="482"/>
                      </a:lnTo>
                      <a:lnTo>
                        <a:pt x="786" y="483"/>
                      </a:lnTo>
                      <a:lnTo>
                        <a:pt x="794" y="482"/>
                      </a:lnTo>
                      <a:lnTo>
                        <a:pt x="801" y="481"/>
                      </a:lnTo>
                      <a:lnTo>
                        <a:pt x="809" y="477"/>
                      </a:lnTo>
                      <a:lnTo>
                        <a:pt x="816" y="473"/>
                      </a:lnTo>
                      <a:lnTo>
                        <a:pt x="822" y="468"/>
                      </a:lnTo>
                      <a:lnTo>
                        <a:pt x="827" y="462"/>
                      </a:lnTo>
                      <a:lnTo>
                        <a:pt x="832" y="455"/>
                      </a:lnTo>
                      <a:lnTo>
                        <a:pt x="835" y="447"/>
                      </a:lnTo>
                      <a:lnTo>
                        <a:pt x="838" y="455"/>
                      </a:lnTo>
                      <a:lnTo>
                        <a:pt x="843" y="462"/>
                      </a:lnTo>
                      <a:lnTo>
                        <a:pt x="848" y="468"/>
                      </a:lnTo>
                      <a:lnTo>
                        <a:pt x="853" y="473"/>
                      </a:lnTo>
                      <a:lnTo>
                        <a:pt x="860" y="477"/>
                      </a:lnTo>
                      <a:lnTo>
                        <a:pt x="868" y="481"/>
                      </a:lnTo>
                      <a:lnTo>
                        <a:pt x="875" y="482"/>
                      </a:lnTo>
                      <a:lnTo>
                        <a:pt x="883" y="483"/>
                      </a:lnTo>
                      <a:lnTo>
                        <a:pt x="893" y="482"/>
                      </a:lnTo>
                      <a:lnTo>
                        <a:pt x="902" y="479"/>
                      </a:lnTo>
                      <a:lnTo>
                        <a:pt x="911" y="474"/>
                      </a:lnTo>
                      <a:lnTo>
                        <a:pt x="919" y="468"/>
                      </a:lnTo>
                      <a:lnTo>
                        <a:pt x="925" y="459"/>
                      </a:lnTo>
                      <a:lnTo>
                        <a:pt x="930" y="450"/>
                      </a:lnTo>
                      <a:lnTo>
                        <a:pt x="934" y="441"/>
                      </a:lnTo>
                      <a:lnTo>
                        <a:pt x="935" y="430"/>
                      </a:lnTo>
                      <a:lnTo>
                        <a:pt x="1073" y="430"/>
                      </a:lnTo>
                      <a:lnTo>
                        <a:pt x="994" y="302"/>
                      </a:lnTo>
                      <a:lnTo>
                        <a:pt x="1038" y="0"/>
                      </a:lnTo>
                      <a:lnTo>
                        <a:pt x="59" y="0"/>
                      </a:lnTo>
                      <a:lnTo>
                        <a:pt x="0" y="309"/>
                      </a:lnTo>
                      <a:lnTo>
                        <a:pt x="74" y="430"/>
                      </a:lnTo>
                      <a:lnTo>
                        <a:pt x="185" y="430"/>
                      </a:lnTo>
                      <a:lnTo>
                        <a:pt x="187" y="441"/>
                      </a:lnTo>
                      <a:lnTo>
                        <a:pt x="190" y="450"/>
                      </a:lnTo>
                      <a:lnTo>
                        <a:pt x="195" y="459"/>
                      </a:lnTo>
                      <a:lnTo>
                        <a:pt x="202" y="468"/>
                      </a:lnTo>
                      <a:lnTo>
                        <a:pt x="209" y="474"/>
                      </a:lnTo>
                      <a:lnTo>
                        <a:pt x="218" y="479"/>
                      </a:lnTo>
                      <a:lnTo>
                        <a:pt x="228" y="482"/>
                      </a:lnTo>
                      <a:lnTo>
                        <a:pt x="237" y="48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542" name="Freeform 139"/>
                <p:cNvSpPr>
                  <a:spLocks/>
                </p:cNvSpPr>
                <p:nvPr/>
              </p:nvSpPr>
              <p:spPr bwMode="auto">
                <a:xfrm>
                  <a:off x="2415" y="2208"/>
                  <a:ext cx="965" cy="354"/>
                </a:xfrm>
                <a:custGeom>
                  <a:avLst/>
                  <a:gdLst>
                    <a:gd name="T0" fmla="*/ 0 w 965"/>
                    <a:gd name="T1" fmla="*/ 264 h 354"/>
                    <a:gd name="T2" fmla="*/ 50 w 965"/>
                    <a:gd name="T3" fmla="*/ 0 h 354"/>
                    <a:gd name="T4" fmla="*/ 954 w 965"/>
                    <a:gd name="T5" fmla="*/ 0 h 354"/>
                    <a:gd name="T6" fmla="*/ 918 w 965"/>
                    <a:gd name="T7" fmla="*/ 249 h 354"/>
                    <a:gd name="T8" fmla="*/ 131 w 965"/>
                    <a:gd name="T9" fmla="*/ 249 h 354"/>
                    <a:gd name="T10" fmla="*/ 161 w 965"/>
                    <a:gd name="T11" fmla="*/ 287 h 354"/>
                    <a:gd name="T12" fmla="*/ 924 w 965"/>
                    <a:gd name="T13" fmla="*/ 287 h 354"/>
                    <a:gd name="T14" fmla="*/ 965 w 965"/>
                    <a:gd name="T15" fmla="*/ 354 h 354"/>
                    <a:gd name="T16" fmla="*/ 55 w 965"/>
                    <a:gd name="T17" fmla="*/ 354 h 354"/>
                    <a:gd name="T18" fmla="*/ 0 w 965"/>
                    <a:gd name="T19" fmla="*/ 264 h 354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965" h="354">
                      <a:moveTo>
                        <a:pt x="0" y="264"/>
                      </a:moveTo>
                      <a:lnTo>
                        <a:pt x="50" y="0"/>
                      </a:lnTo>
                      <a:lnTo>
                        <a:pt x="954" y="0"/>
                      </a:lnTo>
                      <a:lnTo>
                        <a:pt x="918" y="249"/>
                      </a:lnTo>
                      <a:lnTo>
                        <a:pt x="131" y="249"/>
                      </a:lnTo>
                      <a:lnTo>
                        <a:pt x="161" y="287"/>
                      </a:lnTo>
                      <a:lnTo>
                        <a:pt x="924" y="287"/>
                      </a:lnTo>
                      <a:lnTo>
                        <a:pt x="965" y="354"/>
                      </a:lnTo>
                      <a:lnTo>
                        <a:pt x="55" y="354"/>
                      </a:lnTo>
                      <a:lnTo>
                        <a:pt x="0" y="264"/>
                      </a:lnTo>
                      <a:close/>
                    </a:path>
                  </a:pathLst>
                </a:custGeom>
                <a:solidFill>
                  <a:srgbClr val="3FB2E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543" name="Freeform 140"/>
                <p:cNvSpPr>
                  <a:spLocks/>
                </p:cNvSpPr>
                <p:nvPr/>
              </p:nvSpPr>
              <p:spPr bwMode="auto">
                <a:xfrm>
                  <a:off x="2650" y="2262"/>
                  <a:ext cx="138" cy="110"/>
                </a:xfrm>
                <a:custGeom>
                  <a:avLst/>
                  <a:gdLst>
                    <a:gd name="T0" fmla="*/ 138 w 138"/>
                    <a:gd name="T1" fmla="*/ 0 h 110"/>
                    <a:gd name="T2" fmla="*/ 17 w 138"/>
                    <a:gd name="T3" fmla="*/ 0 h 110"/>
                    <a:gd name="T4" fmla="*/ 0 w 138"/>
                    <a:gd name="T5" fmla="*/ 110 h 110"/>
                    <a:gd name="T6" fmla="*/ 122 w 138"/>
                    <a:gd name="T7" fmla="*/ 110 h 110"/>
                    <a:gd name="T8" fmla="*/ 138 w 138"/>
                    <a:gd name="T9" fmla="*/ 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8" h="110">
                      <a:moveTo>
                        <a:pt x="138" y="0"/>
                      </a:moveTo>
                      <a:lnTo>
                        <a:pt x="17" y="0"/>
                      </a:lnTo>
                      <a:lnTo>
                        <a:pt x="0" y="110"/>
                      </a:lnTo>
                      <a:lnTo>
                        <a:pt x="122" y="110"/>
                      </a:lnTo>
                      <a:lnTo>
                        <a:pt x="13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544" name="Freeform 141"/>
                <p:cNvSpPr>
                  <a:spLocks/>
                </p:cNvSpPr>
                <p:nvPr/>
              </p:nvSpPr>
              <p:spPr bwMode="auto">
                <a:xfrm>
                  <a:off x="2481" y="2262"/>
                  <a:ext cx="138" cy="110"/>
                </a:xfrm>
                <a:custGeom>
                  <a:avLst/>
                  <a:gdLst>
                    <a:gd name="T0" fmla="*/ 122 w 138"/>
                    <a:gd name="T1" fmla="*/ 110 h 110"/>
                    <a:gd name="T2" fmla="*/ 138 w 138"/>
                    <a:gd name="T3" fmla="*/ 0 h 110"/>
                    <a:gd name="T4" fmla="*/ 15 w 138"/>
                    <a:gd name="T5" fmla="*/ 0 h 110"/>
                    <a:gd name="T6" fmla="*/ 0 w 138"/>
                    <a:gd name="T7" fmla="*/ 110 h 110"/>
                    <a:gd name="T8" fmla="*/ 122 w 138"/>
                    <a:gd name="T9" fmla="*/ 11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8" h="110">
                      <a:moveTo>
                        <a:pt x="122" y="110"/>
                      </a:moveTo>
                      <a:lnTo>
                        <a:pt x="138" y="0"/>
                      </a:lnTo>
                      <a:lnTo>
                        <a:pt x="15" y="0"/>
                      </a:lnTo>
                      <a:lnTo>
                        <a:pt x="0" y="110"/>
                      </a:lnTo>
                      <a:lnTo>
                        <a:pt x="122" y="11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545" name="Freeform 142"/>
                <p:cNvSpPr>
                  <a:spLocks/>
                </p:cNvSpPr>
                <p:nvPr/>
              </p:nvSpPr>
              <p:spPr bwMode="auto">
                <a:xfrm>
                  <a:off x="2820" y="2262"/>
                  <a:ext cx="137" cy="110"/>
                </a:xfrm>
                <a:custGeom>
                  <a:avLst/>
                  <a:gdLst>
                    <a:gd name="T0" fmla="*/ 137 w 137"/>
                    <a:gd name="T1" fmla="*/ 0 h 110"/>
                    <a:gd name="T2" fmla="*/ 16 w 137"/>
                    <a:gd name="T3" fmla="*/ 0 h 110"/>
                    <a:gd name="T4" fmla="*/ 0 w 137"/>
                    <a:gd name="T5" fmla="*/ 110 h 110"/>
                    <a:gd name="T6" fmla="*/ 122 w 137"/>
                    <a:gd name="T7" fmla="*/ 110 h 110"/>
                    <a:gd name="T8" fmla="*/ 137 w 137"/>
                    <a:gd name="T9" fmla="*/ 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7" h="110">
                      <a:moveTo>
                        <a:pt x="137" y="0"/>
                      </a:moveTo>
                      <a:lnTo>
                        <a:pt x="16" y="0"/>
                      </a:lnTo>
                      <a:lnTo>
                        <a:pt x="0" y="110"/>
                      </a:lnTo>
                      <a:lnTo>
                        <a:pt x="122" y="110"/>
                      </a:lnTo>
                      <a:lnTo>
                        <a:pt x="137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546" name="Freeform 143"/>
                <p:cNvSpPr>
                  <a:spLocks/>
                </p:cNvSpPr>
                <p:nvPr/>
              </p:nvSpPr>
              <p:spPr bwMode="auto">
                <a:xfrm>
                  <a:off x="2989" y="2262"/>
                  <a:ext cx="136" cy="110"/>
                </a:xfrm>
                <a:custGeom>
                  <a:avLst/>
                  <a:gdLst>
                    <a:gd name="T0" fmla="*/ 136 w 136"/>
                    <a:gd name="T1" fmla="*/ 0 h 110"/>
                    <a:gd name="T2" fmla="*/ 16 w 136"/>
                    <a:gd name="T3" fmla="*/ 0 h 110"/>
                    <a:gd name="T4" fmla="*/ 0 w 136"/>
                    <a:gd name="T5" fmla="*/ 110 h 110"/>
                    <a:gd name="T6" fmla="*/ 121 w 136"/>
                    <a:gd name="T7" fmla="*/ 110 h 110"/>
                    <a:gd name="T8" fmla="*/ 136 w 136"/>
                    <a:gd name="T9" fmla="*/ 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" h="110">
                      <a:moveTo>
                        <a:pt x="136" y="0"/>
                      </a:moveTo>
                      <a:lnTo>
                        <a:pt x="16" y="0"/>
                      </a:lnTo>
                      <a:lnTo>
                        <a:pt x="0" y="110"/>
                      </a:lnTo>
                      <a:lnTo>
                        <a:pt x="121" y="110"/>
                      </a:lnTo>
                      <a:lnTo>
                        <a:pt x="13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547" name="Freeform 144"/>
                <p:cNvSpPr>
                  <a:spLocks/>
                </p:cNvSpPr>
                <p:nvPr/>
              </p:nvSpPr>
              <p:spPr bwMode="auto">
                <a:xfrm>
                  <a:off x="3162" y="2262"/>
                  <a:ext cx="138" cy="110"/>
                </a:xfrm>
                <a:custGeom>
                  <a:avLst/>
                  <a:gdLst>
                    <a:gd name="T0" fmla="*/ 138 w 138"/>
                    <a:gd name="T1" fmla="*/ 0 h 110"/>
                    <a:gd name="T2" fmla="*/ 17 w 138"/>
                    <a:gd name="T3" fmla="*/ 0 h 110"/>
                    <a:gd name="T4" fmla="*/ 0 w 138"/>
                    <a:gd name="T5" fmla="*/ 110 h 110"/>
                    <a:gd name="T6" fmla="*/ 123 w 138"/>
                    <a:gd name="T7" fmla="*/ 110 h 110"/>
                    <a:gd name="T8" fmla="*/ 138 w 138"/>
                    <a:gd name="T9" fmla="*/ 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8" h="110">
                      <a:moveTo>
                        <a:pt x="138" y="0"/>
                      </a:moveTo>
                      <a:lnTo>
                        <a:pt x="17" y="0"/>
                      </a:lnTo>
                      <a:lnTo>
                        <a:pt x="0" y="110"/>
                      </a:lnTo>
                      <a:lnTo>
                        <a:pt x="123" y="110"/>
                      </a:lnTo>
                      <a:lnTo>
                        <a:pt x="13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4472" name="Group 145"/>
            <p:cNvGrpSpPr>
              <a:grpSpLocks/>
            </p:cNvGrpSpPr>
            <p:nvPr/>
          </p:nvGrpSpPr>
          <p:grpSpPr bwMode="auto">
            <a:xfrm rot="-5400000" flipH="1" flipV="1">
              <a:off x="4794" y="1734"/>
              <a:ext cx="725" cy="138"/>
              <a:chOff x="624" y="960"/>
              <a:chExt cx="3325" cy="531"/>
            </a:xfrm>
          </p:grpSpPr>
          <p:grpSp>
            <p:nvGrpSpPr>
              <p:cNvPr id="14517" name="Group 146"/>
              <p:cNvGrpSpPr>
                <a:grpSpLocks/>
              </p:cNvGrpSpPr>
              <p:nvPr/>
            </p:nvGrpSpPr>
            <p:grpSpPr bwMode="auto">
              <a:xfrm>
                <a:off x="624" y="1008"/>
                <a:ext cx="1073" cy="483"/>
                <a:chOff x="2375" y="2170"/>
                <a:chExt cx="1073" cy="483"/>
              </a:xfrm>
            </p:grpSpPr>
            <p:sp>
              <p:nvSpPr>
                <p:cNvPr id="14531" name="Freeform 147"/>
                <p:cNvSpPr>
                  <a:spLocks/>
                </p:cNvSpPr>
                <p:nvPr/>
              </p:nvSpPr>
              <p:spPr bwMode="auto">
                <a:xfrm>
                  <a:off x="2375" y="2170"/>
                  <a:ext cx="1073" cy="483"/>
                </a:xfrm>
                <a:custGeom>
                  <a:avLst/>
                  <a:gdLst>
                    <a:gd name="T0" fmla="*/ 245 w 1073"/>
                    <a:gd name="T1" fmla="*/ 482 h 483"/>
                    <a:gd name="T2" fmla="*/ 260 w 1073"/>
                    <a:gd name="T3" fmla="*/ 477 h 483"/>
                    <a:gd name="T4" fmla="*/ 272 w 1073"/>
                    <a:gd name="T5" fmla="*/ 468 h 483"/>
                    <a:gd name="T6" fmla="*/ 282 w 1073"/>
                    <a:gd name="T7" fmla="*/ 455 h 483"/>
                    <a:gd name="T8" fmla="*/ 288 w 1073"/>
                    <a:gd name="T9" fmla="*/ 455 h 483"/>
                    <a:gd name="T10" fmla="*/ 298 w 1073"/>
                    <a:gd name="T11" fmla="*/ 468 h 483"/>
                    <a:gd name="T12" fmla="*/ 311 w 1073"/>
                    <a:gd name="T13" fmla="*/ 477 h 483"/>
                    <a:gd name="T14" fmla="*/ 326 w 1073"/>
                    <a:gd name="T15" fmla="*/ 482 h 483"/>
                    <a:gd name="T16" fmla="*/ 344 w 1073"/>
                    <a:gd name="T17" fmla="*/ 482 h 483"/>
                    <a:gd name="T18" fmla="*/ 362 w 1073"/>
                    <a:gd name="T19" fmla="*/ 474 h 483"/>
                    <a:gd name="T20" fmla="*/ 376 w 1073"/>
                    <a:gd name="T21" fmla="*/ 459 h 483"/>
                    <a:gd name="T22" fmla="*/ 385 w 1073"/>
                    <a:gd name="T23" fmla="*/ 441 h 483"/>
                    <a:gd name="T24" fmla="*/ 734 w 1073"/>
                    <a:gd name="T25" fmla="*/ 430 h 483"/>
                    <a:gd name="T26" fmla="*/ 739 w 1073"/>
                    <a:gd name="T27" fmla="*/ 450 h 483"/>
                    <a:gd name="T28" fmla="*/ 750 w 1073"/>
                    <a:gd name="T29" fmla="*/ 468 h 483"/>
                    <a:gd name="T30" fmla="*/ 767 w 1073"/>
                    <a:gd name="T31" fmla="*/ 479 h 483"/>
                    <a:gd name="T32" fmla="*/ 786 w 1073"/>
                    <a:gd name="T33" fmla="*/ 483 h 483"/>
                    <a:gd name="T34" fmla="*/ 801 w 1073"/>
                    <a:gd name="T35" fmla="*/ 481 h 483"/>
                    <a:gd name="T36" fmla="*/ 816 w 1073"/>
                    <a:gd name="T37" fmla="*/ 473 h 483"/>
                    <a:gd name="T38" fmla="*/ 827 w 1073"/>
                    <a:gd name="T39" fmla="*/ 462 h 483"/>
                    <a:gd name="T40" fmla="*/ 835 w 1073"/>
                    <a:gd name="T41" fmla="*/ 447 h 483"/>
                    <a:gd name="T42" fmla="*/ 843 w 1073"/>
                    <a:gd name="T43" fmla="*/ 462 h 483"/>
                    <a:gd name="T44" fmla="*/ 853 w 1073"/>
                    <a:gd name="T45" fmla="*/ 473 h 483"/>
                    <a:gd name="T46" fmla="*/ 868 w 1073"/>
                    <a:gd name="T47" fmla="*/ 481 h 483"/>
                    <a:gd name="T48" fmla="*/ 883 w 1073"/>
                    <a:gd name="T49" fmla="*/ 483 h 483"/>
                    <a:gd name="T50" fmla="*/ 902 w 1073"/>
                    <a:gd name="T51" fmla="*/ 479 h 483"/>
                    <a:gd name="T52" fmla="*/ 919 w 1073"/>
                    <a:gd name="T53" fmla="*/ 468 h 483"/>
                    <a:gd name="T54" fmla="*/ 930 w 1073"/>
                    <a:gd name="T55" fmla="*/ 450 h 483"/>
                    <a:gd name="T56" fmla="*/ 935 w 1073"/>
                    <a:gd name="T57" fmla="*/ 430 h 483"/>
                    <a:gd name="T58" fmla="*/ 994 w 1073"/>
                    <a:gd name="T59" fmla="*/ 302 h 483"/>
                    <a:gd name="T60" fmla="*/ 59 w 1073"/>
                    <a:gd name="T61" fmla="*/ 0 h 483"/>
                    <a:gd name="T62" fmla="*/ 74 w 1073"/>
                    <a:gd name="T63" fmla="*/ 430 h 483"/>
                    <a:gd name="T64" fmla="*/ 187 w 1073"/>
                    <a:gd name="T65" fmla="*/ 441 h 483"/>
                    <a:gd name="T66" fmla="*/ 195 w 1073"/>
                    <a:gd name="T67" fmla="*/ 459 h 483"/>
                    <a:gd name="T68" fmla="*/ 209 w 1073"/>
                    <a:gd name="T69" fmla="*/ 474 h 483"/>
                    <a:gd name="T70" fmla="*/ 228 w 1073"/>
                    <a:gd name="T71" fmla="*/ 482 h 483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0" t="0" r="r" b="b"/>
                  <a:pathLst>
                    <a:path w="1073" h="483">
                      <a:moveTo>
                        <a:pt x="237" y="483"/>
                      </a:moveTo>
                      <a:lnTo>
                        <a:pt x="245" y="482"/>
                      </a:lnTo>
                      <a:lnTo>
                        <a:pt x="253" y="481"/>
                      </a:lnTo>
                      <a:lnTo>
                        <a:pt x="260" y="477"/>
                      </a:lnTo>
                      <a:lnTo>
                        <a:pt x="267" y="473"/>
                      </a:lnTo>
                      <a:lnTo>
                        <a:pt x="272" y="468"/>
                      </a:lnTo>
                      <a:lnTo>
                        <a:pt x="278" y="462"/>
                      </a:lnTo>
                      <a:lnTo>
                        <a:pt x="282" y="455"/>
                      </a:lnTo>
                      <a:lnTo>
                        <a:pt x="285" y="447"/>
                      </a:lnTo>
                      <a:lnTo>
                        <a:pt x="288" y="455"/>
                      </a:lnTo>
                      <a:lnTo>
                        <a:pt x="294" y="462"/>
                      </a:lnTo>
                      <a:lnTo>
                        <a:pt x="298" y="468"/>
                      </a:lnTo>
                      <a:lnTo>
                        <a:pt x="305" y="473"/>
                      </a:lnTo>
                      <a:lnTo>
                        <a:pt x="311" y="477"/>
                      </a:lnTo>
                      <a:lnTo>
                        <a:pt x="319" y="481"/>
                      </a:lnTo>
                      <a:lnTo>
                        <a:pt x="326" y="482"/>
                      </a:lnTo>
                      <a:lnTo>
                        <a:pt x="334" y="483"/>
                      </a:lnTo>
                      <a:lnTo>
                        <a:pt x="344" y="482"/>
                      </a:lnTo>
                      <a:lnTo>
                        <a:pt x="354" y="479"/>
                      </a:lnTo>
                      <a:lnTo>
                        <a:pt x="362" y="474"/>
                      </a:lnTo>
                      <a:lnTo>
                        <a:pt x="370" y="468"/>
                      </a:lnTo>
                      <a:lnTo>
                        <a:pt x="376" y="459"/>
                      </a:lnTo>
                      <a:lnTo>
                        <a:pt x="382" y="450"/>
                      </a:lnTo>
                      <a:lnTo>
                        <a:pt x="385" y="441"/>
                      </a:lnTo>
                      <a:lnTo>
                        <a:pt x="386" y="430"/>
                      </a:lnTo>
                      <a:lnTo>
                        <a:pt x="734" y="430"/>
                      </a:lnTo>
                      <a:lnTo>
                        <a:pt x="735" y="441"/>
                      </a:lnTo>
                      <a:lnTo>
                        <a:pt x="739" y="450"/>
                      </a:lnTo>
                      <a:lnTo>
                        <a:pt x="744" y="459"/>
                      </a:lnTo>
                      <a:lnTo>
                        <a:pt x="750" y="468"/>
                      </a:lnTo>
                      <a:lnTo>
                        <a:pt x="758" y="474"/>
                      </a:lnTo>
                      <a:lnTo>
                        <a:pt x="767" y="479"/>
                      </a:lnTo>
                      <a:lnTo>
                        <a:pt x="776" y="482"/>
                      </a:lnTo>
                      <a:lnTo>
                        <a:pt x="786" y="483"/>
                      </a:lnTo>
                      <a:lnTo>
                        <a:pt x="794" y="482"/>
                      </a:lnTo>
                      <a:lnTo>
                        <a:pt x="801" y="481"/>
                      </a:lnTo>
                      <a:lnTo>
                        <a:pt x="809" y="477"/>
                      </a:lnTo>
                      <a:lnTo>
                        <a:pt x="816" y="473"/>
                      </a:lnTo>
                      <a:lnTo>
                        <a:pt x="822" y="468"/>
                      </a:lnTo>
                      <a:lnTo>
                        <a:pt x="827" y="462"/>
                      </a:lnTo>
                      <a:lnTo>
                        <a:pt x="832" y="455"/>
                      </a:lnTo>
                      <a:lnTo>
                        <a:pt x="835" y="447"/>
                      </a:lnTo>
                      <a:lnTo>
                        <a:pt x="838" y="455"/>
                      </a:lnTo>
                      <a:lnTo>
                        <a:pt x="843" y="462"/>
                      </a:lnTo>
                      <a:lnTo>
                        <a:pt x="848" y="468"/>
                      </a:lnTo>
                      <a:lnTo>
                        <a:pt x="853" y="473"/>
                      </a:lnTo>
                      <a:lnTo>
                        <a:pt x="860" y="477"/>
                      </a:lnTo>
                      <a:lnTo>
                        <a:pt x="868" y="481"/>
                      </a:lnTo>
                      <a:lnTo>
                        <a:pt x="875" y="482"/>
                      </a:lnTo>
                      <a:lnTo>
                        <a:pt x="883" y="483"/>
                      </a:lnTo>
                      <a:lnTo>
                        <a:pt x="893" y="482"/>
                      </a:lnTo>
                      <a:lnTo>
                        <a:pt x="902" y="479"/>
                      </a:lnTo>
                      <a:lnTo>
                        <a:pt x="911" y="474"/>
                      </a:lnTo>
                      <a:lnTo>
                        <a:pt x="919" y="468"/>
                      </a:lnTo>
                      <a:lnTo>
                        <a:pt x="925" y="459"/>
                      </a:lnTo>
                      <a:lnTo>
                        <a:pt x="930" y="450"/>
                      </a:lnTo>
                      <a:lnTo>
                        <a:pt x="934" y="441"/>
                      </a:lnTo>
                      <a:lnTo>
                        <a:pt x="935" y="430"/>
                      </a:lnTo>
                      <a:lnTo>
                        <a:pt x="1073" y="430"/>
                      </a:lnTo>
                      <a:lnTo>
                        <a:pt x="994" y="302"/>
                      </a:lnTo>
                      <a:lnTo>
                        <a:pt x="1038" y="0"/>
                      </a:lnTo>
                      <a:lnTo>
                        <a:pt x="59" y="0"/>
                      </a:lnTo>
                      <a:lnTo>
                        <a:pt x="0" y="309"/>
                      </a:lnTo>
                      <a:lnTo>
                        <a:pt x="74" y="430"/>
                      </a:lnTo>
                      <a:lnTo>
                        <a:pt x="185" y="430"/>
                      </a:lnTo>
                      <a:lnTo>
                        <a:pt x="187" y="441"/>
                      </a:lnTo>
                      <a:lnTo>
                        <a:pt x="190" y="450"/>
                      </a:lnTo>
                      <a:lnTo>
                        <a:pt x="195" y="459"/>
                      </a:lnTo>
                      <a:lnTo>
                        <a:pt x="202" y="468"/>
                      </a:lnTo>
                      <a:lnTo>
                        <a:pt x="209" y="474"/>
                      </a:lnTo>
                      <a:lnTo>
                        <a:pt x="218" y="479"/>
                      </a:lnTo>
                      <a:lnTo>
                        <a:pt x="228" y="482"/>
                      </a:lnTo>
                      <a:lnTo>
                        <a:pt x="237" y="48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532" name="Freeform 148"/>
                <p:cNvSpPr>
                  <a:spLocks/>
                </p:cNvSpPr>
                <p:nvPr/>
              </p:nvSpPr>
              <p:spPr bwMode="auto">
                <a:xfrm>
                  <a:off x="2415" y="2208"/>
                  <a:ext cx="965" cy="354"/>
                </a:xfrm>
                <a:custGeom>
                  <a:avLst/>
                  <a:gdLst>
                    <a:gd name="T0" fmla="*/ 0 w 965"/>
                    <a:gd name="T1" fmla="*/ 264 h 354"/>
                    <a:gd name="T2" fmla="*/ 50 w 965"/>
                    <a:gd name="T3" fmla="*/ 0 h 354"/>
                    <a:gd name="T4" fmla="*/ 954 w 965"/>
                    <a:gd name="T5" fmla="*/ 0 h 354"/>
                    <a:gd name="T6" fmla="*/ 918 w 965"/>
                    <a:gd name="T7" fmla="*/ 249 h 354"/>
                    <a:gd name="T8" fmla="*/ 131 w 965"/>
                    <a:gd name="T9" fmla="*/ 249 h 354"/>
                    <a:gd name="T10" fmla="*/ 161 w 965"/>
                    <a:gd name="T11" fmla="*/ 287 h 354"/>
                    <a:gd name="T12" fmla="*/ 924 w 965"/>
                    <a:gd name="T13" fmla="*/ 287 h 354"/>
                    <a:gd name="T14" fmla="*/ 965 w 965"/>
                    <a:gd name="T15" fmla="*/ 354 h 354"/>
                    <a:gd name="T16" fmla="*/ 55 w 965"/>
                    <a:gd name="T17" fmla="*/ 354 h 354"/>
                    <a:gd name="T18" fmla="*/ 0 w 965"/>
                    <a:gd name="T19" fmla="*/ 264 h 354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965" h="354">
                      <a:moveTo>
                        <a:pt x="0" y="264"/>
                      </a:moveTo>
                      <a:lnTo>
                        <a:pt x="50" y="0"/>
                      </a:lnTo>
                      <a:lnTo>
                        <a:pt x="954" y="0"/>
                      </a:lnTo>
                      <a:lnTo>
                        <a:pt x="918" y="249"/>
                      </a:lnTo>
                      <a:lnTo>
                        <a:pt x="131" y="249"/>
                      </a:lnTo>
                      <a:lnTo>
                        <a:pt x="161" y="287"/>
                      </a:lnTo>
                      <a:lnTo>
                        <a:pt x="924" y="287"/>
                      </a:lnTo>
                      <a:lnTo>
                        <a:pt x="965" y="354"/>
                      </a:lnTo>
                      <a:lnTo>
                        <a:pt x="55" y="354"/>
                      </a:lnTo>
                      <a:lnTo>
                        <a:pt x="0" y="264"/>
                      </a:lnTo>
                      <a:close/>
                    </a:path>
                  </a:pathLst>
                </a:custGeom>
                <a:solidFill>
                  <a:srgbClr val="3FB2E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533" name="Freeform 149"/>
                <p:cNvSpPr>
                  <a:spLocks/>
                </p:cNvSpPr>
                <p:nvPr/>
              </p:nvSpPr>
              <p:spPr bwMode="auto">
                <a:xfrm>
                  <a:off x="2650" y="2262"/>
                  <a:ext cx="138" cy="110"/>
                </a:xfrm>
                <a:custGeom>
                  <a:avLst/>
                  <a:gdLst>
                    <a:gd name="T0" fmla="*/ 138 w 138"/>
                    <a:gd name="T1" fmla="*/ 0 h 110"/>
                    <a:gd name="T2" fmla="*/ 17 w 138"/>
                    <a:gd name="T3" fmla="*/ 0 h 110"/>
                    <a:gd name="T4" fmla="*/ 0 w 138"/>
                    <a:gd name="T5" fmla="*/ 110 h 110"/>
                    <a:gd name="T6" fmla="*/ 122 w 138"/>
                    <a:gd name="T7" fmla="*/ 110 h 110"/>
                    <a:gd name="T8" fmla="*/ 138 w 138"/>
                    <a:gd name="T9" fmla="*/ 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8" h="110">
                      <a:moveTo>
                        <a:pt x="138" y="0"/>
                      </a:moveTo>
                      <a:lnTo>
                        <a:pt x="17" y="0"/>
                      </a:lnTo>
                      <a:lnTo>
                        <a:pt x="0" y="110"/>
                      </a:lnTo>
                      <a:lnTo>
                        <a:pt x="122" y="110"/>
                      </a:lnTo>
                      <a:lnTo>
                        <a:pt x="13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534" name="Freeform 150"/>
                <p:cNvSpPr>
                  <a:spLocks/>
                </p:cNvSpPr>
                <p:nvPr/>
              </p:nvSpPr>
              <p:spPr bwMode="auto">
                <a:xfrm>
                  <a:off x="2481" y="2262"/>
                  <a:ext cx="138" cy="110"/>
                </a:xfrm>
                <a:custGeom>
                  <a:avLst/>
                  <a:gdLst>
                    <a:gd name="T0" fmla="*/ 122 w 138"/>
                    <a:gd name="T1" fmla="*/ 110 h 110"/>
                    <a:gd name="T2" fmla="*/ 138 w 138"/>
                    <a:gd name="T3" fmla="*/ 0 h 110"/>
                    <a:gd name="T4" fmla="*/ 15 w 138"/>
                    <a:gd name="T5" fmla="*/ 0 h 110"/>
                    <a:gd name="T6" fmla="*/ 0 w 138"/>
                    <a:gd name="T7" fmla="*/ 110 h 110"/>
                    <a:gd name="T8" fmla="*/ 122 w 138"/>
                    <a:gd name="T9" fmla="*/ 11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8" h="110">
                      <a:moveTo>
                        <a:pt x="122" y="110"/>
                      </a:moveTo>
                      <a:lnTo>
                        <a:pt x="138" y="0"/>
                      </a:lnTo>
                      <a:lnTo>
                        <a:pt x="15" y="0"/>
                      </a:lnTo>
                      <a:lnTo>
                        <a:pt x="0" y="110"/>
                      </a:lnTo>
                      <a:lnTo>
                        <a:pt x="122" y="11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535" name="Freeform 151"/>
                <p:cNvSpPr>
                  <a:spLocks/>
                </p:cNvSpPr>
                <p:nvPr/>
              </p:nvSpPr>
              <p:spPr bwMode="auto">
                <a:xfrm>
                  <a:off x="2820" y="2262"/>
                  <a:ext cx="137" cy="110"/>
                </a:xfrm>
                <a:custGeom>
                  <a:avLst/>
                  <a:gdLst>
                    <a:gd name="T0" fmla="*/ 137 w 137"/>
                    <a:gd name="T1" fmla="*/ 0 h 110"/>
                    <a:gd name="T2" fmla="*/ 16 w 137"/>
                    <a:gd name="T3" fmla="*/ 0 h 110"/>
                    <a:gd name="T4" fmla="*/ 0 w 137"/>
                    <a:gd name="T5" fmla="*/ 110 h 110"/>
                    <a:gd name="T6" fmla="*/ 122 w 137"/>
                    <a:gd name="T7" fmla="*/ 110 h 110"/>
                    <a:gd name="T8" fmla="*/ 137 w 137"/>
                    <a:gd name="T9" fmla="*/ 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7" h="110">
                      <a:moveTo>
                        <a:pt x="137" y="0"/>
                      </a:moveTo>
                      <a:lnTo>
                        <a:pt x="16" y="0"/>
                      </a:lnTo>
                      <a:lnTo>
                        <a:pt x="0" y="110"/>
                      </a:lnTo>
                      <a:lnTo>
                        <a:pt x="122" y="110"/>
                      </a:lnTo>
                      <a:lnTo>
                        <a:pt x="137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536" name="Freeform 152"/>
                <p:cNvSpPr>
                  <a:spLocks/>
                </p:cNvSpPr>
                <p:nvPr/>
              </p:nvSpPr>
              <p:spPr bwMode="auto">
                <a:xfrm>
                  <a:off x="2989" y="2262"/>
                  <a:ext cx="136" cy="110"/>
                </a:xfrm>
                <a:custGeom>
                  <a:avLst/>
                  <a:gdLst>
                    <a:gd name="T0" fmla="*/ 136 w 136"/>
                    <a:gd name="T1" fmla="*/ 0 h 110"/>
                    <a:gd name="T2" fmla="*/ 16 w 136"/>
                    <a:gd name="T3" fmla="*/ 0 h 110"/>
                    <a:gd name="T4" fmla="*/ 0 w 136"/>
                    <a:gd name="T5" fmla="*/ 110 h 110"/>
                    <a:gd name="T6" fmla="*/ 121 w 136"/>
                    <a:gd name="T7" fmla="*/ 110 h 110"/>
                    <a:gd name="T8" fmla="*/ 136 w 136"/>
                    <a:gd name="T9" fmla="*/ 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" h="110">
                      <a:moveTo>
                        <a:pt x="136" y="0"/>
                      </a:moveTo>
                      <a:lnTo>
                        <a:pt x="16" y="0"/>
                      </a:lnTo>
                      <a:lnTo>
                        <a:pt x="0" y="110"/>
                      </a:lnTo>
                      <a:lnTo>
                        <a:pt x="121" y="110"/>
                      </a:lnTo>
                      <a:lnTo>
                        <a:pt x="13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537" name="Freeform 153"/>
                <p:cNvSpPr>
                  <a:spLocks/>
                </p:cNvSpPr>
                <p:nvPr/>
              </p:nvSpPr>
              <p:spPr bwMode="auto">
                <a:xfrm>
                  <a:off x="3162" y="2262"/>
                  <a:ext cx="138" cy="110"/>
                </a:xfrm>
                <a:custGeom>
                  <a:avLst/>
                  <a:gdLst>
                    <a:gd name="T0" fmla="*/ 138 w 138"/>
                    <a:gd name="T1" fmla="*/ 0 h 110"/>
                    <a:gd name="T2" fmla="*/ 17 w 138"/>
                    <a:gd name="T3" fmla="*/ 0 h 110"/>
                    <a:gd name="T4" fmla="*/ 0 w 138"/>
                    <a:gd name="T5" fmla="*/ 110 h 110"/>
                    <a:gd name="T6" fmla="*/ 123 w 138"/>
                    <a:gd name="T7" fmla="*/ 110 h 110"/>
                    <a:gd name="T8" fmla="*/ 138 w 138"/>
                    <a:gd name="T9" fmla="*/ 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8" h="110">
                      <a:moveTo>
                        <a:pt x="138" y="0"/>
                      </a:moveTo>
                      <a:lnTo>
                        <a:pt x="17" y="0"/>
                      </a:lnTo>
                      <a:lnTo>
                        <a:pt x="0" y="110"/>
                      </a:lnTo>
                      <a:lnTo>
                        <a:pt x="123" y="110"/>
                      </a:lnTo>
                      <a:lnTo>
                        <a:pt x="13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518" name="Group 154"/>
              <p:cNvGrpSpPr>
                <a:grpSpLocks/>
              </p:cNvGrpSpPr>
              <p:nvPr/>
            </p:nvGrpSpPr>
            <p:grpSpPr bwMode="auto">
              <a:xfrm>
                <a:off x="2832" y="960"/>
                <a:ext cx="1117" cy="518"/>
                <a:chOff x="3847" y="1511"/>
                <a:chExt cx="1117" cy="518"/>
              </a:xfrm>
            </p:grpSpPr>
            <p:sp>
              <p:nvSpPr>
                <p:cNvPr id="14527" name="Freeform 155"/>
                <p:cNvSpPr>
                  <a:spLocks/>
                </p:cNvSpPr>
                <p:nvPr/>
              </p:nvSpPr>
              <p:spPr bwMode="auto">
                <a:xfrm>
                  <a:off x="3847" y="1511"/>
                  <a:ext cx="1117" cy="518"/>
                </a:xfrm>
                <a:custGeom>
                  <a:avLst/>
                  <a:gdLst>
                    <a:gd name="T0" fmla="*/ 1117 w 1117"/>
                    <a:gd name="T1" fmla="*/ 161 h 518"/>
                    <a:gd name="T2" fmla="*/ 1114 w 1117"/>
                    <a:gd name="T3" fmla="*/ 145 h 518"/>
                    <a:gd name="T4" fmla="*/ 1105 w 1117"/>
                    <a:gd name="T5" fmla="*/ 132 h 518"/>
                    <a:gd name="T6" fmla="*/ 1092 w 1117"/>
                    <a:gd name="T7" fmla="*/ 123 h 518"/>
                    <a:gd name="T8" fmla="*/ 1078 w 1117"/>
                    <a:gd name="T9" fmla="*/ 121 h 518"/>
                    <a:gd name="T10" fmla="*/ 974 w 1117"/>
                    <a:gd name="T11" fmla="*/ 71 h 518"/>
                    <a:gd name="T12" fmla="*/ 970 w 1117"/>
                    <a:gd name="T13" fmla="*/ 57 h 518"/>
                    <a:gd name="T14" fmla="*/ 962 w 1117"/>
                    <a:gd name="T15" fmla="*/ 46 h 518"/>
                    <a:gd name="T16" fmla="*/ 950 w 1117"/>
                    <a:gd name="T17" fmla="*/ 39 h 518"/>
                    <a:gd name="T18" fmla="*/ 936 w 1117"/>
                    <a:gd name="T19" fmla="*/ 35 h 518"/>
                    <a:gd name="T20" fmla="*/ 760 w 1117"/>
                    <a:gd name="T21" fmla="*/ 0 h 518"/>
                    <a:gd name="T22" fmla="*/ 588 w 1117"/>
                    <a:gd name="T23" fmla="*/ 35 h 518"/>
                    <a:gd name="T24" fmla="*/ 0 w 1117"/>
                    <a:gd name="T25" fmla="*/ 344 h 518"/>
                    <a:gd name="T26" fmla="*/ 171 w 1117"/>
                    <a:gd name="T27" fmla="*/ 465 h 518"/>
                    <a:gd name="T28" fmla="*/ 176 w 1117"/>
                    <a:gd name="T29" fmla="*/ 485 h 518"/>
                    <a:gd name="T30" fmla="*/ 188 w 1117"/>
                    <a:gd name="T31" fmla="*/ 503 h 518"/>
                    <a:gd name="T32" fmla="*/ 204 w 1117"/>
                    <a:gd name="T33" fmla="*/ 514 h 518"/>
                    <a:gd name="T34" fmla="*/ 223 w 1117"/>
                    <a:gd name="T35" fmla="*/ 518 h 518"/>
                    <a:gd name="T36" fmla="*/ 239 w 1117"/>
                    <a:gd name="T37" fmla="*/ 516 h 518"/>
                    <a:gd name="T38" fmla="*/ 253 w 1117"/>
                    <a:gd name="T39" fmla="*/ 508 h 518"/>
                    <a:gd name="T40" fmla="*/ 264 w 1117"/>
                    <a:gd name="T41" fmla="*/ 497 h 518"/>
                    <a:gd name="T42" fmla="*/ 271 w 1117"/>
                    <a:gd name="T43" fmla="*/ 482 h 518"/>
                    <a:gd name="T44" fmla="*/ 280 w 1117"/>
                    <a:gd name="T45" fmla="*/ 497 h 518"/>
                    <a:gd name="T46" fmla="*/ 291 w 1117"/>
                    <a:gd name="T47" fmla="*/ 508 h 518"/>
                    <a:gd name="T48" fmla="*/ 305 w 1117"/>
                    <a:gd name="T49" fmla="*/ 516 h 518"/>
                    <a:gd name="T50" fmla="*/ 320 w 1117"/>
                    <a:gd name="T51" fmla="*/ 518 h 518"/>
                    <a:gd name="T52" fmla="*/ 339 w 1117"/>
                    <a:gd name="T53" fmla="*/ 514 h 518"/>
                    <a:gd name="T54" fmla="*/ 356 w 1117"/>
                    <a:gd name="T55" fmla="*/ 503 h 518"/>
                    <a:gd name="T56" fmla="*/ 368 w 1117"/>
                    <a:gd name="T57" fmla="*/ 485 h 518"/>
                    <a:gd name="T58" fmla="*/ 372 w 1117"/>
                    <a:gd name="T59" fmla="*/ 465 h 518"/>
                    <a:gd name="T60" fmla="*/ 718 w 1117"/>
                    <a:gd name="T61" fmla="*/ 476 h 518"/>
                    <a:gd name="T62" fmla="*/ 727 w 1117"/>
                    <a:gd name="T63" fmla="*/ 494 h 518"/>
                    <a:gd name="T64" fmla="*/ 741 w 1117"/>
                    <a:gd name="T65" fmla="*/ 509 h 518"/>
                    <a:gd name="T66" fmla="*/ 759 w 1117"/>
                    <a:gd name="T67" fmla="*/ 517 h 518"/>
                    <a:gd name="T68" fmla="*/ 776 w 1117"/>
                    <a:gd name="T69" fmla="*/ 517 h 518"/>
                    <a:gd name="T70" fmla="*/ 792 w 1117"/>
                    <a:gd name="T71" fmla="*/ 512 h 518"/>
                    <a:gd name="T72" fmla="*/ 805 w 1117"/>
                    <a:gd name="T73" fmla="*/ 503 h 518"/>
                    <a:gd name="T74" fmla="*/ 814 w 1117"/>
                    <a:gd name="T75" fmla="*/ 490 h 518"/>
                    <a:gd name="T76" fmla="*/ 821 w 1117"/>
                    <a:gd name="T77" fmla="*/ 490 h 518"/>
                    <a:gd name="T78" fmla="*/ 831 w 1117"/>
                    <a:gd name="T79" fmla="*/ 503 h 518"/>
                    <a:gd name="T80" fmla="*/ 843 w 1117"/>
                    <a:gd name="T81" fmla="*/ 512 h 518"/>
                    <a:gd name="T82" fmla="*/ 858 w 1117"/>
                    <a:gd name="T83" fmla="*/ 517 h 518"/>
                    <a:gd name="T84" fmla="*/ 875 w 1117"/>
                    <a:gd name="T85" fmla="*/ 517 h 518"/>
                    <a:gd name="T86" fmla="*/ 894 w 1117"/>
                    <a:gd name="T87" fmla="*/ 509 h 518"/>
                    <a:gd name="T88" fmla="*/ 908 w 1117"/>
                    <a:gd name="T89" fmla="*/ 494 h 518"/>
                    <a:gd name="T90" fmla="*/ 916 w 1117"/>
                    <a:gd name="T91" fmla="*/ 476 h 518"/>
                    <a:gd name="T92" fmla="*/ 1112 w 1117"/>
                    <a:gd name="T93" fmla="*/ 465 h 518"/>
                    <a:gd name="T94" fmla="*/ 1112 w 1117"/>
                    <a:gd name="T95" fmla="*/ 351 h 518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</a:gdLst>
                  <a:ahLst/>
                  <a:cxnLst>
                    <a:cxn ang="T96">
                      <a:pos x="T0" y="T1"/>
                    </a:cxn>
                    <a:cxn ang="T97">
                      <a:pos x="T2" y="T3"/>
                    </a:cxn>
                    <a:cxn ang="T98">
                      <a:pos x="T4" y="T5"/>
                    </a:cxn>
                    <a:cxn ang="T99">
                      <a:pos x="T6" y="T7"/>
                    </a:cxn>
                    <a:cxn ang="T100">
                      <a:pos x="T8" y="T9"/>
                    </a:cxn>
                    <a:cxn ang="T101">
                      <a:pos x="T10" y="T11"/>
                    </a:cxn>
                    <a:cxn ang="T102">
                      <a:pos x="T12" y="T13"/>
                    </a:cxn>
                    <a:cxn ang="T103">
                      <a:pos x="T14" y="T15"/>
                    </a:cxn>
                    <a:cxn ang="T104">
                      <a:pos x="T16" y="T17"/>
                    </a:cxn>
                    <a:cxn ang="T105">
                      <a:pos x="T18" y="T19"/>
                    </a:cxn>
                    <a:cxn ang="T106">
                      <a:pos x="T20" y="T21"/>
                    </a:cxn>
                    <a:cxn ang="T107">
                      <a:pos x="T22" y="T23"/>
                    </a:cxn>
                    <a:cxn ang="T108">
                      <a:pos x="T24" y="T25"/>
                    </a:cxn>
                    <a:cxn ang="T109">
                      <a:pos x="T26" y="T27"/>
                    </a:cxn>
                    <a:cxn ang="T110">
                      <a:pos x="T28" y="T29"/>
                    </a:cxn>
                    <a:cxn ang="T111">
                      <a:pos x="T30" y="T31"/>
                    </a:cxn>
                    <a:cxn ang="T112">
                      <a:pos x="T32" y="T33"/>
                    </a:cxn>
                    <a:cxn ang="T113">
                      <a:pos x="T34" y="T35"/>
                    </a:cxn>
                    <a:cxn ang="T114">
                      <a:pos x="T36" y="T37"/>
                    </a:cxn>
                    <a:cxn ang="T115">
                      <a:pos x="T38" y="T39"/>
                    </a:cxn>
                    <a:cxn ang="T116">
                      <a:pos x="T40" y="T41"/>
                    </a:cxn>
                    <a:cxn ang="T117">
                      <a:pos x="T42" y="T43"/>
                    </a:cxn>
                    <a:cxn ang="T118">
                      <a:pos x="T44" y="T45"/>
                    </a:cxn>
                    <a:cxn ang="T119">
                      <a:pos x="T46" y="T47"/>
                    </a:cxn>
                    <a:cxn ang="T120">
                      <a:pos x="T48" y="T49"/>
                    </a:cxn>
                    <a:cxn ang="T121">
                      <a:pos x="T50" y="T51"/>
                    </a:cxn>
                    <a:cxn ang="T122">
                      <a:pos x="T52" y="T53"/>
                    </a:cxn>
                    <a:cxn ang="T123">
                      <a:pos x="T54" y="T55"/>
                    </a:cxn>
                    <a:cxn ang="T124">
                      <a:pos x="T56" y="T57"/>
                    </a:cxn>
                    <a:cxn ang="T125">
                      <a:pos x="T58" y="T59"/>
                    </a:cxn>
                    <a:cxn ang="T126">
                      <a:pos x="T60" y="T61"/>
                    </a:cxn>
                    <a:cxn ang="T127">
                      <a:pos x="T62" y="T63"/>
                    </a:cxn>
                    <a:cxn ang="T128">
                      <a:pos x="T64" y="T65"/>
                    </a:cxn>
                    <a:cxn ang="T129">
                      <a:pos x="T66" y="T67"/>
                    </a:cxn>
                    <a:cxn ang="T130">
                      <a:pos x="T68" y="T69"/>
                    </a:cxn>
                    <a:cxn ang="T131">
                      <a:pos x="T70" y="T71"/>
                    </a:cxn>
                    <a:cxn ang="T132">
                      <a:pos x="T72" y="T73"/>
                    </a:cxn>
                    <a:cxn ang="T133">
                      <a:pos x="T74" y="T75"/>
                    </a:cxn>
                    <a:cxn ang="T134">
                      <a:pos x="T76" y="T77"/>
                    </a:cxn>
                    <a:cxn ang="T135">
                      <a:pos x="T78" y="T79"/>
                    </a:cxn>
                    <a:cxn ang="T136">
                      <a:pos x="T80" y="T81"/>
                    </a:cxn>
                    <a:cxn ang="T137">
                      <a:pos x="T82" y="T83"/>
                    </a:cxn>
                    <a:cxn ang="T138">
                      <a:pos x="T84" y="T85"/>
                    </a:cxn>
                    <a:cxn ang="T139">
                      <a:pos x="T86" y="T87"/>
                    </a:cxn>
                    <a:cxn ang="T140">
                      <a:pos x="T88" y="T89"/>
                    </a:cxn>
                    <a:cxn ang="T141">
                      <a:pos x="T90" y="T91"/>
                    </a:cxn>
                    <a:cxn ang="T142">
                      <a:pos x="T92" y="T93"/>
                    </a:cxn>
                    <a:cxn ang="T143">
                      <a:pos x="T94" y="T95"/>
                    </a:cxn>
                  </a:cxnLst>
                  <a:rect l="0" t="0" r="r" b="b"/>
                  <a:pathLst>
                    <a:path w="1117" h="518">
                      <a:moveTo>
                        <a:pt x="1112" y="351"/>
                      </a:moveTo>
                      <a:lnTo>
                        <a:pt x="1117" y="161"/>
                      </a:lnTo>
                      <a:lnTo>
                        <a:pt x="1116" y="152"/>
                      </a:lnTo>
                      <a:lnTo>
                        <a:pt x="1114" y="145"/>
                      </a:lnTo>
                      <a:lnTo>
                        <a:pt x="1110" y="138"/>
                      </a:lnTo>
                      <a:lnTo>
                        <a:pt x="1105" y="132"/>
                      </a:lnTo>
                      <a:lnTo>
                        <a:pt x="1099" y="126"/>
                      </a:lnTo>
                      <a:lnTo>
                        <a:pt x="1092" y="123"/>
                      </a:lnTo>
                      <a:lnTo>
                        <a:pt x="1086" y="122"/>
                      </a:lnTo>
                      <a:lnTo>
                        <a:pt x="1078" y="121"/>
                      </a:lnTo>
                      <a:lnTo>
                        <a:pt x="990" y="121"/>
                      </a:lnTo>
                      <a:lnTo>
                        <a:pt x="974" y="71"/>
                      </a:lnTo>
                      <a:lnTo>
                        <a:pt x="973" y="64"/>
                      </a:lnTo>
                      <a:lnTo>
                        <a:pt x="970" y="57"/>
                      </a:lnTo>
                      <a:lnTo>
                        <a:pt x="966" y="52"/>
                      </a:lnTo>
                      <a:lnTo>
                        <a:pt x="962" y="46"/>
                      </a:lnTo>
                      <a:lnTo>
                        <a:pt x="956" y="42"/>
                      </a:lnTo>
                      <a:lnTo>
                        <a:pt x="950" y="39"/>
                      </a:lnTo>
                      <a:lnTo>
                        <a:pt x="943" y="36"/>
                      </a:lnTo>
                      <a:lnTo>
                        <a:pt x="936" y="35"/>
                      </a:lnTo>
                      <a:lnTo>
                        <a:pt x="792" y="35"/>
                      </a:lnTo>
                      <a:lnTo>
                        <a:pt x="760" y="0"/>
                      </a:lnTo>
                      <a:lnTo>
                        <a:pt x="618" y="0"/>
                      </a:lnTo>
                      <a:lnTo>
                        <a:pt x="588" y="35"/>
                      </a:lnTo>
                      <a:lnTo>
                        <a:pt x="44" y="35"/>
                      </a:lnTo>
                      <a:lnTo>
                        <a:pt x="0" y="344"/>
                      </a:lnTo>
                      <a:lnTo>
                        <a:pt x="73" y="465"/>
                      </a:lnTo>
                      <a:lnTo>
                        <a:pt x="171" y="465"/>
                      </a:lnTo>
                      <a:lnTo>
                        <a:pt x="172" y="476"/>
                      </a:lnTo>
                      <a:lnTo>
                        <a:pt x="176" y="485"/>
                      </a:lnTo>
                      <a:lnTo>
                        <a:pt x="181" y="494"/>
                      </a:lnTo>
                      <a:lnTo>
                        <a:pt x="188" y="503"/>
                      </a:lnTo>
                      <a:lnTo>
                        <a:pt x="195" y="509"/>
                      </a:lnTo>
                      <a:lnTo>
                        <a:pt x="204" y="514"/>
                      </a:lnTo>
                      <a:lnTo>
                        <a:pt x="214" y="517"/>
                      </a:lnTo>
                      <a:lnTo>
                        <a:pt x="223" y="518"/>
                      </a:lnTo>
                      <a:lnTo>
                        <a:pt x="231" y="517"/>
                      </a:lnTo>
                      <a:lnTo>
                        <a:pt x="239" y="516"/>
                      </a:lnTo>
                      <a:lnTo>
                        <a:pt x="246" y="512"/>
                      </a:lnTo>
                      <a:lnTo>
                        <a:pt x="253" y="508"/>
                      </a:lnTo>
                      <a:lnTo>
                        <a:pt x="258" y="503"/>
                      </a:lnTo>
                      <a:lnTo>
                        <a:pt x="264" y="497"/>
                      </a:lnTo>
                      <a:lnTo>
                        <a:pt x="268" y="490"/>
                      </a:lnTo>
                      <a:lnTo>
                        <a:pt x="271" y="482"/>
                      </a:lnTo>
                      <a:lnTo>
                        <a:pt x="274" y="490"/>
                      </a:lnTo>
                      <a:lnTo>
                        <a:pt x="280" y="497"/>
                      </a:lnTo>
                      <a:lnTo>
                        <a:pt x="284" y="503"/>
                      </a:lnTo>
                      <a:lnTo>
                        <a:pt x="291" y="508"/>
                      </a:lnTo>
                      <a:lnTo>
                        <a:pt x="297" y="512"/>
                      </a:lnTo>
                      <a:lnTo>
                        <a:pt x="305" y="516"/>
                      </a:lnTo>
                      <a:lnTo>
                        <a:pt x="312" y="517"/>
                      </a:lnTo>
                      <a:lnTo>
                        <a:pt x="320" y="518"/>
                      </a:lnTo>
                      <a:lnTo>
                        <a:pt x="330" y="517"/>
                      </a:lnTo>
                      <a:lnTo>
                        <a:pt x="339" y="514"/>
                      </a:lnTo>
                      <a:lnTo>
                        <a:pt x="348" y="509"/>
                      </a:lnTo>
                      <a:lnTo>
                        <a:pt x="356" y="503"/>
                      </a:lnTo>
                      <a:lnTo>
                        <a:pt x="362" y="494"/>
                      </a:lnTo>
                      <a:lnTo>
                        <a:pt x="368" y="485"/>
                      </a:lnTo>
                      <a:lnTo>
                        <a:pt x="371" y="476"/>
                      </a:lnTo>
                      <a:lnTo>
                        <a:pt x="372" y="465"/>
                      </a:lnTo>
                      <a:lnTo>
                        <a:pt x="717" y="465"/>
                      </a:lnTo>
                      <a:lnTo>
                        <a:pt x="718" y="476"/>
                      </a:lnTo>
                      <a:lnTo>
                        <a:pt x="721" y="485"/>
                      </a:lnTo>
                      <a:lnTo>
                        <a:pt x="727" y="494"/>
                      </a:lnTo>
                      <a:lnTo>
                        <a:pt x="733" y="503"/>
                      </a:lnTo>
                      <a:lnTo>
                        <a:pt x="741" y="509"/>
                      </a:lnTo>
                      <a:lnTo>
                        <a:pt x="749" y="514"/>
                      </a:lnTo>
                      <a:lnTo>
                        <a:pt x="759" y="517"/>
                      </a:lnTo>
                      <a:lnTo>
                        <a:pt x="769" y="518"/>
                      </a:lnTo>
                      <a:lnTo>
                        <a:pt x="776" y="517"/>
                      </a:lnTo>
                      <a:lnTo>
                        <a:pt x="784" y="516"/>
                      </a:lnTo>
                      <a:lnTo>
                        <a:pt x="792" y="512"/>
                      </a:lnTo>
                      <a:lnTo>
                        <a:pt x="798" y="508"/>
                      </a:lnTo>
                      <a:lnTo>
                        <a:pt x="805" y="503"/>
                      </a:lnTo>
                      <a:lnTo>
                        <a:pt x="810" y="497"/>
                      </a:lnTo>
                      <a:lnTo>
                        <a:pt x="814" y="490"/>
                      </a:lnTo>
                      <a:lnTo>
                        <a:pt x="818" y="482"/>
                      </a:lnTo>
                      <a:lnTo>
                        <a:pt x="821" y="490"/>
                      </a:lnTo>
                      <a:lnTo>
                        <a:pt x="825" y="497"/>
                      </a:lnTo>
                      <a:lnTo>
                        <a:pt x="831" y="503"/>
                      </a:lnTo>
                      <a:lnTo>
                        <a:pt x="836" y="508"/>
                      </a:lnTo>
                      <a:lnTo>
                        <a:pt x="843" y="512"/>
                      </a:lnTo>
                      <a:lnTo>
                        <a:pt x="850" y="516"/>
                      </a:lnTo>
                      <a:lnTo>
                        <a:pt x="858" y="517"/>
                      </a:lnTo>
                      <a:lnTo>
                        <a:pt x="865" y="518"/>
                      </a:lnTo>
                      <a:lnTo>
                        <a:pt x="875" y="517"/>
                      </a:lnTo>
                      <a:lnTo>
                        <a:pt x="885" y="514"/>
                      </a:lnTo>
                      <a:lnTo>
                        <a:pt x="894" y="509"/>
                      </a:lnTo>
                      <a:lnTo>
                        <a:pt x="901" y="503"/>
                      </a:lnTo>
                      <a:lnTo>
                        <a:pt x="908" y="494"/>
                      </a:lnTo>
                      <a:lnTo>
                        <a:pt x="913" y="485"/>
                      </a:lnTo>
                      <a:lnTo>
                        <a:pt x="916" y="476"/>
                      </a:lnTo>
                      <a:lnTo>
                        <a:pt x="917" y="465"/>
                      </a:lnTo>
                      <a:lnTo>
                        <a:pt x="1112" y="465"/>
                      </a:lnTo>
                      <a:lnTo>
                        <a:pt x="1066" y="401"/>
                      </a:lnTo>
                      <a:lnTo>
                        <a:pt x="1112" y="35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528" name="Freeform 156"/>
                <p:cNvSpPr>
                  <a:spLocks/>
                </p:cNvSpPr>
                <p:nvPr/>
              </p:nvSpPr>
              <p:spPr bwMode="auto">
                <a:xfrm>
                  <a:off x="3888" y="1584"/>
                  <a:ext cx="1038" cy="354"/>
                </a:xfrm>
                <a:custGeom>
                  <a:avLst/>
                  <a:gdLst>
                    <a:gd name="T0" fmla="*/ 1033 w 1038"/>
                    <a:gd name="T1" fmla="*/ 263 h 354"/>
                    <a:gd name="T2" fmla="*/ 976 w 1038"/>
                    <a:gd name="T3" fmla="*/ 325 h 354"/>
                    <a:gd name="T4" fmla="*/ 997 w 1038"/>
                    <a:gd name="T5" fmla="*/ 354 h 354"/>
                    <a:gd name="T6" fmla="*/ 53 w 1038"/>
                    <a:gd name="T7" fmla="*/ 354 h 354"/>
                    <a:gd name="T8" fmla="*/ 12 w 1038"/>
                    <a:gd name="T9" fmla="*/ 287 h 354"/>
                    <a:gd name="T10" fmla="*/ 869 w 1038"/>
                    <a:gd name="T11" fmla="*/ 287 h 354"/>
                    <a:gd name="T12" fmla="*/ 842 w 1038"/>
                    <a:gd name="T13" fmla="*/ 249 h 354"/>
                    <a:gd name="T14" fmla="*/ 0 w 1038"/>
                    <a:gd name="T15" fmla="*/ 249 h 354"/>
                    <a:gd name="T16" fmla="*/ 36 w 1038"/>
                    <a:gd name="T17" fmla="*/ 0 h 354"/>
                    <a:gd name="T18" fmla="*/ 895 w 1038"/>
                    <a:gd name="T19" fmla="*/ 0 h 354"/>
                    <a:gd name="T20" fmla="*/ 895 w 1038"/>
                    <a:gd name="T21" fmla="*/ 0 h 354"/>
                    <a:gd name="T22" fmla="*/ 895 w 1038"/>
                    <a:gd name="T23" fmla="*/ 1 h 354"/>
                    <a:gd name="T24" fmla="*/ 895 w 1038"/>
                    <a:gd name="T25" fmla="*/ 1 h 354"/>
                    <a:gd name="T26" fmla="*/ 895 w 1038"/>
                    <a:gd name="T27" fmla="*/ 2 h 354"/>
                    <a:gd name="T28" fmla="*/ 895 w 1038"/>
                    <a:gd name="T29" fmla="*/ 5 h 354"/>
                    <a:gd name="T30" fmla="*/ 904 w 1038"/>
                    <a:gd name="T31" fmla="*/ 26 h 354"/>
                    <a:gd name="T32" fmla="*/ 788 w 1038"/>
                    <a:gd name="T33" fmla="*/ 26 h 354"/>
                    <a:gd name="T34" fmla="*/ 816 w 1038"/>
                    <a:gd name="T35" fmla="*/ 83 h 354"/>
                    <a:gd name="T36" fmla="*/ 1037 w 1038"/>
                    <a:gd name="T37" fmla="*/ 85 h 354"/>
                    <a:gd name="T38" fmla="*/ 1037 w 1038"/>
                    <a:gd name="T39" fmla="*/ 85 h 354"/>
                    <a:gd name="T40" fmla="*/ 1038 w 1038"/>
                    <a:gd name="T41" fmla="*/ 86 h 354"/>
                    <a:gd name="T42" fmla="*/ 1038 w 1038"/>
                    <a:gd name="T43" fmla="*/ 86 h 354"/>
                    <a:gd name="T44" fmla="*/ 1038 w 1038"/>
                    <a:gd name="T45" fmla="*/ 87 h 354"/>
                    <a:gd name="T46" fmla="*/ 1033 w 1038"/>
                    <a:gd name="T47" fmla="*/ 263 h 354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0" t="0" r="r" b="b"/>
                  <a:pathLst>
                    <a:path w="1038" h="354">
                      <a:moveTo>
                        <a:pt x="1033" y="263"/>
                      </a:moveTo>
                      <a:lnTo>
                        <a:pt x="976" y="325"/>
                      </a:lnTo>
                      <a:lnTo>
                        <a:pt x="997" y="354"/>
                      </a:lnTo>
                      <a:lnTo>
                        <a:pt x="53" y="354"/>
                      </a:lnTo>
                      <a:lnTo>
                        <a:pt x="12" y="287"/>
                      </a:lnTo>
                      <a:lnTo>
                        <a:pt x="869" y="287"/>
                      </a:lnTo>
                      <a:lnTo>
                        <a:pt x="842" y="249"/>
                      </a:lnTo>
                      <a:lnTo>
                        <a:pt x="0" y="249"/>
                      </a:lnTo>
                      <a:lnTo>
                        <a:pt x="36" y="0"/>
                      </a:lnTo>
                      <a:lnTo>
                        <a:pt x="895" y="0"/>
                      </a:lnTo>
                      <a:lnTo>
                        <a:pt x="895" y="1"/>
                      </a:lnTo>
                      <a:lnTo>
                        <a:pt x="895" y="2"/>
                      </a:lnTo>
                      <a:lnTo>
                        <a:pt x="895" y="5"/>
                      </a:lnTo>
                      <a:lnTo>
                        <a:pt x="904" y="26"/>
                      </a:lnTo>
                      <a:lnTo>
                        <a:pt x="788" y="26"/>
                      </a:lnTo>
                      <a:lnTo>
                        <a:pt x="816" y="83"/>
                      </a:lnTo>
                      <a:lnTo>
                        <a:pt x="1037" y="85"/>
                      </a:lnTo>
                      <a:lnTo>
                        <a:pt x="1038" y="86"/>
                      </a:lnTo>
                      <a:lnTo>
                        <a:pt x="1038" y="87"/>
                      </a:lnTo>
                      <a:lnTo>
                        <a:pt x="1033" y="263"/>
                      </a:lnTo>
                      <a:close/>
                    </a:path>
                  </a:pathLst>
                </a:custGeom>
                <a:solidFill>
                  <a:srgbClr val="3FB2E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529" name="Freeform 157"/>
                <p:cNvSpPr>
                  <a:spLocks/>
                </p:cNvSpPr>
                <p:nvPr/>
              </p:nvSpPr>
              <p:spPr bwMode="auto">
                <a:xfrm>
                  <a:off x="4873" y="1694"/>
                  <a:ext cx="35" cy="75"/>
                </a:xfrm>
                <a:custGeom>
                  <a:avLst/>
                  <a:gdLst>
                    <a:gd name="T0" fmla="*/ 17 w 35"/>
                    <a:gd name="T1" fmla="*/ 0 h 75"/>
                    <a:gd name="T2" fmla="*/ 11 w 35"/>
                    <a:gd name="T3" fmla="*/ 3 h 75"/>
                    <a:gd name="T4" fmla="*/ 5 w 35"/>
                    <a:gd name="T5" fmla="*/ 11 h 75"/>
                    <a:gd name="T6" fmla="*/ 1 w 35"/>
                    <a:gd name="T7" fmla="*/ 24 h 75"/>
                    <a:gd name="T8" fmla="*/ 0 w 35"/>
                    <a:gd name="T9" fmla="*/ 38 h 75"/>
                    <a:gd name="T10" fmla="*/ 1 w 35"/>
                    <a:gd name="T11" fmla="*/ 53 h 75"/>
                    <a:gd name="T12" fmla="*/ 5 w 35"/>
                    <a:gd name="T13" fmla="*/ 64 h 75"/>
                    <a:gd name="T14" fmla="*/ 11 w 35"/>
                    <a:gd name="T15" fmla="*/ 71 h 75"/>
                    <a:gd name="T16" fmla="*/ 17 w 35"/>
                    <a:gd name="T17" fmla="*/ 75 h 75"/>
                    <a:gd name="T18" fmla="*/ 24 w 35"/>
                    <a:gd name="T19" fmla="*/ 71 h 75"/>
                    <a:gd name="T20" fmla="*/ 29 w 35"/>
                    <a:gd name="T21" fmla="*/ 64 h 75"/>
                    <a:gd name="T22" fmla="*/ 34 w 35"/>
                    <a:gd name="T23" fmla="*/ 53 h 75"/>
                    <a:gd name="T24" fmla="*/ 35 w 35"/>
                    <a:gd name="T25" fmla="*/ 38 h 75"/>
                    <a:gd name="T26" fmla="*/ 34 w 35"/>
                    <a:gd name="T27" fmla="*/ 24 h 75"/>
                    <a:gd name="T28" fmla="*/ 29 w 35"/>
                    <a:gd name="T29" fmla="*/ 11 h 75"/>
                    <a:gd name="T30" fmla="*/ 24 w 35"/>
                    <a:gd name="T31" fmla="*/ 3 h 75"/>
                    <a:gd name="T32" fmla="*/ 17 w 35"/>
                    <a:gd name="T33" fmla="*/ 0 h 75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0" t="0" r="r" b="b"/>
                  <a:pathLst>
                    <a:path w="35" h="75">
                      <a:moveTo>
                        <a:pt x="17" y="0"/>
                      </a:moveTo>
                      <a:lnTo>
                        <a:pt x="11" y="3"/>
                      </a:lnTo>
                      <a:lnTo>
                        <a:pt x="5" y="11"/>
                      </a:lnTo>
                      <a:lnTo>
                        <a:pt x="1" y="24"/>
                      </a:lnTo>
                      <a:lnTo>
                        <a:pt x="0" y="38"/>
                      </a:lnTo>
                      <a:lnTo>
                        <a:pt x="1" y="53"/>
                      </a:lnTo>
                      <a:lnTo>
                        <a:pt x="5" y="64"/>
                      </a:lnTo>
                      <a:lnTo>
                        <a:pt x="11" y="71"/>
                      </a:lnTo>
                      <a:lnTo>
                        <a:pt x="17" y="75"/>
                      </a:lnTo>
                      <a:lnTo>
                        <a:pt x="24" y="71"/>
                      </a:lnTo>
                      <a:lnTo>
                        <a:pt x="29" y="64"/>
                      </a:lnTo>
                      <a:lnTo>
                        <a:pt x="34" y="53"/>
                      </a:lnTo>
                      <a:lnTo>
                        <a:pt x="35" y="38"/>
                      </a:lnTo>
                      <a:lnTo>
                        <a:pt x="34" y="24"/>
                      </a:lnTo>
                      <a:lnTo>
                        <a:pt x="29" y="11"/>
                      </a:lnTo>
                      <a:lnTo>
                        <a:pt x="24" y="3"/>
                      </a:lnTo>
                      <a:lnTo>
                        <a:pt x="17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530" name="Freeform 158"/>
                <p:cNvSpPr>
                  <a:spLocks/>
                </p:cNvSpPr>
                <p:nvPr/>
              </p:nvSpPr>
              <p:spPr bwMode="auto">
                <a:xfrm>
                  <a:off x="4481" y="1614"/>
                  <a:ext cx="189" cy="49"/>
                </a:xfrm>
                <a:custGeom>
                  <a:avLst/>
                  <a:gdLst>
                    <a:gd name="T0" fmla="*/ 23 w 189"/>
                    <a:gd name="T1" fmla="*/ 49 h 49"/>
                    <a:gd name="T2" fmla="*/ 0 w 189"/>
                    <a:gd name="T3" fmla="*/ 0 h 49"/>
                    <a:gd name="T4" fmla="*/ 162 w 189"/>
                    <a:gd name="T5" fmla="*/ 0 h 49"/>
                    <a:gd name="T6" fmla="*/ 189 w 189"/>
                    <a:gd name="T7" fmla="*/ 49 h 49"/>
                    <a:gd name="T8" fmla="*/ 23 w 189"/>
                    <a:gd name="T9" fmla="*/ 49 h 4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89" h="49">
                      <a:moveTo>
                        <a:pt x="23" y="49"/>
                      </a:moveTo>
                      <a:lnTo>
                        <a:pt x="0" y="0"/>
                      </a:lnTo>
                      <a:lnTo>
                        <a:pt x="162" y="0"/>
                      </a:lnTo>
                      <a:lnTo>
                        <a:pt x="189" y="49"/>
                      </a:lnTo>
                      <a:lnTo>
                        <a:pt x="23" y="4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519" name="Group 159"/>
              <p:cNvGrpSpPr>
                <a:grpSpLocks/>
              </p:cNvGrpSpPr>
              <p:nvPr/>
            </p:nvGrpSpPr>
            <p:grpSpPr bwMode="auto">
              <a:xfrm>
                <a:off x="1728" y="1008"/>
                <a:ext cx="1073" cy="483"/>
                <a:chOff x="2375" y="2170"/>
                <a:chExt cx="1073" cy="483"/>
              </a:xfrm>
            </p:grpSpPr>
            <p:sp>
              <p:nvSpPr>
                <p:cNvPr id="14520" name="Freeform 160"/>
                <p:cNvSpPr>
                  <a:spLocks/>
                </p:cNvSpPr>
                <p:nvPr/>
              </p:nvSpPr>
              <p:spPr bwMode="auto">
                <a:xfrm>
                  <a:off x="2375" y="2170"/>
                  <a:ext cx="1073" cy="483"/>
                </a:xfrm>
                <a:custGeom>
                  <a:avLst/>
                  <a:gdLst>
                    <a:gd name="T0" fmla="*/ 245 w 1073"/>
                    <a:gd name="T1" fmla="*/ 482 h 483"/>
                    <a:gd name="T2" fmla="*/ 260 w 1073"/>
                    <a:gd name="T3" fmla="*/ 477 h 483"/>
                    <a:gd name="T4" fmla="*/ 272 w 1073"/>
                    <a:gd name="T5" fmla="*/ 468 h 483"/>
                    <a:gd name="T6" fmla="*/ 282 w 1073"/>
                    <a:gd name="T7" fmla="*/ 455 h 483"/>
                    <a:gd name="T8" fmla="*/ 288 w 1073"/>
                    <a:gd name="T9" fmla="*/ 455 h 483"/>
                    <a:gd name="T10" fmla="*/ 298 w 1073"/>
                    <a:gd name="T11" fmla="*/ 468 h 483"/>
                    <a:gd name="T12" fmla="*/ 311 w 1073"/>
                    <a:gd name="T13" fmla="*/ 477 h 483"/>
                    <a:gd name="T14" fmla="*/ 326 w 1073"/>
                    <a:gd name="T15" fmla="*/ 482 h 483"/>
                    <a:gd name="T16" fmla="*/ 344 w 1073"/>
                    <a:gd name="T17" fmla="*/ 482 h 483"/>
                    <a:gd name="T18" fmla="*/ 362 w 1073"/>
                    <a:gd name="T19" fmla="*/ 474 h 483"/>
                    <a:gd name="T20" fmla="*/ 376 w 1073"/>
                    <a:gd name="T21" fmla="*/ 459 h 483"/>
                    <a:gd name="T22" fmla="*/ 385 w 1073"/>
                    <a:gd name="T23" fmla="*/ 441 h 483"/>
                    <a:gd name="T24" fmla="*/ 734 w 1073"/>
                    <a:gd name="T25" fmla="*/ 430 h 483"/>
                    <a:gd name="T26" fmla="*/ 739 w 1073"/>
                    <a:gd name="T27" fmla="*/ 450 h 483"/>
                    <a:gd name="T28" fmla="*/ 750 w 1073"/>
                    <a:gd name="T29" fmla="*/ 468 h 483"/>
                    <a:gd name="T30" fmla="*/ 767 w 1073"/>
                    <a:gd name="T31" fmla="*/ 479 h 483"/>
                    <a:gd name="T32" fmla="*/ 786 w 1073"/>
                    <a:gd name="T33" fmla="*/ 483 h 483"/>
                    <a:gd name="T34" fmla="*/ 801 w 1073"/>
                    <a:gd name="T35" fmla="*/ 481 h 483"/>
                    <a:gd name="T36" fmla="*/ 816 w 1073"/>
                    <a:gd name="T37" fmla="*/ 473 h 483"/>
                    <a:gd name="T38" fmla="*/ 827 w 1073"/>
                    <a:gd name="T39" fmla="*/ 462 h 483"/>
                    <a:gd name="T40" fmla="*/ 835 w 1073"/>
                    <a:gd name="T41" fmla="*/ 447 h 483"/>
                    <a:gd name="T42" fmla="*/ 843 w 1073"/>
                    <a:gd name="T43" fmla="*/ 462 h 483"/>
                    <a:gd name="T44" fmla="*/ 853 w 1073"/>
                    <a:gd name="T45" fmla="*/ 473 h 483"/>
                    <a:gd name="T46" fmla="*/ 868 w 1073"/>
                    <a:gd name="T47" fmla="*/ 481 h 483"/>
                    <a:gd name="T48" fmla="*/ 883 w 1073"/>
                    <a:gd name="T49" fmla="*/ 483 h 483"/>
                    <a:gd name="T50" fmla="*/ 902 w 1073"/>
                    <a:gd name="T51" fmla="*/ 479 h 483"/>
                    <a:gd name="T52" fmla="*/ 919 w 1073"/>
                    <a:gd name="T53" fmla="*/ 468 h 483"/>
                    <a:gd name="T54" fmla="*/ 930 w 1073"/>
                    <a:gd name="T55" fmla="*/ 450 h 483"/>
                    <a:gd name="T56" fmla="*/ 935 w 1073"/>
                    <a:gd name="T57" fmla="*/ 430 h 483"/>
                    <a:gd name="T58" fmla="*/ 994 w 1073"/>
                    <a:gd name="T59" fmla="*/ 302 h 483"/>
                    <a:gd name="T60" fmla="*/ 59 w 1073"/>
                    <a:gd name="T61" fmla="*/ 0 h 483"/>
                    <a:gd name="T62" fmla="*/ 74 w 1073"/>
                    <a:gd name="T63" fmla="*/ 430 h 483"/>
                    <a:gd name="T64" fmla="*/ 187 w 1073"/>
                    <a:gd name="T65" fmla="*/ 441 h 483"/>
                    <a:gd name="T66" fmla="*/ 195 w 1073"/>
                    <a:gd name="T67" fmla="*/ 459 h 483"/>
                    <a:gd name="T68" fmla="*/ 209 w 1073"/>
                    <a:gd name="T69" fmla="*/ 474 h 483"/>
                    <a:gd name="T70" fmla="*/ 228 w 1073"/>
                    <a:gd name="T71" fmla="*/ 482 h 483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0" t="0" r="r" b="b"/>
                  <a:pathLst>
                    <a:path w="1073" h="483">
                      <a:moveTo>
                        <a:pt x="237" y="483"/>
                      </a:moveTo>
                      <a:lnTo>
                        <a:pt x="245" y="482"/>
                      </a:lnTo>
                      <a:lnTo>
                        <a:pt x="253" y="481"/>
                      </a:lnTo>
                      <a:lnTo>
                        <a:pt x="260" y="477"/>
                      </a:lnTo>
                      <a:lnTo>
                        <a:pt x="267" y="473"/>
                      </a:lnTo>
                      <a:lnTo>
                        <a:pt x="272" y="468"/>
                      </a:lnTo>
                      <a:lnTo>
                        <a:pt x="278" y="462"/>
                      </a:lnTo>
                      <a:lnTo>
                        <a:pt x="282" y="455"/>
                      </a:lnTo>
                      <a:lnTo>
                        <a:pt x="285" y="447"/>
                      </a:lnTo>
                      <a:lnTo>
                        <a:pt x="288" y="455"/>
                      </a:lnTo>
                      <a:lnTo>
                        <a:pt x="294" y="462"/>
                      </a:lnTo>
                      <a:lnTo>
                        <a:pt x="298" y="468"/>
                      </a:lnTo>
                      <a:lnTo>
                        <a:pt x="305" y="473"/>
                      </a:lnTo>
                      <a:lnTo>
                        <a:pt x="311" y="477"/>
                      </a:lnTo>
                      <a:lnTo>
                        <a:pt x="319" y="481"/>
                      </a:lnTo>
                      <a:lnTo>
                        <a:pt x="326" y="482"/>
                      </a:lnTo>
                      <a:lnTo>
                        <a:pt x="334" y="483"/>
                      </a:lnTo>
                      <a:lnTo>
                        <a:pt x="344" y="482"/>
                      </a:lnTo>
                      <a:lnTo>
                        <a:pt x="354" y="479"/>
                      </a:lnTo>
                      <a:lnTo>
                        <a:pt x="362" y="474"/>
                      </a:lnTo>
                      <a:lnTo>
                        <a:pt x="370" y="468"/>
                      </a:lnTo>
                      <a:lnTo>
                        <a:pt x="376" y="459"/>
                      </a:lnTo>
                      <a:lnTo>
                        <a:pt x="382" y="450"/>
                      </a:lnTo>
                      <a:lnTo>
                        <a:pt x="385" y="441"/>
                      </a:lnTo>
                      <a:lnTo>
                        <a:pt x="386" y="430"/>
                      </a:lnTo>
                      <a:lnTo>
                        <a:pt x="734" y="430"/>
                      </a:lnTo>
                      <a:lnTo>
                        <a:pt x="735" y="441"/>
                      </a:lnTo>
                      <a:lnTo>
                        <a:pt x="739" y="450"/>
                      </a:lnTo>
                      <a:lnTo>
                        <a:pt x="744" y="459"/>
                      </a:lnTo>
                      <a:lnTo>
                        <a:pt x="750" y="468"/>
                      </a:lnTo>
                      <a:lnTo>
                        <a:pt x="758" y="474"/>
                      </a:lnTo>
                      <a:lnTo>
                        <a:pt x="767" y="479"/>
                      </a:lnTo>
                      <a:lnTo>
                        <a:pt x="776" y="482"/>
                      </a:lnTo>
                      <a:lnTo>
                        <a:pt x="786" y="483"/>
                      </a:lnTo>
                      <a:lnTo>
                        <a:pt x="794" y="482"/>
                      </a:lnTo>
                      <a:lnTo>
                        <a:pt x="801" y="481"/>
                      </a:lnTo>
                      <a:lnTo>
                        <a:pt x="809" y="477"/>
                      </a:lnTo>
                      <a:lnTo>
                        <a:pt x="816" y="473"/>
                      </a:lnTo>
                      <a:lnTo>
                        <a:pt x="822" y="468"/>
                      </a:lnTo>
                      <a:lnTo>
                        <a:pt x="827" y="462"/>
                      </a:lnTo>
                      <a:lnTo>
                        <a:pt x="832" y="455"/>
                      </a:lnTo>
                      <a:lnTo>
                        <a:pt x="835" y="447"/>
                      </a:lnTo>
                      <a:lnTo>
                        <a:pt x="838" y="455"/>
                      </a:lnTo>
                      <a:lnTo>
                        <a:pt x="843" y="462"/>
                      </a:lnTo>
                      <a:lnTo>
                        <a:pt x="848" y="468"/>
                      </a:lnTo>
                      <a:lnTo>
                        <a:pt x="853" y="473"/>
                      </a:lnTo>
                      <a:lnTo>
                        <a:pt x="860" y="477"/>
                      </a:lnTo>
                      <a:lnTo>
                        <a:pt x="868" y="481"/>
                      </a:lnTo>
                      <a:lnTo>
                        <a:pt x="875" y="482"/>
                      </a:lnTo>
                      <a:lnTo>
                        <a:pt x="883" y="483"/>
                      </a:lnTo>
                      <a:lnTo>
                        <a:pt x="893" y="482"/>
                      </a:lnTo>
                      <a:lnTo>
                        <a:pt x="902" y="479"/>
                      </a:lnTo>
                      <a:lnTo>
                        <a:pt x="911" y="474"/>
                      </a:lnTo>
                      <a:lnTo>
                        <a:pt x="919" y="468"/>
                      </a:lnTo>
                      <a:lnTo>
                        <a:pt x="925" y="459"/>
                      </a:lnTo>
                      <a:lnTo>
                        <a:pt x="930" y="450"/>
                      </a:lnTo>
                      <a:lnTo>
                        <a:pt x="934" y="441"/>
                      </a:lnTo>
                      <a:lnTo>
                        <a:pt x="935" y="430"/>
                      </a:lnTo>
                      <a:lnTo>
                        <a:pt x="1073" y="430"/>
                      </a:lnTo>
                      <a:lnTo>
                        <a:pt x="994" y="302"/>
                      </a:lnTo>
                      <a:lnTo>
                        <a:pt x="1038" y="0"/>
                      </a:lnTo>
                      <a:lnTo>
                        <a:pt x="59" y="0"/>
                      </a:lnTo>
                      <a:lnTo>
                        <a:pt x="0" y="309"/>
                      </a:lnTo>
                      <a:lnTo>
                        <a:pt x="74" y="430"/>
                      </a:lnTo>
                      <a:lnTo>
                        <a:pt x="185" y="430"/>
                      </a:lnTo>
                      <a:lnTo>
                        <a:pt x="187" y="441"/>
                      </a:lnTo>
                      <a:lnTo>
                        <a:pt x="190" y="450"/>
                      </a:lnTo>
                      <a:lnTo>
                        <a:pt x="195" y="459"/>
                      </a:lnTo>
                      <a:lnTo>
                        <a:pt x="202" y="468"/>
                      </a:lnTo>
                      <a:lnTo>
                        <a:pt x="209" y="474"/>
                      </a:lnTo>
                      <a:lnTo>
                        <a:pt x="218" y="479"/>
                      </a:lnTo>
                      <a:lnTo>
                        <a:pt x="228" y="482"/>
                      </a:lnTo>
                      <a:lnTo>
                        <a:pt x="237" y="48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521" name="Freeform 161"/>
                <p:cNvSpPr>
                  <a:spLocks/>
                </p:cNvSpPr>
                <p:nvPr/>
              </p:nvSpPr>
              <p:spPr bwMode="auto">
                <a:xfrm>
                  <a:off x="2415" y="2208"/>
                  <a:ext cx="965" cy="354"/>
                </a:xfrm>
                <a:custGeom>
                  <a:avLst/>
                  <a:gdLst>
                    <a:gd name="T0" fmla="*/ 0 w 965"/>
                    <a:gd name="T1" fmla="*/ 264 h 354"/>
                    <a:gd name="T2" fmla="*/ 50 w 965"/>
                    <a:gd name="T3" fmla="*/ 0 h 354"/>
                    <a:gd name="T4" fmla="*/ 954 w 965"/>
                    <a:gd name="T5" fmla="*/ 0 h 354"/>
                    <a:gd name="T6" fmla="*/ 918 w 965"/>
                    <a:gd name="T7" fmla="*/ 249 h 354"/>
                    <a:gd name="T8" fmla="*/ 131 w 965"/>
                    <a:gd name="T9" fmla="*/ 249 h 354"/>
                    <a:gd name="T10" fmla="*/ 161 w 965"/>
                    <a:gd name="T11" fmla="*/ 287 h 354"/>
                    <a:gd name="T12" fmla="*/ 924 w 965"/>
                    <a:gd name="T13" fmla="*/ 287 h 354"/>
                    <a:gd name="T14" fmla="*/ 965 w 965"/>
                    <a:gd name="T15" fmla="*/ 354 h 354"/>
                    <a:gd name="T16" fmla="*/ 55 w 965"/>
                    <a:gd name="T17" fmla="*/ 354 h 354"/>
                    <a:gd name="T18" fmla="*/ 0 w 965"/>
                    <a:gd name="T19" fmla="*/ 264 h 354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965" h="354">
                      <a:moveTo>
                        <a:pt x="0" y="264"/>
                      </a:moveTo>
                      <a:lnTo>
                        <a:pt x="50" y="0"/>
                      </a:lnTo>
                      <a:lnTo>
                        <a:pt x="954" y="0"/>
                      </a:lnTo>
                      <a:lnTo>
                        <a:pt x="918" y="249"/>
                      </a:lnTo>
                      <a:lnTo>
                        <a:pt x="131" y="249"/>
                      </a:lnTo>
                      <a:lnTo>
                        <a:pt x="161" y="287"/>
                      </a:lnTo>
                      <a:lnTo>
                        <a:pt x="924" y="287"/>
                      </a:lnTo>
                      <a:lnTo>
                        <a:pt x="965" y="354"/>
                      </a:lnTo>
                      <a:lnTo>
                        <a:pt x="55" y="354"/>
                      </a:lnTo>
                      <a:lnTo>
                        <a:pt x="0" y="264"/>
                      </a:lnTo>
                      <a:close/>
                    </a:path>
                  </a:pathLst>
                </a:custGeom>
                <a:solidFill>
                  <a:srgbClr val="3FB2E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522" name="Freeform 162"/>
                <p:cNvSpPr>
                  <a:spLocks/>
                </p:cNvSpPr>
                <p:nvPr/>
              </p:nvSpPr>
              <p:spPr bwMode="auto">
                <a:xfrm>
                  <a:off x="2650" y="2262"/>
                  <a:ext cx="138" cy="110"/>
                </a:xfrm>
                <a:custGeom>
                  <a:avLst/>
                  <a:gdLst>
                    <a:gd name="T0" fmla="*/ 138 w 138"/>
                    <a:gd name="T1" fmla="*/ 0 h 110"/>
                    <a:gd name="T2" fmla="*/ 17 w 138"/>
                    <a:gd name="T3" fmla="*/ 0 h 110"/>
                    <a:gd name="T4" fmla="*/ 0 w 138"/>
                    <a:gd name="T5" fmla="*/ 110 h 110"/>
                    <a:gd name="T6" fmla="*/ 122 w 138"/>
                    <a:gd name="T7" fmla="*/ 110 h 110"/>
                    <a:gd name="T8" fmla="*/ 138 w 138"/>
                    <a:gd name="T9" fmla="*/ 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8" h="110">
                      <a:moveTo>
                        <a:pt x="138" y="0"/>
                      </a:moveTo>
                      <a:lnTo>
                        <a:pt x="17" y="0"/>
                      </a:lnTo>
                      <a:lnTo>
                        <a:pt x="0" y="110"/>
                      </a:lnTo>
                      <a:lnTo>
                        <a:pt x="122" y="110"/>
                      </a:lnTo>
                      <a:lnTo>
                        <a:pt x="13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523" name="Freeform 163"/>
                <p:cNvSpPr>
                  <a:spLocks/>
                </p:cNvSpPr>
                <p:nvPr/>
              </p:nvSpPr>
              <p:spPr bwMode="auto">
                <a:xfrm>
                  <a:off x="2481" y="2262"/>
                  <a:ext cx="138" cy="110"/>
                </a:xfrm>
                <a:custGeom>
                  <a:avLst/>
                  <a:gdLst>
                    <a:gd name="T0" fmla="*/ 122 w 138"/>
                    <a:gd name="T1" fmla="*/ 110 h 110"/>
                    <a:gd name="T2" fmla="*/ 138 w 138"/>
                    <a:gd name="T3" fmla="*/ 0 h 110"/>
                    <a:gd name="T4" fmla="*/ 15 w 138"/>
                    <a:gd name="T5" fmla="*/ 0 h 110"/>
                    <a:gd name="T6" fmla="*/ 0 w 138"/>
                    <a:gd name="T7" fmla="*/ 110 h 110"/>
                    <a:gd name="T8" fmla="*/ 122 w 138"/>
                    <a:gd name="T9" fmla="*/ 11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8" h="110">
                      <a:moveTo>
                        <a:pt x="122" y="110"/>
                      </a:moveTo>
                      <a:lnTo>
                        <a:pt x="138" y="0"/>
                      </a:lnTo>
                      <a:lnTo>
                        <a:pt x="15" y="0"/>
                      </a:lnTo>
                      <a:lnTo>
                        <a:pt x="0" y="110"/>
                      </a:lnTo>
                      <a:lnTo>
                        <a:pt x="122" y="11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524" name="Freeform 164"/>
                <p:cNvSpPr>
                  <a:spLocks/>
                </p:cNvSpPr>
                <p:nvPr/>
              </p:nvSpPr>
              <p:spPr bwMode="auto">
                <a:xfrm>
                  <a:off x="2820" y="2262"/>
                  <a:ext cx="137" cy="110"/>
                </a:xfrm>
                <a:custGeom>
                  <a:avLst/>
                  <a:gdLst>
                    <a:gd name="T0" fmla="*/ 137 w 137"/>
                    <a:gd name="T1" fmla="*/ 0 h 110"/>
                    <a:gd name="T2" fmla="*/ 16 w 137"/>
                    <a:gd name="T3" fmla="*/ 0 h 110"/>
                    <a:gd name="T4" fmla="*/ 0 w 137"/>
                    <a:gd name="T5" fmla="*/ 110 h 110"/>
                    <a:gd name="T6" fmla="*/ 122 w 137"/>
                    <a:gd name="T7" fmla="*/ 110 h 110"/>
                    <a:gd name="T8" fmla="*/ 137 w 137"/>
                    <a:gd name="T9" fmla="*/ 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7" h="110">
                      <a:moveTo>
                        <a:pt x="137" y="0"/>
                      </a:moveTo>
                      <a:lnTo>
                        <a:pt x="16" y="0"/>
                      </a:lnTo>
                      <a:lnTo>
                        <a:pt x="0" y="110"/>
                      </a:lnTo>
                      <a:lnTo>
                        <a:pt x="122" y="110"/>
                      </a:lnTo>
                      <a:lnTo>
                        <a:pt x="137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525" name="Freeform 165"/>
                <p:cNvSpPr>
                  <a:spLocks/>
                </p:cNvSpPr>
                <p:nvPr/>
              </p:nvSpPr>
              <p:spPr bwMode="auto">
                <a:xfrm>
                  <a:off x="2989" y="2262"/>
                  <a:ext cx="136" cy="110"/>
                </a:xfrm>
                <a:custGeom>
                  <a:avLst/>
                  <a:gdLst>
                    <a:gd name="T0" fmla="*/ 136 w 136"/>
                    <a:gd name="T1" fmla="*/ 0 h 110"/>
                    <a:gd name="T2" fmla="*/ 16 w 136"/>
                    <a:gd name="T3" fmla="*/ 0 h 110"/>
                    <a:gd name="T4" fmla="*/ 0 w 136"/>
                    <a:gd name="T5" fmla="*/ 110 h 110"/>
                    <a:gd name="T6" fmla="*/ 121 w 136"/>
                    <a:gd name="T7" fmla="*/ 110 h 110"/>
                    <a:gd name="T8" fmla="*/ 136 w 136"/>
                    <a:gd name="T9" fmla="*/ 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" h="110">
                      <a:moveTo>
                        <a:pt x="136" y="0"/>
                      </a:moveTo>
                      <a:lnTo>
                        <a:pt x="16" y="0"/>
                      </a:lnTo>
                      <a:lnTo>
                        <a:pt x="0" y="110"/>
                      </a:lnTo>
                      <a:lnTo>
                        <a:pt x="121" y="110"/>
                      </a:lnTo>
                      <a:lnTo>
                        <a:pt x="13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526" name="Freeform 166"/>
                <p:cNvSpPr>
                  <a:spLocks/>
                </p:cNvSpPr>
                <p:nvPr/>
              </p:nvSpPr>
              <p:spPr bwMode="auto">
                <a:xfrm>
                  <a:off x="3162" y="2262"/>
                  <a:ext cx="138" cy="110"/>
                </a:xfrm>
                <a:custGeom>
                  <a:avLst/>
                  <a:gdLst>
                    <a:gd name="T0" fmla="*/ 138 w 138"/>
                    <a:gd name="T1" fmla="*/ 0 h 110"/>
                    <a:gd name="T2" fmla="*/ 17 w 138"/>
                    <a:gd name="T3" fmla="*/ 0 h 110"/>
                    <a:gd name="T4" fmla="*/ 0 w 138"/>
                    <a:gd name="T5" fmla="*/ 110 h 110"/>
                    <a:gd name="T6" fmla="*/ 123 w 138"/>
                    <a:gd name="T7" fmla="*/ 110 h 110"/>
                    <a:gd name="T8" fmla="*/ 138 w 138"/>
                    <a:gd name="T9" fmla="*/ 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8" h="110">
                      <a:moveTo>
                        <a:pt x="138" y="0"/>
                      </a:moveTo>
                      <a:lnTo>
                        <a:pt x="17" y="0"/>
                      </a:lnTo>
                      <a:lnTo>
                        <a:pt x="0" y="110"/>
                      </a:lnTo>
                      <a:lnTo>
                        <a:pt x="123" y="110"/>
                      </a:lnTo>
                      <a:lnTo>
                        <a:pt x="13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4473" name="Group 167"/>
            <p:cNvGrpSpPr>
              <a:grpSpLocks/>
            </p:cNvGrpSpPr>
            <p:nvPr/>
          </p:nvGrpSpPr>
          <p:grpSpPr bwMode="auto">
            <a:xfrm rot="5400000" flipH="1" flipV="1">
              <a:off x="4026" y="2118"/>
              <a:ext cx="725" cy="138"/>
              <a:chOff x="624" y="960"/>
              <a:chExt cx="3325" cy="531"/>
            </a:xfrm>
          </p:grpSpPr>
          <p:grpSp>
            <p:nvGrpSpPr>
              <p:cNvPr id="14496" name="Group 168"/>
              <p:cNvGrpSpPr>
                <a:grpSpLocks/>
              </p:cNvGrpSpPr>
              <p:nvPr/>
            </p:nvGrpSpPr>
            <p:grpSpPr bwMode="auto">
              <a:xfrm>
                <a:off x="624" y="1008"/>
                <a:ext cx="1073" cy="483"/>
                <a:chOff x="2375" y="2170"/>
                <a:chExt cx="1073" cy="483"/>
              </a:xfrm>
            </p:grpSpPr>
            <p:sp>
              <p:nvSpPr>
                <p:cNvPr id="14510" name="Freeform 169"/>
                <p:cNvSpPr>
                  <a:spLocks/>
                </p:cNvSpPr>
                <p:nvPr/>
              </p:nvSpPr>
              <p:spPr bwMode="auto">
                <a:xfrm>
                  <a:off x="2375" y="2170"/>
                  <a:ext cx="1073" cy="483"/>
                </a:xfrm>
                <a:custGeom>
                  <a:avLst/>
                  <a:gdLst>
                    <a:gd name="T0" fmla="*/ 245 w 1073"/>
                    <a:gd name="T1" fmla="*/ 482 h 483"/>
                    <a:gd name="T2" fmla="*/ 260 w 1073"/>
                    <a:gd name="T3" fmla="*/ 477 h 483"/>
                    <a:gd name="T4" fmla="*/ 272 w 1073"/>
                    <a:gd name="T5" fmla="*/ 468 h 483"/>
                    <a:gd name="T6" fmla="*/ 282 w 1073"/>
                    <a:gd name="T7" fmla="*/ 455 h 483"/>
                    <a:gd name="T8" fmla="*/ 288 w 1073"/>
                    <a:gd name="T9" fmla="*/ 455 h 483"/>
                    <a:gd name="T10" fmla="*/ 298 w 1073"/>
                    <a:gd name="T11" fmla="*/ 468 h 483"/>
                    <a:gd name="T12" fmla="*/ 311 w 1073"/>
                    <a:gd name="T13" fmla="*/ 477 h 483"/>
                    <a:gd name="T14" fmla="*/ 326 w 1073"/>
                    <a:gd name="T15" fmla="*/ 482 h 483"/>
                    <a:gd name="T16" fmla="*/ 344 w 1073"/>
                    <a:gd name="T17" fmla="*/ 482 h 483"/>
                    <a:gd name="T18" fmla="*/ 362 w 1073"/>
                    <a:gd name="T19" fmla="*/ 474 h 483"/>
                    <a:gd name="T20" fmla="*/ 376 w 1073"/>
                    <a:gd name="T21" fmla="*/ 459 h 483"/>
                    <a:gd name="T22" fmla="*/ 385 w 1073"/>
                    <a:gd name="T23" fmla="*/ 441 h 483"/>
                    <a:gd name="T24" fmla="*/ 734 w 1073"/>
                    <a:gd name="T25" fmla="*/ 430 h 483"/>
                    <a:gd name="T26" fmla="*/ 739 w 1073"/>
                    <a:gd name="T27" fmla="*/ 450 h 483"/>
                    <a:gd name="T28" fmla="*/ 750 w 1073"/>
                    <a:gd name="T29" fmla="*/ 468 h 483"/>
                    <a:gd name="T30" fmla="*/ 767 w 1073"/>
                    <a:gd name="T31" fmla="*/ 479 h 483"/>
                    <a:gd name="T32" fmla="*/ 786 w 1073"/>
                    <a:gd name="T33" fmla="*/ 483 h 483"/>
                    <a:gd name="T34" fmla="*/ 801 w 1073"/>
                    <a:gd name="T35" fmla="*/ 481 h 483"/>
                    <a:gd name="T36" fmla="*/ 816 w 1073"/>
                    <a:gd name="T37" fmla="*/ 473 h 483"/>
                    <a:gd name="T38" fmla="*/ 827 w 1073"/>
                    <a:gd name="T39" fmla="*/ 462 h 483"/>
                    <a:gd name="T40" fmla="*/ 835 w 1073"/>
                    <a:gd name="T41" fmla="*/ 447 h 483"/>
                    <a:gd name="T42" fmla="*/ 843 w 1073"/>
                    <a:gd name="T43" fmla="*/ 462 h 483"/>
                    <a:gd name="T44" fmla="*/ 853 w 1073"/>
                    <a:gd name="T45" fmla="*/ 473 h 483"/>
                    <a:gd name="T46" fmla="*/ 868 w 1073"/>
                    <a:gd name="T47" fmla="*/ 481 h 483"/>
                    <a:gd name="T48" fmla="*/ 883 w 1073"/>
                    <a:gd name="T49" fmla="*/ 483 h 483"/>
                    <a:gd name="T50" fmla="*/ 902 w 1073"/>
                    <a:gd name="T51" fmla="*/ 479 h 483"/>
                    <a:gd name="T52" fmla="*/ 919 w 1073"/>
                    <a:gd name="T53" fmla="*/ 468 h 483"/>
                    <a:gd name="T54" fmla="*/ 930 w 1073"/>
                    <a:gd name="T55" fmla="*/ 450 h 483"/>
                    <a:gd name="T56" fmla="*/ 935 w 1073"/>
                    <a:gd name="T57" fmla="*/ 430 h 483"/>
                    <a:gd name="T58" fmla="*/ 994 w 1073"/>
                    <a:gd name="T59" fmla="*/ 302 h 483"/>
                    <a:gd name="T60" fmla="*/ 59 w 1073"/>
                    <a:gd name="T61" fmla="*/ 0 h 483"/>
                    <a:gd name="T62" fmla="*/ 74 w 1073"/>
                    <a:gd name="T63" fmla="*/ 430 h 483"/>
                    <a:gd name="T64" fmla="*/ 187 w 1073"/>
                    <a:gd name="T65" fmla="*/ 441 h 483"/>
                    <a:gd name="T66" fmla="*/ 195 w 1073"/>
                    <a:gd name="T67" fmla="*/ 459 h 483"/>
                    <a:gd name="T68" fmla="*/ 209 w 1073"/>
                    <a:gd name="T69" fmla="*/ 474 h 483"/>
                    <a:gd name="T70" fmla="*/ 228 w 1073"/>
                    <a:gd name="T71" fmla="*/ 482 h 483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0" t="0" r="r" b="b"/>
                  <a:pathLst>
                    <a:path w="1073" h="483">
                      <a:moveTo>
                        <a:pt x="237" y="483"/>
                      </a:moveTo>
                      <a:lnTo>
                        <a:pt x="245" y="482"/>
                      </a:lnTo>
                      <a:lnTo>
                        <a:pt x="253" y="481"/>
                      </a:lnTo>
                      <a:lnTo>
                        <a:pt x="260" y="477"/>
                      </a:lnTo>
                      <a:lnTo>
                        <a:pt x="267" y="473"/>
                      </a:lnTo>
                      <a:lnTo>
                        <a:pt x="272" y="468"/>
                      </a:lnTo>
                      <a:lnTo>
                        <a:pt x="278" y="462"/>
                      </a:lnTo>
                      <a:lnTo>
                        <a:pt x="282" y="455"/>
                      </a:lnTo>
                      <a:lnTo>
                        <a:pt x="285" y="447"/>
                      </a:lnTo>
                      <a:lnTo>
                        <a:pt x="288" y="455"/>
                      </a:lnTo>
                      <a:lnTo>
                        <a:pt x="294" y="462"/>
                      </a:lnTo>
                      <a:lnTo>
                        <a:pt x="298" y="468"/>
                      </a:lnTo>
                      <a:lnTo>
                        <a:pt x="305" y="473"/>
                      </a:lnTo>
                      <a:lnTo>
                        <a:pt x="311" y="477"/>
                      </a:lnTo>
                      <a:lnTo>
                        <a:pt x="319" y="481"/>
                      </a:lnTo>
                      <a:lnTo>
                        <a:pt x="326" y="482"/>
                      </a:lnTo>
                      <a:lnTo>
                        <a:pt x="334" y="483"/>
                      </a:lnTo>
                      <a:lnTo>
                        <a:pt x="344" y="482"/>
                      </a:lnTo>
                      <a:lnTo>
                        <a:pt x="354" y="479"/>
                      </a:lnTo>
                      <a:lnTo>
                        <a:pt x="362" y="474"/>
                      </a:lnTo>
                      <a:lnTo>
                        <a:pt x="370" y="468"/>
                      </a:lnTo>
                      <a:lnTo>
                        <a:pt x="376" y="459"/>
                      </a:lnTo>
                      <a:lnTo>
                        <a:pt x="382" y="450"/>
                      </a:lnTo>
                      <a:lnTo>
                        <a:pt x="385" y="441"/>
                      </a:lnTo>
                      <a:lnTo>
                        <a:pt x="386" y="430"/>
                      </a:lnTo>
                      <a:lnTo>
                        <a:pt x="734" y="430"/>
                      </a:lnTo>
                      <a:lnTo>
                        <a:pt x="735" y="441"/>
                      </a:lnTo>
                      <a:lnTo>
                        <a:pt x="739" y="450"/>
                      </a:lnTo>
                      <a:lnTo>
                        <a:pt x="744" y="459"/>
                      </a:lnTo>
                      <a:lnTo>
                        <a:pt x="750" y="468"/>
                      </a:lnTo>
                      <a:lnTo>
                        <a:pt x="758" y="474"/>
                      </a:lnTo>
                      <a:lnTo>
                        <a:pt x="767" y="479"/>
                      </a:lnTo>
                      <a:lnTo>
                        <a:pt x="776" y="482"/>
                      </a:lnTo>
                      <a:lnTo>
                        <a:pt x="786" y="483"/>
                      </a:lnTo>
                      <a:lnTo>
                        <a:pt x="794" y="482"/>
                      </a:lnTo>
                      <a:lnTo>
                        <a:pt x="801" y="481"/>
                      </a:lnTo>
                      <a:lnTo>
                        <a:pt x="809" y="477"/>
                      </a:lnTo>
                      <a:lnTo>
                        <a:pt x="816" y="473"/>
                      </a:lnTo>
                      <a:lnTo>
                        <a:pt x="822" y="468"/>
                      </a:lnTo>
                      <a:lnTo>
                        <a:pt x="827" y="462"/>
                      </a:lnTo>
                      <a:lnTo>
                        <a:pt x="832" y="455"/>
                      </a:lnTo>
                      <a:lnTo>
                        <a:pt x="835" y="447"/>
                      </a:lnTo>
                      <a:lnTo>
                        <a:pt x="838" y="455"/>
                      </a:lnTo>
                      <a:lnTo>
                        <a:pt x="843" y="462"/>
                      </a:lnTo>
                      <a:lnTo>
                        <a:pt x="848" y="468"/>
                      </a:lnTo>
                      <a:lnTo>
                        <a:pt x="853" y="473"/>
                      </a:lnTo>
                      <a:lnTo>
                        <a:pt x="860" y="477"/>
                      </a:lnTo>
                      <a:lnTo>
                        <a:pt x="868" y="481"/>
                      </a:lnTo>
                      <a:lnTo>
                        <a:pt x="875" y="482"/>
                      </a:lnTo>
                      <a:lnTo>
                        <a:pt x="883" y="483"/>
                      </a:lnTo>
                      <a:lnTo>
                        <a:pt x="893" y="482"/>
                      </a:lnTo>
                      <a:lnTo>
                        <a:pt x="902" y="479"/>
                      </a:lnTo>
                      <a:lnTo>
                        <a:pt x="911" y="474"/>
                      </a:lnTo>
                      <a:lnTo>
                        <a:pt x="919" y="468"/>
                      </a:lnTo>
                      <a:lnTo>
                        <a:pt x="925" y="459"/>
                      </a:lnTo>
                      <a:lnTo>
                        <a:pt x="930" y="450"/>
                      </a:lnTo>
                      <a:lnTo>
                        <a:pt x="934" y="441"/>
                      </a:lnTo>
                      <a:lnTo>
                        <a:pt x="935" y="430"/>
                      </a:lnTo>
                      <a:lnTo>
                        <a:pt x="1073" y="430"/>
                      </a:lnTo>
                      <a:lnTo>
                        <a:pt x="994" y="302"/>
                      </a:lnTo>
                      <a:lnTo>
                        <a:pt x="1038" y="0"/>
                      </a:lnTo>
                      <a:lnTo>
                        <a:pt x="59" y="0"/>
                      </a:lnTo>
                      <a:lnTo>
                        <a:pt x="0" y="309"/>
                      </a:lnTo>
                      <a:lnTo>
                        <a:pt x="74" y="430"/>
                      </a:lnTo>
                      <a:lnTo>
                        <a:pt x="185" y="430"/>
                      </a:lnTo>
                      <a:lnTo>
                        <a:pt x="187" y="441"/>
                      </a:lnTo>
                      <a:lnTo>
                        <a:pt x="190" y="450"/>
                      </a:lnTo>
                      <a:lnTo>
                        <a:pt x="195" y="459"/>
                      </a:lnTo>
                      <a:lnTo>
                        <a:pt x="202" y="468"/>
                      </a:lnTo>
                      <a:lnTo>
                        <a:pt x="209" y="474"/>
                      </a:lnTo>
                      <a:lnTo>
                        <a:pt x="218" y="479"/>
                      </a:lnTo>
                      <a:lnTo>
                        <a:pt x="228" y="482"/>
                      </a:lnTo>
                      <a:lnTo>
                        <a:pt x="237" y="48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511" name="Freeform 170"/>
                <p:cNvSpPr>
                  <a:spLocks/>
                </p:cNvSpPr>
                <p:nvPr/>
              </p:nvSpPr>
              <p:spPr bwMode="auto">
                <a:xfrm>
                  <a:off x="2415" y="2208"/>
                  <a:ext cx="965" cy="354"/>
                </a:xfrm>
                <a:custGeom>
                  <a:avLst/>
                  <a:gdLst>
                    <a:gd name="T0" fmla="*/ 0 w 965"/>
                    <a:gd name="T1" fmla="*/ 264 h 354"/>
                    <a:gd name="T2" fmla="*/ 50 w 965"/>
                    <a:gd name="T3" fmla="*/ 0 h 354"/>
                    <a:gd name="T4" fmla="*/ 954 w 965"/>
                    <a:gd name="T5" fmla="*/ 0 h 354"/>
                    <a:gd name="T6" fmla="*/ 918 w 965"/>
                    <a:gd name="T7" fmla="*/ 249 h 354"/>
                    <a:gd name="T8" fmla="*/ 131 w 965"/>
                    <a:gd name="T9" fmla="*/ 249 h 354"/>
                    <a:gd name="T10" fmla="*/ 161 w 965"/>
                    <a:gd name="T11" fmla="*/ 287 h 354"/>
                    <a:gd name="T12" fmla="*/ 924 w 965"/>
                    <a:gd name="T13" fmla="*/ 287 h 354"/>
                    <a:gd name="T14" fmla="*/ 965 w 965"/>
                    <a:gd name="T15" fmla="*/ 354 h 354"/>
                    <a:gd name="T16" fmla="*/ 55 w 965"/>
                    <a:gd name="T17" fmla="*/ 354 h 354"/>
                    <a:gd name="T18" fmla="*/ 0 w 965"/>
                    <a:gd name="T19" fmla="*/ 264 h 354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965" h="354">
                      <a:moveTo>
                        <a:pt x="0" y="264"/>
                      </a:moveTo>
                      <a:lnTo>
                        <a:pt x="50" y="0"/>
                      </a:lnTo>
                      <a:lnTo>
                        <a:pt x="954" y="0"/>
                      </a:lnTo>
                      <a:lnTo>
                        <a:pt x="918" y="249"/>
                      </a:lnTo>
                      <a:lnTo>
                        <a:pt x="131" y="249"/>
                      </a:lnTo>
                      <a:lnTo>
                        <a:pt x="161" y="287"/>
                      </a:lnTo>
                      <a:lnTo>
                        <a:pt x="924" y="287"/>
                      </a:lnTo>
                      <a:lnTo>
                        <a:pt x="965" y="354"/>
                      </a:lnTo>
                      <a:lnTo>
                        <a:pt x="55" y="354"/>
                      </a:lnTo>
                      <a:lnTo>
                        <a:pt x="0" y="264"/>
                      </a:lnTo>
                      <a:close/>
                    </a:path>
                  </a:pathLst>
                </a:custGeom>
                <a:solidFill>
                  <a:srgbClr val="3FB2E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512" name="Freeform 171"/>
                <p:cNvSpPr>
                  <a:spLocks/>
                </p:cNvSpPr>
                <p:nvPr/>
              </p:nvSpPr>
              <p:spPr bwMode="auto">
                <a:xfrm>
                  <a:off x="2650" y="2262"/>
                  <a:ext cx="138" cy="110"/>
                </a:xfrm>
                <a:custGeom>
                  <a:avLst/>
                  <a:gdLst>
                    <a:gd name="T0" fmla="*/ 138 w 138"/>
                    <a:gd name="T1" fmla="*/ 0 h 110"/>
                    <a:gd name="T2" fmla="*/ 17 w 138"/>
                    <a:gd name="T3" fmla="*/ 0 h 110"/>
                    <a:gd name="T4" fmla="*/ 0 w 138"/>
                    <a:gd name="T5" fmla="*/ 110 h 110"/>
                    <a:gd name="T6" fmla="*/ 122 w 138"/>
                    <a:gd name="T7" fmla="*/ 110 h 110"/>
                    <a:gd name="T8" fmla="*/ 138 w 138"/>
                    <a:gd name="T9" fmla="*/ 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8" h="110">
                      <a:moveTo>
                        <a:pt x="138" y="0"/>
                      </a:moveTo>
                      <a:lnTo>
                        <a:pt x="17" y="0"/>
                      </a:lnTo>
                      <a:lnTo>
                        <a:pt x="0" y="110"/>
                      </a:lnTo>
                      <a:lnTo>
                        <a:pt x="122" y="110"/>
                      </a:lnTo>
                      <a:lnTo>
                        <a:pt x="13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513" name="Freeform 172"/>
                <p:cNvSpPr>
                  <a:spLocks/>
                </p:cNvSpPr>
                <p:nvPr/>
              </p:nvSpPr>
              <p:spPr bwMode="auto">
                <a:xfrm>
                  <a:off x="2481" y="2262"/>
                  <a:ext cx="138" cy="110"/>
                </a:xfrm>
                <a:custGeom>
                  <a:avLst/>
                  <a:gdLst>
                    <a:gd name="T0" fmla="*/ 122 w 138"/>
                    <a:gd name="T1" fmla="*/ 110 h 110"/>
                    <a:gd name="T2" fmla="*/ 138 w 138"/>
                    <a:gd name="T3" fmla="*/ 0 h 110"/>
                    <a:gd name="T4" fmla="*/ 15 w 138"/>
                    <a:gd name="T5" fmla="*/ 0 h 110"/>
                    <a:gd name="T6" fmla="*/ 0 w 138"/>
                    <a:gd name="T7" fmla="*/ 110 h 110"/>
                    <a:gd name="T8" fmla="*/ 122 w 138"/>
                    <a:gd name="T9" fmla="*/ 11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8" h="110">
                      <a:moveTo>
                        <a:pt x="122" y="110"/>
                      </a:moveTo>
                      <a:lnTo>
                        <a:pt x="138" y="0"/>
                      </a:lnTo>
                      <a:lnTo>
                        <a:pt x="15" y="0"/>
                      </a:lnTo>
                      <a:lnTo>
                        <a:pt x="0" y="110"/>
                      </a:lnTo>
                      <a:lnTo>
                        <a:pt x="122" y="11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514" name="Freeform 173"/>
                <p:cNvSpPr>
                  <a:spLocks/>
                </p:cNvSpPr>
                <p:nvPr/>
              </p:nvSpPr>
              <p:spPr bwMode="auto">
                <a:xfrm>
                  <a:off x="2820" y="2262"/>
                  <a:ext cx="137" cy="110"/>
                </a:xfrm>
                <a:custGeom>
                  <a:avLst/>
                  <a:gdLst>
                    <a:gd name="T0" fmla="*/ 137 w 137"/>
                    <a:gd name="T1" fmla="*/ 0 h 110"/>
                    <a:gd name="T2" fmla="*/ 16 w 137"/>
                    <a:gd name="T3" fmla="*/ 0 h 110"/>
                    <a:gd name="T4" fmla="*/ 0 w 137"/>
                    <a:gd name="T5" fmla="*/ 110 h 110"/>
                    <a:gd name="T6" fmla="*/ 122 w 137"/>
                    <a:gd name="T7" fmla="*/ 110 h 110"/>
                    <a:gd name="T8" fmla="*/ 137 w 137"/>
                    <a:gd name="T9" fmla="*/ 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7" h="110">
                      <a:moveTo>
                        <a:pt x="137" y="0"/>
                      </a:moveTo>
                      <a:lnTo>
                        <a:pt x="16" y="0"/>
                      </a:lnTo>
                      <a:lnTo>
                        <a:pt x="0" y="110"/>
                      </a:lnTo>
                      <a:lnTo>
                        <a:pt x="122" y="110"/>
                      </a:lnTo>
                      <a:lnTo>
                        <a:pt x="137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515" name="Freeform 174"/>
                <p:cNvSpPr>
                  <a:spLocks/>
                </p:cNvSpPr>
                <p:nvPr/>
              </p:nvSpPr>
              <p:spPr bwMode="auto">
                <a:xfrm>
                  <a:off x="2989" y="2262"/>
                  <a:ext cx="136" cy="110"/>
                </a:xfrm>
                <a:custGeom>
                  <a:avLst/>
                  <a:gdLst>
                    <a:gd name="T0" fmla="*/ 136 w 136"/>
                    <a:gd name="T1" fmla="*/ 0 h 110"/>
                    <a:gd name="T2" fmla="*/ 16 w 136"/>
                    <a:gd name="T3" fmla="*/ 0 h 110"/>
                    <a:gd name="T4" fmla="*/ 0 w 136"/>
                    <a:gd name="T5" fmla="*/ 110 h 110"/>
                    <a:gd name="T6" fmla="*/ 121 w 136"/>
                    <a:gd name="T7" fmla="*/ 110 h 110"/>
                    <a:gd name="T8" fmla="*/ 136 w 136"/>
                    <a:gd name="T9" fmla="*/ 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" h="110">
                      <a:moveTo>
                        <a:pt x="136" y="0"/>
                      </a:moveTo>
                      <a:lnTo>
                        <a:pt x="16" y="0"/>
                      </a:lnTo>
                      <a:lnTo>
                        <a:pt x="0" y="110"/>
                      </a:lnTo>
                      <a:lnTo>
                        <a:pt x="121" y="110"/>
                      </a:lnTo>
                      <a:lnTo>
                        <a:pt x="13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516" name="Freeform 175"/>
                <p:cNvSpPr>
                  <a:spLocks/>
                </p:cNvSpPr>
                <p:nvPr/>
              </p:nvSpPr>
              <p:spPr bwMode="auto">
                <a:xfrm>
                  <a:off x="3162" y="2262"/>
                  <a:ext cx="138" cy="110"/>
                </a:xfrm>
                <a:custGeom>
                  <a:avLst/>
                  <a:gdLst>
                    <a:gd name="T0" fmla="*/ 138 w 138"/>
                    <a:gd name="T1" fmla="*/ 0 h 110"/>
                    <a:gd name="T2" fmla="*/ 17 w 138"/>
                    <a:gd name="T3" fmla="*/ 0 h 110"/>
                    <a:gd name="T4" fmla="*/ 0 w 138"/>
                    <a:gd name="T5" fmla="*/ 110 h 110"/>
                    <a:gd name="T6" fmla="*/ 123 w 138"/>
                    <a:gd name="T7" fmla="*/ 110 h 110"/>
                    <a:gd name="T8" fmla="*/ 138 w 138"/>
                    <a:gd name="T9" fmla="*/ 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8" h="110">
                      <a:moveTo>
                        <a:pt x="138" y="0"/>
                      </a:moveTo>
                      <a:lnTo>
                        <a:pt x="17" y="0"/>
                      </a:lnTo>
                      <a:lnTo>
                        <a:pt x="0" y="110"/>
                      </a:lnTo>
                      <a:lnTo>
                        <a:pt x="123" y="110"/>
                      </a:lnTo>
                      <a:lnTo>
                        <a:pt x="13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497" name="Group 176"/>
              <p:cNvGrpSpPr>
                <a:grpSpLocks/>
              </p:cNvGrpSpPr>
              <p:nvPr/>
            </p:nvGrpSpPr>
            <p:grpSpPr bwMode="auto">
              <a:xfrm>
                <a:off x="2832" y="960"/>
                <a:ext cx="1117" cy="518"/>
                <a:chOff x="3847" y="1511"/>
                <a:chExt cx="1117" cy="518"/>
              </a:xfrm>
            </p:grpSpPr>
            <p:sp>
              <p:nvSpPr>
                <p:cNvPr id="14506" name="Freeform 177"/>
                <p:cNvSpPr>
                  <a:spLocks/>
                </p:cNvSpPr>
                <p:nvPr/>
              </p:nvSpPr>
              <p:spPr bwMode="auto">
                <a:xfrm>
                  <a:off x="3847" y="1511"/>
                  <a:ext cx="1117" cy="518"/>
                </a:xfrm>
                <a:custGeom>
                  <a:avLst/>
                  <a:gdLst>
                    <a:gd name="T0" fmla="*/ 1117 w 1117"/>
                    <a:gd name="T1" fmla="*/ 161 h 518"/>
                    <a:gd name="T2" fmla="*/ 1114 w 1117"/>
                    <a:gd name="T3" fmla="*/ 145 h 518"/>
                    <a:gd name="T4" fmla="*/ 1105 w 1117"/>
                    <a:gd name="T5" fmla="*/ 132 h 518"/>
                    <a:gd name="T6" fmla="*/ 1092 w 1117"/>
                    <a:gd name="T7" fmla="*/ 123 h 518"/>
                    <a:gd name="T8" fmla="*/ 1078 w 1117"/>
                    <a:gd name="T9" fmla="*/ 121 h 518"/>
                    <a:gd name="T10" fmla="*/ 974 w 1117"/>
                    <a:gd name="T11" fmla="*/ 71 h 518"/>
                    <a:gd name="T12" fmla="*/ 970 w 1117"/>
                    <a:gd name="T13" fmla="*/ 57 h 518"/>
                    <a:gd name="T14" fmla="*/ 962 w 1117"/>
                    <a:gd name="T15" fmla="*/ 46 h 518"/>
                    <a:gd name="T16" fmla="*/ 950 w 1117"/>
                    <a:gd name="T17" fmla="*/ 39 h 518"/>
                    <a:gd name="T18" fmla="*/ 936 w 1117"/>
                    <a:gd name="T19" fmla="*/ 35 h 518"/>
                    <a:gd name="T20" fmla="*/ 760 w 1117"/>
                    <a:gd name="T21" fmla="*/ 0 h 518"/>
                    <a:gd name="T22" fmla="*/ 588 w 1117"/>
                    <a:gd name="T23" fmla="*/ 35 h 518"/>
                    <a:gd name="T24" fmla="*/ 0 w 1117"/>
                    <a:gd name="T25" fmla="*/ 344 h 518"/>
                    <a:gd name="T26" fmla="*/ 171 w 1117"/>
                    <a:gd name="T27" fmla="*/ 465 h 518"/>
                    <a:gd name="T28" fmla="*/ 176 w 1117"/>
                    <a:gd name="T29" fmla="*/ 485 h 518"/>
                    <a:gd name="T30" fmla="*/ 188 w 1117"/>
                    <a:gd name="T31" fmla="*/ 503 h 518"/>
                    <a:gd name="T32" fmla="*/ 204 w 1117"/>
                    <a:gd name="T33" fmla="*/ 514 h 518"/>
                    <a:gd name="T34" fmla="*/ 223 w 1117"/>
                    <a:gd name="T35" fmla="*/ 518 h 518"/>
                    <a:gd name="T36" fmla="*/ 239 w 1117"/>
                    <a:gd name="T37" fmla="*/ 516 h 518"/>
                    <a:gd name="T38" fmla="*/ 253 w 1117"/>
                    <a:gd name="T39" fmla="*/ 508 h 518"/>
                    <a:gd name="T40" fmla="*/ 264 w 1117"/>
                    <a:gd name="T41" fmla="*/ 497 h 518"/>
                    <a:gd name="T42" fmla="*/ 271 w 1117"/>
                    <a:gd name="T43" fmla="*/ 482 h 518"/>
                    <a:gd name="T44" fmla="*/ 280 w 1117"/>
                    <a:gd name="T45" fmla="*/ 497 h 518"/>
                    <a:gd name="T46" fmla="*/ 291 w 1117"/>
                    <a:gd name="T47" fmla="*/ 508 h 518"/>
                    <a:gd name="T48" fmla="*/ 305 w 1117"/>
                    <a:gd name="T49" fmla="*/ 516 h 518"/>
                    <a:gd name="T50" fmla="*/ 320 w 1117"/>
                    <a:gd name="T51" fmla="*/ 518 h 518"/>
                    <a:gd name="T52" fmla="*/ 339 w 1117"/>
                    <a:gd name="T53" fmla="*/ 514 h 518"/>
                    <a:gd name="T54" fmla="*/ 356 w 1117"/>
                    <a:gd name="T55" fmla="*/ 503 h 518"/>
                    <a:gd name="T56" fmla="*/ 368 w 1117"/>
                    <a:gd name="T57" fmla="*/ 485 h 518"/>
                    <a:gd name="T58" fmla="*/ 372 w 1117"/>
                    <a:gd name="T59" fmla="*/ 465 h 518"/>
                    <a:gd name="T60" fmla="*/ 718 w 1117"/>
                    <a:gd name="T61" fmla="*/ 476 h 518"/>
                    <a:gd name="T62" fmla="*/ 727 w 1117"/>
                    <a:gd name="T63" fmla="*/ 494 h 518"/>
                    <a:gd name="T64" fmla="*/ 741 w 1117"/>
                    <a:gd name="T65" fmla="*/ 509 h 518"/>
                    <a:gd name="T66" fmla="*/ 759 w 1117"/>
                    <a:gd name="T67" fmla="*/ 517 h 518"/>
                    <a:gd name="T68" fmla="*/ 776 w 1117"/>
                    <a:gd name="T69" fmla="*/ 517 h 518"/>
                    <a:gd name="T70" fmla="*/ 792 w 1117"/>
                    <a:gd name="T71" fmla="*/ 512 h 518"/>
                    <a:gd name="T72" fmla="*/ 805 w 1117"/>
                    <a:gd name="T73" fmla="*/ 503 h 518"/>
                    <a:gd name="T74" fmla="*/ 814 w 1117"/>
                    <a:gd name="T75" fmla="*/ 490 h 518"/>
                    <a:gd name="T76" fmla="*/ 821 w 1117"/>
                    <a:gd name="T77" fmla="*/ 490 h 518"/>
                    <a:gd name="T78" fmla="*/ 831 w 1117"/>
                    <a:gd name="T79" fmla="*/ 503 h 518"/>
                    <a:gd name="T80" fmla="*/ 843 w 1117"/>
                    <a:gd name="T81" fmla="*/ 512 h 518"/>
                    <a:gd name="T82" fmla="*/ 858 w 1117"/>
                    <a:gd name="T83" fmla="*/ 517 h 518"/>
                    <a:gd name="T84" fmla="*/ 875 w 1117"/>
                    <a:gd name="T85" fmla="*/ 517 h 518"/>
                    <a:gd name="T86" fmla="*/ 894 w 1117"/>
                    <a:gd name="T87" fmla="*/ 509 h 518"/>
                    <a:gd name="T88" fmla="*/ 908 w 1117"/>
                    <a:gd name="T89" fmla="*/ 494 h 518"/>
                    <a:gd name="T90" fmla="*/ 916 w 1117"/>
                    <a:gd name="T91" fmla="*/ 476 h 518"/>
                    <a:gd name="T92" fmla="*/ 1112 w 1117"/>
                    <a:gd name="T93" fmla="*/ 465 h 518"/>
                    <a:gd name="T94" fmla="*/ 1112 w 1117"/>
                    <a:gd name="T95" fmla="*/ 351 h 518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</a:gdLst>
                  <a:ahLst/>
                  <a:cxnLst>
                    <a:cxn ang="T96">
                      <a:pos x="T0" y="T1"/>
                    </a:cxn>
                    <a:cxn ang="T97">
                      <a:pos x="T2" y="T3"/>
                    </a:cxn>
                    <a:cxn ang="T98">
                      <a:pos x="T4" y="T5"/>
                    </a:cxn>
                    <a:cxn ang="T99">
                      <a:pos x="T6" y="T7"/>
                    </a:cxn>
                    <a:cxn ang="T100">
                      <a:pos x="T8" y="T9"/>
                    </a:cxn>
                    <a:cxn ang="T101">
                      <a:pos x="T10" y="T11"/>
                    </a:cxn>
                    <a:cxn ang="T102">
                      <a:pos x="T12" y="T13"/>
                    </a:cxn>
                    <a:cxn ang="T103">
                      <a:pos x="T14" y="T15"/>
                    </a:cxn>
                    <a:cxn ang="T104">
                      <a:pos x="T16" y="T17"/>
                    </a:cxn>
                    <a:cxn ang="T105">
                      <a:pos x="T18" y="T19"/>
                    </a:cxn>
                    <a:cxn ang="T106">
                      <a:pos x="T20" y="T21"/>
                    </a:cxn>
                    <a:cxn ang="T107">
                      <a:pos x="T22" y="T23"/>
                    </a:cxn>
                    <a:cxn ang="T108">
                      <a:pos x="T24" y="T25"/>
                    </a:cxn>
                    <a:cxn ang="T109">
                      <a:pos x="T26" y="T27"/>
                    </a:cxn>
                    <a:cxn ang="T110">
                      <a:pos x="T28" y="T29"/>
                    </a:cxn>
                    <a:cxn ang="T111">
                      <a:pos x="T30" y="T31"/>
                    </a:cxn>
                    <a:cxn ang="T112">
                      <a:pos x="T32" y="T33"/>
                    </a:cxn>
                    <a:cxn ang="T113">
                      <a:pos x="T34" y="T35"/>
                    </a:cxn>
                    <a:cxn ang="T114">
                      <a:pos x="T36" y="T37"/>
                    </a:cxn>
                    <a:cxn ang="T115">
                      <a:pos x="T38" y="T39"/>
                    </a:cxn>
                    <a:cxn ang="T116">
                      <a:pos x="T40" y="T41"/>
                    </a:cxn>
                    <a:cxn ang="T117">
                      <a:pos x="T42" y="T43"/>
                    </a:cxn>
                    <a:cxn ang="T118">
                      <a:pos x="T44" y="T45"/>
                    </a:cxn>
                    <a:cxn ang="T119">
                      <a:pos x="T46" y="T47"/>
                    </a:cxn>
                    <a:cxn ang="T120">
                      <a:pos x="T48" y="T49"/>
                    </a:cxn>
                    <a:cxn ang="T121">
                      <a:pos x="T50" y="T51"/>
                    </a:cxn>
                    <a:cxn ang="T122">
                      <a:pos x="T52" y="T53"/>
                    </a:cxn>
                    <a:cxn ang="T123">
                      <a:pos x="T54" y="T55"/>
                    </a:cxn>
                    <a:cxn ang="T124">
                      <a:pos x="T56" y="T57"/>
                    </a:cxn>
                    <a:cxn ang="T125">
                      <a:pos x="T58" y="T59"/>
                    </a:cxn>
                    <a:cxn ang="T126">
                      <a:pos x="T60" y="T61"/>
                    </a:cxn>
                    <a:cxn ang="T127">
                      <a:pos x="T62" y="T63"/>
                    </a:cxn>
                    <a:cxn ang="T128">
                      <a:pos x="T64" y="T65"/>
                    </a:cxn>
                    <a:cxn ang="T129">
                      <a:pos x="T66" y="T67"/>
                    </a:cxn>
                    <a:cxn ang="T130">
                      <a:pos x="T68" y="T69"/>
                    </a:cxn>
                    <a:cxn ang="T131">
                      <a:pos x="T70" y="T71"/>
                    </a:cxn>
                    <a:cxn ang="T132">
                      <a:pos x="T72" y="T73"/>
                    </a:cxn>
                    <a:cxn ang="T133">
                      <a:pos x="T74" y="T75"/>
                    </a:cxn>
                    <a:cxn ang="T134">
                      <a:pos x="T76" y="T77"/>
                    </a:cxn>
                    <a:cxn ang="T135">
                      <a:pos x="T78" y="T79"/>
                    </a:cxn>
                    <a:cxn ang="T136">
                      <a:pos x="T80" y="T81"/>
                    </a:cxn>
                    <a:cxn ang="T137">
                      <a:pos x="T82" y="T83"/>
                    </a:cxn>
                    <a:cxn ang="T138">
                      <a:pos x="T84" y="T85"/>
                    </a:cxn>
                    <a:cxn ang="T139">
                      <a:pos x="T86" y="T87"/>
                    </a:cxn>
                    <a:cxn ang="T140">
                      <a:pos x="T88" y="T89"/>
                    </a:cxn>
                    <a:cxn ang="T141">
                      <a:pos x="T90" y="T91"/>
                    </a:cxn>
                    <a:cxn ang="T142">
                      <a:pos x="T92" y="T93"/>
                    </a:cxn>
                    <a:cxn ang="T143">
                      <a:pos x="T94" y="T95"/>
                    </a:cxn>
                  </a:cxnLst>
                  <a:rect l="0" t="0" r="r" b="b"/>
                  <a:pathLst>
                    <a:path w="1117" h="518">
                      <a:moveTo>
                        <a:pt x="1112" y="351"/>
                      </a:moveTo>
                      <a:lnTo>
                        <a:pt x="1117" y="161"/>
                      </a:lnTo>
                      <a:lnTo>
                        <a:pt x="1116" y="152"/>
                      </a:lnTo>
                      <a:lnTo>
                        <a:pt x="1114" y="145"/>
                      </a:lnTo>
                      <a:lnTo>
                        <a:pt x="1110" y="138"/>
                      </a:lnTo>
                      <a:lnTo>
                        <a:pt x="1105" y="132"/>
                      </a:lnTo>
                      <a:lnTo>
                        <a:pt x="1099" y="126"/>
                      </a:lnTo>
                      <a:lnTo>
                        <a:pt x="1092" y="123"/>
                      </a:lnTo>
                      <a:lnTo>
                        <a:pt x="1086" y="122"/>
                      </a:lnTo>
                      <a:lnTo>
                        <a:pt x="1078" y="121"/>
                      </a:lnTo>
                      <a:lnTo>
                        <a:pt x="990" y="121"/>
                      </a:lnTo>
                      <a:lnTo>
                        <a:pt x="974" y="71"/>
                      </a:lnTo>
                      <a:lnTo>
                        <a:pt x="973" y="64"/>
                      </a:lnTo>
                      <a:lnTo>
                        <a:pt x="970" y="57"/>
                      </a:lnTo>
                      <a:lnTo>
                        <a:pt x="966" y="52"/>
                      </a:lnTo>
                      <a:lnTo>
                        <a:pt x="962" y="46"/>
                      </a:lnTo>
                      <a:lnTo>
                        <a:pt x="956" y="42"/>
                      </a:lnTo>
                      <a:lnTo>
                        <a:pt x="950" y="39"/>
                      </a:lnTo>
                      <a:lnTo>
                        <a:pt x="943" y="36"/>
                      </a:lnTo>
                      <a:lnTo>
                        <a:pt x="936" y="35"/>
                      </a:lnTo>
                      <a:lnTo>
                        <a:pt x="792" y="35"/>
                      </a:lnTo>
                      <a:lnTo>
                        <a:pt x="760" y="0"/>
                      </a:lnTo>
                      <a:lnTo>
                        <a:pt x="618" y="0"/>
                      </a:lnTo>
                      <a:lnTo>
                        <a:pt x="588" y="35"/>
                      </a:lnTo>
                      <a:lnTo>
                        <a:pt x="44" y="35"/>
                      </a:lnTo>
                      <a:lnTo>
                        <a:pt x="0" y="344"/>
                      </a:lnTo>
                      <a:lnTo>
                        <a:pt x="73" y="465"/>
                      </a:lnTo>
                      <a:lnTo>
                        <a:pt x="171" y="465"/>
                      </a:lnTo>
                      <a:lnTo>
                        <a:pt x="172" y="476"/>
                      </a:lnTo>
                      <a:lnTo>
                        <a:pt x="176" y="485"/>
                      </a:lnTo>
                      <a:lnTo>
                        <a:pt x="181" y="494"/>
                      </a:lnTo>
                      <a:lnTo>
                        <a:pt x="188" y="503"/>
                      </a:lnTo>
                      <a:lnTo>
                        <a:pt x="195" y="509"/>
                      </a:lnTo>
                      <a:lnTo>
                        <a:pt x="204" y="514"/>
                      </a:lnTo>
                      <a:lnTo>
                        <a:pt x="214" y="517"/>
                      </a:lnTo>
                      <a:lnTo>
                        <a:pt x="223" y="518"/>
                      </a:lnTo>
                      <a:lnTo>
                        <a:pt x="231" y="517"/>
                      </a:lnTo>
                      <a:lnTo>
                        <a:pt x="239" y="516"/>
                      </a:lnTo>
                      <a:lnTo>
                        <a:pt x="246" y="512"/>
                      </a:lnTo>
                      <a:lnTo>
                        <a:pt x="253" y="508"/>
                      </a:lnTo>
                      <a:lnTo>
                        <a:pt x="258" y="503"/>
                      </a:lnTo>
                      <a:lnTo>
                        <a:pt x="264" y="497"/>
                      </a:lnTo>
                      <a:lnTo>
                        <a:pt x="268" y="490"/>
                      </a:lnTo>
                      <a:lnTo>
                        <a:pt x="271" y="482"/>
                      </a:lnTo>
                      <a:lnTo>
                        <a:pt x="274" y="490"/>
                      </a:lnTo>
                      <a:lnTo>
                        <a:pt x="280" y="497"/>
                      </a:lnTo>
                      <a:lnTo>
                        <a:pt x="284" y="503"/>
                      </a:lnTo>
                      <a:lnTo>
                        <a:pt x="291" y="508"/>
                      </a:lnTo>
                      <a:lnTo>
                        <a:pt x="297" y="512"/>
                      </a:lnTo>
                      <a:lnTo>
                        <a:pt x="305" y="516"/>
                      </a:lnTo>
                      <a:lnTo>
                        <a:pt x="312" y="517"/>
                      </a:lnTo>
                      <a:lnTo>
                        <a:pt x="320" y="518"/>
                      </a:lnTo>
                      <a:lnTo>
                        <a:pt x="330" y="517"/>
                      </a:lnTo>
                      <a:lnTo>
                        <a:pt x="339" y="514"/>
                      </a:lnTo>
                      <a:lnTo>
                        <a:pt x="348" y="509"/>
                      </a:lnTo>
                      <a:lnTo>
                        <a:pt x="356" y="503"/>
                      </a:lnTo>
                      <a:lnTo>
                        <a:pt x="362" y="494"/>
                      </a:lnTo>
                      <a:lnTo>
                        <a:pt x="368" y="485"/>
                      </a:lnTo>
                      <a:lnTo>
                        <a:pt x="371" y="476"/>
                      </a:lnTo>
                      <a:lnTo>
                        <a:pt x="372" y="465"/>
                      </a:lnTo>
                      <a:lnTo>
                        <a:pt x="717" y="465"/>
                      </a:lnTo>
                      <a:lnTo>
                        <a:pt x="718" y="476"/>
                      </a:lnTo>
                      <a:lnTo>
                        <a:pt x="721" y="485"/>
                      </a:lnTo>
                      <a:lnTo>
                        <a:pt x="727" y="494"/>
                      </a:lnTo>
                      <a:lnTo>
                        <a:pt x="733" y="503"/>
                      </a:lnTo>
                      <a:lnTo>
                        <a:pt x="741" y="509"/>
                      </a:lnTo>
                      <a:lnTo>
                        <a:pt x="749" y="514"/>
                      </a:lnTo>
                      <a:lnTo>
                        <a:pt x="759" y="517"/>
                      </a:lnTo>
                      <a:lnTo>
                        <a:pt x="769" y="518"/>
                      </a:lnTo>
                      <a:lnTo>
                        <a:pt x="776" y="517"/>
                      </a:lnTo>
                      <a:lnTo>
                        <a:pt x="784" y="516"/>
                      </a:lnTo>
                      <a:lnTo>
                        <a:pt x="792" y="512"/>
                      </a:lnTo>
                      <a:lnTo>
                        <a:pt x="798" y="508"/>
                      </a:lnTo>
                      <a:lnTo>
                        <a:pt x="805" y="503"/>
                      </a:lnTo>
                      <a:lnTo>
                        <a:pt x="810" y="497"/>
                      </a:lnTo>
                      <a:lnTo>
                        <a:pt x="814" y="490"/>
                      </a:lnTo>
                      <a:lnTo>
                        <a:pt x="818" y="482"/>
                      </a:lnTo>
                      <a:lnTo>
                        <a:pt x="821" y="490"/>
                      </a:lnTo>
                      <a:lnTo>
                        <a:pt x="825" y="497"/>
                      </a:lnTo>
                      <a:lnTo>
                        <a:pt x="831" y="503"/>
                      </a:lnTo>
                      <a:lnTo>
                        <a:pt x="836" y="508"/>
                      </a:lnTo>
                      <a:lnTo>
                        <a:pt x="843" y="512"/>
                      </a:lnTo>
                      <a:lnTo>
                        <a:pt x="850" y="516"/>
                      </a:lnTo>
                      <a:lnTo>
                        <a:pt x="858" y="517"/>
                      </a:lnTo>
                      <a:lnTo>
                        <a:pt x="865" y="518"/>
                      </a:lnTo>
                      <a:lnTo>
                        <a:pt x="875" y="517"/>
                      </a:lnTo>
                      <a:lnTo>
                        <a:pt x="885" y="514"/>
                      </a:lnTo>
                      <a:lnTo>
                        <a:pt x="894" y="509"/>
                      </a:lnTo>
                      <a:lnTo>
                        <a:pt x="901" y="503"/>
                      </a:lnTo>
                      <a:lnTo>
                        <a:pt x="908" y="494"/>
                      </a:lnTo>
                      <a:lnTo>
                        <a:pt x="913" y="485"/>
                      </a:lnTo>
                      <a:lnTo>
                        <a:pt x="916" y="476"/>
                      </a:lnTo>
                      <a:lnTo>
                        <a:pt x="917" y="465"/>
                      </a:lnTo>
                      <a:lnTo>
                        <a:pt x="1112" y="465"/>
                      </a:lnTo>
                      <a:lnTo>
                        <a:pt x="1066" y="401"/>
                      </a:lnTo>
                      <a:lnTo>
                        <a:pt x="1112" y="35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507" name="Freeform 178"/>
                <p:cNvSpPr>
                  <a:spLocks/>
                </p:cNvSpPr>
                <p:nvPr/>
              </p:nvSpPr>
              <p:spPr bwMode="auto">
                <a:xfrm>
                  <a:off x="3888" y="1584"/>
                  <a:ext cx="1038" cy="354"/>
                </a:xfrm>
                <a:custGeom>
                  <a:avLst/>
                  <a:gdLst>
                    <a:gd name="T0" fmla="*/ 1033 w 1038"/>
                    <a:gd name="T1" fmla="*/ 263 h 354"/>
                    <a:gd name="T2" fmla="*/ 976 w 1038"/>
                    <a:gd name="T3" fmla="*/ 325 h 354"/>
                    <a:gd name="T4" fmla="*/ 997 w 1038"/>
                    <a:gd name="T5" fmla="*/ 354 h 354"/>
                    <a:gd name="T6" fmla="*/ 53 w 1038"/>
                    <a:gd name="T7" fmla="*/ 354 h 354"/>
                    <a:gd name="T8" fmla="*/ 12 w 1038"/>
                    <a:gd name="T9" fmla="*/ 287 h 354"/>
                    <a:gd name="T10" fmla="*/ 869 w 1038"/>
                    <a:gd name="T11" fmla="*/ 287 h 354"/>
                    <a:gd name="T12" fmla="*/ 842 w 1038"/>
                    <a:gd name="T13" fmla="*/ 249 h 354"/>
                    <a:gd name="T14" fmla="*/ 0 w 1038"/>
                    <a:gd name="T15" fmla="*/ 249 h 354"/>
                    <a:gd name="T16" fmla="*/ 36 w 1038"/>
                    <a:gd name="T17" fmla="*/ 0 h 354"/>
                    <a:gd name="T18" fmla="*/ 895 w 1038"/>
                    <a:gd name="T19" fmla="*/ 0 h 354"/>
                    <a:gd name="T20" fmla="*/ 895 w 1038"/>
                    <a:gd name="T21" fmla="*/ 0 h 354"/>
                    <a:gd name="T22" fmla="*/ 895 w 1038"/>
                    <a:gd name="T23" fmla="*/ 1 h 354"/>
                    <a:gd name="T24" fmla="*/ 895 w 1038"/>
                    <a:gd name="T25" fmla="*/ 1 h 354"/>
                    <a:gd name="T26" fmla="*/ 895 w 1038"/>
                    <a:gd name="T27" fmla="*/ 2 h 354"/>
                    <a:gd name="T28" fmla="*/ 895 w 1038"/>
                    <a:gd name="T29" fmla="*/ 5 h 354"/>
                    <a:gd name="T30" fmla="*/ 904 w 1038"/>
                    <a:gd name="T31" fmla="*/ 26 h 354"/>
                    <a:gd name="T32" fmla="*/ 788 w 1038"/>
                    <a:gd name="T33" fmla="*/ 26 h 354"/>
                    <a:gd name="T34" fmla="*/ 816 w 1038"/>
                    <a:gd name="T35" fmla="*/ 83 h 354"/>
                    <a:gd name="T36" fmla="*/ 1037 w 1038"/>
                    <a:gd name="T37" fmla="*/ 85 h 354"/>
                    <a:gd name="T38" fmla="*/ 1037 w 1038"/>
                    <a:gd name="T39" fmla="*/ 85 h 354"/>
                    <a:gd name="T40" fmla="*/ 1038 w 1038"/>
                    <a:gd name="T41" fmla="*/ 86 h 354"/>
                    <a:gd name="T42" fmla="*/ 1038 w 1038"/>
                    <a:gd name="T43" fmla="*/ 86 h 354"/>
                    <a:gd name="T44" fmla="*/ 1038 w 1038"/>
                    <a:gd name="T45" fmla="*/ 87 h 354"/>
                    <a:gd name="T46" fmla="*/ 1033 w 1038"/>
                    <a:gd name="T47" fmla="*/ 263 h 354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0" t="0" r="r" b="b"/>
                  <a:pathLst>
                    <a:path w="1038" h="354">
                      <a:moveTo>
                        <a:pt x="1033" y="263"/>
                      </a:moveTo>
                      <a:lnTo>
                        <a:pt x="976" y="325"/>
                      </a:lnTo>
                      <a:lnTo>
                        <a:pt x="997" y="354"/>
                      </a:lnTo>
                      <a:lnTo>
                        <a:pt x="53" y="354"/>
                      </a:lnTo>
                      <a:lnTo>
                        <a:pt x="12" y="287"/>
                      </a:lnTo>
                      <a:lnTo>
                        <a:pt x="869" y="287"/>
                      </a:lnTo>
                      <a:lnTo>
                        <a:pt x="842" y="249"/>
                      </a:lnTo>
                      <a:lnTo>
                        <a:pt x="0" y="249"/>
                      </a:lnTo>
                      <a:lnTo>
                        <a:pt x="36" y="0"/>
                      </a:lnTo>
                      <a:lnTo>
                        <a:pt x="895" y="0"/>
                      </a:lnTo>
                      <a:lnTo>
                        <a:pt x="895" y="1"/>
                      </a:lnTo>
                      <a:lnTo>
                        <a:pt x="895" y="2"/>
                      </a:lnTo>
                      <a:lnTo>
                        <a:pt x="895" y="5"/>
                      </a:lnTo>
                      <a:lnTo>
                        <a:pt x="904" y="26"/>
                      </a:lnTo>
                      <a:lnTo>
                        <a:pt x="788" y="26"/>
                      </a:lnTo>
                      <a:lnTo>
                        <a:pt x="816" y="83"/>
                      </a:lnTo>
                      <a:lnTo>
                        <a:pt x="1037" y="85"/>
                      </a:lnTo>
                      <a:lnTo>
                        <a:pt x="1038" y="86"/>
                      </a:lnTo>
                      <a:lnTo>
                        <a:pt x="1038" y="87"/>
                      </a:lnTo>
                      <a:lnTo>
                        <a:pt x="1033" y="263"/>
                      </a:lnTo>
                      <a:close/>
                    </a:path>
                  </a:pathLst>
                </a:custGeom>
                <a:solidFill>
                  <a:srgbClr val="3FB2E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508" name="Freeform 179"/>
                <p:cNvSpPr>
                  <a:spLocks/>
                </p:cNvSpPr>
                <p:nvPr/>
              </p:nvSpPr>
              <p:spPr bwMode="auto">
                <a:xfrm>
                  <a:off x="4873" y="1694"/>
                  <a:ext cx="35" cy="75"/>
                </a:xfrm>
                <a:custGeom>
                  <a:avLst/>
                  <a:gdLst>
                    <a:gd name="T0" fmla="*/ 17 w 35"/>
                    <a:gd name="T1" fmla="*/ 0 h 75"/>
                    <a:gd name="T2" fmla="*/ 11 w 35"/>
                    <a:gd name="T3" fmla="*/ 3 h 75"/>
                    <a:gd name="T4" fmla="*/ 5 w 35"/>
                    <a:gd name="T5" fmla="*/ 11 h 75"/>
                    <a:gd name="T6" fmla="*/ 1 w 35"/>
                    <a:gd name="T7" fmla="*/ 24 h 75"/>
                    <a:gd name="T8" fmla="*/ 0 w 35"/>
                    <a:gd name="T9" fmla="*/ 38 h 75"/>
                    <a:gd name="T10" fmla="*/ 1 w 35"/>
                    <a:gd name="T11" fmla="*/ 53 h 75"/>
                    <a:gd name="T12" fmla="*/ 5 w 35"/>
                    <a:gd name="T13" fmla="*/ 64 h 75"/>
                    <a:gd name="T14" fmla="*/ 11 w 35"/>
                    <a:gd name="T15" fmla="*/ 71 h 75"/>
                    <a:gd name="T16" fmla="*/ 17 w 35"/>
                    <a:gd name="T17" fmla="*/ 75 h 75"/>
                    <a:gd name="T18" fmla="*/ 24 w 35"/>
                    <a:gd name="T19" fmla="*/ 71 h 75"/>
                    <a:gd name="T20" fmla="*/ 29 w 35"/>
                    <a:gd name="T21" fmla="*/ 64 h 75"/>
                    <a:gd name="T22" fmla="*/ 34 w 35"/>
                    <a:gd name="T23" fmla="*/ 53 h 75"/>
                    <a:gd name="T24" fmla="*/ 35 w 35"/>
                    <a:gd name="T25" fmla="*/ 38 h 75"/>
                    <a:gd name="T26" fmla="*/ 34 w 35"/>
                    <a:gd name="T27" fmla="*/ 24 h 75"/>
                    <a:gd name="T28" fmla="*/ 29 w 35"/>
                    <a:gd name="T29" fmla="*/ 11 h 75"/>
                    <a:gd name="T30" fmla="*/ 24 w 35"/>
                    <a:gd name="T31" fmla="*/ 3 h 75"/>
                    <a:gd name="T32" fmla="*/ 17 w 35"/>
                    <a:gd name="T33" fmla="*/ 0 h 75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0" t="0" r="r" b="b"/>
                  <a:pathLst>
                    <a:path w="35" h="75">
                      <a:moveTo>
                        <a:pt x="17" y="0"/>
                      </a:moveTo>
                      <a:lnTo>
                        <a:pt x="11" y="3"/>
                      </a:lnTo>
                      <a:lnTo>
                        <a:pt x="5" y="11"/>
                      </a:lnTo>
                      <a:lnTo>
                        <a:pt x="1" y="24"/>
                      </a:lnTo>
                      <a:lnTo>
                        <a:pt x="0" y="38"/>
                      </a:lnTo>
                      <a:lnTo>
                        <a:pt x="1" y="53"/>
                      </a:lnTo>
                      <a:lnTo>
                        <a:pt x="5" y="64"/>
                      </a:lnTo>
                      <a:lnTo>
                        <a:pt x="11" y="71"/>
                      </a:lnTo>
                      <a:lnTo>
                        <a:pt x="17" y="75"/>
                      </a:lnTo>
                      <a:lnTo>
                        <a:pt x="24" y="71"/>
                      </a:lnTo>
                      <a:lnTo>
                        <a:pt x="29" y="64"/>
                      </a:lnTo>
                      <a:lnTo>
                        <a:pt x="34" y="53"/>
                      </a:lnTo>
                      <a:lnTo>
                        <a:pt x="35" y="38"/>
                      </a:lnTo>
                      <a:lnTo>
                        <a:pt x="34" y="24"/>
                      </a:lnTo>
                      <a:lnTo>
                        <a:pt x="29" y="11"/>
                      </a:lnTo>
                      <a:lnTo>
                        <a:pt x="24" y="3"/>
                      </a:lnTo>
                      <a:lnTo>
                        <a:pt x="17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509" name="Freeform 180"/>
                <p:cNvSpPr>
                  <a:spLocks/>
                </p:cNvSpPr>
                <p:nvPr/>
              </p:nvSpPr>
              <p:spPr bwMode="auto">
                <a:xfrm>
                  <a:off x="4481" y="1614"/>
                  <a:ext cx="189" cy="49"/>
                </a:xfrm>
                <a:custGeom>
                  <a:avLst/>
                  <a:gdLst>
                    <a:gd name="T0" fmla="*/ 23 w 189"/>
                    <a:gd name="T1" fmla="*/ 49 h 49"/>
                    <a:gd name="T2" fmla="*/ 0 w 189"/>
                    <a:gd name="T3" fmla="*/ 0 h 49"/>
                    <a:gd name="T4" fmla="*/ 162 w 189"/>
                    <a:gd name="T5" fmla="*/ 0 h 49"/>
                    <a:gd name="T6" fmla="*/ 189 w 189"/>
                    <a:gd name="T7" fmla="*/ 49 h 49"/>
                    <a:gd name="T8" fmla="*/ 23 w 189"/>
                    <a:gd name="T9" fmla="*/ 49 h 4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89" h="49">
                      <a:moveTo>
                        <a:pt x="23" y="49"/>
                      </a:moveTo>
                      <a:lnTo>
                        <a:pt x="0" y="0"/>
                      </a:lnTo>
                      <a:lnTo>
                        <a:pt x="162" y="0"/>
                      </a:lnTo>
                      <a:lnTo>
                        <a:pt x="189" y="49"/>
                      </a:lnTo>
                      <a:lnTo>
                        <a:pt x="23" y="4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498" name="Group 181"/>
              <p:cNvGrpSpPr>
                <a:grpSpLocks/>
              </p:cNvGrpSpPr>
              <p:nvPr/>
            </p:nvGrpSpPr>
            <p:grpSpPr bwMode="auto">
              <a:xfrm>
                <a:off x="1728" y="1008"/>
                <a:ext cx="1073" cy="483"/>
                <a:chOff x="2375" y="2170"/>
                <a:chExt cx="1073" cy="483"/>
              </a:xfrm>
            </p:grpSpPr>
            <p:sp>
              <p:nvSpPr>
                <p:cNvPr id="14499" name="Freeform 182"/>
                <p:cNvSpPr>
                  <a:spLocks/>
                </p:cNvSpPr>
                <p:nvPr/>
              </p:nvSpPr>
              <p:spPr bwMode="auto">
                <a:xfrm>
                  <a:off x="2375" y="2170"/>
                  <a:ext cx="1073" cy="483"/>
                </a:xfrm>
                <a:custGeom>
                  <a:avLst/>
                  <a:gdLst>
                    <a:gd name="T0" fmla="*/ 245 w 1073"/>
                    <a:gd name="T1" fmla="*/ 482 h 483"/>
                    <a:gd name="T2" fmla="*/ 260 w 1073"/>
                    <a:gd name="T3" fmla="*/ 477 h 483"/>
                    <a:gd name="T4" fmla="*/ 272 w 1073"/>
                    <a:gd name="T5" fmla="*/ 468 h 483"/>
                    <a:gd name="T6" fmla="*/ 282 w 1073"/>
                    <a:gd name="T7" fmla="*/ 455 h 483"/>
                    <a:gd name="T8" fmla="*/ 288 w 1073"/>
                    <a:gd name="T9" fmla="*/ 455 h 483"/>
                    <a:gd name="T10" fmla="*/ 298 w 1073"/>
                    <a:gd name="T11" fmla="*/ 468 h 483"/>
                    <a:gd name="T12" fmla="*/ 311 w 1073"/>
                    <a:gd name="T13" fmla="*/ 477 h 483"/>
                    <a:gd name="T14" fmla="*/ 326 w 1073"/>
                    <a:gd name="T15" fmla="*/ 482 h 483"/>
                    <a:gd name="T16" fmla="*/ 344 w 1073"/>
                    <a:gd name="T17" fmla="*/ 482 h 483"/>
                    <a:gd name="T18" fmla="*/ 362 w 1073"/>
                    <a:gd name="T19" fmla="*/ 474 h 483"/>
                    <a:gd name="T20" fmla="*/ 376 w 1073"/>
                    <a:gd name="T21" fmla="*/ 459 h 483"/>
                    <a:gd name="T22" fmla="*/ 385 w 1073"/>
                    <a:gd name="T23" fmla="*/ 441 h 483"/>
                    <a:gd name="T24" fmla="*/ 734 w 1073"/>
                    <a:gd name="T25" fmla="*/ 430 h 483"/>
                    <a:gd name="T26" fmla="*/ 739 w 1073"/>
                    <a:gd name="T27" fmla="*/ 450 h 483"/>
                    <a:gd name="T28" fmla="*/ 750 w 1073"/>
                    <a:gd name="T29" fmla="*/ 468 h 483"/>
                    <a:gd name="T30" fmla="*/ 767 w 1073"/>
                    <a:gd name="T31" fmla="*/ 479 h 483"/>
                    <a:gd name="T32" fmla="*/ 786 w 1073"/>
                    <a:gd name="T33" fmla="*/ 483 h 483"/>
                    <a:gd name="T34" fmla="*/ 801 w 1073"/>
                    <a:gd name="T35" fmla="*/ 481 h 483"/>
                    <a:gd name="T36" fmla="*/ 816 w 1073"/>
                    <a:gd name="T37" fmla="*/ 473 h 483"/>
                    <a:gd name="T38" fmla="*/ 827 w 1073"/>
                    <a:gd name="T39" fmla="*/ 462 h 483"/>
                    <a:gd name="T40" fmla="*/ 835 w 1073"/>
                    <a:gd name="T41" fmla="*/ 447 h 483"/>
                    <a:gd name="T42" fmla="*/ 843 w 1073"/>
                    <a:gd name="T43" fmla="*/ 462 h 483"/>
                    <a:gd name="T44" fmla="*/ 853 w 1073"/>
                    <a:gd name="T45" fmla="*/ 473 h 483"/>
                    <a:gd name="T46" fmla="*/ 868 w 1073"/>
                    <a:gd name="T47" fmla="*/ 481 h 483"/>
                    <a:gd name="T48" fmla="*/ 883 w 1073"/>
                    <a:gd name="T49" fmla="*/ 483 h 483"/>
                    <a:gd name="T50" fmla="*/ 902 w 1073"/>
                    <a:gd name="T51" fmla="*/ 479 h 483"/>
                    <a:gd name="T52" fmla="*/ 919 w 1073"/>
                    <a:gd name="T53" fmla="*/ 468 h 483"/>
                    <a:gd name="T54" fmla="*/ 930 w 1073"/>
                    <a:gd name="T55" fmla="*/ 450 h 483"/>
                    <a:gd name="T56" fmla="*/ 935 w 1073"/>
                    <a:gd name="T57" fmla="*/ 430 h 483"/>
                    <a:gd name="T58" fmla="*/ 994 w 1073"/>
                    <a:gd name="T59" fmla="*/ 302 h 483"/>
                    <a:gd name="T60" fmla="*/ 59 w 1073"/>
                    <a:gd name="T61" fmla="*/ 0 h 483"/>
                    <a:gd name="T62" fmla="*/ 74 w 1073"/>
                    <a:gd name="T63" fmla="*/ 430 h 483"/>
                    <a:gd name="T64" fmla="*/ 187 w 1073"/>
                    <a:gd name="T65" fmla="*/ 441 h 483"/>
                    <a:gd name="T66" fmla="*/ 195 w 1073"/>
                    <a:gd name="T67" fmla="*/ 459 h 483"/>
                    <a:gd name="T68" fmla="*/ 209 w 1073"/>
                    <a:gd name="T69" fmla="*/ 474 h 483"/>
                    <a:gd name="T70" fmla="*/ 228 w 1073"/>
                    <a:gd name="T71" fmla="*/ 482 h 483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0" t="0" r="r" b="b"/>
                  <a:pathLst>
                    <a:path w="1073" h="483">
                      <a:moveTo>
                        <a:pt x="237" y="483"/>
                      </a:moveTo>
                      <a:lnTo>
                        <a:pt x="245" y="482"/>
                      </a:lnTo>
                      <a:lnTo>
                        <a:pt x="253" y="481"/>
                      </a:lnTo>
                      <a:lnTo>
                        <a:pt x="260" y="477"/>
                      </a:lnTo>
                      <a:lnTo>
                        <a:pt x="267" y="473"/>
                      </a:lnTo>
                      <a:lnTo>
                        <a:pt x="272" y="468"/>
                      </a:lnTo>
                      <a:lnTo>
                        <a:pt x="278" y="462"/>
                      </a:lnTo>
                      <a:lnTo>
                        <a:pt x="282" y="455"/>
                      </a:lnTo>
                      <a:lnTo>
                        <a:pt x="285" y="447"/>
                      </a:lnTo>
                      <a:lnTo>
                        <a:pt x="288" y="455"/>
                      </a:lnTo>
                      <a:lnTo>
                        <a:pt x="294" y="462"/>
                      </a:lnTo>
                      <a:lnTo>
                        <a:pt x="298" y="468"/>
                      </a:lnTo>
                      <a:lnTo>
                        <a:pt x="305" y="473"/>
                      </a:lnTo>
                      <a:lnTo>
                        <a:pt x="311" y="477"/>
                      </a:lnTo>
                      <a:lnTo>
                        <a:pt x="319" y="481"/>
                      </a:lnTo>
                      <a:lnTo>
                        <a:pt x="326" y="482"/>
                      </a:lnTo>
                      <a:lnTo>
                        <a:pt x="334" y="483"/>
                      </a:lnTo>
                      <a:lnTo>
                        <a:pt x="344" y="482"/>
                      </a:lnTo>
                      <a:lnTo>
                        <a:pt x="354" y="479"/>
                      </a:lnTo>
                      <a:lnTo>
                        <a:pt x="362" y="474"/>
                      </a:lnTo>
                      <a:lnTo>
                        <a:pt x="370" y="468"/>
                      </a:lnTo>
                      <a:lnTo>
                        <a:pt x="376" y="459"/>
                      </a:lnTo>
                      <a:lnTo>
                        <a:pt x="382" y="450"/>
                      </a:lnTo>
                      <a:lnTo>
                        <a:pt x="385" y="441"/>
                      </a:lnTo>
                      <a:lnTo>
                        <a:pt x="386" y="430"/>
                      </a:lnTo>
                      <a:lnTo>
                        <a:pt x="734" y="430"/>
                      </a:lnTo>
                      <a:lnTo>
                        <a:pt x="735" y="441"/>
                      </a:lnTo>
                      <a:lnTo>
                        <a:pt x="739" y="450"/>
                      </a:lnTo>
                      <a:lnTo>
                        <a:pt x="744" y="459"/>
                      </a:lnTo>
                      <a:lnTo>
                        <a:pt x="750" y="468"/>
                      </a:lnTo>
                      <a:lnTo>
                        <a:pt x="758" y="474"/>
                      </a:lnTo>
                      <a:lnTo>
                        <a:pt x="767" y="479"/>
                      </a:lnTo>
                      <a:lnTo>
                        <a:pt x="776" y="482"/>
                      </a:lnTo>
                      <a:lnTo>
                        <a:pt x="786" y="483"/>
                      </a:lnTo>
                      <a:lnTo>
                        <a:pt x="794" y="482"/>
                      </a:lnTo>
                      <a:lnTo>
                        <a:pt x="801" y="481"/>
                      </a:lnTo>
                      <a:lnTo>
                        <a:pt x="809" y="477"/>
                      </a:lnTo>
                      <a:lnTo>
                        <a:pt x="816" y="473"/>
                      </a:lnTo>
                      <a:lnTo>
                        <a:pt x="822" y="468"/>
                      </a:lnTo>
                      <a:lnTo>
                        <a:pt x="827" y="462"/>
                      </a:lnTo>
                      <a:lnTo>
                        <a:pt x="832" y="455"/>
                      </a:lnTo>
                      <a:lnTo>
                        <a:pt x="835" y="447"/>
                      </a:lnTo>
                      <a:lnTo>
                        <a:pt x="838" y="455"/>
                      </a:lnTo>
                      <a:lnTo>
                        <a:pt x="843" y="462"/>
                      </a:lnTo>
                      <a:lnTo>
                        <a:pt x="848" y="468"/>
                      </a:lnTo>
                      <a:lnTo>
                        <a:pt x="853" y="473"/>
                      </a:lnTo>
                      <a:lnTo>
                        <a:pt x="860" y="477"/>
                      </a:lnTo>
                      <a:lnTo>
                        <a:pt x="868" y="481"/>
                      </a:lnTo>
                      <a:lnTo>
                        <a:pt x="875" y="482"/>
                      </a:lnTo>
                      <a:lnTo>
                        <a:pt x="883" y="483"/>
                      </a:lnTo>
                      <a:lnTo>
                        <a:pt x="893" y="482"/>
                      </a:lnTo>
                      <a:lnTo>
                        <a:pt x="902" y="479"/>
                      </a:lnTo>
                      <a:lnTo>
                        <a:pt x="911" y="474"/>
                      </a:lnTo>
                      <a:lnTo>
                        <a:pt x="919" y="468"/>
                      </a:lnTo>
                      <a:lnTo>
                        <a:pt x="925" y="459"/>
                      </a:lnTo>
                      <a:lnTo>
                        <a:pt x="930" y="450"/>
                      </a:lnTo>
                      <a:lnTo>
                        <a:pt x="934" y="441"/>
                      </a:lnTo>
                      <a:lnTo>
                        <a:pt x="935" y="430"/>
                      </a:lnTo>
                      <a:lnTo>
                        <a:pt x="1073" y="430"/>
                      </a:lnTo>
                      <a:lnTo>
                        <a:pt x="994" y="302"/>
                      </a:lnTo>
                      <a:lnTo>
                        <a:pt x="1038" y="0"/>
                      </a:lnTo>
                      <a:lnTo>
                        <a:pt x="59" y="0"/>
                      </a:lnTo>
                      <a:lnTo>
                        <a:pt x="0" y="309"/>
                      </a:lnTo>
                      <a:lnTo>
                        <a:pt x="74" y="430"/>
                      </a:lnTo>
                      <a:lnTo>
                        <a:pt x="185" y="430"/>
                      </a:lnTo>
                      <a:lnTo>
                        <a:pt x="187" y="441"/>
                      </a:lnTo>
                      <a:lnTo>
                        <a:pt x="190" y="450"/>
                      </a:lnTo>
                      <a:lnTo>
                        <a:pt x="195" y="459"/>
                      </a:lnTo>
                      <a:lnTo>
                        <a:pt x="202" y="468"/>
                      </a:lnTo>
                      <a:lnTo>
                        <a:pt x="209" y="474"/>
                      </a:lnTo>
                      <a:lnTo>
                        <a:pt x="218" y="479"/>
                      </a:lnTo>
                      <a:lnTo>
                        <a:pt x="228" y="482"/>
                      </a:lnTo>
                      <a:lnTo>
                        <a:pt x="237" y="48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500" name="Freeform 183"/>
                <p:cNvSpPr>
                  <a:spLocks/>
                </p:cNvSpPr>
                <p:nvPr/>
              </p:nvSpPr>
              <p:spPr bwMode="auto">
                <a:xfrm>
                  <a:off x="2415" y="2208"/>
                  <a:ext cx="965" cy="354"/>
                </a:xfrm>
                <a:custGeom>
                  <a:avLst/>
                  <a:gdLst>
                    <a:gd name="T0" fmla="*/ 0 w 965"/>
                    <a:gd name="T1" fmla="*/ 264 h 354"/>
                    <a:gd name="T2" fmla="*/ 50 w 965"/>
                    <a:gd name="T3" fmla="*/ 0 h 354"/>
                    <a:gd name="T4" fmla="*/ 954 w 965"/>
                    <a:gd name="T5" fmla="*/ 0 h 354"/>
                    <a:gd name="T6" fmla="*/ 918 w 965"/>
                    <a:gd name="T7" fmla="*/ 249 h 354"/>
                    <a:gd name="T8" fmla="*/ 131 w 965"/>
                    <a:gd name="T9" fmla="*/ 249 h 354"/>
                    <a:gd name="T10" fmla="*/ 161 w 965"/>
                    <a:gd name="T11" fmla="*/ 287 h 354"/>
                    <a:gd name="T12" fmla="*/ 924 w 965"/>
                    <a:gd name="T13" fmla="*/ 287 h 354"/>
                    <a:gd name="T14" fmla="*/ 965 w 965"/>
                    <a:gd name="T15" fmla="*/ 354 h 354"/>
                    <a:gd name="T16" fmla="*/ 55 w 965"/>
                    <a:gd name="T17" fmla="*/ 354 h 354"/>
                    <a:gd name="T18" fmla="*/ 0 w 965"/>
                    <a:gd name="T19" fmla="*/ 264 h 354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965" h="354">
                      <a:moveTo>
                        <a:pt x="0" y="264"/>
                      </a:moveTo>
                      <a:lnTo>
                        <a:pt x="50" y="0"/>
                      </a:lnTo>
                      <a:lnTo>
                        <a:pt x="954" y="0"/>
                      </a:lnTo>
                      <a:lnTo>
                        <a:pt x="918" y="249"/>
                      </a:lnTo>
                      <a:lnTo>
                        <a:pt x="131" y="249"/>
                      </a:lnTo>
                      <a:lnTo>
                        <a:pt x="161" y="287"/>
                      </a:lnTo>
                      <a:lnTo>
                        <a:pt x="924" y="287"/>
                      </a:lnTo>
                      <a:lnTo>
                        <a:pt x="965" y="354"/>
                      </a:lnTo>
                      <a:lnTo>
                        <a:pt x="55" y="354"/>
                      </a:lnTo>
                      <a:lnTo>
                        <a:pt x="0" y="264"/>
                      </a:lnTo>
                      <a:close/>
                    </a:path>
                  </a:pathLst>
                </a:custGeom>
                <a:solidFill>
                  <a:srgbClr val="3FB2E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501" name="Freeform 184"/>
                <p:cNvSpPr>
                  <a:spLocks/>
                </p:cNvSpPr>
                <p:nvPr/>
              </p:nvSpPr>
              <p:spPr bwMode="auto">
                <a:xfrm>
                  <a:off x="2650" y="2262"/>
                  <a:ext cx="138" cy="110"/>
                </a:xfrm>
                <a:custGeom>
                  <a:avLst/>
                  <a:gdLst>
                    <a:gd name="T0" fmla="*/ 138 w 138"/>
                    <a:gd name="T1" fmla="*/ 0 h 110"/>
                    <a:gd name="T2" fmla="*/ 17 w 138"/>
                    <a:gd name="T3" fmla="*/ 0 h 110"/>
                    <a:gd name="T4" fmla="*/ 0 w 138"/>
                    <a:gd name="T5" fmla="*/ 110 h 110"/>
                    <a:gd name="T6" fmla="*/ 122 w 138"/>
                    <a:gd name="T7" fmla="*/ 110 h 110"/>
                    <a:gd name="T8" fmla="*/ 138 w 138"/>
                    <a:gd name="T9" fmla="*/ 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8" h="110">
                      <a:moveTo>
                        <a:pt x="138" y="0"/>
                      </a:moveTo>
                      <a:lnTo>
                        <a:pt x="17" y="0"/>
                      </a:lnTo>
                      <a:lnTo>
                        <a:pt x="0" y="110"/>
                      </a:lnTo>
                      <a:lnTo>
                        <a:pt x="122" y="110"/>
                      </a:lnTo>
                      <a:lnTo>
                        <a:pt x="13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502" name="Freeform 185"/>
                <p:cNvSpPr>
                  <a:spLocks/>
                </p:cNvSpPr>
                <p:nvPr/>
              </p:nvSpPr>
              <p:spPr bwMode="auto">
                <a:xfrm>
                  <a:off x="2481" y="2262"/>
                  <a:ext cx="138" cy="110"/>
                </a:xfrm>
                <a:custGeom>
                  <a:avLst/>
                  <a:gdLst>
                    <a:gd name="T0" fmla="*/ 122 w 138"/>
                    <a:gd name="T1" fmla="*/ 110 h 110"/>
                    <a:gd name="T2" fmla="*/ 138 w 138"/>
                    <a:gd name="T3" fmla="*/ 0 h 110"/>
                    <a:gd name="T4" fmla="*/ 15 w 138"/>
                    <a:gd name="T5" fmla="*/ 0 h 110"/>
                    <a:gd name="T6" fmla="*/ 0 w 138"/>
                    <a:gd name="T7" fmla="*/ 110 h 110"/>
                    <a:gd name="T8" fmla="*/ 122 w 138"/>
                    <a:gd name="T9" fmla="*/ 11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8" h="110">
                      <a:moveTo>
                        <a:pt x="122" y="110"/>
                      </a:moveTo>
                      <a:lnTo>
                        <a:pt x="138" y="0"/>
                      </a:lnTo>
                      <a:lnTo>
                        <a:pt x="15" y="0"/>
                      </a:lnTo>
                      <a:lnTo>
                        <a:pt x="0" y="110"/>
                      </a:lnTo>
                      <a:lnTo>
                        <a:pt x="122" y="11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503" name="Freeform 186"/>
                <p:cNvSpPr>
                  <a:spLocks/>
                </p:cNvSpPr>
                <p:nvPr/>
              </p:nvSpPr>
              <p:spPr bwMode="auto">
                <a:xfrm>
                  <a:off x="2820" y="2262"/>
                  <a:ext cx="137" cy="110"/>
                </a:xfrm>
                <a:custGeom>
                  <a:avLst/>
                  <a:gdLst>
                    <a:gd name="T0" fmla="*/ 137 w 137"/>
                    <a:gd name="T1" fmla="*/ 0 h 110"/>
                    <a:gd name="T2" fmla="*/ 16 w 137"/>
                    <a:gd name="T3" fmla="*/ 0 h 110"/>
                    <a:gd name="T4" fmla="*/ 0 w 137"/>
                    <a:gd name="T5" fmla="*/ 110 h 110"/>
                    <a:gd name="T6" fmla="*/ 122 w 137"/>
                    <a:gd name="T7" fmla="*/ 110 h 110"/>
                    <a:gd name="T8" fmla="*/ 137 w 137"/>
                    <a:gd name="T9" fmla="*/ 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7" h="110">
                      <a:moveTo>
                        <a:pt x="137" y="0"/>
                      </a:moveTo>
                      <a:lnTo>
                        <a:pt x="16" y="0"/>
                      </a:lnTo>
                      <a:lnTo>
                        <a:pt x="0" y="110"/>
                      </a:lnTo>
                      <a:lnTo>
                        <a:pt x="122" y="110"/>
                      </a:lnTo>
                      <a:lnTo>
                        <a:pt x="137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504" name="Freeform 187"/>
                <p:cNvSpPr>
                  <a:spLocks/>
                </p:cNvSpPr>
                <p:nvPr/>
              </p:nvSpPr>
              <p:spPr bwMode="auto">
                <a:xfrm>
                  <a:off x="2989" y="2262"/>
                  <a:ext cx="136" cy="110"/>
                </a:xfrm>
                <a:custGeom>
                  <a:avLst/>
                  <a:gdLst>
                    <a:gd name="T0" fmla="*/ 136 w 136"/>
                    <a:gd name="T1" fmla="*/ 0 h 110"/>
                    <a:gd name="T2" fmla="*/ 16 w 136"/>
                    <a:gd name="T3" fmla="*/ 0 h 110"/>
                    <a:gd name="T4" fmla="*/ 0 w 136"/>
                    <a:gd name="T5" fmla="*/ 110 h 110"/>
                    <a:gd name="T6" fmla="*/ 121 w 136"/>
                    <a:gd name="T7" fmla="*/ 110 h 110"/>
                    <a:gd name="T8" fmla="*/ 136 w 136"/>
                    <a:gd name="T9" fmla="*/ 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" h="110">
                      <a:moveTo>
                        <a:pt x="136" y="0"/>
                      </a:moveTo>
                      <a:lnTo>
                        <a:pt x="16" y="0"/>
                      </a:lnTo>
                      <a:lnTo>
                        <a:pt x="0" y="110"/>
                      </a:lnTo>
                      <a:lnTo>
                        <a:pt x="121" y="110"/>
                      </a:lnTo>
                      <a:lnTo>
                        <a:pt x="13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505" name="Freeform 188"/>
                <p:cNvSpPr>
                  <a:spLocks/>
                </p:cNvSpPr>
                <p:nvPr/>
              </p:nvSpPr>
              <p:spPr bwMode="auto">
                <a:xfrm>
                  <a:off x="3162" y="2262"/>
                  <a:ext cx="138" cy="110"/>
                </a:xfrm>
                <a:custGeom>
                  <a:avLst/>
                  <a:gdLst>
                    <a:gd name="T0" fmla="*/ 138 w 138"/>
                    <a:gd name="T1" fmla="*/ 0 h 110"/>
                    <a:gd name="T2" fmla="*/ 17 w 138"/>
                    <a:gd name="T3" fmla="*/ 0 h 110"/>
                    <a:gd name="T4" fmla="*/ 0 w 138"/>
                    <a:gd name="T5" fmla="*/ 110 h 110"/>
                    <a:gd name="T6" fmla="*/ 123 w 138"/>
                    <a:gd name="T7" fmla="*/ 110 h 110"/>
                    <a:gd name="T8" fmla="*/ 138 w 138"/>
                    <a:gd name="T9" fmla="*/ 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8" h="110">
                      <a:moveTo>
                        <a:pt x="138" y="0"/>
                      </a:moveTo>
                      <a:lnTo>
                        <a:pt x="17" y="0"/>
                      </a:lnTo>
                      <a:lnTo>
                        <a:pt x="0" y="110"/>
                      </a:lnTo>
                      <a:lnTo>
                        <a:pt x="123" y="110"/>
                      </a:lnTo>
                      <a:lnTo>
                        <a:pt x="13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4474" name="Group 189"/>
            <p:cNvGrpSpPr>
              <a:grpSpLocks/>
            </p:cNvGrpSpPr>
            <p:nvPr/>
          </p:nvGrpSpPr>
          <p:grpSpPr bwMode="auto">
            <a:xfrm rot="10800000" flipH="1" flipV="1">
              <a:off x="4272" y="1584"/>
              <a:ext cx="725" cy="138"/>
              <a:chOff x="624" y="960"/>
              <a:chExt cx="3325" cy="531"/>
            </a:xfrm>
          </p:grpSpPr>
          <p:grpSp>
            <p:nvGrpSpPr>
              <p:cNvPr id="14475" name="Group 190"/>
              <p:cNvGrpSpPr>
                <a:grpSpLocks/>
              </p:cNvGrpSpPr>
              <p:nvPr/>
            </p:nvGrpSpPr>
            <p:grpSpPr bwMode="auto">
              <a:xfrm>
                <a:off x="624" y="1008"/>
                <a:ext cx="1073" cy="483"/>
                <a:chOff x="2375" y="2170"/>
                <a:chExt cx="1073" cy="483"/>
              </a:xfrm>
            </p:grpSpPr>
            <p:sp>
              <p:nvSpPr>
                <p:cNvPr id="14489" name="Freeform 191"/>
                <p:cNvSpPr>
                  <a:spLocks/>
                </p:cNvSpPr>
                <p:nvPr/>
              </p:nvSpPr>
              <p:spPr bwMode="auto">
                <a:xfrm>
                  <a:off x="2375" y="2170"/>
                  <a:ext cx="1073" cy="483"/>
                </a:xfrm>
                <a:custGeom>
                  <a:avLst/>
                  <a:gdLst>
                    <a:gd name="T0" fmla="*/ 245 w 1073"/>
                    <a:gd name="T1" fmla="*/ 482 h 483"/>
                    <a:gd name="T2" fmla="*/ 260 w 1073"/>
                    <a:gd name="T3" fmla="*/ 477 h 483"/>
                    <a:gd name="T4" fmla="*/ 272 w 1073"/>
                    <a:gd name="T5" fmla="*/ 468 h 483"/>
                    <a:gd name="T6" fmla="*/ 282 w 1073"/>
                    <a:gd name="T7" fmla="*/ 455 h 483"/>
                    <a:gd name="T8" fmla="*/ 288 w 1073"/>
                    <a:gd name="T9" fmla="*/ 455 h 483"/>
                    <a:gd name="T10" fmla="*/ 298 w 1073"/>
                    <a:gd name="T11" fmla="*/ 468 h 483"/>
                    <a:gd name="T12" fmla="*/ 311 w 1073"/>
                    <a:gd name="T13" fmla="*/ 477 h 483"/>
                    <a:gd name="T14" fmla="*/ 326 w 1073"/>
                    <a:gd name="T15" fmla="*/ 482 h 483"/>
                    <a:gd name="T16" fmla="*/ 344 w 1073"/>
                    <a:gd name="T17" fmla="*/ 482 h 483"/>
                    <a:gd name="T18" fmla="*/ 362 w 1073"/>
                    <a:gd name="T19" fmla="*/ 474 h 483"/>
                    <a:gd name="T20" fmla="*/ 376 w 1073"/>
                    <a:gd name="T21" fmla="*/ 459 h 483"/>
                    <a:gd name="T22" fmla="*/ 385 w 1073"/>
                    <a:gd name="T23" fmla="*/ 441 h 483"/>
                    <a:gd name="T24" fmla="*/ 734 w 1073"/>
                    <a:gd name="T25" fmla="*/ 430 h 483"/>
                    <a:gd name="T26" fmla="*/ 739 w 1073"/>
                    <a:gd name="T27" fmla="*/ 450 h 483"/>
                    <a:gd name="T28" fmla="*/ 750 w 1073"/>
                    <a:gd name="T29" fmla="*/ 468 h 483"/>
                    <a:gd name="T30" fmla="*/ 767 w 1073"/>
                    <a:gd name="T31" fmla="*/ 479 h 483"/>
                    <a:gd name="T32" fmla="*/ 786 w 1073"/>
                    <a:gd name="T33" fmla="*/ 483 h 483"/>
                    <a:gd name="T34" fmla="*/ 801 w 1073"/>
                    <a:gd name="T35" fmla="*/ 481 h 483"/>
                    <a:gd name="T36" fmla="*/ 816 w 1073"/>
                    <a:gd name="T37" fmla="*/ 473 h 483"/>
                    <a:gd name="T38" fmla="*/ 827 w 1073"/>
                    <a:gd name="T39" fmla="*/ 462 h 483"/>
                    <a:gd name="T40" fmla="*/ 835 w 1073"/>
                    <a:gd name="T41" fmla="*/ 447 h 483"/>
                    <a:gd name="T42" fmla="*/ 843 w 1073"/>
                    <a:gd name="T43" fmla="*/ 462 h 483"/>
                    <a:gd name="T44" fmla="*/ 853 w 1073"/>
                    <a:gd name="T45" fmla="*/ 473 h 483"/>
                    <a:gd name="T46" fmla="*/ 868 w 1073"/>
                    <a:gd name="T47" fmla="*/ 481 h 483"/>
                    <a:gd name="T48" fmla="*/ 883 w 1073"/>
                    <a:gd name="T49" fmla="*/ 483 h 483"/>
                    <a:gd name="T50" fmla="*/ 902 w 1073"/>
                    <a:gd name="T51" fmla="*/ 479 h 483"/>
                    <a:gd name="T52" fmla="*/ 919 w 1073"/>
                    <a:gd name="T53" fmla="*/ 468 h 483"/>
                    <a:gd name="T54" fmla="*/ 930 w 1073"/>
                    <a:gd name="T55" fmla="*/ 450 h 483"/>
                    <a:gd name="T56" fmla="*/ 935 w 1073"/>
                    <a:gd name="T57" fmla="*/ 430 h 483"/>
                    <a:gd name="T58" fmla="*/ 994 w 1073"/>
                    <a:gd name="T59" fmla="*/ 302 h 483"/>
                    <a:gd name="T60" fmla="*/ 59 w 1073"/>
                    <a:gd name="T61" fmla="*/ 0 h 483"/>
                    <a:gd name="T62" fmla="*/ 74 w 1073"/>
                    <a:gd name="T63" fmla="*/ 430 h 483"/>
                    <a:gd name="T64" fmla="*/ 187 w 1073"/>
                    <a:gd name="T65" fmla="*/ 441 h 483"/>
                    <a:gd name="T66" fmla="*/ 195 w 1073"/>
                    <a:gd name="T67" fmla="*/ 459 h 483"/>
                    <a:gd name="T68" fmla="*/ 209 w 1073"/>
                    <a:gd name="T69" fmla="*/ 474 h 483"/>
                    <a:gd name="T70" fmla="*/ 228 w 1073"/>
                    <a:gd name="T71" fmla="*/ 482 h 483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0" t="0" r="r" b="b"/>
                  <a:pathLst>
                    <a:path w="1073" h="483">
                      <a:moveTo>
                        <a:pt x="237" y="483"/>
                      </a:moveTo>
                      <a:lnTo>
                        <a:pt x="245" y="482"/>
                      </a:lnTo>
                      <a:lnTo>
                        <a:pt x="253" y="481"/>
                      </a:lnTo>
                      <a:lnTo>
                        <a:pt x="260" y="477"/>
                      </a:lnTo>
                      <a:lnTo>
                        <a:pt x="267" y="473"/>
                      </a:lnTo>
                      <a:lnTo>
                        <a:pt x="272" y="468"/>
                      </a:lnTo>
                      <a:lnTo>
                        <a:pt x="278" y="462"/>
                      </a:lnTo>
                      <a:lnTo>
                        <a:pt x="282" y="455"/>
                      </a:lnTo>
                      <a:lnTo>
                        <a:pt x="285" y="447"/>
                      </a:lnTo>
                      <a:lnTo>
                        <a:pt x="288" y="455"/>
                      </a:lnTo>
                      <a:lnTo>
                        <a:pt x="294" y="462"/>
                      </a:lnTo>
                      <a:lnTo>
                        <a:pt x="298" y="468"/>
                      </a:lnTo>
                      <a:lnTo>
                        <a:pt x="305" y="473"/>
                      </a:lnTo>
                      <a:lnTo>
                        <a:pt x="311" y="477"/>
                      </a:lnTo>
                      <a:lnTo>
                        <a:pt x="319" y="481"/>
                      </a:lnTo>
                      <a:lnTo>
                        <a:pt x="326" y="482"/>
                      </a:lnTo>
                      <a:lnTo>
                        <a:pt x="334" y="483"/>
                      </a:lnTo>
                      <a:lnTo>
                        <a:pt x="344" y="482"/>
                      </a:lnTo>
                      <a:lnTo>
                        <a:pt x="354" y="479"/>
                      </a:lnTo>
                      <a:lnTo>
                        <a:pt x="362" y="474"/>
                      </a:lnTo>
                      <a:lnTo>
                        <a:pt x="370" y="468"/>
                      </a:lnTo>
                      <a:lnTo>
                        <a:pt x="376" y="459"/>
                      </a:lnTo>
                      <a:lnTo>
                        <a:pt x="382" y="450"/>
                      </a:lnTo>
                      <a:lnTo>
                        <a:pt x="385" y="441"/>
                      </a:lnTo>
                      <a:lnTo>
                        <a:pt x="386" y="430"/>
                      </a:lnTo>
                      <a:lnTo>
                        <a:pt x="734" y="430"/>
                      </a:lnTo>
                      <a:lnTo>
                        <a:pt x="735" y="441"/>
                      </a:lnTo>
                      <a:lnTo>
                        <a:pt x="739" y="450"/>
                      </a:lnTo>
                      <a:lnTo>
                        <a:pt x="744" y="459"/>
                      </a:lnTo>
                      <a:lnTo>
                        <a:pt x="750" y="468"/>
                      </a:lnTo>
                      <a:lnTo>
                        <a:pt x="758" y="474"/>
                      </a:lnTo>
                      <a:lnTo>
                        <a:pt x="767" y="479"/>
                      </a:lnTo>
                      <a:lnTo>
                        <a:pt x="776" y="482"/>
                      </a:lnTo>
                      <a:lnTo>
                        <a:pt x="786" y="483"/>
                      </a:lnTo>
                      <a:lnTo>
                        <a:pt x="794" y="482"/>
                      </a:lnTo>
                      <a:lnTo>
                        <a:pt x="801" y="481"/>
                      </a:lnTo>
                      <a:lnTo>
                        <a:pt x="809" y="477"/>
                      </a:lnTo>
                      <a:lnTo>
                        <a:pt x="816" y="473"/>
                      </a:lnTo>
                      <a:lnTo>
                        <a:pt x="822" y="468"/>
                      </a:lnTo>
                      <a:lnTo>
                        <a:pt x="827" y="462"/>
                      </a:lnTo>
                      <a:lnTo>
                        <a:pt x="832" y="455"/>
                      </a:lnTo>
                      <a:lnTo>
                        <a:pt x="835" y="447"/>
                      </a:lnTo>
                      <a:lnTo>
                        <a:pt x="838" y="455"/>
                      </a:lnTo>
                      <a:lnTo>
                        <a:pt x="843" y="462"/>
                      </a:lnTo>
                      <a:lnTo>
                        <a:pt x="848" y="468"/>
                      </a:lnTo>
                      <a:lnTo>
                        <a:pt x="853" y="473"/>
                      </a:lnTo>
                      <a:lnTo>
                        <a:pt x="860" y="477"/>
                      </a:lnTo>
                      <a:lnTo>
                        <a:pt x="868" y="481"/>
                      </a:lnTo>
                      <a:lnTo>
                        <a:pt x="875" y="482"/>
                      </a:lnTo>
                      <a:lnTo>
                        <a:pt x="883" y="483"/>
                      </a:lnTo>
                      <a:lnTo>
                        <a:pt x="893" y="482"/>
                      </a:lnTo>
                      <a:lnTo>
                        <a:pt x="902" y="479"/>
                      </a:lnTo>
                      <a:lnTo>
                        <a:pt x="911" y="474"/>
                      </a:lnTo>
                      <a:lnTo>
                        <a:pt x="919" y="468"/>
                      </a:lnTo>
                      <a:lnTo>
                        <a:pt x="925" y="459"/>
                      </a:lnTo>
                      <a:lnTo>
                        <a:pt x="930" y="450"/>
                      </a:lnTo>
                      <a:lnTo>
                        <a:pt x="934" y="441"/>
                      </a:lnTo>
                      <a:lnTo>
                        <a:pt x="935" y="430"/>
                      </a:lnTo>
                      <a:lnTo>
                        <a:pt x="1073" y="430"/>
                      </a:lnTo>
                      <a:lnTo>
                        <a:pt x="994" y="302"/>
                      </a:lnTo>
                      <a:lnTo>
                        <a:pt x="1038" y="0"/>
                      </a:lnTo>
                      <a:lnTo>
                        <a:pt x="59" y="0"/>
                      </a:lnTo>
                      <a:lnTo>
                        <a:pt x="0" y="309"/>
                      </a:lnTo>
                      <a:lnTo>
                        <a:pt x="74" y="430"/>
                      </a:lnTo>
                      <a:lnTo>
                        <a:pt x="185" y="430"/>
                      </a:lnTo>
                      <a:lnTo>
                        <a:pt x="187" y="441"/>
                      </a:lnTo>
                      <a:lnTo>
                        <a:pt x="190" y="450"/>
                      </a:lnTo>
                      <a:lnTo>
                        <a:pt x="195" y="459"/>
                      </a:lnTo>
                      <a:lnTo>
                        <a:pt x="202" y="468"/>
                      </a:lnTo>
                      <a:lnTo>
                        <a:pt x="209" y="474"/>
                      </a:lnTo>
                      <a:lnTo>
                        <a:pt x="218" y="479"/>
                      </a:lnTo>
                      <a:lnTo>
                        <a:pt x="228" y="482"/>
                      </a:lnTo>
                      <a:lnTo>
                        <a:pt x="237" y="48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490" name="Freeform 192"/>
                <p:cNvSpPr>
                  <a:spLocks/>
                </p:cNvSpPr>
                <p:nvPr/>
              </p:nvSpPr>
              <p:spPr bwMode="auto">
                <a:xfrm>
                  <a:off x="2415" y="2208"/>
                  <a:ext cx="965" cy="354"/>
                </a:xfrm>
                <a:custGeom>
                  <a:avLst/>
                  <a:gdLst>
                    <a:gd name="T0" fmla="*/ 0 w 965"/>
                    <a:gd name="T1" fmla="*/ 264 h 354"/>
                    <a:gd name="T2" fmla="*/ 50 w 965"/>
                    <a:gd name="T3" fmla="*/ 0 h 354"/>
                    <a:gd name="T4" fmla="*/ 954 w 965"/>
                    <a:gd name="T5" fmla="*/ 0 h 354"/>
                    <a:gd name="T6" fmla="*/ 918 w 965"/>
                    <a:gd name="T7" fmla="*/ 249 h 354"/>
                    <a:gd name="T8" fmla="*/ 131 w 965"/>
                    <a:gd name="T9" fmla="*/ 249 h 354"/>
                    <a:gd name="T10" fmla="*/ 161 w 965"/>
                    <a:gd name="T11" fmla="*/ 287 h 354"/>
                    <a:gd name="T12" fmla="*/ 924 w 965"/>
                    <a:gd name="T13" fmla="*/ 287 h 354"/>
                    <a:gd name="T14" fmla="*/ 965 w 965"/>
                    <a:gd name="T15" fmla="*/ 354 h 354"/>
                    <a:gd name="T16" fmla="*/ 55 w 965"/>
                    <a:gd name="T17" fmla="*/ 354 h 354"/>
                    <a:gd name="T18" fmla="*/ 0 w 965"/>
                    <a:gd name="T19" fmla="*/ 264 h 354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965" h="354">
                      <a:moveTo>
                        <a:pt x="0" y="264"/>
                      </a:moveTo>
                      <a:lnTo>
                        <a:pt x="50" y="0"/>
                      </a:lnTo>
                      <a:lnTo>
                        <a:pt x="954" y="0"/>
                      </a:lnTo>
                      <a:lnTo>
                        <a:pt x="918" y="249"/>
                      </a:lnTo>
                      <a:lnTo>
                        <a:pt x="131" y="249"/>
                      </a:lnTo>
                      <a:lnTo>
                        <a:pt x="161" y="287"/>
                      </a:lnTo>
                      <a:lnTo>
                        <a:pt x="924" y="287"/>
                      </a:lnTo>
                      <a:lnTo>
                        <a:pt x="965" y="354"/>
                      </a:lnTo>
                      <a:lnTo>
                        <a:pt x="55" y="354"/>
                      </a:lnTo>
                      <a:lnTo>
                        <a:pt x="0" y="264"/>
                      </a:lnTo>
                      <a:close/>
                    </a:path>
                  </a:pathLst>
                </a:custGeom>
                <a:solidFill>
                  <a:srgbClr val="3FB2E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491" name="Freeform 193"/>
                <p:cNvSpPr>
                  <a:spLocks/>
                </p:cNvSpPr>
                <p:nvPr/>
              </p:nvSpPr>
              <p:spPr bwMode="auto">
                <a:xfrm>
                  <a:off x="2650" y="2262"/>
                  <a:ext cx="138" cy="110"/>
                </a:xfrm>
                <a:custGeom>
                  <a:avLst/>
                  <a:gdLst>
                    <a:gd name="T0" fmla="*/ 138 w 138"/>
                    <a:gd name="T1" fmla="*/ 0 h 110"/>
                    <a:gd name="T2" fmla="*/ 17 w 138"/>
                    <a:gd name="T3" fmla="*/ 0 h 110"/>
                    <a:gd name="T4" fmla="*/ 0 w 138"/>
                    <a:gd name="T5" fmla="*/ 110 h 110"/>
                    <a:gd name="T6" fmla="*/ 122 w 138"/>
                    <a:gd name="T7" fmla="*/ 110 h 110"/>
                    <a:gd name="T8" fmla="*/ 138 w 138"/>
                    <a:gd name="T9" fmla="*/ 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8" h="110">
                      <a:moveTo>
                        <a:pt x="138" y="0"/>
                      </a:moveTo>
                      <a:lnTo>
                        <a:pt x="17" y="0"/>
                      </a:lnTo>
                      <a:lnTo>
                        <a:pt x="0" y="110"/>
                      </a:lnTo>
                      <a:lnTo>
                        <a:pt x="122" y="110"/>
                      </a:lnTo>
                      <a:lnTo>
                        <a:pt x="13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492" name="Freeform 194"/>
                <p:cNvSpPr>
                  <a:spLocks/>
                </p:cNvSpPr>
                <p:nvPr/>
              </p:nvSpPr>
              <p:spPr bwMode="auto">
                <a:xfrm>
                  <a:off x="2481" y="2262"/>
                  <a:ext cx="138" cy="110"/>
                </a:xfrm>
                <a:custGeom>
                  <a:avLst/>
                  <a:gdLst>
                    <a:gd name="T0" fmla="*/ 122 w 138"/>
                    <a:gd name="T1" fmla="*/ 110 h 110"/>
                    <a:gd name="T2" fmla="*/ 138 w 138"/>
                    <a:gd name="T3" fmla="*/ 0 h 110"/>
                    <a:gd name="T4" fmla="*/ 15 w 138"/>
                    <a:gd name="T5" fmla="*/ 0 h 110"/>
                    <a:gd name="T6" fmla="*/ 0 w 138"/>
                    <a:gd name="T7" fmla="*/ 110 h 110"/>
                    <a:gd name="T8" fmla="*/ 122 w 138"/>
                    <a:gd name="T9" fmla="*/ 11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8" h="110">
                      <a:moveTo>
                        <a:pt x="122" y="110"/>
                      </a:moveTo>
                      <a:lnTo>
                        <a:pt x="138" y="0"/>
                      </a:lnTo>
                      <a:lnTo>
                        <a:pt x="15" y="0"/>
                      </a:lnTo>
                      <a:lnTo>
                        <a:pt x="0" y="110"/>
                      </a:lnTo>
                      <a:lnTo>
                        <a:pt x="122" y="11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493" name="Freeform 195"/>
                <p:cNvSpPr>
                  <a:spLocks/>
                </p:cNvSpPr>
                <p:nvPr/>
              </p:nvSpPr>
              <p:spPr bwMode="auto">
                <a:xfrm>
                  <a:off x="2820" y="2262"/>
                  <a:ext cx="137" cy="110"/>
                </a:xfrm>
                <a:custGeom>
                  <a:avLst/>
                  <a:gdLst>
                    <a:gd name="T0" fmla="*/ 137 w 137"/>
                    <a:gd name="T1" fmla="*/ 0 h 110"/>
                    <a:gd name="T2" fmla="*/ 16 w 137"/>
                    <a:gd name="T3" fmla="*/ 0 h 110"/>
                    <a:gd name="T4" fmla="*/ 0 w 137"/>
                    <a:gd name="T5" fmla="*/ 110 h 110"/>
                    <a:gd name="T6" fmla="*/ 122 w 137"/>
                    <a:gd name="T7" fmla="*/ 110 h 110"/>
                    <a:gd name="T8" fmla="*/ 137 w 137"/>
                    <a:gd name="T9" fmla="*/ 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7" h="110">
                      <a:moveTo>
                        <a:pt x="137" y="0"/>
                      </a:moveTo>
                      <a:lnTo>
                        <a:pt x="16" y="0"/>
                      </a:lnTo>
                      <a:lnTo>
                        <a:pt x="0" y="110"/>
                      </a:lnTo>
                      <a:lnTo>
                        <a:pt x="122" y="110"/>
                      </a:lnTo>
                      <a:lnTo>
                        <a:pt x="137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494" name="Freeform 196"/>
                <p:cNvSpPr>
                  <a:spLocks/>
                </p:cNvSpPr>
                <p:nvPr/>
              </p:nvSpPr>
              <p:spPr bwMode="auto">
                <a:xfrm>
                  <a:off x="2989" y="2262"/>
                  <a:ext cx="136" cy="110"/>
                </a:xfrm>
                <a:custGeom>
                  <a:avLst/>
                  <a:gdLst>
                    <a:gd name="T0" fmla="*/ 136 w 136"/>
                    <a:gd name="T1" fmla="*/ 0 h 110"/>
                    <a:gd name="T2" fmla="*/ 16 w 136"/>
                    <a:gd name="T3" fmla="*/ 0 h 110"/>
                    <a:gd name="T4" fmla="*/ 0 w 136"/>
                    <a:gd name="T5" fmla="*/ 110 h 110"/>
                    <a:gd name="T6" fmla="*/ 121 w 136"/>
                    <a:gd name="T7" fmla="*/ 110 h 110"/>
                    <a:gd name="T8" fmla="*/ 136 w 136"/>
                    <a:gd name="T9" fmla="*/ 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" h="110">
                      <a:moveTo>
                        <a:pt x="136" y="0"/>
                      </a:moveTo>
                      <a:lnTo>
                        <a:pt x="16" y="0"/>
                      </a:lnTo>
                      <a:lnTo>
                        <a:pt x="0" y="110"/>
                      </a:lnTo>
                      <a:lnTo>
                        <a:pt x="121" y="110"/>
                      </a:lnTo>
                      <a:lnTo>
                        <a:pt x="13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495" name="Freeform 197"/>
                <p:cNvSpPr>
                  <a:spLocks/>
                </p:cNvSpPr>
                <p:nvPr/>
              </p:nvSpPr>
              <p:spPr bwMode="auto">
                <a:xfrm>
                  <a:off x="3162" y="2262"/>
                  <a:ext cx="138" cy="110"/>
                </a:xfrm>
                <a:custGeom>
                  <a:avLst/>
                  <a:gdLst>
                    <a:gd name="T0" fmla="*/ 138 w 138"/>
                    <a:gd name="T1" fmla="*/ 0 h 110"/>
                    <a:gd name="T2" fmla="*/ 17 w 138"/>
                    <a:gd name="T3" fmla="*/ 0 h 110"/>
                    <a:gd name="T4" fmla="*/ 0 w 138"/>
                    <a:gd name="T5" fmla="*/ 110 h 110"/>
                    <a:gd name="T6" fmla="*/ 123 w 138"/>
                    <a:gd name="T7" fmla="*/ 110 h 110"/>
                    <a:gd name="T8" fmla="*/ 138 w 138"/>
                    <a:gd name="T9" fmla="*/ 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8" h="110">
                      <a:moveTo>
                        <a:pt x="138" y="0"/>
                      </a:moveTo>
                      <a:lnTo>
                        <a:pt x="17" y="0"/>
                      </a:lnTo>
                      <a:lnTo>
                        <a:pt x="0" y="110"/>
                      </a:lnTo>
                      <a:lnTo>
                        <a:pt x="123" y="110"/>
                      </a:lnTo>
                      <a:lnTo>
                        <a:pt x="13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476" name="Group 198"/>
              <p:cNvGrpSpPr>
                <a:grpSpLocks/>
              </p:cNvGrpSpPr>
              <p:nvPr/>
            </p:nvGrpSpPr>
            <p:grpSpPr bwMode="auto">
              <a:xfrm>
                <a:off x="2832" y="960"/>
                <a:ext cx="1117" cy="518"/>
                <a:chOff x="3847" y="1511"/>
                <a:chExt cx="1117" cy="518"/>
              </a:xfrm>
            </p:grpSpPr>
            <p:sp>
              <p:nvSpPr>
                <p:cNvPr id="14485" name="Freeform 199"/>
                <p:cNvSpPr>
                  <a:spLocks/>
                </p:cNvSpPr>
                <p:nvPr/>
              </p:nvSpPr>
              <p:spPr bwMode="auto">
                <a:xfrm>
                  <a:off x="3847" y="1511"/>
                  <a:ext cx="1117" cy="518"/>
                </a:xfrm>
                <a:custGeom>
                  <a:avLst/>
                  <a:gdLst>
                    <a:gd name="T0" fmla="*/ 1117 w 1117"/>
                    <a:gd name="T1" fmla="*/ 161 h 518"/>
                    <a:gd name="T2" fmla="*/ 1114 w 1117"/>
                    <a:gd name="T3" fmla="*/ 145 h 518"/>
                    <a:gd name="T4" fmla="*/ 1105 w 1117"/>
                    <a:gd name="T5" fmla="*/ 132 h 518"/>
                    <a:gd name="T6" fmla="*/ 1092 w 1117"/>
                    <a:gd name="T7" fmla="*/ 123 h 518"/>
                    <a:gd name="T8" fmla="*/ 1078 w 1117"/>
                    <a:gd name="T9" fmla="*/ 121 h 518"/>
                    <a:gd name="T10" fmla="*/ 974 w 1117"/>
                    <a:gd name="T11" fmla="*/ 71 h 518"/>
                    <a:gd name="T12" fmla="*/ 970 w 1117"/>
                    <a:gd name="T13" fmla="*/ 57 h 518"/>
                    <a:gd name="T14" fmla="*/ 962 w 1117"/>
                    <a:gd name="T15" fmla="*/ 46 h 518"/>
                    <a:gd name="T16" fmla="*/ 950 w 1117"/>
                    <a:gd name="T17" fmla="*/ 39 h 518"/>
                    <a:gd name="T18" fmla="*/ 936 w 1117"/>
                    <a:gd name="T19" fmla="*/ 35 h 518"/>
                    <a:gd name="T20" fmla="*/ 760 w 1117"/>
                    <a:gd name="T21" fmla="*/ 0 h 518"/>
                    <a:gd name="T22" fmla="*/ 588 w 1117"/>
                    <a:gd name="T23" fmla="*/ 35 h 518"/>
                    <a:gd name="T24" fmla="*/ 0 w 1117"/>
                    <a:gd name="T25" fmla="*/ 344 h 518"/>
                    <a:gd name="T26" fmla="*/ 171 w 1117"/>
                    <a:gd name="T27" fmla="*/ 465 h 518"/>
                    <a:gd name="T28" fmla="*/ 176 w 1117"/>
                    <a:gd name="T29" fmla="*/ 485 h 518"/>
                    <a:gd name="T30" fmla="*/ 188 w 1117"/>
                    <a:gd name="T31" fmla="*/ 503 h 518"/>
                    <a:gd name="T32" fmla="*/ 204 w 1117"/>
                    <a:gd name="T33" fmla="*/ 514 h 518"/>
                    <a:gd name="T34" fmla="*/ 223 w 1117"/>
                    <a:gd name="T35" fmla="*/ 518 h 518"/>
                    <a:gd name="T36" fmla="*/ 239 w 1117"/>
                    <a:gd name="T37" fmla="*/ 516 h 518"/>
                    <a:gd name="T38" fmla="*/ 253 w 1117"/>
                    <a:gd name="T39" fmla="*/ 508 h 518"/>
                    <a:gd name="T40" fmla="*/ 264 w 1117"/>
                    <a:gd name="T41" fmla="*/ 497 h 518"/>
                    <a:gd name="T42" fmla="*/ 271 w 1117"/>
                    <a:gd name="T43" fmla="*/ 482 h 518"/>
                    <a:gd name="T44" fmla="*/ 280 w 1117"/>
                    <a:gd name="T45" fmla="*/ 497 h 518"/>
                    <a:gd name="T46" fmla="*/ 291 w 1117"/>
                    <a:gd name="T47" fmla="*/ 508 h 518"/>
                    <a:gd name="T48" fmla="*/ 305 w 1117"/>
                    <a:gd name="T49" fmla="*/ 516 h 518"/>
                    <a:gd name="T50" fmla="*/ 320 w 1117"/>
                    <a:gd name="T51" fmla="*/ 518 h 518"/>
                    <a:gd name="T52" fmla="*/ 339 w 1117"/>
                    <a:gd name="T53" fmla="*/ 514 h 518"/>
                    <a:gd name="T54" fmla="*/ 356 w 1117"/>
                    <a:gd name="T55" fmla="*/ 503 h 518"/>
                    <a:gd name="T56" fmla="*/ 368 w 1117"/>
                    <a:gd name="T57" fmla="*/ 485 h 518"/>
                    <a:gd name="T58" fmla="*/ 372 w 1117"/>
                    <a:gd name="T59" fmla="*/ 465 h 518"/>
                    <a:gd name="T60" fmla="*/ 718 w 1117"/>
                    <a:gd name="T61" fmla="*/ 476 h 518"/>
                    <a:gd name="T62" fmla="*/ 727 w 1117"/>
                    <a:gd name="T63" fmla="*/ 494 h 518"/>
                    <a:gd name="T64" fmla="*/ 741 w 1117"/>
                    <a:gd name="T65" fmla="*/ 509 h 518"/>
                    <a:gd name="T66" fmla="*/ 759 w 1117"/>
                    <a:gd name="T67" fmla="*/ 517 h 518"/>
                    <a:gd name="T68" fmla="*/ 776 w 1117"/>
                    <a:gd name="T69" fmla="*/ 517 h 518"/>
                    <a:gd name="T70" fmla="*/ 792 w 1117"/>
                    <a:gd name="T71" fmla="*/ 512 h 518"/>
                    <a:gd name="T72" fmla="*/ 805 w 1117"/>
                    <a:gd name="T73" fmla="*/ 503 h 518"/>
                    <a:gd name="T74" fmla="*/ 814 w 1117"/>
                    <a:gd name="T75" fmla="*/ 490 h 518"/>
                    <a:gd name="T76" fmla="*/ 821 w 1117"/>
                    <a:gd name="T77" fmla="*/ 490 h 518"/>
                    <a:gd name="T78" fmla="*/ 831 w 1117"/>
                    <a:gd name="T79" fmla="*/ 503 h 518"/>
                    <a:gd name="T80" fmla="*/ 843 w 1117"/>
                    <a:gd name="T81" fmla="*/ 512 h 518"/>
                    <a:gd name="T82" fmla="*/ 858 w 1117"/>
                    <a:gd name="T83" fmla="*/ 517 h 518"/>
                    <a:gd name="T84" fmla="*/ 875 w 1117"/>
                    <a:gd name="T85" fmla="*/ 517 h 518"/>
                    <a:gd name="T86" fmla="*/ 894 w 1117"/>
                    <a:gd name="T87" fmla="*/ 509 h 518"/>
                    <a:gd name="T88" fmla="*/ 908 w 1117"/>
                    <a:gd name="T89" fmla="*/ 494 h 518"/>
                    <a:gd name="T90" fmla="*/ 916 w 1117"/>
                    <a:gd name="T91" fmla="*/ 476 h 518"/>
                    <a:gd name="T92" fmla="*/ 1112 w 1117"/>
                    <a:gd name="T93" fmla="*/ 465 h 518"/>
                    <a:gd name="T94" fmla="*/ 1112 w 1117"/>
                    <a:gd name="T95" fmla="*/ 351 h 518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</a:gdLst>
                  <a:ahLst/>
                  <a:cxnLst>
                    <a:cxn ang="T96">
                      <a:pos x="T0" y="T1"/>
                    </a:cxn>
                    <a:cxn ang="T97">
                      <a:pos x="T2" y="T3"/>
                    </a:cxn>
                    <a:cxn ang="T98">
                      <a:pos x="T4" y="T5"/>
                    </a:cxn>
                    <a:cxn ang="T99">
                      <a:pos x="T6" y="T7"/>
                    </a:cxn>
                    <a:cxn ang="T100">
                      <a:pos x="T8" y="T9"/>
                    </a:cxn>
                    <a:cxn ang="T101">
                      <a:pos x="T10" y="T11"/>
                    </a:cxn>
                    <a:cxn ang="T102">
                      <a:pos x="T12" y="T13"/>
                    </a:cxn>
                    <a:cxn ang="T103">
                      <a:pos x="T14" y="T15"/>
                    </a:cxn>
                    <a:cxn ang="T104">
                      <a:pos x="T16" y="T17"/>
                    </a:cxn>
                    <a:cxn ang="T105">
                      <a:pos x="T18" y="T19"/>
                    </a:cxn>
                    <a:cxn ang="T106">
                      <a:pos x="T20" y="T21"/>
                    </a:cxn>
                    <a:cxn ang="T107">
                      <a:pos x="T22" y="T23"/>
                    </a:cxn>
                    <a:cxn ang="T108">
                      <a:pos x="T24" y="T25"/>
                    </a:cxn>
                    <a:cxn ang="T109">
                      <a:pos x="T26" y="T27"/>
                    </a:cxn>
                    <a:cxn ang="T110">
                      <a:pos x="T28" y="T29"/>
                    </a:cxn>
                    <a:cxn ang="T111">
                      <a:pos x="T30" y="T31"/>
                    </a:cxn>
                    <a:cxn ang="T112">
                      <a:pos x="T32" y="T33"/>
                    </a:cxn>
                    <a:cxn ang="T113">
                      <a:pos x="T34" y="T35"/>
                    </a:cxn>
                    <a:cxn ang="T114">
                      <a:pos x="T36" y="T37"/>
                    </a:cxn>
                    <a:cxn ang="T115">
                      <a:pos x="T38" y="T39"/>
                    </a:cxn>
                    <a:cxn ang="T116">
                      <a:pos x="T40" y="T41"/>
                    </a:cxn>
                    <a:cxn ang="T117">
                      <a:pos x="T42" y="T43"/>
                    </a:cxn>
                    <a:cxn ang="T118">
                      <a:pos x="T44" y="T45"/>
                    </a:cxn>
                    <a:cxn ang="T119">
                      <a:pos x="T46" y="T47"/>
                    </a:cxn>
                    <a:cxn ang="T120">
                      <a:pos x="T48" y="T49"/>
                    </a:cxn>
                    <a:cxn ang="T121">
                      <a:pos x="T50" y="T51"/>
                    </a:cxn>
                    <a:cxn ang="T122">
                      <a:pos x="T52" y="T53"/>
                    </a:cxn>
                    <a:cxn ang="T123">
                      <a:pos x="T54" y="T55"/>
                    </a:cxn>
                    <a:cxn ang="T124">
                      <a:pos x="T56" y="T57"/>
                    </a:cxn>
                    <a:cxn ang="T125">
                      <a:pos x="T58" y="T59"/>
                    </a:cxn>
                    <a:cxn ang="T126">
                      <a:pos x="T60" y="T61"/>
                    </a:cxn>
                    <a:cxn ang="T127">
                      <a:pos x="T62" y="T63"/>
                    </a:cxn>
                    <a:cxn ang="T128">
                      <a:pos x="T64" y="T65"/>
                    </a:cxn>
                    <a:cxn ang="T129">
                      <a:pos x="T66" y="T67"/>
                    </a:cxn>
                    <a:cxn ang="T130">
                      <a:pos x="T68" y="T69"/>
                    </a:cxn>
                    <a:cxn ang="T131">
                      <a:pos x="T70" y="T71"/>
                    </a:cxn>
                    <a:cxn ang="T132">
                      <a:pos x="T72" y="T73"/>
                    </a:cxn>
                    <a:cxn ang="T133">
                      <a:pos x="T74" y="T75"/>
                    </a:cxn>
                    <a:cxn ang="T134">
                      <a:pos x="T76" y="T77"/>
                    </a:cxn>
                    <a:cxn ang="T135">
                      <a:pos x="T78" y="T79"/>
                    </a:cxn>
                    <a:cxn ang="T136">
                      <a:pos x="T80" y="T81"/>
                    </a:cxn>
                    <a:cxn ang="T137">
                      <a:pos x="T82" y="T83"/>
                    </a:cxn>
                    <a:cxn ang="T138">
                      <a:pos x="T84" y="T85"/>
                    </a:cxn>
                    <a:cxn ang="T139">
                      <a:pos x="T86" y="T87"/>
                    </a:cxn>
                    <a:cxn ang="T140">
                      <a:pos x="T88" y="T89"/>
                    </a:cxn>
                    <a:cxn ang="T141">
                      <a:pos x="T90" y="T91"/>
                    </a:cxn>
                    <a:cxn ang="T142">
                      <a:pos x="T92" y="T93"/>
                    </a:cxn>
                    <a:cxn ang="T143">
                      <a:pos x="T94" y="T95"/>
                    </a:cxn>
                  </a:cxnLst>
                  <a:rect l="0" t="0" r="r" b="b"/>
                  <a:pathLst>
                    <a:path w="1117" h="518">
                      <a:moveTo>
                        <a:pt x="1112" y="351"/>
                      </a:moveTo>
                      <a:lnTo>
                        <a:pt x="1117" y="161"/>
                      </a:lnTo>
                      <a:lnTo>
                        <a:pt x="1116" y="152"/>
                      </a:lnTo>
                      <a:lnTo>
                        <a:pt x="1114" y="145"/>
                      </a:lnTo>
                      <a:lnTo>
                        <a:pt x="1110" y="138"/>
                      </a:lnTo>
                      <a:lnTo>
                        <a:pt x="1105" y="132"/>
                      </a:lnTo>
                      <a:lnTo>
                        <a:pt x="1099" y="126"/>
                      </a:lnTo>
                      <a:lnTo>
                        <a:pt x="1092" y="123"/>
                      </a:lnTo>
                      <a:lnTo>
                        <a:pt x="1086" y="122"/>
                      </a:lnTo>
                      <a:lnTo>
                        <a:pt x="1078" y="121"/>
                      </a:lnTo>
                      <a:lnTo>
                        <a:pt x="990" y="121"/>
                      </a:lnTo>
                      <a:lnTo>
                        <a:pt x="974" y="71"/>
                      </a:lnTo>
                      <a:lnTo>
                        <a:pt x="973" y="64"/>
                      </a:lnTo>
                      <a:lnTo>
                        <a:pt x="970" y="57"/>
                      </a:lnTo>
                      <a:lnTo>
                        <a:pt x="966" y="52"/>
                      </a:lnTo>
                      <a:lnTo>
                        <a:pt x="962" y="46"/>
                      </a:lnTo>
                      <a:lnTo>
                        <a:pt x="956" y="42"/>
                      </a:lnTo>
                      <a:lnTo>
                        <a:pt x="950" y="39"/>
                      </a:lnTo>
                      <a:lnTo>
                        <a:pt x="943" y="36"/>
                      </a:lnTo>
                      <a:lnTo>
                        <a:pt x="936" y="35"/>
                      </a:lnTo>
                      <a:lnTo>
                        <a:pt x="792" y="35"/>
                      </a:lnTo>
                      <a:lnTo>
                        <a:pt x="760" y="0"/>
                      </a:lnTo>
                      <a:lnTo>
                        <a:pt x="618" y="0"/>
                      </a:lnTo>
                      <a:lnTo>
                        <a:pt x="588" y="35"/>
                      </a:lnTo>
                      <a:lnTo>
                        <a:pt x="44" y="35"/>
                      </a:lnTo>
                      <a:lnTo>
                        <a:pt x="0" y="344"/>
                      </a:lnTo>
                      <a:lnTo>
                        <a:pt x="73" y="465"/>
                      </a:lnTo>
                      <a:lnTo>
                        <a:pt x="171" y="465"/>
                      </a:lnTo>
                      <a:lnTo>
                        <a:pt x="172" y="476"/>
                      </a:lnTo>
                      <a:lnTo>
                        <a:pt x="176" y="485"/>
                      </a:lnTo>
                      <a:lnTo>
                        <a:pt x="181" y="494"/>
                      </a:lnTo>
                      <a:lnTo>
                        <a:pt x="188" y="503"/>
                      </a:lnTo>
                      <a:lnTo>
                        <a:pt x="195" y="509"/>
                      </a:lnTo>
                      <a:lnTo>
                        <a:pt x="204" y="514"/>
                      </a:lnTo>
                      <a:lnTo>
                        <a:pt x="214" y="517"/>
                      </a:lnTo>
                      <a:lnTo>
                        <a:pt x="223" y="518"/>
                      </a:lnTo>
                      <a:lnTo>
                        <a:pt x="231" y="517"/>
                      </a:lnTo>
                      <a:lnTo>
                        <a:pt x="239" y="516"/>
                      </a:lnTo>
                      <a:lnTo>
                        <a:pt x="246" y="512"/>
                      </a:lnTo>
                      <a:lnTo>
                        <a:pt x="253" y="508"/>
                      </a:lnTo>
                      <a:lnTo>
                        <a:pt x="258" y="503"/>
                      </a:lnTo>
                      <a:lnTo>
                        <a:pt x="264" y="497"/>
                      </a:lnTo>
                      <a:lnTo>
                        <a:pt x="268" y="490"/>
                      </a:lnTo>
                      <a:lnTo>
                        <a:pt x="271" y="482"/>
                      </a:lnTo>
                      <a:lnTo>
                        <a:pt x="274" y="490"/>
                      </a:lnTo>
                      <a:lnTo>
                        <a:pt x="280" y="497"/>
                      </a:lnTo>
                      <a:lnTo>
                        <a:pt x="284" y="503"/>
                      </a:lnTo>
                      <a:lnTo>
                        <a:pt x="291" y="508"/>
                      </a:lnTo>
                      <a:lnTo>
                        <a:pt x="297" y="512"/>
                      </a:lnTo>
                      <a:lnTo>
                        <a:pt x="305" y="516"/>
                      </a:lnTo>
                      <a:lnTo>
                        <a:pt x="312" y="517"/>
                      </a:lnTo>
                      <a:lnTo>
                        <a:pt x="320" y="518"/>
                      </a:lnTo>
                      <a:lnTo>
                        <a:pt x="330" y="517"/>
                      </a:lnTo>
                      <a:lnTo>
                        <a:pt x="339" y="514"/>
                      </a:lnTo>
                      <a:lnTo>
                        <a:pt x="348" y="509"/>
                      </a:lnTo>
                      <a:lnTo>
                        <a:pt x="356" y="503"/>
                      </a:lnTo>
                      <a:lnTo>
                        <a:pt x="362" y="494"/>
                      </a:lnTo>
                      <a:lnTo>
                        <a:pt x="368" y="485"/>
                      </a:lnTo>
                      <a:lnTo>
                        <a:pt x="371" y="476"/>
                      </a:lnTo>
                      <a:lnTo>
                        <a:pt x="372" y="465"/>
                      </a:lnTo>
                      <a:lnTo>
                        <a:pt x="717" y="465"/>
                      </a:lnTo>
                      <a:lnTo>
                        <a:pt x="718" y="476"/>
                      </a:lnTo>
                      <a:lnTo>
                        <a:pt x="721" y="485"/>
                      </a:lnTo>
                      <a:lnTo>
                        <a:pt x="727" y="494"/>
                      </a:lnTo>
                      <a:lnTo>
                        <a:pt x="733" y="503"/>
                      </a:lnTo>
                      <a:lnTo>
                        <a:pt x="741" y="509"/>
                      </a:lnTo>
                      <a:lnTo>
                        <a:pt x="749" y="514"/>
                      </a:lnTo>
                      <a:lnTo>
                        <a:pt x="759" y="517"/>
                      </a:lnTo>
                      <a:lnTo>
                        <a:pt x="769" y="518"/>
                      </a:lnTo>
                      <a:lnTo>
                        <a:pt x="776" y="517"/>
                      </a:lnTo>
                      <a:lnTo>
                        <a:pt x="784" y="516"/>
                      </a:lnTo>
                      <a:lnTo>
                        <a:pt x="792" y="512"/>
                      </a:lnTo>
                      <a:lnTo>
                        <a:pt x="798" y="508"/>
                      </a:lnTo>
                      <a:lnTo>
                        <a:pt x="805" y="503"/>
                      </a:lnTo>
                      <a:lnTo>
                        <a:pt x="810" y="497"/>
                      </a:lnTo>
                      <a:lnTo>
                        <a:pt x="814" y="490"/>
                      </a:lnTo>
                      <a:lnTo>
                        <a:pt x="818" y="482"/>
                      </a:lnTo>
                      <a:lnTo>
                        <a:pt x="821" y="490"/>
                      </a:lnTo>
                      <a:lnTo>
                        <a:pt x="825" y="497"/>
                      </a:lnTo>
                      <a:lnTo>
                        <a:pt x="831" y="503"/>
                      </a:lnTo>
                      <a:lnTo>
                        <a:pt x="836" y="508"/>
                      </a:lnTo>
                      <a:lnTo>
                        <a:pt x="843" y="512"/>
                      </a:lnTo>
                      <a:lnTo>
                        <a:pt x="850" y="516"/>
                      </a:lnTo>
                      <a:lnTo>
                        <a:pt x="858" y="517"/>
                      </a:lnTo>
                      <a:lnTo>
                        <a:pt x="865" y="518"/>
                      </a:lnTo>
                      <a:lnTo>
                        <a:pt x="875" y="517"/>
                      </a:lnTo>
                      <a:lnTo>
                        <a:pt x="885" y="514"/>
                      </a:lnTo>
                      <a:lnTo>
                        <a:pt x="894" y="509"/>
                      </a:lnTo>
                      <a:lnTo>
                        <a:pt x="901" y="503"/>
                      </a:lnTo>
                      <a:lnTo>
                        <a:pt x="908" y="494"/>
                      </a:lnTo>
                      <a:lnTo>
                        <a:pt x="913" y="485"/>
                      </a:lnTo>
                      <a:lnTo>
                        <a:pt x="916" y="476"/>
                      </a:lnTo>
                      <a:lnTo>
                        <a:pt x="917" y="465"/>
                      </a:lnTo>
                      <a:lnTo>
                        <a:pt x="1112" y="465"/>
                      </a:lnTo>
                      <a:lnTo>
                        <a:pt x="1066" y="401"/>
                      </a:lnTo>
                      <a:lnTo>
                        <a:pt x="1112" y="35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486" name="Freeform 200"/>
                <p:cNvSpPr>
                  <a:spLocks/>
                </p:cNvSpPr>
                <p:nvPr/>
              </p:nvSpPr>
              <p:spPr bwMode="auto">
                <a:xfrm>
                  <a:off x="3888" y="1584"/>
                  <a:ext cx="1038" cy="354"/>
                </a:xfrm>
                <a:custGeom>
                  <a:avLst/>
                  <a:gdLst>
                    <a:gd name="T0" fmla="*/ 1033 w 1038"/>
                    <a:gd name="T1" fmla="*/ 263 h 354"/>
                    <a:gd name="T2" fmla="*/ 976 w 1038"/>
                    <a:gd name="T3" fmla="*/ 325 h 354"/>
                    <a:gd name="T4" fmla="*/ 997 w 1038"/>
                    <a:gd name="T5" fmla="*/ 354 h 354"/>
                    <a:gd name="T6" fmla="*/ 53 w 1038"/>
                    <a:gd name="T7" fmla="*/ 354 h 354"/>
                    <a:gd name="T8" fmla="*/ 12 w 1038"/>
                    <a:gd name="T9" fmla="*/ 287 h 354"/>
                    <a:gd name="T10" fmla="*/ 869 w 1038"/>
                    <a:gd name="T11" fmla="*/ 287 h 354"/>
                    <a:gd name="T12" fmla="*/ 842 w 1038"/>
                    <a:gd name="T13" fmla="*/ 249 h 354"/>
                    <a:gd name="T14" fmla="*/ 0 w 1038"/>
                    <a:gd name="T15" fmla="*/ 249 h 354"/>
                    <a:gd name="T16" fmla="*/ 36 w 1038"/>
                    <a:gd name="T17" fmla="*/ 0 h 354"/>
                    <a:gd name="T18" fmla="*/ 895 w 1038"/>
                    <a:gd name="T19" fmla="*/ 0 h 354"/>
                    <a:gd name="T20" fmla="*/ 895 w 1038"/>
                    <a:gd name="T21" fmla="*/ 0 h 354"/>
                    <a:gd name="T22" fmla="*/ 895 w 1038"/>
                    <a:gd name="T23" fmla="*/ 1 h 354"/>
                    <a:gd name="T24" fmla="*/ 895 w 1038"/>
                    <a:gd name="T25" fmla="*/ 1 h 354"/>
                    <a:gd name="T26" fmla="*/ 895 w 1038"/>
                    <a:gd name="T27" fmla="*/ 2 h 354"/>
                    <a:gd name="T28" fmla="*/ 895 w 1038"/>
                    <a:gd name="T29" fmla="*/ 5 h 354"/>
                    <a:gd name="T30" fmla="*/ 904 w 1038"/>
                    <a:gd name="T31" fmla="*/ 26 h 354"/>
                    <a:gd name="T32" fmla="*/ 788 w 1038"/>
                    <a:gd name="T33" fmla="*/ 26 h 354"/>
                    <a:gd name="T34" fmla="*/ 816 w 1038"/>
                    <a:gd name="T35" fmla="*/ 83 h 354"/>
                    <a:gd name="T36" fmla="*/ 1037 w 1038"/>
                    <a:gd name="T37" fmla="*/ 85 h 354"/>
                    <a:gd name="T38" fmla="*/ 1037 w 1038"/>
                    <a:gd name="T39" fmla="*/ 85 h 354"/>
                    <a:gd name="T40" fmla="*/ 1038 w 1038"/>
                    <a:gd name="T41" fmla="*/ 86 h 354"/>
                    <a:gd name="T42" fmla="*/ 1038 w 1038"/>
                    <a:gd name="T43" fmla="*/ 86 h 354"/>
                    <a:gd name="T44" fmla="*/ 1038 w 1038"/>
                    <a:gd name="T45" fmla="*/ 87 h 354"/>
                    <a:gd name="T46" fmla="*/ 1033 w 1038"/>
                    <a:gd name="T47" fmla="*/ 263 h 354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0" t="0" r="r" b="b"/>
                  <a:pathLst>
                    <a:path w="1038" h="354">
                      <a:moveTo>
                        <a:pt x="1033" y="263"/>
                      </a:moveTo>
                      <a:lnTo>
                        <a:pt x="976" y="325"/>
                      </a:lnTo>
                      <a:lnTo>
                        <a:pt x="997" y="354"/>
                      </a:lnTo>
                      <a:lnTo>
                        <a:pt x="53" y="354"/>
                      </a:lnTo>
                      <a:lnTo>
                        <a:pt x="12" y="287"/>
                      </a:lnTo>
                      <a:lnTo>
                        <a:pt x="869" y="287"/>
                      </a:lnTo>
                      <a:lnTo>
                        <a:pt x="842" y="249"/>
                      </a:lnTo>
                      <a:lnTo>
                        <a:pt x="0" y="249"/>
                      </a:lnTo>
                      <a:lnTo>
                        <a:pt x="36" y="0"/>
                      </a:lnTo>
                      <a:lnTo>
                        <a:pt x="895" y="0"/>
                      </a:lnTo>
                      <a:lnTo>
                        <a:pt x="895" y="1"/>
                      </a:lnTo>
                      <a:lnTo>
                        <a:pt x="895" y="2"/>
                      </a:lnTo>
                      <a:lnTo>
                        <a:pt x="895" y="5"/>
                      </a:lnTo>
                      <a:lnTo>
                        <a:pt x="904" y="26"/>
                      </a:lnTo>
                      <a:lnTo>
                        <a:pt x="788" y="26"/>
                      </a:lnTo>
                      <a:lnTo>
                        <a:pt x="816" y="83"/>
                      </a:lnTo>
                      <a:lnTo>
                        <a:pt x="1037" y="85"/>
                      </a:lnTo>
                      <a:lnTo>
                        <a:pt x="1038" y="86"/>
                      </a:lnTo>
                      <a:lnTo>
                        <a:pt x="1038" y="87"/>
                      </a:lnTo>
                      <a:lnTo>
                        <a:pt x="1033" y="263"/>
                      </a:lnTo>
                      <a:close/>
                    </a:path>
                  </a:pathLst>
                </a:custGeom>
                <a:solidFill>
                  <a:srgbClr val="3FB2E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487" name="Freeform 201"/>
                <p:cNvSpPr>
                  <a:spLocks/>
                </p:cNvSpPr>
                <p:nvPr/>
              </p:nvSpPr>
              <p:spPr bwMode="auto">
                <a:xfrm>
                  <a:off x="4873" y="1694"/>
                  <a:ext cx="35" cy="75"/>
                </a:xfrm>
                <a:custGeom>
                  <a:avLst/>
                  <a:gdLst>
                    <a:gd name="T0" fmla="*/ 17 w 35"/>
                    <a:gd name="T1" fmla="*/ 0 h 75"/>
                    <a:gd name="T2" fmla="*/ 11 w 35"/>
                    <a:gd name="T3" fmla="*/ 3 h 75"/>
                    <a:gd name="T4" fmla="*/ 5 w 35"/>
                    <a:gd name="T5" fmla="*/ 11 h 75"/>
                    <a:gd name="T6" fmla="*/ 1 w 35"/>
                    <a:gd name="T7" fmla="*/ 24 h 75"/>
                    <a:gd name="T8" fmla="*/ 0 w 35"/>
                    <a:gd name="T9" fmla="*/ 38 h 75"/>
                    <a:gd name="T10" fmla="*/ 1 w 35"/>
                    <a:gd name="T11" fmla="*/ 53 h 75"/>
                    <a:gd name="T12" fmla="*/ 5 w 35"/>
                    <a:gd name="T13" fmla="*/ 64 h 75"/>
                    <a:gd name="T14" fmla="*/ 11 w 35"/>
                    <a:gd name="T15" fmla="*/ 71 h 75"/>
                    <a:gd name="T16" fmla="*/ 17 w 35"/>
                    <a:gd name="T17" fmla="*/ 75 h 75"/>
                    <a:gd name="T18" fmla="*/ 24 w 35"/>
                    <a:gd name="T19" fmla="*/ 71 h 75"/>
                    <a:gd name="T20" fmla="*/ 29 w 35"/>
                    <a:gd name="T21" fmla="*/ 64 h 75"/>
                    <a:gd name="T22" fmla="*/ 34 w 35"/>
                    <a:gd name="T23" fmla="*/ 53 h 75"/>
                    <a:gd name="T24" fmla="*/ 35 w 35"/>
                    <a:gd name="T25" fmla="*/ 38 h 75"/>
                    <a:gd name="T26" fmla="*/ 34 w 35"/>
                    <a:gd name="T27" fmla="*/ 24 h 75"/>
                    <a:gd name="T28" fmla="*/ 29 w 35"/>
                    <a:gd name="T29" fmla="*/ 11 h 75"/>
                    <a:gd name="T30" fmla="*/ 24 w 35"/>
                    <a:gd name="T31" fmla="*/ 3 h 75"/>
                    <a:gd name="T32" fmla="*/ 17 w 35"/>
                    <a:gd name="T33" fmla="*/ 0 h 75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0" t="0" r="r" b="b"/>
                  <a:pathLst>
                    <a:path w="35" h="75">
                      <a:moveTo>
                        <a:pt x="17" y="0"/>
                      </a:moveTo>
                      <a:lnTo>
                        <a:pt x="11" y="3"/>
                      </a:lnTo>
                      <a:lnTo>
                        <a:pt x="5" y="11"/>
                      </a:lnTo>
                      <a:lnTo>
                        <a:pt x="1" y="24"/>
                      </a:lnTo>
                      <a:lnTo>
                        <a:pt x="0" y="38"/>
                      </a:lnTo>
                      <a:lnTo>
                        <a:pt x="1" y="53"/>
                      </a:lnTo>
                      <a:lnTo>
                        <a:pt x="5" y="64"/>
                      </a:lnTo>
                      <a:lnTo>
                        <a:pt x="11" y="71"/>
                      </a:lnTo>
                      <a:lnTo>
                        <a:pt x="17" y="75"/>
                      </a:lnTo>
                      <a:lnTo>
                        <a:pt x="24" y="71"/>
                      </a:lnTo>
                      <a:lnTo>
                        <a:pt x="29" y="64"/>
                      </a:lnTo>
                      <a:lnTo>
                        <a:pt x="34" y="53"/>
                      </a:lnTo>
                      <a:lnTo>
                        <a:pt x="35" y="38"/>
                      </a:lnTo>
                      <a:lnTo>
                        <a:pt x="34" y="24"/>
                      </a:lnTo>
                      <a:lnTo>
                        <a:pt x="29" y="11"/>
                      </a:lnTo>
                      <a:lnTo>
                        <a:pt x="24" y="3"/>
                      </a:lnTo>
                      <a:lnTo>
                        <a:pt x="17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488" name="Freeform 202"/>
                <p:cNvSpPr>
                  <a:spLocks/>
                </p:cNvSpPr>
                <p:nvPr/>
              </p:nvSpPr>
              <p:spPr bwMode="auto">
                <a:xfrm>
                  <a:off x="4481" y="1614"/>
                  <a:ext cx="189" cy="49"/>
                </a:xfrm>
                <a:custGeom>
                  <a:avLst/>
                  <a:gdLst>
                    <a:gd name="T0" fmla="*/ 23 w 189"/>
                    <a:gd name="T1" fmla="*/ 49 h 49"/>
                    <a:gd name="T2" fmla="*/ 0 w 189"/>
                    <a:gd name="T3" fmla="*/ 0 h 49"/>
                    <a:gd name="T4" fmla="*/ 162 w 189"/>
                    <a:gd name="T5" fmla="*/ 0 h 49"/>
                    <a:gd name="T6" fmla="*/ 189 w 189"/>
                    <a:gd name="T7" fmla="*/ 49 h 49"/>
                    <a:gd name="T8" fmla="*/ 23 w 189"/>
                    <a:gd name="T9" fmla="*/ 49 h 4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89" h="49">
                      <a:moveTo>
                        <a:pt x="23" y="49"/>
                      </a:moveTo>
                      <a:lnTo>
                        <a:pt x="0" y="0"/>
                      </a:lnTo>
                      <a:lnTo>
                        <a:pt x="162" y="0"/>
                      </a:lnTo>
                      <a:lnTo>
                        <a:pt x="189" y="49"/>
                      </a:lnTo>
                      <a:lnTo>
                        <a:pt x="23" y="4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477" name="Group 203"/>
              <p:cNvGrpSpPr>
                <a:grpSpLocks/>
              </p:cNvGrpSpPr>
              <p:nvPr/>
            </p:nvGrpSpPr>
            <p:grpSpPr bwMode="auto">
              <a:xfrm>
                <a:off x="1728" y="1008"/>
                <a:ext cx="1073" cy="483"/>
                <a:chOff x="2375" y="2170"/>
                <a:chExt cx="1073" cy="483"/>
              </a:xfrm>
            </p:grpSpPr>
            <p:sp>
              <p:nvSpPr>
                <p:cNvPr id="14478" name="Freeform 204"/>
                <p:cNvSpPr>
                  <a:spLocks/>
                </p:cNvSpPr>
                <p:nvPr/>
              </p:nvSpPr>
              <p:spPr bwMode="auto">
                <a:xfrm>
                  <a:off x="2375" y="2170"/>
                  <a:ext cx="1073" cy="483"/>
                </a:xfrm>
                <a:custGeom>
                  <a:avLst/>
                  <a:gdLst>
                    <a:gd name="T0" fmla="*/ 245 w 1073"/>
                    <a:gd name="T1" fmla="*/ 482 h 483"/>
                    <a:gd name="T2" fmla="*/ 260 w 1073"/>
                    <a:gd name="T3" fmla="*/ 477 h 483"/>
                    <a:gd name="T4" fmla="*/ 272 w 1073"/>
                    <a:gd name="T5" fmla="*/ 468 h 483"/>
                    <a:gd name="T6" fmla="*/ 282 w 1073"/>
                    <a:gd name="T7" fmla="*/ 455 h 483"/>
                    <a:gd name="T8" fmla="*/ 288 w 1073"/>
                    <a:gd name="T9" fmla="*/ 455 h 483"/>
                    <a:gd name="T10" fmla="*/ 298 w 1073"/>
                    <a:gd name="T11" fmla="*/ 468 h 483"/>
                    <a:gd name="T12" fmla="*/ 311 w 1073"/>
                    <a:gd name="T13" fmla="*/ 477 h 483"/>
                    <a:gd name="T14" fmla="*/ 326 w 1073"/>
                    <a:gd name="T15" fmla="*/ 482 h 483"/>
                    <a:gd name="T16" fmla="*/ 344 w 1073"/>
                    <a:gd name="T17" fmla="*/ 482 h 483"/>
                    <a:gd name="T18" fmla="*/ 362 w 1073"/>
                    <a:gd name="T19" fmla="*/ 474 h 483"/>
                    <a:gd name="T20" fmla="*/ 376 w 1073"/>
                    <a:gd name="T21" fmla="*/ 459 h 483"/>
                    <a:gd name="T22" fmla="*/ 385 w 1073"/>
                    <a:gd name="T23" fmla="*/ 441 h 483"/>
                    <a:gd name="T24" fmla="*/ 734 w 1073"/>
                    <a:gd name="T25" fmla="*/ 430 h 483"/>
                    <a:gd name="T26" fmla="*/ 739 w 1073"/>
                    <a:gd name="T27" fmla="*/ 450 h 483"/>
                    <a:gd name="T28" fmla="*/ 750 w 1073"/>
                    <a:gd name="T29" fmla="*/ 468 h 483"/>
                    <a:gd name="T30" fmla="*/ 767 w 1073"/>
                    <a:gd name="T31" fmla="*/ 479 h 483"/>
                    <a:gd name="T32" fmla="*/ 786 w 1073"/>
                    <a:gd name="T33" fmla="*/ 483 h 483"/>
                    <a:gd name="T34" fmla="*/ 801 w 1073"/>
                    <a:gd name="T35" fmla="*/ 481 h 483"/>
                    <a:gd name="T36" fmla="*/ 816 w 1073"/>
                    <a:gd name="T37" fmla="*/ 473 h 483"/>
                    <a:gd name="T38" fmla="*/ 827 w 1073"/>
                    <a:gd name="T39" fmla="*/ 462 h 483"/>
                    <a:gd name="T40" fmla="*/ 835 w 1073"/>
                    <a:gd name="T41" fmla="*/ 447 h 483"/>
                    <a:gd name="T42" fmla="*/ 843 w 1073"/>
                    <a:gd name="T43" fmla="*/ 462 h 483"/>
                    <a:gd name="T44" fmla="*/ 853 w 1073"/>
                    <a:gd name="T45" fmla="*/ 473 h 483"/>
                    <a:gd name="T46" fmla="*/ 868 w 1073"/>
                    <a:gd name="T47" fmla="*/ 481 h 483"/>
                    <a:gd name="T48" fmla="*/ 883 w 1073"/>
                    <a:gd name="T49" fmla="*/ 483 h 483"/>
                    <a:gd name="T50" fmla="*/ 902 w 1073"/>
                    <a:gd name="T51" fmla="*/ 479 h 483"/>
                    <a:gd name="T52" fmla="*/ 919 w 1073"/>
                    <a:gd name="T53" fmla="*/ 468 h 483"/>
                    <a:gd name="T54" fmla="*/ 930 w 1073"/>
                    <a:gd name="T55" fmla="*/ 450 h 483"/>
                    <a:gd name="T56" fmla="*/ 935 w 1073"/>
                    <a:gd name="T57" fmla="*/ 430 h 483"/>
                    <a:gd name="T58" fmla="*/ 994 w 1073"/>
                    <a:gd name="T59" fmla="*/ 302 h 483"/>
                    <a:gd name="T60" fmla="*/ 59 w 1073"/>
                    <a:gd name="T61" fmla="*/ 0 h 483"/>
                    <a:gd name="T62" fmla="*/ 74 w 1073"/>
                    <a:gd name="T63" fmla="*/ 430 h 483"/>
                    <a:gd name="T64" fmla="*/ 187 w 1073"/>
                    <a:gd name="T65" fmla="*/ 441 h 483"/>
                    <a:gd name="T66" fmla="*/ 195 w 1073"/>
                    <a:gd name="T67" fmla="*/ 459 h 483"/>
                    <a:gd name="T68" fmla="*/ 209 w 1073"/>
                    <a:gd name="T69" fmla="*/ 474 h 483"/>
                    <a:gd name="T70" fmla="*/ 228 w 1073"/>
                    <a:gd name="T71" fmla="*/ 482 h 483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0" t="0" r="r" b="b"/>
                  <a:pathLst>
                    <a:path w="1073" h="483">
                      <a:moveTo>
                        <a:pt x="237" y="483"/>
                      </a:moveTo>
                      <a:lnTo>
                        <a:pt x="245" y="482"/>
                      </a:lnTo>
                      <a:lnTo>
                        <a:pt x="253" y="481"/>
                      </a:lnTo>
                      <a:lnTo>
                        <a:pt x="260" y="477"/>
                      </a:lnTo>
                      <a:lnTo>
                        <a:pt x="267" y="473"/>
                      </a:lnTo>
                      <a:lnTo>
                        <a:pt x="272" y="468"/>
                      </a:lnTo>
                      <a:lnTo>
                        <a:pt x="278" y="462"/>
                      </a:lnTo>
                      <a:lnTo>
                        <a:pt x="282" y="455"/>
                      </a:lnTo>
                      <a:lnTo>
                        <a:pt x="285" y="447"/>
                      </a:lnTo>
                      <a:lnTo>
                        <a:pt x="288" y="455"/>
                      </a:lnTo>
                      <a:lnTo>
                        <a:pt x="294" y="462"/>
                      </a:lnTo>
                      <a:lnTo>
                        <a:pt x="298" y="468"/>
                      </a:lnTo>
                      <a:lnTo>
                        <a:pt x="305" y="473"/>
                      </a:lnTo>
                      <a:lnTo>
                        <a:pt x="311" y="477"/>
                      </a:lnTo>
                      <a:lnTo>
                        <a:pt x="319" y="481"/>
                      </a:lnTo>
                      <a:lnTo>
                        <a:pt x="326" y="482"/>
                      </a:lnTo>
                      <a:lnTo>
                        <a:pt x="334" y="483"/>
                      </a:lnTo>
                      <a:lnTo>
                        <a:pt x="344" y="482"/>
                      </a:lnTo>
                      <a:lnTo>
                        <a:pt x="354" y="479"/>
                      </a:lnTo>
                      <a:lnTo>
                        <a:pt x="362" y="474"/>
                      </a:lnTo>
                      <a:lnTo>
                        <a:pt x="370" y="468"/>
                      </a:lnTo>
                      <a:lnTo>
                        <a:pt x="376" y="459"/>
                      </a:lnTo>
                      <a:lnTo>
                        <a:pt x="382" y="450"/>
                      </a:lnTo>
                      <a:lnTo>
                        <a:pt x="385" y="441"/>
                      </a:lnTo>
                      <a:lnTo>
                        <a:pt x="386" y="430"/>
                      </a:lnTo>
                      <a:lnTo>
                        <a:pt x="734" y="430"/>
                      </a:lnTo>
                      <a:lnTo>
                        <a:pt x="735" y="441"/>
                      </a:lnTo>
                      <a:lnTo>
                        <a:pt x="739" y="450"/>
                      </a:lnTo>
                      <a:lnTo>
                        <a:pt x="744" y="459"/>
                      </a:lnTo>
                      <a:lnTo>
                        <a:pt x="750" y="468"/>
                      </a:lnTo>
                      <a:lnTo>
                        <a:pt x="758" y="474"/>
                      </a:lnTo>
                      <a:lnTo>
                        <a:pt x="767" y="479"/>
                      </a:lnTo>
                      <a:lnTo>
                        <a:pt x="776" y="482"/>
                      </a:lnTo>
                      <a:lnTo>
                        <a:pt x="786" y="483"/>
                      </a:lnTo>
                      <a:lnTo>
                        <a:pt x="794" y="482"/>
                      </a:lnTo>
                      <a:lnTo>
                        <a:pt x="801" y="481"/>
                      </a:lnTo>
                      <a:lnTo>
                        <a:pt x="809" y="477"/>
                      </a:lnTo>
                      <a:lnTo>
                        <a:pt x="816" y="473"/>
                      </a:lnTo>
                      <a:lnTo>
                        <a:pt x="822" y="468"/>
                      </a:lnTo>
                      <a:lnTo>
                        <a:pt x="827" y="462"/>
                      </a:lnTo>
                      <a:lnTo>
                        <a:pt x="832" y="455"/>
                      </a:lnTo>
                      <a:lnTo>
                        <a:pt x="835" y="447"/>
                      </a:lnTo>
                      <a:lnTo>
                        <a:pt x="838" y="455"/>
                      </a:lnTo>
                      <a:lnTo>
                        <a:pt x="843" y="462"/>
                      </a:lnTo>
                      <a:lnTo>
                        <a:pt x="848" y="468"/>
                      </a:lnTo>
                      <a:lnTo>
                        <a:pt x="853" y="473"/>
                      </a:lnTo>
                      <a:lnTo>
                        <a:pt x="860" y="477"/>
                      </a:lnTo>
                      <a:lnTo>
                        <a:pt x="868" y="481"/>
                      </a:lnTo>
                      <a:lnTo>
                        <a:pt x="875" y="482"/>
                      </a:lnTo>
                      <a:lnTo>
                        <a:pt x="883" y="483"/>
                      </a:lnTo>
                      <a:lnTo>
                        <a:pt x="893" y="482"/>
                      </a:lnTo>
                      <a:lnTo>
                        <a:pt x="902" y="479"/>
                      </a:lnTo>
                      <a:lnTo>
                        <a:pt x="911" y="474"/>
                      </a:lnTo>
                      <a:lnTo>
                        <a:pt x="919" y="468"/>
                      </a:lnTo>
                      <a:lnTo>
                        <a:pt x="925" y="459"/>
                      </a:lnTo>
                      <a:lnTo>
                        <a:pt x="930" y="450"/>
                      </a:lnTo>
                      <a:lnTo>
                        <a:pt x="934" y="441"/>
                      </a:lnTo>
                      <a:lnTo>
                        <a:pt x="935" y="430"/>
                      </a:lnTo>
                      <a:lnTo>
                        <a:pt x="1073" y="430"/>
                      </a:lnTo>
                      <a:lnTo>
                        <a:pt x="994" y="302"/>
                      </a:lnTo>
                      <a:lnTo>
                        <a:pt x="1038" y="0"/>
                      </a:lnTo>
                      <a:lnTo>
                        <a:pt x="59" y="0"/>
                      </a:lnTo>
                      <a:lnTo>
                        <a:pt x="0" y="309"/>
                      </a:lnTo>
                      <a:lnTo>
                        <a:pt x="74" y="430"/>
                      </a:lnTo>
                      <a:lnTo>
                        <a:pt x="185" y="430"/>
                      </a:lnTo>
                      <a:lnTo>
                        <a:pt x="187" y="441"/>
                      </a:lnTo>
                      <a:lnTo>
                        <a:pt x="190" y="450"/>
                      </a:lnTo>
                      <a:lnTo>
                        <a:pt x="195" y="459"/>
                      </a:lnTo>
                      <a:lnTo>
                        <a:pt x="202" y="468"/>
                      </a:lnTo>
                      <a:lnTo>
                        <a:pt x="209" y="474"/>
                      </a:lnTo>
                      <a:lnTo>
                        <a:pt x="218" y="479"/>
                      </a:lnTo>
                      <a:lnTo>
                        <a:pt x="228" y="482"/>
                      </a:lnTo>
                      <a:lnTo>
                        <a:pt x="237" y="48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479" name="Freeform 205"/>
                <p:cNvSpPr>
                  <a:spLocks/>
                </p:cNvSpPr>
                <p:nvPr/>
              </p:nvSpPr>
              <p:spPr bwMode="auto">
                <a:xfrm>
                  <a:off x="2415" y="2208"/>
                  <a:ext cx="965" cy="354"/>
                </a:xfrm>
                <a:custGeom>
                  <a:avLst/>
                  <a:gdLst>
                    <a:gd name="T0" fmla="*/ 0 w 965"/>
                    <a:gd name="T1" fmla="*/ 264 h 354"/>
                    <a:gd name="T2" fmla="*/ 50 w 965"/>
                    <a:gd name="T3" fmla="*/ 0 h 354"/>
                    <a:gd name="T4" fmla="*/ 954 w 965"/>
                    <a:gd name="T5" fmla="*/ 0 h 354"/>
                    <a:gd name="T6" fmla="*/ 918 w 965"/>
                    <a:gd name="T7" fmla="*/ 249 h 354"/>
                    <a:gd name="T8" fmla="*/ 131 w 965"/>
                    <a:gd name="T9" fmla="*/ 249 h 354"/>
                    <a:gd name="T10" fmla="*/ 161 w 965"/>
                    <a:gd name="T11" fmla="*/ 287 h 354"/>
                    <a:gd name="T12" fmla="*/ 924 w 965"/>
                    <a:gd name="T13" fmla="*/ 287 h 354"/>
                    <a:gd name="T14" fmla="*/ 965 w 965"/>
                    <a:gd name="T15" fmla="*/ 354 h 354"/>
                    <a:gd name="T16" fmla="*/ 55 w 965"/>
                    <a:gd name="T17" fmla="*/ 354 h 354"/>
                    <a:gd name="T18" fmla="*/ 0 w 965"/>
                    <a:gd name="T19" fmla="*/ 264 h 354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965" h="354">
                      <a:moveTo>
                        <a:pt x="0" y="264"/>
                      </a:moveTo>
                      <a:lnTo>
                        <a:pt x="50" y="0"/>
                      </a:lnTo>
                      <a:lnTo>
                        <a:pt x="954" y="0"/>
                      </a:lnTo>
                      <a:lnTo>
                        <a:pt x="918" y="249"/>
                      </a:lnTo>
                      <a:lnTo>
                        <a:pt x="131" y="249"/>
                      </a:lnTo>
                      <a:lnTo>
                        <a:pt x="161" y="287"/>
                      </a:lnTo>
                      <a:lnTo>
                        <a:pt x="924" y="287"/>
                      </a:lnTo>
                      <a:lnTo>
                        <a:pt x="965" y="354"/>
                      </a:lnTo>
                      <a:lnTo>
                        <a:pt x="55" y="354"/>
                      </a:lnTo>
                      <a:lnTo>
                        <a:pt x="0" y="264"/>
                      </a:lnTo>
                      <a:close/>
                    </a:path>
                  </a:pathLst>
                </a:custGeom>
                <a:solidFill>
                  <a:srgbClr val="3FB2E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480" name="Freeform 206"/>
                <p:cNvSpPr>
                  <a:spLocks/>
                </p:cNvSpPr>
                <p:nvPr/>
              </p:nvSpPr>
              <p:spPr bwMode="auto">
                <a:xfrm>
                  <a:off x="2650" y="2262"/>
                  <a:ext cx="138" cy="110"/>
                </a:xfrm>
                <a:custGeom>
                  <a:avLst/>
                  <a:gdLst>
                    <a:gd name="T0" fmla="*/ 138 w 138"/>
                    <a:gd name="T1" fmla="*/ 0 h 110"/>
                    <a:gd name="T2" fmla="*/ 17 w 138"/>
                    <a:gd name="T3" fmla="*/ 0 h 110"/>
                    <a:gd name="T4" fmla="*/ 0 w 138"/>
                    <a:gd name="T5" fmla="*/ 110 h 110"/>
                    <a:gd name="T6" fmla="*/ 122 w 138"/>
                    <a:gd name="T7" fmla="*/ 110 h 110"/>
                    <a:gd name="T8" fmla="*/ 138 w 138"/>
                    <a:gd name="T9" fmla="*/ 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8" h="110">
                      <a:moveTo>
                        <a:pt x="138" y="0"/>
                      </a:moveTo>
                      <a:lnTo>
                        <a:pt x="17" y="0"/>
                      </a:lnTo>
                      <a:lnTo>
                        <a:pt x="0" y="110"/>
                      </a:lnTo>
                      <a:lnTo>
                        <a:pt x="122" y="110"/>
                      </a:lnTo>
                      <a:lnTo>
                        <a:pt x="13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481" name="Freeform 207"/>
                <p:cNvSpPr>
                  <a:spLocks/>
                </p:cNvSpPr>
                <p:nvPr/>
              </p:nvSpPr>
              <p:spPr bwMode="auto">
                <a:xfrm>
                  <a:off x="2481" y="2262"/>
                  <a:ext cx="138" cy="110"/>
                </a:xfrm>
                <a:custGeom>
                  <a:avLst/>
                  <a:gdLst>
                    <a:gd name="T0" fmla="*/ 122 w 138"/>
                    <a:gd name="T1" fmla="*/ 110 h 110"/>
                    <a:gd name="T2" fmla="*/ 138 w 138"/>
                    <a:gd name="T3" fmla="*/ 0 h 110"/>
                    <a:gd name="T4" fmla="*/ 15 w 138"/>
                    <a:gd name="T5" fmla="*/ 0 h 110"/>
                    <a:gd name="T6" fmla="*/ 0 w 138"/>
                    <a:gd name="T7" fmla="*/ 110 h 110"/>
                    <a:gd name="T8" fmla="*/ 122 w 138"/>
                    <a:gd name="T9" fmla="*/ 11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8" h="110">
                      <a:moveTo>
                        <a:pt x="122" y="110"/>
                      </a:moveTo>
                      <a:lnTo>
                        <a:pt x="138" y="0"/>
                      </a:lnTo>
                      <a:lnTo>
                        <a:pt x="15" y="0"/>
                      </a:lnTo>
                      <a:lnTo>
                        <a:pt x="0" y="110"/>
                      </a:lnTo>
                      <a:lnTo>
                        <a:pt x="122" y="11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482" name="Freeform 208"/>
                <p:cNvSpPr>
                  <a:spLocks/>
                </p:cNvSpPr>
                <p:nvPr/>
              </p:nvSpPr>
              <p:spPr bwMode="auto">
                <a:xfrm>
                  <a:off x="2820" y="2262"/>
                  <a:ext cx="137" cy="110"/>
                </a:xfrm>
                <a:custGeom>
                  <a:avLst/>
                  <a:gdLst>
                    <a:gd name="T0" fmla="*/ 137 w 137"/>
                    <a:gd name="T1" fmla="*/ 0 h 110"/>
                    <a:gd name="T2" fmla="*/ 16 w 137"/>
                    <a:gd name="T3" fmla="*/ 0 h 110"/>
                    <a:gd name="T4" fmla="*/ 0 w 137"/>
                    <a:gd name="T5" fmla="*/ 110 h 110"/>
                    <a:gd name="T6" fmla="*/ 122 w 137"/>
                    <a:gd name="T7" fmla="*/ 110 h 110"/>
                    <a:gd name="T8" fmla="*/ 137 w 137"/>
                    <a:gd name="T9" fmla="*/ 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7" h="110">
                      <a:moveTo>
                        <a:pt x="137" y="0"/>
                      </a:moveTo>
                      <a:lnTo>
                        <a:pt x="16" y="0"/>
                      </a:lnTo>
                      <a:lnTo>
                        <a:pt x="0" y="110"/>
                      </a:lnTo>
                      <a:lnTo>
                        <a:pt x="122" y="110"/>
                      </a:lnTo>
                      <a:lnTo>
                        <a:pt x="137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483" name="Freeform 209"/>
                <p:cNvSpPr>
                  <a:spLocks/>
                </p:cNvSpPr>
                <p:nvPr/>
              </p:nvSpPr>
              <p:spPr bwMode="auto">
                <a:xfrm>
                  <a:off x="2989" y="2262"/>
                  <a:ext cx="136" cy="110"/>
                </a:xfrm>
                <a:custGeom>
                  <a:avLst/>
                  <a:gdLst>
                    <a:gd name="T0" fmla="*/ 136 w 136"/>
                    <a:gd name="T1" fmla="*/ 0 h 110"/>
                    <a:gd name="T2" fmla="*/ 16 w 136"/>
                    <a:gd name="T3" fmla="*/ 0 h 110"/>
                    <a:gd name="T4" fmla="*/ 0 w 136"/>
                    <a:gd name="T5" fmla="*/ 110 h 110"/>
                    <a:gd name="T6" fmla="*/ 121 w 136"/>
                    <a:gd name="T7" fmla="*/ 110 h 110"/>
                    <a:gd name="T8" fmla="*/ 136 w 136"/>
                    <a:gd name="T9" fmla="*/ 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" h="110">
                      <a:moveTo>
                        <a:pt x="136" y="0"/>
                      </a:moveTo>
                      <a:lnTo>
                        <a:pt x="16" y="0"/>
                      </a:lnTo>
                      <a:lnTo>
                        <a:pt x="0" y="110"/>
                      </a:lnTo>
                      <a:lnTo>
                        <a:pt x="121" y="110"/>
                      </a:lnTo>
                      <a:lnTo>
                        <a:pt x="13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484" name="Freeform 210"/>
                <p:cNvSpPr>
                  <a:spLocks/>
                </p:cNvSpPr>
                <p:nvPr/>
              </p:nvSpPr>
              <p:spPr bwMode="auto">
                <a:xfrm>
                  <a:off x="3162" y="2262"/>
                  <a:ext cx="138" cy="110"/>
                </a:xfrm>
                <a:custGeom>
                  <a:avLst/>
                  <a:gdLst>
                    <a:gd name="T0" fmla="*/ 138 w 138"/>
                    <a:gd name="T1" fmla="*/ 0 h 110"/>
                    <a:gd name="T2" fmla="*/ 17 w 138"/>
                    <a:gd name="T3" fmla="*/ 0 h 110"/>
                    <a:gd name="T4" fmla="*/ 0 w 138"/>
                    <a:gd name="T5" fmla="*/ 110 h 110"/>
                    <a:gd name="T6" fmla="*/ 123 w 138"/>
                    <a:gd name="T7" fmla="*/ 110 h 110"/>
                    <a:gd name="T8" fmla="*/ 138 w 138"/>
                    <a:gd name="T9" fmla="*/ 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8" h="110">
                      <a:moveTo>
                        <a:pt x="138" y="0"/>
                      </a:moveTo>
                      <a:lnTo>
                        <a:pt x="17" y="0"/>
                      </a:lnTo>
                      <a:lnTo>
                        <a:pt x="0" y="110"/>
                      </a:lnTo>
                      <a:lnTo>
                        <a:pt x="123" y="110"/>
                      </a:lnTo>
                      <a:lnTo>
                        <a:pt x="13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  <p:grpSp>
        <p:nvGrpSpPr>
          <p:cNvPr id="321747" name="Group 211"/>
          <p:cNvGrpSpPr>
            <a:grpSpLocks/>
          </p:cNvGrpSpPr>
          <p:nvPr/>
        </p:nvGrpSpPr>
        <p:grpSpPr bwMode="auto">
          <a:xfrm>
            <a:off x="6858000" y="3505200"/>
            <a:ext cx="1905000" cy="1752600"/>
            <a:chOff x="4176" y="2544"/>
            <a:chExt cx="1200" cy="1104"/>
          </a:xfrm>
        </p:grpSpPr>
        <p:grpSp>
          <p:nvGrpSpPr>
            <p:cNvPr id="14375" name="Group 212"/>
            <p:cNvGrpSpPr>
              <a:grpSpLocks/>
            </p:cNvGrpSpPr>
            <p:nvPr/>
          </p:nvGrpSpPr>
          <p:grpSpPr bwMode="auto">
            <a:xfrm>
              <a:off x="4176" y="2587"/>
              <a:ext cx="1200" cy="1008"/>
              <a:chOff x="1776" y="720"/>
              <a:chExt cx="2160" cy="2160"/>
            </a:xfrm>
          </p:grpSpPr>
          <p:grpSp>
            <p:nvGrpSpPr>
              <p:cNvPr id="14464" name="Group 213"/>
              <p:cNvGrpSpPr>
                <a:grpSpLocks/>
              </p:cNvGrpSpPr>
              <p:nvPr/>
            </p:nvGrpSpPr>
            <p:grpSpPr bwMode="auto">
              <a:xfrm>
                <a:off x="2374" y="720"/>
                <a:ext cx="945" cy="2160"/>
                <a:chOff x="2374" y="2068"/>
                <a:chExt cx="945" cy="2252"/>
              </a:xfrm>
            </p:grpSpPr>
            <p:sp>
              <p:nvSpPr>
                <p:cNvPr id="14468" name="Line 214"/>
                <p:cNvSpPr>
                  <a:spLocks noChangeShapeType="1"/>
                </p:cNvSpPr>
                <p:nvPr/>
              </p:nvSpPr>
              <p:spPr bwMode="auto">
                <a:xfrm>
                  <a:off x="3319" y="2068"/>
                  <a:ext cx="0" cy="2251"/>
                </a:xfrm>
                <a:prstGeom prst="line">
                  <a:avLst/>
                </a:prstGeom>
                <a:noFill/>
                <a:ln w="76200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469" name="Line 215"/>
                <p:cNvSpPr>
                  <a:spLocks noChangeShapeType="1"/>
                </p:cNvSpPr>
                <p:nvPr/>
              </p:nvSpPr>
              <p:spPr bwMode="auto">
                <a:xfrm>
                  <a:off x="2374" y="2068"/>
                  <a:ext cx="0" cy="2252"/>
                </a:xfrm>
                <a:prstGeom prst="line">
                  <a:avLst/>
                </a:prstGeom>
                <a:noFill/>
                <a:ln w="76200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465" name="Group 216"/>
              <p:cNvGrpSpPr>
                <a:grpSpLocks/>
              </p:cNvGrpSpPr>
              <p:nvPr/>
            </p:nvGrpSpPr>
            <p:grpSpPr bwMode="auto">
              <a:xfrm rot="-5400000">
                <a:off x="2383" y="737"/>
                <a:ext cx="945" cy="2160"/>
                <a:chOff x="2374" y="2068"/>
                <a:chExt cx="945" cy="2252"/>
              </a:xfrm>
            </p:grpSpPr>
            <p:sp>
              <p:nvSpPr>
                <p:cNvPr id="14466" name="Line 217"/>
                <p:cNvSpPr>
                  <a:spLocks noChangeShapeType="1"/>
                </p:cNvSpPr>
                <p:nvPr/>
              </p:nvSpPr>
              <p:spPr bwMode="auto">
                <a:xfrm>
                  <a:off x="3319" y="2068"/>
                  <a:ext cx="0" cy="2251"/>
                </a:xfrm>
                <a:prstGeom prst="line">
                  <a:avLst/>
                </a:prstGeom>
                <a:noFill/>
                <a:ln w="76200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467" name="Line 218"/>
                <p:cNvSpPr>
                  <a:spLocks noChangeShapeType="1"/>
                </p:cNvSpPr>
                <p:nvPr/>
              </p:nvSpPr>
              <p:spPr bwMode="auto">
                <a:xfrm>
                  <a:off x="2374" y="2068"/>
                  <a:ext cx="0" cy="2252"/>
                </a:xfrm>
                <a:prstGeom prst="line">
                  <a:avLst/>
                </a:prstGeom>
                <a:noFill/>
                <a:ln w="76200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4376" name="Group 219"/>
            <p:cNvGrpSpPr>
              <a:grpSpLocks/>
            </p:cNvGrpSpPr>
            <p:nvPr/>
          </p:nvGrpSpPr>
          <p:grpSpPr bwMode="auto">
            <a:xfrm flipH="1" flipV="1">
              <a:off x="4560" y="3355"/>
              <a:ext cx="725" cy="138"/>
              <a:chOff x="624" y="960"/>
              <a:chExt cx="3325" cy="531"/>
            </a:xfrm>
          </p:grpSpPr>
          <p:grpSp>
            <p:nvGrpSpPr>
              <p:cNvPr id="14443" name="Group 220"/>
              <p:cNvGrpSpPr>
                <a:grpSpLocks/>
              </p:cNvGrpSpPr>
              <p:nvPr/>
            </p:nvGrpSpPr>
            <p:grpSpPr bwMode="auto">
              <a:xfrm>
                <a:off x="624" y="1008"/>
                <a:ext cx="1073" cy="483"/>
                <a:chOff x="2375" y="2170"/>
                <a:chExt cx="1073" cy="483"/>
              </a:xfrm>
            </p:grpSpPr>
            <p:sp>
              <p:nvSpPr>
                <p:cNvPr id="14457" name="Freeform 221"/>
                <p:cNvSpPr>
                  <a:spLocks/>
                </p:cNvSpPr>
                <p:nvPr/>
              </p:nvSpPr>
              <p:spPr bwMode="auto">
                <a:xfrm>
                  <a:off x="2375" y="2170"/>
                  <a:ext cx="1073" cy="483"/>
                </a:xfrm>
                <a:custGeom>
                  <a:avLst/>
                  <a:gdLst>
                    <a:gd name="T0" fmla="*/ 245 w 1073"/>
                    <a:gd name="T1" fmla="*/ 482 h 483"/>
                    <a:gd name="T2" fmla="*/ 260 w 1073"/>
                    <a:gd name="T3" fmla="*/ 477 h 483"/>
                    <a:gd name="T4" fmla="*/ 272 w 1073"/>
                    <a:gd name="T5" fmla="*/ 468 h 483"/>
                    <a:gd name="T6" fmla="*/ 282 w 1073"/>
                    <a:gd name="T7" fmla="*/ 455 h 483"/>
                    <a:gd name="T8" fmla="*/ 288 w 1073"/>
                    <a:gd name="T9" fmla="*/ 455 h 483"/>
                    <a:gd name="T10" fmla="*/ 298 w 1073"/>
                    <a:gd name="T11" fmla="*/ 468 h 483"/>
                    <a:gd name="T12" fmla="*/ 311 w 1073"/>
                    <a:gd name="T13" fmla="*/ 477 h 483"/>
                    <a:gd name="T14" fmla="*/ 326 w 1073"/>
                    <a:gd name="T15" fmla="*/ 482 h 483"/>
                    <a:gd name="T16" fmla="*/ 344 w 1073"/>
                    <a:gd name="T17" fmla="*/ 482 h 483"/>
                    <a:gd name="T18" fmla="*/ 362 w 1073"/>
                    <a:gd name="T19" fmla="*/ 474 h 483"/>
                    <a:gd name="T20" fmla="*/ 376 w 1073"/>
                    <a:gd name="T21" fmla="*/ 459 h 483"/>
                    <a:gd name="T22" fmla="*/ 385 w 1073"/>
                    <a:gd name="T23" fmla="*/ 441 h 483"/>
                    <a:gd name="T24" fmla="*/ 734 w 1073"/>
                    <a:gd name="T25" fmla="*/ 430 h 483"/>
                    <a:gd name="T26" fmla="*/ 739 w 1073"/>
                    <a:gd name="T27" fmla="*/ 450 h 483"/>
                    <a:gd name="T28" fmla="*/ 750 w 1073"/>
                    <a:gd name="T29" fmla="*/ 468 h 483"/>
                    <a:gd name="T30" fmla="*/ 767 w 1073"/>
                    <a:gd name="T31" fmla="*/ 479 h 483"/>
                    <a:gd name="T32" fmla="*/ 786 w 1073"/>
                    <a:gd name="T33" fmla="*/ 483 h 483"/>
                    <a:gd name="T34" fmla="*/ 801 w 1073"/>
                    <a:gd name="T35" fmla="*/ 481 h 483"/>
                    <a:gd name="T36" fmla="*/ 816 w 1073"/>
                    <a:gd name="T37" fmla="*/ 473 h 483"/>
                    <a:gd name="T38" fmla="*/ 827 w 1073"/>
                    <a:gd name="T39" fmla="*/ 462 h 483"/>
                    <a:gd name="T40" fmla="*/ 835 w 1073"/>
                    <a:gd name="T41" fmla="*/ 447 h 483"/>
                    <a:gd name="T42" fmla="*/ 843 w 1073"/>
                    <a:gd name="T43" fmla="*/ 462 h 483"/>
                    <a:gd name="T44" fmla="*/ 853 w 1073"/>
                    <a:gd name="T45" fmla="*/ 473 h 483"/>
                    <a:gd name="T46" fmla="*/ 868 w 1073"/>
                    <a:gd name="T47" fmla="*/ 481 h 483"/>
                    <a:gd name="T48" fmla="*/ 883 w 1073"/>
                    <a:gd name="T49" fmla="*/ 483 h 483"/>
                    <a:gd name="T50" fmla="*/ 902 w 1073"/>
                    <a:gd name="T51" fmla="*/ 479 h 483"/>
                    <a:gd name="T52" fmla="*/ 919 w 1073"/>
                    <a:gd name="T53" fmla="*/ 468 h 483"/>
                    <a:gd name="T54" fmla="*/ 930 w 1073"/>
                    <a:gd name="T55" fmla="*/ 450 h 483"/>
                    <a:gd name="T56" fmla="*/ 935 w 1073"/>
                    <a:gd name="T57" fmla="*/ 430 h 483"/>
                    <a:gd name="T58" fmla="*/ 994 w 1073"/>
                    <a:gd name="T59" fmla="*/ 302 h 483"/>
                    <a:gd name="T60" fmla="*/ 59 w 1073"/>
                    <a:gd name="T61" fmla="*/ 0 h 483"/>
                    <a:gd name="T62" fmla="*/ 74 w 1073"/>
                    <a:gd name="T63" fmla="*/ 430 h 483"/>
                    <a:gd name="T64" fmla="*/ 187 w 1073"/>
                    <a:gd name="T65" fmla="*/ 441 h 483"/>
                    <a:gd name="T66" fmla="*/ 195 w 1073"/>
                    <a:gd name="T67" fmla="*/ 459 h 483"/>
                    <a:gd name="T68" fmla="*/ 209 w 1073"/>
                    <a:gd name="T69" fmla="*/ 474 h 483"/>
                    <a:gd name="T70" fmla="*/ 228 w 1073"/>
                    <a:gd name="T71" fmla="*/ 482 h 483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0" t="0" r="r" b="b"/>
                  <a:pathLst>
                    <a:path w="1073" h="483">
                      <a:moveTo>
                        <a:pt x="237" y="483"/>
                      </a:moveTo>
                      <a:lnTo>
                        <a:pt x="245" y="482"/>
                      </a:lnTo>
                      <a:lnTo>
                        <a:pt x="253" y="481"/>
                      </a:lnTo>
                      <a:lnTo>
                        <a:pt x="260" y="477"/>
                      </a:lnTo>
                      <a:lnTo>
                        <a:pt x="267" y="473"/>
                      </a:lnTo>
                      <a:lnTo>
                        <a:pt x="272" y="468"/>
                      </a:lnTo>
                      <a:lnTo>
                        <a:pt x="278" y="462"/>
                      </a:lnTo>
                      <a:lnTo>
                        <a:pt x="282" y="455"/>
                      </a:lnTo>
                      <a:lnTo>
                        <a:pt x="285" y="447"/>
                      </a:lnTo>
                      <a:lnTo>
                        <a:pt x="288" y="455"/>
                      </a:lnTo>
                      <a:lnTo>
                        <a:pt x="294" y="462"/>
                      </a:lnTo>
                      <a:lnTo>
                        <a:pt x="298" y="468"/>
                      </a:lnTo>
                      <a:lnTo>
                        <a:pt x="305" y="473"/>
                      </a:lnTo>
                      <a:lnTo>
                        <a:pt x="311" y="477"/>
                      </a:lnTo>
                      <a:lnTo>
                        <a:pt x="319" y="481"/>
                      </a:lnTo>
                      <a:lnTo>
                        <a:pt x="326" y="482"/>
                      </a:lnTo>
                      <a:lnTo>
                        <a:pt x="334" y="483"/>
                      </a:lnTo>
                      <a:lnTo>
                        <a:pt x="344" y="482"/>
                      </a:lnTo>
                      <a:lnTo>
                        <a:pt x="354" y="479"/>
                      </a:lnTo>
                      <a:lnTo>
                        <a:pt x="362" y="474"/>
                      </a:lnTo>
                      <a:lnTo>
                        <a:pt x="370" y="468"/>
                      </a:lnTo>
                      <a:lnTo>
                        <a:pt x="376" y="459"/>
                      </a:lnTo>
                      <a:lnTo>
                        <a:pt x="382" y="450"/>
                      </a:lnTo>
                      <a:lnTo>
                        <a:pt x="385" y="441"/>
                      </a:lnTo>
                      <a:lnTo>
                        <a:pt x="386" y="430"/>
                      </a:lnTo>
                      <a:lnTo>
                        <a:pt x="734" y="430"/>
                      </a:lnTo>
                      <a:lnTo>
                        <a:pt x="735" y="441"/>
                      </a:lnTo>
                      <a:lnTo>
                        <a:pt x="739" y="450"/>
                      </a:lnTo>
                      <a:lnTo>
                        <a:pt x="744" y="459"/>
                      </a:lnTo>
                      <a:lnTo>
                        <a:pt x="750" y="468"/>
                      </a:lnTo>
                      <a:lnTo>
                        <a:pt x="758" y="474"/>
                      </a:lnTo>
                      <a:lnTo>
                        <a:pt x="767" y="479"/>
                      </a:lnTo>
                      <a:lnTo>
                        <a:pt x="776" y="482"/>
                      </a:lnTo>
                      <a:lnTo>
                        <a:pt x="786" y="483"/>
                      </a:lnTo>
                      <a:lnTo>
                        <a:pt x="794" y="482"/>
                      </a:lnTo>
                      <a:lnTo>
                        <a:pt x="801" y="481"/>
                      </a:lnTo>
                      <a:lnTo>
                        <a:pt x="809" y="477"/>
                      </a:lnTo>
                      <a:lnTo>
                        <a:pt x="816" y="473"/>
                      </a:lnTo>
                      <a:lnTo>
                        <a:pt x="822" y="468"/>
                      </a:lnTo>
                      <a:lnTo>
                        <a:pt x="827" y="462"/>
                      </a:lnTo>
                      <a:lnTo>
                        <a:pt x="832" y="455"/>
                      </a:lnTo>
                      <a:lnTo>
                        <a:pt x="835" y="447"/>
                      </a:lnTo>
                      <a:lnTo>
                        <a:pt x="838" y="455"/>
                      </a:lnTo>
                      <a:lnTo>
                        <a:pt x="843" y="462"/>
                      </a:lnTo>
                      <a:lnTo>
                        <a:pt x="848" y="468"/>
                      </a:lnTo>
                      <a:lnTo>
                        <a:pt x="853" y="473"/>
                      </a:lnTo>
                      <a:lnTo>
                        <a:pt x="860" y="477"/>
                      </a:lnTo>
                      <a:lnTo>
                        <a:pt x="868" y="481"/>
                      </a:lnTo>
                      <a:lnTo>
                        <a:pt x="875" y="482"/>
                      </a:lnTo>
                      <a:lnTo>
                        <a:pt x="883" y="483"/>
                      </a:lnTo>
                      <a:lnTo>
                        <a:pt x="893" y="482"/>
                      </a:lnTo>
                      <a:lnTo>
                        <a:pt x="902" y="479"/>
                      </a:lnTo>
                      <a:lnTo>
                        <a:pt x="911" y="474"/>
                      </a:lnTo>
                      <a:lnTo>
                        <a:pt x="919" y="468"/>
                      </a:lnTo>
                      <a:lnTo>
                        <a:pt x="925" y="459"/>
                      </a:lnTo>
                      <a:lnTo>
                        <a:pt x="930" y="450"/>
                      </a:lnTo>
                      <a:lnTo>
                        <a:pt x="934" y="441"/>
                      </a:lnTo>
                      <a:lnTo>
                        <a:pt x="935" y="430"/>
                      </a:lnTo>
                      <a:lnTo>
                        <a:pt x="1073" y="430"/>
                      </a:lnTo>
                      <a:lnTo>
                        <a:pt x="994" y="302"/>
                      </a:lnTo>
                      <a:lnTo>
                        <a:pt x="1038" y="0"/>
                      </a:lnTo>
                      <a:lnTo>
                        <a:pt x="59" y="0"/>
                      </a:lnTo>
                      <a:lnTo>
                        <a:pt x="0" y="309"/>
                      </a:lnTo>
                      <a:lnTo>
                        <a:pt x="74" y="430"/>
                      </a:lnTo>
                      <a:lnTo>
                        <a:pt x="185" y="430"/>
                      </a:lnTo>
                      <a:lnTo>
                        <a:pt x="187" y="441"/>
                      </a:lnTo>
                      <a:lnTo>
                        <a:pt x="190" y="450"/>
                      </a:lnTo>
                      <a:lnTo>
                        <a:pt x="195" y="459"/>
                      </a:lnTo>
                      <a:lnTo>
                        <a:pt x="202" y="468"/>
                      </a:lnTo>
                      <a:lnTo>
                        <a:pt x="209" y="474"/>
                      </a:lnTo>
                      <a:lnTo>
                        <a:pt x="218" y="479"/>
                      </a:lnTo>
                      <a:lnTo>
                        <a:pt x="228" y="482"/>
                      </a:lnTo>
                      <a:lnTo>
                        <a:pt x="237" y="48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458" name="Freeform 222"/>
                <p:cNvSpPr>
                  <a:spLocks/>
                </p:cNvSpPr>
                <p:nvPr/>
              </p:nvSpPr>
              <p:spPr bwMode="auto">
                <a:xfrm>
                  <a:off x="2415" y="2208"/>
                  <a:ext cx="965" cy="354"/>
                </a:xfrm>
                <a:custGeom>
                  <a:avLst/>
                  <a:gdLst>
                    <a:gd name="T0" fmla="*/ 0 w 965"/>
                    <a:gd name="T1" fmla="*/ 264 h 354"/>
                    <a:gd name="T2" fmla="*/ 50 w 965"/>
                    <a:gd name="T3" fmla="*/ 0 h 354"/>
                    <a:gd name="T4" fmla="*/ 954 w 965"/>
                    <a:gd name="T5" fmla="*/ 0 h 354"/>
                    <a:gd name="T6" fmla="*/ 918 w 965"/>
                    <a:gd name="T7" fmla="*/ 249 h 354"/>
                    <a:gd name="T8" fmla="*/ 131 w 965"/>
                    <a:gd name="T9" fmla="*/ 249 h 354"/>
                    <a:gd name="T10" fmla="*/ 161 w 965"/>
                    <a:gd name="T11" fmla="*/ 287 h 354"/>
                    <a:gd name="T12" fmla="*/ 924 w 965"/>
                    <a:gd name="T13" fmla="*/ 287 h 354"/>
                    <a:gd name="T14" fmla="*/ 965 w 965"/>
                    <a:gd name="T15" fmla="*/ 354 h 354"/>
                    <a:gd name="T16" fmla="*/ 55 w 965"/>
                    <a:gd name="T17" fmla="*/ 354 h 354"/>
                    <a:gd name="T18" fmla="*/ 0 w 965"/>
                    <a:gd name="T19" fmla="*/ 264 h 354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965" h="354">
                      <a:moveTo>
                        <a:pt x="0" y="264"/>
                      </a:moveTo>
                      <a:lnTo>
                        <a:pt x="50" y="0"/>
                      </a:lnTo>
                      <a:lnTo>
                        <a:pt x="954" y="0"/>
                      </a:lnTo>
                      <a:lnTo>
                        <a:pt x="918" y="249"/>
                      </a:lnTo>
                      <a:lnTo>
                        <a:pt x="131" y="249"/>
                      </a:lnTo>
                      <a:lnTo>
                        <a:pt x="161" y="287"/>
                      </a:lnTo>
                      <a:lnTo>
                        <a:pt x="924" y="287"/>
                      </a:lnTo>
                      <a:lnTo>
                        <a:pt x="965" y="354"/>
                      </a:lnTo>
                      <a:lnTo>
                        <a:pt x="55" y="354"/>
                      </a:lnTo>
                      <a:lnTo>
                        <a:pt x="0" y="264"/>
                      </a:lnTo>
                      <a:close/>
                    </a:path>
                  </a:pathLst>
                </a:custGeom>
                <a:solidFill>
                  <a:srgbClr val="3FB2E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459" name="Freeform 223"/>
                <p:cNvSpPr>
                  <a:spLocks/>
                </p:cNvSpPr>
                <p:nvPr/>
              </p:nvSpPr>
              <p:spPr bwMode="auto">
                <a:xfrm>
                  <a:off x="2650" y="2262"/>
                  <a:ext cx="138" cy="110"/>
                </a:xfrm>
                <a:custGeom>
                  <a:avLst/>
                  <a:gdLst>
                    <a:gd name="T0" fmla="*/ 138 w 138"/>
                    <a:gd name="T1" fmla="*/ 0 h 110"/>
                    <a:gd name="T2" fmla="*/ 17 w 138"/>
                    <a:gd name="T3" fmla="*/ 0 h 110"/>
                    <a:gd name="T4" fmla="*/ 0 w 138"/>
                    <a:gd name="T5" fmla="*/ 110 h 110"/>
                    <a:gd name="T6" fmla="*/ 122 w 138"/>
                    <a:gd name="T7" fmla="*/ 110 h 110"/>
                    <a:gd name="T8" fmla="*/ 138 w 138"/>
                    <a:gd name="T9" fmla="*/ 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8" h="110">
                      <a:moveTo>
                        <a:pt x="138" y="0"/>
                      </a:moveTo>
                      <a:lnTo>
                        <a:pt x="17" y="0"/>
                      </a:lnTo>
                      <a:lnTo>
                        <a:pt x="0" y="110"/>
                      </a:lnTo>
                      <a:lnTo>
                        <a:pt x="122" y="110"/>
                      </a:lnTo>
                      <a:lnTo>
                        <a:pt x="13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460" name="Freeform 224"/>
                <p:cNvSpPr>
                  <a:spLocks/>
                </p:cNvSpPr>
                <p:nvPr/>
              </p:nvSpPr>
              <p:spPr bwMode="auto">
                <a:xfrm>
                  <a:off x="2481" y="2262"/>
                  <a:ext cx="138" cy="110"/>
                </a:xfrm>
                <a:custGeom>
                  <a:avLst/>
                  <a:gdLst>
                    <a:gd name="T0" fmla="*/ 122 w 138"/>
                    <a:gd name="T1" fmla="*/ 110 h 110"/>
                    <a:gd name="T2" fmla="*/ 138 w 138"/>
                    <a:gd name="T3" fmla="*/ 0 h 110"/>
                    <a:gd name="T4" fmla="*/ 15 w 138"/>
                    <a:gd name="T5" fmla="*/ 0 h 110"/>
                    <a:gd name="T6" fmla="*/ 0 w 138"/>
                    <a:gd name="T7" fmla="*/ 110 h 110"/>
                    <a:gd name="T8" fmla="*/ 122 w 138"/>
                    <a:gd name="T9" fmla="*/ 11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8" h="110">
                      <a:moveTo>
                        <a:pt x="122" y="110"/>
                      </a:moveTo>
                      <a:lnTo>
                        <a:pt x="138" y="0"/>
                      </a:lnTo>
                      <a:lnTo>
                        <a:pt x="15" y="0"/>
                      </a:lnTo>
                      <a:lnTo>
                        <a:pt x="0" y="110"/>
                      </a:lnTo>
                      <a:lnTo>
                        <a:pt x="122" y="11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461" name="Freeform 225"/>
                <p:cNvSpPr>
                  <a:spLocks/>
                </p:cNvSpPr>
                <p:nvPr/>
              </p:nvSpPr>
              <p:spPr bwMode="auto">
                <a:xfrm>
                  <a:off x="2820" y="2262"/>
                  <a:ext cx="137" cy="110"/>
                </a:xfrm>
                <a:custGeom>
                  <a:avLst/>
                  <a:gdLst>
                    <a:gd name="T0" fmla="*/ 137 w 137"/>
                    <a:gd name="T1" fmla="*/ 0 h 110"/>
                    <a:gd name="T2" fmla="*/ 16 w 137"/>
                    <a:gd name="T3" fmla="*/ 0 h 110"/>
                    <a:gd name="T4" fmla="*/ 0 w 137"/>
                    <a:gd name="T5" fmla="*/ 110 h 110"/>
                    <a:gd name="T6" fmla="*/ 122 w 137"/>
                    <a:gd name="T7" fmla="*/ 110 h 110"/>
                    <a:gd name="T8" fmla="*/ 137 w 137"/>
                    <a:gd name="T9" fmla="*/ 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7" h="110">
                      <a:moveTo>
                        <a:pt x="137" y="0"/>
                      </a:moveTo>
                      <a:lnTo>
                        <a:pt x="16" y="0"/>
                      </a:lnTo>
                      <a:lnTo>
                        <a:pt x="0" y="110"/>
                      </a:lnTo>
                      <a:lnTo>
                        <a:pt x="122" y="110"/>
                      </a:lnTo>
                      <a:lnTo>
                        <a:pt x="137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462" name="Freeform 226"/>
                <p:cNvSpPr>
                  <a:spLocks/>
                </p:cNvSpPr>
                <p:nvPr/>
              </p:nvSpPr>
              <p:spPr bwMode="auto">
                <a:xfrm>
                  <a:off x="2989" y="2262"/>
                  <a:ext cx="136" cy="110"/>
                </a:xfrm>
                <a:custGeom>
                  <a:avLst/>
                  <a:gdLst>
                    <a:gd name="T0" fmla="*/ 136 w 136"/>
                    <a:gd name="T1" fmla="*/ 0 h 110"/>
                    <a:gd name="T2" fmla="*/ 16 w 136"/>
                    <a:gd name="T3" fmla="*/ 0 h 110"/>
                    <a:gd name="T4" fmla="*/ 0 w 136"/>
                    <a:gd name="T5" fmla="*/ 110 h 110"/>
                    <a:gd name="T6" fmla="*/ 121 w 136"/>
                    <a:gd name="T7" fmla="*/ 110 h 110"/>
                    <a:gd name="T8" fmla="*/ 136 w 136"/>
                    <a:gd name="T9" fmla="*/ 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" h="110">
                      <a:moveTo>
                        <a:pt x="136" y="0"/>
                      </a:moveTo>
                      <a:lnTo>
                        <a:pt x="16" y="0"/>
                      </a:lnTo>
                      <a:lnTo>
                        <a:pt x="0" y="110"/>
                      </a:lnTo>
                      <a:lnTo>
                        <a:pt x="121" y="110"/>
                      </a:lnTo>
                      <a:lnTo>
                        <a:pt x="13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463" name="Freeform 227"/>
                <p:cNvSpPr>
                  <a:spLocks/>
                </p:cNvSpPr>
                <p:nvPr/>
              </p:nvSpPr>
              <p:spPr bwMode="auto">
                <a:xfrm>
                  <a:off x="3162" y="2262"/>
                  <a:ext cx="138" cy="110"/>
                </a:xfrm>
                <a:custGeom>
                  <a:avLst/>
                  <a:gdLst>
                    <a:gd name="T0" fmla="*/ 138 w 138"/>
                    <a:gd name="T1" fmla="*/ 0 h 110"/>
                    <a:gd name="T2" fmla="*/ 17 w 138"/>
                    <a:gd name="T3" fmla="*/ 0 h 110"/>
                    <a:gd name="T4" fmla="*/ 0 w 138"/>
                    <a:gd name="T5" fmla="*/ 110 h 110"/>
                    <a:gd name="T6" fmla="*/ 123 w 138"/>
                    <a:gd name="T7" fmla="*/ 110 h 110"/>
                    <a:gd name="T8" fmla="*/ 138 w 138"/>
                    <a:gd name="T9" fmla="*/ 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8" h="110">
                      <a:moveTo>
                        <a:pt x="138" y="0"/>
                      </a:moveTo>
                      <a:lnTo>
                        <a:pt x="17" y="0"/>
                      </a:lnTo>
                      <a:lnTo>
                        <a:pt x="0" y="110"/>
                      </a:lnTo>
                      <a:lnTo>
                        <a:pt x="123" y="110"/>
                      </a:lnTo>
                      <a:lnTo>
                        <a:pt x="13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444" name="Group 228"/>
              <p:cNvGrpSpPr>
                <a:grpSpLocks/>
              </p:cNvGrpSpPr>
              <p:nvPr/>
            </p:nvGrpSpPr>
            <p:grpSpPr bwMode="auto">
              <a:xfrm>
                <a:off x="2832" y="960"/>
                <a:ext cx="1117" cy="518"/>
                <a:chOff x="3847" y="1511"/>
                <a:chExt cx="1117" cy="518"/>
              </a:xfrm>
            </p:grpSpPr>
            <p:sp>
              <p:nvSpPr>
                <p:cNvPr id="14453" name="Freeform 229"/>
                <p:cNvSpPr>
                  <a:spLocks/>
                </p:cNvSpPr>
                <p:nvPr/>
              </p:nvSpPr>
              <p:spPr bwMode="auto">
                <a:xfrm>
                  <a:off x="3847" y="1511"/>
                  <a:ext cx="1117" cy="518"/>
                </a:xfrm>
                <a:custGeom>
                  <a:avLst/>
                  <a:gdLst>
                    <a:gd name="T0" fmla="*/ 1117 w 1117"/>
                    <a:gd name="T1" fmla="*/ 161 h 518"/>
                    <a:gd name="T2" fmla="*/ 1114 w 1117"/>
                    <a:gd name="T3" fmla="*/ 145 h 518"/>
                    <a:gd name="T4" fmla="*/ 1105 w 1117"/>
                    <a:gd name="T5" fmla="*/ 132 h 518"/>
                    <a:gd name="T6" fmla="*/ 1092 w 1117"/>
                    <a:gd name="T7" fmla="*/ 123 h 518"/>
                    <a:gd name="T8" fmla="*/ 1078 w 1117"/>
                    <a:gd name="T9" fmla="*/ 121 h 518"/>
                    <a:gd name="T10" fmla="*/ 974 w 1117"/>
                    <a:gd name="T11" fmla="*/ 71 h 518"/>
                    <a:gd name="T12" fmla="*/ 970 w 1117"/>
                    <a:gd name="T13" fmla="*/ 57 h 518"/>
                    <a:gd name="T14" fmla="*/ 962 w 1117"/>
                    <a:gd name="T15" fmla="*/ 46 h 518"/>
                    <a:gd name="T16" fmla="*/ 950 w 1117"/>
                    <a:gd name="T17" fmla="*/ 39 h 518"/>
                    <a:gd name="T18" fmla="*/ 936 w 1117"/>
                    <a:gd name="T19" fmla="*/ 35 h 518"/>
                    <a:gd name="T20" fmla="*/ 760 w 1117"/>
                    <a:gd name="T21" fmla="*/ 0 h 518"/>
                    <a:gd name="T22" fmla="*/ 588 w 1117"/>
                    <a:gd name="T23" fmla="*/ 35 h 518"/>
                    <a:gd name="T24" fmla="*/ 0 w 1117"/>
                    <a:gd name="T25" fmla="*/ 344 h 518"/>
                    <a:gd name="T26" fmla="*/ 171 w 1117"/>
                    <a:gd name="T27" fmla="*/ 465 h 518"/>
                    <a:gd name="T28" fmla="*/ 176 w 1117"/>
                    <a:gd name="T29" fmla="*/ 485 h 518"/>
                    <a:gd name="T30" fmla="*/ 188 w 1117"/>
                    <a:gd name="T31" fmla="*/ 503 h 518"/>
                    <a:gd name="T32" fmla="*/ 204 w 1117"/>
                    <a:gd name="T33" fmla="*/ 514 h 518"/>
                    <a:gd name="T34" fmla="*/ 223 w 1117"/>
                    <a:gd name="T35" fmla="*/ 518 h 518"/>
                    <a:gd name="T36" fmla="*/ 239 w 1117"/>
                    <a:gd name="T37" fmla="*/ 516 h 518"/>
                    <a:gd name="T38" fmla="*/ 253 w 1117"/>
                    <a:gd name="T39" fmla="*/ 508 h 518"/>
                    <a:gd name="T40" fmla="*/ 264 w 1117"/>
                    <a:gd name="T41" fmla="*/ 497 h 518"/>
                    <a:gd name="T42" fmla="*/ 271 w 1117"/>
                    <a:gd name="T43" fmla="*/ 482 h 518"/>
                    <a:gd name="T44" fmla="*/ 280 w 1117"/>
                    <a:gd name="T45" fmla="*/ 497 h 518"/>
                    <a:gd name="T46" fmla="*/ 291 w 1117"/>
                    <a:gd name="T47" fmla="*/ 508 h 518"/>
                    <a:gd name="T48" fmla="*/ 305 w 1117"/>
                    <a:gd name="T49" fmla="*/ 516 h 518"/>
                    <a:gd name="T50" fmla="*/ 320 w 1117"/>
                    <a:gd name="T51" fmla="*/ 518 h 518"/>
                    <a:gd name="T52" fmla="*/ 339 w 1117"/>
                    <a:gd name="T53" fmla="*/ 514 h 518"/>
                    <a:gd name="T54" fmla="*/ 356 w 1117"/>
                    <a:gd name="T55" fmla="*/ 503 h 518"/>
                    <a:gd name="T56" fmla="*/ 368 w 1117"/>
                    <a:gd name="T57" fmla="*/ 485 h 518"/>
                    <a:gd name="T58" fmla="*/ 372 w 1117"/>
                    <a:gd name="T59" fmla="*/ 465 h 518"/>
                    <a:gd name="T60" fmla="*/ 718 w 1117"/>
                    <a:gd name="T61" fmla="*/ 476 h 518"/>
                    <a:gd name="T62" fmla="*/ 727 w 1117"/>
                    <a:gd name="T63" fmla="*/ 494 h 518"/>
                    <a:gd name="T64" fmla="*/ 741 w 1117"/>
                    <a:gd name="T65" fmla="*/ 509 h 518"/>
                    <a:gd name="T66" fmla="*/ 759 w 1117"/>
                    <a:gd name="T67" fmla="*/ 517 h 518"/>
                    <a:gd name="T68" fmla="*/ 776 w 1117"/>
                    <a:gd name="T69" fmla="*/ 517 h 518"/>
                    <a:gd name="T70" fmla="*/ 792 w 1117"/>
                    <a:gd name="T71" fmla="*/ 512 h 518"/>
                    <a:gd name="T72" fmla="*/ 805 w 1117"/>
                    <a:gd name="T73" fmla="*/ 503 h 518"/>
                    <a:gd name="T74" fmla="*/ 814 w 1117"/>
                    <a:gd name="T75" fmla="*/ 490 h 518"/>
                    <a:gd name="T76" fmla="*/ 821 w 1117"/>
                    <a:gd name="T77" fmla="*/ 490 h 518"/>
                    <a:gd name="T78" fmla="*/ 831 w 1117"/>
                    <a:gd name="T79" fmla="*/ 503 h 518"/>
                    <a:gd name="T80" fmla="*/ 843 w 1117"/>
                    <a:gd name="T81" fmla="*/ 512 h 518"/>
                    <a:gd name="T82" fmla="*/ 858 w 1117"/>
                    <a:gd name="T83" fmla="*/ 517 h 518"/>
                    <a:gd name="T84" fmla="*/ 875 w 1117"/>
                    <a:gd name="T85" fmla="*/ 517 h 518"/>
                    <a:gd name="T86" fmla="*/ 894 w 1117"/>
                    <a:gd name="T87" fmla="*/ 509 h 518"/>
                    <a:gd name="T88" fmla="*/ 908 w 1117"/>
                    <a:gd name="T89" fmla="*/ 494 h 518"/>
                    <a:gd name="T90" fmla="*/ 916 w 1117"/>
                    <a:gd name="T91" fmla="*/ 476 h 518"/>
                    <a:gd name="T92" fmla="*/ 1112 w 1117"/>
                    <a:gd name="T93" fmla="*/ 465 h 518"/>
                    <a:gd name="T94" fmla="*/ 1112 w 1117"/>
                    <a:gd name="T95" fmla="*/ 351 h 518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</a:gdLst>
                  <a:ahLst/>
                  <a:cxnLst>
                    <a:cxn ang="T96">
                      <a:pos x="T0" y="T1"/>
                    </a:cxn>
                    <a:cxn ang="T97">
                      <a:pos x="T2" y="T3"/>
                    </a:cxn>
                    <a:cxn ang="T98">
                      <a:pos x="T4" y="T5"/>
                    </a:cxn>
                    <a:cxn ang="T99">
                      <a:pos x="T6" y="T7"/>
                    </a:cxn>
                    <a:cxn ang="T100">
                      <a:pos x="T8" y="T9"/>
                    </a:cxn>
                    <a:cxn ang="T101">
                      <a:pos x="T10" y="T11"/>
                    </a:cxn>
                    <a:cxn ang="T102">
                      <a:pos x="T12" y="T13"/>
                    </a:cxn>
                    <a:cxn ang="T103">
                      <a:pos x="T14" y="T15"/>
                    </a:cxn>
                    <a:cxn ang="T104">
                      <a:pos x="T16" y="T17"/>
                    </a:cxn>
                    <a:cxn ang="T105">
                      <a:pos x="T18" y="T19"/>
                    </a:cxn>
                    <a:cxn ang="T106">
                      <a:pos x="T20" y="T21"/>
                    </a:cxn>
                    <a:cxn ang="T107">
                      <a:pos x="T22" y="T23"/>
                    </a:cxn>
                    <a:cxn ang="T108">
                      <a:pos x="T24" y="T25"/>
                    </a:cxn>
                    <a:cxn ang="T109">
                      <a:pos x="T26" y="T27"/>
                    </a:cxn>
                    <a:cxn ang="T110">
                      <a:pos x="T28" y="T29"/>
                    </a:cxn>
                    <a:cxn ang="T111">
                      <a:pos x="T30" y="T31"/>
                    </a:cxn>
                    <a:cxn ang="T112">
                      <a:pos x="T32" y="T33"/>
                    </a:cxn>
                    <a:cxn ang="T113">
                      <a:pos x="T34" y="T35"/>
                    </a:cxn>
                    <a:cxn ang="T114">
                      <a:pos x="T36" y="T37"/>
                    </a:cxn>
                    <a:cxn ang="T115">
                      <a:pos x="T38" y="T39"/>
                    </a:cxn>
                    <a:cxn ang="T116">
                      <a:pos x="T40" y="T41"/>
                    </a:cxn>
                    <a:cxn ang="T117">
                      <a:pos x="T42" y="T43"/>
                    </a:cxn>
                    <a:cxn ang="T118">
                      <a:pos x="T44" y="T45"/>
                    </a:cxn>
                    <a:cxn ang="T119">
                      <a:pos x="T46" y="T47"/>
                    </a:cxn>
                    <a:cxn ang="T120">
                      <a:pos x="T48" y="T49"/>
                    </a:cxn>
                    <a:cxn ang="T121">
                      <a:pos x="T50" y="T51"/>
                    </a:cxn>
                    <a:cxn ang="T122">
                      <a:pos x="T52" y="T53"/>
                    </a:cxn>
                    <a:cxn ang="T123">
                      <a:pos x="T54" y="T55"/>
                    </a:cxn>
                    <a:cxn ang="T124">
                      <a:pos x="T56" y="T57"/>
                    </a:cxn>
                    <a:cxn ang="T125">
                      <a:pos x="T58" y="T59"/>
                    </a:cxn>
                    <a:cxn ang="T126">
                      <a:pos x="T60" y="T61"/>
                    </a:cxn>
                    <a:cxn ang="T127">
                      <a:pos x="T62" y="T63"/>
                    </a:cxn>
                    <a:cxn ang="T128">
                      <a:pos x="T64" y="T65"/>
                    </a:cxn>
                    <a:cxn ang="T129">
                      <a:pos x="T66" y="T67"/>
                    </a:cxn>
                    <a:cxn ang="T130">
                      <a:pos x="T68" y="T69"/>
                    </a:cxn>
                    <a:cxn ang="T131">
                      <a:pos x="T70" y="T71"/>
                    </a:cxn>
                    <a:cxn ang="T132">
                      <a:pos x="T72" y="T73"/>
                    </a:cxn>
                    <a:cxn ang="T133">
                      <a:pos x="T74" y="T75"/>
                    </a:cxn>
                    <a:cxn ang="T134">
                      <a:pos x="T76" y="T77"/>
                    </a:cxn>
                    <a:cxn ang="T135">
                      <a:pos x="T78" y="T79"/>
                    </a:cxn>
                    <a:cxn ang="T136">
                      <a:pos x="T80" y="T81"/>
                    </a:cxn>
                    <a:cxn ang="T137">
                      <a:pos x="T82" y="T83"/>
                    </a:cxn>
                    <a:cxn ang="T138">
                      <a:pos x="T84" y="T85"/>
                    </a:cxn>
                    <a:cxn ang="T139">
                      <a:pos x="T86" y="T87"/>
                    </a:cxn>
                    <a:cxn ang="T140">
                      <a:pos x="T88" y="T89"/>
                    </a:cxn>
                    <a:cxn ang="T141">
                      <a:pos x="T90" y="T91"/>
                    </a:cxn>
                    <a:cxn ang="T142">
                      <a:pos x="T92" y="T93"/>
                    </a:cxn>
                    <a:cxn ang="T143">
                      <a:pos x="T94" y="T95"/>
                    </a:cxn>
                  </a:cxnLst>
                  <a:rect l="0" t="0" r="r" b="b"/>
                  <a:pathLst>
                    <a:path w="1117" h="518">
                      <a:moveTo>
                        <a:pt x="1112" y="351"/>
                      </a:moveTo>
                      <a:lnTo>
                        <a:pt x="1117" y="161"/>
                      </a:lnTo>
                      <a:lnTo>
                        <a:pt x="1116" y="152"/>
                      </a:lnTo>
                      <a:lnTo>
                        <a:pt x="1114" y="145"/>
                      </a:lnTo>
                      <a:lnTo>
                        <a:pt x="1110" y="138"/>
                      </a:lnTo>
                      <a:lnTo>
                        <a:pt x="1105" y="132"/>
                      </a:lnTo>
                      <a:lnTo>
                        <a:pt x="1099" y="126"/>
                      </a:lnTo>
                      <a:lnTo>
                        <a:pt x="1092" y="123"/>
                      </a:lnTo>
                      <a:lnTo>
                        <a:pt x="1086" y="122"/>
                      </a:lnTo>
                      <a:lnTo>
                        <a:pt x="1078" y="121"/>
                      </a:lnTo>
                      <a:lnTo>
                        <a:pt x="990" y="121"/>
                      </a:lnTo>
                      <a:lnTo>
                        <a:pt x="974" y="71"/>
                      </a:lnTo>
                      <a:lnTo>
                        <a:pt x="973" y="64"/>
                      </a:lnTo>
                      <a:lnTo>
                        <a:pt x="970" y="57"/>
                      </a:lnTo>
                      <a:lnTo>
                        <a:pt x="966" y="52"/>
                      </a:lnTo>
                      <a:lnTo>
                        <a:pt x="962" y="46"/>
                      </a:lnTo>
                      <a:lnTo>
                        <a:pt x="956" y="42"/>
                      </a:lnTo>
                      <a:lnTo>
                        <a:pt x="950" y="39"/>
                      </a:lnTo>
                      <a:lnTo>
                        <a:pt x="943" y="36"/>
                      </a:lnTo>
                      <a:lnTo>
                        <a:pt x="936" y="35"/>
                      </a:lnTo>
                      <a:lnTo>
                        <a:pt x="792" y="35"/>
                      </a:lnTo>
                      <a:lnTo>
                        <a:pt x="760" y="0"/>
                      </a:lnTo>
                      <a:lnTo>
                        <a:pt x="618" y="0"/>
                      </a:lnTo>
                      <a:lnTo>
                        <a:pt x="588" y="35"/>
                      </a:lnTo>
                      <a:lnTo>
                        <a:pt x="44" y="35"/>
                      </a:lnTo>
                      <a:lnTo>
                        <a:pt x="0" y="344"/>
                      </a:lnTo>
                      <a:lnTo>
                        <a:pt x="73" y="465"/>
                      </a:lnTo>
                      <a:lnTo>
                        <a:pt x="171" y="465"/>
                      </a:lnTo>
                      <a:lnTo>
                        <a:pt x="172" y="476"/>
                      </a:lnTo>
                      <a:lnTo>
                        <a:pt x="176" y="485"/>
                      </a:lnTo>
                      <a:lnTo>
                        <a:pt x="181" y="494"/>
                      </a:lnTo>
                      <a:lnTo>
                        <a:pt x="188" y="503"/>
                      </a:lnTo>
                      <a:lnTo>
                        <a:pt x="195" y="509"/>
                      </a:lnTo>
                      <a:lnTo>
                        <a:pt x="204" y="514"/>
                      </a:lnTo>
                      <a:lnTo>
                        <a:pt x="214" y="517"/>
                      </a:lnTo>
                      <a:lnTo>
                        <a:pt x="223" y="518"/>
                      </a:lnTo>
                      <a:lnTo>
                        <a:pt x="231" y="517"/>
                      </a:lnTo>
                      <a:lnTo>
                        <a:pt x="239" y="516"/>
                      </a:lnTo>
                      <a:lnTo>
                        <a:pt x="246" y="512"/>
                      </a:lnTo>
                      <a:lnTo>
                        <a:pt x="253" y="508"/>
                      </a:lnTo>
                      <a:lnTo>
                        <a:pt x="258" y="503"/>
                      </a:lnTo>
                      <a:lnTo>
                        <a:pt x="264" y="497"/>
                      </a:lnTo>
                      <a:lnTo>
                        <a:pt x="268" y="490"/>
                      </a:lnTo>
                      <a:lnTo>
                        <a:pt x="271" y="482"/>
                      </a:lnTo>
                      <a:lnTo>
                        <a:pt x="274" y="490"/>
                      </a:lnTo>
                      <a:lnTo>
                        <a:pt x="280" y="497"/>
                      </a:lnTo>
                      <a:lnTo>
                        <a:pt x="284" y="503"/>
                      </a:lnTo>
                      <a:lnTo>
                        <a:pt x="291" y="508"/>
                      </a:lnTo>
                      <a:lnTo>
                        <a:pt x="297" y="512"/>
                      </a:lnTo>
                      <a:lnTo>
                        <a:pt x="305" y="516"/>
                      </a:lnTo>
                      <a:lnTo>
                        <a:pt x="312" y="517"/>
                      </a:lnTo>
                      <a:lnTo>
                        <a:pt x="320" y="518"/>
                      </a:lnTo>
                      <a:lnTo>
                        <a:pt x="330" y="517"/>
                      </a:lnTo>
                      <a:lnTo>
                        <a:pt x="339" y="514"/>
                      </a:lnTo>
                      <a:lnTo>
                        <a:pt x="348" y="509"/>
                      </a:lnTo>
                      <a:lnTo>
                        <a:pt x="356" y="503"/>
                      </a:lnTo>
                      <a:lnTo>
                        <a:pt x="362" y="494"/>
                      </a:lnTo>
                      <a:lnTo>
                        <a:pt x="368" y="485"/>
                      </a:lnTo>
                      <a:lnTo>
                        <a:pt x="371" y="476"/>
                      </a:lnTo>
                      <a:lnTo>
                        <a:pt x="372" y="465"/>
                      </a:lnTo>
                      <a:lnTo>
                        <a:pt x="717" y="465"/>
                      </a:lnTo>
                      <a:lnTo>
                        <a:pt x="718" y="476"/>
                      </a:lnTo>
                      <a:lnTo>
                        <a:pt x="721" y="485"/>
                      </a:lnTo>
                      <a:lnTo>
                        <a:pt x="727" y="494"/>
                      </a:lnTo>
                      <a:lnTo>
                        <a:pt x="733" y="503"/>
                      </a:lnTo>
                      <a:lnTo>
                        <a:pt x="741" y="509"/>
                      </a:lnTo>
                      <a:lnTo>
                        <a:pt x="749" y="514"/>
                      </a:lnTo>
                      <a:lnTo>
                        <a:pt x="759" y="517"/>
                      </a:lnTo>
                      <a:lnTo>
                        <a:pt x="769" y="518"/>
                      </a:lnTo>
                      <a:lnTo>
                        <a:pt x="776" y="517"/>
                      </a:lnTo>
                      <a:lnTo>
                        <a:pt x="784" y="516"/>
                      </a:lnTo>
                      <a:lnTo>
                        <a:pt x="792" y="512"/>
                      </a:lnTo>
                      <a:lnTo>
                        <a:pt x="798" y="508"/>
                      </a:lnTo>
                      <a:lnTo>
                        <a:pt x="805" y="503"/>
                      </a:lnTo>
                      <a:lnTo>
                        <a:pt x="810" y="497"/>
                      </a:lnTo>
                      <a:lnTo>
                        <a:pt x="814" y="490"/>
                      </a:lnTo>
                      <a:lnTo>
                        <a:pt x="818" y="482"/>
                      </a:lnTo>
                      <a:lnTo>
                        <a:pt x="821" y="490"/>
                      </a:lnTo>
                      <a:lnTo>
                        <a:pt x="825" y="497"/>
                      </a:lnTo>
                      <a:lnTo>
                        <a:pt x="831" y="503"/>
                      </a:lnTo>
                      <a:lnTo>
                        <a:pt x="836" y="508"/>
                      </a:lnTo>
                      <a:lnTo>
                        <a:pt x="843" y="512"/>
                      </a:lnTo>
                      <a:lnTo>
                        <a:pt x="850" y="516"/>
                      </a:lnTo>
                      <a:lnTo>
                        <a:pt x="858" y="517"/>
                      </a:lnTo>
                      <a:lnTo>
                        <a:pt x="865" y="518"/>
                      </a:lnTo>
                      <a:lnTo>
                        <a:pt x="875" y="517"/>
                      </a:lnTo>
                      <a:lnTo>
                        <a:pt x="885" y="514"/>
                      </a:lnTo>
                      <a:lnTo>
                        <a:pt x="894" y="509"/>
                      </a:lnTo>
                      <a:lnTo>
                        <a:pt x="901" y="503"/>
                      </a:lnTo>
                      <a:lnTo>
                        <a:pt x="908" y="494"/>
                      </a:lnTo>
                      <a:lnTo>
                        <a:pt x="913" y="485"/>
                      </a:lnTo>
                      <a:lnTo>
                        <a:pt x="916" y="476"/>
                      </a:lnTo>
                      <a:lnTo>
                        <a:pt x="917" y="465"/>
                      </a:lnTo>
                      <a:lnTo>
                        <a:pt x="1112" y="465"/>
                      </a:lnTo>
                      <a:lnTo>
                        <a:pt x="1066" y="401"/>
                      </a:lnTo>
                      <a:lnTo>
                        <a:pt x="1112" y="35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454" name="Freeform 230"/>
                <p:cNvSpPr>
                  <a:spLocks/>
                </p:cNvSpPr>
                <p:nvPr/>
              </p:nvSpPr>
              <p:spPr bwMode="auto">
                <a:xfrm>
                  <a:off x="3888" y="1584"/>
                  <a:ext cx="1038" cy="354"/>
                </a:xfrm>
                <a:custGeom>
                  <a:avLst/>
                  <a:gdLst>
                    <a:gd name="T0" fmla="*/ 1033 w 1038"/>
                    <a:gd name="T1" fmla="*/ 263 h 354"/>
                    <a:gd name="T2" fmla="*/ 976 w 1038"/>
                    <a:gd name="T3" fmla="*/ 325 h 354"/>
                    <a:gd name="T4" fmla="*/ 997 w 1038"/>
                    <a:gd name="T5" fmla="*/ 354 h 354"/>
                    <a:gd name="T6" fmla="*/ 53 w 1038"/>
                    <a:gd name="T7" fmla="*/ 354 h 354"/>
                    <a:gd name="T8" fmla="*/ 12 w 1038"/>
                    <a:gd name="T9" fmla="*/ 287 h 354"/>
                    <a:gd name="T10" fmla="*/ 869 w 1038"/>
                    <a:gd name="T11" fmla="*/ 287 h 354"/>
                    <a:gd name="T12" fmla="*/ 842 w 1038"/>
                    <a:gd name="T13" fmla="*/ 249 h 354"/>
                    <a:gd name="T14" fmla="*/ 0 w 1038"/>
                    <a:gd name="T15" fmla="*/ 249 h 354"/>
                    <a:gd name="T16" fmla="*/ 36 w 1038"/>
                    <a:gd name="T17" fmla="*/ 0 h 354"/>
                    <a:gd name="T18" fmla="*/ 895 w 1038"/>
                    <a:gd name="T19" fmla="*/ 0 h 354"/>
                    <a:gd name="T20" fmla="*/ 895 w 1038"/>
                    <a:gd name="T21" fmla="*/ 0 h 354"/>
                    <a:gd name="T22" fmla="*/ 895 w 1038"/>
                    <a:gd name="T23" fmla="*/ 1 h 354"/>
                    <a:gd name="T24" fmla="*/ 895 w 1038"/>
                    <a:gd name="T25" fmla="*/ 1 h 354"/>
                    <a:gd name="T26" fmla="*/ 895 w 1038"/>
                    <a:gd name="T27" fmla="*/ 2 h 354"/>
                    <a:gd name="T28" fmla="*/ 895 w 1038"/>
                    <a:gd name="T29" fmla="*/ 5 h 354"/>
                    <a:gd name="T30" fmla="*/ 904 w 1038"/>
                    <a:gd name="T31" fmla="*/ 26 h 354"/>
                    <a:gd name="T32" fmla="*/ 788 w 1038"/>
                    <a:gd name="T33" fmla="*/ 26 h 354"/>
                    <a:gd name="T34" fmla="*/ 816 w 1038"/>
                    <a:gd name="T35" fmla="*/ 83 h 354"/>
                    <a:gd name="T36" fmla="*/ 1037 w 1038"/>
                    <a:gd name="T37" fmla="*/ 85 h 354"/>
                    <a:gd name="T38" fmla="*/ 1037 w 1038"/>
                    <a:gd name="T39" fmla="*/ 85 h 354"/>
                    <a:gd name="T40" fmla="*/ 1038 w 1038"/>
                    <a:gd name="T41" fmla="*/ 86 h 354"/>
                    <a:gd name="T42" fmla="*/ 1038 w 1038"/>
                    <a:gd name="T43" fmla="*/ 86 h 354"/>
                    <a:gd name="T44" fmla="*/ 1038 w 1038"/>
                    <a:gd name="T45" fmla="*/ 87 h 354"/>
                    <a:gd name="T46" fmla="*/ 1033 w 1038"/>
                    <a:gd name="T47" fmla="*/ 263 h 354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0" t="0" r="r" b="b"/>
                  <a:pathLst>
                    <a:path w="1038" h="354">
                      <a:moveTo>
                        <a:pt x="1033" y="263"/>
                      </a:moveTo>
                      <a:lnTo>
                        <a:pt x="976" y="325"/>
                      </a:lnTo>
                      <a:lnTo>
                        <a:pt x="997" y="354"/>
                      </a:lnTo>
                      <a:lnTo>
                        <a:pt x="53" y="354"/>
                      </a:lnTo>
                      <a:lnTo>
                        <a:pt x="12" y="287"/>
                      </a:lnTo>
                      <a:lnTo>
                        <a:pt x="869" y="287"/>
                      </a:lnTo>
                      <a:lnTo>
                        <a:pt x="842" y="249"/>
                      </a:lnTo>
                      <a:lnTo>
                        <a:pt x="0" y="249"/>
                      </a:lnTo>
                      <a:lnTo>
                        <a:pt x="36" y="0"/>
                      </a:lnTo>
                      <a:lnTo>
                        <a:pt x="895" y="0"/>
                      </a:lnTo>
                      <a:lnTo>
                        <a:pt x="895" y="1"/>
                      </a:lnTo>
                      <a:lnTo>
                        <a:pt x="895" y="2"/>
                      </a:lnTo>
                      <a:lnTo>
                        <a:pt x="895" y="5"/>
                      </a:lnTo>
                      <a:lnTo>
                        <a:pt x="904" y="26"/>
                      </a:lnTo>
                      <a:lnTo>
                        <a:pt x="788" y="26"/>
                      </a:lnTo>
                      <a:lnTo>
                        <a:pt x="816" y="83"/>
                      </a:lnTo>
                      <a:lnTo>
                        <a:pt x="1037" y="85"/>
                      </a:lnTo>
                      <a:lnTo>
                        <a:pt x="1038" y="86"/>
                      </a:lnTo>
                      <a:lnTo>
                        <a:pt x="1038" y="87"/>
                      </a:lnTo>
                      <a:lnTo>
                        <a:pt x="1033" y="263"/>
                      </a:lnTo>
                      <a:close/>
                    </a:path>
                  </a:pathLst>
                </a:custGeom>
                <a:solidFill>
                  <a:srgbClr val="3FB2E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455" name="Freeform 231"/>
                <p:cNvSpPr>
                  <a:spLocks/>
                </p:cNvSpPr>
                <p:nvPr/>
              </p:nvSpPr>
              <p:spPr bwMode="auto">
                <a:xfrm>
                  <a:off x="4873" y="1694"/>
                  <a:ext cx="35" cy="75"/>
                </a:xfrm>
                <a:custGeom>
                  <a:avLst/>
                  <a:gdLst>
                    <a:gd name="T0" fmla="*/ 17 w 35"/>
                    <a:gd name="T1" fmla="*/ 0 h 75"/>
                    <a:gd name="T2" fmla="*/ 11 w 35"/>
                    <a:gd name="T3" fmla="*/ 3 h 75"/>
                    <a:gd name="T4" fmla="*/ 5 w 35"/>
                    <a:gd name="T5" fmla="*/ 11 h 75"/>
                    <a:gd name="T6" fmla="*/ 1 w 35"/>
                    <a:gd name="T7" fmla="*/ 24 h 75"/>
                    <a:gd name="T8" fmla="*/ 0 w 35"/>
                    <a:gd name="T9" fmla="*/ 38 h 75"/>
                    <a:gd name="T10" fmla="*/ 1 w 35"/>
                    <a:gd name="T11" fmla="*/ 53 h 75"/>
                    <a:gd name="T12" fmla="*/ 5 w 35"/>
                    <a:gd name="T13" fmla="*/ 64 h 75"/>
                    <a:gd name="T14" fmla="*/ 11 w 35"/>
                    <a:gd name="T15" fmla="*/ 71 h 75"/>
                    <a:gd name="T16" fmla="*/ 17 w 35"/>
                    <a:gd name="T17" fmla="*/ 75 h 75"/>
                    <a:gd name="T18" fmla="*/ 24 w 35"/>
                    <a:gd name="T19" fmla="*/ 71 h 75"/>
                    <a:gd name="T20" fmla="*/ 29 w 35"/>
                    <a:gd name="T21" fmla="*/ 64 h 75"/>
                    <a:gd name="T22" fmla="*/ 34 w 35"/>
                    <a:gd name="T23" fmla="*/ 53 h 75"/>
                    <a:gd name="T24" fmla="*/ 35 w 35"/>
                    <a:gd name="T25" fmla="*/ 38 h 75"/>
                    <a:gd name="T26" fmla="*/ 34 w 35"/>
                    <a:gd name="T27" fmla="*/ 24 h 75"/>
                    <a:gd name="T28" fmla="*/ 29 w 35"/>
                    <a:gd name="T29" fmla="*/ 11 h 75"/>
                    <a:gd name="T30" fmla="*/ 24 w 35"/>
                    <a:gd name="T31" fmla="*/ 3 h 75"/>
                    <a:gd name="T32" fmla="*/ 17 w 35"/>
                    <a:gd name="T33" fmla="*/ 0 h 75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0" t="0" r="r" b="b"/>
                  <a:pathLst>
                    <a:path w="35" h="75">
                      <a:moveTo>
                        <a:pt x="17" y="0"/>
                      </a:moveTo>
                      <a:lnTo>
                        <a:pt x="11" y="3"/>
                      </a:lnTo>
                      <a:lnTo>
                        <a:pt x="5" y="11"/>
                      </a:lnTo>
                      <a:lnTo>
                        <a:pt x="1" y="24"/>
                      </a:lnTo>
                      <a:lnTo>
                        <a:pt x="0" y="38"/>
                      </a:lnTo>
                      <a:lnTo>
                        <a:pt x="1" y="53"/>
                      </a:lnTo>
                      <a:lnTo>
                        <a:pt x="5" y="64"/>
                      </a:lnTo>
                      <a:lnTo>
                        <a:pt x="11" y="71"/>
                      </a:lnTo>
                      <a:lnTo>
                        <a:pt x="17" y="75"/>
                      </a:lnTo>
                      <a:lnTo>
                        <a:pt x="24" y="71"/>
                      </a:lnTo>
                      <a:lnTo>
                        <a:pt x="29" y="64"/>
                      </a:lnTo>
                      <a:lnTo>
                        <a:pt x="34" y="53"/>
                      </a:lnTo>
                      <a:lnTo>
                        <a:pt x="35" y="38"/>
                      </a:lnTo>
                      <a:lnTo>
                        <a:pt x="34" y="24"/>
                      </a:lnTo>
                      <a:lnTo>
                        <a:pt x="29" y="11"/>
                      </a:lnTo>
                      <a:lnTo>
                        <a:pt x="24" y="3"/>
                      </a:lnTo>
                      <a:lnTo>
                        <a:pt x="17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456" name="Freeform 232"/>
                <p:cNvSpPr>
                  <a:spLocks/>
                </p:cNvSpPr>
                <p:nvPr/>
              </p:nvSpPr>
              <p:spPr bwMode="auto">
                <a:xfrm>
                  <a:off x="4481" y="1614"/>
                  <a:ext cx="189" cy="49"/>
                </a:xfrm>
                <a:custGeom>
                  <a:avLst/>
                  <a:gdLst>
                    <a:gd name="T0" fmla="*/ 23 w 189"/>
                    <a:gd name="T1" fmla="*/ 49 h 49"/>
                    <a:gd name="T2" fmla="*/ 0 w 189"/>
                    <a:gd name="T3" fmla="*/ 0 h 49"/>
                    <a:gd name="T4" fmla="*/ 162 w 189"/>
                    <a:gd name="T5" fmla="*/ 0 h 49"/>
                    <a:gd name="T6" fmla="*/ 189 w 189"/>
                    <a:gd name="T7" fmla="*/ 49 h 49"/>
                    <a:gd name="T8" fmla="*/ 23 w 189"/>
                    <a:gd name="T9" fmla="*/ 49 h 4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89" h="49">
                      <a:moveTo>
                        <a:pt x="23" y="49"/>
                      </a:moveTo>
                      <a:lnTo>
                        <a:pt x="0" y="0"/>
                      </a:lnTo>
                      <a:lnTo>
                        <a:pt x="162" y="0"/>
                      </a:lnTo>
                      <a:lnTo>
                        <a:pt x="189" y="49"/>
                      </a:lnTo>
                      <a:lnTo>
                        <a:pt x="23" y="4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445" name="Group 233"/>
              <p:cNvGrpSpPr>
                <a:grpSpLocks/>
              </p:cNvGrpSpPr>
              <p:nvPr/>
            </p:nvGrpSpPr>
            <p:grpSpPr bwMode="auto">
              <a:xfrm>
                <a:off x="1728" y="1008"/>
                <a:ext cx="1073" cy="483"/>
                <a:chOff x="2375" y="2170"/>
                <a:chExt cx="1073" cy="483"/>
              </a:xfrm>
            </p:grpSpPr>
            <p:sp>
              <p:nvSpPr>
                <p:cNvPr id="14446" name="Freeform 234"/>
                <p:cNvSpPr>
                  <a:spLocks/>
                </p:cNvSpPr>
                <p:nvPr/>
              </p:nvSpPr>
              <p:spPr bwMode="auto">
                <a:xfrm>
                  <a:off x="2375" y="2170"/>
                  <a:ext cx="1073" cy="483"/>
                </a:xfrm>
                <a:custGeom>
                  <a:avLst/>
                  <a:gdLst>
                    <a:gd name="T0" fmla="*/ 245 w 1073"/>
                    <a:gd name="T1" fmla="*/ 482 h 483"/>
                    <a:gd name="T2" fmla="*/ 260 w 1073"/>
                    <a:gd name="T3" fmla="*/ 477 h 483"/>
                    <a:gd name="T4" fmla="*/ 272 w 1073"/>
                    <a:gd name="T5" fmla="*/ 468 h 483"/>
                    <a:gd name="T6" fmla="*/ 282 w 1073"/>
                    <a:gd name="T7" fmla="*/ 455 h 483"/>
                    <a:gd name="T8" fmla="*/ 288 w 1073"/>
                    <a:gd name="T9" fmla="*/ 455 h 483"/>
                    <a:gd name="T10" fmla="*/ 298 w 1073"/>
                    <a:gd name="T11" fmla="*/ 468 h 483"/>
                    <a:gd name="T12" fmla="*/ 311 w 1073"/>
                    <a:gd name="T13" fmla="*/ 477 h 483"/>
                    <a:gd name="T14" fmla="*/ 326 w 1073"/>
                    <a:gd name="T15" fmla="*/ 482 h 483"/>
                    <a:gd name="T16" fmla="*/ 344 w 1073"/>
                    <a:gd name="T17" fmla="*/ 482 h 483"/>
                    <a:gd name="T18" fmla="*/ 362 w 1073"/>
                    <a:gd name="T19" fmla="*/ 474 h 483"/>
                    <a:gd name="T20" fmla="*/ 376 w 1073"/>
                    <a:gd name="T21" fmla="*/ 459 h 483"/>
                    <a:gd name="T22" fmla="*/ 385 w 1073"/>
                    <a:gd name="T23" fmla="*/ 441 h 483"/>
                    <a:gd name="T24" fmla="*/ 734 w 1073"/>
                    <a:gd name="T25" fmla="*/ 430 h 483"/>
                    <a:gd name="T26" fmla="*/ 739 w 1073"/>
                    <a:gd name="T27" fmla="*/ 450 h 483"/>
                    <a:gd name="T28" fmla="*/ 750 w 1073"/>
                    <a:gd name="T29" fmla="*/ 468 h 483"/>
                    <a:gd name="T30" fmla="*/ 767 w 1073"/>
                    <a:gd name="T31" fmla="*/ 479 h 483"/>
                    <a:gd name="T32" fmla="*/ 786 w 1073"/>
                    <a:gd name="T33" fmla="*/ 483 h 483"/>
                    <a:gd name="T34" fmla="*/ 801 w 1073"/>
                    <a:gd name="T35" fmla="*/ 481 h 483"/>
                    <a:gd name="T36" fmla="*/ 816 w 1073"/>
                    <a:gd name="T37" fmla="*/ 473 h 483"/>
                    <a:gd name="T38" fmla="*/ 827 w 1073"/>
                    <a:gd name="T39" fmla="*/ 462 h 483"/>
                    <a:gd name="T40" fmla="*/ 835 w 1073"/>
                    <a:gd name="T41" fmla="*/ 447 h 483"/>
                    <a:gd name="T42" fmla="*/ 843 w 1073"/>
                    <a:gd name="T43" fmla="*/ 462 h 483"/>
                    <a:gd name="T44" fmla="*/ 853 w 1073"/>
                    <a:gd name="T45" fmla="*/ 473 h 483"/>
                    <a:gd name="T46" fmla="*/ 868 w 1073"/>
                    <a:gd name="T47" fmla="*/ 481 h 483"/>
                    <a:gd name="T48" fmla="*/ 883 w 1073"/>
                    <a:gd name="T49" fmla="*/ 483 h 483"/>
                    <a:gd name="T50" fmla="*/ 902 w 1073"/>
                    <a:gd name="T51" fmla="*/ 479 h 483"/>
                    <a:gd name="T52" fmla="*/ 919 w 1073"/>
                    <a:gd name="T53" fmla="*/ 468 h 483"/>
                    <a:gd name="T54" fmla="*/ 930 w 1073"/>
                    <a:gd name="T55" fmla="*/ 450 h 483"/>
                    <a:gd name="T56" fmla="*/ 935 w 1073"/>
                    <a:gd name="T57" fmla="*/ 430 h 483"/>
                    <a:gd name="T58" fmla="*/ 994 w 1073"/>
                    <a:gd name="T59" fmla="*/ 302 h 483"/>
                    <a:gd name="T60" fmla="*/ 59 w 1073"/>
                    <a:gd name="T61" fmla="*/ 0 h 483"/>
                    <a:gd name="T62" fmla="*/ 74 w 1073"/>
                    <a:gd name="T63" fmla="*/ 430 h 483"/>
                    <a:gd name="T64" fmla="*/ 187 w 1073"/>
                    <a:gd name="T65" fmla="*/ 441 h 483"/>
                    <a:gd name="T66" fmla="*/ 195 w 1073"/>
                    <a:gd name="T67" fmla="*/ 459 h 483"/>
                    <a:gd name="T68" fmla="*/ 209 w 1073"/>
                    <a:gd name="T69" fmla="*/ 474 h 483"/>
                    <a:gd name="T70" fmla="*/ 228 w 1073"/>
                    <a:gd name="T71" fmla="*/ 482 h 483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0" t="0" r="r" b="b"/>
                  <a:pathLst>
                    <a:path w="1073" h="483">
                      <a:moveTo>
                        <a:pt x="237" y="483"/>
                      </a:moveTo>
                      <a:lnTo>
                        <a:pt x="245" y="482"/>
                      </a:lnTo>
                      <a:lnTo>
                        <a:pt x="253" y="481"/>
                      </a:lnTo>
                      <a:lnTo>
                        <a:pt x="260" y="477"/>
                      </a:lnTo>
                      <a:lnTo>
                        <a:pt x="267" y="473"/>
                      </a:lnTo>
                      <a:lnTo>
                        <a:pt x="272" y="468"/>
                      </a:lnTo>
                      <a:lnTo>
                        <a:pt x="278" y="462"/>
                      </a:lnTo>
                      <a:lnTo>
                        <a:pt x="282" y="455"/>
                      </a:lnTo>
                      <a:lnTo>
                        <a:pt x="285" y="447"/>
                      </a:lnTo>
                      <a:lnTo>
                        <a:pt x="288" y="455"/>
                      </a:lnTo>
                      <a:lnTo>
                        <a:pt x="294" y="462"/>
                      </a:lnTo>
                      <a:lnTo>
                        <a:pt x="298" y="468"/>
                      </a:lnTo>
                      <a:lnTo>
                        <a:pt x="305" y="473"/>
                      </a:lnTo>
                      <a:lnTo>
                        <a:pt x="311" y="477"/>
                      </a:lnTo>
                      <a:lnTo>
                        <a:pt x="319" y="481"/>
                      </a:lnTo>
                      <a:lnTo>
                        <a:pt x="326" y="482"/>
                      </a:lnTo>
                      <a:lnTo>
                        <a:pt x="334" y="483"/>
                      </a:lnTo>
                      <a:lnTo>
                        <a:pt x="344" y="482"/>
                      </a:lnTo>
                      <a:lnTo>
                        <a:pt x="354" y="479"/>
                      </a:lnTo>
                      <a:lnTo>
                        <a:pt x="362" y="474"/>
                      </a:lnTo>
                      <a:lnTo>
                        <a:pt x="370" y="468"/>
                      </a:lnTo>
                      <a:lnTo>
                        <a:pt x="376" y="459"/>
                      </a:lnTo>
                      <a:lnTo>
                        <a:pt x="382" y="450"/>
                      </a:lnTo>
                      <a:lnTo>
                        <a:pt x="385" y="441"/>
                      </a:lnTo>
                      <a:lnTo>
                        <a:pt x="386" y="430"/>
                      </a:lnTo>
                      <a:lnTo>
                        <a:pt x="734" y="430"/>
                      </a:lnTo>
                      <a:lnTo>
                        <a:pt x="735" y="441"/>
                      </a:lnTo>
                      <a:lnTo>
                        <a:pt x="739" y="450"/>
                      </a:lnTo>
                      <a:lnTo>
                        <a:pt x="744" y="459"/>
                      </a:lnTo>
                      <a:lnTo>
                        <a:pt x="750" y="468"/>
                      </a:lnTo>
                      <a:lnTo>
                        <a:pt x="758" y="474"/>
                      </a:lnTo>
                      <a:lnTo>
                        <a:pt x="767" y="479"/>
                      </a:lnTo>
                      <a:lnTo>
                        <a:pt x="776" y="482"/>
                      </a:lnTo>
                      <a:lnTo>
                        <a:pt x="786" y="483"/>
                      </a:lnTo>
                      <a:lnTo>
                        <a:pt x="794" y="482"/>
                      </a:lnTo>
                      <a:lnTo>
                        <a:pt x="801" y="481"/>
                      </a:lnTo>
                      <a:lnTo>
                        <a:pt x="809" y="477"/>
                      </a:lnTo>
                      <a:lnTo>
                        <a:pt x="816" y="473"/>
                      </a:lnTo>
                      <a:lnTo>
                        <a:pt x="822" y="468"/>
                      </a:lnTo>
                      <a:lnTo>
                        <a:pt x="827" y="462"/>
                      </a:lnTo>
                      <a:lnTo>
                        <a:pt x="832" y="455"/>
                      </a:lnTo>
                      <a:lnTo>
                        <a:pt x="835" y="447"/>
                      </a:lnTo>
                      <a:lnTo>
                        <a:pt x="838" y="455"/>
                      </a:lnTo>
                      <a:lnTo>
                        <a:pt x="843" y="462"/>
                      </a:lnTo>
                      <a:lnTo>
                        <a:pt x="848" y="468"/>
                      </a:lnTo>
                      <a:lnTo>
                        <a:pt x="853" y="473"/>
                      </a:lnTo>
                      <a:lnTo>
                        <a:pt x="860" y="477"/>
                      </a:lnTo>
                      <a:lnTo>
                        <a:pt x="868" y="481"/>
                      </a:lnTo>
                      <a:lnTo>
                        <a:pt x="875" y="482"/>
                      </a:lnTo>
                      <a:lnTo>
                        <a:pt x="883" y="483"/>
                      </a:lnTo>
                      <a:lnTo>
                        <a:pt x="893" y="482"/>
                      </a:lnTo>
                      <a:lnTo>
                        <a:pt x="902" y="479"/>
                      </a:lnTo>
                      <a:lnTo>
                        <a:pt x="911" y="474"/>
                      </a:lnTo>
                      <a:lnTo>
                        <a:pt x="919" y="468"/>
                      </a:lnTo>
                      <a:lnTo>
                        <a:pt x="925" y="459"/>
                      </a:lnTo>
                      <a:lnTo>
                        <a:pt x="930" y="450"/>
                      </a:lnTo>
                      <a:lnTo>
                        <a:pt x="934" y="441"/>
                      </a:lnTo>
                      <a:lnTo>
                        <a:pt x="935" y="430"/>
                      </a:lnTo>
                      <a:lnTo>
                        <a:pt x="1073" y="430"/>
                      </a:lnTo>
                      <a:lnTo>
                        <a:pt x="994" y="302"/>
                      </a:lnTo>
                      <a:lnTo>
                        <a:pt x="1038" y="0"/>
                      </a:lnTo>
                      <a:lnTo>
                        <a:pt x="59" y="0"/>
                      </a:lnTo>
                      <a:lnTo>
                        <a:pt x="0" y="309"/>
                      </a:lnTo>
                      <a:lnTo>
                        <a:pt x="74" y="430"/>
                      </a:lnTo>
                      <a:lnTo>
                        <a:pt x="185" y="430"/>
                      </a:lnTo>
                      <a:lnTo>
                        <a:pt x="187" y="441"/>
                      </a:lnTo>
                      <a:lnTo>
                        <a:pt x="190" y="450"/>
                      </a:lnTo>
                      <a:lnTo>
                        <a:pt x="195" y="459"/>
                      </a:lnTo>
                      <a:lnTo>
                        <a:pt x="202" y="468"/>
                      </a:lnTo>
                      <a:lnTo>
                        <a:pt x="209" y="474"/>
                      </a:lnTo>
                      <a:lnTo>
                        <a:pt x="218" y="479"/>
                      </a:lnTo>
                      <a:lnTo>
                        <a:pt x="228" y="482"/>
                      </a:lnTo>
                      <a:lnTo>
                        <a:pt x="237" y="48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447" name="Freeform 235"/>
                <p:cNvSpPr>
                  <a:spLocks/>
                </p:cNvSpPr>
                <p:nvPr/>
              </p:nvSpPr>
              <p:spPr bwMode="auto">
                <a:xfrm>
                  <a:off x="2415" y="2208"/>
                  <a:ext cx="965" cy="354"/>
                </a:xfrm>
                <a:custGeom>
                  <a:avLst/>
                  <a:gdLst>
                    <a:gd name="T0" fmla="*/ 0 w 965"/>
                    <a:gd name="T1" fmla="*/ 264 h 354"/>
                    <a:gd name="T2" fmla="*/ 50 w 965"/>
                    <a:gd name="T3" fmla="*/ 0 h 354"/>
                    <a:gd name="T4" fmla="*/ 954 w 965"/>
                    <a:gd name="T5" fmla="*/ 0 h 354"/>
                    <a:gd name="T6" fmla="*/ 918 w 965"/>
                    <a:gd name="T7" fmla="*/ 249 h 354"/>
                    <a:gd name="T8" fmla="*/ 131 w 965"/>
                    <a:gd name="T9" fmla="*/ 249 h 354"/>
                    <a:gd name="T10" fmla="*/ 161 w 965"/>
                    <a:gd name="T11" fmla="*/ 287 h 354"/>
                    <a:gd name="T12" fmla="*/ 924 w 965"/>
                    <a:gd name="T13" fmla="*/ 287 h 354"/>
                    <a:gd name="T14" fmla="*/ 965 w 965"/>
                    <a:gd name="T15" fmla="*/ 354 h 354"/>
                    <a:gd name="T16" fmla="*/ 55 w 965"/>
                    <a:gd name="T17" fmla="*/ 354 h 354"/>
                    <a:gd name="T18" fmla="*/ 0 w 965"/>
                    <a:gd name="T19" fmla="*/ 264 h 354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965" h="354">
                      <a:moveTo>
                        <a:pt x="0" y="264"/>
                      </a:moveTo>
                      <a:lnTo>
                        <a:pt x="50" y="0"/>
                      </a:lnTo>
                      <a:lnTo>
                        <a:pt x="954" y="0"/>
                      </a:lnTo>
                      <a:lnTo>
                        <a:pt x="918" y="249"/>
                      </a:lnTo>
                      <a:lnTo>
                        <a:pt x="131" y="249"/>
                      </a:lnTo>
                      <a:lnTo>
                        <a:pt x="161" y="287"/>
                      </a:lnTo>
                      <a:lnTo>
                        <a:pt x="924" y="287"/>
                      </a:lnTo>
                      <a:lnTo>
                        <a:pt x="965" y="354"/>
                      </a:lnTo>
                      <a:lnTo>
                        <a:pt x="55" y="354"/>
                      </a:lnTo>
                      <a:lnTo>
                        <a:pt x="0" y="264"/>
                      </a:lnTo>
                      <a:close/>
                    </a:path>
                  </a:pathLst>
                </a:custGeom>
                <a:solidFill>
                  <a:srgbClr val="3FB2E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448" name="Freeform 236"/>
                <p:cNvSpPr>
                  <a:spLocks/>
                </p:cNvSpPr>
                <p:nvPr/>
              </p:nvSpPr>
              <p:spPr bwMode="auto">
                <a:xfrm>
                  <a:off x="2650" y="2262"/>
                  <a:ext cx="138" cy="110"/>
                </a:xfrm>
                <a:custGeom>
                  <a:avLst/>
                  <a:gdLst>
                    <a:gd name="T0" fmla="*/ 138 w 138"/>
                    <a:gd name="T1" fmla="*/ 0 h 110"/>
                    <a:gd name="T2" fmla="*/ 17 w 138"/>
                    <a:gd name="T3" fmla="*/ 0 h 110"/>
                    <a:gd name="T4" fmla="*/ 0 w 138"/>
                    <a:gd name="T5" fmla="*/ 110 h 110"/>
                    <a:gd name="T6" fmla="*/ 122 w 138"/>
                    <a:gd name="T7" fmla="*/ 110 h 110"/>
                    <a:gd name="T8" fmla="*/ 138 w 138"/>
                    <a:gd name="T9" fmla="*/ 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8" h="110">
                      <a:moveTo>
                        <a:pt x="138" y="0"/>
                      </a:moveTo>
                      <a:lnTo>
                        <a:pt x="17" y="0"/>
                      </a:lnTo>
                      <a:lnTo>
                        <a:pt x="0" y="110"/>
                      </a:lnTo>
                      <a:lnTo>
                        <a:pt x="122" y="110"/>
                      </a:lnTo>
                      <a:lnTo>
                        <a:pt x="13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449" name="Freeform 237"/>
                <p:cNvSpPr>
                  <a:spLocks/>
                </p:cNvSpPr>
                <p:nvPr/>
              </p:nvSpPr>
              <p:spPr bwMode="auto">
                <a:xfrm>
                  <a:off x="2481" y="2262"/>
                  <a:ext cx="138" cy="110"/>
                </a:xfrm>
                <a:custGeom>
                  <a:avLst/>
                  <a:gdLst>
                    <a:gd name="T0" fmla="*/ 122 w 138"/>
                    <a:gd name="T1" fmla="*/ 110 h 110"/>
                    <a:gd name="T2" fmla="*/ 138 w 138"/>
                    <a:gd name="T3" fmla="*/ 0 h 110"/>
                    <a:gd name="T4" fmla="*/ 15 w 138"/>
                    <a:gd name="T5" fmla="*/ 0 h 110"/>
                    <a:gd name="T6" fmla="*/ 0 w 138"/>
                    <a:gd name="T7" fmla="*/ 110 h 110"/>
                    <a:gd name="T8" fmla="*/ 122 w 138"/>
                    <a:gd name="T9" fmla="*/ 11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8" h="110">
                      <a:moveTo>
                        <a:pt x="122" y="110"/>
                      </a:moveTo>
                      <a:lnTo>
                        <a:pt x="138" y="0"/>
                      </a:lnTo>
                      <a:lnTo>
                        <a:pt x="15" y="0"/>
                      </a:lnTo>
                      <a:lnTo>
                        <a:pt x="0" y="110"/>
                      </a:lnTo>
                      <a:lnTo>
                        <a:pt x="122" y="11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450" name="Freeform 238"/>
                <p:cNvSpPr>
                  <a:spLocks/>
                </p:cNvSpPr>
                <p:nvPr/>
              </p:nvSpPr>
              <p:spPr bwMode="auto">
                <a:xfrm>
                  <a:off x="2820" y="2262"/>
                  <a:ext cx="137" cy="110"/>
                </a:xfrm>
                <a:custGeom>
                  <a:avLst/>
                  <a:gdLst>
                    <a:gd name="T0" fmla="*/ 137 w 137"/>
                    <a:gd name="T1" fmla="*/ 0 h 110"/>
                    <a:gd name="T2" fmla="*/ 16 w 137"/>
                    <a:gd name="T3" fmla="*/ 0 h 110"/>
                    <a:gd name="T4" fmla="*/ 0 w 137"/>
                    <a:gd name="T5" fmla="*/ 110 h 110"/>
                    <a:gd name="T6" fmla="*/ 122 w 137"/>
                    <a:gd name="T7" fmla="*/ 110 h 110"/>
                    <a:gd name="T8" fmla="*/ 137 w 137"/>
                    <a:gd name="T9" fmla="*/ 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7" h="110">
                      <a:moveTo>
                        <a:pt x="137" y="0"/>
                      </a:moveTo>
                      <a:lnTo>
                        <a:pt x="16" y="0"/>
                      </a:lnTo>
                      <a:lnTo>
                        <a:pt x="0" y="110"/>
                      </a:lnTo>
                      <a:lnTo>
                        <a:pt x="122" y="110"/>
                      </a:lnTo>
                      <a:lnTo>
                        <a:pt x="137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451" name="Freeform 239"/>
                <p:cNvSpPr>
                  <a:spLocks/>
                </p:cNvSpPr>
                <p:nvPr/>
              </p:nvSpPr>
              <p:spPr bwMode="auto">
                <a:xfrm>
                  <a:off x="2989" y="2262"/>
                  <a:ext cx="136" cy="110"/>
                </a:xfrm>
                <a:custGeom>
                  <a:avLst/>
                  <a:gdLst>
                    <a:gd name="T0" fmla="*/ 136 w 136"/>
                    <a:gd name="T1" fmla="*/ 0 h 110"/>
                    <a:gd name="T2" fmla="*/ 16 w 136"/>
                    <a:gd name="T3" fmla="*/ 0 h 110"/>
                    <a:gd name="T4" fmla="*/ 0 w 136"/>
                    <a:gd name="T5" fmla="*/ 110 h 110"/>
                    <a:gd name="T6" fmla="*/ 121 w 136"/>
                    <a:gd name="T7" fmla="*/ 110 h 110"/>
                    <a:gd name="T8" fmla="*/ 136 w 136"/>
                    <a:gd name="T9" fmla="*/ 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" h="110">
                      <a:moveTo>
                        <a:pt x="136" y="0"/>
                      </a:moveTo>
                      <a:lnTo>
                        <a:pt x="16" y="0"/>
                      </a:lnTo>
                      <a:lnTo>
                        <a:pt x="0" y="110"/>
                      </a:lnTo>
                      <a:lnTo>
                        <a:pt x="121" y="110"/>
                      </a:lnTo>
                      <a:lnTo>
                        <a:pt x="13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452" name="Freeform 240"/>
                <p:cNvSpPr>
                  <a:spLocks/>
                </p:cNvSpPr>
                <p:nvPr/>
              </p:nvSpPr>
              <p:spPr bwMode="auto">
                <a:xfrm>
                  <a:off x="3162" y="2262"/>
                  <a:ext cx="138" cy="110"/>
                </a:xfrm>
                <a:custGeom>
                  <a:avLst/>
                  <a:gdLst>
                    <a:gd name="T0" fmla="*/ 138 w 138"/>
                    <a:gd name="T1" fmla="*/ 0 h 110"/>
                    <a:gd name="T2" fmla="*/ 17 w 138"/>
                    <a:gd name="T3" fmla="*/ 0 h 110"/>
                    <a:gd name="T4" fmla="*/ 0 w 138"/>
                    <a:gd name="T5" fmla="*/ 110 h 110"/>
                    <a:gd name="T6" fmla="*/ 123 w 138"/>
                    <a:gd name="T7" fmla="*/ 110 h 110"/>
                    <a:gd name="T8" fmla="*/ 138 w 138"/>
                    <a:gd name="T9" fmla="*/ 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8" h="110">
                      <a:moveTo>
                        <a:pt x="138" y="0"/>
                      </a:moveTo>
                      <a:lnTo>
                        <a:pt x="17" y="0"/>
                      </a:lnTo>
                      <a:lnTo>
                        <a:pt x="0" y="110"/>
                      </a:lnTo>
                      <a:lnTo>
                        <a:pt x="123" y="110"/>
                      </a:lnTo>
                      <a:lnTo>
                        <a:pt x="13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4377" name="Group 241"/>
            <p:cNvGrpSpPr>
              <a:grpSpLocks/>
            </p:cNvGrpSpPr>
            <p:nvPr/>
          </p:nvGrpSpPr>
          <p:grpSpPr bwMode="auto">
            <a:xfrm rot="-5400000" flipH="1" flipV="1">
              <a:off x="4794" y="2838"/>
              <a:ext cx="725" cy="138"/>
              <a:chOff x="624" y="960"/>
              <a:chExt cx="3325" cy="531"/>
            </a:xfrm>
          </p:grpSpPr>
          <p:grpSp>
            <p:nvGrpSpPr>
              <p:cNvPr id="14422" name="Group 242"/>
              <p:cNvGrpSpPr>
                <a:grpSpLocks/>
              </p:cNvGrpSpPr>
              <p:nvPr/>
            </p:nvGrpSpPr>
            <p:grpSpPr bwMode="auto">
              <a:xfrm>
                <a:off x="624" y="1008"/>
                <a:ext cx="1073" cy="483"/>
                <a:chOff x="2375" y="2170"/>
                <a:chExt cx="1073" cy="483"/>
              </a:xfrm>
            </p:grpSpPr>
            <p:sp>
              <p:nvSpPr>
                <p:cNvPr id="14436" name="Freeform 243"/>
                <p:cNvSpPr>
                  <a:spLocks/>
                </p:cNvSpPr>
                <p:nvPr/>
              </p:nvSpPr>
              <p:spPr bwMode="auto">
                <a:xfrm>
                  <a:off x="2375" y="2170"/>
                  <a:ext cx="1073" cy="483"/>
                </a:xfrm>
                <a:custGeom>
                  <a:avLst/>
                  <a:gdLst>
                    <a:gd name="T0" fmla="*/ 245 w 1073"/>
                    <a:gd name="T1" fmla="*/ 482 h 483"/>
                    <a:gd name="T2" fmla="*/ 260 w 1073"/>
                    <a:gd name="T3" fmla="*/ 477 h 483"/>
                    <a:gd name="T4" fmla="*/ 272 w 1073"/>
                    <a:gd name="T5" fmla="*/ 468 h 483"/>
                    <a:gd name="T6" fmla="*/ 282 w 1073"/>
                    <a:gd name="T7" fmla="*/ 455 h 483"/>
                    <a:gd name="T8" fmla="*/ 288 w 1073"/>
                    <a:gd name="T9" fmla="*/ 455 h 483"/>
                    <a:gd name="T10" fmla="*/ 298 w 1073"/>
                    <a:gd name="T11" fmla="*/ 468 h 483"/>
                    <a:gd name="T12" fmla="*/ 311 w 1073"/>
                    <a:gd name="T13" fmla="*/ 477 h 483"/>
                    <a:gd name="T14" fmla="*/ 326 w 1073"/>
                    <a:gd name="T15" fmla="*/ 482 h 483"/>
                    <a:gd name="T16" fmla="*/ 344 w 1073"/>
                    <a:gd name="T17" fmla="*/ 482 h 483"/>
                    <a:gd name="T18" fmla="*/ 362 w 1073"/>
                    <a:gd name="T19" fmla="*/ 474 h 483"/>
                    <a:gd name="T20" fmla="*/ 376 w 1073"/>
                    <a:gd name="T21" fmla="*/ 459 h 483"/>
                    <a:gd name="T22" fmla="*/ 385 w 1073"/>
                    <a:gd name="T23" fmla="*/ 441 h 483"/>
                    <a:gd name="T24" fmla="*/ 734 w 1073"/>
                    <a:gd name="T25" fmla="*/ 430 h 483"/>
                    <a:gd name="T26" fmla="*/ 739 w 1073"/>
                    <a:gd name="T27" fmla="*/ 450 h 483"/>
                    <a:gd name="T28" fmla="*/ 750 w 1073"/>
                    <a:gd name="T29" fmla="*/ 468 h 483"/>
                    <a:gd name="T30" fmla="*/ 767 w 1073"/>
                    <a:gd name="T31" fmla="*/ 479 h 483"/>
                    <a:gd name="T32" fmla="*/ 786 w 1073"/>
                    <a:gd name="T33" fmla="*/ 483 h 483"/>
                    <a:gd name="T34" fmla="*/ 801 w 1073"/>
                    <a:gd name="T35" fmla="*/ 481 h 483"/>
                    <a:gd name="T36" fmla="*/ 816 w 1073"/>
                    <a:gd name="T37" fmla="*/ 473 h 483"/>
                    <a:gd name="T38" fmla="*/ 827 w 1073"/>
                    <a:gd name="T39" fmla="*/ 462 h 483"/>
                    <a:gd name="T40" fmla="*/ 835 w 1073"/>
                    <a:gd name="T41" fmla="*/ 447 h 483"/>
                    <a:gd name="T42" fmla="*/ 843 w 1073"/>
                    <a:gd name="T43" fmla="*/ 462 h 483"/>
                    <a:gd name="T44" fmla="*/ 853 w 1073"/>
                    <a:gd name="T45" fmla="*/ 473 h 483"/>
                    <a:gd name="T46" fmla="*/ 868 w 1073"/>
                    <a:gd name="T47" fmla="*/ 481 h 483"/>
                    <a:gd name="T48" fmla="*/ 883 w 1073"/>
                    <a:gd name="T49" fmla="*/ 483 h 483"/>
                    <a:gd name="T50" fmla="*/ 902 w 1073"/>
                    <a:gd name="T51" fmla="*/ 479 h 483"/>
                    <a:gd name="T52" fmla="*/ 919 w 1073"/>
                    <a:gd name="T53" fmla="*/ 468 h 483"/>
                    <a:gd name="T54" fmla="*/ 930 w 1073"/>
                    <a:gd name="T55" fmla="*/ 450 h 483"/>
                    <a:gd name="T56" fmla="*/ 935 w 1073"/>
                    <a:gd name="T57" fmla="*/ 430 h 483"/>
                    <a:gd name="T58" fmla="*/ 994 w 1073"/>
                    <a:gd name="T59" fmla="*/ 302 h 483"/>
                    <a:gd name="T60" fmla="*/ 59 w 1073"/>
                    <a:gd name="T61" fmla="*/ 0 h 483"/>
                    <a:gd name="T62" fmla="*/ 74 w 1073"/>
                    <a:gd name="T63" fmla="*/ 430 h 483"/>
                    <a:gd name="T64" fmla="*/ 187 w 1073"/>
                    <a:gd name="T65" fmla="*/ 441 h 483"/>
                    <a:gd name="T66" fmla="*/ 195 w 1073"/>
                    <a:gd name="T67" fmla="*/ 459 h 483"/>
                    <a:gd name="T68" fmla="*/ 209 w 1073"/>
                    <a:gd name="T69" fmla="*/ 474 h 483"/>
                    <a:gd name="T70" fmla="*/ 228 w 1073"/>
                    <a:gd name="T71" fmla="*/ 482 h 483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0" t="0" r="r" b="b"/>
                  <a:pathLst>
                    <a:path w="1073" h="483">
                      <a:moveTo>
                        <a:pt x="237" y="483"/>
                      </a:moveTo>
                      <a:lnTo>
                        <a:pt x="245" y="482"/>
                      </a:lnTo>
                      <a:lnTo>
                        <a:pt x="253" y="481"/>
                      </a:lnTo>
                      <a:lnTo>
                        <a:pt x="260" y="477"/>
                      </a:lnTo>
                      <a:lnTo>
                        <a:pt x="267" y="473"/>
                      </a:lnTo>
                      <a:lnTo>
                        <a:pt x="272" y="468"/>
                      </a:lnTo>
                      <a:lnTo>
                        <a:pt x="278" y="462"/>
                      </a:lnTo>
                      <a:lnTo>
                        <a:pt x="282" y="455"/>
                      </a:lnTo>
                      <a:lnTo>
                        <a:pt x="285" y="447"/>
                      </a:lnTo>
                      <a:lnTo>
                        <a:pt x="288" y="455"/>
                      </a:lnTo>
                      <a:lnTo>
                        <a:pt x="294" y="462"/>
                      </a:lnTo>
                      <a:lnTo>
                        <a:pt x="298" y="468"/>
                      </a:lnTo>
                      <a:lnTo>
                        <a:pt x="305" y="473"/>
                      </a:lnTo>
                      <a:lnTo>
                        <a:pt x="311" y="477"/>
                      </a:lnTo>
                      <a:lnTo>
                        <a:pt x="319" y="481"/>
                      </a:lnTo>
                      <a:lnTo>
                        <a:pt x="326" y="482"/>
                      </a:lnTo>
                      <a:lnTo>
                        <a:pt x="334" y="483"/>
                      </a:lnTo>
                      <a:lnTo>
                        <a:pt x="344" y="482"/>
                      </a:lnTo>
                      <a:lnTo>
                        <a:pt x="354" y="479"/>
                      </a:lnTo>
                      <a:lnTo>
                        <a:pt x="362" y="474"/>
                      </a:lnTo>
                      <a:lnTo>
                        <a:pt x="370" y="468"/>
                      </a:lnTo>
                      <a:lnTo>
                        <a:pt x="376" y="459"/>
                      </a:lnTo>
                      <a:lnTo>
                        <a:pt x="382" y="450"/>
                      </a:lnTo>
                      <a:lnTo>
                        <a:pt x="385" y="441"/>
                      </a:lnTo>
                      <a:lnTo>
                        <a:pt x="386" y="430"/>
                      </a:lnTo>
                      <a:lnTo>
                        <a:pt x="734" y="430"/>
                      </a:lnTo>
                      <a:lnTo>
                        <a:pt x="735" y="441"/>
                      </a:lnTo>
                      <a:lnTo>
                        <a:pt x="739" y="450"/>
                      </a:lnTo>
                      <a:lnTo>
                        <a:pt x="744" y="459"/>
                      </a:lnTo>
                      <a:lnTo>
                        <a:pt x="750" y="468"/>
                      </a:lnTo>
                      <a:lnTo>
                        <a:pt x="758" y="474"/>
                      </a:lnTo>
                      <a:lnTo>
                        <a:pt x="767" y="479"/>
                      </a:lnTo>
                      <a:lnTo>
                        <a:pt x="776" y="482"/>
                      </a:lnTo>
                      <a:lnTo>
                        <a:pt x="786" y="483"/>
                      </a:lnTo>
                      <a:lnTo>
                        <a:pt x="794" y="482"/>
                      </a:lnTo>
                      <a:lnTo>
                        <a:pt x="801" y="481"/>
                      </a:lnTo>
                      <a:lnTo>
                        <a:pt x="809" y="477"/>
                      </a:lnTo>
                      <a:lnTo>
                        <a:pt x="816" y="473"/>
                      </a:lnTo>
                      <a:lnTo>
                        <a:pt x="822" y="468"/>
                      </a:lnTo>
                      <a:lnTo>
                        <a:pt x="827" y="462"/>
                      </a:lnTo>
                      <a:lnTo>
                        <a:pt x="832" y="455"/>
                      </a:lnTo>
                      <a:lnTo>
                        <a:pt x="835" y="447"/>
                      </a:lnTo>
                      <a:lnTo>
                        <a:pt x="838" y="455"/>
                      </a:lnTo>
                      <a:lnTo>
                        <a:pt x="843" y="462"/>
                      </a:lnTo>
                      <a:lnTo>
                        <a:pt x="848" y="468"/>
                      </a:lnTo>
                      <a:lnTo>
                        <a:pt x="853" y="473"/>
                      </a:lnTo>
                      <a:lnTo>
                        <a:pt x="860" y="477"/>
                      </a:lnTo>
                      <a:lnTo>
                        <a:pt x="868" y="481"/>
                      </a:lnTo>
                      <a:lnTo>
                        <a:pt x="875" y="482"/>
                      </a:lnTo>
                      <a:lnTo>
                        <a:pt x="883" y="483"/>
                      </a:lnTo>
                      <a:lnTo>
                        <a:pt x="893" y="482"/>
                      </a:lnTo>
                      <a:lnTo>
                        <a:pt x="902" y="479"/>
                      </a:lnTo>
                      <a:lnTo>
                        <a:pt x="911" y="474"/>
                      </a:lnTo>
                      <a:lnTo>
                        <a:pt x="919" y="468"/>
                      </a:lnTo>
                      <a:lnTo>
                        <a:pt x="925" y="459"/>
                      </a:lnTo>
                      <a:lnTo>
                        <a:pt x="930" y="450"/>
                      </a:lnTo>
                      <a:lnTo>
                        <a:pt x="934" y="441"/>
                      </a:lnTo>
                      <a:lnTo>
                        <a:pt x="935" y="430"/>
                      </a:lnTo>
                      <a:lnTo>
                        <a:pt x="1073" y="430"/>
                      </a:lnTo>
                      <a:lnTo>
                        <a:pt x="994" y="302"/>
                      </a:lnTo>
                      <a:lnTo>
                        <a:pt x="1038" y="0"/>
                      </a:lnTo>
                      <a:lnTo>
                        <a:pt x="59" y="0"/>
                      </a:lnTo>
                      <a:lnTo>
                        <a:pt x="0" y="309"/>
                      </a:lnTo>
                      <a:lnTo>
                        <a:pt x="74" y="430"/>
                      </a:lnTo>
                      <a:lnTo>
                        <a:pt x="185" y="430"/>
                      </a:lnTo>
                      <a:lnTo>
                        <a:pt x="187" y="441"/>
                      </a:lnTo>
                      <a:lnTo>
                        <a:pt x="190" y="450"/>
                      </a:lnTo>
                      <a:lnTo>
                        <a:pt x="195" y="459"/>
                      </a:lnTo>
                      <a:lnTo>
                        <a:pt x="202" y="468"/>
                      </a:lnTo>
                      <a:lnTo>
                        <a:pt x="209" y="474"/>
                      </a:lnTo>
                      <a:lnTo>
                        <a:pt x="218" y="479"/>
                      </a:lnTo>
                      <a:lnTo>
                        <a:pt x="228" y="482"/>
                      </a:lnTo>
                      <a:lnTo>
                        <a:pt x="237" y="48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437" name="Freeform 244"/>
                <p:cNvSpPr>
                  <a:spLocks/>
                </p:cNvSpPr>
                <p:nvPr/>
              </p:nvSpPr>
              <p:spPr bwMode="auto">
                <a:xfrm>
                  <a:off x="2415" y="2208"/>
                  <a:ext cx="965" cy="354"/>
                </a:xfrm>
                <a:custGeom>
                  <a:avLst/>
                  <a:gdLst>
                    <a:gd name="T0" fmla="*/ 0 w 965"/>
                    <a:gd name="T1" fmla="*/ 264 h 354"/>
                    <a:gd name="T2" fmla="*/ 50 w 965"/>
                    <a:gd name="T3" fmla="*/ 0 h 354"/>
                    <a:gd name="T4" fmla="*/ 954 w 965"/>
                    <a:gd name="T5" fmla="*/ 0 h 354"/>
                    <a:gd name="T6" fmla="*/ 918 w 965"/>
                    <a:gd name="T7" fmla="*/ 249 h 354"/>
                    <a:gd name="T8" fmla="*/ 131 w 965"/>
                    <a:gd name="T9" fmla="*/ 249 h 354"/>
                    <a:gd name="T10" fmla="*/ 161 w 965"/>
                    <a:gd name="T11" fmla="*/ 287 h 354"/>
                    <a:gd name="T12" fmla="*/ 924 w 965"/>
                    <a:gd name="T13" fmla="*/ 287 h 354"/>
                    <a:gd name="T14" fmla="*/ 965 w 965"/>
                    <a:gd name="T15" fmla="*/ 354 h 354"/>
                    <a:gd name="T16" fmla="*/ 55 w 965"/>
                    <a:gd name="T17" fmla="*/ 354 h 354"/>
                    <a:gd name="T18" fmla="*/ 0 w 965"/>
                    <a:gd name="T19" fmla="*/ 264 h 354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965" h="354">
                      <a:moveTo>
                        <a:pt x="0" y="264"/>
                      </a:moveTo>
                      <a:lnTo>
                        <a:pt x="50" y="0"/>
                      </a:lnTo>
                      <a:lnTo>
                        <a:pt x="954" y="0"/>
                      </a:lnTo>
                      <a:lnTo>
                        <a:pt x="918" y="249"/>
                      </a:lnTo>
                      <a:lnTo>
                        <a:pt x="131" y="249"/>
                      </a:lnTo>
                      <a:lnTo>
                        <a:pt x="161" y="287"/>
                      </a:lnTo>
                      <a:lnTo>
                        <a:pt x="924" y="287"/>
                      </a:lnTo>
                      <a:lnTo>
                        <a:pt x="965" y="354"/>
                      </a:lnTo>
                      <a:lnTo>
                        <a:pt x="55" y="354"/>
                      </a:lnTo>
                      <a:lnTo>
                        <a:pt x="0" y="264"/>
                      </a:lnTo>
                      <a:close/>
                    </a:path>
                  </a:pathLst>
                </a:custGeom>
                <a:solidFill>
                  <a:srgbClr val="3FB2E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438" name="Freeform 245"/>
                <p:cNvSpPr>
                  <a:spLocks/>
                </p:cNvSpPr>
                <p:nvPr/>
              </p:nvSpPr>
              <p:spPr bwMode="auto">
                <a:xfrm>
                  <a:off x="2650" y="2262"/>
                  <a:ext cx="138" cy="110"/>
                </a:xfrm>
                <a:custGeom>
                  <a:avLst/>
                  <a:gdLst>
                    <a:gd name="T0" fmla="*/ 138 w 138"/>
                    <a:gd name="T1" fmla="*/ 0 h 110"/>
                    <a:gd name="T2" fmla="*/ 17 w 138"/>
                    <a:gd name="T3" fmla="*/ 0 h 110"/>
                    <a:gd name="T4" fmla="*/ 0 w 138"/>
                    <a:gd name="T5" fmla="*/ 110 h 110"/>
                    <a:gd name="T6" fmla="*/ 122 w 138"/>
                    <a:gd name="T7" fmla="*/ 110 h 110"/>
                    <a:gd name="T8" fmla="*/ 138 w 138"/>
                    <a:gd name="T9" fmla="*/ 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8" h="110">
                      <a:moveTo>
                        <a:pt x="138" y="0"/>
                      </a:moveTo>
                      <a:lnTo>
                        <a:pt x="17" y="0"/>
                      </a:lnTo>
                      <a:lnTo>
                        <a:pt x="0" y="110"/>
                      </a:lnTo>
                      <a:lnTo>
                        <a:pt x="122" y="110"/>
                      </a:lnTo>
                      <a:lnTo>
                        <a:pt x="13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439" name="Freeform 246"/>
                <p:cNvSpPr>
                  <a:spLocks/>
                </p:cNvSpPr>
                <p:nvPr/>
              </p:nvSpPr>
              <p:spPr bwMode="auto">
                <a:xfrm>
                  <a:off x="2481" y="2262"/>
                  <a:ext cx="138" cy="110"/>
                </a:xfrm>
                <a:custGeom>
                  <a:avLst/>
                  <a:gdLst>
                    <a:gd name="T0" fmla="*/ 122 w 138"/>
                    <a:gd name="T1" fmla="*/ 110 h 110"/>
                    <a:gd name="T2" fmla="*/ 138 w 138"/>
                    <a:gd name="T3" fmla="*/ 0 h 110"/>
                    <a:gd name="T4" fmla="*/ 15 w 138"/>
                    <a:gd name="T5" fmla="*/ 0 h 110"/>
                    <a:gd name="T6" fmla="*/ 0 w 138"/>
                    <a:gd name="T7" fmla="*/ 110 h 110"/>
                    <a:gd name="T8" fmla="*/ 122 w 138"/>
                    <a:gd name="T9" fmla="*/ 11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8" h="110">
                      <a:moveTo>
                        <a:pt x="122" y="110"/>
                      </a:moveTo>
                      <a:lnTo>
                        <a:pt x="138" y="0"/>
                      </a:lnTo>
                      <a:lnTo>
                        <a:pt x="15" y="0"/>
                      </a:lnTo>
                      <a:lnTo>
                        <a:pt x="0" y="110"/>
                      </a:lnTo>
                      <a:lnTo>
                        <a:pt x="122" y="11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440" name="Freeform 247"/>
                <p:cNvSpPr>
                  <a:spLocks/>
                </p:cNvSpPr>
                <p:nvPr/>
              </p:nvSpPr>
              <p:spPr bwMode="auto">
                <a:xfrm>
                  <a:off x="2820" y="2262"/>
                  <a:ext cx="137" cy="110"/>
                </a:xfrm>
                <a:custGeom>
                  <a:avLst/>
                  <a:gdLst>
                    <a:gd name="T0" fmla="*/ 137 w 137"/>
                    <a:gd name="T1" fmla="*/ 0 h 110"/>
                    <a:gd name="T2" fmla="*/ 16 w 137"/>
                    <a:gd name="T3" fmla="*/ 0 h 110"/>
                    <a:gd name="T4" fmla="*/ 0 w 137"/>
                    <a:gd name="T5" fmla="*/ 110 h 110"/>
                    <a:gd name="T6" fmla="*/ 122 w 137"/>
                    <a:gd name="T7" fmla="*/ 110 h 110"/>
                    <a:gd name="T8" fmla="*/ 137 w 137"/>
                    <a:gd name="T9" fmla="*/ 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7" h="110">
                      <a:moveTo>
                        <a:pt x="137" y="0"/>
                      </a:moveTo>
                      <a:lnTo>
                        <a:pt x="16" y="0"/>
                      </a:lnTo>
                      <a:lnTo>
                        <a:pt x="0" y="110"/>
                      </a:lnTo>
                      <a:lnTo>
                        <a:pt x="122" y="110"/>
                      </a:lnTo>
                      <a:lnTo>
                        <a:pt x="137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441" name="Freeform 248"/>
                <p:cNvSpPr>
                  <a:spLocks/>
                </p:cNvSpPr>
                <p:nvPr/>
              </p:nvSpPr>
              <p:spPr bwMode="auto">
                <a:xfrm>
                  <a:off x="2989" y="2262"/>
                  <a:ext cx="136" cy="110"/>
                </a:xfrm>
                <a:custGeom>
                  <a:avLst/>
                  <a:gdLst>
                    <a:gd name="T0" fmla="*/ 136 w 136"/>
                    <a:gd name="T1" fmla="*/ 0 h 110"/>
                    <a:gd name="T2" fmla="*/ 16 w 136"/>
                    <a:gd name="T3" fmla="*/ 0 h 110"/>
                    <a:gd name="T4" fmla="*/ 0 w 136"/>
                    <a:gd name="T5" fmla="*/ 110 h 110"/>
                    <a:gd name="T6" fmla="*/ 121 w 136"/>
                    <a:gd name="T7" fmla="*/ 110 h 110"/>
                    <a:gd name="T8" fmla="*/ 136 w 136"/>
                    <a:gd name="T9" fmla="*/ 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" h="110">
                      <a:moveTo>
                        <a:pt x="136" y="0"/>
                      </a:moveTo>
                      <a:lnTo>
                        <a:pt x="16" y="0"/>
                      </a:lnTo>
                      <a:lnTo>
                        <a:pt x="0" y="110"/>
                      </a:lnTo>
                      <a:lnTo>
                        <a:pt x="121" y="110"/>
                      </a:lnTo>
                      <a:lnTo>
                        <a:pt x="13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442" name="Freeform 249"/>
                <p:cNvSpPr>
                  <a:spLocks/>
                </p:cNvSpPr>
                <p:nvPr/>
              </p:nvSpPr>
              <p:spPr bwMode="auto">
                <a:xfrm>
                  <a:off x="3162" y="2262"/>
                  <a:ext cx="138" cy="110"/>
                </a:xfrm>
                <a:custGeom>
                  <a:avLst/>
                  <a:gdLst>
                    <a:gd name="T0" fmla="*/ 138 w 138"/>
                    <a:gd name="T1" fmla="*/ 0 h 110"/>
                    <a:gd name="T2" fmla="*/ 17 w 138"/>
                    <a:gd name="T3" fmla="*/ 0 h 110"/>
                    <a:gd name="T4" fmla="*/ 0 w 138"/>
                    <a:gd name="T5" fmla="*/ 110 h 110"/>
                    <a:gd name="T6" fmla="*/ 123 w 138"/>
                    <a:gd name="T7" fmla="*/ 110 h 110"/>
                    <a:gd name="T8" fmla="*/ 138 w 138"/>
                    <a:gd name="T9" fmla="*/ 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8" h="110">
                      <a:moveTo>
                        <a:pt x="138" y="0"/>
                      </a:moveTo>
                      <a:lnTo>
                        <a:pt x="17" y="0"/>
                      </a:lnTo>
                      <a:lnTo>
                        <a:pt x="0" y="110"/>
                      </a:lnTo>
                      <a:lnTo>
                        <a:pt x="123" y="110"/>
                      </a:lnTo>
                      <a:lnTo>
                        <a:pt x="13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423" name="Group 250"/>
              <p:cNvGrpSpPr>
                <a:grpSpLocks/>
              </p:cNvGrpSpPr>
              <p:nvPr/>
            </p:nvGrpSpPr>
            <p:grpSpPr bwMode="auto">
              <a:xfrm>
                <a:off x="2832" y="960"/>
                <a:ext cx="1117" cy="518"/>
                <a:chOff x="3847" y="1511"/>
                <a:chExt cx="1117" cy="518"/>
              </a:xfrm>
            </p:grpSpPr>
            <p:sp>
              <p:nvSpPr>
                <p:cNvPr id="14432" name="Freeform 251"/>
                <p:cNvSpPr>
                  <a:spLocks/>
                </p:cNvSpPr>
                <p:nvPr/>
              </p:nvSpPr>
              <p:spPr bwMode="auto">
                <a:xfrm>
                  <a:off x="3847" y="1511"/>
                  <a:ext cx="1117" cy="518"/>
                </a:xfrm>
                <a:custGeom>
                  <a:avLst/>
                  <a:gdLst>
                    <a:gd name="T0" fmla="*/ 1117 w 1117"/>
                    <a:gd name="T1" fmla="*/ 161 h 518"/>
                    <a:gd name="T2" fmla="*/ 1114 w 1117"/>
                    <a:gd name="T3" fmla="*/ 145 h 518"/>
                    <a:gd name="T4" fmla="*/ 1105 w 1117"/>
                    <a:gd name="T5" fmla="*/ 132 h 518"/>
                    <a:gd name="T6" fmla="*/ 1092 w 1117"/>
                    <a:gd name="T7" fmla="*/ 123 h 518"/>
                    <a:gd name="T8" fmla="*/ 1078 w 1117"/>
                    <a:gd name="T9" fmla="*/ 121 h 518"/>
                    <a:gd name="T10" fmla="*/ 974 w 1117"/>
                    <a:gd name="T11" fmla="*/ 71 h 518"/>
                    <a:gd name="T12" fmla="*/ 970 w 1117"/>
                    <a:gd name="T13" fmla="*/ 57 h 518"/>
                    <a:gd name="T14" fmla="*/ 962 w 1117"/>
                    <a:gd name="T15" fmla="*/ 46 h 518"/>
                    <a:gd name="T16" fmla="*/ 950 w 1117"/>
                    <a:gd name="T17" fmla="*/ 39 h 518"/>
                    <a:gd name="T18" fmla="*/ 936 w 1117"/>
                    <a:gd name="T19" fmla="*/ 35 h 518"/>
                    <a:gd name="T20" fmla="*/ 760 w 1117"/>
                    <a:gd name="T21" fmla="*/ 0 h 518"/>
                    <a:gd name="T22" fmla="*/ 588 w 1117"/>
                    <a:gd name="T23" fmla="*/ 35 h 518"/>
                    <a:gd name="T24" fmla="*/ 0 w 1117"/>
                    <a:gd name="T25" fmla="*/ 344 h 518"/>
                    <a:gd name="T26" fmla="*/ 171 w 1117"/>
                    <a:gd name="T27" fmla="*/ 465 h 518"/>
                    <a:gd name="T28" fmla="*/ 176 w 1117"/>
                    <a:gd name="T29" fmla="*/ 485 h 518"/>
                    <a:gd name="T30" fmla="*/ 188 w 1117"/>
                    <a:gd name="T31" fmla="*/ 503 h 518"/>
                    <a:gd name="T32" fmla="*/ 204 w 1117"/>
                    <a:gd name="T33" fmla="*/ 514 h 518"/>
                    <a:gd name="T34" fmla="*/ 223 w 1117"/>
                    <a:gd name="T35" fmla="*/ 518 h 518"/>
                    <a:gd name="T36" fmla="*/ 239 w 1117"/>
                    <a:gd name="T37" fmla="*/ 516 h 518"/>
                    <a:gd name="T38" fmla="*/ 253 w 1117"/>
                    <a:gd name="T39" fmla="*/ 508 h 518"/>
                    <a:gd name="T40" fmla="*/ 264 w 1117"/>
                    <a:gd name="T41" fmla="*/ 497 h 518"/>
                    <a:gd name="T42" fmla="*/ 271 w 1117"/>
                    <a:gd name="T43" fmla="*/ 482 h 518"/>
                    <a:gd name="T44" fmla="*/ 280 w 1117"/>
                    <a:gd name="T45" fmla="*/ 497 h 518"/>
                    <a:gd name="T46" fmla="*/ 291 w 1117"/>
                    <a:gd name="T47" fmla="*/ 508 h 518"/>
                    <a:gd name="T48" fmla="*/ 305 w 1117"/>
                    <a:gd name="T49" fmla="*/ 516 h 518"/>
                    <a:gd name="T50" fmla="*/ 320 w 1117"/>
                    <a:gd name="T51" fmla="*/ 518 h 518"/>
                    <a:gd name="T52" fmla="*/ 339 w 1117"/>
                    <a:gd name="T53" fmla="*/ 514 h 518"/>
                    <a:gd name="T54" fmla="*/ 356 w 1117"/>
                    <a:gd name="T55" fmla="*/ 503 h 518"/>
                    <a:gd name="T56" fmla="*/ 368 w 1117"/>
                    <a:gd name="T57" fmla="*/ 485 h 518"/>
                    <a:gd name="T58" fmla="*/ 372 w 1117"/>
                    <a:gd name="T59" fmla="*/ 465 h 518"/>
                    <a:gd name="T60" fmla="*/ 718 w 1117"/>
                    <a:gd name="T61" fmla="*/ 476 h 518"/>
                    <a:gd name="T62" fmla="*/ 727 w 1117"/>
                    <a:gd name="T63" fmla="*/ 494 h 518"/>
                    <a:gd name="T64" fmla="*/ 741 w 1117"/>
                    <a:gd name="T65" fmla="*/ 509 h 518"/>
                    <a:gd name="T66" fmla="*/ 759 w 1117"/>
                    <a:gd name="T67" fmla="*/ 517 h 518"/>
                    <a:gd name="T68" fmla="*/ 776 w 1117"/>
                    <a:gd name="T69" fmla="*/ 517 h 518"/>
                    <a:gd name="T70" fmla="*/ 792 w 1117"/>
                    <a:gd name="T71" fmla="*/ 512 h 518"/>
                    <a:gd name="T72" fmla="*/ 805 w 1117"/>
                    <a:gd name="T73" fmla="*/ 503 h 518"/>
                    <a:gd name="T74" fmla="*/ 814 w 1117"/>
                    <a:gd name="T75" fmla="*/ 490 h 518"/>
                    <a:gd name="T76" fmla="*/ 821 w 1117"/>
                    <a:gd name="T77" fmla="*/ 490 h 518"/>
                    <a:gd name="T78" fmla="*/ 831 w 1117"/>
                    <a:gd name="T79" fmla="*/ 503 h 518"/>
                    <a:gd name="T80" fmla="*/ 843 w 1117"/>
                    <a:gd name="T81" fmla="*/ 512 h 518"/>
                    <a:gd name="T82" fmla="*/ 858 w 1117"/>
                    <a:gd name="T83" fmla="*/ 517 h 518"/>
                    <a:gd name="T84" fmla="*/ 875 w 1117"/>
                    <a:gd name="T85" fmla="*/ 517 h 518"/>
                    <a:gd name="T86" fmla="*/ 894 w 1117"/>
                    <a:gd name="T87" fmla="*/ 509 h 518"/>
                    <a:gd name="T88" fmla="*/ 908 w 1117"/>
                    <a:gd name="T89" fmla="*/ 494 h 518"/>
                    <a:gd name="T90" fmla="*/ 916 w 1117"/>
                    <a:gd name="T91" fmla="*/ 476 h 518"/>
                    <a:gd name="T92" fmla="*/ 1112 w 1117"/>
                    <a:gd name="T93" fmla="*/ 465 h 518"/>
                    <a:gd name="T94" fmla="*/ 1112 w 1117"/>
                    <a:gd name="T95" fmla="*/ 351 h 518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</a:gdLst>
                  <a:ahLst/>
                  <a:cxnLst>
                    <a:cxn ang="T96">
                      <a:pos x="T0" y="T1"/>
                    </a:cxn>
                    <a:cxn ang="T97">
                      <a:pos x="T2" y="T3"/>
                    </a:cxn>
                    <a:cxn ang="T98">
                      <a:pos x="T4" y="T5"/>
                    </a:cxn>
                    <a:cxn ang="T99">
                      <a:pos x="T6" y="T7"/>
                    </a:cxn>
                    <a:cxn ang="T100">
                      <a:pos x="T8" y="T9"/>
                    </a:cxn>
                    <a:cxn ang="T101">
                      <a:pos x="T10" y="T11"/>
                    </a:cxn>
                    <a:cxn ang="T102">
                      <a:pos x="T12" y="T13"/>
                    </a:cxn>
                    <a:cxn ang="T103">
                      <a:pos x="T14" y="T15"/>
                    </a:cxn>
                    <a:cxn ang="T104">
                      <a:pos x="T16" y="T17"/>
                    </a:cxn>
                    <a:cxn ang="T105">
                      <a:pos x="T18" y="T19"/>
                    </a:cxn>
                    <a:cxn ang="T106">
                      <a:pos x="T20" y="T21"/>
                    </a:cxn>
                    <a:cxn ang="T107">
                      <a:pos x="T22" y="T23"/>
                    </a:cxn>
                    <a:cxn ang="T108">
                      <a:pos x="T24" y="T25"/>
                    </a:cxn>
                    <a:cxn ang="T109">
                      <a:pos x="T26" y="T27"/>
                    </a:cxn>
                    <a:cxn ang="T110">
                      <a:pos x="T28" y="T29"/>
                    </a:cxn>
                    <a:cxn ang="T111">
                      <a:pos x="T30" y="T31"/>
                    </a:cxn>
                    <a:cxn ang="T112">
                      <a:pos x="T32" y="T33"/>
                    </a:cxn>
                    <a:cxn ang="T113">
                      <a:pos x="T34" y="T35"/>
                    </a:cxn>
                    <a:cxn ang="T114">
                      <a:pos x="T36" y="T37"/>
                    </a:cxn>
                    <a:cxn ang="T115">
                      <a:pos x="T38" y="T39"/>
                    </a:cxn>
                    <a:cxn ang="T116">
                      <a:pos x="T40" y="T41"/>
                    </a:cxn>
                    <a:cxn ang="T117">
                      <a:pos x="T42" y="T43"/>
                    </a:cxn>
                    <a:cxn ang="T118">
                      <a:pos x="T44" y="T45"/>
                    </a:cxn>
                    <a:cxn ang="T119">
                      <a:pos x="T46" y="T47"/>
                    </a:cxn>
                    <a:cxn ang="T120">
                      <a:pos x="T48" y="T49"/>
                    </a:cxn>
                    <a:cxn ang="T121">
                      <a:pos x="T50" y="T51"/>
                    </a:cxn>
                    <a:cxn ang="T122">
                      <a:pos x="T52" y="T53"/>
                    </a:cxn>
                    <a:cxn ang="T123">
                      <a:pos x="T54" y="T55"/>
                    </a:cxn>
                    <a:cxn ang="T124">
                      <a:pos x="T56" y="T57"/>
                    </a:cxn>
                    <a:cxn ang="T125">
                      <a:pos x="T58" y="T59"/>
                    </a:cxn>
                    <a:cxn ang="T126">
                      <a:pos x="T60" y="T61"/>
                    </a:cxn>
                    <a:cxn ang="T127">
                      <a:pos x="T62" y="T63"/>
                    </a:cxn>
                    <a:cxn ang="T128">
                      <a:pos x="T64" y="T65"/>
                    </a:cxn>
                    <a:cxn ang="T129">
                      <a:pos x="T66" y="T67"/>
                    </a:cxn>
                    <a:cxn ang="T130">
                      <a:pos x="T68" y="T69"/>
                    </a:cxn>
                    <a:cxn ang="T131">
                      <a:pos x="T70" y="T71"/>
                    </a:cxn>
                    <a:cxn ang="T132">
                      <a:pos x="T72" y="T73"/>
                    </a:cxn>
                    <a:cxn ang="T133">
                      <a:pos x="T74" y="T75"/>
                    </a:cxn>
                    <a:cxn ang="T134">
                      <a:pos x="T76" y="T77"/>
                    </a:cxn>
                    <a:cxn ang="T135">
                      <a:pos x="T78" y="T79"/>
                    </a:cxn>
                    <a:cxn ang="T136">
                      <a:pos x="T80" y="T81"/>
                    </a:cxn>
                    <a:cxn ang="T137">
                      <a:pos x="T82" y="T83"/>
                    </a:cxn>
                    <a:cxn ang="T138">
                      <a:pos x="T84" y="T85"/>
                    </a:cxn>
                    <a:cxn ang="T139">
                      <a:pos x="T86" y="T87"/>
                    </a:cxn>
                    <a:cxn ang="T140">
                      <a:pos x="T88" y="T89"/>
                    </a:cxn>
                    <a:cxn ang="T141">
                      <a:pos x="T90" y="T91"/>
                    </a:cxn>
                    <a:cxn ang="T142">
                      <a:pos x="T92" y="T93"/>
                    </a:cxn>
                    <a:cxn ang="T143">
                      <a:pos x="T94" y="T95"/>
                    </a:cxn>
                  </a:cxnLst>
                  <a:rect l="0" t="0" r="r" b="b"/>
                  <a:pathLst>
                    <a:path w="1117" h="518">
                      <a:moveTo>
                        <a:pt x="1112" y="351"/>
                      </a:moveTo>
                      <a:lnTo>
                        <a:pt x="1117" y="161"/>
                      </a:lnTo>
                      <a:lnTo>
                        <a:pt x="1116" y="152"/>
                      </a:lnTo>
                      <a:lnTo>
                        <a:pt x="1114" y="145"/>
                      </a:lnTo>
                      <a:lnTo>
                        <a:pt x="1110" y="138"/>
                      </a:lnTo>
                      <a:lnTo>
                        <a:pt x="1105" y="132"/>
                      </a:lnTo>
                      <a:lnTo>
                        <a:pt x="1099" y="126"/>
                      </a:lnTo>
                      <a:lnTo>
                        <a:pt x="1092" y="123"/>
                      </a:lnTo>
                      <a:lnTo>
                        <a:pt x="1086" y="122"/>
                      </a:lnTo>
                      <a:lnTo>
                        <a:pt x="1078" y="121"/>
                      </a:lnTo>
                      <a:lnTo>
                        <a:pt x="990" y="121"/>
                      </a:lnTo>
                      <a:lnTo>
                        <a:pt x="974" y="71"/>
                      </a:lnTo>
                      <a:lnTo>
                        <a:pt x="973" y="64"/>
                      </a:lnTo>
                      <a:lnTo>
                        <a:pt x="970" y="57"/>
                      </a:lnTo>
                      <a:lnTo>
                        <a:pt x="966" y="52"/>
                      </a:lnTo>
                      <a:lnTo>
                        <a:pt x="962" y="46"/>
                      </a:lnTo>
                      <a:lnTo>
                        <a:pt x="956" y="42"/>
                      </a:lnTo>
                      <a:lnTo>
                        <a:pt x="950" y="39"/>
                      </a:lnTo>
                      <a:lnTo>
                        <a:pt x="943" y="36"/>
                      </a:lnTo>
                      <a:lnTo>
                        <a:pt x="936" y="35"/>
                      </a:lnTo>
                      <a:lnTo>
                        <a:pt x="792" y="35"/>
                      </a:lnTo>
                      <a:lnTo>
                        <a:pt x="760" y="0"/>
                      </a:lnTo>
                      <a:lnTo>
                        <a:pt x="618" y="0"/>
                      </a:lnTo>
                      <a:lnTo>
                        <a:pt x="588" y="35"/>
                      </a:lnTo>
                      <a:lnTo>
                        <a:pt x="44" y="35"/>
                      </a:lnTo>
                      <a:lnTo>
                        <a:pt x="0" y="344"/>
                      </a:lnTo>
                      <a:lnTo>
                        <a:pt x="73" y="465"/>
                      </a:lnTo>
                      <a:lnTo>
                        <a:pt x="171" y="465"/>
                      </a:lnTo>
                      <a:lnTo>
                        <a:pt x="172" y="476"/>
                      </a:lnTo>
                      <a:lnTo>
                        <a:pt x="176" y="485"/>
                      </a:lnTo>
                      <a:lnTo>
                        <a:pt x="181" y="494"/>
                      </a:lnTo>
                      <a:lnTo>
                        <a:pt x="188" y="503"/>
                      </a:lnTo>
                      <a:lnTo>
                        <a:pt x="195" y="509"/>
                      </a:lnTo>
                      <a:lnTo>
                        <a:pt x="204" y="514"/>
                      </a:lnTo>
                      <a:lnTo>
                        <a:pt x="214" y="517"/>
                      </a:lnTo>
                      <a:lnTo>
                        <a:pt x="223" y="518"/>
                      </a:lnTo>
                      <a:lnTo>
                        <a:pt x="231" y="517"/>
                      </a:lnTo>
                      <a:lnTo>
                        <a:pt x="239" y="516"/>
                      </a:lnTo>
                      <a:lnTo>
                        <a:pt x="246" y="512"/>
                      </a:lnTo>
                      <a:lnTo>
                        <a:pt x="253" y="508"/>
                      </a:lnTo>
                      <a:lnTo>
                        <a:pt x="258" y="503"/>
                      </a:lnTo>
                      <a:lnTo>
                        <a:pt x="264" y="497"/>
                      </a:lnTo>
                      <a:lnTo>
                        <a:pt x="268" y="490"/>
                      </a:lnTo>
                      <a:lnTo>
                        <a:pt x="271" y="482"/>
                      </a:lnTo>
                      <a:lnTo>
                        <a:pt x="274" y="490"/>
                      </a:lnTo>
                      <a:lnTo>
                        <a:pt x="280" y="497"/>
                      </a:lnTo>
                      <a:lnTo>
                        <a:pt x="284" y="503"/>
                      </a:lnTo>
                      <a:lnTo>
                        <a:pt x="291" y="508"/>
                      </a:lnTo>
                      <a:lnTo>
                        <a:pt x="297" y="512"/>
                      </a:lnTo>
                      <a:lnTo>
                        <a:pt x="305" y="516"/>
                      </a:lnTo>
                      <a:lnTo>
                        <a:pt x="312" y="517"/>
                      </a:lnTo>
                      <a:lnTo>
                        <a:pt x="320" y="518"/>
                      </a:lnTo>
                      <a:lnTo>
                        <a:pt x="330" y="517"/>
                      </a:lnTo>
                      <a:lnTo>
                        <a:pt x="339" y="514"/>
                      </a:lnTo>
                      <a:lnTo>
                        <a:pt x="348" y="509"/>
                      </a:lnTo>
                      <a:lnTo>
                        <a:pt x="356" y="503"/>
                      </a:lnTo>
                      <a:lnTo>
                        <a:pt x="362" y="494"/>
                      </a:lnTo>
                      <a:lnTo>
                        <a:pt x="368" y="485"/>
                      </a:lnTo>
                      <a:lnTo>
                        <a:pt x="371" y="476"/>
                      </a:lnTo>
                      <a:lnTo>
                        <a:pt x="372" y="465"/>
                      </a:lnTo>
                      <a:lnTo>
                        <a:pt x="717" y="465"/>
                      </a:lnTo>
                      <a:lnTo>
                        <a:pt x="718" y="476"/>
                      </a:lnTo>
                      <a:lnTo>
                        <a:pt x="721" y="485"/>
                      </a:lnTo>
                      <a:lnTo>
                        <a:pt x="727" y="494"/>
                      </a:lnTo>
                      <a:lnTo>
                        <a:pt x="733" y="503"/>
                      </a:lnTo>
                      <a:lnTo>
                        <a:pt x="741" y="509"/>
                      </a:lnTo>
                      <a:lnTo>
                        <a:pt x="749" y="514"/>
                      </a:lnTo>
                      <a:lnTo>
                        <a:pt x="759" y="517"/>
                      </a:lnTo>
                      <a:lnTo>
                        <a:pt x="769" y="518"/>
                      </a:lnTo>
                      <a:lnTo>
                        <a:pt x="776" y="517"/>
                      </a:lnTo>
                      <a:lnTo>
                        <a:pt x="784" y="516"/>
                      </a:lnTo>
                      <a:lnTo>
                        <a:pt x="792" y="512"/>
                      </a:lnTo>
                      <a:lnTo>
                        <a:pt x="798" y="508"/>
                      </a:lnTo>
                      <a:lnTo>
                        <a:pt x="805" y="503"/>
                      </a:lnTo>
                      <a:lnTo>
                        <a:pt x="810" y="497"/>
                      </a:lnTo>
                      <a:lnTo>
                        <a:pt x="814" y="490"/>
                      </a:lnTo>
                      <a:lnTo>
                        <a:pt x="818" y="482"/>
                      </a:lnTo>
                      <a:lnTo>
                        <a:pt x="821" y="490"/>
                      </a:lnTo>
                      <a:lnTo>
                        <a:pt x="825" y="497"/>
                      </a:lnTo>
                      <a:lnTo>
                        <a:pt x="831" y="503"/>
                      </a:lnTo>
                      <a:lnTo>
                        <a:pt x="836" y="508"/>
                      </a:lnTo>
                      <a:lnTo>
                        <a:pt x="843" y="512"/>
                      </a:lnTo>
                      <a:lnTo>
                        <a:pt x="850" y="516"/>
                      </a:lnTo>
                      <a:lnTo>
                        <a:pt x="858" y="517"/>
                      </a:lnTo>
                      <a:lnTo>
                        <a:pt x="865" y="518"/>
                      </a:lnTo>
                      <a:lnTo>
                        <a:pt x="875" y="517"/>
                      </a:lnTo>
                      <a:lnTo>
                        <a:pt x="885" y="514"/>
                      </a:lnTo>
                      <a:lnTo>
                        <a:pt x="894" y="509"/>
                      </a:lnTo>
                      <a:lnTo>
                        <a:pt x="901" y="503"/>
                      </a:lnTo>
                      <a:lnTo>
                        <a:pt x="908" y="494"/>
                      </a:lnTo>
                      <a:lnTo>
                        <a:pt x="913" y="485"/>
                      </a:lnTo>
                      <a:lnTo>
                        <a:pt x="916" y="476"/>
                      </a:lnTo>
                      <a:lnTo>
                        <a:pt x="917" y="465"/>
                      </a:lnTo>
                      <a:lnTo>
                        <a:pt x="1112" y="465"/>
                      </a:lnTo>
                      <a:lnTo>
                        <a:pt x="1066" y="401"/>
                      </a:lnTo>
                      <a:lnTo>
                        <a:pt x="1112" y="35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433" name="Freeform 252"/>
                <p:cNvSpPr>
                  <a:spLocks/>
                </p:cNvSpPr>
                <p:nvPr/>
              </p:nvSpPr>
              <p:spPr bwMode="auto">
                <a:xfrm>
                  <a:off x="3888" y="1584"/>
                  <a:ext cx="1038" cy="354"/>
                </a:xfrm>
                <a:custGeom>
                  <a:avLst/>
                  <a:gdLst>
                    <a:gd name="T0" fmla="*/ 1033 w 1038"/>
                    <a:gd name="T1" fmla="*/ 263 h 354"/>
                    <a:gd name="T2" fmla="*/ 976 w 1038"/>
                    <a:gd name="T3" fmla="*/ 325 h 354"/>
                    <a:gd name="T4" fmla="*/ 997 w 1038"/>
                    <a:gd name="T5" fmla="*/ 354 h 354"/>
                    <a:gd name="T6" fmla="*/ 53 w 1038"/>
                    <a:gd name="T7" fmla="*/ 354 h 354"/>
                    <a:gd name="T8" fmla="*/ 12 w 1038"/>
                    <a:gd name="T9" fmla="*/ 287 h 354"/>
                    <a:gd name="T10" fmla="*/ 869 w 1038"/>
                    <a:gd name="T11" fmla="*/ 287 h 354"/>
                    <a:gd name="T12" fmla="*/ 842 w 1038"/>
                    <a:gd name="T13" fmla="*/ 249 h 354"/>
                    <a:gd name="T14" fmla="*/ 0 w 1038"/>
                    <a:gd name="T15" fmla="*/ 249 h 354"/>
                    <a:gd name="T16" fmla="*/ 36 w 1038"/>
                    <a:gd name="T17" fmla="*/ 0 h 354"/>
                    <a:gd name="T18" fmla="*/ 895 w 1038"/>
                    <a:gd name="T19" fmla="*/ 0 h 354"/>
                    <a:gd name="T20" fmla="*/ 895 w 1038"/>
                    <a:gd name="T21" fmla="*/ 0 h 354"/>
                    <a:gd name="T22" fmla="*/ 895 w 1038"/>
                    <a:gd name="T23" fmla="*/ 1 h 354"/>
                    <a:gd name="T24" fmla="*/ 895 w 1038"/>
                    <a:gd name="T25" fmla="*/ 1 h 354"/>
                    <a:gd name="T26" fmla="*/ 895 w 1038"/>
                    <a:gd name="T27" fmla="*/ 2 h 354"/>
                    <a:gd name="T28" fmla="*/ 895 w 1038"/>
                    <a:gd name="T29" fmla="*/ 5 h 354"/>
                    <a:gd name="T30" fmla="*/ 904 w 1038"/>
                    <a:gd name="T31" fmla="*/ 26 h 354"/>
                    <a:gd name="T32" fmla="*/ 788 w 1038"/>
                    <a:gd name="T33" fmla="*/ 26 h 354"/>
                    <a:gd name="T34" fmla="*/ 816 w 1038"/>
                    <a:gd name="T35" fmla="*/ 83 h 354"/>
                    <a:gd name="T36" fmla="*/ 1037 w 1038"/>
                    <a:gd name="T37" fmla="*/ 85 h 354"/>
                    <a:gd name="T38" fmla="*/ 1037 w 1038"/>
                    <a:gd name="T39" fmla="*/ 85 h 354"/>
                    <a:gd name="T40" fmla="*/ 1038 w 1038"/>
                    <a:gd name="T41" fmla="*/ 86 h 354"/>
                    <a:gd name="T42" fmla="*/ 1038 w 1038"/>
                    <a:gd name="T43" fmla="*/ 86 h 354"/>
                    <a:gd name="T44" fmla="*/ 1038 w 1038"/>
                    <a:gd name="T45" fmla="*/ 87 h 354"/>
                    <a:gd name="T46" fmla="*/ 1033 w 1038"/>
                    <a:gd name="T47" fmla="*/ 263 h 354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0" t="0" r="r" b="b"/>
                  <a:pathLst>
                    <a:path w="1038" h="354">
                      <a:moveTo>
                        <a:pt x="1033" y="263"/>
                      </a:moveTo>
                      <a:lnTo>
                        <a:pt x="976" y="325"/>
                      </a:lnTo>
                      <a:lnTo>
                        <a:pt x="997" y="354"/>
                      </a:lnTo>
                      <a:lnTo>
                        <a:pt x="53" y="354"/>
                      </a:lnTo>
                      <a:lnTo>
                        <a:pt x="12" y="287"/>
                      </a:lnTo>
                      <a:lnTo>
                        <a:pt x="869" y="287"/>
                      </a:lnTo>
                      <a:lnTo>
                        <a:pt x="842" y="249"/>
                      </a:lnTo>
                      <a:lnTo>
                        <a:pt x="0" y="249"/>
                      </a:lnTo>
                      <a:lnTo>
                        <a:pt x="36" y="0"/>
                      </a:lnTo>
                      <a:lnTo>
                        <a:pt x="895" y="0"/>
                      </a:lnTo>
                      <a:lnTo>
                        <a:pt x="895" y="1"/>
                      </a:lnTo>
                      <a:lnTo>
                        <a:pt x="895" y="2"/>
                      </a:lnTo>
                      <a:lnTo>
                        <a:pt x="895" y="5"/>
                      </a:lnTo>
                      <a:lnTo>
                        <a:pt x="904" y="26"/>
                      </a:lnTo>
                      <a:lnTo>
                        <a:pt x="788" y="26"/>
                      </a:lnTo>
                      <a:lnTo>
                        <a:pt x="816" y="83"/>
                      </a:lnTo>
                      <a:lnTo>
                        <a:pt x="1037" y="85"/>
                      </a:lnTo>
                      <a:lnTo>
                        <a:pt x="1038" y="86"/>
                      </a:lnTo>
                      <a:lnTo>
                        <a:pt x="1038" y="87"/>
                      </a:lnTo>
                      <a:lnTo>
                        <a:pt x="1033" y="263"/>
                      </a:lnTo>
                      <a:close/>
                    </a:path>
                  </a:pathLst>
                </a:custGeom>
                <a:solidFill>
                  <a:srgbClr val="3FB2E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434" name="Freeform 253"/>
                <p:cNvSpPr>
                  <a:spLocks/>
                </p:cNvSpPr>
                <p:nvPr/>
              </p:nvSpPr>
              <p:spPr bwMode="auto">
                <a:xfrm>
                  <a:off x="4873" y="1694"/>
                  <a:ext cx="35" cy="75"/>
                </a:xfrm>
                <a:custGeom>
                  <a:avLst/>
                  <a:gdLst>
                    <a:gd name="T0" fmla="*/ 17 w 35"/>
                    <a:gd name="T1" fmla="*/ 0 h 75"/>
                    <a:gd name="T2" fmla="*/ 11 w 35"/>
                    <a:gd name="T3" fmla="*/ 3 h 75"/>
                    <a:gd name="T4" fmla="*/ 5 w 35"/>
                    <a:gd name="T5" fmla="*/ 11 h 75"/>
                    <a:gd name="T6" fmla="*/ 1 w 35"/>
                    <a:gd name="T7" fmla="*/ 24 h 75"/>
                    <a:gd name="T8" fmla="*/ 0 w 35"/>
                    <a:gd name="T9" fmla="*/ 38 h 75"/>
                    <a:gd name="T10" fmla="*/ 1 w 35"/>
                    <a:gd name="T11" fmla="*/ 53 h 75"/>
                    <a:gd name="T12" fmla="*/ 5 w 35"/>
                    <a:gd name="T13" fmla="*/ 64 h 75"/>
                    <a:gd name="T14" fmla="*/ 11 w 35"/>
                    <a:gd name="T15" fmla="*/ 71 h 75"/>
                    <a:gd name="T16" fmla="*/ 17 w 35"/>
                    <a:gd name="T17" fmla="*/ 75 h 75"/>
                    <a:gd name="T18" fmla="*/ 24 w 35"/>
                    <a:gd name="T19" fmla="*/ 71 h 75"/>
                    <a:gd name="T20" fmla="*/ 29 w 35"/>
                    <a:gd name="T21" fmla="*/ 64 h 75"/>
                    <a:gd name="T22" fmla="*/ 34 w 35"/>
                    <a:gd name="T23" fmla="*/ 53 h 75"/>
                    <a:gd name="T24" fmla="*/ 35 w 35"/>
                    <a:gd name="T25" fmla="*/ 38 h 75"/>
                    <a:gd name="T26" fmla="*/ 34 w 35"/>
                    <a:gd name="T27" fmla="*/ 24 h 75"/>
                    <a:gd name="T28" fmla="*/ 29 w 35"/>
                    <a:gd name="T29" fmla="*/ 11 h 75"/>
                    <a:gd name="T30" fmla="*/ 24 w 35"/>
                    <a:gd name="T31" fmla="*/ 3 h 75"/>
                    <a:gd name="T32" fmla="*/ 17 w 35"/>
                    <a:gd name="T33" fmla="*/ 0 h 75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0" t="0" r="r" b="b"/>
                  <a:pathLst>
                    <a:path w="35" h="75">
                      <a:moveTo>
                        <a:pt x="17" y="0"/>
                      </a:moveTo>
                      <a:lnTo>
                        <a:pt x="11" y="3"/>
                      </a:lnTo>
                      <a:lnTo>
                        <a:pt x="5" y="11"/>
                      </a:lnTo>
                      <a:lnTo>
                        <a:pt x="1" y="24"/>
                      </a:lnTo>
                      <a:lnTo>
                        <a:pt x="0" y="38"/>
                      </a:lnTo>
                      <a:lnTo>
                        <a:pt x="1" y="53"/>
                      </a:lnTo>
                      <a:lnTo>
                        <a:pt x="5" y="64"/>
                      </a:lnTo>
                      <a:lnTo>
                        <a:pt x="11" y="71"/>
                      </a:lnTo>
                      <a:lnTo>
                        <a:pt x="17" y="75"/>
                      </a:lnTo>
                      <a:lnTo>
                        <a:pt x="24" y="71"/>
                      </a:lnTo>
                      <a:lnTo>
                        <a:pt x="29" y="64"/>
                      </a:lnTo>
                      <a:lnTo>
                        <a:pt x="34" y="53"/>
                      </a:lnTo>
                      <a:lnTo>
                        <a:pt x="35" y="38"/>
                      </a:lnTo>
                      <a:lnTo>
                        <a:pt x="34" y="24"/>
                      </a:lnTo>
                      <a:lnTo>
                        <a:pt x="29" y="11"/>
                      </a:lnTo>
                      <a:lnTo>
                        <a:pt x="24" y="3"/>
                      </a:lnTo>
                      <a:lnTo>
                        <a:pt x="17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435" name="Freeform 254"/>
                <p:cNvSpPr>
                  <a:spLocks/>
                </p:cNvSpPr>
                <p:nvPr/>
              </p:nvSpPr>
              <p:spPr bwMode="auto">
                <a:xfrm>
                  <a:off x="4481" y="1614"/>
                  <a:ext cx="189" cy="49"/>
                </a:xfrm>
                <a:custGeom>
                  <a:avLst/>
                  <a:gdLst>
                    <a:gd name="T0" fmla="*/ 23 w 189"/>
                    <a:gd name="T1" fmla="*/ 49 h 49"/>
                    <a:gd name="T2" fmla="*/ 0 w 189"/>
                    <a:gd name="T3" fmla="*/ 0 h 49"/>
                    <a:gd name="T4" fmla="*/ 162 w 189"/>
                    <a:gd name="T5" fmla="*/ 0 h 49"/>
                    <a:gd name="T6" fmla="*/ 189 w 189"/>
                    <a:gd name="T7" fmla="*/ 49 h 49"/>
                    <a:gd name="T8" fmla="*/ 23 w 189"/>
                    <a:gd name="T9" fmla="*/ 49 h 4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89" h="49">
                      <a:moveTo>
                        <a:pt x="23" y="49"/>
                      </a:moveTo>
                      <a:lnTo>
                        <a:pt x="0" y="0"/>
                      </a:lnTo>
                      <a:lnTo>
                        <a:pt x="162" y="0"/>
                      </a:lnTo>
                      <a:lnTo>
                        <a:pt x="189" y="49"/>
                      </a:lnTo>
                      <a:lnTo>
                        <a:pt x="23" y="4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424" name="Group 255"/>
              <p:cNvGrpSpPr>
                <a:grpSpLocks/>
              </p:cNvGrpSpPr>
              <p:nvPr/>
            </p:nvGrpSpPr>
            <p:grpSpPr bwMode="auto">
              <a:xfrm>
                <a:off x="1728" y="1008"/>
                <a:ext cx="1073" cy="483"/>
                <a:chOff x="2375" y="2170"/>
                <a:chExt cx="1073" cy="483"/>
              </a:xfrm>
            </p:grpSpPr>
            <p:sp>
              <p:nvSpPr>
                <p:cNvPr id="14425" name="Freeform 256"/>
                <p:cNvSpPr>
                  <a:spLocks/>
                </p:cNvSpPr>
                <p:nvPr/>
              </p:nvSpPr>
              <p:spPr bwMode="auto">
                <a:xfrm>
                  <a:off x="2375" y="2170"/>
                  <a:ext cx="1073" cy="483"/>
                </a:xfrm>
                <a:custGeom>
                  <a:avLst/>
                  <a:gdLst>
                    <a:gd name="T0" fmla="*/ 245 w 1073"/>
                    <a:gd name="T1" fmla="*/ 482 h 483"/>
                    <a:gd name="T2" fmla="*/ 260 w 1073"/>
                    <a:gd name="T3" fmla="*/ 477 h 483"/>
                    <a:gd name="T4" fmla="*/ 272 w 1073"/>
                    <a:gd name="T5" fmla="*/ 468 h 483"/>
                    <a:gd name="T6" fmla="*/ 282 w 1073"/>
                    <a:gd name="T7" fmla="*/ 455 h 483"/>
                    <a:gd name="T8" fmla="*/ 288 w 1073"/>
                    <a:gd name="T9" fmla="*/ 455 h 483"/>
                    <a:gd name="T10" fmla="*/ 298 w 1073"/>
                    <a:gd name="T11" fmla="*/ 468 h 483"/>
                    <a:gd name="T12" fmla="*/ 311 w 1073"/>
                    <a:gd name="T13" fmla="*/ 477 h 483"/>
                    <a:gd name="T14" fmla="*/ 326 w 1073"/>
                    <a:gd name="T15" fmla="*/ 482 h 483"/>
                    <a:gd name="T16" fmla="*/ 344 w 1073"/>
                    <a:gd name="T17" fmla="*/ 482 h 483"/>
                    <a:gd name="T18" fmla="*/ 362 w 1073"/>
                    <a:gd name="T19" fmla="*/ 474 h 483"/>
                    <a:gd name="T20" fmla="*/ 376 w 1073"/>
                    <a:gd name="T21" fmla="*/ 459 h 483"/>
                    <a:gd name="T22" fmla="*/ 385 w 1073"/>
                    <a:gd name="T23" fmla="*/ 441 h 483"/>
                    <a:gd name="T24" fmla="*/ 734 w 1073"/>
                    <a:gd name="T25" fmla="*/ 430 h 483"/>
                    <a:gd name="T26" fmla="*/ 739 w 1073"/>
                    <a:gd name="T27" fmla="*/ 450 h 483"/>
                    <a:gd name="T28" fmla="*/ 750 w 1073"/>
                    <a:gd name="T29" fmla="*/ 468 h 483"/>
                    <a:gd name="T30" fmla="*/ 767 w 1073"/>
                    <a:gd name="T31" fmla="*/ 479 h 483"/>
                    <a:gd name="T32" fmla="*/ 786 w 1073"/>
                    <a:gd name="T33" fmla="*/ 483 h 483"/>
                    <a:gd name="T34" fmla="*/ 801 w 1073"/>
                    <a:gd name="T35" fmla="*/ 481 h 483"/>
                    <a:gd name="T36" fmla="*/ 816 w 1073"/>
                    <a:gd name="T37" fmla="*/ 473 h 483"/>
                    <a:gd name="T38" fmla="*/ 827 w 1073"/>
                    <a:gd name="T39" fmla="*/ 462 h 483"/>
                    <a:gd name="T40" fmla="*/ 835 w 1073"/>
                    <a:gd name="T41" fmla="*/ 447 h 483"/>
                    <a:gd name="T42" fmla="*/ 843 w 1073"/>
                    <a:gd name="T43" fmla="*/ 462 h 483"/>
                    <a:gd name="T44" fmla="*/ 853 w 1073"/>
                    <a:gd name="T45" fmla="*/ 473 h 483"/>
                    <a:gd name="T46" fmla="*/ 868 w 1073"/>
                    <a:gd name="T47" fmla="*/ 481 h 483"/>
                    <a:gd name="T48" fmla="*/ 883 w 1073"/>
                    <a:gd name="T49" fmla="*/ 483 h 483"/>
                    <a:gd name="T50" fmla="*/ 902 w 1073"/>
                    <a:gd name="T51" fmla="*/ 479 h 483"/>
                    <a:gd name="T52" fmla="*/ 919 w 1073"/>
                    <a:gd name="T53" fmla="*/ 468 h 483"/>
                    <a:gd name="T54" fmla="*/ 930 w 1073"/>
                    <a:gd name="T55" fmla="*/ 450 h 483"/>
                    <a:gd name="T56" fmla="*/ 935 w 1073"/>
                    <a:gd name="T57" fmla="*/ 430 h 483"/>
                    <a:gd name="T58" fmla="*/ 994 w 1073"/>
                    <a:gd name="T59" fmla="*/ 302 h 483"/>
                    <a:gd name="T60" fmla="*/ 59 w 1073"/>
                    <a:gd name="T61" fmla="*/ 0 h 483"/>
                    <a:gd name="T62" fmla="*/ 74 w 1073"/>
                    <a:gd name="T63" fmla="*/ 430 h 483"/>
                    <a:gd name="T64" fmla="*/ 187 w 1073"/>
                    <a:gd name="T65" fmla="*/ 441 h 483"/>
                    <a:gd name="T66" fmla="*/ 195 w 1073"/>
                    <a:gd name="T67" fmla="*/ 459 h 483"/>
                    <a:gd name="T68" fmla="*/ 209 w 1073"/>
                    <a:gd name="T69" fmla="*/ 474 h 483"/>
                    <a:gd name="T70" fmla="*/ 228 w 1073"/>
                    <a:gd name="T71" fmla="*/ 482 h 483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0" t="0" r="r" b="b"/>
                  <a:pathLst>
                    <a:path w="1073" h="483">
                      <a:moveTo>
                        <a:pt x="237" y="483"/>
                      </a:moveTo>
                      <a:lnTo>
                        <a:pt x="245" y="482"/>
                      </a:lnTo>
                      <a:lnTo>
                        <a:pt x="253" y="481"/>
                      </a:lnTo>
                      <a:lnTo>
                        <a:pt x="260" y="477"/>
                      </a:lnTo>
                      <a:lnTo>
                        <a:pt x="267" y="473"/>
                      </a:lnTo>
                      <a:lnTo>
                        <a:pt x="272" y="468"/>
                      </a:lnTo>
                      <a:lnTo>
                        <a:pt x="278" y="462"/>
                      </a:lnTo>
                      <a:lnTo>
                        <a:pt x="282" y="455"/>
                      </a:lnTo>
                      <a:lnTo>
                        <a:pt x="285" y="447"/>
                      </a:lnTo>
                      <a:lnTo>
                        <a:pt x="288" y="455"/>
                      </a:lnTo>
                      <a:lnTo>
                        <a:pt x="294" y="462"/>
                      </a:lnTo>
                      <a:lnTo>
                        <a:pt x="298" y="468"/>
                      </a:lnTo>
                      <a:lnTo>
                        <a:pt x="305" y="473"/>
                      </a:lnTo>
                      <a:lnTo>
                        <a:pt x="311" y="477"/>
                      </a:lnTo>
                      <a:lnTo>
                        <a:pt x="319" y="481"/>
                      </a:lnTo>
                      <a:lnTo>
                        <a:pt x="326" y="482"/>
                      </a:lnTo>
                      <a:lnTo>
                        <a:pt x="334" y="483"/>
                      </a:lnTo>
                      <a:lnTo>
                        <a:pt x="344" y="482"/>
                      </a:lnTo>
                      <a:lnTo>
                        <a:pt x="354" y="479"/>
                      </a:lnTo>
                      <a:lnTo>
                        <a:pt x="362" y="474"/>
                      </a:lnTo>
                      <a:lnTo>
                        <a:pt x="370" y="468"/>
                      </a:lnTo>
                      <a:lnTo>
                        <a:pt x="376" y="459"/>
                      </a:lnTo>
                      <a:lnTo>
                        <a:pt x="382" y="450"/>
                      </a:lnTo>
                      <a:lnTo>
                        <a:pt x="385" y="441"/>
                      </a:lnTo>
                      <a:lnTo>
                        <a:pt x="386" y="430"/>
                      </a:lnTo>
                      <a:lnTo>
                        <a:pt x="734" y="430"/>
                      </a:lnTo>
                      <a:lnTo>
                        <a:pt x="735" y="441"/>
                      </a:lnTo>
                      <a:lnTo>
                        <a:pt x="739" y="450"/>
                      </a:lnTo>
                      <a:lnTo>
                        <a:pt x="744" y="459"/>
                      </a:lnTo>
                      <a:lnTo>
                        <a:pt x="750" y="468"/>
                      </a:lnTo>
                      <a:lnTo>
                        <a:pt x="758" y="474"/>
                      </a:lnTo>
                      <a:lnTo>
                        <a:pt x="767" y="479"/>
                      </a:lnTo>
                      <a:lnTo>
                        <a:pt x="776" y="482"/>
                      </a:lnTo>
                      <a:lnTo>
                        <a:pt x="786" y="483"/>
                      </a:lnTo>
                      <a:lnTo>
                        <a:pt x="794" y="482"/>
                      </a:lnTo>
                      <a:lnTo>
                        <a:pt x="801" y="481"/>
                      </a:lnTo>
                      <a:lnTo>
                        <a:pt x="809" y="477"/>
                      </a:lnTo>
                      <a:lnTo>
                        <a:pt x="816" y="473"/>
                      </a:lnTo>
                      <a:lnTo>
                        <a:pt x="822" y="468"/>
                      </a:lnTo>
                      <a:lnTo>
                        <a:pt x="827" y="462"/>
                      </a:lnTo>
                      <a:lnTo>
                        <a:pt x="832" y="455"/>
                      </a:lnTo>
                      <a:lnTo>
                        <a:pt x="835" y="447"/>
                      </a:lnTo>
                      <a:lnTo>
                        <a:pt x="838" y="455"/>
                      </a:lnTo>
                      <a:lnTo>
                        <a:pt x="843" y="462"/>
                      </a:lnTo>
                      <a:lnTo>
                        <a:pt x="848" y="468"/>
                      </a:lnTo>
                      <a:lnTo>
                        <a:pt x="853" y="473"/>
                      </a:lnTo>
                      <a:lnTo>
                        <a:pt x="860" y="477"/>
                      </a:lnTo>
                      <a:lnTo>
                        <a:pt x="868" y="481"/>
                      </a:lnTo>
                      <a:lnTo>
                        <a:pt x="875" y="482"/>
                      </a:lnTo>
                      <a:lnTo>
                        <a:pt x="883" y="483"/>
                      </a:lnTo>
                      <a:lnTo>
                        <a:pt x="893" y="482"/>
                      </a:lnTo>
                      <a:lnTo>
                        <a:pt x="902" y="479"/>
                      </a:lnTo>
                      <a:lnTo>
                        <a:pt x="911" y="474"/>
                      </a:lnTo>
                      <a:lnTo>
                        <a:pt x="919" y="468"/>
                      </a:lnTo>
                      <a:lnTo>
                        <a:pt x="925" y="459"/>
                      </a:lnTo>
                      <a:lnTo>
                        <a:pt x="930" y="450"/>
                      </a:lnTo>
                      <a:lnTo>
                        <a:pt x="934" y="441"/>
                      </a:lnTo>
                      <a:lnTo>
                        <a:pt x="935" y="430"/>
                      </a:lnTo>
                      <a:lnTo>
                        <a:pt x="1073" y="430"/>
                      </a:lnTo>
                      <a:lnTo>
                        <a:pt x="994" y="302"/>
                      </a:lnTo>
                      <a:lnTo>
                        <a:pt x="1038" y="0"/>
                      </a:lnTo>
                      <a:lnTo>
                        <a:pt x="59" y="0"/>
                      </a:lnTo>
                      <a:lnTo>
                        <a:pt x="0" y="309"/>
                      </a:lnTo>
                      <a:lnTo>
                        <a:pt x="74" y="430"/>
                      </a:lnTo>
                      <a:lnTo>
                        <a:pt x="185" y="430"/>
                      </a:lnTo>
                      <a:lnTo>
                        <a:pt x="187" y="441"/>
                      </a:lnTo>
                      <a:lnTo>
                        <a:pt x="190" y="450"/>
                      </a:lnTo>
                      <a:lnTo>
                        <a:pt x="195" y="459"/>
                      </a:lnTo>
                      <a:lnTo>
                        <a:pt x="202" y="468"/>
                      </a:lnTo>
                      <a:lnTo>
                        <a:pt x="209" y="474"/>
                      </a:lnTo>
                      <a:lnTo>
                        <a:pt x="218" y="479"/>
                      </a:lnTo>
                      <a:lnTo>
                        <a:pt x="228" y="482"/>
                      </a:lnTo>
                      <a:lnTo>
                        <a:pt x="237" y="48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426" name="Freeform 257"/>
                <p:cNvSpPr>
                  <a:spLocks/>
                </p:cNvSpPr>
                <p:nvPr/>
              </p:nvSpPr>
              <p:spPr bwMode="auto">
                <a:xfrm>
                  <a:off x="2415" y="2208"/>
                  <a:ext cx="965" cy="354"/>
                </a:xfrm>
                <a:custGeom>
                  <a:avLst/>
                  <a:gdLst>
                    <a:gd name="T0" fmla="*/ 0 w 965"/>
                    <a:gd name="T1" fmla="*/ 264 h 354"/>
                    <a:gd name="T2" fmla="*/ 50 w 965"/>
                    <a:gd name="T3" fmla="*/ 0 h 354"/>
                    <a:gd name="T4" fmla="*/ 954 w 965"/>
                    <a:gd name="T5" fmla="*/ 0 h 354"/>
                    <a:gd name="T6" fmla="*/ 918 w 965"/>
                    <a:gd name="T7" fmla="*/ 249 h 354"/>
                    <a:gd name="T8" fmla="*/ 131 w 965"/>
                    <a:gd name="T9" fmla="*/ 249 h 354"/>
                    <a:gd name="T10" fmla="*/ 161 w 965"/>
                    <a:gd name="T11" fmla="*/ 287 h 354"/>
                    <a:gd name="T12" fmla="*/ 924 w 965"/>
                    <a:gd name="T13" fmla="*/ 287 h 354"/>
                    <a:gd name="T14" fmla="*/ 965 w 965"/>
                    <a:gd name="T15" fmla="*/ 354 h 354"/>
                    <a:gd name="T16" fmla="*/ 55 w 965"/>
                    <a:gd name="T17" fmla="*/ 354 h 354"/>
                    <a:gd name="T18" fmla="*/ 0 w 965"/>
                    <a:gd name="T19" fmla="*/ 264 h 354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965" h="354">
                      <a:moveTo>
                        <a:pt x="0" y="264"/>
                      </a:moveTo>
                      <a:lnTo>
                        <a:pt x="50" y="0"/>
                      </a:lnTo>
                      <a:lnTo>
                        <a:pt x="954" y="0"/>
                      </a:lnTo>
                      <a:lnTo>
                        <a:pt x="918" y="249"/>
                      </a:lnTo>
                      <a:lnTo>
                        <a:pt x="131" y="249"/>
                      </a:lnTo>
                      <a:lnTo>
                        <a:pt x="161" y="287"/>
                      </a:lnTo>
                      <a:lnTo>
                        <a:pt x="924" y="287"/>
                      </a:lnTo>
                      <a:lnTo>
                        <a:pt x="965" y="354"/>
                      </a:lnTo>
                      <a:lnTo>
                        <a:pt x="55" y="354"/>
                      </a:lnTo>
                      <a:lnTo>
                        <a:pt x="0" y="264"/>
                      </a:lnTo>
                      <a:close/>
                    </a:path>
                  </a:pathLst>
                </a:custGeom>
                <a:solidFill>
                  <a:srgbClr val="3FB2E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427" name="Freeform 258"/>
                <p:cNvSpPr>
                  <a:spLocks/>
                </p:cNvSpPr>
                <p:nvPr/>
              </p:nvSpPr>
              <p:spPr bwMode="auto">
                <a:xfrm>
                  <a:off x="2650" y="2262"/>
                  <a:ext cx="138" cy="110"/>
                </a:xfrm>
                <a:custGeom>
                  <a:avLst/>
                  <a:gdLst>
                    <a:gd name="T0" fmla="*/ 138 w 138"/>
                    <a:gd name="T1" fmla="*/ 0 h 110"/>
                    <a:gd name="T2" fmla="*/ 17 w 138"/>
                    <a:gd name="T3" fmla="*/ 0 h 110"/>
                    <a:gd name="T4" fmla="*/ 0 w 138"/>
                    <a:gd name="T5" fmla="*/ 110 h 110"/>
                    <a:gd name="T6" fmla="*/ 122 w 138"/>
                    <a:gd name="T7" fmla="*/ 110 h 110"/>
                    <a:gd name="T8" fmla="*/ 138 w 138"/>
                    <a:gd name="T9" fmla="*/ 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8" h="110">
                      <a:moveTo>
                        <a:pt x="138" y="0"/>
                      </a:moveTo>
                      <a:lnTo>
                        <a:pt x="17" y="0"/>
                      </a:lnTo>
                      <a:lnTo>
                        <a:pt x="0" y="110"/>
                      </a:lnTo>
                      <a:lnTo>
                        <a:pt x="122" y="110"/>
                      </a:lnTo>
                      <a:lnTo>
                        <a:pt x="13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428" name="Freeform 259"/>
                <p:cNvSpPr>
                  <a:spLocks/>
                </p:cNvSpPr>
                <p:nvPr/>
              </p:nvSpPr>
              <p:spPr bwMode="auto">
                <a:xfrm>
                  <a:off x="2481" y="2262"/>
                  <a:ext cx="138" cy="110"/>
                </a:xfrm>
                <a:custGeom>
                  <a:avLst/>
                  <a:gdLst>
                    <a:gd name="T0" fmla="*/ 122 w 138"/>
                    <a:gd name="T1" fmla="*/ 110 h 110"/>
                    <a:gd name="T2" fmla="*/ 138 w 138"/>
                    <a:gd name="T3" fmla="*/ 0 h 110"/>
                    <a:gd name="T4" fmla="*/ 15 w 138"/>
                    <a:gd name="T5" fmla="*/ 0 h 110"/>
                    <a:gd name="T6" fmla="*/ 0 w 138"/>
                    <a:gd name="T7" fmla="*/ 110 h 110"/>
                    <a:gd name="T8" fmla="*/ 122 w 138"/>
                    <a:gd name="T9" fmla="*/ 11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8" h="110">
                      <a:moveTo>
                        <a:pt x="122" y="110"/>
                      </a:moveTo>
                      <a:lnTo>
                        <a:pt x="138" y="0"/>
                      </a:lnTo>
                      <a:lnTo>
                        <a:pt x="15" y="0"/>
                      </a:lnTo>
                      <a:lnTo>
                        <a:pt x="0" y="110"/>
                      </a:lnTo>
                      <a:lnTo>
                        <a:pt x="122" y="11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429" name="Freeform 260"/>
                <p:cNvSpPr>
                  <a:spLocks/>
                </p:cNvSpPr>
                <p:nvPr/>
              </p:nvSpPr>
              <p:spPr bwMode="auto">
                <a:xfrm>
                  <a:off x="2820" y="2262"/>
                  <a:ext cx="137" cy="110"/>
                </a:xfrm>
                <a:custGeom>
                  <a:avLst/>
                  <a:gdLst>
                    <a:gd name="T0" fmla="*/ 137 w 137"/>
                    <a:gd name="T1" fmla="*/ 0 h 110"/>
                    <a:gd name="T2" fmla="*/ 16 w 137"/>
                    <a:gd name="T3" fmla="*/ 0 h 110"/>
                    <a:gd name="T4" fmla="*/ 0 w 137"/>
                    <a:gd name="T5" fmla="*/ 110 h 110"/>
                    <a:gd name="T6" fmla="*/ 122 w 137"/>
                    <a:gd name="T7" fmla="*/ 110 h 110"/>
                    <a:gd name="T8" fmla="*/ 137 w 137"/>
                    <a:gd name="T9" fmla="*/ 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7" h="110">
                      <a:moveTo>
                        <a:pt x="137" y="0"/>
                      </a:moveTo>
                      <a:lnTo>
                        <a:pt x="16" y="0"/>
                      </a:lnTo>
                      <a:lnTo>
                        <a:pt x="0" y="110"/>
                      </a:lnTo>
                      <a:lnTo>
                        <a:pt x="122" y="110"/>
                      </a:lnTo>
                      <a:lnTo>
                        <a:pt x="137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430" name="Freeform 261"/>
                <p:cNvSpPr>
                  <a:spLocks/>
                </p:cNvSpPr>
                <p:nvPr/>
              </p:nvSpPr>
              <p:spPr bwMode="auto">
                <a:xfrm>
                  <a:off x="2989" y="2262"/>
                  <a:ext cx="136" cy="110"/>
                </a:xfrm>
                <a:custGeom>
                  <a:avLst/>
                  <a:gdLst>
                    <a:gd name="T0" fmla="*/ 136 w 136"/>
                    <a:gd name="T1" fmla="*/ 0 h 110"/>
                    <a:gd name="T2" fmla="*/ 16 w 136"/>
                    <a:gd name="T3" fmla="*/ 0 h 110"/>
                    <a:gd name="T4" fmla="*/ 0 w 136"/>
                    <a:gd name="T5" fmla="*/ 110 h 110"/>
                    <a:gd name="T6" fmla="*/ 121 w 136"/>
                    <a:gd name="T7" fmla="*/ 110 h 110"/>
                    <a:gd name="T8" fmla="*/ 136 w 136"/>
                    <a:gd name="T9" fmla="*/ 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" h="110">
                      <a:moveTo>
                        <a:pt x="136" y="0"/>
                      </a:moveTo>
                      <a:lnTo>
                        <a:pt x="16" y="0"/>
                      </a:lnTo>
                      <a:lnTo>
                        <a:pt x="0" y="110"/>
                      </a:lnTo>
                      <a:lnTo>
                        <a:pt x="121" y="110"/>
                      </a:lnTo>
                      <a:lnTo>
                        <a:pt x="13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431" name="Freeform 262"/>
                <p:cNvSpPr>
                  <a:spLocks/>
                </p:cNvSpPr>
                <p:nvPr/>
              </p:nvSpPr>
              <p:spPr bwMode="auto">
                <a:xfrm>
                  <a:off x="3162" y="2262"/>
                  <a:ext cx="138" cy="110"/>
                </a:xfrm>
                <a:custGeom>
                  <a:avLst/>
                  <a:gdLst>
                    <a:gd name="T0" fmla="*/ 138 w 138"/>
                    <a:gd name="T1" fmla="*/ 0 h 110"/>
                    <a:gd name="T2" fmla="*/ 17 w 138"/>
                    <a:gd name="T3" fmla="*/ 0 h 110"/>
                    <a:gd name="T4" fmla="*/ 0 w 138"/>
                    <a:gd name="T5" fmla="*/ 110 h 110"/>
                    <a:gd name="T6" fmla="*/ 123 w 138"/>
                    <a:gd name="T7" fmla="*/ 110 h 110"/>
                    <a:gd name="T8" fmla="*/ 138 w 138"/>
                    <a:gd name="T9" fmla="*/ 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8" h="110">
                      <a:moveTo>
                        <a:pt x="138" y="0"/>
                      </a:moveTo>
                      <a:lnTo>
                        <a:pt x="17" y="0"/>
                      </a:lnTo>
                      <a:lnTo>
                        <a:pt x="0" y="110"/>
                      </a:lnTo>
                      <a:lnTo>
                        <a:pt x="123" y="110"/>
                      </a:lnTo>
                      <a:lnTo>
                        <a:pt x="13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4378" name="Group 263"/>
            <p:cNvGrpSpPr>
              <a:grpSpLocks/>
            </p:cNvGrpSpPr>
            <p:nvPr/>
          </p:nvGrpSpPr>
          <p:grpSpPr bwMode="auto">
            <a:xfrm rot="5400000" flipH="1" flipV="1">
              <a:off x="4026" y="3217"/>
              <a:ext cx="725" cy="138"/>
              <a:chOff x="624" y="960"/>
              <a:chExt cx="3325" cy="531"/>
            </a:xfrm>
          </p:grpSpPr>
          <p:grpSp>
            <p:nvGrpSpPr>
              <p:cNvPr id="14401" name="Group 264"/>
              <p:cNvGrpSpPr>
                <a:grpSpLocks/>
              </p:cNvGrpSpPr>
              <p:nvPr/>
            </p:nvGrpSpPr>
            <p:grpSpPr bwMode="auto">
              <a:xfrm>
                <a:off x="624" y="1008"/>
                <a:ext cx="1073" cy="483"/>
                <a:chOff x="2375" y="2170"/>
                <a:chExt cx="1073" cy="483"/>
              </a:xfrm>
            </p:grpSpPr>
            <p:sp>
              <p:nvSpPr>
                <p:cNvPr id="14415" name="Freeform 265"/>
                <p:cNvSpPr>
                  <a:spLocks/>
                </p:cNvSpPr>
                <p:nvPr/>
              </p:nvSpPr>
              <p:spPr bwMode="auto">
                <a:xfrm>
                  <a:off x="2375" y="2170"/>
                  <a:ext cx="1073" cy="483"/>
                </a:xfrm>
                <a:custGeom>
                  <a:avLst/>
                  <a:gdLst>
                    <a:gd name="T0" fmla="*/ 245 w 1073"/>
                    <a:gd name="T1" fmla="*/ 482 h 483"/>
                    <a:gd name="T2" fmla="*/ 260 w 1073"/>
                    <a:gd name="T3" fmla="*/ 477 h 483"/>
                    <a:gd name="T4" fmla="*/ 272 w 1073"/>
                    <a:gd name="T5" fmla="*/ 468 h 483"/>
                    <a:gd name="T6" fmla="*/ 282 w 1073"/>
                    <a:gd name="T7" fmla="*/ 455 h 483"/>
                    <a:gd name="T8" fmla="*/ 288 w 1073"/>
                    <a:gd name="T9" fmla="*/ 455 h 483"/>
                    <a:gd name="T10" fmla="*/ 298 w 1073"/>
                    <a:gd name="T11" fmla="*/ 468 h 483"/>
                    <a:gd name="T12" fmla="*/ 311 w 1073"/>
                    <a:gd name="T13" fmla="*/ 477 h 483"/>
                    <a:gd name="T14" fmla="*/ 326 w 1073"/>
                    <a:gd name="T15" fmla="*/ 482 h 483"/>
                    <a:gd name="T16" fmla="*/ 344 w 1073"/>
                    <a:gd name="T17" fmla="*/ 482 h 483"/>
                    <a:gd name="T18" fmla="*/ 362 w 1073"/>
                    <a:gd name="T19" fmla="*/ 474 h 483"/>
                    <a:gd name="T20" fmla="*/ 376 w 1073"/>
                    <a:gd name="T21" fmla="*/ 459 h 483"/>
                    <a:gd name="T22" fmla="*/ 385 w 1073"/>
                    <a:gd name="T23" fmla="*/ 441 h 483"/>
                    <a:gd name="T24" fmla="*/ 734 w 1073"/>
                    <a:gd name="T25" fmla="*/ 430 h 483"/>
                    <a:gd name="T26" fmla="*/ 739 w 1073"/>
                    <a:gd name="T27" fmla="*/ 450 h 483"/>
                    <a:gd name="T28" fmla="*/ 750 w 1073"/>
                    <a:gd name="T29" fmla="*/ 468 h 483"/>
                    <a:gd name="T30" fmla="*/ 767 w 1073"/>
                    <a:gd name="T31" fmla="*/ 479 h 483"/>
                    <a:gd name="T32" fmla="*/ 786 w 1073"/>
                    <a:gd name="T33" fmla="*/ 483 h 483"/>
                    <a:gd name="T34" fmla="*/ 801 w 1073"/>
                    <a:gd name="T35" fmla="*/ 481 h 483"/>
                    <a:gd name="T36" fmla="*/ 816 w 1073"/>
                    <a:gd name="T37" fmla="*/ 473 h 483"/>
                    <a:gd name="T38" fmla="*/ 827 w 1073"/>
                    <a:gd name="T39" fmla="*/ 462 h 483"/>
                    <a:gd name="T40" fmla="*/ 835 w 1073"/>
                    <a:gd name="T41" fmla="*/ 447 h 483"/>
                    <a:gd name="T42" fmla="*/ 843 w 1073"/>
                    <a:gd name="T43" fmla="*/ 462 h 483"/>
                    <a:gd name="T44" fmla="*/ 853 w 1073"/>
                    <a:gd name="T45" fmla="*/ 473 h 483"/>
                    <a:gd name="T46" fmla="*/ 868 w 1073"/>
                    <a:gd name="T47" fmla="*/ 481 h 483"/>
                    <a:gd name="T48" fmla="*/ 883 w 1073"/>
                    <a:gd name="T49" fmla="*/ 483 h 483"/>
                    <a:gd name="T50" fmla="*/ 902 w 1073"/>
                    <a:gd name="T51" fmla="*/ 479 h 483"/>
                    <a:gd name="T52" fmla="*/ 919 w 1073"/>
                    <a:gd name="T53" fmla="*/ 468 h 483"/>
                    <a:gd name="T54" fmla="*/ 930 w 1073"/>
                    <a:gd name="T55" fmla="*/ 450 h 483"/>
                    <a:gd name="T56" fmla="*/ 935 w 1073"/>
                    <a:gd name="T57" fmla="*/ 430 h 483"/>
                    <a:gd name="T58" fmla="*/ 994 w 1073"/>
                    <a:gd name="T59" fmla="*/ 302 h 483"/>
                    <a:gd name="T60" fmla="*/ 59 w 1073"/>
                    <a:gd name="T61" fmla="*/ 0 h 483"/>
                    <a:gd name="T62" fmla="*/ 74 w 1073"/>
                    <a:gd name="T63" fmla="*/ 430 h 483"/>
                    <a:gd name="T64" fmla="*/ 187 w 1073"/>
                    <a:gd name="T65" fmla="*/ 441 h 483"/>
                    <a:gd name="T66" fmla="*/ 195 w 1073"/>
                    <a:gd name="T67" fmla="*/ 459 h 483"/>
                    <a:gd name="T68" fmla="*/ 209 w 1073"/>
                    <a:gd name="T69" fmla="*/ 474 h 483"/>
                    <a:gd name="T70" fmla="*/ 228 w 1073"/>
                    <a:gd name="T71" fmla="*/ 482 h 483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0" t="0" r="r" b="b"/>
                  <a:pathLst>
                    <a:path w="1073" h="483">
                      <a:moveTo>
                        <a:pt x="237" y="483"/>
                      </a:moveTo>
                      <a:lnTo>
                        <a:pt x="245" y="482"/>
                      </a:lnTo>
                      <a:lnTo>
                        <a:pt x="253" y="481"/>
                      </a:lnTo>
                      <a:lnTo>
                        <a:pt x="260" y="477"/>
                      </a:lnTo>
                      <a:lnTo>
                        <a:pt x="267" y="473"/>
                      </a:lnTo>
                      <a:lnTo>
                        <a:pt x="272" y="468"/>
                      </a:lnTo>
                      <a:lnTo>
                        <a:pt x="278" y="462"/>
                      </a:lnTo>
                      <a:lnTo>
                        <a:pt x="282" y="455"/>
                      </a:lnTo>
                      <a:lnTo>
                        <a:pt x="285" y="447"/>
                      </a:lnTo>
                      <a:lnTo>
                        <a:pt x="288" y="455"/>
                      </a:lnTo>
                      <a:lnTo>
                        <a:pt x="294" y="462"/>
                      </a:lnTo>
                      <a:lnTo>
                        <a:pt x="298" y="468"/>
                      </a:lnTo>
                      <a:lnTo>
                        <a:pt x="305" y="473"/>
                      </a:lnTo>
                      <a:lnTo>
                        <a:pt x="311" y="477"/>
                      </a:lnTo>
                      <a:lnTo>
                        <a:pt x="319" y="481"/>
                      </a:lnTo>
                      <a:lnTo>
                        <a:pt x="326" y="482"/>
                      </a:lnTo>
                      <a:lnTo>
                        <a:pt x="334" y="483"/>
                      </a:lnTo>
                      <a:lnTo>
                        <a:pt x="344" y="482"/>
                      </a:lnTo>
                      <a:lnTo>
                        <a:pt x="354" y="479"/>
                      </a:lnTo>
                      <a:lnTo>
                        <a:pt x="362" y="474"/>
                      </a:lnTo>
                      <a:lnTo>
                        <a:pt x="370" y="468"/>
                      </a:lnTo>
                      <a:lnTo>
                        <a:pt x="376" y="459"/>
                      </a:lnTo>
                      <a:lnTo>
                        <a:pt x="382" y="450"/>
                      </a:lnTo>
                      <a:lnTo>
                        <a:pt x="385" y="441"/>
                      </a:lnTo>
                      <a:lnTo>
                        <a:pt x="386" y="430"/>
                      </a:lnTo>
                      <a:lnTo>
                        <a:pt x="734" y="430"/>
                      </a:lnTo>
                      <a:lnTo>
                        <a:pt x="735" y="441"/>
                      </a:lnTo>
                      <a:lnTo>
                        <a:pt x="739" y="450"/>
                      </a:lnTo>
                      <a:lnTo>
                        <a:pt x="744" y="459"/>
                      </a:lnTo>
                      <a:lnTo>
                        <a:pt x="750" y="468"/>
                      </a:lnTo>
                      <a:lnTo>
                        <a:pt x="758" y="474"/>
                      </a:lnTo>
                      <a:lnTo>
                        <a:pt x="767" y="479"/>
                      </a:lnTo>
                      <a:lnTo>
                        <a:pt x="776" y="482"/>
                      </a:lnTo>
                      <a:lnTo>
                        <a:pt x="786" y="483"/>
                      </a:lnTo>
                      <a:lnTo>
                        <a:pt x="794" y="482"/>
                      </a:lnTo>
                      <a:lnTo>
                        <a:pt x="801" y="481"/>
                      </a:lnTo>
                      <a:lnTo>
                        <a:pt x="809" y="477"/>
                      </a:lnTo>
                      <a:lnTo>
                        <a:pt x="816" y="473"/>
                      </a:lnTo>
                      <a:lnTo>
                        <a:pt x="822" y="468"/>
                      </a:lnTo>
                      <a:lnTo>
                        <a:pt x="827" y="462"/>
                      </a:lnTo>
                      <a:lnTo>
                        <a:pt x="832" y="455"/>
                      </a:lnTo>
                      <a:lnTo>
                        <a:pt x="835" y="447"/>
                      </a:lnTo>
                      <a:lnTo>
                        <a:pt x="838" y="455"/>
                      </a:lnTo>
                      <a:lnTo>
                        <a:pt x="843" y="462"/>
                      </a:lnTo>
                      <a:lnTo>
                        <a:pt x="848" y="468"/>
                      </a:lnTo>
                      <a:lnTo>
                        <a:pt x="853" y="473"/>
                      </a:lnTo>
                      <a:lnTo>
                        <a:pt x="860" y="477"/>
                      </a:lnTo>
                      <a:lnTo>
                        <a:pt x="868" y="481"/>
                      </a:lnTo>
                      <a:lnTo>
                        <a:pt x="875" y="482"/>
                      </a:lnTo>
                      <a:lnTo>
                        <a:pt x="883" y="483"/>
                      </a:lnTo>
                      <a:lnTo>
                        <a:pt x="893" y="482"/>
                      </a:lnTo>
                      <a:lnTo>
                        <a:pt x="902" y="479"/>
                      </a:lnTo>
                      <a:lnTo>
                        <a:pt x="911" y="474"/>
                      </a:lnTo>
                      <a:lnTo>
                        <a:pt x="919" y="468"/>
                      </a:lnTo>
                      <a:lnTo>
                        <a:pt x="925" y="459"/>
                      </a:lnTo>
                      <a:lnTo>
                        <a:pt x="930" y="450"/>
                      </a:lnTo>
                      <a:lnTo>
                        <a:pt x="934" y="441"/>
                      </a:lnTo>
                      <a:lnTo>
                        <a:pt x="935" y="430"/>
                      </a:lnTo>
                      <a:lnTo>
                        <a:pt x="1073" y="430"/>
                      </a:lnTo>
                      <a:lnTo>
                        <a:pt x="994" y="302"/>
                      </a:lnTo>
                      <a:lnTo>
                        <a:pt x="1038" y="0"/>
                      </a:lnTo>
                      <a:lnTo>
                        <a:pt x="59" y="0"/>
                      </a:lnTo>
                      <a:lnTo>
                        <a:pt x="0" y="309"/>
                      </a:lnTo>
                      <a:lnTo>
                        <a:pt x="74" y="430"/>
                      </a:lnTo>
                      <a:lnTo>
                        <a:pt x="185" y="430"/>
                      </a:lnTo>
                      <a:lnTo>
                        <a:pt x="187" y="441"/>
                      </a:lnTo>
                      <a:lnTo>
                        <a:pt x="190" y="450"/>
                      </a:lnTo>
                      <a:lnTo>
                        <a:pt x="195" y="459"/>
                      </a:lnTo>
                      <a:lnTo>
                        <a:pt x="202" y="468"/>
                      </a:lnTo>
                      <a:lnTo>
                        <a:pt x="209" y="474"/>
                      </a:lnTo>
                      <a:lnTo>
                        <a:pt x="218" y="479"/>
                      </a:lnTo>
                      <a:lnTo>
                        <a:pt x="228" y="482"/>
                      </a:lnTo>
                      <a:lnTo>
                        <a:pt x="237" y="48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416" name="Freeform 266"/>
                <p:cNvSpPr>
                  <a:spLocks/>
                </p:cNvSpPr>
                <p:nvPr/>
              </p:nvSpPr>
              <p:spPr bwMode="auto">
                <a:xfrm>
                  <a:off x="2415" y="2208"/>
                  <a:ext cx="965" cy="354"/>
                </a:xfrm>
                <a:custGeom>
                  <a:avLst/>
                  <a:gdLst>
                    <a:gd name="T0" fmla="*/ 0 w 965"/>
                    <a:gd name="T1" fmla="*/ 264 h 354"/>
                    <a:gd name="T2" fmla="*/ 50 w 965"/>
                    <a:gd name="T3" fmla="*/ 0 h 354"/>
                    <a:gd name="T4" fmla="*/ 954 w 965"/>
                    <a:gd name="T5" fmla="*/ 0 h 354"/>
                    <a:gd name="T6" fmla="*/ 918 w 965"/>
                    <a:gd name="T7" fmla="*/ 249 h 354"/>
                    <a:gd name="T8" fmla="*/ 131 w 965"/>
                    <a:gd name="T9" fmla="*/ 249 h 354"/>
                    <a:gd name="T10" fmla="*/ 161 w 965"/>
                    <a:gd name="T11" fmla="*/ 287 h 354"/>
                    <a:gd name="T12" fmla="*/ 924 w 965"/>
                    <a:gd name="T13" fmla="*/ 287 h 354"/>
                    <a:gd name="T14" fmla="*/ 965 w 965"/>
                    <a:gd name="T15" fmla="*/ 354 h 354"/>
                    <a:gd name="T16" fmla="*/ 55 w 965"/>
                    <a:gd name="T17" fmla="*/ 354 h 354"/>
                    <a:gd name="T18" fmla="*/ 0 w 965"/>
                    <a:gd name="T19" fmla="*/ 264 h 354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965" h="354">
                      <a:moveTo>
                        <a:pt x="0" y="264"/>
                      </a:moveTo>
                      <a:lnTo>
                        <a:pt x="50" y="0"/>
                      </a:lnTo>
                      <a:lnTo>
                        <a:pt x="954" y="0"/>
                      </a:lnTo>
                      <a:lnTo>
                        <a:pt x="918" y="249"/>
                      </a:lnTo>
                      <a:lnTo>
                        <a:pt x="131" y="249"/>
                      </a:lnTo>
                      <a:lnTo>
                        <a:pt x="161" y="287"/>
                      </a:lnTo>
                      <a:lnTo>
                        <a:pt x="924" y="287"/>
                      </a:lnTo>
                      <a:lnTo>
                        <a:pt x="965" y="354"/>
                      </a:lnTo>
                      <a:lnTo>
                        <a:pt x="55" y="354"/>
                      </a:lnTo>
                      <a:lnTo>
                        <a:pt x="0" y="264"/>
                      </a:lnTo>
                      <a:close/>
                    </a:path>
                  </a:pathLst>
                </a:custGeom>
                <a:solidFill>
                  <a:srgbClr val="3FB2E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417" name="Freeform 267"/>
                <p:cNvSpPr>
                  <a:spLocks/>
                </p:cNvSpPr>
                <p:nvPr/>
              </p:nvSpPr>
              <p:spPr bwMode="auto">
                <a:xfrm>
                  <a:off x="2650" y="2262"/>
                  <a:ext cx="138" cy="110"/>
                </a:xfrm>
                <a:custGeom>
                  <a:avLst/>
                  <a:gdLst>
                    <a:gd name="T0" fmla="*/ 138 w 138"/>
                    <a:gd name="T1" fmla="*/ 0 h 110"/>
                    <a:gd name="T2" fmla="*/ 17 w 138"/>
                    <a:gd name="T3" fmla="*/ 0 h 110"/>
                    <a:gd name="T4" fmla="*/ 0 w 138"/>
                    <a:gd name="T5" fmla="*/ 110 h 110"/>
                    <a:gd name="T6" fmla="*/ 122 w 138"/>
                    <a:gd name="T7" fmla="*/ 110 h 110"/>
                    <a:gd name="T8" fmla="*/ 138 w 138"/>
                    <a:gd name="T9" fmla="*/ 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8" h="110">
                      <a:moveTo>
                        <a:pt x="138" y="0"/>
                      </a:moveTo>
                      <a:lnTo>
                        <a:pt x="17" y="0"/>
                      </a:lnTo>
                      <a:lnTo>
                        <a:pt x="0" y="110"/>
                      </a:lnTo>
                      <a:lnTo>
                        <a:pt x="122" y="110"/>
                      </a:lnTo>
                      <a:lnTo>
                        <a:pt x="13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418" name="Freeform 268"/>
                <p:cNvSpPr>
                  <a:spLocks/>
                </p:cNvSpPr>
                <p:nvPr/>
              </p:nvSpPr>
              <p:spPr bwMode="auto">
                <a:xfrm>
                  <a:off x="2481" y="2262"/>
                  <a:ext cx="138" cy="110"/>
                </a:xfrm>
                <a:custGeom>
                  <a:avLst/>
                  <a:gdLst>
                    <a:gd name="T0" fmla="*/ 122 w 138"/>
                    <a:gd name="T1" fmla="*/ 110 h 110"/>
                    <a:gd name="T2" fmla="*/ 138 w 138"/>
                    <a:gd name="T3" fmla="*/ 0 h 110"/>
                    <a:gd name="T4" fmla="*/ 15 w 138"/>
                    <a:gd name="T5" fmla="*/ 0 h 110"/>
                    <a:gd name="T6" fmla="*/ 0 w 138"/>
                    <a:gd name="T7" fmla="*/ 110 h 110"/>
                    <a:gd name="T8" fmla="*/ 122 w 138"/>
                    <a:gd name="T9" fmla="*/ 11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8" h="110">
                      <a:moveTo>
                        <a:pt x="122" y="110"/>
                      </a:moveTo>
                      <a:lnTo>
                        <a:pt x="138" y="0"/>
                      </a:lnTo>
                      <a:lnTo>
                        <a:pt x="15" y="0"/>
                      </a:lnTo>
                      <a:lnTo>
                        <a:pt x="0" y="110"/>
                      </a:lnTo>
                      <a:lnTo>
                        <a:pt x="122" y="11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419" name="Freeform 269"/>
                <p:cNvSpPr>
                  <a:spLocks/>
                </p:cNvSpPr>
                <p:nvPr/>
              </p:nvSpPr>
              <p:spPr bwMode="auto">
                <a:xfrm>
                  <a:off x="2820" y="2262"/>
                  <a:ext cx="137" cy="110"/>
                </a:xfrm>
                <a:custGeom>
                  <a:avLst/>
                  <a:gdLst>
                    <a:gd name="T0" fmla="*/ 137 w 137"/>
                    <a:gd name="T1" fmla="*/ 0 h 110"/>
                    <a:gd name="T2" fmla="*/ 16 w 137"/>
                    <a:gd name="T3" fmla="*/ 0 h 110"/>
                    <a:gd name="T4" fmla="*/ 0 w 137"/>
                    <a:gd name="T5" fmla="*/ 110 h 110"/>
                    <a:gd name="T6" fmla="*/ 122 w 137"/>
                    <a:gd name="T7" fmla="*/ 110 h 110"/>
                    <a:gd name="T8" fmla="*/ 137 w 137"/>
                    <a:gd name="T9" fmla="*/ 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7" h="110">
                      <a:moveTo>
                        <a:pt x="137" y="0"/>
                      </a:moveTo>
                      <a:lnTo>
                        <a:pt x="16" y="0"/>
                      </a:lnTo>
                      <a:lnTo>
                        <a:pt x="0" y="110"/>
                      </a:lnTo>
                      <a:lnTo>
                        <a:pt x="122" y="110"/>
                      </a:lnTo>
                      <a:lnTo>
                        <a:pt x="137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420" name="Freeform 270"/>
                <p:cNvSpPr>
                  <a:spLocks/>
                </p:cNvSpPr>
                <p:nvPr/>
              </p:nvSpPr>
              <p:spPr bwMode="auto">
                <a:xfrm>
                  <a:off x="2989" y="2262"/>
                  <a:ext cx="136" cy="110"/>
                </a:xfrm>
                <a:custGeom>
                  <a:avLst/>
                  <a:gdLst>
                    <a:gd name="T0" fmla="*/ 136 w 136"/>
                    <a:gd name="T1" fmla="*/ 0 h 110"/>
                    <a:gd name="T2" fmla="*/ 16 w 136"/>
                    <a:gd name="T3" fmla="*/ 0 h 110"/>
                    <a:gd name="T4" fmla="*/ 0 w 136"/>
                    <a:gd name="T5" fmla="*/ 110 h 110"/>
                    <a:gd name="T6" fmla="*/ 121 w 136"/>
                    <a:gd name="T7" fmla="*/ 110 h 110"/>
                    <a:gd name="T8" fmla="*/ 136 w 136"/>
                    <a:gd name="T9" fmla="*/ 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" h="110">
                      <a:moveTo>
                        <a:pt x="136" y="0"/>
                      </a:moveTo>
                      <a:lnTo>
                        <a:pt x="16" y="0"/>
                      </a:lnTo>
                      <a:lnTo>
                        <a:pt x="0" y="110"/>
                      </a:lnTo>
                      <a:lnTo>
                        <a:pt x="121" y="110"/>
                      </a:lnTo>
                      <a:lnTo>
                        <a:pt x="13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421" name="Freeform 271"/>
                <p:cNvSpPr>
                  <a:spLocks/>
                </p:cNvSpPr>
                <p:nvPr/>
              </p:nvSpPr>
              <p:spPr bwMode="auto">
                <a:xfrm>
                  <a:off x="3162" y="2262"/>
                  <a:ext cx="138" cy="110"/>
                </a:xfrm>
                <a:custGeom>
                  <a:avLst/>
                  <a:gdLst>
                    <a:gd name="T0" fmla="*/ 138 w 138"/>
                    <a:gd name="T1" fmla="*/ 0 h 110"/>
                    <a:gd name="T2" fmla="*/ 17 w 138"/>
                    <a:gd name="T3" fmla="*/ 0 h 110"/>
                    <a:gd name="T4" fmla="*/ 0 w 138"/>
                    <a:gd name="T5" fmla="*/ 110 h 110"/>
                    <a:gd name="T6" fmla="*/ 123 w 138"/>
                    <a:gd name="T7" fmla="*/ 110 h 110"/>
                    <a:gd name="T8" fmla="*/ 138 w 138"/>
                    <a:gd name="T9" fmla="*/ 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8" h="110">
                      <a:moveTo>
                        <a:pt x="138" y="0"/>
                      </a:moveTo>
                      <a:lnTo>
                        <a:pt x="17" y="0"/>
                      </a:lnTo>
                      <a:lnTo>
                        <a:pt x="0" y="110"/>
                      </a:lnTo>
                      <a:lnTo>
                        <a:pt x="123" y="110"/>
                      </a:lnTo>
                      <a:lnTo>
                        <a:pt x="13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402" name="Group 272"/>
              <p:cNvGrpSpPr>
                <a:grpSpLocks/>
              </p:cNvGrpSpPr>
              <p:nvPr/>
            </p:nvGrpSpPr>
            <p:grpSpPr bwMode="auto">
              <a:xfrm>
                <a:off x="2832" y="960"/>
                <a:ext cx="1117" cy="518"/>
                <a:chOff x="3847" y="1511"/>
                <a:chExt cx="1117" cy="518"/>
              </a:xfrm>
            </p:grpSpPr>
            <p:sp>
              <p:nvSpPr>
                <p:cNvPr id="14411" name="Freeform 273"/>
                <p:cNvSpPr>
                  <a:spLocks/>
                </p:cNvSpPr>
                <p:nvPr/>
              </p:nvSpPr>
              <p:spPr bwMode="auto">
                <a:xfrm>
                  <a:off x="3847" y="1511"/>
                  <a:ext cx="1117" cy="518"/>
                </a:xfrm>
                <a:custGeom>
                  <a:avLst/>
                  <a:gdLst>
                    <a:gd name="T0" fmla="*/ 1117 w 1117"/>
                    <a:gd name="T1" fmla="*/ 161 h 518"/>
                    <a:gd name="T2" fmla="*/ 1114 w 1117"/>
                    <a:gd name="T3" fmla="*/ 145 h 518"/>
                    <a:gd name="T4" fmla="*/ 1105 w 1117"/>
                    <a:gd name="T5" fmla="*/ 132 h 518"/>
                    <a:gd name="T6" fmla="*/ 1092 w 1117"/>
                    <a:gd name="T7" fmla="*/ 123 h 518"/>
                    <a:gd name="T8" fmla="*/ 1078 w 1117"/>
                    <a:gd name="T9" fmla="*/ 121 h 518"/>
                    <a:gd name="T10" fmla="*/ 974 w 1117"/>
                    <a:gd name="T11" fmla="*/ 71 h 518"/>
                    <a:gd name="T12" fmla="*/ 970 w 1117"/>
                    <a:gd name="T13" fmla="*/ 57 h 518"/>
                    <a:gd name="T14" fmla="*/ 962 w 1117"/>
                    <a:gd name="T15" fmla="*/ 46 h 518"/>
                    <a:gd name="T16" fmla="*/ 950 w 1117"/>
                    <a:gd name="T17" fmla="*/ 39 h 518"/>
                    <a:gd name="T18" fmla="*/ 936 w 1117"/>
                    <a:gd name="T19" fmla="*/ 35 h 518"/>
                    <a:gd name="T20" fmla="*/ 760 w 1117"/>
                    <a:gd name="T21" fmla="*/ 0 h 518"/>
                    <a:gd name="T22" fmla="*/ 588 w 1117"/>
                    <a:gd name="T23" fmla="*/ 35 h 518"/>
                    <a:gd name="T24" fmla="*/ 0 w 1117"/>
                    <a:gd name="T25" fmla="*/ 344 h 518"/>
                    <a:gd name="T26" fmla="*/ 171 w 1117"/>
                    <a:gd name="T27" fmla="*/ 465 h 518"/>
                    <a:gd name="T28" fmla="*/ 176 w 1117"/>
                    <a:gd name="T29" fmla="*/ 485 h 518"/>
                    <a:gd name="T30" fmla="*/ 188 w 1117"/>
                    <a:gd name="T31" fmla="*/ 503 h 518"/>
                    <a:gd name="T32" fmla="*/ 204 w 1117"/>
                    <a:gd name="T33" fmla="*/ 514 h 518"/>
                    <a:gd name="T34" fmla="*/ 223 w 1117"/>
                    <a:gd name="T35" fmla="*/ 518 h 518"/>
                    <a:gd name="T36" fmla="*/ 239 w 1117"/>
                    <a:gd name="T37" fmla="*/ 516 h 518"/>
                    <a:gd name="T38" fmla="*/ 253 w 1117"/>
                    <a:gd name="T39" fmla="*/ 508 h 518"/>
                    <a:gd name="T40" fmla="*/ 264 w 1117"/>
                    <a:gd name="T41" fmla="*/ 497 h 518"/>
                    <a:gd name="T42" fmla="*/ 271 w 1117"/>
                    <a:gd name="T43" fmla="*/ 482 h 518"/>
                    <a:gd name="T44" fmla="*/ 280 w 1117"/>
                    <a:gd name="T45" fmla="*/ 497 h 518"/>
                    <a:gd name="T46" fmla="*/ 291 w 1117"/>
                    <a:gd name="T47" fmla="*/ 508 h 518"/>
                    <a:gd name="T48" fmla="*/ 305 w 1117"/>
                    <a:gd name="T49" fmla="*/ 516 h 518"/>
                    <a:gd name="T50" fmla="*/ 320 w 1117"/>
                    <a:gd name="T51" fmla="*/ 518 h 518"/>
                    <a:gd name="T52" fmla="*/ 339 w 1117"/>
                    <a:gd name="T53" fmla="*/ 514 h 518"/>
                    <a:gd name="T54" fmla="*/ 356 w 1117"/>
                    <a:gd name="T55" fmla="*/ 503 h 518"/>
                    <a:gd name="T56" fmla="*/ 368 w 1117"/>
                    <a:gd name="T57" fmla="*/ 485 h 518"/>
                    <a:gd name="T58" fmla="*/ 372 w 1117"/>
                    <a:gd name="T59" fmla="*/ 465 h 518"/>
                    <a:gd name="T60" fmla="*/ 718 w 1117"/>
                    <a:gd name="T61" fmla="*/ 476 h 518"/>
                    <a:gd name="T62" fmla="*/ 727 w 1117"/>
                    <a:gd name="T63" fmla="*/ 494 h 518"/>
                    <a:gd name="T64" fmla="*/ 741 w 1117"/>
                    <a:gd name="T65" fmla="*/ 509 h 518"/>
                    <a:gd name="T66" fmla="*/ 759 w 1117"/>
                    <a:gd name="T67" fmla="*/ 517 h 518"/>
                    <a:gd name="T68" fmla="*/ 776 w 1117"/>
                    <a:gd name="T69" fmla="*/ 517 h 518"/>
                    <a:gd name="T70" fmla="*/ 792 w 1117"/>
                    <a:gd name="T71" fmla="*/ 512 h 518"/>
                    <a:gd name="T72" fmla="*/ 805 w 1117"/>
                    <a:gd name="T73" fmla="*/ 503 h 518"/>
                    <a:gd name="T74" fmla="*/ 814 w 1117"/>
                    <a:gd name="T75" fmla="*/ 490 h 518"/>
                    <a:gd name="T76" fmla="*/ 821 w 1117"/>
                    <a:gd name="T77" fmla="*/ 490 h 518"/>
                    <a:gd name="T78" fmla="*/ 831 w 1117"/>
                    <a:gd name="T79" fmla="*/ 503 h 518"/>
                    <a:gd name="T80" fmla="*/ 843 w 1117"/>
                    <a:gd name="T81" fmla="*/ 512 h 518"/>
                    <a:gd name="T82" fmla="*/ 858 w 1117"/>
                    <a:gd name="T83" fmla="*/ 517 h 518"/>
                    <a:gd name="T84" fmla="*/ 875 w 1117"/>
                    <a:gd name="T85" fmla="*/ 517 h 518"/>
                    <a:gd name="T86" fmla="*/ 894 w 1117"/>
                    <a:gd name="T87" fmla="*/ 509 h 518"/>
                    <a:gd name="T88" fmla="*/ 908 w 1117"/>
                    <a:gd name="T89" fmla="*/ 494 h 518"/>
                    <a:gd name="T90" fmla="*/ 916 w 1117"/>
                    <a:gd name="T91" fmla="*/ 476 h 518"/>
                    <a:gd name="T92" fmla="*/ 1112 w 1117"/>
                    <a:gd name="T93" fmla="*/ 465 h 518"/>
                    <a:gd name="T94" fmla="*/ 1112 w 1117"/>
                    <a:gd name="T95" fmla="*/ 351 h 518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</a:gdLst>
                  <a:ahLst/>
                  <a:cxnLst>
                    <a:cxn ang="T96">
                      <a:pos x="T0" y="T1"/>
                    </a:cxn>
                    <a:cxn ang="T97">
                      <a:pos x="T2" y="T3"/>
                    </a:cxn>
                    <a:cxn ang="T98">
                      <a:pos x="T4" y="T5"/>
                    </a:cxn>
                    <a:cxn ang="T99">
                      <a:pos x="T6" y="T7"/>
                    </a:cxn>
                    <a:cxn ang="T100">
                      <a:pos x="T8" y="T9"/>
                    </a:cxn>
                    <a:cxn ang="T101">
                      <a:pos x="T10" y="T11"/>
                    </a:cxn>
                    <a:cxn ang="T102">
                      <a:pos x="T12" y="T13"/>
                    </a:cxn>
                    <a:cxn ang="T103">
                      <a:pos x="T14" y="T15"/>
                    </a:cxn>
                    <a:cxn ang="T104">
                      <a:pos x="T16" y="T17"/>
                    </a:cxn>
                    <a:cxn ang="T105">
                      <a:pos x="T18" y="T19"/>
                    </a:cxn>
                    <a:cxn ang="T106">
                      <a:pos x="T20" y="T21"/>
                    </a:cxn>
                    <a:cxn ang="T107">
                      <a:pos x="T22" y="T23"/>
                    </a:cxn>
                    <a:cxn ang="T108">
                      <a:pos x="T24" y="T25"/>
                    </a:cxn>
                    <a:cxn ang="T109">
                      <a:pos x="T26" y="T27"/>
                    </a:cxn>
                    <a:cxn ang="T110">
                      <a:pos x="T28" y="T29"/>
                    </a:cxn>
                    <a:cxn ang="T111">
                      <a:pos x="T30" y="T31"/>
                    </a:cxn>
                    <a:cxn ang="T112">
                      <a:pos x="T32" y="T33"/>
                    </a:cxn>
                    <a:cxn ang="T113">
                      <a:pos x="T34" y="T35"/>
                    </a:cxn>
                    <a:cxn ang="T114">
                      <a:pos x="T36" y="T37"/>
                    </a:cxn>
                    <a:cxn ang="T115">
                      <a:pos x="T38" y="T39"/>
                    </a:cxn>
                    <a:cxn ang="T116">
                      <a:pos x="T40" y="T41"/>
                    </a:cxn>
                    <a:cxn ang="T117">
                      <a:pos x="T42" y="T43"/>
                    </a:cxn>
                    <a:cxn ang="T118">
                      <a:pos x="T44" y="T45"/>
                    </a:cxn>
                    <a:cxn ang="T119">
                      <a:pos x="T46" y="T47"/>
                    </a:cxn>
                    <a:cxn ang="T120">
                      <a:pos x="T48" y="T49"/>
                    </a:cxn>
                    <a:cxn ang="T121">
                      <a:pos x="T50" y="T51"/>
                    </a:cxn>
                    <a:cxn ang="T122">
                      <a:pos x="T52" y="T53"/>
                    </a:cxn>
                    <a:cxn ang="T123">
                      <a:pos x="T54" y="T55"/>
                    </a:cxn>
                    <a:cxn ang="T124">
                      <a:pos x="T56" y="T57"/>
                    </a:cxn>
                    <a:cxn ang="T125">
                      <a:pos x="T58" y="T59"/>
                    </a:cxn>
                    <a:cxn ang="T126">
                      <a:pos x="T60" y="T61"/>
                    </a:cxn>
                    <a:cxn ang="T127">
                      <a:pos x="T62" y="T63"/>
                    </a:cxn>
                    <a:cxn ang="T128">
                      <a:pos x="T64" y="T65"/>
                    </a:cxn>
                    <a:cxn ang="T129">
                      <a:pos x="T66" y="T67"/>
                    </a:cxn>
                    <a:cxn ang="T130">
                      <a:pos x="T68" y="T69"/>
                    </a:cxn>
                    <a:cxn ang="T131">
                      <a:pos x="T70" y="T71"/>
                    </a:cxn>
                    <a:cxn ang="T132">
                      <a:pos x="T72" y="T73"/>
                    </a:cxn>
                    <a:cxn ang="T133">
                      <a:pos x="T74" y="T75"/>
                    </a:cxn>
                    <a:cxn ang="T134">
                      <a:pos x="T76" y="T77"/>
                    </a:cxn>
                    <a:cxn ang="T135">
                      <a:pos x="T78" y="T79"/>
                    </a:cxn>
                    <a:cxn ang="T136">
                      <a:pos x="T80" y="T81"/>
                    </a:cxn>
                    <a:cxn ang="T137">
                      <a:pos x="T82" y="T83"/>
                    </a:cxn>
                    <a:cxn ang="T138">
                      <a:pos x="T84" y="T85"/>
                    </a:cxn>
                    <a:cxn ang="T139">
                      <a:pos x="T86" y="T87"/>
                    </a:cxn>
                    <a:cxn ang="T140">
                      <a:pos x="T88" y="T89"/>
                    </a:cxn>
                    <a:cxn ang="T141">
                      <a:pos x="T90" y="T91"/>
                    </a:cxn>
                    <a:cxn ang="T142">
                      <a:pos x="T92" y="T93"/>
                    </a:cxn>
                    <a:cxn ang="T143">
                      <a:pos x="T94" y="T95"/>
                    </a:cxn>
                  </a:cxnLst>
                  <a:rect l="0" t="0" r="r" b="b"/>
                  <a:pathLst>
                    <a:path w="1117" h="518">
                      <a:moveTo>
                        <a:pt x="1112" y="351"/>
                      </a:moveTo>
                      <a:lnTo>
                        <a:pt x="1117" y="161"/>
                      </a:lnTo>
                      <a:lnTo>
                        <a:pt x="1116" y="152"/>
                      </a:lnTo>
                      <a:lnTo>
                        <a:pt x="1114" y="145"/>
                      </a:lnTo>
                      <a:lnTo>
                        <a:pt x="1110" y="138"/>
                      </a:lnTo>
                      <a:lnTo>
                        <a:pt x="1105" y="132"/>
                      </a:lnTo>
                      <a:lnTo>
                        <a:pt x="1099" y="126"/>
                      </a:lnTo>
                      <a:lnTo>
                        <a:pt x="1092" y="123"/>
                      </a:lnTo>
                      <a:lnTo>
                        <a:pt x="1086" y="122"/>
                      </a:lnTo>
                      <a:lnTo>
                        <a:pt x="1078" y="121"/>
                      </a:lnTo>
                      <a:lnTo>
                        <a:pt x="990" y="121"/>
                      </a:lnTo>
                      <a:lnTo>
                        <a:pt x="974" y="71"/>
                      </a:lnTo>
                      <a:lnTo>
                        <a:pt x="973" y="64"/>
                      </a:lnTo>
                      <a:lnTo>
                        <a:pt x="970" y="57"/>
                      </a:lnTo>
                      <a:lnTo>
                        <a:pt x="966" y="52"/>
                      </a:lnTo>
                      <a:lnTo>
                        <a:pt x="962" y="46"/>
                      </a:lnTo>
                      <a:lnTo>
                        <a:pt x="956" y="42"/>
                      </a:lnTo>
                      <a:lnTo>
                        <a:pt x="950" y="39"/>
                      </a:lnTo>
                      <a:lnTo>
                        <a:pt x="943" y="36"/>
                      </a:lnTo>
                      <a:lnTo>
                        <a:pt x="936" y="35"/>
                      </a:lnTo>
                      <a:lnTo>
                        <a:pt x="792" y="35"/>
                      </a:lnTo>
                      <a:lnTo>
                        <a:pt x="760" y="0"/>
                      </a:lnTo>
                      <a:lnTo>
                        <a:pt x="618" y="0"/>
                      </a:lnTo>
                      <a:lnTo>
                        <a:pt x="588" y="35"/>
                      </a:lnTo>
                      <a:lnTo>
                        <a:pt x="44" y="35"/>
                      </a:lnTo>
                      <a:lnTo>
                        <a:pt x="0" y="344"/>
                      </a:lnTo>
                      <a:lnTo>
                        <a:pt x="73" y="465"/>
                      </a:lnTo>
                      <a:lnTo>
                        <a:pt x="171" y="465"/>
                      </a:lnTo>
                      <a:lnTo>
                        <a:pt x="172" y="476"/>
                      </a:lnTo>
                      <a:lnTo>
                        <a:pt x="176" y="485"/>
                      </a:lnTo>
                      <a:lnTo>
                        <a:pt x="181" y="494"/>
                      </a:lnTo>
                      <a:lnTo>
                        <a:pt x="188" y="503"/>
                      </a:lnTo>
                      <a:lnTo>
                        <a:pt x="195" y="509"/>
                      </a:lnTo>
                      <a:lnTo>
                        <a:pt x="204" y="514"/>
                      </a:lnTo>
                      <a:lnTo>
                        <a:pt x="214" y="517"/>
                      </a:lnTo>
                      <a:lnTo>
                        <a:pt x="223" y="518"/>
                      </a:lnTo>
                      <a:lnTo>
                        <a:pt x="231" y="517"/>
                      </a:lnTo>
                      <a:lnTo>
                        <a:pt x="239" y="516"/>
                      </a:lnTo>
                      <a:lnTo>
                        <a:pt x="246" y="512"/>
                      </a:lnTo>
                      <a:lnTo>
                        <a:pt x="253" y="508"/>
                      </a:lnTo>
                      <a:lnTo>
                        <a:pt x="258" y="503"/>
                      </a:lnTo>
                      <a:lnTo>
                        <a:pt x="264" y="497"/>
                      </a:lnTo>
                      <a:lnTo>
                        <a:pt x="268" y="490"/>
                      </a:lnTo>
                      <a:lnTo>
                        <a:pt x="271" y="482"/>
                      </a:lnTo>
                      <a:lnTo>
                        <a:pt x="274" y="490"/>
                      </a:lnTo>
                      <a:lnTo>
                        <a:pt x="280" y="497"/>
                      </a:lnTo>
                      <a:lnTo>
                        <a:pt x="284" y="503"/>
                      </a:lnTo>
                      <a:lnTo>
                        <a:pt x="291" y="508"/>
                      </a:lnTo>
                      <a:lnTo>
                        <a:pt x="297" y="512"/>
                      </a:lnTo>
                      <a:lnTo>
                        <a:pt x="305" y="516"/>
                      </a:lnTo>
                      <a:lnTo>
                        <a:pt x="312" y="517"/>
                      </a:lnTo>
                      <a:lnTo>
                        <a:pt x="320" y="518"/>
                      </a:lnTo>
                      <a:lnTo>
                        <a:pt x="330" y="517"/>
                      </a:lnTo>
                      <a:lnTo>
                        <a:pt x="339" y="514"/>
                      </a:lnTo>
                      <a:lnTo>
                        <a:pt x="348" y="509"/>
                      </a:lnTo>
                      <a:lnTo>
                        <a:pt x="356" y="503"/>
                      </a:lnTo>
                      <a:lnTo>
                        <a:pt x="362" y="494"/>
                      </a:lnTo>
                      <a:lnTo>
                        <a:pt x="368" y="485"/>
                      </a:lnTo>
                      <a:lnTo>
                        <a:pt x="371" y="476"/>
                      </a:lnTo>
                      <a:lnTo>
                        <a:pt x="372" y="465"/>
                      </a:lnTo>
                      <a:lnTo>
                        <a:pt x="717" y="465"/>
                      </a:lnTo>
                      <a:lnTo>
                        <a:pt x="718" y="476"/>
                      </a:lnTo>
                      <a:lnTo>
                        <a:pt x="721" y="485"/>
                      </a:lnTo>
                      <a:lnTo>
                        <a:pt x="727" y="494"/>
                      </a:lnTo>
                      <a:lnTo>
                        <a:pt x="733" y="503"/>
                      </a:lnTo>
                      <a:lnTo>
                        <a:pt x="741" y="509"/>
                      </a:lnTo>
                      <a:lnTo>
                        <a:pt x="749" y="514"/>
                      </a:lnTo>
                      <a:lnTo>
                        <a:pt x="759" y="517"/>
                      </a:lnTo>
                      <a:lnTo>
                        <a:pt x="769" y="518"/>
                      </a:lnTo>
                      <a:lnTo>
                        <a:pt x="776" y="517"/>
                      </a:lnTo>
                      <a:lnTo>
                        <a:pt x="784" y="516"/>
                      </a:lnTo>
                      <a:lnTo>
                        <a:pt x="792" y="512"/>
                      </a:lnTo>
                      <a:lnTo>
                        <a:pt x="798" y="508"/>
                      </a:lnTo>
                      <a:lnTo>
                        <a:pt x="805" y="503"/>
                      </a:lnTo>
                      <a:lnTo>
                        <a:pt x="810" y="497"/>
                      </a:lnTo>
                      <a:lnTo>
                        <a:pt x="814" y="490"/>
                      </a:lnTo>
                      <a:lnTo>
                        <a:pt x="818" y="482"/>
                      </a:lnTo>
                      <a:lnTo>
                        <a:pt x="821" y="490"/>
                      </a:lnTo>
                      <a:lnTo>
                        <a:pt x="825" y="497"/>
                      </a:lnTo>
                      <a:lnTo>
                        <a:pt x="831" y="503"/>
                      </a:lnTo>
                      <a:lnTo>
                        <a:pt x="836" y="508"/>
                      </a:lnTo>
                      <a:lnTo>
                        <a:pt x="843" y="512"/>
                      </a:lnTo>
                      <a:lnTo>
                        <a:pt x="850" y="516"/>
                      </a:lnTo>
                      <a:lnTo>
                        <a:pt x="858" y="517"/>
                      </a:lnTo>
                      <a:lnTo>
                        <a:pt x="865" y="518"/>
                      </a:lnTo>
                      <a:lnTo>
                        <a:pt x="875" y="517"/>
                      </a:lnTo>
                      <a:lnTo>
                        <a:pt x="885" y="514"/>
                      </a:lnTo>
                      <a:lnTo>
                        <a:pt x="894" y="509"/>
                      </a:lnTo>
                      <a:lnTo>
                        <a:pt x="901" y="503"/>
                      </a:lnTo>
                      <a:lnTo>
                        <a:pt x="908" y="494"/>
                      </a:lnTo>
                      <a:lnTo>
                        <a:pt x="913" y="485"/>
                      </a:lnTo>
                      <a:lnTo>
                        <a:pt x="916" y="476"/>
                      </a:lnTo>
                      <a:lnTo>
                        <a:pt x="917" y="465"/>
                      </a:lnTo>
                      <a:lnTo>
                        <a:pt x="1112" y="465"/>
                      </a:lnTo>
                      <a:lnTo>
                        <a:pt x="1066" y="401"/>
                      </a:lnTo>
                      <a:lnTo>
                        <a:pt x="1112" y="35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412" name="Freeform 274"/>
                <p:cNvSpPr>
                  <a:spLocks/>
                </p:cNvSpPr>
                <p:nvPr/>
              </p:nvSpPr>
              <p:spPr bwMode="auto">
                <a:xfrm>
                  <a:off x="3888" y="1584"/>
                  <a:ext cx="1038" cy="354"/>
                </a:xfrm>
                <a:custGeom>
                  <a:avLst/>
                  <a:gdLst>
                    <a:gd name="T0" fmla="*/ 1033 w 1038"/>
                    <a:gd name="T1" fmla="*/ 263 h 354"/>
                    <a:gd name="T2" fmla="*/ 976 w 1038"/>
                    <a:gd name="T3" fmla="*/ 325 h 354"/>
                    <a:gd name="T4" fmla="*/ 997 w 1038"/>
                    <a:gd name="T5" fmla="*/ 354 h 354"/>
                    <a:gd name="T6" fmla="*/ 53 w 1038"/>
                    <a:gd name="T7" fmla="*/ 354 h 354"/>
                    <a:gd name="T8" fmla="*/ 12 w 1038"/>
                    <a:gd name="T9" fmla="*/ 287 h 354"/>
                    <a:gd name="T10" fmla="*/ 869 w 1038"/>
                    <a:gd name="T11" fmla="*/ 287 h 354"/>
                    <a:gd name="T12" fmla="*/ 842 w 1038"/>
                    <a:gd name="T13" fmla="*/ 249 h 354"/>
                    <a:gd name="T14" fmla="*/ 0 w 1038"/>
                    <a:gd name="T15" fmla="*/ 249 h 354"/>
                    <a:gd name="T16" fmla="*/ 36 w 1038"/>
                    <a:gd name="T17" fmla="*/ 0 h 354"/>
                    <a:gd name="T18" fmla="*/ 895 w 1038"/>
                    <a:gd name="T19" fmla="*/ 0 h 354"/>
                    <a:gd name="T20" fmla="*/ 895 w 1038"/>
                    <a:gd name="T21" fmla="*/ 0 h 354"/>
                    <a:gd name="T22" fmla="*/ 895 w 1038"/>
                    <a:gd name="T23" fmla="*/ 1 h 354"/>
                    <a:gd name="T24" fmla="*/ 895 w 1038"/>
                    <a:gd name="T25" fmla="*/ 1 h 354"/>
                    <a:gd name="T26" fmla="*/ 895 w 1038"/>
                    <a:gd name="T27" fmla="*/ 2 h 354"/>
                    <a:gd name="T28" fmla="*/ 895 w 1038"/>
                    <a:gd name="T29" fmla="*/ 5 h 354"/>
                    <a:gd name="T30" fmla="*/ 904 w 1038"/>
                    <a:gd name="T31" fmla="*/ 26 h 354"/>
                    <a:gd name="T32" fmla="*/ 788 w 1038"/>
                    <a:gd name="T33" fmla="*/ 26 h 354"/>
                    <a:gd name="T34" fmla="*/ 816 w 1038"/>
                    <a:gd name="T35" fmla="*/ 83 h 354"/>
                    <a:gd name="T36" fmla="*/ 1037 w 1038"/>
                    <a:gd name="T37" fmla="*/ 85 h 354"/>
                    <a:gd name="T38" fmla="*/ 1037 w 1038"/>
                    <a:gd name="T39" fmla="*/ 85 h 354"/>
                    <a:gd name="T40" fmla="*/ 1038 w 1038"/>
                    <a:gd name="T41" fmla="*/ 86 h 354"/>
                    <a:gd name="T42" fmla="*/ 1038 w 1038"/>
                    <a:gd name="T43" fmla="*/ 86 h 354"/>
                    <a:gd name="T44" fmla="*/ 1038 w 1038"/>
                    <a:gd name="T45" fmla="*/ 87 h 354"/>
                    <a:gd name="T46" fmla="*/ 1033 w 1038"/>
                    <a:gd name="T47" fmla="*/ 263 h 354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0" t="0" r="r" b="b"/>
                  <a:pathLst>
                    <a:path w="1038" h="354">
                      <a:moveTo>
                        <a:pt x="1033" y="263"/>
                      </a:moveTo>
                      <a:lnTo>
                        <a:pt x="976" y="325"/>
                      </a:lnTo>
                      <a:lnTo>
                        <a:pt x="997" y="354"/>
                      </a:lnTo>
                      <a:lnTo>
                        <a:pt x="53" y="354"/>
                      </a:lnTo>
                      <a:lnTo>
                        <a:pt x="12" y="287"/>
                      </a:lnTo>
                      <a:lnTo>
                        <a:pt x="869" y="287"/>
                      </a:lnTo>
                      <a:lnTo>
                        <a:pt x="842" y="249"/>
                      </a:lnTo>
                      <a:lnTo>
                        <a:pt x="0" y="249"/>
                      </a:lnTo>
                      <a:lnTo>
                        <a:pt x="36" y="0"/>
                      </a:lnTo>
                      <a:lnTo>
                        <a:pt x="895" y="0"/>
                      </a:lnTo>
                      <a:lnTo>
                        <a:pt x="895" y="1"/>
                      </a:lnTo>
                      <a:lnTo>
                        <a:pt x="895" y="2"/>
                      </a:lnTo>
                      <a:lnTo>
                        <a:pt x="895" y="5"/>
                      </a:lnTo>
                      <a:lnTo>
                        <a:pt x="904" y="26"/>
                      </a:lnTo>
                      <a:lnTo>
                        <a:pt x="788" y="26"/>
                      </a:lnTo>
                      <a:lnTo>
                        <a:pt x="816" y="83"/>
                      </a:lnTo>
                      <a:lnTo>
                        <a:pt x="1037" y="85"/>
                      </a:lnTo>
                      <a:lnTo>
                        <a:pt x="1038" y="86"/>
                      </a:lnTo>
                      <a:lnTo>
                        <a:pt x="1038" y="87"/>
                      </a:lnTo>
                      <a:lnTo>
                        <a:pt x="1033" y="263"/>
                      </a:lnTo>
                      <a:close/>
                    </a:path>
                  </a:pathLst>
                </a:custGeom>
                <a:solidFill>
                  <a:srgbClr val="3FB2E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413" name="Freeform 275"/>
                <p:cNvSpPr>
                  <a:spLocks/>
                </p:cNvSpPr>
                <p:nvPr/>
              </p:nvSpPr>
              <p:spPr bwMode="auto">
                <a:xfrm>
                  <a:off x="4873" y="1694"/>
                  <a:ext cx="35" cy="75"/>
                </a:xfrm>
                <a:custGeom>
                  <a:avLst/>
                  <a:gdLst>
                    <a:gd name="T0" fmla="*/ 17 w 35"/>
                    <a:gd name="T1" fmla="*/ 0 h 75"/>
                    <a:gd name="T2" fmla="*/ 11 w 35"/>
                    <a:gd name="T3" fmla="*/ 3 h 75"/>
                    <a:gd name="T4" fmla="*/ 5 w 35"/>
                    <a:gd name="T5" fmla="*/ 11 h 75"/>
                    <a:gd name="T6" fmla="*/ 1 w 35"/>
                    <a:gd name="T7" fmla="*/ 24 h 75"/>
                    <a:gd name="T8" fmla="*/ 0 w 35"/>
                    <a:gd name="T9" fmla="*/ 38 h 75"/>
                    <a:gd name="T10" fmla="*/ 1 w 35"/>
                    <a:gd name="T11" fmla="*/ 53 h 75"/>
                    <a:gd name="T12" fmla="*/ 5 w 35"/>
                    <a:gd name="T13" fmla="*/ 64 h 75"/>
                    <a:gd name="T14" fmla="*/ 11 w 35"/>
                    <a:gd name="T15" fmla="*/ 71 h 75"/>
                    <a:gd name="T16" fmla="*/ 17 w 35"/>
                    <a:gd name="T17" fmla="*/ 75 h 75"/>
                    <a:gd name="T18" fmla="*/ 24 w 35"/>
                    <a:gd name="T19" fmla="*/ 71 h 75"/>
                    <a:gd name="T20" fmla="*/ 29 w 35"/>
                    <a:gd name="T21" fmla="*/ 64 h 75"/>
                    <a:gd name="T22" fmla="*/ 34 w 35"/>
                    <a:gd name="T23" fmla="*/ 53 h 75"/>
                    <a:gd name="T24" fmla="*/ 35 w 35"/>
                    <a:gd name="T25" fmla="*/ 38 h 75"/>
                    <a:gd name="T26" fmla="*/ 34 w 35"/>
                    <a:gd name="T27" fmla="*/ 24 h 75"/>
                    <a:gd name="T28" fmla="*/ 29 w 35"/>
                    <a:gd name="T29" fmla="*/ 11 h 75"/>
                    <a:gd name="T30" fmla="*/ 24 w 35"/>
                    <a:gd name="T31" fmla="*/ 3 h 75"/>
                    <a:gd name="T32" fmla="*/ 17 w 35"/>
                    <a:gd name="T33" fmla="*/ 0 h 75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0" t="0" r="r" b="b"/>
                  <a:pathLst>
                    <a:path w="35" h="75">
                      <a:moveTo>
                        <a:pt x="17" y="0"/>
                      </a:moveTo>
                      <a:lnTo>
                        <a:pt x="11" y="3"/>
                      </a:lnTo>
                      <a:lnTo>
                        <a:pt x="5" y="11"/>
                      </a:lnTo>
                      <a:lnTo>
                        <a:pt x="1" y="24"/>
                      </a:lnTo>
                      <a:lnTo>
                        <a:pt x="0" y="38"/>
                      </a:lnTo>
                      <a:lnTo>
                        <a:pt x="1" y="53"/>
                      </a:lnTo>
                      <a:lnTo>
                        <a:pt x="5" y="64"/>
                      </a:lnTo>
                      <a:lnTo>
                        <a:pt x="11" y="71"/>
                      </a:lnTo>
                      <a:lnTo>
                        <a:pt x="17" y="75"/>
                      </a:lnTo>
                      <a:lnTo>
                        <a:pt x="24" y="71"/>
                      </a:lnTo>
                      <a:lnTo>
                        <a:pt x="29" y="64"/>
                      </a:lnTo>
                      <a:lnTo>
                        <a:pt x="34" y="53"/>
                      </a:lnTo>
                      <a:lnTo>
                        <a:pt x="35" y="38"/>
                      </a:lnTo>
                      <a:lnTo>
                        <a:pt x="34" y="24"/>
                      </a:lnTo>
                      <a:lnTo>
                        <a:pt x="29" y="11"/>
                      </a:lnTo>
                      <a:lnTo>
                        <a:pt x="24" y="3"/>
                      </a:lnTo>
                      <a:lnTo>
                        <a:pt x="17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414" name="Freeform 276"/>
                <p:cNvSpPr>
                  <a:spLocks/>
                </p:cNvSpPr>
                <p:nvPr/>
              </p:nvSpPr>
              <p:spPr bwMode="auto">
                <a:xfrm>
                  <a:off x="4481" y="1614"/>
                  <a:ext cx="189" cy="49"/>
                </a:xfrm>
                <a:custGeom>
                  <a:avLst/>
                  <a:gdLst>
                    <a:gd name="T0" fmla="*/ 23 w 189"/>
                    <a:gd name="T1" fmla="*/ 49 h 49"/>
                    <a:gd name="T2" fmla="*/ 0 w 189"/>
                    <a:gd name="T3" fmla="*/ 0 h 49"/>
                    <a:gd name="T4" fmla="*/ 162 w 189"/>
                    <a:gd name="T5" fmla="*/ 0 h 49"/>
                    <a:gd name="T6" fmla="*/ 189 w 189"/>
                    <a:gd name="T7" fmla="*/ 49 h 49"/>
                    <a:gd name="T8" fmla="*/ 23 w 189"/>
                    <a:gd name="T9" fmla="*/ 49 h 4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89" h="49">
                      <a:moveTo>
                        <a:pt x="23" y="49"/>
                      </a:moveTo>
                      <a:lnTo>
                        <a:pt x="0" y="0"/>
                      </a:lnTo>
                      <a:lnTo>
                        <a:pt x="162" y="0"/>
                      </a:lnTo>
                      <a:lnTo>
                        <a:pt x="189" y="49"/>
                      </a:lnTo>
                      <a:lnTo>
                        <a:pt x="23" y="4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403" name="Group 277"/>
              <p:cNvGrpSpPr>
                <a:grpSpLocks/>
              </p:cNvGrpSpPr>
              <p:nvPr/>
            </p:nvGrpSpPr>
            <p:grpSpPr bwMode="auto">
              <a:xfrm>
                <a:off x="1728" y="1008"/>
                <a:ext cx="1073" cy="483"/>
                <a:chOff x="2375" y="2170"/>
                <a:chExt cx="1073" cy="483"/>
              </a:xfrm>
            </p:grpSpPr>
            <p:sp>
              <p:nvSpPr>
                <p:cNvPr id="14404" name="Freeform 278"/>
                <p:cNvSpPr>
                  <a:spLocks/>
                </p:cNvSpPr>
                <p:nvPr/>
              </p:nvSpPr>
              <p:spPr bwMode="auto">
                <a:xfrm>
                  <a:off x="2375" y="2170"/>
                  <a:ext cx="1073" cy="483"/>
                </a:xfrm>
                <a:custGeom>
                  <a:avLst/>
                  <a:gdLst>
                    <a:gd name="T0" fmla="*/ 245 w 1073"/>
                    <a:gd name="T1" fmla="*/ 482 h 483"/>
                    <a:gd name="T2" fmla="*/ 260 w 1073"/>
                    <a:gd name="T3" fmla="*/ 477 h 483"/>
                    <a:gd name="T4" fmla="*/ 272 w 1073"/>
                    <a:gd name="T5" fmla="*/ 468 h 483"/>
                    <a:gd name="T6" fmla="*/ 282 w 1073"/>
                    <a:gd name="T7" fmla="*/ 455 h 483"/>
                    <a:gd name="T8" fmla="*/ 288 w 1073"/>
                    <a:gd name="T9" fmla="*/ 455 h 483"/>
                    <a:gd name="T10" fmla="*/ 298 w 1073"/>
                    <a:gd name="T11" fmla="*/ 468 h 483"/>
                    <a:gd name="T12" fmla="*/ 311 w 1073"/>
                    <a:gd name="T13" fmla="*/ 477 h 483"/>
                    <a:gd name="T14" fmla="*/ 326 w 1073"/>
                    <a:gd name="T15" fmla="*/ 482 h 483"/>
                    <a:gd name="T16" fmla="*/ 344 w 1073"/>
                    <a:gd name="T17" fmla="*/ 482 h 483"/>
                    <a:gd name="T18" fmla="*/ 362 w 1073"/>
                    <a:gd name="T19" fmla="*/ 474 h 483"/>
                    <a:gd name="T20" fmla="*/ 376 w 1073"/>
                    <a:gd name="T21" fmla="*/ 459 h 483"/>
                    <a:gd name="T22" fmla="*/ 385 w 1073"/>
                    <a:gd name="T23" fmla="*/ 441 h 483"/>
                    <a:gd name="T24" fmla="*/ 734 w 1073"/>
                    <a:gd name="T25" fmla="*/ 430 h 483"/>
                    <a:gd name="T26" fmla="*/ 739 w 1073"/>
                    <a:gd name="T27" fmla="*/ 450 h 483"/>
                    <a:gd name="T28" fmla="*/ 750 w 1073"/>
                    <a:gd name="T29" fmla="*/ 468 h 483"/>
                    <a:gd name="T30" fmla="*/ 767 w 1073"/>
                    <a:gd name="T31" fmla="*/ 479 h 483"/>
                    <a:gd name="T32" fmla="*/ 786 w 1073"/>
                    <a:gd name="T33" fmla="*/ 483 h 483"/>
                    <a:gd name="T34" fmla="*/ 801 w 1073"/>
                    <a:gd name="T35" fmla="*/ 481 h 483"/>
                    <a:gd name="T36" fmla="*/ 816 w 1073"/>
                    <a:gd name="T37" fmla="*/ 473 h 483"/>
                    <a:gd name="T38" fmla="*/ 827 w 1073"/>
                    <a:gd name="T39" fmla="*/ 462 h 483"/>
                    <a:gd name="T40" fmla="*/ 835 w 1073"/>
                    <a:gd name="T41" fmla="*/ 447 h 483"/>
                    <a:gd name="T42" fmla="*/ 843 w 1073"/>
                    <a:gd name="T43" fmla="*/ 462 h 483"/>
                    <a:gd name="T44" fmla="*/ 853 w 1073"/>
                    <a:gd name="T45" fmla="*/ 473 h 483"/>
                    <a:gd name="T46" fmla="*/ 868 w 1073"/>
                    <a:gd name="T47" fmla="*/ 481 h 483"/>
                    <a:gd name="T48" fmla="*/ 883 w 1073"/>
                    <a:gd name="T49" fmla="*/ 483 h 483"/>
                    <a:gd name="T50" fmla="*/ 902 w 1073"/>
                    <a:gd name="T51" fmla="*/ 479 h 483"/>
                    <a:gd name="T52" fmla="*/ 919 w 1073"/>
                    <a:gd name="T53" fmla="*/ 468 h 483"/>
                    <a:gd name="T54" fmla="*/ 930 w 1073"/>
                    <a:gd name="T55" fmla="*/ 450 h 483"/>
                    <a:gd name="T56" fmla="*/ 935 w 1073"/>
                    <a:gd name="T57" fmla="*/ 430 h 483"/>
                    <a:gd name="T58" fmla="*/ 994 w 1073"/>
                    <a:gd name="T59" fmla="*/ 302 h 483"/>
                    <a:gd name="T60" fmla="*/ 59 w 1073"/>
                    <a:gd name="T61" fmla="*/ 0 h 483"/>
                    <a:gd name="T62" fmla="*/ 74 w 1073"/>
                    <a:gd name="T63" fmla="*/ 430 h 483"/>
                    <a:gd name="T64" fmla="*/ 187 w 1073"/>
                    <a:gd name="T65" fmla="*/ 441 h 483"/>
                    <a:gd name="T66" fmla="*/ 195 w 1073"/>
                    <a:gd name="T67" fmla="*/ 459 h 483"/>
                    <a:gd name="T68" fmla="*/ 209 w 1073"/>
                    <a:gd name="T69" fmla="*/ 474 h 483"/>
                    <a:gd name="T70" fmla="*/ 228 w 1073"/>
                    <a:gd name="T71" fmla="*/ 482 h 483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0" t="0" r="r" b="b"/>
                  <a:pathLst>
                    <a:path w="1073" h="483">
                      <a:moveTo>
                        <a:pt x="237" y="483"/>
                      </a:moveTo>
                      <a:lnTo>
                        <a:pt x="245" y="482"/>
                      </a:lnTo>
                      <a:lnTo>
                        <a:pt x="253" y="481"/>
                      </a:lnTo>
                      <a:lnTo>
                        <a:pt x="260" y="477"/>
                      </a:lnTo>
                      <a:lnTo>
                        <a:pt x="267" y="473"/>
                      </a:lnTo>
                      <a:lnTo>
                        <a:pt x="272" y="468"/>
                      </a:lnTo>
                      <a:lnTo>
                        <a:pt x="278" y="462"/>
                      </a:lnTo>
                      <a:lnTo>
                        <a:pt x="282" y="455"/>
                      </a:lnTo>
                      <a:lnTo>
                        <a:pt x="285" y="447"/>
                      </a:lnTo>
                      <a:lnTo>
                        <a:pt x="288" y="455"/>
                      </a:lnTo>
                      <a:lnTo>
                        <a:pt x="294" y="462"/>
                      </a:lnTo>
                      <a:lnTo>
                        <a:pt x="298" y="468"/>
                      </a:lnTo>
                      <a:lnTo>
                        <a:pt x="305" y="473"/>
                      </a:lnTo>
                      <a:lnTo>
                        <a:pt x="311" y="477"/>
                      </a:lnTo>
                      <a:lnTo>
                        <a:pt x="319" y="481"/>
                      </a:lnTo>
                      <a:lnTo>
                        <a:pt x="326" y="482"/>
                      </a:lnTo>
                      <a:lnTo>
                        <a:pt x="334" y="483"/>
                      </a:lnTo>
                      <a:lnTo>
                        <a:pt x="344" y="482"/>
                      </a:lnTo>
                      <a:lnTo>
                        <a:pt x="354" y="479"/>
                      </a:lnTo>
                      <a:lnTo>
                        <a:pt x="362" y="474"/>
                      </a:lnTo>
                      <a:lnTo>
                        <a:pt x="370" y="468"/>
                      </a:lnTo>
                      <a:lnTo>
                        <a:pt x="376" y="459"/>
                      </a:lnTo>
                      <a:lnTo>
                        <a:pt x="382" y="450"/>
                      </a:lnTo>
                      <a:lnTo>
                        <a:pt x="385" y="441"/>
                      </a:lnTo>
                      <a:lnTo>
                        <a:pt x="386" y="430"/>
                      </a:lnTo>
                      <a:lnTo>
                        <a:pt x="734" y="430"/>
                      </a:lnTo>
                      <a:lnTo>
                        <a:pt x="735" y="441"/>
                      </a:lnTo>
                      <a:lnTo>
                        <a:pt x="739" y="450"/>
                      </a:lnTo>
                      <a:lnTo>
                        <a:pt x="744" y="459"/>
                      </a:lnTo>
                      <a:lnTo>
                        <a:pt x="750" y="468"/>
                      </a:lnTo>
                      <a:lnTo>
                        <a:pt x="758" y="474"/>
                      </a:lnTo>
                      <a:lnTo>
                        <a:pt x="767" y="479"/>
                      </a:lnTo>
                      <a:lnTo>
                        <a:pt x="776" y="482"/>
                      </a:lnTo>
                      <a:lnTo>
                        <a:pt x="786" y="483"/>
                      </a:lnTo>
                      <a:lnTo>
                        <a:pt x="794" y="482"/>
                      </a:lnTo>
                      <a:lnTo>
                        <a:pt x="801" y="481"/>
                      </a:lnTo>
                      <a:lnTo>
                        <a:pt x="809" y="477"/>
                      </a:lnTo>
                      <a:lnTo>
                        <a:pt x="816" y="473"/>
                      </a:lnTo>
                      <a:lnTo>
                        <a:pt x="822" y="468"/>
                      </a:lnTo>
                      <a:lnTo>
                        <a:pt x="827" y="462"/>
                      </a:lnTo>
                      <a:lnTo>
                        <a:pt x="832" y="455"/>
                      </a:lnTo>
                      <a:lnTo>
                        <a:pt x="835" y="447"/>
                      </a:lnTo>
                      <a:lnTo>
                        <a:pt x="838" y="455"/>
                      </a:lnTo>
                      <a:lnTo>
                        <a:pt x="843" y="462"/>
                      </a:lnTo>
                      <a:lnTo>
                        <a:pt x="848" y="468"/>
                      </a:lnTo>
                      <a:lnTo>
                        <a:pt x="853" y="473"/>
                      </a:lnTo>
                      <a:lnTo>
                        <a:pt x="860" y="477"/>
                      </a:lnTo>
                      <a:lnTo>
                        <a:pt x="868" y="481"/>
                      </a:lnTo>
                      <a:lnTo>
                        <a:pt x="875" y="482"/>
                      </a:lnTo>
                      <a:lnTo>
                        <a:pt x="883" y="483"/>
                      </a:lnTo>
                      <a:lnTo>
                        <a:pt x="893" y="482"/>
                      </a:lnTo>
                      <a:lnTo>
                        <a:pt x="902" y="479"/>
                      </a:lnTo>
                      <a:lnTo>
                        <a:pt x="911" y="474"/>
                      </a:lnTo>
                      <a:lnTo>
                        <a:pt x="919" y="468"/>
                      </a:lnTo>
                      <a:lnTo>
                        <a:pt x="925" y="459"/>
                      </a:lnTo>
                      <a:lnTo>
                        <a:pt x="930" y="450"/>
                      </a:lnTo>
                      <a:lnTo>
                        <a:pt x="934" y="441"/>
                      </a:lnTo>
                      <a:lnTo>
                        <a:pt x="935" y="430"/>
                      </a:lnTo>
                      <a:lnTo>
                        <a:pt x="1073" y="430"/>
                      </a:lnTo>
                      <a:lnTo>
                        <a:pt x="994" y="302"/>
                      </a:lnTo>
                      <a:lnTo>
                        <a:pt x="1038" y="0"/>
                      </a:lnTo>
                      <a:lnTo>
                        <a:pt x="59" y="0"/>
                      </a:lnTo>
                      <a:lnTo>
                        <a:pt x="0" y="309"/>
                      </a:lnTo>
                      <a:lnTo>
                        <a:pt x="74" y="430"/>
                      </a:lnTo>
                      <a:lnTo>
                        <a:pt x="185" y="430"/>
                      </a:lnTo>
                      <a:lnTo>
                        <a:pt x="187" y="441"/>
                      </a:lnTo>
                      <a:lnTo>
                        <a:pt x="190" y="450"/>
                      </a:lnTo>
                      <a:lnTo>
                        <a:pt x="195" y="459"/>
                      </a:lnTo>
                      <a:lnTo>
                        <a:pt x="202" y="468"/>
                      </a:lnTo>
                      <a:lnTo>
                        <a:pt x="209" y="474"/>
                      </a:lnTo>
                      <a:lnTo>
                        <a:pt x="218" y="479"/>
                      </a:lnTo>
                      <a:lnTo>
                        <a:pt x="228" y="482"/>
                      </a:lnTo>
                      <a:lnTo>
                        <a:pt x="237" y="48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405" name="Freeform 279"/>
                <p:cNvSpPr>
                  <a:spLocks/>
                </p:cNvSpPr>
                <p:nvPr/>
              </p:nvSpPr>
              <p:spPr bwMode="auto">
                <a:xfrm>
                  <a:off x="2415" y="2208"/>
                  <a:ext cx="965" cy="354"/>
                </a:xfrm>
                <a:custGeom>
                  <a:avLst/>
                  <a:gdLst>
                    <a:gd name="T0" fmla="*/ 0 w 965"/>
                    <a:gd name="T1" fmla="*/ 264 h 354"/>
                    <a:gd name="T2" fmla="*/ 50 w 965"/>
                    <a:gd name="T3" fmla="*/ 0 h 354"/>
                    <a:gd name="T4" fmla="*/ 954 w 965"/>
                    <a:gd name="T5" fmla="*/ 0 h 354"/>
                    <a:gd name="T6" fmla="*/ 918 w 965"/>
                    <a:gd name="T7" fmla="*/ 249 h 354"/>
                    <a:gd name="T8" fmla="*/ 131 w 965"/>
                    <a:gd name="T9" fmla="*/ 249 h 354"/>
                    <a:gd name="T10" fmla="*/ 161 w 965"/>
                    <a:gd name="T11" fmla="*/ 287 h 354"/>
                    <a:gd name="T12" fmla="*/ 924 w 965"/>
                    <a:gd name="T13" fmla="*/ 287 h 354"/>
                    <a:gd name="T14" fmla="*/ 965 w 965"/>
                    <a:gd name="T15" fmla="*/ 354 h 354"/>
                    <a:gd name="T16" fmla="*/ 55 w 965"/>
                    <a:gd name="T17" fmla="*/ 354 h 354"/>
                    <a:gd name="T18" fmla="*/ 0 w 965"/>
                    <a:gd name="T19" fmla="*/ 264 h 354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965" h="354">
                      <a:moveTo>
                        <a:pt x="0" y="264"/>
                      </a:moveTo>
                      <a:lnTo>
                        <a:pt x="50" y="0"/>
                      </a:lnTo>
                      <a:lnTo>
                        <a:pt x="954" y="0"/>
                      </a:lnTo>
                      <a:lnTo>
                        <a:pt x="918" y="249"/>
                      </a:lnTo>
                      <a:lnTo>
                        <a:pt x="131" y="249"/>
                      </a:lnTo>
                      <a:lnTo>
                        <a:pt x="161" y="287"/>
                      </a:lnTo>
                      <a:lnTo>
                        <a:pt x="924" y="287"/>
                      </a:lnTo>
                      <a:lnTo>
                        <a:pt x="965" y="354"/>
                      </a:lnTo>
                      <a:lnTo>
                        <a:pt x="55" y="354"/>
                      </a:lnTo>
                      <a:lnTo>
                        <a:pt x="0" y="264"/>
                      </a:lnTo>
                      <a:close/>
                    </a:path>
                  </a:pathLst>
                </a:custGeom>
                <a:solidFill>
                  <a:srgbClr val="3FB2E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406" name="Freeform 280"/>
                <p:cNvSpPr>
                  <a:spLocks/>
                </p:cNvSpPr>
                <p:nvPr/>
              </p:nvSpPr>
              <p:spPr bwMode="auto">
                <a:xfrm>
                  <a:off x="2650" y="2262"/>
                  <a:ext cx="138" cy="110"/>
                </a:xfrm>
                <a:custGeom>
                  <a:avLst/>
                  <a:gdLst>
                    <a:gd name="T0" fmla="*/ 138 w 138"/>
                    <a:gd name="T1" fmla="*/ 0 h 110"/>
                    <a:gd name="T2" fmla="*/ 17 w 138"/>
                    <a:gd name="T3" fmla="*/ 0 h 110"/>
                    <a:gd name="T4" fmla="*/ 0 w 138"/>
                    <a:gd name="T5" fmla="*/ 110 h 110"/>
                    <a:gd name="T6" fmla="*/ 122 w 138"/>
                    <a:gd name="T7" fmla="*/ 110 h 110"/>
                    <a:gd name="T8" fmla="*/ 138 w 138"/>
                    <a:gd name="T9" fmla="*/ 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8" h="110">
                      <a:moveTo>
                        <a:pt x="138" y="0"/>
                      </a:moveTo>
                      <a:lnTo>
                        <a:pt x="17" y="0"/>
                      </a:lnTo>
                      <a:lnTo>
                        <a:pt x="0" y="110"/>
                      </a:lnTo>
                      <a:lnTo>
                        <a:pt x="122" y="110"/>
                      </a:lnTo>
                      <a:lnTo>
                        <a:pt x="13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407" name="Freeform 281"/>
                <p:cNvSpPr>
                  <a:spLocks/>
                </p:cNvSpPr>
                <p:nvPr/>
              </p:nvSpPr>
              <p:spPr bwMode="auto">
                <a:xfrm>
                  <a:off x="2481" y="2262"/>
                  <a:ext cx="138" cy="110"/>
                </a:xfrm>
                <a:custGeom>
                  <a:avLst/>
                  <a:gdLst>
                    <a:gd name="T0" fmla="*/ 122 w 138"/>
                    <a:gd name="T1" fmla="*/ 110 h 110"/>
                    <a:gd name="T2" fmla="*/ 138 w 138"/>
                    <a:gd name="T3" fmla="*/ 0 h 110"/>
                    <a:gd name="T4" fmla="*/ 15 w 138"/>
                    <a:gd name="T5" fmla="*/ 0 h 110"/>
                    <a:gd name="T6" fmla="*/ 0 w 138"/>
                    <a:gd name="T7" fmla="*/ 110 h 110"/>
                    <a:gd name="T8" fmla="*/ 122 w 138"/>
                    <a:gd name="T9" fmla="*/ 11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8" h="110">
                      <a:moveTo>
                        <a:pt x="122" y="110"/>
                      </a:moveTo>
                      <a:lnTo>
                        <a:pt x="138" y="0"/>
                      </a:lnTo>
                      <a:lnTo>
                        <a:pt x="15" y="0"/>
                      </a:lnTo>
                      <a:lnTo>
                        <a:pt x="0" y="110"/>
                      </a:lnTo>
                      <a:lnTo>
                        <a:pt x="122" y="11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408" name="Freeform 282"/>
                <p:cNvSpPr>
                  <a:spLocks/>
                </p:cNvSpPr>
                <p:nvPr/>
              </p:nvSpPr>
              <p:spPr bwMode="auto">
                <a:xfrm>
                  <a:off x="2820" y="2262"/>
                  <a:ext cx="137" cy="110"/>
                </a:xfrm>
                <a:custGeom>
                  <a:avLst/>
                  <a:gdLst>
                    <a:gd name="T0" fmla="*/ 137 w 137"/>
                    <a:gd name="T1" fmla="*/ 0 h 110"/>
                    <a:gd name="T2" fmla="*/ 16 w 137"/>
                    <a:gd name="T3" fmla="*/ 0 h 110"/>
                    <a:gd name="T4" fmla="*/ 0 w 137"/>
                    <a:gd name="T5" fmla="*/ 110 h 110"/>
                    <a:gd name="T6" fmla="*/ 122 w 137"/>
                    <a:gd name="T7" fmla="*/ 110 h 110"/>
                    <a:gd name="T8" fmla="*/ 137 w 137"/>
                    <a:gd name="T9" fmla="*/ 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7" h="110">
                      <a:moveTo>
                        <a:pt x="137" y="0"/>
                      </a:moveTo>
                      <a:lnTo>
                        <a:pt x="16" y="0"/>
                      </a:lnTo>
                      <a:lnTo>
                        <a:pt x="0" y="110"/>
                      </a:lnTo>
                      <a:lnTo>
                        <a:pt x="122" y="110"/>
                      </a:lnTo>
                      <a:lnTo>
                        <a:pt x="137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409" name="Freeform 283"/>
                <p:cNvSpPr>
                  <a:spLocks/>
                </p:cNvSpPr>
                <p:nvPr/>
              </p:nvSpPr>
              <p:spPr bwMode="auto">
                <a:xfrm>
                  <a:off x="2989" y="2262"/>
                  <a:ext cx="136" cy="110"/>
                </a:xfrm>
                <a:custGeom>
                  <a:avLst/>
                  <a:gdLst>
                    <a:gd name="T0" fmla="*/ 136 w 136"/>
                    <a:gd name="T1" fmla="*/ 0 h 110"/>
                    <a:gd name="T2" fmla="*/ 16 w 136"/>
                    <a:gd name="T3" fmla="*/ 0 h 110"/>
                    <a:gd name="T4" fmla="*/ 0 w 136"/>
                    <a:gd name="T5" fmla="*/ 110 h 110"/>
                    <a:gd name="T6" fmla="*/ 121 w 136"/>
                    <a:gd name="T7" fmla="*/ 110 h 110"/>
                    <a:gd name="T8" fmla="*/ 136 w 136"/>
                    <a:gd name="T9" fmla="*/ 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" h="110">
                      <a:moveTo>
                        <a:pt x="136" y="0"/>
                      </a:moveTo>
                      <a:lnTo>
                        <a:pt x="16" y="0"/>
                      </a:lnTo>
                      <a:lnTo>
                        <a:pt x="0" y="110"/>
                      </a:lnTo>
                      <a:lnTo>
                        <a:pt x="121" y="110"/>
                      </a:lnTo>
                      <a:lnTo>
                        <a:pt x="13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410" name="Freeform 284"/>
                <p:cNvSpPr>
                  <a:spLocks/>
                </p:cNvSpPr>
                <p:nvPr/>
              </p:nvSpPr>
              <p:spPr bwMode="auto">
                <a:xfrm>
                  <a:off x="3162" y="2262"/>
                  <a:ext cx="138" cy="110"/>
                </a:xfrm>
                <a:custGeom>
                  <a:avLst/>
                  <a:gdLst>
                    <a:gd name="T0" fmla="*/ 138 w 138"/>
                    <a:gd name="T1" fmla="*/ 0 h 110"/>
                    <a:gd name="T2" fmla="*/ 17 w 138"/>
                    <a:gd name="T3" fmla="*/ 0 h 110"/>
                    <a:gd name="T4" fmla="*/ 0 w 138"/>
                    <a:gd name="T5" fmla="*/ 110 h 110"/>
                    <a:gd name="T6" fmla="*/ 123 w 138"/>
                    <a:gd name="T7" fmla="*/ 110 h 110"/>
                    <a:gd name="T8" fmla="*/ 138 w 138"/>
                    <a:gd name="T9" fmla="*/ 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8" h="110">
                      <a:moveTo>
                        <a:pt x="138" y="0"/>
                      </a:moveTo>
                      <a:lnTo>
                        <a:pt x="17" y="0"/>
                      </a:lnTo>
                      <a:lnTo>
                        <a:pt x="0" y="110"/>
                      </a:lnTo>
                      <a:lnTo>
                        <a:pt x="123" y="110"/>
                      </a:lnTo>
                      <a:lnTo>
                        <a:pt x="13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4379" name="Group 285"/>
            <p:cNvGrpSpPr>
              <a:grpSpLocks/>
            </p:cNvGrpSpPr>
            <p:nvPr/>
          </p:nvGrpSpPr>
          <p:grpSpPr bwMode="auto">
            <a:xfrm rot="10800000" flipH="1" flipV="1">
              <a:off x="4272" y="2683"/>
              <a:ext cx="725" cy="138"/>
              <a:chOff x="624" y="960"/>
              <a:chExt cx="3325" cy="531"/>
            </a:xfrm>
          </p:grpSpPr>
          <p:grpSp>
            <p:nvGrpSpPr>
              <p:cNvPr id="14380" name="Group 286"/>
              <p:cNvGrpSpPr>
                <a:grpSpLocks/>
              </p:cNvGrpSpPr>
              <p:nvPr/>
            </p:nvGrpSpPr>
            <p:grpSpPr bwMode="auto">
              <a:xfrm>
                <a:off x="624" y="1008"/>
                <a:ext cx="1073" cy="483"/>
                <a:chOff x="2375" y="2170"/>
                <a:chExt cx="1073" cy="483"/>
              </a:xfrm>
            </p:grpSpPr>
            <p:sp>
              <p:nvSpPr>
                <p:cNvPr id="14394" name="Freeform 287"/>
                <p:cNvSpPr>
                  <a:spLocks/>
                </p:cNvSpPr>
                <p:nvPr/>
              </p:nvSpPr>
              <p:spPr bwMode="auto">
                <a:xfrm>
                  <a:off x="2375" y="2170"/>
                  <a:ext cx="1073" cy="483"/>
                </a:xfrm>
                <a:custGeom>
                  <a:avLst/>
                  <a:gdLst>
                    <a:gd name="T0" fmla="*/ 245 w 1073"/>
                    <a:gd name="T1" fmla="*/ 482 h 483"/>
                    <a:gd name="T2" fmla="*/ 260 w 1073"/>
                    <a:gd name="T3" fmla="*/ 477 h 483"/>
                    <a:gd name="T4" fmla="*/ 272 w 1073"/>
                    <a:gd name="T5" fmla="*/ 468 h 483"/>
                    <a:gd name="T6" fmla="*/ 282 w 1073"/>
                    <a:gd name="T7" fmla="*/ 455 h 483"/>
                    <a:gd name="T8" fmla="*/ 288 w 1073"/>
                    <a:gd name="T9" fmla="*/ 455 h 483"/>
                    <a:gd name="T10" fmla="*/ 298 w 1073"/>
                    <a:gd name="T11" fmla="*/ 468 h 483"/>
                    <a:gd name="T12" fmla="*/ 311 w 1073"/>
                    <a:gd name="T13" fmla="*/ 477 h 483"/>
                    <a:gd name="T14" fmla="*/ 326 w 1073"/>
                    <a:gd name="T15" fmla="*/ 482 h 483"/>
                    <a:gd name="T16" fmla="*/ 344 w 1073"/>
                    <a:gd name="T17" fmla="*/ 482 h 483"/>
                    <a:gd name="T18" fmla="*/ 362 w 1073"/>
                    <a:gd name="T19" fmla="*/ 474 h 483"/>
                    <a:gd name="T20" fmla="*/ 376 w 1073"/>
                    <a:gd name="T21" fmla="*/ 459 h 483"/>
                    <a:gd name="T22" fmla="*/ 385 w 1073"/>
                    <a:gd name="T23" fmla="*/ 441 h 483"/>
                    <a:gd name="T24" fmla="*/ 734 w 1073"/>
                    <a:gd name="T25" fmla="*/ 430 h 483"/>
                    <a:gd name="T26" fmla="*/ 739 w 1073"/>
                    <a:gd name="T27" fmla="*/ 450 h 483"/>
                    <a:gd name="T28" fmla="*/ 750 w 1073"/>
                    <a:gd name="T29" fmla="*/ 468 h 483"/>
                    <a:gd name="T30" fmla="*/ 767 w 1073"/>
                    <a:gd name="T31" fmla="*/ 479 h 483"/>
                    <a:gd name="T32" fmla="*/ 786 w 1073"/>
                    <a:gd name="T33" fmla="*/ 483 h 483"/>
                    <a:gd name="T34" fmla="*/ 801 w 1073"/>
                    <a:gd name="T35" fmla="*/ 481 h 483"/>
                    <a:gd name="T36" fmla="*/ 816 w 1073"/>
                    <a:gd name="T37" fmla="*/ 473 h 483"/>
                    <a:gd name="T38" fmla="*/ 827 w 1073"/>
                    <a:gd name="T39" fmla="*/ 462 h 483"/>
                    <a:gd name="T40" fmla="*/ 835 w 1073"/>
                    <a:gd name="T41" fmla="*/ 447 h 483"/>
                    <a:gd name="T42" fmla="*/ 843 w 1073"/>
                    <a:gd name="T43" fmla="*/ 462 h 483"/>
                    <a:gd name="T44" fmla="*/ 853 w 1073"/>
                    <a:gd name="T45" fmla="*/ 473 h 483"/>
                    <a:gd name="T46" fmla="*/ 868 w 1073"/>
                    <a:gd name="T47" fmla="*/ 481 h 483"/>
                    <a:gd name="T48" fmla="*/ 883 w 1073"/>
                    <a:gd name="T49" fmla="*/ 483 h 483"/>
                    <a:gd name="T50" fmla="*/ 902 w 1073"/>
                    <a:gd name="T51" fmla="*/ 479 h 483"/>
                    <a:gd name="T52" fmla="*/ 919 w 1073"/>
                    <a:gd name="T53" fmla="*/ 468 h 483"/>
                    <a:gd name="T54" fmla="*/ 930 w 1073"/>
                    <a:gd name="T55" fmla="*/ 450 h 483"/>
                    <a:gd name="T56" fmla="*/ 935 w 1073"/>
                    <a:gd name="T57" fmla="*/ 430 h 483"/>
                    <a:gd name="T58" fmla="*/ 994 w 1073"/>
                    <a:gd name="T59" fmla="*/ 302 h 483"/>
                    <a:gd name="T60" fmla="*/ 59 w 1073"/>
                    <a:gd name="T61" fmla="*/ 0 h 483"/>
                    <a:gd name="T62" fmla="*/ 74 w 1073"/>
                    <a:gd name="T63" fmla="*/ 430 h 483"/>
                    <a:gd name="T64" fmla="*/ 187 w 1073"/>
                    <a:gd name="T65" fmla="*/ 441 h 483"/>
                    <a:gd name="T66" fmla="*/ 195 w 1073"/>
                    <a:gd name="T67" fmla="*/ 459 h 483"/>
                    <a:gd name="T68" fmla="*/ 209 w 1073"/>
                    <a:gd name="T69" fmla="*/ 474 h 483"/>
                    <a:gd name="T70" fmla="*/ 228 w 1073"/>
                    <a:gd name="T71" fmla="*/ 482 h 483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0" t="0" r="r" b="b"/>
                  <a:pathLst>
                    <a:path w="1073" h="483">
                      <a:moveTo>
                        <a:pt x="237" y="483"/>
                      </a:moveTo>
                      <a:lnTo>
                        <a:pt x="245" y="482"/>
                      </a:lnTo>
                      <a:lnTo>
                        <a:pt x="253" y="481"/>
                      </a:lnTo>
                      <a:lnTo>
                        <a:pt x="260" y="477"/>
                      </a:lnTo>
                      <a:lnTo>
                        <a:pt x="267" y="473"/>
                      </a:lnTo>
                      <a:lnTo>
                        <a:pt x="272" y="468"/>
                      </a:lnTo>
                      <a:lnTo>
                        <a:pt x="278" y="462"/>
                      </a:lnTo>
                      <a:lnTo>
                        <a:pt x="282" y="455"/>
                      </a:lnTo>
                      <a:lnTo>
                        <a:pt x="285" y="447"/>
                      </a:lnTo>
                      <a:lnTo>
                        <a:pt x="288" y="455"/>
                      </a:lnTo>
                      <a:lnTo>
                        <a:pt x="294" y="462"/>
                      </a:lnTo>
                      <a:lnTo>
                        <a:pt x="298" y="468"/>
                      </a:lnTo>
                      <a:lnTo>
                        <a:pt x="305" y="473"/>
                      </a:lnTo>
                      <a:lnTo>
                        <a:pt x="311" y="477"/>
                      </a:lnTo>
                      <a:lnTo>
                        <a:pt x="319" y="481"/>
                      </a:lnTo>
                      <a:lnTo>
                        <a:pt x="326" y="482"/>
                      </a:lnTo>
                      <a:lnTo>
                        <a:pt x="334" y="483"/>
                      </a:lnTo>
                      <a:lnTo>
                        <a:pt x="344" y="482"/>
                      </a:lnTo>
                      <a:lnTo>
                        <a:pt x="354" y="479"/>
                      </a:lnTo>
                      <a:lnTo>
                        <a:pt x="362" y="474"/>
                      </a:lnTo>
                      <a:lnTo>
                        <a:pt x="370" y="468"/>
                      </a:lnTo>
                      <a:lnTo>
                        <a:pt x="376" y="459"/>
                      </a:lnTo>
                      <a:lnTo>
                        <a:pt x="382" y="450"/>
                      </a:lnTo>
                      <a:lnTo>
                        <a:pt x="385" y="441"/>
                      </a:lnTo>
                      <a:lnTo>
                        <a:pt x="386" y="430"/>
                      </a:lnTo>
                      <a:lnTo>
                        <a:pt x="734" y="430"/>
                      </a:lnTo>
                      <a:lnTo>
                        <a:pt x="735" y="441"/>
                      </a:lnTo>
                      <a:lnTo>
                        <a:pt x="739" y="450"/>
                      </a:lnTo>
                      <a:lnTo>
                        <a:pt x="744" y="459"/>
                      </a:lnTo>
                      <a:lnTo>
                        <a:pt x="750" y="468"/>
                      </a:lnTo>
                      <a:lnTo>
                        <a:pt x="758" y="474"/>
                      </a:lnTo>
                      <a:lnTo>
                        <a:pt x="767" y="479"/>
                      </a:lnTo>
                      <a:lnTo>
                        <a:pt x="776" y="482"/>
                      </a:lnTo>
                      <a:lnTo>
                        <a:pt x="786" y="483"/>
                      </a:lnTo>
                      <a:lnTo>
                        <a:pt x="794" y="482"/>
                      </a:lnTo>
                      <a:lnTo>
                        <a:pt x="801" y="481"/>
                      </a:lnTo>
                      <a:lnTo>
                        <a:pt x="809" y="477"/>
                      </a:lnTo>
                      <a:lnTo>
                        <a:pt x="816" y="473"/>
                      </a:lnTo>
                      <a:lnTo>
                        <a:pt x="822" y="468"/>
                      </a:lnTo>
                      <a:lnTo>
                        <a:pt x="827" y="462"/>
                      </a:lnTo>
                      <a:lnTo>
                        <a:pt x="832" y="455"/>
                      </a:lnTo>
                      <a:lnTo>
                        <a:pt x="835" y="447"/>
                      </a:lnTo>
                      <a:lnTo>
                        <a:pt x="838" y="455"/>
                      </a:lnTo>
                      <a:lnTo>
                        <a:pt x="843" y="462"/>
                      </a:lnTo>
                      <a:lnTo>
                        <a:pt x="848" y="468"/>
                      </a:lnTo>
                      <a:lnTo>
                        <a:pt x="853" y="473"/>
                      </a:lnTo>
                      <a:lnTo>
                        <a:pt x="860" y="477"/>
                      </a:lnTo>
                      <a:lnTo>
                        <a:pt x="868" y="481"/>
                      </a:lnTo>
                      <a:lnTo>
                        <a:pt x="875" y="482"/>
                      </a:lnTo>
                      <a:lnTo>
                        <a:pt x="883" y="483"/>
                      </a:lnTo>
                      <a:lnTo>
                        <a:pt x="893" y="482"/>
                      </a:lnTo>
                      <a:lnTo>
                        <a:pt x="902" y="479"/>
                      </a:lnTo>
                      <a:lnTo>
                        <a:pt x="911" y="474"/>
                      </a:lnTo>
                      <a:lnTo>
                        <a:pt x="919" y="468"/>
                      </a:lnTo>
                      <a:lnTo>
                        <a:pt x="925" y="459"/>
                      </a:lnTo>
                      <a:lnTo>
                        <a:pt x="930" y="450"/>
                      </a:lnTo>
                      <a:lnTo>
                        <a:pt x="934" y="441"/>
                      </a:lnTo>
                      <a:lnTo>
                        <a:pt x="935" y="430"/>
                      </a:lnTo>
                      <a:lnTo>
                        <a:pt x="1073" y="430"/>
                      </a:lnTo>
                      <a:lnTo>
                        <a:pt x="994" y="302"/>
                      </a:lnTo>
                      <a:lnTo>
                        <a:pt x="1038" y="0"/>
                      </a:lnTo>
                      <a:lnTo>
                        <a:pt x="59" y="0"/>
                      </a:lnTo>
                      <a:lnTo>
                        <a:pt x="0" y="309"/>
                      </a:lnTo>
                      <a:lnTo>
                        <a:pt x="74" y="430"/>
                      </a:lnTo>
                      <a:lnTo>
                        <a:pt x="185" y="430"/>
                      </a:lnTo>
                      <a:lnTo>
                        <a:pt x="187" y="441"/>
                      </a:lnTo>
                      <a:lnTo>
                        <a:pt x="190" y="450"/>
                      </a:lnTo>
                      <a:lnTo>
                        <a:pt x="195" y="459"/>
                      </a:lnTo>
                      <a:lnTo>
                        <a:pt x="202" y="468"/>
                      </a:lnTo>
                      <a:lnTo>
                        <a:pt x="209" y="474"/>
                      </a:lnTo>
                      <a:lnTo>
                        <a:pt x="218" y="479"/>
                      </a:lnTo>
                      <a:lnTo>
                        <a:pt x="228" y="482"/>
                      </a:lnTo>
                      <a:lnTo>
                        <a:pt x="237" y="48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395" name="Freeform 288"/>
                <p:cNvSpPr>
                  <a:spLocks/>
                </p:cNvSpPr>
                <p:nvPr/>
              </p:nvSpPr>
              <p:spPr bwMode="auto">
                <a:xfrm>
                  <a:off x="2415" y="2208"/>
                  <a:ext cx="965" cy="354"/>
                </a:xfrm>
                <a:custGeom>
                  <a:avLst/>
                  <a:gdLst>
                    <a:gd name="T0" fmla="*/ 0 w 965"/>
                    <a:gd name="T1" fmla="*/ 264 h 354"/>
                    <a:gd name="T2" fmla="*/ 50 w 965"/>
                    <a:gd name="T3" fmla="*/ 0 h 354"/>
                    <a:gd name="T4" fmla="*/ 954 w 965"/>
                    <a:gd name="T5" fmla="*/ 0 h 354"/>
                    <a:gd name="T6" fmla="*/ 918 w 965"/>
                    <a:gd name="T7" fmla="*/ 249 h 354"/>
                    <a:gd name="T8" fmla="*/ 131 w 965"/>
                    <a:gd name="T9" fmla="*/ 249 h 354"/>
                    <a:gd name="T10" fmla="*/ 161 w 965"/>
                    <a:gd name="T11" fmla="*/ 287 h 354"/>
                    <a:gd name="T12" fmla="*/ 924 w 965"/>
                    <a:gd name="T13" fmla="*/ 287 h 354"/>
                    <a:gd name="T14" fmla="*/ 965 w 965"/>
                    <a:gd name="T15" fmla="*/ 354 h 354"/>
                    <a:gd name="T16" fmla="*/ 55 w 965"/>
                    <a:gd name="T17" fmla="*/ 354 h 354"/>
                    <a:gd name="T18" fmla="*/ 0 w 965"/>
                    <a:gd name="T19" fmla="*/ 264 h 354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965" h="354">
                      <a:moveTo>
                        <a:pt x="0" y="264"/>
                      </a:moveTo>
                      <a:lnTo>
                        <a:pt x="50" y="0"/>
                      </a:lnTo>
                      <a:lnTo>
                        <a:pt x="954" y="0"/>
                      </a:lnTo>
                      <a:lnTo>
                        <a:pt x="918" y="249"/>
                      </a:lnTo>
                      <a:lnTo>
                        <a:pt x="131" y="249"/>
                      </a:lnTo>
                      <a:lnTo>
                        <a:pt x="161" y="287"/>
                      </a:lnTo>
                      <a:lnTo>
                        <a:pt x="924" y="287"/>
                      </a:lnTo>
                      <a:lnTo>
                        <a:pt x="965" y="354"/>
                      </a:lnTo>
                      <a:lnTo>
                        <a:pt x="55" y="354"/>
                      </a:lnTo>
                      <a:lnTo>
                        <a:pt x="0" y="264"/>
                      </a:lnTo>
                      <a:close/>
                    </a:path>
                  </a:pathLst>
                </a:custGeom>
                <a:solidFill>
                  <a:srgbClr val="3FB2E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396" name="Freeform 289"/>
                <p:cNvSpPr>
                  <a:spLocks/>
                </p:cNvSpPr>
                <p:nvPr/>
              </p:nvSpPr>
              <p:spPr bwMode="auto">
                <a:xfrm>
                  <a:off x="2650" y="2262"/>
                  <a:ext cx="138" cy="110"/>
                </a:xfrm>
                <a:custGeom>
                  <a:avLst/>
                  <a:gdLst>
                    <a:gd name="T0" fmla="*/ 138 w 138"/>
                    <a:gd name="T1" fmla="*/ 0 h 110"/>
                    <a:gd name="T2" fmla="*/ 17 w 138"/>
                    <a:gd name="T3" fmla="*/ 0 h 110"/>
                    <a:gd name="T4" fmla="*/ 0 w 138"/>
                    <a:gd name="T5" fmla="*/ 110 h 110"/>
                    <a:gd name="T6" fmla="*/ 122 w 138"/>
                    <a:gd name="T7" fmla="*/ 110 h 110"/>
                    <a:gd name="T8" fmla="*/ 138 w 138"/>
                    <a:gd name="T9" fmla="*/ 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8" h="110">
                      <a:moveTo>
                        <a:pt x="138" y="0"/>
                      </a:moveTo>
                      <a:lnTo>
                        <a:pt x="17" y="0"/>
                      </a:lnTo>
                      <a:lnTo>
                        <a:pt x="0" y="110"/>
                      </a:lnTo>
                      <a:lnTo>
                        <a:pt x="122" y="110"/>
                      </a:lnTo>
                      <a:lnTo>
                        <a:pt x="13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397" name="Freeform 290"/>
                <p:cNvSpPr>
                  <a:spLocks/>
                </p:cNvSpPr>
                <p:nvPr/>
              </p:nvSpPr>
              <p:spPr bwMode="auto">
                <a:xfrm>
                  <a:off x="2481" y="2262"/>
                  <a:ext cx="138" cy="110"/>
                </a:xfrm>
                <a:custGeom>
                  <a:avLst/>
                  <a:gdLst>
                    <a:gd name="T0" fmla="*/ 122 w 138"/>
                    <a:gd name="T1" fmla="*/ 110 h 110"/>
                    <a:gd name="T2" fmla="*/ 138 w 138"/>
                    <a:gd name="T3" fmla="*/ 0 h 110"/>
                    <a:gd name="T4" fmla="*/ 15 w 138"/>
                    <a:gd name="T5" fmla="*/ 0 h 110"/>
                    <a:gd name="T6" fmla="*/ 0 w 138"/>
                    <a:gd name="T7" fmla="*/ 110 h 110"/>
                    <a:gd name="T8" fmla="*/ 122 w 138"/>
                    <a:gd name="T9" fmla="*/ 11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8" h="110">
                      <a:moveTo>
                        <a:pt x="122" y="110"/>
                      </a:moveTo>
                      <a:lnTo>
                        <a:pt x="138" y="0"/>
                      </a:lnTo>
                      <a:lnTo>
                        <a:pt x="15" y="0"/>
                      </a:lnTo>
                      <a:lnTo>
                        <a:pt x="0" y="110"/>
                      </a:lnTo>
                      <a:lnTo>
                        <a:pt x="122" y="11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398" name="Freeform 291"/>
                <p:cNvSpPr>
                  <a:spLocks/>
                </p:cNvSpPr>
                <p:nvPr/>
              </p:nvSpPr>
              <p:spPr bwMode="auto">
                <a:xfrm>
                  <a:off x="2820" y="2262"/>
                  <a:ext cx="137" cy="110"/>
                </a:xfrm>
                <a:custGeom>
                  <a:avLst/>
                  <a:gdLst>
                    <a:gd name="T0" fmla="*/ 137 w 137"/>
                    <a:gd name="T1" fmla="*/ 0 h 110"/>
                    <a:gd name="T2" fmla="*/ 16 w 137"/>
                    <a:gd name="T3" fmla="*/ 0 h 110"/>
                    <a:gd name="T4" fmla="*/ 0 w 137"/>
                    <a:gd name="T5" fmla="*/ 110 h 110"/>
                    <a:gd name="T6" fmla="*/ 122 w 137"/>
                    <a:gd name="T7" fmla="*/ 110 h 110"/>
                    <a:gd name="T8" fmla="*/ 137 w 137"/>
                    <a:gd name="T9" fmla="*/ 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7" h="110">
                      <a:moveTo>
                        <a:pt x="137" y="0"/>
                      </a:moveTo>
                      <a:lnTo>
                        <a:pt x="16" y="0"/>
                      </a:lnTo>
                      <a:lnTo>
                        <a:pt x="0" y="110"/>
                      </a:lnTo>
                      <a:lnTo>
                        <a:pt x="122" y="110"/>
                      </a:lnTo>
                      <a:lnTo>
                        <a:pt x="137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399" name="Freeform 292"/>
                <p:cNvSpPr>
                  <a:spLocks/>
                </p:cNvSpPr>
                <p:nvPr/>
              </p:nvSpPr>
              <p:spPr bwMode="auto">
                <a:xfrm>
                  <a:off x="2989" y="2262"/>
                  <a:ext cx="136" cy="110"/>
                </a:xfrm>
                <a:custGeom>
                  <a:avLst/>
                  <a:gdLst>
                    <a:gd name="T0" fmla="*/ 136 w 136"/>
                    <a:gd name="T1" fmla="*/ 0 h 110"/>
                    <a:gd name="T2" fmla="*/ 16 w 136"/>
                    <a:gd name="T3" fmla="*/ 0 h 110"/>
                    <a:gd name="T4" fmla="*/ 0 w 136"/>
                    <a:gd name="T5" fmla="*/ 110 h 110"/>
                    <a:gd name="T6" fmla="*/ 121 w 136"/>
                    <a:gd name="T7" fmla="*/ 110 h 110"/>
                    <a:gd name="T8" fmla="*/ 136 w 136"/>
                    <a:gd name="T9" fmla="*/ 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" h="110">
                      <a:moveTo>
                        <a:pt x="136" y="0"/>
                      </a:moveTo>
                      <a:lnTo>
                        <a:pt x="16" y="0"/>
                      </a:lnTo>
                      <a:lnTo>
                        <a:pt x="0" y="110"/>
                      </a:lnTo>
                      <a:lnTo>
                        <a:pt x="121" y="110"/>
                      </a:lnTo>
                      <a:lnTo>
                        <a:pt x="13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400" name="Freeform 293"/>
                <p:cNvSpPr>
                  <a:spLocks/>
                </p:cNvSpPr>
                <p:nvPr/>
              </p:nvSpPr>
              <p:spPr bwMode="auto">
                <a:xfrm>
                  <a:off x="3162" y="2262"/>
                  <a:ext cx="138" cy="110"/>
                </a:xfrm>
                <a:custGeom>
                  <a:avLst/>
                  <a:gdLst>
                    <a:gd name="T0" fmla="*/ 138 w 138"/>
                    <a:gd name="T1" fmla="*/ 0 h 110"/>
                    <a:gd name="T2" fmla="*/ 17 w 138"/>
                    <a:gd name="T3" fmla="*/ 0 h 110"/>
                    <a:gd name="T4" fmla="*/ 0 w 138"/>
                    <a:gd name="T5" fmla="*/ 110 h 110"/>
                    <a:gd name="T6" fmla="*/ 123 w 138"/>
                    <a:gd name="T7" fmla="*/ 110 h 110"/>
                    <a:gd name="T8" fmla="*/ 138 w 138"/>
                    <a:gd name="T9" fmla="*/ 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8" h="110">
                      <a:moveTo>
                        <a:pt x="138" y="0"/>
                      </a:moveTo>
                      <a:lnTo>
                        <a:pt x="17" y="0"/>
                      </a:lnTo>
                      <a:lnTo>
                        <a:pt x="0" y="110"/>
                      </a:lnTo>
                      <a:lnTo>
                        <a:pt x="123" y="110"/>
                      </a:lnTo>
                      <a:lnTo>
                        <a:pt x="13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381" name="Group 294"/>
              <p:cNvGrpSpPr>
                <a:grpSpLocks/>
              </p:cNvGrpSpPr>
              <p:nvPr/>
            </p:nvGrpSpPr>
            <p:grpSpPr bwMode="auto">
              <a:xfrm>
                <a:off x="2832" y="960"/>
                <a:ext cx="1117" cy="518"/>
                <a:chOff x="3847" y="1511"/>
                <a:chExt cx="1117" cy="518"/>
              </a:xfrm>
            </p:grpSpPr>
            <p:sp>
              <p:nvSpPr>
                <p:cNvPr id="14390" name="Freeform 295"/>
                <p:cNvSpPr>
                  <a:spLocks/>
                </p:cNvSpPr>
                <p:nvPr/>
              </p:nvSpPr>
              <p:spPr bwMode="auto">
                <a:xfrm>
                  <a:off x="3847" y="1511"/>
                  <a:ext cx="1117" cy="518"/>
                </a:xfrm>
                <a:custGeom>
                  <a:avLst/>
                  <a:gdLst>
                    <a:gd name="T0" fmla="*/ 1117 w 1117"/>
                    <a:gd name="T1" fmla="*/ 161 h 518"/>
                    <a:gd name="T2" fmla="*/ 1114 w 1117"/>
                    <a:gd name="T3" fmla="*/ 145 h 518"/>
                    <a:gd name="T4" fmla="*/ 1105 w 1117"/>
                    <a:gd name="T5" fmla="*/ 132 h 518"/>
                    <a:gd name="T6" fmla="*/ 1092 w 1117"/>
                    <a:gd name="T7" fmla="*/ 123 h 518"/>
                    <a:gd name="T8" fmla="*/ 1078 w 1117"/>
                    <a:gd name="T9" fmla="*/ 121 h 518"/>
                    <a:gd name="T10" fmla="*/ 974 w 1117"/>
                    <a:gd name="T11" fmla="*/ 71 h 518"/>
                    <a:gd name="T12" fmla="*/ 970 w 1117"/>
                    <a:gd name="T13" fmla="*/ 57 h 518"/>
                    <a:gd name="T14" fmla="*/ 962 w 1117"/>
                    <a:gd name="T15" fmla="*/ 46 h 518"/>
                    <a:gd name="T16" fmla="*/ 950 w 1117"/>
                    <a:gd name="T17" fmla="*/ 39 h 518"/>
                    <a:gd name="T18" fmla="*/ 936 w 1117"/>
                    <a:gd name="T19" fmla="*/ 35 h 518"/>
                    <a:gd name="T20" fmla="*/ 760 w 1117"/>
                    <a:gd name="T21" fmla="*/ 0 h 518"/>
                    <a:gd name="T22" fmla="*/ 588 w 1117"/>
                    <a:gd name="T23" fmla="*/ 35 h 518"/>
                    <a:gd name="T24" fmla="*/ 0 w 1117"/>
                    <a:gd name="T25" fmla="*/ 344 h 518"/>
                    <a:gd name="T26" fmla="*/ 171 w 1117"/>
                    <a:gd name="T27" fmla="*/ 465 h 518"/>
                    <a:gd name="T28" fmla="*/ 176 w 1117"/>
                    <a:gd name="T29" fmla="*/ 485 h 518"/>
                    <a:gd name="T30" fmla="*/ 188 w 1117"/>
                    <a:gd name="T31" fmla="*/ 503 h 518"/>
                    <a:gd name="T32" fmla="*/ 204 w 1117"/>
                    <a:gd name="T33" fmla="*/ 514 h 518"/>
                    <a:gd name="T34" fmla="*/ 223 w 1117"/>
                    <a:gd name="T35" fmla="*/ 518 h 518"/>
                    <a:gd name="T36" fmla="*/ 239 w 1117"/>
                    <a:gd name="T37" fmla="*/ 516 h 518"/>
                    <a:gd name="T38" fmla="*/ 253 w 1117"/>
                    <a:gd name="T39" fmla="*/ 508 h 518"/>
                    <a:gd name="T40" fmla="*/ 264 w 1117"/>
                    <a:gd name="T41" fmla="*/ 497 h 518"/>
                    <a:gd name="T42" fmla="*/ 271 w 1117"/>
                    <a:gd name="T43" fmla="*/ 482 h 518"/>
                    <a:gd name="T44" fmla="*/ 280 w 1117"/>
                    <a:gd name="T45" fmla="*/ 497 h 518"/>
                    <a:gd name="T46" fmla="*/ 291 w 1117"/>
                    <a:gd name="T47" fmla="*/ 508 h 518"/>
                    <a:gd name="T48" fmla="*/ 305 w 1117"/>
                    <a:gd name="T49" fmla="*/ 516 h 518"/>
                    <a:gd name="T50" fmla="*/ 320 w 1117"/>
                    <a:gd name="T51" fmla="*/ 518 h 518"/>
                    <a:gd name="T52" fmla="*/ 339 w 1117"/>
                    <a:gd name="T53" fmla="*/ 514 h 518"/>
                    <a:gd name="T54" fmla="*/ 356 w 1117"/>
                    <a:gd name="T55" fmla="*/ 503 h 518"/>
                    <a:gd name="T56" fmla="*/ 368 w 1117"/>
                    <a:gd name="T57" fmla="*/ 485 h 518"/>
                    <a:gd name="T58" fmla="*/ 372 w 1117"/>
                    <a:gd name="T59" fmla="*/ 465 h 518"/>
                    <a:gd name="T60" fmla="*/ 718 w 1117"/>
                    <a:gd name="T61" fmla="*/ 476 h 518"/>
                    <a:gd name="T62" fmla="*/ 727 w 1117"/>
                    <a:gd name="T63" fmla="*/ 494 h 518"/>
                    <a:gd name="T64" fmla="*/ 741 w 1117"/>
                    <a:gd name="T65" fmla="*/ 509 h 518"/>
                    <a:gd name="T66" fmla="*/ 759 w 1117"/>
                    <a:gd name="T67" fmla="*/ 517 h 518"/>
                    <a:gd name="T68" fmla="*/ 776 w 1117"/>
                    <a:gd name="T69" fmla="*/ 517 h 518"/>
                    <a:gd name="T70" fmla="*/ 792 w 1117"/>
                    <a:gd name="T71" fmla="*/ 512 h 518"/>
                    <a:gd name="T72" fmla="*/ 805 w 1117"/>
                    <a:gd name="T73" fmla="*/ 503 h 518"/>
                    <a:gd name="T74" fmla="*/ 814 w 1117"/>
                    <a:gd name="T75" fmla="*/ 490 h 518"/>
                    <a:gd name="T76" fmla="*/ 821 w 1117"/>
                    <a:gd name="T77" fmla="*/ 490 h 518"/>
                    <a:gd name="T78" fmla="*/ 831 w 1117"/>
                    <a:gd name="T79" fmla="*/ 503 h 518"/>
                    <a:gd name="T80" fmla="*/ 843 w 1117"/>
                    <a:gd name="T81" fmla="*/ 512 h 518"/>
                    <a:gd name="T82" fmla="*/ 858 w 1117"/>
                    <a:gd name="T83" fmla="*/ 517 h 518"/>
                    <a:gd name="T84" fmla="*/ 875 w 1117"/>
                    <a:gd name="T85" fmla="*/ 517 h 518"/>
                    <a:gd name="T86" fmla="*/ 894 w 1117"/>
                    <a:gd name="T87" fmla="*/ 509 h 518"/>
                    <a:gd name="T88" fmla="*/ 908 w 1117"/>
                    <a:gd name="T89" fmla="*/ 494 h 518"/>
                    <a:gd name="T90" fmla="*/ 916 w 1117"/>
                    <a:gd name="T91" fmla="*/ 476 h 518"/>
                    <a:gd name="T92" fmla="*/ 1112 w 1117"/>
                    <a:gd name="T93" fmla="*/ 465 h 518"/>
                    <a:gd name="T94" fmla="*/ 1112 w 1117"/>
                    <a:gd name="T95" fmla="*/ 351 h 518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</a:gdLst>
                  <a:ahLst/>
                  <a:cxnLst>
                    <a:cxn ang="T96">
                      <a:pos x="T0" y="T1"/>
                    </a:cxn>
                    <a:cxn ang="T97">
                      <a:pos x="T2" y="T3"/>
                    </a:cxn>
                    <a:cxn ang="T98">
                      <a:pos x="T4" y="T5"/>
                    </a:cxn>
                    <a:cxn ang="T99">
                      <a:pos x="T6" y="T7"/>
                    </a:cxn>
                    <a:cxn ang="T100">
                      <a:pos x="T8" y="T9"/>
                    </a:cxn>
                    <a:cxn ang="T101">
                      <a:pos x="T10" y="T11"/>
                    </a:cxn>
                    <a:cxn ang="T102">
                      <a:pos x="T12" y="T13"/>
                    </a:cxn>
                    <a:cxn ang="T103">
                      <a:pos x="T14" y="T15"/>
                    </a:cxn>
                    <a:cxn ang="T104">
                      <a:pos x="T16" y="T17"/>
                    </a:cxn>
                    <a:cxn ang="T105">
                      <a:pos x="T18" y="T19"/>
                    </a:cxn>
                    <a:cxn ang="T106">
                      <a:pos x="T20" y="T21"/>
                    </a:cxn>
                    <a:cxn ang="T107">
                      <a:pos x="T22" y="T23"/>
                    </a:cxn>
                    <a:cxn ang="T108">
                      <a:pos x="T24" y="T25"/>
                    </a:cxn>
                    <a:cxn ang="T109">
                      <a:pos x="T26" y="T27"/>
                    </a:cxn>
                    <a:cxn ang="T110">
                      <a:pos x="T28" y="T29"/>
                    </a:cxn>
                    <a:cxn ang="T111">
                      <a:pos x="T30" y="T31"/>
                    </a:cxn>
                    <a:cxn ang="T112">
                      <a:pos x="T32" y="T33"/>
                    </a:cxn>
                    <a:cxn ang="T113">
                      <a:pos x="T34" y="T35"/>
                    </a:cxn>
                    <a:cxn ang="T114">
                      <a:pos x="T36" y="T37"/>
                    </a:cxn>
                    <a:cxn ang="T115">
                      <a:pos x="T38" y="T39"/>
                    </a:cxn>
                    <a:cxn ang="T116">
                      <a:pos x="T40" y="T41"/>
                    </a:cxn>
                    <a:cxn ang="T117">
                      <a:pos x="T42" y="T43"/>
                    </a:cxn>
                    <a:cxn ang="T118">
                      <a:pos x="T44" y="T45"/>
                    </a:cxn>
                    <a:cxn ang="T119">
                      <a:pos x="T46" y="T47"/>
                    </a:cxn>
                    <a:cxn ang="T120">
                      <a:pos x="T48" y="T49"/>
                    </a:cxn>
                    <a:cxn ang="T121">
                      <a:pos x="T50" y="T51"/>
                    </a:cxn>
                    <a:cxn ang="T122">
                      <a:pos x="T52" y="T53"/>
                    </a:cxn>
                    <a:cxn ang="T123">
                      <a:pos x="T54" y="T55"/>
                    </a:cxn>
                    <a:cxn ang="T124">
                      <a:pos x="T56" y="T57"/>
                    </a:cxn>
                    <a:cxn ang="T125">
                      <a:pos x="T58" y="T59"/>
                    </a:cxn>
                    <a:cxn ang="T126">
                      <a:pos x="T60" y="T61"/>
                    </a:cxn>
                    <a:cxn ang="T127">
                      <a:pos x="T62" y="T63"/>
                    </a:cxn>
                    <a:cxn ang="T128">
                      <a:pos x="T64" y="T65"/>
                    </a:cxn>
                    <a:cxn ang="T129">
                      <a:pos x="T66" y="T67"/>
                    </a:cxn>
                    <a:cxn ang="T130">
                      <a:pos x="T68" y="T69"/>
                    </a:cxn>
                    <a:cxn ang="T131">
                      <a:pos x="T70" y="T71"/>
                    </a:cxn>
                    <a:cxn ang="T132">
                      <a:pos x="T72" y="T73"/>
                    </a:cxn>
                    <a:cxn ang="T133">
                      <a:pos x="T74" y="T75"/>
                    </a:cxn>
                    <a:cxn ang="T134">
                      <a:pos x="T76" y="T77"/>
                    </a:cxn>
                    <a:cxn ang="T135">
                      <a:pos x="T78" y="T79"/>
                    </a:cxn>
                    <a:cxn ang="T136">
                      <a:pos x="T80" y="T81"/>
                    </a:cxn>
                    <a:cxn ang="T137">
                      <a:pos x="T82" y="T83"/>
                    </a:cxn>
                    <a:cxn ang="T138">
                      <a:pos x="T84" y="T85"/>
                    </a:cxn>
                    <a:cxn ang="T139">
                      <a:pos x="T86" y="T87"/>
                    </a:cxn>
                    <a:cxn ang="T140">
                      <a:pos x="T88" y="T89"/>
                    </a:cxn>
                    <a:cxn ang="T141">
                      <a:pos x="T90" y="T91"/>
                    </a:cxn>
                    <a:cxn ang="T142">
                      <a:pos x="T92" y="T93"/>
                    </a:cxn>
                    <a:cxn ang="T143">
                      <a:pos x="T94" y="T95"/>
                    </a:cxn>
                  </a:cxnLst>
                  <a:rect l="0" t="0" r="r" b="b"/>
                  <a:pathLst>
                    <a:path w="1117" h="518">
                      <a:moveTo>
                        <a:pt x="1112" y="351"/>
                      </a:moveTo>
                      <a:lnTo>
                        <a:pt x="1117" y="161"/>
                      </a:lnTo>
                      <a:lnTo>
                        <a:pt x="1116" y="152"/>
                      </a:lnTo>
                      <a:lnTo>
                        <a:pt x="1114" y="145"/>
                      </a:lnTo>
                      <a:lnTo>
                        <a:pt x="1110" y="138"/>
                      </a:lnTo>
                      <a:lnTo>
                        <a:pt x="1105" y="132"/>
                      </a:lnTo>
                      <a:lnTo>
                        <a:pt x="1099" y="126"/>
                      </a:lnTo>
                      <a:lnTo>
                        <a:pt x="1092" y="123"/>
                      </a:lnTo>
                      <a:lnTo>
                        <a:pt x="1086" y="122"/>
                      </a:lnTo>
                      <a:lnTo>
                        <a:pt x="1078" y="121"/>
                      </a:lnTo>
                      <a:lnTo>
                        <a:pt x="990" y="121"/>
                      </a:lnTo>
                      <a:lnTo>
                        <a:pt x="974" y="71"/>
                      </a:lnTo>
                      <a:lnTo>
                        <a:pt x="973" y="64"/>
                      </a:lnTo>
                      <a:lnTo>
                        <a:pt x="970" y="57"/>
                      </a:lnTo>
                      <a:lnTo>
                        <a:pt x="966" y="52"/>
                      </a:lnTo>
                      <a:lnTo>
                        <a:pt x="962" y="46"/>
                      </a:lnTo>
                      <a:lnTo>
                        <a:pt x="956" y="42"/>
                      </a:lnTo>
                      <a:lnTo>
                        <a:pt x="950" y="39"/>
                      </a:lnTo>
                      <a:lnTo>
                        <a:pt x="943" y="36"/>
                      </a:lnTo>
                      <a:lnTo>
                        <a:pt x="936" y="35"/>
                      </a:lnTo>
                      <a:lnTo>
                        <a:pt x="792" y="35"/>
                      </a:lnTo>
                      <a:lnTo>
                        <a:pt x="760" y="0"/>
                      </a:lnTo>
                      <a:lnTo>
                        <a:pt x="618" y="0"/>
                      </a:lnTo>
                      <a:lnTo>
                        <a:pt x="588" y="35"/>
                      </a:lnTo>
                      <a:lnTo>
                        <a:pt x="44" y="35"/>
                      </a:lnTo>
                      <a:lnTo>
                        <a:pt x="0" y="344"/>
                      </a:lnTo>
                      <a:lnTo>
                        <a:pt x="73" y="465"/>
                      </a:lnTo>
                      <a:lnTo>
                        <a:pt x="171" y="465"/>
                      </a:lnTo>
                      <a:lnTo>
                        <a:pt x="172" y="476"/>
                      </a:lnTo>
                      <a:lnTo>
                        <a:pt x="176" y="485"/>
                      </a:lnTo>
                      <a:lnTo>
                        <a:pt x="181" y="494"/>
                      </a:lnTo>
                      <a:lnTo>
                        <a:pt x="188" y="503"/>
                      </a:lnTo>
                      <a:lnTo>
                        <a:pt x="195" y="509"/>
                      </a:lnTo>
                      <a:lnTo>
                        <a:pt x="204" y="514"/>
                      </a:lnTo>
                      <a:lnTo>
                        <a:pt x="214" y="517"/>
                      </a:lnTo>
                      <a:lnTo>
                        <a:pt x="223" y="518"/>
                      </a:lnTo>
                      <a:lnTo>
                        <a:pt x="231" y="517"/>
                      </a:lnTo>
                      <a:lnTo>
                        <a:pt x="239" y="516"/>
                      </a:lnTo>
                      <a:lnTo>
                        <a:pt x="246" y="512"/>
                      </a:lnTo>
                      <a:lnTo>
                        <a:pt x="253" y="508"/>
                      </a:lnTo>
                      <a:lnTo>
                        <a:pt x="258" y="503"/>
                      </a:lnTo>
                      <a:lnTo>
                        <a:pt x="264" y="497"/>
                      </a:lnTo>
                      <a:lnTo>
                        <a:pt x="268" y="490"/>
                      </a:lnTo>
                      <a:lnTo>
                        <a:pt x="271" y="482"/>
                      </a:lnTo>
                      <a:lnTo>
                        <a:pt x="274" y="490"/>
                      </a:lnTo>
                      <a:lnTo>
                        <a:pt x="280" y="497"/>
                      </a:lnTo>
                      <a:lnTo>
                        <a:pt x="284" y="503"/>
                      </a:lnTo>
                      <a:lnTo>
                        <a:pt x="291" y="508"/>
                      </a:lnTo>
                      <a:lnTo>
                        <a:pt x="297" y="512"/>
                      </a:lnTo>
                      <a:lnTo>
                        <a:pt x="305" y="516"/>
                      </a:lnTo>
                      <a:lnTo>
                        <a:pt x="312" y="517"/>
                      </a:lnTo>
                      <a:lnTo>
                        <a:pt x="320" y="518"/>
                      </a:lnTo>
                      <a:lnTo>
                        <a:pt x="330" y="517"/>
                      </a:lnTo>
                      <a:lnTo>
                        <a:pt x="339" y="514"/>
                      </a:lnTo>
                      <a:lnTo>
                        <a:pt x="348" y="509"/>
                      </a:lnTo>
                      <a:lnTo>
                        <a:pt x="356" y="503"/>
                      </a:lnTo>
                      <a:lnTo>
                        <a:pt x="362" y="494"/>
                      </a:lnTo>
                      <a:lnTo>
                        <a:pt x="368" y="485"/>
                      </a:lnTo>
                      <a:lnTo>
                        <a:pt x="371" y="476"/>
                      </a:lnTo>
                      <a:lnTo>
                        <a:pt x="372" y="465"/>
                      </a:lnTo>
                      <a:lnTo>
                        <a:pt x="717" y="465"/>
                      </a:lnTo>
                      <a:lnTo>
                        <a:pt x="718" y="476"/>
                      </a:lnTo>
                      <a:lnTo>
                        <a:pt x="721" y="485"/>
                      </a:lnTo>
                      <a:lnTo>
                        <a:pt x="727" y="494"/>
                      </a:lnTo>
                      <a:lnTo>
                        <a:pt x="733" y="503"/>
                      </a:lnTo>
                      <a:lnTo>
                        <a:pt x="741" y="509"/>
                      </a:lnTo>
                      <a:lnTo>
                        <a:pt x="749" y="514"/>
                      </a:lnTo>
                      <a:lnTo>
                        <a:pt x="759" y="517"/>
                      </a:lnTo>
                      <a:lnTo>
                        <a:pt x="769" y="518"/>
                      </a:lnTo>
                      <a:lnTo>
                        <a:pt x="776" y="517"/>
                      </a:lnTo>
                      <a:lnTo>
                        <a:pt x="784" y="516"/>
                      </a:lnTo>
                      <a:lnTo>
                        <a:pt x="792" y="512"/>
                      </a:lnTo>
                      <a:lnTo>
                        <a:pt x="798" y="508"/>
                      </a:lnTo>
                      <a:lnTo>
                        <a:pt x="805" y="503"/>
                      </a:lnTo>
                      <a:lnTo>
                        <a:pt x="810" y="497"/>
                      </a:lnTo>
                      <a:lnTo>
                        <a:pt x="814" y="490"/>
                      </a:lnTo>
                      <a:lnTo>
                        <a:pt x="818" y="482"/>
                      </a:lnTo>
                      <a:lnTo>
                        <a:pt x="821" y="490"/>
                      </a:lnTo>
                      <a:lnTo>
                        <a:pt x="825" y="497"/>
                      </a:lnTo>
                      <a:lnTo>
                        <a:pt x="831" y="503"/>
                      </a:lnTo>
                      <a:lnTo>
                        <a:pt x="836" y="508"/>
                      </a:lnTo>
                      <a:lnTo>
                        <a:pt x="843" y="512"/>
                      </a:lnTo>
                      <a:lnTo>
                        <a:pt x="850" y="516"/>
                      </a:lnTo>
                      <a:lnTo>
                        <a:pt x="858" y="517"/>
                      </a:lnTo>
                      <a:lnTo>
                        <a:pt x="865" y="518"/>
                      </a:lnTo>
                      <a:lnTo>
                        <a:pt x="875" y="517"/>
                      </a:lnTo>
                      <a:lnTo>
                        <a:pt x="885" y="514"/>
                      </a:lnTo>
                      <a:lnTo>
                        <a:pt x="894" y="509"/>
                      </a:lnTo>
                      <a:lnTo>
                        <a:pt x="901" y="503"/>
                      </a:lnTo>
                      <a:lnTo>
                        <a:pt x="908" y="494"/>
                      </a:lnTo>
                      <a:lnTo>
                        <a:pt x="913" y="485"/>
                      </a:lnTo>
                      <a:lnTo>
                        <a:pt x="916" y="476"/>
                      </a:lnTo>
                      <a:lnTo>
                        <a:pt x="917" y="465"/>
                      </a:lnTo>
                      <a:lnTo>
                        <a:pt x="1112" y="465"/>
                      </a:lnTo>
                      <a:lnTo>
                        <a:pt x="1066" y="401"/>
                      </a:lnTo>
                      <a:lnTo>
                        <a:pt x="1112" y="35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391" name="Freeform 296"/>
                <p:cNvSpPr>
                  <a:spLocks/>
                </p:cNvSpPr>
                <p:nvPr/>
              </p:nvSpPr>
              <p:spPr bwMode="auto">
                <a:xfrm>
                  <a:off x="3888" y="1584"/>
                  <a:ext cx="1038" cy="354"/>
                </a:xfrm>
                <a:custGeom>
                  <a:avLst/>
                  <a:gdLst>
                    <a:gd name="T0" fmla="*/ 1033 w 1038"/>
                    <a:gd name="T1" fmla="*/ 263 h 354"/>
                    <a:gd name="T2" fmla="*/ 976 w 1038"/>
                    <a:gd name="T3" fmla="*/ 325 h 354"/>
                    <a:gd name="T4" fmla="*/ 997 w 1038"/>
                    <a:gd name="T5" fmla="*/ 354 h 354"/>
                    <a:gd name="T6" fmla="*/ 53 w 1038"/>
                    <a:gd name="T7" fmla="*/ 354 h 354"/>
                    <a:gd name="T8" fmla="*/ 12 w 1038"/>
                    <a:gd name="T9" fmla="*/ 287 h 354"/>
                    <a:gd name="T10" fmla="*/ 869 w 1038"/>
                    <a:gd name="T11" fmla="*/ 287 h 354"/>
                    <a:gd name="T12" fmla="*/ 842 w 1038"/>
                    <a:gd name="T13" fmla="*/ 249 h 354"/>
                    <a:gd name="T14" fmla="*/ 0 w 1038"/>
                    <a:gd name="T15" fmla="*/ 249 h 354"/>
                    <a:gd name="T16" fmla="*/ 36 w 1038"/>
                    <a:gd name="T17" fmla="*/ 0 h 354"/>
                    <a:gd name="T18" fmla="*/ 895 w 1038"/>
                    <a:gd name="T19" fmla="*/ 0 h 354"/>
                    <a:gd name="T20" fmla="*/ 895 w 1038"/>
                    <a:gd name="T21" fmla="*/ 0 h 354"/>
                    <a:gd name="T22" fmla="*/ 895 w 1038"/>
                    <a:gd name="T23" fmla="*/ 1 h 354"/>
                    <a:gd name="T24" fmla="*/ 895 w 1038"/>
                    <a:gd name="T25" fmla="*/ 1 h 354"/>
                    <a:gd name="T26" fmla="*/ 895 w 1038"/>
                    <a:gd name="T27" fmla="*/ 2 h 354"/>
                    <a:gd name="T28" fmla="*/ 895 w 1038"/>
                    <a:gd name="T29" fmla="*/ 5 h 354"/>
                    <a:gd name="T30" fmla="*/ 904 w 1038"/>
                    <a:gd name="T31" fmla="*/ 26 h 354"/>
                    <a:gd name="T32" fmla="*/ 788 w 1038"/>
                    <a:gd name="T33" fmla="*/ 26 h 354"/>
                    <a:gd name="T34" fmla="*/ 816 w 1038"/>
                    <a:gd name="T35" fmla="*/ 83 h 354"/>
                    <a:gd name="T36" fmla="*/ 1037 w 1038"/>
                    <a:gd name="T37" fmla="*/ 85 h 354"/>
                    <a:gd name="T38" fmla="*/ 1037 w 1038"/>
                    <a:gd name="T39" fmla="*/ 85 h 354"/>
                    <a:gd name="T40" fmla="*/ 1038 w 1038"/>
                    <a:gd name="T41" fmla="*/ 86 h 354"/>
                    <a:gd name="T42" fmla="*/ 1038 w 1038"/>
                    <a:gd name="T43" fmla="*/ 86 h 354"/>
                    <a:gd name="T44" fmla="*/ 1038 w 1038"/>
                    <a:gd name="T45" fmla="*/ 87 h 354"/>
                    <a:gd name="T46" fmla="*/ 1033 w 1038"/>
                    <a:gd name="T47" fmla="*/ 263 h 354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0" t="0" r="r" b="b"/>
                  <a:pathLst>
                    <a:path w="1038" h="354">
                      <a:moveTo>
                        <a:pt x="1033" y="263"/>
                      </a:moveTo>
                      <a:lnTo>
                        <a:pt x="976" y="325"/>
                      </a:lnTo>
                      <a:lnTo>
                        <a:pt x="997" y="354"/>
                      </a:lnTo>
                      <a:lnTo>
                        <a:pt x="53" y="354"/>
                      </a:lnTo>
                      <a:lnTo>
                        <a:pt x="12" y="287"/>
                      </a:lnTo>
                      <a:lnTo>
                        <a:pt x="869" y="287"/>
                      </a:lnTo>
                      <a:lnTo>
                        <a:pt x="842" y="249"/>
                      </a:lnTo>
                      <a:lnTo>
                        <a:pt x="0" y="249"/>
                      </a:lnTo>
                      <a:lnTo>
                        <a:pt x="36" y="0"/>
                      </a:lnTo>
                      <a:lnTo>
                        <a:pt x="895" y="0"/>
                      </a:lnTo>
                      <a:lnTo>
                        <a:pt x="895" y="1"/>
                      </a:lnTo>
                      <a:lnTo>
                        <a:pt x="895" y="2"/>
                      </a:lnTo>
                      <a:lnTo>
                        <a:pt x="895" y="5"/>
                      </a:lnTo>
                      <a:lnTo>
                        <a:pt x="904" y="26"/>
                      </a:lnTo>
                      <a:lnTo>
                        <a:pt x="788" y="26"/>
                      </a:lnTo>
                      <a:lnTo>
                        <a:pt x="816" y="83"/>
                      </a:lnTo>
                      <a:lnTo>
                        <a:pt x="1037" y="85"/>
                      </a:lnTo>
                      <a:lnTo>
                        <a:pt x="1038" y="86"/>
                      </a:lnTo>
                      <a:lnTo>
                        <a:pt x="1038" y="87"/>
                      </a:lnTo>
                      <a:lnTo>
                        <a:pt x="1033" y="263"/>
                      </a:lnTo>
                      <a:close/>
                    </a:path>
                  </a:pathLst>
                </a:custGeom>
                <a:solidFill>
                  <a:srgbClr val="3FB2E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392" name="Freeform 297"/>
                <p:cNvSpPr>
                  <a:spLocks/>
                </p:cNvSpPr>
                <p:nvPr/>
              </p:nvSpPr>
              <p:spPr bwMode="auto">
                <a:xfrm>
                  <a:off x="4873" y="1694"/>
                  <a:ext cx="35" cy="75"/>
                </a:xfrm>
                <a:custGeom>
                  <a:avLst/>
                  <a:gdLst>
                    <a:gd name="T0" fmla="*/ 17 w 35"/>
                    <a:gd name="T1" fmla="*/ 0 h 75"/>
                    <a:gd name="T2" fmla="*/ 11 w 35"/>
                    <a:gd name="T3" fmla="*/ 3 h 75"/>
                    <a:gd name="T4" fmla="*/ 5 w 35"/>
                    <a:gd name="T5" fmla="*/ 11 h 75"/>
                    <a:gd name="T6" fmla="*/ 1 w 35"/>
                    <a:gd name="T7" fmla="*/ 24 h 75"/>
                    <a:gd name="T8" fmla="*/ 0 w 35"/>
                    <a:gd name="T9" fmla="*/ 38 h 75"/>
                    <a:gd name="T10" fmla="*/ 1 w 35"/>
                    <a:gd name="T11" fmla="*/ 53 h 75"/>
                    <a:gd name="T12" fmla="*/ 5 w 35"/>
                    <a:gd name="T13" fmla="*/ 64 h 75"/>
                    <a:gd name="T14" fmla="*/ 11 w 35"/>
                    <a:gd name="T15" fmla="*/ 71 h 75"/>
                    <a:gd name="T16" fmla="*/ 17 w 35"/>
                    <a:gd name="T17" fmla="*/ 75 h 75"/>
                    <a:gd name="T18" fmla="*/ 24 w 35"/>
                    <a:gd name="T19" fmla="*/ 71 h 75"/>
                    <a:gd name="T20" fmla="*/ 29 w 35"/>
                    <a:gd name="T21" fmla="*/ 64 h 75"/>
                    <a:gd name="T22" fmla="*/ 34 w 35"/>
                    <a:gd name="T23" fmla="*/ 53 h 75"/>
                    <a:gd name="T24" fmla="*/ 35 w 35"/>
                    <a:gd name="T25" fmla="*/ 38 h 75"/>
                    <a:gd name="T26" fmla="*/ 34 w 35"/>
                    <a:gd name="T27" fmla="*/ 24 h 75"/>
                    <a:gd name="T28" fmla="*/ 29 w 35"/>
                    <a:gd name="T29" fmla="*/ 11 h 75"/>
                    <a:gd name="T30" fmla="*/ 24 w 35"/>
                    <a:gd name="T31" fmla="*/ 3 h 75"/>
                    <a:gd name="T32" fmla="*/ 17 w 35"/>
                    <a:gd name="T33" fmla="*/ 0 h 75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0" t="0" r="r" b="b"/>
                  <a:pathLst>
                    <a:path w="35" h="75">
                      <a:moveTo>
                        <a:pt x="17" y="0"/>
                      </a:moveTo>
                      <a:lnTo>
                        <a:pt x="11" y="3"/>
                      </a:lnTo>
                      <a:lnTo>
                        <a:pt x="5" y="11"/>
                      </a:lnTo>
                      <a:lnTo>
                        <a:pt x="1" y="24"/>
                      </a:lnTo>
                      <a:lnTo>
                        <a:pt x="0" y="38"/>
                      </a:lnTo>
                      <a:lnTo>
                        <a:pt x="1" y="53"/>
                      </a:lnTo>
                      <a:lnTo>
                        <a:pt x="5" y="64"/>
                      </a:lnTo>
                      <a:lnTo>
                        <a:pt x="11" y="71"/>
                      </a:lnTo>
                      <a:lnTo>
                        <a:pt x="17" y="75"/>
                      </a:lnTo>
                      <a:lnTo>
                        <a:pt x="24" y="71"/>
                      </a:lnTo>
                      <a:lnTo>
                        <a:pt x="29" y="64"/>
                      </a:lnTo>
                      <a:lnTo>
                        <a:pt x="34" y="53"/>
                      </a:lnTo>
                      <a:lnTo>
                        <a:pt x="35" y="38"/>
                      </a:lnTo>
                      <a:lnTo>
                        <a:pt x="34" y="24"/>
                      </a:lnTo>
                      <a:lnTo>
                        <a:pt x="29" y="11"/>
                      </a:lnTo>
                      <a:lnTo>
                        <a:pt x="24" y="3"/>
                      </a:lnTo>
                      <a:lnTo>
                        <a:pt x="17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393" name="Freeform 298"/>
                <p:cNvSpPr>
                  <a:spLocks/>
                </p:cNvSpPr>
                <p:nvPr/>
              </p:nvSpPr>
              <p:spPr bwMode="auto">
                <a:xfrm>
                  <a:off x="4481" y="1614"/>
                  <a:ext cx="189" cy="49"/>
                </a:xfrm>
                <a:custGeom>
                  <a:avLst/>
                  <a:gdLst>
                    <a:gd name="T0" fmla="*/ 23 w 189"/>
                    <a:gd name="T1" fmla="*/ 49 h 49"/>
                    <a:gd name="T2" fmla="*/ 0 w 189"/>
                    <a:gd name="T3" fmla="*/ 0 h 49"/>
                    <a:gd name="T4" fmla="*/ 162 w 189"/>
                    <a:gd name="T5" fmla="*/ 0 h 49"/>
                    <a:gd name="T6" fmla="*/ 189 w 189"/>
                    <a:gd name="T7" fmla="*/ 49 h 49"/>
                    <a:gd name="T8" fmla="*/ 23 w 189"/>
                    <a:gd name="T9" fmla="*/ 49 h 4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89" h="49">
                      <a:moveTo>
                        <a:pt x="23" y="49"/>
                      </a:moveTo>
                      <a:lnTo>
                        <a:pt x="0" y="0"/>
                      </a:lnTo>
                      <a:lnTo>
                        <a:pt x="162" y="0"/>
                      </a:lnTo>
                      <a:lnTo>
                        <a:pt x="189" y="49"/>
                      </a:lnTo>
                      <a:lnTo>
                        <a:pt x="23" y="4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382" name="Group 299"/>
              <p:cNvGrpSpPr>
                <a:grpSpLocks/>
              </p:cNvGrpSpPr>
              <p:nvPr/>
            </p:nvGrpSpPr>
            <p:grpSpPr bwMode="auto">
              <a:xfrm>
                <a:off x="1728" y="1008"/>
                <a:ext cx="1073" cy="483"/>
                <a:chOff x="2375" y="2170"/>
                <a:chExt cx="1073" cy="483"/>
              </a:xfrm>
            </p:grpSpPr>
            <p:sp>
              <p:nvSpPr>
                <p:cNvPr id="14383" name="Freeform 300"/>
                <p:cNvSpPr>
                  <a:spLocks/>
                </p:cNvSpPr>
                <p:nvPr/>
              </p:nvSpPr>
              <p:spPr bwMode="auto">
                <a:xfrm>
                  <a:off x="2375" y="2170"/>
                  <a:ext cx="1073" cy="483"/>
                </a:xfrm>
                <a:custGeom>
                  <a:avLst/>
                  <a:gdLst>
                    <a:gd name="T0" fmla="*/ 245 w 1073"/>
                    <a:gd name="T1" fmla="*/ 482 h 483"/>
                    <a:gd name="T2" fmla="*/ 260 w 1073"/>
                    <a:gd name="T3" fmla="*/ 477 h 483"/>
                    <a:gd name="T4" fmla="*/ 272 w 1073"/>
                    <a:gd name="T5" fmla="*/ 468 h 483"/>
                    <a:gd name="T6" fmla="*/ 282 w 1073"/>
                    <a:gd name="T7" fmla="*/ 455 h 483"/>
                    <a:gd name="T8" fmla="*/ 288 w 1073"/>
                    <a:gd name="T9" fmla="*/ 455 h 483"/>
                    <a:gd name="T10" fmla="*/ 298 w 1073"/>
                    <a:gd name="T11" fmla="*/ 468 h 483"/>
                    <a:gd name="T12" fmla="*/ 311 w 1073"/>
                    <a:gd name="T13" fmla="*/ 477 h 483"/>
                    <a:gd name="T14" fmla="*/ 326 w 1073"/>
                    <a:gd name="T15" fmla="*/ 482 h 483"/>
                    <a:gd name="T16" fmla="*/ 344 w 1073"/>
                    <a:gd name="T17" fmla="*/ 482 h 483"/>
                    <a:gd name="T18" fmla="*/ 362 w 1073"/>
                    <a:gd name="T19" fmla="*/ 474 h 483"/>
                    <a:gd name="T20" fmla="*/ 376 w 1073"/>
                    <a:gd name="T21" fmla="*/ 459 h 483"/>
                    <a:gd name="T22" fmla="*/ 385 w 1073"/>
                    <a:gd name="T23" fmla="*/ 441 h 483"/>
                    <a:gd name="T24" fmla="*/ 734 w 1073"/>
                    <a:gd name="T25" fmla="*/ 430 h 483"/>
                    <a:gd name="T26" fmla="*/ 739 w 1073"/>
                    <a:gd name="T27" fmla="*/ 450 h 483"/>
                    <a:gd name="T28" fmla="*/ 750 w 1073"/>
                    <a:gd name="T29" fmla="*/ 468 h 483"/>
                    <a:gd name="T30" fmla="*/ 767 w 1073"/>
                    <a:gd name="T31" fmla="*/ 479 h 483"/>
                    <a:gd name="T32" fmla="*/ 786 w 1073"/>
                    <a:gd name="T33" fmla="*/ 483 h 483"/>
                    <a:gd name="T34" fmla="*/ 801 w 1073"/>
                    <a:gd name="T35" fmla="*/ 481 h 483"/>
                    <a:gd name="T36" fmla="*/ 816 w 1073"/>
                    <a:gd name="T37" fmla="*/ 473 h 483"/>
                    <a:gd name="T38" fmla="*/ 827 w 1073"/>
                    <a:gd name="T39" fmla="*/ 462 h 483"/>
                    <a:gd name="T40" fmla="*/ 835 w 1073"/>
                    <a:gd name="T41" fmla="*/ 447 h 483"/>
                    <a:gd name="T42" fmla="*/ 843 w 1073"/>
                    <a:gd name="T43" fmla="*/ 462 h 483"/>
                    <a:gd name="T44" fmla="*/ 853 w 1073"/>
                    <a:gd name="T45" fmla="*/ 473 h 483"/>
                    <a:gd name="T46" fmla="*/ 868 w 1073"/>
                    <a:gd name="T47" fmla="*/ 481 h 483"/>
                    <a:gd name="T48" fmla="*/ 883 w 1073"/>
                    <a:gd name="T49" fmla="*/ 483 h 483"/>
                    <a:gd name="T50" fmla="*/ 902 w 1073"/>
                    <a:gd name="T51" fmla="*/ 479 h 483"/>
                    <a:gd name="T52" fmla="*/ 919 w 1073"/>
                    <a:gd name="T53" fmla="*/ 468 h 483"/>
                    <a:gd name="T54" fmla="*/ 930 w 1073"/>
                    <a:gd name="T55" fmla="*/ 450 h 483"/>
                    <a:gd name="T56" fmla="*/ 935 w 1073"/>
                    <a:gd name="T57" fmla="*/ 430 h 483"/>
                    <a:gd name="T58" fmla="*/ 994 w 1073"/>
                    <a:gd name="T59" fmla="*/ 302 h 483"/>
                    <a:gd name="T60" fmla="*/ 59 w 1073"/>
                    <a:gd name="T61" fmla="*/ 0 h 483"/>
                    <a:gd name="T62" fmla="*/ 74 w 1073"/>
                    <a:gd name="T63" fmla="*/ 430 h 483"/>
                    <a:gd name="T64" fmla="*/ 187 w 1073"/>
                    <a:gd name="T65" fmla="*/ 441 h 483"/>
                    <a:gd name="T66" fmla="*/ 195 w 1073"/>
                    <a:gd name="T67" fmla="*/ 459 h 483"/>
                    <a:gd name="T68" fmla="*/ 209 w 1073"/>
                    <a:gd name="T69" fmla="*/ 474 h 483"/>
                    <a:gd name="T70" fmla="*/ 228 w 1073"/>
                    <a:gd name="T71" fmla="*/ 482 h 483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0" t="0" r="r" b="b"/>
                  <a:pathLst>
                    <a:path w="1073" h="483">
                      <a:moveTo>
                        <a:pt x="237" y="483"/>
                      </a:moveTo>
                      <a:lnTo>
                        <a:pt x="245" y="482"/>
                      </a:lnTo>
                      <a:lnTo>
                        <a:pt x="253" y="481"/>
                      </a:lnTo>
                      <a:lnTo>
                        <a:pt x="260" y="477"/>
                      </a:lnTo>
                      <a:lnTo>
                        <a:pt x="267" y="473"/>
                      </a:lnTo>
                      <a:lnTo>
                        <a:pt x="272" y="468"/>
                      </a:lnTo>
                      <a:lnTo>
                        <a:pt x="278" y="462"/>
                      </a:lnTo>
                      <a:lnTo>
                        <a:pt x="282" y="455"/>
                      </a:lnTo>
                      <a:lnTo>
                        <a:pt x="285" y="447"/>
                      </a:lnTo>
                      <a:lnTo>
                        <a:pt x="288" y="455"/>
                      </a:lnTo>
                      <a:lnTo>
                        <a:pt x="294" y="462"/>
                      </a:lnTo>
                      <a:lnTo>
                        <a:pt x="298" y="468"/>
                      </a:lnTo>
                      <a:lnTo>
                        <a:pt x="305" y="473"/>
                      </a:lnTo>
                      <a:lnTo>
                        <a:pt x="311" y="477"/>
                      </a:lnTo>
                      <a:lnTo>
                        <a:pt x="319" y="481"/>
                      </a:lnTo>
                      <a:lnTo>
                        <a:pt x="326" y="482"/>
                      </a:lnTo>
                      <a:lnTo>
                        <a:pt x="334" y="483"/>
                      </a:lnTo>
                      <a:lnTo>
                        <a:pt x="344" y="482"/>
                      </a:lnTo>
                      <a:lnTo>
                        <a:pt x="354" y="479"/>
                      </a:lnTo>
                      <a:lnTo>
                        <a:pt x="362" y="474"/>
                      </a:lnTo>
                      <a:lnTo>
                        <a:pt x="370" y="468"/>
                      </a:lnTo>
                      <a:lnTo>
                        <a:pt x="376" y="459"/>
                      </a:lnTo>
                      <a:lnTo>
                        <a:pt x="382" y="450"/>
                      </a:lnTo>
                      <a:lnTo>
                        <a:pt x="385" y="441"/>
                      </a:lnTo>
                      <a:lnTo>
                        <a:pt x="386" y="430"/>
                      </a:lnTo>
                      <a:lnTo>
                        <a:pt x="734" y="430"/>
                      </a:lnTo>
                      <a:lnTo>
                        <a:pt x="735" y="441"/>
                      </a:lnTo>
                      <a:lnTo>
                        <a:pt x="739" y="450"/>
                      </a:lnTo>
                      <a:lnTo>
                        <a:pt x="744" y="459"/>
                      </a:lnTo>
                      <a:lnTo>
                        <a:pt x="750" y="468"/>
                      </a:lnTo>
                      <a:lnTo>
                        <a:pt x="758" y="474"/>
                      </a:lnTo>
                      <a:lnTo>
                        <a:pt x="767" y="479"/>
                      </a:lnTo>
                      <a:lnTo>
                        <a:pt x="776" y="482"/>
                      </a:lnTo>
                      <a:lnTo>
                        <a:pt x="786" y="483"/>
                      </a:lnTo>
                      <a:lnTo>
                        <a:pt x="794" y="482"/>
                      </a:lnTo>
                      <a:lnTo>
                        <a:pt x="801" y="481"/>
                      </a:lnTo>
                      <a:lnTo>
                        <a:pt x="809" y="477"/>
                      </a:lnTo>
                      <a:lnTo>
                        <a:pt x="816" y="473"/>
                      </a:lnTo>
                      <a:lnTo>
                        <a:pt x="822" y="468"/>
                      </a:lnTo>
                      <a:lnTo>
                        <a:pt x="827" y="462"/>
                      </a:lnTo>
                      <a:lnTo>
                        <a:pt x="832" y="455"/>
                      </a:lnTo>
                      <a:lnTo>
                        <a:pt x="835" y="447"/>
                      </a:lnTo>
                      <a:lnTo>
                        <a:pt x="838" y="455"/>
                      </a:lnTo>
                      <a:lnTo>
                        <a:pt x="843" y="462"/>
                      </a:lnTo>
                      <a:lnTo>
                        <a:pt x="848" y="468"/>
                      </a:lnTo>
                      <a:lnTo>
                        <a:pt x="853" y="473"/>
                      </a:lnTo>
                      <a:lnTo>
                        <a:pt x="860" y="477"/>
                      </a:lnTo>
                      <a:lnTo>
                        <a:pt x="868" y="481"/>
                      </a:lnTo>
                      <a:lnTo>
                        <a:pt x="875" y="482"/>
                      </a:lnTo>
                      <a:lnTo>
                        <a:pt x="883" y="483"/>
                      </a:lnTo>
                      <a:lnTo>
                        <a:pt x="893" y="482"/>
                      </a:lnTo>
                      <a:lnTo>
                        <a:pt x="902" y="479"/>
                      </a:lnTo>
                      <a:lnTo>
                        <a:pt x="911" y="474"/>
                      </a:lnTo>
                      <a:lnTo>
                        <a:pt x="919" y="468"/>
                      </a:lnTo>
                      <a:lnTo>
                        <a:pt x="925" y="459"/>
                      </a:lnTo>
                      <a:lnTo>
                        <a:pt x="930" y="450"/>
                      </a:lnTo>
                      <a:lnTo>
                        <a:pt x="934" y="441"/>
                      </a:lnTo>
                      <a:lnTo>
                        <a:pt x="935" y="430"/>
                      </a:lnTo>
                      <a:lnTo>
                        <a:pt x="1073" y="430"/>
                      </a:lnTo>
                      <a:lnTo>
                        <a:pt x="994" y="302"/>
                      </a:lnTo>
                      <a:lnTo>
                        <a:pt x="1038" y="0"/>
                      </a:lnTo>
                      <a:lnTo>
                        <a:pt x="59" y="0"/>
                      </a:lnTo>
                      <a:lnTo>
                        <a:pt x="0" y="309"/>
                      </a:lnTo>
                      <a:lnTo>
                        <a:pt x="74" y="430"/>
                      </a:lnTo>
                      <a:lnTo>
                        <a:pt x="185" y="430"/>
                      </a:lnTo>
                      <a:lnTo>
                        <a:pt x="187" y="441"/>
                      </a:lnTo>
                      <a:lnTo>
                        <a:pt x="190" y="450"/>
                      </a:lnTo>
                      <a:lnTo>
                        <a:pt x="195" y="459"/>
                      </a:lnTo>
                      <a:lnTo>
                        <a:pt x="202" y="468"/>
                      </a:lnTo>
                      <a:lnTo>
                        <a:pt x="209" y="474"/>
                      </a:lnTo>
                      <a:lnTo>
                        <a:pt x="218" y="479"/>
                      </a:lnTo>
                      <a:lnTo>
                        <a:pt x="228" y="482"/>
                      </a:lnTo>
                      <a:lnTo>
                        <a:pt x="237" y="48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384" name="Freeform 301"/>
                <p:cNvSpPr>
                  <a:spLocks/>
                </p:cNvSpPr>
                <p:nvPr/>
              </p:nvSpPr>
              <p:spPr bwMode="auto">
                <a:xfrm>
                  <a:off x="2415" y="2208"/>
                  <a:ext cx="965" cy="354"/>
                </a:xfrm>
                <a:custGeom>
                  <a:avLst/>
                  <a:gdLst>
                    <a:gd name="T0" fmla="*/ 0 w 965"/>
                    <a:gd name="T1" fmla="*/ 264 h 354"/>
                    <a:gd name="T2" fmla="*/ 50 w 965"/>
                    <a:gd name="T3" fmla="*/ 0 h 354"/>
                    <a:gd name="T4" fmla="*/ 954 w 965"/>
                    <a:gd name="T5" fmla="*/ 0 h 354"/>
                    <a:gd name="T6" fmla="*/ 918 w 965"/>
                    <a:gd name="T7" fmla="*/ 249 h 354"/>
                    <a:gd name="T8" fmla="*/ 131 w 965"/>
                    <a:gd name="T9" fmla="*/ 249 h 354"/>
                    <a:gd name="T10" fmla="*/ 161 w 965"/>
                    <a:gd name="T11" fmla="*/ 287 h 354"/>
                    <a:gd name="T12" fmla="*/ 924 w 965"/>
                    <a:gd name="T13" fmla="*/ 287 h 354"/>
                    <a:gd name="T14" fmla="*/ 965 w 965"/>
                    <a:gd name="T15" fmla="*/ 354 h 354"/>
                    <a:gd name="T16" fmla="*/ 55 w 965"/>
                    <a:gd name="T17" fmla="*/ 354 h 354"/>
                    <a:gd name="T18" fmla="*/ 0 w 965"/>
                    <a:gd name="T19" fmla="*/ 264 h 354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965" h="354">
                      <a:moveTo>
                        <a:pt x="0" y="264"/>
                      </a:moveTo>
                      <a:lnTo>
                        <a:pt x="50" y="0"/>
                      </a:lnTo>
                      <a:lnTo>
                        <a:pt x="954" y="0"/>
                      </a:lnTo>
                      <a:lnTo>
                        <a:pt x="918" y="249"/>
                      </a:lnTo>
                      <a:lnTo>
                        <a:pt x="131" y="249"/>
                      </a:lnTo>
                      <a:lnTo>
                        <a:pt x="161" y="287"/>
                      </a:lnTo>
                      <a:lnTo>
                        <a:pt x="924" y="287"/>
                      </a:lnTo>
                      <a:lnTo>
                        <a:pt x="965" y="354"/>
                      </a:lnTo>
                      <a:lnTo>
                        <a:pt x="55" y="354"/>
                      </a:lnTo>
                      <a:lnTo>
                        <a:pt x="0" y="264"/>
                      </a:lnTo>
                      <a:close/>
                    </a:path>
                  </a:pathLst>
                </a:custGeom>
                <a:solidFill>
                  <a:srgbClr val="3FB2E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385" name="Freeform 302"/>
                <p:cNvSpPr>
                  <a:spLocks/>
                </p:cNvSpPr>
                <p:nvPr/>
              </p:nvSpPr>
              <p:spPr bwMode="auto">
                <a:xfrm>
                  <a:off x="2650" y="2262"/>
                  <a:ext cx="138" cy="110"/>
                </a:xfrm>
                <a:custGeom>
                  <a:avLst/>
                  <a:gdLst>
                    <a:gd name="T0" fmla="*/ 138 w 138"/>
                    <a:gd name="T1" fmla="*/ 0 h 110"/>
                    <a:gd name="T2" fmla="*/ 17 w 138"/>
                    <a:gd name="T3" fmla="*/ 0 h 110"/>
                    <a:gd name="T4" fmla="*/ 0 w 138"/>
                    <a:gd name="T5" fmla="*/ 110 h 110"/>
                    <a:gd name="T6" fmla="*/ 122 w 138"/>
                    <a:gd name="T7" fmla="*/ 110 h 110"/>
                    <a:gd name="T8" fmla="*/ 138 w 138"/>
                    <a:gd name="T9" fmla="*/ 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8" h="110">
                      <a:moveTo>
                        <a:pt x="138" y="0"/>
                      </a:moveTo>
                      <a:lnTo>
                        <a:pt x="17" y="0"/>
                      </a:lnTo>
                      <a:lnTo>
                        <a:pt x="0" y="110"/>
                      </a:lnTo>
                      <a:lnTo>
                        <a:pt x="122" y="110"/>
                      </a:lnTo>
                      <a:lnTo>
                        <a:pt x="13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386" name="Freeform 303"/>
                <p:cNvSpPr>
                  <a:spLocks/>
                </p:cNvSpPr>
                <p:nvPr/>
              </p:nvSpPr>
              <p:spPr bwMode="auto">
                <a:xfrm>
                  <a:off x="2481" y="2262"/>
                  <a:ext cx="138" cy="110"/>
                </a:xfrm>
                <a:custGeom>
                  <a:avLst/>
                  <a:gdLst>
                    <a:gd name="T0" fmla="*/ 122 w 138"/>
                    <a:gd name="T1" fmla="*/ 110 h 110"/>
                    <a:gd name="T2" fmla="*/ 138 w 138"/>
                    <a:gd name="T3" fmla="*/ 0 h 110"/>
                    <a:gd name="T4" fmla="*/ 15 w 138"/>
                    <a:gd name="T5" fmla="*/ 0 h 110"/>
                    <a:gd name="T6" fmla="*/ 0 w 138"/>
                    <a:gd name="T7" fmla="*/ 110 h 110"/>
                    <a:gd name="T8" fmla="*/ 122 w 138"/>
                    <a:gd name="T9" fmla="*/ 11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8" h="110">
                      <a:moveTo>
                        <a:pt x="122" y="110"/>
                      </a:moveTo>
                      <a:lnTo>
                        <a:pt x="138" y="0"/>
                      </a:lnTo>
                      <a:lnTo>
                        <a:pt x="15" y="0"/>
                      </a:lnTo>
                      <a:lnTo>
                        <a:pt x="0" y="110"/>
                      </a:lnTo>
                      <a:lnTo>
                        <a:pt x="122" y="11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387" name="Freeform 304"/>
                <p:cNvSpPr>
                  <a:spLocks/>
                </p:cNvSpPr>
                <p:nvPr/>
              </p:nvSpPr>
              <p:spPr bwMode="auto">
                <a:xfrm>
                  <a:off x="2820" y="2262"/>
                  <a:ext cx="137" cy="110"/>
                </a:xfrm>
                <a:custGeom>
                  <a:avLst/>
                  <a:gdLst>
                    <a:gd name="T0" fmla="*/ 137 w 137"/>
                    <a:gd name="T1" fmla="*/ 0 h 110"/>
                    <a:gd name="T2" fmla="*/ 16 w 137"/>
                    <a:gd name="T3" fmla="*/ 0 h 110"/>
                    <a:gd name="T4" fmla="*/ 0 w 137"/>
                    <a:gd name="T5" fmla="*/ 110 h 110"/>
                    <a:gd name="T6" fmla="*/ 122 w 137"/>
                    <a:gd name="T7" fmla="*/ 110 h 110"/>
                    <a:gd name="T8" fmla="*/ 137 w 137"/>
                    <a:gd name="T9" fmla="*/ 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7" h="110">
                      <a:moveTo>
                        <a:pt x="137" y="0"/>
                      </a:moveTo>
                      <a:lnTo>
                        <a:pt x="16" y="0"/>
                      </a:lnTo>
                      <a:lnTo>
                        <a:pt x="0" y="110"/>
                      </a:lnTo>
                      <a:lnTo>
                        <a:pt x="122" y="110"/>
                      </a:lnTo>
                      <a:lnTo>
                        <a:pt x="137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388" name="Freeform 305"/>
                <p:cNvSpPr>
                  <a:spLocks/>
                </p:cNvSpPr>
                <p:nvPr/>
              </p:nvSpPr>
              <p:spPr bwMode="auto">
                <a:xfrm>
                  <a:off x="2989" y="2262"/>
                  <a:ext cx="136" cy="110"/>
                </a:xfrm>
                <a:custGeom>
                  <a:avLst/>
                  <a:gdLst>
                    <a:gd name="T0" fmla="*/ 136 w 136"/>
                    <a:gd name="T1" fmla="*/ 0 h 110"/>
                    <a:gd name="T2" fmla="*/ 16 w 136"/>
                    <a:gd name="T3" fmla="*/ 0 h 110"/>
                    <a:gd name="T4" fmla="*/ 0 w 136"/>
                    <a:gd name="T5" fmla="*/ 110 h 110"/>
                    <a:gd name="T6" fmla="*/ 121 w 136"/>
                    <a:gd name="T7" fmla="*/ 110 h 110"/>
                    <a:gd name="T8" fmla="*/ 136 w 136"/>
                    <a:gd name="T9" fmla="*/ 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" h="110">
                      <a:moveTo>
                        <a:pt x="136" y="0"/>
                      </a:moveTo>
                      <a:lnTo>
                        <a:pt x="16" y="0"/>
                      </a:lnTo>
                      <a:lnTo>
                        <a:pt x="0" y="110"/>
                      </a:lnTo>
                      <a:lnTo>
                        <a:pt x="121" y="110"/>
                      </a:lnTo>
                      <a:lnTo>
                        <a:pt x="13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389" name="Freeform 306"/>
                <p:cNvSpPr>
                  <a:spLocks/>
                </p:cNvSpPr>
                <p:nvPr/>
              </p:nvSpPr>
              <p:spPr bwMode="auto">
                <a:xfrm>
                  <a:off x="3162" y="2262"/>
                  <a:ext cx="138" cy="110"/>
                </a:xfrm>
                <a:custGeom>
                  <a:avLst/>
                  <a:gdLst>
                    <a:gd name="T0" fmla="*/ 138 w 138"/>
                    <a:gd name="T1" fmla="*/ 0 h 110"/>
                    <a:gd name="T2" fmla="*/ 17 w 138"/>
                    <a:gd name="T3" fmla="*/ 0 h 110"/>
                    <a:gd name="T4" fmla="*/ 0 w 138"/>
                    <a:gd name="T5" fmla="*/ 110 h 110"/>
                    <a:gd name="T6" fmla="*/ 123 w 138"/>
                    <a:gd name="T7" fmla="*/ 110 h 110"/>
                    <a:gd name="T8" fmla="*/ 138 w 138"/>
                    <a:gd name="T9" fmla="*/ 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8" h="110">
                      <a:moveTo>
                        <a:pt x="138" y="0"/>
                      </a:moveTo>
                      <a:lnTo>
                        <a:pt x="17" y="0"/>
                      </a:lnTo>
                      <a:lnTo>
                        <a:pt x="0" y="110"/>
                      </a:lnTo>
                      <a:lnTo>
                        <a:pt x="123" y="110"/>
                      </a:lnTo>
                      <a:lnTo>
                        <a:pt x="13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  <p:grpSp>
        <p:nvGrpSpPr>
          <p:cNvPr id="321843" name="Group 307"/>
          <p:cNvGrpSpPr>
            <a:grpSpLocks/>
          </p:cNvGrpSpPr>
          <p:nvPr/>
        </p:nvGrpSpPr>
        <p:grpSpPr bwMode="auto">
          <a:xfrm>
            <a:off x="6400800" y="5181600"/>
            <a:ext cx="1600200" cy="1676400"/>
            <a:chOff x="528" y="864"/>
            <a:chExt cx="1920" cy="1950"/>
          </a:xfrm>
        </p:grpSpPr>
        <p:sp>
          <p:nvSpPr>
            <p:cNvPr id="14351" name="Line 308"/>
            <p:cNvSpPr>
              <a:spLocks noChangeShapeType="1"/>
            </p:cNvSpPr>
            <p:nvPr/>
          </p:nvSpPr>
          <p:spPr bwMode="auto">
            <a:xfrm flipH="1">
              <a:off x="1296" y="1239"/>
              <a:ext cx="864" cy="72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2" name="Rectangle 309"/>
            <p:cNvSpPr>
              <a:spLocks noChangeArrowheads="1"/>
            </p:cNvSpPr>
            <p:nvPr/>
          </p:nvSpPr>
          <p:spPr bwMode="auto">
            <a:xfrm>
              <a:off x="969" y="1431"/>
              <a:ext cx="375" cy="363"/>
            </a:xfrm>
            <a:prstGeom prst="rect">
              <a:avLst/>
            </a:prstGeom>
            <a:solidFill>
              <a:schemeClr val="bg1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itchFamily="2" charset="2"/>
                <a:buChar char="n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itchFamily="18" charset="2"/>
                <a:buChar char="4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itchFamily="18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600"/>
            </a:p>
          </p:txBody>
        </p:sp>
        <p:sp>
          <p:nvSpPr>
            <p:cNvPr id="14353" name="Oval 310"/>
            <p:cNvSpPr>
              <a:spLocks noChangeArrowheads="1"/>
            </p:cNvSpPr>
            <p:nvPr/>
          </p:nvSpPr>
          <p:spPr bwMode="auto">
            <a:xfrm>
              <a:off x="1133" y="1606"/>
              <a:ext cx="47" cy="47"/>
            </a:xfrm>
            <a:prstGeom prst="ellipse">
              <a:avLst/>
            </a:prstGeom>
            <a:solidFill>
              <a:schemeClr val="tx1"/>
            </a:solidFill>
            <a:ln w="381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itchFamily="2" charset="2"/>
                <a:buChar char="n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itchFamily="18" charset="2"/>
                <a:buChar char="4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itchFamily="18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600"/>
            </a:p>
          </p:txBody>
        </p:sp>
        <p:sp>
          <p:nvSpPr>
            <p:cNvPr id="14354" name="Text Box 311"/>
            <p:cNvSpPr txBox="1">
              <a:spLocks noChangeArrowheads="1"/>
            </p:cNvSpPr>
            <p:nvPr/>
          </p:nvSpPr>
          <p:spPr bwMode="auto">
            <a:xfrm>
              <a:off x="637" y="1534"/>
              <a:ext cx="390" cy="4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itchFamily="2" charset="2"/>
                <a:buChar char="n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itchFamily="18" charset="2"/>
                <a:buChar char="4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itchFamily="18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14355" name="Oval 312"/>
            <p:cNvSpPr>
              <a:spLocks noChangeArrowheads="1"/>
            </p:cNvSpPr>
            <p:nvPr/>
          </p:nvSpPr>
          <p:spPr bwMode="auto">
            <a:xfrm>
              <a:off x="537" y="864"/>
              <a:ext cx="375" cy="375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itchFamily="2" charset="2"/>
                <a:buChar char="n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itchFamily="18" charset="2"/>
                <a:buChar char="4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itchFamily="18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/>
                <a:t>A</a:t>
              </a:r>
            </a:p>
          </p:txBody>
        </p:sp>
        <p:sp>
          <p:nvSpPr>
            <p:cNvPr id="14356" name="Oval 313"/>
            <p:cNvSpPr>
              <a:spLocks noChangeArrowheads="1"/>
            </p:cNvSpPr>
            <p:nvPr/>
          </p:nvSpPr>
          <p:spPr bwMode="auto">
            <a:xfrm>
              <a:off x="2073" y="864"/>
              <a:ext cx="375" cy="375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itchFamily="2" charset="2"/>
                <a:buChar char="n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itchFamily="18" charset="2"/>
                <a:buChar char="4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itchFamily="18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/>
                <a:t>B</a:t>
              </a:r>
            </a:p>
          </p:txBody>
        </p:sp>
        <p:sp>
          <p:nvSpPr>
            <p:cNvPr id="14357" name="Line 314"/>
            <p:cNvSpPr>
              <a:spLocks noChangeShapeType="1"/>
            </p:cNvSpPr>
            <p:nvPr/>
          </p:nvSpPr>
          <p:spPr bwMode="auto">
            <a:xfrm flipH="1" flipV="1">
              <a:off x="1296" y="1815"/>
              <a:ext cx="816" cy="6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8" name="Line 315"/>
            <p:cNvSpPr>
              <a:spLocks noChangeShapeType="1"/>
            </p:cNvSpPr>
            <p:nvPr/>
          </p:nvSpPr>
          <p:spPr bwMode="auto">
            <a:xfrm flipH="1" flipV="1">
              <a:off x="816" y="1191"/>
              <a:ext cx="336" cy="4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9" name="Oval 316"/>
            <p:cNvSpPr>
              <a:spLocks noChangeArrowheads="1"/>
            </p:cNvSpPr>
            <p:nvPr/>
          </p:nvSpPr>
          <p:spPr bwMode="auto">
            <a:xfrm>
              <a:off x="528" y="2391"/>
              <a:ext cx="375" cy="375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itchFamily="2" charset="2"/>
                <a:buChar char="n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itchFamily="18" charset="2"/>
                <a:buChar char="4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itchFamily="18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/>
                <a:t>C</a:t>
              </a:r>
            </a:p>
          </p:txBody>
        </p:sp>
        <p:sp>
          <p:nvSpPr>
            <p:cNvPr id="14360" name="Oval 317"/>
            <p:cNvSpPr>
              <a:spLocks noChangeArrowheads="1"/>
            </p:cNvSpPr>
            <p:nvPr/>
          </p:nvSpPr>
          <p:spPr bwMode="auto">
            <a:xfrm>
              <a:off x="2025" y="2439"/>
              <a:ext cx="375" cy="375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itchFamily="2" charset="2"/>
                <a:buChar char="n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itchFamily="18" charset="2"/>
                <a:buChar char="4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itchFamily="18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/>
                <a:t>D</a:t>
              </a:r>
            </a:p>
          </p:txBody>
        </p:sp>
        <p:sp>
          <p:nvSpPr>
            <p:cNvPr id="14361" name="Rectangle 318"/>
            <p:cNvSpPr>
              <a:spLocks noChangeArrowheads="1"/>
            </p:cNvSpPr>
            <p:nvPr/>
          </p:nvSpPr>
          <p:spPr bwMode="auto">
            <a:xfrm>
              <a:off x="1641" y="1431"/>
              <a:ext cx="375" cy="363"/>
            </a:xfrm>
            <a:prstGeom prst="rect">
              <a:avLst/>
            </a:prstGeom>
            <a:solidFill>
              <a:schemeClr val="bg1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itchFamily="2" charset="2"/>
                <a:buChar char="n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itchFamily="18" charset="2"/>
                <a:buChar char="4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itchFamily="18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600"/>
            </a:p>
          </p:txBody>
        </p:sp>
        <p:sp>
          <p:nvSpPr>
            <p:cNvPr id="14362" name="Oval 319"/>
            <p:cNvSpPr>
              <a:spLocks noChangeArrowheads="1"/>
            </p:cNvSpPr>
            <p:nvPr/>
          </p:nvSpPr>
          <p:spPr bwMode="auto">
            <a:xfrm>
              <a:off x="1805" y="1606"/>
              <a:ext cx="47" cy="47"/>
            </a:xfrm>
            <a:prstGeom prst="ellipse">
              <a:avLst/>
            </a:prstGeom>
            <a:solidFill>
              <a:schemeClr val="tx1"/>
            </a:solidFill>
            <a:ln w="381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itchFamily="2" charset="2"/>
                <a:buChar char="n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itchFamily="18" charset="2"/>
                <a:buChar char="4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itchFamily="18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600"/>
            </a:p>
          </p:txBody>
        </p:sp>
        <p:sp>
          <p:nvSpPr>
            <p:cNvPr id="14363" name="Text Box 320"/>
            <p:cNvSpPr txBox="1">
              <a:spLocks noChangeArrowheads="1"/>
            </p:cNvSpPr>
            <p:nvPr/>
          </p:nvSpPr>
          <p:spPr bwMode="auto">
            <a:xfrm>
              <a:off x="1309" y="1534"/>
              <a:ext cx="390" cy="4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itchFamily="2" charset="2"/>
                <a:buChar char="n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itchFamily="18" charset="2"/>
                <a:buChar char="4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itchFamily="18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14364" name="Rectangle 321"/>
            <p:cNvSpPr>
              <a:spLocks noChangeArrowheads="1"/>
            </p:cNvSpPr>
            <p:nvPr/>
          </p:nvSpPr>
          <p:spPr bwMode="auto">
            <a:xfrm>
              <a:off x="960" y="1911"/>
              <a:ext cx="375" cy="363"/>
            </a:xfrm>
            <a:prstGeom prst="rect">
              <a:avLst/>
            </a:prstGeom>
            <a:solidFill>
              <a:schemeClr val="bg1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itchFamily="2" charset="2"/>
                <a:buChar char="n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itchFamily="18" charset="2"/>
                <a:buChar char="4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itchFamily="18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600"/>
            </a:p>
          </p:txBody>
        </p:sp>
        <p:sp>
          <p:nvSpPr>
            <p:cNvPr id="14365" name="Oval 322"/>
            <p:cNvSpPr>
              <a:spLocks noChangeArrowheads="1"/>
            </p:cNvSpPr>
            <p:nvPr/>
          </p:nvSpPr>
          <p:spPr bwMode="auto">
            <a:xfrm>
              <a:off x="1133" y="2086"/>
              <a:ext cx="47" cy="47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itchFamily="2" charset="2"/>
                <a:buChar char="n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itchFamily="18" charset="2"/>
                <a:buChar char="4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itchFamily="18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600"/>
            </a:p>
          </p:txBody>
        </p:sp>
        <p:sp>
          <p:nvSpPr>
            <p:cNvPr id="14366" name="Text Box 323"/>
            <p:cNvSpPr txBox="1">
              <a:spLocks noChangeArrowheads="1"/>
            </p:cNvSpPr>
            <p:nvPr/>
          </p:nvSpPr>
          <p:spPr bwMode="auto">
            <a:xfrm>
              <a:off x="637" y="2014"/>
              <a:ext cx="390" cy="4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itchFamily="2" charset="2"/>
                <a:buChar char="n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itchFamily="18" charset="2"/>
                <a:buChar char="4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itchFamily="18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14367" name="Rectangle 324"/>
            <p:cNvSpPr>
              <a:spLocks noChangeArrowheads="1"/>
            </p:cNvSpPr>
            <p:nvPr/>
          </p:nvSpPr>
          <p:spPr bwMode="auto">
            <a:xfrm>
              <a:off x="1641" y="1911"/>
              <a:ext cx="375" cy="363"/>
            </a:xfrm>
            <a:prstGeom prst="rect">
              <a:avLst/>
            </a:prstGeom>
            <a:solidFill>
              <a:schemeClr val="bg1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itchFamily="2" charset="2"/>
                <a:buChar char="n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itchFamily="18" charset="2"/>
                <a:buChar char="4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itchFamily="18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600"/>
            </a:p>
          </p:txBody>
        </p:sp>
        <p:sp>
          <p:nvSpPr>
            <p:cNvPr id="14368" name="Oval 325"/>
            <p:cNvSpPr>
              <a:spLocks noChangeArrowheads="1"/>
            </p:cNvSpPr>
            <p:nvPr/>
          </p:nvSpPr>
          <p:spPr bwMode="auto">
            <a:xfrm>
              <a:off x="1805" y="2086"/>
              <a:ext cx="47" cy="47"/>
            </a:xfrm>
            <a:prstGeom prst="ellipse">
              <a:avLst/>
            </a:prstGeom>
            <a:solidFill>
              <a:schemeClr val="tx1"/>
            </a:solidFill>
            <a:ln w="381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itchFamily="2" charset="2"/>
                <a:buChar char="n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itchFamily="18" charset="2"/>
                <a:buChar char="4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itchFamily="18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600"/>
            </a:p>
          </p:txBody>
        </p:sp>
        <p:sp>
          <p:nvSpPr>
            <p:cNvPr id="14369" name="Text Box 326"/>
            <p:cNvSpPr txBox="1">
              <a:spLocks noChangeArrowheads="1"/>
            </p:cNvSpPr>
            <p:nvPr/>
          </p:nvSpPr>
          <p:spPr bwMode="auto">
            <a:xfrm>
              <a:off x="1309" y="2014"/>
              <a:ext cx="390" cy="4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itchFamily="2" charset="2"/>
                <a:buChar char="n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itchFamily="18" charset="2"/>
                <a:buChar char="4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itchFamily="18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14370" name="Line 327"/>
            <p:cNvSpPr>
              <a:spLocks noChangeShapeType="1"/>
            </p:cNvSpPr>
            <p:nvPr/>
          </p:nvSpPr>
          <p:spPr bwMode="auto">
            <a:xfrm flipV="1">
              <a:off x="1824" y="1239"/>
              <a:ext cx="384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1" name="Line 328"/>
            <p:cNvSpPr>
              <a:spLocks noChangeShapeType="1"/>
            </p:cNvSpPr>
            <p:nvPr/>
          </p:nvSpPr>
          <p:spPr bwMode="auto">
            <a:xfrm flipH="1">
              <a:off x="768" y="2103"/>
              <a:ext cx="384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2" name="Line 329"/>
            <p:cNvSpPr>
              <a:spLocks noChangeShapeType="1"/>
            </p:cNvSpPr>
            <p:nvPr/>
          </p:nvSpPr>
          <p:spPr bwMode="auto">
            <a:xfrm>
              <a:off x="1824" y="2103"/>
              <a:ext cx="336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3" name="Line 330"/>
            <p:cNvSpPr>
              <a:spLocks noChangeShapeType="1"/>
            </p:cNvSpPr>
            <p:nvPr/>
          </p:nvSpPr>
          <p:spPr bwMode="auto">
            <a:xfrm flipV="1">
              <a:off x="816" y="2199"/>
              <a:ext cx="816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4" name="Line 331"/>
            <p:cNvSpPr>
              <a:spLocks noChangeShapeType="1"/>
            </p:cNvSpPr>
            <p:nvPr/>
          </p:nvSpPr>
          <p:spPr bwMode="auto">
            <a:xfrm>
              <a:off x="864" y="1191"/>
              <a:ext cx="768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21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21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215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215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21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21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216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216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21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21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217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217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21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321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218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218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1539" grpId="0"/>
      <p:bldP spid="321543" grpId="0"/>
      <p:bldP spid="321547" grpId="0"/>
      <p:bldP spid="32155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3" descr="j029198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063" y="0"/>
            <a:ext cx="1150937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3" name="Rectangle 4"/>
          <p:cNvSpPr>
            <a:spLocks noChangeArrowheads="1"/>
          </p:cNvSpPr>
          <p:nvPr/>
        </p:nvSpPr>
        <p:spPr bwMode="auto">
          <a:xfrm>
            <a:off x="228600" y="2438400"/>
            <a:ext cx="8686800" cy="147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rgbClr val="993300"/>
              </a:buClr>
              <a:buSzPct val="90000"/>
              <a:buFont typeface="Wingdings" pitchFamily="2" charset="2"/>
              <a:buChar char="n"/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6600"/>
              </a:buClr>
              <a:buSzPct val="80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6600"/>
              </a:buClr>
              <a:buSzPct val="75000"/>
              <a:buFont typeface="Times New Roman" pitchFamily="18" charset="0"/>
              <a:buChar char="–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800">
                <a:solidFill>
                  <a:srgbClr val="FF0000"/>
                </a:solidFill>
                <a:latin typeface="Arial Black" pitchFamily="34" charset="0"/>
                <a:ea typeface="黑体" pitchFamily="2" charset="-122"/>
              </a:rPr>
              <a:t>如何消除死锁？</a:t>
            </a:r>
            <a:br>
              <a:rPr lang="zh-CN" altLang="en-US" sz="4800">
                <a:solidFill>
                  <a:srgbClr val="FF0000"/>
                </a:solidFill>
                <a:latin typeface="Arial Black" pitchFamily="34" charset="0"/>
                <a:ea typeface="黑体" pitchFamily="2" charset="-122"/>
              </a:rPr>
            </a:br>
            <a:r>
              <a:rPr lang="zh-CN" altLang="en-US" sz="4800">
                <a:solidFill>
                  <a:srgbClr val="FF0000"/>
                </a:solidFill>
                <a:latin typeface="Arial Black" pitchFamily="34" charset="0"/>
                <a:ea typeface="黑体" pitchFamily="2" charset="-122"/>
              </a:rPr>
              <a:t>有什么方法？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死锁处理方法概述</a:t>
            </a:r>
          </a:p>
        </p:txBody>
      </p:sp>
      <p:sp>
        <p:nvSpPr>
          <p:cNvPr id="323587" name="Rectangle 3"/>
          <p:cNvSpPr>
            <a:spLocks noChangeArrowheads="1"/>
          </p:cNvSpPr>
          <p:nvPr/>
        </p:nvSpPr>
        <p:spPr bwMode="auto">
          <a:xfrm>
            <a:off x="685800" y="1268413"/>
            <a:ext cx="7921625" cy="865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rgbClr val="993300"/>
              </a:buClr>
              <a:buSzPct val="90000"/>
              <a:buFont typeface="Wingdings" pitchFamily="2" charset="2"/>
              <a:buChar char="n"/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6600"/>
              </a:buClr>
              <a:buSzPct val="80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6600"/>
              </a:buClr>
              <a:buSzPct val="75000"/>
              <a:buFont typeface="Times New Roman" pitchFamily="18" charset="0"/>
              <a:buChar char="–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>
                <a:solidFill>
                  <a:srgbClr val="FF0000"/>
                </a:solidFill>
              </a:rPr>
              <a:t>死锁预防</a:t>
            </a:r>
          </a:p>
        </p:txBody>
      </p:sp>
      <p:grpSp>
        <p:nvGrpSpPr>
          <p:cNvPr id="323588" name="Group 4"/>
          <p:cNvGrpSpPr>
            <a:grpSpLocks/>
          </p:cNvGrpSpPr>
          <p:nvPr/>
        </p:nvGrpSpPr>
        <p:grpSpPr bwMode="auto">
          <a:xfrm>
            <a:off x="990600" y="1908175"/>
            <a:ext cx="7620000" cy="530225"/>
            <a:chOff x="624" y="1202"/>
            <a:chExt cx="4800" cy="334"/>
          </a:xfrm>
        </p:grpSpPr>
        <p:sp>
          <p:nvSpPr>
            <p:cNvPr id="16406" name="Rectangle 5"/>
            <p:cNvSpPr>
              <a:spLocks noChangeArrowheads="1"/>
            </p:cNvSpPr>
            <p:nvPr/>
          </p:nvSpPr>
          <p:spPr bwMode="auto">
            <a:xfrm>
              <a:off x="624" y="1202"/>
              <a:ext cx="4800" cy="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itchFamily="2" charset="2"/>
                <a:buChar char="n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itchFamily="18" charset="2"/>
                <a:buChar char="4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itchFamily="18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lvl="1"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/>
                <a:t>破坏死锁的必要条件</a:t>
              </a:r>
              <a:endParaRPr lang="zh-CN" altLang="en-US" sz="2400">
                <a:solidFill>
                  <a:srgbClr val="FF0000"/>
                </a:solidFill>
              </a:endParaRPr>
            </a:p>
          </p:txBody>
        </p:sp>
        <p:pic>
          <p:nvPicPr>
            <p:cNvPr id="16407" name="Picture 6" descr="j011583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9" y="1337"/>
              <a:ext cx="119" cy="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23591" name="Rectangle 7"/>
          <p:cNvSpPr>
            <a:spLocks noChangeArrowheads="1"/>
          </p:cNvSpPr>
          <p:nvPr/>
        </p:nvSpPr>
        <p:spPr bwMode="auto">
          <a:xfrm>
            <a:off x="2889250" y="1406525"/>
            <a:ext cx="43148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993300"/>
              </a:buClr>
              <a:buSzPct val="90000"/>
              <a:buFont typeface="Wingdings" pitchFamily="2" charset="2"/>
              <a:buChar char="n"/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6600"/>
              </a:buClr>
              <a:buSzPct val="80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6600"/>
              </a:buClr>
              <a:buSzPct val="75000"/>
              <a:buFont typeface="Times New Roman" pitchFamily="18" charset="0"/>
              <a:buChar char="–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chemeClr val="accent2"/>
                </a:solidFill>
              </a:rPr>
              <a:t>“no smoking”</a:t>
            </a:r>
            <a:r>
              <a:rPr lang="zh-CN" altLang="en-US">
                <a:solidFill>
                  <a:schemeClr val="accent2"/>
                </a:solidFill>
              </a:rPr>
              <a:t>，预防火灾</a:t>
            </a:r>
          </a:p>
        </p:txBody>
      </p:sp>
      <p:sp>
        <p:nvSpPr>
          <p:cNvPr id="323592" name="Rectangle 8"/>
          <p:cNvSpPr>
            <a:spLocks noChangeArrowheads="1"/>
          </p:cNvSpPr>
          <p:nvPr/>
        </p:nvSpPr>
        <p:spPr bwMode="auto">
          <a:xfrm>
            <a:off x="685800" y="2411413"/>
            <a:ext cx="7921625" cy="865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rgbClr val="993300"/>
              </a:buClr>
              <a:buSzPct val="90000"/>
              <a:buFont typeface="Wingdings" pitchFamily="2" charset="2"/>
              <a:buChar char="n"/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6600"/>
              </a:buClr>
              <a:buSzPct val="80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6600"/>
              </a:buClr>
              <a:buSzPct val="75000"/>
              <a:buFont typeface="Times New Roman" pitchFamily="18" charset="0"/>
              <a:buChar char="–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>
                <a:solidFill>
                  <a:srgbClr val="FF0000"/>
                </a:solidFill>
              </a:rPr>
              <a:t>死锁避免</a:t>
            </a:r>
          </a:p>
        </p:txBody>
      </p:sp>
      <p:grpSp>
        <p:nvGrpSpPr>
          <p:cNvPr id="323593" name="Group 9"/>
          <p:cNvGrpSpPr>
            <a:grpSpLocks/>
          </p:cNvGrpSpPr>
          <p:nvPr/>
        </p:nvGrpSpPr>
        <p:grpSpPr bwMode="auto">
          <a:xfrm>
            <a:off x="990600" y="3051175"/>
            <a:ext cx="7620000" cy="530225"/>
            <a:chOff x="624" y="1922"/>
            <a:chExt cx="4800" cy="334"/>
          </a:xfrm>
        </p:grpSpPr>
        <p:sp>
          <p:nvSpPr>
            <p:cNvPr id="16404" name="Rectangle 10"/>
            <p:cNvSpPr>
              <a:spLocks noChangeArrowheads="1"/>
            </p:cNvSpPr>
            <p:nvPr/>
          </p:nvSpPr>
          <p:spPr bwMode="auto">
            <a:xfrm>
              <a:off x="624" y="1922"/>
              <a:ext cx="4800" cy="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itchFamily="2" charset="2"/>
                <a:buChar char="n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itchFamily="18" charset="2"/>
                <a:buChar char="4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itchFamily="18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lvl="1"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/>
                <a:t>检测每个资源请求，如果造成死锁就拒绝</a:t>
              </a:r>
              <a:endParaRPr lang="zh-CN" altLang="en-US" sz="2400">
                <a:solidFill>
                  <a:srgbClr val="FF0000"/>
                </a:solidFill>
              </a:endParaRPr>
            </a:p>
          </p:txBody>
        </p:sp>
        <p:pic>
          <p:nvPicPr>
            <p:cNvPr id="16405" name="Picture 11" descr="j011583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9" y="2066"/>
              <a:ext cx="119" cy="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23596" name="Rectangle 12"/>
          <p:cNvSpPr>
            <a:spLocks noChangeArrowheads="1"/>
          </p:cNvSpPr>
          <p:nvPr/>
        </p:nvSpPr>
        <p:spPr bwMode="auto">
          <a:xfrm>
            <a:off x="2889250" y="2528888"/>
            <a:ext cx="5518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993300"/>
              </a:buClr>
              <a:buSzPct val="90000"/>
              <a:buFont typeface="Wingdings" pitchFamily="2" charset="2"/>
              <a:buChar char="n"/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6600"/>
              </a:buClr>
              <a:buSzPct val="80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6600"/>
              </a:buClr>
              <a:buSzPct val="75000"/>
              <a:buFont typeface="Times New Roman" pitchFamily="18" charset="0"/>
              <a:buChar char="–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>
                <a:solidFill>
                  <a:schemeClr val="accent2"/>
                </a:solidFill>
              </a:rPr>
              <a:t>检测到煤气超标时，自动切断电源</a:t>
            </a:r>
          </a:p>
        </p:txBody>
      </p:sp>
      <p:sp>
        <p:nvSpPr>
          <p:cNvPr id="323597" name="Rectangle 13"/>
          <p:cNvSpPr>
            <a:spLocks noChangeArrowheads="1"/>
          </p:cNvSpPr>
          <p:nvPr/>
        </p:nvSpPr>
        <p:spPr bwMode="auto">
          <a:xfrm>
            <a:off x="685800" y="3630613"/>
            <a:ext cx="7921625" cy="865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rgbClr val="993300"/>
              </a:buClr>
              <a:buSzPct val="90000"/>
              <a:buFont typeface="Wingdings" pitchFamily="2" charset="2"/>
              <a:buChar char="n"/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6600"/>
              </a:buClr>
              <a:buSzPct val="80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6600"/>
              </a:buClr>
              <a:buSzPct val="75000"/>
              <a:buFont typeface="Times New Roman" pitchFamily="18" charset="0"/>
              <a:buChar char="–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>
                <a:solidFill>
                  <a:srgbClr val="FF0000"/>
                </a:solidFill>
              </a:rPr>
              <a:t>死锁检测</a:t>
            </a:r>
            <a:r>
              <a:rPr lang="en-US" altLang="zh-CN">
                <a:solidFill>
                  <a:srgbClr val="FF0000"/>
                </a:solidFill>
              </a:rPr>
              <a:t>+</a:t>
            </a:r>
            <a:r>
              <a:rPr lang="zh-CN" altLang="en-US">
                <a:solidFill>
                  <a:srgbClr val="FF0000"/>
                </a:solidFill>
              </a:rPr>
              <a:t>恢复</a:t>
            </a:r>
          </a:p>
        </p:txBody>
      </p:sp>
      <p:grpSp>
        <p:nvGrpSpPr>
          <p:cNvPr id="323598" name="Group 14"/>
          <p:cNvGrpSpPr>
            <a:grpSpLocks/>
          </p:cNvGrpSpPr>
          <p:nvPr/>
        </p:nvGrpSpPr>
        <p:grpSpPr bwMode="auto">
          <a:xfrm>
            <a:off x="990600" y="4270375"/>
            <a:ext cx="7620000" cy="530225"/>
            <a:chOff x="624" y="2690"/>
            <a:chExt cx="4800" cy="334"/>
          </a:xfrm>
        </p:grpSpPr>
        <p:sp>
          <p:nvSpPr>
            <p:cNvPr id="16402" name="Rectangle 15"/>
            <p:cNvSpPr>
              <a:spLocks noChangeArrowheads="1"/>
            </p:cNvSpPr>
            <p:nvPr/>
          </p:nvSpPr>
          <p:spPr bwMode="auto">
            <a:xfrm>
              <a:off x="624" y="2690"/>
              <a:ext cx="4800" cy="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itchFamily="2" charset="2"/>
                <a:buChar char="n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itchFamily="18" charset="2"/>
                <a:buChar char="4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itchFamily="18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lvl="1"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/>
                <a:t>检测到死锁出现时，剥夺一些进程的资源</a:t>
              </a:r>
            </a:p>
          </p:txBody>
        </p:sp>
        <p:pic>
          <p:nvPicPr>
            <p:cNvPr id="16403" name="Picture 16" descr="j011583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9" y="2834"/>
              <a:ext cx="119" cy="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23601" name="Rectangle 17"/>
          <p:cNvSpPr>
            <a:spLocks noChangeArrowheads="1"/>
          </p:cNvSpPr>
          <p:nvPr/>
        </p:nvSpPr>
        <p:spPr bwMode="auto">
          <a:xfrm>
            <a:off x="3778250" y="3748088"/>
            <a:ext cx="5060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993300"/>
              </a:buClr>
              <a:buSzPct val="90000"/>
              <a:buFont typeface="Wingdings" pitchFamily="2" charset="2"/>
              <a:buChar char="n"/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6600"/>
              </a:buClr>
              <a:buSzPct val="80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6600"/>
              </a:buClr>
              <a:buSzPct val="75000"/>
              <a:buFont typeface="Times New Roman" pitchFamily="18" charset="0"/>
              <a:buChar char="–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>
                <a:solidFill>
                  <a:schemeClr val="accent2"/>
                </a:solidFill>
              </a:rPr>
              <a:t>发现火灾时，立刻拿起灭火器</a:t>
            </a:r>
          </a:p>
        </p:txBody>
      </p:sp>
      <p:sp>
        <p:nvSpPr>
          <p:cNvPr id="323602" name="Rectangle 18"/>
          <p:cNvSpPr>
            <a:spLocks noChangeArrowheads="1"/>
          </p:cNvSpPr>
          <p:nvPr/>
        </p:nvSpPr>
        <p:spPr bwMode="auto">
          <a:xfrm>
            <a:off x="685800" y="4849813"/>
            <a:ext cx="7921625" cy="865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rgbClr val="993300"/>
              </a:buClr>
              <a:buSzPct val="90000"/>
              <a:buFont typeface="Wingdings" pitchFamily="2" charset="2"/>
              <a:buChar char="n"/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6600"/>
              </a:buClr>
              <a:buSzPct val="80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6600"/>
              </a:buClr>
              <a:buSzPct val="75000"/>
              <a:buFont typeface="Times New Roman" pitchFamily="18" charset="0"/>
              <a:buChar char="–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>
                <a:solidFill>
                  <a:srgbClr val="FF0000"/>
                </a:solidFill>
              </a:rPr>
              <a:t>死锁忽略</a:t>
            </a:r>
          </a:p>
        </p:txBody>
      </p:sp>
      <p:grpSp>
        <p:nvGrpSpPr>
          <p:cNvPr id="323603" name="Group 19"/>
          <p:cNvGrpSpPr>
            <a:grpSpLocks/>
          </p:cNvGrpSpPr>
          <p:nvPr/>
        </p:nvGrpSpPr>
        <p:grpSpPr bwMode="auto">
          <a:xfrm>
            <a:off x="990600" y="5489575"/>
            <a:ext cx="7620000" cy="530225"/>
            <a:chOff x="624" y="3458"/>
            <a:chExt cx="4800" cy="334"/>
          </a:xfrm>
        </p:grpSpPr>
        <p:sp>
          <p:nvSpPr>
            <p:cNvPr id="16400" name="Rectangle 20"/>
            <p:cNvSpPr>
              <a:spLocks noChangeArrowheads="1"/>
            </p:cNvSpPr>
            <p:nvPr/>
          </p:nvSpPr>
          <p:spPr bwMode="auto">
            <a:xfrm>
              <a:off x="624" y="3458"/>
              <a:ext cx="4800" cy="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itchFamily="2" charset="2"/>
                <a:buChar char="n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itchFamily="18" charset="2"/>
                <a:buChar char="4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itchFamily="18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lvl="1"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/>
                <a:t>就好像没有出现死锁一样</a:t>
              </a:r>
            </a:p>
          </p:txBody>
        </p:sp>
        <p:pic>
          <p:nvPicPr>
            <p:cNvPr id="16401" name="Picture 21" descr="j011583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9" y="3602"/>
              <a:ext cx="119" cy="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23606" name="Rectangle 22"/>
          <p:cNvSpPr>
            <a:spLocks noChangeArrowheads="1"/>
          </p:cNvSpPr>
          <p:nvPr/>
        </p:nvSpPr>
        <p:spPr bwMode="auto">
          <a:xfrm>
            <a:off x="2895600" y="4967288"/>
            <a:ext cx="5060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993300"/>
              </a:buClr>
              <a:buSzPct val="90000"/>
              <a:buFont typeface="Wingdings" pitchFamily="2" charset="2"/>
              <a:buChar char="n"/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6600"/>
              </a:buClr>
              <a:buSzPct val="80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6600"/>
              </a:buClr>
              <a:buSzPct val="75000"/>
              <a:buFont typeface="Times New Roman" pitchFamily="18" charset="0"/>
              <a:buChar char="–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>
                <a:solidFill>
                  <a:schemeClr val="accent2"/>
                </a:solidFill>
              </a:rPr>
              <a:t>在太阳上可以对火灾全然不顾</a:t>
            </a:r>
          </a:p>
        </p:txBody>
      </p:sp>
      <p:pic>
        <p:nvPicPr>
          <p:cNvPr id="16399" name="Picture 2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175625" y="76200"/>
            <a:ext cx="815975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23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235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35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23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23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235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235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23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23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236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236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323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323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236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236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323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3587" grpId="0"/>
      <p:bldP spid="323591" grpId="0"/>
      <p:bldP spid="323592" grpId="0"/>
      <p:bldP spid="323596" grpId="0"/>
      <p:bldP spid="323597" grpId="0"/>
      <p:bldP spid="323601" grpId="0"/>
      <p:bldP spid="323602" grpId="0"/>
      <p:bldP spid="32360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382000" cy="676275"/>
          </a:xfrm>
        </p:spPr>
        <p:txBody>
          <a:bodyPr/>
          <a:lstStyle/>
          <a:p>
            <a:pPr eaLnBrk="1" hangingPunct="1"/>
            <a:r>
              <a:rPr lang="zh-CN" altLang="en-US" sz="3200" smtClean="0"/>
              <a:t>死锁预防</a:t>
            </a:r>
            <a:r>
              <a:rPr lang="en-US" altLang="zh-CN" sz="3200" smtClean="0"/>
              <a:t>: </a:t>
            </a:r>
            <a:r>
              <a:rPr lang="zh-CN" altLang="en-US" sz="3200" smtClean="0"/>
              <a:t>破除死锁的必要条件之</a:t>
            </a:r>
            <a:r>
              <a:rPr lang="en-US" altLang="zh-CN" sz="3200" smtClean="0">
                <a:solidFill>
                  <a:srgbClr val="CC0000"/>
                </a:solidFill>
              </a:rPr>
              <a:t>(1)(2)</a:t>
            </a:r>
          </a:p>
        </p:txBody>
      </p:sp>
      <p:sp>
        <p:nvSpPr>
          <p:cNvPr id="324611" name="Rectangle 3"/>
          <p:cNvSpPr>
            <a:spLocks noChangeArrowheads="1"/>
          </p:cNvSpPr>
          <p:nvPr/>
        </p:nvSpPr>
        <p:spPr bwMode="auto">
          <a:xfrm>
            <a:off x="685800" y="1268413"/>
            <a:ext cx="7921625" cy="865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rgbClr val="993300"/>
              </a:buClr>
              <a:buSzPct val="90000"/>
              <a:buFont typeface="Wingdings" pitchFamily="2" charset="2"/>
              <a:buChar char="n"/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6600"/>
              </a:buClr>
              <a:buSzPct val="80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6600"/>
              </a:buClr>
              <a:buSzPct val="75000"/>
              <a:buFont typeface="Times New Roman" pitchFamily="18" charset="0"/>
              <a:buChar char="–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>
                <a:solidFill>
                  <a:srgbClr val="FF0000"/>
                </a:solidFill>
              </a:rPr>
              <a:t>破坏互斥使用</a:t>
            </a:r>
          </a:p>
        </p:txBody>
      </p:sp>
      <p:grpSp>
        <p:nvGrpSpPr>
          <p:cNvPr id="324612" name="Group 4"/>
          <p:cNvGrpSpPr>
            <a:grpSpLocks/>
          </p:cNvGrpSpPr>
          <p:nvPr/>
        </p:nvGrpSpPr>
        <p:grpSpPr bwMode="auto">
          <a:xfrm>
            <a:off x="990600" y="1828800"/>
            <a:ext cx="7620000" cy="530225"/>
            <a:chOff x="624" y="1202"/>
            <a:chExt cx="4800" cy="334"/>
          </a:xfrm>
        </p:grpSpPr>
        <p:sp>
          <p:nvSpPr>
            <p:cNvPr id="17423" name="Rectangle 5"/>
            <p:cNvSpPr>
              <a:spLocks noChangeArrowheads="1"/>
            </p:cNvSpPr>
            <p:nvPr/>
          </p:nvSpPr>
          <p:spPr bwMode="auto">
            <a:xfrm>
              <a:off x="624" y="1202"/>
              <a:ext cx="4800" cy="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itchFamily="2" charset="2"/>
                <a:buChar char="n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itchFamily="18" charset="2"/>
                <a:buChar char="4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itchFamily="18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lvl="1"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/>
                <a:t>资源的固有特性，通常</a:t>
              </a:r>
              <a:r>
                <a:rPr lang="zh-CN" altLang="en-US" sz="2400">
                  <a:solidFill>
                    <a:srgbClr val="FF0000"/>
                  </a:solidFill>
                </a:rPr>
                <a:t>无法破除，如打印机</a:t>
              </a:r>
            </a:p>
          </p:txBody>
        </p:sp>
        <p:pic>
          <p:nvPicPr>
            <p:cNvPr id="17424" name="Picture 6" descr="j011583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9" y="1328"/>
              <a:ext cx="119" cy="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24615" name="Rectangle 7"/>
          <p:cNvSpPr>
            <a:spLocks noChangeArrowheads="1"/>
          </p:cNvSpPr>
          <p:nvPr/>
        </p:nvSpPr>
        <p:spPr bwMode="auto">
          <a:xfrm>
            <a:off x="685800" y="2362200"/>
            <a:ext cx="7921625" cy="865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rgbClr val="993300"/>
              </a:buClr>
              <a:buSzPct val="90000"/>
              <a:buFont typeface="Wingdings" pitchFamily="2" charset="2"/>
              <a:buChar char="n"/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6600"/>
              </a:buClr>
              <a:buSzPct val="80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6600"/>
              </a:buClr>
              <a:buSzPct val="75000"/>
              <a:buFont typeface="Times New Roman" pitchFamily="18" charset="0"/>
              <a:buChar char="–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>
                <a:solidFill>
                  <a:srgbClr val="FF0000"/>
                </a:solidFill>
              </a:rPr>
              <a:t>破除不可抢占</a:t>
            </a:r>
          </a:p>
        </p:txBody>
      </p:sp>
      <p:grpSp>
        <p:nvGrpSpPr>
          <p:cNvPr id="324616" name="Group 8"/>
          <p:cNvGrpSpPr>
            <a:grpSpLocks/>
          </p:cNvGrpSpPr>
          <p:nvPr/>
        </p:nvGrpSpPr>
        <p:grpSpPr bwMode="auto">
          <a:xfrm>
            <a:off x="990600" y="2895600"/>
            <a:ext cx="7620000" cy="1406525"/>
            <a:chOff x="624" y="2016"/>
            <a:chExt cx="4800" cy="886"/>
          </a:xfrm>
        </p:grpSpPr>
        <p:sp>
          <p:nvSpPr>
            <p:cNvPr id="17421" name="Rectangle 9"/>
            <p:cNvSpPr>
              <a:spLocks noChangeArrowheads="1"/>
            </p:cNvSpPr>
            <p:nvPr/>
          </p:nvSpPr>
          <p:spPr bwMode="auto">
            <a:xfrm>
              <a:off x="624" y="2016"/>
              <a:ext cx="4800" cy="8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itchFamily="2" charset="2"/>
                <a:buChar char="n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itchFamily="18" charset="2"/>
                <a:buChar char="4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itchFamily="18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lvl="1"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/>
                <a:t>如果一个进程占有资源并申请另一个不能立即分配的资源，那么</a:t>
              </a:r>
              <a:r>
                <a:rPr lang="zh-CN" altLang="en-US" sz="2400">
                  <a:solidFill>
                    <a:srgbClr val="FF0000"/>
                  </a:solidFill>
                </a:rPr>
                <a:t>已分配资源就可被抢占（即持有不用即可抢占）</a:t>
              </a:r>
            </a:p>
          </p:txBody>
        </p:sp>
        <p:pic>
          <p:nvPicPr>
            <p:cNvPr id="17422" name="Picture 10" descr="j011583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9" y="2151"/>
              <a:ext cx="119" cy="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24619" name="Group 11"/>
          <p:cNvGrpSpPr>
            <a:grpSpLocks/>
          </p:cNvGrpSpPr>
          <p:nvPr/>
        </p:nvGrpSpPr>
        <p:grpSpPr bwMode="auto">
          <a:xfrm>
            <a:off x="990600" y="4213225"/>
            <a:ext cx="7620000" cy="979488"/>
            <a:chOff x="624" y="2016"/>
            <a:chExt cx="4800" cy="617"/>
          </a:xfrm>
        </p:grpSpPr>
        <p:sp>
          <p:nvSpPr>
            <p:cNvPr id="17419" name="Rectangle 12"/>
            <p:cNvSpPr>
              <a:spLocks noChangeArrowheads="1"/>
            </p:cNvSpPr>
            <p:nvPr/>
          </p:nvSpPr>
          <p:spPr bwMode="auto">
            <a:xfrm>
              <a:off x="624" y="2016"/>
              <a:ext cx="4800" cy="6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itchFamily="2" charset="2"/>
                <a:buChar char="n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itchFamily="18" charset="2"/>
                <a:buChar char="4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itchFamily="18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lvl="1"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/>
                <a:t>如果申请的资源得到满足，则抢占其他资源一次性分配给该进程</a:t>
              </a:r>
              <a:endParaRPr lang="zh-CN" altLang="en-US" sz="2400">
                <a:solidFill>
                  <a:srgbClr val="FF0000"/>
                </a:solidFill>
              </a:endParaRPr>
            </a:p>
          </p:txBody>
        </p:sp>
        <p:pic>
          <p:nvPicPr>
            <p:cNvPr id="17420" name="Picture 13" descr="j011583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9" y="2151"/>
              <a:ext cx="119" cy="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24622" name="Group 14"/>
          <p:cNvGrpSpPr>
            <a:grpSpLocks/>
          </p:cNvGrpSpPr>
          <p:nvPr/>
        </p:nvGrpSpPr>
        <p:grpSpPr bwMode="auto">
          <a:xfrm>
            <a:off x="990600" y="5203825"/>
            <a:ext cx="7620000" cy="968375"/>
            <a:chOff x="624" y="2016"/>
            <a:chExt cx="4800" cy="610"/>
          </a:xfrm>
        </p:grpSpPr>
        <p:sp>
          <p:nvSpPr>
            <p:cNvPr id="17417" name="Rectangle 15"/>
            <p:cNvSpPr>
              <a:spLocks noChangeArrowheads="1"/>
            </p:cNvSpPr>
            <p:nvPr/>
          </p:nvSpPr>
          <p:spPr bwMode="auto">
            <a:xfrm>
              <a:off x="624" y="2016"/>
              <a:ext cx="4800" cy="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itchFamily="2" charset="2"/>
                <a:buChar char="n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itchFamily="18" charset="2"/>
                <a:buChar char="4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itchFamily="18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lvl="1"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/>
                <a:t>只对状态能保存和恢复的资源</a:t>
              </a:r>
              <a:r>
                <a:rPr lang="en-US" altLang="zh-CN" sz="2400"/>
                <a:t>(</a:t>
              </a:r>
              <a:r>
                <a:rPr lang="zh-CN" altLang="en-US" sz="2400"/>
                <a:t>如</a:t>
              </a:r>
              <a:r>
                <a:rPr lang="en-US" altLang="zh-CN" sz="2400"/>
                <a:t>CPU</a:t>
              </a:r>
              <a:r>
                <a:rPr lang="zh-CN" altLang="en-US" sz="2400"/>
                <a:t>，内存空间</a:t>
              </a:r>
              <a:r>
                <a:rPr lang="en-US" altLang="zh-CN" sz="2400"/>
                <a:t>)</a:t>
              </a:r>
              <a:r>
                <a:rPr lang="zh-CN" altLang="en-US" sz="2400"/>
                <a:t>有效，对打印机等外设不适用</a:t>
              </a:r>
              <a:endParaRPr lang="zh-CN" altLang="en-US" sz="2400">
                <a:solidFill>
                  <a:srgbClr val="FF0000"/>
                </a:solidFill>
              </a:endParaRPr>
            </a:p>
          </p:txBody>
        </p:sp>
        <p:pic>
          <p:nvPicPr>
            <p:cNvPr id="17418" name="Picture 16" descr="j011583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9" y="2151"/>
              <a:ext cx="119" cy="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矩形 1"/>
          <p:cNvSpPr/>
          <p:nvPr/>
        </p:nvSpPr>
        <p:spPr>
          <a:xfrm>
            <a:off x="1981200" y="6183868"/>
            <a:ext cx="6248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800" smtClean="0">
                <a:solidFill>
                  <a:srgbClr val="FF0000"/>
                </a:solidFill>
              </a:rPr>
              <a:t>实例：两</a:t>
            </a:r>
            <a:r>
              <a:rPr lang="zh-CN" altLang="en-US" sz="1800">
                <a:solidFill>
                  <a:srgbClr val="FF0000"/>
                </a:solidFill>
              </a:rPr>
              <a:t>个进程使用串口，都要读串口，数据不同不可恢复。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24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24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24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24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24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24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4611" grpId="0"/>
      <p:bldP spid="324615" grpId="0"/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200" smtClean="0"/>
              <a:t>死锁预防</a:t>
            </a:r>
            <a:r>
              <a:rPr lang="en-US" altLang="zh-CN" sz="3200" smtClean="0"/>
              <a:t>: </a:t>
            </a:r>
            <a:r>
              <a:rPr lang="zh-CN" altLang="en-US" sz="3200" smtClean="0"/>
              <a:t>破除死锁的必要条件之</a:t>
            </a:r>
            <a:r>
              <a:rPr lang="en-US" altLang="zh-CN" sz="3200" smtClean="0">
                <a:solidFill>
                  <a:srgbClr val="CC0000"/>
                </a:solidFill>
              </a:rPr>
              <a:t>(3)</a:t>
            </a:r>
          </a:p>
        </p:txBody>
      </p:sp>
      <p:sp>
        <p:nvSpPr>
          <p:cNvPr id="325635" name="Rectangle 3"/>
          <p:cNvSpPr>
            <a:spLocks noChangeArrowheads="1"/>
          </p:cNvSpPr>
          <p:nvPr/>
        </p:nvSpPr>
        <p:spPr bwMode="auto">
          <a:xfrm>
            <a:off x="685800" y="1219200"/>
            <a:ext cx="7921625" cy="865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rgbClr val="993300"/>
              </a:buClr>
              <a:buSzPct val="90000"/>
              <a:buFont typeface="Wingdings" pitchFamily="2" charset="2"/>
              <a:buChar char="n"/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6600"/>
              </a:buClr>
              <a:buSzPct val="80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6600"/>
              </a:buClr>
              <a:buSzPct val="75000"/>
              <a:buFont typeface="Times New Roman" pitchFamily="18" charset="0"/>
              <a:buChar char="–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>
                <a:solidFill>
                  <a:srgbClr val="FF0000"/>
                </a:solidFill>
              </a:rPr>
              <a:t>破除请求和保持</a:t>
            </a:r>
          </a:p>
        </p:txBody>
      </p:sp>
      <p:grpSp>
        <p:nvGrpSpPr>
          <p:cNvPr id="325636" name="Group 4"/>
          <p:cNvGrpSpPr>
            <a:grpSpLocks/>
          </p:cNvGrpSpPr>
          <p:nvPr/>
        </p:nvGrpSpPr>
        <p:grpSpPr bwMode="auto">
          <a:xfrm>
            <a:off x="990600" y="1927225"/>
            <a:ext cx="7620000" cy="530225"/>
            <a:chOff x="624" y="1214"/>
            <a:chExt cx="4800" cy="334"/>
          </a:xfrm>
        </p:grpSpPr>
        <p:sp>
          <p:nvSpPr>
            <p:cNvPr id="18443" name="Rectangle 5"/>
            <p:cNvSpPr>
              <a:spLocks noChangeArrowheads="1"/>
            </p:cNvSpPr>
            <p:nvPr/>
          </p:nvSpPr>
          <p:spPr bwMode="auto">
            <a:xfrm>
              <a:off x="624" y="1214"/>
              <a:ext cx="4800" cy="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itchFamily="2" charset="2"/>
                <a:buChar char="n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itchFamily="18" charset="2"/>
                <a:buChar char="4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itchFamily="18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lvl="1"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/>
                <a:t>在进程执行前，</a:t>
              </a:r>
              <a:r>
                <a:rPr lang="zh-CN" altLang="en-US" sz="2400">
                  <a:solidFill>
                    <a:srgbClr val="FF0000"/>
                  </a:solidFill>
                </a:rPr>
                <a:t>一次性申请所有需要的资源</a:t>
              </a:r>
            </a:p>
          </p:txBody>
        </p:sp>
        <p:pic>
          <p:nvPicPr>
            <p:cNvPr id="18444" name="Picture 6" descr="j011583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9" y="1344"/>
              <a:ext cx="119" cy="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25639" name="Group 7"/>
          <p:cNvGrpSpPr>
            <a:grpSpLocks/>
          </p:cNvGrpSpPr>
          <p:nvPr/>
        </p:nvGrpSpPr>
        <p:grpSpPr bwMode="auto">
          <a:xfrm>
            <a:off x="990600" y="2668588"/>
            <a:ext cx="7620000" cy="530225"/>
            <a:chOff x="624" y="1681"/>
            <a:chExt cx="4800" cy="334"/>
          </a:xfrm>
        </p:grpSpPr>
        <p:sp>
          <p:nvSpPr>
            <p:cNvPr id="18441" name="Rectangle 8"/>
            <p:cNvSpPr>
              <a:spLocks noChangeArrowheads="1"/>
            </p:cNvSpPr>
            <p:nvPr/>
          </p:nvSpPr>
          <p:spPr bwMode="auto">
            <a:xfrm>
              <a:off x="624" y="1681"/>
              <a:ext cx="4800" cy="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itchFamily="2" charset="2"/>
                <a:buChar char="n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itchFamily="18" charset="2"/>
                <a:buChar char="4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itchFamily="18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lvl="1"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/>
                <a:t>缺点</a:t>
              </a:r>
              <a:r>
                <a:rPr lang="en-US" altLang="zh-CN" sz="2400"/>
                <a:t>1: </a:t>
              </a:r>
              <a:r>
                <a:rPr lang="zh-CN" altLang="en-US" sz="2400"/>
                <a:t>需要预知未来，编程困难</a:t>
              </a:r>
              <a:endParaRPr lang="zh-CN" altLang="en-US" sz="2400">
                <a:solidFill>
                  <a:srgbClr val="FF0000"/>
                </a:solidFill>
              </a:endParaRPr>
            </a:p>
          </p:txBody>
        </p:sp>
        <p:pic>
          <p:nvPicPr>
            <p:cNvPr id="18442" name="Picture 9" descr="j011583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9" y="1802"/>
              <a:ext cx="119" cy="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25642" name="Group 10"/>
          <p:cNvGrpSpPr>
            <a:grpSpLocks/>
          </p:cNvGrpSpPr>
          <p:nvPr/>
        </p:nvGrpSpPr>
        <p:grpSpPr bwMode="auto">
          <a:xfrm>
            <a:off x="990600" y="3222625"/>
            <a:ext cx="7620000" cy="968375"/>
            <a:chOff x="624" y="2030"/>
            <a:chExt cx="4800" cy="610"/>
          </a:xfrm>
        </p:grpSpPr>
        <p:sp>
          <p:nvSpPr>
            <p:cNvPr id="18439" name="Rectangle 11"/>
            <p:cNvSpPr>
              <a:spLocks noChangeArrowheads="1"/>
            </p:cNvSpPr>
            <p:nvPr/>
          </p:nvSpPr>
          <p:spPr bwMode="auto">
            <a:xfrm>
              <a:off x="624" y="2030"/>
              <a:ext cx="4800" cy="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itchFamily="2" charset="2"/>
                <a:buChar char="n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itchFamily="18" charset="2"/>
                <a:buChar char="4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itchFamily="18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lvl="1"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/>
                <a:t>缺点</a:t>
              </a:r>
              <a:r>
                <a:rPr lang="en-US" altLang="zh-CN" sz="2400"/>
                <a:t>2: </a:t>
              </a:r>
              <a:r>
                <a:rPr lang="zh-CN" altLang="en-US" sz="2400"/>
                <a:t>许多资源分配后很长时间后才使用，资源利用率低</a:t>
              </a:r>
              <a:endParaRPr lang="zh-CN" altLang="en-US" sz="2400">
                <a:solidFill>
                  <a:srgbClr val="FF0000"/>
                </a:solidFill>
              </a:endParaRPr>
            </a:p>
          </p:txBody>
        </p:sp>
        <p:pic>
          <p:nvPicPr>
            <p:cNvPr id="18440" name="Picture 12" descr="j011583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9" y="2151"/>
              <a:ext cx="119" cy="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25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25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25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25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563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200" smtClean="0"/>
              <a:t>死锁预防</a:t>
            </a:r>
            <a:r>
              <a:rPr lang="en-US" altLang="zh-CN" sz="3200" smtClean="0"/>
              <a:t>: </a:t>
            </a:r>
            <a:r>
              <a:rPr lang="zh-CN" altLang="en-US" sz="3200" smtClean="0"/>
              <a:t>破除死锁的必要条件之</a:t>
            </a:r>
            <a:r>
              <a:rPr lang="en-US" altLang="zh-CN" sz="3200" smtClean="0">
                <a:solidFill>
                  <a:srgbClr val="CC0000"/>
                </a:solidFill>
              </a:rPr>
              <a:t>(4)</a:t>
            </a:r>
          </a:p>
        </p:txBody>
      </p:sp>
      <p:sp>
        <p:nvSpPr>
          <p:cNvPr id="326659" name="Rectangle 3"/>
          <p:cNvSpPr>
            <a:spLocks noChangeArrowheads="1"/>
          </p:cNvSpPr>
          <p:nvPr/>
        </p:nvSpPr>
        <p:spPr bwMode="auto">
          <a:xfrm>
            <a:off x="685800" y="1219200"/>
            <a:ext cx="7921625" cy="865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rgbClr val="993300"/>
              </a:buClr>
              <a:buSzPct val="90000"/>
              <a:buFont typeface="Wingdings" pitchFamily="2" charset="2"/>
              <a:buChar char="n"/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6600"/>
              </a:buClr>
              <a:buSzPct val="80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6600"/>
              </a:buClr>
              <a:buSzPct val="75000"/>
              <a:buFont typeface="Times New Roman" pitchFamily="18" charset="0"/>
              <a:buChar char="–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>
                <a:solidFill>
                  <a:srgbClr val="FF0000"/>
                </a:solidFill>
              </a:rPr>
              <a:t>破除循环等待</a:t>
            </a:r>
          </a:p>
        </p:txBody>
      </p:sp>
      <p:grpSp>
        <p:nvGrpSpPr>
          <p:cNvPr id="326660" name="Group 4"/>
          <p:cNvGrpSpPr>
            <a:grpSpLocks/>
          </p:cNvGrpSpPr>
          <p:nvPr/>
        </p:nvGrpSpPr>
        <p:grpSpPr bwMode="auto">
          <a:xfrm>
            <a:off x="990600" y="1927225"/>
            <a:ext cx="7620000" cy="530225"/>
            <a:chOff x="624" y="1214"/>
            <a:chExt cx="4800" cy="334"/>
          </a:xfrm>
        </p:grpSpPr>
        <p:sp>
          <p:nvSpPr>
            <p:cNvPr id="19468" name="Rectangle 5"/>
            <p:cNvSpPr>
              <a:spLocks noChangeArrowheads="1"/>
            </p:cNvSpPr>
            <p:nvPr/>
          </p:nvSpPr>
          <p:spPr bwMode="auto">
            <a:xfrm>
              <a:off x="624" y="1214"/>
              <a:ext cx="4800" cy="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itchFamily="2" charset="2"/>
                <a:buChar char="n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itchFamily="18" charset="2"/>
                <a:buChar char="4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itchFamily="18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lvl="1"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/>
                <a:t>对资源类型进行排序，</a:t>
              </a:r>
              <a:r>
                <a:rPr lang="zh-CN" altLang="en-US" sz="2400">
                  <a:solidFill>
                    <a:srgbClr val="FF0000"/>
                  </a:solidFill>
                </a:rPr>
                <a:t>资源申请必须按序进行</a:t>
              </a:r>
            </a:p>
          </p:txBody>
        </p:sp>
        <p:pic>
          <p:nvPicPr>
            <p:cNvPr id="19469" name="Picture 6" descr="j011583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9" y="1344"/>
              <a:ext cx="119" cy="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26663" name="Group 7"/>
          <p:cNvGrpSpPr>
            <a:grpSpLocks/>
          </p:cNvGrpSpPr>
          <p:nvPr/>
        </p:nvGrpSpPr>
        <p:grpSpPr bwMode="auto">
          <a:xfrm>
            <a:off x="990600" y="3581400"/>
            <a:ext cx="7620000" cy="1422400"/>
            <a:chOff x="624" y="1681"/>
            <a:chExt cx="4800" cy="896"/>
          </a:xfrm>
        </p:grpSpPr>
        <p:sp>
          <p:nvSpPr>
            <p:cNvPr id="19466" name="Rectangle 8"/>
            <p:cNvSpPr>
              <a:spLocks noChangeArrowheads="1"/>
            </p:cNvSpPr>
            <p:nvPr/>
          </p:nvSpPr>
          <p:spPr bwMode="auto">
            <a:xfrm>
              <a:off x="624" y="1681"/>
              <a:ext cx="4800" cy="8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itchFamily="2" charset="2"/>
                <a:buChar char="n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itchFamily="18" charset="2"/>
                <a:buChar char="4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itchFamily="18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lvl="1"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dirty="0"/>
                <a:t>缺点</a:t>
              </a:r>
              <a:r>
                <a:rPr lang="en-US" altLang="zh-CN" sz="2400" dirty="0"/>
                <a:t>: </a:t>
              </a:r>
              <a:r>
                <a:rPr lang="zh-CN" altLang="en-US" sz="2400" dirty="0"/>
                <a:t>如果编程时就需考虑，用户会觉得很别扭</a:t>
              </a:r>
              <a:r>
                <a:rPr lang="zh-CN" altLang="en-US" sz="2400" dirty="0" smtClean="0"/>
                <a:t>；可能需要</a:t>
              </a:r>
              <a:r>
                <a:rPr lang="zh-CN" altLang="en-US" sz="2400" dirty="0"/>
                <a:t>释放某些资源</a:t>
              </a:r>
              <a:r>
                <a:rPr lang="en-US" altLang="zh-CN" sz="2400" dirty="0"/>
                <a:t>(</a:t>
              </a:r>
              <a:r>
                <a:rPr lang="zh-CN" altLang="en-US" sz="2400" dirty="0"/>
                <a:t>申请序号小的资源</a:t>
              </a:r>
              <a:r>
                <a:rPr lang="en-US" altLang="zh-CN" sz="2400" dirty="0"/>
                <a:t>)</a:t>
              </a:r>
              <a:r>
                <a:rPr lang="zh-CN" altLang="en-US" sz="2400" dirty="0"/>
                <a:t>，进程可能会无法</a:t>
              </a:r>
              <a:r>
                <a:rPr lang="zh-CN" altLang="en-US" sz="2400" dirty="0" smtClean="0"/>
                <a:t>执行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pic>
          <p:nvPicPr>
            <p:cNvPr id="19467" name="Picture 9" descr="j011583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9" y="1802"/>
              <a:ext cx="119" cy="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26666" name="Group 10"/>
          <p:cNvGrpSpPr>
            <a:grpSpLocks/>
          </p:cNvGrpSpPr>
          <p:nvPr/>
        </p:nvGrpSpPr>
        <p:grpSpPr bwMode="auto">
          <a:xfrm>
            <a:off x="990600" y="2438400"/>
            <a:ext cx="7620000" cy="968375"/>
            <a:chOff x="624" y="1214"/>
            <a:chExt cx="4800" cy="610"/>
          </a:xfrm>
        </p:grpSpPr>
        <p:sp>
          <p:nvSpPr>
            <p:cNvPr id="19464" name="Rectangle 11"/>
            <p:cNvSpPr>
              <a:spLocks noChangeArrowheads="1"/>
            </p:cNvSpPr>
            <p:nvPr/>
          </p:nvSpPr>
          <p:spPr bwMode="auto">
            <a:xfrm>
              <a:off x="624" y="1214"/>
              <a:ext cx="4800" cy="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itchFamily="2" charset="2"/>
                <a:buChar char="n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itchFamily="18" charset="2"/>
                <a:buChar char="4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itchFamily="18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lvl="1"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>
                  <a:solidFill>
                    <a:srgbClr val="FF5050"/>
                  </a:solidFill>
                </a:rPr>
                <a:t>例如：</a:t>
              </a:r>
              <a:r>
                <a:rPr lang="zh-CN" altLang="en-US" sz="2400"/>
                <a:t>所有的进程必须先申请磁盘驱动，再申请打印机，再</a:t>
              </a:r>
              <a:r>
                <a:rPr lang="en-US" altLang="zh-CN" sz="2400"/>
                <a:t>….</a:t>
              </a:r>
              <a:r>
                <a:rPr lang="zh-CN" altLang="en-US" sz="2400"/>
                <a:t>，如同日常交通中的单行道</a:t>
              </a:r>
              <a:endParaRPr lang="zh-CN" altLang="en-US" sz="2400">
                <a:solidFill>
                  <a:srgbClr val="FF0000"/>
                </a:solidFill>
              </a:endParaRPr>
            </a:p>
          </p:txBody>
        </p:sp>
        <p:pic>
          <p:nvPicPr>
            <p:cNvPr id="19465" name="Picture 12" descr="j011583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9" y="1344"/>
              <a:ext cx="119" cy="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26669" name="Rectangle 13"/>
          <p:cNvSpPr>
            <a:spLocks noChangeArrowheads="1"/>
          </p:cNvSpPr>
          <p:nvPr/>
        </p:nvSpPr>
        <p:spPr bwMode="auto">
          <a:xfrm>
            <a:off x="685800" y="5307013"/>
            <a:ext cx="8077200" cy="865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rgbClr val="993300"/>
              </a:buClr>
              <a:buSzPct val="90000"/>
              <a:buFont typeface="Wingdings" pitchFamily="2" charset="2"/>
              <a:buChar char="n"/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6600"/>
              </a:buClr>
              <a:buSzPct val="80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6600"/>
              </a:buClr>
              <a:buSzPct val="75000"/>
              <a:buFont typeface="Times New Roman" pitchFamily="18" charset="0"/>
              <a:buChar char="–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>
                <a:solidFill>
                  <a:srgbClr val="FF0000"/>
                </a:solidFill>
              </a:rPr>
              <a:t>总之，破除死锁的必要条件会引入不合理因素，实际中很少使用。</a:t>
            </a:r>
          </a:p>
        </p:txBody>
      </p:sp>
      <p:sp>
        <p:nvSpPr>
          <p:cNvPr id="2" name="矩形 1"/>
          <p:cNvSpPr/>
          <p:nvPr/>
        </p:nvSpPr>
        <p:spPr>
          <a:xfrm>
            <a:off x="4419600" y="4419600"/>
            <a:ext cx="45720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err="1" smtClean="0"/>
              <a:t>P1:1,2,3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；</a:t>
            </a:r>
            <a:endParaRPr lang="en-US" altLang="zh-CN" sz="2000" dirty="0"/>
          </a:p>
          <a:p>
            <a:r>
              <a:rPr lang="en-US" altLang="zh-CN" sz="2000" dirty="0" err="1" smtClean="0"/>
              <a:t>P2:2,3</a:t>
            </a:r>
            <a:r>
              <a:rPr lang="en-US" altLang="zh-CN" sz="2000" dirty="0" smtClean="0"/>
              <a:t>  </a:t>
            </a:r>
            <a:r>
              <a:rPr lang="zh-CN" altLang="en-US" sz="2000" dirty="0" smtClean="0"/>
              <a:t>；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P3:3,4</a:t>
            </a:r>
            <a:r>
              <a:rPr lang="en-US" altLang="zh-CN" sz="2000" dirty="0" smtClean="0"/>
              <a:t> (</a:t>
            </a:r>
            <a:r>
              <a:rPr lang="en-US" altLang="zh-CN" sz="2000" dirty="0" smtClean="0">
                <a:solidFill>
                  <a:srgbClr val="FF0000"/>
                </a:solidFill>
              </a:rPr>
              <a:t>4</a:t>
            </a:r>
            <a:r>
              <a:rPr lang="zh-CN" altLang="en-US" sz="2000" dirty="0" smtClean="0">
                <a:solidFill>
                  <a:srgbClr val="FF0000"/>
                </a:solidFill>
              </a:rPr>
              <a:t>被长时间使用</a:t>
            </a:r>
            <a:r>
              <a:rPr lang="zh-CN" altLang="en-US" sz="2000" dirty="0" smtClean="0"/>
              <a:t>）</a:t>
            </a:r>
            <a:endParaRPr lang="en-US" altLang="zh-CN" sz="2000" dirty="0" smtClean="0"/>
          </a:p>
          <a:p>
            <a:endParaRPr lang="en-US" altLang="zh-CN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26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26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26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26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26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6659" grpId="0"/>
      <p:bldP spid="326669" grpId="0"/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死锁避免</a:t>
            </a:r>
          </a:p>
        </p:txBody>
      </p:sp>
      <p:sp>
        <p:nvSpPr>
          <p:cNvPr id="327683" name="Rectangle 3"/>
          <p:cNvSpPr>
            <a:spLocks noChangeArrowheads="1"/>
          </p:cNvSpPr>
          <p:nvPr/>
        </p:nvSpPr>
        <p:spPr bwMode="auto">
          <a:xfrm>
            <a:off x="685800" y="1219200"/>
            <a:ext cx="7921625" cy="865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rgbClr val="993300"/>
              </a:buClr>
              <a:buSzPct val="90000"/>
              <a:buFont typeface="Wingdings" pitchFamily="2" charset="2"/>
              <a:buChar char="n"/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6600"/>
              </a:buClr>
              <a:buSzPct val="80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6600"/>
              </a:buClr>
              <a:buSzPct val="75000"/>
              <a:buFont typeface="Times New Roman" pitchFamily="18" charset="0"/>
              <a:buChar char="–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/>
              <a:t>思想</a:t>
            </a:r>
            <a:r>
              <a:rPr lang="en-US" altLang="zh-CN"/>
              <a:t>: </a:t>
            </a:r>
            <a:r>
              <a:rPr lang="zh-CN" altLang="en-US"/>
              <a:t>判断此次请求</a:t>
            </a:r>
            <a:r>
              <a:rPr lang="zh-CN" altLang="en-US">
                <a:solidFill>
                  <a:srgbClr val="FF0000"/>
                </a:solidFill>
              </a:rPr>
              <a:t>是否造成死锁</a:t>
            </a:r>
            <a:br>
              <a:rPr lang="zh-CN" altLang="en-US">
                <a:solidFill>
                  <a:srgbClr val="FF0000"/>
                </a:solidFill>
              </a:rPr>
            </a:br>
            <a:r>
              <a:rPr lang="zh-CN" altLang="en-US">
                <a:solidFill>
                  <a:srgbClr val="FF0000"/>
                </a:solidFill>
              </a:rPr>
              <a:t>         </a:t>
            </a:r>
            <a:r>
              <a:rPr lang="zh-CN" altLang="en-US"/>
              <a:t>若会造成死锁，则拒绝该请求</a:t>
            </a:r>
          </a:p>
        </p:txBody>
      </p:sp>
      <p:sp>
        <p:nvSpPr>
          <p:cNvPr id="327684" name="AutoShape 4"/>
          <p:cNvSpPr>
            <a:spLocks noChangeArrowheads="1"/>
          </p:cNvSpPr>
          <p:nvPr/>
        </p:nvSpPr>
        <p:spPr bwMode="auto">
          <a:xfrm rot="10800000">
            <a:off x="5105400" y="304800"/>
            <a:ext cx="3886200" cy="685800"/>
          </a:xfrm>
          <a:prstGeom prst="wedgeRoundRectCallout">
            <a:avLst>
              <a:gd name="adj1" fmla="val 33574"/>
              <a:gd name="adj2" fmla="val -108338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/>
          <a:lstStyle>
            <a:lvl1pPr eaLnBrk="0" hangingPunct="0">
              <a:spcBef>
                <a:spcPct val="20000"/>
              </a:spcBef>
              <a:buClr>
                <a:srgbClr val="993300"/>
              </a:buClr>
              <a:buSzPct val="90000"/>
              <a:buFont typeface="Wingdings" pitchFamily="2" charset="2"/>
              <a:buChar char="n"/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6600"/>
              </a:buClr>
              <a:buSzPct val="80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6600"/>
              </a:buClr>
              <a:buSzPct val="75000"/>
              <a:buFont typeface="Times New Roman" pitchFamily="18" charset="0"/>
              <a:buChar char="–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/>
              <a:t>不死锁就成了问题的核心</a:t>
            </a:r>
            <a:r>
              <a:rPr lang="en-US" altLang="zh-CN" sz="2400"/>
              <a:t>!</a:t>
            </a:r>
          </a:p>
        </p:txBody>
      </p:sp>
      <p:sp>
        <p:nvSpPr>
          <p:cNvPr id="327685" name="Rectangle 5"/>
          <p:cNvSpPr>
            <a:spLocks noChangeArrowheads="1"/>
          </p:cNvSpPr>
          <p:nvPr/>
        </p:nvSpPr>
        <p:spPr bwMode="auto">
          <a:xfrm>
            <a:off x="685800" y="2563813"/>
            <a:ext cx="7921625" cy="865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rgbClr val="993300"/>
              </a:buClr>
              <a:buSzPct val="90000"/>
              <a:buFont typeface="Wingdings" pitchFamily="2" charset="2"/>
              <a:buChar char="n"/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6600"/>
              </a:buClr>
              <a:buSzPct val="80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6600"/>
              </a:buClr>
              <a:buSzPct val="75000"/>
              <a:buFont typeface="Times New Roman" pitchFamily="18" charset="0"/>
              <a:buChar char="–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>
                <a:solidFill>
                  <a:srgbClr val="FF0000"/>
                </a:solidFill>
              </a:rPr>
              <a:t>安全状态定义：</a:t>
            </a:r>
            <a:r>
              <a:rPr lang="zh-CN" altLang="en-US"/>
              <a:t>如果系统中的所有进程存在一个可完成的执行序列</a:t>
            </a:r>
            <a:r>
              <a:rPr lang="en-US" altLang="zh-CN"/>
              <a:t>P</a:t>
            </a:r>
            <a:r>
              <a:rPr lang="en-US" altLang="zh-CN" baseline="-25000"/>
              <a:t>1</a:t>
            </a:r>
            <a:r>
              <a:rPr lang="zh-CN" altLang="en-US"/>
              <a:t>，</a:t>
            </a:r>
            <a:r>
              <a:rPr lang="en-US" altLang="zh-CN"/>
              <a:t>…P</a:t>
            </a:r>
            <a:r>
              <a:rPr lang="en-US" altLang="zh-CN" baseline="-25000"/>
              <a:t>n</a:t>
            </a:r>
            <a:r>
              <a:rPr lang="zh-CN" altLang="en-US"/>
              <a:t>，则称系统处于安全状态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27686" name="AutoShape 6"/>
          <p:cNvSpPr>
            <a:spLocks noChangeArrowheads="1"/>
          </p:cNvSpPr>
          <p:nvPr/>
        </p:nvSpPr>
        <p:spPr bwMode="auto">
          <a:xfrm rot="10800000">
            <a:off x="5105400" y="3886200"/>
            <a:ext cx="2590800" cy="914400"/>
          </a:xfrm>
          <a:prstGeom prst="wedgeRoundRectCallout">
            <a:avLst>
              <a:gd name="adj1" fmla="val 35106"/>
              <a:gd name="adj2" fmla="val 77602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/>
          <a:lstStyle>
            <a:lvl1pPr eaLnBrk="0" hangingPunct="0">
              <a:spcBef>
                <a:spcPct val="20000"/>
              </a:spcBef>
              <a:buClr>
                <a:srgbClr val="993300"/>
              </a:buClr>
              <a:buSzPct val="90000"/>
              <a:buFont typeface="Wingdings" pitchFamily="2" charset="2"/>
              <a:buChar char="n"/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6600"/>
              </a:buClr>
              <a:buSzPct val="80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6600"/>
              </a:buClr>
              <a:buSzPct val="75000"/>
              <a:buFont typeface="Times New Roman" pitchFamily="18" charset="0"/>
              <a:buChar char="–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/>
              <a:t>都能执行完成当然就不死锁</a:t>
            </a:r>
          </a:p>
        </p:txBody>
      </p:sp>
      <p:sp>
        <p:nvSpPr>
          <p:cNvPr id="327687" name="Rectangle 7"/>
          <p:cNvSpPr>
            <a:spLocks noChangeArrowheads="1"/>
          </p:cNvSpPr>
          <p:nvPr/>
        </p:nvSpPr>
        <p:spPr bwMode="auto">
          <a:xfrm>
            <a:off x="685800" y="5002213"/>
            <a:ext cx="7921625" cy="865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rgbClr val="993300"/>
              </a:buClr>
              <a:buSzPct val="90000"/>
              <a:buFont typeface="Wingdings" pitchFamily="2" charset="2"/>
              <a:buChar char="n"/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6600"/>
              </a:buClr>
              <a:buSzPct val="80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6600"/>
              </a:buClr>
              <a:buSzPct val="75000"/>
              <a:buFont typeface="Times New Roman" pitchFamily="18" charset="0"/>
              <a:buChar char="–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>
                <a:solidFill>
                  <a:srgbClr val="FF0000"/>
                </a:solidFill>
              </a:rPr>
              <a:t>安全序列：</a:t>
            </a:r>
            <a:r>
              <a:rPr lang="zh-CN" altLang="en-US"/>
              <a:t>上面的执行序列</a:t>
            </a:r>
            <a:r>
              <a:rPr lang="en-US" altLang="zh-CN"/>
              <a:t>P</a:t>
            </a:r>
            <a:r>
              <a:rPr lang="en-US" altLang="zh-CN" baseline="-25000"/>
              <a:t>1</a:t>
            </a:r>
            <a:r>
              <a:rPr lang="zh-CN" altLang="en-US"/>
              <a:t>，</a:t>
            </a:r>
            <a:r>
              <a:rPr lang="en-US" altLang="zh-CN"/>
              <a:t>…P</a:t>
            </a:r>
            <a:r>
              <a:rPr lang="en-US" altLang="zh-CN" baseline="-25000"/>
              <a:t>n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327688" name="AutoShape 8"/>
          <p:cNvSpPr>
            <a:spLocks noChangeArrowheads="1"/>
          </p:cNvSpPr>
          <p:nvPr/>
        </p:nvSpPr>
        <p:spPr bwMode="auto">
          <a:xfrm rot="10800000">
            <a:off x="5410200" y="5715000"/>
            <a:ext cx="2590800" cy="838200"/>
          </a:xfrm>
          <a:prstGeom prst="wedgeRoundRectCallout">
            <a:avLst>
              <a:gd name="adj1" fmla="val 33505"/>
              <a:gd name="adj2" fmla="val 64579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/>
          <a:lstStyle>
            <a:lvl1pPr eaLnBrk="0" hangingPunct="0">
              <a:spcBef>
                <a:spcPct val="20000"/>
              </a:spcBef>
              <a:buClr>
                <a:srgbClr val="993300"/>
              </a:buClr>
              <a:buSzPct val="90000"/>
              <a:buFont typeface="Wingdings" pitchFamily="2" charset="2"/>
              <a:buChar char="n"/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6600"/>
              </a:buClr>
              <a:buSzPct val="80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6600"/>
              </a:buClr>
              <a:buSzPct val="75000"/>
              <a:buFont typeface="Times New Roman" pitchFamily="18" charset="0"/>
              <a:buChar char="–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/>
              <a:t>如何找到这样的序列</a:t>
            </a:r>
            <a:r>
              <a:rPr lang="en-US" altLang="zh-CN" sz="2400"/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27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27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27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27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27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27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683" grpId="0"/>
      <p:bldP spid="327684" grpId="0" animBg="1"/>
      <p:bldP spid="327685" grpId="0"/>
      <p:bldP spid="327686" grpId="0" animBg="1"/>
      <p:bldP spid="327687" grpId="0"/>
      <p:bldP spid="32768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死锁避免之银行家算法</a:t>
            </a:r>
          </a:p>
        </p:txBody>
      </p:sp>
      <p:sp>
        <p:nvSpPr>
          <p:cNvPr id="2" name="矩形 1"/>
          <p:cNvSpPr/>
          <p:nvPr/>
        </p:nvSpPr>
        <p:spPr>
          <a:xfrm>
            <a:off x="381000" y="1524000"/>
            <a:ext cx="7848600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一个银行家</a:t>
            </a:r>
            <a:r>
              <a:rPr lang="zh-CN" altLang="en-US" dirty="0" smtClean="0"/>
              <a:t>：目前手里只有</a:t>
            </a:r>
            <a:r>
              <a:rPr lang="en-US" altLang="zh-CN" dirty="0" smtClean="0"/>
              <a:t>1</a:t>
            </a:r>
            <a:r>
              <a:rPr lang="zh-CN" altLang="en-US" dirty="0" smtClean="0"/>
              <a:t>亿</a:t>
            </a:r>
            <a:endParaRPr lang="en-US" altLang="zh-CN" dirty="0"/>
          </a:p>
          <a:p>
            <a:r>
              <a:rPr lang="zh-CN" altLang="en-US" dirty="0" smtClean="0"/>
              <a:t>第</a:t>
            </a:r>
            <a:r>
              <a:rPr lang="en-US" altLang="zh-CN" dirty="0" smtClean="0"/>
              <a:t>A</a:t>
            </a:r>
            <a:r>
              <a:rPr lang="zh-CN" altLang="en-US" dirty="0" smtClean="0"/>
              <a:t>个</a:t>
            </a:r>
            <a:r>
              <a:rPr lang="zh-CN" altLang="en-US" dirty="0" smtClean="0"/>
              <a:t>开发商：已贷款</a:t>
            </a:r>
            <a:r>
              <a:rPr lang="en-US" altLang="zh-CN" dirty="0" smtClean="0"/>
              <a:t>15</a:t>
            </a:r>
            <a:r>
              <a:rPr lang="zh-CN" altLang="en-US" dirty="0"/>
              <a:t>亿，资金紧张还需</a:t>
            </a:r>
            <a:r>
              <a:rPr lang="en-US" altLang="zh-CN" dirty="0"/>
              <a:t>3</a:t>
            </a:r>
            <a:r>
              <a:rPr lang="zh-CN" altLang="en-US" dirty="0" smtClean="0"/>
              <a:t>亿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 smtClean="0"/>
              <a:t>第</a:t>
            </a:r>
            <a:r>
              <a:rPr lang="en-US" altLang="zh-CN" dirty="0" smtClean="0"/>
              <a:t>B</a:t>
            </a:r>
            <a:r>
              <a:rPr lang="zh-CN" altLang="en-US" dirty="0" smtClean="0"/>
              <a:t>个开发商：已贷款</a:t>
            </a:r>
            <a:r>
              <a:rPr lang="en-US" altLang="zh-CN" dirty="0"/>
              <a:t>5</a:t>
            </a:r>
            <a:r>
              <a:rPr lang="zh-CN" altLang="en-US" dirty="0"/>
              <a:t>亿</a:t>
            </a:r>
            <a:r>
              <a:rPr lang="zh-CN" altLang="en-US" dirty="0" smtClean="0"/>
              <a:t>，还需贷款</a:t>
            </a:r>
            <a:r>
              <a:rPr lang="en-US" altLang="zh-CN" dirty="0" smtClean="0"/>
              <a:t>1</a:t>
            </a:r>
            <a:r>
              <a:rPr lang="zh-CN" altLang="en-US" dirty="0" smtClean="0"/>
              <a:t>亿，运转良好能</a:t>
            </a:r>
            <a:r>
              <a:rPr lang="zh-CN" altLang="en-US" dirty="0"/>
              <a:t>收回。</a:t>
            </a:r>
            <a:endParaRPr lang="en-US" altLang="zh-CN" dirty="0"/>
          </a:p>
          <a:p>
            <a:r>
              <a:rPr lang="zh-CN" altLang="en-US" dirty="0" smtClean="0"/>
              <a:t>第</a:t>
            </a:r>
            <a:r>
              <a:rPr lang="en-US" altLang="zh-CN" dirty="0" smtClean="0"/>
              <a:t>C</a:t>
            </a:r>
            <a:r>
              <a:rPr lang="zh-CN" altLang="en-US" dirty="0" smtClean="0"/>
              <a:t>个开发商：已贷款</a:t>
            </a:r>
            <a:r>
              <a:rPr lang="en-US" altLang="zh-CN" dirty="0" smtClean="0"/>
              <a:t>2</a:t>
            </a:r>
            <a:r>
              <a:rPr lang="zh-CN" altLang="en-US" dirty="0" smtClean="0"/>
              <a:t>亿，欲</a:t>
            </a:r>
            <a:r>
              <a:rPr lang="zh-CN" altLang="en-US" dirty="0"/>
              <a:t>贷款</a:t>
            </a:r>
            <a:r>
              <a:rPr lang="en-US" altLang="zh-CN" dirty="0" smtClean="0"/>
              <a:t>18</a:t>
            </a:r>
            <a:r>
              <a:rPr lang="zh-CN" altLang="en-US" dirty="0" smtClean="0"/>
              <a:t>亿</a:t>
            </a:r>
            <a:endParaRPr lang="en-US" altLang="zh-CN" dirty="0" smtClean="0"/>
          </a:p>
          <a:p>
            <a:r>
              <a:rPr lang="en-US" altLang="zh-CN" dirty="0" smtClean="0"/>
              <a:t>… …</a:t>
            </a:r>
            <a:endParaRPr lang="en-US" altLang="zh-CN" dirty="0"/>
          </a:p>
        </p:txBody>
      </p:sp>
      <p:sp>
        <p:nvSpPr>
          <p:cNvPr id="4" name="矩形 3"/>
          <p:cNvSpPr/>
          <p:nvPr/>
        </p:nvSpPr>
        <p:spPr>
          <a:xfrm>
            <a:off x="381000" y="4079557"/>
            <a:ext cx="815340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开发商</a:t>
            </a:r>
            <a:r>
              <a:rPr lang="en-US" altLang="zh-CN" dirty="0" smtClean="0"/>
              <a:t>B</a:t>
            </a:r>
            <a:r>
              <a:rPr lang="zh-CN" altLang="en-US" dirty="0" smtClean="0"/>
              <a:t>还钱，再借给</a:t>
            </a:r>
            <a:r>
              <a:rPr lang="en-US" altLang="zh-CN" dirty="0" smtClean="0"/>
              <a:t>A</a:t>
            </a:r>
            <a:r>
              <a:rPr lang="zh-CN" altLang="en-US" dirty="0" smtClean="0"/>
              <a:t>，则可以继续借给</a:t>
            </a:r>
            <a:r>
              <a:rPr lang="en-US" altLang="zh-CN" dirty="0" smtClean="0"/>
              <a:t>C</a:t>
            </a:r>
          </a:p>
        </p:txBody>
      </p:sp>
      <p:sp>
        <p:nvSpPr>
          <p:cNvPr id="5" name="矩形 4"/>
          <p:cNvSpPr/>
          <p:nvPr/>
        </p:nvSpPr>
        <p:spPr>
          <a:xfrm>
            <a:off x="381000" y="4724400"/>
            <a:ext cx="8153400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银行</a:t>
            </a:r>
            <a:r>
              <a:rPr lang="zh-CN" altLang="en-US" dirty="0"/>
              <a:t>家</a:t>
            </a:r>
            <a:r>
              <a:rPr lang="zh-CN" altLang="en-US" dirty="0" smtClean="0"/>
              <a:t>当前可用的资金（</a:t>
            </a:r>
            <a:r>
              <a:rPr lang="en-US" altLang="zh-TW" sz="2800" dirty="0" smtClean="0">
                <a:solidFill>
                  <a:srgbClr val="FF0000"/>
                </a:solidFill>
                <a:latin typeface="Courier New" pitchFamily="49" charset="0"/>
              </a:rPr>
              <a:t>Available</a:t>
            </a:r>
            <a:r>
              <a:rPr lang="zh-CN" altLang="en-US" sz="2800" dirty="0" smtClean="0">
                <a:solidFill>
                  <a:srgbClr val="FF0000"/>
                </a:solidFill>
                <a:latin typeface="Courier New" pitchFamily="49" charset="0"/>
              </a:rPr>
              <a:t>）</a:t>
            </a:r>
            <a:r>
              <a:rPr lang="zh-CN" altLang="en-US" dirty="0" smtClean="0"/>
              <a:t>？可以利用的资金，即可用的加上能收回的共有多少（</a:t>
            </a:r>
            <a:r>
              <a:rPr lang="en-US" altLang="zh-CN" sz="2800" dirty="0">
                <a:solidFill>
                  <a:srgbClr val="FF0000"/>
                </a:solidFill>
                <a:latin typeface="Courier New" pitchFamily="49" charset="0"/>
              </a:rPr>
              <a:t>work</a:t>
            </a:r>
            <a:r>
              <a:rPr lang="zh-CN" altLang="en-US" dirty="0" smtClean="0"/>
              <a:t>）？各个开发商已贷款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已分配的资金（</a:t>
            </a:r>
            <a:r>
              <a:rPr lang="en-US" altLang="zh-TW" sz="2800" dirty="0" smtClean="0">
                <a:solidFill>
                  <a:srgbClr val="FF0000"/>
                </a:solidFill>
                <a:latin typeface="Courier New" pitchFamily="49" charset="0"/>
              </a:rPr>
              <a:t>Allocation</a:t>
            </a:r>
            <a:r>
              <a:rPr lang="zh-CN" altLang="en-US" dirty="0" smtClean="0"/>
              <a:t>）？各个开发商还需要贷款（</a:t>
            </a:r>
            <a:r>
              <a:rPr lang="en-US" altLang="zh-CN" sz="2800" dirty="0">
                <a:solidFill>
                  <a:srgbClr val="FF0000"/>
                </a:solidFill>
                <a:latin typeface="Courier New" pitchFamily="49" charset="0"/>
              </a:rPr>
              <a:t>need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65066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死锁避免之银行家算法</a:t>
            </a:r>
          </a:p>
        </p:txBody>
      </p:sp>
      <p:sp>
        <p:nvSpPr>
          <p:cNvPr id="328707" name="Rectangle 3"/>
          <p:cNvSpPr>
            <a:spLocks noChangeArrowheads="1"/>
          </p:cNvSpPr>
          <p:nvPr/>
        </p:nvSpPr>
        <p:spPr bwMode="auto">
          <a:xfrm>
            <a:off x="685800" y="1066800"/>
            <a:ext cx="7921625" cy="865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rgbClr val="993300"/>
              </a:buClr>
              <a:buSzPct val="90000"/>
              <a:buFont typeface="Wingdings" pitchFamily="2" charset="2"/>
              <a:buChar char="n"/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6600"/>
              </a:buClr>
              <a:buSzPct val="80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6600"/>
              </a:buClr>
              <a:buSzPct val="75000"/>
              <a:buFont typeface="Times New Roman" pitchFamily="18" charset="0"/>
              <a:buChar char="–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/>
              <a:t>安全序列</a:t>
            </a:r>
            <a:r>
              <a:rPr lang="en-US" altLang="zh-CN"/>
              <a:t>P</a:t>
            </a:r>
            <a:r>
              <a:rPr lang="en-US" altLang="zh-CN" baseline="-25000"/>
              <a:t>1</a:t>
            </a:r>
            <a:r>
              <a:rPr lang="zh-CN" altLang="en-US"/>
              <a:t>，</a:t>
            </a:r>
            <a:r>
              <a:rPr lang="en-US" altLang="zh-CN"/>
              <a:t>…</a:t>
            </a:r>
            <a:r>
              <a:rPr lang="en-US" altLang="zh-CN" err="1"/>
              <a:t>P</a:t>
            </a:r>
            <a:r>
              <a:rPr lang="en-US" altLang="zh-CN" baseline="-25000" err="1"/>
              <a:t>n</a:t>
            </a:r>
            <a:r>
              <a:rPr lang="zh-CN" altLang="en-US"/>
              <a:t>应该满足的性质：</a:t>
            </a:r>
          </a:p>
        </p:txBody>
      </p:sp>
      <p:sp>
        <p:nvSpPr>
          <p:cNvPr id="21511" name="Rectangle 7"/>
          <p:cNvSpPr>
            <a:spLocks noChangeArrowheads="1"/>
          </p:cNvSpPr>
          <p:nvPr/>
        </p:nvSpPr>
        <p:spPr bwMode="auto">
          <a:xfrm>
            <a:off x="381000" y="2227155"/>
            <a:ext cx="8534400" cy="39338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spcBef>
                <a:spcPct val="20000"/>
              </a:spcBef>
              <a:buClr>
                <a:srgbClr val="993300"/>
              </a:buClr>
              <a:buSzPct val="90000"/>
              <a:buFont typeface="Wingdings" pitchFamily="2" charset="2"/>
              <a:buChar char="n"/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eaLnBrk="0" hangingPunct="0">
              <a:spcBef>
                <a:spcPct val="20000"/>
              </a:spcBef>
              <a:buClr>
                <a:srgbClr val="CC6600"/>
              </a:buClr>
              <a:buSzPct val="80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6600"/>
              </a:buClr>
              <a:buSzPct val="75000"/>
              <a:buFont typeface="Times New Roman" pitchFamily="18" charset="0"/>
              <a:buChar char="–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lvl="1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Courier New" pitchFamily="49" charset="0"/>
              </a:rPr>
              <a:t>Banker()</a:t>
            </a: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 err="1">
                <a:latin typeface="Courier New" pitchFamily="49" charset="0"/>
              </a:rPr>
              <a:t>int</a:t>
            </a:r>
            <a:r>
              <a:rPr lang="en-US" altLang="zh-CN" sz="2400" dirty="0">
                <a:latin typeface="Courier New" pitchFamily="49" charset="0"/>
              </a:rPr>
              <a:t> </a:t>
            </a:r>
            <a:r>
              <a:rPr lang="en-US" altLang="zh-CN" sz="2400" dirty="0" err="1">
                <a:latin typeface="Courier New" pitchFamily="49" charset="0"/>
              </a:rPr>
              <a:t>n,m</a:t>
            </a:r>
            <a:r>
              <a:rPr lang="en-US" altLang="zh-CN" sz="2400" dirty="0">
                <a:latin typeface="Courier New" pitchFamily="49" charset="0"/>
              </a:rPr>
              <a:t>; //</a:t>
            </a:r>
            <a:r>
              <a:rPr lang="zh-CN" altLang="en-US" sz="2400" dirty="0">
                <a:latin typeface="Courier New" pitchFamily="49" charset="0"/>
              </a:rPr>
              <a:t>系统中进程总数</a:t>
            </a:r>
            <a:r>
              <a:rPr lang="en-US" altLang="zh-CN" sz="2400" dirty="0">
                <a:solidFill>
                  <a:srgbClr val="CC0000"/>
                </a:solidFill>
                <a:latin typeface="Courier New" pitchFamily="49" charset="0"/>
              </a:rPr>
              <a:t>n</a:t>
            </a:r>
            <a:r>
              <a:rPr lang="zh-CN" altLang="en-US" sz="2400" dirty="0">
                <a:latin typeface="Courier New" pitchFamily="49" charset="0"/>
              </a:rPr>
              <a:t>和资源种类总数</a:t>
            </a:r>
            <a:r>
              <a:rPr lang="en-US" altLang="zh-CN" sz="2400" dirty="0">
                <a:solidFill>
                  <a:srgbClr val="CC0000"/>
                </a:solidFill>
                <a:latin typeface="Courier New" pitchFamily="49" charset="0"/>
              </a:rPr>
              <a:t>m</a:t>
            </a: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zh-CN" sz="240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zh-TW" sz="2400" dirty="0">
                <a:solidFill>
                  <a:srgbClr val="FF0000"/>
                </a:solidFill>
                <a:latin typeface="Courier New" pitchFamily="49" charset="0"/>
              </a:rPr>
              <a:t>Available</a:t>
            </a:r>
            <a:r>
              <a:rPr lang="en-US" altLang="zh-CN" sz="2400" dirty="0">
                <a:solidFill>
                  <a:srgbClr val="FF0000"/>
                </a:solidFill>
                <a:latin typeface="Courier New" pitchFamily="49" charset="0"/>
              </a:rPr>
              <a:t>[</a:t>
            </a:r>
            <a:r>
              <a:rPr lang="en-US" altLang="zh-CN" sz="2400" dirty="0" err="1">
                <a:solidFill>
                  <a:srgbClr val="FF0000"/>
                </a:solidFill>
                <a:latin typeface="Courier New" pitchFamily="49" charset="0"/>
              </a:rPr>
              <a:t>1..m</a:t>
            </a:r>
            <a:r>
              <a:rPr lang="en-US" altLang="zh-CN" sz="2400" dirty="0">
                <a:solidFill>
                  <a:srgbClr val="FF0000"/>
                </a:solidFill>
                <a:latin typeface="Courier New" pitchFamily="49" charset="0"/>
              </a:rPr>
              <a:t>];</a:t>
            </a:r>
            <a:r>
              <a:rPr lang="en-US" altLang="zh-CN" sz="2400" dirty="0">
                <a:latin typeface="Courier New" pitchFamily="49" charset="0"/>
              </a:rPr>
              <a:t> </a:t>
            </a:r>
            <a:r>
              <a:rPr lang="en-US" altLang="zh-CN" sz="2400" dirty="0" smtClean="0">
                <a:latin typeface="Courier New" pitchFamily="49" charset="0"/>
              </a:rPr>
              <a:t>//</a:t>
            </a:r>
            <a:r>
              <a:rPr lang="zh-CN" altLang="en-US" sz="2400" dirty="0" smtClean="0">
                <a:latin typeface="Courier New" pitchFamily="49" charset="0"/>
              </a:rPr>
              <a:t>资源当前</a:t>
            </a:r>
            <a:r>
              <a:rPr lang="zh-CN" altLang="en-US" sz="2400" dirty="0" smtClean="0">
                <a:solidFill>
                  <a:srgbClr val="FF0000"/>
                </a:solidFill>
                <a:latin typeface="Courier New" pitchFamily="49" charset="0"/>
              </a:rPr>
              <a:t>可用</a:t>
            </a:r>
            <a:r>
              <a:rPr lang="zh-CN" altLang="en-US" sz="2400" dirty="0" smtClean="0">
                <a:latin typeface="Courier New" pitchFamily="49" charset="0"/>
              </a:rPr>
              <a:t>总量</a:t>
            </a:r>
            <a:endParaRPr lang="zh-CN" altLang="en-US" sz="2400" dirty="0">
              <a:latin typeface="Courier New" pitchFamily="49" charset="0"/>
            </a:endParaRP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zh-CN" sz="240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zh-TW" sz="2400" dirty="0">
                <a:solidFill>
                  <a:srgbClr val="FF0000"/>
                </a:solidFill>
                <a:latin typeface="Courier New" pitchFamily="49" charset="0"/>
              </a:rPr>
              <a:t>Allocation</a:t>
            </a:r>
            <a:r>
              <a:rPr lang="en-US" altLang="zh-CN" sz="2400" dirty="0">
                <a:solidFill>
                  <a:srgbClr val="FF0000"/>
                </a:solidFill>
                <a:latin typeface="Courier New" pitchFamily="49" charset="0"/>
              </a:rPr>
              <a:t>[</a:t>
            </a:r>
            <a:r>
              <a:rPr lang="en-US" altLang="zh-CN" sz="2400" dirty="0" err="1">
                <a:solidFill>
                  <a:srgbClr val="FF0000"/>
                </a:solidFill>
                <a:latin typeface="Courier New" pitchFamily="49" charset="0"/>
              </a:rPr>
              <a:t>1..n,1..m</a:t>
            </a:r>
            <a:r>
              <a:rPr lang="en-US" altLang="zh-CN" sz="2400" dirty="0">
                <a:solidFill>
                  <a:srgbClr val="FF0000"/>
                </a:solidFill>
                <a:latin typeface="Courier New" pitchFamily="49" charset="0"/>
              </a:rPr>
              <a:t>];</a:t>
            </a:r>
            <a:r>
              <a:rPr lang="en-US" altLang="zh-CN" sz="2400" dirty="0">
                <a:latin typeface="Courier New" pitchFamily="49" charset="0"/>
              </a:rPr>
              <a:t> </a:t>
            </a: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Courier New" pitchFamily="49" charset="0"/>
              </a:rPr>
              <a:t>    //</a:t>
            </a:r>
            <a:r>
              <a:rPr lang="zh-CN" altLang="en-US" sz="2400" dirty="0">
                <a:latin typeface="Courier New" pitchFamily="49" charset="0"/>
              </a:rPr>
              <a:t>当前给分配给每个进程的各种资源数量</a:t>
            </a: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zh-CN" sz="2400" dirty="0">
                <a:solidFill>
                  <a:srgbClr val="FF0000"/>
                </a:solidFill>
                <a:latin typeface="Courier New" pitchFamily="49" charset="0"/>
              </a:rPr>
              <a:t> Need[</a:t>
            </a:r>
            <a:r>
              <a:rPr lang="en-US" altLang="zh-CN" sz="2400" dirty="0" err="1">
                <a:solidFill>
                  <a:srgbClr val="FF0000"/>
                </a:solidFill>
                <a:latin typeface="Courier New" pitchFamily="49" charset="0"/>
              </a:rPr>
              <a:t>1..n,1..m</a:t>
            </a:r>
            <a:r>
              <a:rPr lang="en-US" altLang="zh-CN" sz="2400" dirty="0">
                <a:solidFill>
                  <a:srgbClr val="FF0000"/>
                </a:solidFill>
                <a:latin typeface="Courier New" pitchFamily="49" charset="0"/>
              </a:rPr>
              <a:t>];</a:t>
            </a: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Courier New" pitchFamily="49" charset="0"/>
              </a:rPr>
              <a:t>    //</a:t>
            </a:r>
            <a:r>
              <a:rPr lang="zh-CN" altLang="en-US" sz="2400" dirty="0">
                <a:latin typeface="Courier New" pitchFamily="49" charset="0"/>
              </a:rPr>
              <a:t>当前每个进程还需分配的各种资源数量</a:t>
            </a:r>
          </a:p>
          <a:p>
            <a:pPr lvl="1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zh-CN" sz="2400" dirty="0">
                <a:solidFill>
                  <a:srgbClr val="FF0000"/>
                </a:solidFill>
                <a:latin typeface="Courier New" pitchFamily="49" charset="0"/>
              </a:rPr>
              <a:t> Work[</a:t>
            </a:r>
            <a:r>
              <a:rPr lang="en-US" altLang="zh-CN" sz="2400" dirty="0" err="1">
                <a:solidFill>
                  <a:srgbClr val="FF0000"/>
                </a:solidFill>
                <a:latin typeface="Courier New" pitchFamily="49" charset="0"/>
              </a:rPr>
              <a:t>1..m</a:t>
            </a:r>
            <a:r>
              <a:rPr lang="en-US" altLang="zh-CN" sz="2400" dirty="0">
                <a:solidFill>
                  <a:srgbClr val="FF0000"/>
                </a:solidFill>
                <a:latin typeface="Courier New" pitchFamily="49" charset="0"/>
              </a:rPr>
              <a:t>]; </a:t>
            </a:r>
            <a:r>
              <a:rPr lang="en-US" altLang="zh-CN" sz="2400" dirty="0">
                <a:latin typeface="Courier New" pitchFamily="49" charset="0"/>
              </a:rPr>
              <a:t>//</a:t>
            </a:r>
            <a:r>
              <a:rPr lang="zh-CN" altLang="en-US" sz="2400" dirty="0">
                <a:latin typeface="Courier New" pitchFamily="49" charset="0"/>
              </a:rPr>
              <a:t>当前</a:t>
            </a:r>
            <a:r>
              <a:rPr lang="zh-CN" altLang="en-US" sz="2400" dirty="0">
                <a:solidFill>
                  <a:srgbClr val="FF0000"/>
                </a:solidFill>
                <a:latin typeface="Courier New" pitchFamily="49" charset="0"/>
              </a:rPr>
              <a:t>可分配</a:t>
            </a:r>
            <a:r>
              <a:rPr lang="zh-CN" altLang="en-US" sz="2400" dirty="0">
                <a:latin typeface="Courier New" pitchFamily="49" charset="0"/>
              </a:rPr>
              <a:t>的</a:t>
            </a:r>
            <a:r>
              <a:rPr lang="zh-CN" altLang="en-US" sz="2400" dirty="0" smtClean="0">
                <a:latin typeface="Courier New" pitchFamily="49" charset="0"/>
              </a:rPr>
              <a:t>资源，</a:t>
            </a:r>
            <a:r>
              <a:rPr lang="zh-CN" altLang="en-US" sz="2400" dirty="0" smtClean="0">
                <a:solidFill>
                  <a:srgbClr val="FF0000"/>
                </a:solidFill>
                <a:latin typeface="Courier New" pitchFamily="49" charset="0"/>
              </a:rPr>
              <a:t>包括可收回</a:t>
            </a:r>
            <a:r>
              <a:rPr lang="zh-CN" altLang="en-US" sz="2400" dirty="0" smtClean="0">
                <a:latin typeface="Courier New" pitchFamily="49" charset="0"/>
              </a:rPr>
              <a:t>的</a:t>
            </a:r>
            <a:endParaRPr lang="zh-CN" altLang="en-US" sz="2400" dirty="0">
              <a:latin typeface="Courier New" pitchFamily="49" charset="0"/>
            </a:endParaRPr>
          </a:p>
          <a:p>
            <a:pPr lvl="1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 err="1">
                <a:solidFill>
                  <a:srgbClr val="FF0000"/>
                </a:solidFill>
                <a:latin typeface="Courier New" pitchFamily="49" charset="0"/>
              </a:rPr>
              <a:t>bool</a:t>
            </a:r>
            <a:r>
              <a:rPr lang="en-US" altLang="zh-CN" sz="2400" dirty="0">
                <a:solidFill>
                  <a:srgbClr val="FF0000"/>
                </a:solidFill>
                <a:latin typeface="Courier New" pitchFamily="49" charset="0"/>
              </a:rPr>
              <a:t> Finish[</a:t>
            </a:r>
            <a:r>
              <a:rPr lang="en-US" altLang="zh-CN" sz="2400" dirty="0" err="1">
                <a:solidFill>
                  <a:srgbClr val="FF0000"/>
                </a:solidFill>
                <a:latin typeface="Courier New" pitchFamily="49" charset="0"/>
              </a:rPr>
              <a:t>1..n</a:t>
            </a:r>
            <a:r>
              <a:rPr lang="en-US" altLang="zh-CN" sz="2400" dirty="0">
                <a:solidFill>
                  <a:srgbClr val="FF0000"/>
                </a:solidFill>
                <a:latin typeface="Courier New" pitchFamily="49" charset="0"/>
              </a:rPr>
              <a:t>]; </a:t>
            </a:r>
            <a:r>
              <a:rPr lang="en-US" altLang="zh-CN" sz="2400" dirty="0">
                <a:latin typeface="Courier New" pitchFamily="49" charset="0"/>
              </a:rPr>
              <a:t>//</a:t>
            </a:r>
            <a:r>
              <a:rPr lang="zh-CN" altLang="en-US" sz="2400" dirty="0">
                <a:latin typeface="Courier New" pitchFamily="49" charset="0"/>
              </a:rPr>
              <a:t>进程是否结束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862" y="1556939"/>
            <a:ext cx="8574538" cy="5651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28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870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3473450" y="381000"/>
            <a:ext cx="323215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20000"/>
              </a:spcBef>
              <a:buClr>
                <a:srgbClr val="993300"/>
              </a:buClr>
              <a:buSzPct val="90000"/>
              <a:buFont typeface="Wingdings" pitchFamily="2" charset="2"/>
              <a:buChar char="n"/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6600"/>
              </a:buClr>
              <a:buSzPct val="80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6600"/>
              </a:buClr>
              <a:buSzPct val="75000"/>
              <a:buFont typeface="Times New Roman" pitchFamily="18" charset="0"/>
              <a:buChar char="–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200">
                <a:latin typeface="黑体" pitchFamily="2" charset="-122"/>
                <a:ea typeface="黑体" pitchFamily="2" charset="-122"/>
              </a:rPr>
              <a:t>第</a:t>
            </a:r>
            <a:r>
              <a:rPr lang="en-US" altLang="zh-CN" sz="3200">
                <a:latin typeface="黑体" pitchFamily="2" charset="-122"/>
                <a:ea typeface="黑体" pitchFamily="2" charset="-122"/>
              </a:rPr>
              <a:t>7</a:t>
            </a:r>
            <a:r>
              <a:rPr lang="zh-CN" altLang="en-US" sz="3200">
                <a:latin typeface="黑体" pitchFamily="2" charset="-122"/>
                <a:ea typeface="黑体" pitchFamily="2" charset="-122"/>
              </a:rPr>
              <a:t>章 死锁</a:t>
            </a:r>
          </a:p>
        </p:txBody>
      </p:sp>
      <p:sp>
        <p:nvSpPr>
          <p:cNvPr id="214028" name="Rectangle 12"/>
          <p:cNvSpPr>
            <a:spLocks noChangeArrowheads="1"/>
          </p:cNvSpPr>
          <p:nvPr/>
        </p:nvSpPr>
        <p:spPr bwMode="auto">
          <a:xfrm>
            <a:off x="3914775" y="1290638"/>
            <a:ext cx="2257425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347788" eaLnBrk="0" hangingPunct="0">
              <a:spcBef>
                <a:spcPct val="20000"/>
              </a:spcBef>
              <a:buClr>
                <a:srgbClr val="993300"/>
              </a:buClr>
              <a:buSzPct val="90000"/>
              <a:buFont typeface="Wingdings" pitchFamily="2" charset="2"/>
              <a:buChar char="n"/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defTabSz="1347788" eaLnBrk="0" hangingPunct="0">
              <a:spcBef>
                <a:spcPct val="20000"/>
              </a:spcBef>
              <a:buClr>
                <a:srgbClr val="CC6600"/>
              </a:buClr>
              <a:buSzPct val="80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defTabSz="1347788" eaLnBrk="0" hangingPunct="0">
              <a:spcBef>
                <a:spcPct val="20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defTabSz="1347788" eaLnBrk="0" hangingPunct="0">
              <a:spcBef>
                <a:spcPct val="20000"/>
              </a:spcBef>
              <a:buClr>
                <a:srgbClr val="FF6600"/>
              </a:buClr>
              <a:buSzPct val="75000"/>
              <a:buFont typeface="Times New Roman" pitchFamily="18" charset="0"/>
              <a:buChar char="–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defTabSz="1347788" eaLnBrk="0" hangingPunct="0">
              <a:spcBef>
                <a:spcPct val="20000"/>
              </a:spcBef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1347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1347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1347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1347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>
                <a:solidFill>
                  <a:srgbClr val="CC0000"/>
                </a:solidFill>
                <a:latin typeface="黑体" pitchFamily="2" charset="-122"/>
                <a:ea typeface="黑体" pitchFamily="2" charset="-122"/>
              </a:rPr>
              <a:t>主要内容</a:t>
            </a:r>
          </a:p>
        </p:txBody>
      </p:sp>
      <p:sp>
        <p:nvSpPr>
          <p:cNvPr id="214029" name="Rectangle 13"/>
          <p:cNvSpPr>
            <a:spLocks noChangeArrowheads="1"/>
          </p:cNvSpPr>
          <p:nvPr/>
        </p:nvSpPr>
        <p:spPr bwMode="auto">
          <a:xfrm>
            <a:off x="1676400" y="1905000"/>
            <a:ext cx="6096000" cy="3886200"/>
          </a:xfrm>
          <a:prstGeom prst="rect">
            <a:avLst/>
          </a:prstGeom>
          <a:noFill/>
          <a:ln w="9525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indent="714375" eaLnBrk="0" hangingPunct="0">
              <a:spcBef>
                <a:spcPct val="20000"/>
              </a:spcBef>
              <a:buClr>
                <a:srgbClr val="993300"/>
              </a:buClr>
              <a:buSzPct val="90000"/>
              <a:buFont typeface="Wingdings" pitchFamily="2" charset="2"/>
              <a:buChar char="n"/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6600"/>
              </a:buClr>
              <a:buSzPct val="80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6600"/>
              </a:buClr>
              <a:buSzPct val="75000"/>
              <a:buFont typeface="Times New Roman" pitchFamily="18" charset="0"/>
              <a:buChar char="–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altLang="zh-CN" sz="2400"/>
              <a:t>1. </a:t>
            </a:r>
            <a:r>
              <a:rPr lang="zh-CN" altLang="en-US" sz="2400"/>
              <a:t>死锁的概念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altLang="zh-CN" sz="2400"/>
              <a:t>2. </a:t>
            </a:r>
            <a:r>
              <a:rPr lang="zh-CN" altLang="en-US" sz="2400"/>
              <a:t>死锁特征分析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zh-CN" altLang="en-US" sz="2400"/>
              <a:t>   </a:t>
            </a:r>
            <a:r>
              <a:rPr lang="zh-CN" altLang="en-US" sz="24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产生死锁的</a:t>
            </a:r>
            <a:r>
              <a:rPr lang="en-US" altLang="zh-CN" sz="24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sz="24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个必要条件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altLang="zh-CN" sz="2400"/>
              <a:t>3. </a:t>
            </a:r>
            <a:r>
              <a:rPr lang="zh-CN" altLang="en-US" sz="2400"/>
              <a:t>死锁处理方法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zh-CN" altLang="en-US" sz="24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  （</a:t>
            </a:r>
            <a:r>
              <a:rPr lang="en-US" altLang="zh-CN" sz="24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4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）死锁预防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zh-CN" altLang="en-US" sz="24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  （</a:t>
            </a:r>
            <a:r>
              <a:rPr lang="en-US" altLang="zh-CN" sz="24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4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）死锁避免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zh-CN" altLang="en-US" sz="24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  （</a:t>
            </a:r>
            <a:r>
              <a:rPr lang="en-US" altLang="zh-CN" sz="24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z="24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）死锁检测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zh-CN" altLang="en-US" sz="24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  （</a:t>
            </a:r>
            <a:r>
              <a:rPr lang="en-US" altLang="zh-CN" sz="24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sz="24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）死锁恢复</a:t>
            </a:r>
            <a:endParaRPr lang="zh-CN" altLang="en-US" sz="2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214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214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028" grpId="0"/>
      <p:bldP spid="214029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死锁避免之银行家算法</a:t>
            </a:r>
          </a:p>
        </p:txBody>
      </p:sp>
      <p:sp>
        <p:nvSpPr>
          <p:cNvPr id="340995" name="Rectangle 3"/>
          <p:cNvSpPr>
            <a:spLocks noChangeArrowheads="1"/>
          </p:cNvSpPr>
          <p:nvPr/>
        </p:nvSpPr>
        <p:spPr bwMode="auto">
          <a:xfrm>
            <a:off x="685800" y="1039813"/>
            <a:ext cx="7921625" cy="865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rgbClr val="993300"/>
              </a:buClr>
              <a:buSzPct val="90000"/>
              <a:buFont typeface="Wingdings" pitchFamily="2" charset="2"/>
              <a:buChar char="n"/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6600"/>
              </a:buClr>
              <a:buSzPct val="80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6600"/>
              </a:buClr>
              <a:buSzPct val="75000"/>
              <a:buFont typeface="Times New Roman" pitchFamily="18" charset="0"/>
              <a:buChar char="–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/>
              <a:t>安全状态判定（</a:t>
            </a:r>
            <a:r>
              <a:rPr lang="zh-CN" altLang="en-US">
                <a:solidFill>
                  <a:srgbClr val="003399"/>
                </a:solidFill>
              </a:rPr>
              <a:t>思路</a:t>
            </a:r>
            <a:r>
              <a:rPr lang="zh-CN" altLang="en-US"/>
              <a:t>）：</a:t>
            </a:r>
          </a:p>
        </p:txBody>
      </p:sp>
      <p:sp>
        <p:nvSpPr>
          <p:cNvPr id="340999" name="Rectangle 7"/>
          <p:cNvSpPr>
            <a:spLocks noChangeArrowheads="1"/>
          </p:cNvSpPr>
          <p:nvPr/>
        </p:nvSpPr>
        <p:spPr bwMode="auto">
          <a:xfrm>
            <a:off x="762000" y="1676400"/>
            <a:ext cx="7620000" cy="4876800"/>
          </a:xfrm>
          <a:prstGeom prst="rect">
            <a:avLst/>
          </a:prstGeom>
          <a:noFill/>
          <a:ln w="9525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rgbClr val="993300"/>
              </a:buClr>
              <a:buSzPct val="90000"/>
              <a:buFont typeface="Wingdings" pitchFamily="2" charset="2"/>
              <a:buChar char="n"/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179388" eaLnBrk="0" hangingPunct="0">
              <a:spcBef>
                <a:spcPct val="20000"/>
              </a:spcBef>
              <a:buClr>
                <a:srgbClr val="CC6600"/>
              </a:buClr>
              <a:buSzPct val="80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6600"/>
              </a:buClr>
              <a:buSzPct val="75000"/>
              <a:buFont typeface="Times New Roman" pitchFamily="18" charset="0"/>
              <a:buChar char="–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lvl="1"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Times New Roman" pitchFamily="18" charset="0"/>
              </a:rPr>
              <a:t>①</a:t>
            </a:r>
            <a:r>
              <a:rPr lang="zh-CN" altLang="en-US" sz="2000" dirty="0">
                <a:latin typeface="Times New Roman" pitchFamily="18" charset="0"/>
              </a:rPr>
              <a:t>初始化设定：</a:t>
            </a:r>
          </a:p>
          <a:p>
            <a:pPr lvl="1"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dirty="0">
                <a:latin typeface="Times New Roman" pitchFamily="18" charset="0"/>
              </a:rPr>
              <a:t>    </a:t>
            </a:r>
            <a:r>
              <a:rPr lang="en-US" altLang="zh-CN" sz="2000" dirty="0">
                <a:latin typeface="Times New Roman" pitchFamily="18" charset="0"/>
              </a:rPr>
              <a:t>Work = Available</a:t>
            </a:r>
            <a:r>
              <a:rPr lang="zh-CN" altLang="en-US" sz="2000" dirty="0">
                <a:latin typeface="Times New Roman" pitchFamily="18" charset="0"/>
              </a:rPr>
              <a:t>（</a:t>
            </a:r>
            <a:r>
              <a:rPr lang="zh-CN" altLang="en-US" sz="2000" i="1" dirty="0">
                <a:solidFill>
                  <a:srgbClr val="CC0000"/>
                </a:solidFill>
                <a:latin typeface="Times New Roman" pitchFamily="18" charset="0"/>
              </a:rPr>
              <a:t>动态记录</a:t>
            </a:r>
            <a:r>
              <a:rPr lang="zh-CN" altLang="en-US" sz="2000" i="1" dirty="0" smtClean="0">
                <a:solidFill>
                  <a:srgbClr val="CC0000"/>
                </a:solidFill>
                <a:latin typeface="Times New Roman" pitchFamily="18" charset="0"/>
              </a:rPr>
              <a:t>当前可（</a:t>
            </a:r>
            <a:r>
              <a:rPr lang="zh-CN" altLang="en-US" sz="2000" i="1" dirty="0" smtClean="0">
                <a:solidFill>
                  <a:srgbClr val="CC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收回</a:t>
            </a:r>
            <a:r>
              <a:rPr lang="zh-CN" altLang="en-US" sz="2000" i="1" dirty="0" smtClean="0">
                <a:solidFill>
                  <a:srgbClr val="CC0000"/>
                </a:solidFill>
                <a:latin typeface="Times New Roman" pitchFamily="18" charset="0"/>
              </a:rPr>
              <a:t>）分配资源</a:t>
            </a:r>
            <a:r>
              <a:rPr lang="zh-CN" altLang="en-US" sz="2000" dirty="0">
                <a:latin typeface="Times New Roman" pitchFamily="18" charset="0"/>
              </a:rPr>
              <a:t>）</a:t>
            </a:r>
          </a:p>
          <a:p>
            <a:pPr lvl="1"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dirty="0">
                <a:latin typeface="Times New Roman" pitchFamily="18" charset="0"/>
              </a:rPr>
              <a:t>    </a:t>
            </a:r>
            <a:r>
              <a:rPr lang="en-US" altLang="zh-CN" sz="2000" dirty="0">
                <a:latin typeface="Times New Roman" pitchFamily="18" charset="0"/>
              </a:rPr>
              <a:t>Finish[</a:t>
            </a:r>
            <a:r>
              <a:rPr lang="en-US" altLang="zh-CN" sz="2000" dirty="0" err="1">
                <a:latin typeface="Times New Roman" pitchFamily="18" charset="0"/>
              </a:rPr>
              <a:t>i</a:t>
            </a:r>
            <a:r>
              <a:rPr lang="en-US" altLang="zh-CN" sz="2000" dirty="0">
                <a:latin typeface="Times New Roman" pitchFamily="18" charset="0"/>
              </a:rPr>
              <a:t>]=false</a:t>
            </a:r>
            <a:r>
              <a:rPr lang="zh-CN" altLang="en-US" sz="2000" dirty="0">
                <a:latin typeface="Times New Roman" pitchFamily="18" charset="0"/>
              </a:rPr>
              <a:t>（</a:t>
            </a:r>
            <a:r>
              <a:rPr lang="zh-CN" altLang="en-US" sz="2000" i="1" dirty="0">
                <a:solidFill>
                  <a:srgbClr val="CC0000"/>
                </a:solidFill>
                <a:latin typeface="Times New Roman" pitchFamily="18" charset="0"/>
              </a:rPr>
              <a:t>设定所有进程均未完成</a:t>
            </a:r>
            <a:r>
              <a:rPr lang="zh-CN" altLang="en-US" sz="2000" dirty="0">
                <a:latin typeface="Times New Roman" pitchFamily="18" charset="0"/>
              </a:rPr>
              <a:t>）</a:t>
            </a:r>
          </a:p>
          <a:p>
            <a:pPr lvl="1"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dirty="0">
                <a:latin typeface="Times New Roman" pitchFamily="18" charset="0"/>
              </a:rPr>
              <a:t>②查找这样的进程</a:t>
            </a:r>
            <a:r>
              <a:rPr lang="en-US" altLang="zh-CN" sz="2000" dirty="0">
                <a:latin typeface="Times New Roman" pitchFamily="18" charset="0"/>
              </a:rPr>
              <a:t>P</a:t>
            </a:r>
            <a:r>
              <a:rPr lang="en-US" altLang="zh-CN" sz="2000" baseline="-25000" dirty="0">
                <a:latin typeface="Times New Roman" pitchFamily="18" charset="0"/>
              </a:rPr>
              <a:t>i</a:t>
            </a:r>
            <a:r>
              <a:rPr lang="zh-CN" altLang="en-US" sz="2000" dirty="0">
                <a:latin typeface="Times New Roman" pitchFamily="18" charset="0"/>
              </a:rPr>
              <a:t>（</a:t>
            </a:r>
            <a:r>
              <a:rPr lang="zh-CN" altLang="en-US" sz="2000" i="1" dirty="0">
                <a:solidFill>
                  <a:srgbClr val="CC0000"/>
                </a:solidFill>
                <a:latin typeface="Times New Roman" pitchFamily="18" charset="0"/>
              </a:rPr>
              <a:t>未完成但目前剩余资源可满足其需要，</a:t>
            </a:r>
            <a:br>
              <a:rPr lang="zh-CN" altLang="en-US" sz="2000" i="1" dirty="0">
                <a:solidFill>
                  <a:srgbClr val="CC0000"/>
                </a:solidFill>
                <a:latin typeface="Times New Roman" pitchFamily="18" charset="0"/>
              </a:rPr>
            </a:br>
            <a:r>
              <a:rPr lang="zh-CN" altLang="en-US" sz="2000" i="1" dirty="0">
                <a:solidFill>
                  <a:srgbClr val="CC0000"/>
                </a:solidFill>
                <a:latin typeface="Times New Roman" pitchFamily="18" charset="0"/>
              </a:rPr>
              <a:t>    这样的进程是能够完成的</a:t>
            </a:r>
            <a:r>
              <a:rPr lang="zh-CN" altLang="en-US" sz="2000" dirty="0">
                <a:latin typeface="Times New Roman" pitchFamily="18" charset="0"/>
              </a:rPr>
              <a:t>）：</a:t>
            </a:r>
          </a:p>
          <a:p>
            <a:pPr lvl="1"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dirty="0">
                <a:latin typeface="Times New Roman" pitchFamily="18" charset="0"/>
              </a:rPr>
              <a:t>      </a:t>
            </a:r>
            <a:r>
              <a:rPr lang="en-US" altLang="zh-CN" sz="2000" dirty="0">
                <a:latin typeface="Times New Roman" pitchFamily="18" charset="0"/>
              </a:rPr>
              <a:t>a</a:t>
            </a:r>
            <a:r>
              <a:rPr lang="zh-CN" altLang="en-US" sz="2000" dirty="0">
                <a:latin typeface="Times New Roman" pitchFamily="18" charset="0"/>
              </a:rPr>
              <a:t>）</a:t>
            </a:r>
            <a:r>
              <a:rPr lang="en-US" altLang="zh-CN" sz="2000" dirty="0">
                <a:latin typeface="Times New Roman" pitchFamily="18" charset="0"/>
              </a:rPr>
              <a:t>Finish[</a:t>
            </a:r>
            <a:r>
              <a:rPr lang="en-US" altLang="zh-CN" sz="2000" dirty="0" err="1">
                <a:latin typeface="Times New Roman" pitchFamily="18" charset="0"/>
              </a:rPr>
              <a:t>i</a:t>
            </a:r>
            <a:r>
              <a:rPr lang="en-US" altLang="zh-CN" sz="2000" dirty="0">
                <a:latin typeface="Times New Roman" pitchFamily="18" charset="0"/>
              </a:rPr>
              <a:t>] = </a:t>
            </a:r>
            <a:r>
              <a:rPr lang="en-US" altLang="zh-CN" sz="2000" dirty="0" smtClean="0">
                <a:latin typeface="Times New Roman" pitchFamily="18" charset="0"/>
              </a:rPr>
              <a:t>=false           </a:t>
            </a:r>
            <a:r>
              <a:rPr lang="en-US" altLang="zh-CN" sz="2000" dirty="0">
                <a:latin typeface="Times New Roman" pitchFamily="18" charset="0"/>
              </a:rPr>
              <a:t>b</a:t>
            </a:r>
            <a:r>
              <a:rPr lang="zh-CN" altLang="en-US" sz="2000" dirty="0">
                <a:latin typeface="Times New Roman" pitchFamily="18" charset="0"/>
              </a:rPr>
              <a:t>）</a:t>
            </a:r>
            <a:r>
              <a:rPr lang="en-US" altLang="zh-CN" sz="2000" dirty="0">
                <a:latin typeface="Times New Roman" pitchFamily="18" charset="0"/>
              </a:rPr>
              <a:t>Need[</a:t>
            </a:r>
            <a:r>
              <a:rPr lang="en-US" altLang="zh-CN" sz="2000" dirty="0" err="1">
                <a:latin typeface="Times New Roman" pitchFamily="18" charset="0"/>
              </a:rPr>
              <a:t>i</a:t>
            </a:r>
            <a:r>
              <a:rPr lang="en-US" altLang="zh-CN" sz="2000" dirty="0">
                <a:latin typeface="Times New Roman" pitchFamily="18" charset="0"/>
              </a:rPr>
              <a:t>] </a:t>
            </a:r>
            <a:r>
              <a:rPr lang="en-US" altLang="zh-CN" sz="2000" dirty="0">
                <a:latin typeface="Times New Roman" pitchFamily="18" charset="0"/>
                <a:sym typeface="Symbol" pitchFamily="18" charset="2"/>
              </a:rPr>
              <a:t> Work</a:t>
            </a:r>
            <a:r>
              <a:rPr lang="en-US" altLang="zh-CN" sz="2000" dirty="0">
                <a:latin typeface="Times New Roman" pitchFamily="18" charset="0"/>
              </a:rPr>
              <a:t> </a:t>
            </a:r>
          </a:p>
          <a:p>
            <a:pPr lvl="1"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Times New Roman" pitchFamily="18" charset="0"/>
              </a:rPr>
              <a:t>    </a:t>
            </a:r>
            <a:r>
              <a:rPr lang="zh-CN" altLang="en-US" sz="2000" dirty="0">
                <a:latin typeface="Times New Roman" pitchFamily="18" charset="0"/>
              </a:rPr>
              <a:t>如果没有这样的进程</a:t>
            </a:r>
            <a:r>
              <a:rPr lang="en-US" altLang="zh-CN" sz="2000" dirty="0">
                <a:latin typeface="Times New Roman" pitchFamily="18" charset="0"/>
              </a:rPr>
              <a:t>P</a:t>
            </a:r>
            <a:r>
              <a:rPr lang="en-US" altLang="zh-CN" sz="2000" baseline="-25000" dirty="0">
                <a:latin typeface="Times New Roman" pitchFamily="18" charset="0"/>
              </a:rPr>
              <a:t>i</a:t>
            </a:r>
            <a:r>
              <a:rPr lang="zh-CN" altLang="en-US" sz="2000" dirty="0">
                <a:latin typeface="Times New Roman" pitchFamily="18" charset="0"/>
              </a:rPr>
              <a:t>，则跳转到第④步</a:t>
            </a:r>
          </a:p>
          <a:p>
            <a:pPr lvl="1"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dirty="0">
                <a:latin typeface="Times New Roman" pitchFamily="18" charset="0"/>
              </a:rPr>
              <a:t>③（</a:t>
            </a:r>
            <a:r>
              <a:rPr lang="zh-CN" altLang="en-US" sz="2000" i="1" dirty="0">
                <a:solidFill>
                  <a:srgbClr val="CC0000"/>
                </a:solidFill>
                <a:latin typeface="Times New Roman" pitchFamily="18" charset="0"/>
              </a:rPr>
              <a:t>若有则</a:t>
            </a:r>
            <a:r>
              <a:rPr lang="zh-CN" altLang="en-US" sz="2000" dirty="0">
                <a:latin typeface="Times New Roman" pitchFamily="18" charset="0"/>
              </a:rPr>
              <a:t>）</a:t>
            </a:r>
            <a:r>
              <a:rPr lang="en-US" altLang="zh-CN" sz="2000" dirty="0">
                <a:latin typeface="Times New Roman" pitchFamily="18" charset="0"/>
              </a:rPr>
              <a:t>P</a:t>
            </a:r>
            <a:r>
              <a:rPr lang="en-US" altLang="zh-CN" sz="2000" baseline="-25000" dirty="0">
                <a:latin typeface="Times New Roman" pitchFamily="18" charset="0"/>
              </a:rPr>
              <a:t>i</a:t>
            </a:r>
            <a:r>
              <a:rPr lang="zh-CN" altLang="en-US" sz="2000" dirty="0">
                <a:latin typeface="Times New Roman" pitchFamily="18" charset="0"/>
              </a:rPr>
              <a:t>一定能完成，并归还其占用的资源，即：</a:t>
            </a:r>
          </a:p>
          <a:p>
            <a:pPr lvl="1"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dirty="0">
                <a:latin typeface="Times New Roman" pitchFamily="18" charset="0"/>
              </a:rPr>
              <a:t>      </a:t>
            </a:r>
            <a:r>
              <a:rPr lang="en-US" altLang="zh-CN" sz="2000" dirty="0">
                <a:latin typeface="Times New Roman" pitchFamily="18" charset="0"/>
              </a:rPr>
              <a:t>a</a:t>
            </a:r>
            <a:r>
              <a:rPr lang="zh-CN" altLang="en-US" sz="2000" dirty="0">
                <a:latin typeface="Times New Roman" pitchFamily="18" charset="0"/>
              </a:rPr>
              <a:t>）</a:t>
            </a:r>
            <a:r>
              <a:rPr lang="en-US" altLang="zh-CN" sz="2000" dirty="0">
                <a:latin typeface="Times New Roman" pitchFamily="18" charset="0"/>
              </a:rPr>
              <a:t>Finish[</a:t>
            </a:r>
            <a:r>
              <a:rPr lang="en-US" altLang="zh-CN" sz="2000" dirty="0" err="1">
                <a:latin typeface="Times New Roman" pitchFamily="18" charset="0"/>
              </a:rPr>
              <a:t>i</a:t>
            </a:r>
            <a:r>
              <a:rPr lang="en-US" altLang="zh-CN" sz="2000" dirty="0">
                <a:latin typeface="Times New Roman" pitchFamily="18" charset="0"/>
              </a:rPr>
              <a:t>] = true           b</a:t>
            </a:r>
            <a:r>
              <a:rPr lang="zh-CN" altLang="en-US" sz="2000" dirty="0">
                <a:latin typeface="Times New Roman" pitchFamily="18" charset="0"/>
              </a:rPr>
              <a:t>）</a:t>
            </a:r>
            <a:r>
              <a:rPr lang="en-US" altLang="zh-CN" sz="2000" dirty="0">
                <a:latin typeface="Times New Roman" pitchFamily="18" charset="0"/>
              </a:rPr>
              <a:t>Work = Work +Allocation[</a:t>
            </a:r>
            <a:r>
              <a:rPr lang="en-US" altLang="zh-CN" sz="2000" dirty="0" err="1">
                <a:latin typeface="Times New Roman" pitchFamily="18" charset="0"/>
              </a:rPr>
              <a:t>i</a:t>
            </a:r>
            <a:r>
              <a:rPr lang="en-US" altLang="zh-CN" sz="2000" dirty="0">
                <a:latin typeface="Times New Roman" pitchFamily="18" charset="0"/>
              </a:rPr>
              <a:t>]</a:t>
            </a:r>
          </a:p>
          <a:p>
            <a:pPr lvl="1"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Times New Roman" pitchFamily="18" charset="0"/>
              </a:rPr>
              <a:t>      </a:t>
            </a:r>
            <a:r>
              <a:rPr lang="en-US" altLang="zh-CN" sz="2000" dirty="0" err="1">
                <a:latin typeface="Times New Roman" pitchFamily="18" charset="0"/>
              </a:rPr>
              <a:t>GOTO</a:t>
            </a:r>
            <a:r>
              <a:rPr lang="en-US" altLang="zh-CN" sz="2000" dirty="0">
                <a:latin typeface="Times New Roman" pitchFamily="18" charset="0"/>
              </a:rPr>
              <a:t> </a:t>
            </a:r>
            <a:r>
              <a:rPr lang="zh-CN" altLang="en-US" sz="2000" dirty="0">
                <a:latin typeface="Times New Roman" pitchFamily="18" charset="0"/>
              </a:rPr>
              <a:t>第②步，继续查找</a:t>
            </a:r>
          </a:p>
          <a:p>
            <a:pPr lvl="1"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dirty="0">
                <a:latin typeface="Times New Roman" pitchFamily="18" charset="0"/>
              </a:rPr>
              <a:t>④如果所有进程</a:t>
            </a:r>
            <a:r>
              <a:rPr lang="en-US" altLang="zh-CN" sz="2000" dirty="0">
                <a:latin typeface="Times New Roman" pitchFamily="18" charset="0"/>
              </a:rPr>
              <a:t>P</a:t>
            </a:r>
            <a:r>
              <a:rPr lang="en-US" altLang="zh-CN" sz="2000" baseline="-25000" dirty="0">
                <a:latin typeface="Times New Roman" pitchFamily="18" charset="0"/>
              </a:rPr>
              <a:t>i</a:t>
            </a:r>
            <a:r>
              <a:rPr lang="zh-CN" altLang="en-US" sz="2000" dirty="0">
                <a:latin typeface="Times New Roman" pitchFamily="18" charset="0"/>
              </a:rPr>
              <a:t>都是能完成的，即</a:t>
            </a:r>
            <a:r>
              <a:rPr lang="en-US" altLang="zh-CN" sz="2000" dirty="0">
                <a:latin typeface="Times New Roman" pitchFamily="18" charset="0"/>
              </a:rPr>
              <a:t>Finish[</a:t>
            </a:r>
            <a:r>
              <a:rPr lang="en-US" altLang="zh-CN" sz="2000" dirty="0" err="1">
                <a:latin typeface="Times New Roman" pitchFamily="18" charset="0"/>
              </a:rPr>
              <a:t>i</a:t>
            </a:r>
            <a:r>
              <a:rPr lang="en-US" altLang="zh-CN" sz="2000" dirty="0">
                <a:latin typeface="Times New Roman" pitchFamily="18" charset="0"/>
              </a:rPr>
              <a:t>]=</a:t>
            </a:r>
            <a:r>
              <a:rPr lang="en-US" altLang="zh-CN" sz="2000" dirty="0" err="1">
                <a:latin typeface="Times New Roman" pitchFamily="18" charset="0"/>
              </a:rPr>
              <a:t>ture</a:t>
            </a:r>
            <a:endParaRPr lang="en-US" altLang="zh-CN" sz="2000" dirty="0">
              <a:latin typeface="Times New Roman" pitchFamily="18" charset="0"/>
            </a:endParaRPr>
          </a:p>
          <a:p>
            <a:pPr lvl="1"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Times New Roman" pitchFamily="18" charset="0"/>
              </a:rPr>
              <a:t>    </a:t>
            </a:r>
            <a:r>
              <a:rPr lang="zh-CN" altLang="en-US" sz="2000" dirty="0">
                <a:latin typeface="Times New Roman" pitchFamily="18" charset="0"/>
              </a:rPr>
              <a:t>则系统处于</a:t>
            </a:r>
            <a:r>
              <a:rPr lang="zh-CN" altLang="en-US" sz="2000" i="1" dirty="0">
                <a:solidFill>
                  <a:srgbClr val="CC0000"/>
                </a:solidFill>
                <a:latin typeface="Times New Roman" pitchFamily="18" charset="0"/>
              </a:rPr>
              <a:t>安全状态</a:t>
            </a:r>
            <a:r>
              <a:rPr lang="zh-CN" altLang="en-US" sz="2000" dirty="0">
                <a:latin typeface="Times New Roman" pitchFamily="18" charset="0"/>
              </a:rPr>
              <a:t>，否则系统处于</a:t>
            </a:r>
            <a:r>
              <a:rPr lang="zh-CN" altLang="en-US" sz="2000" i="1" dirty="0">
                <a:solidFill>
                  <a:srgbClr val="CC0000"/>
                </a:solidFill>
                <a:latin typeface="Times New Roman" pitchFamily="18" charset="0"/>
              </a:rPr>
              <a:t>不安全状态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40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40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0995" grpId="0"/>
      <p:bldP spid="34099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死锁避免之银行家算法</a:t>
            </a:r>
          </a:p>
        </p:txBody>
      </p:sp>
      <p:sp>
        <p:nvSpPr>
          <p:cNvPr id="342019" name="Rectangle 3"/>
          <p:cNvSpPr>
            <a:spLocks noChangeArrowheads="1"/>
          </p:cNvSpPr>
          <p:nvPr/>
        </p:nvSpPr>
        <p:spPr bwMode="auto">
          <a:xfrm>
            <a:off x="228600" y="1600200"/>
            <a:ext cx="8610600" cy="4662815"/>
          </a:xfrm>
          <a:prstGeom prst="rect">
            <a:avLst/>
          </a:prstGeom>
          <a:noFill/>
          <a:ln w="9525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spcBef>
                <a:spcPct val="20000"/>
              </a:spcBef>
              <a:buClr>
                <a:srgbClr val="993300"/>
              </a:buClr>
              <a:buSzPct val="90000"/>
              <a:buFont typeface="Wingdings" pitchFamily="2" charset="2"/>
              <a:buChar char="n"/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eaLnBrk="0" hangingPunct="0">
              <a:spcBef>
                <a:spcPct val="20000"/>
              </a:spcBef>
              <a:buClr>
                <a:srgbClr val="CC6600"/>
              </a:buClr>
              <a:buSzPct val="80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6600"/>
              </a:buClr>
              <a:buSzPct val="75000"/>
              <a:buFont typeface="Times New Roman" pitchFamily="18" charset="0"/>
              <a:buChar char="–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lvl="1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200" dirty="0">
                <a:latin typeface="Courier New" pitchFamily="49" charset="0"/>
              </a:rPr>
              <a:t>Boolean Found;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200" dirty="0">
                <a:latin typeface="Courier New" pitchFamily="49" charset="0"/>
              </a:rPr>
              <a:t>Work = </a:t>
            </a:r>
            <a:r>
              <a:rPr lang="en-US" altLang="zh-TW" sz="2200" dirty="0">
                <a:latin typeface="Courier New" pitchFamily="49" charset="0"/>
              </a:rPr>
              <a:t>Available</a:t>
            </a:r>
            <a:r>
              <a:rPr lang="en-US" altLang="zh-CN" sz="2200" dirty="0">
                <a:latin typeface="Courier New" pitchFamily="49" charset="0"/>
              </a:rPr>
              <a:t>; Finish[</a:t>
            </a:r>
            <a:r>
              <a:rPr lang="en-US" altLang="zh-CN" sz="2200" dirty="0" err="1">
                <a:latin typeface="Courier New" pitchFamily="49" charset="0"/>
              </a:rPr>
              <a:t>1..n</a:t>
            </a:r>
            <a:r>
              <a:rPr lang="en-US" altLang="zh-CN" sz="2200" dirty="0">
                <a:latin typeface="Courier New" pitchFamily="49" charset="0"/>
              </a:rPr>
              <a:t>] = false; 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200" dirty="0">
                <a:latin typeface="Courier New" pitchFamily="49" charset="0"/>
              </a:rPr>
              <a:t>while(true){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200" dirty="0">
                <a:latin typeface="Courier New" pitchFamily="49" charset="0"/>
              </a:rPr>
              <a:t>   Found = </a:t>
            </a:r>
            <a:r>
              <a:rPr lang="en-US" altLang="zh-CN" sz="2200" dirty="0" smtClean="0">
                <a:latin typeface="Courier New" pitchFamily="49" charset="0"/>
              </a:rPr>
              <a:t>false;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200" dirty="0" smtClean="0">
                <a:latin typeface="Courier New" pitchFamily="49" charset="0"/>
              </a:rPr>
              <a:t>   </a:t>
            </a:r>
            <a:r>
              <a:rPr lang="en-US" altLang="zh-CN" sz="2200" dirty="0">
                <a:latin typeface="Courier New" pitchFamily="49" charset="0"/>
              </a:rPr>
              <a:t>for(</a:t>
            </a:r>
            <a:r>
              <a:rPr lang="en-US" altLang="zh-CN" sz="2200" dirty="0" err="1">
                <a:latin typeface="Courier New" pitchFamily="49" charset="0"/>
              </a:rPr>
              <a:t>i</a:t>
            </a:r>
            <a:r>
              <a:rPr lang="en-US" altLang="zh-CN" sz="2200" dirty="0">
                <a:latin typeface="Courier New" pitchFamily="49" charset="0"/>
              </a:rPr>
              <a:t>=1; </a:t>
            </a:r>
            <a:r>
              <a:rPr lang="en-US" altLang="zh-CN" sz="2200" dirty="0" err="1">
                <a:latin typeface="Courier New" pitchFamily="49" charset="0"/>
              </a:rPr>
              <a:t>i</a:t>
            </a:r>
            <a:r>
              <a:rPr lang="en-US" altLang="zh-CN" sz="2200" dirty="0">
                <a:latin typeface="Courier New" pitchFamily="49" charset="0"/>
              </a:rPr>
              <a:t>&lt;=n; </a:t>
            </a:r>
            <a:r>
              <a:rPr lang="en-US" altLang="zh-CN" sz="2200" dirty="0" err="1">
                <a:latin typeface="Courier New" pitchFamily="49" charset="0"/>
              </a:rPr>
              <a:t>i</a:t>
            </a:r>
            <a:r>
              <a:rPr lang="en-US" altLang="zh-CN" sz="2200" dirty="0">
                <a:latin typeface="Courier New" pitchFamily="49" charset="0"/>
              </a:rPr>
              <a:t>++){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200" dirty="0">
                <a:latin typeface="Courier New" pitchFamily="49" charset="0"/>
              </a:rPr>
              <a:t>     if(Finish[</a:t>
            </a:r>
            <a:r>
              <a:rPr lang="en-US" altLang="zh-CN" sz="2200" dirty="0" err="1">
                <a:latin typeface="Courier New" pitchFamily="49" charset="0"/>
              </a:rPr>
              <a:t>i</a:t>
            </a:r>
            <a:r>
              <a:rPr lang="en-US" altLang="zh-TW" sz="2200" dirty="0">
                <a:latin typeface="Courier New" pitchFamily="49" charset="0"/>
              </a:rPr>
              <a:t>]==false</a:t>
            </a:r>
            <a:r>
              <a:rPr lang="en-US" altLang="zh-CN" sz="2200" dirty="0">
                <a:latin typeface="Courier New" pitchFamily="49" charset="0"/>
              </a:rPr>
              <a:t> &amp;&amp; </a:t>
            </a:r>
            <a:r>
              <a:rPr lang="en-US" altLang="zh-CN" sz="2200" dirty="0">
                <a:solidFill>
                  <a:srgbClr val="FF0000"/>
                </a:solidFill>
                <a:latin typeface="Courier New" pitchFamily="49" charset="0"/>
              </a:rPr>
              <a:t>Need[</a:t>
            </a:r>
            <a:r>
              <a:rPr lang="en-US" altLang="zh-CN" sz="2200" dirty="0" err="1">
                <a:solidFill>
                  <a:srgbClr val="FF0000"/>
                </a:solidFill>
                <a:latin typeface="Courier New" pitchFamily="49" charset="0"/>
              </a:rPr>
              <a:t>i</a:t>
            </a:r>
            <a:r>
              <a:rPr lang="en-US" altLang="zh-CN" sz="2200" dirty="0">
                <a:solidFill>
                  <a:srgbClr val="FF0000"/>
                </a:solidFill>
                <a:latin typeface="Courier New" pitchFamily="49" charset="0"/>
              </a:rPr>
              <a:t>]&lt;=</a:t>
            </a:r>
            <a:r>
              <a:rPr lang="en-US" altLang="zh-TW" sz="2200" dirty="0">
                <a:solidFill>
                  <a:srgbClr val="FF0000"/>
                </a:solidFill>
                <a:latin typeface="Courier New" pitchFamily="49" charset="0"/>
                <a:sym typeface="Symbol" pitchFamily="18" charset="2"/>
              </a:rPr>
              <a:t>Work</a:t>
            </a:r>
            <a:r>
              <a:rPr lang="en-US" altLang="zh-CN" sz="2200" dirty="0">
                <a:latin typeface="Courier New" pitchFamily="49" charset="0"/>
                <a:sym typeface="Symbol" pitchFamily="18" charset="2"/>
              </a:rPr>
              <a:t>){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200" dirty="0">
                <a:latin typeface="Courier New" pitchFamily="49" charset="0"/>
                <a:sym typeface="Symbol" pitchFamily="18" charset="2"/>
              </a:rPr>
              <a:t>        </a:t>
            </a:r>
            <a:r>
              <a:rPr lang="en-US" altLang="zh-TW" sz="2200" dirty="0">
                <a:solidFill>
                  <a:srgbClr val="FF0000"/>
                </a:solidFill>
                <a:latin typeface="Courier New" pitchFamily="49" charset="0"/>
              </a:rPr>
              <a:t>Work = Work + Allocation</a:t>
            </a:r>
            <a:r>
              <a:rPr lang="en-US" altLang="zh-CN" sz="2200" dirty="0">
                <a:solidFill>
                  <a:srgbClr val="FF0000"/>
                </a:solidFill>
                <a:latin typeface="Courier New" pitchFamily="49" charset="0"/>
              </a:rPr>
              <a:t>[</a:t>
            </a:r>
            <a:r>
              <a:rPr lang="en-US" altLang="zh-TW" sz="2200" dirty="0" err="1">
                <a:solidFill>
                  <a:srgbClr val="FF0000"/>
                </a:solidFill>
                <a:latin typeface="Courier New" pitchFamily="49" charset="0"/>
              </a:rPr>
              <a:t>i</a:t>
            </a:r>
            <a:r>
              <a:rPr lang="en-US" altLang="zh-CN" sz="2200" dirty="0">
                <a:solidFill>
                  <a:srgbClr val="FF0000"/>
                </a:solidFill>
                <a:latin typeface="Courier New" pitchFamily="49" charset="0"/>
              </a:rPr>
              <a:t>];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200" dirty="0">
                <a:latin typeface="Courier New" pitchFamily="49" charset="0"/>
              </a:rPr>
              <a:t>        Finish[</a:t>
            </a:r>
            <a:r>
              <a:rPr lang="en-US" altLang="zh-CN" sz="2200" dirty="0" err="1">
                <a:latin typeface="Courier New" pitchFamily="49" charset="0"/>
              </a:rPr>
              <a:t>i</a:t>
            </a:r>
            <a:r>
              <a:rPr lang="en-US" altLang="zh-TW" sz="2200" dirty="0">
                <a:latin typeface="Courier New" pitchFamily="49" charset="0"/>
              </a:rPr>
              <a:t>] = true</a:t>
            </a:r>
            <a:r>
              <a:rPr lang="en-US" altLang="zh-CN" sz="2200" dirty="0">
                <a:latin typeface="Courier New" pitchFamily="49" charset="0"/>
              </a:rPr>
              <a:t>; 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200" dirty="0">
                <a:latin typeface="Courier New" pitchFamily="49" charset="0"/>
              </a:rPr>
              <a:t>        Found = true;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200" dirty="0">
                <a:latin typeface="Courier New" pitchFamily="49" charset="0"/>
              </a:rPr>
              <a:t>      }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200" dirty="0">
                <a:latin typeface="Courier New" pitchFamily="49" charset="0"/>
              </a:rPr>
              <a:t>    }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200" dirty="0">
                <a:latin typeface="Courier New" pitchFamily="49" charset="0"/>
              </a:rPr>
              <a:t>   if(Found==false)break;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200" dirty="0">
                <a:latin typeface="Courier New" pitchFamily="49" charset="0"/>
              </a:rPr>
              <a:t> }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200" dirty="0">
                <a:latin typeface="Courier New" pitchFamily="49" charset="0"/>
              </a:rPr>
              <a:t>for(</a:t>
            </a:r>
            <a:r>
              <a:rPr lang="en-US" altLang="zh-CN" sz="2200" dirty="0" err="1">
                <a:latin typeface="Courier New" pitchFamily="49" charset="0"/>
              </a:rPr>
              <a:t>i</a:t>
            </a:r>
            <a:r>
              <a:rPr lang="en-US" altLang="zh-CN" sz="2200" dirty="0">
                <a:latin typeface="Courier New" pitchFamily="49" charset="0"/>
              </a:rPr>
              <a:t>=</a:t>
            </a:r>
            <a:r>
              <a:rPr lang="en-US" altLang="zh-CN" sz="2200" dirty="0" err="1">
                <a:latin typeface="Courier New" pitchFamily="49" charset="0"/>
              </a:rPr>
              <a:t>1;i</a:t>
            </a:r>
            <a:r>
              <a:rPr lang="en-US" altLang="zh-CN" sz="2200" dirty="0">
                <a:latin typeface="Courier New" pitchFamily="49" charset="0"/>
              </a:rPr>
              <a:t>&lt;=</a:t>
            </a:r>
            <a:r>
              <a:rPr lang="en-US" altLang="zh-CN" sz="2200" dirty="0" err="1">
                <a:latin typeface="Courier New" pitchFamily="49" charset="0"/>
              </a:rPr>
              <a:t>n;i</a:t>
            </a:r>
            <a:r>
              <a:rPr lang="en-US" altLang="zh-CN" sz="2200" dirty="0">
                <a:latin typeface="Courier New" pitchFamily="49" charset="0"/>
              </a:rPr>
              <a:t>++)</a:t>
            </a:r>
            <a:r>
              <a:rPr lang="en-US" altLang="zh-TW" sz="2200" dirty="0">
                <a:latin typeface="Courier New" pitchFamily="49" charset="0"/>
                <a:sym typeface="Symbol" pitchFamily="18" charset="2"/>
              </a:rPr>
              <a:t> </a:t>
            </a:r>
            <a:endParaRPr lang="en-US" altLang="zh-CN" sz="2200" dirty="0">
              <a:latin typeface="Courier New" pitchFamily="49" charset="0"/>
              <a:sym typeface="Symbol" pitchFamily="18" charset="2"/>
            </a:endParaRP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200" dirty="0">
                <a:latin typeface="Courier New" pitchFamily="49" charset="0"/>
                <a:sym typeface="Symbol" pitchFamily="18" charset="2"/>
              </a:rPr>
              <a:t>  if(</a:t>
            </a:r>
            <a:r>
              <a:rPr lang="en-US" altLang="zh-CN" sz="2200" dirty="0">
                <a:latin typeface="Courier New" pitchFamily="49" charset="0"/>
              </a:rPr>
              <a:t>Finish[</a:t>
            </a:r>
            <a:r>
              <a:rPr lang="en-US" altLang="zh-CN" sz="2200" dirty="0" err="1">
                <a:latin typeface="Courier New" pitchFamily="49" charset="0"/>
              </a:rPr>
              <a:t>i</a:t>
            </a:r>
            <a:r>
              <a:rPr lang="en-US" altLang="zh-TW" sz="2200" dirty="0">
                <a:latin typeface="Courier New" pitchFamily="49" charset="0"/>
              </a:rPr>
              <a:t>]==false</a:t>
            </a:r>
            <a:r>
              <a:rPr lang="en-US" altLang="zh-CN" sz="2200" dirty="0">
                <a:latin typeface="Courier New" pitchFamily="49" charset="0"/>
              </a:rPr>
              <a:t>)</a:t>
            </a:r>
            <a:r>
              <a:rPr lang="en-US" altLang="zh-CN" sz="2200" dirty="0">
                <a:latin typeface="Courier New" pitchFamily="49" charset="0"/>
                <a:sym typeface="Symbol" pitchFamily="18" charset="2"/>
              </a:rPr>
              <a:t>return “deadlock”;</a:t>
            </a:r>
            <a:endParaRPr lang="en-US" altLang="zh-CN" sz="2200" dirty="0">
              <a:latin typeface="Courier New" pitchFamily="49" charset="0"/>
            </a:endParaRPr>
          </a:p>
        </p:txBody>
      </p:sp>
      <p:sp>
        <p:nvSpPr>
          <p:cNvPr id="342020" name="AutoShape 4"/>
          <p:cNvSpPr>
            <a:spLocks noChangeArrowheads="1"/>
          </p:cNvSpPr>
          <p:nvPr/>
        </p:nvSpPr>
        <p:spPr bwMode="auto">
          <a:xfrm rot="10800000">
            <a:off x="4876800" y="4267200"/>
            <a:ext cx="2743200" cy="533400"/>
          </a:xfrm>
          <a:prstGeom prst="wedgeRoundRectCallout">
            <a:avLst>
              <a:gd name="adj1" fmla="val 35648"/>
              <a:gd name="adj2" fmla="val 108333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/>
          <a:lstStyle>
            <a:lvl1pPr eaLnBrk="0" hangingPunct="0">
              <a:spcBef>
                <a:spcPct val="20000"/>
              </a:spcBef>
              <a:buClr>
                <a:srgbClr val="993300"/>
              </a:buClr>
              <a:buSzPct val="90000"/>
              <a:buFont typeface="Wingdings" pitchFamily="2" charset="2"/>
              <a:buChar char="n"/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6600"/>
              </a:buClr>
              <a:buSzPct val="80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6600"/>
              </a:buClr>
              <a:buSzPct val="75000"/>
              <a:buFont typeface="Times New Roman" pitchFamily="18" charset="0"/>
              <a:buChar char="–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/>
              <a:t>T(n)=O</a:t>
            </a:r>
            <a:r>
              <a:rPr lang="en-US" altLang="zh-CN" sz="2400" smtClean="0"/>
              <a:t>(?)</a:t>
            </a:r>
            <a:endParaRPr lang="en-US" altLang="zh-CN" sz="2400"/>
          </a:p>
        </p:txBody>
      </p:sp>
      <p:sp>
        <p:nvSpPr>
          <p:cNvPr id="342021" name="Rectangle 5"/>
          <p:cNvSpPr>
            <a:spLocks noChangeArrowheads="1"/>
          </p:cNvSpPr>
          <p:nvPr/>
        </p:nvSpPr>
        <p:spPr bwMode="auto">
          <a:xfrm>
            <a:off x="3429000" y="2514600"/>
            <a:ext cx="5334000" cy="4861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rgbClr val="993300"/>
              </a:buClr>
              <a:buSzPct val="90000"/>
              <a:buFont typeface="Wingdings" pitchFamily="2" charset="2"/>
              <a:buChar char="n"/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6600"/>
              </a:buClr>
              <a:buSzPct val="80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6600"/>
              </a:buClr>
              <a:buSzPct val="75000"/>
              <a:buFont typeface="Times New Roman" pitchFamily="18" charset="0"/>
              <a:buChar char="–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lvl="1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200" dirty="0" smtClean="0">
                <a:latin typeface="Courier New" pitchFamily="49" charset="0"/>
              </a:rPr>
              <a:t>//</a:t>
            </a:r>
            <a:r>
              <a:rPr lang="zh-CN" altLang="en-US" sz="2200" dirty="0">
                <a:latin typeface="Courier New" pitchFamily="49" charset="0"/>
              </a:rPr>
              <a:t>是否为安全序列</a:t>
            </a:r>
            <a:r>
              <a:rPr lang="zh-CN" altLang="en-US" sz="2200" dirty="0">
                <a:solidFill>
                  <a:srgbClr val="FF0000"/>
                </a:solidFill>
                <a:latin typeface="Courier New" pitchFamily="49" charset="0"/>
              </a:rPr>
              <a:t>找到一个</a:t>
            </a:r>
            <a:r>
              <a:rPr lang="zh-CN" altLang="en-US" sz="2200" u="sng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新</a:t>
            </a:r>
            <a:r>
              <a:rPr lang="zh-CN" altLang="en-US" sz="2200" dirty="0">
                <a:latin typeface="Courier New" pitchFamily="49" charset="0"/>
              </a:rPr>
              <a:t>进程</a:t>
            </a:r>
            <a:endParaRPr lang="en-US" altLang="zh-CN" sz="2200" dirty="0">
              <a:latin typeface="Courier New" pitchFamily="49" charset="0"/>
            </a:endParaRPr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 rot="10800000">
            <a:off x="4913671" y="4267201"/>
            <a:ext cx="2743200" cy="533400"/>
          </a:xfrm>
          <a:prstGeom prst="wedgeRoundRectCallout">
            <a:avLst>
              <a:gd name="adj1" fmla="val 35648"/>
              <a:gd name="adj2" fmla="val 108333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/>
          <a:lstStyle>
            <a:lvl1pPr eaLnBrk="0" hangingPunct="0">
              <a:spcBef>
                <a:spcPct val="20000"/>
              </a:spcBef>
              <a:buClr>
                <a:srgbClr val="993300"/>
              </a:buClr>
              <a:buSzPct val="90000"/>
              <a:buFont typeface="Wingdings" pitchFamily="2" charset="2"/>
              <a:buChar char="n"/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6600"/>
              </a:buClr>
              <a:buSzPct val="80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6600"/>
              </a:buClr>
              <a:buSzPct val="75000"/>
              <a:buFont typeface="Times New Roman" pitchFamily="18" charset="0"/>
              <a:buChar char="–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/>
              <a:t>T(n)=</a:t>
            </a:r>
            <a:r>
              <a:rPr lang="en-US" altLang="zh-CN" sz="2400" dirty="0" smtClean="0"/>
              <a:t>O(</a:t>
            </a:r>
            <a:r>
              <a:rPr lang="en-US" altLang="zh-CN" sz="2400" dirty="0" err="1" smtClean="0"/>
              <a:t>mn</a:t>
            </a:r>
            <a:r>
              <a:rPr lang="en-US" altLang="zh-CN" sz="2400" baseline="30000" dirty="0" err="1" smtClean="0"/>
              <a:t>2</a:t>
            </a:r>
            <a:r>
              <a:rPr lang="en-US" altLang="zh-CN" sz="2400" dirty="0" smtClean="0"/>
              <a:t>)</a:t>
            </a:r>
            <a:endParaRPr lang="en-US" altLang="zh-CN" sz="2400" dirty="0"/>
          </a:p>
        </p:txBody>
      </p:sp>
      <p:sp>
        <p:nvSpPr>
          <p:cNvPr id="2" name="矩形 1"/>
          <p:cNvSpPr/>
          <p:nvPr/>
        </p:nvSpPr>
        <p:spPr>
          <a:xfrm>
            <a:off x="5904271" y="5029199"/>
            <a:ext cx="3505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800" dirty="0">
                <a:solidFill>
                  <a:srgbClr val="33CC33"/>
                </a:solidFill>
              </a:rPr>
              <a:t>最好情形：安全状态就是</a:t>
            </a:r>
            <a:r>
              <a:rPr lang="en-US" altLang="zh-CN" sz="1800" dirty="0" err="1">
                <a:solidFill>
                  <a:srgbClr val="33CC33"/>
                </a:solidFill>
              </a:rPr>
              <a:t>p1-pn</a:t>
            </a:r>
            <a:endParaRPr lang="en-US" altLang="zh-CN" sz="1800" dirty="0">
              <a:solidFill>
                <a:srgbClr val="33CC33"/>
              </a:solidFill>
            </a:endParaRPr>
          </a:p>
          <a:p>
            <a:r>
              <a:rPr lang="zh-CN" altLang="en-US" sz="1800" dirty="0">
                <a:solidFill>
                  <a:srgbClr val="33CC33"/>
                </a:solidFill>
              </a:rPr>
              <a:t>最坏情形：</a:t>
            </a:r>
            <a:r>
              <a:rPr lang="en-US" altLang="zh-CN" sz="1800" dirty="0" err="1">
                <a:solidFill>
                  <a:srgbClr val="33CC33"/>
                </a:solidFill>
              </a:rPr>
              <a:t>pn-p1</a:t>
            </a:r>
            <a:endParaRPr lang="zh-CN" altLang="en-US" sz="1800" dirty="0">
              <a:solidFill>
                <a:srgbClr val="33CC33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676400" y="4659868"/>
            <a:ext cx="2819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800" dirty="0" smtClean="0">
                <a:solidFill>
                  <a:srgbClr val="33CC33"/>
                </a:solidFill>
              </a:rPr>
              <a:t>没有安全序列或已经找到</a:t>
            </a:r>
            <a:endParaRPr lang="zh-CN" altLang="en-US" sz="1800" dirty="0">
              <a:solidFill>
                <a:srgbClr val="33CC3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42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420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3420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3420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20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20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3420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2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2019" grpId="0" animBg="1"/>
      <p:bldP spid="342020" grpId="0" animBg="1"/>
      <p:bldP spid="342020" grpId="1" animBg="1"/>
      <p:bldP spid="342021" grpId="0"/>
      <p:bldP spid="6" grpId="0" animBg="1"/>
      <p:bldP spid="2" grpId="0"/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死锁避免之银行家算法实例</a:t>
            </a:r>
          </a:p>
        </p:txBody>
      </p:sp>
      <p:sp>
        <p:nvSpPr>
          <p:cNvPr id="330755" name="Rectangle 3"/>
          <p:cNvSpPr>
            <a:spLocks noChangeArrowheads="1"/>
          </p:cNvSpPr>
          <p:nvPr/>
        </p:nvSpPr>
        <p:spPr bwMode="auto">
          <a:xfrm>
            <a:off x="2133600" y="1206500"/>
            <a:ext cx="6781800" cy="371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993300"/>
              </a:buClr>
              <a:buSzPct val="90000"/>
              <a:buFont typeface="Wingdings" pitchFamily="2" charset="2"/>
              <a:buChar char="n"/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6600"/>
              </a:buClr>
              <a:buSzPct val="80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6600"/>
              </a:buClr>
              <a:buSzPct val="75000"/>
              <a:buFont typeface="Times New Roman" pitchFamily="18" charset="0"/>
              <a:buChar char="–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solidFill>
                  <a:srgbClr val="993300"/>
                </a:solidFill>
              </a:rPr>
              <a:t>	</a:t>
            </a:r>
            <a:r>
              <a:rPr lang="en-US" altLang="zh-CN" sz="2400">
                <a:solidFill>
                  <a:srgbClr val="993300"/>
                </a:solidFill>
              </a:rPr>
              <a:t>       </a:t>
            </a:r>
            <a:r>
              <a:rPr lang="en-US" altLang="zh-TW" sz="2400" u="sng">
                <a:solidFill>
                  <a:srgbClr val="FF0000"/>
                </a:solidFill>
              </a:rPr>
              <a:t>Allocation</a:t>
            </a:r>
            <a:r>
              <a:rPr lang="en-US" altLang="zh-CN" sz="2400" u="sng">
                <a:solidFill>
                  <a:srgbClr val="FF0000"/>
                </a:solidFill>
              </a:rPr>
              <a:t>        Need         </a:t>
            </a:r>
            <a:r>
              <a:rPr lang="en-US" altLang="zh-TW" sz="2400" u="sng">
                <a:solidFill>
                  <a:srgbClr val="FF0000"/>
                </a:solidFill>
              </a:rPr>
              <a:t>Available</a:t>
            </a:r>
            <a:endParaRPr lang="en-US" altLang="zh-TW" sz="2400">
              <a:solidFill>
                <a:srgbClr val="FF0000"/>
              </a:solidFill>
            </a:endParaRP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solidFill>
                  <a:srgbClr val="993300"/>
                </a:solidFill>
              </a:rPr>
              <a:t>	</a:t>
            </a:r>
            <a:r>
              <a:rPr lang="en-US" altLang="zh-TW" sz="2400"/>
              <a:t>	</a:t>
            </a:r>
            <a:r>
              <a:rPr lang="en-US" altLang="zh-TW" sz="2400" i="1"/>
              <a:t>A B C   	A B C</a:t>
            </a:r>
            <a:r>
              <a:rPr lang="en-US" altLang="zh-CN" sz="2400" i="1"/>
              <a:t>         </a:t>
            </a:r>
            <a:r>
              <a:rPr lang="en-US" altLang="zh-TW" sz="2400" i="1"/>
              <a:t> </a:t>
            </a:r>
            <a:r>
              <a:rPr lang="en-US" altLang="zh-CN" sz="2400" i="1"/>
              <a:t> </a:t>
            </a:r>
            <a:r>
              <a:rPr lang="en-US" altLang="zh-TW" sz="2400" i="1"/>
              <a:t>A B C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/>
              <a:t>	</a:t>
            </a:r>
            <a:r>
              <a:rPr lang="en-US" altLang="zh-CN" sz="2400"/>
              <a:t> </a:t>
            </a:r>
            <a:r>
              <a:rPr lang="en-US" altLang="zh-TW" sz="2400" i="1"/>
              <a:t>P</a:t>
            </a:r>
            <a:r>
              <a:rPr lang="en-US" altLang="zh-TW" sz="2400"/>
              <a:t>0	0</a:t>
            </a:r>
            <a:r>
              <a:rPr lang="en-US" altLang="zh-CN" sz="2400"/>
              <a:t> </a:t>
            </a:r>
            <a:r>
              <a:rPr lang="en-US" altLang="zh-TW" sz="2400"/>
              <a:t> 1 </a:t>
            </a:r>
            <a:r>
              <a:rPr lang="en-US" altLang="zh-CN" sz="2400"/>
              <a:t> </a:t>
            </a:r>
            <a:r>
              <a:rPr lang="en-US" altLang="zh-TW" sz="2400"/>
              <a:t>0	</a:t>
            </a:r>
            <a:r>
              <a:rPr lang="en-US" altLang="zh-CN" sz="2400"/>
              <a:t>           </a:t>
            </a:r>
            <a:r>
              <a:rPr lang="en-US" altLang="zh-TW" sz="2400"/>
              <a:t>7</a:t>
            </a:r>
            <a:r>
              <a:rPr lang="en-US" altLang="zh-CN" sz="2400"/>
              <a:t> </a:t>
            </a:r>
            <a:r>
              <a:rPr lang="en-US" altLang="zh-TW" sz="2400"/>
              <a:t> </a:t>
            </a:r>
            <a:r>
              <a:rPr lang="en-US" altLang="zh-CN" sz="2400"/>
              <a:t>4</a:t>
            </a:r>
            <a:r>
              <a:rPr lang="en-US" altLang="zh-TW" sz="2400"/>
              <a:t> </a:t>
            </a:r>
            <a:r>
              <a:rPr lang="en-US" altLang="zh-CN" sz="2400"/>
              <a:t> </a:t>
            </a:r>
            <a:r>
              <a:rPr lang="en-US" altLang="zh-TW" sz="2400"/>
              <a:t>3</a:t>
            </a:r>
            <a:r>
              <a:rPr lang="en-US" altLang="zh-CN" sz="2400"/>
              <a:t>           </a:t>
            </a:r>
            <a:r>
              <a:rPr lang="en-US" altLang="zh-TW" sz="2400"/>
              <a:t>3 </a:t>
            </a:r>
            <a:r>
              <a:rPr lang="en-US" altLang="zh-CN" sz="2400"/>
              <a:t> </a:t>
            </a:r>
            <a:r>
              <a:rPr lang="en-US" altLang="zh-TW" sz="2400"/>
              <a:t>3</a:t>
            </a:r>
            <a:r>
              <a:rPr lang="en-US" altLang="zh-CN" sz="2400"/>
              <a:t> </a:t>
            </a:r>
            <a:r>
              <a:rPr lang="en-US" altLang="zh-TW" sz="2400"/>
              <a:t> 2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/>
              <a:t>	</a:t>
            </a:r>
            <a:r>
              <a:rPr lang="en-US" altLang="zh-CN" sz="2400"/>
              <a:t> </a:t>
            </a:r>
            <a:r>
              <a:rPr lang="en-US" altLang="zh-TW" sz="2400" i="1"/>
              <a:t>P</a:t>
            </a:r>
            <a:r>
              <a:rPr lang="en-US" altLang="zh-TW" sz="2400"/>
              <a:t>1	2 </a:t>
            </a:r>
            <a:r>
              <a:rPr lang="en-US" altLang="zh-CN" sz="2400"/>
              <a:t> </a:t>
            </a:r>
            <a:r>
              <a:rPr lang="en-US" altLang="zh-TW" sz="2400"/>
              <a:t>0 </a:t>
            </a:r>
            <a:r>
              <a:rPr lang="en-US" altLang="zh-CN" sz="2400"/>
              <a:t> </a:t>
            </a:r>
            <a:r>
              <a:rPr lang="en-US" altLang="zh-TW" sz="2400"/>
              <a:t>0 </a:t>
            </a:r>
            <a:r>
              <a:rPr lang="en-US" altLang="zh-CN" sz="2400"/>
              <a:t>           1</a:t>
            </a:r>
            <a:r>
              <a:rPr lang="en-US" altLang="zh-TW" sz="2400"/>
              <a:t> </a:t>
            </a:r>
            <a:r>
              <a:rPr lang="en-US" altLang="zh-CN" sz="2400"/>
              <a:t> </a:t>
            </a:r>
            <a:r>
              <a:rPr lang="en-US" altLang="zh-TW" sz="2400"/>
              <a:t>2 </a:t>
            </a:r>
            <a:r>
              <a:rPr lang="en-US" altLang="zh-CN" sz="2400"/>
              <a:t> </a:t>
            </a:r>
            <a:r>
              <a:rPr lang="en-US" altLang="zh-TW" sz="2400"/>
              <a:t>2  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/>
              <a:t>	</a:t>
            </a:r>
            <a:r>
              <a:rPr lang="en-US" altLang="zh-CN" sz="2400"/>
              <a:t> </a:t>
            </a:r>
            <a:r>
              <a:rPr lang="en-US" altLang="zh-TW" sz="2400" i="1"/>
              <a:t>P</a:t>
            </a:r>
            <a:r>
              <a:rPr lang="en-US" altLang="zh-TW" sz="2400"/>
              <a:t>2	3 </a:t>
            </a:r>
            <a:r>
              <a:rPr lang="en-US" altLang="zh-CN" sz="2400"/>
              <a:t> </a:t>
            </a:r>
            <a:r>
              <a:rPr lang="en-US" altLang="zh-TW" sz="2400"/>
              <a:t>0 </a:t>
            </a:r>
            <a:r>
              <a:rPr lang="en-US" altLang="zh-CN" sz="2400"/>
              <a:t> </a:t>
            </a:r>
            <a:r>
              <a:rPr lang="en-US" altLang="zh-TW" sz="2400"/>
              <a:t>2 </a:t>
            </a:r>
            <a:r>
              <a:rPr lang="en-US" altLang="zh-CN" sz="2400"/>
              <a:t>         </a:t>
            </a:r>
            <a:r>
              <a:rPr lang="en-US" altLang="zh-TW" sz="2400"/>
              <a:t>	</a:t>
            </a:r>
            <a:r>
              <a:rPr lang="en-US" altLang="zh-CN" sz="2400"/>
              <a:t>6</a:t>
            </a:r>
            <a:r>
              <a:rPr lang="en-US" altLang="zh-TW" sz="2400"/>
              <a:t> </a:t>
            </a:r>
            <a:r>
              <a:rPr lang="en-US" altLang="zh-CN" sz="2400"/>
              <a:t> </a:t>
            </a:r>
            <a:r>
              <a:rPr lang="en-US" altLang="zh-TW" sz="2400"/>
              <a:t>0 </a:t>
            </a:r>
            <a:r>
              <a:rPr lang="en-US" altLang="zh-CN" sz="2400"/>
              <a:t> 0</a:t>
            </a:r>
            <a:endParaRPr lang="en-US" altLang="zh-TW" sz="2400"/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/>
              <a:t>	 </a:t>
            </a:r>
            <a:r>
              <a:rPr lang="en-US" altLang="zh-TW" sz="2400" i="1"/>
              <a:t>P</a:t>
            </a:r>
            <a:r>
              <a:rPr lang="en-US" altLang="zh-TW" sz="2400"/>
              <a:t>3	2 </a:t>
            </a:r>
            <a:r>
              <a:rPr lang="en-US" altLang="zh-CN" sz="2400"/>
              <a:t> </a:t>
            </a:r>
            <a:r>
              <a:rPr lang="en-US" altLang="zh-TW" sz="2400"/>
              <a:t>1 </a:t>
            </a:r>
            <a:r>
              <a:rPr lang="en-US" altLang="zh-CN" sz="2400"/>
              <a:t> </a:t>
            </a:r>
            <a:r>
              <a:rPr lang="en-US" altLang="zh-TW" sz="2400"/>
              <a:t>1</a:t>
            </a:r>
            <a:r>
              <a:rPr lang="en-US" altLang="zh-CN" sz="2400"/>
              <a:t>            0 </a:t>
            </a:r>
            <a:r>
              <a:rPr lang="en-US" altLang="zh-TW" sz="2400"/>
              <a:t> </a:t>
            </a:r>
            <a:r>
              <a:rPr lang="en-US" altLang="zh-CN" sz="2400"/>
              <a:t>1</a:t>
            </a:r>
            <a:r>
              <a:rPr lang="en-US" altLang="zh-TW" sz="2400"/>
              <a:t> </a:t>
            </a:r>
            <a:r>
              <a:rPr lang="en-US" altLang="zh-CN" sz="2400"/>
              <a:t> 1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/>
              <a:t>	 </a:t>
            </a:r>
            <a:r>
              <a:rPr lang="en-US" altLang="zh-TW" sz="2400" i="1"/>
              <a:t>P</a:t>
            </a:r>
            <a:r>
              <a:rPr lang="en-US" altLang="zh-TW" sz="2400"/>
              <a:t>4	0 </a:t>
            </a:r>
            <a:r>
              <a:rPr lang="en-US" altLang="zh-CN" sz="2400"/>
              <a:t> </a:t>
            </a:r>
            <a:r>
              <a:rPr lang="en-US" altLang="zh-TW" sz="2400"/>
              <a:t>0</a:t>
            </a:r>
            <a:r>
              <a:rPr lang="en-US" altLang="zh-CN" sz="2400"/>
              <a:t> </a:t>
            </a:r>
            <a:r>
              <a:rPr lang="en-US" altLang="zh-TW" sz="2400"/>
              <a:t> 2	</a:t>
            </a:r>
            <a:r>
              <a:rPr lang="en-US" altLang="zh-CN" sz="2400"/>
              <a:t>           </a:t>
            </a:r>
            <a:r>
              <a:rPr lang="en-US" altLang="zh-TW" sz="2400"/>
              <a:t>4 </a:t>
            </a:r>
            <a:r>
              <a:rPr lang="en-US" altLang="zh-CN" sz="2400"/>
              <a:t> </a:t>
            </a:r>
            <a:r>
              <a:rPr lang="en-US" altLang="zh-TW" sz="2400"/>
              <a:t>3</a:t>
            </a:r>
            <a:r>
              <a:rPr lang="en-US" altLang="zh-CN" sz="2400"/>
              <a:t> </a:t>
            </a:r>
            <a:r>
              <a:rPr lang="en-US" altLang="zh-TW" sz="2400"/>
              <a:t> </a:t>
            </a:r>
            <a:r>
              <a:rPr lang="en-US" altLang="zh-CN" sz="2400"/>
              <a:t>1</a:t>
            </a:r>
            <a:r>
              <a:rPr lang="en-US" altLang="zh-TW" sz="1800" b="0"/>
              <a:t> </a:t>
            </a:r>
            <a:endParaRPr lang="en-US" altLang="zh-CN" sz="1800" b="0"/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685800" y="1143000"/>
            <a:ext cx="7921625" cy="865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rgbClr val="993300"/>
              </a:buClr>
              <a:buSzPct val="90000"/>
              <a:buFont typeface="Wingdings" pitchFamily="2" charset="2"/>
              <a:buChar char="n"/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6600"/>
              </a:buClr>
              <a:buSzPct val="80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6600"/>
              </a:buClr>
              <a:buSzPct val="75000"/>
              <a:buFont typeface="Times New Roman" pitchFamily="18" charset="0"/>
              <a:buChar char="–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/>
              <a:t>当前状态</a:t>
            </a:r>
            <a:r>
              <a:rPr lang="en-US" altLang="zh-CN"/>
              <a:t>:</a:t>
            </a:r>
          </a:p>
        </p:txBody>
      </p:sp>
      <p:sp>
        <p:nvSpPr>
          <p:cNvPr id="24581" name="Text Box 5"/>
          <p:cNvSpPr txBox="1">
            <a:spLocks noChangeArrowheads="1"/>
          </p:cNvSpPr>
          <p:nvPr/>
        </p:nvSpPr>
        <p:spPr bwMode="auto">
          <a:xfrm>
            <a:off x="7239000" y="1905000"/>
            <a:ext cx="1676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993300"/>
              </a:buClr>
              <a:buSzPct val="90000"/>
              <a:buFont typeface="Wingdings" pitchFamily="2" charset="2"/>
              <a:buChar char="n"/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6600"/>
              </a:buClr>
              <a:buSzPct val="80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6600"/>
              </a:buClr>
              <a:buSzPct val="75000"/>
              <a:buFont typeface="Times New Roman" pitchFamily="18" charset="0"/>
              <a:buChar char="–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 b="0"/>
          </a:p>
        </p:txBody>
      </p:sp>
      <p:sp>
        <p:nvSpPr>
          <p:cNvPr id="330758" name="Text Box 6"/>
          <p:cNvSpPr txBox="1">
            <a:spLocks noChangeArrowheads="1"/>
          </p:cNvSpPr>
          <p:nvPr/>
        </p:nvSpPr>
        <p:spPr bwMode="auto">
          <a:xfrm>
            <a:off x="685800" y="1981200"/>
            <a:ext cx="2286000" cy="4667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993300"/>
              </a:buClr>
              <a:buSzPct val="90000"/>
              <a:buFont typeface="Wingdings" pitchFamily="2" charset="2"/>
              <a:buChar char="n"/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6600"/>
              </a:buClr>
              <a:buSzPct val="80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6600"/>
              </a:buClr>
              <a:buSzPct val="75000"/>
              <a:buFont typeface="Times New Roman" pitchFamily="18" charset="0"/>
              <a:buChar char="–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FF0000"/>
                </a:solidFill>
              </a:rPr>
              <a:t>Work=[3  3  2]</a:t>
            </a:r>
          </a:p>
        </p:txBody>
      </p:sp>
      <p:grpSp>
        <p:nvGrpSpPr>
          <p:cNvPr id="330759" name="Group 7"/>
          <p:cNvGrpSpPr>
            <a:grpSpLocks/>
          </p:cNvGrpSpPr>
          <p:nvPr/>
        </p:nvGrpSpPr>
        <p:grpSpPr bwMode="auto">
          <a:xfrm>
            <a:off x="3048000" y="5334005"/>
            <a:ext cx="5257800" cy="534988"/>
            <a:chOff x="1920" y="3362"/>
            <a:chExt cx="3312" cy="337"/>
          </a:xfrm>
        </p:grpSpPr>
        <p:sp>
          <p:nvSpPr>
            <p:cNvPr id="24607" name="Rectangle 8"/>
            <p:cNvSpPr>
              <a:spLocks noChangeArrowheads="1"/>
            </p:cNvSpPr>
            <p:nvPr/>
          </p:nvSpPr>
          <p:spPr bwMode="auto">
            <a:xfrm>
              <a:off x="1920" y="3362"/>
              <a:ext cx="3312" cy="3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itchFamily="2" charset="2"/>
                <a:buChar char="n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itchFamily="18" charset="2"/>
                <a:buChar char="4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itchFamily="18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lvl="1"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dirty="0">
                  <a:solidFill>
                    <a:srgbClr val="FF0000"/>
                  </a:solidFill>
                </a:rPr>
                <a:t>安全序列是</a:t>
              </a:r>
              <a:r>
                <a:rPr lang="en-US" altLang="zh-CN" sz="2400" dirty="0">
                  <a:solidFill>
                    <a:srgbClr val="FF0000"/>
                  </a:solidFill>
                </a:rPr>
                <a:t>&lt;</a:t>
              </a:r>
              <a:r>
                <a:rPr lang="en-US" altLang="zh-CN" sz="2400" i="1" dirty="0">
                  <a:solidFill>
                    <a:srgbClr val="FF0000"/>
                  </a:solidFill>
                </a:rPr>
                <a:t>P</a:t>
              </a:r>
              <a:r>
                <a:rPr lang="en-US" altLang="zh-CN" sz="2400" baseline="-25000" dirty="0">
                  <a:solidFill>
                    <a:srgbClr val="FF0000"/>
                  </a:solidFill>
                </a:rPr>
                <a:t>1</a:t>
              </a:r>
              <a:r>
                <a:rPr lang="en-US" altLang="zh-CN" sz="2400" dirty="0">
                  <a:solidFill>
                    <a:srgbClr val="FF0000"/>
                  </a:solidFill>
                </a:rPr>
                <a:t>, </a:t>
              </a:r>
              <a:r>
                <a:rPr lang="en-US" altLang="zh-CN" sz="2400" i="1" dirty="0">
                  <a:solidFill>
                    <a:srgbClr val="FF0000"/>
                  </a:solidFill>
                </a:rPr>
                <a:t>P</a:t>
              </a:r>
              <a:r>
                <a:rPr lang="en-US" altLang="zh-CN" sz="2400" baseline="-25000" dirty="0">
                  <a:solidFill>
                    <a:srgbClr val="FF0000"/>
                  </a:solidFill>
                </a:rPr>
                <a:t>3</a:t>
              </a:r>
              <a:r>
                <a:rPr lang="en-US" altLang="zh-CN" sz="2400" dirty="0">
                  <a:solidFill>
                    <a:srgbClr val="FF0000"/>
                  </a:solidFill>
                </a:rPr>
                <a:t>, </a:t>
              </a:r>
              <a:r>
                <a:rPr lang="en-US" altLang="zh-CN" sz="2400" i="1" dirty="0" smtClean="0">
                  <a:solidFill>
                    <a:srgbClr val="FF0000"/>
                  </a:solidFill>
                </a:rPr>
                <a:t>P</a:t>
              </a:r>
              <a:r>
                <a:rPr lang="en-US" altLang="zh-CN" sz="2400" baseline="-25000" dirty="0" smtClean="0">
                  <a:solidFill>
                    <a:srgbClr val="FF0000"/>
                  </a:solidFill>
                </a:rPr>
                <a:t>4</a:t>
              </a:r>
              <a:r>
                <a:rPr lang="en-US" altLang="zh-CN" sz="2400" dirty="0">
                  <a:solidFill>
                    <a:srgbClr val="FF0000"/>
                  </a:solidFill>
                </a:rPr>
                <a:t>, </a:t>
              </a:r>
              <a:r>
                <a:rPr lang="en-US" altLang="zh-CN" sz="2400" i="1" dirty="0" smtClean="0">
                  <a:solidFill>
                    <a:srgbClr val="FF0000"/>
                  </a:solidFill>
                </a:rPr>
                <a:t>P</a:t>
              </a:r>
              <a:r>
                <a:rPr lang="en-US" altLang="zh-CN" sz="2400" baseline="-25000" dirty="0" smtClean="0">
                  <a:solidFill>
                    <a:srgbClr val="FF0000"/>
                  </a:solidFill>
                </a:rPr>
                <a:t>0</a:t>
              </a:r>
              <a:r>
                <a:rPr lang="en-US" altLang="zh-CN" sz="2400" i="1" dirty="0">
                  <a:solidFill>
                    <a:srgbClr val="FF0000"/>
                  </a:solidFill>
                </a:rPr>
                <a:t> </a:t>
              </a:r>
              <a:r>
                <a:rPr lang="en-US" altLang="zh-CN" sz="2400" i="1" dirty="0" smtClean="0">
                  <a:solidFill>
                    <a:srgbClr val="FF0000"/>
                  </a:solidFill>
                </a:rPr>
                <a:t>,P</a:t>
              </a:r>
              <a:r>
                <a:rPr lang="en-US" altLang="zh-CN" sz="2400" baseline="-25000" dirty="0" smtClean="0">
                  <a:solidFill>
                    <a:srgbClr val="FF0000"/>
                  </a:solidFill>
                </a:rPr>
                <a:t>2</a:t>
              </a:r>
              <a:r>
                <a:rPr lang="en-US" altLang="zh-CN" sz="2400" dirty="0" smtClean="0">
                  <a:solidFill>
                    <a:srgbClr val="FF0000"/>
                  </a:solidFill>
                </a:rPr>
                <a:t>&gt;</a:t>
              </a:r>
              <a:endParaRPr lang="en-US" altLang="zh-CN" sz="2400" dirty="0">
                <a:solidFill>
                  <a:srgbClr val="FF0000"/>
                </a:solidFill>
              </a:endParaRPr>
            </a:p>
          </p:txBody>
        </p:sp>
        <p:pic>
          <p:nvPicPr>
            <p:cNvPr id="24608" name="Picture 9" descr="j011583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5" y="3483"/>
              <a:ext cx="119" cy="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30762" name="Group 10"/>
          <p:cNvGrpSpPr>
            <a:grpSpLocks/>
          </p:cNvGrpSpPr>
          <p:nvPr/>
        </p:nvGrpSpPr>
        <p:grpSpPr bwMode="auto">
          <a:xfrm>
            <a:off x="152400" y="2657475"/>
            <a:ext cx="2819400" cy="466725"/>
            <a:chOff x="96" y="1914"/>
            <a:chExt cx="1776" cy="294"/>
          </a:xfrm>
        </p:grpSpPr>
        <p:sp>
          <p:nvSpPr>
            <p:cNvPr id="24605" name="Text Box 11"/>
            <p:cNvSpPr txBox="1">
              <a:spLocks noChangeArrowheads="1"/>
            </p:cNvSpPr>
            <p:nvPr/>
          </p:nvSpPr>
          <p:spPr bwMode="auto">
            <a:xfrm>
              <a:off x="432" y="1914"/>
              <a:ext cx="1440" cy="294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itchFamily="2" charset="2"/>
                <a:buChar char="n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itchFamily="18" charset="2"/>
                <a:buChar char="4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itchFamily="18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FF0000"/>
                  </a:solidFill>
                </a:rPr>
                <a:t>Work=[5  3  2]</a:t>
              </a:r>
            </a:p>
          </p:txBody>
        </p:sp>
        <p:sp>
          <p:nvSpPr>
            <p:cNvPr id="24606" name="Text Box 12"/>
            <p:cNvSpPr txBox="1">
              <a:spLocks noChangeArrowheads="1"/>
            </p:cNvSpPr>
            <p:nvPr/>
          </p:nvSpPr>
          <p:spPr bwMode="auto">
            <a:xfrm>
              <a:off x="96" y="1920"/>
              <a:ext cx="4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itchFamily="2" charset="2"/>
                <a:buChar char="n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itchFamily="18" charset="2"/>
                <a:buChar char="4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itchFamily="18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i="1">
                  <a:solidFill>
                    <a:srgbClr val="FF0000"/>
                  </a:solidFill>
                </a:rPr>
                <a:t>P</a:t>
              </a:r>
              <a:r>
                <a:rPr lang="en-US" altLang="zh-CN" sz="2400" baseline="-25000">
                  <a:solidFill>
                    <a:srgbClr val="FF0000"/>
                  </a:solidFill>
                </a:rPr>
                <a:t>1</a:t>
              </a:r>
            </a:p>
          </p:txBody>
        </p:sp>
      </p:grpSp>
      <p:grpSp>
        <p:nvGrpSpPr>
          <p:cNvPr id="330765" name="Group 13"/>
          <p:cNvGrpSpPr>
            <a:grpSpLocks/>
          </p:cNvGrpSpPr>
          <p:nvPr/>
        </p:nvGrpSpPr>
        <p:grpSpPr bwMode="auto">
          <a:xfrm>
            <a:off x="152400" y="3352800"/>
            <a:ext cx="2819400" cy="466725"/>
            <a:chOff x="96" y="1914"/>
            <a:chExt cx="1776" cy="294"/>
          </a:xfrm>
        </p:grpSpPr>
        <p:sp>
          <p:nvSpPr>
            <p:cNvPr id="24603" name="Text Box 14"/>
            <p:cNvSpPr txBox="1">
              <a:spLocks noChangeArrowheads="1"/>
            </p:cNvSpPr>
            <p:nvPr/>
          </p:nvSpPr>
          <p:spPr bwMode="auto">
            <a:xfrm>
              <a:off x="432" y="1914"/>
              <a:ext cx="1440" cy="294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itchFamily="2" charset="2"/>
                <a:buChar char="n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itchFamily="18" charset="2"/>
                <a:buChar char="4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itchFamily="18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FF0000"/>
                  </a:solidFill>
                </a:rPr>
                <a:t>Work=[7  4  3]</a:t>
              </a:r>
            </a:p>
          </p:txBody>
        </p:sp>
        <p:sp>
          <p:nvSpPr>
            <p:cNvPr id="24604" name="Text Box 15"/>
            <p:cNvSpPr txBox="1">
              <a:spLocks noChangeArrowheads="1"/>
            </p:cNvSpPr>
            <p:nvPr/>
          </p:nvSpPr>
          <p:spPr bwMode="auto">
            <a:xfrm>
              <a:off x="96" y="1920"/>
              <a:ext cx="4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itchFamily="2" charset="2"/>
                <a:buChar char="n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itchFamily="18" charset="2"/>
                <a:buChar char="4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itchFamily="18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i="1">
                  <a:solidFill>
                    <a:srgbClr val="FF0000"/>
                  </a:solidFill>
                </a:rPr>
                <a:t>P</a:t>
              </a:r>
              <a:r>
                <a:rPr lang="en-US" altLang="zh-CN" sz="2400" baseline="-25000">
                  <a:solidFill>
                    <a:srgbClr val="FF0000"/>
                  </a:solidFill>
                </a:rPr>
                <a:t>3</a:t>
              </a:r>
            </a:p>
          </p:txBody>
        </p:sp>
      </p:grpSp>
      <p:grpSp>
        <p:nvGrpSpPr>
          <p:cNvPr id="330768" name="Group 16"/>
          <p:cNvGrpSpPr>
            <a:grpSpLocks/>
          </p:cNvGrpSpPr>
          <p:nvPr/>
        </p:nvGrpSpPr>
        <p:grpSpPr bwMode="auto">
          <a:xfrm>
            <a:off x="228600" y="5410200"/>
            <a:ext cx="2819400" cy="466725"/>
            <a:chOff x="96" y="1914"/>
            <a:chExt cx="1776" cy="294"/>
          </a:xfrm>
        </p:grpSpPr>
        <p:sp>
          <p:nvSpPr>
            <p:cNvPr id="24601" name="Text Box 17"/>
            <p:cNvSpPr txBox="1">
              <a:spLocks noChangeArrowheads="1"/>
            </p:cNvSpPr>
            <p:nvPr/>
          </p:nvSpPr>
          <p:spPr bwMode="auto">
            <a:xfrm>
              <a:off x="432" y="1914"/>
              <a:ext cx="1440" cy="294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itchFamily="2" charset="2"/>
                <a:buChar char="n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itchFamily="18" charset="2"/>
                <a:buChar char="4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itchFamily="18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dirty="0">
                  <a:solidFill>
                    <a:srgbClr val="FF0000"/>
                  </a:solidFill>
                </a:rPr>
                <a:t>Work</a:t>
              </a:r>
              <a:r>
                <a:rPr lang="en-US" altLang="zh-CN" sz="2400" dirty="0" smtClean="0">
                  <a:solidFill>
                    <a:srgbClr val="FF0000"/>
                  </a:solidFill>
                </a:rPr>
                <a:t>=[10  </a:t>
              </a:r>
              <a:r>
                <a:rPr lang="en-US" altLang="zh-CN" sz="2400" dirty="0">
                  <a:solidFill>
                    <a:srgbClr val="FF0000"/>
                  </a:solidFill>
                </a:rPr>
                <a:t>5</a:t>
              </a:r>
              <a:r>
                <a:rPr lang="en-US" altLang="zh-CN" sz="2400" dirty="0" smtClean="0">
                  <a:solidFill>
                    <a:srgbClr val="FF0000"/>
                  </a:solidFill>
                </a:rPr>
                <a:t>  7]</a:t>
              </a:r>
              <a:endParaRPr lang="en-US" altLang="zh-CN" sz="2400" dirty="0">
                <a:solidFill>
                  <a:srgbClr val="FF0000"/>
                </a:solidFill>
              </a:endParaRPr>
            </a:p>
          </p:txBody>
        </p:sp>
        <p:sp>
          <p:nvSpPr>
            <p:cNvPr id="24602" name="Text Box 18"/>
            <p:cNvSpPr txBox="1">
              <a:spLocks noChangeArrowheads="1"/>
            </p:cNvSpPr>
            <p:nvPr/>
          </p:nvSpPr>
          <p:spPr bwMode="auto">
            <a:xfrm>
              <a:off x="96" y="1920"/>
              <a:ext cx="4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itchFamily="2" charset="2"/>
                <a:buChar char="n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itchFamily="18" charset="2"/>
                <a:buChar char="4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itchFamily="18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i="1">
                  <a:solidFill>
                    <a:srgbClr val="FF0000"/>
                  </a:solidFill>
                </a:rPr>
                <a:t>P</a:t>
              </a:r>
              <a:r>
                <a:rPr lang="en-US" altLang="zh-CN" sz="2400" baseline="-25000">
                  <a:solidFill>
                    <a:srgbClr val="FF0000"/>
                  </a:solidFill>
                </a:rPr>
                <a:t>2</a:t>
              </a:r>
            </a:p>
          </p:txBody>
        </p:sp>
      </p:grpSp>
      <p:grpSp>
        <p:nvGrpSpPr>
          <p:cNvPr id="330771" name="Group 19"/>
          <p:cNvGrpSpPr>
            <a:grpSpLocks/>
          </p:cNvGrpSpPr>
          <p:nvPr/>
        </p:nvGrpSpPr>
        <p:grpSpPr bwMode="auto">
          <a:xfrm>
            <a:off x="152400" y="4100286"/>
            <a:ext cx="2819400" cy="466725"/>
            <a:chOff x="96" y="1914"/>
            <a:chExt cx="1776" cy="294"/>
          </a:xfrm>
        </p:grpSpPr>
        <p:sp>
          <p:nvSpPr>
            <p:cNvPr id="24599" name="Text Box 20"/>
            <p:cNvSpPr txBox="1">
              <a:spLocks noChangeArrowheads="1"/>
            </p:cNvSpPr>
            <p:nvPr/>
          </p:nvSpPr>
          <p:spPr bwMode="auto">
            <a:xfrm>
              <a:off x="432" y="1914"/>
              <a:ext cx="1440" cy="294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itchFamily="2" charset="2"/>
                <a:buChar char="n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itchFamily="18" charset="2"/>
                <a:buChar char="4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itchFamily="18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dirty="0">
                  <a:solidFill>
                    <a:srgbClr val="FF0000"/>
                  </a:solidFill>
                </a:rPr>
                <a:t>Work</a:t>
              </a:r>
              <a:r>
                <a:rPr lang="en-US" altLang="zh-CN" sz="2400" dirty="0" smtClean="0">
                  <a:solidFill>
                    <a:srgbClr val="FF0000"/>
                  </a:solidFill>
                </a:rPr>
                <a:t>=[7  </a:t>
              </a:r>
              <a:r>
                <a:rPr lang="en-US" altLang="zh-CN" sz="2400" dirty="0">
                  <a:solidFill>
                    <a:srgbClr val="FF0000"/>
                  </a:solidFill>
                </a:rPr>
                <a:t>4  </a:t>
              </a:r>
              <a:r>
                <a:rPr lang="en-US" altLang="zh-CN" sz="2400" dirty="0" smtClean="0">
                  <a:solidFill>
                    <a:srgbClr val="FF0000"/>
                  </a:solidFill>
                </a:rPr>
                <a:t>5]</a:t>
              </a:r>
              <a:endParaRPr lang="en-US" altLang="zh-CN" sz="2400" dirty="0">
                <a:solidFill>
                  <a:srgbClr val="FF0000"/>
                </a:solidFill>
              </a:endParaRPr>
            </a:p>
          </p:txBody>
        </p:sp>
        <p:sp>
          <p:nvSpPr>
            <p:cNvPr id="24600" name="Text Box 21"/>
            <p:cNvSpPr txBox="1">
              <a:spLocks noChangeArrowheads="1"/>
            </p:cNvSpPr>
            <p:nvPr/>
          </p:nvSpPr>
          <p:spPr bwMode="auto">
            <a:xfrm>
              <a:off x="96" y="1920"/>
              <a:ext cx="4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itchFamily="2" charset="2"/>
                <a:buChar char="n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itchFamily="18" charset="2"/>
                <a:buChar char="4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itchFamily="18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i="1">
                  <a:solidFill>
                    <a:srgbClr val="FF0000"/>
                  </a:solidFill>
                </a:rPr>
                <a:t>P</a:t>
              </a:r>
              <a:r>
                <a:rPr lang="en-US" altLang="zh-CN" sz="2400" baseline="-25000">
                  <a:solidFill>
                    <a:srgbClr val="FF0000"/>
                  </a:solidFill>
                </a:rPr>
                <a:t>4</a:t>
              </a:r>
            </a:p>
          </p:txBody>
        </p:sp>
      </p:grpSp>
      <p:grpSp>
        <p:nvGrpSpPr>
          <p:cNvPr id="330774" name="Group 22"/>
          <p:cNvGrpSpPr>
            <a:grpSpLocks/>
          </p:cNvGrpSpPr>
          <p:nvPr/>
        </p:nvGrpSpPr>
        <p:grpSpPr bwMode="auto">
          <a:xfrm>
            <a:off x="152400" y="4724400"/>
            <a:ext cx="2819400" cy="466725"/>
            <a:chOff x="96" y="1914"/>
            <a:chExt cx="1776" cy="294"/>
          </a:xfrm>
        </p:grpSpPr>
        <p:sp>
          <p:nvSpPr>
            <p:cNvPr id="24597" name="Text Box 23"/>
            <p:cNvSpPr txBox="1">
              <a:spLocks noChangeArrowheads="1"/>
            </p:cNvSpPr>
            <p:nvPr/>
          </p:nvSpPr>
          <p:spPr bwMode="auto">
            <a:xfrm>
              <a:off x="432" y="1914"/>
              <a:ext cx="1440" cy="294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itchFamily="2" charset="2"/>
                <a:buChar char="n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itchFamily="18" charset="2"/>
                <a:buChar char="4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itchFamily="18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dirty="0">
                  <a:solidFill>
                    <a:srgbClr val="FF0000"/>
                  </a:solidFill>
                </a:rPr>
                <a:t>Work</a:t>
              </a:r>
              <a:r>
                <a:rPr lang="en-US" altLang="zh-CN" sz="2400" dirty="0" smtClean="0">
                  <a:solidFill>
                    <a:srgbClr val="FF0000"/>
                  </a:solidFill>
                </a:rPr>
                <a:t>=[7  </a:t>
              </a:r>
              <a:r>
                <a:rPr lang="en-US" altLang="zh-CN" sz="2400" dirty="0">
                  <a:solidFill>
                    <a:srgbClr val="FF0000"/>
                  </a:solidFill>
                </a:rPr>
                <a:t>5  </a:t>
              </a:r>
              <a:r>
                <a:rPr lang="en-US" altLang="zh-CN" sz="2400" dirty="0" smtClean="0">
                  <a:solidFill>
                    <a:srgbClr val="FF0000"/>
                  </a:solidFill>
                </a:rPr>
                <a:t>5]</a:t>
              </a:r>
              <a:endParaRPr lang="en-US" altLang="zh-CN" sz="2400" dirty="0">
                <a:solidFill>
                  <a:srgbClr val="FF0000"/>
                </a:solidFill>
              </a:endParaRPr>
            </a:p>
          </p:txBody>
        </p:sp>
        <p:sp>
          <p:nvSpPr>
            <p:cNvPr id="24598" name="Text Box 24"/>
            <p:cNvSpPr txBox="1">
              <a:spLocks noChangeArrowheads="1"/>
            </p:cNvSpPr>
            <p:nvPr/>
          </p:nvSpPr>
          <p:spPr bwMode="auto">
            <a:xfrm>
              <a:off x="96" y="1920"/>
              <a:ext cx="4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itchFamily="2" charset="2"/>
                <a:buChar char="n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itchFamily="18" charset="2"/>
                <a:buChar char="4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itchFamily="18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i="1">
                  <a:solidFill>
                    <a:srgbClr val="FF0000"/>
                  </a:solidFill>
                </a:rPr>
                <a:t>P</a:t>
              </a:r>
              <a:r>
                <a:rPr lang="en-US" altLang="zh-CN" sz="2400" baseline="-25000">
                  <a:solidFill>
                    <a:srgbClr val="FF0000"/>
                  </a:solidFill>
                </a:rPr>
                <a:t>0</a:t>
              </a:r>
            </a:p>
          </p:txBody>
        </p:sp>
      </p:grpSp>
      <p:grpSp>
        <p:nvGrpSpPr>
          <p:cNvPr id="330777" name="Group 25"/>
          <p:cNvGrpSpPr>
            <a:grpSpLocks/>
          </p:cNvGrpSpPr>
          <p:nvPr/>
        </p:nvGrpSpPr>
        <p:grpSpPr bwMode="auto">
          <a:xfrm>
            <a:off x="3048000" y="5870580"/>
            <a:ext cx="5257800" cy="609601"/>
            <a:chOff x="1920" y="3362"/>
            <a:chExt cx="3312" cy="384"/>
          </a:xfrm>
        </p:grpSpPr>
        <p:sp>
          <p:nvSpPr>
            <p:cNvPr id="24595" name="Rectangle 26"/>
            <p:cNvSpPr>
              <a:spLocks noChangeArrowheads="1"/>
            </p:cNvSpPr>
            <p:nvPr/>
          </p:nvSpPr>
          <p:spPr bwMode="auto">
            <a:xfrm>
              <a:off x="1920" y="3362"/>
              <a:ext cx="3312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itchFamily="2" charset="2"/>
                <a:buChar char="n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itchFamily="18" charset="2"/>
                <a:buChar char="4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itchFamily="18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lvl="1"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mtClean="0"/>
                <a:t>安全</a:t>
              </a:r>
              <a:r>
                <a:rPr lang="zh-CN" altLang="en-US" dirty="0" smtClean="0">
                  <a:solidFill>
                    <a:srgbClr val="FF0000"/>
                  </a:solidFill>
                </a:rPr>
                <a:t>序列</a:t>
              </a:r>
              <a:r>
                <a:rPr lang="zh-CN" altLang="en-US" dirty="0">
                  <a:solidFill>
                    <a:srgbClr val="FF0000"/>
                  </a:solidFill>
                </a:rPr>
                <a:t>是唯一的吗</a:t>
              </a:r>
              <a:r>
                <a:rPr lang="zh-CN" altLang="en-US" sz="2400" dirty="0">
                  <a:solidFill>
                    <a:srgbClr val="FF0000"/>
                  </a:solidFill>
                </a:rPr>
                <a:t>？</a:t>
              </a:r>
            </a:p>
          </p:txBody>
        </p:sp>
        <p:pic>
          <p:nvPicPr>
            <p:cNvPr id="24596" name="Picture 27" descr="j011583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5" y="3483"/>
              <a:ext cx="119" cy="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30781" name="Line 29"/>
          <p:cNvSpPr>
            <a:spLocks noChangeShapeType="1"/>
          </p:cNvSpPr>
          <p:nvPr/>
        </p:nvSpPr>
        <p:spPr bwMode="auto">
          <a:xfrm>
            <a:off x="3124200" y="3103563"/>
            <a:ext cx="3886200" cy="0"/>
          </a:xfrm>
          <a:prstGeom prst="line">
            <a:avLst/>
          </a:prstGeom>
          <a:noFill/>
          <a:ln w="76200" cmpd="tri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0782" name="Line 30"/>
          <p:cNvSpPr>
            <a:spLocks noChangeShapeType="1"/>
          </p:cNvSpPr>
          <p:nvPr/>
        </p:nvSpPr>
        <p:spPr bwMode="auto">
          <a:xfrm>
            <a:off x="3124200" y="4114800"/>
            <a:ext cx="3886200" cy="0"/>
          </a:xfrm>
          <a:prstGeom prst="line">
            <a:avLst/>
          </a:prstGeom>
          <a:noFill/>
          <a:ln w="76200" cmpd="tri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0783" name="Line 31"/>
          <p:cNvSpPr>
            <a:spLocks noChangeShapeType="1"/>
          </p:cNvSpPr>
          <p:nvPr/>
        </p:nvSpPr>
        <p:spPr bwMode="auto">
          <a:xfrm>
            <a:off x="3124200" y="3581400"/>
            <a:ext cx="3886200" cy="0"/>
          </a:xfrm>
          <a:prstGeom prst="line">
            <a:avLst/>
          </a:prstGeom>
          <a:noFill/>
          <a:ln w="76200" cmpd="tri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0784" name="Line 32"/>
          <p:cNvSpPr>
            <a:spLocks noChangeShapeType="1"/>
          </p:cNvSpPr>
          <p:nvPr/>
        </p:nvSpPr>
        <p:spPr bwMode="auto">
          <a:xfrm>
            <a:off x="3124200" y="4605338"/>
            <a:ext cx="3886200" cy="0"/>
          </a:xfrm>
          <a:prstGeom prst="line">
            <a:avLst/>
          </a:prstGeom>
          <a:noFill/>
          <a:ln w="76200" cmpd="tri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0785" name="Line 33"/>
          <p:cNvSpPr>
            <a:spLocks noChangeShapeType="1"/>
          </p:cNvSpPr>
          <p:nvPr/>
        </p:nvSpPr>
        <p:spPr bwMode="auto">
          <a:xfrm>
            <a:off x="3124200" y="2590800"/>
            <a:ext cx="3886200" cy="0"/>
          </a:xfrm>
          <a:prstGeom prst="line">
            <a:avLst/>
          </a:prstGeom>
          <a:noFill/>
          <a:ln w="76200" cmpd="tri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4160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30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30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30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30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30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30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30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30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30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30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330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30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330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330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0755" grpId="0"/>
      <p:bldP spid="330758" grpId="0" animBg="1"/>
      <p:bldP spid="330781" grpId="0" animBg="1"/>
      <p:bldP spid="330782" grpId="0" animBg="1"/>
      <p:bldP spid="330783" grpId="0" animBg="1"/>
      <p:bldP spid="330784" grpId="0" animBg="1"/>
      <p:bldP spid="33078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死锁避免之资源请求算法</a:t>
            </a:r>
          </a:p>
        </p:txBody>
      </p:sp>
      <p:sp>
        <p:nvSpPr>
          <p:cNvPr id="25603" name="Rectangle 4"/>
          <p:cNvSpPr>
            <a:spLocks noChangeArrowheads="1"/>
          </p:cNvSpPr>
          <p:nvPr/>
        </p:nvSpPr>
        <p:spPr bwMode="auto">
          <a:xfrm>
            <a:off x="381000" y="2044760"/>
            <a:ext cx="7696200" cy="4508440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993300"/>
              </a:buClr>
              <a:buSzPct val="90000"/>
              <a:buFont typeface="Wingdings" pitchFamily="2" charset="2"/>
              <a:buChar char="n"/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6600"/>
              </a:buClr>
              <a:buSzPct val="80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6600"/>
              </a:buClr>
              <a:buSzPct val="75000"/>
              <a:buFont typeface="Times New Roman" pitchFamily="18" charset="0"/>
              <a:buChar char="–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000"/>
          </a:p>
        </p:txBody>
      </p:sp>
      <p:sp>
        <p:nvSpPr>
          <p:cNvPr id="25604" name="Rectangle 5"/>
          <p:cNvSpPr>
            <a:spLocks noChangeArrowheads="1"/>
          </p:cNvSpPr>
          <p:nvPr/>
        </p:nvSpPr>
        <p:spPr bwMode="auto">
          <a:xfrm>
            <a:off x="304800" y="2028885"/>
            <a:ext cx="7543800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spcBef>
                <a:spcPct val="20000"/>
              </a:spcBef>
              <a:buClr>
                <a:srgbClr val="993300"/>
              </a:buClr>
              <a:buSzPct val="90000"/>
              <a:buFont typeface="Wingdings" pitchFamily="2" charset="2"/>
              <a:buChar char="n"/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eaLnBrk="0" hangingPunct="0">
              <a:spcBef>
                <a:spcPct val="20000"/>
              </a:spcBef>
              <a:buClr>
                <a:srgbClr val="CC6600"/>
              </a:buClr>
              <a:buSzPct val="80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6600"/>
              </a:buClr>
              <a:buSzPct val="75000"/>
              <a:buFont typeface="Times New Roman" pitchFamily="18" charset="0"/>
              <a:buChar char="–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lvl="1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Courier New" pitchFamily="49" charset="0"/>
              </a:rPr>
              <a:t>extern Banker();</a:t>
            </a: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zh-CN" sz="2000" dirty="0">
                <a:solidFill>
                  <a:srgbClr val="FF0000"/>
                </a:solidFill>
                <a:latin typeface="Courier New" pitchFamily="49" charset="0"/>
              </a:rPr>
              <a:t> Request[</a:t>
            </a:r>
            <a:r>
              <a:rPr lang="en-US" altLang="zh-CN" sz="2000" dirty="0" err="1">
                <a:solidFill>
                  <a:srgbClr val="FF0000"/>
                </a:solidFill>
                <a:latin typeface="Courier New" pitchFamily="49" charset="0"/>
              </a:rPr>
              <a:t>1..m</a:t>
            </a:r>
            <a:r>
              <a:rPr lang="en-US" altLang="zh-CN" sz="2000" dirty="0">
                <a:solidFill>
                  <a:srgbClr val="FF0000"/>
                </a:solidFill>
                <a:latin typeface="Courier New" pitchFamily="49" charset="0"/>
              </a:rPr>
              <a:t>]; </a:t>
            </a:r>
            <a:r>
              <a:rPr lang="en-US" altLang="zh-CN" sz="2000" dirty="0">
                <a:latin typeface="Courier New" pitchFamily="49" charset="0"/>
              </a:rPr>
              <a:t>/*</a:t>
            </a:r>
            <a:r>
              <a:rPr lang="zh-CN" altLang="en-US" sz="2000" dirty="0">
                <a:latin typeface="Courier New" pitchFamily="49" charset="0"/>
              </a:rPr>
              <a:t>进程</a:t>
            </a:r>
            <a:r>
              <a:rPr lang="en-US" altLang="zh-CN" sz="2000" dirty="0">
                <a:latin typeface="Courier New" pitchFamily="49" charset="0"/>
              </a:rPr>
              <a:t>P</a:t>
            </a:r>
            <a:r>
              <a:rPr lang="en-US" altLang="zh-CN" sz="2000" baseline="-25000" dirty="0">
                <a:latin typeface="Courier New" pitchFamily="49" charset="0"/>
              </a:rPr>
              <a:t>i</a:t>
            </a:r>
            <a:r>
              <a:rPr lang="zh-CN" altLang="en-US" sz="2000" dirty="0">
                <a:latin typeface="Courier New" pitchFamily="49" charset="0"/>
              </a:rPr>
              <a:t>的资源申请*</a:t>
            </a:r>
            <a:r>
              <a:rPr lang="en-US" altLang="zh-CN" sz="2000" dirty="0">
                <a:latin typeface="Courier New" pitchFamily="49" charset="0"/>
              </a:rPr>
              <a:t>/</a:t>
            </a: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Courier New" pitchFamily="49" charset="0"/>
              </a:rPr>
              <a:t>if(Request&gt;Need[</a:t>
            </a:r>
            <a:r>
              <a:rPr lang="en-US" altLang="zh-CN" sz="2000" dirty="0" err="1">
                <a:latin typeface="Courier New" pitchFamily="49" charset="0"/>
              </a:rPr>
              <a:t>i</a:t>
            </a:r>
            <a:r>
              <a:rPr lang="en-US" altLang="zh-CN" sz="2000" dirty="0">
                <a:latin typeface="Courier New" pitchFamily="49" charset="0"/>
              </a:rPr>
              <a:t>]) return “error”;</a:t>
            </a: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Courier New" pitchFamily="49" charset="0"/>
              </a:rPr>
              <a:t>if(Request&gt;Available) sleep();</a:t>
            </a: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FF0000"/>
                </a:solidFill>
                <a:latin typeface="Courier New" pitchFamily="49" charset="0"/>
              </a:rPr>
              <a:t>Available=Available-Request;                   </a:t>
            </a:r>
            <a:endParaRPr lang="en-US" altLang="zh-CN" sz="2000" dirty="0">
              <a:latin typeface="Courier New" pitchFamily="49" charset="0"/>
            </a:endParaRP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FF0000"/>
                </a:solidFill>
                <a:latin typeface="Courier New" pitchFamily="49" charset="0"/>
              </a:rPr>
              <a:t>Allocation[</a:t>
            </a:r>
            <a:r>
              <a:rPr lang="en-US" altLang="zh-CN" sz="2000" dirty="0" err="1">
                <a:solidFill>
                  <a:srgbClr val="FF0000"/>
                </a:solidFill>
                <a:latin typeface="Courier New" pitchFamily="49" charset="0"/>
              </a:rPr>
              <a:t>i</a:t>
            </a:r>
            <a:r>
              <a:rPr lang="en-US" altLang="zh-CN" sz="2000" dirty="0">
                <a:solidFill>
                  <a:srgbClr val="FF0000"/>
                </a:solidFill>
                <a:latin typeface="Courier New" pitchFamily="49" charset="0"/>
              </a:rPr>
              <a:t>]=Allocation[</a:t>
            </a:r>
            <a:r>
              <a:rPr lang="en-US" altLang="zh-CN" sz="2000" dirty="0" err="1">
                <a:solidFill>
                  <a:srgbClr val="FF0000"/>
                </a:solidFill>
                <a:latin typeface="Courier New" pitchFamily="49" charset="0"/>
              </a:rPr>
              <a:t>i</a:t>
            </a:r>
            <a:r>
              <a:rPr lang="en-US" altLang="zh-CN" sz="2000" dirty="0">
                <a:solidFill>
                  <a:srgbClr val="FF0000"/>
                </a:solidFill>
                <a:latin typeface="Courier New" pitchFamily="49" charset="0"/>
              </a:rPr>
              <a:t>]+Request; Need[</a:t>
            </a:r>
            <a:r>
              <a:rPr lang="en-US" altLang="zh-CN" sz="2000" dirty="0" err="1">
                <a:solidFill>
                  <a:srgbClr val="FF0000"/>
                </a:solidFill>
                <a:latin typeface="Courier New" pitchFamily="49" charset="0"/>
              </a:rPr>
              <a:t>i</a:t>
            </a:r>
            <a:r>
              <a:rPr lang="en-US" altLang="zh-CN" sz="2000" dirty="0">
                <a:solidFill>
                  <a:srgbClr val="FF0000"/>
                </a:solidFill>
                <a:latin typeface="Courier New" pitchFamily="49" charset="0"/>
              </a:rPr>
              <a:t>]=Need[</a:t>
            </a:r>
            <a:r>
              <a:rPr lang="en-US" altLang="zh-CN" sz="2000" dirty="0" err="1">
                <a:solidFill>
                  <a:srgbClr val="FF0000"/>
                </a:solidFill>
                <a:latin typeface="Courier New" pitchFamily="49" charset="0"/>
              </a:rPr>
              <a:t>i</a:t>
            </a:r>
            <a:r>
              <a:rPr lang="en-US" altLang="zh-CN" sz="2000" dirty="0">
                <a:solidFill>
                  <a:srgbClr val="FF0000"/>
                </a:solidFill>
                <a:latin typeface="Courier New" pitchFamily="49" charset="0"/>
              </a:rPr>
              <a:t>]-Request;</a:t>
            </a: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FF0000"/>
                </a:solidFill>
                <a:latin typeface="Courier New" pitchFamily="49" charset="0"/>
              </a:rPr>
              <a:t>               </a:t>
            </a:r>
            <a:r>
              <a:rPr lang="en-US" altLang="zh-CN" sz="2000" dirty="0">
                <a:latin typeface="Courier New" pitchFamily="49" charset="0"/>
              </a:rPr>
              <a:t>/*</a:t>
            </a:r>
            <a:r>
              <a:rPr lang="zh-CN" altLang="en-US" sz="2000" dirty="0">
                <a:latin typeface="Courier New" pitchFamily="49" charset="0"/>
              </a:rPr>
              <a:t>先将资源分配给</a:t>
            </a:r>
            <a:r>
              <a:rPr lang="en-US" altLang="zh-CN" sz="2000" dirty="0">
                <a:latin typeface="Courier New" pitchFamily="49" charset="0"/>
              </a:rPr>
              <a:t>Pi*/</a:t>
            </a:r>
            <a:endParaRPr lang="en-US" altLang="zh-CN" sz="2000" dirty="0">
              <a:solidFill>
                <a:srgbClr val="FF0000"/>
              </a:solidFill>
              <a:latin typeface="Courier New" pitchFamily="49" charset="0"/>
            </a:endParaRP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Courier New" pitchFamily="49" charset="0"/>
              </a:rPr>
              <a:t>if(Banker()==“deadlock”)</a:t>
            </a: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Courier New" pitchFamily="49" charset="0"/>
              </a:rPr>
              <a:t>         /*</a:t>
            </a:r>
            <a:r>
              <a:rPr lang="zh-CN" altLang="en-US" sz="2000" dirty="0">
                <a:latin typeface="Courier New" pitchFamily="49" charset="0"/>
              </a:rPr>
              <a:t>调用银行家算法判定是否会死锁*</a:t>
            </a:r>
            <a:r>
              <a:rPr lang="en-US" altLang="zh-CN" sz="2000" dirty="0">
                <a:latin typeface="Courier New" pitchFamily="49" charset="0"/>
              </a:rPr>
              <a:t>/</a:t>
            </a: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Courier New" pitchFamily="49" charset="0"/>
              </a:rPr>
              <a:t>   </a:t>
            </a:r>
            <a:r>
              <a:rPr lang="zh-CN" altLang="en-US" sz="2000" dirty="0">
                <a:solidFill>
                  <a:srgbClr val="CC0000"/>
                </a:solidFill>
                <a:latin typeface="Courier New" pitchFamily="49" charset="0"/>
              </a:rPr>
              <a:t>拒绝</a:t>
            </a:r>
            <a:r>
              <a:rPr lang="en-US" altLang="zh-CN" sz="2000" dirty="0">
                <a:solidFill>
                  <a:srgbClr val="CC0000"/>
                </a:solidFill>
                <a:latin typeface="Courier New" pitchFamily="49" charset="0"/>
              </a:rPr>
              <a:t>Request</a:t>
            </a:r>
            <a:r>
              <a:rPr lang="en-US" altLang="zh-CN" sz="2000" dirty="0">
                <a:latin typeface="Courier New" pitchFamily="49" charset="0"/>
              </a:rPr>
              <a:t>;/*</a:t>
            </a:r>
            <a:r>
              <a:rPr lang="zh-CN" altLang="en-US" sz="2000" dirty="0">
                <a:latin typeface="Courier New" pitchFamily="49" charset="0"/>
              </a:rPr>
              <a:t>若算法判定</a:t>
            </a:r>
            <a:r>
              <a:rPr lang="en-US" altLang="zh-CN" sz="2000" dirty="0">
                <a:latin typeface="Courier New" pitchFamily="49" charset="0"/>
              </a:rPr>
              <a:t>deadlock</a:t>
            </a:r>
            <a:r>
              <a:rPr lang="zh-CN" altLang="en-US" sz="2000" dirty="0">
                <a:latin typeface="Courier New" pitchFamily="49" charset="0"/>
              </a:rPr>
              <a:t>则</a:t>
            </a: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dirty="0">
                <a:latin typeface="Courier New" pitchFamily="49" charset="0"/>
              </a:rPr>
              <a:t>                拒绝请求，资源回滚*</a:t>
            </a:r>
            <a:r>
              <a:rPr lang="en-US" altLang="zh-CN" sz="2000" dirty="0">
                <a:latin typeface="Courier New" pitchFamily="49" charset="0"/>
              </a:rPr>
              <a:t>/</a:t>
            </a:r>
          </a:p>
        </p:txBody>
      </p:sp>
      <p:sp>
        <p:nvSpPr>
          <p:cNvPr id="25605" name="AutoShape 6"/>
          <p:cNvSpPr>
            <a:spLocks/>
          </p:cNvSpPr>
          <p:nvPr/>
        </p:nvSpPr>
        <p:spPr bwMode="auto">
          <a:xfrm>
            <a:off x="7467600" y="4102160"/>
            <a:ext cx="304800" cy="914400"/>
          </a:xfrm>
          <a:prstGeom prst="rightBrace">
            <a:avLst>
              <a:gd name="adj1" fmla="val 25000"/>
              <a:gd name="adj2" fmla="val 50000"/>
            </a:avLst>
          </a:prstGeom>
          <a:noFill/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993300"/>
              </a:buClr>
              <a:buSzPct val="90000"/>
              <a:buFont typeface="Wingdings" pitchFamily="2" charset="2"/>
              <a:buChar char="n"/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6600"/>
              </a:buClr>
              <a:buSzPct val="80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6600"/>
              </a:buClr>
              <a:buSzPct val="75000"/>
              <a:buFont typeface="Times New Roman" pitchFamily="18" charset="0"/>
              <a:buChar char="–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000"/>
          </a:p>
        </p:txBody>
      </p:sp>
      <p:sp>
        <p:nvSpPr>
          <p:cNvPr id="2" name="矩形 1"/>
          <p:cNvSpPr/>
          <p:nvPr/>
        </p:nvSpPr>
        <p:spPr>
          <a:xfrm>
            <a:off x="-152400" y="1066800"/>
            <a:ext cx="8534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20000"/>
              </a:lnSpc>
            </a:pPr>
            <a:r>
              <a:rPr lang="zh-CN" altLang="en-US" sz="2000" dirty="0" smtClean="0">
                <a:latin typeface="Courier New" pitchFamily="49" charset="0"/>
              </a:rPr>
              <a:t>思想：可用的资源可以满足某个进程的资源请求，则分配，然后寻找安全序列，找到，分配成功，找不到，已分配资源收回。</a:t>
            </a:r>
            <a:endParaRPr lang="en-US" altLang="zh-CN" sz="2000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6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6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56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56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56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56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animBg="1"/>
      <p:bldP spid="25604" grpId="0"/>
      <p:bldP spid="25605" grpId="0" animBg="1"/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死锁避免之资源请求实例</a:t>
            </a:r>
            <a:r>
              <a:rPr lang="en-US" altLang="zh-CN" smtClean="0"/>
              <a:t>(1)</a:t>
            </a:r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3810000" y="1028700"/>
            <a:ext cx="5638800" cy="278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993300"/>
              </a:buClr>
              <a:buSzPct val="90000"/>
              <a:buFont typeface="Wingdings" pitchFamily="2" charset="2"/>
              <a:buChar char="n"/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6600"/>
              </a:buClr>
              <a:buSzPct val="80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6600"/>
              </a:buClr>
              <a:buSzPct val="75000"/>
              <a:buFont typeface="Times New Roman" pitchFamily="18" charset="0"/>
              <a:buChar char="–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solidFill>
                  <a:srgbClr val="993300"/>
                </a:solidFill>
              </a:rPr>
              <a:t>	</a:t>
            </a:r>
            <a:r>
              <a:rPr lang="en-US" altLang="zh-CN" sz="1800">
                <a:solidFill>
                  <a:srgbClr val="993300"/>
                </a:solidFill>
              </a:rPr>
              <a:t>       </a:t>
            </a:r>
            <a:r>
              <a:rPr lang="en-US" altLang="zh-TW" sz="1800" u="sng">
                <a:solidFill>
                  <a:srgbClr val="FF0000"/>
                </a:solidFill>
              </a:rPr>
              <a:t>Allocation</a:t>
            </a:r>
            <a:r>
              <a:rPr lang="en-US" altLang="zh-CN" sz="1800" u="sng">
                <a:solidFill>
                  <a:srgbClr val="FF0000"/>
                </a:solidFill>
              </a:rPr>
              <a:t>        Need         </a:t>
            </a:r>
            <a:r>
              <a:rPr lang="en-US" altLang="zh-TW" sz="1800" u="sng">
                <a:solidFill>
                  <a:srgbClr val="FF0000"/>
                </a:solidFill>
              </a:rPr>
              <a:t>Available</a:t>
            </a:r>
            <a:endParaRPr lang="en-US" altLang="zh-TW" sz="1800">
              <a:solidFill>
                <a:srgbClr val="FF0000"/>
              </a:solidFill>
            </a:endParaRP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solidFill>
                  <a:srgbClr val="993300"/>
                </a:solidFill>
              </a:rPr>
              <a:t>	</a:t>
            </a:r>
            <a:r>
              <a:rPr lang="en-US" altLang="zh-TW" sz="1800"/>
              <a:t>	</a:t>
            </a:r>
            <a:r>
              <a:rPr lang="en-US" altLang="zh-TW" sz="1800" i="1"/>
              <a:t>A B C 	</a:t>
            </a:r>
            <a:r>
              <a:rPr lang="en-US" altLang="zh-CN" sz="1800" i="1"/>
              <a:t>  </a:t>
            </a:r>
            <a:r>
              <a:rPr lang="en-US" altLang="zh-TW" sz="1800" i="1"/>
              <a:t>A B C</a:t>
            </a:r>
            <a:r>
              <a:rPr lang="en-US" altLang="zh-CN" sz="1800" i="1"/>
              <a:t>        </a:t>
            </a:r>
            <a:r>
              <a:rPr lang="en-US" altLang="zh-TW" sz="1800" i="1"/>
              <a:t> </a:t>
            </a:r>
            <a:r>
              <a:rPr lang="en-US" altLang="zh-CN" sz="1800" i="1"/>
              <a:t> </a:t>
            </a:r>
            <a:r>
              <a:rPr lang="en-US" altLang="zh-TW" sz="1800" i="1"/>
              <a:t>A</a:t>
            </a:r>
            <a:r>
              <a:rPr lang="en-US" altLang="zh-CN" sz="1800" i="1"/>
              <a:t> </a:t>
            </a:r>
            <a:r>
              <a:rPr lang="en-US" altLang="zh-TW" sz="1800" i="1"/>
              <a:t> B C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	</a:t>
            </a:r>
            <a:r>
              <a:rPr lang="en-US" altLang="zh-CN" sz="1800"/>
              <a:t> </a:t>
            </a:r>
            <a:r>
              <a:rPr lang="en-US" altLang="zh-TW" sz="1800" i="1"/>
              <a:t>P</a:t>
            </a:r>
            <a:r>
              <a:rPr lang="en-US" altLang="zh-TW" sz="1800"/>
              <a:t>0	0 </a:t>
            </a:r>
            <a:r>
              <a:rPr lang="en-US" altLang="zh-CN" sz="1800"/>
              <a:t> </a:t>
            </a:r>
            <a:r>
              <a:rPr lang="en-US" altLang="zh-TW" sz="1800"/>
              <a:t>1 </a:t>
            </a:r>
            <a:r>
              <a:rPr lang="en-US" altLang="zh-CN" sz="1800"/>
              <a:t> </a:t>
            </a:r>
            <a:r>
              <a:rPr lang="en-US" altLang="zh-TW" sz="1800"/>
              <a:t>0	</a:t>
            </a:r>
            <a:r>
              <a:rPr lang="en-US" altLang="zh-CN" sz="1800"/>
              <a:t>  </a:t>
            </a:r>
            <a:r>
              <a:rPr lang="en-US" altLang="zh-TW" sz="1800"/>
              <a:t>7</a:t>
            </a:r>
            <a:r>
              <a:rPr lang="en-US" altLang="zh-CN" sz="1800"/>
              <a:t> </a:t>
            </a:r>
            <a:r>
              <a:rPr lang="en-US" altLang="zh-TW" sz="1800"/>
              <a:t> </a:t>
            </a:r>
            <a:r>
              <a:rPr lang="en-US" altLang="zh-CN" sz="1800"/>
              <a:t>4</a:t>
            </a:r>
            <a:r>
              <a:rPr lang="en-US" altLang="zh-TW" sz="1800"/>
              <a:t> </a:t>
            </a:r>
            <a:r>
              <a:rPr lang="en-US" altLang="zh-CN" sz="1800"/>
              <a:t> </a:t>
            </a:r>
            <a:r>
              <a:rPr lang="en-US" altLang="zh-TW" sz="1800"/>
              <a:t>3 	</a:t>
            </a:r>
            <a:r>
              <a:rPr lang="en-US" altLang="zh-CN" sz="1800"/>
              <a:t>        </a:t>
            </a:r>
            <a:r>
              <a:rPr lang="en-US" altLang="zh-TW" sz="1800"/>
              <a:t>3 </a:t>
            </a:r>
            <a:r>
              <a:rPr lang="en-US" altLang="zh-CN" sz="1800"/>
              <a:t> </a:t>
            </a:r>
            <a:r>
              <a:rPr lang="en-US" altLang="zh-TW" sz="1800"/>
              <a:t>3</a:t>
            </a:r>
            <a:r>
              <a:rPr lang="en-US" altLang="zh-CN" sz="1800"/>
              <a:t> </a:t>
            </a:r>
            <a:r>
              <a:rPr lang="en-US" altLang="zh-TW" sz="1800"/>
              <a:t> 2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	</a:t>
            </a:r>
            <a:r>
              <a:rPr lang="en-US" altLang="zh-CN" sz="1800"/>
              <a:t> </a:t>
            </a:r>
            <a:r>
              <a:rPr lang="en-US" altLang="zh-TW" sz="1800" i="1"/>
              <a:t>P</a:t>
            </a:r>
            <a:r>
              <a:rPr lang="en-US" altLang="zh-TW" sz="1800"/>
              <a:t>1	2 </a:t>
            </a:r>
            <a:r>
              <a:rPr lang="en-US" altLang="zh-CN" sz="1800"/>
              <a:t> </a:t>
            </a:r>
            <a:r>
              <a:rPr lang="en-US" altLang="zh-TW" sz="1800"/>
              <a:t>0 </a:t>
            </a:r>
            <a:r>
              <a:rPr lang="en-US" altLang="zh-CN" sz="1800"/>
              <a:t> </a:t>
            </a:r>
            <a:r>
              <a:rPr lang="en-US" altLang="zh-TW" sz="1800"/>
              <a:t>0 	</a:t>
            </a:r>
            <a:r>
              <a:rPr lang="en-US" altLang="zh-CN" sz="1800"/>
              <a:t>  1</a:t>
            </a:r>
            <a:r>
              <a:rPr lang="en-US" altLang="zh-TW" sz="1800"/>
              <a:t> </a:t>
            </a:r>
            <a:r>
              <a:rPr lang="en-US" altLang="zh-CN" sz="1800"/>
              <a:t> </a:t>
            </a:r>
            <a:r>
              <a:rPr lang="en-US" altLang="zh-TW" sz="1800"/>
              <a:t>2 </a:t>
            </a:r>
            <a:r>
              <a:rPr lang="en-US" altLang="zh-CN" sz="1800"/>
              <a:t> </a:t>
            </a:r>
            <a:r>
              <a:rPr lang="en-US" altLang="zh-TW" sz="1800"/>
              <a:t>2  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	</a:t>
            </a:r>
            <a:r>
              <a:rPr lang="en-US" altLang="zh-CN" sz="1800"/>
              <a:t> </a:t>
            </a:r>
            <a:r>
              <a:rPr lang="en-US" altLang="zh-TW" sz="1800" i="1"/>
              <a:t>P</a:t>
            </a:r>
            <a:r>
              <a:rPr lang="en-US" altLang="zh-TW" sz="1800"/>
              <a:t>2	3 </a:t>
            </a:r>
            <a:r>
              <a:rPr lang="en-US" altLang="zh-CN" sz="1800"/>
              <a:t> </a:t>
            </a:r>
            <a:r>
              <a:rPr lang="en-US" altLang="zh-TW" sz="1800"/>
              <a:t>0 </a:t>
            </a:r>
            <a:r>
              <a:rPr lang="en-US" altLang="zh-CN" sz="1800"/>
              <a:t> </a:t>
            </a:r>
            <a:r>
              <a:rPr lang="en-US" altLang="zh-TW" sz="1800"/>
              <a:t>2 </a:t>
            </a:r>
            <a:r>
              <a:rPr lang="en-US" altLang="zh-CN" sz="1800"/>
              <a:t>     6 </a:t>
            </a:r>
            <a:r>
              <a:rPr lang="en-US" altLang="zh-TW" sz="1800"/>
              <a:t> 0 </a:t>
            </a:r>
            <a:r>
              <a:rPr lang="en-US" altLang="zh-CN" sz="1800"/>
              <a:t> 0</a:t>
            </a:r>
            <a:endParaRPr lang="en-US" altLang="zh-TW" sz="1800"/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	 </a:t>
            </a:r>
            <a:r>
              <a:rPr lang="en-US" altLang="zh-TW" sz="1800" i="1"/>
              <a:t>P</a:t>
            </a:r>
            <a:r>
              <a:rPr lang="en-US" altLang="zh-TW" sz="1800"/>
              <a:t>3	2 </a:t>
            </a:r>
            <a:r>
              <a:rPr lang="en-US" altLang="zh-CN" sz="1800"/>
              <a:t> </a:t>
            </a:r>
            <a:r>
              <a:rPr lang="en-US" altLang="zh-TW" sz="1800"/>
              <a:t>1 </a:t>
            </a:r>
            <a:r>
              <a:rPr lang="en-US" altLang="zh-CN" sz="1800"/>
              <a:t> </a:t>
            </a:r>
            <a:r>
              <a:rPr lang="en-US" altLang="zh-TW" sz="1800"/>
              <a:t>1 	</a:t>
            </a:r>
            <a:r>
              <a:rPr lang="en-US" altLang="zh-CN" sz="1800"/>
              <a:t>  0</a:t>
            </a:r>
            <a:r>
              <a:rPr lang="en-US" altLang="zh-TW" sz="1800"/>
              <a:t> </a:t>
            </a:r>
            <a:r>
              <a:rPr lang="en-US" altLang="zh-CN" sz="1800"/>
              <a:t> 1</a:t>
            </a:r>
            <a:r>
              <a:rPr lang="en-US" altLang="zh-TW" sz="1800"/>
              <a:t> </a:t>
            </a:r>
            <a:r>
              <a:rPr lang="en-US" altLang="zh-CN" sz="1800"/>
              <a:t> 1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	 </a:t>
            </a:r>
            <a:r>
              <a:rPr lang="en-US" altLang="zh-TW" sz="1800" i="1"/>
              <a:t>P</a:t>
            </a:r>
            <a:r>
              <a:rPr lang="en-US" altLang="zh-TW" sz="1800"/>
              <a:t>4	0 </a:t>
            </a:r>
            <a:r>
              <a:rPr lang="en-US" altLang="zh-CN" sz="1800"/>
              <a:t> </a:t>
            </a:r>
            <a:r>
              <a:rPr lang="en-US" altLang="zh-TW" sz="1800"/>
              <a:t>0</a:t>
            </a:r>
            <a:r>
              <a:rPr lang="en-US" altLang="zh-CN" sz="1800"/>
              <a:t> </a:t>
            </a:r>
            <a:r>
              <a:rPr lang="en-US" altLang="zh-TW" sz="1800"/>
              <a:t> 2	</a:t>
            </a:r>
            <a:r>
              <a:rPr lang="en-US" altLang="zh-CN" sz="1800"/>
              <a:t>  </a:t>
            </a:r>
            <a:r>
              <a:rPr lang="en-US" altLang="zh-TW" sz="1800"/>
              <a:t>4 </a:t>
            </a:r>
            <a:r>
              <a:rPr lang="en-US" altLang="zh-CN" sz="1800"/>
              <a:t> </a:t>
            </a:r>
            <a:r>
              <a:rPr lang="en-US" altLang="zh-TW" sz="1800"/>
              <a:t>3</a:t>
            </a:r>
            <a:r>
              <a:rPr lang="en-US" altLang="zh-CN" sz="1800"/>
              <a:t> </a:t>
            </a:r>
            <a:r>
              <a:rPr lang="en-US" altLang="zh-TW" sz="1800"/>
              <a:t> </a:t>
            </a:r>
            <a:r>
              <a:rPr lang="en-US" altLang="zh-CN" sz="1800"/>
              <a:t>1</a:t>
            </a:r>
            <a:r>
              <a:rPr lang="en-US" altLang="zh-TW" sz="1800" b="0"/>
              <a:t> </a:t>
            </a:r>
            <a:endParaRPr lang="en-US" altLang="zh-CN" sz="1800" b="0"/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4724400" y="1104900"/>
            <a:ext cx="4343400" cy="2667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993300"/>
              </a:buClr>
              <a:buSzPct val="90000"/>
              <a:buFont typeface="Wingdings" pitchFamily="2" charset="2"/>
              <a:buChar char="n"/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6600"/>
              </a:buClr>
              <a:buSzPct val="80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6600"/>
              </a:buClr>
              <a:buSzPct val="75000"/>
              <a:buFont typeface="Times New Roman" pitchFamily="18" charset="0"/>
              <a:buChar char="–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600"/>
          </a:p>
        </p:txBody>
      </p:sp>
      <p:sp>
        <p:nvSpPr>
          <p:cNvPr id="332805" name="Rectangle 5"/>
          <p:cNvSpPr>
            <a:spLocks noChangeArrowheads="1"/>
          </p:cNvSpPr>
          <p:nvPr/>
        </p:nvSpPr>
        <p:spPr bwMode="auto">
          <a:xfrm>
            <a:off x="685800" y="1192213"/>
            <a:ext cx="3505200" cy="865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rgbClr val="993300"/>
              </a:buClr>
              <a:buSzPct val="90000"/>
              <a:buFont typeface="Wingdings" pitchFamily="2" charset="2"/>
              <a:buChar char="n"/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6600"/>
              </a:buClr>
              <a:buSzPct val="80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6600"/>
              </a:buClr>
              <a:buSzPct val="75000"/>
              <a:buFont typeface="Times New Roman" pitchFamily="18" charset="0"/>
              <a:buChar char="–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zh-CN" i="1">
                <a:solidFill>
                  <a:srgbClr val="FF0000"/>
                </a:solidFill>
                <a:ea typeface="PMingLiU" pitchFamily="18" charset="-120"/>
              </a:rPr>
              <a:t>P</a:t>
            </a:r>
            <a:r>
              <a:rPr lang="en-US" altLang="zh-CN" baseline="-25000">
                <a:solidFill>
                  <a:srgbClr val="FF0000"/>
                </a:solidFill>
              </a:rPr>
              <a:t>1</a:t>
            </a:r>
            <a:r>
              <a:rPr lang="zh-CN" altLang="en-US">
                <a:solidFill>
                  <a:srgbClr val="FF0000"/>
                </a:solidFill>
              </a:rPr>
              <a:t>申请资源</a:t>
            </a:r>
            <a:r>
              <a:rPr lang="en-US" altLang="zh-TW">
                <a:solidFill>
                  <a:srgbClr val="FF0000"/>
                </a:solidFill>
                <a:ea typeface="PMingLiU" pitchFamily="18" charset="-120"/>
                <a:sym typeface="Symbol" pitchFamily="18" charset="2"/>
              </a:rPr>
              <a:t>(1,0,2)</a:t>
            </a:r>
            <a:endParaRPr lang="en-US" altLang="zh-CN"/>
          </a:p>
        </p:txBody>
      </p:sp>
      <p:grpSp>
        <p:nvGrpSpPr>
          <p:cNvPr id="332806" name="Group 6"/>
          <p:cNvGrpSpPr>
            <a:grpSpLocks/>
          </p:cNvGrpSpPr>
          <p:nvPr/>
        </p:nvGrpSpPr>
        <p:grpSpPr bwMode="auto">
          <a:xfrm>
            <a:off x="-762000" y="1905000"/>
            <a:ext cx="5638800" cy="2781300"/>
            <a:chOff x="-480" y="1200"/>
            <a:chExt cx="3552" cy="1752"/>
          </a:xfrm>
        </p:grpSpPr>
        <p:sp>
          <p:nvSpPr>
            <p:cNvPr id="26637" name="Rectangle 7"/>
            <p:cNvSpPr>
              <a:spLocks noChangeArrowheads="1"/>
            </p:cNvSpPr>
            <p:nvPr/>
          </p:nvSpPr>
          <p:spPr bwMode="auto">
            <a:xfrm>
              <a:off x="-480" y="1200"/>
              <a:ext cx="3552" cy="17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itchFamily="2" charset="2"/>
                <a:buChar char="n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itchFamily="18" charset="2"/>
                <a:buChar char="4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itchFamily="18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4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solidFill>
                    <a:srgbClr val="993300"/>
                  </a:solidFill>
                </a:rPr>
                <a:t>	</a:t>
              </a:r>
              <a:r>
                <a:rPr lang="en-US" altLang="zh-CN" sz="1800">
                  <a:solidFill>
                    <a:srgbClr val="993300"/>
                  </a:solidFill>
                </a:rPr>
                <a:t>       </a:t>
              </a:r>
              <a:r>
                <a:rPr lang="en-US" altLang="zh-TW" sz="1800" u="sng">
                  <a:solidFill>
                    <a:srgbClr val="FF0000"/>
                  </a:solidFill>
                </a:rPr>
                <a:t>Allocation</a:t>
              </a:r>
              <a:r>
                <a:rPr lang="en-US" altLang="zh-CN" sz="1800" u="sng">
                  <a:solidFill>
                    <a:srgbClr val="FF0000"/>
                  </a:solidFill>
                </a:rPr>
                <a:t>        Need         </a:t>
              </a:r>
              <a:r>
                <a:rPr lang="en-US" altLang="zh-TW" sz="1800" u="sng">
                  <a:solidFill>
                    <a:srgbClr val="FF0000"/>
                  </a:solidFill>
                </a:rPr>
                <a:t>Available</a:t>
              </a:r>
              <a:endParaRPr lang="en-US" altLang="zh-TW" sz="1800">
                <a:solidFill>
                  <a:srgbClr val="FF0000"/>
                </a:solidFill>
              </a:endParaRPr>
            </a:p>
            <a:p>
              <a:pPr eaLnBrk="1" hangingPunct="1">
                <a:lnSpc>
                  <a:spcPct val="14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solidFill>
                    <a:srgbClr val="993300"/>
                  </a:solidFill>
                </a:rPr>
                <a:t>	</a:t>
              </a:r>
              <a:r>
                <a:rPr lang="en-US" altLang="zh-TW" sz="1800"/>
                <a:t>	</a:t>
              </a:r>
              <a:r>
                <a:rPr lang="en-US" altLang="zh-TW" sz="1800" i="1"/>
                <a:t>A B C 	</a:t>
              </a:r>
              <a:r>
                <a:rPr lang="en-US" altLang="zh-CN" sz="1800" i="1"/>
                <a:t>  </a:t>
              </a:r>
              <a:r>
                <a:rPr lang="en-US" altLang="zh-TW" sz="1800" i="1"/>
                <a:t>A </a:t>
              </a:r>
              <a:r>
                <a:rPr lang="en-US" altLang="zh-CN" sz="1800" i="1"/>
                <a:t> </a:t>
              </a:r>
              <a:r>
                <a:rPr lang="en-US" altLang="zh-TW" sz="1800" i="1"/>
                <a:t>B C</a:t>
              </a:r>
              <a:r>
                <a:rPr lang="en-US" altLang="zh-CN" sz="1800" i="1"/>
                <a:t>       </a:t>
              </a:r>
              <a:r>
                <a:rPr lang="en-US" altLang="zh-TW" sz="1800" i="1"/>
                <a:t> </a:t>
              </a:r>
              <a:r>
                <a:rPr lang="en-US" altLang="zh-CN" sz="1800" i="1"/>
                <a:t> </a:t>
              </a:r>
              <a:r>
                <a:rPr lang="en-US" altLang="zh-TW" sz="1800" i="1"/>
                <a:t>A </a:t>
              </a:r>
              <a:r>
                <a:rPr lang="en-US" altLang="zh-CN" sz="1800" i="1"/>
                <a:t> </a:t>
              </a:r>
              <a:r>
                <a:rPr lang="en-US" altLang="zh-TW" sz="1800" i="1"/>
                <a:t>B C</a:t>
              </a:r>
            </a:p>
            <a:p>
              <a:pPr eaLnBrk="1" hangingPunct="1">
                <a:lnSpc>
                  <a:spcPct val="14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/>
                <a:t>	</a:t>
              </a:r>
              <a:r>
                <a:rPr lang="en-US" altLang="zh-CN" sz="1800"/>
                <a:t> </a:t>
              </a:r>
              <a:r>
                <a:rPr lang="en-US" altLang="zh-TW" sz="1800" i="1"/>
                <a:t>P</a:t>
              </a:r>
              <a:r>
                <a:rPr lang="en-US" altLang="zh-TW" sz="1800"/>
                <a:t>0	</a:t>
              </a:r>
              <a:r>
                <a:rPr lang="en-US" altLang="zh-CN" sz="1800"/>
                <a:t>0 </a:t>
              </a:r>
              <a:r>
                <a:rPr lang="en-US" altLang="zh-TW" sz="1800"/>
                <a:t> 1 </a:t>
              </a:r>
              <a:r>
                <a:rPr lang="en-US" altLang="zh-CN" sz="1800"/>
                <a:t> 0</a:t>
              </a:r>
              <a:r>
                <a:rPr lang="en-US" altLang="zh-TW" sz="1800"/>
                <a:t>	</a:t>
              </a:r>
              <a:r>
                <a:rPr lang="en-US" altLang="zh-CN" sz="1800"/>
                <a:t>  </a:t>
              </a:r>
              <a:r>
                <a:rPr lang="en-US" altLang="zh-TW" sz="1800"/>
                <a:t>7</a:t>
              </a:r>
              <a:r>
                <a:rPr lang="en-US" altLang="zh-CN" sz="1800"/>
                <a:t> </a:t>
              </a:r>
              <a:r>
                <a:rPr lang="en-US" altLang="zh-TW" sz="1800"/>
                <a:t> </a:t>
              </a:r>
              <a:r>
                <a:rPr lang="en-US" altLang="zh-CN" sz="1800"/>
                <a:t>4</a:t>
              </a:r>
              <a:r>
                <a:rPr lang="en-US" altLang="zh-TW" sz="1800"/>
                <a:t> </a:t>
              </a:r>
              <a:r>
                <a:rPr lang="en-US" altLang="zh-CN" sz="1800"/>
                <a:t> </a:t>
              </a:r>
              <a:r>
                <a:rPr lang="en-US" altLang="zh-TW" sz="1800"/>
                <a:t>3 	</a:t>
              </a:r>
              <a:r>
                <a:rPr lang="en-US" altLang="zh-CN" sz="1800"/>
                <a:t>        </a:t>
              </a:r>
              <a:r>
                <a:rPr lang="en-US" altLang="zh-CN" sz="1800">
                  <a:solidFill>
                    <a:srgbClr val="FF0000"/>
                  </a:solidFill>
                </a:rPr>
                <a:t>2</a:t>
              </a:r>
              <a:r>
                <a:rPr lang="en-US" altLang="zh-TW" sz="1800">
                  <a:solidFill>
                    <a:srgbClr val="FF0000"/>
                  </a:solidFill>
                </a:rPr>
                <a:t> </a:t>
              </a:r>
              <a:r>
                <a:rPr lang="en-US" altLang="zh-CN" sz="1800">
                  <a:solidFill>
                    <a:srgbClr val="FF0000"/>
                  </a:solidFill>
                </a:rPr>
                <a:t> </a:t>
              </a:r>
              <a:r>
                <a:rPr lang="en-US" altLang="zh-TW" sz="1800">
                  <a:solidFill>
                    <a:srgbClr val="FF0000"/>
                  </a:solidFill>
                </a:rPr>
                <a:t>3</a:t>
              </a:r>
              <a:r>
                <a:rPr lang="en-US" altLang="zh-CN" sz="1800">
                  <a:solidFill>
                    <a:srgbClr val="FF0000"/>
                  </a:solidFill>
                </a:rPr>
                <a:t> </a:t>
              </a:r>
              <a:r>
                <a:rPr lang="en-US" altLang="zh-TW" sz="1800">
                  <a:solidFill>
                    <a:srgbClr val="FF0000"/>
                  </a:solidFill>
                </a:rPr>
                <a:t> </a:t>
              </a:r>
              <a:r>
                <a:rPr lang="en-US" altLang="zh-CN" sz="1800">
                  <a:solidFill>
                    <a:srgbClr val="FF0000"/>
                  </a:solidFill>
                </a:rPr>
                <a:t>0</a:t>
              </a:r>
            </a:p>
            <a:p>
              <a:pPr eaLnBrk="1" hangingPunct="1">
                <a:lnSpc>
                  <a:spcPct val="14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/>
                <a:t>	</a:t>
              </a:r>
              <a:r>
                <a:rPr lang="en-US" altLang="zh-CN" sz="1800"/>
                <a:t> </a:t>
              </a:r>
              <a:r>
                <a:rPr lang="en-US" altLang="zh-TW" sz="1800" i="1"/>
                <a:t>P</a:t>
              </a:r>
              <a:r>
                <a:rPr lang="en-US" altLang="zh-TW" sz="1800"/>
                <a:t>1	</a:t>
              </a:r>
              <a:r>
                <a:rPr lang="en-US" altLang="zh-CN" sz="1800">
                  <a:solidFill>
                    <a:srgbClr val="FF0000"/>
                  </a:solidFill>
                </a:rPr>
                <a:t>3</a:t>
              </a:r>
              <a:r>
                <a:rPr lang="en-US" altLang="zh-TW" sz="1800">
                  <a:solidFill>
                    <a:srgbClr val="FF0000"/>
                  </a:solidFill>
                </a:rPr>
                <a:t> </a:t>
              </a:r>
              <a:r>
                <a:rPr lang="en-US" altLang="zh-CN" sz="1800">
                  <a:solidFill>
                    <a:srgbClr val="FF0000"/>
                  </a:solidFill>
                </a:rPr>
                <a:t> </a:t>
              </a:r>
              <a:r>
                <a:rPr lang="en-US" altLang="zh-TW" sz="1800">
                  <a:solidFill>
                    <a:srgbClr val="FF0000"/>
                  </a:solidFill>
                </a:rPr>
                <a:t>0 </a:t>
              </a:r>
              <a:r>
                <a:rPr lang="en-US" altLang="zh-CN" sz="1800">
                  <a:solidFill>
                    <a:srgbClr val="FF0000"/>
                  </a:solidFill>
                </a:rPr>
                <a:t> 2</a:t>
              </a:r>
              <a:r>
                <a:rPr lang="en-US" altLang="zh-TW" sz="1800"/>
                <a:t> 	</a:t>
              </a:r>
              <a:r>
                <a:rPr lang="en-US" altLang="zh-CN" sz="1800"/>
                <a:t>  </a:t>
              </a:r>
              <a:r>
                <a:rPr lang="en-US" altLang="zh-CN" sz="1800">
                  <a:solidFill>
                    <a:srgbClr val="FF0000"/>
                  </a:solidFill>
                </a:rPr>
                <a:t>0</a:t>
              </a:r>
              <a:r>
                <a:rPr lang="en-US" altLang="zh-TW" sz="1800">
                  <a:solidFill>
                    <a:srgbClr val="FF0000"/>
                  </a:solidFill>
                </a:rPr>
                <a:t> </a:t>
              </a:r>
              <a:r>
                <a:rPr lang="en-US" altLang="zh-CN" sz="1800">
                  <a:solidFill>
                    <a:srgbClr val="FF0000"/>
                  </a:solidFill>
                </a:rPr>
                <a:t> </a:t>
              </a:r>
              <a:r>
                <a:rPr lang="en-US" altLang="zh-TW" sz="1800">
                  <a:solidFill>
                    <a:srgbClr val="FF0000"/>
                  </a:solidFill>
                </a:rPr>
                <a:t>2 </a:t>
              </a:r>
              <a:r>
                <a:rPr lang="en-US" altLang="zh-CN" sz="1800">
                  <a:solidFill>
                    <a:srgbClr val="FF0000"/>
                  </a:solidFill>
                </a:rPr>
                <a:t> 0</a:t>
              </a:r>
              <a:r>
                <a:rPr lang="en-US" altLang="zh-TW" sz="1800"/>
                <a:t>  </a:t>
              </a:r>
            </a:p>
            <a:p>
              <a:pPr eaLnBrk="1" hangingPunct="1">
                <a:lnSpc>
                  <a:spcPct val="14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/>
                <a:t>	</a:t>
              </a:r>
              <a:r>
                <a:rPr lang="en-US" altLang="zh-CN" sz="1800"/>
                <a:t> </a:t>
              </a:r>
              <a:r>
                <a:rPr lang="en-US" altLang="zh-TW" sz="1800" i="1"/>
                <a:t>P</a:t>
              </a:r>
              <a:r>
                <a:rPr lang="en-US" altLang="zh-TW" sz="1800"/>
                <a:t>2	3 </a:t>
              </a:r>
              <a:r>
                <a:rPr lang="en-US" altLang="zh-CN" sz="1800"/>
                <a:t> </a:t>
              </a:r>
              <a:r>
                <a:rPr lang="en-US" altLang="zh-TW" sz="1800"/>
                <a:t>0 </a:t>
              </a:r>
              <a:r>
                <a:rPr lang="en-US" altLang="zh-CN" sz="1800"/>
                <a:t> </a:t>
              </a:r>
              <a:r>
                <a:rPr lang="en-US" altLang="zh-TW" sz="1800"/>
                <a:t>2</a:t>
              </a:r>
              <a:r>
                <a:rPr lang="en-US" altLang="zh-CN" sz="1800"/>
                <a:t>      6 </a:t>
              </a:r>
              <a:r>
                <a:rPr lang="en-US" altLang="zh-TW" sz="1800"/>
                <a:t> 0</a:t>
              </a:r>
              <a:r>
                <a:rPr lang="en-US" altLang="zh-CN" sz="1800"/>
                <a:t> </a:t>
              </a:r>
              <a:r>
                <a:rPr lang="en-US" altLang="zh-TW" sz="1800"/>
                <a:t> </a:t>
              </a:r>
              <a:r>
                <a:rPr lang="en-US" altLang="zh-CN" sz="1800"/>
                <a:t>0</a:t>
              </a:r>
              <a:endParaRPr lang="en-US" altLang="zh-TW" sz="1800"/>
            </a:p>
            <a:p>
              <a:pPr eaLnBrk="1" hangingPunct="1">
                <a:lnSpc>
                  <a:spcPct val="14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/>
                <a:t>	 </a:t>
              </a:r>
              <a:r>
                <a:rPr lang="en-US" altLang="zh-TW" sz="1800" i="1"/>
                <a:t>P</a:t>
              </a:r>
              <a:r>
                <a:rPr lang="en-US" altLang="zh-TW" sz="1800"/>
                <a:t>3	2 </a:t>
              </a:r>
              <a:r>
                <a:rPr lang="en-US" altLang="zh-CN" sz="1800"/>
                <a:t> </a:t>
              </a:r>
              <a:r>
                <a:rPr lang="en-US" altLang="zh-TW" sz="1800"/>
                <a:t>1 </a:t>
              </a:r>
              <a:r>
                <a:rPr lang="en-US" altLang="zh-CN" sz="1800"/>
                <a:t> </a:t>
              </a:r>
              <a:r>
                <a:rPr lang="en-US" altLang="zh-TW" sz="1800"/>
                <a:t>1</a:t>
              </a:r>
              <a:r>
                <a:rPr lang="en-US" altLang="zh-CN" sz="1800"/>
                <a:t>      0</a:t>
              </a:r>
              <a:r>
                <a:rPr lang="en-US" altLang="zh-TW" sz="1800"/>
                <a:t> </a:t>
              </a:r>
              <a:r>
                <a:rPr lang="en-US" altLang="zh-CN" sz="1800"/>
                <a:t> 1</a:t>
              </a:r>
              <a:r>
                <a:rPr lang="en-US" altLang="zh-TW" sz="1800"/>
                <a:t> </a:t>
              </a:r>
              <a:r>
                <a:rPr lang="en-US" altLang="zh-CN" sz="1800"/>
                <a:t> 1</a:t>
              </a:r>
            </a:p>
            <a:p>
              <a:pPr eaLnBrk="1" hangingPunct="1">
                <a:lnSpc>
                  <a:spcPct val="14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/>
                <a:t>	 </a:t>
              </a:r>
              <a:r>
                <a:rPr lang="en-US" altLang="zh-TW" sz="1800" i="1"/>
                <a:t>P</a:t>
              </a:r>
              <a:r>
                <a:rPr lang="en-US" altLang="zh-TW" sz="1800"/>
                <a:t>4	0 </a:t>
              </a:r>
              <a:r>
                <a:rPr lang="en-US" altLang="zh-CN" sz="1800"/>
                <a:t> </a:t>
              </a:r>
              <a:r>
                <a:rPr lang="en-US" altLang="zh-TW" sz="1800"/>
                <a:t>0</a:t>
              </a:r>
              <a:r>
                <a:rPr lang="en-US" altLang="zh-CN" sz="1800"/>
                <a:t> </a:t>
              </a:r>
              <a:r>
                <a:rPr lang="en-US" altLang="zh-TW" sz="1800"/>
                <a:t> 2	</a:t>
              </a:r>
              <a:r>
                <a:rPr lang="en-US" altLang="zh-CN" sz="1800"/>
                <a:t>  </a:t>
              </a:r>
              <a:r>
                <a:rPr lang="en-US" altLang="zh-TW" sz="1800"/>
                <a:t>4</a:t>
              </a:r>
              <a:r>
                <a:rPr lang="en-US" altLang="zh-CN" sz="1800"/>
                <a:t> </a:t>
              </a:r>
              <a:r>
                <a:rPr lang="en-US" altLang="zh-TW" sz="1800"/>
                <a:t> 3 </a:t>
              </a:r>
              <a:r>
                <a:rPr lang="en-US" altLang="zh-CN" sz="1800"/>
                <a:t> 1</a:t>
              </a:r>
              <a:r>
                <a:rPr lang="en-US" altLang="zh-TW" sz="1800" b="0"/>
                <a:t> </a:t>
              </a:r>
              <a:endParaRPr lang="en-US" altLang="zh-CN" sz="1800" b="0"/>
            </a:p>
          </p:txBody>
        </p:sp>
        <p:sp>
          <p:nvSpPr>
            <p:cNvPr id="26638" name="Rectangle 8"/>
            <p:cNvSpPr>
              <a:spLocks noChangeArrowheads="1"/>
            </p:cNvSpPr>
            <p:nvPr/>
          </p:nvSpPr>
          <p:spPr bwMode="auto">
            <a:xfrm>
              <a:off x="96" y="1248"/>
              <a:ext cx="2736" cy="16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itchFamily="2" charset="2"/>
                <a:buChar char="n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itchFamily="18" charset="2"/>
                <a:buChar char="4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itchFamily="18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600"/>
            </a:p>
          </p:txBody>
        </p:sp>
      </p:grpSp>
      <p:grpSp>
        <p:nvGrpSpPr>
          <p:cNvPr id="332809" name="Group 9"/>
          <p:cNvGrpSpPr>
            <a:grpSpLocks/>
          </p:cNvGrpSpPr>
          <p:nvPr/>
        </p:nvGrpSpPr>
        <p:grpSpPr bwMode="auto">
          <a:xfrm>
            <a:off x="381000" y="4953000"/>
            <a:ext cx="5257800" cy="530225"/>
            <a:chOff x="1920" y="3362"/>
            <a:chExt cx="3312" cy="334"/>
          </a:xfrm>
        </p:grpSpPr>
        <p:sp>
          <p:nvSpPr>
            <p:cNvPr id="26635" name="Rectangle 10"/>
            <p:cNvSpPr>
              <a:spLocks noChangeArrowheads="1"/>
            </p:cNvSpPr>
            <p:nvPr/>
          </p:nvSpPr>
          <p:spPr bwMode="auto">
            <a:xfrm>
              <a:off x="1920" y="3362"/>
              <a:ext cx="3312" cy="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itchFamily="2" charset="2"/>
                <a:buChar char="n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itchFamily="18" charset="2"/>
                <a:buChar char="4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itchFamily="18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lvl="1"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>
                  <a:solidFill>
                    <a:srgbClr val="FF0000"/>
                  </a:solidFill>
                </a:rPr>
                <a:t>序列</a:t>
              </a:r>
              <a:r>
                <a:rPr lang="en-US" altLang="zh-CN" sz="2400">
                  <a:solidFill>
                    <a:srgbClr val="FF0000"/>
                  </a:solidFill>
                </a:rPr>
                <a:t>&lt;</a:t>
              </a:r>
              <a:r>
                <a:rPr lang="en-US" altLang="zh-CN" sz="2400" i="1">
                  <a:solidFill>
                    <a:srgbClr val="FF0000"/>
                  </a:solidFill>
                </a:rPr>
                <a:t>P</a:t>
              </a:r>
              <a:r>
                <a:rPr lang="en-US" altLang="zh-CN" sz="2400" baseline="-25000">
                  <a:solidFill>
                    <a:srgbClr val="FF0000"/>
                  </a:solidFill>
                </a:rPr>
                <a:t>1</a:t>
              </a:r>
              <a:r>
                <a:rPr lang="en-US" altLang="zh-CN" sz="2400">
                  <a:solidFill>
                    <a:srgbClr val="FF0000"/>
                  </a:solidFill>
                </a:rPr>
                <a:t>, </a:t>
              </a:r>
              <a:r>
                <a:rPr lang="en-US" altLang="zh-CN" sz="2400" i="1">
                  <a:solidFill>
                    <a:srgbClr val="FF0000"/>
                  </a:solidFill>
                </a:rPr>
                <a:t>P</a:t>
              </a:r>
              <a:r>
                <a:rPr lang="en-US" altLang="zh-CN" sz="2400" baseline="-25000">
                  <a:solidFill>
                    <a:srgbClr val="FF0000"/>
                  </a:solidFill>
                </a:rPr>
                <a:t>3</a:t>
              </a:r>
              <a:r>
                <a:rPr lang="en-US" altLang="zh-CN" sz="2400">
                  <a:solidFill>
                    <a:srgbClr val="FF0000"/>
                  </a:solidFill>
                </a:rPr>
                <a:t>, </a:t>
              </a:r>
              <a:r>
                <a:rPr lang="en-US" altLang="zh-CN" sz="2400" i="1">
                  <a:solidFill>
                    <a:srgbClr val="FF0000"/>
                  </a:solidFill>
                </a:rPr>
                <a:t>P</a:t>
              </a:r>
              <a:r>
                <a:rPr lang="en-US" altLang="zh-CN" sz="2400" baseline="-25000">
                  <a:solidFill>
                    <a:srgbClr val="FF0000"/>
                  </a:solidFill>
                </a:rPr>
                <a:t>2</a:t>
              </a:r>
              <a:r>
                <a:rPr lang="en-US" altLang="zh-CN" sz="2400">
                  <a:solidFill>
                    <a:srgbClr val="FF0000"/>
                  </a:solidFill>
                </a:rPr>
                <a:t>, </a:t>
              </a:r>
              <a:r>
                <a:rPr lang="en-US" altLang="zh-CN" sz="2400" i="1">
                  <a:solidFill>
                    <a:srgbClr val="FF0000"/>
                  </a:solidFill>
                </a:rPr>
                <a:t>P</a:t>
              </a:r>
              <a:r>
                <a:rPr lang="en-US" altLang="zh-CN" sz="2400" baseline="-25000">
                  <a:solidFill>
                    <a:srgbClr val="FF0000"/>
                  </a:solidFill>
                </a:rPr>
                <a:t>4</a:t>
              </a:r>
              <a:r>
                <a:rPr lang="en-US" altLang="zh-CN" sz="2400">
                  <a:solidFill>
                    <a:srgbClr val="FF0000"/>
                  </a:solidFill>
                </a:rPr>
                <a:t>, </a:t>
              </a:r>
              <a:r>
                <a:rPr lang="en-US" altLang="zh-CN" sz="2400" i="1">
                  <a:solidFill>
                    <a:srgbClr val="FF0000"/>
                  </a:solidFill>
                </a:rPr>
                <a:t>P</a:t>
              </a:r>
              <a:r>
                <a:rPr lang="en-US" altLang="zh-CN" sz="2400" baseline="-25000">
                  <a:solidFill>
                    <a:srgbClr val="FF0000"/>
                  </a:solidFill>
                </a:rPr>
                <a:t>0</a:t>
              </a:r>
              <a:r>
                <a:rPr lang="en-US" altLang="zh-CN" sz="2400">
                  <a:solidFill>
                    <a:srgbClr val="FF0000"/>
                  </a:solidFill>
                </a:rPr>
                <a:t>&gt;</a:t>
              </a:r>
              <a:r>
                <a:rPr lang="zh-CN" altLang="en-US" sz="2400">
                  <a:solidFill>
                    <a:srgbClr val="FF0000"/>
                  </a:solidFill>
                </a:rPr>
                <a:t>是安全的</a:t>
              </a:r>
            </a:p>
          </p:txBody>
        </p:sp>
        <p:pic>
          <p:nvPicPr>
            <p:cNvPr id="26636" name="Picture 11" descr="j011583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5" y="3483"/>
              <a:ext cx="119" cy="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32812" name="Group 12"/>
          <p:cNvGrpSpPr>
            <a:grpSpLocks/>
          </p:cNvGrpSpPr>
          <p:nvPr/>
        </p:nvGrpSpPr>
        <p:grpSpPr bwMode="auto">
          <a:xfrm>
            <a:off x="381000" y="5565775"/>
            <a:ext cx="5257800" cy="530225"/>
            <a:chOff x="240" y="3506"/>
            <a:chExt cx="3312" cy="334"/>
          </a:xfrm>
        </p:grpSpPr>
        <p:sp>
          <p:nvSpPr>
            <p:cNvPr id="26633" name="Rectangle 13"/>
            <p:cNvSpPr>
              <a:spLocks noChangeArrowheads="1"/>
            </p:cNvSpPr>
            <p:nvPr/>
          </p:nvSpPr>
          <p:spPr bwMode="auto">
            <a:xfrm>
              <a:off x="240" y="3506"/>
              <a:ext cx="3312" cy="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itchFamily="2" charset="2"/>
                <a:buChar char="n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itchFamily="18" charset="2"/>
                <a:buChar char="4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itchFamily="18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lvl="1"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>
                  <a:solidFill>
                    <a:srgbClr val="FF0000"/>
                  </a:solidFill>
                </a:rPr>
                <a:t>此次申请允许</a:t>
              </a:r>
            </a:p>
          </p:txBody>
        </p:sp>
        <p:pic>
          <p:nvPicPr>
            <p:cNvPr id="26634" name="Picture 14" descr="j011583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5" y="3636"/>
              <a:ext cx="119" cy="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32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32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32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32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280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死锁避免之资源请求实例</a:t>
            </a:r>
            <a:r>
              <a:rPr lang="en-US" altLang="zh-CN" smtClean="0"/>
              <a:t>(2)</a:t>
            </a:r>
          </a:p>
        </p:txBody>
      </p:sp>
      <p:sp>
        <p:nvSpPr>
          <p:cNvPr id="333827" name="Rectangle 3"/>
          <p:cNvSpPr>
            <a:spLocks noChangeArrowheads="1"/>
          </p:cNvSpPr>
          <p:nvPr/>
        </p:nvSpPr>
        <p:spPr bwMode="auto">
          <a:xfrm>
            <a:off x="685800" y="1192213"/>
            <a:ext cx="3505200" cy="865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rgbClr val="993300"/>
              </a:buClr>
              <a:buSzPct val="90000"/>
              <a:buFont typeface="Wingdings" pitchFamily="2" charset="2"/>
              <a:buChar char="n"/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6600"/>
              </a:buClr>
              <a:buSzPct val="80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6600"/>
              </a:buClr>
              <a:buSzPct val="75000"/>
              <a:buFont typeface="Times New Roman" pitchFamily="18" charset="0"/>
              <a:buChar char="–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zh-CN" i="1">
                <a:solidFill>
                  <a:srgbClr val="FF0000"/>
                </a:solidFill>
                <a:ea typeface="PMingLiU" pitchFamily="18" charset="-120"/>
              </a:rPr>
              <a:t>P</a:t>
            </a:r>
            <a:r>
              <a:rPr lang="en-US" altLang="zh-CN" baseline="-25000">
                <a:solidFill>
                  <a:srgbClr val="FF0000"/>
                </a:solidFill>
              </a:rPr>
              <a:t>0</a:t>
            </a:r>
            <a:r>
              <a:rPr lang="zh-CN" altLang="en-US">
                <a:solidFill>
                  <a:srgbClr val="FF0000"/>
                </a:solidFill>
              </a:rPr>
              <a:t>再申请</a:t>
            </a:r>
            <a:r>
              <a:rPr lang="en-US" altLang="zh-TW">
                <a:solidFill>
                  <a:srgbClr val="FF0000"/>
                </a:solidFill>
                <a:ea typeface="PMingLiU" pitchFamily="18" charset="-120"/>
                <a:sym typeface="Symbol" pitchFamily="18" charset="2"/>
              </a:rPr>
              <a:t>(</a:t>
            </a:r>
            <a:r>
              <a:rPr lang="en-US" altLang="zh-CN">
                <a:solidFill>
                  <a:srgbClr val="FF0000"/>
                </a:solidFill>
                <a:sym typeface="Symbol" pitchFamily="18" charset="2"/>
              </a:rPr>
              <a:t>0</a:t>
            </a:r>
            <a:r>
              <a:rPr lang="en-US" altLang="zh-CN">
                <a:solidFill>
                  <a:srgbClr val="FF0000"/>
                </a:solidFill>
                <a:ea typeface="PMingLiU" pitchFamily="18" charset="-120"/>
                <a:sym typeface="Symbol" pitchFamily="18" charset="2"/>
              </a:rPr>
              <a:t>,</a:t>
            </a:r>
            <a:r>
              <a:rPr lang="en-US" altLang="zh-CN">
                <a:solidFill>
                  <a:srgbClr val="FF0000"/>
                </a:solidFill>
                <a:sym typeface="Symbol" pitchFamily="18" charset="2"/>
              </a:rPr>
              <a:t>2</a:t>
            </a:r>
            <a:r>
              <a:rPr lang="en-US" altLang="zh-CN">
                <a:solidFill>
                  <a:srgbClr val="FF0000"/>
                </a:solidFill>
                <a:ea typeface="PMingLiU" pitchFamily="18" charset="-120"/>
                <a:sym typeface="Symbol" pitchFamily="18" charset="2"/>
              </a:rPr>
              <a:t>,</a:t>
            </a:r>
            <a:r>
              <a:rPr lang="en-US" altLang="zh-CN">
                <a:solidFill>
                  <a:srgbClr val="FF0000"/>
                </a:solidFill>
                <a:sym typeface="Symbol" pitchFamily="18" charset="2"/>
              </a:rPr>
              <a:t>0</a:t>
            </a:r>
            <a:r>
              <a:rPr lang="en-US" altLang="zh-CN">
                <a:solidFill>
                  <a:srgbClr val="FF0000"/>
                </a:solidFill>
                <a:ea typeface="PMingLiU" pitchFamily="18" charset="-120"/>
                <a:sym typeface="Symbol" pitchFamily="18" charset="2"/>
              </a:rPr>
              <a:t>)</a:t>
            </a:r>
            <a:endParaRPr lang="en-US" altLang="zh-CN"/>
          </a:p>
        </p:txBody>
      </p:sp>
      <p:grpSp>
        <p:nvGrpSpPr>
          <p:cNvPr id="27652" name="Group 4"/>
          <p:cNvGrpSpPr>
            <a:grpSpLocks/>
          </p:cNvGrpSpPr>
          <p:nvPr/>
        </p:nvGrpSpPr>
        <p:grpSpPr bwMode="auto">
          <a:xfrm>
            <a:off x="3810000" y="1028700"/>
            <a:ext cx="5638800" cy="2781300"/>
            <a:chOff x="-480" y="1200"/>
            <a:chExt cx="3552" cy="1752"/>
          </a:xfrm>
        </p:grpSpPr>
        <p:sp>
          <p:nvSpPr>
            <p:cNvPr id="27662" name="Rectangle 5"/>
            <p:cNvSpPr>
              <a:spLocks noChangeArrowheads="1"/>
            </p:cNvSpPr>
            <p:nvPr/>
          </p:nvSpPr>
          <p:spPr bwMode="auto">
            <a:xfrm>
              <a:off x="-480" y="1200"/>
              <a:ext cx="3552" cy="17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itchFamily="2" charset="2"/>
                <a:buChar char="n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itchFamily="18" charset="2"/>
                <a:buChar char="4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itchFamily="18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4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solidFill>
                    <a:srgbClr val="993300"/>
                  </a:solidFill>
                </a:rPr>
                <a:t>	</a:t>
              </a:r>
              <a:r>
                <a:rPr lang="en-US" altLang="zh-CN" sz="1800">
                  <a:solidFill>
                    <a:srgbClr val="993300"/>
                  </a:solidFill>
                </a:rPr>
                <a:t>       </a:t>
              </a:r>
              <a:r>
                <a:rPr lang="en-US" altLang="zh-TW" sz="1800" u="sng">
                  <a:solidFill>
                    <a:srgbClr val="FF0000"/>
                  </a:solidFill>
                </a:rPr>
                <a:t>Allocation</a:t>
              </a:r>
              <a:r>
                <a:rPr lang="en-US" altLang="zh-CN" sz="1800" u="sng">
                  <a:solidFill>
                    <a:srgbClr val="FF0000"/>
                  </a:solidFill>
                </a:rPr>
                <a:t>        Need         </a:t>
              </a:r>
              <a:r>
                <a:rPr lang="en-US" altLang="zh-TW" sz="1800" u="sng">
                  <a:solidFill>
                    <a:srgbClr val="FF0000"/>
                  </a:solidFill>
                </a:rPr>
                <a:t>Available</a:t>
              </a:r>
              <a:endParaRPr lang="en-US" altLang="zh-TW" sz="1800">
                <a:solidFill>
                  <a:srgbClr val="FF0000"/>
                </a:solidFill>
              </a:endParaRPr>
            </a:p>
            <a:p>
              <a:pPr eaLnBrk="1" hangingPunct="1">
                <a:lnSpc>
                  <a:spcPct val="14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solidFill>
                    <a:srgbClr val="993300"/>
                  </a:solidFill>
                </a:rPr>
                <a:t>	</a:t>
              </a:r>
              <a:r>
                <a:rPr lang="en-US" altLang="zh-TW" sz="1800"/>
                <a:t>	</a:t>
              </a:r>
              <a:r>
                <a:rPr lang="en-US" altLang="zh-TW" sz="1800" i="1"/>
                <a:t>A B C 	</a:t>
              </a:r>
              <a:r>
                <a:rPr lang="en-US" altLang="zh-CN" sz="1800" i="1"/>
                <a:t>  </a:t>
              </a:r>
              <a:r>
                <a:rPr lang="en-US" altLang="zh-TW" sz="1800" i="1"/>
                <a:t>A B C</a:t>
              </a:r>
              <a:r>
                <a:rPr lang="en-US" altLang="zh-CN" sz="1800" i="1"/>
                <a:t>        </a:t>
              </a:r>
              <a:r>
                <a:rPr lang="en-US" altLang="zh-TW" sz="1800" i="1"/>
                <a:t> </a:t>
              </a:r>
              <a:r>
                <a:rPr lang="en-US" altLang="zh-CN" sz="1800" i="1"/>
                <a:t> </a:t>
              </a:r>
              <a:r>
                <a:rPr lang="en-US" altLang="zh-TW" sz="1800" i="1"/>
                <a:t>A</a:t>
              </a:r>
              <a:r>
                <a:rPr lang="en-US" altLang="zh-CN" sz="1800" i="1"/>
                <a:t> </a:t>
              </a:r>
              <a:r>
                <a:rPr lang="en-US" altLang="zh-TW" sz="1800" i="1"/>
                <a:t> B C</a:t>
              </a:r>
            </a:p>
            <a:p>
              <a:pPr eaLnBrk="1" hangingPunct="1">
                <a:lnSpc>
                  <a:spcPct val="14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/>
                <a:t>	</a:t>
              </a:r>
              <a:r>
                <a:rPr lang="en-US" altLang="zh-CN" sz="1800"/>
                <a:t> </a:t>
              </a:r>
              <a:r>
                <a:rPr lang="en-US" altLang="zh-TW" sz="1800" i="1"/>
                <a:t>P</a:t>
              </a:r>
              <a:r>
                <a:rPr lang="en-US" altLang="zh-TW" sz="1800"/>
                <a:t>0	</a:t>
              </a:r>
              <a:r>
                <a:rPr lang="en-US" altLang="zh-CN" sz="1800"/>
                <a:t>0</a:t>
              </a:r>
              <a:r>
                <a:rPr lang="en-US" altLang="zh-TW" sz="1800"/>
                <a:t> </a:t>
              </a:r>
              <a:r>
                <a:rPr lang="en-US" altLang="zh-CN" sz="1800"/>
                <a:t> </a:t>
              </a:r>
              <a:r>
                <a:rPr lang="en-US" altLang="zh-TW" sz="1800"/>
                <a:t>1 </a:t>
              </a:r>
              <a:r>
                <a:rPr lang="en-US" altLang="zh-CN" sz="1800"/>
                <a:t> 0</a:t>
              </a:r>
              <a:r>
                <a:rPr lang="en-US" altLang="zh-TW" sz="1800"/>
                <a:t>	</a:t>
              </a:r>
              <a:r>
                <a:rPr lang="en-US" altLang="zh-CN" sz="1800"/>
                <a:t>  </a:t>
              </a:r>
              <a:r>
                <a:rPr lang="en-US" altLang="zh-TW" sz="1800"/>
                <a:t>7 </a:t>
              </a:r>
              <a:r>
                <a:rPr lang="en-US" altLang="zh-CN" sz="1800"/>
                <a:t> 4 </a:t>
              </a:r>
              <a:r>
                <a:rPr lang="en-US" altLang="zh-TW" sz="1800"/>
                <a:t> 3 	</a:t>
              </a:r>
              <a:r>
                <a:rPr lang="en-US" altLang="zh-CN" sz="1800"/>
                <a:t>        </a:t>
              </a:r>
              <a:r>
                <a:rPr lang="en-US" altLang="zh-CN" sz="1800">
                  <a:solidFill>
                    <a:srgbClr val="FF0000"/>
                  </a:solidFill>
                </a:rPr>
                <a:t>2 </a:t>
              </a:r>
              <a:r>
                <a:rPr lang="en-US" altLang="zh-TW" sz="1800">
                  <a:solidFill>
                    <a:srgbClr val="FF0000"/>
                  </a:solidFill>
                </a:rPr>
                <a:t> 3</a:t>
              </a:r>
              <a:r>
                <a:rPr lang="en-US" altLang="zh-CN" sz="1800">
                  <a:solidFill>
                    <a:srgbClr val="FF0000"/>
                  </a:solidFill>
                </a:rPr>
                <a:t> </a:t>
              </a:r>
              <a:r>
                <a:rPr lang="en-US" altLang="zh-TW" sz="1800">
                  <a:solidFill>
                    <a:srgbClr val="FF0000"/>
                  </a:solidFill>
                </a:rPr>
                <a:t> </a:t>
              </a:r>
              <a:r>
                <a:rPr lang="en-US" altLang="zh-CN" sz="1800">
                  <a:solidFill>
                    <a:srgbClr val="FF0000"/>
                  </a:solidFill>
                </a:rPr>
                <a:t>0</a:t>
              </a:r>
            </a:p>
            <a:p>
              <a:pPr eaLnBrk="1" hangingPunct="1">
                <a:lnSpc>
                  <a:spcPct val="14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/>
                <a:t>	</a:t>
              </a:r>
              <a:r>
                <a:rPr lang="en-US" altLang="zh-CN" sz="1800"/>
                <a:t> </a:t>
              </a:r>
              <a:r>
                <a:rPr lang="en-US" altLang="zh-TW" sz="1800" i="1"/>
                <a:t>P</a:t>
              </a:r>
              <a:r>
                <a:rPr lang="en-US" altLang="zh-TW" sz="1800"/>
                <a:t>1	</a:t>
              </a:r>
              <a:r>
                <a:rPr lang="en-US" altLang="zh-CN" sz="1800">
                  <a:solidFill>
                    <a:srgbClr val="FF0000"/>
                  </a:solidFill>
                </a:rPr>
                <a:t>3</a:t>
              </a:r>
              <a:r>
                <a:rPr lang="en-US" altLang="zh-TW" sz="1800">
                  <a:solidFill>
                    <a:srgbClr val="FF0000"/>
                  </a:solidFill>
                </a:rPr>
                <a:t> </a:t>
              </a:r>
              <a:r>
                <a:rPr lang="en-US" altLang="zh-CN" sz="1800">
                  <a:solidFill>
                    <a:srgbClr val="FF0000"/>
                  </a:solidFill>
                </a:rPr>
                <a:t> </a:t>
              </a:r>
              <a:r>
                <a:rPr lang="en-US" altLang="zh-TW" sz="1800">
                  <a:solidFill>
                    <a:srgbClr val="FF0000"/>
                  </a:solidFill>
                </a:rPr>
                <a:t>0 </a:t>
              </a:r>
              <a:r>
                <a:rPr lang="en-US" altLang="zh-CN" sz="1800">
                  <a:solidFill>
                    <a:srgbClr val="FF0000"/>
                  </a:solidFill>
                </a:rPr>
                <a:t> 2</a:t>
              </a:r>
              <a:r>
                <a:rPr lang="en-US" altLang="zh-TW" sz="1800"/>
                <a:t> 	</a:t>
              </a:r>
              <a:r>
                <a:rPr lang="en-US" altLang="zh-CN" sz="1800"/>
                <a:t>  </a:t>
              </a:r>
              <a:r>
                <a:rPr lang="en-US" altLang="zh-CN" sz="1800">
                  <a:solidFill>
                    <a:srgbClr val="FF0000"/>
                  </a:solidFill>
                </a:rPr>
                <a:t>0</a:t>
              </a:r>
              <a:r>
                <a:rPr lang="en-US" altLang="zh-TW" sz="1800">
                  <a:solidFill>
                    <a:srgbClr val="FF0000"/>
                  </a:solidFill>
                </a:rPr>
                <a:t> </a:t>
              </a:r>
              <a:r>
                <a:rPr lang="en-US" altLang="zh-CN" sz="1800">
                  <a:solidFill>
                    <a:srgbClr val="FF0000"/>
                  </a:solidFill>
                </a:rPr>
                <a:t> </a:t>
              </a:r>
              <a:r>
                <a:rPr lang="en-US" altLang="zh-TW" sz="1800">
                  <a:solidFill>
                    <a:srgbClr val="FF0000"/>
                  </a:solidFill>
                </a:rPr>
                <a:t>2 </a:t>
              </a:r>
              <a:r>
                <a:rPr lang="en-US" altLang="zh-CN" sz="1800">
                  <a:solidFill>
                    <a:srgbClr val="FF0000"/>
                  </a:solidFill>
                </a:rPr>
                <a:t> 0</a:t>
              </a:r>
              <a:r>
                <a:rPr lang="en-US" altLang="zh-TW" sz="1800"/>
                <a:t>  </a:t>
              </a:r>
            </a:p>
            <a:p>
              <a:pPr eaLnBrk="1" hangingPunct="1">
                <a:lnSpc>
                  <a:spcPct val="14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/>
                <a:t>	</a:t>
              </a:r>
              <a:r>
                <a:rPr lang="en-US" altLang="zh-CN" sz="1800"/>
                <a:t> </a:t>
              </a:r>
              <a:r>
                <a:rPr lang="en-US" altLang="zh-TW" sz="1800" i="1"/>
                <a:t>P</a:t>
              </a:r>
              <a:r>
                <a:rPr lang="en-US" altLang="zh-TW" sz="1800"/>
                <a:t>2	3 </a:t>
              </a:r>
              <a:r>
                <a:rPr lang="en-US" altLang="zh-CN" sz="1800"/>
                <a:t> </a:t>
              </a:r>
              <a:r>
                <a:rPr lang="en-US" altLang="zh-TW" sz="1800"/>
                <a:t>0 </a:t>
              </a:r>
              <a:r>
                <a:rPr lang="en-US" altLang="zh-CN" sz="1800"/>
                <a:t> </a:t>
              </a:r>
              <a:r>
                <a:rPr lang="en-US" altLang="zh-TW" sz="1800"/>
                <a:t>2 </a:t>
              </a:r>
              <a:r>
                <a:rPr lang="en-US" altLang="zh-CN" sz="1800"/>
                <a:t>     6</a:t>
              </a:r>
              <a:r>
                <a:rPr lang="en-US" altLang="zh-TW" sz="1800"/>
                <a:t> </a:t>
              </a:r>
              <a:r>
                <a:rPr lang="en-US" altLang="zh-CN" sz="1800"/>
                <a:t> </a:t>
              </a:r>
              <a:r>
                <a:rPr lang="en-US" altLang="zh-TW" sz="1800"/>
                <a:t>0</a:t>
              </a:r>
              <a:r>
                <a:rPr lang="en-US" altLang="zh-CN" sz="1800"/>
                <a:t> </a:t>
              </a:r>
              <a:r>
                <a:rPr lang="en-US" altLang="zh-TW" sz="1800"/>
                <a:t> </a:t>
              </a:r>
              <a:r>
                <a:rPr lang="en-US" altLang="zh-CN" sz="1800"/>
                <a:t>0</a:t>
              </a:r>
              <a:endParaRPr lang="en-US" altLang="zh-TW" sz="1800"/>
            </a:p>
            <a:p>
              <a:pPr eaLnBrk="1" hangingPunct="1">
                <a:lnSpc>
                  <a:spcPct val="14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/>
                <a:t>	 </a:t>
              </a:r>
              <a:r>
                <a:rPr lang="en-US" altLang="zh-TW" sz="1800" i="1"/>
                <a:t>P</a:t>
              </a:r>
              <a:r>
                <a:rPr lang="en-US" altLang="zh-TW" sz="1800"/>
                <a:t>3	2 </a:t>
              </a:r>
              <a:r>
                <a:rPr lang="en-US" altLang="zh-CN" sz="1800"/>
                <a:t> </a:t>
              </a:r>
              <a:r>
                <a:rPr lang="en-US" altLang="zh-TW" sz="1800"/>
                <a:t>1 </a:t>
              </a:r>
              <a:r>
                <a:rPr lang="en-US" altLang="zh-CN" sz="1800"/>
                <a:t> </a:t>
              </a:r>
              <a:r>
                <a:rPr lang="en-US" altLang="zh-TW" sz="1800"/>
                <a:t>1 	</a:t>
              </a:r>
              <a:r>
                <a:rPr lang="en-US" altLang="zh-CN" sz="1800"/>
                <a:t>  0</a:t>
              </a:r>
              <a:r>
                <a:rPr lang="en-US" altLang="zh-TW" sz="1800"/>
                <a:t> </a:t>
              </a:r>
              <a:r>
                <a:rPr lang="en-US" altLang="zh-CN" sz="1800"/>
                <a:t> 1</a:t>
              </a:r>
              <a:r>
                <a:rPr lang="en-US" altLang="zh-TW" sz="1800"/>
                <a:t> </a:t>
              </a:r>
              <a:r>
                <a:rPr lang="en-US" altLang="zh-CN" sz="1800"/>
                <a:t> 1</a:t>
              </a:r>
            </a:p>
            <a:p>
              <a:pPr eaLnBrk="1" hangingPunct="1">
                <a:lnSpc>
                  <a:spcPct val="14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/>
                <a:t>	 </a:t>
              </a:r>
              <a:r>
                <a:rPr lang="en-US" altLang="zh-TW" sz="1800" i="1"/>
                <a:t>P</a:t>
              </a:r>
              <a:r>
                <a:rPr lang="en-US" altLang="zh-TW" sz="1800"/>
                <a:t>4	0 </a:t>
              </a:r>
              <a:r>
                <a:rPr lang="en-US" altLang="zh-CN" sz="1800"/>
                <a:t> </a:t>
              </a:r>
              <a:r>
                <a:rPr lang="en-US" altLang="zh-TW" sz="1800"/>
                <a:t>0</a:t>
              </a:r>
              <a:r>
                <a:rPr lang="en-US" altLang="zh-CN" sz="1800"/>
                <a:t> </a:t>
              </a:r>
              <a:r>
                <a:rPr lang="en-US" altLang="zh-TW" sz="1800"/>
                <a:t> 2	</a:t>
              </a:r>
              <a:r>
                <a:rPr lang="en-US" altLang="zh-CN" sz="1800"/>
                <a:t>  </a:t>
              </a:r>
              <a:r>
                <a:rPr lang="en-US" altLang="zh-TW" sz="1800"/>
                <a:t>4</a:t>
              </a:r>
              <a:r>
                <a:rPr lang="en-US" altLang="zh-CN" sz="1800"/>
                <a:t> </a:t>
              </a:r>
              <a:r>
                <a:rPr lang="en-US" altLang="zh-TW" sz="1800"/>
                <a:t> 3 </a:t>
              </a:r>
              <a:r>
                <a:rPr lang="en-US" altLang="zh-CN" sz="1800"/>
                <a:t> 1</a:t>
              </a:r>
              <a:r>
                <a:rPr lang="en-US" altLang="zh-TW" sz="1800" b="0"/>
                <a:t> </a:t>
              </a:r>
              <a:endParaRPr lang="en-US" altLang="zh-CN" sz="1800" b="0"/>
            </a:p>
          </p:txBody>
        </p:sp>
        <p:sp>
          <p:nvSpPr>
            <p:cNvPr id="27663" name="Rectangle 6"/>
            <p:cNvSpPr>
              <a:spLocks noChangeArrowheads="1"/>
            </p:cNvSpPr>
            <p:nvPr/>
          </p:nvSpPr>
          <p:spPr bwMode="auto">
            <a:xfrm>
              <a:off x="96" y="1248"/>
              <a:ext cx="2736" cy="16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itchFamily="2" charset="2"/>
                <a:buChar char="n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itchFamily="18" charset="2"/>
                <a:buChar char="4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itchFamily="18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600"/>
            </a:p>
          </p:txBody>
        </p:sp>
      </p:grpSp>
      <p:grpSp>
        <p:nvGrpSpPr>
          <p:cNvPr id="333831" name="Group 7"/>
          <p:cNvGrpSpPr>
            <a:grpSpLocks/>
          </p:cNvGrpSpPr>
          <p:nvPr/>
        </p:nvGrpSpPr>
        <p:grpSpPr bwMode="auto">
          <a:xfrm>
            <a:off x="381000" y="4953000"/>
            <a:ext cx="8305800" cy="530225"/>
            <a:chOff x="240" y="3120"/>
            <a:chExt cx="5232" cy="334"/>
          </a:xfrm>
        </p:grpSpPr>
        <p:sp>
          <p:nvSpPr>
            <p:cNvPr id="27660" name="Rectangle 8"/>
            <p:cNvSpPr>
              <a:spLocks noChangeArrowheads="1"/>
            </p:cNvSpPr>
            <p:nvPr/>
          </p:nvSpPr>
          <p:spPr bwMode="auto">
            <a:xfrm>
              <a:off x="240" y="3120"/>
              <a:ext cx="5232" cy="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itchFamily="2" charset="2"/>
                <a:buChar char="n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itchFamily="18" charset="2"/>
                <a:buChar char="4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itchFamily="18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lvl="1"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>
                  <a:solidFill>
                    <a:srgbClr val="FF0000"/>
                  </a:solidFill>
                </a:rPr>
                <a:t>进程</a:t>
              </a:r>
              <a:r>
                <a:rPr lang="en-US" altLang="zh-CN" sz="2400" i="1">
                  <a:solidFill>
                    <a:srgbClr val="FF0000"/>
                  </a:solidFill>
                </a:rPr>
                <a:t>P</a:t>
              </a:r>
              <a:r>
                <a:rPr lang="en-US" altLang="zh-CN" sz="2400" baseline="-25000">
                  <a:solidFill>
                    <a:srgbClr val="FF0000"/>
                  </a:solidFill>
                </a:rPr>
                <a:t>0</a:t>
              </a:r>
              <a:r>
                <a:rPr lang="en-US" altLang="zh-CN" sz="2400">
                  <a:solidFill>
                    <a:srgbClr val="FF0000"/>
                  </a:solidFill>
                </a:rPr>
                <a:t>, </a:t>
              </a:r>
              <a:r>
                <a:rPr lang="en-US" altLang="zh-CN" sz="2400" i="1">
                  <a:solidFill>
                    <a:srgbClr val="FF0000"/>
                  </a:solidFill>
                </a:rPr>
                <a:t>P</a:t>
              </a:r>
              <a:r>
                <a:rPr lang="en-US" altLang="zh-CN" sz="2400" baseline="-25000">
                  <a:solidFill>
                    <a:srgbClr val="FF0000"/>
                  </a:solidFill>
                </a:rPr>
                <a:t>1</a:t>
              </a:r>
              <a:r>
                <a:rPr lang="en-US" altLang="zh-CN" sz="2400">
                  <a:solidFill>
                    <a:srgbClr val="FF0000"/>
                  </a:solidFill>
                </a:rPr>
                <a:t>, </a:t>
              </a:r>
              <a:r>
                <a:rPr lang="en-US" altLang="zh-CN" sz="2400" i="1">
                  <a:solidFill>
                    <a:srgbClr val="FF0000"/>
                  </a:solidFill>
                </a:rPr>
                <a:t>P</a:t>
              </a:r>
              <a:r>
                <a:rPr lang="en-US" altLang="zh-CN" sz="2400" baseline="-25000">
                  <a:solidFill>
                    <a:srgbClr val="FF0000"/>
                  </a:solidFill>
                </a:rPr>
                <a:t>2</a:t>
              </a:r>
              <a:r>
                <a:rPr lang="en-US" altLang="zh-CN" sz="2400">
                  <a:solidFill>
                    <a:srgbClr val="FF0000"/>
                  </a:solidFill>
                </a:rPr>
                <a:t>, </a:t>
              </a:r>
              <a:r>
                <a:rPr lang="en-US" altLang="zh-CN" sz="2400" i="1">
                  <a:solidFill>
                    <a:srgbClr val="FF0000"/>
                  </a:solidFill>
                </a:rPr>
                <a:t>P</a:t>
              </a:r>
              <a:r>
                <a:rPr lang="en-US" altLang="zh-CN" sz="2400" baseline="-25000">
                  <a:solidFill>
                    <a:srgbClr val="FF0000"/>
                  </a:solidFill>
                </a:rPr>
                <a:t>3</a:t>
              </a:r>
              <a:r>
                <a:rPr lang="en-US" altLang="zh-CN" sz="2400">
                  <a:solidFill>
                    <a:srgbClr val="FF0000"/>
                  </a:solidFill>
                </a:rPr>
                <a:t>, </a:t>
              </a:r>
              <a:r>
                <a:rPr lang="en-US" altLang="zh-CN" sz="2400" i="1">
                  <a:solidFill>
                    <a:srgbClr val="FF0000"/>
                  </a:solidFill>
                </a:rPr>
                <a:t>P</a:t>
              </a:r>
              <a:r>
                <a:rPr lang="en-US" altLang="zh-CN" sz="2400" baseline="-25000">
                  <a:solidFill>
                    <a:srgbClr val="FF0000"/>
                  </a:solidFill>
                </a:rPr>
                <a:t>4</a:t>
              </a:r>
              <a:r>
                <a:rPr lang="zh-CN" altLang="en-US" sz="2400">
                  <a:solidFill>
                    <a:srgbClr val="FF0000"/>
                  </a:solidFill>
                </a:rPr>
                <a:t>一个也没法执行，死锁进程组</a:t>
              </a:r>
            </a:p>
          </p:txBody>
        </p:sp>
        <p:pic>
          <p:nvPicPr>
            <p:cNvPr id="27661" name="Picture 9" descr="j011583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5" y="3241"/>
              <a:ext cx="119" cy="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33834" name="Group 10"/>
          <p:cNvGrpSpPr>
            <a:grpSpLocks/>
          </p:cNvGrpSpPr>
          <p:nvPr/>
        </p:nvGrpSpPr>
        <p:grpSpPr bwMode="auto">
          <a:xfrm>
            <a:off x="381000" y="5565775"/>
            <a:ext cx="5257800" cy="530225"/>
            <a:chOff x="240" y="3506"/>
            <a:chExt cx="3312" cy="334"/>
          </a:xfrm>
        </p:grpSpPr>
        <p:sp>
          <p:nvSpPr>
            <p:cNvPr id="27658" name="Rectangle 11"/>
            <p:cNvSpPr>
              <a:spLocks noChangeArrowheads="1"/>
            </p:cNvSpPr>
            <p:nvPr/>
          </p:nvSpPr>
          <p:spPr bwMode="auto">
            <a:xfrm>
              <a:off x="240" y="3506"/>
              <a:ext cx="3312" cy="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itchFamily="2" charset="2"/>
                <a:buChar char="n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itchFamily="18" charset="2"/>
                <a:buChar char="4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itchFamily="18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lvl="1"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>
                  <a:solidFill>
                    <a:srgbClr val="FF0000"/>
                  </a:solidFill>
                </a:rPr>
                <a:t>此次申请被拒绝</a:t>
              </a:r>
            </a:p>
          </p:txBody>
        </p:sp>
        <p:pic>
          <p:nvPicPr>
            <p:cNvPr id="27659" name="Picture 12" descr="j011583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5" y="3636"/>
              <a:ext cx="119" cy="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33837" name="Group 13"/>
          <p:cNvGrpSpPr>
            <a:grpSpLocks/>
          </p:cNvGrpSpPr>
          <p:nvPr/>
        </p:nvGrpSpPr>
        <p:grpSpPr bwMode="auto">
          <a:xfrm>
            <a:off x="-685800" y="1905000"/>
            <a:ext cx="5638800" cy="2781300"/>
            <a:chOff x="-480" y="1200"/>
            <a:chExt cx="3552" cy="1752"/>
          </a:xfrm>
        </p:grpSpPr>
        <p:sp>
          <p:nvSpPr>
            <p:cNvPr id="27656" name="Rectangle 14"/>
            <p:cNvSpPr>
              <a:spLocks noChangeArrowheads="1"/>
            </p:cNvSpPr>
            <p:nvPr/>
          </p:nvSpPr>
          <p:spPr bwMode="auto">
            <a:xfrm>
              <a:off x="-480" y="1200"/>
              <a:ext cx="3552" cy="17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itchFamily="2" charset="2"/>
                <a:buChar char="n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itchFamily="18" charset="2"/>
                <a:buChar char="4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itchFamily="18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4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solidFill>
                    <a:srgbClr val="993300"/>
                  </a:solidFill>
                </a:rPr>
                <a:t>	</a:t>
              </a:r>
              <a:r>
                <a:rPr lang="en-US" altLang="zh-CN" sz="1800">
                  <a:solidFill>
                    <a:srgbClr val="993300"/>
                  </a:solidFill>
                </a:rPr>
                <a:t>       </a:t>
              </a:r>
              <a:r>
                <a:rPr lang="en-US" altLang="zh-TW" sz="1800" u="sng">
                  <a:solidFill>
                    <a:srgbClr val="FF0000"/>
                  </a:solidFill>
                </a:rPr>
                <a:t>Allocation</a:t>
              </a:r>
              <a:r>
                <a:rPr lang="en-US" altLang="zh-CN" sz="1800" u="sng">
                  <a:solidFill>
                    <a:srgbClr val="FF0000"/>
                  </a:solidFill>
                </a:rPr>
                <a:t>        Need         </a:t>
              </a:r>
              <a:r>
                <a:rPr lang="en-US" altLang="zh-TW" sz="1800" u="sng">
                  <a:solidFill>
                    <a:srgbClr val="FF0000"/>
                  </a:solidFill>
                </a:rPr>
                <a:t>Available</a:t>
              </a:r>
              <a:endParaRPr lang="en-US" altLang="zh-TW" sz="1800">
                <a:solidFill>
                  <a:srgbClr val="FF0000"/>
                </a:solidFill>
              </a:endParaRPr>
            </a:p>
            <a:p>
              <a:pPr eaLnBrk="1" hangingPunct="1">
                <a:lnSpc>
                  <a:spcPct val="14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solidFill>
                    <a:srgbClr val="993300"/>
                  </a:solidFill>
                </a:rPr>
                <a:t>	</a:t>
              </a:r>
              <a:r>
                <a:rPr lang="en-US" altLang="zh-TW" sz="1800"/>
                <a:t>	</a:t>
              </a:r>
              <a:r>
                <a:rPr lang="en-US" altLang="zh-TW" sz="1800" i="1"/>
                <a:t>A B C 	</a:t>
              </a:r>
              <a:r>
                <a:rPr lang="en-US" altLang="zh-CN" sz="1800" i="1"/>
                <a:t>  </a:t>
              </a:r>
              <a:r>
                <a:rPr lang="en-US" altLang="zh-TW" sz="1800" i="1"/>
                <a:t>A B C</a:t>
              </a:r>
              <a:r>
                <a:rPr lang="en-US" altLang="zh-CN" sz="1800" i="1"/>
                <a:t>        </a:t>
              </a:r>
              <a:r>
                <a:rPr lang="en-US" altLang="zh-TW" sz="1800" i="1"/>
                <a:t> </a:t>
              </a:r>
              <a:r>
                <a:rPr lang="en-US" altLang="zh-CN" sz="1800" i="1"/>
                <a:t> </a:t>
              </a:r>
              <a:r>
                <a:rPr lang="en-US" altLang="zh-TW" sz="1800" i="1"/>
                <a:t>A</a:t>
              </a:r>
              <a:r>
                <a:rPr lang="en-US" altLang="zh-CN" sz="1800" i="1"/>
                <a:t> </a:t>
              </a:r>
              <a:r>
                <a:rPr lang="en-US" altLang="zh-TW" sz="1800" i="1"/>
                <a:t> B </a:t>
              </a:r>
              <a:r>
                <a:rPr lang="en-US" altLang="zh-CN" sz="1800" i="1"/>
                <a:t> </a:t>
              </a:r>
              <a:r>
                <a:rPr lang="en-US" altLang="zh-TW" sz="1800" i="1"/>
                <a:t>C</a:t>
              </a:r>
            </a:p>
            <a:p>
              <a:pPr eaLnBrk="1" hangingPunct="1">
                <a:lnSpc>
                  <a:spcPct val="14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/>
                <a:t>	</a:t>
              </a:r>
              <a:r>
                <a:rPr lang="en-US" altLang="zh-CN" sz="1800"/>
                <a:t> </a:t>
              </a:r>
              <a:r>
                <a:rPr lang="en-US" altLang="zh-TW" sz="1800" i="1"/>
                <a:t>P</a:t>
              </a:r>
              <a:r>
                <a:rPr lang="en-US" altLang="zh-TW" sz="1800"/>
                <a:t>0	</a:t>
              </a:r>
              <a:r>
                <a:rPr lang="en-US" altLang="zh-CN" sz="1800">
                  <a:solidFill>
                    <a:srgbClr val="FF0000"/>
                  </a:solidFill>
                </a:rPr>
                <a:t>0</a:t>
              </a:r>
              <a:r>
                <a:rPr lang="en-US" altLang="zh-TW" sz="1800">
                  <a:solidFill>
                    <a:srgbClr val="FF0000"/>
                  </a:solidFill>
                </a:rPr>
                <a:t> </a:t>
              </a:r>
              <a:r>
                <a:rPr lang="en-US" altLang="zh-CN" sz="1800">
                  <a:solidFill>
                    <a:srgbClr val="FF0000"/>
                  </a:solidFill>
                </a:rPr>
                <a:t> 3</a:t>
              </a:r>
              <a:r>
                <a:rPr lang="en-US" altLang="zh-TW" sz="1800">
                  <a:solidFill>
                    <a:srgbClr val="FF0000"/>
                  </a:solidFill>
                </a:rPr>
                <a:t> </a:t>
              </a:r>
              <a:r>
                <a:rPr lang="en-US" altLang="zh-CN" sz="1800">
                  <a:solidFill>
                    <a:srgbClr val="FF0000"/>
                  </a:solidFill>
                </a:rPr>
                <a:t> 0</a:t>
              </a:r>
              <a:r>
                <a:rPr lang="en-US" altLang="zh-TW" sz="1800">
                  <a:solidFill>
                    <a:srgbClr val="FF0000"/>
                  </a:solidFill>
                </a:rPr>
                <a:t>	</a:t>
              </a:r>
              <a:r>
                <a:rPr lang="en-US" altLang="zh-CN" sz="1800">
                  <a:solidFill>
                    <a:srgbClr val="FF0000"/>
                  </a:solidFill>
                </a:rPr>
                <a:t>  </a:t>
              </a:r>
              <a:r>
                <a:rPr lang="en-US" altLang="zh-TW" sz="1800">
                  <a:solidFill>
                    <a:srgbClr val="FF0000"/>
                  </a:solidFill>
                </a:rPr>
                <a:t>7</a:t>
              </a:r>
              <a:r>
                <a:rPr lang="en-US" altLang="zh-CN" sz="1800">
                  <a:solidFill>
                    <a:srgbClr val="FF0000"/>
                  </a:solidFill>
                </a:rPr>
                <a:t> </a:t>
              </a:r>
              <a:r>
                <a:rPr lang="en-US" altLang="zh-TW" sz="1800">
                  <a:solidFill>
                    <a:srgbClr val="FF0000"/>
                  </a:solidFill>
                </a:rPr>
                <a:t> </a:t>
              </a:r>
              <a:r>
                <a:rPr lang="en-US" altLang="zh-CN" sz="1800">
                  <a:solidFill>
                    <a:srgbClr val="FF0000"/>
                  </a:solidFill>
                </a:rPr>
                <a:t>2</a:t>
              </a:r>
              <a:r>
                <a:rPr lang="en-US" altLang="zh-TW" sz="1800">
                  <a:solidFill>
                    <a:srgbClr val="FF0000"/>
                  </a:solidFill>
                </a:rPr>
                <a:t> </a:t>
              </a:r>
              <a:r>
                <a:rPr lang="en-US" altLang="zh-CN" sz="1800">
                  <a:solidFill>
                    <a:srgbClr val="FF0000"/>
                  </a:solidFill>
                </a:rPr>
                <a:t> </a:t>
              </a:r>
              <a:r>
                <a:rPr lang="en-US" altLang="zh-TW" sz="1800">
                  <a:solidFill>
                    <a:srgbClr val="FF0000"/>
                  </a:solidFill>
                </a:rPr>
                <a:t>3</a:t>
              </a:r>
              <a:r>
                <a:rPr lang="en-US" altLang="zh-TW" sz="1800"/>
                <a:t> 	</a:t>
              </a:r>
              <a:r>
                <a:rPr lang="en-US" altLang="zh-CN" sz="1800"/>
                <a:t>        </a:t>
              </a:r>
              <a:r>
                <a:rPr lang="en-US" altLang="zh-CN" sz="1800">
                  <a:solidFill>
                    <a:srgbClr val="FF0000"/>
                  </a:solidFill>
                </a:rPr>
                <a:t>2</a:t>
              </a:r>
              <a:r>
                <a:rPr lang="en-US" altLang="zh-TW" sz="1800">
                  <a:solidFill>
                    <a:srgbClr val="FF0000"/>
                  </a:solidFill>
                </a:rPr>
                <a:t> </a:t>
              </a:r>
              <a:r>
                <a:rPr lang="en-US" altLang="zh-CN" sz="1800">
                  <a:solidFill>
                    <a:srgbClr val="FF0000"/>
                  </a:solidFill>
                </a:rPr>
                <a:t> 1 </a:t>
              </a:r>
              <a:r>
                <a:rPr lang="en-US" altLang="zh-TW" sz="1800">
                  <a:solidFill>
                    <a:srgbClr val="FF0000"/>
                  </a:solidFill>
                </a:rPr>
                <a:t> </a:t>
              </a:r>
              <a:r>
                <a:rPr lang="en-US" altLang="zh-CN" sz="1800">
                  <a:solidFill>
                    <a:srgbClr val="FF0000"/>
                  </a:solidFill>
                </a:rPr>
                <a:t>0</a:t>
              </a:r>
            </a:p>
            <a:p>
              <a:pPr eaLnBrk="1" hangingPunct="1">
                <a:lnSpc>
                  <a:spcPct val="14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/>
                <a:t>	</a:t>
              </a:r>
              <a:r>
                <a:rPr lang="en-US" altLang="zh-CN" sz="1800"/>
                <a:t> </a:t>
              </a:r>
              <a:r>
                <a:rPr lang="en-US" altLang="zh-TW" sz="1800" i="1"/>
                <a:t>P</a:t>
              </a:r>
              <a:r>
                <a:rPr lang="en-US" altLang="zh-TW" sz="1800"/>
                <a:t>1	</a:t>
              </a:r>
              <a:r>
                <a:rPr lang="en-US" altLang="zh-CN" sz="1800">
                  <a:solidFill>
                    <a:srgbClr val="FF0000"/>
                  </a:solidFill>
                </a:rPr>
                <a:t>3</a:t>
              </a:r>
              <a:r>
                <a:rPr lang="en-US" altLang="zh-TW" sz="1800">
                  <a:solidFill>
                    <a:srgbClr val="FF0000"/>
                  </a:solidFill>
                </a:rPr>
                <a:t> </a:t>
              </a:r>
              <a:r>
                <a:rPr lang="en-US" altLang="zh-CN" sz="1800">
                  <a:solidFill>
                    <a:srgbClr val="FF0000"/>
                  </a:solidFill>
                </a:rPr>
                <a:t> </a:t>
              </a:r>
              <a:r>
                <a:rPr lang="en-US" altLang="zh-TW" sz="1800">
                  <a:solidFill>
                    <a:srgbClr val="FF0000"/>
                  </a:solidFill>
                </a:rPr>
                <a:t>0 </a:t>
              </a:r>
              <a:r>
                <a:rPr lang="en-US" altLang="zh-CN" sz="1800">
                  <a:solidFill>
                    <a:srgbClr val="FF0000"/>
                  </a:solidFill>
                </a:rPr>
                <a:t> 2</a:t>
              </a:r>
              <a:r>
                <a:rPr lang="en-US" altLang="zh-TW" sz="1800"/>
                <a:t> 	</a:t>
              </a:r>
              <a:r>
                <a:rPr lang="en-US" altLang="zh-CN" sz="1800"/>
                <a:t>  </a:t>
              </a:r>
              <a:r>
                <a:rPr lang="en-US" altLang="zh-CN" sz="1800">
                  <a:solidFill>
                    <a:srgbClr val="FF0000"/>
                  </a:solidFill>
                </a:rPr>
                <a:t>0</a:t>
              </a:r>
              <a:r>
                <a:rPr lang="en-US" altLang="zh-TW" sz="1800">
                  <a:solidFill>
                    <a:srgbClr val="FF0000"/>
                  </a:solidFill>
                </a:rPr>
                <a:t> </a:t>
              </a:r>
              <a:r>
                <a:rPr lang="en-US" altLang="zh-CN" sz="1800">
                  <a:solidFill>
                    <a:srgbClr val="FF0000"/>
                  </a:solidFill>
                </a:rPr>
                <a:t> </a:t>
              </a:r>
              <a:r>
                <a:rPr lang="en-US" altLang="zh-TW" sz="1800">
                  <a:solidFill>
                    <a:srgbClr val="FF0000"/>
                  </a:solidFill>
                </a:rPr>
                <a:t>2 </a:t>
              </a:r>
              <a:r>
                <a:rPr lang="en-US" altLang="zh-CN" sz="1800">
                  <a:solidFill>
                    <a:srgbClr val="FF0000"/>
                  </a:solidFill>
                </a:rPr>
                <a:t> 0</a:t>
              </a:r>
              <a:r>
                <a:rPr lang="en-US" altLang="zh-TW" sz="1800"/>
                <a:t>  </a:t>
              </a:r>
            </a:p>
            <a:p>
              <a:pPr eaLnBrk="1" hangingPunct="1">
                <a:lnSpc>
                  <a:spcPct val="14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/>
                <a:t>	</a:t>
              </a:r>
              <a:r>
                <a:rPr lang="en-US" altLang="zh-CN" sz="1800"/>
                <a:t> </a:t>
              </a:r>
              <a:r>
                <a:rPr lang="en-US" altLang="zh-TW" sz="1800" i="1"/>
                <a:t>P</a:t>
              </a:r>
              <a:r>
                <a:rPr lang="en-US" altLang="zh-TW" sz="1800"/>
                <a:t>2	3 </a:t>
              </a:r>
              <a:r>
                <a:rPr lang="en-US" altLang="zh-CN" sz="1800"/>
                <a:t> </a:t>
              </a:r>
              <a:r>
                <a:rPr lang="en-US" altLang="zh-TW" sz="1800"/>
                <a:t>0 </a:t>
              </a:r>
              <a:r>
                <a:rPr lang="en-US" altLang="zh-CN" sz="1800"/>
                <a:t> </a:t>
              </a:r>
              <a:r>
                <a:rPr lang="en-US" altLang="zh-TW" sz="1800"/>
                <a:t>2 </a:t>
              </a:r>
              <a:r>
                <a:rPr lang="en-US" altLang="zh-CN" sz="1800"/>
                <a:t>     6</a:t>
              </a:r>
              <a:r>
                <a:rPr lang="en-US" altLang="zh-TW" sz="1800"/>
                <a:t> </a:t>
              </a:r>
              <a:r>
                <a:rPr lang="en-US" altLang="zh-CN" sz="1800"/>
                <a:t> </a:t>
              </a:r>
              <a:r>
                <a:rPr lang="en-US" altLang="zh-TW" sz="1800"/>
                <a:t>0 </a:t>
              </a:r>
              <a:r>
                <a:rPr lang="en-US" altLang="zh-CN" sz="1800"/>
                <a:t> 0</a:t>
              </a:r>
              <a:endParaRPr lang="en-US" altLang="zh-TW" sz="1800"/>
            </a:p>
            <a:p>
              <a:pPr eaLnBrk="1" hangingPunct="1">
                <a:lnSpc>
                  <a:spcPct val="14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/>
                <a:t>	 </a:t>
              </a:r>
              <a:r>
                <a:rPr lang="en-US" altLang="zh-TW" sz="1800" i="1"/>
                <a:t>P</a:t>
              </a:r>
              <a:r>
                <a:rPr lang="en-US" altLang="zh-TW" sz="1800"/>
                <a:t>3	2 </a:t>
              </a:r>
              <a:r>
                <a:rPr lang="en-US" altLang="zh-CN" sz="1800"/>
                <a:t> </a:t>
              </a:r>
              <a:r>
                <a:rPr lang="en-US" altLang="zh-TW" sz="1800"/>
                <a:t>1 </a:t>
              </a:r>
              <a:r>
                <a:rPr lang="en-US" altLang="zh-CN" sz="1800"/>
                <a:t> </a:t>
              </a:r>
              <a:r>
                <a:rPr lang="en-US" altLang="zh-TW" sz="1800"/>
                <a:t>1 	</a:t>
              </a:r>
              <a:r>
                <a:rPr lang="en-US" altLang="zh-CN" sz="1800"/>
                <a:t>  0</a:t>
              </a:r>
              <a:r>
                <a:rPr lang="en-US" altLang="zh-TW" sz="1800"/>
                <a:t> </a:t>
              </a:r>
              <a:r>
                <a:rPr lang="en-US" altLang="zh-CN" sz="1800"/>
                <a:t> 1</a:t>
              </a:r>
              <a:r>
                <a:rPr lang="en-US" altLang="zh-TW" sz="1800"/>
                <a:t> </a:t>
              </a:r>
              <a:r>
                <a:rPr lang="en-US" altLang="zh-CN" sz="1800"/>
                <a:t> 1</a:t>
              </a:r>
            </a:p>
            <a:p>
              <a:pPr eaLnBrk="1" hangingPunct="1">
                <a:lnSpc>
                  <a:spcPct val="14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/>
                <a:t>	 </a:t>
              </a:r>
              <a:r>
                <a:rPr lang="en-US" altLang="zh-TW" sz="1800" i="1"/>
                <a:t>P</a:t>
              </a:r>
              <a:r>
                <a:rPr lang="en-US" altLang="zh-TW" sz="1800"/>
                <a:t>4	0 </a:t>
              </a:r>
              <a:r>
                <a:rPr lang="en-US" altLang="zh-CN" sz="1800"/>
                <a:t> </a:t>
              </a:r>
              <a:r>
                <a:rPr lang="en-US" altLang="zh-TW" sz="1800"/>
                <a:t>0</a:t>
              </a:r>
              <a:r>
                <a:rPr lang="en-US" altLang="zh-CN" sz="1800"/>
                <a:t> </a:t>
              </a:r>
              <a:r>
                <a:rPr lang="en-US" altLang="zh-TW" sz="1800"/>
                <a:t> 2	</a:t>
              </a:r>
              <a:r>
                <a:rPr lang="en-US" altLang="zh-CN" sz="1800"/>
                <a:t>  </a:t>
              </a:r>
              <a:r>
                <a:rPr lang="en-US" altLang="zh-TW" sz="1800"/>
                <a:t>4 </a:t>
              </a:r>
              <a:r>
                <a:rPr lang="en-US" altLang="zh-CN" sz="1800"/>
                <a:t> </a:t>
              </a:r>
              <a:r>
                <a:rPr lang="en-US" altLang="zh-TW" sz="1800"/>
                <a:t>3</a:t>
              </a:r>
              <a:r>
                <a:rPr lang="en-US" altLang="zh-CN" sz="1800"/>
                <a:t> </a:t>
              </a:r>
              <a:r>
                <a:rPr lang="en-US" altLang="zh-TW" sz="1800"/>
                <a:t> </a:t>
              </a:r>
              <a:r>
                <a:rPr lang="en-US" altLang="zh-CN" sz="1800"/>
                <a:t>1</a:t>
              </a:r>
              <a:r>
                <a:rPr lang="en-US" altLang="zh-TW" sz="1800" b="0"/>
                <a:t> </a:t>
              </a:r>
              <a:endParaRPr lang="en-US" altLang="zh-CN" sz="1800" b="0"/>
            </a:p>
          </p:txBody>
        </p:sp>
        <p:sp>
          <p:nvSpPr>
            <p:cNvPr id="27657" name="Rectangle 15"/>
            <p:cNvSpPr>
              <a:spLocks noChangeArrowheads="1"/>
            </p:cNvSpPr>
            <p:nvPr/>
          </p:nvSpPr>
          <p:spPr bwMode="auto">
            <a:xfrm>
              <a:off x="96" y="1248"/>
              <a:ext cx="2736" cy="16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itchFamily="2" charset="2"/>
                <a:buChar char="n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itchFamily="18" charset="2"/>
                <a:buChar char="4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itchFamily="18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6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33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33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33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33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382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银行家算法讨论：</a:t>
            </a:r>
          </a:p>
        </p:txBody>
      </p:sp>
      <p:grpSp>
        <p:nvGrpSpPr>
          <p:cNvPr id="339975" name="Group 7"/>
          <p:cNvGrpSpPr>
            <a:grpSpLocks/>
          </p:cNvGrpSpPr>
          <p:nvPr/>
        </p:nvGrpSpPr>
        <p:grpSpPr bwMode="auto">
          <a:xfrm>
            <a:off x="533400" y="1371600"/>
            <a:ext cx="8305800" cy="968375"/>
            <a:chOff x="240" y="3120"/>
            <a:chExt cx="5232" cy="610"/>
          </a:xfrm>
        </p:grpSpPr>
        <p:sp>
          <p:nvSpPr>
            <p:cNvPr id="28685" name="Rectangle 8"/>
            <p:cNvSpPr>
              <a:spLocks noChangeArrowheads="1"/>
            </p:cNvSpPr>
            <p:nvPr/>
          </p:nvSpPr>
          <p:spPr bwMode="auto">
            <a:xfrm>
              <a:off x="240" y="3120"/>
              <a:ext cx="5232" cy="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itchFamily="2" charset="2"/>
                <a:buChar char="n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itchFamily="18" charset="2"/>
                <a:buChar char="4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itchFamily="18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lvl="1"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/>
                <a:t>每个进程进入系统时必须告知所需资源的最大数量</a:t>
              </a:r>
            </a:p>
            <a:p>
              <a:pPr lvl="1"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>
                  <a:solidFill>
                    <a:srgbClr val="CC0000"/>
                  </a:solidFill>
                </a:rPr>
                <a:t>对应用程序员要求高</a:t>
              </a:r>
            </a:p>
          </p:txBody>
        </p:sp>
        <p:pic>
          <p:nvPicPr>
            <p:cNvPr id="28686" name="Picture 9" descr="j011583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5" y="3241"/>
              <a:ext cx="119" cy="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39984" name="Group 16"/>
          <p:cNvGrpSpPr>
            <a:grpSpLocks/>
          </p:cNvGrpSpPr>
          <p:nvPr/>
        </p:nvGrpSpPr>
        <p:grpSpPr bwMode="auto">
          <a:xfrm>
            <a:off x="533400" y="2457450"/>
            <a:ext cx="8305800" cy="968375"/>
            <a:chOff x="240" y="3120"/>
            <a:chExt cx="5232" cy="610"/>
          </a:xfrm>
        </p:grpSpPr>
        <p:sp>
          <p:nvSpPr>
            <p:cNvPr id="28683" name="Rectangle 17"/>
            <p:cNvSpPr>
              <a:spLocks noChangeArrowheads="1"/>
            </p:cNvSpPr>
            <p:nvPr/>
          </p:nvSpPr>
          <p:spPr bwMode="auto">
            <a:xfrm>
              <a:off x="240" y="3120"/>
              <a:ext cx="5232" cy="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itchFamily="2" charset="2"/>
                <a:buChar char="n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itchFamily="18" charset="2"/>
                <a:buChar char="4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itchFamily="18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lvl="1"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/>
                <a:t>安全序列寻找算法（安全状态判定算法）计算</a:t>
              </a:r>
              <a:r>
                <a:rPr lang="zh-CN" altLang="en-US" sz="2400">
                  <a:solidFill>
                    <a:srgbClr val="CC0000"/>
                  </a:solidFill>
                </a:rPr>
                <a:t>时间</a:t>
              </a:r>
              <a:br>
                <a:rPr lang="zh-CN" altLang="en-US" sz="2400">
                  <a:solidFill>
                    <a:srgbClr val="CC0000"/>
                  </a:solidFill>
                </a:rPr>
              </a:br>
              <a:r>
                <a:rPr lang="zh-CN" altLang="en-US" sz="2400">
                  <a:solidFill>
                    <a:srgbClr val="CC0000"/>
                  </a:solidFill>
                </a:rPr>
                <a:t>复杂度为</a:t>
              </a:r>
              <a:r>
                <a:rPr lang="en-US" altLang="zh-CN" sz="2400">
                  <a:solidFill>
                    <a:srgbClr val="CC0000"/>
                  </a:solidFill>
                </a:rPr>
                <a:t>O(mn</a:t>
              </a:r>
              <a:r>
                <a:rPr lang="en-US" altLang="zh-CN" sz="2400" baseline="30000">
                  <a:solidFill>
                    <a:srgbClr val="CC0000"/>
                  </a:solidFill>
                </a:rPr>
                <a:t>2</a:t>
              </a:r>
              <a:r>
                <a:rPr lang="en-US" altLang="zh-CN" sz="2400">
                  <a:solidFill>
                    <a:srgbClr val="CC0000"/>
                  </a:solidFill>
                </a:rPr>
                <a:t>)</a:t>
              </a:r>
              <a:r>
                <a:rPr lang="zh-CN" altLang="en-US" sz="2400">
                  <a:solidFill>
                    <a:srgbClr val="CC0000"/>
                  </a:solidFill>
                </a:rPr>
                <a:t>，过于复杂</a:t>
              </a:r>
            </a:p>
          </p:txBody>
        </p:sp>
        <p:pic>
          <p:nvPicPr>
            <p:cNvPr id="28684" name="Picture 18" descr="j011583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5" y="3241"/>
              <a:ext cx="119" cy="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39987" name="Group 19"/>
          <p:cNvGrpSpPr>
            <a:grpSpLocks/>
          </p:cNvGrpSpPr>
          <p:nvPr/>
        </p:nvGrpSpPr>
        <p:grpSpPr bwMode="auto">
          <a:xfrm>
            <a:off x="533400" y="3505200"/>
            <a:ext cx="8305800" cy="968375"/>
            <a:chOff x="240" y="3120"/>
            <a:chExt cx="5232" cy="610"/>
          </a:xfrm>
        </p:grpSpPr>
        <p:sp>
          <p:nvSpPr>
            <p:cNvPr id="28681" name="Rectangle 20"/>
            <p:cNvSpPr>
              <a:spLocks noChangeArrowheads="1"/>
            </p:cNvSpPr>
            <p:nvPr/>
          </p:nvSpPr>
          <p:spPr bwMode="auto">
            <a:xfrm>
              <a:off x="240" y="3120"/>
              <a:ext cx="5232" cy="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itchFamily="2" charset="2"/>
                <a:buChar char="n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itchFamily="18" charset="2"/>
                <a:buChar char="4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itchFamily="18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lvl="1"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/>
                <a:t>若每次资源请求都要调用银行家算法，耗时过大，</a:t>
              </a:r>
            </a:p>
            <a:p>
              <a:pPr lvl="1"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>
                  <a:solidFill>
                    <a:srgbClr val="CC0000"/>
                  </a:solidFill>
                </a:rPr>
                <a:t>系统效率降低</a:t>
              </a:r>
            </a:p>
          </p:txBody>
        </p:sp>
        <p:pic>
          <p:nvPicPr>
            <p:cNvPr id="28682" name="Picture 21" descr="j011583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5" y="3241"/>
              <a:ext cx="119" cy="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39990" name="Group 22"/>
          <p:cNvGrpSpPr>
            <a:grpSpLocks/>
          </p:cNvGrpSpPr>
          <p:nvPr/>
        </p:nvGrpSpPr>
        <p:grpSpPr bwMode="auto">
          <a:xfrm>
            <a:off x="533400" y="4533900"/>
            <a:ext cx="8305800" cy="1406525"/>
            <a:chOff x="240" y="3120"/>
            <a:chExt cx="5232" cy="886"/>
          </a:xfrm>
        </p:grpSpPr>
        <p:sp>
          <p:nvSpPr>
            <p:cNvPr id="28679" name="Rectangle 23"/>
            <p:cNvSpPr>
              <a:spLocks noChangeArrowheads="1"/>
            </p:cNvSpPr>
            <p:nvPr/>
          </p:nvSpPr>
          <p:spPr bwMode="auto">
            <a:xfrm>
              <a:off x="240" y="3120"/>
              <a:ext cx="5232" cy="8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itchFamily="2" charset="2"/>
                <a:buChar char="n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itchFamily="18" charset="2"/>
                <a:buChar char="4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itchFamily="18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lvl="1"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/>
                <a:t>采用此算法，存在情况：当前有资源可用，尽管可</a:t>
              </a:r>
              <a:br>
                <a:rPr lang="zh-CN" altLang="en-US" sz="2400"/>
              </a:br>
              <a:r>
                <a:rPr lang="zh-CN" altLang="en-US" sz="2400"/>
                <a:t>能很快就会释放，由于会使整体进程处于不安全状</a:t>
              </a:r>
              <a:br>
                <a:rPr lang="zh-CN" altLang="en-US" sz="2400"/>
              </a:br>
              <a:r>
                <a:rPr lang="zh-CN" altLang="en-US" sz="2400"/>
                <a:t>态，而不被分配，致使</a:t>
              </a:r>
              <a:r>
                <a:rPr lang="zh-CN" altLang="en-US" sz="2400">
                  <a:solidFill>
                    <a:srgbClr val="CC0000"/>
                  </a:solidFill>
                </a:rPr>
                <a:t>资源利用率大大降低</a:t>
              </a:r>
            </a:p>
          </p:txBody>
        </p:sp>
        <p:pic>
          <p:nvPicPr>
            <p:cNvPr id="28680" name="Picture 24" descr="j011583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5" y="3241"/>
              <a:ext cx="119" cy="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39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39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39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39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死锁检测</a:t>
            </a:r>
            <a:r>
              <a:rPr lang="en-US" altLang="zh-CN" smtClean="0"/>
              <a:t>+</a:t>
            </a:r>
            <a:r>
              <a:rPr lang="zh-CN" altLang="en-US" smtClean="0"/>
              <a:t>恢复</a:t>
            </a:r>
            <a:r>
              <a:rPr lang="en-US" altLang="zh-CN" smtClean="0"/>
              <a:t>: </a:t>
            </a:r>
            <a:r>
              <a:rPr lang="zh-CN" altLang="en-US" smtClean="0"/>
              <a:t>死锁检测</a:t>
            </a:r>
          </a:p>
        </p:txBody>
      </p:sp>
      <p:sp>
        <p:nvSpPr>
          <p:cNvPr id="334851" name="Rectangle 3"/>
          <p:cNvSpPr>
            <a:spLocks noChangeArrowheads="1"/>
          </p:cNvSpPr>
          <p:nvPr/>
        </p:nvSpPr>
        <p:spPr bwMode="auto">
          <a:xfrm>
            <a:off x="685800" y="1219200"/>
            <a:ext cx="77724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rgbClr val="993300"/>
              </a:buClr>
              <a:buSzPct val="90000"/>
              <a:buFont typeface="Wingdings" pitchFamily="2" charset="2"/>
              <a:buChar char="n"/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6600"/>
              </a:buClr>
              <a:buSzPct val="80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6600"/>
              </a:buClr>
              <a:buSzPct val="75000"/>
              <a:buFont typeface="Times New Roman" pitchFamily="18" charset="0"/>
              <a:buChar char="–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zh-CN" altLang="en-US"/>
              <a:t>基本原因：每次申请都执行</a:t>
            </a:r>
            <a:r>
              <a:rPr lang="en-US" altLang="zh-CN"/>
              <a:t>O(mn</a:t>
            </a:r>
            <a:r>
              <a:rPr lang="en-US" altLang="zh-CN" baseline="30000"/>
              <a:t>2</a:t>
            </a:r>
            <a:r>
              <a:rPr lang="en-US" altLang="zh-CN"/>
              <a:t>)</a:t>
            </a:r>
            <a:r>
              <a:rPr lang="zh-CN" altLang="en-US"/>
              <a:t>，效率低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/>
              <a:t>对策：只要可用资源足够，则分配，</a:t>
            </a:r>
            <a:r>
              <a:rPr lang="zh-CN" altLang="en-US">
                <a:solidFill>
                  <a:srgbClr val="FF0000"/>
                </a:solidFill>
              </a:rPr>
              <a:t>发现问</a:t>
            </a:r>
            <a:br>
              <a:rPr lang="zh-CN" altLang="en-US">
                <a:solidFill>
                  <a:srgbClr val="FF0000"/>
                </a:solidFill>
              </a:rPr>
            </a:br>
            <a:r>
              <a:rPr lang="zh-CN" altLang="en-US">
                <a:solidFill>
                  <a:srgbClr val="FF0000"/>
                </a:solidFill>
              </a:rPr>
              <a:t>           题再处理</a:t>
            </a:r>
          </a:p>
        </p:txBody>
      </p:sp>
      <p:grpSp>
        <p:nvGrpSpPr>
          <p:cNvPr id="334852" name="Group 4"/>
          <p:cNvGrpSpPr>
            <a:grpSpLocks/>
          </p:cNvGrpSpPr>
          <p:nvPr/>
        </p:nvGrpSpPr>
        <p:grpSpPr bwMode="auto">
          <a:xfrm>
            <a:off x="762000" y="2593975"/>
            <a:ext cx="7620000" cy="530225"/>
            <a:chOff x="624" y="1586"/>
            <a:chExt cx="4800" cy="334"/>
          </a:xfrm>
        </p:grpSpPr>
        <p:sp>
          <p:nvSpPr>
            <p:cNvPr id="29705" name="Rectangle 5"/>
            <p:cNvSpPr>
              <a:spLocks noChangeArrowheads="1"/>
            </p:cNvSpPr>
            <p:nvPr/>
          </p:nvSpPr>
          <p:spPr bwMode="auto">
            <a:xfrm>
              <a:off x="624" y="1586"/>
              <a:ext cx="4800" cy="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itchFamily="2" charset="2"/>
                <a:buChar char="n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itchFamily="18" charset="2"/>
                <a:buChar char="4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itchFamily="18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lvl="1"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/>
                <a:t>定时检测或者当发现资源利用率低时检测</a:t>
              </a:r>
            </a:p>
          </p:txBody>
        </p:sp>
        <p:pic>
          <p:nvPicPr>
            <p:cNvPr id="29706" name="Picture 6" descr="j011583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9" y="1725"/>
              <a:ext cx="119" cy="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34855" name="Group 7"/>
          <p:cNvGrpSpPr>
            <a:grpSpLocks/>
          </p:cNvGrpSpPr>
          <p:nvPr/>
        </p:nvGrpSpPr>
        <p:grpSpPr bwMode="auto">
          <a:xfrm>
            <a:off x="533400" y="3276600"/>
            <a:ext cx="8229600" cy="2590800"/>
            <a:chOff x="336" y="2064"/>
            <a:chExt cx="5184" cy="1728"/>
          </a:xfrm>
        </p:grpSpPr>
        <p:sp>
          <p:nvSpPr>
            <p:cNvPr id="29703" name="Rectangle 8"/>
            <p:cNvSpPr>
              <a:spLocks noChangeArrowheads="1"/>
            </p:cNvSpPr>
            <p:nvPr/>
          </p:nvSpPr>
          <p:spPr bwMode="auto">
            <a:xfrm>
              <a:off x="768" y="2064"/>
              <a:ext cx="4656" cy="172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itchFamily="2" charset="2"/>
                <a:buChar char="n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itchFamily="18" charset="2"/>
                <a:buChar char="4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itchFamily="18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600"/>
            </a:p>
          </p:txBody>
        </p:sp>
        <p:sp>
          <p:nvSpPr>
            <p:cNvPr id="29704" name="Rectangle 9"/>
            <p:cNvSpPr>
              <a:spLocks noChangeArrowheads="1"/>
            </p:cNvSpPr>
            <p:nvPr/>
          </p:nvSpPr>
          <p:spPr bwMode="auto">
            <a:xfrm>
              <a:off x="336" y="2069"/>
              <a:ext cx="5184" cy="16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itchFamily="2" charset="2"/>
                <a:buChar char="n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itchFamily="18" charset="2"/>
                <a:buChar char="4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itchFamily="18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lvl="1" eaLnBrk="1" hangingPunct="1">
                <a:lnSpc>
                  <a:spcPct val="120000"/>
                </a:lnSpc>
                <a:buFont typeface="Wingdings" pitchFamily="2" charset="2"/>
                <a:buNone/>
              </a:pPr>
              <a:r>
                <a:rPr lang="en-US" altLang="zh-CN" sz="2400" dirty="0">
                  <a:latin typeface="Courier New" pitchFamily="49" charset="0"/>
                </a:rPr>
                <a:t>  Finish[</a:t>
              </a:r>
              <a:r>
                <a:rPr lang="en-US" altLang="zh-CN" sz="2400" dirty="0" err="1">
                  <a:latin typeface="Courier New" pitchFamily="49" charset="0"/>
                </a:rPr>
                <a:t>1..n</a:t>
              </a:r>
              <a:r>
                <a:rPr lang="en-US" altLang="zh-CN" sz="2400" dirty="0">
                  <a:latin typeface="Courier New" pitchFamily="49" charset="0"/>
                </a:rPr>
                <a:t>] = false;</a:t>
              </a:r>
            </a:p>
            <a:p>
              <a:pPr lvl="1" eaLnBrk="1" hangingPunct="1">
                <a:lnSpc>
                  <a:spcPct val="120000"/>
                </a:lnSpc>
                <a:buFont typeface="Wingdings" pitchFamily="2" charset="2"/>
                <a:buNone/>
              </a:pPr>
              <a:r>
                <a:rPr lang="en-US" altLang="zh-CN" sz="2400" dirty="0">
                  <a:latin typeface="Courier New" pitchFamily="49" charset="0"/>
                </a:rPr>
                <a:t>  i</a:t>
              </a:r>
              <a:r>
                <a:rPr lang="en-US" altLang="zh-TW" sz="2400" dirty="0">
                  <a:latin typeface="Courier New" pitchFamily="49" charset="0"/>
                </a:rPr>
                <a:t>f</a:t>
              </a:r>
              <a:r>
                <a:rPr lang="en-US" altLang="zh-CN" sz="2400" dirty="0">
                  <a:latin typeface="Courier New" pitchFamily="49" charset="0"/>
                </a:rPr>
                <a:t>(</a:t>
              </a:r>
              <a:r>
                <a:rPr lang="en-US" altLang="zh-TW" sz="2400" dirty="0">
                  <a:latin typeface="Courier New" pitchFamily="49" charset="0"/>
                </a:rPr>
                <a:t>Allocation</a:t>
              </a:r>
              <a:r>
                <a:rPr lang="en-US" altLang="zh-CN" sz="2400" dirty="0">
                  <a:latin typeface="Courier New" pitchFamily="49" charset="0"/>
                </a:rPr>
                <a:t>[</a:t>
              </a:r>
              <a:r>
                <a:rPr lang="en-US" altLang="zh-TW" sz="2400" dirty="0" err="1">
                  <a:latin typeface="Courier New" pitchFamily="49" charset="0"/>
                </a:rPr>
                <a:t>i</a:t>
              </a:r>
              <a:r>
                <a:rPr lang="en-US" altLang="zh-CN" sz="2400" dirty="0">
                  <a:latin typeface="Courier New" pitchFamily="49" charset="0"/>
                </a:rPr>
                <a:t>]</a:t>
              </a:r>
              <a:r>
                <a:rPr lang="en-US" altLang="zh-TW" sz="2400" dirty="0">
                  <a:latin typeface="Courier New" pitchFamily="49" charset="0"/>
                </a:rPr>
                <a:t> </a:t>
              </a:r>
              <a:r>
                <a:rPr lang="en-US" altLang="zh-CN" sz="2400" dirty="0">
                  <a:latin typeface="Courier New" pitchFamily="49" charset="0"/>
                </a:rPr>
                <a:t>==</a:t>
              </a:r>
              <a:r>
                <a:rPr lang="en-US" altLang="zh-TW" sz="2400" dirty="0">
                  <a:latin typeface="Courier New" pitchFamily="49" charset="0"/>
                  <a:sym typeface="Symbol" pitchFamily="18" charset="2"/>
                </a:rPr>
                <a:t> 0</a:t>
              </a:r>
              <a:r>
                <a:rPr lang="en-US" altLang="zh-CN" sz="2400" dirty="0">
                  <a:latin typeface="Courier New" pitchFamily="49" charset="0"/>
                  <a:sym typeface="Symbol" pitchFamily="18" charset="2"/>
                </a:rPr>
                <a:t>)</a:t>
              </a:r>
              <a:r>
                <a:rPr lang="en-US" altLang="zh-TW" sz="2400" dirty="0">
                  <a:latin typeface="Courier New" pitchFamily="49" charset="0"/>
                  <a:sym typeface="Symbol" pitchFamily="18" charset="2"/>
                </a:rPr>
                <a:t> Finish[</a:t>
              </a:r>
              <a:r>
                <a:rPr lang="en-US" altLang="zh-TW" sz="2400" dirty="0" err="1">
                  <a:latin typeface="Courier New" pitchFamily="49" charset="0"/>
                  <a:sym typeface="Symbol" pitchFamily="18" charset="2"/>
                </a:rPr>
                <a:t>i</a:t>
              </a:r>
              <a:r>
                <a:rPr lang="en-US" altLang="zh-TW" sz="2400" dirty="0">
                  <a:latin typeface="Courier New" pitchFamily="49" charset="0"/>
                  <a:sym typeface="Symbol" pitchFamily="18" charset="2"/>
                </a:rPr>
                <a:t>]=true</a:t>
              </a:r>
              <a:r>
                <a:rPr lang="en-US" altLang="zh-CN" sz="2400" dirty="0">
                  <a:latin typeface="Courier New" pitchFamily="49" charset="0"/>
                  <a:sym typeface="Symbol" pitchFamily="18" charset="2"/>
                </a:rPr>
                <a:t>;</a:t>
              </a:r>
              <a:endParaRPr lang="en-US" altLang="zh-CN" sz="2400" dirty="0">
                <a:latin typeface="Courier New" pitchFamily="49" charset="0"/>
              </a:endParaRPr>
            </a:p>
            <a:p>
              <a:pPr lvl="1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dirty="0">
                  <a:latin typeface="Courier New" pitchFamily="49" charset="0"/>
                </a:rPr>
                <a:t>  </a:t>
              </a:r>
              <a:r>
                <a:rPr lang="en-US" altLang="zh-CN" sz="2400" dirty="0" smtClean="0">
                  <a:latin typeface="Courier New" pitchFamily="49" charset="0"/>
                </a:rPr>
                <a:t>if(available&lt;x)...//</a:t>
              </a:r>
              <a:r>
                <a:rPr lang="zh-CN" altLang="en-US" sz="2400" dirty="0" smtClean="0">
                  <a:solidFill>
                    <a:srgbClr val="0070C0"/>
                  </a:solidFill>
                  <a:latin typeface="Courier New" pitchFamily="49" charset="0"/>
                </a:rPr>
                <a:t>执行</a:t>
              </a:r>
              <a:r>
                <a:rPr lang="en-US" altLang="zh-CN" sz="2400" dirty="0" smtClean="0">
                  <a:solidFill>
                    <a:srgbClr val="0070C0"/>
                  </a:solidFill>
                  <a:latin typeface="Courier New" pitchFamily="49" charset="0"/>
                </a:rPr>
                <a:t>Banker</a:t>
              </a:r>
              <a:r>
                <a:rPr lang="zh-CN" altLang="en-US" sz="2400" dirty="0" smtClean="0">
                  <a:solidFill>
                    <a:srgbClr val="0070C0"/>
                  </a:solidFill>
                  <a:latin typeface="Courier New" pitchFamily="49" charset="0"/>
                </a:rPr>
                <a:t>算法</a:t>
              </a:r>
              <a:endParaRPr lang="zh-CN" altLang="en-US" sz="2400" dirty="0">
                <a:solidFill>
                  <a:srgbClr val="0070C0"/>
                </a:solidFill>
                <a:latin typeface="Courier New" pitchFamily="49" charset="0"/>
              </a:endParaRPr>
            </a:p>
            <a:p>
              <a:pPr lvl="1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dirty="0">
                  <a:latin typeface="Courier New" pitchFamily="49" charset="0"/>
                </a:rPr>
                <a:t>  </a:t>
              </a:r>
              <a:r>
                <a:rPr lang="en-US" altLang="zh-CN" sz="2400" dirty="0">
                  <a:latin typeface="Courier New" pitchFamily="49" charset="0"/>
                </a:rPr>
                <a:t>for(</a:t>
              </a:r>
              <a:r>
                <a:rPr lang="en-US" altLang="zh-CN" sz="2400" dirty="0" err="1">
                  <a:latin typeface="Courier New" pitchFamily="49" charset="0"/>
                </a:rPr>
                <a:t>i</a:t>
              </a:r>
              <a:r>
                <a:rPr lang="en-US" altLang="zh-CN" sz="2400" dirty="0">
                  <a:latin typeface="Courier New" pitchFamily="49" charset="0"/>
                </a:rPr>
                <a:t>=</a:t>
              </a:r>
              <a:r>
                <a:rPr lang="en-US" altLang="zh-CN" sz="2400" dirty="0" err="1">
                  <a:latin typeface="Courier New" pitchFamily="49" charset="0"/>
                </a:rPr>
                <a:t>1;i</a:t>
              </a:r>
              <a:r>
                <a:rPr lang="en-US" altLang="zh-CN" sz="2400" dirty="0">
                  <a:latin typeface="Courier New" pitchFamily="49" charset="0"/>
                </a:rPr>
                <a:t>&lt;=</a:t>
              </a:r>
              <a:r>
                <a:rPr lang="en-US" altLang="zh-CN" sz="2400" dirty="0" err="1">
                  <a:latin typeface="Courier New" pitchFamily="49" charset="0"/>
                </a:rPr>
                <a:t>n;i</a:t>
              </a:r>
              <a:r>
                <a:rPr lang="en-US" altLang="zh-CN" sz="2400" dirty="0">
                  <a:latin typeface="Courier New" pitchFamily="49" charset="0"/>
                </a:rPr>
                <a:t>++)</a:t>
              </a:r>
              <a:r>
                <a:rPr lang="en-US" altLang="zh-TW" sz="2400" dirty="0">
                  <a:latin typeface="Courier New" pitchFamily="49" charset="0"/>
                  <a:sym typeface="Symbol" pitchFamily="18" charset="2"/>
                </a:rPr>
                <a:t> </a:t>
              </a:r>
              <a:endParaRPr lang="en-US" altLang="zh-CN" sz="2400" dirty="0">
                <a:latin typeface="Courier New" pitchFamily="49" charset="0"/>
                <a:sym typeface="Symbol" pitchFamily="18" charset="2"/>
              </a:endParaRPr>
            </a:p>
            <a:p>
              <a:pPr lvl="1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dirty="0">
                  <a:latin typeface="Courier New" pitchFamily="49" charset="0"/>
                  <a:sym typeface="Symbol" pitchFamily="18" charset="2"/>
                </a:rPr>
                <a:t>     </a:t>
              </a:r>
              <a:r>
                <a:rPr lang="en-US" altLang="zh-CN" sz="2400" dirty="0">
                  <a:solidFill>
                    <a:srgbClr val="FF0000"/>
                  </a:solidFill>
                  <a:latin typeface="Courier New" pitchFamily="49" charset="0"/>
                  <a:sym typeface="Symbol" pitchFamily="18" charset="2"/>
                </a:rPr>
                <a:t>if(</a:t>
              </a:r>
              <a:r>
                <a:rPr lang="en-US" altLang="zh-CN" sz="2400" dirty="0">
                  <a:solidFill>
                    <a:srgbClr val="FF0000"/>
                  </a:solidFill>
                  <a:latin typeface="Courier New" pitchFamily="49" charset="0"/>
                </a:rPr>
                <a:t>Finish[</a:t>
              </a:r>
              <a:r>
                <a:rPr lang="en-US" altLang="zh-CN" sz="2400" dirty="0" err="1">
                  <a:solidFill>
                    <a:srgbClr val="FF0000"/>
                  </a:solidFill>
                  <a:latin typeface="Courier New" pitchFamily="49" charset="0"/>
                </a:rPr>
                <a:t>i</a:t>
              </a:r>
              <a:r>
                <a:rPr lang="en-US" altLang="zh-TW" sz="2400" dirty="0">
                  <a:solidFill>
                    <a:srgbClr val="FF0000"/>
                  </a:solidFill>
                  <a:latin typeface="Courier New" pitchFamily="49" charset="0"/>
                </a:rPr>
                <a:t>]==false</a:t>
              </a:r>
              <a:r>
                <a:rPr lang="en-US" altLang="zh-CN" sz="2400" dirty="0">
                  <a:solidFill>
                    <a:srgbClr val="FF0000"/>
                  </a:solidFill>
                  <a:latin typeface="Courier New" pitchFamily="49" charset="0"/>
                </a:rPr>
                <a:t>)</a:t>
              </a:r>
            </a:p>
            <a:p>
              <a:pPr lvl="1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dirty="0">
                  <a:solidFill>
                    <a:srgbClr val="FF0000"/>
                  </a:solidFill>
                  <a:latin typeface="Courier New" pitchFamily="49" charset="0"/>
                </a:rPr>
                <a:t>       </a:t>
              </a:r>
              <a:r>
                <a:rPr lang="en-US" altLang="zh-CN" sz="2400" dirty="0">
                  <a:solidFill>
                    <a:srgbClr val="FF0000"/>
                  </a:solidFill>
                  <a:latin typeface="Courier New" pitchFamily="49" charset="0"/>
                  <a:sym typeface="Symbol" pitchFamily="18" charset="2"/>
                </a:rPr>
                <a:t>deadlock = deadlock + {</a:t>
              </a:r>
              <a:r>
                <a:rPr lang="en-US" altLang="zh-CN" sz="2400" dirty="0" err="1">
                  <a:solidFill>
                    <a:srgbClr val="FF0000"/>
                  </a:solidFill>
                  <a:latin typeface="Courier New" pitchFamily="49" charset="0"/>
                  <a:sym typeface="Symbol" pitchFamily="18" charset="2"/>
                </a:rPr>
                <a:t>i</a:t>
              </a:r>
              <a:r>
                <a:rPr lang="en-US" altLang="zh-CN" sz="2400" dirty="0">
                  <a:solidFill>
                    <a:srgbClr val="FF0000"/>
                  </a:solidFill>
                  <a:latin typeface="Courier New" pitchFamily="49" charset="0"/>
                  <a:sym typeface="Symbol" pitchFamily="18" charset="2"/>
                </a:rPr>
                <a:t>};</a:t>
              </a:r>
            </a:p>
          </p:txBody>
        </p:sp>
      </p:grpSp>
      <p:sp>
        <p:nvSpPr>
          <p:cNvPr id="334858" name="AutoShape 10"/>
          <p:cNvSpPr>
            <a:spLocks noChangeArrowheads="1"/>
          </p:cNvSpPr>
          <p:nvPr/>
        </p:nvSpPr>
        <p:spPr bwMode="auto">
          <a:xfrm>
            <a:off x="381000" y="5791200"/>
            <a:ext cx="8001000" cy="838200"/>
          </a:xfrm>
          <a:prstGeom prst="wedgeRectCallout">
            <a:avLst>
              <a:gd name="adj1" fmla="val -1190"/>
              <a:gd name="adj2" fmla="val -246023"/>
            </a:avLst>
          </a:prstGeom>
          <a:solidFill>
            <a:srgbClr val="FFFFFF">
              <a:alpha val="0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993300"/>
              </a:buClr>
              <a:buSzPct val="90000"/>
              <a:buFont typeface="Wingdings" pitchFamily="2" charset="2"/>
              <a:buChar char="n"/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6600"/>
              </a:buClr>
              <a:buSzPct val="80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6600"/>
              </a:buClr>
              <a:buSzPct val="75000"/>
              <a:buFont typeface="Times New Roman" pitchFamily="18" charset="0"/>
              <a:buChar char="–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/>
              <a:t>对于无分配资源的进程，不论其是否获得请求资源，则认为其是完成的，之后调用一次</a:t>
            </a:r>
            <a:r>
              <a:rPr lang="en-US" altLang="zh-CN" sz="2000"/>
              <a:t>Banker</a:t>
            </a:r>
            <a:r>
              <a:rPr lang="zh-CN" altLang="en-US" sz="2000"/>
              <a:t>算法，就能找出所有死锁进程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34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34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34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34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4851" grpId="0"/>
      <p:bldP spid="33485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死锁检测</a:t>
            </a:r>
            <a:r>
              <a:rPr lang="en-US" altLang="zh-CN" smtClean="0"/>
              <a:t>+</a:t>
            </a:r>
            <a:r>
              <a:rPr lang="zh-CN" altLang="en-US" smtClean="0"/>
              <a:t>恢复</a:t>
            </a:r>
            <a:r>
              <a:rPr lang="en-US" altLang="zh-CN" smtClean="0"/>
              <a:t>: </a:t>
            </a:r>
            <a:r>
              <a:rPr lang="zh-CN" altLang="en-US" smtClean="0"/>
              <a:t>死锁恢复</a:t>
            </a:r>
          </a:p>
        </p:txBody>
      </p:sp>
      <p:sp>
        <p:nvSpPr>
          <p:cNvPr id="335875" name="Rectangle 3"/>
          <p:cNvSpPr>
            <a:spLocks noChangeArrowheads="1"/>
          </p:cNvSpPr>
          <p:nvPr/>
        </p:nvSpPr>
        <p:spPr bwMode="auto">
          <a:xfrm>
            <a:off x="685800" y="1295400"/>
            <a:ext cx="7772400" cy="865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rgbClr val="993300"/>
              </a:buClr>
              <a:buSzPct val="90000"/>
              <a:buFont typeface="Wingdings" pitchFamily="2" charset="2"/>
              <a:buChar char="n"/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6600"/>
              </a:buClr>
              <a:buSzPct val="80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6600"/>
              </a:buClr>
              <a:buSzPct val="75000"/>
              <a:buFont typeface="Times New Roman" pitchFamily="18" charset="0"/>
              <a:buChar char="–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>
                <a:solidFill>
                  <a:srgbClr val="FF0000"/>
                </a:solidFill>
              </a:rPr>
              <a:t>终止进程    选谁终止</a:t>
            </a:r>
            <a:r>
              <a:rPr lang="en-US" altLang="zh-CN">
                <a:solidFill>
                  <a:srgbClr val="FF0000"/>
                </a:solidFill>
              </a:rPr>
              <a:t>?</a:t>
            </a:r>
          </a:p>
        </p:txBody>
      </p:sp>
      <p:grpSp>
        <p:nvGrpSpPr>
          <p:cNvPr id="335876" name="Group 4"/>
          <p:cNvGrpSpPr>
            <a:grpSpLocks/>
          </p:cNvGrpSpPr>
          <p:nvPr/>
        </p:nvGrpSpPr>
        <p:grpSpPr bwMode="auto">
          <a:xfrm>
            <a:off x="990600" y="1984375"/>
            <a:ext cx="7620000" cy="530225"/>
            <a:chOff x="624" y="1586"/>
            <a:chExt cx="4800" cy="334"/>
          </a:xfrm>
        </p:grpSpPr>
        <p:sp>
          <p:nvSpPr>
            <p:cNvPr id="30729" name="Rectangle 5"/>
            <p:cNvSpPr>
              <a:spLocks noChangeArrowheads="1"/>
            </p:cNvSpPr>
            <p:nvPr/>
          </p:nvSpPr>
          <p:spPr bwMode="auto">
            <a:xfrm>
              <a:off x="624" y="1586"/>
              <a:ext cx="4800" cy="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itchFamily="2" charset="2"/>
                <a:buChar char="n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itchFamily="18" charset="2"/>
                <a:buChar char="4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itchFamily="18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lvl="1"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/>
                <a:t>优先级</a:t>
              </a:r>
              <a:r>
                <a:rPr lang="en-US" altLang="zh-CN" sz="2400"/>
                <a:t>? </a:t>
              </a:r>
              <a:r>
                <a:rPr lang="zh-CN" altLang="en-US" sz="2400"/>
                <a:t>占用资源多的</a:t>
              </a:r>
              <a:r>
                <a:rPr lang="en-US" altLang="zh-CN" sz="2400"/>
                <a:t>? …</a:t>
              </a:r>
            </a:p>
          </p:txBody>
        </p:sp>
        <p:pic>
          <p:nvPicPr>
            <p:cNvPr id="30730" name="Picture 6" descr="j011583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9" y="1725"/>
              <a:ext cx="119" cy="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35879" name="Rectangle 7"/>
          <p:cNvSpPr>
            <a:spLocks noChangeArrowheads="1"/>
          </p:cNvSpPr>
          <p:nvPr/>
        </p:nvSpPr>
        <p:spPr bwMode="auto">
          <a:xfrm>
            <a:off x="685800" y="2743200"/>
            <a:ext cx="7772400" cy="865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rgbClr val="993300"/>
              </a:buClr>
              <a:buSzPct val="90000"/>
              <a:buFont typeface="Wingdings" pitchFamily="2" charset="2"/>
              <a:buChar char="n"/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6600"/>
              </a:buClr>
              <a:buSzPct val="80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6600"/>
              </a:buClr>
              <a:buSzPct val="75000"/>
              <a:buFont typeface="Times New Roman" pitchFamily="18" charset="0"/>
              <a:buChar char="–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>
                <a:solidFill>
                  <a:srgbClr val="FF0000"/>
                </a:solidFill>
              </a:rPr>
              <a:t>剥夺资源     进程需要回滚 </a:t>
            </a:r>
            <a:r>
              <a:rPr lang="en-US" altLang="zh-CN" smtClean="0">
                <a:solidFill>
                  <a:srgbClr val="FF0000"/>
                </a:solidFill>
              </a:rPr>
              <a:t>(</a:t>
            </a:r>
            <a:r>
              <a:rPr lang="en-US" altLang="zh-CN">
                <a:solidFill>
                  <a:srgbClr val="FF0000"/>
                </a:solidFill>
              </a:rPr>
              <a:t>rollback)</a:t>
            </a:r>
          </a:p>
        </p:txBody>
      </p:sp>
      <p:grpSp>
        <p:nvGrpSpPr>
          <p:cNvPr id="335880" name="Group 8"/>
          <p:cNvGrpSpPr>
            <a:grpSpLocks/>
          </p:cNvGrpSpPr>
          <p:nvPr/>
        </p:nvGrpSpPr>
        <p:grpSpPr bwMode="auto">
          <a:xfrm>
            <a:off x="990600" y="3432177"/>
            <a:ext cx="7620000" cy="534988"/>
            <a:chOff x="624" y="1586"/>
            <a:chExt cx="4800" cy="337"/>
          </a:xfrm>
        </p:grpSpPr>
        <p:sp>
          <p:nvSpPr>
            <p:cNvPr id="30727" name="Rectangle 9"/>
            <p:cNvSpPr>
              <a:spLocks noChangeArrowheads="1"/>
            </p:cNvSpPr>
            <p:nvPr/>
          </p:nvSpPr>
          <p:spPr bwMode="auto">
            <a:xfrm>
              <a:off x="624" y="1586"/>
              <a:ext cx="4800" cy="3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itchFamily="2" charset="2"/>
                <a:buChar char="n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itchFamily="18" charset="2"/>
                <a:buChar char="4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itchFamily="18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lvl="1"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/>
                <a:t>回滚点的选取</a:t>
              </a:r>
              <a:r>
                <a:rPr lang="en-US" altLang="zh-CN" sz="2400"/>
                <a:t>? </a:t>
              </a:r>
              <a:r>
                <a:rPr lang="zh-CN" altLang="en-US" sz="2400"/>
                <a:t>如何回滚</a:t>
              </a:r>
              <a:r>
                <a:rPr lang="en-US" altLang="zh-CN" sz="2400" smtClean="0"/>
                <a:t>? </a:t>
              </a:r>
              <a:r>
                <a:rPr lang="en-US" altLang="zh-CN" sz="2400"/>
                <a:t>…</a:t>
              </a:r>
            </a:p>
          </p:txBody>
        </p:sp>
        <p:pic>
          <p:nvPicPr>
            <p:cNvPr id="30728" name="Picture 10" descr="j011583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9" y="1725"/>
              <a:ext cx="119" cy="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35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35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35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35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5875" grpId="0"/>
      <p:bldP spid="33587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死锁忽略</a:t>
            </a:r>
          </a:p>
        </p:txBody>
      </p:sp>
      <p:sp>
        <p:nvSpPr>
          <p:cNvPr id="336899" name="Rectangle 3"/>
          <p:cNvSpPr>
            <a:spLocks noChangeArrowheads="1"/>
          </p:cNvSpPr>
          <p:nvPr/>
        </p:nvSpPr>
        <p:spPr bwMode="auto">
          <a:xfrm>
            <a:off x="685800" y="1066800"/>
            <a:ext cx="7772400" cy="865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rgbClr val="993300"/>
              </a:buClr>
              <a:buSzPct val="90000"/>
              <a:buFont typeface="Wingdings" pitchFamily="2" charset="2"/>
              <a:buChar char="n"/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6600"/>
              </a:buClr>
              <a:buSzPct val="80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6600"/>
              </a:buClr>
              <a:buSzPct val="75000"/>
              <a:buFont typeface="Times New Roman" pitchFamily="18" charset="0"/>
              <a:buChar char="–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/>
              <a:t>死锁预防</a:t>
            </a:r>
            <a:r>
              <a:rPr lang="en-US" altLang="zh-CN"/>
              <a:t>?</a:t>
            </a:r>
          </a:p>
        </p:txBody>
      </p:sp>
      <p:grpSp>
        <p:nvGrpSpPr>
          <p:cNvPr id="336900" name="Group 4"/>
          <p:cNvGrpSpPr>
            <a:grpSpLocks/>
          </p:cNvGrpSpPr>
          <p:nvPr/>
        </p:nvGrpSpPr>
        <p:grpSpPr bwMode="auto">
          <a:xfrm>
            <a:off x="990600" y="1600200"/>
            <a:ext cx="7620000" cy="530225"/>
            <a:chOff x="624" y="1008"/>
            <a:chExt cx="4800" cy="334"/>
          </a:xfrm>
        </p:grpSpPr>
        <p:sp>
          <p:nvSpPr>
            <p:cNvPr id="31767" name="Rectangle 5"/>
            <p:cNvSpPr>
              <a:spLocks noChangeArrowheads="1"/>
            </p:cNvSpPr>
            <p:nvPr/>
          </p:nvSpPr>
          <p:spPr bwMode="auto">
            <a:xfrm>
              <a:off x="624" y="1008"/>
              <a:ext cx="4800" cy="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itchFamily="2" charset="2"/>
                <a:buChar char="n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itchFamily="18" charset="2"/>
                <a:buChar char="4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itchFamily="18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lvl="1"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/>
                <a:t>引入太多不合理因素</a:t>
              </a:r>
              <a:r>
                <a:rPr lang="en-US" altLang="zh-CN" sz="2400"/>
                <a:t>…</a:t>
              </a:r>
            </a:p>
          </p:txBody>
        </p:sp>
        <p:pic>
          <p:nvPicPr>
            <p:cNvPr id="31768" name="Picture 6" descr="j011583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9" y="1122"/>
              <a:ext cx="119" cy="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36903" name="Rectangle 7"/>
          <p:cNvSpPr>
            <a:spLocks noChangeArrowheads="1"/>
          </p:cNvSpPr>
          <p:nvPr/>
        </p:nvSpPr>
        <p:spPr bwMode="auto">
          <a:xfrm>
            <a:off x="685800" y="2133600"/>
            <a:ext cx="7772400" cy="865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rgbClr val="993300"/>
              </a:buClr>
              <a:buSzPct val="90000"/>
              <a:buFont typeface="Wingdings" pitchFamily="2" charset="2"/>
              <a:buChar char="n"/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6600"/>
              </a:buClr>
              <a:buSzPct val="80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6600"/>
              </a:buClr>
              <a:buSzPct val="75000"/>
              <a:buFont typeface="Times New Roman" pitchFamily="18" charset="0"/>
              <a:buChar char="–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/>
              <a:t>死锁避免</a:t>
            </a:r>
            <a:r>
              <a:rPr lang="en-US" altLang="zh-CN"/>
              <a:t>?</a:t>
            </a:r>
          </a:p>
        </p:txBody>
      </p:sp>
      <p:grpSp>
        <p:nvGrpSpPr>
          <p:cNvPr id="336904" name="Group 8"/>
          <p:cNvGrpSpPr>
            <a:grpSpLocks/>
          </p:cNvGrpSpPr>
          <p:nvPr/>
        </p:nvGrpSpPr>
        <p:grpSpPr bwMode="auto">
          <a:xfrm>
            <a:off x="990600" y="2667000"/>
            <a:ext cx="7620000" cy="530225"/>
            <a:chOff x="624" y="1680"/>
            <a:chExt cx="4800" cy="334"/>
          </a:xfrm>
        </p:grpSpPr>
        <p:sp>
          <p:nvSpPr>
            <p:cNvPr id="31765" name="Rectangle 9"/>
            <p:cNvSpPr>
              <a:spLocks noChangeArrowheads="1"/>
            </p:cNvSpPr>
            <p:nvPr/>
          </p:nvSpPr>
          <p:spPr bwMode="auto">
            <a:xfrm>
              <a:off x="624" y="1680"/>
              <a:ext cx="4800" cy="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itchFamily="2" charset="2"/>
                <a:buChar char="n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itchFamily="18" charset="2"/>
                <a:buChar char="4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itchFamily="18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lvl="1"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/>
                <a:t>每次申请都执行银行家算法</a:t>
              </a:r>
              <a:r>
                <a:rPr lang="en-US" altLang="zh-CN" sz="2400"/>
                <a:t>O(mn</a:t>
              </a:r>
              <a:r>
                <a:rPr lang="en-US" altLang="zh-CN" sz="2400" baseline="30000"/>
                <a:t>2</a:t>
              </a:r>
              <a:r>
                <a:rPr lang="en-US" altLang="zh-CN" sz="2400"/>
                <a:t>)</a:t>
              </a:r>
              <a:r>
                <a:rPr lang="zh-CN" altLang="en-US" sz="2400"/>
                <a:t>，效率太低</a:t>
              </a:r>
            </a:p>
          </p:txBody>
        </p:sp>
        <p:pic>
          <p:nvPicPr>
            <p:cNvPr id="31766" name="Picture 10" descr="j011583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9" y="1792"/>
              <a:ext cx="119" cy="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36907" name="Rectangle 11"/>
          <p:cNvSpPr>
            <a:spLocks noChangeArrowheads="1"/>
          </p:cNvSpPr>
          <p:nvPr/>
        </p:nvSpPr>
        <p:spPr bwMode="auto">
          <a:xfrm>
            <a:off x="685800" y="3203575"/>
            <a:ext cx="7772400" cy="865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rgbClr val="993300"/>
              </a:buClr>
              <a:buSzPct val="90000"/>
              <a:buFont typeface="Wingdings" pitchFamily="2" charset="2"/>
              <a:buChar char="n"/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6600"/>
              </a:buClr>
              <a:buSzPct val="80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6600"/>
              </a:buClr>
              <a:buSzPct val="75000"/>
              <a:buFont typeface="Times New Roman" pitchFamily="18" charset="0"/>
              <a:buChar char="–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/>
              <a:t>死锁检测</a:t>
            </a:r>
            <a:r>
              <a:rPr lang="en-US" altLang="zh-CN"/>
              <a:t>+</a:t>
            </a:r>
            <a:r>
              <a:rPr lang="zh-CN" altLang="en-US"/>
              <a:t>恢复</a:t>
            </a:r>
            <a:r>
              <a:rPr lang="en-US" altLang="zh-CN"/>
              <a:t>?</a:t>
            </a:r>
          </a:p>
        </p:txBody>
      </p:sp>
      <p:grpSp>
        <p:nvGrpSpPr>
          <p:cNvPr id="336908" name="Group 12"/>
          <p:cNvGrpSpPr>
            <a:grpSpLocks/>
          </p:cNvGrpSpPr>
          <p:nvPr/>
        </p:nvGrpSpPr>
        <p:grpSpPr bwMode="auto">
          <a:xfrm>
            <a:off x="990600" y="3813175"/>
            <a:ext cx="7620000" cy="530225"/>
            <a:chOff x="624" y="2402"/>
            <a:chExt cx="4800" cy="334"/>
          </a:xfrm>
        </p:grpSpPr>
        <p:sp>
          <p:nvSpPr>
            <p:cNvPr id="31763" name="Rectangle 13"/>
            <p:cNvSpPr>
              <a:spLocks noChangeArrowheads="1"/>
            </p:cNvSpPr>
            <p:nvPr/>
          </p:nvSpPr>
          <p:spPr bwMode="auto">
            <a:xfrm>
              <a:off x="624" y="2402"/>
              <a:ext cx="4800" cy="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itchFamily="2" charset="2"/>
                <a:buChar char="n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itchFamily="18" charset="2"/>
                <a:buChar char="4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itchFamily="18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lvl="1"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/>
                <a:t>还要执行银行家算法</a:t>
              </a:r>
              <a:r>
                <a:rPr lang="en-US" altLang="zh-CN" sz="2400"/>
                <a:t>O(mn</a:t>
              </a:r>
              <a:r>
                <a:rPr lang="en-US" altLang="zh-CN" sz="2400" baseline="30000"/>
                <a:t>2</a:t>
              </a:r>
              <a:r>
                <a:rPr lang="en-US" altLang="zh-CN" sz="2400"/>
                <a:t>)</a:t>
              </a:r>
              <a:r>
                <a:rPr lang="zh-CN" altLang="en-US" sz="2400"/>
                <a:t>，且恢复并不容易</a:t>
              </a:r>
            </a:p>
          </p:txBody>
        </p:sp>
        <p:pic>
          <p:nvPicPr>
            <p:cNvPr id="31764" name="Picture 14" descr="j011583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9" y="2523"/>
              <a:ext cx="119" cy="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36911" name="Rectangle 15"/>
          <p:cNvSpPr>
            <a:spLocks noChangeArrowheads="1"/>
          </p:cNvSpPr>
          <p:nvPr/>
        </p:nvSpPr>
        <p:spPr bwMode="auto">
          <a:xfrm>
            <a:off x="762000" y="4419600"/>
            <a:ext cx="7772400" cy="865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rgbClr val="993300"/>
              </a:buClr>
              <a:buSzPct val="90000"/>
              <a:buFont typeface="Wingdings" pitchFamily="2" charset="2"/>
              <a:buChar char="n"/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6600"/>
              </a:buClr>
              <a:buSzPct val="80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6600"/>
              </a:buClr>
              <a:buSzPct val="75000"/>
              <a:buFont typeface="Times New Roman" pitchFamily="18" charset="0"/>
              <a:buChar char="–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>
                <a:solidFill>
                  <a:srgbClr val="FF0000"/>
                </a:solidFill>
              </a:rPr>
              <a:t>死锁忽略</a:t>
            </a:r>
            <a:r>
              <a:rPr lang="en-US" altLang="zh-CN">
                <a:solidFill>
                  <a:srgbClr val="FF0000"/>
                </a:solidFill>
              </a:rPr>
              <a:t>: </a:t>
            </a:r>
            <a:r>
              <a:rPr lang="zh-CN" altLang="en-US">
                <a:solidFill>
                  <a:srgbClr val="FF0000"/>
                </a:solidFill>
              </a:rPr>
              <a:t>对死锁不做任何处理</a:t>
            </a:r>
            <a:r>
              <a:rPr lang="en-US" altLang="zh-CN">
                <a:solidFill>
                  <a:srgbClr val="FF0000"/>
                </a:solidFill>
              </a:rPr>
              <a:t>……</a:t>
            </a:r>
          </a:p>
        </p:txBody>
      </p:sp>
      <p:grpSp>
        <p:nvGrpSpPr>
          <p:cNvPr id="336912" name="Group 16"/>
          <p:cNvGrpSpPr>
            <a:grpSpLocks/>
          </p:cNvGrpSpPr>
          <p:nvPr/>
        </p:nvGrpSpPr>
        <p:grpSpPr bwMode="auto">
          <a:xfrm>
            <a:off x="990600" y="5032375"/>
            <a:ext cx="7620000" cy="530225"/>
            <a:chOff x="624" y="3170"/>
            <a:chExt cx="4800" cy="334"/>
          </a:xfrm>
        </p:grpSpPr>
        <p:sp>
          <p:nvSpPr>
            <p:cNvPr id="31761" name="Rectangle 17"/>
            <p:cNvSpPr>
              <a:spLocks noChangeArrowheads="1"/>
            </p:cNvSpPr>
            <p:nvPr/>
          </p:nvSpPr>
          <p:spPr bwMode="auto">
            <a:xfrm>
              <a:off x="624" y="3170"/>
              <a:ext cx="4800" cy="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itchFamily="2" charset="2"/>
                <a:buChar char="n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itchFamily="18" charset="2"/>
                <a:buChar char="4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itchFamily="18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lvl="1"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/>
                <a:t>有趣的是大多数操作系统都用它，如</a:t>
              </a:r>
              <a:r>
                <a:rPr lang="en-US" altLang="zh-CN" sz="2400"/>
                <a:t>UNIX</a:t>
              </a:r>
            </a:p>
          </p:txBody>
        </p:sp>
        <p:pic>
          <p:nvPicPr>
            <p:cNvPr id="31762" name="Picture 18" descr="j011583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9" y="3291"/>
              <a:ext cx="119" cy="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36915" name="Group 19"/>
          <p:cNvGrpSpPr>
            <a:grpSpLocks/>
          </p:cNvGrpSpPr>
          <p:nvPr/>
        </p:nvGrpSpPr>
        <p:grpSpPr bwMode="auto">
          <a:xfrm>
            <a:off x="990600" y="5486400"/>
            <a:ext cx="7620000" cy="530225"/>
            <a:chOff x="624" y="3456"/>
            <a:chExt cx="4800" cy="334"/>
          </a:xfrm>
        </p:grpSpPr>
        <p:sp>
          <p:nvSpPr>
            <p:cNvPr id="31759" name="Rectangle 20"/>
            <p:cNvSpPr>
              <a:spLocks noChangeArrowheads="1"/>
            </p:cNvSpPr>
            <p:nvPr/>
          </p:nvSpPr>
          <p:spPr bwMode="auto">
            <a:xfrm>
              <a:off x="624" y="3456"/>
              <a:ext cx="4800" cy="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itchFamily="2" charset="2"/>
                <a:buChar char="n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itchFamily="18" charset="2"/>
                <a:buChar char="4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itchFamily="18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lvl="1"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/>
                <a:t>死锁出现不是确定的，又可以用重启动来处理死锁</a:t>
              </a:r>
            </a:p>
          </p:txBody>
        </p:sp>
        <p:pic>
          <p:nvPicPr>
            <p:cNvPr id="31760" name="Picture 21" descr="j011583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9" y="3586"/>
              <a:ext cx="119" cy="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36918" name="Group 22"/>
          <p:cNvGrpSpPr>
            <a:grpSpLocks/>
          </p:cNvGrpSpPr>
          <p:nvPr/>
        </p:nvGrpSpPr>
        <p:grpSpPr bwMode="auto">
          <a:xfrm>
            <a:off x="990600" y="6022975"/>
            <a:ext cx="7620000" cy="530225"/>
            <a:chOff x="624" y="3842"/>
            <a:chExt cx="4800" cy="334"/>
          </a:xfrm>
        </p:grpSpPr>
        <p:sp>
          <p:nvSpPr>
            <p:cNvPr id="31757" name="Rectangle 23"/>
            <p:cNvSpPr>
              <a:spLocks noChangeArrowheads="1"/>
            </p:cNvSpPr>
            <p:nvPr/>
          </p:nvSpPr>
          <p:spPr bwMode="auto">
            <a:xfrm>
              <a:off x="624" y="3842"/>
              <a:ext cx="4800" cy="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itchFamily="2" charset="2"/>
                <a:buChar char="n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itchFamily="18" charset="2"/>
                <a:buChar char="4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itchFamily="18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lvl="1"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>
                  <a:solidFill>
                    <a:srgbClr val="FF0000"/>
                  </a:solidFill>
                </a:rPr>
                <a:t>但对于一些特殊的场合呢</a:t>
              </a:r>
              <a:r>
                <a:rPr lang="en-US" altLang="zh-CN" sz="2400">
                  <a:solidFill>
                    <a:srgbClr val="FF0000"/>
                  </a:solidFill>
                </a:rPr>
                <a:t>? </a:t>
              </a:r>
              <a:r>
                <a:rPr lang="zh-CN" altLang="en-US" sz="2400">
                  <a:solidFill>
                    <a:srgbClr val="FF0000"/>
                  </a:solidFill>
                </a:rPr>
                <a:t>如</a:t>
              </a:r>
              <a:r>
                <a:rPr lang="en-US" altLang="zh-CN" sz="2400">
                  <a:solidFill>
                    <a:srgbClr val="FF0000"/>
                  </a:solidFill>
                </a:rPr>
                <a:t>xxx</a:t>
              </a:r>
              <a:r>
                <a:rPr lang="zh-CN" altLang="en-US" sz="2400">
                  <a:solidFill>
                    <a:srgbClr val="FF0000"/>
                  </a:solidFill>
                </a:rPr>
                <a:t>监控器</a:t>
              </a:r>
              <a:r>
                <a:rPr lang="en-US" altLang="zh-CN" sz="2400">
                  <a:solidFill>
                    <a:srgbClr val="FF0000"/>
                  </a:solidFill>
                </a:rPr>
                <a:t>…</a:t>
              </a:r>
            </a:p>
          </p:txBody>
        </p:sp>
        <p:pic>
          <p:nvPicPr>
            <p:cNvPr id="31758" name="Picture 24" descr="j011583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9" y="3954"/>
              <a:ext cx="119" cy="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36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36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36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36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36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36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36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36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36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36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6899" grpId="0"/>
      <p:bldP spid="336903" grpId="0"/>
      <p:bldP spid="336907" grpId="0"/>
      <p:bldP spid="3369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生产者 </a:t>
            </a:r>
            <a:r>
              <a:rPr lang="zh-CN" altLang="en-US" smtClean="0">
                <a:sym typeface="Symbol" pitchFamily="18" charset="2"/>
              </a:rPr>
              <a:t> 消费者的信号量解法</a:t>
            </a:r>
          </a:p>
        </p:txBody>
      </p:sp>
      <p:graphicFrame>
        <p:nvGraphicFramePr>
          <p:cNvPr id="6147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7988300" y="0"/>
          <a:ext cx="115570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5" name="剪辑" r:id="rId3" imgW="2166845" imgH="2287575" progId="MS_ClipArt_Gallery.2">
                  <p:embed/>
                </p:oleObj>
              </mc:Choice>
              <mc:Fallback>
                <p:oleObj name="剪辑" r:id="rId3" imgW="2166845" imgH="2287575" progId="MS_ClipArt_Gallery.2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88300" y="0"/>
                        <a:ext cx="1155700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3348" name="Rectangle 4"/>
          <p:cNvSpPr>
            <a:spLocks noChangeArrowheads="1"/>
          </p:cNvSpPr>
          <p:nvPr/>
        </p:nvSpPr>
        <p:spPr bwMode="auto">
          <a:xfrm>
            <a:off x="685800" y="1219200"/>
            <a:ext cx="7921625" cy="865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rgbClr val="993300"/>
              </a:buClr>
              <a:buSzPct val="90000"/>
              <a:buFont typeface="Wingdings" pitchFamily="2" charset="2"/>
              <a:buChar char="n"/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6600"/>
              </a:buClr>
              <a:buSzPct val="80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6600"/>
              </a:buClr>
              <a:buSzPct val="75000"/>
              <a:buFont typeface="Times New Roman" pitchFamily="18" charset="0"/>
              <a:buChar char="–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>
                <a:solidFill>
                  <a:srgbClr val="FF0000"/>
                </a:solidFill>
              </a:rPr>
              <a:t>不合理的信号量使用会导致</a:t>
            </a:r>
            <a:r>
              <a:rPr lang="en-US" altLang="zh-CN">
                <a:solidFill>
                  <a:srgbClr val="FF0000"/>
                </a:solidFill>
              </a:rPr>
              <a:t>…</a:t>
            </a:r>
          </a:p>
        </p:txBody>
      </p:sp>
      <p:grpSp>
        <p:nvGrpSpPr>
          <p:cNvPr id="313349" name="Group 5"/>
          <p:cNvGrpSpPr>
            <a:grpSpLocks/>
          </p:cNvGrpSpPr>
          <p:nvPr/>
        </p:nvGrpSpPr>
        <p:grpSpPr bwMode="auto">
          <a:xfrm>
            <a:off x="533400" y="2057400"/>
            <a:ext cx="8610600" cy="3048000"/>
            <a:chOff x="336" y="1776"/>
            <a:chExt cx="5424" cy="1920"/>
          </a:xfrm>
        </p:grpSpPr>
        <p:sp>
          <p:nvSpPr>
            <p:cNvPr id="6153" name="Rectangle 6"/>
            <p:cNvSpPr>
              <a:spLocks noChangeArrowheads="1"/>
            </p:cNvSpPr>
            <p:nvPr/>
          </p:nvSpPr>
          <p:spPr bwMode="auto">
            <a:xfrm>
              <a:off x="2880" y="1776"/>
              <a:ext cx="2880" cy="19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/>
            <a:lstStyle>
              <a:lvl1pPr marL="285750" indent="-285750"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itchFamily="2" charset="2"/>
                <a:buChar char="n"/>
                <a:tabLst>
                  <a:tab pos="801688" algn="l"/>
                  <a:tab pos="1139825" algn="l"/>
                  <a:tab pos="1541463" algn="l"/>
                  <a:tab pos="4284663" algn="l"/>
                </a:tabLst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685800" indent="-22860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itchFamily="2" charset="2"/>
                <a:buChar char="l"/>
                <a:tabLst>
                  <a:tab pos="801688" algn="l"/>
                  <a:tab pos="1139825" algn="l"/>
                  <a:tab pos="1541463" algn="l"/>
                  <a:tab pos="4284663" algn="l"/>
                </a:tabLst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itchFamily="18" charset="2"/>
                <a:buChar char="4"/>
                <a:tabLst>
                  <a:tab pos="801688" algn="l"/>
                  <a:tab pos="1139825" algn="l"/>
                  <a:tab pos="1541463" algn="l"/>
                  <a:tab pos="4284663" algn="l"/>
                </a:tabLs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543050" indent="-17145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itchFamily="18" charset="0"/>
                <a:buChar char="–"/>
                <a:tabLst>
                  <a:tab pos="801688" algn="l"/>
                  <a:tab pos="1139825" algn="l"/>
                  <a:tab pos="1541463" algn="l"/>
                  <a:tab pos="4284663" algn="l"/>
                </a:tabLs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00250" indent="-17145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tabLst>
                  <a:tab pos="801688" algn="l"/>
                  <a:tab pos="1139825" algn="l"/>
                  <a:tab pos="1541463" algn="l"/>
                  <a:tab pos="4284663" algn="l"/>
                </a:tabLs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457450" indent="-1714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tabLst>
                  <a:tab pos="801688" algn="l"/>
                  <a:tab pos="1139825" algn="l"/>
                  <a:tab pos="1541463" algn="l"/>
                  <a:tab pos="4284663" algn="l"/>
                </a:tabLs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14650" indent="-1714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tabLst>
                  <a:tab pos="801688" algn="l"/>
                  <a:tab pos="1139825" algn="l"/>
                  <a:tab pos="1541463" algn="l"/>
                  <a:tab pos="4284663" algn="l"/>
                </a:tabLs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371850" indent="-1714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tabLst>
                  <a:tab pos="801688" algn="l"/>
                  <a:tab pos="1139825" algn="l"/>
                  <a:tab pos="1541463" algn="l"/>
                  <a:tab pos="4284663" algn="l"/>
                </a:tabLs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29050" indent="-1714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tabLst>
                  <a:tab pos="801688" algn="l"/>
                  <a:tab pos="1139825" algn="l"/>
                  <a:tab pos="1541463" algn="l"/>
                  <a:tab pos="4284663" algn="l"/>
                </a:tabLs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10000"/>
                </a:spcBef>
                <a:buFont typeface="Wingdings" pitchFamily="2" charset="2"/>
                <a:buNone/>
              </a:pPr>
              <a:r>
                <a:rPr lang="en-US" altLang="zh-CN" sz="2400">
                  <a:latin typeface="Courier New" pitchFamily="49" charset="0"/>
                </a:rPr>
                <a:t>	Consumer() {</a:t>
              </a:r>
              <a:br>
                <a:rPr lang="en-US" altLang="zh-CN" sz="2400">
                  <a:latin typeface="Courier New" pitchFamily="49" charset="0"/>
                </a:rPr>
              </a:br>
              <a:r>
                <a:rPr lang="en-US" altLang="zh-CN" sz="2400">
                  <a:latin typeface="Courier New" pitchFamily="49" charset="0"/>
                </a:rPr>
                <a:t>	</a:t>
              </a:r>
              <a:r>
                <a:rPr lang="en-US" altLang="zh-CN" sz="2400">
                  <a:solidFill>
                    <a:srgbClr val="FF0000"/>
                  </a:solidFill>
                  <a:latin typeface="Courier New" pitchFamily="49" charset="0"/>
                </a:rPr>
                <a:t>mutex.P();</a:t>
              </a:r>
            </a:p>
            <a:p>
              <a:pPr eaLnBrk="1" hangingPunct="1">
                <a:spcBef>
                  <a:spcPct val="10000"/>
                </a:spcBef>
                <a:buFont typeface="Wingdings" pitchFamily="2" charset="2"/>
                <a:buNone/>
              </a:pPr>
              <a:r>
                <a:rPr lang="en-US" altLang="zh-CN" sz="2400">
                  <a:solidFill>
                    <a:srgbClr val="FF0000"/>
                  </a:solidFill>
                  <a:latin typeface="Courier New" pitchFamily="49" charset="0"/>
                </a:rPr>
                <a:t>    fullBuffers.P();</a:t>
              </a:r>
              <a:r>
                <a:rPr lang="en-US" altLang="zh-CN" sz="2400">
                  <a:latin typeface="Courier New" pitchFamily="49" charset="0"/>
                </a:rPr>
                <a:t> </a:t>
              </a:r>
              <a:br>
                <a:rPr lang="en-US" altLang="zh-CN" sz="2400">
                  <a:latin typeface="Courier New" pitchFamily="49" charset="0"/>
                </a:rPr>
              </a:br>
              <a:r>
                <a:rPr lang="en-US" altLang="zh-CN" sz="2400">
                  <a:latin typeface="Courier New" pitchFamily="49" charset="0"/>
                </a:rPr>
                <a:t>	item = Dequeue();</a:t>
              </a:r>
              <a:br>
                <a:rPr lang="en-US" altLang="zh-CN" sz="2400">
                  <a:latin typeface="Courier New" pitchFamily="49" charset="0"/>
                </a:rPr>
              </a:br>
              <a:r>
                <a:rPr lang="en-US" altLang="zh-CN" sz="2400">
                  <a:latin typeface="Courier New" pitchFamily="49" charset="0"/>
                </a:rPr>
                <a:t>	mutex.V();</a:t>
              </a:r>
              <a:br>
                <a:rPr lang="en-US" altLang="zh-CN" sz="2400">
                  <a:latin typeface="Courier New" pitchFamily="49" charset="0"/>
                </a:rPr>
              </a:br>
              <a:r>
                <a:rPr lang="en-US" altLang="zh-CN" sz="2400">
                  <a:latin typeface="Courier New" pitchFamily="49" charset="0"/>
                </a:rPr>
                <a:t>	emptyBuffers.V();	</a:t>
              </a:r>
              <a:br>
                <a:rPr lang="en-US" altLang="zh-CN" sz="2400">
                  <a:latin typeface="Courier New" pitchFamily="49" charset="0"/>
                </a:rPr>
              </a:br>
              <a:r>
                <a:rPr lang="en-US" altLang="zh-CN" sz="2400">
                  <a:latin typeface="Courier New" pitchFamily="49" charset="0"/>
                </a:rPr>
                <a:t>}</a:t>
              </a:r>
            </a:p>
          </p:txBody>
        </p:sp>
        <p:sp>
          <p:nvSpPr>
            <p:cNvPr id="6154" name="Rectangle 7"/>
            <p:cNvSpPr>
              <a:spLocks noChangeArrowheads="1"/>
            </p:cNvSpPr>
            <p:nvPr/>
          </p:nvSpPr>
          <p:spPr bwMode="auto">
            <a:xfrm>
              <a:off x="336" y="1776"/>
              <a:ext cx="3024" cy="17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/>
            <a:lstStyle>
              <a:lvl1pPr marL="285750" indent="-285750"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itchFamily="2" charset="2"/>
                <a:buChar char="n"/>
                <a:tabLst>
                  <a:tab pos="801688" algn="l"/>
                  <a:tab pos="1139825" algn="l"/>
                  <a:tab pos="1541463" algn="l"/>
                  <a:tab pos="4284663" algn="l"/>
                </a:tabLst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685800" indent="-22860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itchFamily="2" charset="2"/>
                <a:buChar char="l"/>
                <a:tabLst>
                  <a:tab pos="801688" algn="l"/>
                  <a:tab pos="1139825" algn="l"/>
                  <a:tab pos="1541463" algn="l"/>
                  <a:tab pos="4284663" algn="l"/>
                </a:tabLst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itchFamily="18" charset="2"/>
                <a:buChar char="4"/>
                <a:tabLst>
                  <a:tab pos="801688" algn="l"/>
                  <a:tab pos="1139825" algn="l"/>
                  <a:tab pos="1541463" algn="l"/>
                  <a:tab pos="4284663" algn="l"/>
                </a:tabLs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543050" indent="-17145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itchFamily="18" charset="0"/>
                <a:buChar char="–"/>
                <a:tabLst>
                  <a:tab pos="801688" algn="l"/>
                  <a:tab pos="1139825" algn="l"/>
                  <a:tab pos="1541463" algn="l"/>
                  <a:tab pos="4284663" algn="l"/>
                </a:tabLs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00250" indent="-17145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tabLst>
                  <a:tab pos="801688" algn="l"/>
                  <a:tab pos="1139825" algn="l"/>
                  <a:tab pos="1541463" algn="l"/>
                  <a:tab pos="4284663" algn="l"/>
                </a:tabLs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457450" indent="-1714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tabLst>
                  <a:tab pos="801688" algn="l"/>
                  <a:tab pos="1139825" algn="l"/>
                  <a:tab pos="1541463" algn="l"/>
                  <a:tab pos="4284663" algn="l"/>
                </a:tabLs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14650" indent="-1714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tabLst>
                  <a:tab pos="801688" algn="l"/>
                  <a:tab pos="1139825" algn="l"/>
                  <a:tab pos="1541463" algn="l"/>
                  <a:tab pos="4284663" algn="l"/>
                </a:tabLs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371850" indent="-1714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tabLst>
                  <a:tab pos="801688" algn="l"/>
                  <a:tab pos="1139825" algn="l"/>
                  <a:tab pos="1541463" algn="l"/>
                  <a:tab pos="4284663" algn="l"/>
                </a:tabLs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29050" indent="-1714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tabLst>
                  <a:tab pos="801688" algn="l"/>
                  <a:tab pos="1139825" algn="l"/>
                  <a:tab pos="1541463" algn="l"/>
                  <a:tab pos="4284663" algn="l"/>
                </a:tabLs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10000"/>
                </a:spcBef>
                <a:buFont typeface="Wingdings" pitchFamily="2" charset="2"/>
                <a:buNone/>
              </a:pPr>
              <a:r>
                <a:rPr lang="en-US" altLang="zh-CN" sz="2400">
                  <a:latin typeface="Courier New" pitchFamily="49" charset="0"/>
                </a:rPr>
                <a:t>	Producer(item) {</a:t>
              </a:r>
              <a:br>
                <a:rPr lang="en-US" altLang="zh-CN" sz="2400">
                  <a:latin typeface="Courier New" pitchFamily="49" charset="0"/>
                </a:rPr>
              </a:br>
              <a:r>
                <a:rPr lang="en-US" altLang="zh-CN" sz="2400">
                  <a:latin typeface="Courier New" pitchFamily="49" charset="0"/>
                </a:rPr>
                <a:t>	</a:t>
              </a:r>
              <a:r>
                <a:rPr lang="en-US" altLang="zh-CN" sz="2400">
                  <a:solidFill>
                    <a:srgbClr val="FF0000"/>
                  </a:solidFill>
                  <a:latin typeface="Courier New" pitchFamily="49" charset="0"/>
                </a:rPr>
                <a:t>mutex.P(); </a:t>
              </a:r>
            </a:p>
            <a:p>
              <a:pPr eaLnBrk="1" hangingPunct="1">
                <a:spcBef>
                  <a:spcPct val="10000"/>
                </a:spcBef>
                <a:buFont typeface="Wingdings" pitchFamily="2" charset="2"/>
                <a:buNone/>
              </a:pPr>
              <a:r>
                <a:rPr lang="en-US" altLang="zh-CN" sz="2400">
                  <a:solidFill>
                    <a:srgbClr val="FF0000"/>
                  </a:solidFill>
                  <a:latin typeface="Courier New" pitchFamily="49" charset="0"/>
                </a:rPr>
                <a:t>    emptyBuffers.P();</a:t>
              </a:r>
              <a:r>
                <a:rPr lang="en-US" altLang="zh-CN" sz="2400">
                  <a:latin typeface="Courier New" pitchFamily="49" charset="0"/>
                </a:rPr>
                <a:t>	</a:t>
              </a:r>
              <a:br>
                <a:rPr lang="en-US" altLang="zh-CN" sz="2400">
                  <a:latin typeface="Courier New" pitchFamily="49" charset="0"/>
                </a:rPr>
              </a:br>
              <a:r>
                <a:rPr lang="en-US" altLang="zh-CN" sz="2400">
                  <a:latin typeface="Courier New" pitchFamily="49" charset="0"/>
                </a:rPr>
                <a:t>	Enqueue(item);</a:t>
              </a:r>
              <a:r>
                <a:rPr lang="en-US" altLang="zh-CN" sz="2400">
                  <a:solidFill>
                    <a:srgbClr val="FF0000"/>
                  </a:solidFill>
                  <a:latin typeface="Courier New" pitchFamily="49" charset="0"/>
                </a:rPr>
                <a:t/>
              </a:r>
              <a:br>
                <a:rPr lang="en-US" altLang="zh-CN" sz="2400">
                  <a:solidFill>
                    <a:srgbClr val="FF0000"/>
                  </a:solidFill>
                  <a:latin typeface="Courier New" pitchFamily="49" charset="0"/>
                </a:rPr>
              </a:br>
              <a:r>
                <a:rPr lang="en-US" altLang="zh-CN" sz="2400">
                  <a:latin typeface="Courier New" pitchFamily="49" charset="0"/>
                </a:rPr>
                <a:t>	mutex.V();</a:t>
              </a:r>
              <a:br>
                <a:rPr lang="en-US" altLang="zh-CN" sz="2400">
                  <a:latin typeface="Courier New" pitchFamily="49" charset="0"/>
                </a:rPr>
              </a:br>
              <a:r>
                <a:rPr lang="en-US" altLang="zh-CN" sz="2400">
                  <a:latin typeface="Courier New" pitchFamily="49" charset="0"/>
                </a:rPr>
                <a:t>	fullBuffers.V();</a:t>
              </a:r>
            </a:p>
            <a:p>
              <a:pPr eaLnBrk="1" hangingPunct="1">
                <a:spcBef>
                  <a:spcPct val="10000"/>
                </a:spcBef>
                <a:buFont typeface="Wingdings" pitchFamily="2" charset="2"/>
                <a:buNone/>
              </a:pPr>
              <a:r>
                <a:rPr lang="en-US" altLang="zh-CN" sz="2400">
                  <a:latin typeface="Courier New" pitchFamily="49" charset="0"/>
                </a:rPr>
                <a:t> }</a:t>
              </a:r>
            </a:p>
          </p:txBody>
        </p:sp>
        <p:sp>
          <p:nvSpPr>
            <p:cNvPr id="6155" name="Rectangle 8"/>
            <p:cNvSpPr>
              <a:spLocks noChangeArrowheads="1"/>
            </p:cNvSpPr>
            <p:nvPr/>
          </p:nvSpPr>
          <p:spPr bwMode="auto">
            <a:xfrm>
              <a:off x="480" y="1776"/>
              <a:ext cx="2448" cy="1680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itchFamily="2" charset="2"/>
                <a:buChar char="n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itchFamily="18" charset="2"/>
                <a:buChar char="4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itchFamily="18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600"/>
            </a:p>
          </p:txBody>
        </p:sp>
        <p:sp>
          <p:nvSpPr>
            <p:cNvPr id="6156" name="Rectangle 9"/>
            <p:cNvSpPr>
              <a:spLocks noChangeArrowheads="1"/>
            </p:cNvSpPr>
            <p:nvPr/>
          </p:nvSpPr>
          <p:spPr bwMode="auto">
            <a:xfrm>
              <a:off x="3024" y="1776"/>
              <a:ext cx="2496" cy="1680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itchFamily="2" charset="2"/>
                <a:buChar char="n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itchFamily="18" charset="2"/>
                <a:buChar char="4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itchFamily="18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600"/>
            </a:p>
          </p:txBody>
        </p:sp>
      </p:grpSp>
      <p:grpSp>
        <p:nvGrpSpPr>
          <p:cNvPr id="313354" name="Group 10"/>
          <p:cNvGrpSpPr>
            <a:grpSpLocks/>
          </p:cNvGrpSpPr>
          <p:nvPr/>
        </p:nvGrpSpPr>
        <p:grpSpPr bwMode="auto">
          <a:xfrm>
            <a:off x="914400" y="4800600"/>
            <a:ext cx="7924800" cy="1406525"/>
            <a:chOff x="624" y="2544"/>
            <a:chExt cx="4992" cy="886"/>
          </a:xfrm>
        </p:grpSpPr>
        <p:sp>
          <p:nvSpPr>
            <p:cNvPr id="6151" name="Rectangle 11"/>
            <p:cNvSpPr>
              <a:spLocks noChangeArrowheads="1"/>
            </p:cNvSpPr>
            <p:nvPr/>
          </p:nvSpPr>
          <p:spPr bwMode="auto">
            <a:xfrm>
              <a:off x="624" y="2544"/>
              <a:ext cx="4992" cy="8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itchFamily="2" charset="2"/>
                <a:buChar char="n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itchFamily="18" charset="2"/>
                <a:buChar char="4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itchFamily="18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lvl="1"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/>
                <a:t>生产者占有</a:t>
              </a:r>
              <a:r>
                <a:rPr lang="en-US" altLang="zh-CN" sz="2400"/>
                <a:t>mutex</a:t>
              </a:r>
              <a:r>
                <a:rPr lang="zh-CN" altLang="en-US" sz="2400"/>
                <a:t>信号量后又阻塞在</a:t>
              </a:r>
              <a:r>
                <a:rPr lang="en-US" altLang="zh-CN" sz="2400"/>
                <a:t>emptyBuffers</a:t>
              </a:r>
              <a:r>
                <a:rPr lang="zh-CN" altLang="en-US" sz="2400"/>
                <a:t>信号量上。而消费者阻塞在</a:t>
              </a:r>
              <a:r>
                <a:rPr lang="en-US" altLang="zh-CN" sz="2400"/>
                <a:t>mutex</a:t>
              </a:r>
              <a:r>
                <a:rPr lang="zh-CN" altLang="en-US" sz="2400"/>
                <a:t>上，不能唤醒生产者</a:t>
              </a:r>
              <a:r>
                <a:rPr lang="en-US" altLang="zh-CN" sz="2400"/>
                <a:t>……</a:t>
              </a:r>
              <a:r>
                <a:rPr lang="zh-CN" altLang="en-US" sz="2400"/>
                <a:t>最后谁也没法执行</a:t>
              </a:r>
              <a:r>
                <a:rPr lang="en-US" altLang="zh-CN" sz="2400"/>
                <a:t>……</a:t>
              </a:r>
            </a:p>
          </p:txBody>
        </p:sp>
        <p:pic>
          <p:nvPicPr>
            <p:cNvPr id="6152" name="Picture 12" descr="j011583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9" y="2679"/>
              <a:ext cx="119" cy="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3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13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13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334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死锁总结</a:t>
            </a:r>
          </a:p>
        </p:txBody>
      </p:sp>
      <p:pic>
        <p:nvPicPr>
          <p:cNvPr id="32771" name="Picture 3" descr="j029770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9575" y="0"/>
            <a:ext cx="1114425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24" name="Rectangle 4"/>
          <p:cNvSpPr>
            <a:spLocks noChangeArrowheads="1"/>
          </p:cNvSpPr>
          <p:nvPr/>
        </p:nvSpPr>
        <p:spPr bwMode="auto">
          <a:xfrm>
            <a:off x="307975" y="1268413"/>
            <a:ext cx="7921625" cy="865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rgbClr val="993300"/>
              </a:buClr>
              <a:buSzPct val="90000"/>
              <a:buFont typeface="Wingdings" pitchFamily="2" charset="2"/>
              <a:buChar char="n"/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6600"/>
              </a:buClr>
              <a:buSzPct val="80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6600"/>
              </a:buClr>
              <a:buSzPct val="75000"/>
              <a:buFont typeface="Times New Roman" pitchFamily="18" charset="0"/>
              <a:buChar char="–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 sz="2400"/>
              <a:t>进程竞争资源 </a:t>
            </a:r>
            <a:r>
              <a:rPr lang="zh-CN" altLang="en-US" sz="2400">
                <a:sym typeface="Symbol" pitchFamily="18" charset="2"/>
              </a:rPr>
              <a:t> 有可能形成循环竞争  死锁</a:t>
            </a:r>
          </a:p>
        </p:txBody>
      </p:sp>
      <p:sp>
        <p:nvSpPr>
          <p:cNvPr id="337925" name="Rectangle 5"/>
          <p:cNvSpPr>
            <a:spLocks noChangeArrowheads="1"/>
          </p:cNvSpPr>
          <p:nvPr/>
        </p:nvSpPr>
        <p:spPr bwMode="auto">
          <a:xfrm>
            <a:off x="304800" y="1878013"/>
            <a:ext cx="8610600" cy="865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rgbClr val="993300"/>
              </a:buClr>
              <a:buSzPct val="90000"/>
              <a:buFont typeface="Wingdings" pitchFamily="2" charset="2"/>
              <a:buChar char="n"/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6600"/>
              </a:buClr>
              <a:buSzPct val="80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6600"/>
              </a:buClr>
              <a:buSzPct val="75000"/>
              <a:buFont typeface="Times New Roman" pitchFamily="18" charset="0"/>
              <a:buChar char="–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 sz="2400">
                <a:sym typeface="Symbol" pitchFamily="18" charset="2"/>
              </a:rPr>
              <a:t>死锁需要处理</a:t>
            </a:r>
            <a:r>
              <a:rPr lang="zh-CN" altLang="en-US" sz="2400">
                <a:solidFill>
                  <a:srgbClr val="FF0000"/>
                </a:solidFill>
              </a:rPr>
              <a:t> </a:t>
            </a:r>
            <a:r>
              <a:rPr lang="zh-CN" altLang="en-US" sz="2400">
                <a:sym typeface="Symbol" pitchFamily="18" charset="2"/>
              </a:rPr>
              <a:t> 死锁分析  死锁的必要条件</a:t>
            </a:r>
          </a:p>
        </p:txBody>
      </p:sp>
      <p:sp>
        <p:nvSpPr>
          <p:cNvPr id="337926" name="Rectangle 6"/>
          <p:cNvSpPr>
            <a:spLocks noChangeArrowheads="1"/>
          </p:cNvSpPr>
          <p:nvPr/>
        </p:nvSpPr>
        <p:spPr bwMode="auto">
          <a:xfrm>
            <a:off x="304800" y="2536825"/>
            <a:ext cx="8610600" cy="865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rgbClr val="993300"/>
              </a:buClr>
              <a:buSzPct val="90000"/>
              <a:buFont typeface="Wingdings" pitchFamily="2" charset="2"/>
              <a:buChar char="n"/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6600"/>
              </a:buClr>
              <a:buSzPct val="80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6600"/>
              </a:buClr>
              <a:buSzPct val="75000"/>
              <a:buFont typeface="Times New Roman" pitchFamily="18" charset="0"/>
              <a:buChar char="–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 sz="2400">
                <a:sym typeface="Symbol" pitchFamily="18" charset="2"/>
              </a:rPr>
              <a:t>死锁处理   预防、避免、检测</a:t>
            </a:r>
            <a:r>
              <a:rPr lang="en-US" altLang="zh-CN" sz="2400">
                <a:sym typeface="Symbol" pitchFamily="18" charset="2"/>
              </a:rPr>
              <a:t>+</a:t>
            </a:r>
            <a:r>
              <a:rPr lang="zh-CN" altLang="en-US" sz="2400">
                <a:sym typeface="Symbol" pitchFamily="18" charset="2"/>
              </a:rPr>
              <a:t>恢复、忽略</a:t>
            </a:r>
          </a:p>
        </p:txBody>
      </p:sp>
      <p:sp>
        <p:nvSpPr>
          <p:cNvPr id="337927" name="Rectangle 7"/>
          <p:cNvSpPr>
            <a:spLocks noChangeArrowheads="1"/>
          </p:cNvSpPr>
          <p:nvPr/>
        </p:nvSpPr>
        <p:spPr bwMode="auto">
          <a:xfrm>
            <a:off x="304800" y="3195638"/>
            <a:ext cx="8610600" cy="865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rgbClr val="993300"/>
              </a:buClr>
              <a:buSzPct val="90000"/>
              <a:buFont typeface="Wingdings" pitchFamily="2" charset="2"/>
              <a:buChar char="n"/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6600"/>
              </a:buClr>
              <a:buSzPct val="80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6600"/>
              </a:buClr>
              <a:buSzPct val="75000"/>
              <a:buFont typeface="Times New Roman" pitchFamily="18" charset="0"/>
              <a:buChar char="–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 sz="2400">
                <a:sym typeface="Symbol" pitchFamily="18" charset="2"/>
              </a:rPr>
              <a:t>死锁预防</a:t>
            </a:r>
            <a:r>
              <a:rPr lang="en-US" altLang="zh-CN" sz="2400">
                <a:sym typeface="Symbol" pitchFamily="18" charset="2"/>
              </a:rPr>
              <a:t>: </a:t>
            </a:r>
            <a:r>
              <a:rPr lang="zh-CN" altLang="en-US" sz="2400">
                <a:sym typeface="Symbol" pitchFamily="18" charset="2"/>
              </a:rPr>
              <a:t>破除必要条件  引入了不合理因素</a:t>
            </a:r>
          </a:p>
        </p:txBody>
      </p:sp>
      <p:sp>
        <p:nvSpPr>
          <p:cNvPr id="337928" name="Rectangle 8"/>
          <p:cNvSpPr>
            <a:spLocks noChangeArrowheads="1"/>
          </p:cNvSpPr>
          <p:nvPr/>
        </p:nvSpPr>
        <p:spPr bwMode="auto">
          <a:xfrm>
            <a:off x="304800" y="3832225"/>
            <a:ext cx="8610600" cy="865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rgbClr val="993300"/>
              </a:buClr>
              <a:buSzPct val="90000"/>
              <a:buFont typeface="Wingdings" pitchFamily="2" charset="2"/>
              <a:buChar char="n"/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6600"/>
              </a:buClr>
              <a:buSzPct val="80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6600"/>
              </a:buClr>
              <a:buSzPct val="75000"/>
              <a:buFont typeface="Times New Roman" pitchFamily="18" charset="0"/>
              <a:buChar char="–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 sz="2400">
                <a:sym typeface="Symbol" pitchFamily="18" charset="2"/>
              </a:rPr>
              <a:t>死锁避免</a:t>
            </a:r>
            <a:r>
              <a:rPr lang="en-US" altLang="zh-CN" sz="2400">
                <a:sym typeface="Symbol" pitchFamily="18" charset="2"/>
              </a:rPr>
              <a:t>: </a:t>
            </a:r>
            <a:r>
              <a:rPr lang="zh-CN" altLang="en-US" sz="2400">
                <a:sym typeface="Symbol" pitchFamily="18" charset="2"/>
              </a:rPr>
              <a:t>用银行家算法找安全序列  效率太低 </a:t>
            </a:r>
          </a:p>
        </p:txBody>
      </p:sp>
      <p:sp>
        <p:nvSpPr>
          <p:cNvPr id="337929" name="Rectangle 9"/>
          <p:cNvSpPr>
            <a:spLocks noChangeArrowheads="1"/>
          </p:cNvSpPr>
          <p:nvPr/>
        </p:nvSpPr>
        <p:spPr bwMode="auto">
          <a:xfrm>
            <a:off x="304800" y="4468813"/>
            <a:ext cx="8610600" cy="865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rgbClr val="993300"/>
              </a:buClr>
              <a:buSzPct val="90000"/>
              <a:buFont typeface="Wingdings" pitchFamily="2" charset="2"/>
              <a:buChar char="n"/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6600"/>
              </a:buClr>
              <a:buSzPct val="80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6600"/>
              </a:buClr>
              <a:buSzPct val="75000"/>
              <a:buFont typeface="Times New Roman" pitchFamily="18" charset="0"/>
              <a:buChar char="–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 sz="2400">
                <a:sym typeface="Symbol" pitchFamily="18" charset="2"/>
              </a:rPr>
              <a:t>死锁检测恢复</a:t>
            </a:r>
            <a:r>
              <a:rPr lang="en-US" altLang="zh-CN" sz="2400">
                <a:sym typeface="Symbol" pitchFamily="18" charset="2"/>
              </a:rPr>
              <a:t>: </a:t>
            </a:r>
            <a:r>
              <a:rPr lang="zh-CN" altLang="en-US" sz="2400">
                <a:sym typeface="Symbol" pitchFamily="18" charset="2"/>
              </a:rPr>
              <a:t>银行家算法找死锁进程组并恢复  实现较难 </a:t>
            </a:r>
          </a:p>
        </p:txBody>
      </p:sp>
      <p:sp>
        <p:nvSpPr>
          <p:cNvPr id="337930" name="Rectangle 10"/>
          <p:cNvSpPr>
            <a:spLocks noChangeArrowheads="1"/>
          </p:cNvSpPr>
          <p:nvPr/>
        </p:nvSpPr>
        <p:spPr bwMode="auto">
          <a:xfrm>
            <a:off x="304800" y="5154613"/>
            <a:ext cx="8610600" cy="865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rgbClr val="993300"/>
              </a:buClr>
              <a:buSzPct val="90000"/>
              <a:buFont typeface="Wingdings" pitchFamily="2" charset="2"/>
              <a:buChar char="n"/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6600"/>
              </a:buClr>
              <a:buSzPct val="80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6600"/>
              </a:buClr>
              <a:buSzPct val="75000"/>
              <a:buFont typeface="Times New Roman" pitchFamily="18" charset="0"/>
              <a:buChar char="–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 sz="2400">
                <a:sym typeface="Symbol" pitchFamily="18" charset="2"/>
              </a:rPr>
              <a:t>死锁忽略</a:t>
            </a:r>
            <a:r>
              <a:rPr lang="en-US" altLang="zh-CN" sz="2400">
                <a:sym typeface="Symbol" pitchFamily="18" charset="2"/>
              </a:rPr>
              <a:t>: </a:t>
            </a:r>
            <a:r>
              <a:rPr lang="zh-CN" altLang="en-US" sz="2400">
                <a:sym typeface="Symbol" pitchFamily="18" charset="2"/>
              </a:rPr>
              <a:t>就好像没有死锁  现在用的最多 </a:t>
            </a:r>
          </a:p>
        </p:txBody>
      </p:sp>
      <p:grpSp>
        <p:nvGrpSpPr>
          <p:cNvPr id="337931" name="Group 11"/>
          <p:cNvGrpSpPr>
            <a:grpSpLocks/>
          </p:cNvGrpSpPr>
          <p:nvPr/>
        </p:nvGrpSpPr>
        <p:grpSpPr bwMode="auto">
          <a:xfrm>
            <a:off x="914400" y="5197475"/>
            <a:ext cx="7543800" cy="1355725"/>
            <a:chOff x="576" y="3226"/>
            <a:chExt cx="4752" cy="854"/>
          </a:xfrm>
        </p:grpSpPr>
        <p:sp>
          <p:nvSpPr>
            <p:cNvPr id="32780" name="Text Box 12"/>
            <p:cNvSpPr txBox="1">
              <a:spLocks noChangeArrowheads="1"/>
            </p:cNvSpPr>
            <p:nvPr/>
          </p:nvSpPr>
          <p:spPr bwMode="auto">
            <a:xfrm>
              <a:off x="576" y="3562"/>
              <a:ext cx="4416" cy="518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itchFamily="2" charset="2"/>
                <a:buChar char="n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itchFamily="18" charset="2"/>
                <a:buChar char="4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itchFamily="18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>
                  <a:solidFill>
                    <a:srgbClr val="000099"/>
                  </a:solidFill>
                </a:rPr>
                <a:t>任何思想、</a:t>
              </a:r>
              <a:r>
                <a:rPr lang="zh-CN" altLang="en-US" sz="2400">
                  <a:solidFill>
                    <a:srgbClr val="000099"/>
                  </a:solidFill>
                  <a:sym typeface="Symbol" pitchFamily="18" charset="2"/>
                </a:rPr>
                <a:t>概念、技术的主流都会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>
                  <a:solidFill>
                    <a:srgbClr val="000099"/>
                  </a:solidFill>
                  <a:sym typeface="Symbol" pitchFamily="18" charset="2"/>
                </a:rPr>
                <a:t>随着时间而改变，操作系统尤为明显</a:t>
              </a:r>
              <a:r>
                <a:rPr lang="en-US" altLang="zh-CN" sz="2400">
                  <a:solidFill>
                    <a:srgbClr val="000099"/>
                  </a:solidFill>
                  <a:sym typeface="Symbol" pitchFamily="18" charset="2"/>
                </a:rPr>
                <a:t>! </a:t>
              </a:r>
            </a:p>
          </p:txBody>
        </p:sp>
        <p:pic>
          <p:nvPicPr>
            <p:cNvPr id="32781" name="Picture 13" descr="j030125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16" y="3226"/>
              <a:ext cx="912" cy="7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37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37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37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37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37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37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37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37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24" grpId="0"/>
      <p:bldP spid="337925" grpId="0"/>
      <p:bldP spid="337926" grpId="0"/>
      <p:bldP spid="337927" grpId="0"/>
      <p:bldP spid="337928" grpId="0"/>
      <p:bldP spid="337929" grpId="0"/>
      <p:bldP spid="33793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死锁避免之银行家算法实例</a:t>
            </a:r>
          </a:p>
        </p:txBody>
      </p:sp>
      <p:sp>
        <p:nvSpPr>
          <p:cNvPr id="330755" name="Rectangle 3"/>
          <p:cNvSpPr>
            <a:spLocks noChangeArrowheads="1"/>
          </p:cNvSpPr>
          <p:nvPr/>
        </p:nvSpPr>
        <p:spPr bwMode="auto">
          <a:xfrm>
            <a:off x="2133600" y="1206500"/>
            <a:ext cx="6781800" cy="371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993300"/>
              </a:buClr>
              <a:buSzPct val="90000"/>
              <a:buFont typeface="Wingdings" pitchFamily="2" charset="2"/>
              <a:buChar char="n"/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6600"/>
              </a:buClr>
              <a:buSzPct val="80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6600"/>
              </a:buClr>
              <a:buSzPct val="75000"/>
              <a:buFont typeface="Times New Roman" pitchFamily="18" charset="0"/>
              <a:buChar char="–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solidFill>
                  <a:srgbClr val="993300"/>
                </a:solidFill>
              </a:rPr>
              <a:t>	</a:t>
            </a:r>
            <a:r>
              <a:rPr lang="en-US" altLang="zh-CN" sz="2400">
                <a:solidFill>
                  <a:srgbClr val="993300"/>
                </a:solidFill>
              </a:rPr>
              <a:t>       </a:t>
            </a:r>
            <a:r>
              <a:rPr lang="en-US" altLang="zh-TW" sz="2400" u="sng">
                <a:solidFill>
                  <a:srgbClr val="FF0000"/>
                </a:solidFill>
              </a:rPr>
              <a:t>Allocation</a:t>
            </a:r>
            <a:r>
              <a:rPr lang="en-US" altLang="zh-CN" sz="2400" u="sng">
                <a:solidFill>
                  <a:srgbClr val="FF0000"/>
                </a:solidFill>
              </a:rPr>
              <a:t>        Need         </a:t>
            </a:r>
            <a:r>
              <a:rPr lang="en-US" altLang="zh-TW" sz="2400" u="sng">
                <a:solidFill>
                  <a:srgbClr val="FF0000"/>
                </a:solidFill>
              </a:rPr>
              <a:t>Available</a:t>
            </a:r>
            <a:endParaRPr lang="en-US" altLang="zh-TW" sz="2400">
              <a:solidFill>
                <a:srgbClr val="FF0000"/>
              </a:solidFill>
            </a:endParaRP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solidFill>
                  <a:srgbClr val="993300"/>
                </a:solidFill>
              </a:rPr>
              <a:t>	</a:t>
            </a:r>
            <a:r>
              <a:rPr lang="en-US" altLang="zh-TW" sz="2400"/>
              <a:t>	</a:t>
            </a:r>
            <a:r>
              <a:rPr lang="en-US" altLang="zh-TW" sz="2400" i="1"/>
              <a:t>A B C   	A B C</a:t>
            </a:r>
            <a:r>
              <a:rPr lang="en-US" altLang="zh-CN" sz="2400" i="1"/>
              <a:t>         </a:t>
            </a:r>
            <a:r>
              <a:rPr lang="en-US" altLang="zh-TW" sz="2400" i="1"/>
              <a:t> </a:t>
            </a:r>
            <a:r>
              <a:rPr lang="en-US" altLang="zh-CN" sz="2400" i="1"/>
              <a:t> </a:t>
            </a:r>
            <a:r>
              <a:rPr lang="en-US" altLang="zh-TW" sz="2400" i="1"/>
              <a:t>A B C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/>
              <a:t>	</a:t>
            </a:r>
            <a:r>
              <a:rPr lang="en-US" altLang="zh-CN" sz="2400"/>
              <a:t> </a:t>
            </a:r>
            <a:r>
              <a:rPr lang="en-US" altLang="zh-TW" sz="2400" i="1"/>
              <a:t>P</a:t>
            </a:r>
            <a:r>
              <a:rPr lang="en-US" altLang="zh-TW" sz="2400"/>
              <a:t>0	0</a:t>
            </a:r>
            <a:r>
              <a:rPr lang="en-US" altLang="zh-CN" sz="2400"/>
              <a:t> </a:t>
            </a:r>
            <a:r>
              <a:rPr lang="en-US" altLang="zh-TW" sz="2400"/>
              <a:t> 1 </a:t>
            </a:r>
            <a:r>
              <a:rPr lang="en-US" altLang="zh-CN" sz="2400"/>
              <a:t> </a:t>
            </a:r>
            <a:r>
              <a:rPr lang="en-US" altLang="zh-TW" sz="2400"/>
              <a:t>0	</a:t>
            </a:r>
            <a:r>
              <a:rPr lang="en-US" altLang="zh-CN" sz="2400"/>
              <a:t>           </a:t>
            </a:r>
            <a:r>
              <a:rPr lang="en-US" altLang="zh-TW" sz="2400"/>
              <a:t>7</a:t>
            </a:r>
            <a:r>
              <a:rPr lang="en-US" altLang="zh-CN" sz="2400"/>
              <a:t> </a:t>
            </a:r>
            <a:r>
              <a:rPr lang="en-US" altLang="zh-TW" sz="2400"/>
              <a:t> </a:t>
            </a:r>
            <a:r>
              <a:rPr lang="en-US" altLang="zh-CN" sz="2400"/>
              <a:t>4</a:t>
            </a:r>
            <a:r>
              <a:rPr lang="en-US" altLang="zh-TW" sz="2400"/>
              <a:t> </a:t>
            </a:r>
            <a:r>
              <a:rPr lang="en-US" altLang="zh-CN" sz="2400"/>
              <a:t> </a:t>
            </a:r>
            <a:r>
              <a:rPr lang="en-US" altLang="zh-TW" sz="2400"/>
              <a:t>3</a:t>
            </a:r>
            <a:r>
              <a:rPr lang="en-US" altLang="zh-CN" sz="2400"/>
              <a:t>           </a:t>
            </a:r>
            <a:r>
              <a:rPr lang="en-US" altLang="zh-TW" sz="2400"/>
              <a:t>3 </a:t>
            </a:r>
            <a:r>
              <a:rPr lang="en-US" altLang="zh-CN" sz="2400"/>
              <a:t> </a:t>
            </a:r>
            <a:r>
              <a:rPr lang="en-US" altLang="zh-TW" sz="2400"/>
              <a:t>3</a:t>
            </a:r>
            <a:r>
              <a:rPr lang="en-US" altLang="zh-CN" sz="2400"/>
              <a:t> </a:t>
            </a:r>
            <a:r>
              <a:rPr lang="en-US" altLang="zh-TW" sz="2400"/>
              <a:t> 2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/>
              <a:t>	</a:t>
            </a:r>
            <a:r>
              <a:rPr lang="en-US" altLang="zh-CN" sz="2400"/>
              <a:t> </a:t>
            </a:r>
            <a:r>
              <a:rPr lang="en-US" altLang="zh-TW" sz="2400" i="1"/>
              <a:t>P</a:t>
            </a:r>
            <a:r>
              <a:rPr lang="en-US" altLang="zh-TW" sz="2400"/>
              <a:t>1	2 </a:t>
            </a:r>
            <a:r>
              <a:rPr lang="en-US" altLang="zh-CN" sz="2400"/>
              <a:t> </a:t>
            </a:r>
            <a:r>
              <a:rPr lang="en-US" altLang="zh-TW" sz="2400"/>
              <a:t>0 </a:t>
            </a:r>
            <a:r>
              <a:rPr lang="en-US" altLang="zh-CN" sz="2400"/>
              <a:t> </a:t>
            </a:r>
            <a:r>
              <a:rPr lang="en-US" altLang="zh-TW" sz="2400"/>
              <a:t>0 </a:t>
            </a:r>
            <a:r>
              <a:rPr lang="en-US" altLang="zh-CN" sz="2400"/>
              <a:t>           1</a:t>
            </a:r>
            <a:r>
              <a:rPr lang="en-US" altLang="zh-TW" sz="2400"/>
              <a:t> </a:t>
            </a:r>
            <a:r>
              <a:rPr lang="en-US" altLang="zh-CN" sz="2400"/>
              <a:t> </a:t>
            </a:r>
            <a:r>
              <a:rPr lang="en-US" altLang="zh-TW" sz="2400"/>
              <a:t>2 </a:t>
            </a:r>
            <a:r>
              <a:rPr lang="en-US" altLang="zh-CN" sz="2400"/>
              <a:t> </a:t>
            </a:r>
            <a:r>
              <a:rPr lang="en-US" altLang="zh-TW" sz="2400"/>
              <a:t>2  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/>
              <a:t>	</a:t>
            </a:r>
            <a:r>
              <a:rPr lang="en-US" altLang="zh-CN" sz="2400"/>
              <a:t> </a:t>
            </a:r>
            <a:r>
              <a:rPr lang="en-US" altLang="zh-TW" sz="2400" i="1"/>
              <a:t>P</a:t>
            </a:r>
            <a:r>
              <a:rPr lang="en-US" altLang="zh-TW" sz="2400"/>
              <a:t>2	3 </a:t>
            </a:r>
            <a:r>
              <a:rPr lang="en-US" altLang="zh-CN" sz="2400"/>
              <a:t> </a:t>
            </a:r>
            <a:r>
              <a:rPr lang="en-US" altLang="zh-TW" sz="2400"/>
              <a:t>0 </a:t>
            </a:r>
            <a:r>
              <a:rPr lang="en-US" altLang="zh-CN" sz="2400"/>
              <a:t> </a:t>
            </a:r>
            <a:r>
              <a:rPr lang="en-US" altLang="zh-TW" sz="2400"/>
              <a:t>2 </a:t>
            </a:r>
            <a:r>
              <a:rPr lang="en-US" altLang="zh-CN" sz="2400"/>
              <a:t>         </a:t>
            </a:r>
            <a:r>
              <a:rPr lang="en-US" altLang="zh-TW" sz="2400"/>
              <a:t>	</a:t>
            </a:r>
            <a:r>
              <a:rPr lang="en-US" altLang="zh-CN" sz="2400"/>
              <a:t>6</a:t>
            </a:r>
            <a:r>
              <a:rPr lang="en-US" altLang="zh-TW" sz="2400"/>
              <a:t> </a:t>
            </a:r>
            <a:r>
              <a:rPr lang="en-US" altLang="zh-CN" sz="2400"/>
              <a:t> </a:t>
            </a:r>
            <a:r>
              <a:rPr lang="en-US" altLang="zh-TW" sz="2400"/>
              <a:t>0 </a:t>
            </a:r>
            <a:r>
              <a:rPr lang="en-US" altLang="zh-CN" sz="2400"/>
              <a:t> 0</a:t>
            </a:r>
            <a:endParaRPr lang="en-US" altLang="zh-TW" sz="2400"/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/>
              <a:t>	 </a:t>
            </a:r>
            <a:r>
              <a:rPr lang="en-US" altLang="zh-TW" sz="2400" i="1"/>
              <a:t>P</a:t>
            </a:r>
            <a:r>
              <a:rPr lang="en-US" altLang="zh-TW" sz="2400"/>
              <a:t>3	2 </a:t>
            </a:r>
            <a:r>
              <a:rPr lang="en-US" altLang="zh-CN" sz="2400"/>
              <a:t> </a:t>
            </a:r>
            <a:r>
              <a:rPr lang="en-US" altLang="zh-TW" sz="2400"/>
              <a:t>1 </a:t>
            </a:r>
            <a:r>
              <a:rPr lang="en-US" altLang="zh-CN" sz="2400"/>
              <a:t> </a:t>
            </a:r>
            <a:r>
              <a:rPr lang="en-US" altLang="zh-TW" sz="2400"/>
              <a:t>1</a:t>
            </a:r>
            <a:r>
              <a:rPr lang="en-US" altLang="zh-CN" sz="2400"/>
              <a:t>            0 </a:t>
            </a:r>
            <a:r>
              <a:rPr lang="en-US" altLang="zh-TW" sz="2400"/>
              <a:t> </a:t>
            </a:r>
            <a:r>
              <a:rPr lang="en-US" altLang="zh-CN" sz="2400"/>
              <a:t>1</a:t>
            </a:r>
            <a:r>
              <a:rPr lang="en-US" altLang="zh-TW" sz="2400"/>
              <a:t> </a:t>
            </a:r>
            <a:r>
              <a:rPr lang="en-US" altLang="zh-CN" sz="2400"/>
              <a:t> 1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/>
              <a:t>	 </a:t>
            </a:r>
            <a:r>
              <a:rPr lang="en-US" altLang="zh-TW" sz="2400" i="1"/>
              <a:t>P</a:t>
            </a:r>
            <a:r>
              <a:rPr lang="en-US" altLang="zh-TW" sz="2400"/>
              <a:t>4	0 </a:t>
            </a:r>
            <a:r>
              <a:rPr lang="en-US" altLang="zh-CN" sz="2400"/>
              <a:t> </a:t>
            </a:r>
            <a:r>
              <a:rPr lang="en-US" altLang="zh-TW" sz="2400"/>
              <a:t>0</a:t>
            </a:r>
            <a:r>
              <a:rPr lang="en-US" altLang="zh-CN" sz="2400"/>
              <a:t> </a:t>
            </a:r>
            <a:r>
              <a:rPr lang="en-US" altLang="zh-TW" sz="2400"/>
              <a:t> 2	</a:t>
            </a:r>
            <a:r>
              <a:rPr lang="en-US" altLang="zh-CN" sz="2400"/>
              <a:t>           </a:t>
            </a:r>
            <a:r>
              <a:rPr lang="en-US" altLang="zh-TW" sz="2400"/>
              <a:t>4 </a:t>
            </a:r>
            <a:r>
              <a:rPr lang="en-US" altLang="zh-CN" sz="2400"/>
              <a:t> </a:t>
            </a:r>
            <a:r>
              <a:rPr lang="en-US" altLang="zh-TW" sz="2400"/>
              <a:t>3</a:t>
            </a:r>
            <a:r>
              <a:rPr lang="en-US" altLang="zh-CN" sz="2400"/>
              <a:t> </a:t>
            </a:r>
            <a:r>
              <a:rPr lang="en-US" altLang="zh-TW" sz="2400"/>
              <a:t> </a:t>
            </a:r>
            <a:r>
              <a:rPr lang="en-US" altLang="zh-CN" sz="2400"/>
              <a:t>1</a:t>
            </a:r>
            <a:r>
              <a:rPr lang="en-US" altLang="zh-TW" sz="1800" b="0"/>
              <a:t> </a:t>
            </a:r>
            <a:endParaRPr lang="en-US" altLang="zh-CN" sz="1800" b="0"/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685800" y="1143000"/>
            <a:ext cx="7921625" cy="865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rgbClr val="993300"/>
              </a:buClr>
              <a:buSzPct val="90000"/>
              <a:buFont typeface="Wingdings" pitchFamily="2" charset="2"/>
              <a:buChar char="n"/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6600"/>
              </a:buClr>
              <a:buSzPct val="80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6600"/>
              </a:buClr>
              <a:buSzPct val="75000"/>
              <a:buFont typeface="Times New Roman" pitchFamily="18" charset="0"/>
              <a:buChar char="–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/>
              <a:t>当前状态</a:t>
            </a:r>
            <a:r>
              <a:rPr lang="en-US" altLang="zh-CN"/>
              <a:t>:</a:t>
            </a:r>
          </a:p>
        </p:txBody>
      </p:sp>
      <p:sp>
        <p:nvSpPr>
          <p:cNvPr id="24581" name="Text Box 5"/>
          <p:cNvSpPr txBox="1">
            <a:spLocks noChangeArrowheads="1"/>
          </p:cNvSpPr>
          <p:nvPr/>
        </p:nvSpPr>
        <p:spPr bwMode="auto">
          <a:xfrm>
            <a:off x="7239000" y="1905000"/>
            <a:ext cx="1676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993300"/>
              </a:buClr>
              <a:buSzPct val="90000"/>
              <a:buFont typeface="Wingdings" pitchFamily="2" charset="2"/>
              <a:buChar char="n"/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6600"/>
              </a:buClr>
              <a:buSzPct val="80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6600"/>
              </a:buClr>
              <a:buSzPct val="75000"/>
              <a:buFont typeface="Times New Roman" pitchFamily="18" charset="0"/>
              <a:buChar char="–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 b="0"/>
          </a:p>
        </p:txBody>
      </p:sp>
      <p:sp>
        <p:nvSpPr>
          <p:cNvPr id="330758" name="Text Box 6"/>
          <p:cNvSpPr txBox="1">
            <a:spLocks noChangeArrowheads="1"/>
          </p:cNvSpPr>
          <p:nvPr/>
        </p:nvSpPr>
        <p:spPr bwMode="auto">
          <a:xfrm>
            <a:off x="685800" y="1981200"/>
            <a:ext cx="2286000" cy="4667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993300"/>
              </a:buClr>
              <a:buSzPct val="90000"/>
              <a:buFont typeface="Wingdings" pitchFamily="2" charset="2"/>
              <a:buChar char="n"/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6600"/>
              </a:buClr>
              <a:buSzPct val="80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6600"/>
              </a:buClr>
              <a:buSzPct val="75000"/>
              <a:buFont typeface="Times New Roman" pitchFamily="18" charset="0"/>
              <a:buChar char="–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FF0000"/>
                </a:solidFill>
              </a:rPr>
              <a:t>Work=[3  3  2]</a:t>
            </a:r>
          </a:p>
        </p:txBody>
      </p:sp>
      <p:grpSp>
        <p:nvGrpSpPr>
          <p:cNvPr id="330759" name="Group 7"/>
          <p:cNvGrpSpPr>
            <a:grpSpLocks/>
          </p:cNvGrpSpPr>
          <p:nvPr/>
        </p:nvGrpSpPr>
        <p:grpSpPr bwMode="auto">
          <a:xfrm>
            <a:off x="3048000" y="5334005"/>
            <a:ext cx="5257800" cy="534988"/>
            <a:chOff x="1920" y="3362"/>
            <a:chExt cx="3312" cy="337"/>
          </a:xfrm>
        </p:grpSpPr>
        <p:sp>
          <p:nvSpPr>
            <p:cNvPr id="24607" name="Rectangle 8"/>
            <p:cNvSpPr>
              <a:spLocks noChangeArrowheads="1"/>
            </p:cNvSpPr>
            <p:nvPr/>
          </p:nvSpPr>
          <p:spPr bwMode="auto">
            <a:xfrm>
              <a:off x="1920" y="3362"/>
              <a:ext cx="3312" cy="3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itchFamily="2" charset="2"/>
                <a:buChar char="n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itchFamily="18" charset="2"/>
                <a:buChar char="4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itchFamily="18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lvl="1"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>
                  <a:solidFill>
                    <a:srgbClr val="FF0000"/>
                  </a:solidFill>
                </a:rPr>
                <a:t>安全序列是</a:t>
              </a:r>
              <a:r>
                <a:rPr lang="en-US" altLang="zh-CN" sz="2400">
                  <a:solidFill>
                    <a:srgbClr val="FF0000"/>
                  </a:solidFill>
                </a:rPr>
                <a:t>&lt;</a:t>
              </a:r>
              <a:r>
                <a:rPr lang="en-US" altLang="zh-CN" sz="2400" i="1" err="1" smtClean="0">
                  <a:solidFill>
                    <a:srgbClr val="FF0000"/>
                  </a:solidFill>
                </a:rPr>
                <a:t>P</a:t>
              </a:r>
              <a:r>
                <a:rPr lang="en-US" altLang="zh-CN" sz="2400" baseline="-25000" err="1" smtClean="0">
                  <a:solidFill>
                    <a:srgbClr val="FF0000"/>
                  </a:solidFill>
                </a:rPr>
                <a:t>x</a:t>
              </a:r>
              <a:r>
                <a:rPr lang="en-US" altLang="zh-CN" sz="2400" smtClean="0">
                  <a:solidFill>
                    <a:srgbClr val="FF0000"/>
                  </a:solidFill>
                </a:rPr>
                <a:t>, </a:t>
              </a:r>
              <a:r>
                <a:rPr lang="en-US" altLang="zh-CN" sz="2400" i="1" err="1" smtClean="0">
                  <a:solidFill>
                    <a:srgbClr val="FF0000"/>
                  </a:solidFill>
                </a:rPr>
                <a:t>P</a:t>
              </a:r>
              <a:r>
                <a:rPr lang="en-US" altLang="zh-CN" sz="2400" baseline="-25000" err="1" smtClean="0">
                  <a:solidFill>
                    <a:srgbClr val="FF0000"/>
                  </a:solidFill>
                </a:rPr>
                <a:t>y</a:t>
              </a:r>
              <a:r>
                <a:rPr lang="en-US" altLang="zh-CN" sz="2400" smtClean="0">
                  <a:solidFill>
                    <a:srgbClr val="FF0000"/>
                  </a:solidFill>
                </a:rPr>
                <a:t>, </a:t>
              </a:r>
              <a:r>
                <a:rPr lang="en-US" altLang="zh-CN" sz="2400" i="1" err="1" smtClean="0">
                  <a:solidFill>
                    <a:srgbClr val="FF0000"/>
                  </a:solidFill>
                </a:rPr>
                <a:t>P</a:t>
              </a:r>
              <a:r>
                <a:rPr lang="en-US" altLang="zh-CN" sz="2400" baseline="-25000" err="1">
                  <a:solidFill>
                    <a:srgbClr val="FF0000"/>
                  </a:solidFill>
                </a:rPr>
                <a:t>z</a:t>
              </a:r>
              <a:r>
                <a:rPr lang="en-US" altLang="zh-CN" sz="2400" smtClean="0">
                  <a:solidFill>
                    <a:srgbClr val="FF0000"/>
                  </a:solidFill>
                </a:rPr>
                <a:t>, </a:t>
              </a:r>
              <a:r>
                <a:rPr lang="en-US" altLang="zh-CN" sz="2400" i="1" smtClean="0">
                  <a:solidFill>
                    <a:srgbClr val="FF0000"/>
                  </a:solidFill>
                </a:rPr>
                <a:t>P</a:t>
              </a:r>
              <a:r>
                <a:rPr lang="en-US" altLang="zh-CN" sz="2400" baseline="-25000">
                  <a:solidFill>
                    <a:srgbClr val="FF0000"/>
                  </a:solidFill>
                </a:rPr>
                <a:t>m</a:t>
              </a:r>
              <a:r>
                <a:rPr lang="en-US" altLang="zh-CN" sz="2400" smtClean="0">
                  <a:solidFill>
                    <a:srgbClr val="FF0000"/>
                  </a:solidFill>
                </a:rPr>
                <a:t>, </a:t>
              </a:r>
              <a:r>
                <a:rPr lang="en-US" altLang="zh-CN" sz="2400" i="1" err="1" smtClean="0">
                  <a:solidFill>
                    <a:srgbClr val="FF0000"/>
                  </a:solidFill>
                </a:rPr>
                <a:t>P</a:t>
              </a:r>
              <a:r>
                <a:rPr lang="en-US" altLang="zh-CN" sz="2400" baseline="-25000" err="1" smtClean="0">
                  <a:solidFill>
                    <a:srgbClr val="FF0000"/>
                  </a:solidFill>
                </a:rPr>
                <a:t>n</a:t>
              </a:r>
              <a:r>
                <a:rPr lang="en-US" altLang="zh-CN" sz="2400" smtClean="0">
                  <a:solidFill>
                    <a:srgbClr val="FF0000"/>
                  </a:solidFill>
                </a:rPr>
                <a:t>&gt;</a:t>
              </a:r>
              <a:endParaRPr lang="en-US" altLang="zh-CN" sz="2400">
                <a:solidFill>
                  <a:srgbClr val="FF0000"/>
                </a:solidFill>
              </a:endParaRPr>
            </a:p>
          </p:txBody>
        </p:sp>
        <p:pic>
          <p:nvPicPr>
            <p:cNvPr id="24608" name="Picture 9" descr="j011583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5" y="3483"/>
              <a:ext cx="119" cy="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30762" name="Group 10"/>
          <p:cNvGrpSpPr>
            <a:grpSpLocks/>
          </p:cNvGrpSpPr>
          <p:nvPr/>
        </p:nvGrpSpPr>
        <p:grpSpPr bwMode="auto">
          <a:xfrm>
            <a:off x="152400" y="2657475"/>
            <a:ext cx="2819400" cy="466725"/>
            <a:chOff x="96" y="1914"/>
            <a:chExt cx="1776" cy="294"/>
          </a:xfrm>
        </p:grpSpPr>
        <p:sp>
          <p:nvSpPr>
            <p:cNvPr id="24605" name="Text Box 11"/>
            <p:cNvSpPr txBox="1">
              <a:spLocks noChangeArrowheads="1"/>
            </p:cNvSpPr>
            <p:nvPr/>
          </p:nvSpPr>
          <p:spPr bwMode="auto">
            <a:xfrm>
              <a:off x="432" y="1914"/>
              <a:ext cx="1440" cy="294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itchFamily="2" charset="2"/>
                <a:buChar char="n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itchFamily="18" charset="2"/>
                <a:buChar char="4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itchFamily="18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FF0000"/>
                  </a:solidFill>
                </a:rPr>
                <a:t>Work</a:t>
              </a:r>
              <a:r>
                <a:rPr lang="en-US" altLang="zh-CN" sz="2400" smtClean="0">
                  <a:solidFill>
                    <a:srgbClr val="FF0000"/>
                  </a:solidFill>
                </a:rPr>
                <a:t>=[ ]</a:t>
              </a:r>
              <a:endParaRPr lang="en-US" altLang="zh-CN" sz="2400">
                <a:solidFill>
                  <a:srgbClr val="FF0000"/>
                </a:solidFill>
              </a:endParaRPr>
            </a:p>
          </p:txBody>
        </p:sp>
        <p:sp>
          <p:nvSpPr>
            <p:cNvPr id="24606" name="Text Box 12"/>
            <p:cNvSpPr txBox="1">
              <a:spLocks noChangeArrowheads="1"/>
            </p:cNvSpPr>
            <p:nvPr/>
          </p:nvSpPr>
          <p:spPr bwMode="auto">
            <a:xfrm>
              <a:off x="96" y="1920"/>
              <a:ext cx="4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itchFamily="2" charset="2"/>
                <a:buChar char="n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itchFamily="18" charset="2"/>
                <a:buChar char="4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itchFamily="18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i="1" err="1" smtClean="0">
                  <a:solidFill>
                    <a:srgbClr val="FF0000"/>
                  </a:solidFill>
                </a:rPr>
                <a:t>P</a:t>
              </a:r>
              <a:r>
                <a:rPr lang="en-US" altLang="zh-CN" sz="2400" baseline="-25000" err="1" smtClean="0">
                  <a:solidFill>
                    <a:srgbClr val="FF0000"/>
                  </a:solidFill>
                </a:rPr>
                <a:t>x</a:t>
              </a:r>
              <a:endParaRPr lang="en-US" altLang="zh-CN" sz="2400" baseline="-25000">
                <a:solidFill>
                  <a:srgbClr val="FF0000"/>
                </a:solidFill>
              </a:endParaRPr>
            </a:p>
          </p:txBody>
        </p:sp>
      </p:grpSp>
      <p:grpSp>
        <p:nvGrpSpPr>
          <p:cNvPr id="330765" name="Group 13"/>
          <p:cNvGrpSpPr>
            <a:grpSpLocks/>
          </p:cNvGrpSpPr>
          <p:nvPr/>
        </p:nvGrpSpPr>
        <p:grpSpPr bwMode="auto">
          <a:xfrm>
            <a:off x="152400" y="3352800"/>
            <a:ext cx="2819400" cy="466725"/>
            <a:chOff x="96" y="1914"/>
            <a:chExt cx="1776" cy="294"/>
          </a:xfrm>
        </p:grpSpPr>
        <p:sp>
          <p:nvSpPr>
            <p:cNvPr id="24603" name="Text Box 14"/>
            <p:cNvSpPr txBox="1">
              <a:spLocks noChangeArrowheads="1"/>
            </p:cNvSpPr>
            <p:nvPr/>
          </p:nvSpPr>
          <p:spPr bwMode="auto">
            <a:xfrm>
              <a:off x="432" y="1914"/>
              <a:ext cx="1440" cy="294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itchFamily="2" charset="2"/>
                <a:buChar char="n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itchFamily="18" charset="2"/>
                <a:buChar char="4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itchFamily="18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FF0000"/>
                  </a:solidFill>
                </a:rPr>
                <a:t>Work</a:t>
              </a:r>
              <a:r>
                <a:rPr lang="en-US" altLang="zh-CN" sz="2400" smtClean="0">
                  <a:solidFill>
                    <a:srgbClr val="FF0000"/>
                  </a:solidFill>
                </a:rPr>
                <a:t>=[ ]</a:t>
              </a:r>
              <a:endParaRPr lang="en-US" altLang="zh-CN" sz="2400">
                <a:solidFill>
                  <a:srgbClr val="FF0000"/>
                </a:solidFill>
              </a:endParaRPr>
            </a:p>
          </p:txBody>
        </p:sp>
        <p:sp>
          <p:nvSpPr>
            <p:cNvPr id="24604" name="Text Box 15"/>
            <p:cNvSpPr txBox="1">
              <a:spLocks noChangeArrowheads="1"/>
            </p:cNvSpPr>
            <p:nvPr/>
          </p:nvSpPr>
          <p:spPr bwMode="auto">
            <a:xfrm>
              <a:off x="96" y="1920"/>
              <a:ext cx="4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itchFamily="2" charset="2"/>
                <a:buChar char="n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itchFamily="18" charset="2"/>
                <a:buChar char="4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itchFamily="18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i="1" err="1" smtClean="0">
                  <a:solidFill>
                    <a:srgbClr val="FF0000"/>
                  </a:solidFill>
                </a:rPr>
                <a:t>P</a:t>
              </a:r>
              <a:r>
                <a:rPr lang="en-US" altLang="zh-CN" sz="2400" baseline="-25000" err="1" smtClean="0">
                  <a:solidFill>
                    <a:srgbClr val="FF0000"/>
                  </a:solidFill>
                </a:rPr>
                <a:t>y</a:t>
              </a:r>
              <a:endParaRPr lang="en-US" altLang="zh-CN" sz="2400" baseline="-25000">
                <a:solidFill>
                  <a:srgbClr val="FF0000"/>
                </a:solidFill>
              </a:endParaRPr>
            </a:p>
          </p:txBody>
        </p:sp>
      </p:grpSp>
      <p:grpSp>
        <p:nvGrpSpPr>
          <p:cNvPr id="330768" name="Group 16"/>
          <p:cNvGrpSpPr>
            <a:grpSpLocks/>
          </p:cNvGrpSpPr>
          <p:nvPr/>
        </p:nvGrpSpPr>
        <p:grpSpPr bwMode="auto">
          <a:xfrm>
            <a:off x="152400" y="4038600"/>
            <a:ext cx="2819400" cy="466725"/>
            <a:chOff x="96" y="1914"/>
            <a:chExt cx="1776" cy="294"/>
          </a:xfrm>
        </p:grpSpPr>
        <p:sp>
          <p:nvSpPr>
            <p:cNvPr id="24601" name="Text Box 17"/>
            <p:cNvSpPr txBox="1">
              <a:spLocks noChangeArrowheads="1"/>
            </p:cNvSpPr>
            <p:nvPr/>
          </p:nvSpPr>
          <p:spPr bwMode="auto">
            <a:xfrm>
              <a:off x="432" y="1914"/>
              <a:ext cx="1440" cy="294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itchFamily="2" charset="2"/>
                <a:buChar char="n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itchFamily="18" charset="2"/>
                <a:buChar char="4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itchFamily="18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FF0000"/>
                  </a:solidFill>
                </a:rPr>
                <a:t>Work</a:t>
              </a:r>
              <a:r>
                <a:rPr lang="en-US" altLang="zh-CN" sz="2400" smtClean="0">
                  <a:solidFill>
                    <a:srgbClr val="FF0000"/>
                  </a:solidFill>
                </a:rPr>
                <a:t>=[ ]</a:t>
              </a:r>
              <a:endParaRPr lang="en-US" altLang="zh-CN" sz="2400">
                <a:solidFill>
                  <a:srgbClr val="FF0000"/>
                </a:solidFill>
              </a:endParaRPr>
            </a:p>
          </p:txBody>
        </p:sp>
        <p:sp>
          <p:nvSpPr>
            <p:cNvPr id="24602" name="Text Box 18"/>
            <p:cNvSpPr txBox="1">
              <a:spLocks noChangeArrowheads="1"/>
            </p:cNvSpPr>
            <p:nvPr/>
          </p:nvSpPr>
          <p:spPr bwMode="auto">
            <a:xfrm>
              <a:off x="96" y="1920"/>
              <a:ext cx="4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itchFamily="2" charset="2"/>
                <a:buChar char="n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itchFamily="18" charset="2"/>
                <a:buChar char="4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itchFamily="18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i="1" err="1" smtClean="0">
                  <a:solidFill>
                    <a:srgbClr val="FF0000"/>
                  </a:solidFill>
                </a:rPr>
                <a:t>P</a:t>
              </a:r>
              <a:r>
                <a:rPr lang="en-US" altLang="zh-CN" sz="2400" baseline="-25000" err="1">
                  <a:solidFill>
                    <a:srgbClr val="FF0000"/>
                  </a:solidFill>
                </a:rPr>
                <a:t>z</a:t>
              </a:r>
              <a:endParaRPr lang="en-US" altLang="zh-CN" sz="2400" baseline="-25000">
                <a:solidFill>
                  <a:srgbClr val="FF0000"/>
                </a:solidFill>
              </a:endParaRPr>
            </a:p>
          </p:txBody>
        </p:sp>
      </p:grpSp>
      <p:grpSp>
        <p:nvGrpSpPr>
          <p:cNvPr id="330771" name="Group 19"/>
          <p:cNvGrpSpPr>
            <a:grpSpLocks/>
          </p:cNvGrpSpPr>
          <p:nvPr/>
        </p:nvGrpSpPr>
        <p:grpSpPr bwMode="auto">
          <a:xfrm>
            <a:off x="152400" y="4714875"/>
            <a:ext cx="2819400" cy="466725"/>
            <a:chOff x="96" y="1914"/>
            <a:chExt cx="1776" cy="294"/>
          </a:xfrm>
        </p:grpSpPr>
        <p:sp>
          <p:nvSpPr>
            <p:cNvPr id="24599" name="Text Box 20"/>
            <p:cNvSpPr txBox="1">
              <a:spLocks noChangeArrowheads="1"/>
            </p:cNvSpPr>
            <p:nvPr/>
          </p:nvSpPr>
          <p:spPr bwMode="auto">
            <a:xfrm>
              <a:off x="432" y="1914"/>
              <a:ext cx="1440" cy="294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itchFamily="2" charset="2"/>
                <a:buChar char="n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itchFamily="18" charset="2"/>
                <a:buChar char="4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itchFamily="18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FF0000"/>
                  </a:solidFill>
                </a:rPr>
                <a:t>Work</a:t>
              </a:r>
              <a:r>
                <a:rPr lang="en-US" altLang="zh-CN" sz="2400" smtClean="0">
                  <a:solidFill>
                    <a:srgbClr val="FF0000"/>
                  </a:solidFill>
                </a:rPr>
                <a:t>=[ ]</a:t>
              </a:r>
              <a:endParaRPr lang="en-US" altLang="zh-CN" sz="2400">
                <a:solidFill>
                  <a:srgbClr val="FF0000"/>
                </a:solidFill>
              </a:endParaRPr>
            </a:p>
          </p:txBody>
        </p:sp>
        <p:sp>
          <p:nvSpPr>
            <p:cNvPr id="24600" name="Text Box 21"/>
            <p:cNvSpPr txBox="1">
              <a:spLocks noChangeArrowheads="1"/>
            </p:cNvSpPr>
            <p:nvPr/>
          </p:nvSpPr>
          <p:spPr bwMode="auto">
            <a:xfrm>
              <a:off x="96" y="1920"/>
              <a:ext cx="4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itchFamily="2" charset="2"/>
                <a:buChar char="n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itchFamily="18" charset="2"/>
                <a:buChar char="4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itchFamily="18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i="1" smtClean="0">
                  <a:solidFill>
                    <a:srgbClr val="FF0000"/>
                  </a:solidFill>
                </a:rPr>
                <a:t>P</a:t>
              </a:r>
              <a:r>
                <a:rPr lang="en-US" altLang="zh-CN" sz="2400" baseline="-25000">
                  <a:solidFill>
                    <a:srgbClr val="FF0000"/>
                  </a:solidFill>
                </a:rPr>
                <a:t>m</a:t>
              </a:r>
            </a:p>
          </p:txBody>
        </p:sp>
      </p:grpSp>
      <p:grpSp>
        <p:nvGrpSpPr>
          <p:cNvPr id="330774" name="Group 22"/>
          <p:cNvGrpSpPr>
            <a:grpSpLocks/>
          </p:cNvGrpSpPr>
          <p:nvPr/>
        </p:nvGrpSpPr>
        <p:grpSpPr bwMode="auto">
          <a:xfrm>
            <a:off x="152400" y="5410200"/>
            <a:ext cx="2819400" cy="466725"/>
            <a:chOff x="96" y="1914"/>
            <a:chExt cx="1776" cy="294"/>
          </a:xfrm>
        </p:grpSpPr>
        <p:sp>
          <p:nvSpPr>
            <p:cNvPr id="24597" name="Text Box 23"/>
            <p:cNvSpPr txBox="1">
              <a:spLocks noChangeArrowheads="1"/>
            </p:cNvSpPr>
            <p:nvPr/>
          </p:nvSpPr>
          <p:spPr bwMode="auto">
            <a:xfrm>
              <a:off x="432" y="1914"/>
              <a:ext cx="1440" cy="294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itchFamily="2" charset="2"/>
                <a:buChar char="n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itchFamily="18" charset="2"/>
                <a:buChar char="4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itchFamily="18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FF0000"/>
                  </a:solidFill>
                </a:rPr>
                <a:t>Work</a:t>
              </a:r>
              <a:r>
                <a:rPr lang="en-US" altLang="zh-CN" sz="2400" smtClean="0">
                  <a:solidFill>
                    <a:srgbClr val="FF0000"/>
                  </a:solidFill>
                </a:rPr>
                <a:t>=[ ]</a:t>
              </a:r>
              <a:endParaRPr lang="en-US" altLang="zh-CN" sz="2400">
                <a:solidFill>
                  <a:srgbClr val="FF0000"/>
                </a:solidFill>
              </a:endParaRPr>
            </a:p>
          </p:txBody>
        </p:sp>
        <p:sp>
          <p:nvSpPr>
            <p:cNvPr id="24598" name="Text Box 24"/>
            <p:cNvSpPr txBox="1">
              <a:spLocks noChangeArrowheads="1"/>
            </p:cNvSpPr>
            <p:nvPr/>
          </p:nvSpPr>
          <p:spPr bwMode="auto">
            <a:xfrm>
              <a:off x="96" y="1920"/>
              <a:ext cx="4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itchFamily="2" charset="2"/>
                <a:buChar char="n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itchFamily="18" charset="2"/>
                <a:buChar char="4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itchFamily="18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i="1" err="1" smtClean="0">
                  <a:solidFill>
                    <a:srgbClr val="FF0000"/>
                  </a:solidFill>
                </a:rPr>
                <a:t>P</a:t>
              </a:r>
              <a:r>
                <a:rPr lang="en-US" altLang="zh-CN" sz="2400" baseline="-25000" err="1">
                  <a:solidFill>
                    <a:srgbClr val="FF0000"/>
                  </a:solidFill>
                </a:rPr>
                <a:t>n</a:t>
              </a:r>
              <a:endParaRPr lang="en-US" altLang="zh-CN" sz="2400" baseline="-25000">
                <a:solidFill>
                  <a:srgbClr val="FF0000"/>
                </a:solidFill>
              </a:endParaRPr>
            </a:p>
          </p:txBody>
        </p:sp>
      </p:grpSp>
      <p:grpSp>
        <p:nvGrpSpPr>
          <p:cNvPr id="330777" name="Group 25"/>
          <p:cNvGrpSpPr>
            <a:grpSpLocks/>
          </p:cNvGrpSpPr>
          <p:nvPr/>
        </p:nvGrpSpPr>
        <p:grpSpPr bwMode="auto">
          <a:xfrm>
            <a:off x="3048000" y="5870571"/>
            <a:ext cx="5257800" cy="558800"/>
            <a:chOff x="1920" y="3362"/>
            <a:chExt cx="3312" cy="352"/>
          </a:xfrm>
        </p:grpSpPr>
        <p:sp>
          <p:nvSpPr>
            <p:cNvPr id="24595" name="Rectangle 26"/>
            <p:cNvSpPr>
              <a:spLocks noChangeArrowheads="1"/>
            </p:cNvSpPr>
            <p:nvPr/>
          </p:nvSpPr>
          <p:spPr bwMode="auto">
            <a:xfrm>
              <a:off x="1920" y="3362"/>
              <a:ext cx="3312" cy="3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itchFamily="2" charset="2"/>
                <a:buChar char="n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itchFamily="18" charset="2"/>
                <a:buChar char="4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itchFamily="18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lvl="1"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mtClean="0">
                  <a:solidFill>
                    <a:srgbClr val="FF0000"/>
                  </a:solidFill>
                </a:rPr>
                <a:t>这样</a:t>
              </a:r>
              <a:r>
                <a:rPr lang="zh-CN" altLang="en-US">
                  <a:solidFill>
                    <a:srgbClr val="FF0000"/>
                  </a:solidFill>
                </a:rPr>
                <a:t>的</a:t>
              </a:r>
              <a:r>
                <a:rPr lang="zh-CN" altLang="en-US" smtClean="0">
                  <a:solidFill>
                    <a:srgbClr val="FF0000"/>
                  </a:solidFill>
                </a:rPr>
                <a:t>序列</a:t>
              </a:r>
              <a:r>
                <a:rPr lang="zh-CN" altLang="en-US">
                  <a:solidFill>
                    <a:srgbClr val="FF0000"/>
                  </a:solidFill>
                </a:rPr>
                <a:t>不</a:t>
              </a:r>
              <a:r>
                <a:rPr lang="zh-CN" altLang="en-US" smtClean="0">
                  <a:solidFill>
                    <a:srgbClr val="FF0000"/>
                  </a:solidFill>
                </a:rPr>
                <a:t>唯一</a:t>
              </a:r>
              <a:endParaRPr lang="zh-CN" altLang="en-US" sz="2400">
                <a:solidFill>
                  <a:srgbClr val="FF0000"/>
                </a:solidFill>
              </a:endParaRPr>
            </a:p>
          </p:txBody>
        </p:sp>
        <p:pic>
          <p:nvPicPr>
            <p:cNvPr id="24596" name="Picture 27" descr="j011583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5" y="3483"/>
              <a:ext cx="119" cy="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01061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30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30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30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30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30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30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30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30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30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0755" grpId="0"/>
      <p:bldP spid="33075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4505" name="Group 137"/>
          <p:cNvGrpSpPr>
            <a:grpSpLocks/>
          </p:cNvGrpSpPr>
          <p:nvPr/>
        </p:nvGrpSpPr>
        <p:grpSpPr bwMode="auto">
          <a:xfrm>
            <a:off x="4572000" y="381000"/>
            <a:ext cx="4038600" cy="3886200"/>
            <a:chOff x="2880" y="240"/>
            <a:chExt cx="2544" cy="2448"/>
          </a:xfrm>
        </p:grpSpPr>
        <p:sp>
          <p:nvSpPr>
            <p:cNvPr id="7302" name="Line 4"/>
            <p:cNvSpPr>
              <a:spLocks noChangeShapeType="1"/>
            </p:cNvSpPr>
            <p:nvPr/>
          </p:nvSpPr>
          <p:spPr bwMode="auto">
            <a:xfrm>
              <a:off x="4615" y="240"/>
              <a:ext cx="0" cy="2159"/>
            </a:xfrm>
            <a:prstGeom prst="line">
              <a:avLst/>
            </a:prstGeom>
            <a:noFill/>
            <a:ln w="3810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7303" name="Line 5"/>
            <p:cNvSpPr>
              <a:spLocks noChangeShapeType="1"/>
            </p:cNvSpPr>
            <p:nvPr/>
          </p:nvSpPr>
          <p:spPr bwMode="auto">
            <a:xfrm>
              <a:off x="3670" y="528"/>
              <a:ext cx="0" cy="2160"/>
            </a:xfrm>
            <a:prstGeom prst="line">
              <a:avLst/>
            </a:prstGeom>
            <a:noFill/>
            <a:ln w="3810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7304" name="Line 7"/>
            <p:cNvSpPr>
              <a:spLocks noChangeShapeType="1"/>
            </p:cNvSpPr>
            <p:nvPr/>
          </p:nvSpPr>
          <p:spPr bwMode="auto">
            <a:xfrm rot="-5400000">
              <a:off x="3960" y="-72"/>
              <a:ext cx="0" cy="2159"/>
            </a:xfrm>
            <a:prstGeom prst="line">
              <a:avLst/>
            </a:prstGeom>
            <a:noFill/>
            <a:ln w="3810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7305" name="Line 8"/>
            <p:cNvSpPr>
              <a:spLocks noChangeShapeType="1"/>
            </p:cNvSpPr>
            <p:nvPr/>
          </p:nvSpPr>
          <p:spPr bwMode="auto">
            <a:xfrm rot="-5400000">
              <a:off x="4344" y="873"/>
              <a:ext cx="0" cy="2160"/>
            </a:xfrm>
            <a:prstGeom prst="line">
              <a:avLst/>
            </a:prstGeom>
            <a:noFill/>
            <a:ln w="3810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</p:grpSp>
      <p:sp>
        <p:nvSpPr>
          <p:cNvPr id="7171" name="Rectangle 9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305800" cy="676275"/>
          </a:xfrm>
        </p:spPr>
        <p:txBody>
          <a:bodyPr/>
          <a:lstStyle/>
          <a:p>
            <a:pPr eaLnBrk="1" hangingPunct="1"/>
            <a:r>
              <a:rPr lang="zh-CN" altLang="en-US" smtClean="0">
                <a:sym typeface="Symbol" pitchFamily="18" charset="2"/>
              </a:rPr>
              <a:t>死锁现象</a:t>
            </a:r>
          </a:p>
        </p:txBody>
      </p:sp>
      <p:sp>
        <p:nvSpPr>
          <p:cNvPr id="314466" name="Rectangle 98"/>
          <p:cNvSpPr>
            <a:spLocks noChangeArrowheads="1"/>
          </p:cNvSpPr>
          <p:nvPr/>
        </p:nvSpPr>
        <p:spPr bwMode="auto">
          <a:xfrm>
            <a:off x="685800" y="1268413"/>
            <a:ext cx="3429000" cy="865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rgbClr val="993300"/>
              </a:buClr>
              <a:buSzPct val="90000"/>
              <a:buFont typeface="Wingdings" pitchFamily="2" charset="2"/>
              <a:buChar char="n"/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6600"/>
              </a:buClr>
              <a:buSzPct val="80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6600"/>
              </a:buClr>
              <a:buSzPct val="75000"/>
              <a:buFont typeface="Times New Roman" pitchFamily="18" charset="0"/>
              <a:buChar char="–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>
                <a:solidFill>
                  <a:srgbClr val="FF0000"/>
                </a:solidFill>
              </a:rPr>
              <a:t>看一个实际的例子</a:t>
            </a:r>
          </a:p>
        </p:txBody>
      </p:sp>
      <p:sp>
        <p:nvSpPr>
          <p:cNvPr id="314467" name="Rectangle 99"/>
          <p:cNvSpPr>
            <a:spLocks noChangeArrowheads="1"/>
          </p:cNvSpPr>
          <p:nvPr/>
        </p:nvSpPr>
        <p:spPr bwMode="auto">
          <a:xfrm>
            <a:off x="685800" y="2792413"/>
            <a:ext cx="4114800" cy="865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rgbClr val="993300"/>
              </a:buClr>
              <a:buSzPct val="90000"/>
              <a:buFont typeface="Wingdings" pitchFamily="2" charset="2"/>
              <a:buChar char="n"/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6600"/>
              </a:buClr>
              <a:buSzPct val="80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6600"/>
              </a:buClr>
              <a:buSzPct val="75000"/>
              <a:buFont typeface="Times New Roman" pitchFamily="18" charset="0"/>
              <a:buChar char="–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/>
              <a:t>现在分析这个例子</a:t>
            </a:r>
          </a:p>
        </p:txBody>
      </p:sp>
      <p:grpSp>
        <p:nvGrpSpPr>
          <p:cNvPr id="314468" name="Group 100"/>
          <p:cNvGrpSpPr>
            <a:grpSpLocks/>
          </p:cNvGrpSpPr>
          <p:nvPr/>
        </p:nvGrpSpPr>
        <p:grpSpPr bwMode="auto">
          <a:xfrm>
            <a:off x="990600" y="3508375"/>
            <a:ext cx="4876800" cy="530225"/>
            <a:chOff x="624" y="2210"/>
            <a:chExt cx="3072" cy="334"/>
          </a:xfrm>
        </p:grpSpPr>
        <p:sp>
          <p:nvSpPr>
            <p:cNvPr id="7300" name="Rectangle 101"/>
            <p:cNvSpPr>
              <a:spLocks noChangeArrowheads="1"/>
            </p:cNvSpPr>
            <p:nvPr/>
          </p:nvSpPr>
          <p:spPr bwMode="auto">
            <a:xfrm>
              <a:off x="624" y="2210"/>
              <a:ext cx="3072" cy="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itchFamily="2" charset="2"/>
                <a:buChar char="n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itchFamily="18" charset="2"/>
                <a:buChar char="4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itchFamily="18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lvl="1"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/>
                <a:t>竞争使用资源</a:t>
              </a:r>
              <a:r>
                <a:rPr lang="en-US" altLang="zh-CN" sz="2400"/>
                <a:t>: </a:t>
              </a:r>
              <a:r>
                <a:rPr lang="zh-CN" altLang="en-US" sz="2400">
                  <a:solidFill>
                    <a:srgbClr val="FF0000"/>
                  </a:solidFill>
                </a:rPr>
                <a:t>道路</a:t>
              </a:r>
              <a:endParaRPr lang="zh-CN" altLang="en-US" sz="2400">
                <a:solidFill>
                  <a:srgbClr val="FF0000"/>
                </a:solidFill>
                <a:sym typeface="Symbol" pitchFamily="18" charset="2"/>
              </a:endParaRPr>
            </a:p>
          </p:txBody>
        </p:sp>
        <p:pic>
          <p:nvPicPr>
            <p:cNvPr id="7301" name="Picture 102" descr="j011583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9" y="2318"/>
              <a:ext cx="119" cy="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14471" name="Group 103"/>
          <p:cNvGrpSpPr>
            <a:grpSpLocks/>
          </p:cNvGrpSpPr>
          <p:nvPr/>
        </p:nvGrpSpPr>
        <p:grpSpPr bwMode="auto">
          <a:xfrm>
            <a:off x="990600" y="4041775"/>
            <a:ext cx="4038600" cy="968375"/>
            <a:chOff x="624" y="2546"/>
            <a:chExt cx="2544" cy="610"/>
          </a:xfrm>
        </p:grpSpPr>
        <p:sp>
          <p:nvSpPr>
            <p:cNvPr id="7298" name="Rectangle 104"/>
            <p:cNvSpPr>
              <a:spLocks noChangeArrowheads="1"/>
            </p:cNvSpPr>
            <p:nvPr/>
          </p:nvSpPr>
          <p:spPr bwMode="auto">
            <a:xfrm>
              <a:off x="624" y="2546"/>
              <a:ext cx="2544" cy="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itchFamily="2" charset="2"/>
                <a:buChar char="n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itchFamily="18" charset="2"/>
                <a:buChar char="4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itchFamily="18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lvl="1"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FF0000"/>
                  </a:solidFill>
                </a:rPr>
                <a:t>A</a:t>
              </a:r>
              <a:r>
                <a:rPr lang="zh-CN" altLang="en-US" sz="2400"/>
                <a:t>占有道路</a:t>
              </a:r>
              <a:r>
                <a:rPr lang="en-US" altLang="zh-CN" sz="2400">
                  <a:solidFill>
                    <a:schemeClr val="accent2"/>
                  </a:solidFill>
                </a:rPr>
                <a:t>1</a:t>
              </a:r>
              <a:r>
                <a:rPr lang="zh-CN" altLang="en-US" sz="2400"/>
                <a:t>，又要请求道路</a:t>
              </a:r>
              <a:r>
                <a:rPr lang="en-US" altLang="zh-CN" sz="2400">
                  <a:solidFill>
                    <a:schemeClr val="accent2"/>
                  </a:solidFill>
                </a:rPr>
                <a:t>2</a:t>
              </a:r>
              <a:r>
                <a:rPr lang="zh-CN" altLang="en-US" sz="2400"/>
                <a:t>，</a:t>
              </a:r>
              <a:r>
                <a:rPr lang="en-US" altLang="zh-CN" sz="2400">
                  <a:solidFill>
                    <a:srgbClr val="FF0000"/>
                  </a:solidFill>
                </a:rPr>
                <a:t>B</a:t>
              </a:r>
              <a:r>
                <a:rPr lang="zh-CN" altLang="en-US" sz="2400"/>
                <a:t>占有</a:t>
              </a:r>
              <a:r>
                <a:rPr lang="en-US" altLang="zh-CN" sz="2400"/>
                <a:t>…</a:t>
              </a:r>
              <a:endParaRPr lang="en-US" altLang="zh-CN" sz="2400">
                <a:solidFill>
                  <a:srgbClr val="FF0000"/>
                </a:solidFill>
                <a:sym typeface="Symbol" pitchFamily="18" charset="2"/>
              </a:endParaRPr>
            </a:p>
          </p:txBody>
        </p:sp>
        <p:pic>
          <p:nvPicPr>
            <p:cNvPr id="7299" name="Picture 105" descr="j011583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9" y="2663"/>
              <a:ext cx="119" cy="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14511" name="Group 143"/>
          <p:cNvGrpSpPr>
            <a:grpSpLocks/>
          </p:cNvGrpSpPr>
          <p:nvPr/>
        </p:nvGrpSpPr>
        <p:grpSpPr bwMode="auto">
          <a:xfrm>
            <a:off x="4876800" y="1358900"/>
            <a:ext cx="2209800" cy="457200"/>
            <a:chOff x="3072" y="856"/>
            <a:chExt cx="1392" cy="288"/>
          </a:xfrm>
        </p:grpSpPr>
        <p:grpSp>
          <p:nvGrpSpPr>
            <p:cNvPr id="7275" name="Group 54"/>
            <p:cNvGrpSpPr>
              <a:grpSpLocks/>
            </p:cNvGrpSpPr>
            <p:nvPr/>
          </p:nvGrpSpPr>
          <p:grpSpPr bwMode="auto">
            <a:xfrm>
              <a:off x="3072" y="892"/>
              <a:ext cx="1384" cy="212"/>
              <a:chOff x="624" y="960"/>
              <a:chExt cx="3325" cy="531"/>
            </a:xfrm>
          </p:grpSpPr>
          <p:grpSp>
            <p:nvGrpSpPr>
              <p:cNvPr id="7277" name="Group 55"/>
              <p:cNvGrpSpPr>
                <a:grpSpLocks/>
              </p:cNvGrpSpPr>
              <p:nvPr/>
            </p:nvGrpSpPr>
            <p:grpSpPr bwMode="auto">
              <a:xfrm>
                <a:off x="624" y="1008"/>
                <a:ext cx="1073" cy="483"/>
                <a:chOff x="2375" y="2170"/>
                <a:chExt cx="1073" cy="483"/>
              </a:xfrm>
            </p:grpSpPr>
            <p:sp>
              <p:nvSpPr>
                <p:cNvPr id="7291" name="Freeform 56"/>
                <p:cNvSpPr>
                  <a:spLocks/>
                </p:cNvSpPr>
                <p:nvPr/>
              </p:nvSpPr>
              <p:spPr bwMode="auto">
                <a:xfrm>
                  <a:off x="2375" y="2170"/>
                  <a:ext cx="1073" cy="483"/>
                </a:xfrm>
                <a:custGeom>
                  <a:avLst/>
                  <a:gdLst>
                    <a:gd name="T0" fmla="*/ 245 w 1073"/>
                    <a:gd name="T1" fmla="*/ 482 h 483"/>
                    <a:gd name="T2" fmla="*/ 260 w 1073"/>
                    <a:gd name="T3" fmla="*/ 477 h 483"/>
                    <a:gd name="T4" fmla="*/ 272 w 1073"/>
                    <a:gd name="T5" fmla="*/ 468 h 483"/>
                    <a:gd name="T6" fmla="*/ 282 w 1073"/>
                    <a:gd name="T7" fmla="*/ 455 h 483"/>
                    <a:gd name="T8" fmla="*/ 288 w 1073"/>
                    <a:gd name="T9" fmla="*/ 455 h 483"/>
                    <a:gd name="T10" fmla="*/ 298 w 1073"/>
                    <a:gd name="T11" fmla="*/ 468 h 483"/>
                    <a:gd name="T12" fmla="*/ 311 w 1073"/>
                    <a:gd name="T13" fmla="*/ 477 h 483"/>
                    <a:gd name="T14" fmla="*/ 326 w 1073"/>
                    <a:gd name="T15" fmla="*/ 482 h 483"/>
                    <a:gd name="T16" fmla="*/ 344 w 1073"/>
                    <a:gd name="T17" fmla="*/ 482 h 483"/>
                    <a:gd name="T18" fmla="*/ 362 w 1073"/>
                    <a:gd name="T19" fmla="*/ 474 h 483"/>
                    <a:gd name="T20" fmla="*/ 376 w 1073"/>
                    <a:gd name="T21" fmla="*/ 459 h 483"/>
                    <a:gd name="T22" fmla="*/ 385 w 1073"/>
                    <a:gd name="T23" fmla="*/ 441 h 483"/>
                    <a:gd name="T24" fmla="*/ 734 w 1073"/>
                    <a:gd name="T25" fmla="*/ 430 h 483"/>
                    <a:gd name="T26" fmla="*/ 739 w 1073"/>
                    <a:gd name="T27" fmla="*/ 450 h 483"/>
                    <a:gd name="T28" fmla="*/ 750 w 1073"/>
                    <a:gd name="T29" fmla="*/ 468 h 483"/>
                    <a:gd name="T30" fmla="*/ 767 w 1073"/>
                    <a:gd name="T31" fmla="*/ 479 h 483"/>
                    <a:gd name="T32" fmla="*/ 786 w 1073"/>
                    <a:gd name="T33" fmla="*/ 483 h 483"/>
                    <a:gd name="T34" fmla="*/ 801 w 1073"/>
                    <a:gd name="T35" fmla="*/ 481 h 483"/>
                    <a:gd name="T36" fmla="*/ 816 w 1073"/>
                    <a:gd name="T37" fmla="*/ 473 h 483"/>
                    <a:gd name="T38" fmla="*/ 827 w 1073"/>
                    <a:gd name="T39" fmla="*/ 462 h 483"/>
                    <a:gd name="T40" fmla="*/ 835 w 1073"/>
                    <a:gd name="T41" fmla="*/ 447 h 483"/>
                    <a:gd name="T42" fmla="*/ 843 w 1073"/>
                    <a:gd name="T43" fmla="*/ 462 h 483"/>
                    <a:gd name="T44" fmla="*/ 853 w 1073"/>
                    <a:gd name="T45" fmla="*/ 473 h 483"/>
                    <a:gd name="T46" fmla="*/ 868 w 1073"/>
                    <a:gd name="T47" fmla="*/ 481 h 483"/>
                    <a:gd name="T48" fmla="*/ 883 w 1073"/>
                    <a:gd name="T49" fmla="*/ 483 h 483"/>
                    <a:gd name="T50" fmla="*/ 902 w 1073"/>
                    <a:gd name="T51" fmla="*/ 479 h 483"/>
                    <a:gd name="T52" fmla="*/ 919 w 1073"/>
                    <a:gd name="T53" fmla="*/ 468 h 483"/>
                    <a:gd name="T54" fmla="*/ 930 w 1073"/>
                    <a:gd name="T55" fmla="*/ 450 h 483"/>
                    <a:gd name="T56" fmla="*/ 935 w 1073"/>
                    <a:gd name="T57" fmla="*/ 430 h 483"/>
                    <a:gd name="T58" fmla="*/ 994 w 1073"/>
                    <a:gd name="T59" fmla="*/ 302 h 483"/>
                    <a:gd name="T60" fmla="*/ 59 w 1073"/>
                    <a:gd name="T61" fmla="*/ 0 h 483"/>
                    <a:gd name="T62" fmla="*/ 74 w 1073"/>
                    <a:gd name="T63" fmla="*/ 430 h 483"/>
                    <a:gd name="T64" fmla="*/ 187 w 1073"/>
                    <a:gd name="T65" fmla="*/ 441 h 483"/>
                    <a:gd name="T66" fmla="*/ 195 w 1073"/>
                    <a:gd name="T67" fmla="*/ 459 h 483"/>
                    <a:gd name="T68" fmla="*/ 209 w 1073"/>
                    <a:gd name="T69" fmla="*/ 474 h 483"/>
                    <a:gd name="T70" fmla="*/ 228 w 1073"/>
                    <a:gd name="T71" fmla="*/ 482 h 483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0" t="0" r="r" b="b"/>
                  <a:pathLst>
                    <a:path w="1073" h="483">
                      <a:moveTo>
                        <a:pt x="237" y="483"/>
                      </a:moveTo>
                      <a:lnTo>
                        <a:pt x="245" y="482"/>
                      </a:lnTo>
                      <a:lnTo>
                        <a:pt x="253" y="481"/>
                      </a:lnTo>
                      <a:lnTo>
                        <a:pt x="260" y="477"/>
                      </a:lnTo>
                      <a:lnTo>
                        <a:pt x="267" y="473"/>
                      </a:lnTo>
                      <a:lnTo>
                        <a:pt x="272" y="468"/>
                      </a:lnTo>
                      <a:lnTo>
                        <a:pt x="278" y="462"/>
                      </a:lnTo>
                      <a:lnTo>
                        <a:pt x="282" y="455"/>
                      </a:lnTo>
                      <a:lnTo>
                        <a:pt x="285" y="447"/>
                      </a:lnTo>
                      <a:lnTo>
                        <a:pt x="288" y="455"/>
                      </a:lnTo>
                      <a:lnTo>
                        <a:pt x="294" y="462"/>
                      </a:lnTo>
                      <a:lnTo>
                        <a:pt x="298" y="468"/>
                      </a:lnTo>
                      <a:lnTo>
                        <a:pt x="305" y="473"/>
                      </a:lnTo>
                      <a:lnTo>
                        <a:pt x="311" y="477"/>
                      </a:lnTo>
                      <a:lnTo>
                        <a:pt x="319" y="481"/>
                      </a:lnTo>
                      <a:lnTo>
                        <a:pt x="326" y="482"/>
                      </a:lnTo>
                      <a:lnTo>
                        <a:pt x="334" y="483"/>
                      </a:lnTo>
                      <a:lnTo>
                        <a:pt x="344" y="482"/>
                      </a:lnTo>
                      <a:lnTo>
                        <a:pt x="354" y="479"/>
                      </a:lnTo>
                      <a:lnTo>
                        <a:pt x="362" y="474"/>
                      </a:lnTo>
                      <a:lnTo>
                        <a:pt x="370" y="468"/>
                      </a:lnTo>
                      <a:lnTo>
                        <a:pt x="376" y="459"/>
                      </a:lnTo>
                      <a:lnTo>
                        <a:pt x="382" y="450"/>
                      </a:lnTo>
                      <a:lnTo>
                        <a:pt x="385" y="441"/>
                      </a:lnTo>
                      <a:lnTo>
                        <a:pt x="386" y="430"/>
                      </a:lnTo>
                      <a:lnTo>
                        <a:pt x="734" y="430"/>
                      </a:lnTo>
                      <a:lnTo>
                        <a:pt x="735" y="441"/>
                      </a:lnTo>
                      <a:lnTo>
                        <a:pt x="739" y="450"/>
                      </a:lnTo>
                      <a:lnTo>
                        <a:pt x="744" y="459"/>
                      </a:lnTo>
                      <a:lnTo>
                        <a:pt x="750" y="468"/>
                      </a:lnTo>
                      <a:lnTo>
                        <a:pt x="758" y="474"/>
                      </a:lnTo>
                      <a:lnTo>
                        <a:pt x="767" y="479"/>
                      </a:lnTo>
                      <a:lnTo>
                        <a:pt x="776" y="482"/>
                      </a:lnTo>
                      <a:lnTo>
                        <a:pt x="786" y="483"/>
                      </a:lnTo>
                      <a:lnTo>
                        <a:pt x="794" y="482"/>
                      </a:lnTo>
                      <a:lnTo>
                        <a:pt x="801" y="481"/>
                      </a:lnTo>
                      <a:lnTo>
                        <a:pt x="809" y="477"/>
                      </a:lnTo>
                      <a:lnTo>
                        <a:pt x="816" y="473"/>
                      </a:lnTo>
                      <a:lnTo>
                        <a:pt x="822" y="468"/>
                      </a:lnTo>
                      <a:lnTo>
                        <a:pt x="827" y="462"/>
                      </a:lnTo>
                      <a:lnTo>
                        <a:pt x="832" y="455"/>
                      </a:lnTo>
                      <a:lnTo>
                        <a:pt x="835" y="447"/>
                      </a:lnTo>
                      <a:lnTo>
                        <a:pt x="838" y="455"/>
                      </a:lnTo>
                      <a:lnTo>
                        <a:pt x="843" y="462"/>
                      </a:lnTo>
                      <a:lnTo>
                        <a:pt x="848" y="468"/>
                      </a:lnTo>
                      <a:lnTo>
                        <a:pt x="853" y="473"/>
                      </a:lnTo>
                      <a:lnTo>
                        <a:pt x="860" y="477"/>
                      </a:lnTo>
                      <a:lnTo>
                        <a:pt x="868" y="481"/>
                      </a:lnTo>
                      <a:lnTo>
                        <a:pt x="875" y="482"/>
                      </a:lnTo>
                      <a:lnTo>
                        <a:pt x="883" y="483"/>
                      </a:lnTo>
                      <a:lnTo>
                        <a:pt x="893" y="482"/>
                      </a:lnTo>
                      <a:lnTo>
                        <a:pt x="902" y="479"/>
                      </a:lnTo>
                      <a:lnTo>
                        <a:pt x="911" y="474"/>
                      </a:lnTo>
                      <a:lnTo>
                        <a:pt x="919" y="468"/>
                      </a:lnTo>
                      <a:lnTo>
                        <a:pt x="925" y="459"/>
                      </a:lnTo>
                      <a:lnTo>
                        <a:pt x="930" y="450"/>
                      </a:lnTo>
                      <a:lnTo>
                        <a:pt x="934" y="441"/>
                      </a:lnTo>
                      <a:lnTo>
                        <a:pt x="935" y="430"/>
                      </a:lnTo>
                      <a:lnTo>
                        <a:pt x="1073" y="430"/>
                      </a:lnTo>
                      <a:lnTo>
                        <a:pt x="994" y="302"/>
                      </a:lnTo>
                      <a:lnTo>
                        <a:pt x="1038" y="0"/>
                      </a:lnTo>
                      <a:lnTo>
                        <a:pt x="59" y="0"/>
                      </a:lnTo>
                      <a:lnTo>
                        <a:pt x="0" y="309"/>
                      </a:lnTo>
                      <a:lnTo>
                        <a:pt x="74" y="430"/>
                      </a:lnTo>
                      <a:lnTo>
                        <a:pt x="185" y="430"/>
                      </a:lnTo>
                      <a:lnTo>
                        <a:pt x="187" y="441"/>
                      </a:lnTo>
                      <a:lnTo>
                        <a:pt x="190" y="450"/>
                      </a:lnTo>
                      <a:lnTo>
                        <a:pt x="195" y="459"/>
                      </a:lnTo>
                      <a:lnTo>
                        <a:pt x="202" y="468"/>
                      </a:lnTo>
                      <a:lnTo>
                        <a:pt x="209" y="474"/>
                      </a:lnTo>
                      <a:lnTo>
                        <a:pt x="218" y="479"/>
                      </a:lnTo>
                      <a:lnTo>
                        <a:pt x="228" y="482"/>
                      </a:lnTo>
                      <a:lnTo>
                        <a:pt x="237" y="48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92" name="Freeform 57"/>
                <p:cNvSpPr>
                  <a:spLocks/>
                </p:cNvSpPr>
                <p:nvPr/>
              </p:nvSpPr>
              <p:spPr bwMode="auto">
                <a:xfrm>
                  <a:off x="2415" y="2208"/>
                  <a:ext cx="965" cy="354"/>
                </a:xfrm>
                <a:custGeom>
                  <a:avLst/>
                  <a:gdLst>
                    <a:gd name="T0" fmla="*/ 0 w 965"/>
                    <a:gd name="T1" fmla="*/ 264 h 354"/>
                    <a:gd name="T2" fmla="*/ 50 w 965"/>
                    <a:gd name="T3" fmla="*/ 0 h 354"/>
                    <a:gd name="T4" fmla="*/ 954 w 965"/>
                    <a:gd name="T5" fmla="*/ 0 h 354"/>
                    <a:gd name="T6" fmla="*/ 918 w 965"/>
                    <a:gd name="T7" fmla="*/ 249 h 354"/>
                    <a:gd name="T8" fmla="*/ 131 w 965"/>
                    <a:gd name="T9" fmla="*/ 249 h 354"/>
                    <a:gd name="T10" fmla="*/ 161 w 965"/>
                    <a:gd name="T11" fmla="*/ 287 h 354"/>
                    <a:gd name="T12" fmla="*/ 924 w 965"/>
                    <a:gd name="T13" fmla="*/ 287 h 354"/>
                    <a:gd name="T14" fmla="*/ 965 w 965"/>
                    <a:gd name="T15" fmla="*/ 354 h 354"/>
                    <a:gd name="T16" fmla="*/ 55 w 965"/>
                    <a:gd name="T17" fmla="*/ 354 h 354"/>
                    <a:gd name="T18" fmla="*/ 0 w 965"/>
                    <a:gd name="T19" fmla="*/ 264 h 354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965" h="354">
                      <a:moveTo>
                        <a:pt x="0" y="264"/>
                      </a:moveTo>
                      <a:lnTo>
                        <a:pt x="50" y="0"/>
                      </a:lnTo>
                      <a:lnTo>
                        <a:pt x="954" y="0"/>
                      </a:lnTo>
                      <a:lnTo>
                        <a:pt x="918" y="249"/>
                      </a:lnTo>
                      <a:lnTo>
                        <a:pt x="131" y="249"/>
                      </a:lnTo>
                      <a:lnTo>
                        <a:pt x="161" y="287"/>
                      </a:lnTo>
                      <a:lnTo>
                        <a:pt x="924" y="287"/>
                      </a:lnTo>
                      <a:lnTo>
                        <a:pt x="965" y="354"/>
                      </a:lnTo>
                      <a:lnTo>
                        <a:pt x="55" y="354"/>
                      </a:lnTo>
                      <a:lnTo>
                        <a:pt x="0" y="264"/>
                      </a:lnTo>
                      <a:close/>
                    </a:path>
                  </a:pathLst>
                </a:custGeom>
                <a:solidFill>
                  <a:srgbClr val="3FB2E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93" name="Freeform 58"/>
                <p:cNvSpPr>
                  <a:spLocks/>
                </p:cNvSpPr>
                <p:nvPr/>
              </p:nvSpPr>
              <p:spPr bwMode="auto">
                <a:xfrm>
                  <a:off x="2650" y="2262"/>
                  <a:ext cx="138" cy="110"/>
                </a:xfrm>
                <a:custGeom>
                  <a:avLst/>
                  <a:gdLst>
                    <a:gd name="T0" fmla="*/ 138 w 138"/>
                    <a:gd name="T1" fmla="*/ 0 h 110"/>
                    <a:gd name="T2" fmla="*/ 17 w 138"/>
                    <a:gd name="T3" fmla="*/ 0 h 110"/>
                    <a:gd name="T4" fmla="*/ 0 w 138"/>
                    <a:gd name="T5" fmla="*/ 110 h 110"/>
                    <a:gd name="T6" fmla="*/ 122 w 138"/>
                    <a:gd name="T7" fmla="*/ 110 h 110"/>
                    <a:gd name="T8" fmla="*/ 138 w 138"/>
                    <a:gd name="T9" fmla="*/ 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8" h="110">
                      <a:moveTo>
                        <a:pt x="138" y="0"/>
                      </a:moveTo>
                      <a:lnTo>
                        <a:pt x="17" y="0"/>
                      </a:lnTo>
                      <a:lnTo>
                        <a:pt x="0" y="110"/>
                      </a:lnTo>
                      <a:lnTo>
                        <a:pt x="122" y="110"/>
                      </a:lnTo>
                      <a:lnTo>
                        <a:pt x="13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94" name="Freeform 59"/>
                <p:cNvSpPr>
                  <a:spLocks/>
                </p:cNvSpPr>
                <p:nvPr/>
              </p:nvSpPr>
              <p:spPr bwMode="auto">
                <a:xfrm>
                  <a:off x="2481" y="2262"/>
                  <a:ext cx="138" cy="110"/>
                </a:xfrm>
                <a:custGeom>
                  <a:avLst/>
                  <a:gdLst>
                    <a:gd name="T0" fmla="*/ 122 w 138"/>
                    <a:gd name="T1" fmla="*/ 110 h 110"/>
                    <a:gd name="T2" fmla="*/ 138 w 138"/>
                    <a:gd name="T3" fmla="*/ 0 h 110"/>
                    <a:gd name="T4" fmla="*/ 15 w 138"/>
                    <a:gd name="T5" fmla="*/ 0 h 110"/>
                    <a:gd name="T6" fmla="*/ 0 w 138"/>
                    <a:gd name="T7" fmla="*/ 110 h 110"/>
                    <a:gd name="T8" fmla="*/ 122 w 138"/>
                    <a:gd name="T9" fmla="*/ 11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8" h="110">
                      <a:moveTo>
                        <a:pt x="122" y="110"/>
                      </a:moveTo>
                      <a:lnTo>
                        <a:pt x="138" y="0"/>
                      </a:lnTo>
                      <a:lnTo>
                        <a:pt x="15" y="0"/>
                      </a:lnTo>
                      <a:lnTo>
                        <a:pt x="0" y="110"/>
                      </a:lnTo>
                      <a:lnTo>
                        <a:pt x="122" y="11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95" name="Freeform 60"/>
                <p:cNvSpPr>
                  <a:spLocks/>
                </p:cNvSpPr>
                <p:nvPr/>
              </p:nvSpPr>
              <p:spPr bwMode="auto">
                <a:xfrm>
                  <a:off x="2820" y="2262"/>
                  <a:ext cx="137" cy="110"/>
                </a:xfrm>
                <a:custGeom>
                  <a:avLst/>
                  <a:gdLst>
                    <a:gd name="T0" fmla="*/ 137 w 137"/>
                    <a:gd name="T1" fmla="*/ 0 h 110"/>
                    <a:gd name="T2" fmla="*/ 16 w 137"/>
                    <a:gd name="T3" fmla="*/ 0 h 110"/>
                    <a:gd name="T4" fmla="*/ 0 w 137"/>
                    <a:gd name="T5" fmla="*/ 110 h 110"/>
                    <a:gd name="T6" fmla="*/ 122 w 137"/>
                    <a:gd name="T7" fmla="*/ 110 h 110"/>
                    <a:gd name="T8" fmla="*/ 137 w 137"/>
                    <a:gd name="T9" fmla="*/ 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7" h="110">
                      <a:moveTo>
                        <a:pt x="137" y="0"/>
                      </a:moveTo>
                      <a:lnTo>
                        <a:pt x="16" y="0"/>
                      </a:lnTo>
                      <a:lnTo>
                        <a:pt x="0" y="110"/>
                      </a:lnTo>
                      <a:lnTo>
                        <a:pt x="122" y="110"/>
                      </a:lnTo>
                      <a:lnTo>
                        <a:pt x="137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96" name="Freeform 61"/>
                <p:cNvSpPr>
                  <a:spLocks/>
                </p:cNvSpPr>
                <p:nvPr/>
              </p:nvSpPr>
              <p:spPr bwMode="auto">
                <a:xfrm>
                  <a:off x="2989" y="2262"/>
                  <a:ext cx="136" cy="110"/>
                </a:xfrm>
                <a:custGeom>
                  <a:avLst/>
                  <a:gdLst>
                    <a:gd name="T0" fmla="*/ 136 w 136"/>
                    <a:gd name="T1" fmla="*/ 0 h 110"/>
                    <a:gd name="T2" fmla="*/ 16 w 136"/>
                    <a:gd name="T3" fmla="*/ 0 h 110"/>
                    <a:gd name="T4" fmla="*/ 0 w 136"/>
                    <a:gd name="T5" fmla="*/ 110 h 110"/>
                    <a:gd name="T6" fmla="*/ 121 w 136"/>
                    <a:gd name="T7" fmla="*/ 110 h 110"/>
                    <a:gd name="T8" fmla="*/ 136 w 136"/>
                    <a:gd name="T9" fmla="*/ 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" h="110">
                      <a:moveTo>
                        <a:pt x="136" y="0"/>
                      </a:moveTo>
                      <a:lnTo>
                        <a:pt x="16" y="0"/>
                      </a:lnTo>
                      <a:lnTo>
                        <a:pt x="0" y="110"/>
                      </a:lnTo>
                      <a:lnTo>
                        <a:pt x="121" y="110"/>
                      </a:lnTo>
                      <a:lnTo>
                        <a:pt x="13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97" name="Freeform 62"/>
                <p:cNvSpPr>
                  <a:spLocks/>
                </p:cNvSpPr>
                <p:nvPr/>
              </p:nvSpPr>
              <p:spPr bwMode="auto">
                <a:xfrm>
                  <a:off x="3162" y="2262"/>
                  <a:ext cx="138" cy="110"/>
                </a:xfrm>
                <a:custGeom>
                  <a:avLst/>
                  <a:gdLst>
                    <a:gd name="T0" fmla="*/ 138 w 138"/>
                    <a:gd name="T1" fmla="*/ 0 h 110"/>
                    <a:gd name="T2" fmla="*/ 17 w 138"/>
                    <a:gd name="T3" fmla="*/ 0 h 110"/>
                    <a:gd name="T4" fmla="*/ 0 w 138"/>
                    <a:gd name="T5" fmla="*/ 110 h 110"/>
                    <a:gd name="T6" fmla="*/ 123 w 138"/>
                    <a:gd name="T7" fmla="*/ 110 h 110"/>
                    <a:gd name="T8" fmla="*/ 138 w 138"/>
                    <a:gd name="T9" fmla="*/ 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8" h="110">
                      <a:moveTo>
                        <a:pt x="138" y="0"/>
                      </a:moveTo>
                      <a:lnTo>
                        <a:pt x="17" y="0"/>
                      </a:lnTo>
                      <a:lnTo>
                        <a:pt x="0" y="110"/>
                      </a:lnTo>
                      <a:lnTo>
                        <a:pt x="123" y="110"/>
                      </a:lnTo>
                      <a:lnTo>
                        <a:pt x="13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278" name="Group 63"/>
              <p:cNvGrpSpPr>
                <a:grpSpLocks/>
              </p:cNvGrpSpPr>
              <p:nvPr/>
            </p:nvGrpSpPr>
            <p:grpSpPr bwMode="auto">
              <a:xfrm>
                <a:off x="2832" y="960"/>
                <a:ext cx="1117" cy="518"/>
                <a:chOff x="3847" y="1511"/>
                <a:chExt cx="1117" cy="518"/>
              </a:xfrm>
            </p:grpSpPr>
            <p:sp>
              <p:nvSpPr>
                <p:cNvPr id="7287" name="Freeform 64"/>
                <p:cNvSpPr>
                  <a:spLocks/>
                </p:cNvSpPr>
                <p:nvPr/>
              </p:nvSpPr>
              <p:spPr bwMode="auto">
                <a:xfrm>
                  <a:off x="3847" y="1511"/>
                  <a:ext cx="1117" cy="518"/>
                </a:xfrm>
                <a:custGeom>
                  <a:avLst/>
                  <a:gdLst>
                    <a:gd name="T0" fmla="*/ 1117 w 1117"/>
                    <a:gd name="T1" fmla="*/ 161 h 518"/>
                    <a:gd name="T2" fmla="*/ 1114 w 1117"/>
                    <a:gd name="T3" fmla="*/ 145 h 518"/>
                    <a:gd name="T4" fmla="*/ 1105 w 1117"/>
                    <a:gd name="T5" fmla="*/ 132 h 518"/>
                    <a:gd name="T6" fmla="*/ 1092 w 1117"/>
                    <a:gd name="T7" fmla="*/ 123 h 518"/>
                    <a:gd name="T8" fmla="*/ 1078 w 1117"/>
                    <a:gd name="T9" fmla="*/ 121 h 518"/>
                    <a:gd name="T10" fmla="*/ 974 w 1117"/>
                    <a:gd name="T11" fmla="*/ 71 h 518"/>
                    <a:gd name="T12" fmla="*/ 970 w 1117"/>
                    <a:gd name="T13" fmla="*/ 57 h 518"/>
                    <a:gd name="T14" fmla="*/ 962 w 1117"/>
                    <a:gd name="T15" fmla="*/ 46 h 518"/>
                    <a:gd name="T16" fmla="*/ 950 w 1117"/>
                    <a:gd name="T17" fmla="*/ 39 h 518"/>
                    <a:gd name="T18" fmla="*/ 936 w 1117"/>
                    <a:gd name="T19" fmla="*/ 35 h 518"/>
                    <a:gd name="T20" fmla="*/ 760 w 1117"/>
                    <a:gd name="T21" fmla="*/ 0 h 518"/>
                    <a:gd name="T22" fmla="*/ 588 w 1117"/>
                    <a:gd name="T23" fmla="*/ 35 h 518"/>
                    <a:gd name="T24" fmla="*/ 0 w 1117"/>
                    <a:gd name="T25" fmla="*/ 344 h 518"/>
                    <a:gd name="T26" fmla="*/ 171 w 1117"/>
                    <a:gd name="T27" fmla="*/ 465 h 518"/>
                    <a:gd name="T28" fmla="*/ 176 w 1117"/>
                    <a:gd name="T29" fmla="*/ 485 h 518"/>
                    <a:gd name="T30" fmla="*/ 188 w 1117"/>
                    <a:gd name="T31" fmla="*/ 503 h 518"/>
                    <a:gd name="T32" fmla="*/ 204 w 1117"/>
                    <a:gd name="T33" fmla="*/ 514 h 518"/>
                    <a:gd name="T34" fmla="*/ 223 w 1117"/>
                    <a:gd name="T35" fmla="*/ 518 h 518"/>
                    <a:gd name="T36" fmla="*/ 239 w 1117"/>
                    <a:gd name="T37" fmla="*/ 516 h 518"/>
                    <a:gd name="T38" fmla="*/ 253 w 1117"/>
                    <a:gd name="T39" fmla="*/ 508 h 518"/>
                    <a:gd name="T40" fmla="*/ 264 w 1117"/>
                    <a:gd name="T41" fmla="*/ 497 h 518"/>
                    <a:gd name="T42" fmla="*/ 271 w 1117"/>
                    <a:gd name="T43" fmla="*/ 482 h 518"/>
                    <a:gd name="T44" fmla="*/ 280 w 1117"/>
                    <a:gd name="T45" fmla="*/ 497 h 518"/>
                    <a:gd name="T46" fmla="*/ 291 w 1117"/>
                    <a:gd name="T47" fmla="*/ 508 h 518"/>
                    <a:gd name="T48" fmla="*/ 305 w 1117"/>
                    <a:gd name="T49" fmla="*/ 516 h 518"/>
                    <a:gd name="T50" fmla="*/ 320 w 1117"/>
                    <a:gd name="T51" fmla="*/ 518 h 518"/>
                    <a:gd name="T52" fmla="*/ 339 w 1117"/>
                    <a:gd name="T53" fmla="*/ 514 h 518"/>
                    <a:gd name="T54" fmla="*/ 356 w 1117"/>
                    <a:gd name="T55" fmla="*/ 503 h 518"/>
                    <a:gd name="T56" fmla="*/ 368 w 1117"/>
                    <a:gd name="T57" fmla="*/ 485 h 518"/>
                    <a:gd name="T58" fmla="*/ 372 w 1117"/>
                    <a:gd name="T59" fmla="*/ 465 h 518"/>
                    <a:gd name="T60" fmla="*/ 718 w 1117"/>
                    <a:gd name="T61" fmla="*/ 476 h 518"/>
                    <a:gd name="T62" fmla="*/ 727 w 1117"/>
                    <a:gd name="T63" fmla="*/ 494 h 518"/>
                    <a:gd name="T64" fmla="*/ 741 w 1117"/>
                    <a:gd name="T65" fmla="*/ 509 h 518"/>
                    <a:gd name="T66" fmla="*/ 759 w 1117"/>
                    <a:gd name="T67" fmla="*/ 517 h 518"/>
                    <a:gd name="T68" fmla="*/ 776 w 1117"/>
                    <a:gd name="T69" fmla="*/ 517 h 518"/>
                    <a:gd name="T70" fmla="*/ 792 w 1117"/>
                    <a:gd name="T71" fmla="*/ 512 h 518"/>
                    <a:gd name="T72" fmla="*/ 805 w 1117"/>
                    <a:gd name="T73" fmla="*/ 503 h 518"/>
                    <a:gd name="T74" fmla="*/ 814 w 1117"/>
                    <a:gd name="T75" fmla="*/ 490 h 518"/>
                    <a:gd name="T76" fmla="*/ 821 w 1117"/>
                    <a:gd name="T77" fmla="*/ 490 h 518"/>
                    <a:gd name="T78" fmla="*/ 831 w 1117"/>
                    <a:gd name="T79" fmla="*/ 503 h 518"/>
                    <a:gd name="T80" fmla="*/ 843 w 1117"/>
                    <a:gd name="T81" fmla="*/ 512 h 518"/>
                    <a:gd name="T82" fmla="*/ 858 w 1117"/>
                    <a:gd name="T83" fmla="*/ 517 h 518"/>
                    <a:gd name="T84" fmla="*/ 875 w 1117"/>
                    <a:gd name="T85" fmla="*/ 517 h 518"/>
                    <a:gd name="T86" fmla="*/ 894 w 1117"/>
                    <a:gd name="T87" fmla="*/ 509 h 518"/>
                    <a:gd name="T88" fmla="*/ 908 w 1117"/>
                    <a:gd name="T89" fmla="*/ 494 h 518"/>
                    <a:gd name="T90" fmla="*/ 916 w 1117"/>
                    <a:gd name="T91" fmla="*/ 476 h 518"/>
                    <a:gd name="T92" fmla="*/ 1112 w 1117"/>
                    <a:gd name="T93" fmla="*/ 465 h 518"/>
                    <a:gd name="T94" fmla="*/ 1112 w 1117"/>
                    <a:gd name="T95" fmla="*/ 351 h 518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</a:gdLst>
                  <a:ahLst/>
                  <a:cxnLst>
                    <a:cxn ang="T96">
                      <a:pos x="T0" y="T1"/>
                    </a:cxn>
                    <a:cxn ang="T97">
                      <a:pos x="T2" y="T3"/>
                    </a:cxn>
                    <a:cxn ang="T98">
                      <a:pos x="T4" y="T5"/>
                    </a:cxn>
                    <a:cxn ang="T99">
                      <a:pos x="T6" y="T7"/>
                    </a:cxn>
                    <a:cxn ang="T100">
                      <a:pos x="T8" y="T9"/>
                    </a:cxn>
                    <a:cxn ang="T101">
                      <a:pos x="T10" y="T11"/>
                    </a:cxn>
                    <a:cxn ang="T102">
                      <a:pos x="T12" y="T13"/>
                    </a:cxn>
                    <a:cxn ang="T103">
                      <a:pos x="T14" y="T15"/>
                    </a:cxn>
                    <a:cxn ang="T104">
                      <a:pos x="T16" y="T17"/>
                    </a:cxn>
                    <a:cxn ang="T105">
                      <a:pos x="T18" y="T19"/>
                    </a:cxn>
                    <a:cxn ang="T106">
                      <a:pos x="T20" y="T21"/>
                    </a:cxn>
                    <a:cxn ang="T107">
                      <a:pos x="T22" y="T23"/>
                    </a:cxn>
                    <a:cxn ang="T108">
                      <a:pos x="T24" y="T25"/>
                    </a:cxn>
                    <a:cxn ang="T109">
                      <a:pos x="T26" y="T27"/>
                    </a:cxn>
                    <a:cxn ang="T110">
                      <a:pos x="T28" y="T29"/>
                    </a:cxn>
                    <a:cxn ang="T111">
                      <a:pos x="T30" y="T31"/>
                    </a:cxn>
                    <a:cxn ang="T112">
                      <a:pos x="T32" y="T33"/>
                    </a:cxn>
                    <a:cxn ang="T113">
                      <a:pos x="T34" y="T35"/>
                    </a:cxn>
                    <a:cxn ang="T114">
                      <a:pos x="T36" y="T37"/>
                    </a:cxn>
                    <a:cxn ang="T115">
                      <a:pos x="T38" y="T39"/>
                    </a:cxn>
                    <a:cxn ang="T116">
                      <a:pos x="T40" y="T41"/>
                    </a:cxn>
                    <a:cxn ang="T117">
                      <a:pos x="T42" y="T43"/>
                    </a:cxn>
                    <a:cxn ang="T118">
                      <a:pos x="T44" y="T45"/>
                    </a:cxn>
                    <a:cxn ang="T119">
                      <a:pos x="T46" y="T47"/>
                    </a:cxn>
                    <a:cxn ang="T120">
                      <a:pos x="T48" y="T49"/>
                    </a:cxn>
                    <a:cxn ang="T121">
                      <a:pos x="T50" y="T51"/>
                    </a:cxn>
                    <a:cxn ang="T122">
                      <a:pos x="T52" y="T53"/>
                    </a:cxn>
                    <a:cxn ang="T123">
                      <a:pos x="T54" y="T55"/>
                    </a:cxn>
                    <a:cxn ang="T124">
                      <a:pos x="T56" y="T57"/>
                    </a:cxn>
                    <a:cxn ang="T125">
                      <a:pos x="T58" y="T59"/>
                    </a:cxn>
                    <a:cxn ang="T126">
                      <a:pos x="T60" y="T61"/>
                    </a:cxn>
                    <a:cxn ang="T127">
                      <a:pos x="T62" y="T63"/>
                    </a:cxn>
                    <a:cxn ang="T128">
                      <a:pos x="T64" y="T65"/>
                    </a:cxn>
                    <a:cxn ang="T129">
                      <a:pos x="T66" y="T67"/>
                    </a:cxn>
                    <a:cxn ang="T130">
                      <a:pos x="T68" y="T69"/>
                    </a:cxn>
                    <a:cxn ang="T131">
                      <a:pos x="T70" y="T71"/>
                    </a:cxn>
                    <a:cxn ang="T132">
                      <a:pos x="T72" y="T73"/>
                    </a:cxn>
                    <a:cxn ang="T133">
                      <a:pos x="T74" y="T75"/>
                    </a:cxn>
                    <a:cxn ang="T134">
                      <a:pos x="T76" y="T77"/>
                    </a:cxn>
                    <a:cxn ang="T135">
                      <a:pos x="T78" y="T79"/>
                    </a:cxn>
                    <a:cxn ang="T136">
                      <a:pos x="T80" y="T81"/>
                    </a:cxn>
                    <a:cxn ang="T137">
                      <a:pos x="T82" y="T83"/>
                    </a:cxn>
                    <a:cxn ang="T138">
                      <a:pos x="T84" y="T85"/>
                    </a:cxn>
                    <a:cxn ang="T139">
                      <a:pos x="T86" y="T87"/>
                    </a:cxn>
                    <a:cxn ang="T140">
                      <a:pos x="T88" y="T89"/>
                    </a:cxn>
                    <a:cxn ang="T141">
                      <a:pos x="T90" y="T91"/>
                    </a:cxn>
                    <a:cxn ang="T142">
                      <a:pos x="T92" y="T93"/>
                    </a:cxn>
                    <a:cxn ang="T143">
                      <a:pos x="T94" y="T95"/>
                    </a:cxn>
                  </a:cxnLst>
                  <a:rect l="0" t="0" r="r" b="b"/>
                  <a:pathLst>
                    <a:path w="1117" h="518">
                      <a:moveTo>
                        <a:pt x="1112" y="351"/>
                      </a:moveTo>
                      <a:lnTo>
                        <a:pt x="1117" y="161"/>
                      </a:lnTo>
                      <a:lnTo>
                        <a:pt x="1116" y="152"/>
                      </a:lnTo>
                      <a:lnTo>
                        <a:pt x="1114" y="145"/>
                      </a:lnTo>
                      <a:lnTo>
                        <a:pt x="1110" y="138"/>
                      </a:lnTo>
                      <a:lnTo>
                        <a:pt x="1105" y="132"/>
                      </a:lnTo>
                      <a:lnTo>
                        <a:pt x="1099" y="126"/>
                      </a:lnTo>
                      <a:lnTo>
                        <a:pt x="1092" y="123"/>
                      </a:lnTo>
                      <a:lnTo>
                        <a:pt x="1086" y="122"/>
                      </a:lnTo>
                      <a:lnTo>
                        <a:pt x="1078" y="121"/>
                      </a:lnTo>
                      <a:lnTo>
                        <a:pt x="990" y="121"/>
                      </a:lnTo>
                      <a:lnTo>
                        <a:pt x="974" y="71"/>
                      </a:lnTo>
                      <a:lnTo>
                        <a:pt x="973" y="64"/>
                      </a:lnTo>
                      <a:lnTo>
                        <a:pt x="970" y="57"/>
                      </a:lnTo>
                      <a:lnTo>
                        <a:pt x="966" y="52"/>
                      </a:lnTo>
                      <a:lnTo>
                        <a:pt x="962" y="46"/>
                      </a:lnTo>
                      <a:lnTo>
                        <a:pt x="956" y="42"/>
                      </a:lnTo>
                      <a:lnTo>
                        <a:pt x="950" y="39"/>
                      </a:lnTo>
                      <a:lnTo>
                        <a:pt x="943" y="36"/>
                      </a:lnTo>
                      <a:lnTo>
                        <a:pt x="936" y="35"/>
                      </a:lnTo>
                      <a:lnTo>
                        <a:pt x="792" y="35"/>
                      </a:lnTo>
                      <a:lnTo>
                        <a:pt x="760" y="0"/>
                      </a:lnTo>
                      <a:lnTo>
                        <a:pt x="618" y="0"/>
                      </a:lnTo>
                      <a:lnTo>
                        <a:pt x="588" y="35"/>
                      </a:lnTo>
                      <a:lnTo>
                        <a:pt x="44" y="35"/>
                      </a:lnTo>
                      <a:lnTo>
                        <a:pt x="0" y="344"/>
                      </a:lnTo>
                      <a:lnTo>
                        <a:pt x="73" y="465"/>
                      </a:lnTo>
                      <a:lnTo>
                        <a:pt x="171" y="465"/>
                      </a:lnTo>
                      <a:lnTo>
                        <a:pt x="172" y="476"/>
                      </a:lnTo>
                      <a:lnTo>
                        <a:pt x="176" y="485"/>
                      </a:lnTo>
                      <a:lnTo>
                        <a:pt x="181" y="494"/>
                      </a:lnTo>
                      <a:lnTo>
                        <a:pt x="188" y="503"/>
                      </a:lnTo>
                      <a:lnTo>
                        <a:pt x="195" y="509"/>
                      </a:lnTo>
                      <a:lnTo>
                        <a:pt x="204" y="514"/>
                      </a:lnTo>
                      <a:lnTo>
                        <a:pt x="214" y="517"/>
                      </a:lnTo>
                      <a:lnTo>
                        <a:pt x="223" y="518"/>
                      </a:lnTo>
                      <a:lnTo>
                        <a:pt x="231" y="517"/>
                      </a:lnTo>
                      <a:lnTo>
                        <a:pt x="239" y="516"/>
                      </a:lnTo>
                      <a:lnTo>
                        <a:pt x="246" y="512"/>
                      </a:lnTo>
                      <a:lnTo>
                        <a:pt x="253" y="508"/>
                      </a:lnTo>
                      <a:lnTo>
                        <a:pt x="258" y="503"/>
                      </a:lnTo>
                      <a:lnTo>
                        <a:pt x="264" y="497"/>
                      </a:lnTo>
                      <a:lnTo>
                        <a:pt x="268" y="490"/>
                      </a:lnTo>
                      <a:lnTo>
                        <a:pt x="271" y="482"/>
                      </a:lnTo>
                      <a:lnTo>
                        <a:pt x="274" y="490"/>
                      </a:lnTo>
                      <a:lnTo>
                        <a:pt x="280" y="497"/>
                      </a:lnTo>
                      <a:lnTo>
                        <a:pt x="284" y="503"/>
                      </a:lnTo>
                      <a:lnTo>
                        <a:pt x="291" y="508"/>
                      </a:lnTo>
                      <a:lnTo>
                        <a:pt x="297" y="512"/>
                      </a:lnTo>
                      <a:lnTo>
                        <a:pt x="305" y="516"/>
                      </a:lnTo>
                      <a:lnTo>
                        <a:pt x="312" y="517"/>
                      </a:lnTo>
                      <a:lnTo>
                        <a:pt x="320" y="518"/>
                      </a:lnTo>
                      <a:lnTo>
                        <a:pt x="330" y="517"/>
                      </a:lnTo>
                      <a:lnTo>
                        <a:pt x="339" y="514"/>
                      </a:lnTo>
                      <a:lnTo>
                        <a:pt x="348" y="509"/>
                      </a:lnTo>
                      <a:lnTo>
                        <a:pt x="356" y="503"/>
                      </a:lnTo>
                      <a:lnTo>
                        <a:pt x="362" y="494"/>
                      </a:lnTo>
                      <a:lnTo>
                        <a:pt x="368" y="485"/>
                      </a:lnTo>
                      <a:lnTo>
                        <a:pt x="371" y="476"/>
                      </a:lnTo>
                      <a:lnTo>
                        <a:pt x="372" y="465"/>
                      </a:lnTo>
                      <a:lnTo>
                        <a:pt x="717" y="465"/>
                      </a:lnTo>
                      <a:lnTo>
                        <a:pt x="718" y="476"/>
                      </a:lnTo>
                      <a:lnTo>
                        <a:pt x="721" y="485"/>
                      </a:lnTo>
                      <a:lnTo>
                        <a:pt x="727" y="494"/>
                      </a:lnTo>
                      <a:lnTo>
                        <a:pt x="733" y="503"/>
                      </a:lnTo>
                      <a:lnTo>
                        <a:pt x="741" y="509"/>
                      </a:lnTo>
                      <a:lnTo>
                        <a:pt x="749" y="514"/>
                      </a:lnTo>
                      <a:lnTo>
                        <a:pt x="759" y="517"/>
                      </a:lnTo>
                      <a:lnTo>
                        <a:pt x="769" y="518"/>
                      </a:lnTo>
                      <a:lnTo>
                        <a:pt x="776" y="517"/>
                      </a:lnTo>
                      <a:lnTo>
                        <a:pt x="784" y="516"/>
                      </a:lnTo>
                      <a:lnTo>
                        <a:pt x="792" y="512"/>
                      </a:lnTo>
                      <a:lnTo>
                        <a:pt x="798" y="508"/>
                      </a:lnTo>
                      <a:lnTo>
                        <a:pt x="805" y="503"/>
                      </a:lnTo>
                      <a:lnTo>
                        <a:pt x="810" y="497"/>
                      </a:lnTo>
                      <a:lnTo>
                        <a:pt x="814" y="490"/>
                      </a:lnTo>
                      <a:lnTo>
                        <a:pt x="818" y="482"/>
                      </a:lnTo>
                      <a:lnTo>
                        <a:pt x="821" y="490"/>
                      </a:lnTo>
                      <a:lnTo>
                        <a:pt x="825" y="497"/>
                      </a:lnTo>
                      <a:lnTo>
                        <a:pt x="831" y="503"/>
                      </a:lnTo>
                      <a:lnTo>
                        <a:pt x="836" y="508"/>
                      </a:lnTo>
                      <a:lnTo>
                        <a:pt x="843" y="512"/>
                      </a:lnTo>
                      <a:lnTo>
                        <a:pt x="850" y="516"/>
                      </a:lnTo>
                      <a:lnTo>
                        <a:pt x="858" y="517"/>
                      </a:lnTo>
                      <a:lnTo>
                        <a:pt x="865" y="518"/>
                      </a:lnTo>
                      <a:lnTo>
                        <a:pt x="875" y="517"/>
                      </a:lnTo>
                      <a:lnTo>
                        <a:pt x="885" y="514"/>
                      </a:lnTo>
                      <a:lnTo>
                        <a:pt x="894" y="509"/>
                      </a:lnTo>
                      <a:lnTo>
                        <a:pt x="901" y="503"/>
                      </a:lnTo>
                      <a:lnTo>
                        <a:pt x="908" y="494"/>
                      </a:lnTo>
                      <a:lnTo>
                        <a:pt x="913" y="485"/>
                      </a:lnTo>
                      <a:lnTo>
                        <a:pt x="916" y="476"/>
                      </a:lnTo>
                      <a:lnTo>
                        <a:pt x="917" y="465"/>
                      </a:lnTo>
                      <a:lnTo>
                        <a:pt x="1112" y="465"/>
                      </a:lnTo>
                      <a:lnTo>
                        <a:pt x="1066" y="401"/>
                      </a:lnTo>
                      <a:lnTo>
                        <a:pt x="1112" y="35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88" name="Freeform 65"/>
                <p:cNvSpPr>
                  <a:spLocks/>
                </p:cNvSpPr>
                <p:nvPr/>
              </p:nvSpPr>
              <p:spPr bwMode="auto">
                <a:xfrm>
                  <a:off x="3888" y="1584"/>
                  <a:ext cx="1038" cy="354"/>
                </a:xfrm>
                <a:custGeom>
                  <a:avLst/>
                  <a:gdLst>
                    <a:gd name="T0" fmla="*/ 1033 w 1038"/>
                    <a:gd name="T1" fmla="*/ 263 h 354"/>
                    <a:gd name="T2" fmla="*/ 976 w 1038"/>
                    <a:gd name="T3" fmla="*/ 325 h 354"/>
                    <a:gd name="T4" fmla="*/ 997 w 1038"/>
                    <a:gd name="T5" fmla="*/ 354 h 354"/>
                    <a:gd name="T6" fmla="*/ 53 w 1038"/>
                    <a:gd name="T7" fmla="*/ 354 h 354"/>
                    <a:gd name="T8" fmla="*/ 12 w 1038"/>
                    <a:gd name="T9" fmla="*/ 287 h 354"/>
                    <a:gd name="T10" fmla="*/ 869 w 1038"/>
                    <a:gd name="T11" fmla="*/ 287 h 354"/>
                    <a:gd name="T12" fmla="*/ 842 w 1038"/>
                    <a:gd name="T13" fmla="*/ 249 h 354"/>
                    <a:gd name="T14" fmla="*/ 0 w 1038"/>
                    <a:gd name="T15" fmla="*/ 249 h 354"/>
                    <a:gd name="T16" fmla="*/ 36 w 1038"/>
                    <a:gd name="T17" fmla="*/ 0 h 354"/>
                    <a:gd name="T18" fmla="*/ 895 w 1038"/>
                    <a:gd name="T19" fmla="*/ 0 h 354"/>
                    <a:gd name="T20" fmla="*/ 895 w 1038"/>
                    <a:gd name="T21" fmla="*/ 0 h 354"/>
                    <a:gd name="T22" fmla="*/ 895 w 1038"/>
                    <a:gd name="T23" fmla="*/ 1 h 354"/>
                    <a:gd name="T24" fmla="*/ 895 w 1038"/>
                    <a:gd name="T25" fmla="*/ 1 h 354"/>
                    <a:gd name="T26" fmla="*/ 895 w 1038"/>
                    <a:gd name="T27" fmla="*/ 2 h 354"/>
                    <a:gd name="T28" fmla="*/ 895 w 1038"/>
                    <a:gd name="T29" fmla="*/ 5 h 354"/>
                    <a:gd name="T30" fmla="*/ 904 w 1038"/>
                    <a:gd name="T31" fmla="*/ 26 h 354"/>
                    <a:gd name="T32" fmla="*/ 788 w 1038"/>
                    <a:gd name="T33" fmla="*/ 26 h 354"/>
                    <a:gd name="T34" fmla="*/ 816 w 1038"/>
                    <a:gd name="T35" fmla="*/ 83 h 354"/>
                    <a:gd name="T36" fmla="*/ 1037 w 1038"/>
                    <a:gd name="T37" fmla="*/ 85 h 354"/>
                    <a:gd name="T38" fmla="*/ 1037 w 1038"/>
                    <a:gd name="T39" fmla="*/ 85 h 354"/>
                    <a:gd name="T40" fmla="*/ 1038 w 1038"/>
                    <a:gd name="T41" fmla="*/ 86 h 354"/>
                    <a:gd name="T42" fmla="*/ 1038 w 1038"/>
                    <a:gd name="T43" fmla="*/ 86 h 354"/>
                    <a:gd name="T44" fmla="*/ 1038 w 1038"/>
                    <a:gd name="T45" fmla="*/ 87 h 354"/>
                    <a:gd name="T46" fmla="*/ 1033 w 1038"/>
                    <a:gd name="T47" fmla="*/ 263 h 354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0" t="0" r="r" b="b"/>
                  <a:pathLst>
                    <a:path w="1038" h="354">
                      <a:moveTo>
                        <a:pt x="1033" y="263"/>
                      </a:moveTo>
                      <a:lnTo>
                        <a:pt x="976" y="325"/>
                      </a:lnTo>
                      <a:lnTo>
                        <a:pt x="997" y="354"/>
                      </a:lnTo>
                      <a:lnTo>
                        <a:pt x="53" y="354"/>
                      </a:lnTo>
                      <a:lnTo>
                        <a:pt x="12" y="287"/>
                      </a:lnTo>
                      <a:lnTo>
                        <a:pt x="869" y="287"/>
                      </a:lnTo>
                      <a:lnTo>
                        <a:pt x="842" y="249"/>
                      </a:lnTo>
                      <a:lnTo>
                        <a:pt x="0" y="249"/>
                      </a:lnTo>
                      <a:lnTo>
                        <a:pt x="36" y="0"/>
                      </a:lnTo>
                      <a:lnTo>
                        <a:pt x="895" y="0"/>
                      </a:lnTo>
                      <a:lnTo>
                        <a:pt x="895" y="1"/>
                      </a:lnTo>
                      <a:lnTo>
                        <a:pt x="895" y="2"/>
                      </a:lnTo>
                      <a:lnTo>
                        <a:pt x="895" y="5"/>
                      </a:lnTo>
                      <a:lnTo>
                        <a:pt x="904" y="26"/>
                      </a:lnTo>
                      <a:lnTo>
                        <a:pt x="788" y="26"/>
                      </a:lnTo>
                      <a:lnTo>
                        <a:pt x="816" y="83"/>
                      </a:lnTo>
                      <a:lnTo>
                        <a:pt x="1037" y="85"/>
                      </a:lnTo>
                      <a:lnTo>
                        <a:pt x="1038" y="86"/>
                      </a:lnTo>
                      <a:lnTo>
                        <a:pt x="1038" y="87"/>
                      </a:lnTo>
                      <a:lnTo>
                        <a:pt x="1033" y="263"/>
                      </a:lnTo>
                      <a:close/>
                    </a:path>
                  </a:pathLst>
                </a:custGeom>
                <a:solidFill>
                  <a:srgbClr val="3FB2E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89" name="Freeform 66"/>
                <p:cNvSpPr>
                  <a:spLocks/>
                </p:cNvSpPr>
                <p:nvPr/>
              </p:nvSpPr>
              <p:spPr bwMode="auto">
                <a:xfrm>
                  <a:off x="4873" y="1694"/>
                  <a:ext cx="35" cy="75"/>
                </a:xfrm>
                <a:custGeom>
                  <a:avLst/>
                  <a:gdLst>
                    <a:gd name="T0" fmla="*/ 17 w 35"/>
                    <a:gd name="T1" fmla="*/ 0 h 75"/>
                    <a:gd name="T2" fmla="*/ 11 w 35"/>
                    <a:gd name="T3" fmla="*/ 3 h 75"/>
                    <a:gd name="T4" fmla="*/ 5 w 35"/>
                    <a:gd name="T5" fmla="*/ 11 h 75"/>
                    <a:gd name="T6" fmla="*/ 1 w 35"/>
                    <a:gd name="T7" fmla="*/ 24 h 75"/>
                    <a:gd name="T8" fmla="*/ 0 w 35"/>
                    <a:gd name="T9" fmla="*/ 38 h 75"/>
                    <a:gd name="T10" fmla="*/ 1 w 35"/>
                    <a:gd name="T11" fmla="*/ 53 h 75"/>
                    <a:gd name="T12" fmla="*/ 5 w 35"/>
                    <a:gd name="T13" fmla="*/ 64 h 75"/>
                    <a:gd name="T14" fmla="*/ 11 w 35"/>
                    <a:gd name="T15" fmla="*/ 71 h 75"/>
                    <a:gd name="T16" fmla="*/ 17 w 35"/>
                    <a:gd name="T17" fmla="*/ 75 h 75"/>
                    <a:gd name="T18" fmla="*/ 24 w 35"/>
                    <a:gd name="T19" fmla="*/ 71 h 75"/>
                    <a:gd name="T20" fmla="*/ 29 w 35"/>
                    <a:gd name="T21" fmla="*/ 64 h 75"/>
                    <a:gd name="T22" fmla="*/ 34 w 35"/>
                    <a:gd name="T23" fmla="*/ 53 h 75"/>
                    <a:gd name="T24" fmla="*/ 35 w 35"/>
                    <a:gd name="T25" fmla="*/ 38 h 75"/>
                    <a:gd name="T26" fmla="*/ 34 w 35"/>
                    <a:gd name="T27" fmla="*/ 24 h 75"/>
                    <a:gd name="T28" fmla="*/ 29 w 35"/>
                    <a:gd name="T29" fmla="*/ 11 h 75"/>
                    <a:gd name="T30" fmla="*/ 24 w 35"/>
                    <a:gd name="T31" fmla="*/ 3 h 75"/>
                    <a:gd name="T32" fmla="*/ 17 w 35"/>
                    <a:gd name="T33" fmla="*/ 0 h 75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0" t="0" r="r" b="b"/>
                  <a:pathLst>
                    <a:path w="35" h="75">
                      <a:moveTo>
                        <a:pt x="17" y="0"/>
                      </a:moveTo>
                      <a:lnTo>
                        <a:pt x="11" y="3"/>
                      </a:lnTo>
                      <a:lnTo>
                        <a:pt x="5" y="11"/>
                      </a:lnTo>
                      <a:lnTo>
                        <a:pt x="1" y="24"/>
                      </a:lnTo>
                      <a:lnTo>
                        <a:pt x="0" y="38"/>
                      </a:lnTo>
                      <a:lnTo>
                        <a:pt x="1" y="53"/>
                      </a:lnTo>
                      <a:lnTo>
                        <a:pt x="5" y="64"/>
                      </a:lnTo>
                      <a:lnTo>
                        <a:pt x="11" y="71"/>
                      </a:lnTo>
                      <a:lnTo>
                        <a:pt x="17" y="75"/>
                      </a:lnTo>
                      <a:lnTo>
                        <a:pt x="24" y="71"/>
                      </a:lnTo>
                      <a:lnTo>
                        <a:pt x="29" y="64"/>
                      </a:lnTo>
                      <a:lnTo>
                        <a:pt x="34" y="53"/>
                      </a:lnTo>
                      <a:lnTo>
                        <a:pt x="35" y="38"/>
                      </a:lnTo>
                      <a:lnTo>
                        <a:pt x="34" y="24"/>
                      </a:lnTo>
                      <a:lnTo>
                        <a:pt x="29" y="11"/>
                      </a:lnTo>
                      <a:lnTo>
                        <a:pt x="24" y="3"/>
                      </a:lnTo>
                      <a:lnTo>
                        <a:pt x="17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90" name="Freeform 67"/>
                <p:cNvSpPr>
                  <a:spLocks/>
                </p:cNvSpPr>
                <p:nvPr/>
              </p:nvSpPr>
              <p:spPr bwMode="auto">
                <a:xfrm>
                  <a:off x="4481" y="1614"/>
                  <a:ext cx="189" cy="49"/>
                </a:xfrm>
                <a:custGeom>
                  <a:avLst/>
                  <a:gdLst>
                    <a:gd name="T0" fmla="*/ 23 w 189"/>
                    <a:gd name="T1" fmla="*/ 49 h 49"/>
                    <a:gd name="T2" fmla="*/ 0 w 189"/>
                    <a:gd name="T3" fmla="*/ 0 h 49"/>
                    <a:gd name="T4" fmla="*/ 162 w 189"/>
                    <a:gd name="T5" fmla="*/ 0 h 49"/>
                    <a:gd name="T6" fmla="*/ 189 w 189"/>
                    <a:gd name="T7" fmla="*/ 49 h 49"/>
                    <a:gd name="T8" fmla="*/ 23 w 189"/>
                    <a:gd name="T9" fmla="*/ 49 h 4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89" h="49">
                      <a:moveTo>
                        <a:pt x="23" y="49"/>
                      </a:moveTo>
                      <a:lnTo>
                        <a:pt x="0" y="0"/>
                      </a:lnTo>
                      <a:lnTo>
                        <a:pt x="162" y="0"/>
                      </a:lnTo>
                      <a:lnTo>
                        <a:pt x="189" y="49"/>
                      </a:lnTo>
                      <a:lnTo>
                        <a:pt x="23" y="4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279" name="Group 68"/>
              <p:cNvGrpSpPr>
                <a:grpSpLocks/>
              </p:cNvGrpSpPr>
              <p:nvPr/>
            </p:nvGrpSpPr>
            <p:grpSpPr bwMode="auto">
              <a:xfrm>
                <a:off x="1728" y="1008"/>
                <a:ext cx="1073" cy="483"/>
                <a:chOff x="2375" y="2170"/>
                <a:chExt cx="1073" cy="483"/>
              </a:xfrm>
            </p:grpSpPr>
            <p:sp>
              <p:nvSpPr>
                <p:cNvPr id="7280" name="Freeform 69"/>
                <p:cNvSpPr>
                  <a:spLocks/>
                </p:cNvSpPr>
                <p:nvPr/>
              </p:nvSpPr>
              <p:spPr bwMode="auto">
                <a:xfrm>
                  <a:off x="2375" y="2170"/>
                  <a:ext cx="1073" cy="483"/>
                </a:xfrm>
                <a:custGeom>
                  <a:avLst/>
                  <a:gdLst>
                    <a:gd name="T0" fmla="*/ 245 w 1073"/>
                    <a:gd name="T1" fmla="*/ 482 h 483"/>
                    <a:gd name="T2" fmla="*/ 260 w 1073"/>
                    <a:gd name="T3" fmla="*/ 477 h 483"/>
                    <a:gd name="T4" fmla="*/ 272 w 1073"/>
                    <a:gd name="T5" fmla="*/ 468 h 483"/>
                    <a:gd name="T6" fmla="*/ 282 w 1073"/>
                    <a:gd name="T7" fmla="*/ 455 h 483"/>
                    <a:gd name="T8" fmla="*/ 288 w 1073"/>
                    <a:gd name="T9" fmla="*/ 455 h 483"/>
                    <a:gd name="T10" fmla="*/ 298 w 1073"/>
                    <a:gd name="T11" fmla="*/ 468 h 483"/>
                    <a:gd name="T12" fmla="*/ 311 w 1073"/>
                    <a:gd name="T13" fmla="*/ 477 h 483"/>
                    <a:gd name="T14" fmla="*/ 326 w 1073"/>
                    <a:gd name="T15" fmla="*/ 482 h 483"/>
                    <a:gd name="T16" fmla="*/ 344 w 1073"/>
                    <a:gd name="T17" fmla="*/ 482 h 483"/>
                    <a:gd name="T18" fmla="*/ 362 w 1073"/>
                    <a:gd name="T19" fmla="*/ 474 h 483"/>
                    <a:gd name="T20" fmla="*/ 376 w 1073"/>
                    <a:gd name="T21" fmla="*/ 459 h 483"/>
                    <a:gd name="T22" fmla="*/ 385 w 1073"/>
                    <a:gd name="T23" fmla="*/ 441 h 483"/>
                    <a:gd name="T24" fmla="*/ 734 w 1073"/>
                    <a:gd name="T25" fmla="*/ 430 h 483"/>
                    <a:gd name="T26" fmla="*/ 739 w 1073"/>
                    <a:gd name="T27" fmla="*/ 450 h 483"/>
                    <a:gd name="T28" fmla="*/ 750 w 1073"/>
                    <a:gd name="T29" fmla="*/ 468 h 483"/>
                    <a:gd name="T30" fmla="*/ 767 w 1073"/>
                    <a:gd name="T31" fmla="*/ 479 h 483"/>
                    <a:gd name="T32" fmla="*/ 786 w 1073"/>
                    <a:gd name="T33" fmla="*/ 483 h 483"/>
                    <a:gd name="T34" fmla="*/ 801 w 1073"/>
                    <a:gd name="T35" fmla="*/ 481 h 483"/>
                    <a:gd name="T36" fmla="*/ 816 w 1073"/>
                    <a:gd name="T37" fmla="*/ 473 h 483"/>
                    <a:gd name="T38" fmla="*/ 827 w 1073"/>
                    <a:gd name="T39" fmla="*/ 462 h 483"/>
                    <a:gd name="T40" fmla="*/ 835 w 1073"/>
                    <a:gd name="T41" fmla="*/ 447 h 483"/>
                    <a:gd name="T42" fmla="*/ 843 w 1073"/>
                    <a:gd name="T43" fmla="*/ 462 h 483"/>
                    <a:gd name="T44" fmla="*/ 853 w 1073"/>
                    <a:gd name="T45" fmla="*/ 473 h 483"/>
                    <a:gd name="T46" fmla="*/ 868 w 1073"/>
                    <a:gd name="T47" fmla="*/ 481 h 483"/>
                    <a:gd name="T48" fmla="*/ 883 w 1073"/>
                    <a:gd name="T49" fmla="*/ 483 h 483"/>
                    <a:gd name="T50" fmla="*/ 902 w 1073"/>
                    <a:gd name="T51" fmla="*/ 479 h 483"/>
                    <a:gd name="T52" fmla="*/ 919 w 1073"/>
                    <a:gd name="T53" fmla="*/ 468 h 483"/>
                    <a:gd name="T54" fmla="*/ 930 w 1073"/>
                    <a:gd name="T55" fmla="*/ 450 h 483"/>
                    <a:gd name="T56" fmla="*/ 935 w 1073"/>
                    <a:gd name="T57" fmla="*/ 430 h 483"/>
                    <a:gd name="T58" fmla="*/ 994 w 1073"/>
                    <a:gd name="T59" fmla="*/ 302 h 483"/>
                    <a:gd name="T60" fmla="*/ 59 w 1073"/>
                    <a:gd name="T61" fmla="*/ 0 h 483"/>
                    <a:gd name="T62" fmla="*/ 74 w 1073"/>
                    <a:gd name="T63" fmla="*/ 430 h 483"/>
                    <a:gd name="T64" fmla="*/ 187 w 1073"/>
                    <a:gd name="T65" fmla="*/ 441 h 483"/>
                    <a:gd name="T66" fmla="*/ 195 w 1073"/>
                    <a:gd name="T67" fmla="*/ 459 h 483"/>
                    <a:gd name="T68" fmla="*/ 209 w 1073"/>
                    <a:gd name="T69" fmla="*/ 474 h 483"/>
                    <a:gd name="T70" fmla="*/ 228 w 1073"/>
                    <a:gd name="T71" fmla="*/ 482 h 483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0" t="0" r="r" b="b"/>
                  <a:pathLst>
                    <a:path w="1073" h="483">
                      <a:moveTo>
                        <a:pt x="237" y="483"/>
                      </a:moveTo>
                      <a:lnTo>
                        <a:pt x="245" y="482"/>
                      </a:lnTo>
                      <a:lnTo>
                        <a:pt x="253" y="481"/>
                      </a:lnTo>
                      <a:lnTo>
                        <a:pt x="260" y="477"/>
                      </a:lnTo>
                      <a:lnTo>
                        <a:pt x="267" y="473"/>
                      </a:lnTo>
                      <a:lnTo>
                        <a:pt x="272" y="468"/>
                      </a:lnTo>
                      <a:lnTo>
                        <a:pt x="278" y="462"/>
                      </a:lnTo>
                      <a:lnTo>
                        <a:pt x="282" y="455"/>
                      </a:lnTo>
                      <a:lnTo>
                        <a:pt x="285" y="447"/>
                      </a:lnTo>
                      <a:lnTo>
                        <a:pt x="288" y="455"/>
                      </a:lnTo>
                      <a:lnTo>
                        <a:pt x="294" y="462"/>
                      </a:lnTo>
                      <a:lnTo>
                        <a:pt x="298" y="468"/>
                      </a:lnTo>
                      <a:lnTo>
                        <a:pt x="305" y="473"/>
                      </a:lnTo>
                      <a:lnTo>
                        <a:pt x="311" y="477"/>
                      </a:lnTo>
                      <a:lnTo>
                        <a:pt x="319" y="481"/>
                      </a:lnTo>
                      <a:lnTo>
                        <a:pt x="326" y="482"/>
                      </a:lnTo>
                      <a:lnTo>
                        <a:pt x="334" y="483"/>
                      </a:lnTo>
                      <a:lnTo>
                        <a:pt x="344" y="482"/>
                      </a:lnTo>
                      <a:lnTo>
                        <a:pt x="354" y="479"/>
                      </a:lnTo>
                      <a:lnTo>
                        <a:pt x="362" y="474"/>
                      </a:lnTo>
                      <a:lnTo>
                        <a:pt x="370" y="468"/>
                      </a:lnTo>
                      <a:lnTo>
                        <a:pt x="376" y="459"/>
                      </a:lnTo>
                      <a:lnTo>
                        <a:pt x="382" y="450"/>
                      </a:lnTo>
                      <a:lnTo>
                        <a:pt x="385" y="441"/>
                      </a:lnTo>
                      <a:lnTo>
                        <a:pt x="386" y="430"/>
                      </a:lnTo>
                      <a:lnTo>
                        <a:pt x="734" y="430"/>
                      </a:lnTo>
                      <a:lnTo>
                        <a:pt x="735" y="441"/>
                      </a:lnTo>
                      <a:lnTo>
                        <a:pt x="739" y="450"/>
                      </a:lnTo>
                      <a:lnTo>
                        <a:pt x="744" y="459"/>
                      </a:lnTo>
                      <a:lnTo>
                        <a:pt x="750" y="468"/>
                      </a:lnTo>
                      <a:lnTo>
                        <a:pt x="758" y="474"/>
                      </a:lnTo>
                      <a:lnTo>
                        <a:pt x="767" y="479"/>
                      </a:lnTo>
                      <a:lnTo>
                        <a:pt x="776" y="482"/>
                      </a:lnTo>
                      <a:lnTo>
                        <a:pt x="786" y="483"/>
                      </a:lnTo>
                      <a:lnTo>
                        <a:pt x="794" y="482"/>
                      </a:lnTo>
                      <a:lnTo>
                        <a:pt x="801" y="481"/>
                      </a:lnTo>
                      <a:lnTo>
                        <a:pt x="809" y="477"/>
                      </a:lnTo>
                      <a:lnTo>
                        <a:pt x="816" y="473"/>
                      </a:lnTo>
                      <a:lnTo>
                        <a:pt x="822" y="468"/>
                      </a:lnTo>
                      <a:lnTo>
                        <a:pt x="827" y="462"/>
                      </a:lnTo>
                      <a:lnTo>
                        <a:pt x="832" y="455"/>
                      </a:lnTo>
                      <a:lnTo>
                        <a:pt x="835" y="447"/>
                      </a:lnTo>
                      <a:lnTo>
                        <a:pt x="838" y="455"/>
                      </a:lnTo>
                      <a:lnTo>
                        <a:pt x="843" y="462"/>
                      </a:lnTo>
                      <a:lnTo>
                        <a:pt x="848" y="468"/>
                      </a:lnTo>
                      <a:lnTo>
                        <a:pt x="853" y="473"/>
                      </a:lnTo>
                      <a:lnTo>
                        <a:pt x="860" y="477"/>
                      </a:lnTo>
                      <a:lnTo>
                        <a:pt x="868" y="481"/>
                      </a:lnTo>
                      <a:lnTo>
                        <a:pt x="875" y="482"/>
                      </a:lnTo>
                      <a:lnTo>
                        <a:pt x="883" y="483"/>
                      </a:lnTo>
                      <a:lnTo>
                        <a:pt x="893" y="482"/>
                      </a:lnTo>
                      <a:lnTo>
                        <a:pt x="902" y="479"/>
                      </a:lnTo>
                      <a:lnTo>
                        <a:pt x="911" y="474"/>
                      </a:lnTo>
                      <a:lnTo>
                        <a:pt x="919" y="468"/>
                      </a:lnTo>
                      <a:lnTo>
                        <a:pt x="925" y="459"/>
                      </a:lnTo>
                      <a:lnTo>
                        <a:pt x="930" y="450"/>
                      </a:lnTo>
                      <a:lnTo>
                        <a:pt x="934" y="441"/>
                      </a:lnTo>
                      <a:lnTo>
                        <a:pt x="935" y="430"/>
                      </a:lnTo>
                      <a:lnTo>
                        <a:pt x="1073" y="430"/>
                      </a:lnTo>
                      <a:lnTo>
                        <a:pt x="994" y="302"/>
                      </a:lnTo>
                      <a:lnTo>
                        <a:pt x="1038" y="0"/>
                      </a:lnTo>
                      <a:lnTo>
                        <a:pt x="59" y="0"/>
                      </a:lnTo>
                      <a:lnTo>
                        <a:pt x="0" y="309"/>
                      </a:lnTo>
                      <a:lnTo>
                        <a:pt x="74" y="430"/>
                      </a:lnTo>
                      <a:lnTo>
                        <a:pt x="185" y="430"/>
                      </a:lnTo>
                      <a:lnTo>
                        <a:pt x="187" y="441"/>
                      </a:lnTo>
                      <a:lnTo>
                        <a:pt x="190" y="450"/>
                      </a:lnTo>
                      <a:lnTo>
                        <a:pt x="195" y="459"/>
                      </a:lnTo>
                      <a:lnTo>
                        <a:pt x="202" y="468"/>
                      </a:lnTo>
                      <a:lnTo>
                        <a:pt x="209" y="474"/>
                      </a:lnTo>
                      <a:lnTo>
                        <a:pt x="218" y="479"/>
                      </a:lnTo>
                      <a:lnTo>
                        <a:pt x="228" y="482"/>
                      </a:lnTo>
                      <a:lnTo>
                        <a:pt x="237" y="48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81" name="Freeform 70"/>
                <p:cNvSpPr>
                  <a:spLocks/>
                </p:cNvSpPr>
                <p:nvPr/>
              </p:nvSpPr>
              <p:spPr bwMode="auto">
                <a:xfrm>
                  <a:off x="2415" y="2208"/>
                  <a:ext cx="965" cy="354"/>
                </a:xfrm>
                <a:custGeom>
                  <a:avLst/>
                  <a:gdLst>
                    <a:gd name="T0" fmla="*/ 0 w 965"/>
                    <a:gd name="T1" fmla="*/ 264 h 354"/>
                    <a:gd name="T2" fmla="*/ 50 w 965"/>
                    <a:gd name="T3" fmla="*/ 0 h 354"/>
                    <a:gd name="T4" fmla="*/ 954 w 965"/>
                    <a:gd name="T5" fmla="*/ 0 h 354"/>
                    <a:gd name="T6" fmla="*/ 918 w 965"/>
                    <a:gd name="T7" fmla="*/ 249 h 354"/>
                    <a:gd name="T8" fmla="*/ 131 w 965"/>
                    <a:gd name="T9" fmla="*/ 249 h 354"/>
                    <a:gd name="T10" fmla="*/ 161 w 965"/>
                    <a:gd name="T11" fmla="*/ 287 h 354"/>
                    <a:gd name="T12" fmla="*/ 924 w 965"/>
                    <a:gd name="T13" fmla="*/ 287 h 354"/>
                    <a:gd name="T14" fmla="*/ 965 w 965"/>
                    <a:gd name="T15" fmla="*/ 354 h 354"/>
                    <a:gd name="T16" fmla="*/ 55 w 965"/>
                    <a:gd name="T17" fmla="*/ 354 h 354"/>
                    <a:gd name="T18" fmla="*/ 0 w 965"/>
                    <a:gd name="T19" fmla="*/ 264 h 354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965" h="354">
                      <a:moveTo>
                        <a:pt x="0" y="264"/>
                      </a:moveTo>
                      <a:lnTo>
                        <a:pt x="50" y="0"/>
                      </a:lnTo>
                      <a:lnTo>
                        <a:pt x="954" y="0"/>
                      </a:lnTo>
                      <a:lnTo>
                        <a:pt x="918" y="249"/>
                      </a:lnTo>
                      <a:lnTo>
                        <a:pt x="131" y="249"/>
                      </a:lnTo>
                      <a:lnTo>
                        <a:pt x="161" y="287"/>
                      </a:lnTo>
                      <a:lnTo>
                        <a:pt x="924" y="287"/>
                      </a:lnTo>
                      <a:lnTo>
                        <a:pt x="965" y="354"/>
                      </a:lnTo>
                      <a:lnTo>
                        <a:pt x="55" y="354"/>
                      </a:lnTo>
                      <a:lnTo>
                        <a:pt x="0" y="264"/>
                      </a:lnTo>
                      <a:close/>
                    </a:path>
                  </a:pathLst>
                </a:custGeom>
                <a:solidFill>
                  <a:srgbClr val="3FB2E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82" name="Freeform 71"/>
                <p:cNvSpPr>
                  <a:spLocks/>
                </p:cNvSpPr>
                <p:nvPr/>
              </p:nvSpPr>
              <p:spPr bwMode="auto">
                <a:xfrm>
                  <a:off x="2650" y="2262"/>
                  <a:ext cx="138" cy="110"/>
                </a:xfrm>
                <a:custGeom>
                  <a:avLst/>
                  <a:gdLst>
                    <a:gd name="T0" fmla="*/ 138 w 138"/>
                    <a:gd name="T1" fmla="*/ 0 h 110"/>
                    <a:gd name="T2" fmla="*/ 17 w 138"/>
                    <a:gd name="T3" fmla="*/ 0 h 110"/>
                    <a:gd name="T4" fmla="*/ 0 w 138"/>
                    <a:gd name="T5" fmla="*/ 110 h 110"/>
                    <a:gd name="T6" fmla="*/ 122 w 138"/>
                    <a:gd name="T7" fmla="*/ 110 h 110"/>
                    <a:gd name="T8" fmla="*/ 138 w 138"/>
                    <a:gd name="T9" fmla="*/ 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8" h="110">
                      <a:moveTo>
                        <a:pt x="138" y="0"/>
                      </a:moveTo>
                      <a:lnTo>
                        <a:pt x="17" y="0"/>
                      </a:lnTo>
                      <a:lnTo>
                        <a:pt x="0" y="110"/>
                      </a:lnTo>
                      <a:lnTo>
                        <a:pt x="122" y="110"/>
                      </a:lnTo>
                      <a:lnTo>
                        <a:pt x="13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83" name="Freeform 72"/>
                <p:cNvSpPr>
                  <a:spLocks/>
                </p:cNvSpPr>
                <p:nvPr/>
              </p:nvSpPr>
              <p:spPr bwMode="auto">
                <a:xfrm>
                  <a:off x="2481" y="2262"/>
                  <a:ext cx="138" cy="110"/>
                </a:xfrm>
                <a:custGeom>
                  <a:avLst/>
                  <a:gdLst>
                    <a:gd name="T0" fmla="*/ 122 w 138"/>
                    <a:gd name="T1" fmla="*/ 110 h 110"/>
                    <a:gd name="T2" fmla="*/ 138 w 138"/>
                    <a:gd name="T3" fmla="*/ 0 h 110"/>
                    <a:gd name="T4" fmla="*/ 15 w 138"/>
                    <a:gd name="T5" fmla="*/ 0 h 110"/>
                    <a:gd name="T6" fmla="*/ 0 w 138"/>
                    <a:gd name="T7" fmla="*/ 110 h 110"/>
                    <a:gd name="T8" fmla="*/ 122 w 138"/>
                    <a:gd name="T9" fmla="*/ 11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8" h="110">
                      <a:moveTo>
                        <a:pt x="122" y="110"/>
                      </a:moveTo>
                      <a:lnTo>
                        <a:pt x="138" y="0"/>
                      </a:lnTo>
                      <a:lnTo>
                        <a:pt x="15" y="0"/>
                      </a:lnTo>
                      <a:lnTo>
                        <a:pt x="0" y="110"/>
                      </a:lnTo>
                      <a:lnTo>
                        <a:pt x="122" y="11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84" name="Freeform 73"/>
                <p:cNvSpPr>
                  <a:spLocks/>
                </p:cNvSpPr>
                <p:nvPr/>
              </p:nvSpPr>
              <p:spPr bwMode="auto">
                <a:xfrm>
                  <a:off x="2820" y="2262"/>
                  <a:ext cx="137" cy="110"/>
                </a:xfrm>
                <a:custGeom>
                  <a:avLst/>
                  <a:gdLst>
                    <a:gd name="T0" fmla="*/ 137 w 137"/>
                    <a:gd name="T1" fmla="*/ 0 h 110"/>
                    <a:gd name="T2" fmla="*/ 16 w 137"/>
                    <a:gd name="T3" fmla="*/ 0 h 110"/>
                    <a:gd name="T4" fmla="*/ 0 w 137"/>
                    <a:gd name="T5" fmla="*/ 110 h 110"/>
                    <a:gd name="T6" fmla="*/ 122 w 137"/>
                    <a:gd name="T7" fmla="*/ 110 h 110"/>
                    <a:gd name="T8" fmla="*/ 137 w 137"/>
                    <a:gd name="T9" fmla="*/ 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7" h="110">
                      <a:moveTo>
                        <a:pt x="137" y="0"/>
                      </a:moveTo>
                      <a:lnTo>
                        <a:pt x="16" y="0"/>
                      </a:lnTo>
                      <a:lnTo>
                        <a:pt x="0" y="110"/>
                      </a:lnTo>
                      <a:lnTo>
                        <a:pt x="122" y="110"/>
                      </a:lnTo>
                      <a:lnTo>
                        <a:pt x="137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85" name="Freeform 74"/>
                <p:cNvSpPr>
                  <a:spLocks/>
                </p:cNvSpPr>
                <p:nvPr/>
              </p:nvSpPr>
              <p:spPr bwMode="auto">
                <a:xfrm>
                  <a:off x="2989" y="2262"/>
                  <a:ext cx="136" cy="110"/>
                </a:xfrm>
                <a:custGeom>
                  <a:avLst/>
                  <a:gdLst>
                    <a:gd name="T0" fmla="*/ 136 w 136"/>
                    <a:gd name="T1" fmla="*/ 0 h 110"/>
                    <a:gd name="T2" fmla="*/ 16 w 136"/>
                    <a:gd name="T3" fmla="*/ 0 h 110"/>
                    <a:gd name="T4" fmla="*/ 0 w 136"/>
                    <a:gd name="T5" fmla="*/ 110 h 110"/>
                    <a:gd name="T6" fmla="*/ 121 w 136"/>
                    <a:gd name="T7" fmla="*/ 110 h 110"/>
                    <a:gd name="T8" fmla="*/ 136 w 136"/>
                    <a:gd name="T9" fmla="*/ 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" h="110">
                      <a:moveTo>
                        <a:pt x="136" y="0"/>
                      </a:moveTo>
                      <a:lnTo>
                        <a:pt x="16" y="0"/>
                      </a:lnTo>
                      <a:lnTo>
                        <a:pt x="0" y="110"/>
                      </a:lnTo>
                      <a:lnTo>
                        <a:pt x="121" y="110"/>
                      </a:lnTo>
                      <a:lnTo>
                        <a:pt x="13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86" name="Freeform 75"/>
                <p:cNvSpPr>
                  <a:spLocks/>
                </p:cNvSpPr>
                <p:nvPr/>
              </p:nvSpPr>
              <p:spPr bwMode="auto">
                <a:xfrm>
                  <a:off x="3162" y="2262"/>
                  <a:ext cx="138" cy="110"/>
                </a:xfrm>
                <a:custGeom>
                  <a:avLst/>
                  <a:gdLst>
                    <a:gd name="T0" fmla="*/ 138 w 138"/>
                    <a:gd name="T1" fmla="*/ 0 h 110"/>
                    <a:gd name="T2" fmla="*/ 17 w 138"/>
                    <a:gd name="T3" fmla="*/ 0 h 110"/>
                    <a:gd name="T4" fmla="*/ 0 w 138"/>
                    <a:gd name="T5" fmla="*/ 110 h 110"/>
                    <a:gd name="T6" fmla="*/ 123 w 138"/>
                    <a:gd name="T7" fmla="*/ 110 h 110"/>
                    <a:gd name="T8" fmla="*/ 138 w 138"/>
                    <a:gd name="T9" fmla="*/ 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8" h="110">
                      <a:moveTo>
                        <a:pt x="138" y="0"/>
                      </a:moveTo>
                      <a:lnTo>
                        <a:pt x="17" y="0"/>
                      </a:lnTo>
                      <a:lnTo>
                        <a:pt x="0" y="110"/>
                      </a:lnTo>
                      <a:lnTo>
                        <a:pt x="123" y="110"/>
                      </a:lnTo>
                      <a:lnTo>
                        <a:pt x="13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7276" name="Text Box 107"/>
            <p:cNvSpPr txBox="1">
              <a:spLocks noChangeArrowheads="1"/>
            </p:cNvSpPr>
            <p:nvPr/>
          </p:nvSpPr>
          <p:spPr bwMode="auto">
            <a:xfrm>
              <a:off x="4128" y="85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itchFamily="2" charset="2"/>
                <a:buChar char="n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itchFamily="18" charset="2"/>
                <a:buChar char="4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itchFamily="18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FF0000"/>
                  </a:solidFill>
                </a:rPr>
                <a:t>D</a:t>
              </a:r>
            </a:p>
          </p:txBody>
        </p:sp>
      </p:grpSp>
      <p:grpSp>
        <p:nvGrpSpPr>
          <p:cNvPr id="314506" name="Group 138"/>
          <p:cNvGrpSpPr>
            <a:grpSpLocks/>
          </p:cNvGrpSpPr>
          <p:nvPr/>
        </p:nvGrpSpPr>
        <p:grpSpPr bwMode="auto">
          <a:xfrm>
            <a:off x="7150100" y="762000"/>
            <a:ext cx="533400" cy="2103438"/>
            <a:chOff x="4504" y="480"/>
            <a:chExt cx="336" cy="1325"/>
          </a:xfrm>
        </p:grpSpPr>
        <p:grpSp>
          <p:nvGrpSpPr>
            <p:cNvPr id="7252" name="Group 32"/>
            <p:cNvGrpSpPr>
              <a:grpSpLocks/>
            </p:cNvGrpSpPr>
            <p:nvPr/>
          </p:nvGrpSpPr>
          <p:grpSpPr bwMode="auto">
            <a:xfrm rot="5400000">
              <a:off x="3960" y="1032"/>
              <a:ext cx="1325" cy="221"/>
              <a:chOff x="624" y="960"/>
              <a:chExt cx="3325" cy="531"/>
            </a:xfrm>
          </p:grpSpPr>
          <p:grpSp>
            <p:nvGrpSpPr>
              <p:cNvPr id="7254" name="Group 33"/>
              <p:cNvGrpSpPr>
                <a:grpSpLocks/>
              </p:cNvGrpSpPr>
              <p:nvPr/>
            </p:nvGrpSpPr>
            <p:grpSpPr bwMode="auto">
              <a:xfrm>
                <a:off x="624" y="1008"/>
                <a:ext cx="1073" cy="483"/>
                <a:chOff x="2375" y="2170"/>
                <a:chExt cx="1073" cy="483"/>
              </a:xfrm>
            </p:grpSpPr>
            <p:sp>
              <p:nvSpPr>
                <p:cNvPr id="7268" name="Freeform 34"/>
                <p:cNvSpPr>
                  <a:spLocks/>
                </p:cNvSpPr>
                <p:nvPr/>
              </p:nvSpPr>
              <p:spPr bwMode="auto">
                <a:xfrm>
                  <a:off x="2375" y="2170"/>
                  <a:ext cx="1073" cy="483"/>
                </a:xfrm>
                <a:custGeom>
                  <a:avLst/>
                  <a:gdLst>
                    <a:gd name="T0" fmla="*/ 245 w 1073"/>
                    <a:gd name="T1" fmla="*/ 482 h 483"/>
                    <a:gd name="T2" fmla="*/ 260 w 1073"/>
                    <a:gd name="T3" fmla="*/ 477 h 483"/>
                    <a:gd name="T4" fmla="*/ 272 w 1073"/>
                    <a:gd name="T5" fmla="*/ 468 h 483"/>
                    <a:gd name="T6" fmla="*/ 282 w 1073"/>
                    <a:gd name="T7" fmla="*/ 455 h 483"/>
                    <a:gd name="T8" fmla="*/ 288 w 1073"/>
                    <a:gd name="T9" fmla="*/ 455 h 483"/>
                    <a:gd name="T10" fmla="*/ 298 w 1073"/>
                    <a:gd name="T11" fmla="*/ 468 h 483"/>
                    <a:gd name="T12" fmla="*/ 311 w 1073"/>
                    <a:gd name="T13" fmla="*/ 477 h 483"/>
                    <a:gd name="T14" fmla="*/ 326 w 1073"/>
                    <a:gd name="T15" fmla="*/ 482 h 483"/>
                    <a:gd name="T16" fmla="*/ 344 w 1073"/>
                    <a:gd name="T17" fmla="*/ 482 h 483"/>
                    <a:gd name="T18" fmla="*/ 362 w 1073"/>
                    <a:gd name="T19" fmla="*/ 474 h 483"/>
                    <a:gd name="T20" fmla="*/ 376 w 1073"/>
                    <a:gd name="T21" fmla="*/ 459 h 483"/>
                    <a:gd name="T22" fmla="*/ 385 w 1073"/>
                    <a:gd name="T23" fmla="*/ 441 h 483"/>
                    <a:gd name="T24" fmla="*/ 734 w 1073"/>
                    <a:gd name="T25" fmla="*/ 430 h 483"/>
                    <a:gd name="T26" fmla="*/ 739 w 1073"/>
                    <a:gd name="T27" fmla="*/ 450 h 483"/>
                    <a:gd name="T28" fmla="*/ 750 w 1073"/>
                    <a:gd name="T29" fmla="*/ 468 h 483"/>
                    <a:gd name="T30" fmla="*/ 767 w 1073"/>
                    <a:gd name="T31" fmla="*/ 479 h 483"/>
                    <a:gd name="T32" fmla="*/ 786 w 1073"/>
                    <a:gd name="T33" fmla="*/ 483 h 483"/>
                    <a:gd name="T34" fmla="*/ 801 w 1073"/>
                    <a:gd name="T35" fmla="*/ 481 h 483"/>
                    <a:gd name="T36" fmla="*/ 816 w 1073"/>
                    <a:gd name="T37" fmla="*/ 473 h 483"/>
                    <a:gd name="T38" fmla="*/ 827 w 1073"/>
                    <a:gd name="T39" fmla="*/ 462 h 483"/>
                    <a:gd name="T40" fmla="*/ 835 w 1073"/>
                    <a:gd name="T41" fmla="*/ 447 h 483"/>
                    <a:gd name="T42" fmla="*/ 843 w 1073"/>
                    <a:gd name="T43" fmla="*/ 462 h 483"/>
                    <a:gd name="T44" fmla="*/ 853 w 1073"/>
                    <a:gd name="T45" fmla="*/ 473 h 483"/>
                    <a:gd name="T46" fmla="*/ 868 w 1073"/>
                    <a:gd name="T47" fmla="*/ 481 h 483"/>
                    <a:gd name="T48" fmla="*/ 883 w 1073"/>
                    <a:gd name="T49" fmla="*/ 483 h 483"/>
                    <a:gd name="T50" fmla="*/ 902 w 1073"/>
                    <a:gd name="T51" fmla="*/ 479 h 483"/>
                    <a:gd name="T52" fmla="*/ 919 w 1073"/>
                    <a:gd name="T53" fmla="*/ 468 h 483"/>
                    <a:gd name="T54" fmla="*/ 930 w 1073"/>
                    <a:gd name="T55" fmla="*/ 450 h 483"/>
                    <a:gd name="T56" fmla="*/ 935 w 1073"/>
                    <a:gd name="T57" fmla="*/ 430 h 483"/>
                    <a:gd name="T58" fmla="*/ 994 w 1073"/>
                    <a:gd name="T59" fmla="*/ 302 h 483"/>
                    <a:gd name="T60" fmla="*/ 59 w 1073"/>
                    <a:gd name="T61" fmla="*/ 0 h 483"/>
                    <a:gd name="T62" fmla="*/ 74 w 1073"/>
                    <a:gd name="T63" fmla="*/ 430 h 483"/>
                    <a:gd name="T64" fmla="*/ 187 w 1073"/>
                    <a:gd name="T65" fmla="*/ 441 h 483"/>
                    <a:gd name="T66" fmla="*/ 195 w 1073"/>
                    <a:gd name="T67" fmla="*/ 459 h 483"/>
                    <a:gd name="T68" fmla="*/ 209 w 1073"/>
                    <a:gd name="T69" fmla="*/ 474 h 483"/>
                    <a:gd name="T70" fmla="*/ 228 w 1073"/>
                    <a:gd name="T71" fmla="*/ 482 h 483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0" t="0" r="r" b="b"/>
                  <a:pathLst>
                    <a:path w="1073" h="483">
                      <a:moveTo>
                        <a:pt x="237" y="483"/>
                      </a:moveTo>
                      <a:lnTo>
                        <a:pt x="245" y="482"/>
                      </a:lnTo>
                      <a:lnTo>
                        <a:pt x="253" y="481"/>
                      </a:lnTo>
                      <a:lnTo>
                        <a:pt x="260" y="477"/>
                      </a:lnTo>
                      <a:lnTo>
                        <a:pt x="267" y="473"/>
                      </a:lnTo>
                      <a:lnTo>
                        <a:pt x="272" y="468"/>
                      </a:lnTo>
                      <a:lnTo>
                        <a:pt x="278" y="462"/>
                      </a:lnTo>
                      <a:lnTo>
                        <a:pt x="282" y="455"/>
                      </a:lnTo>
                      <a:lnTo>
                        <a:pt x="285" y="447"/>
                      </a:lnTo>
                      <a:lnTo>
                        <a:pt x="288" y="455"/>
                      </a:lnTo>
                      <a:lnTo>
                        <a:pt x="294" y="462"/>
                      </a:lnTo>
                      <a:lnTo>
                        <a:pt x="298" y="468"/>
                      </a:lnTo>
                      <a:lnTo>
                        <a:pt x="305" y="473"/>
                      </a:lnTo>
                      <a:lnTo>
                        <a:pt x="311" y="477"/>
                      </a:lnTo>
                      <a:lnTo>
                        <a:pt x="319" y="481"/>
                      </a:lnTo>
                      <a:lnTo>
                        <a:pt x="326" y="482"/>
                      </a:lnTo>
                      <a:lnTo>
                        <a:pt x="334" y="483"/>
                      </a:lnTo>
                      <a:lnTo>
                        <a:pt x="344" y="482"/>
                      </a:lnTo>
                      <a:lnTo>
                        <a:pt x="354" y="479"/>
                      </a:lnTo>
                      <a:lnTo>
                        <a:pt x="362" y="474"/>
                      </a:lnTo>
                      <a:lnTo>
                        <a:pt x="370" y="468"/>
                      </a:lnTo>
                      <a:lnTo>
                        <a:pt x="376" y="459"/>
                      </a:lnTo>
                      <a:lnTo>
                        <a:pt x="382" y="450"/>
                      </a:lnTo>
                      <a:lnTo>
                        <a:pt x="385" y="441"/>
                      </a:lnTo>
                      <a:lnTo>
                        <a:pt x="386" y="430"/>
                      </a:lnTo>
                      <a:lnTo>
                        <a:pt x="734" y="430"/>
                      </a:lnTo>
                      <a:lnTo>
                        <a:pt x="735" y="441"/>
                      </a:lnTo>
                      <a:lnTo>
                        <a:pt x="739" y="450"/>
                      </a:lnTo>
                      <a:lnTo>
                        <a:pt x="744" y="459"/>
                      </a:lnTo>
                      <a:lnTo>
                        <a:pt x="750" y="468"/>
                      </a:lnTo>
                      <a:lnTo>
                        <a:pt x="758" y="474"/>
                      </a:lnTo>
                      <a:lnTo>
                        <a:pt x="767" y="479"/>
                      </a:lnTo>
                      <a:lnTo>
                        <a:pt x="776" y="482"/>
                      </a:lnTo>
                      <a:lnTo>
                        <a:pt x="786" y="483"/>
                      </a:lnTo>
                      <a:lnTo>
                        <a:pt x="794" y="482"/>
                      </a:lnTo>
                      <a:lnTo>
                        <a:pt x="801" y="481"/>
                      </a:lnTo>
                      <a:lnTo>
                        <a:pt x="809" y="477"/>
                      </a:lnTo>
                      <a:lnTo>
                        <a:pt x="816" y="473"/>
                      </a:lnTo>
                      <a:lnTo>
                        <a:pt x="822" y="468"/>
                      </a:lnTo>
                      <a:lnTo>
                        <a:pt x="827" y="462"/>
                      </a:lnTo>
                      <a:lnTo>
                        <a:pt x="832" y="455"/>
                      </a:lnTo>
                      <a:lnTo>
                        <a:pt x="835" y="447"/>
                      </a:lnTo>
                      <a:lnTo>
                        <a:pt x="838" y="455"/>
                      </a:lnTo>
                      <a:lnTo>
                        <a:pt x="843" y="462"/>
                      </a:lnTo>
                      <a:lnTo>
                        <a:pt x="848" y="468"/>
                      </a:lnTo>
                      <a:lnTo>
                        <a:pt x="853" y="473"/>
                      </a:lnTo>
                      <a:lnTo>
                        <a:pt x="860" y="477"/>
                      </a:lnTo>
                      <a:lnTo>
                        <a:pt x="868" y="481"/>
                      </a:lnTo>
                      <a:lnTo>
                        <a:pt x="875" y="482"/>
                      </a:lnTo>
                      <a:lnTo>
                        <a:pt x="883" y="483"/>
                      </a:lnTo>
                      <a:lnTo>
                        <a:pt x="893" y="482"/>
                      </a:lnTo>
                      <a:lnTo>
                        <a:pt x="902" y="479"/>
                      </a:lnTo>
                      <a:lnTo>
                        <a:pt x="911" y="474"/>
                      </a:lnTo>
                      <a:lnTo>
                        <a:pt x="919" y="468"/>
                      </a:lnTo>
                      <a:lnTo>
                        <a:pt x="925" y="459"/>
                      </a:lnTo>
                      <a:lnTo>
                        <a:pt x="930" y="450"/>
                      </a:lnTo>
                      <a:lnTo>
                        <a:pt x="934" y="441"/>
                      </a:lnTo>
                      <a:lnTo>
                        <a:pt x="935" y="430"/>
                      </a:lnTo>
                      <a:lnTo>
                        <a:pt x="1073" y="430"/>
                      </a:lnTo>
                      <a:lnTo>
                        <a:pt x="994" y="302"/>
                      </a:lnTo>
                      <a:lnTo>
                        <a:pt x="1038" y="0"/>
                      </a:lnTo>
                      <a:lnTo>
                        <a:pt x="59" y="0"/>
                      </a:lnTo>
                      <a:lnTo>
                        <a:pt x="0" y="309"/>
                      </a:lnTo>
                      <a:lnTo>
                        <a:pt x="74" y="430"/>
                      </a:lnTo>
                      <a:lnTo>
                        <a:pt x="185" y="430"/>
                      </a:lnTo>
                      <a:lnTo>
                        <a:pt x="187" y="441"/>
                      </a:lnTo>
                      <a:lnTo>
                        <a:pt x="190" y="450"/>
                      </a:lnTo>
                      <a:lnTo>
                        <a:pt x="195" y="459"/>
                      </a:lnTo>
                      <a:lnTo>
                        <a:pt x="202" y="468"/>
                      </a:lnTo>
                      <a:lnTo>
                        <a:pt x="209" y="474"/>
                      </a:lnTo>
                      <a:lnTo>
                        <a:pt x="218" y="479"/>
                      </a:lnTo>
                      <a:lnTo>
                        <a:pt x="228" y="482"/>
                      </a:lnTo>
                      <a:lnTo>
                        <a:pt x="237" y="48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69" name="Freeform 35"/>
                <p:cNvSpPr>
                  <a:spLocks/>
                </p:cNvSpPr>
                <p:nvPr/>
              </p:nvSpPr>
              <p:spPr bwMode="auto">
                <a:xfrm>
                  <a:off x="2415" y="2208"/>
                  <a:ext cx="965" cy="354"/>
                </a:xfrm>
                <a:custGeom>
                  <a:avLst/>
                  <a:gdLst>
                    <a:gd name="T0" fmla="*/ 0 w 965"/>
                    <a:gd name="T1" fmla="*/ 264 h 354"/>
                    <a:gd name="T2" fmla="*/ 50 w 965"/>
                    <a:gd name="T3" fmla="*/ 0 h 354"/>
                    <a:gd name="T4" fmla="*/ 954 w 965"/>
                    <a:gd name="T5" fmla="*/ 0 h 354"/>
                    <a:gd name="T6" fmla="*/ 918 w 965"/>
                    <a:gd name="T7" fmla="*/ 249 h 354"/>
                    <a:gd name="T8" fmla="*/ 131 w 965"/>
                    <a:gd name="T9" fmla="*/ 249 h 354"/>
                    <a:gd name="T10" fmla="*/ 161 w 965"/>
                    <a:gd name="T11" fmla="*/ 287 h 354"/>
                    <a:gd name="T12" fmla="*/ 924 w 965"/>
                    <a:gd name="T13" fmla="*/ 287 h 354"/>
                    <a:gd name="T14" fmla="*/ 965 w 965"/>
                    <a:gd name="T15" fmla="*/ 354 h 354"/>
                    <a:gd name="T16" fmla="*/ 55 w 965"/>
                    <a:gd name="T17" fmla="*/ 354 h 354"/>
                    <a:gd name="T18" fmla="*/ 0 w 965"/>
                    <a:gd name="T19" fmla="*/ 264 h 354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965" h="354">
                      <a:moveTo>
                        <a:pt x="0" y="264"/>
                      </a:moveTo>
                      <a:lnTo>
                        <a:pt x="50" y="0"/>
                      </a:lnTo>
                      <a:lnTo>
                        <a:pt x="954" y="0"/>
                      </a:lnTo>
                      <a:lnTo>
                        <a:pt x="918" y="249"/>
                      </a:lnTo>
                      <a:lnTo>
                        <a:pt x="131" y="249"/>
                      </a:lnTo>
                      <a:lnTo>
                        <a:pt x="161" y="287"/>
                      </a:lnTo>
                      <a:lnTo>
                        <a:pt x="924" y="287"/>
                      </a:lnTo>
                      <a:lnTo>
                        <a:pt x="965" y="354"/>
                      </a:lnTo>
                      <a:lnTo>
                        <a:pt x="55" y="354"/>
                      </a:lnTo>
                      <a:lnTo>
                        <a:pt x="0" y="264"/>
                      </a:lnTo>
                      <a:close/>
                    </a:path>
                  </a:pathLst>
                </a:custGeom>
                <a:solidFill>
                  <a:srgbClr val="3FB2E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70" name="Freeform 36"/>
                <p:cNvSpPr>
                  <a:spLocks/>
                </p:cNvSpPr>
                <p:nvPr/>
              </p:nvSpPr>
              <p:spPr bwMode="auto">
                <a:xfrm>
                  <a:off x="2650" y="2262"/>
                  <a:ext cx="138" cy="110"/>
                </a:xfrm>
                <a:custGeom>
                  <a:avLst/>
                  <a:gdLst>
                    <a:gd name="T0" fmla="*/ 138 w 138"/>
                    <a:gd name="T1" fmla="*/ 0 h 110"/>
                    <a:gd name="T2" fmla="*/ 17 w 138"/>
                    <a:gd name="T3" fmla="*/ 0 h 110"/>
                    <a:gd name="T4" fmla="*/ 0 w 138"/>
                    <a:gd name="T5" fmla="*/ 110 h 110"/>
                    <a:gd name="T6" fmla="*/ 122 w 138"/>
                    <a:gd name="T7" fmla="*/ 110 h 110"/>
                    <a:gd name="T8" fmla="*/ 138 w 138"/>
                    <a:gd name="T9" fmla="*/ 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8" h="110">
                      <a:moveTo>
                        <a:pt x="138" y="0"/>
                      </a:moveTo>
                      <a:lnTo>
                        <a:pt x="17" y="0"/>
                      </a:lnTo>
                      <a:lnTo>
                        <a:pt x="0" y="110"/>
                      </a:lnTo>
                      <a:lnTo>
                        <a:pt x="122" y="110"/>
                      </a:lnTo>
                      <a:lnTo>
                        <a:pt x="13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71" name="Freeform 37"/>
                <p:cNvSpPr>
                  <a:spLocks/>
                </p:cNvSpPr>
                <p:nvPr/>
              </p:nvSpPr>
              <p:spPr bwMode="auto">
                <a:xfrm>
                  <a:off x="2481" y="2262"/>
                  <a:ext cx="138" cy="110"/>
                </a:xfrm>
                <a:custGeom>
                  <a:avLst/>
                  <a:gdLst>
                    <a:gd name="T0" fmla="*/ 122 w 138"/>
                    <a:gd name="T1" fmla="*/ 110 h 110"/>
                    <a:gd name="T2" fmla="*/ 138 w 138"/>
                    <a:gd name="T3" fmla="*/ 0 h 110"/>
                    <a:gd name="T4" fmla="*/ 15 w 138"/>
                    <a:gd name="T5" fmla="*/ 0 h 110"/>
                    <a:gd name="T6" fmla="*/ 0 w 138"/>
                    <a:gd name="T7" fmla="*/ 110 h 110"/>
                    <a:gd name="T8" fmla="*/ 122 w 138"/>
                    <a:gd name="T9" fmla="*/ 11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8" h="110">
                      <a:moveTo>
                        <a:pt x="122" y="110"/>
                      </a:moveTo>
                      <a:lnTo>
                        <a:pt x="138" y="0"/>
                      </a:lnTo>
                      <a:lnTo>
                        <a:pt x="15" y="0"/>
                      </a:lnTo>
                      <a:lnTo>
                        <a:pt x="0" y="110"/>
                      </a:lnTo>
                      <a:lnTo>
                        <a:pt x="122" y="11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72" name="Freeform 38"/>
                <p:cNvSpPr>
                  <a:spLocks/>
                </p:cNvSpPr>
                <p:nvPr/>
              </p:nvSpPr>
              <p:spPr bwMode="auto">
                <a:xfrm>
                  <a:off x="2820" y="2262"/>
                  <a:ext cx="137" cy="110"/>
                </a:xfrm>
                <a:custGeom>
                  <a:avLst/>
                  <a:gdLst>
                    <a:gd name="T0" fmla="*/ 137 w 137"/>
                    <a:gd name="T1" fmla="*/ 0 h 110"/>
                    <a:gd name="T2" fmla="*/ 16 w 137"/>
                    <a:gd name="T3" fmla="*/ 0 h 110"/>
                    <a:gd name="T4" fmla="*/ 0 w 137"/>
                    <a:gd name="T5" fmla="*/ 110 h 110"/>
                    <a:gd name="T6" fmla="*/ 122 w 137"/>
                    <a:gd name="T7" fmla="*/ 110 h 110"/>
                    <a:gd name="T8" fmla="*/ 137 w 137"/>
                    <a:gd name="T9" fmla="*/ 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7" h="110">
                      <a:moveTo>
                        <a:pt x="137" y="0"/>
                      </a:moveTo>
                      <a:lnTo>
                        <a:pt x="16" y="0"/>
                      </a:lnTo>
                      <a:lnTo>
                        <a:pt x="0" y="110"/>
                      </a:lnTo>
                      <a:lnTo>
                        <a:pt x="122" y="110"/>
                      </a:lnTo>
                      <a:lnTo>
                        <a:pt x="137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73" name="Freeform 39"/>
                <p:cNvSpPr>
                  <a:spLocks/>
                </p:cNvSpPr>
                <p:nvPr/>
              </p:nvSpPr>
              <p:spPr bwMode="auto">
                <a:xfrm>
                  <a:off x="2989" y="2262"/>
                  <a:ext cx="136" cy="110"/>
                </a:xfrm>
                <a:custGeom>
                  <a:avLst/>
                  <a:gdLst>
                    <a:gd name="T0" fmla="*/ 136 w 136"/>
                    <a:gd name="T1" fmla="*/ 0 h 110"/>
                    <a:gd name="T2" fmla="*/ 16 w 136"/>
                    <a:gd name="T3" fmla="*/ 0 h 110"/>
                    <a:gd name="T4" fmla="*/ 0 w 136"/>
                    <a:gd name="T5" fmla="*/ 110 h 110"/>
                    <a:gd name="T6" fmla="*/ 121 w 136"/>
                    <a:gd name="T7" fmla="*/ 110 h 110"/>
                    <a:gd name="T8" fmla="*/ 136 w 136"/>
                    <a:gd name="T9" fmla="*/ 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" h="110">
                      <a:moveTo>
                        <a:pt x="136" y="0"/>
                      </a:moveTo>
                      <a:lnTo>
                        <a:pt x="16" y="0"/>
                      </a:lnTo>
                      <a:lnTo>
                        <a:pt x="0" y="110"/>
                      </a:lnTo>
                      <a:lnTo>
                        <a:pt x="121" y="110"/>
                      </a:lnTo>
                      <a:lnTo>
                        <a:pt x="13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74" name="Freeform 40"/>
                <p:cNvSpPr>
                  <a:spLocks/>
                </p:cNvSpPr>
                <p:nvPr/>
              </p:nvSpPr>
              <p:spPr bwMode="auto">
                <a:xfrm>
                  <a:off x="3162" y="2262"/>
                  <a:ext cx="138" cy="110"/>
                </a:xfrm>
                <a:custGeom>
                  <a:avLst/>
                  <a:gdLst>
                    <a:gd name="T0" fmla="*/ 138 w 138"/>
                    <a:gd name="T1" fmla="*/ 0 h 110"/>
                    <a:gd name="T2" fmla="*/ 17 w 138"/>
                    <a:gd name="T3" fmla="*/ 0 h 110"/>
                    <a:gd name="T4" fmla="*/ 0 w 138"/>
                    <a:gd name="T5" fmla="*/ 110 h 110"/>
                    <a:gd name="T6" fmla="*/ 123 w 138"/>
                    <a:gd name="T7" fmla="*/ 110 h 110"/>
                    <a:gd name="T8" fmla="*/ 138 w 138"/>
                    <a:gd name="T9" fmla="*/ 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8" h="110">
                      <a:moveTo>
                        <a:pt x="138" y="0"/>
                      </a:moveTo>
                      <a:lnTo>
                        <a:pt x="17" y="0"/>
                      </a:lnTo>
                      <a:lnTo>
                        <a:pt x="0" y="110"/>
                      </a:lnTo>
                      <a:lnTo>
                        <a:pt x="123" y="110"/>
                      </a:lnTo>
                      <a:lnTo>
                        <a:pt x="13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255" name="Group 41"/>
              <p:cNvGrpSpPr>
                <a:grpSpLocks/>
              </p:cNvGrpSpPr>
              <p:nvPr/>
            </p:nvGrpSpPr>
            <p:grpSpPr bwMode="auto">
              <a:xfrm>
                <a:off x="2832" y="960"/>
                <a:ext cx="1117" cy="518"/>
                <a:chOff x="3847" y="1511"/>
                <a:chExt cx="1117" cy="518"/>
              </a:xfrm>
            </p:grpSpPr>
            <p:sp>
              <p:nvSpPr>
                <p:cNvPr id="7264" name="Freeform 42"/>
                <p:cNvSpPr>
                  <a:spLocks/>
                </p:cNvSpPr>
                <p:nvPr/>
              </p:nvSpPr>
              <p:spPr bwMode="auto">
                <a:xfrm>
                  <a:off x="3847" y="1511"/>
                  <a:ext cx="1117" cy="518"/>
                </a:xfrm>
                <a:custGeom>
                  <a:avLst/>
                  <a:gdLst>
                    <a:gd name="T0" fmla="*/ 1117 w 1117"/>
                    <a:gd name="T1" fmla="*/ 161 h 518"/>
                    <a:gd name="T2" fmla="*/ 1114 w 1117"/>
                    <a:gd name="T3" fmla="*/ 145 h 518"/>
                    <a:gd name="T4" fmla="*/ 1105 w 1117"/>
                    <a:gd name="T5" fmla="*/ 132 h 518"/>
                    <a:gd name="T6" fmla="*/ 1092 w 1117"/>
                    <a:gd name="T7" fmla="*/ 123 h 518"/>
                    <a:gd name="T8" fmla="*/ 1078 w 1117"/>
                    <a:gd name="T9" fmla="*/ 121 h 518"/>
                    <a:gd name="T10" fmla="*/ 974 w 1117"/>
                    <a:gd name="T11" fmla="*/ 71 h 518"/>
                    <a:gd name="T12" fmla="*/ 970 w 1117"/>
                    <a:gd name="T13" fmla="*/ 57 h 518"/>
                    <a:gd name="T14" fmla="*/ 962 w 1117"/>
                    <a:gd name="T15" fmla="*/ 46 h 518"/>
                    <a:gd name="T16" fmla="*/ 950 w 1117"/>
                    <a:gd name="T17" fmla="*/ 39 h 518"/>
                    <a:gd name="T18" fmla="*/ 936 w 1117"/>
                    <a:gd name="T19" fmla="*/ 35 h 518"/>
                    <a:gd name="T20" fmla="*/ 760 w 1117"/>
                    <a:gd name="T21" fmla="*/ 0 h 518"/>
                    <a:gd name="T22" fmla="*/ 588 w 1117"/>
                    <a:gd name="T23" fmla="*/ 35 h 518"/>
                    <a:gd name="T24" fmla="*/ 0 w 1117"/>
                    <a:gd name="T25" fmla="*/ 344 h 518"/>
                    <a:gd name="T26" fmla="*/ 171 w 1117"/>
                    <a:gd name="T27" fmla="*/ 465 h 518"/>
                    <a:gd name="T28" fmla="*/ 176 w 1117"/>
                    <a:gd name="T29" fmla="*/ 485 h 518"/>
                    <a:gd name="T30" fmla="*/ 188 w 1117"/>
                    <a:gd name="T31" fmla="*/ 503 h 518"/>
                    <a:gd name="T32" fmla="*/ 204 w 1117"/>
                    <a:gd name="T33" fmla="*/ 514 h 518"/>
                    <a:gd name="T34" fmla="*/ 223 w 1117"/>
                    <a:gd name="T35" fmla="*/ 518 h 518"/>
                    <a:gd name="T36" fmla="*/ 239 w 1117"/>
                    <a:gd name="T37" fmla="*/ 516 h 518"/>
                    <a:gd name="T38" fmla="*/ 253 w 1117"/>
                    <a:gd name="T39" fmla="*/ 508 h 518"/>
                    <a:gd name="T40" fmla="*/ 264 w 1117"/>
                    <a:gd name="T41" fmla="*/ 497 h 518"/>
                    <a:gd name="T42" fmla="*/ 271 w 1117"/>
                    <a:gd name="T43" fmla="*/ 482 h 518"/>
                    <a:gd name="T44" fmla="*/ 280 w 1117"/>
                    <a:gd name="T45" fmla="*/ 497 h 518"/>
                    <a:gd name="T46" fmla="*/ 291 w 1117"/>
                    <a:gd name="T47" fmla="*/ 508 h 518"/>
                    <a:gd name="T48" fmla="*/ 305 w 1117"/>
                    <a:gd name="T49" fmla="*/ 516 h 518"/>
                    <a:gd name="T50" fmla="*/ 320 w 1117"/>
                    <a:gd name="T51" fmla="*/ 518 h 518"/>
                    <a:gd name="T52" fmla="*/ 339 w 1117"/>
                    <a:gd name="T53" fmla="*/ 514 h 518"/>
                    <a:gd name="T54" fmla="*/ 356 w 1117"/>
                    <a:gd name="T55" fmla="*/ 503 h 518"/>
                    <a:gd name="T56" fmla="*/ 368 w 1117"/>
                    <a:gd name="T57" fmla="*/ 485 h 518"/>
                    <a:gd name="T58" fmla="*/ 372 w 1117"/>
                    <a:gd name="T59" fmla="*/ 465 h 518"/>
                    <a:gd name="T60" fmla="*/ 718 w 1117"/>
                    <a:gd name="T61" fmla="*/ 476 h 518"/>
                    <a:gd name="T62" fmla="*/ 727 w 1117"/>
                    <a:gd name="T63" fmla="*/ 494 h 518"/>
                    <a:gd name="T64" fmla="*/ 741 w 1117"/>
                    <a:gd name="T65" fmla="*/ 509 h 518"/>
                    <a:gd name="T66" fmla="*/ 759 w 1117"/>
                    <a:gd name="T67" fmla="*/ 517 h 518"/>
                    <a:gd name="T68" fmla="*/ 776 w 1117"/>
                    <a:gd name="T69" fmla="*/ 517 h 518"/>
                    <a:gd name="T70" fmla="*/ 792 w 1117"/>
                    <a:gd name="T71" fmla="*/ 512 h 518"/>
                    <a:gd name="T72" fmla="*/ 805 w 1117"/>
                    <a:gd name="T73" fmla="*/ 503 h 518"/>
                    <a:gd name="T74" fmla="*/ 814 w 1117"/>
                    <a:gd name="T75" fmla="*/ 490 h 518"/>
                    <a:gd name="T76" fmla="*/ 821 w 1117"/>
                    <a:gd name="T77" fmla="*/ 490 h 518"/>
                    <a:gd name="T78" fmla="*/ 831 w 1117"/>
                    <a:gd name="T79" fmla="*/ 503 h 518"/>
                    <a:gd name="T80" fmla="*/ 843 w 1117"/>
                    <a:gd name="T81" fmla="*/ 512 h 518"/>
                    <a:gd name="T82" fmla="*/ 858 w 1117"/>
                    <a:gd name="T83" fmla="*/ 517 h 518"/>
                    <a:gd name="T84" fmla="*/ 875 w 1117"/>
                    <a:gd name="T85" fmla="*/ 517 h 518"/>
                    <a:gd name="T86" fmla="*/ 894 w 1117"/>
                    <a:gd name="T87" fmla="*/ 509 h 518"/>
                    <a:gd name="T88" fmla="*/ 908 w 1117"/>
                    <a:gd name="T89" fmla="*/ 494 h 518"/>
                    <a:gd name="T90" fmla="*/ 916 w 1117"/>
                    <a:gd name="T91" fmla="*/ 476 h 518"/>
                    <a:gd name="T92" fmla="*/ 1112 w 1117"/>
                    <a:gd name="T93" fmla="*/ 465 h 518"/>
                    <a:gd name="T94" fmla="*/ 1112 w 1117"/>
                    <a:gd name="T95" fmla="*/ 351 h 518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</a:gdLst>
                  <a:ahLst/>
                  <a:cxnLst>
                    <a:cxn ang="T96">
                      <a:pos x="T0" y="T1"/>
                    </a:cxn>
                    <a:cxn ang="T97">
                      <a:pos x="T2" y="T3"/>
                    </a:cxn>
                    <a:cxn ang="T98">
                      <a:pos x="T4" y="T5"/>
                    </a:cxn>
                    <a:cxn ang="T99">
                      <a:pos x="T6" y="T7"/>
                    </a:cxn>
                    <a:cxn ang="T100">
                      <a:pos x="T8" y="T9"/>
                    </a:cxn>
                    <a:cxn ang="T101">
                      <a:pos x="T10" y="T11"/>
                    </a:cxn>
                    <a:cxn ang="T102">
                      <a:pos x="T12" y="T13"/>
                    </a:cxn>
                    <a:cxn ang="T103">
                      <a:pos x="T14" y="T15"/>
                    </a:cxn>
                    <a:cxn ang="T104">
                      <a:pos x="T16" y="T17"/>
                    </a:cxn>
                    <a:cxn ang="T105">
                      <a:pos x="T18" y="T19"/>
                    </a:cxn>
                    <a:cxn ang="T106">
                      <a:pos x="T20" y="T21"/>
                    </a:cxn>
                    <a:cxn ang="T107">
                      <a:pos x="T22" y="T23"/>
                    </a:cxn>
                    <a:cxn ang="T108">
                      <a:pos x="T24" y="T25"/>
                    </a:cxn>
                    <a:cxn ang="T109">
                      <a:pos x="T26" y="T27"/>
                    </a:cxn>
                    <a:cxn ang="T110">
                      <a:pos x="T28" y="T29"/>
                    </a:cxn>
                    <a:cxn ang="T111">
                      <a:pos x="T30" y="T31"/>
                    </a:cxn>
                    <a:cxn ang="T112">
                      <a:pos x="T32" y="T33"/>
                    </a:cxn>
                    <a:cxn ang="T113">
                      <a:pos x="T34" y="T35"/>
                    </a:cxn>
                    <a:cxn ang="T114">
                      <a:pos x="T36" y="T37"/>
                    </a:cxn>
                    <a:cxn ang="T115">
                      <a:pos x="T38" y="T39"/>
                    </a:cxn>
                    <a:cxn ang="T116">
                      <a:pos x="T40" y="T41"/>
                    </a:cxn>
                    <a:cxn ang="T117">
                      <a:pos x="T42" y="T43"/>
                    </a:cxn>
                    <a:cxn ang="T118">
                      <a:pos x="T44" y="T45"/>
                    </a:cxn>
                    <a:cxn ang="T119">
                      <a:pos x="T46" y="T47"/>
                    </a:cxn>
                    <a:cxn ang="T120">
                      <a:pos x="T48" y="T49"/>
                    </a:cxn>
                    <a:cxn ang="T121">
                      <a:pos x="T50" y="T51"/>
                    </a:cxn>
                    <a:cxn ang="T122">
                      <a:pos x="T52" y="T53"/>
                    </a:cxn>
                    <a:cxn ang="T123">
                      <a:pos x="T54" y="T55"/>
                    </a:cxn>
                    <a:cxn ang="T124">
                      <a:pos x="T56" y="T57"/>
                    </a:cxn>
                    <a:cxn ang="T125">
                      <a:pos x="T58" y="T59"/>
                    </a:cxn>
                    <a:cxn ang="T126">
                      <a:pos x="T60" y="T61"/>
                    </a:cxn>
                    <a:cxn ang="T127">
                      <a:pos x="T62" y="T63"/>
                    </a:cxn>
                    <a:cxn ang="T128">
                      <a:pos x="T64" y="T65"/>
                    </a:cxn>
                    <a:cxn ang="T129">
                      <a:pos x="T66" y="T67"/>
                    </a:cxn>
                    <a:cxn ang="T130">
                      <a:pos x="T68" y="T69"/>
                    </a:cxn>
                    <a:cxn ang="T131">
                      <a:pos x="T70" y="T71"/>
                    </a:cxn>
                    <a:cxn ang="T132">
                      <a:pos x="T72" y="T73"/>
                    </a:cxn>
                    <a:cxn ang="T133">
                      <a:pos x="T74" y="T75"/>
                    </a:cxn>
                    <a:cxn ang="T134">
                      <a:pos x="T76" y="T77"/>
                    </a:cxn>
                    <a:cxn ang="T135">
                      <a:pos x="T78" y="T79"/>
                    </a:cxn>
                    <a:cxn ang="T136">
                      <a:pos x="T80" y="T81"/>
                    </a:cxn>
                    <a:cxn ang="T137">
                      <a:pos x="T82" y="T83"/>
                    </a:cxn>
                    <a:cxn ang="T138">
                      <a:pos x="T84" y="T85"/>
                    </a:cxn>
                    <a:cxn ang="T139">
                      <a:pos x="T86" y="T87"/>
                    </a:cxn>
                    <a:cxn ang="T140">
                      <a:pos x="T88" y="T89"/>
                    </a:cxn>
                    <a:cxn ang="T141">
                      <a:pos x="T90" y="T91"/>
                    </a:cxn>
                    <a:cxn ang="T142">
                      <a:pos x="T92" y="T93"/>
                    </a:cxn>
                    <a:cxn ang="T143">
                      <a:pos x="T94" y="T95"/>
                    </a:cxn>
                  </a:cxnLst>
                  <a:rect l="0" t="0" r="r" b="b"/>
                  <a:pathLst>
                    <a:path w="1117" h="518">
                      <a:moveTo>
                        <a:pt x="1112" y="351"/>
                      </a:moveTo>
                      <a:lnTo>
                        <a:pt x="1117" y="161"/>
                      </a:lnTo>
                      <a:lnTo>
                        <a:pt x="1116" y="152"/>
                      </a:lnTo>
                      <a:lnTo>
                        <a:pt x="1114" y="145"/>
                      </a:lnTo>
                      <a:lnTo>
                        <a:pt x="1110" y="138"/>
                      </a:lnTo>
                      <a:lnTo>
                        <a:pt x="1105" y="132"/>
                      </a:lnTo>
                      <a:lnTo>
                        <a:pt x="1099" y="126"/>
                      </a:lnTo>
                      <a:lnTo>
                        <a:pt x="1092" y="123"/>
                      </a:lnTo>
                      <a:lnTo>
                        <a:pt x="1086" y="122"/>
                      </a:lnTo>
                      <a:lnTo>
                        <a:pt x="1078" y="121"/>
                      </a:lnTo>
                      <a:lnTo>
                        <a:pt x="990" y="121"/>
                      </a:lnTo>
                      <a:lnTo>
                        <a:pt x="974" y="71"/>
                      </a:lnTo>
                      <a:lnTo>
                        <a:pt x="973" y="64"/>
                      </a:lnTo>
                      <a:lnTo>
                        <a:pt x="970" y="57"/>
                      </a:lnTo>
                      <a:lnTo>
                        <a:pt x="966" y="52"/>
                      </a:lnTo>
                      <a:lnTo>
                        <a:pt x="962" y="46"/>
                      </a:lnTo>
                      <a:lnTo>
                        <a:pt x="956" y="42"/>
                      </a:lnTo>
                      <a:lnTo>
                        <a:pt x="950" y="39"/>
                      </a:lnTo>
                      <a:lnTo>
                        <a:pt x="943" y="36"/>
                      </a:lnTo>
                      <a:lnTo>
                        <a:pt x="936" y="35"/>
                      </a:lnTo>
                      <a:lnTo>
                        <a:pt x="792" y="35"/>
                      </a:lnTo>
                      <a:lnTo>
                        <a:pt x="760" y="0"/>
                      </a:lnTo>
                      <a:lnTo>
                        <a:pt x="618" y="0"/>
                      </a:lnTo>
                      <a:lnTo>
                        <a:pt x="588" y="35"/>
                      </a:lnTo>
                      <a:lnTo>
                        <a:pt x="44" y="35"/>
                      </a:lnTo>
                      <a:lnTo>
                        <a:pt x="0" y="344"/>
                      </a:lnTo>
                      <a:lnTo>
                        <a:pt x="73" y="465"/>
                      </a:lnTo>
                      <a:lnTo>
                        <a:pt x="171" y="465"/>
                      </a:lnTo>
                      <a:lnTo>
                        <a:pt x="172" y="476"/>
                      </a:lnTo>
                      <a:lnTo>
                        <a:pt x="176" y="485"/>
                      </a:lnTo>
                      <a:lnTo>
                        <a:pt x="181" y="494"/>
                      </a:lnTo>
                      <a:lnTo>
                        <a:pt x="188" y="503"/>
                      </a:lnTo>
                      <a:lnTo>
                        <a:pt x="195" y="509"/>
                      </a:lnTo>
                      <a:lnTo>
                        <a:pt x="204" y="514"/>
                      </a:lnTo>
                      <a:lnTo>
                        <a:pt x="214" y="517"/>
                      </a:lnTo>
                      <a:lnTo>
                        <a:pt x="223" y="518"/>
                      </a:lnTo>
                      <a:lnTo>
                        <a:pt x="231" y="517"/>
                      </a:lnTo>
                      <a:lnTo>
                        <a:pt x="239" y="516"/>
                      </a:lnTo>
                      <a:lnTo>
                        <a:pt x="246" y="512"/>
                      </a:lnTo>
                      <a:lnTo>
                        <a:pt x="253" y="508"/>
                      </a:lnTo>
                      <a:lnTo>
                        <a:pt x="258" y="503"/>
                      </a:lnTo>
                      <a:lnTo>
                        <a:pt x="264" y="497"/>
                      </a:lnTo>
                      <a:lnTo>
                        <a:pt x="268" y="490"/>
                      </a:lnTo>
                      <a:lnTo>
                        <a:pt x="271" y="482"/>
                      </a:lnTo>
                      <a:lnTo>
                        <a:pt x="274" y="490"/>
                      </a:lnTo>
                      <a:lnTo>
                        <a:pt x="280" y="497"/>
                      </a:lnTo>
                      <a:lnTo>
                        <a:pt x="284" y="503"/>
                      </a:lnTo>
                      <a:lnTo>
                        <a:pt x="291" y="508"/>
                      </a:lnTo>
                      <a:lnTo>
                        <a:pt x="297" y="512"/>
                      </a:lnTo>
                      <a:lnTo>
                        <a:pt x="305" y="516"/>
                      </a:lnTo>
                      <a:lnTo>
                        <a:pt x="312" y="517"/>
                      </a:lnTo>
                      <a:lnTo>
                        <a:pt x="320" y="518"/>
                      </a:lnTo>
                      <a:lnTo>
                        <a:pt x="330" y="517"/>
                      </a:lnTo>
                      <a:lnTo>
                        <a:pt x="339" y="514"/>
                      </a:lnTo>
                      <a:lnTo>
                        <a:pt x="348" y="509"/>
                      </a:lnTo>
                      <a:lnTo>
                        <a:pt x="356" y="503"/>
                      </a:lnTo>
                      <a:lnTo>
                        <a:pt x="362" y="494"/>
                      </a:lnTo>
                      <a:lnTo>
                        <a:pt x="368" y="485"/>
                      </a:lnTo>
                      <a:lnTo>
                        <a:pt x="371" y="476"/>
                      </a:lnTo>
                      <a:lnTo>
                        <a:pt x="372" y="465"/>
                      </a:lnTo>
                      <a:lnTo>
                        <a:pt x="717" y="465"/>
                      </a:lnTo>
                      <a:lnTo>
                        <a:pt x="718" y="476"/>
                      </a:lnTo>
                      <a:lnTo>
                        <a:pt x="721" y="485"/>
                      </a:lnTo>
                      <a:lnTo>
                        <a:pt x="727" y="494"/>
                      </a:lnTo>
                      <a:lnTo>
                        <a:pt x="733" y="503"/>
                      </a:lnTo>
                      <a:lnTo>
                        <a:pt x="741" y="509"/>
                      </a:lnTo>
                      <a:lnTo>
                        <a:pt x="749" y="514"/>
                      </a:lnTo>
                      <a:lnTo>
                        <a:pt x="759" y="517"/>
                      </a:lnTo>
                      <a:lnTo>
                        <a:pt x="769" y="518"/>
                      </a:lnTo>
                      <a:lnTo>
                        <a:pt x="776" y="517"/>
                      </a:lnTo>
                      <a:lnTo>
                        <a:pt x="784" y="516"/>
                      </a:lnTo>
                      <a:lnTo>
                        <a:pt x="792" y="512"/>
                      </a:lnTo>
                      <a:lnTo>
                        <a:pt x="798" y="508"/>
                      </a:lnTo>
                      <a:lnTo>
                        <a:pt x="805" y="503"/>
                      </a:lnTo>
                      <a:lnTo>
                        <a:pt x="810" y="497"/>
                      </a:lnTo>
                      <a:lnTo>
                        <a:pt x="814" y="490"/>
                      </a:lnTo>
                      <a:lnTo>
                        <a:pt x="818" y="482"/>
                      </a:lnTo>
                      <a:lnTo>
                        <a:pt x="821" y="490"/>
                      </a:lnTo>
                      <a:lnTo>
                        <a:pt x="825" y="497"/>
                      </a:lnTo>
                      <a:lnTo>
                        <a:pt x="831" y="503"/>
                      </a:lnTo>
                      <a:lnTo>
                        <a:pt x="836" y="508"/>
                      </a:lnTo>
                      <a:lnTo>
                        <a:pt x="843" y="512"/>
                      </a:lnTo>
                      <a:lnTo>
                        <a:pt x="850" y="516"/>
                      </a:lnTo>
                      <a:lnTo>
                        <a:pt x="858" y="517"/>
                      </a:lnTo>
                      <a:lnTo>
                        <a:pt x="865" y="518"/>
                      </a:lnTo>
                      <a:lnTo>
                        <a:pt x="875" y="517"/>
                      </a:lnTo>
                      <a:lnTo>
                        <a:pt x="885" y="514"/>
                      </a:lnTo>
                      <a:lnTo>
                        <a:pt x="894" y="509"/>
                      </a:lnTo>
                      <a:lnTo>
                        <a:pt x="901" y="503"/>
                      </a:lnTo>
                      <a:lnTo>
                        <a:pt x="908" y="494"/>
                      </a:lnTo>
                      <a:lnTo>
                        <a:pt x="913" y="485"/>
                      </a:lnTo>
                      <a:lnTo>
                        <a:pt x="916" y="476"/>
                      </a:lnTo>
                      <a:lnTo>
                        <a:pt x="917" y="465"/>
                      </a:lnTo>
                      <a:lnTo>
                        <a:pt x="1112" y="465"/>
                      </a:lnTo>
                      <a:lnTo>
                        <a:pt x="1066" y="401"/>
                      </a:lnTo>
                      <a:lnTo>
                        <a:pt x="1112" y="35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65" name="Freeform 43"/>
                <p:cNvSpPr>
                  <a:spLocks/>
                </p:cNvSpPr>
                <p:nvPr/>
              </p:nvSpPr>
              <p:spPr bwMode="auto">
                <a:xfrm>
                  <a:off x="3888" y="1584"/>
                  <a:ext cx="1038" cy="354"/>
                </a:xfrm>
                <a:custGeom>
                  <a:avLst/>
                  <a:gdLst>
                    <a:gd name="T0" fmla="*/ 1033 w 1038"/>
                    <a:gd name="T1" fmla="*/ 263 h 354"/>
                    <a:gd name="T2" fmla="*/ 976 w 1038"/>
                    <a:gd name="T3" fmla="*/ 325 h 354"/>
                    <a:gd name="T4" fmla="*/ 997 w 1038"/>
                    <a:gd name="T5" fmla="*/ 354 h 354"/>
                    <a:gd name="T6" fmla="*/ 53 w 1038"/>
                    <a:gd name="T7" fmla="*/ 354 h 354"/>
                    <a:gd name="T8" fmla="*/ 12 w 1038"/>
                    <a:gd name="T9" fmla="*/ 287 h 354"/>
                    <a:gd name="T10" fmla="*/ 869 w 1038"/>
                    <a:gd name="T11" fmla="*/ 287 h 354"/>
                    <a:gd name="T12" fmla="*/ 842 w 1038"/>
                    <a:gd name="T13" fmla="*/ 249 h 354"/>
                    <a:gd name="T14" fmla="*/ 0 w 1038"/>
                    <a:gd name="T15" fmla="*/ 249 h 354"/>
                    <a:gd name="T16" fmla="*/ 36 w 1038"/>
                    <a:gd name="T17" fmla="*/ 0 h 354"/>
                    <a:gd name="T18" fmla="*/ 895 w 1038"/>
                    <a:gd name="T19" fmla="*/ 0 h 354"/>
                    <a:gd name="T20" fmla="*/ 895 w 1038"/>
                    <a:gd name="T21" fmla="*/ 0 h 354"/>
                    <a:gd name="T22" fmla="*/ 895 w 1038"/>
                    <a:gd name="T23" fmla="*/ 1 h 354"/>
                    <a:gd name="T24" fmla="*/ 895 w 1038"/>
                    <a:gd name="T25" fmla="*/ 1 h 354"/>
                    <a:gd name="T26" fmla="*/ 895 w 1038"/>
                    <a:gd name="T27" fmla="*/ 2 h 354"/>
                    <a:gd name="T28" fmla="*/ 895 w 1038"/>
                    <a:gd name="T29" fmla="*/ 5 h 354"/>
                    <a:gd name="T30" fmla="*/ 904 w 1038"/>
                    <a:gd name="T31" fmla="*/ 26 h 354"/>
                    <a:gd name="T32" fmla="*/ 788 w 1038"/>
                    <a:gd name="T33" fmla="*/ 26 h 354"/>
                    <a:gd name="T34" fmla="*/ 816 w 1038"/>
                    <a:gd name="T35" fmla="*/ 83 h 354"/>
                    <a:gd name="T36" fmla="*/ 1037 w 1038"/>
                    <a:gd name="T37" fmla="*/ 85 h 354"/>
                    <a:gd name="T38" fmla="*/ 1037 w 1038"/>
                    <a:gd name="T39" fmla="*/ 85 h 354"/>
                    <a:gd name="T40" fmla="*/ 1038 w 1038"/>
                    <a:gd name="T41" fmla="*/ 86 h 354"/>
                    <a:gd name="T42" fmla="*/ 1038 w 1038"/>
                    <a:gd name="T43" fmla="*/ 86 h 354"/>
                    <a:gd name="T44" fmla="*/ 1038 w 1038"/>
                    <a:gd name="T45" fmla="*/ 87 h 354"/>
                    <a:gd name="T46" fmla="*/ 1033 w 1038"/>
                    <a:gd name="T47" fmla="*/ 263 h 354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0" t="0" r="r" b="b"/>
                  <a:pathLst>
                    <a:path w="1038" h="354">
                      <a:moveTo>
                        <a:pt x="1033" y="263"/>
                      </a:moveTo>
                      <a:lnTo>
                        <a:pt x="976" y="325"/>
                      </a:lnTo>
                      <a:lnTo>
                        <a:pt x="997" y="354"/>
                      </a:lnTo>
                      <a:lnTo>
                        <a:pt x="53" y="354"/>
                      </a:lnTo>
                      <a:lnTo>
                        <a:pt x="12" y="287"/>
                      </a:lnTo>
                      <a:lnTo>
                        <a:pt x="869" y="287"/>
                      </a:lnTo>
                      <a:lnTo>
                        <a:pt x="842" y="249"/>
                      </a:lnTo>
                      <a:lnTo>
                        <a:pt x="0" y="249"/>
                      </a:lnTo>
                      <a:lnTo>
                        <a:pt x="36" y="0"/>
                      </a:lnTo>
                      <a:lnTo>
                        <a:pt x="895" y="0"/>
                      </a:lnTo>
                      <a:lnTo>
                        <a:pt x="895" y="1"/>
                      </a:lnTo>
                      <a:lnTo>
                        <a:pt x="895" y="2"/>
                      </a:lnTo>
                      <a:lnTo>
                        <a:pt x="895" y="5"/>
                      </a:lnTo>
                      <a:lnTo>
                        <a:pt x="904" y="26"/>
                      </a:lnTo>
                      <a:lnTo>
                        <a:pt x="788" y="26"/>
                      </a:lnTo>
                      <a:lnTo>
                        <a:pt x="816" y="83"/>
                      </a:lnTo>
                      <a:lnTo>
                        <a:pt x="1037" y="85"/>
                      </a:lnTo>
                      <a:lnTo>
                        <a:pt x="1038" y="86"/>
                      </a:lnTo>
                      <a:lnTo>
                        <a:pt x="1038" y="87"/>
                      </a:lnTo>
                      <a:lnTo>
                        <a:pt x="1033" y="263"/>
                      </a:lnTo>
                      <a:close/>
                    </a:path>
                  </a:pathLst>
                </a:custGeom>
                <a:solidFill>
                  <a:srgbClr val="3FB2E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66" name="Freeform 44"/>
                <p:cNvSpPr>
                  <a:spLocks/>
                </p:cNvSpPr>
                <p:nvPr/>
              </p:nvSpPr>
              <p:spPr bwMode="auto">
                <a:xfrm>
                  <a:off x="4873" y="1694"/>
                  <a:ext cx="35" cy="75"/>
                </a:xfrm>
                <a:custGeom>
                  <a:avLst/>
                  <a:gdLst>
                    <a:gd name="T0" fmla="*/ 17 w 35"/>
                    <a:gd name="T1" fmla="*/ 0 h 75"/>
                    <a:gd name="T2" fmla="*/ 11 w 35"/>
                    <a:gd name="T3" fmla="*/ 3 h 75"/>
                    <a:gd name="T4" fmla="*/ 5 w 35"/>
                    <a:gd name="T5" fmla="*/ 11 h 75"/>
                    <a:gd name="T6" fmla="*/ 1 w 35"/>
                    <a:gd name="T7" fmla="*/ 24 h 75"/>
                    <a:gd name="T8" fmla="*/ 0 w 35"/>
                    <a:gd name="T9" fmla="*/ 38 h 75"/>
                    <a:gd name="T10" fmla="*/ 1 w 35"/>
                    <a:gd name="T11" fmla="*/ 53 h 75"/>
                    <a:gd name="T12" fmla="*/ 5 w 35"/>
                    <a:gd name="T13" fmla="*/ 64 h 75"/>
                    <a:gd name="T14" fmla="*/ 11 w 35"/>
                    <a:gd name="T15" fmla="*/ 71 h 75"/>
                    <a:gd name="T16" fmla="*/ 17 w 35"/>
                    <a:gd name="T17" fmla="*/ 75 h 75"/>
                    <a:gd name="T18" fmla="*/ 24 w 35"/>
                    <a:gd name="T19" fmla="*/ 71 h 75"/>
                    <a:gd name="T20" fmla="*/ 29 w 35"/>
                    <a:gd name="T21" fmla="*/ 64 h 75"/>
                    <a:gd name="T22" fmla="*/ 34 w 35"/>
                    <a:gd name="T23" fmla="*/ 53 h 75"/>
                    <a:gd name="T24" fmla="*/ 35 w 35"/>
                    <a:gd name="T25" fmla="*/ 38 h 75"/>
                    <a:gd name="T26" fmla="*/ 34 w 35"/>
                    <a:gd name="T27" fmla="*/ 24 h 75"/>
                    <a:gd name="T28" fmla="*/ 29 w 35"/>
                    <a:gd name="T29" fmla="*/ 11 h 75"/>
                    <a:gd name="T30" fmla="*/ 24 w 35"/>
                    <a:gd name="T31" fmla="*/ 3 h 75"/>
                    <a:gd name="T32" fmla="*/ 17 w 35"/>
                    <a:gd name="T33" fmla="*/ 0 h 75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0" t="0" r="r" b="b"/>
                  <a:pathLst>
                    <a:path w="35" h="75">
                      <a:moveTo>
                        <a:pt x="17" y="0"/>
                      </a:moveTo>
                      <a:lnTo>
                        <a:pt x="11" y="3"/>
                      </a:lnTo>
                      <a:lnTo>
                        <a:pt x="5" y="11"/>
                      </a:lnTo>
                      <a:lnTo>
                        <a:pt x="1" y="24"/>
                      </a:lnTo>
                      <a:lnTo>
                        <a:pt x="0" y="38"/>
                      </a:lnTo>
                      <a:lnTo>
                        <a:pt x="1" y="53"/>
                      </a:lnTo>
                      <a:lnTo>
                        <a:pt x="5" y="64"/>
                      </a:lnTo>
                      <a:lnTo>
                        <a:pt x="11" y="71"/>
                      </a:lnTo>
                      <a:lnTo>
                        <a:pt x="17" y="75"/>
                      </a:lnTo>
                      <a:lnTo>
                        <a:pt x="24" y="71"/>
                      </a:lnTo>
                      <a:lnTo>
                        <a:pt x="29" y="64"/>
                      </a:lnTo>
                      <a:lnTo>
                        <a:pt x="34" y="53"/>
                      </a:lnTo>
                      <a:lnTo>
                        <a:pt x="35" y="38"/>
                      </a:lnTo>
                      <a:lnTo>
                        <a:pt x="34" y="24"/>
                      </a:lnTo>
                      <a:lnTo>
                        <a:pt x="29" y="11"/>
                      </a:lnTo>
                      <a:lnTo>
                        <a:pt x="24" y="3"/>
                      </a:lnTo>
                      <a:lnTo>
                        <a:pt x="17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67" name="Freeform 45"/>
                <p:cNvSpPr>
                  <a:spLocks/>
                </p:cNvSpPr>
                <p:nvPr/>
              </p:nvSpPr>
              <p:spPr bwMode="auto">
                <a:xfrm>
                  <a:off x="4481" y="1614"/>
                  <a:ext cx="189" cy="49"/>
                </a:xfrm>
                <a:custGeom>
                  <a:avLst/>
                  <a:gdLst>
                    <a:gd name="T0" fmla="*/ 23 w 189"/>
                    <a:gd name="T1" fmla="*/ 49 h 49"/>
                    <a:gd name="T2" fmla="*/ 0 w 189"/>
                    <a:gd name="T3" fmla="*/ 0 h 49"/>
                    <a:gd name="T4" fmla="*/ 162 w 189"/>
                    <a:gd name="T5" fmla="*/ 0 h 49"/>
                    <a:gd name="T6" fmla="*/ 189 w 189"/>
                    <a:gd name="T7" fmla="*/ 49 h 49"/>
                    <a:gd name="T8" fmla="*/ 23 w 189"/>
                    <a:gd name="T9" fmla="*/ 49 h 4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89" h="49">
                      <a:moveTo>
                        <a:pt x="23" y="49"/>
                      </a:moveTo>
                      <a:lnTo>
                        <a:pt x="0" y="0"/>
                      </a:lnTo>
                      <a:lnTo>
                        <a:pt x="162" y="0"/>
                      </a:lnTo>
                      <a:lnTo>
                        <a:pt x="189" y="49"/>
                      </a:lnTo>
                      <a:lnTo>
                        <a:pt x="23" y="4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256" name="Group 46"/>
              <p:cNvGrpSpPr>
                <a:grpSpLocks/>
              </p:cNvGrpSpPr>
              <p:nvPr/>
            </p:nvGrpSpPr>
            <p:grpSpPr bwMode="auto">
              <a:xfrm>
                <a:off x="1728" y="1008"/>
                <a:ext cx="1073" cy="483"/>
                <a:chOff x="2375" y="2170"/>
                <a:chExt cx="1073" cy="483"/>
              </a:xfrm>
            </p:grpSpPr>
            <p:sp>
              <p:nvSpPr>
                <p:cNvPr id="7257" name="Freeform 47"/>
                <p:cNvSpPr>
                  <a:spLocks/>
                </p:cNvSpPr>
                <p:nvPr/>
              </p:nvSpPr>
              <p:spPr bwMode="auto">
                <a:xfrm>
                  <a:off x="2375" y="2170"/>
                  <a:ext cx="1073" cy="483"/>
                </a:xfrm>
                <a:custGeom>
                  <a:avLst/>
                  <a:gdLst>
                    <a:gd name="T0" fmla="*/ 245 w 1073"/>
                    <a:gd name="T1" fmla="*/ 482 h 483"/>
                    <a:gd name="T2" fmla="*/ 260 w 1073"/>
                    <a:gd name="T3" fmla="*/ 477 h 483"/>
                    <a:gd name="T4" fmla="*/ 272 w 1073"/>
                    <a:gd name="T5" fmla="*/ 468 h 483"/>
                    <a:gd name="T6" fmla="*/ 282 w 1073"/>
                    <a:gd name="T7" fmla="*/ 455 h 483"/>
                    <a:gd name="T8" fmla="*/ 288 w 1073"/>
                    <a:gd name="T9" fmla="*/ 455 h 483"/>
                    <a:gd name="T10" fmla="*/ 298 w 1073"/>
                    <a:gd name="T11" fmla="*/ 468 h 483"/>
                    <a:gd name="T12" fmla="*/ 311 w 1073"/>
                    <a:gd name="T13" fmla="*/ 477 h 483"/>
                    <a:gd name="T14" fmla="*/ 326 w 1073"/>
                    <a:gd name="T15" fmla="*/ 482 h 483"/>
                    <a:gd name="T16" fmla="*/ 344 w 1073"/>
                    <a:gd name="T17" fmla="*/ 482 h 483"/>
                    <a:gd name="T18" fmla="*/ 362 w 1073"/>
                    <a:gd name="T19" fmla="*/ 474 h 483"/>
                    <a:gd name="T20" fmla="*/ 376 w 1073"/>
                    <a:gd name="T21" fmla="*/ 459 h 483"/>
                    <a:gd name="T22" fmla="*/ 385 w 1073"/>
                    <a:gd name="T23" fmla="*/ 441 h 483"/>
                    <a:gd name="T24" fmla="*/ 734 w 1073"/>
                    <a:gd name="T25" fmla="*/ 430 h 483"/>
                    <a:gd name="T26" fmla="*/ 739 w 1073"/>
                    <a:gd name="T27" fmla="*/ 450 h 483"/>
                    <a:gd name="T28" fmla="*/ 750 w 1073"/>
                    <a:gd name="T29" fmla="*/ 468 h 483"/>
                    <a:gd name="T30" fmla="*/ 767 w 1073"/>
                    <a:gd name="T31" fmla="*/ 479 h 483"/>
                    <a:gd name="T32" fmla="*/ 786 w 1073"/>
                    <a:gd name="T33" fmla="*/ 483 h 483"/>
                    <a:gd name="T34" fmla="*/ 801 w 1073"/>
                    <a:gd name="T35" fmla="*/ 481 h 483"/>
                    <a:gd name="T36" fmla="*/ 816 w 1073"/>
                    <a:gd name="T37" fmla="*/ 473 h 483"/>
                    <a:gd name="T38" fmla="*/ 827 w 1073"/>
                    <a:gd name="T39" fmla="*/ 462 h 483"/>
                    <a:gd name="T40" fmla="*/ 835 w 1073"/>
                    <a:gd name="T41" fmla="*/ 447 h 483"/>
                    <a:gd name="T42" fmla="*/ 843 w 1073"/>
                    <a:gd name="T43" fmla="*/ 462 h 483"/>
                    <a:gd name="T44" fmla="*/ 853 w 1073"/>
                    <a:gd name="T45" fmla="*/ 473 h 483"/>
                    <a:gd name="T46" fmla="*/ 868 w 1073"/>
                    <a:gd name="T47" fmla="*/ 481 h 483"/>
                    <a:gd name="T48" fmla="*/ 883 w 1073"/>
                    <a:gd name="T49" fmla="*/ 483 h 483"/>
                    <a:gd name="T50" fmla="*/ 902 w 1073"/>
                    <a:gd name="T51" fmla="*/ 479 h 483"/>
                    <a:gd name="T52" fmla="*/ 919 w 1073"/>
                    <a:gd name="T53" fmla="*/ 468 h 483"/>
                    <a:gd name="T54" fmla="*/ 930 w 1073"/>
                    <a:gd name="T55" fmla="*/ 450 h 483"/>
                    <a:gd name="T56" fmla="*/ 935 w 1073"/>
                    <a:gd name="T57" fmla="*/ 430 h 483"/>
                    <a:gd name="T58" fmla="*/ 994 w 1073"/>
                    <a:gd name="T59" fmla="*/ 302 h 483"/>
                    <a:gd name="T60" fmla="*/ 59 w 1073"/>
                    <a:gd name="T61" fmla="*/ 0 h 483"/>
                    <a:gd name="T62" fmla="*/ 74 w 1073"/>
                    <a:gd name="T63" fmla="*/ 430 h 483"/>
                    <a:gd name="T64" fmla="*/ 187 w 1073"/>
                    <a:gd name="T65" fmla="*/ 441 h 483"/>
                    <a:gd name="T66" fmla="*/ 195 w 1073"/>
                    <a:gd name="T67" fmla="*/ 459 h 483"/>
                    <a:gd name="T68" fmla="*/ 209 w 1073"/>
                    <a:gd name="T69" fmla="*/ 474 h 483"/>
                    <a:gd name="T70" fmla="*/ 228 w 1073"/>
                    <a:gd name="T71" fmla="*/ 482 h 483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0" t="0" r="r" b="b"/>
                  <a:pathLst>
                    <a:path w="1073" h="483">
                      <a:moveTo>
                        <a:pt x="237" y="483"/>
                      </a:moveTo>
                      <a:lnTo>
                        <a:pt x="245" y="482"/>
                      </a:lnTo>
                      <a:lnTo>
                        <a:pt x="253" y="481"/>
                      </a:lnTo>
                      <a:lnTo>
                        <a:pt x="260" y="477"/>
                      </a:lnTo>
                      <a:lnTo>
                        <a:pt x="267" y="473"/>
                      </a:lnTo>
                      <a:lnTo>
                        <a:pt x="272" y="468"/>
                      </a:lnTo>
                      <a:lnTo>
                        <a:pt x="278" y="462"/>
                      </a:lnTo>
                      <a:lnTo>
                        <a:pt x="282" y="455"/>
                      </a:lnTo>
                      <a:lnTo>
                        <a:pt x="285" y="447"/>
                      </a:lnTo>
                      <a:lnTo>
                        <a:pt x="288" y="455"/>
                      </a:lnTo>
                      <a:lnTo>
                        <a:pt x="294" y="462"/>
                      </a:lnTo>
                      <a:lnTo>
                        <a:pt x="298" y="468"/>
                      </a:lnTo>
                      <a:lnTo>
                        <a:pt x="305" y="473"/>
                      </a:lnTo>
                      <a:lnTo>
                        <a:pt x="311" y="477"/>
                      </a:lnTo>
                      <a:lnTo>
                        <a:pt x="319" y="481"/>
                      </a:lnTo>
                      <a:lnTo>
                        <a:pt x="326" y="482"/>
                      </a:lnTo>
                      <a:lnTo>
                        <a:pt x="334" y="483"/>
                      </a:lnTo>
                      <a:lnTo>
                        <a:pt x="344" y="482"/>
                      </a:lnTo>
                      <a:lnTo>
                        <a:pt x="354" y="479"/>
                      </a:lnTo>
                      <a:lnTo>
                        <a:pt x="362" y="474"/>
                      </a:lnTo>
                      <a:lnTo>
                        <a:pt x="370" y="468"/>
                      </a:lnTo>
                      <a:lnTo>
                        <a:pt x="376" y="459"/>
                      </a:lnTo>
                      <a:lnTo>
                        <a:pt x="382" y="450"/>
                      </a:lnTo>
                      <a:lnTo>
                        <a:pt x="385" y="441"/>
                      </a:lnTo>
                      <a:lnTo>
                        <a:pt x="386" y="430"/>
                      </a:lnTo>
                      <a:lnTo>
                        <a:pt x="734" y="430"/>
                      </a:lnTo>
                      <a:lnTo>
                        <a:pt x="735" y="441"/>
                      </a:lnTo>
                      <a:lnTo>
                        <a:pt x="739" y="450"/>
                      </a:lnTo>
                      <a:lnTo>
                        <a:pt x="744" y="459"/>
                      </a:lnTo>
                      <a:lnTo>
                        <a:pt x="750" y="468"/>
                      </a:lnTo>
                      <a:lnTo>
                        <a:pt x="758" y="474"/>
                      </a:lnTo>
                      <a:lnTo>
                        <a:pt x="767" y="479"/>
                      </a:lnTo>
                      <a:lnTo>
                        <a:pt x="776" y="482"/>
                      </a:lnTo>
                      <a:lnTo>
                        <a:pt x="786" y="483"/>
                      </a:lnTo>
                      <a:lnTo>
                        <a:pt x="794" y="482"/>
                      </a:lnTo>
                      <a:lnTo>
                        <a:pt x="801" y="481"/>
                      </a:lnTo>
                      <a:lnTo>
                        <a:pt x="809" y="477"/>
                      </a:lnTo>
                      <a:lnTo>
                        <a:pt x="816" y="473"/>
                      </a:lnTo>
                      <a:lnTo>
                        <a:pt x="822" y="468"/>
                      </a:lnTo>
                      <a:lnTo>
                        <a:pt x="827" y="462"/>
                      </a:lnTo>
                      <a:lnTo>
                        <a:pt x="832" y="455"/>
                      </a:lnTo>
                      <a:lnTo>
                        <a:pt x="835" y="447"/>
                      </a:lnTo>
                      <a:lnTo>
                        <a:pt x="838" y="455"/>
                      </a:lnTo>
                      <a:lnTo>
                        <a:pt x="843" y="462"/>
                      </a:lnTo>
                      <a:lnTo>
                        <a:pt x="848" y="468"/>
                      </a:lnTo>
                      <a:lnTo>
                        <a:pt x="853" y="473"/>
                      </a:lnTo>
                      <a:lnTo>
                        <a:pt x="860" y="477"/>
                      </a:lnTo>
                      <a:lnTo>
                        <a:pt x="868" y="481"/>
                      </a:lnTo>
                      <a:lnTo>
                        <a:pt x="875" y="482"/>
                      </a:lnTo>
                      <a:lnTo>
                        <a:pt x="883" y="483"/>
                      </a:lnTo>
                      <a:lnTo>
                        <a:pt x="893" y="482"/>
                      </a:lnTo>
                      <a:lnTo>
                        <a:pt x="902" y="479"/>
                      </a:lnTo>
                      <a:lnTo>
                        <a:pt x="911" y="474"/>
                      </a:lnTo>
                      <a:lnTo>
                        <a:pt x="919" y="468"/>
                      </a:lnTo>
                      <a:lnTo>
                        <a:pt x="925" y="459"/>
                      </a:lnTo>
                      <a:lnTo>
                        <a:pt x="930" y="450"/>
                      </a:lnTo>
                      <a:lnTo>
                        <a:pt x="934" y="441"/>
                      </a:lnTo>
                      <a:lnTo>
                        <a:pt x="935" y="430"/>
                      </a:lnTo>
                      <a:lnTo>
                        <a:pt x="1073" y="430"/>
                      </a:lnTo>
                      <a:lnTo>
                        <a:pt x="994" y="302"/>
                      </a:lnTo>
                      <a:lnTo>
                        <a:pt x="1038" y="0"/>
                      </a:lnTo>
                      <a:lnTo>
                        <a:pt x="59" y="0"/>
                      </a:lnTo>
                      <a:lnTo>
                        <a:pt x="0" y="309"/>
                      </a:lnTo>
                      <a:lnTo>
                        <a:pt x="74" y="430"/>
                      </a:lnTo>
                      <a:lnTo>
                        <a:pt x="185" y="430"/>
                      </a:lnTo>
                      <a:lnTo>
                        <a:pt x="187" y="441"/>
                      </a:lnTo>
                      <a:lnTo>
                        <a:pt x="190" y="450"/>
                      </a:lnTo>
                      <a:lnTo>
                        <a:pt x="195" y="459"/>
                      </a:lnTo>
                      <a:lnTo>
                        <a:pt x="202" y="468"/>
                      </a:lnTo>
                      <a:lnTo>
                        <a:pt x="209" y="474"/>
                      </a:lnTo>
                      <a:lnTo>
                        <a:pt x="218" y="479"/>
                      </a:lnTo>
                      <a:lnTo>
                        <a:pt x="228" y="482"/>
                      </a:lnTo>
                      <a:lnTo>
                        <a:pt x="237" y="48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58" name="Freeform 48"/>
                <p:cNvSpPr>
                  <a:spLocks/>
                </p:cNvSpPr>
                <p:nvPr/>
              </p:nvSpPr>
              <p:spPr bwMode="auto">
                <a:xfrm>
                  <a:off x="2415" y="2208"/>
                  <a:ext cx="965" cy="354"/>
                </a:xfrm>
                <a:custGeom>
                  <a:avLst/>
                  <a:gdLst>
                    <a:gd name="T0" fmla="*/ 0 w 965"/>
                    <a:gd name="T1" fmla="*/ 264 h 354"/>
                    <a:gd name="T2" fmla="*/ 50 w 965"/>
                    <a:gd name="T3" fmla="*/ 0 h 354"/>
                    <a:gd name="T4" fmla="*/ 954 w 965"/>
                    <a:gd name="T5" fmla="*/ 0 h 354"/>
                    <a:gd name="T6" fmla="*/ 918 w 965"/>
                    <a:gd name="T7" fmla="*/ 249 h 354"/>
                    <a:gd name="T8" fmla="*/ 131 w 965"/>
                    <a:gd name="T9" fmla="*/ 249 h 354"/>
                    <a:gd name="T10" fmla="*/ 161 w 965"/>
                    <a:gd name="T11" fmla="*/ 287 h 354"/>
                    <a:gd name="T12" fmla="*/ 924 w 965"/>
                    <a:gd name="T13" fmla="*/ 287 h 354"/>
                    <a:gd name="T14" fmla="*/ 965 w 965"/>
                    <a:gd name="T15" fmla="*/ 354 h 354"/>
                    <a:gd name="T16" fmla="*/ 55 w 965"/>
                    <a:gd name="T17" fmla="*/ 354 h 354"/>
                    <a:gd name="T18" fmla="*/ 0 w 965"/>
                    <a:gd name="T19" fmla="*/ 264 h 354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965" h="354">
                      <a:moveTo>
                        <a:pt x="0" y="264"/>
                      </a:moveTo>
                      <a:lnTo>
                        <a:pt x="50" y="0"/>
                      </a:lnTo>
                      <a:lnTo>
                        <a:pt x="954" y="0"/>
                      </a:lnTo>
                      <a:lnTo>
                        <a:pt x="918" y="249"/>
                      </a:lnTo>
                      <a:lnTo>
                        <a:pt x="131" y="249"/>
                      </a:lnTo>
                      <a:lnTo>
                        <a:pt x="161" y="287"/>
                      </a:lnTo>
                      <a:lnTo>
                        <a:pt x="924" y="287"/>
                      </a:lnTo>
                      <a:lnTo>
                        <a:pt x="965" y="354"/>
                      </a:lnTo>
                      <a:lnTo>
                        <a:pt x="55" y="354"/>
                      </a:lnTo>
                      <a:lnTo>
                        <a:pt x="0" y="264"/>
                      </a:lnTo>
                      <a:close/>
                    </a:path>
                  </a:pathLst>
                </a:custGeom>
                <a:solidFill>
                  <a:srgbClr val="3FB2E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59" name="Freeform 49"/>
                <p:cNvSpPr>
                  <a:spLocks/>
                </p:cNvSpPr>
                <p:nvPr/>
              </p:nvSpPr>
              <p:spPr bwMode="auto">
                <a:xfrm>
                  <a:off x="2650" y="2262"/>
                  <a:ext cx="138" cy="110"/>
                </a:xfrm>
                <a:custGeom>
                  <a:avLst/>
                  <a:gdLst>
                    <a:gd name="T0" fmla="*/ 138 w 138"/>
                    <a:gd name="T1" fmla="*/ 0 h 110"/>
                    <a:gd name="T2" fmla="*/ 17 w 138"/>
                    <a:gd name="T3" fmla="*/ 0 h 110"/>
                    <a:gd name="T4" fmla="*/ 0 w 138"/>
                    <a:gd name="T5" fmla="*/ 110 h 110"/>
                    <a:gd name="T6" fmla="*/ 122 w 138"/>
                    <a:gd name="T7" fmla="*/ 110 h 110"/>
                    <a:gd name="T8" fmla="*/ 138 w 138"/>
                    <a:gd name="T9" fmla="*/ 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8" h="110">
                      <a:moveTo>
                        <a:pt x="138" y="0"/>
                      </a:moveTo>
                      <a:lnTo>
                        <a:pt x="17" y="0"/>
                      </a:lnTo>
                      <a:lnTo>
                        <a:pt x="0" y="110"/>
                      </a:lnTo>
                      <a:lnTo>
                        <a:pt x="122" y="110"/>
                      </a:lnTo>
                      <a:lnTo>
                        <a:pt x="13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60" name="Freeform 50"/>
                <p:cNvSpPr>
                  <a:spLocks/>
                </p:cNvSpPr>
                <p:nvPr/>
              </p:nvSpPr>
              <p:spPr bwMode="auto">
                <a:xfrm>
                  <a:off x="2481" y="2262"/>
                  <a:ext cx="138" cy="110"/>
                </a:xfrm>
                <a:custGeom>
                  <a:avLst/>
                  <a:gdLst>
                    <a:gd name="T0" fmla="*/ 122 w 138"/>
                    <a:gd name="T1" fmla="*/ 110 h 110"/>
                    <a:gd name="T2" fmla="*/ 138 w 138"/>
                    <a:gd name="T3" fmla="*/ 0 h 110"/>
                    <a:gd name="T4" fmla="*/ 15 w 138"/>
                    <a:gd name="T5" fmla="*/ 0 h 110"/>
                    <a:gd name="T6" fmla="*/ 0 w 138"/>
                    <a:gd name="T7" fmla="*/ 110 h 110"/>
                    <a:gd name="T8" fmla="*/ 122 w 138"/>
                    <a:gd name="T9" fmla="*/ 11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8" h="110">
                      <a:moveTo>
                        <a:pt x="122" y="110"/>
                      </a:moveTo>
                      <a:lnTo>
                        <a:pt x="138" y="0"/>
                      </a:lnTo>
                      <a:lnTo>
                        <a:pt x="15" y="0"/>
                      </a:lnTo>
                      <a:lnTo>
                        <a:pt x="0" y="110"/>
                      </a:lnTo>
                      <a:lnTo>
                        <a:pt x="122" y="11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61" name="Freeform 51"/>
                <p:cNvSpPr>
                  <a:spLocks/>
                </p:cNvSpPr>
                <p:nvPr/>
              </p:nvSpPr>
              <p:spPr bwMode="auto">
                <a:xfrm>
                  <a:off x="2820" y="2262"/>
                  <a:ext cx="137" cy="110"/>
                </a:xfrm>
                <a:custGeom>
                  <a:avLst/>
                  <a:gdLst>
                    <a:gd name="T0" fmla="*/ 137 w 137"/>
                    <a:gd name="T1" fmla="*/ 0 h 110"/>
                    <a:gd name="T2" fmla="*/ 16 w 137"/>
                    <a:gd name="T3" fmla="*/ 0 h 110"/>
                    <a:gd name="T4" fmla="*/ 0 w 137"/>
                    <a:gd name="T5" fmla="*/ 110 h 110"/>
                    <a:gd name="T6" fmla="*/ 122 w 137"/>
                    <a:gd name="T7" fmla="*/ 110 h 110"/>
                    <a:gd name="T8" fmla="*/ 137 w 137"/>
                    <a:gd name="T9" fmla="*/ 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7" h="110">
                      <a:moveTo>
                        <a:pt x="137" y="0"/>
                      </a:moveTo>
                      <a:lnTo>
                        <a:pt x="16" y="0"/>
                      </a:lnTo>
                      <a:lnTo>
                        <a:pt x="0" y="110"/>
                      </a:lnTo>
                      <a:lnTo>
                        <a:pt x="122" y="110"/>
                      </a:lnTo>
                      <a:lnTo>
                        <a:pt x="137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62" name="Freeform 52"/>
                <p:cNvSpPr>
                  <a:spLocks/>
                </p:cNvSpPr>
                <p:nvPr/>
              </p:nvSpPr>
              <p:spPr bwMode="auto">
                <a:xfrm>
                  <a:off x="2989" y="2262"/>
                  <a:ext cx="136" cy="110"/>
                </a:xfrm>
                <a:custGeom>
                  <a:avLst/>
                  <a:gdLst>
                    <a:gd name="T0" fmla="*/ 136 w 136"/>
                    <a:gd name="T1" fmla="*/ 0 h 110"/>
                    <a:gd name="T2" fmla="*/ 16 w 136"/>
                    <a:gd name="T3" fmla="*/ 0 h 110"/>
                    <a:gd name="T4" fmla="*/ 0 w 136"/>
                    <a:gd name="T5" fmla="*/ 110 h 110"/>
                    <a:gd name="T6" fmla="*/ 121 w 136"/>
                    <a:gd name="T7" fmla="*/ 110 h 110"/>
                    <a:gd name="T8" fmla="*/ 136 w 136"/>
                    <a:gd name="T9" fmla="*/ 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" h="110">
                      <a:moveTo>
                        <a:pt x="136" y="0"/>
                      </a:moveTo>
                      <a:lnTo>
                        <a:pt x="16" y="0"/>
                      </a:lnTo>
                      <a:lnTo>
                        <a:pt x="0" y="110"/>
                      </a:lnTo>
                      <a:lnTo>
                        <a:pt x="121" y="110"/>
                      </a:lnTo>
                      <a:lnTo>
                        <a:pt x="13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63" name="Freeform 53"/>
                <p:cNvSpPr>
                  <a:spLocks/>
                </p:cNvSpPr>
                <p:nvPr/>
              </p:nvSpPr>
              <p:spPr bwMode="auto">
                <a:xfrm>
                  <a:off x="3162" y="2262"/>
                  <a:ext cx="138" cy="110"/>
                </a:xfrm>
                <a:custGeom>
                  <a:avLst/>
                  <a:gdLst>
                    <a:gd name="T0" fmla="*/ 138 w 138"/>
                    <a:gd name="T1" fmla="*/ 0 h 110"/>
                    <a:gd name="T2" fmla="*/ 17 w 138"/>
                    <a:gd name="T3" fmla="*/ 0 h 110"/>
                    <a:gd name="T4" fmla="*/ 0 w 138"/>
                    <a:gd name="T5" fmla="*/ 110 h 110"/>
                    <a:gd name="T6" fmla="*/ 123 w 138"/>
                    <a:gd name="T7" fmla="*/ 110 h 110"/>
                    <a:gd name="T8" fmla="*/ 138 w 138"/>
                    <a:gd name="T9" fmla="*/ 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8" h="110">
                      <a:moveTo>
                        <a:pt x="138" y="0"/>
                      </a:moveTo>
                      <a:lnTo>
                        <a:pt x="17" y="0"/>
                      </a:lnTo>
                      <a:lnTo>
                        <a:pt x="0" y="110"/>
                      </a:lnTo>
                      <a:lnTo>
                        <a:pt x="123" y="110"/>
                      </a:lnTo>
                      <a:lnTo>
                        <a:pt x="13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7253" name="Text Box 108"/>
            <p:cNvSpPr txBox="1">
              <a:spLocks noChangeArrowheads="1"/>
            </p:cNvSpPr>
            <p:nvPr/>
          </p:nvSpPr>
          <p:spPr bwMode="auto">
            <a:xfrm>
              <a:off x="4504" y="1472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itchFamily="2" charset="2"/>
                <a:buChar char="n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itchFamily="18" charset="2"/>
                <a:buChar char="4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itchFamily="18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FF0000"/>
                  </a:solidFill>
                </a:rPr>
                <a:t>A</a:t>
              </a:r>
            </a:p>
          </p:txBody>
        </p:sp>
      </p:grpSp>
      <p:grpSp>
        <p:nvGrpSpPr>
          <p:cNvPr id="314509" name="Group 141"/>
          <p:cNvGrpSpPr>
            <a:grpSpLocks/>
          </p:cNvGrpSpPr>
          <p:nvPr/>
        </p:nvGrpSpPr>
        <p:grpSpPr bwMode="auto">
          <a:xfrm>
            <a:off x="6107113" y="2857500"/>
            <a:ext cx="2198687" cy="457200"/>
            <a:chOff x="3847" y="1800"/>
            <a:chExt cx="1385" cy="288"/>
          </a:xfrm>
        </p:grpSpPr>
        <p:grpSp>
          <p:nvGrpSpPr>
            <p:cNvPr id="7229" name="Group 76"/>
            <p:cNvGrpSpPr>
              <a:grpSpLocks/>
            </p:cNvGrpSpPr>
            <p:nvPr/>
          </p:nvGrpSpPr>
          <p:grpSpPr bwMode="auto">
            <a:xfrm flipH="1" flipV="1">
              <a:off x="3847" y="1856"/>
              <a:ext cx="1385" cy="213"/>
              <a:chOff x="624" y="960"/>
              <a:chExt cx="3325" cy="531"/>
            </a:xfrm>
          </p:grpSpPr>
          <p:grpSp>
            <p:nvGrpSpPr>
              <p:cNvPr id="7231" name="Group 77"/>
              <p:cNvGrpSpPr>
                <a:grpSpLocks/>
              </p:cNvGrpSpPr>
              <p:nvPr/>
            </p:nvGrpSpPr>
            <p:grpSpPr bwMode="auto">
              <a:xfrm>
                <a:off x="624" y="1008"/>
                <a:ext cx="1073" cy="483"/>
                <a:chOff x="2375" y="2170"/>
                <a:chExt cx="1073" cy="483"/>
              </a:xfrm>
            </p:grpSpPr>
            <p:sp>
              <p:nvSpPr>
                <p:cNvPr id="7245" name="Freeform 78"/>
                <p:cNvSpPr>
                  <a:spLocks/>
                </p:cNvSpPr>
                <p:nvPr/>
              </p:nvSpPr>
              <p:spPr bwMode="auto">
                <a:xfrm>
                  <a:off x="2375" y="2170"/>
                  <a:ext cx="1073" cy="483"/>
                </a:xfrm>
                <a:custGeom>
                  <a:avLst/>
                  <a:gdLst>
                    <a:gd name="T0" fmla="*/ 245 w 1073"/>
                    <a:gd name="T1" fmla="*/ 482 h 483"/>
                    <a:gd name="T2" fmla="*/ 260 w 1073"/>
                    <a:gd name="T3" fmla="*/ 477 h 483"/>
                    <a:gd name="T4" fmla="*/ 272 w 1073"/>
                    <a:gd name="T5" fmla="*/ 468 h 483"/>
                    <a:gd name="T6" fmla="*/ 282 w 1073"/>
                    <a:gd name="T7" fmla="*/ 455 h 483"/>
                    <a:gd name="T8" fmla="*/ 288 w 1073"/>
                    <a:gd name="T9" fmla="*/ 455 h 483"/>
                    <a:gd name="T10" fmla="*/ 298 w 1073"/>
                    <a:gd name="T11" fmla="*/ 468 h 483"/>
                    <a:gd name="T12" fmla="*/ 311 w 1073"/>
                    <a:gd name="T13" fmla="*/ 477 h 483"/>
                    <a:gd name="T14" fmla="*/ 326 w 1073"/>
                    <a:gd name="T15" fmla="*/ 482 h 483"/>
                    <a:gd name="T16" fmla="*/ 344 w 1073"/>
                    <a:gd name="T17" fmla="*/ 482 h 483"/>
                    <a:gd name="T18" fmla="*/ 362 w 1073"/>
                    <a:gd name="T19" fmla="*/ 474 h 483"/>
                    <a:gd name="T20" fmla="*/ 376 w 1073"/>
                    <a:gd name="T21" fmla="*/ 459 h 483"/>
                    <a:gd name="T22" fmla="*/ 385 w 1073"/>
                    <a:gd name="T23" fmla="*/ 441 h 483"/>
                    <a:gd name="T24" fmla="*/ 734 w 1073"/>
                    <a:gd name="T25" fmla="*/ 430 h 483"/>
                    <a:gd name="T26" fmla="*/ 739 w 1073"/>
                    <a:gd name="T27" fmla="*/ 450 h 483"/>
                    <a:gd name="T28" fmla="*/ 750 w 1073"/>
                    <a:gd name="T29" fmla="*/ 468 h 483"/>
                    <a:gd name="T30" fmla="*/ 767 w 1073"/>
                    <a:gd name="T31" fmla="*/ 479 h 483"/>
                    <a:gd name="T32" fmla="*/ 786 w 1073"/>
                    <a:gd name="T33" fmla="*/ 483 h 483"/>
                    <a:gd name="T34" fmla="*/ 801 w 1073"/>
                    <a:gd name="T35" fmla="*/ 481 h 483"/>
                    <a:gd name="T36" fmla="*/ 816 w 1073"/>
                    <a:gd name="T37" fmla="*/ 473 h 483"/>
                    <a:gd name="T38" fmla="*/ 827 w 1073"/>
                    <a:gd name="T39" fmla="*/ 462 h 483"/>
                    <a:gd name="T40" fmla="*/ 835 w 1073"/>
                    <a:gd name="T41" fmla="*/ 447 h 483"/>
                    <a:gd name="T42" fmla="*/ 843 w 1073"/>
                    <a:gd name="T43" fmla="*/ 462 h 483"/>
                    <a:gd name="T44" fmla="*/ 853 w 1073"/>
                    <a:gd name="T45" fmla="*/ 473 h 483"/>
                    <a:gd name="T46" fmla="*/ 868 w 1073"/>
                    <a:gd name="T47" fmla="*/ 481 h 483"/>
                    <a:gd name="T48" fmla="*/ 883 w 1073"/>
                    <a:gd name="T49" fmla="*/ 483 h 483"/>
                    <a:gd name="T50" fmla="*/ 902 w 1073"/>
                    <a:gd name="T51" fmla="*/ 479 h 483"/>
                    <a:gd name="T52" fmla="*/ 919 w 1073"/>
                    <a:gd name="T53" fmla="*/ 468 h 483"/>
                    <a:gd name="T54" fmla="*/ 930 w 1073"/>
                    <a:gd name="T55" fmla="*/ 450 h 483"/>
                    <a:gd name="T56" fmla="*/ 935 w 1073"/>
                    <a:gd name="T57" fmla="*/ 430 h 483"/>
                    <a:gd name="T58" fmla="*/ 994 w 1073"/>
                    <a:gd name="T59" fmla="*/ 302 h 483"/>
                    <a:gd name="T60" fmla="*/ 59 w 1073"/>
                    <a:gd name="T61" fmla="*/ 0 h 483"/>
                    <a:gd name="T62" fmla="*/ 74 w 1073"/>
                    <a:gd name="T63" fmla="*/ 430 h 483"/>
                    <a:gd name="T64" fmla="*/ 187 w 1073"/>
                    <a:gd name="T65" fmla="*/ 441 h 483"/>
                    <a:gd name="T66" fmla="*/ 195 w 1073"/>
                    <a:gd name="T67" fmla="*/ 459 h 483"/>
                    <a:gd name="T68" fmla="*/ 209 w 1073"/>
                    <a:gd name="T69" fmla="*/ 474 h 483"/>
                    <a:gd name="T70" fmla="*/ 228 w 1073"/>
                    <a:gd name="T71" fmla="*/ 482 h 483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0" t="0" r="r" b="b"/>
                  <a:pathLst>
                    <a:path w="1073" h="483">
                      <a:moveTo>
                        <a:pt x="237" y="483"/>
                      </a:moveTo>
                      <a:lnTo>
                        <a:pt x="245" y="482"/>
                      </a:lnTo>
                      <a:lnTo>
                        <a:pt x="253" y="481"/>
                      </a:lnTo>
                      <a:lnTo>
                        <a:pt x="260" y="477"/>
                      </a:lnTo>
                      <a:lnTo>
                        <a:pt x="267" y="473"/>
                      </a:lnTo>
                      <a:lnTo>
                        <a:pt x="272" y="468"/>
                      </a:lnTo>
                      <a:lnTo>
                        <a:pt x="278" y="462"/>
                      </a:lnTo>
                      <a:lnTo>
                        <a:pt x="282" y="455"/>
                      </a:lnTo>
                      <a:lnTo>
                        <a:pt x="285" y="447"/>
                      </a:lnTo>
                      <a:lnTo>
                        <a:pt x="288" y="455"/>
                      </a:lnTo>
                      <a:lnTo>
                        <a:pt x="294" y="462"/>
                      </a:lnTo>
                      <a:lnTo>
                        <a:pt x="298" y="468"/>
                      </a:lnTo>
                      <a:lnTo>
                        <a:pt x="305" y="473"/>
                      </a:lnTo>
                      <a:lnTo>
                        <a:pt x="311" y="477"/>
                      </a:lnTo>
                      <a:lnTo>
                        <a:pt x="319" y="481"/>
                      </a:lnTo>
                      <a:lnTo>
                        <a:pt x="326" y="482"/>
                      </a:lnTo>
                      <a:lnTo>
                        <a:pt x="334" y="483"/>
                      </a:lnTo>
                      <a:lnTo>
                        <a:pt x="344" y="482"/>
                      </a:lnTo>
                      <a:lnTo>
                        <a:pt x="354" y="479"/>
                      </a:lnTo>
                      <a:lnTo>
                        <a:pt x="362" y="474"/>
                      </a:lnTo>
                      <a:lnTo>
                        <a:pt x="370" y="468"/>
                      </a:lnTo>
                      <a:lnTo>
                        <a:pt x="376" y="459"/>
                      </a:lnTo>
                      <a:lnTo>
                        <a:pt x="382" y="450"/>
                      </a:lnTo>
                      <a:lnTo>
                        <a:pt x="385" y="441"/>
                      </a:lnTo>
                      <a:lnTo>
                        <a:pt x="386" y="430"/>
                      </a:lnTo>
                      <a:lnTo>
                        <a:pt x="734" y="430"/>
                      </a:lnTo>
                      <a:lnTo>
                        <a:pt x="735" y="441"/>
                      </a:lnTo>
                      <a:lnTo>
                        <a:pt x="739" y="450"/>
                      </a:lnTo>
                      <a:lnTo>
                        <a:pt x="744" y="459"/>
                      </a:lnTo>
                      <a:lnTo>
                        <a:pt x="750" y="468"/>
                      </a:lnTo>
                      <a:lnTo>
                        <a:pt x="758" y="474"/>
                      </a:lnTo>
                      <a:lnTo>
                        <a:pt x="767" y="479"/>
                      </a:lnTo>
                      <a:lnTo>
                        <a:pt x="776" y="482"/>
                      </a:lnTo>
                      <a:lnTo>
                        <a:pt x="786" y="483"/>
                      </a:lnTo>
                      <a:lnTo>
                        <a:pt x="794" y="482"/>
                      </a:lnTo>
                      <a:lnTo>
                        <a:pt x="801" y="481"/>
                      </a:lnTo>
                      <a:lnTo>
                        <a:pt x="809" y="477"/>
                      </a:lnTo>
                      <a:lnTo>
                        <a:pt x="816" y="473"/>
                      </a:lnTo>
                      <a:lnTo>
                        <a:pt x="822" y="468"/>
                      </a:lnTo>
                      <a:lnTo>
                        <a:pt x="827" y="462"/>
                      </a:lnTo>
                      <a:lnTo>
                        <a:pt x="832" y="455"/>
                      </a:lnTo>
                      <a:lnTo>
                        <a:pt x="835" y="447"/>
                      </a:lnTo>
                      <a:lnTo>
                        <a:pt x="838" y="455"/>
                      </a:lnTo>
                      <a:lnTo>
                        <a:pt x="843" y="462"/>
                      </a:lnTo>
                      <a:lnTo>
                        <a:pt x="848" y="468"/>
                      </a:lnTo>
                      <a:lnTo>
                        <a:pt x="853" y="473"/>
                      </a:lnTo>
                      <a:lnTo>
                        <a:pt x="860" y="477"/>
                      </a:lnTo>
                      <a:lnTo>
                        <a:pt x="868" y="481"/>
                      </a:lnTo>
                      <a:lnTo>
                        <a:pt x="875" y="482"/>
                      </a:lnTo>
                      <a:lnTo>
                        <a:pt x="883" y="483"/>
                      </a:lnTo>
                      <a:lnTo>
                        <a:pt x="893" y="482"/>
                      </a:lnTo>
                      <a:lnTo>
                        <a:pt x="902" y="479"/>
                      </a:lnTo>
                      <a:lnTo>
                        <a:pt x="911" y="474"/>
                      </a:lnTo>
                      <a:lnTo>
                        <a:pt x="919" y="468"/>
                      </a:lnTo>
                      <a:lnTo>
                        <a:pt x="925" y="459"/>
                      </a:lnTo>
                      <a:lnTo>
                        <a:pt x="930" y="450"/>
                      </a:lnTo>
                      <a:lnTo>
                        <a:pt x="934" y="441"/>
                      </a:lnTo>
                      <a:lnTo>
                        <a:pt x="935" y="430"/>
                      </a:lnTo>
                      <a:lnTo>
                        <a:pt x="1073" y="430"/>
                      </a:lnTo>
                      <a:lnTo>
                        <a:pt x="994" y="302"/>
                      </a:lnTo>
                      <a:lnTo>
                        <a:pt x="1038" y="0"/>
                      </a:lnTo>
                      <a:lnTo>
                        <a:pt x="59" y="0"/>
                      </a:lnTo>
                      <a:lnTo>
                        <a:pt x="0" y="309"/>
                      </a:lnTo>
                      <a:lnTo>
                        <a:pt x="74" y="430"/>
                      </a:lnTo>
                      <a:lnTo>
                        <a:pt x="185" y="430"/>
                      </a:lnTo>
                      <a:lnTo>
                        <a:pt x="187" y="441"/>
                      </a:lnTo>
                      <a:lnTo>
                        <a:pt x="190" y="450"/>
                      </a:lnTo>
                      <a:lnTo>
                        <a:pt x="195" y="459"/>
                      </a:lnTo>
                      <a:lnTo>
                        <a:pt x="202" y="468"/>
                      </a:lnTo>
                      <a:lnTo>
                        <a:pt x="209" y="474"/>
                      </a:lnTo>
                      <a:lnTo>
                        <a:pt x="218" y="479"/>
                      </a:lnTo>
                      <a:lnTo>
                        <a:pt x="228" y="482"/>
                      </a:lnTo>
                      <a:lnTo>
                        <a:pt x="237" y="48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46" name="Freeform 79"/>
                <p:cNvSpPr>
                  <a:spLocks/>
                </p:cNvSpPr>
                <p:nvPr/>
              </p:nvSpPr>
              <p:spPr bwMode="auto">
                <a:xfrm>
                  <a:off x="2415" y="2208"/>
                  <a:ext cx="965" cy="354"/>
                </a:xfrm>
                <a:custGeom>
                  <a:avLst/>
                  <a:gdLst>
                    <a:gd name="T0" fmla="*/ 0 w 965"/>
                    <a:gd name="T1" fmla="*/ 264 h 354"/>
                    <a:gd name="T2" fmla="*/ 50 w 965"/>
                    <a:gd name="T3" fmla="*/ 0 h 354"/>
                    <a:gd name="T4" fmla="*/ 954 w 965"/>
                    <a:gd name="T5" fmla="*/ 0 h 354"/>
                    <a:gd name="T6" fmla="*/ 918 w 965"/>
                    <a:gd name="T7" fmla="*/ 249 h 354"/>
                    <a:gd name="T8" fmla="*/ 131 w 965"/>
                    <a:gd name="T9" fmla="*/ 249 h 354"/>
                    <a:gd name="T10" fmla="*/ 161 w 965"/>
                    <a:gd name="T11" fmla="*/ 287 h 354"/>
                    <a:gd name="T12" fmla="*/ 924 w 965"/>
                    <a:gd name="T13" fmla="*/ 287 h 354"/>
                    <a:gd name="T14" fmla="*/ 965 w 965"/>
                    <a:gd name="T15" fmla="*/ 354 h 354"/>
                    <a:gd name="T16" fmla="*/ 55 w 965"/>
                    <a:gd name="T17" fmla="*/ 354 h 354"/>
                    <a:gd name="T18" fmla="*/ 0 w 965"/>
                    <a:gd name="T19" fmla="*/ 264 h 354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965" h="354">
                      <a:moveTo>
                        <a:pt x="0" y="264"/>
                      </a:moveTo>
                      <a:lnTo>
                        <a:pt x="50" y="0"/>
                      </a:lnTo>
                      <a:lnTo>
                        <a:pt x="954" y="0"/>
                      </a:lnTo>
                      <a:lnTo>
                        <a:pt x="918" y="249"/>
                      </a:lnTo>
                      <a:lnTo>
                        <a:pt x="131" y="249"/>
                      </a:lnTo>
                      <a:lnTo>
                        <a:pt x="161" y="287"/>
                      </a:lnTo>
                      <a:lnTo>
                        <a:pt x="924" y="287"/>
                      </a:lnTo>
                      <a:lnTo>
                        <a:pt x="965" y="354"/>
                      </a:lnTo>
                      <a:lnTo>
                        <a:pt x="55" y="354"/>
                      </a:lnTo>
                      <a:lnTo>
                        <a:pt x="0" y="264"/>
                      </a:lnTo>
                      <a:close/>
                    </a:path>
                  </a:pathLst>
                </a:custGeom>
                <a:solidFill>
                  <a:srgbClr val="3FB2E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47" name="Freeform 80"/>
                <p:cNvSpPr>
                  <a:spLocks/>
                </p:cNvSpPr>
                <p:nvPr/>
              </p:nvSpPr>
              <p:spPr bwMode="auto">
                <a:xfrm>
                  <a:off x="2650" y="2262"/>
                  <a:ext cx="138" cy="110"/>
                </a:xfrm>
                <a:custGeom>
                  <a:avLst/>
                  <a:gdLst>
                    <a:gd name="T0" fmla="*/ 138 w 138"/>
                    <a:gd name="T1" fmla="*/ 0 h 110"/>
                    <a:gd name="T2" fmla="*/ 17 w 138"/>
                    <a:gd name="T3" fmla="*/ 0 h 110"/>
                    <a:gd name="T4" fmla="*/ 0 w 138"/>
                    <a:gd name="T5" fmla="*/ 110 h 110"/>
                    <a:gd name="T6" fmla="*/ 122 w 138"/>
                    <a:gd name="T7" fmla="*/ 110 h 110"/>
                    <a:gd name="T8" fmla="*/ 138 w 138"/>
                    <a:gd name="T9" fmla="*/ 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8" h="110">
                      <a:moveTo>
                        <a:pt x="138" y="0"/>
                      </a:moveTo>
                      <a:lnTo>
                        <a:pt x="17" y="0"/>
                      </a:lnTo>
                      <a:lnTo>
                        <a:pt x="0" y="110"/>
                      </a:lnTo>
                      <a:lnTo>
                        <a:pt x="122" y="110"/>
                      </a:lnTo>
                      <a:lnTo>
                        <a:pt x="13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48" name="Freeform 81"/>
                <p:cNvSpPr>
                  <a:spLocks/>
                </p:cNvSpPr>
                <p:nvPr/>
              </p:nvSpPr>
              <p:spPr bwMode="auto">
                <a:xfrm>
                  <a:off x="2481" y="2262"/>
                  <a:ext cx="138" cy="110"/>
                </a:xfrm>
                <a:custGeom>
                  <a:avLst/>
                  <a:gdLst>
                    <a:gd name="T0" fmla="*/ 122 w 138"/>
                    <a:gd name="T1" fmla="*/ 110 h 110"/>
                    <a:gd name="T2" fmla="*/ 138 w 138"/>
                    <a:gd name="T3" fmla="*/ 0 h 110"/>
                    <a:gd name="T4" fmla="*/ 15 w 138"/>
                    <a:gd name="T5" fmla="*/ 0 h 110"/>
                    <a:gd name="T6" fmla="*/ 0 w 138"/>
                    <a:gd name="T7" fmla="*/ 110 h 110"/>
                    <a:gd name="T8" fmla="*/ 122 w 138"/>
                    <a:gd name="T9" fmla="*/ 11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8" h="110">
                      <a:moveTo>
                        <a:pt x="122" y="110"/>
                      </a:moveTo>
                      <a:lnTo>
                        <a:pt x="138" y="0"/>
                      </a:lnTo>
                      <a:lnTo>
                        <a:pt x="15" y="0"/>
                      </a:lnTo>
                      <a:lnTo>
                        <a:pt x="0" y="110"/>
                      </a:lnTo>
                      <a:lnTo>
                        <a:pt x="122" y="11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49" name="Freeform 82"/>
                <p:cNvSpPr>
                  <a:spLocks/>
                </p:cNvSpPr>
                <p:nvPr/>
              </p:nvSpPr>
              <p:spPr bwMode="auto">
                <a:xfrm>
                  <a:off x="2820" y="2262"/>
                  <a:ext cx="137" cy="110"/>
                </a:xfrm>
                <a:custGeom>
                  <a:avLst/>
                  <a:gdLst>
                    <a:gd name="T0" fmla="*/ 137 w 137"/>
                    <a:gd name="T1" fmla="*/ 0 h 110"/>
                    <a:gd name="T2" fmla="*/ 16 w 137"/>
                    <a:gd name="T3" fmla="*/ 0 h 110"/>
                    <a:gd name="T4" fmla="*/ 0 w 137"/>
                    <a:gd name="T5" fmla="*/ 110 h 110"/>
                    <a:gd name="T6" fmla="*/ 122 w 137"/>
                    <a:gd name="T7" fmla="*/ 110 h 110"/>
                    <a:gd name="T8" fmla="*/ 137 w 137"/>
                    <a:gd name="T9" fmla="*/ 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7" h="110">
                      <a:moveTo>
                        <a:pt x="137" y="0"/>
                      </a:moveTo>
                      <a:lnTo>
                        <a:pt x="16" y="0"/>
                      </a:lnTo>
                      <a:lnTo>
                        <a:pt x="0" y="110"/>
                      </a:lnTo>
                      <a:lnTo>
                        <a:pt x="122" y="110"/>
                      </a:lnTo>
                      <a:lnTo>
                        <a:pt x="137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50" name="Freeform 83"/>
                <p:cNvSpPr>
                  <a:spLocks/>
                </p:cNvSpPr>
                <p:nvPr/>
              </p:nvSpPr>
              <p:spPr bwMode="auto">
                <a:xfrm>
                  <a:off x="2989" y="2262"/>
                  <a:ext cx="136" cy="110"/>
                </a:xfrm>
                <a:custGeom>
                  <a:avLst/>
                  <a:gdLst>
                    <a:gd name="T0" fmla="*/ 136 w 136"/>
                    <a:gd name="T1" fmla="*/ 0 h 110"/>
                    <a:gd name="T2" fmla="*/ 16 w 136"/>
                    <a:gd name="T3" fmla="*/ 0 h 110"/>
                    <a:gd name="T4" fmla="*/ 0 w 136"/>
                    <a:gd name="T5" fmla="*/ 110 h 110"/>
                    <a:gd name="T6" fmla="*/ 121 w 136"/>
                    <a:gd name="T7" fmla="*/ 110 h 110"/>
                    <a:gd name="T8" fmla="*/ 136 w 136"/>
                    <a:gd name="T9" fmla="*/ 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" h="110">
                      <a:moveTo>
                        <a:pt x="136" y="0"/>
                      </a:moveTo>
                      <a:lnTo>
                        <a:pt x="16" y="0"/>
                      </a:lnTo>
                      <a:lnTo>
                        <a:pt x="0" y="110"/>
                      </a:lnTo>
                      <a:lnTo>
                        <a:pt x="121" y="110"/>
                      </a:lnTo>
                      <a:lnTo>
                        <a:pt x="13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51" name="Freeform 84"/>
                <p:cNvSpPr>
                  <a:spLocks/>
                </p:cNvSpPr>
                <p:nvPr/>
              </p:nvSpPr>
              <p:spPr bwMode="auto">
                <a:xfrm>
                  <a:off x="3162" y="2262"/>
                  <a:ext cx="138" cy="110"/>
                </a:xfrm>
                <a:custGeom>
                  <a:avLst/>
                  <a:gdLst>
                    <a:gd name="T0" fmla="*/ 138 w 138"/>
                    <a:gd name="T1" fmla="*/ 0 h 110"/>
                    <a:gd name="T2" fmla="*/ 17 w 138"/>
                    <a:gd name="T3" fmla="*/ 0 h 110"/>
                    <a:gd name="T4" fmla="*/ 0 w 138"/>
                    <a:gd name="T5" fmla="*/ 110 h 110"/>
                    <a:gd name="T6" fmla="*/ 123 w 138"/>
                    <a:gd name="T7" fmla="*/ 110 h 110"/>
                    <a:gd name="T8" fmla="*/ 138 w 138"/>
                    <a:gd name="T9" fmla="*/ 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8" h="110">
                      <a:moveTo>
                        <a:pt x="138" y="0"/>
                      </a:moveTo>
                      <a:lnTo>
                        <a:pt x="17" y="0"/>
                      </a:lnTo>
                      <a:lnTo>
                        <a:pt x="0" y="110"/>
                      </a:lnTo>
                      <a:lnTo>
                        <a:pt x="123" y="110"/>
                      </a:lnTo>
                      <a:lnTo>
                        <a:pt x="13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232" name="Group 85"/>
              <p:cNvGrpSpPr>
                <a:grpSpLocks/>
              </p:cNvGrpSpPr>
              <p:nvPr/>
            </p:nvGrpSpPr>
            <p:grpSpPr bwMode="auto">
              <a:xfrm>
                <a:off x="2832" y="960"/>
                <a:ext cx="1117" cy="518"/>
                <a:chOff x="3847" y="1511"/>
                <a:chExt cx="1117" cy="518"/>
              </a:xfrm>
            </p:grpSpPr>
            <p:sp>
              <p:nvSpPr>
                <p:cNvPr id="7241" name="Freeform 86"/>
                <p:cNvSpPr>
                  <a:spLocks/>
                </p:cNvSpPr>
                <p:nvPr/>
              </p:nvSpPr>
              <p:spPr bwMode="auto">
                <a:xfrm>
                  <a:off x="3847" y="1511"/>
                  <a:ext cx="1117" cy="518"/>
                </a:xfrm>
                <a:custGeom>
                  <a:avLst/>
                  <a:gdLst>
                    <a:gd name="T0" fmla="*/ 1117 w 1117"/>
                    <a:gd name="T1" fmla="*/ 161 h 518"/>
                    <a:gd name="T2" fmla="*/ 1114 w 1117"/>
                    <a:gd name="T3" fmla="*/ 145 h 518"/>
                    <a:gd name="T4" fmla="*/ 1105 w 1117"/>
                    <a:gd name="T5" fmla="*/ 132 h 518"/>
                    <a:gd name="T6" fmla="*/ 1092 w 1117"/>
                    <a:gd name="T7" fmla="*/ 123 h 518"/>
                    <a:gd name="T8" fmla="*/ 1078 w 1117"/>
                    <a:gd name="T9" fmla="*/ 121 h 518"/>
                    <a:gd name="T10" fmla="*/ 974 w 1117"/>
                    <a:gd name="T11" fmla="*/ 71 h 518"/>
                    <a:gd name="T12" fmla="*/ 970 w 1117"/>
                    <a:gd name="T13" fmla="*/ 57 h 518"/>
                    <a:gd name="T14" fmla="*/ 962 w 1117"/>
                    <a:gd name="T15" fmla="*/ 46 h 518"/>
                    <a:gd name="T16" fmla="*/ 950 w 1117"/>
                    <a:gd name="T17" fmla="*/ 39 h 518"/>
                    <a:gd name="T18" fmla="*/ 936 w 1117"/>
                    <a:gd name="T19" fmla="*/ 35 h 518"/>
                    <a:gd name="T20" fmla="*/ 760 w 1117"/>
                    <a:gd name="T21" fmla="*/ 0 h 518"/>
                    <a:gd name="T22" fmla="*/ 588 w 1117"/>
                    <a:gd name="T23" fmla="*/ 35 h 518"/>
                    <a:gd name="T24" fmla="*/ 0 w 1117"/>
                    <a:gd name="T25" fmla="*/ 344 h 518"/>
                    <a:gd name="T26" fmla="*/ 171 w 1117"/>
                    <a:gd name="T27" fmla="*/ 465 h 518"/>
                    <a:gd name="T28" fmla="*/ 176 w 1117"/>
                    <a:gd name="T29" fmla="*/ 485 h 518"/>
                    <a:gd name="T30" fmla="*/ 188 w 1117"/>
                    <a:gd name="T31" fmla="*/ 503 h 518"/>
                    <a:gd name="T32" fmla="*/ 204 w 1117"/>
                    <a:gd name="T33" fmla="*/ 514 h 518"/>
                    <a:gd name="T34" fmla="*/ 223 w 1117"/>
                    <a:gd name="T35" fmla="*/ 518 h 518"/>
                    <a:gd name="T36" fmla="*/ 239 w 1117"/>
                    <a:gd name="T37" fmla="*/ 516 h 518"/>
                    <a:gd name="T38" fmla="*/ 253 w 1117"/>
                    <a:gd name="T39" fmla="*/ 508 h 518"/>
                    <a:gd name="T40" fmla="*/ 264 w 1117"/>
                    <a:gd name="T41" fmla="*/ 497 h 518"/>
                    <a:gd name="T42" fmla="*/ 271 w 1117"/>
                    <a:gd name="T43" fmla="*/ 482 h 518"/>
                    <a:gd name="T44" fmla="*/ 280 w 1117"/>
                    <a:gd name="T45" fmla="*/ 497 h 518"/>
                    <a:gd name="T46" fmla="*/ 291 w 1117"/>
                    <a:gd name="T47" fmla="*/ 508 h 518"/>
                    <a:gd name="T48" fmla="*/ 305 w 1117"/>
                    <a:gd name="T49" fmla="*/ 516 h 518"/>
                    <a:gd name="T50" fmla="*/ 320 w 1117"/>
                    <a:gd name="T51" fmla="*/ 518 h 518"/>
                    <a:gd name="T52" fmla="*/ 339 w 1117"/>
                    <a:gd name="T53" fmla="*/ 514 h 518"/>
                    <a:gd name="T54" fmla="*/ 356 w 1117"/>
                    <a:gd name="T55" fmla="*/ 503 h 518"/>
                    <a:gd name="T56" fmla="*/ 368 w 1117"/>
                    <a:gd name="T57" fmla="*/ 485 h 518"/>
                    <a:gd name="T58" fmla="*/ 372 w 1117"/>
                    <a:gd name="T59" fmla="*/ 465 h 518"/>
                    <a:gd name="T60" fmla="*/ 718 w 1117"/>
                    <a:gd name="T61" fmla="*/ 476 h 518"/>
                    <a:gd name="T62" fmla="*/ 727 w 1117"/>
                    <a:gd name="T63" fmla="*/ 494 h 518"/>
                    <a:gd name="T64" fmla="*/ 741 w 1117"/>
                    <a:gd name="T65" fmla="*/ 509 h 518"/>
                    <a:gd name="T66" fmla="*/ 759 w 1117"/>
                    <a:gd name="T67" fmla="*/ 517 h 518"/>
                    <a:gd name="T68" fmla="*/ 776 w 1117"/>
                    <a:gd name="T69" fmla="*/ 517 h 518"/>
                    <a:gd name="T70" fmla="*/ 792 w 1117"/>
                    <a:gd name="T71" fmla="*/ 512 h 518"/>
                    <a:gd name="T72" fmla="*/ 805 w 1117"/>
                    <a:gd name="T73" fmla="*/ 503 h 518"/>
                    <a:gd name="T74" fmla="*/ 814 w 1117"/>
                    <a:gd name="T75" fmla="*/ 490 h 518"/>
                    <a:gd name="T76" fmla="*/ 821 w 1117"/>
                    <a:gd name="T77" fmla="*/ 490 h 518"/>
                    <a:gd name="T78" fmla="*/ 831 w 1117"/>
                    <a:gd name="T79" fmla="*/ 503 h 518"/>
                    <a:gd name="T80" fmla="*/ 843 w 1117"/>
                    <a:gd name="T81" fmla="*/ 512 h 518"/>
                    <a:gd name="T82" fmla="*/ 858 w 1117"/>
                    <a:gd name="T83" fmla="*/ 517 h 518"/>
                    <a:gd name="T84" fmla="*/ 875 w 1117"/>
                    <a:gd name="T85" fmla="*/ 517 h 518"/>
                    <a:gd name="T86" fmla="*/ 894 w 1117"/>
                    <a:gd name="T87" fmla="*/ 509 h 518"/>
                    <a:gd name="T88" fmla="*/ 908 w 1117"/>
                    <a:gd name="T89" fmla="*/ 494 h 518"/>
                    <a:gd name="T90" fmla="*/ 916 w 1117"/>
                    <a:gd name="T91" fmla="*/ 476 h 518"/>
                    <a:gd name="T92" fmla="*/ 1112 w 1117"/>
                    <a:gd name="T93" fmla="*/ 465 h 518"/>
                    <a:gd name="T94" fmla="*/ 1112 w 1117"/>
                    <a:gd name="T95" fmla="*/ 351 h 518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</a:gdLst>
                  <a:ahLst/>
                  <a:cxnLst>
                    <a:cxn ang="T96">
                      <a:pos x="T0" y="T1"/>
                    </a:cxn>
                    <a:cxn ang="T97">
                      <a:pos x="T2" y="T3"/>
                    </a:cxn>
                    <a:cxn ang="T98">
                      <a:pos x="T4" y="T5"/>
                    </a:cxn>
                    <a:cxn ang="T99">
                      <a:pos x="T6" y="T7"/>
                    </a:cxn>
                    <a:cxn ang="T100">
                      <a:pos x="T8" y="T9"/>
                    </a:cxn>
                    <a:cxn ang="T101">
                      <a:pos x="T10" y="T11"/>
                    </a:cxn>
                    <a:cxn ang="T102">
                      <a:pos x="T12" y="T13"/>
                    </a:cxn>
                    <a:cxn ang="T103">
                      <a:pos x="T14" y="T15"/>
                    </a:cxn>
                    <a:cxn ang="T104">
                      <a:pos x="T16" y="T17"/>
                    </a:cxn>
                    <a:cxn ang="T105">
                      <a:pos x="T18" y="T19"/>
                    </a:cxn>
                    <a:cxn ang="T106">
                      <a:pos x="T20" y="T21"/>
                    </a:cxn>
                    <a:cxn ang="T107">
                      <a:pos x="T22" y="T23"/>
                    </a:cxn>
                    <a:cxn ang="T108">
                      <a:pos x="T24" y="T25"/>
                    </a:cxn>
                    <a:cxn ang="T109">
                      <a:pos x="T26" y="T27"/>
                    </a:cxn>
                    <a:cxn ang="T110">
                      <a:pos x="T28" y="T29"/>
                    </a:cxn>
                    <a:cxn ang="T111">
                      <a:pos x="T30" y="T31"/>
                    </a:cxn>
                    <a:cxn ang="T112">
                      <a:pos x="T32" y="T33"/>
                    </a:cxn>
                    <a:cxn ang="T113">
                      <a:pos x="T34" y="T35"/>
                    </a:cxn>
                    <a:cxn ang="T114">
                      <a:pos x="T36" y="T37"/>
                    </a:cxn>
                    <a:cxn ang="T115">
                      <a:pos x="T38" y="T39"/>
                    </a:cxn>
                    <a:cxn ang="T116">
                      <a:pos x="T40" y="T41"/>
                    </a:cxn>
                    <a:cxn ang="T117">
                      <a:pos x="T42" y="T43"/>
                    </a:cxn>
                    <a:cxn ang="T118">
                      <a:pos x="T44" y="T45"/>
                    </a:cxn>
                    <a:cxn ang="T119">
                      <a:pos x="T46" y="T47"/>
                    </a:cxn>
                    <a:cxn ang="T120">
                      <a:pos x="T48" y="T49"/>
                    </a:cxn>
                    <a:cxn ang="T121">
                      <a:pos x="T50" y="T51"/>
                    </a:cxn>
                    <a:cxn ang="T122">
                      <a:pos x="T52" y="T53"/>
                    </a:cxn>
                    <a:cxn ang="T123">
                      <a:pos x="T54" y="T55"/>
                    </a:cxn>
                    <a:cxn ang="T124">
                      <a:pos x="T56" y="T57"/>
                    </a:cxn>
                    <a:cxn ang="T125">
                      <a:pos x="T58" y="T59"/>
                    </a:cxn>
                    <a:cxn ang="T126">
                      <a:pos x="T60" y="T61"/>
                    </a:cxn>
                    <a:cxn ang="T127">
                      <a:pos x="T62" y="T63"/>
                    </a:cxn>
                    <a:cxn ang="T128">
                      <a:pos x="T64" y="T65"/>
                    </a:cxn>
                    <a:cxn ang="T129">
                      <a:pos x="T66" y="T67"/>
                    </a:cxn>
                    <a:cxn ang="T130">
                      <a:pos x="T68" y="T69"/>
                    </a:cxn>
                    <a:cxn ang="T131">
                      <a:pos x="T70" y="T71"/>
                    </a:cxn>
                    <a:cxn ang="T132">
                      <a:pos x="T72" y="T73"/>
                    </a:cxn>
                    <a:cxn ang="T133">
                      <a:pos x="T74" y="T75"/>
                    </a:cxn>
                    <a:cxn ang="T134">
                      <a:pos x="T76" y="T77"/>
                    </a:cxn>
                    <a:cxn ang="T135">
                      <a:pos x="T78" y="T79"/>
                    </a:cxn>
                    <a:cxn ang="T136">
                      <a:pos x="T80" y="T81"/>
                    </a:cxn>
                    <a:cxn ang="T137">
                      <a:pos x="T82" y="T83"/>
                    </a:cxn>
                    <a:cxn ang="T138">
                      <a:pos x="T84" y="T85"/>
                    </a:cxn>
                    <a:cxn ang="T139">
                      <a:pos x="T86" y="T87"/>
                    </a:cxn>
                    <a:cxn ang="T140">
                      <a:pos x="T88" y="T89"/>
                    </a:cxn>
                    <a:cxn ang="T141">
                      <a:pos x="T90" y="T91"/>
                    </a:cxn>
                    <a:cxn ang="T142">
                      <a:pos x="T92" y="T93"/>
                    </a:cxn>
                    <a:cxn ang="T143">
                      <a:pos x="T94" y="T95"/>
                    </a:cxn>
                  </a:cxnLst>
                  <a:rect l="0" t="0" r="r" b="b"/>
                  <a:pathLst>
                    <a:path w="1117" h="518">
                      <a:moveTo>
                        <a:pt x="1112" y="351"/>
                      </a:moveTo>
                      <a:lnTo>
                        <a:pt x="1117" y="161"/>
                      </a:lnTo>
                      <a:lnTo>
                        <a:pt x="1116" y="152"/>
                      </a:lnTo>
                      <a:lnTo>
                        <a:pt x="1114" y="145"/>
                      </a:lnTo>
                      <a:lnTo>
                        <a:pt x="1110" y="138"/>
                      </a:lnTo>
                      <a:lnTo>
                        <a:pt x="1105" y="132"/>
                      </a:lnTo>
                      <a:lnTo>
                        <a:pt x="1099" y="126"/>
                      </a:lnTo>
                      <a:lnTo>
                        <a:pt x="1092" y="123"/>
                      </a:lnTo>
                      <a:lnTo>
                        <a:pt x="1086" y="122"/>
                      </a:lnTo>
                      <a:lnTo>
                        <a:pt x="1078" y="121"/>
                      </a:lnTo>
                      <a:lnTo>
                        <a:pt x="990" y="121"/>
                      </a:lnTo>
                      <a:lnTo>
                        <a:pt x="974" y="71"/>
                      </a:lnTo>
                      <a:lnTo>
                        <a:pt x="973" y="64"/>
                      </a:lnTo>
                      <a:lnTo>
                        <a:pt x="970" y="57"/>
                      </a:lnTo>
                      <a:lnTo>
                        <a:pt x="966" y="52"/>
                      </a:lnTo>
                      <a:lnTo>
                        <a:pt x="962" y="46"/>
                      </a:lnTo>
                      <a:lnTo>
                        <a:pt x="956" y="42"/>
                      </a:lnTo>
                      <a:lnTo>
                        <a:pt x="950" y="39"/>
                      </a:lnTo>
                      <a:lnTo>
                        <a:pt x="943" y="36"/>
                      </a:lnTo>
                      <a:lnTo>
                        <a:pt x="936" y="35"/>
                      </a:lnTo>
                      <a:lnTo>
                        <a:pt x="792" y="35"/>
                      </a:lnTo>
                      <a:lnTo>
                        <a:pt x="760" y="0"/>
                      </a:lnTo>
                      <a:lnTo>
                        <a:pt x="618" y="0"/>
                      </a:lnTo>
                      <a:lnTo>
                        <a:pt x="588" y="35"/>
                      </a:lnTo>
                      <a:lnTo>
                        <a:pt x="44" y="35"/>
                      </a:lnTo>
                      <a:lnTo>
                        <a:pt x="0" y="344"/>
                      </a:lnTo>
                      <a:lnTo>
                        <a:pt x="73" y="465"/>
                      </a:lnTo>
                      <a:lnTo>
                        <a:pt x="171" y="465"/>
                      </a:lnTo>
                      <a:lnTo>
                        <a:pt x="172" y="476"/>
                      </a:lnTo>
                      <a:lnTo>
                        <a:pt x="176" y="485"/>
                      </a:lnTo>
                      <a:lnTo>
                        <a:pt x="181" y="494"/>
                      </a:lnTo>
                      <a:lnTo>
                        <a:pt x="188" y="503"/>
                      </a:lnTo>
                      <a:lnTo>
                        <a:pt x="195" y="509"/>
                      </a:lnTo>
                      <a:lnTo>
                        <a:pt x="204" y="514"/>
                      </a:lnTo>
                      <a:lnTo>
                        <a:pt x="214" y="517"/>
                      </a:lnTo>
                      <a:lnTo>
                        <a:pt x="223" y="518"/>
                      </a:lnTo>
                      <a:lnTo>
                        <a:pt x="231" y="517"/>
                      </a:lnTo>
                      <a:lnTo>
                        <a:pt x="239" y="516"/>
                      </a:lnTo>
                      <a:lnTo>
                        <a:pt x="246" y="512"/>
                      </a:lnTo>
                      <a:lnTo>
                        <a:pt x="253" y="508"/>
                      </a:lnTo>
                      <a:lnTo>
                        <a:pt x="258" y="503"/>
                      </a:lnTo>
                      <a:lnTo>
                        <a:pt x="264" y="497"/>
                      </a:lnTo>
                      <a:lnTo>
                        <a:pt x="268" y="490"/>
                      </a:lnTo>
                      <a:lnTo>
                        <a:pt x="271" y="482"/>
                      </a:lnTo>
                      <a:lnTo>
                        <a:pt x="274" y="490"/>
                      </a:lnTo>
                      <a:lnTo>
                        <a:pt x="280" y="497"/>
                      </a:lnTo>
                      <a:lnTo>
                        <a:pt x="284" y="503"/>
                      </a:lnTo>
                      <a:lnTo>
                        <a:pt x="291" y="508"/>
                      </a:lnTo>
                      <a:lnTo>
                        <a:pt x="297" y="512"/>
                      </a:lnTo>
                      <a:lnTo>
                        <a:pt x="305" y="516"/>
                      </a:lnTo>
                      <a:lnTo>
                        <a:pt x="312" y="517"/>
                      </a:lnTo>
                      <a:lnTo>
                        <a:pt x="320" y="518"/>
                      </a:lnTo>
                      <a:lnTo>
                        <a:pt x="330" y="517"/>
                      </a:lnTo>
                      <a:lnTo>
                        <a:pt x="339" y="514"/>
                      </a:lnTo>
                      <a:lnTo>
                        <a:pt x="348" y="509"/>
                      </a:lnTo>
                      <a:lnTo>
                        <a:pt x="356" y="503"/>
                      </a:lnTo>
                      <a:lnTo>
                        <a:pt x="362" y="494"/>
                      </a:lnTo>
                      <a:lnTo>
                        <a:pt x="368" y="485"/>
                      </a:lnTo>
                      <a:lnTo>
                        <a:pt x="371" y="476"/>
                      </a:lnTo>
                      <a:lnTo>
                        <a:pt x="372" y="465"/>
                      </a:lnTo>
                      <a:lnTo>
                        <a:pt x="717" y="465"/>
                      </a:lnTo>
                      <a:lnTo>
                        <a:pt x="718" y="476"/>
                      </a:lnTo>
                      <a:lnTo>
                        <a:pt x="721" y="485"/>
                      </a:lnTo>
                      <a:lnTo>
                        <a:pt x="727" y="494"/>
                      </a:lnTo>
                      <a:lnTo>
                        <a:pt x="733" y="503"/>
                      </a:lnTo>
                      <a:lnTo>
                        <a:pt x="741" y="509"/>
                      </a:lnTo>
                      <a:lnTo>
                        <a:pt x="749" y="514"/>
                      </a:lnTo>
                      <a:lnTo>
                        <a:pt x="759" y="517"/>
                      </a:lnTo>
                      <a:lnTo>
                        <a:pt x="769" y="518"/>
                      </a:lnTo>
                      <a:lnTo>
                        <a:pt x="776" y="517"/>
                      </a:lnTo>
                      <a:lnTo>
                        <a:pt x="784" y="516"/>
                      </a:lnTo>
                      <a:lnTo>
                        <a:pt x="792" y="512"/>
                      </a:lnTo>
                      <a:lnTo>
                        <a:pt x="798" y="508"/>
                      </a:lnTo>
                      <a:lnTo>
                        <a:pt x="805" y="503"/>
                      </a:lnTo>
                      <a:lnTo>
                        <a:pt x="810" y="497"/>
                      </a:lnTo>
                      <a:lnTo>
                        <a:pt x="814" y="490"/>
                      </a:lnTo>
                      <a:lnTo>
                        <a:pt x="818" y="482"/>
                      </a:lnTo>
                      <a:lnTo>
                        <a:pt x="821" y="490"/>
                      </a:lnTo>
                      <a:lnTo>
                        <a:pt x="825" y="497"/>
                      </a:lnTo>
                      <a:lnTo>
                        <a:pt x="831" y="503"/>
                      </a:lnTo>
                      <a:lnTo>
                        <a:pt x="836" y="508"/>
                      </a:lnTo>
                      <a:lnTo>
                        <a:pt x="843" y="512"/>
                      </a:lnTo>
                      <a:lnTo>
                        <a:pt x="850" y="516"/>
                      </a:lnTo>
                      <a:lnTo>
                        <a:pt x="858" y="517"/>
                      </a:lnTo>
                      <a:lnTo>
                        <a:pt x="865" y="518"/>
                      </a:lnTo>
                      <a:lnTo>
                        <a:pt x="875" y="517"/>
                      </a:lnTo>
                      <a:lnTo>
                        <a:pt x="885" y="514"/>
                      </a:lnTo>
                      <a:lnTo>
                        <a:pt x="894" y="509"/>
                      </a:lnTo>
                      <a:lnTo>
                        <a:pt x="901" y="503"/>
                      </a:lnTo>
                      <a:lnTo>
                        <a:pt x="908" y="494"/>
                      </a:lnTo>
                      <a:lnTo>
                        <a:pt x="913" y="485"/>
                      </a:lnTo>
                      <a:lnTo>
                        <a:pt x="916" y="476"/>
                      </a:lnTo>
                      <a:lnTo>
                        <a:pt x="917" y="465"/>
                      </a:lnTo>
                      <a:lnTo>
                        <a:pt x="1112" y="465"/>
                      </a:lnTo>
                      <a:lnTo>
                        <a:pt x="1066" y="401"/>
                      </a:lnTo>
                      <a:lnTo>
                        <a:pt x="1112" y="35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42" name="Freeform 87"/>
                <p:cNvSpPr>
                  <a:spLocks/>
                </p:cNvSpPr>
                <p:nvPr/>
              </p:nvSpPr>
              <p:spPr bwMode="auto">
                <a:xfrm>
                  <a:off x="3888" y="1584"/>
                  <a:ext cx="1038" cy="354"/>
                </a:xfrm>
                <a:custGeom>
                  <a:avLst/>
                  <a:gdLst>
                    <a:gd name="T0" fmla="*/ 1033 w 1038"/>
                    <a:gd name="T1" fmla="*/ 263 h 354"/>
                    <a:gd name="T2" fmla="*/ 976 w 1038"/>
                    <a:gd name="T3" fmla="*/ 325 h 354"/>
                    <a:gd name="T4" fmla="*/ 997 w 1038"/>
                    <a:gd name="T5" fmla="*/ 354 h 354"/>
                    <a:gd name="T6" fmla="*/ 53 w 1038"/>
                    <a:gd name="T7" fmla="*/ 354 h 354"/>
                    <a:gd name="T8" fmla="*/ 12 w 1038"/>
                    <a:gd name="T9" fmla="*/ 287 h 354"/>
                    <a:gd name="T10" fmla="*/ 869 w 1038"/>
                    <a:gd name="T11" fmla="*/ 287 h 354"/>
                    <a:gd name="T12" fmla="*/ 842 w 1038"/>
                    <a:gd name="T13" fmla="*/ 249 h 354"/>
                    <a:gd name="T14" fmla="*/ 0 w 1038"/>
                    <a:gd name="T15" fmla="*/ 249 h 354"/>
                    <a:gd name="T16" fmla="*/ 36 w 1038"/>
                    <a:gd name="T17" fmla="*/ 0 h 354"/>
                    <a:gd name="T18" fmla="*/ 895 w 1038"/>
                    <a:gd name="T19" fmla="*/ 0 h 354"/>
                    <a:gd name="T20" fmla="*/ 895 w 1038"/>
                    <a:gd name="T21" fmla="*/ 0 h 354"/>
                    <a:gd name="T22" fmla="*/ 895 w 1038"/>
                    <a:gd name="T23" fmla="*/ 1 h 354"/>
                    <a:gd name="T24" fmla="*/ 895 w 1038"/>
                    <a:gd name="T25" fmla="*/ 1 h 354"/>
                    <a:gd name="T26" fmla="*/ 895 w 1038"/>
                    <a:gd name="T27" fmla="*/ 2 h 354"/>
                    <a:gd name="T28" fmla="*/ 895 w 1038"/>
                    <a:gd name="T29" fmla="*/ 5 h 354"/>
                    <a:gd name="T30" fmla="*/ 904 w 1038"/>
                    <a:gd name="T31" fmla="*/ 26 h 354"/>
                    <a:gd name="T32" fmla="*/ 788 w 1038"/>
                    <a:gd name="T33" fmla="*/ 26 h 354"/>
                    <a:gd name="T34" fmla="*/ 816 w 1038"/>
                    <a:gd name="T35" fmla="*/ 83 h 354"/>
                    <a:gd name="T36" fmla="*/ 1037 w 1038"/>
                    <a:gd name="T37" fmla="*/ 85 h 354"/>
                    <a:gd name="T38" fmla="*/ 1037 w 1038"/>
                    <a:gd name="T39" fmla="*/ 85 h 354"/>
                    <a:gd name="T40" fmla="*/ 1038 w 1038"/>
                    <a:gd name="T41" fmla="*/ 86 h 354"/>
                    <a:gd name="T42" fmla="*/ 1038 w 1038"/>
                    <a:gd name="T43" fmla="*/ 86 h 354"/>
                    <a:gd name="T44" fmla="*/ 1038 w 1038"/>
                    <a:gd name="T45" fmla="*/ 87 h 354"/>
                    <a:gd name="T46" fmla="*/ 1033 w 1038"/>
                    <a:gd name="T47" fmla="*/ 263 h 354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0" t="0" r="r" b="b"/>
                  <a:pathLst>
                    <a:path w="1038" h="354">
                      <a:moveTo>
                        <a:pt x="1033" y="263"/>
                      </a:moveTo>
                      <a:lnTo>
                        <a:pt x="976" y="325"/>
                      </a:lnTo>
                      <a:lnTo>
                        <a:pt x="997" y="354"/>
                      </a:lnTo>
                      <a:lnTo>
                        <a:pt x="53" y="354"/>
                      </a:lnTo>
                      <a:lnTo>
                        <a:pt x="12" y="287"/>
                      </a:lnTo>
                      <a:lnTo>
                        <a:pt x="869" y="287"/>
                      </a:lnTo>
                      <a:lnTo>
                        <a:pt x="842" y="249"/>
                      </a:lnTo>
                      <a:lnTo>
                        <a:pt x="0" y="249"/>
                      </a:lnTo>
                      <a:lnTo>
                        <a:pt x="36" y="0"/>
                      </a:lnTo>
                      <a:lnTo>
                        <a:pt x="895" y="0"/>
                      </a:lnTo>
                      <a:lnTo>
                        <a:pt x="895" y="1"/>
                      </a:lnTo>
                      <a:lnTo>
                        <a:pt x="895" y="2"/>
                      </a:lnTo>
                      <a:lnTo>
                        <a:pt x="895" y="5"/>
                      </a:lnTo>
                      <a:lnTo>
                        <a:pt x="904" y="26"/>
                      </a:lnTo>
                      <a:lnTo>
                        <a:pt x="788" y="26"/>
                      </a:lnTo>
                      <a:lnTo>
                        <a:pt x="816" y="83"/>
                      </a:lnTo>
                      <a:lnTo>
                        <a:pt x="1037" y="85"/>
                      </a:lnTo>
                      <a:lnTo>
                        <a:pt x="1038" y="86"/>
                      </a:lnTo>
                      <a:lnTo>
                        <a:pt x="1038" y="87"/>
                      </a:lnTo>
                      <a:lnTo>
                        <a:pt x="1033" y="263"/>
                      </a:lnTo>
                      <a:close/>
                    </a:path>
                  </a:pathLst>
                </a:custGeom>
                <a:solidFill>
                  <a:srgbClr val="3FB2E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43" name="Freeform 88"/>
                <p:cNvSpPr>
                  <a:spLocks/>
                </p:cNvSpPr>
                <p:nvPr/>
              </p:nvSpPr>
              <p:spPr bwMode="auto">
                <a:xfrm>
                  <a:off x="4873" y="1694"/>
                  <a:ext cx="35" cy="75"/>
                </a:xfrm>
                <a:custGeom>
                  <a:avLst/>
                  <a:gdLst>
                    <a:gd name="T0" fmla="*/ 17 w 35"/>
                    <a:gd name="T1" fmla="*/ 0 h 75"/>
                    <a:gd name="T2" fmla="*/ 11 w 35"/>
                    <a:gd name="T3" fmla="*/ 3 h 75"/>
                    <a:gd name="T4" fmla="*/ 5 w 35"/>
                    <a:gd name="T5" fmla="*/ 11 h 75"/>
                    <a:gd name="T6" fmla="*/ 1 w 35"/>
                    <a:gd name="T7" fmla="*/ 24 h 75"/>
                    <a:gd name="T8" fmla="*/ 0 w 35"/>
                    <a:gd name="T9" fmla="*/ 38 h 75"/>
                    <a:gd name="T10" fmla="*/ 1 w 35"/>
                    <a:gd name="T11" fmla="*/ 53 h 75"/>
                    <a:gd name="T12" fmla="*/ 5 w 35"/>
                    <a:gd name="T13" fmla="*/ 64 h 75"/>
                    <a:gd name="T14" fmla="*/ 11 w 35"/>
                    <a:gd name="T15" fmla="*/ 71 h 75"/>
                    <a:gd name="T16" fmla="*/ 17 w 35"/>
                    <a:gd name="T17" fmla="*/ 75 h 75"/>
                    <a:gd name="T18" fmla="*/ 24 w 35"/>
                    <a:gd name="T19" fmla="*/ 71 h 75"/>
                    <a:gd name="T20" fmla="*/ 29 w 35"/>
                    <a:gd name="T21" fmla="*/ 64 h 75"/>
                    <a:gd name="T22" fmla="*/ 34 w 35"/>
                    <a:gd name="T23" fmla="*/ 53 h 75"/>
                    <a:gd name="T24" fmla="*/ 35 w 35"/>
                    <a:gd name="T25" fmla="*/ 38 h 75"/>
                    <a:gd name="T26" fmla="*/ 34 w 35"/>
                    <a:gd name="T27" fmla="*/ 24 h 75"/>
                    <a:gd name="T28" fmla="*/ 29 w 35"/>
                    <a:gd name="T29" fmla="*/ 11 h 75"/>
                    <a:gd name="T30" fmla="*/ 24 w 35"/>
                    <a:gd name="T31" fmla="*/ 3 h 75"/>
                    <a:gd name="T32" fmla="*/ 17 w 35"/>
                    <a:gd name="T33" fmla="*/ 0 h 75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0" t="0" r="r" b="b"/>
                  <a:pathLst>
                    <a:path w="35" h="75">
                      <a:moveTo>
                        <a:pt x="17" y="0"/>
                      </a:moveTo>
                      <a:lnTo>
                        <a:pt x="11" y="3"/>
                      </a:lnTo>
                      <a:lnTo>
                        <a:pt x="5" y="11"/>
                      </a:lnTo>
                      <a:lnTo>
                        <a:pt x="1" y="24"/>
                      </a:lnTo>
                      <a:lnTo>
                        <a:pt x="0" y="38"/>
                      </a:lnTo>
                      <a:lnTo>
                        <a:pt x="1" y="53"/>
                      </a:lnTo>
                      <a:lnTo>
                        <a:pt x="5" y="64"/>
                      </a:lnTo>
                      <a:lnTo>
                        <a:pt x="11" y="71"/>
                      </a:lnTo>
                      <a:lnTo>
                        <a:pt x="17" y="75"/>
                      </a:lnTo>
                      <a:lnTo>
                        <a:pt x="24" y="71"/>
                      </a:lnTo>
                      <a:lnTo>
                        <a:pt x="29" y="64"/>
                      </a:lnTo>
                      <a:lnTo>
                        <a:pt x="34" y="53"/>
                      </a:lnTo>
                      <a:lnTo>
                        <a:pt x="35" y="38"/>
                      </a:lnTo>
                      <a:lnTo>
                        <a:pt x="34" y="24"/>
                      </a:lnTo>
                      <a:lnTo>
                        <a:pt x="29" y="11"/>
                      </a:lnTo>
                      <a:lnTo>
                        <a:pt x="24" y="3"/>
                      </a:lnTo>
                      <a:lnTo>
                        <a:pt x="17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44" name="Freeform 89"/>
                <p:cNvSpPr>
                  <a:spLocks/>
                </p:cNvSpPr>
                <p:nvPr/>
              </p:nvSpPr>
              <p:spPr bwMode="auto">
                <a:xfrm>
                  <a:off x="4481" y="1614"/>
                  <a:ext cx="189" cy="49"/>
                </a:xfrm>
                <a:custGeom>
                  <a:avLst/>
                  <a:gdLst>
                    <a:gd name="T0" fmla="*/ 23 w 189"/>
                    <a:gd name="T1" fmla="*/ 49 h 49"/>
                    <a:gd name="T2" fmla="*/ 0 w 189"/>
                    <a:gd name="T3" fmla="*/ 0 h 49"/>
                    <a:gd name="T4" fmla="*/ 162 w 189"/>
                    <a:gd name="T5" fmla="*/ 0 h 49"/>
                    <a:gd name="T6" fmla="*/ 189 w 189"/>
                    <a:gd name="T7" fmla="*/ 49 h 49"/>
                    <a:gd name="T8" fmla="*/ 23 w 189"/>
                    <a:gd name="T9" fmla="*/ 49 h 4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89" h="49">
                      <a:moveTo>
                        <a:pt x="23" y="49"/>
                      </a:moveTo>
                      <a:lnTo>
                        <a:pt x="0" y="0"/>
                      </a:lnTo>
                      <a:lnTo>
                        <a:pt x="162" y="0"/>
                      </a:lnTo>
                      <a:lnTo>
                        <a:pt x="189" y="49"/>
                      </a:lnTo>
                      <a:lnTo>
                        <a:pt x="23" y="4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233" name="Group 90"/>
              <p:cNvGrpSpPr>
                <a:grpSpLocks/>
              </p:cNvGrpSpPr>
              <p:nvPr/>
            </p:nvGrpSpPr>
            <p:grpSpPr bwMode="auto">
              <a:xfrm>
                <a:off x="1728" y="1008"/>
                <a:ext cx="1073" cy="483"/>
                <a:chOff x="2375" y="2170"/>
                <a:chExt cx="1073" cy="483"/>
              </a:xfrm>
            </p:grpSpPr>
            <p:sp>
              <p:nvSpPr>
                <p:cNvPr id="7234" name="Freeform 91"/>
                <p:cNvSpPr>
                  <a:spLocks/>
                </p:cNvSpPr>
                <p:nvPr/>
              </p:nvSpPr>
              <p:spPr bwMode="auto">
                <a:xfrm>
                  <a:off x="2375" y="2170"/>
                  <a:ext cx="1073" cy="483"/>
                </a:xfrm>
                <a:custGeom>
                  <a:avLst/>
                  <a:gdLst>
                    <a:gd name="T0" fmla="*/ 245 w 1073"/>
                    <a:gd name="T1" fmla="*/ 482 h 483"/>
                    <a:gd name="T2" fmla="*/ 260 w 1073"/>
                    <a:gd name="T3" fmla="*/ 477 h 483"/>
                    <a:gd name="T4" fmla="*/ 272 w 1073"/>
                    <a:gd name="T5" fmla="*/ 468 h 483"/>
                    <a:gd name="T6" fmla="*/ 282 w 1073"/>
                    <a:gd name="T7" fmla="*/ 455 h 483"/>
                    <a:gd name="T8" fmla="*/ 288 w 1073"/>
                    <a:gd name="T9" fmla="*/ 455 h 483"/>
                    <a:gd name="T10" fmla="*/ 298 w 1073"/>
                    <a:gd name="T11" fmla="*/ 468 h 483"/>
                    <a:gd name="T12" fmla="*/ 311 w 1073"/>
                    <a:gd name="T13" fmla="*/ 477 h 483"/>
                    <a:gd name="T14" fmla="*/ 326 w 1073"/>
                    <a:gd name="T15" fmla="*/ 482 h 483"/>
                    <a:gd name="T16" fmla="*/ 344 w 1073"/>
                    <a:gd name="T17" fmla="*/ 482 h 483"/>
                    <a:gd name="T18" fmla="*/ 362 w 1073"/>
                    <a:gd name="T19" fmla="*/ 474 h 483"/>
                    <a:gd name="T20" fmla="*/ 376 w 1073"/>
                    <a:gd name="T21" fmla="*/ 459 h 483"/>
                    <a:gd name="T22" fmla="*/ 385 w 1073"/>
                    <a:gd name="T23" fmla="*/ 441 h 483"/>
                    <a:gd name="T24" fmla="*/ 734 w 1073"/>
                    <a:gd name="T25" fmla="*/ 430 h 483"/>
                    <a:gd name="T26" fmla="*/ 739 w 1073"/>
                    <a:gd name="T27" fmla="*/ 450 h 483"/>
                    <a:gd name="T28" fmla="*/ 750 w 1073"/>
                    <a:gd name="T29" fmla="*/ 468 h 483"/>
                    <a:gd name="T30" fmla="*/ 767 w 1073"/>
                    <a:gd name="T31" fmla="*/ 479 h 483"/>
                    <a:gd name="T32" fmla="*/ 786 w 1073"/>
                    <a:gd name="T33" fmla="*/ 483 h 483"/>
                    <a:gd name="T34" fmla="*/ 801 w 1073"/>
                    <a:gd name="T35" fmla="*/ 481 h 483"/>
                    <a:gd name="T36" fmla="*/ 816 w 1073"/>
                    <a:gd name="T37" fmla="*/ 473 h 483"/>
                    <a:gd name="T38" fmla="*/ 827 w 1073"/>
                    <a:gd name="T39" fmla="*/ 462 h 483"/>
                    <a:gd name="T40" fmla="*/ 835 w 1073"/>
                    <a:gd name="T41" fmla="*/ 447 h 483"/>
                    <a:gd name="T42" fmla="*/ 843 w 1073"/>
                    <a:gd name="T43" fmla="*/ 462 h 483"/>
                    <a:gd name="T44" fmla="*/ 853 w 1073"/>
                    <a:gd name="T45" fmla="*/ 473 h 483"/>
                    <a:gd name="T46" fmla="*/ 868 w 1073"/>
                    <a:gd name="T47" fmla="*/ 481 h 483"/>
                    <a:gd name="T48" fmla="*/ 883 w 1073"/>
                    <a:gd name="T49" fmla="*/ 483 h 483"/>
                    <a:gd name="T50" fmla="*/ 902 w 1073"/>
                    <a:gd name="T51" fmla="*/ 479 h 483"/>
                    <a:gd name="T52" fmla="*/ 919 w 1073"/>
                    <a:gd name="T53" fmla="*/ 468 h 483"/>
                    <a:gd name="T54" fmla="*/ 930 w 1073"/>
                    <a:gd name="T55" fmla="*/ 450 h 483"/>
                    <a:gd name="T56" fmla="*/ 935 w 1073"/>
                    <a:gd name="T57" fmla="*/ 430 h 483"/>
                    <a:gd name="T58" fmla="*/ 994 w 1073"/>
                    <a:gd name="T59" fmla="*/ 302 h 483"/>
                    <a:gd name="T60" fmla="*/ 59 w 1073"/>
                    <a:gd name="T61" fmla="*/ 0 h 483"/>
                    <a:gd name="T62" fmla="*/ 74 w 1073"/>
                    <a:gd name="T63" fmla="*/ 430 h 483"/>
                    <a:gd name="T64" fmla="*/ 187 w 1073"/>
                    <a:gd name="T65" fmla="*/ 441 h 483"/>
                    <a:gd name="T66" fmla="*/ 195 w 1073"/>
                    <a:gd name="T67" fmla="*/ 459 h 483"/>
                    <a:gd name="T68" fmla="*/ 209 w 1073"/>
                    <a:gd name="T69" fmla="*/ 474 h 483"/>
                    <a:gd name="T70" fmla="*/ 228 w 1073"/>
                    <a:gd name="T71" fmla="*/ 482 h 483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0" t="0" r="r" b="b"/>
                  <a:pathLst>
                    <a:path w="1073" h="483">
                      <a:moveTo>
                        <a:pt x="237" y="483"/>
                      </a:moveTo>
                      <a:lnTo>
                        <a:pt x="245" y="482"/>
                      </a:lnTo>
                      <a:lnTo>
                        <a:pt x="253" y="481"/>
                      </a:lnTo>
                      <a:lnTo>
                        <a:pt x="260" y="477"/>
                      </a:lnTo>
                      <a:lnTo>
                        <a:pt x="267" y="473"/>
                      </a:lnTo>
                      <a:lnTo>
                        <a:pt x="272" y="468"/>
                      </a:lnTo>
                      <a:lnTo>
                        <a:pt x="278" y="462"/>
                      </a:lnTo>
                      <a:lnTo>
                        <a:pt x="282" y="455"/>
                      </a:lnTo>
                      <a:lnTo>
                        <a:pt x="285" y="447"/>
                      </a:lnTo>
                      <a:lnTo>
                        <a:pt x="288" y="455"/>
                      </a:lnTo>
                      <a:lnTo>
                        <a:pt x="294" y="462"/>
                      </a:lnTo>
                      <a:lnTo>
                        <a:pt x="298" y="468"/>
                      </a:lnTo>
                      <a:lnTo>
                        <a:pt x="305" y="473"/>
                      </a:lnTo>
                      <a:lnTo>
                        <a:pt x="311" y="477"/>
                      </a:lnTo>
                      <a:lnTo>
                        <a:pt x="319" y="481"/>
                      </a:lnTo>
                      <a:lnTo>
                        <a:pt x="326" y="482"/>
                      </a:lnTo>
                      <a:lnTo>
                        <a:pt x="334" y="483"/>
                      </a:lnTo>
                      <a:lnTo>
                        <a:pt x="344" y="482"/>
                      </a:lnTo>
                      <a:lnTo>
                        <a:pt x="354" y="479"/>
                      </a:lnTo>
                      <a:lnTo>
                        <a:pt x="362" y="474"/>
                      </a:lnTo>
                      <a:lnTo>
                        <a:pt x="370" y="468"/>
                      </a:lnTo>
                      <a:lnTo>
                        <a:pt x="376" y="459"/>
                      </a:lnTo>
                      <a:lnTo>
                        <a:pt x="382" y="450"/>
                      </a:lnTo>
                      <a:lnTo>
                        <a:pt x="385" y="441"/>
                      </a:lnTo>
                      <a:lnTo>
                        <a:pt x="386" y="430"/>
                      </a:lnTo>
                      <a:lnTo>
                        <a:pt x="734" y="430"/>
                      </a:lnTo>
                      <a:lnTo>
                        <a:pt x="735" y="441"/>
                      </a:lnTo>
                      <a:lnTo>
                        <a:pt x="739" y="450"/>
                      </a:lnTo>
                      <a:lnTo>
                        <a:pt x="744" y="459"/>
                      </a:lnTo>
                      <a:lnTo>
                        <a:pt x="750" y="468"/>
                      </a:lnTo>
                      <a:lnTo>
                        <a:pt x="758" y="474"/>
                      </a:lnTo>
                      <a:lnTo>
                        <a:pt x="767" y="479"/>
                      </a:lnTo>
                      <a:lnTo>
                        <a:pt x="776" y="482"/>
                      </a:lnTo>
                      <a:lnTo>
                        <a:pt x="786" y="483"/>
                      </a:lnTo>
                      <a:lnTo>
                        <a:pt x="794" y="482"/>
                      </a:lnTo>
                      <a:lnTo>
                        <a:pt x="801" y="481"/>
                      </a:lnTo>
                      <a:lnTo>
                        <a:pt x="809" y="477"/>
                      </a:lnTo>
                      <a:lnTo>
                        <a:pt x="816" y="473"/>
                      </a:lnTo>
                      <a:lnTo>
                        <a:pt x="822" y="468"/>
                      </a:lnTo>
                      <a:lnTo>
                        <a:pt x="827" y="462"/>
                      </a:lnTo>
                      <a:lnTo>
                        <a:pt x="832" y="455"/>
                      </a:lnTo>
                      <a:lnTo>
                        <a:pt x="835" y="447"/>
                      </a:lnTo>
                      <a:lnTo>
                        <a:pt x="838" y="455"/>
                      </a:lnTo>
                      <a:lnTo>
                        <a:pt x="843" y="462"/>
                      </a:lnTo>
                      <a:lnTo>
                        <a:pt x="848" y="468"/>
                      </a:lnTo>
                      <a:lnTo>
                        <a:pt x="853" y="473"/>
                      </a:lnTo>
                      <a:lnTo>
                        <a:pt x="860" y="477"/>
                      </a:lnTo>
                      <a:lnTo>
                        <a:pt x="868" y="481"/>
                      </a:lnTo>
                      <a:lnTo>
                        <a:pt x="875" y="482"/>
                      </a:lnTo>
                      <a:lnTo>
                        <a:pt x="883" y="483"/>
                      </a:lnTo>
                      <a:lnTo>
                        <a:pt x="893" y="482"/>
                      </a:lnTo>
                      <a:lnTo>
                        <a:pt x="902" y="479"/>
                      </a:lnTo>
                      <a:lnTo>
                        <a:pt x="911" y="474"/>
                      </a:lnTo>
                      <a:lnTo>
                        <a:pt x="919" y="468"/>
                      </a:lnTo>
                      <a:lnTo>
                        <a:pt x="925" y="459"/>
                      </a:lnTo>
                      <a:lnTo>
                        <a:pt x="930" y="450"/>
                      </a:lnTo>
                      <a:lnTo>
                        <a:pt x="934" y="441"/>
                      </a:lnTo>
                      <a:lnTo>
                        <a:pt x="935" y="430"/>
                      </a:lnTo>
                      <a:lnTo>
                        <a:pt x="1073" y="430"/>
                      </a:lnTo>
                      <a:lnTo>
                        <a:pt x="994" y="302"/>
                      </a:lnTo>
                      <a:lnTo>
                        <a:pt x="1038" y="0"/>
                      </a:lnTo>
                      <a:lnTo>
                        <a:pt x="59" y="0"/>
                      </a:lnTo>
                      <a:lnTo>
                        <a:pt x="0" y="309"/>
                      </a:lnTo>
                      <a:lnTo>
                        <a:pt x="74" y="430"/>
                      </a:lnTo>
                      <a:lnTo>
                        <a:pt x="185" y="430"/>
                      </a:lnTo>
                      <a:lnTo>
                        <a:pt x="187" y="441"/>
                      </a:lnTo>
                      <a:lnTo>
                        <a:pt x="190" y="450"/>
                      </a:lnTo>
                      <a:lnTo>
                        <a:pt x="195" y="459"/>
                      </a:lnTo>
                      <a:lnTo>
                        <a:pt x="202" y="468"/>
                      </a:lnTo>
                      <a:lnTo>
                        <a:pt x="209" y="474"/>
                      </a:lnTo>
                      <a:lnTo>
                        <a:pt x="218" y="479"/>
                      </a:lnTo>
                      <a:lnTo>
                        <a:pt x="228" y="482"/>
                      </a:lnTo>
                      <a:lnTo>
                        <a:pt x="237" y="48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35" name="Freeform 92"/>
                <p:cNvSpPr>
                  <a:spLocks/>
                </p:cNvSpPr>
                <p:nvPr/>
              </p:nvSpPr>
              <p:spPr bwMode="auto">
                <a:xfrm>
                  <a:off x="2415" y="2208"/>
                  <a:ext cx="965" cy="354"/>
                </a:xfrm>
                <a:custGeom>
                  <a:avLst/>
                  <a:gdLst>
                    <a:gd name="T0" fmla="*/ 0 w 965"/>
                    <a:gd name="T1" fmla="*/ 264 h 354"/>
                    <a:gd name="T2" fmla="*/ 50 w 965"/>
                    <a:gd name="T3" fmla="*/ 0 h 354"/>
                    <a:gd name="T4" fmla="*/ 954 w 965"/>
                    <a:gd name="T5" fmla="*/ 0 h 354"/>
                    <a:gd name="T6" fmla="*/ 918 w 965"/>
                    <a:gd name="T7" fmla="*/ 249 h 354"/>
                    <a:gd name="T8" fmla="*/ 131 w 965"/>
                    <a:gd name="T9" fmla="*/ 249 h 354"/>
                    <a:gd name="T10" fmla="*/ 161 w 965"/>
                    <a:gd name="T11" fmla="*/ 287 h 354"/>
                    <a:gd name="T12" fmla="*/ 924 w 965"/>
                    <a:gd name="T13" fmla="*/ 287 h 354"/>
                    <a:gd name="T14" fmla="*/ 965 w 965"/>
                    <a:gd name="T15" fmla="*/ 354 h 354"/>
                    <a:gd name="T16" fmla="*/ 55 w 965"/>
                    <a:gd name="T17" fmla="*/ 354 h 354"/>
                    <a:gd name="T18" fmla="*/ 0 w 965"/>
                    <a:gd name="T19" fmla="*/ 264 h 354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965" h="354">
                      <a:moveTo>
                        <a:pt x="0" y="264"/>
                      </a:moveTo>
                      <a:lnTo>
                        <a:pt x="50" y="0"/>
                      </a:lnTo>
                      <a:lnTo>
                        <a:pt x="954" y="0"/>
                      </a:lnTo>
                      <a:lnTo>
                        <a:pt x="918" y="249"/>
                      </a:lnTo>
                      <a:lnTo>
                        <a:pt x="131" y="249"/>
                      </a:lnTo>
                      <a:lnTo>
                        <a:pt x="161" y="287"/>
                      </a:lnTo>
                      <a:lnTo>
                        <a:pt x="924" y="287"/>
                      </a:lnTo>
                      <a:lnTo>
                        <a:pt x="965" y="354"/>
                      </a:lnTo>
                      <a:lnTo>
                        <a:pt x="55" y="354"/>
                      </a:lnTo>
                      <a:lnTo>
                        <a:pt x="0" y="264"/>
                      </a:lnTo>
                      <a:close/>
                    </a:path>
                  </a:pathLst>
                </a:custGeom>
                <a:solidFill>
                  <a:srgbClr val="3FB2E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36" name="Freeform 93"/>
                <p:cNvSpPr>
                  <a:spLocks/>
                </p:cNvSpPr>
                <p:nvPr/>
              </p:nvSpPr>
              <p:spPr bwMode="auto">
                <a:xfrm>
                  <a:off x="2650" y="2262"/>
                  <a:ext cx="138" cy="110"/>
                </a:xfrm>
                <a:custGeom>
                  <a:avLst/>
                  <a:gdLst>
                    <a:gd name="T0" fmla="*/ 138 w 138"/>
                    <a:gd name="T1" fmla="*/ 0 h 110"/>
                    <a:gd name="T2" fmla="*/ 17 w 138"/>
                    <a:gd name="T3" fmla="*/ 0 h 110"/>
                    <a:gd name="T4" fmla="*/ 0 w 138"/>
                    <a:gd name="T5" fmla="*/ 110 h 110"/>
                    <a:gd name="T6" fmla="*/ 122 w 138"/>
                    <a:gd name="T7" fmla="*/ 110 h 110"/>
                    <a:gd name="T8" fmla="*/ 138 w 138"/>
                    <a:gd name="T9" fmla="*/ 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8" h="110">
                      <a:moveTo>
                        <a:pt x="138" y="0"/>
                      </a:moveTo>
                      <a:lnTo>
                        <a:pt x="17" y="0"/>
                      </a:lnTo>
                      <a:lnTo>
                        <a:pt x="0" y="110"/>
                      </a:lnTo>
                      <a:lnTo>
                        <a:pt x="122" y="110"/>
                      </a:lnTo>
                      <a:lnTo>
                        <a:pt x="13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37" name="Freeform 94"/>
                <p:cNvSpPr>
                  <a:spLocks/>
                </p:cNvSpPr>
                <p:nvPr/>
              </p:nvSpPr>
              <p:spPr bwMode="auto">
                <a:xfrm>
                  <a:off x="2481" y="2262"/>
                  <a:ext cx="138" cy="110"/>
                </a:xfrm>
                <a:custGeom>
                  <a:avLst/>
                  <a:gdLst>
                    <a:gd name="T0" fmla="*/ 122 w 138"/>
                    <a:gd name="T1" fmla="*/ 110 h 110"/>
                    <a:gd name="T2" fmla="*/ 138 w 138"/>
                    <a:gd name="T3" fmla="*/ 0 h 110"/>
                    <a:gd name="T4" fmla="*/ 15 w 138"/>
                    <a:gd name="T5" fmla="*/ 0 h 110"/>
                    <a:gd name="T6" fmla="*/ 0 w 138"/>
                    <a:gd name="T7" fmla="*/ 110 h 110"/>
                    <a:gd name="T8" fmla="*/ 122 w 138"/>
                    <a:gd name="T9" fmla="*/ 11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8" h="110">
                      <a:moveTo>
                        <a:pt x="122" y="110"/>
                      </a:moveTo>
                      <a:lnTo>
                        <a:pt x="138" y="0"/>
                      </a:lnTo>
                      <a:lnTo>
                        <a:pt x="15" y="0"/>
                      </a:lnTo>
                      <a:lnTo>
                        <a:pt x="0" y="110"/>
                      </a:lnTo>
                      <a:lnTo>
                        <a:pt x="122" y="11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38" name="Freeform 95"/>
                <p:cNvSpPr>
                  <a:spLocks/>
                </p:cNvSpPr>
                <p:nvPr/>
              </p:nvSpPr>
              <p:spPr bwMode="auto">
                <a:xfrm>
                  <a:off x="2820" y="2262"/>
                  <a:ext cx="137" cy="110"/>
                </a:xfrm>
                <a:custGeom>
                  <a:avLst/>
                  <a:gdLst>
                    <a:gd name="T0" fmla="*/ 137 w 137"/>
                    <a:gd name="T1" fmla="*/ 0 h 110"/>
                    <a:gd name="T2" fmla="*/ 16 w 137"/>
                    <a:gd name="T3" fmla="*/ 0 h 110"/>
                    <a:gd name="T4" fmla="*/ 0 w 137"/>
                    <a:gd name="T5" fmla="*/ 110 h 110"/>
                    <a:gd name="T6" fmla="*/ 122 w 137"/>
                    <a:gd name="T7" fmla="*/ 110 h 110"/>
                    <a:gd name="T8" fmla="*/ 137 w 137"/>
                    <a:gd name="T9" fmla="*/ 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7" h="110">
                      <a:moveTo>
                        <a:pt x="137" y="0"/>
                      </a:moveTo>
                      <a:lnTo>
                        <a:pt x="16" y="0"/>
                      </a:lnTo>
                      <a:lnTo>
                        <a:pt x="0" y="110"/>
                      </a:lnTo>
                      <a:lnTo>
                        <a:pt x="122" y="110"/>
                      </a:lnTo>
                      <a:lnTo>
                        <a:pt x="137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39" name="Freeform 96"/>
                <p:cNvSpPr>
                  <a:spLocks/>
                </p:cNvSpPr>
                <p:nvPr/>
              </p:nvSpPr>
              <p:spPr bwMode="auto">
                <a:xfrm>
                  <a:off x="2989" y="2262"/>
                  <a:ext cx="136" cy="110"/>
                </a:xfrm>
                <a:custGeom>
                  <a:avLst/>
                  <a:gdLst>
                    <a:gd name="T0" fmla="*/ 136 w 136"/>
                    <a:gd name="T1" fmla="*/ 0 h 110"/>
                    <a:gd name="T2" fmla="*/ 16 w 136"/>
                    <a:gd name="T3" fmla="*/ 0 h 110"/>
                    <a:gd name="T4" fmla="*/ 0 w 136"/>
                    <a:gd name="T5" fmla="*/ 110 h 110"/>
                    <a:gd name="T6" fmla="*/ 121 w 136"/>
                    <a:gd name="T7" fmla="*/ 110 h 110"/>
                    <a:gd name="T8" fmla="*/ 136 w 136"/>
                    <a:gd name="T9" fmla="*/ 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" h="110">
                      <a:moveTo>
                        <a:pt x="136" y="0"/>
                      </a:moveTo>
                      <a:lnTo>
                        <a:pt x="16" y="0"/>
                      </a:lnTo>
                      <a:lnTo>
                        <a:pt x="0" y="110"/>
                      </a:lnTo>
                      <a:lnTo>
                        <a:pt x="121" y="110"/>
                      </a:lnTo>
                      <a:lnTo>
                        <a:pt x="13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40" name="Freeform 97"/>
                <p:cNvSpPr>
                  <a:spLocks/>
                </p:cNvSpPr>
                <p:nvPr/>
              </p:nvSpPr>
              <p:spPr bwMode="auto">
                <a:xfrm>
                  <a:off x="3162" y="2262"/>
                  <a:ext cx="138" cy="110"/>
                </a:xfrm>
                <a:custGeom>
                  <a:avLst/>
                  <a:gdLst>
                    <a:gd name="T0" fmla="*/ 138 w 138"/>
                    <a:gd name="T1" fmla="*/ 0 h 110"/>
                    <a:gd name="T2" fmla="*/ 17 w 138"/>
                    <a:gd name="T3" fmla="*/ 0 h 110"/>
                    <a:gd name="T4" fmla="*/ 0 w 138"/>
                    <a:gd name="T5" fmla="*/ 110 h 110"/>
                    <a:gd name="T6" fmla="*/ 123 w 138"/>
                    <a:gd name="T7" fmla="*/ 110 h 110"/>
                    <a:gd name="T8" fmla="*/ 138 w 138"/>
                    <a:gd name="T9" fmla="*/ 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8" h="110">
                      <a:moveTo>
                        <a:pt x="138" y="0"/>
                      </a:moveTo>
                      <a:lnTo>
                        <a:pt x="17" y="0"/>
                      </a:lnTo>
                      <a:lnTo>
                        <a:pt x="0" y="110"/>
                      </a:lnTo>
                      <a:lnTo>
                        <a:pt x="123" y="110"/>
                      </a:lnTo>
                      <a:lnTo>
                        <a:pt x="13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7230" name="Text Box 109"/>
            <p:cNvSpPr txBox="1">
              <a:spLocks noChangeArrowheads="1"/>
            </p:cNvSpPr>
            <p:nvPr/>
          </p:nvSpPr>
          <p:spPr bwMode="auto">
            <a:xfrm>
              <a:off x="3864" y="1800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itchFamily="2" charset="2"/>
                <a:buChar char="n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itchFamily="18" charset="2"/>
                <a:buChar char="4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itchFamily="18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FF0000"/>
                  </a:solidFill>
                </a:rPr>
                <a:t>B</a:t>
              </a:r>
            </a:p>
          </p:txBody>
        </p:sp>
      </p:grpSp>
      <p:grpSp>
        <p:nvGrpSpPr>
          <p:cNvPr id="314510" name="Group 142"/>
          <p:cNvGrpSpPr>
            <a:grpSpLocks/>
          </p:cNvGrpSpPr>
          <p:nvPr/>
        </p:nvGrpSpPr>
        <p:grpSpPr bwMode="auto">
          <a:xfrm>
            <a:off x="5651500" y="1828800"/>
            <a:ext cx="533400" cy="2103438"/>
            <a:chOff x="3560" y="1152"/>
            <a:chExt cx="336" cy="1325"/>
          </a:xfrm>
        </p:grpSpPr>
        <p:grpSp>
          <p:nvGrpSpPr>
            <p:cNvPr id="7206" name="Group 10"/>
            <p:cNvGrpSpPr>
              <a:grpSpLocks/>
            </p:cNvGrpSpPr>
            <p:nvPr/>
          </p:nvGrpSpPr>
          <p:grpSpPr bwMode="auto">
            <a:xfrm rot="-5400000">
              <a:off x="3019" y="1704"/>
              <a:ext cx="1325" cy="221"/>
              <a:chOff x="624" y="960"/>
              <a:chExt cx="3325" cy="531"/>
            </a:xfrm>
          </p:grpSpPr>
          <p:grpSp>
            <p:nvGrpSpPr>
              <p:cNvPr id="7208" name="Group 11"/>
              <p:cNvGrpSpPr>
                <a:grpSpLocks/>
              </p:cNvGrpSpPr>
              <p:nvPr/>
            </p:nvGrpSpPr>
            <p:grpSpPr bwMode="auto">
              <a:xfrm>
                <a:off x="624" y="1008"/>
                <a:ext cx="1073" cy="483"/>
                <a:chOff x="2375" y="2170"/>
                <a:chExt cx="1073" cy="483"/>
              </a:xfrm>
            </p:grpSpPr>
            <p:sp>
              <p:nvSpPr>
                <p:cNvPr id="7222" name="Freeform 12"/>
                <p:cNvSpPr>
                  <a:spLocks/>
                </p:cNvSpPr>
                <p:nvPr/>
              </p:nvSpPr>
              <p:spPr bwMode="auto">
                <a:xfrm>
                  <a:off x="2375" y="2170"/>
                  <a:ext cx="1073" cy="483"/>
                </a:xfrm>
                <a:custGeom>
                  <a:avLst/>
                  <a:gdLst>
                    <a:gd name="T0" fmla="*/ 245 w 1073"/>
                    <a:gd name="T1" fmla="*/ 482 h 483"/>
                    <a:gd name="T2" fmla="*/ 260 w 1073"/>
                    <a:gd name="T3" fmla="*/ 477 h 483"/>
                    <a:gd name="T4" fmla="*/ 272 w 1073"/>
                    <a:gd name="T5" fmla="*/ 468 h 483"/>
                    <a:gd name="T6" fmla="*/ 282 w 1073"/>
                    <a:gd name="T7" fmla="*/ 455 h 483"/>
                    <a:gd name="T8" fmla="*/ 288 w 1073"/>
                    <a:gd name="T9" fmla="*/ 455 h 483"/>
                    <a:gd name="T10" fmla="*/ 298 w 1073"/>
                    <a:gd name="T11" fmla="*/ 468 h 483"/>
                    <a:gd name="T12" fmla="*/ 311 w 1073"/>
                    <a:gd name="T13" fmla="*/ 477 h 483"/>
                    <a:gd name="T14" fmla="*/ 326 w 1073"/>
                    <a:gd name="T15" fmla="*/ 482 h 483"/>
                    <a:gd name="T16" fmla="*/ 344 w 1073"/>
                    <a:gd name="T17" fmla="*/ 482 h 483"/>
                    <a:gd name="T18" fmla="*/ 362 w 1073"/>
                    <a:gd name="T19" fmla="*/ 474 h 483"/>
                    <a:gd name="T20" fmla="*/ 376 w 1073"/>
                    <a:gd name="T21" fmla="*/ 459 h 483"/>
                    <a:gd name="T22" fmla="*/ 385 w 1073"/>
                    <a:gd name="T23" fmla="*/ 441 h 483"/>
                    <a:gd name="T24" fmla="*/ 734 w 1073"/>
                    <a:gd name="T25" fmla="*/ 430 h 483"/>
                    <a:gd name="T26" fmla="*/ 739 w 1073"/>
                    <a:gd name="T27" fmla="*/ 450 h 483"/>
                    <a:gd name="T28" fmla="*/ 750 w 1073"/>
                    <a:gd name="T29" fmla="*/ 468 h 483"/>
                    <a:gd name="T30" fmla="*/ 767 w 1073"/>
                    <a:gd name="T31" fmla="*/ 479 h 483"/>
                    <a:gd name="T32" fmla="*/ 786 w 1073"/>
                    <a:gd name="T33" fmla="*/ 483 h 483"/>
                    <a:gd name="T34" fmla="*/ 801 w 1073"/>
                    <a:gd name="T35" fmla="*/ 481 h 483"/>
                    <a:gd name="T36" fmla="*/ 816 w 1073"/>
                    <a:gd name="T37" fmla="*/ 473 h 483"/>
                    <a:gd name="T38" fmla="*/ 827 w 1073"/>
                    <a:gd name="T39" fmla="*/ 462 h 483"/>
                    <a:gd name="T40" fmla="*/ 835 w 1073"/>
                    <a:gd name="T41" fmla="*/ 447 h 483"/>
                    <a:gd name="T42" fmla="*/ 843 w 1073"/>
                    <a:gd name="T43" fmla="*/ 462 h 483"/>
                    <a:gd name="T44" fmla="*/ 853 w 1073"/>
                    <a:gd name="T45" fmla="*/ 473 h 483"/>
                    <a:gd name="T46" fmla="*/ 868 w 1073"/>
                    <a:gd name="T47" fmla="*/ 481 h 483"/>
                    <a:gd name="T48" fmla="*/ 883 w 1073"/>
                    <a:gd name="T49" fmla="*/ 483 h 483"/>
                    <a:gd name="T50" fmla="*/ 902 w 1073"/>
                    <a:gd name="T51" fmla="*/ 479 h 483"/>
                    <a:gd name="T52" fmla="*/ 919 w 1073"/>
                    <a:gd name="T53" fmla="*/ 468 h 483"/>
                    <a:gd name="T54" fmla="*/ 930 w 1073"/>
                    <a:gd name="T55" fmla="*/ 450 h 483"/>
                    <a:gd name="T56" fmla="*/ 935 w 1073"/>
                    <a:gd name="T57" fmla="*/ 430 h 483"/>
                    <a:gd name="T58" fmla="*/ 994 w 1073"/>
                    <a:gd name="T59" fmla="*/ 302 h 483"/>
                    <a:gd name="T60" fmla="*/ 59 w 1073"/>
                    <a:gd name="T61" fmla="*/ 0 h 483"/>
                    <a:gd name="T62" fmla="*/ 74 w 1073"/>
                    <a:gd name="T63" fmla="*/ 430 h 483"/>
                    <a:gd name="T64" fmla="*/ 187 w 1073"/>
                    <a:gd name="T65" fmla="*/ 441 h 483"/>
                    <a:gd name="T66" fmla="*/ 195 w 1073"/>
                    <a:gd name="T67" fmla="*/ 459 h 483"/>
                    <a:gd name="T68" fmla="*/ 209 w 1073"/>
                    <a:gd name="T69" fmla="*/ 474 h 483"/>
                    <a:gd name="T70" fmla="*/ 228 w 1073"/>
                    <a:gd name="T71" fmla="*/ 482 h 483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0" t="0" r="r" b="b"/>
                  <a:pathLst>
                    <a:path w="1073" h="483">
                      <a:moveTo>
                        <a:pt x="237" y="483"/>
                      </a:moveTo>
                      <a:lnTo>
                        <a:pt x="245" y="482"/>
                      </a:lnTo>
                      <a:lnTo>
                        <a:pt x="253" y="481"/>
                      </a:lnTo>
                      <a:lnTo>
                        <a:pt x="260" y="477"/>
                      </a:lnTo>
                      <a:lnTo>
                        <a:pt x="267" y="473"/>
                      </a:lnTo>
                      <a:lnTo>
                        <a:pt x="272" y="468"/>
                      </a:lnTo>
                      <a:lnTo>
                        <a:pt x="278" y="462"/>
                      </a:lnTo>
                      <a:lnTo>
                        <a:pt x="282" y="455"/>
                      </a:lnTo>
                      <a:lnTo>
                        <a:pt x="285" y="447"/>
                      </a:lnTo>
                      <a:lnTo>
                        <a:pt x="288" y="455"/>
                      </a:lnTo>
                      <a:lnTo>
                        <a:pt x="294" y="462"/>
                      </a:lnTo>
                      <a:lnTo>
                        <a:pt x="298" y="468"/>
                      </a:lnTo>
                      <a:lnTo>
                        <a:pt x="305" y="473"/>
                      </a:lnTo>
                      <a:lnTo>
                        <a:pt x="311" y="477"/>
                      </a:lnTo>
                      <a:lnTo>
                        <a:pt x="319" y="481"/>
                      </a:lnTo>
                      <a:lnTo>
                        <a:pt x="326" y="482"/>
                      </a:lnTo>
                      <a:lnTo>
                        <a:pt x="334" y="483"/>
                      </a:lnTo>
                      <a:lnTo>
                        <a:pt x="344" y="482"/>
                      </a:lnTo>
                      <a:lnTo>
                        <a:pt x="354" y="479"/>
                      </a:lnTo>
                      <a:lnTo>
                        <a:pt x="362" y="474"/>
                      </a:lnTo>
                      <a:lnTo>
                        <a:pt x="370" y="468"/>
                      </a:lnTo>
                      <a:lnTo>
                        <a:pt x="376" y="459"/>
                      </a:lnTo>
                      <a:lnTo>
                        <a:pt x="382" y="450"/>
                      </a:lnTo>
                      <a:lnTo>
                        <a:pt x="385" y="441"/>
                      </a:lnTo>
                      <a:lnTo>
                        <a:pt x="386" y="430"/>
                      </a:lnTo>
                      <a:lnTo>
                        <a:pt x="734" y="430"/>
                      </a:lnTo>
                      <a:lnTo>
                        <a:pt x="735" y="441"/>
                      </a:lnTo>
                      <a:lnTo>
                        <a:pt x="739" y="450"/>
                      </a:lnTo>
                      <a:lnTo>
                        <a:pt x="744" y="459"/>
                      </a:lnTo>
                      <a:lnTo>
                        <a:pt x="750" y="468"/>
                      </a:lnTo>
                      <a:lnTo>
                        <a:pt x="758" y="474"/>
                      </a:lnTo>
                      <a:lnTo>
                        <a:pt x="767" y="479"/>
                      </a:lnTo>
                      <a:lnTo>
                        <a:pt x="776" y="482"/>
                      </a:lnTo>
                      <a:lnTo>
                        <a:pt x="786" y="483"/>
                      </a:lnTo>
                      <a:lnTo>
                        <a:pt x="794" y="482"/>
                      </a:lnTo>
                      <a:lnTo>
                        <a:pt x="801" y="481"/>
                      </a:lnTo>
                      <a:lnTo>
                        <a:pt x="809" y="477"/>
                      </a:lnTo>
                      <a:lnTo>
                        <a:pt x="816" y="473"/>
                      </a:lnTo>
                      <a:lnTo>
                        <a:pt x="822" y="468"/>
                      </a:lnTo>
                      <a:lnTo>
                        <a:pt x="827" y="462"/>
                      </a:lnTo>
                      <a:lnTo>
                        <a:pt x="832" y="455"/>
                      </a:lnTo>
                      <a:lnTo>
                        <a:pt x="835" y="447"/>
                      </a:lnTo>
                      <a:lnTo>
                        <a:pt x="838" y="455"/>
                      </a:lnTo>
                      <a:lnTo>
                        <a:pt x="843" y="462"/>
                      </a:lnTo>
                      <a:lnTo>
                        <a:pt x="848" y="468"/>
                      </a:lnTo>
                      <a:lnTo>
                        <a:pt x="853" y="473"/>
                      </a:lnTo>
                      <a:lnTo>
                        <a:pt x="860" y="477"/>
                      </a:lnTo>
                      <a:lnTo>
                        <a:pt x="868" y="481"/>
                      </a:lnTo>
                      <a:lnTo>
                        <a:pt x="875" y="482"/>
                      </a:lnTo>
                      <a:lnTo>
                        <a:pt x="883" y="483"/>
                      </a:lnTo>
                      <a:lnTo>
                        <a:pt x="893" y="482"/>
                      </a:lnTo>
                      <a:lnTo>
                        <a:pt x="902" y="479"/>
                      </a:lnTo>
                      <a:lnTo>
                        <a:pt x="911" y="474"/>
                      </a:lnTo>
                      <a:lnTo>
                        <a:pt x="919" y="468"/>
                      </a:lnTo>
                      <a:lnTo>
                        <a:pt x="925" y="459"/>
                      </a:lnTo>
                      <a:lnTo>
                        <a:pt x="930" y="450"/>
                      </a:lnTo>
                      <a:lnTo>
                        <a:pt x="934" y="441"/>
                      </a:lnTo>
                      <a:lnTo>
                        <a:pt x="935" y="430"/>
                      </a:lnTo>
                      <a:lnTo>
                        <a:pt x="1073" y="430"/>
                      </a:lnTo>
                      <a:lnTo>
                        <a:pt x="994" y="302"/>
                      </a:lnTo>
                      <a:lnTo>
                        <a:pt x="1038" y="0"/>
                      </a:lnTo>
                      <a:lnTo>
                        <a:pt x="59" y="0"/>
                      </a:lnTo>
                      <a:lnTo>
                        <a:pt x="0" y="309"/>
                      </a:lnTo>
                      <a:lnTo>
                        <a:pt x="74" y="430"/>
                      </a:lnTo>
                      <a:lnTo>
                        <a:pt x="185" y="430"/>
                      </a:lnTo>
                      <a:lnTo>
                        <a:pt x="187" y="441"/>
                      </a:lnTo>
                      <a:lnTo>
                        <a:pt x="190" y="450"/>
                      </a:lnTo>
                      <a:lnTo>
                        <a:pt x="195" y="459"/>
                      </a:lnTo>
                      <a:lnTo>
                        <a:pt x="202" y="468"/>
                      </a:lnTo>
                      <a:lnTo>
                        <a:pt x="209" y="474"/>
                      </a:lnTo>
                      <a:lnTo>
                        <a:pt x="218" y="479"/>
                      </a:lnTo>
                      <a:lnTo>
                        <a:pt x="228" y="482"/>
                      </a:lnTo>
                      <a:lnTo>
                        <a:pt x="237" y="48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23" name="Freeform 13"/>
                <p:cNvSpPr>
                  <a:spLocks/>
                </p:cNvSpPr>
                <p:nvPr/>
              </p:nvSpPr>
              <p:spPr bwMode="auto">
                <a:xfrm>
                  <a:off x="2415" y="2208"/>
                  <a:ext cx="965" cy="354"/>
                </a:xfrm>
                <a:custGeom>
                  <a:avLst/>
                  <a:gdLst>
                    <a:gd name="T0" fmla="*/ 0 w 965"/>
                    <a:gd name="T1" fmla="*/ 264 h 354"/>
                    <a:gd name="T2" fmla="*/ 50 w 965"/>
                    <a:gd name="T3" fmla="*/ 0 h 354"/>
                    <a:gd name="T4" fmla="*/ 954 w 965"/>
                    <a:gd name="T5" fmla="*/ 0 h 354"/>
                    <a:gd name="T6" fmla="*/ 918 w 965"/>
                    <a:gd name="T7" fmla="*/ 249 h 354"/>
                    <a:gd name="T8" fmla="*/ 131 w 965"/>
                    <a:gd name="T9" fmla="*/ 249 h 354"/>
                    <a:gd name="T10" fmla="*/ 161 w 965"/>
                    <a:gd name="T11" fmla="*/ 287 h 354"/>
                    <a:gd name="T12" fmla="*/ 924 w 965"/>
                    <a:gd name="T13" fmla="*/ 287 h 354"/>
                    <a:gd name="T14" fmla="*/ 965 w 965"/>
                    <a:gd name="T15" fmla="*/ 354 h 354"/>
                    <a:gd name="T16" fmla="*/ 55 w 965"/>
                    <a:gd name="T17" fmla="*/ 354 h 354"/>
                    <a:gd name="T18" fmla="*/ 0 w 965"/>
                    <a:gd name="T19" fmla="*/ 264 h 354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965" h="354">
                      <a:moveTo>
                        <a:pt x="0" y="264"/>
                      </a:moveTo>
                      <a:lnTo>
                        <a:pt x="50" y="0"/>
                      </a:lnTo>
                      <a:lnTo>
                        <a:pt x="954" y="0"/>
                      </a:lnTo>
                      <a:lnTo>
                        <a:pt x="918" y="249"/>
                      </a:lnTo>
                      <a:lnTo>
                        <a:pt x="131" y="249"/>
                      </a:lnTo>
                      <a:lnTo>
                        <a:pt x="161" y="287"/>
                      </a:lnTo>
                      <a:lnTo>
                        <a:pt x="924" y="287"/>
                      </a:lnTo>
                      <a:lnTo>
                        <a:pt x="965" y="354"/>
                      </a:lnTo>
                      <a:lnTo>
                        <a:pt x="55" y="354"/>
                      </a:lnTo>
                      <a:lnTo>
                        <a:pt x="0" y="264"/>
                      </a:lnTo>
                      <a:close/>
                    </a:path>
                  </a:pathLst>
                </a:custGeom>
                <a:solidFill>
                  <a:srgbClr val="3FB2E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24" name="Freeform 14"/>
                <p:cNvSpPr>
                  <a:spLocks/>
                </p:cNvSpPr>
                <p:nvPr/>
              </p:nvSpPr>
              <p:spPr bwMode="auto">
                <a:xfrm>
                  <a:off x="2650" y="2262"/>
                  <a:ext cx="138" cy="110"/>
                </a:xfrm>
                <a:custGeom>
                  <a:avLst/>
                  <a:gdLst>
                    <a:gd name="T0" fmla="*/ 138 w 138"/>
                    <a:gd name="T1" fmla="*/ 0 h 110"/>
                    <a:gd name="T2" fmla="*/ 17 w 138"/>
                    <a:gd name="T3" fmla="*/ 0 h 110"/>
                    <a:gd name="T4" fmla="*/ 0 w 138"/>
                    <a:gd name="T5" fmla="*/ 110 h 110"/>
                    <a:gd name="T6" fmla="*/ 122 w 138"/>
                    <a:gd name="T7" fmla="*/ 110 h 110"/>
                    <a:gd name="T8" fmla="*/ 138 w 138"/>
                    <a:gd name="T9" fmla="*/ 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8" h="110">
                      <a:moveTo>
                        <a:pt x="138" y="0"/>
                      </a:moveTo>
                      <a:lnTo>
                        <a:pt x="17" y="0"/>
                      </a:lnTo>
                      <a:lnTo>
                        <a:pt x="0" y="110"/>
                      </a:lnTo>
                      <a:lnTo>
                        <a:pt x="122" y="110"/>
                      </a:lnTo>
                      <a:lnTo>
                        <a:pt x="13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25" name="Freeform 15"/>
                <p:cNvSpPr>
                  <a:spLocks/>
                </p:cNvSpPr>
                <p:nvPr/>
              </p:nvSpPr>
              <p:spPr bwMode="auto">
                <a:xfrm>
                  <a:off x="2481" y="2262"/>
                  <a:ext cx="138" cy="110"/>
                </a:xfrm>
                <a:custGeom>
                  <a:avLst/>
                  <a:gdLst>
                    <a:gd name="T0" fmla="*/ 122 w 138"/>
                    <a:gd name="T1" fmla="*/ 110 h 110"/>
                    <a:gd name="T2" fmla="*/ 138 w 138"/>
                    <a:gd name="T3" fmla="*/ 0 h 110"/>
                    <a:gd name="T4" fmla="*/ 15 w 138"/>
                    <a:gd name="T5" fmla="*/ 0 h 110"/>
                    <a:gd name="T6" fmla="*/ 0 w 138"/>
                    <a:gd name="T7" fmla="*/ 110 h 110"/>
                    <a:gd name="T8" fmla="*/ 122 w 138"/>
                    <a:gd name="T9" fmla="*/ 11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8" h="110">
                      <a:moveTo>
                        <a:pt x="122" y="110"/>
                      </a:moveTo>
                      <a:lnTo>
                        <a:pt x="138" y="0"/>
                      </a:lnTo>
                      <a:lnTo>
                        <a:pt x="15" y="0"/>
                      </a:lnTo>
                      <a:lnTo>
                        <a:pt x="0" y="110"/>
                      </a:lnTo>
                      <a:lnTo>
                        <a:pt x="122" y="11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26" name="Freeform 16"/>
                <p:cNvSpPr>
                  <a:spLocks/>
                </p:cNvSpPr>
                <p:nvPr/>
              </p:nvSpPr>
              <p:spPr bwMode="auto">
                <a:xfrm>
                  <a:off x="2820" y="2262"/>
                  <a:ext cx="137" cy="110"/>
                </a:xfrm>
                <a:custGeom>
                  <a:avLst/>
                  <a:gdLst>
                    <a:gd name="T0" fmla="*/ 137 w 137"/>
                    <a:gd name="T1" fmla="*/ 0 h 110"/>
                    <a:gd name="T2" fmla="*/ 16 w 137"/>
                    <a:gd name="T3" fmla="*/ 0 h 110"/>
                    <a:gd name="T4" fmla="*/ 0 w 137"/>
                    <a:gd name="T5" fmla="*/ 110 h 110"/>
                    <a:gd name="T6" fmla="*/ 122 w 137"/>
                    <a:gd name="T7" fmla="*/ 110 h 110"/>
                    <a:gd name="T8" fmla="*/ 137 w 137"/>
                    <a:gd name="T9" fmla="*/ 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7" h="110">
                      <a:moveTo>
                        <a:pt x="137" y="0"/>
                      </a:moveTo>
                      <a:lnTo>
                        <a:pt x="16" y="0"/>
                      </a:lnTo>
                      <a:lnTo>
                        <a:pt x="0" y="110"/>
                      </a:lnTo>
                      <a:lnTo>
                        <a:pt x="122" y="110"/>
                      </a:lnTo>
                      <a:lnTo>
                        <a:pt x="137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27" name="Freeform 17"/>
                <p:cNvSpPr>
                  <a:spLocks/>
                </p:cNvSpPr>
                <p:nvPr/>
              </p:nvSpPr>
              <p:spPr bwMode="auto">
                <a:xfrm>
                  <a:off x="2989" y="2262"/>
                  <a:ext cx="136" cy="110"/>
                </a:xfrm>
                <a:custGeom>
                  <a:avLst/>
                  <a:gdLst>
                    <a:gd name="T0" fmla="*/ 136 w 136"/>
                    <a:gd name="T1" fmla="*/ 0 h 110"/>
                    <a:gd name="T2" fmla="*/ 16 w 136"/>
                    <a:gd name="T3" fmla="*/ 0 h 110"/>
                    <a:gd name="T4" fmla="*/ 0 w 136"/>
                    <a:gd name="T5" fmla="*/ 110 h 110"/>
                    <a:gd name="T6" fmla="*/ 121 w 136"/>
                    <a:gd name="T7" fmla="*/ 110 h 110"/>
                    <a:gd name="T8" fmla="*/ 136 w 136"/>
                    <a:gd name="T9" fmla="*/ 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" h="110">
                      <a:moveTo>
                        <a:pt x="136" y="0"/>
                      </a:moveTo>
                      <a:lnTo>
                        <a:pt x="16" y="0"/>
                      </a:lnTo>
                      <a:lnTo>
                        <a:pt x="0" y="110"/>
                      </a:lnTo>
                      <a:lnTo>
                        <a:pt x="121" y="110"/>
                      </a:lnTo>
                      <a:lnTo>
                        <a:pt x="13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28" name="Freeform 18"/>
                <p:cNvSpPr>
                  <a:spLocks/>
                </p:cNvSpPr>
                <p:nvPr/>
              </p:nvSpPr>
              <p:spPr bwMode="auto">
                <a:xfrm>
                  <a:off x="3162" y="2262"/>
                  <a:ext cx="138" cy="110"/>
                </a:xfrm>
                <a:custGeom>
                  <a:avLst/>
                  <a:gdLst>
                    <a:gd name="T0" fmla="*/ 138 w 138"/>
                    <a:gd name="T1" fmla="*/ 0 h 110"/>
                    <a:gd name="T2" fmla="*/ 17 w 138"/>
                    <a:gd name="T3" fmla="*/ 0 h 110"/>
                    <a:gd name="T4" fmla="*/ 0 w 138"/>
                    <a:gd name="T5" fmla="*/ 110 h 110"/>
                    <a:gd name="T6" fmla="*/ 123 w 138"/>
                    <a:gd name="T7" fmla="*/ 110 h 110"/>
                    <a:gd name="T8" fmla="*/ 138 w 138"/>
                    <a:gd name="T9" fmla="*/ 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8" h="110">
                      <a:moveTo>
                        <a:pt x="138" y="0"/>
                      </a:moveTo>
                      <a:lnTo>
                        <a:pt x="17" y="0"/>
                      </a:lnTo>
                      <a:lnTo>
                        <a:pt x="0" y="110"/>
                      </a:lnTo>
                      <a:lnTo>
                        <a:pt x="123" y="110"/>
                      </a:lnTo>
                      <a:lnTo>
                        <a:pt x="13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209" name="Group 19"/>
              <p:cNvGrpSpPr>
                <a:grpSpLocks/>
              </p:cNvGrpSpPr>
              <p:nvPr/>
            </p:nvGrpSpPr>
            <p:grpSpPr bwMode="auto">
              <a:xfrm>
                <a:off x="2832" y="960"/>
                <a:ext cx="1117" cy="518"/>
                <a:chOff x="3847" y="1511"/>
                <a:chExt cx="1117" cy="518"/>
              </a:xfrm>
            </p:grpSpPr>
            <p:sp>
              <p:nvSpPr>
                <p:cNvPr id="7218" name="Freeform 20"/>
                <p:cNvSpPr>
                  <a:spLocks/>
                </p:cNvSpPr>
                <p:nvPr/>
              </p:nvSpPr>
              <p:spPr bwMode="auto">
                <a:xfrm>
                  <a:off x="3847" y="1511"/>
                  <a:ext cx="1117" cy="518"/>
                </a:xfrm>
                <a:custGeom>
                  <a:avLst/>
                  <a:gdLst>
                    <a:gd name="T0" fmla="*/ 1117 w 1117"/>
                    <a:gd name="T1" fmla="*/ 161 h 518"/>
                    <a:gd name="T2" fmla="*/ 1114 w 1117"/>
                    <a:gd name="T3" fmla="*/ 145 h 518"/>
                    <a:gd name="T4" fmla="*/ 1105 w 1117"/>
                    <a:gd name="T5" fmla="*/ 132 h 518"/>
                    <a:gd name="T6" fmla="*/ 1092 w 1117"/>
                    <a:gd name="T7" fmla="*/ 123 h 518"/>
                    <a:gd name="T8" fmla="*/ 1078 w 1117"/>
                    <a:gd name="T9" fmla="*/ 121 h 518"/>
                    <a:gd name="T10" fmla="*/ 974 w 1117"/>
                    <a:gd name="T11" fmla="*/ 71 h 518"/>
                    <a:gd name="T12" fmla="*/ 970 w 1117"/>
                    <a:gd name="T13" fmla="*/ 57 h 518"/>
                    <a:gd name="T14" fmla="*/ 962 w 1117"/>
                    <a:gd name="T15" fmla="*/ 46 h 518"/>
                    <a:gd name="T16" fmla="*/ 950 w 1117"/>
                    <a:gd name="T17" fmla="*/ 39 h 518"/>
                    <a:gd name="T18" fmla="*/ 936 w 1117"/>
                    <a:gd name="T19" fmla="*/ 35 h 518"/>
                    <a:gd name="T20" fmla="*/ 760 w 1117"/>
                    <a:gd name="T21" fmla="*/ 0 h 518"/>
                    <a:gd name="T22" fmla="*/ 588 w 1117"/>
                    <a:gd name="T23" fmla="*/ 35 h 518"/>
                    <a:gd name="T24" fmla="*/ 0 w 1117"/>
                    <a:gd name="T25" fmla="*/ 344 h 518"/>
                    <a:gd name="T26" fmla="*/ 171 w 1117"/>
                    <a:gd name="T27" fmla="*/ 465 h 518"/>
                    <a:gd name="T28" fmla="*/ 176 w 1117"/>
                    <a:gd name="T29" fmla="*/ 485 h 518"/>
                    <a:gd name="T30" fmla="*/ 188 w 1117"/>
                    <a:gd name="T31" fmla="*/ 503 h 518"/>
                    <a:gd name="T32" fmla="*/ 204 w 1117"/>
                    <a:gd name="T33" fmla="*/ 514 h 518"/>
                    <a:gd name="T34" fmla="*/ 223 w 1117"/>
                    <a:gd name="T35" fmla="*/ 518 h 518"/>
                    <a:gd name="T36" fmla="*/ 239 w 1117"/>
                    <a:gd name="T37" fmla="*/ 516 h 518"/>
                    <a:gd name="T38" fmla="*/ 253 w 1117"/>
                    <a:gd name="T39" fmla="*/ 508 h 518"/>
                    <a:gd name="T40" fmla="*/ 264 w 1117"/>
                    <a:gd name="T41" fmla="*/ 497 h 518"/>
                    <a:gd name="T42" fmla="*/ 271 w 1117"/>
                    <a:gd name="T43" fmla="*/ 482 h 518"/>
                    <a:gd name="T44" fmla="*/ 280 w 1117"/>
                    <a:gd name="T45" fmla="*/ 497 h 518"/>
                    <a:gd name="T46" fmla="*/ 291 w 1117"/>
                    <a:gd name="T47" fmla="*/ 508 h 518"/>
                    <a:gd name="T48" fmla="*/ 305 w 1117"/>
                    <a:gd name="T49" fmla="*/ 516 h 518"/>
                    <a:gd name="T50" fmla="*/ 320 w 1117"/>
                    <a:gd name="T51" fmla="*/ 518 h 518"/>
                    <a:gd name="T52" fmla="*/ 339 w 1117"/>
                    <a:gd name="T53" fmla="*/ 514 h 518"/>
                    <a:gd name="T54" fmla="*/ 356 w 1117"/>
                    <a:gd name="T55" fmla="*/ 503 h 518"/>
                    <a:gd name="T56" fmla="*/ 368 w 1117"/>
                    <a:gd name="T57" fmla="*/ 485 h 518"/>
                    <a:gd name="T58" fmla="*/ 372 w 1117"/>
                    <a:gd name="T59" fmla="*/ 465 h 518"/>
                    <a:gd name="T60" fmla="*/ 718 w 1117"/>
                    <a:gd name="T61" fmla="*/ 476 h 518"/>
                    <a:gd name="T62" fmla="*/ 727 w 1117"/>
                    <a:gd name="T63" fmla="*/ 494 h 518"/>
                    <a:gd name="T64" fmla="*/ 741 w 1117"/>
                    <a:gd name="T65" fmla="*/ 509 h 518"/>
                    <a:gd name="T66" fmla="*/ 759 w 1117"/>
                    <a:gd name="T67" fmla="*/ 517 h 518"/>
                    <a:gd name="T68" fmla="*/ 776 w 1117"/>
                    <a:gd name="T69" fmla="*/ 517 h 518"/>
                    <a:gd name="T70" fmla="*/ 792 w 1117"/>
                    <a:gd name="T71" fmla="*/ 512 h 518"/>
                    <a:gd name="T72" fmla="*/ 805 w 1117"/>
                    <a:gd name="T73" fmla="*/ 503 h 518"/>
                    <a:gd name="T74" fmla="*/ 814 w 1117"/>
                    <a:gd name="T75" fmla="*/ 490 h 518"/>
                    <a:gd name="T76" fmla="*/ 821 w 1117"/>
                    <a:gd name="T77" fmla="*/ 490 h 518"/>
                    <a:gd name="T78" fmla="*/ 831 w 1117"/>
                    <a:gd name="T79" fmla="*/ 503 h 518"/>
                    <a:gd name="T80" fmla="*/ 843 w 1117"/>
                    <a:gd name="T81" fmla="*/ 512 h 518"/>
                    <a:gd name="T82" fmla="*/ 858 w 1117"/>
                    <a:gd name="T83" fmla="*/ 517 h 518"/>
                    <a:gd name="T84" fmla="*/ 875 w 1117"/>
                    <a:gd name="T85" fmla="*/ 517 h 518"/>
                    <a:gd name="T86" fmla="*/ 894 w 1117"/>
                    <a:gd name="T87" fmla="*/ 509 h 518"/>
                    <a:gd name="T88" fmla="*/ 908 w 1117"/>
                    <a:gd name="T89" fmla="*/ 494 h 518"/>
                    <a:gd name="T90" fmla="*/ 916 w 1117"/>
                    <a:gd name="T91" fmla="*/ 476 h 518"/>
                    <a:gd name="T92" fmla="*/ 1112 w 1117"/>
                    <a:gd name="T93" fmla="*/ 465 h 518"/>
                    <a:gd name="T94" fmla="*/ 1112 w 1117"/>
                    <a:gd name="T95" fmla="*/ 351 h 518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</a:gdLst>
                  <a:ahLst/>
                  <a:cxnLst>
                    <a:cxn ang="T96">
                      <a:pos x="T0" y="T1"/>
                    </a:cxn>
                    <a:cxn ang="T97">
                      <a:pos x="T2" y="T3"/>
                    </a:cxn>
                    <a:cxn ang="T98">
                      <a:pos x="T4" y="T5"/>
                    </a:cxn>
                    <a:cxn ang="T99">
                      <a:pos x="T6" y="T7"/>
                    </a:cxn>
                    <a:cxn ang="T100">
                      <a:pos x="T8" y="T9"/>
                    </a:cxn>
                    <a:cxn ang="T101">
                      <a:pos x="T10" y="T11"/>
                    </a:cxn>
                    <a:cxn ang="T102">
                      <a:pos x="T12" y="T13"/>
                    </a:cxn>
                    <a:cxn ang="T103">
                      <a:pos x="T14" y="T15"/>
                    </a:cxn>
                    <a:cxn ang="T104">
                      <a:pos x="T16" y="T17"/>
                    </a:cxn>
                    <a:cxn ang="T105">
                      <a:pos x="T18" y="T19"/>
                    </a:cxn>
                    <a:cxn ang="T106">
                      <a:pos x="T20" y="T21"/>
                    </a:cxn>
                    <a:cxn ang="T107">
                      <a:pos x="T22" y="T23"/>
                    </a:cxn>
                    <a:cxn ang="T108">
                      <a:pos x="T24" y="T25"/>
                    </a:cxn>
                    <a:cxn ang="T109">
                      <a:pos x="T26" y="T27"/>
                    </a:cxn>
                    <a:cxn ang="T110">
                      <a:pos x="T28" y="T29"/>
                    </a:cxn>
                    <a:cxn ang="T111">
                      <a:pos x="T30" y="T31"/>
                    </a:cxn>
                    <a:cxn ang="T112">
                      <a:pos x="T32" y="T33"/>
                    </a:cxn>
                    <a:cxn ang="T113">
                      <a:pos x="T34" y="T35"/>
                    </a:cxn>
                    <a:cxn ang="T114">
                      <a:pos x="T36" y="T37"/>
                    </a:cxn>
                    <a:cxn ang="T115">
                      <a:pos x="T38" y="T39"/>
                    </a:cxn>
                    <a:cxn ang="T116">
                      <a:pos x="T40" y="T41"/>
                    </a:cxn>
                    <a:cxn ang="T117">
                      <a:pos x="T42" y="T43"/>
                    </a:cxn>
                    <a:cxn ang="T118">
                      <a:pos x="T44" y="T45"/>
                    </a:cxn>
                    <a:cxn ang="T119">
                      <a:pos x="T46" y="T47"/>
                    </a:cxn>
                    <a:cxn ang="T120">
                      <a:pos x="T48" y="T49"/>
                    </a:cxn>
                    <a:cxn ang="T121">
                      <a:pos x="T50" y="T51"/>
                    </a:cxn>
                    <a:cxn ang="T122">
                      <a:pos x="T52" y="T53"/>
                    </a:cxn>
                    <a:cxn ang="T123">
                      <a:pos x="T54" y="T55"/>
                    </a:cxn>
                    <a:cxn ang="T124">
                      <a:pos x="T56" y="T57"/>
                    </a:cxn>
                    <a:cxn ang="T125">
                      <a:pos x="T58" y="T59"/>
                    </a:cxn>
                    <a:cxn ang="T126">
                      <a:pos x="T60" y="T61"/>
                    </a:cxn>
                    <a:cxn ang="T127">
                      <a:pos x="T62" y="T63"/>
                    </a:cxn>
                    <a:cxn ang="T128">
                      <a:pos x="T64" y="T65"/>
                    </a:cxn>
                    <a:cxn ang="T129">
                      <a:pos x="T66" y="T67"/>
                    </a:cxn>
                    <a:cxn ang="T130">
                      <a:pos x="T68" y="T69"/>
                    </a:cxn>
                    <a:cxn ang="T131">
                      <a:pos x="T70" y="T71"/>
                    </a:cxn>
                    <a:cxn ang="T132">
                      <a:pos x="T72" y="T73"/>
                    </a:cxn>
                    <a:cxn ang="T133">
                      <a:pos x="T74" y="T75"/>
                    </a:cxn>
                    <a:cxn ang="T134">
                      <a:pos x="T76" y="T77"/>
                    </a:cxn>
                    <a:cxn ang="T135">
                      <a:pos x="T78" y="T79"/>
                    </a:cxn>
                    <a:cxn ang="T136">
                      <a:pos x="T80" y="T81"/>
                    </a:cxn>
                    <a:cxn ang="T137">
                      <a:pos x="T82" y="T83"/>
                    </a:cxn>
                    <a:cxn ang="T138">
                      <a:pos x="T84" y="T85"/>
                    </a:cxn>
                    <a:cxn ang="T139">
                      <a:pos x="T86" y="T87"/>
                    </a:cxn>
                    <a:cxn ang="T140">
                      <a:pos x="T88" y="T89"/>
                    </a:cxn>
                    <a:cxn ang="T141">
                      <a:pos x="T90" y="T91"/>
                    </a:cxn>
                    <a:cxn ang="T142">
                      <a:pos x="T92" y="T93"/>
                    </a:cxn>
                    <a:cxn ang="T143">
                      <a:pos x="T94" y="T95"/>
                    </a:cxn>
                  </a:cxnLst>
                  <a:rect l="0" t="0" r="r" b="b"/>
                  <a:pathLst>
                    <a:path w="1117" h="518">
                      <a:moveTo>
                        <a:pt x="1112" y="351"/>
                      </a:moveTo>
                      <a:lnTo>
                        <a:pt x="1117" y="161"/>
                      </a:lnTo>
                      <a:lnTo>
                        <a:pt x="1116" y="152"/>
                      </a:lnTo>
                      <a:lnTo>
                        <a:pt x="1114" y="145"/>
                      </a:lnTo>
                      <a:lnTo>
                        <a:pt x="1110" y="138"/>
                      </a:lnTo>
                      <a:lnTo>
                        <a:pt x="1105" y="132"/>
                      </a:lnTo>
                      <a:lnTo>
                        <a:pt x="1099" y="126"/>
                      </a:lnTo>
                      <a:lnTo>
                        <a:pt x="1092" y="123"/>
                      </a:lnTo>
                      <a:lnTo>
                        <a:pt x="1086" y="122"/>
                      </a:lnTo>
                      <a:lnTo>
                        <a:pt x="1078" y="121"/>
                      </a:lnTo>
                      <a:lnTo>
                        <a:pt x="990" y="121"/>
                      </a:lnTo>
                      <a:lnTo>
                        <a:pt x="974" y="71"/>
                      </a:lnTo>
                      <a:lnTo>
                        <a:pt x="973" y="64"/>
                      </a:lnTo>
                      <a:lnTo>
                        <a:pt x="970" y="57"/>
                      </a:lnTo>
                      <a:lnTo>
                        <a:pt x="966" y="52"/>
                      </a:lnTo>
                      <a:lnTo>
                        <a:pt x="962" y="46"/>
                      </a:lnTo>
                      <a:lnTo>
                        <a:pt x="956" y="42"/>
                      </a:lnTo>
                      <a:lnTo>
                        <a:pt x="950" y="39"/>
                      </a:lnTo>
                      <a:lnTo>
                        <a:pt x="943" y="36"/>
                      </a:lnTo>
                      <a:lnTo>
                        <a:pt x="936" y="35"/>
                      </a:lnTo>
                      <a:lnTo>
                        <a:pt x="792" y="35"/>
                      </a:lnTo>
                      <a:lnTo>
                        <a:pt x="760" y="0"/>
                      </a:lnTo>
                      <a:lnTo>
                        <a:pt x="618" y="0"/>
                      </a:lnTo>
                      <a:lnTo>
                        <a:pt x="588" y="35"/>
                      </a:lnTo>
                      <a:lnTo>
                        <a:pt x="44" y="35"/>
                      </a:lnTo>
                      <a:lnTo>
                        <a:pt x="0" y="344"/>
                      </a:lnTo>
                      <a:lnTo>
                        <a:pt x="73" y="465"/>
                      </a:lnTo>
                      <a:lnTo>
                        <a:pt x="171" y="465"/>
                      </a:lnTo>
                      <a:lnTo>
                        <a:pt x="172" y="476"/>
                      </a:lnTo>
                      <a:lnTo>
                        <a:pt x="176" y="485"/>
                      </a:lnTo>
                      <a:lnTo>
                        <a:pt x="181" y="494"/>
                      </a:lnTo>
                      <a:lnTo>
                        <a:pt x="188" y="503"/>
                      </a:lnTo>
                      <a:lnTo>
                        <a:pt x="195" y="509"/>
                      </a:lnTo>
                      <a:lnTo>
                        <a:pt x="204" y="514"/>
                      </a:lnTo>
                      <a:lnTo>
                        <a:pt x="214" y="517"/>
                      </a:lnTo>
                      <a:lnTo>
                        <a:pt x="223" y="518"/>
                      </a:lnTo>
                      <a:lnTo>
                        <a:pt x="231" y="517"/>
                      </a:lnTo>
                      <a:lnTo>
                        <a:pt x="239" y="516"/>
                      </a:lnTo>
                      <a:lnTo>
                        <a:pt x="246" y="512"/>
                      </a:lnTo>
                      <a:lnTo>
                        <a:pt x="253" y="508"/>
                      </a:lnTo>
                      <a:lnTo>
                        <a:pt x="258" y="503"/>
                      </a:lnTo>
                      <a:lnTo>
                        <a:pt x="264" y="497"/>
                      </a:lnTo>
                      <a:lnTo>
                        <a:pt x="268" y="490"/>
                      </a:lnTo>
                      <a:lnTo>
                        <a:pt x="271" y="482"/>
                      </a:lnTo>
                      <a:lnTo>
                        <a:pt x="274" y="490"/>
                      </a:lnTo>
                      <a:lnTo>
                        <a:pt x="280" y="497"/>
                      </a:lnTo>
                      <a:lnTo>
                        <a:pt x="284" y="503"/>
                      </a:lnTo>
                      <a:lnTo>
                        <a:pt x="291" y="508"/>
                      </a:lnTo>
                      <a:lnTo>
                        <a:pt x="297" y="512"/>
                      </a:lnTo>
                      <a:lnTo>
                        <a:pt x="305" y="516"/>
                      </a:lnTo>
                      <a:lnTo>
                        <a:pt x="312" y="517"/>
                      </a:lnTo>
                      <a:lnTo>
                        <a:pt x="320" y="518"/>
                      </a:lnTo>
                      <a:lnTo>
                        <a:pt x="330" y="517"/>
                      </a:lnTo>
                      <a:lnTo>
                        <a:pt x="339" y="514"/>
                      </a:lnTo>
                      <a:lnTo>
                        <a:pt x="348" y="509"/>
                      </a:lnTo>
                      <a:lnTo>
                        <a:pt x="356" y="503"/>
                      </a:lnTo>
                      <a:lnTo>
                        <a:pt x="362" y="494"/>
                      </a:lnTo>
                      <a:lnTo>
                        <a:pt x="368" y="485"/>
                      </a:lnTo>
                      <a:lnTo>
                        <a:pt x="371" y="476"/>
                      </a:lnTo>
                      <a:lnTo>
                        <a:pt x="372" y="465"/>
                      </a:lnTo>
                      <a:lnTo>
                        <a:pt x="717" y="465"/>
                      </a:lnTo>
                      <a:lnTo>
                        <a:pt x="718" y="476"/>
                      </a:lnTo>
                      <a:lnTo>
                        <a:pt x="721" y="485"/>
                      </a:lnTo>
                      <a:lnTo>
                        <a:pt x="727" y="494"/>
                      </a:lnTo>
                      <a:lnTo>
                        <a:pt x="733" y="503"/>
                      </a:lnTo>
                      <a:lnTo>
                        <a:pt x="741" y="509"/>
                      </a:lnTo>
                      <a:lnTo>
                        <a:pt x="749" y="514"/>
                      </a:lnTo>
                      <a:lnTo>
                        <a:pt x="759" y="517"/>
                      </a:lnTo>
                      <a:lnTo>
                        <a:pt x="769" y="518"/>
                      </a:lnTo>
                      <a:lnTo>
                        <a:pt x="776" y="517"/>
                      </a:lnTo>
                      <a:lnTo>
                        <a:pt x="784" y="516"/>
                      </a:lnTo>
                      <a:lnTo>
                        <a:pt x="792" y="512"/>
                      </a:lnTo>
                      <a:lnTo>
                        <a:pt x="798" y="508"/>
                      </a:lnTo>
                      <a:lnTo>
                        <a:pt x="805" y="503"/>
                      </a:lnTo>
                      <a:lnTo>
                        <a:pt x="810" y="497"/>
                      </a:lnTo>
                      <a:lnTo>
                        <a:pt x="814" y="490"/>
                      </a:lnTo>
                      <a:lnTo>
                        <a:pt x="818" y="482"/>
                      </a:lnTo>
                      <a:lnTo>
                        <a:pt x="821" y="490"/>
                      </a:lnTo>
                      <a:lnTo>
                        <a:pt x="825" y="497"/>
                      </a:lnTo>
                      <a:lnTo>
                        <a:pt x="831" y="503"/>
                      </a:lnTo>
                      <a:lnTo>
                        <a:pt x="836" y="508"/>
                      </a:lnTo>
                      <a:lnTo>
                        <a:pt x="843" y="512"/>
                      </a:lnTo>
                      <a:lnTo>
                        <a:pt x="850" y="516"/>
                      </a:lnTo>
                      <a:lnTo>
                        <a:pt x="858" y="517"/>
                      </a:lnTo>
                      <a:lnTo>
                        <a:pt x="865" y="518"/>
                      </a:lnTo>
                      <a:lnTo>
                        <a:pt x="875" y="517"/>
                      </a:lnTo>
                      <a:lnTo>
                        <a:pt x="885" y="514"/>
                      </a:lnTo>
                      <a:lnTo>
                        <a:pt x="894" y="509"/>
                      </a:lnTo>
                      <a:lnTo>
                        <a:pt x="901" y="503"/>
                      </a:lnTo>
                      <a:lnTo>
                        <a:pt x="908" y="494"/>
                      </a:lnTo>
                      <a:lnTo>
                        <a:pt x="913" y="485"/>
                      </a:lnTo>
                      <a:lnTo>
                        <a:pt x="916" y="476"/>
                      </a:lnTo>
                      <a:lnTo>
                        <a:pt x="917" y="465"/>
                      </a:lnTo>
                      <a:lnTo>
                        <a:pt x="1112" y="465"/>
                      </a:lnTo>
                      <a:lnTo>
                        <a:pt x="1066" y="401"/>
                      </a:lnTo>
                      <a:lnTo>
                        <a:pt x="1112" y="35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19" name="Freeform 21"/>
                <p:cNvSpPr>
                  <a:spLocks/>
                </p:cNvSpPr>
                <p:nvPr/>
              </p:nvSpPr>
              <p:spPr bwMode="auto">
                <a:xfrm>
                  <a:off x="3888" y="1584"/>
                  <a:ext cx="1038" cy="354"/>
                </a:xfrm>
                <a:custGeom>
                  <a:avLst/>
                  <a:gdLst>
                    <a:gd name="T0" fmla="*/ 1033 w 1038"/>
                    <a:gd name="T1" fmla="*/ 263 h 354"/>
                    <a:gd name="T2" fmla="*/ 976 w 1038"/>
                    <a:gd name="T3" fmla="*/ 325 h 354"/>
                    <a:gd name="T4" fmla="*/ 997 w 1038"/>
                    <a:gd name="T5" fmla="*/ 354 h 354"/>
                    <a:gd name="T6" fmla="*/ 53 w 1038"/>
                    <a:gd name="T7" fmla="*/ 354 h 354"/>
                    <a:gd name="T8" fmla="*/ 12 w 1038"/>
                    <a:gd name="T9" fmla="*/ 287 h 354"/>
                    <a:gd name="T10" fmla="*/ 869 w 1038"/>
                    <a:gd name="T11" fmla="*/ 287 h 354"/>
                    <a:gd name="T12" fmla="*/ 842 w 1038"/>
                    <a:gd name="T13" fmla="*/ 249 h 354"/>
                    <a:gd name="T14" fmla="*/ 0 w 1038"/>
                    <a:gd name="T15" fmla="*/ 249 h 354"/>
                    <a:gd name="T16" fmla="*/ 36 w 1038"/>
                    <a:gd name="T17" fmla="*/ 0 h 354"/>
                    <a:gd name="T18" fmla="*/ 895 w 1038"/>
                    <a:gd name="T19" fmla="*/ 0 h 354"/>
                    <a:gd name="T20" fmla="*/ 895 w 1038"/>
                    <a:gd name="T21" fmla="*/ 0 h 354"/>
                    <a:gd name="T22" fmla="*/ 895 w 1038"/>
                    <a:gd name="T23" fmla="*/ 1 h 354"/>
                    <a:gd name="T24" fmla="*/ 895 w 1038"/>
                    <a:gd name="T25" fmla="*/ 1 h 354"/>
                    <a:gd name="T26" fmla="*/ 895 w 1038"/>
                    <a:gd name="T27" fmla="*/ 2 h 354"/>
                    <a:gd name="T28" fmla="*/ 895 w 1038"/>
                    <a:gd name="T29" fmla="*/ 5 h 354"/>
                    <a:gd name="T30" fmla="*/ 904 w 1038"/>
                    <a:gd name="T31" fmla="*/ 26 h 354"/>
                    <a:gd name="T32" fmla="*/ 788 w 1038"/>
                    <a:gd name="T33" fmla="*/ 26 h 354"/>
                    <a:gd name="T34" fmla="*/ 816 w 1038"/>
                    <a:gd name="T35" fmla="*/ 83 h 354"/>
                    <a:gd name="T36" fmla="*/ 1037 w 1038"/>
                    <a:gd name="T37" fmla="*/ 85 h 354"/>
                    <a:gd name="T38" fmla="*/ 1037 w 1038"/>
                    <a:gd name="T39" fmla="*/ 85 h 354"/>
                    <a:gd name="T40" fmla="*/ 1038 w 1038"/>
                    <a:gd name="T41" fmla="*/ 86 h 354"/>
                    <a:gd name="T42" fmla="*/ 1038 w 1038"/>
                    <a:gd name="T43" fmla="*/ 86 h 354"/>
                    <a:gd name="T44" fmla="*/ 1038 w 1038"/>
                    <a:gd name="T45" fmla="*/ 87 h 354"/>
                    <a:gd name="T46" fmla="*/ 1033 w 1038"/>
                    <a:gd name="T47" fmla="*/ 263 h 354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0" t="0" r="r" b="b"/>
                  <a:pathLst>
                    <a:path w="1038" h="354">
                      <a:moveTo>
                        <a:pt x="1033" y="263"/>
                      </a:moveTo>
                      <a:lnTo>
                        <a:pt x="976" y="325"/>
                      </a:lnTo>
                      <a:lnTo>
                        <a:pt x="997" y="354"/>
                      </a:lnTo>
                      <a:lnTo>
                        <a:pt x="53" y="354"/>
                      </a:lnTo>
                      <a:lnTo>
                        <a:pt x="12" y="287"/>
                      </a:lnTo>
                      <a:lnTo>
                        <a:pt x="869" y="287"/>
                      </a:lnTo>
                      <a:lnTo>
                        <a:pt x="842" y="249"/>
                      </a:lnTo>
                      <a:lnTo>
                        <a:pt x="0" y="249"/>
                      </a:lnTo>
                      <a:lnTo>
                        <a:pt x="36" y="0"/>
                      </a:lnTo>
                      <a:lnTo>
                        <a:pt x="895" y="0"/>
                      </a:lnTo>
                      <a:lnTo>
                        <a:pt x="895" y="1"/>
                      </a:lnTo>
                      <a:lnTo>
                        <a:pt x="895" y="2"/>
                      </a:lnTo>
                      <a:lnTo>
                        <a:pt x="895" y="5"/>
                      </a:lnTo>
                      <a:lnTo>
                        <a:pt x="904" y="26"/>
                      </a:lnTo>
                      <a:lnTo>
                        <a:pt x="788" y="26"/>
                      </a:lnTo>
                      <a:lnTo>
                        <a:pt x="816" y="83"/>
                      </a:lnTo>
                      <a:lnTo>
                        <a:pt x="1037" y="85"/>
                      </a:lnTo>
                      <a:lnTo>
                        <a:pt x="1038" y="86"/>
                      </a:lnTo>
                      <a:lnTo>
                        <a:pt x="1038" y="87"/>
                      </a:lnTo>
                      <a:lnTo>
                        <a:pt x="1033" y="263"/>
                      </a:lnTo>
                      <a:close/>
                    </a:path>
                  </a:pathLst>
                </a:custGeom>
                <a:solidFill>
                  <a:srgbClr val="3FB2E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20" name="Freeform 22"/>
                <p:cNvSpPr>
                  <a:spLocks/>
                </p:cNvSpPr>
                <p:nvPr/>
              </p:nvSpPr>
              <p:spPr bwMode="auto">
                <a:xfrm>
                  <a:off x="4873" y="1694"/>
                  <a:ext cx="35" cy="75"/>
                </a:xfrm>
                <a:custGeom>
                  <a:avLst/>
                  <a:gdLst>
                    <a:gd name="T0" fmla="*/ 17 w 35"/>
                    <a:gd name="T1" fmla="*/ 0 h 75"/>
                    <a:gd name="T2" fmla="*/ 11 w 35"/>
                    <a:gd name="T3" fmla="*/ 3 h 75"/>
                    <a:gd name="T4" fmla="*/ 5 w 35"/>
                    <a:gd name="T5" fmla="*/ 11 h 75"/>
                    <a:gd name="T6" fmla="*/ 1 w 35"/>
                    <a:gd name="T7" fmla="*/ 24 h 75"/>
                    <a:gd name="T8" fmla="*/ 0 w 35"/>
                    <a:gd name="T9" fmla="*/ 38 h 75"/>
                    <a:gd name="T10" fmla="*/ 1 w 35"/>
                    <a:gd name="T11" fmla="*/ 53 h 75"/>
                    <a:gd name="T12" fmla="*/ 5 w 35"/>
                    <a:gd name="T13" fmla="*/ 64 h 75"/>
                    <a:gd name="T14" fmla="*/ 11 w 35"/>
                    <a:gd name="T15" fmla="*/ 71 h 75"/>
                    <a:gd name="T16" fmla="*/ 17 w 35"/>
                    <a:gd name="T17" fmla="*/ 75 h 75"/>
                    <a:gd name="T18" fmla="*/ 24 w 35"/>
                    <a:gd name="T19" fmla="*/ 71 h 75"/>
                    <a:gd name="T20" fmla="*/ 29 w 35"/>
                    <a:gd name="T21" fmla="*/ 64 h 75"/>
                    <a:gd name="T22" fmla="*/ 34 w 35"/>
                    <a:gd name="T23" fmla="*/ 53 h 75"/>
                    <a:gd name="T24" fmla="*/ 35 w 35"/>
                    <a:gd name="T25" fmla="*/ 38 h 75"/>
                    <a:gd name="T26" fmla="*/ 34 w 35"/>
                    <a:gd name="T27" fmla="*/ 24 h 75"/>
                    <a:gd name="T28" fmla="*/ 29 w 35"/>
                    <a:gd name="T29" fmla="*/ 11 h 75"/>
                    <a:gd name="T30" fmla="*/ 24 w 35"/>
                    <a:gd name="T31" fmla="*/ 3 h 75"/>
                    <a:gd name="T32" fmla="*/ 17 w 35"/>
                    <a:gd name="T33" fmla="*/ 0 h 75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0" t="0" r="r" b="b"/>
                  <a:pathLst>
                    <a:path w="35" h="75">
                      <a:moveTo>
                        <a:pt x="17" y="0"/>
                      </a:moveTo>
                      <a:lnTo>
                        <a:pt x="11" y="3"/>
                      </a:lnTo>
                      <a:lnTo>
                        <a:pt x="5" y="11"/>
                      </a:lnTo>
                      <a:lnTo>
                        <a:pt x="1" y="24"/>
                      </a:lnTo>
                      <a:lnTo>
                        <a:pt x="0" y="38"/>
                      </a:lnTo>
                      <a:lnTo>
                        <a:pt x="1" y="53"/>
                      </a:lnTo>
                      <a:lnTo>
                        <a:pt x="5" y="64"/>
                      </a:lnTo>
                      <a:lnTo>
                        <a:pt x="11" y="71"/>
                      </a:lnTo>
                      <a:lnTo>
                        <a:pt x="17" y="75"/>
                      </a:lnTo>
                      <a:lnTo>
                        <a:pt x="24" y="71"/>
                      </a:lnTo>
                      <a:lnTo>
                        <a:pt x="29" y="64"/>
                      </a:lnTo>
                      <a:lnTo>
                        <a:pt x="34" y="53"/>
                      </a:lnTo>
                      <a:lnTo>
                        <a:pt x="35" y="38"/>
                      </a:lnTo>
                      <a:lnTo>
                        <a:pt x="34" y="24"/>
                      </a:lnTo>
                      <a:lnTo>
                        <a:pt x="29" y="11"/>
                      </a:lnTo>
                      <a:lnTo>
                        <a:pt x="24" y="3"/>
                      </a:lnTo>
                      <a:lnTo>
                        <a:pt x="17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21" name="Freeform 23"/>
                <p:cNvSpPr>
                  <a:spLocks/>
                </p:cNvSpPr>
                <p:nvPr/>
              </p:nvSpPr>
              <p:spPr bwMode="auto">
                <a:xfrm>
                  <a:off x="4481" y="1614"/>
                  <a:ext cx="189" cy="49"/>
                </a:xfrm>
                <a:custGeom>
                  <a:avLst/>
                  <a:gdLst>
                    <a:gd name="T0" fmla="*/ 23 w 189"/>
                    <a:gd name="T1" fmla="*/ 49 h 49"/>
                    <a:gd name="T2" fmla="*/ 0 w 189"/>
                    <a:gd name="T3" fmla="*/ 0 h 49"/>
                    <a:gd name="T4" fmla="*/ 162 w 189"/>
                    <a:gd name="T5" fmla="*/ 0 h 49"/>
                    <a:gd name="T6" fmla="*/ 189 w 189"/>
                    <a:gd name="T7" fmla="*/ 49 h 49"/>
                    <a:gd name="T8" fmla="*/ 23 w 189"/>
                    <a:gd name="T9" fmla="*/ 49 h 4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89" h="49">
                      <a:moveTo>
                        <a:pt x="23" y="49"/>
                      </a:moveTo>
                      <a:lnTo>
                        <a:pt x="0" y="0"/>
                      </a:lnTo>
                      <a:lnTo>
                        <a:pt x="162" y="0"/>
                      </a:lnTo>
                      <a:lnTo>
                        <a:pt x="189" y="49"/>
                      </a:lnTo>
                      <a:lnTo>
                        <a:pt x="23" y="4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210" name="Group 24"/>
              <p:cNvGrpSpPr>
                <a:grpSpLocks/>
              </p:cNvGrpSpPr>
              <p:nvPr/>
            </p:nvGrpSpPr>
            <p:grpSpPr bwMode="auto">
              <a:xfrm>
                <a:off x="1728" y="1008"/>
                <a:ext cx="1073" cy="483"/>
                <a:chOff x="2375" y="2170"/>
                <a:chExt cx="1073" cy="483"/>
              </a:xfrm>
            </p:grpSpPr>
            <p:sp>
              <p:nvSpPr>
                <p:cNvPr id="7211" name="Freeform 25"/>
                <p:cNvSpPr>
                  <a:spLocks/>
                </p:cNvSpPr>
                <p:nvPr/>
              </p:nvSpPr>
              <p:spPr bwMode="auto">
                <a:xfrm>
                  <a:off x="2375" y="2170"/>
                  <a:ext cx="1073" cy="483"/>
                </a:xfrm>
                <a:custGeom>
                  <a:avLst/>
                  <a:gdLst>
                    <a:gd name="T0" fmla="*/ 245 w 1073"/>
                    <a:gd name="T1" fmla="*/ 482 h 483"/>
                    <a:gd name="T2" fmla="*/ 260 w 1073"/>
                    <a:gd name="T3" fmla="*/ 477 h 483"/>
                    <a:gd name="T4" fmla="*/ 272 w 1073"/>
                    <a:gd name="T5" fmla="*/ 468 h 483"/>
                    <a:gd name="T6" fmla="*/ 282 w 1073"/>
                    <a:gd name="T7" fmla="*/ 455 h 483"/>
                    <a:gd name="T8" fmla="*/ 288 w 1073"/>
                    <a:gd name="T9" fmla="*/ 455 h 483"/>
                    <a:gd name="T10" fmla="*/ 298 w 1073"/>
                    <a:gd name="T11" fmla="*/ 468 h 483"/>
                    <a:gd name="T12" fmla="*/ 311 w 1073"/>
                    <a:gd name="T13" fmla="*/ 477 h 483"/>
                    <a:gd name="T14" fmla="*/ 326 w 1073"/>
                    <a:gd name="T15" fmla="*/ 482 h 483"/>
                    <a:gd name="T16" fmla="*/ 344 w 1073"/>
                    <a:gd name="T17" fmla="*/ 482 h 483"/>
                    <a:gd name="T18" fmla="*/ 362 w 1073"/>
                    <a:gd name="T19" fmla="*/ 474 h 483"/>
                    <a:gd name="T20" fmla="*/ 376 w 1073"/>
                    <a:gd name="T21" fmla="*/ 459 h 483"/>
                    <a:gd name="T22" fmla="*/ 385 w 1073"/>
                    <a:gd name="T23" fmla="*/ 441 h 483"/>
                    <a:gd name="T24" fmla="*/ 734 w 1073"/>
                    <a:gd name="T25" fmla="*/ 430 h 483"/>
                    <a:gd name="T26" fmla="*/ 739 w 1073"/>
                    <a:gd name="T27" fmla="*/ 450 h 483"/>
                    <a:gd name="T28" fmla="*/ 750 w 1073"/>
                    <a:gd name="T29" fmla="*/ 468 h 483"/>
                    <a:gd name="T30" fmla="*/ 767 w 1073"/>
                    <a:gd name="T31" fmla="*/ 479 h 483"/>
                    <a:gd name="T32" fmla="*/ 786 w 1073"/>
                    <a:gd name="T33" fmla="*/ 483 h 483"/>
                    <a:gd name="T34" fmla="*/ 801 w 1073"/>
                    <a:gd name="T35" fmla="*/ 481 h 483"/>
                    <a:gd name="T36" fmla="*/ 816 w 1073"/>
                    <a:gd name="T37" fmla="*/ 473 h 483"/>
                    <a:gd name="T38" fmla="*/ 827 w 1073"/>
                    <a:gd name="T39" fmla="*/ 462 h 483"/>
                    <a:gd name="T40" fmla="*/ 835 w 1073"/>
                    <a:gd name="T41" fmla="*/ 447 h 483"/>
                    <a:gd name="T42" fmla="*/ 843 w 1073"/>
                    <a:gd name="T43" fmla="*/ 462 h 483"/>
                    <a:gd name="T44" fmla="*/ 853 w 1073"/>
                    <a:gd name="T45" fmla="*/ 473 h 483"/>
                    <a:gd name="T46" fmla="*/ 868 w 1073"/>
                    <a:gd name="T47" fmla="*/ 481 h 483"/>
                    <a:gd name="T48" fmla="*/ 883 w 1073"/>
                    <a:gd name="T49" fmla="*/ 483 h 483"/>
                    <a:gd name="T50" fmla="*/ 902 w 1073"/>
                    <a:gd name="T51" fmla="*/ 479 h 483"/>
                    <a:gd name="T52" fmla="*/ 919 w 1073"/>
                    <a:gd name="T53" fmla="*/ 468 h 483"/>
                    <a:gd name="T54" fmla="*/ 930 w 1073"/>
                    <a:gd name="T55" fmla="*/ 450 h 483"/>
                    <a:gd name="T56" fmla="*/ 935 w 1073"/>
                    <a:gd name="T57" fmla="*/ 430 h 483"/>
                    <a:gd name="T58" fmla="*/ 994 w 1073"/>
                    <a:gd name="T59" fmla="*/ 302 h 483"/>
                    <a:gd name="T60" fmla="*/ 59 w 1073"/>
                    <a:gd name="T61" fmla="*/ 0 h 483"/>
                    <a:gd name="T62" fmla="*/ 74 w 1073"/>
                    <a:gd name="T63" fmla="*/ 430 h 483"/>
                    <a:gd name="T64" fmla="*/ 187 w 1073"/>
                    <a:gd name="T65" fmla="*/ 441 h 483"/>
                    <a:gd name="T66" fmla="*/ 195 w 1073"/>
                    <a:gd name="T67" fmla="*/ 459 h 483"/>
                    <a:gd name="T68" fmla="*/ 209 w 1073"/>
                    <a:gd name="T69" fmla="*/ 474 h 483"/>
                    <a:gd name="T70" fmla="*/ 228 w 1073"/>
                    <a:gd name="T71" fmla="*/ 482 h 483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0" t="0" r="r" b="b"/>
                  <a:pathLst>
                    <a:path w="1073" h="483">
                      <a:moveTo>
                        <a:pt x="237" y="483"/>
                      </a:moveTo>
                      <a:lnTo>
                        <a:pt x="245" y="482"/>
                      </a:lnTo>
                      <a:lnTo>
                        <a:pt x="253" y="481"/>
                      </a:lnTo>
                      <a:lnTo>
                        <a:pt x="260" y="477"/>
                      </a:lnTo>
                      <a:lnTo>
                        <a:pt x="267" y="473"/>
                      </a:lnTo>
                      <a:lnTo>
                        <a:pt x="272" y="468"/>
                      </a:lnTo>
                      <a:lnTo>
                        <a:pt x="278" y="462"/>
                      </a:lnTo>
                      <a:lnTo>
                        <a:pt x="282" y="455"/>
                      </a:lnTo>
                      <a:lnTo>
                        <a:pt x="285" y="447"/>
                      </a:lnTo>
                      <a:lnTo>
                        <a:pt x="288" y="455"/>
                      </a:lnTo>
                      <a:lnTo>
                        <a:pt x="294" y="462"/>
                      </a:lnTo>
                      <a:lnTo>
                        <a:pt x="298" y="468"/>
                      </a:lnTo>
                      <a:lnTo>
                        <a:pt x="305" y="473"/>
                      </a:lnTo>
                      <a:lnTo>
                        <a:pt x="311" y="477"/>
                      </a:lnTo>
                      <a:lnTo>
                        <a:pt x="319" y="481"/>
                      </a:lnTo>
                      <a:lnTo>
                        <a:pt x="326" y="482"/>
                      </a:lnTo>
                      <a:lnTo>
                        <a:pt x="334" y="483"/>
                      </a:lnTo>
                      <a:lnTo>
                        <a:pt x="344" y="482"/>
                      </a:lnTo>
                      <a:lnTo>
                        <a:pt x="354" y="479"/>
                      </a:lnTo>
                      <a:lnTo>
                        <a:pt x="362" y="474"/>
                      </a:lnTo>
                      <a:lnTo>
                        <a:pt x="370" y="468"/>
                      </a:lnTo>
                      <a:lnTo>
                        <a:pt x="376" y="459"/>
                      </a:lnTo>
                      <a:lnTo>
                        <a:pt x="382" y="450"/>
                      </a:lnTo>
                      <a:lnTo>
                        <a:pt x="385" y="441"/>
                      </a:lnTo>
                      <a:lnTo>
                        <a:pt x="386" y="430"/>
                      </a:lnTo>
                      <a:lnTo>
                        <a:pt x="734" y="430"/>
                      </a:lnTo>
                      <a:lnTo>
                        <a:pt x="735" y="441"/>
                      </a:lnTo>
                      <a:lnTo>
                        <a:pt x="739" y="450"/>
                      </a:lnTo>
                      <a:lnTo>
                        <a:pt x="744" y="459"/>
                      </a:lnTo>
                      <a:lnTo>
                        <a:pt x="750" y="468"/>
                      </a:lnTo>
                      <a:lnTo>
                        <a:pt x="758" y="474"/>
                      </a:lnTo>
                      <a:lnTo>
                        <a:pt x="767" y="479"/>
                      </a:lnTo>
                      <a:lnTo>
                        <a:pt x="776" y="482"/>
                      </a:lnTo>
                      <a:lnTo>
                        <a:pt x="786" y="483"/>
                      </a:lnTo>
                      <a:lnTo>
                        <a:pt x="794" y="482"/>
                      </a:lnTo>
                      <a:lnTo>
                        <a:pt x="801" y="481"/>
                      </a:lnTo>
                      <a:lnTo>
                        <a:pt x="809" y="477"/>
                      </a:lnTo>
                      <a:lnTo>
                        <a:pt x="816" y="473"/>
                      </a:lnTo>
                      <a:lnTo>
                        <a:pt x="822" y="468"/>
                      </a:lnTo>
                      <a:lnTo>
                        <a:pt x="827" y="462"/>
                      </a:lnTo>
                      <a:lnTo>
                        <a:pt x="832" y="455"/>
                      </a:lnTo>
                      <a:lnTo>
                        <a:pt x="835" y="447"/>
                      </a:lnTo>
                      <a:lnTo>
                        <a:pt x="838" y="455"/>
                      </a:lnTo>
                      <a:lnTo>
                        <a:pt x="843" y="462"/>
                      </a:lnTo>
                      <a:lnTo>
                        <a:pt x="848" y="468"/>
                      </a:lnTo>
                      <a:lnTo>
                        <a:pt x="853" y="473"/>
                      </a:lnTo>
                      <a:lnTo>
                        <a:pt x="860" y="477"/>
                      </a:lnTo>
                      <a:lnTo>
                        <a:pt x="868" y="481"/>
                      </a:lnTo>
                      <a:lnTo>
                        <a:pt x="875" y="482"/>
                      </a:lnTo>
                      <a:lnTo>
                        <a:pt x="883" y="483"/>
                      </a:lnTo>
                      <a:lnTo>
                        <a:pt x="893" y="482"/>
                      </a:lnTo>
                      <a:lnTo>
                        <a:pt x="902" y="479"/>
                      </a:lnTo>
                      <a:lnTo>
                        <a:pt x="911" y="474"/>
                      </a:lnTo>
                      <a:lnTo>
                        <a:pt x="919" y="468"/>
                      </a:lnTo>
                      <a:lnTo>
                        <a:pt x="925" y="459"/>
                      </a:lnTo>
                      <a:lnTo>
                        <a:pt x="930" y="450"/>
                      </a:lnTo>
                      <a:lnTo>
                        <a:pt x="934" y="441"/>
                      </a:lnTo>
                      <a:lnTo>
                        <a:pt x="935" y="430"/>
                      </a:lnTo>
                      <a:lnTo>
                        <a:pt x="1073" y="430"/>
                      </a:lnTo>
                      <a:lnTo>
                        <a:pt x="994" y="302"/>
                      </a:lnTo>
                      <a:lnTo>
                        <a:pt x="1038" y="0"/>
                      </a:lnTo>
                      <a:lnTo>
                        <a:pt x="59" y="0"/>
                      </a:lnTo>
                      <a:lnTo>
                        <a:pt x="0" y="309"/>
                      </a:lnTo>
                      <a:lnTo>
                        <a:pt x="74" y="430"/>
                      </a:lnTo>
                      <a:lnTo>
                        <a:pt x="185" y="430"/>
                      </a:lnTo>
                      <a:lnTo>
                        <a:pt x="187" y="441"/>
                      </a:lnTo>
                      <a:lnTo>
                        <a:pt x="190" y="450"/>
                      </a:lnTo>
                      <a:lnTo>
                        <a:pt x="195" y="459"/>
                      </a:lnTo>
                      <a:lnTo>
                        <a:pt x="202" y="468"/>
                      </a:lnTo>
                      <a:lnTo>
                        <a:pt x="209" y="474"/>
                      </a:lnTo>
                      <a:lnTo>
                        <a:pt x="218" y="479"/>
                      </a:lnTo>
                      <a:lnTo>
                        <a:pt x="228" y="482"/>
                      </a:lnTo>
                      <a:lnTo>
                        <a:pt x="237" y="48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12" name="Freeform 26"/>
                <p:cNvSpPr>
                  <a:spLocks/>
                </p:cNvSpPr>
                <p:nvPr/>
              </p:nvSpPr>
              <p:spPr bwMode="auto">
                <a:xfrm>
                  <a:off x="2415" y="2208"/>
                  <a:ext cx="965" cy="354"/>
                </a:xfrm>
                <a:custGeom>
                  <a:avLst/>
                  <a:gdLst>
                    <a:gd name="T0" fmla="*/ 0 w 965"/>
                    <a:gd name="T1" fmla="*/ 264 h 354"/>
                    <a:gd name="T2" fmla="*/ 50 w 965"/>
                    <a:gd name="T3" fmla="*/ 0 h 354"/>
                    <a:gd name="T4" fmla="*/ 954 w 965"/>
                    <a:gd name="T5" fmla="*/ 0 h 354"/>
                    <a:gd name="T6" fmla="*/ 918 w 965"/>
                    <a:gd name="T7" fmla="*/ 249 h 354"/>
                    <a:gd name="T8" fmla="*/ 131 w 965"/>
                    <a:gd name="T9" fmla="*/ 249 h 354"/>
                    <a:gd name="T10" fmla="*/ 161 w 965"/>
                    <a:gd name="T11" fmla="*/ 287 h 354"/>
                    <a:gd name="T12" fmla="*/ 924 w 965"/>
                    <a:gd name="T13" fmla="*/ 287 h 354"/>
                    <a:gd name="T14" fmla="*/ 965 w 965"/>
                    <a:gd name="T15" fmla="*/ 354 h 354"/>
                    <a:gd name="T16" fmla="*/ 55 w 965"/>
                    <a:gd name="T17" fmla="*/ 354 h 354"/>
                    <a:gd name="T18" fmla="*/ 0 w 965"/>
                    <a:gd name="T19" fmla="*/ 264 h 354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965" h="354">
                      <a:moveTo>
                        <a:pt x="0" y="264"/>
                      </a:moveTo>
                      <a:lnTo>
                        <a:pt x="50" y="0"/>
                      </a:lnTo>
                      <a:lnTo>
                        <a:pt x="954" y="0"/>
                      </a:lnTo>
                      <a:lnTo>
                        <a:pt x="918" y="249"/>
                      </a:lnTo>
                      <a:lnTo>
                        <a:pt x="131" y="249"/>
                      </a:lnTo>
                      <a:lnTo>
                        <a:pt x="161" y="287"/>
                      </a:lnTo>
                      <a:lnTo>
                        <a:pt x="924" y="287"/>
                      </a:lnTo>
                      <a:lnTo>
                        <a:pt x="965" y="354"/>
                      </a:lnTo>
                      <a:lnTo>
                        <a:pt x="55" y="354"/>
                      </a:lnTo>
                      <a:lnTo>
                        <a:pt x="0" y="264"/>
                      </a:lnTo>
                      <a:close/>
                    </a:path>
                  </a:pathLst>
                </a:custGeom>
                <a:solidFill>
                  <a:srgbClr val="3FB2E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13" name="Freeform 27"/>
                <p:cNvSpPr>
                  <a:spLocks/>
                </p:cNvSpPr>
                <p:nvPr/>
              </p:nvSpPr>
              <p:spPr bwMode="auto">
                <a:xfrm>
                  <a:off x="2650" y="2262"/>
                  <a:ext cx="138" cy="110"/>
                </a:xfrm>
                <a:custGeom>
                  <a:avLst/>
                  <a:gdLst>
                    <a:gd name="T0" fmla="*/ 138 w 138"/>
                    <a:gd name="T1" fmla="*/ 0 h 110"/>
                    <a:gd name="T2" fmla="*/ 17 w 138"/>
                    <a:gd name="T3" fmla="*/ 0 h 110"/>
                    <a:gd name="T4" fmla="*/ 0 w 138"/>
                    <a:gd name="T5" fmla="*/ 110 h 110"/>
                    <a:gd name="T6" fmla="*/ 122 w 138"/>
                    <a:gd name="T7" fmla="*/ 110 h 110"/>
                    <a:gd name="T8" fmla="*/ 138 w 138"/>
                    <a:gd name="T9" fmla="*/ 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8" h="110">
                      <a:moveTo>
                        <a:pt x="138" y="0"/>
                      </a:moveTo>
                      <a:lnTo>
                        <a:pt x="17" y="0"/>
                      </a:lnTo>
                      <a:lnTo>
                        <a:pt x="0" y="110"/>
                      </a:lnTo>
                      <a:lnTo>
                        <a:pt x="122" y="110"/>
                      </a:lnTo>
                      <a:lnTo>
                        <a:pt x="13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14" name="Freeform 28"/>
                <p:cNvSpPr>
                  <a:spLocks/>
                </p:cNvSpPr>
                <p:nvPr/>
              </p:nvSpPr>
              <p:spPr bwMode="auto">
                <a:xfrm>
                  <a:off x="2481" y="2262"/>
                  <a:ext cx="138" cy="110"/>
                </a:xfrm>
                <a:custGeom>
                  <a:avLst/>
                  <a:gdLst>
                    <a:gd name="T0" fmla="*/ 122 w 138"/>
                    <a:gd name="T1" fmla="*/ 110 h 110"/>
                    <a:gd name="T2" fmla="*/ 138 w 138"/>
                    <a:gd name="T3" fmla="*/ 0 h 110"/>
                    <a:gd name="T4" fmla="*/ 15 w 138"/>
                    <a:gd name="T5" fmla="*/ 0 h 110"/>
                    <a:gd name="T6" fmla="*/ 0 w 138"/>
                    <a:gd name="T7" fmla="*/ 110 h 110"/>
                    <a:gd name="T8" fmla="*/ 122 w 138"/>
                    <a:gd name="T9" fmla="*/ 11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8" h="110">
                      <a:moveTo>
                        <a:pt x="122" y="110"/>
                      </a:moveTo>
                      <a:lnTo>
                        <a:pt x="138" y="0"/>
                      </a:lnTo>
                      <a:lnTo>
                        <a:pt x="15" y="0"/>
                      </a:lnTo>
                      <a:lnTo>
                        <a:pt x="0" y="110"/>
                      </a:lnTo>
                      <a:lnTo>
                        <a:pt x="122" y="11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15" name="Freeform 29"/>
                <p:cNvSpPr>
                  <a:spLocks/>
                </p:cNvSpPr>
                <p:nvPr/>
              </p:nvSpPr>
              <p:spPr bwMode="auto">
                <a:xfrm>
                  <a:off x="2820" y="2262"/>
                  <a:ext cx="137" cy="110"/>
                </a:xfrm>
                <a:custGeom>
                  <a:avLst/>
                  <a:gdLst>
                    <a:gd name="T0" fmla="*/ 137 w 137"/>
                    <a:gd name="T1" fmla="*/ 0 h 110"/>
                    <a:gd name="T2" fmla="*/ 16 w 137"/>
                    <a:gd name="T3" fmla="*/ 0 h 110"/>
                    <a:gd name="T4" fmla="*/ 0 w 137"/>
                    <a:gd name="T5" fmla="*/ 110 h 110"/>
                    <a:gd name="T6" fmla="*/ 122 w 137"/>
                    <a:gd name="T7" fmla="*/ 110 h 110"/>
                    <a:gd name="T8" fmla="*/ 137 w 137"/>
                    <a:gd name="T9" fmla="*/ 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7" h="110">
                      <a:moveTo>
                        <a:pt x="137" y="0"/>
                      </a:moveTo>
                      <a:lnTo>
                        <a:pt x="16" y="0"/>
                      </a:lnTo>
                      <a:lnTo>
                        <a:pt x="0" y="110"/>
                      </a:lnTo>
                      <a:lnTo>
                        <a:pt x="122" y="110"/>
                      </a:lnTo>
                      <a:lnTo>
                        <a:pt x="137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16" name="Freeform 30"/>
                <p:cNvSpPr>
                  <a:spLocks/>
                </p:cNvSpPr>
                <p:nvPr/>
              </p:nvSpPr>
              <p:spPr bwMode="auto">
                <a:xfrm>
                  <a:off x="2989" y="2262"/>
                  <a:ext cx="136" cy="110"/>
                </a:xfrm>
                <a:custGeom>
                  <a:avLst/>
                  <a:gdLst>
                    <a:gd name="T0" fmla="*/ 136 w 136"/>
                    <a:gd name="T1" fmla="*/ 0 h 110"/>
                    <a:gd name="T2" fmla="*/ 16 w 136"/>
                    <a:gd name="T3" fmla="*/ 0 h 110"/>
                    <a:gd name="T4" fmla="*/ 0 w 136"/>
                    <a:gd name="T5" fmla="*/ 110 h 110"/>
                    <a:gd name="T6" fmla="*/ 121 w 136"/>
                    <a:gd name="T7" fmla="*/ 110 h 110"/>
                    <a:gd name="T8" fmla="*/ 136 w 136"/>
                    <a:gd name="T9" fmla="*/ 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" h="110">
                      <a:moveTo>
                        <a:pt x="136" y="0"/>
                      </a:moveTo>
                      <a:lnTo>
                        <a:pt x="16" y="0"/>
                      </a:lnTo>
                      <a:lnTo>
                        <a:pt x="0" y="110"/>
                      </a:lnTo>
                      <a:lnTo>
                        <a:pt x="121" y="110"/>
                      </a:lnTo>
                      <a:lnTo>
                        <a:pt x="13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17" name="Freeform 31"/>
                <p:cNvSpPr>
                  <a:spLocks/>
                </p:cNvSpPr>
                <p:nvPr/>
              </p:nvSpPr>
              <p:spPr bwMode="auto">
                <a:xfrm>
                  <a:off x="3162" y="2262"/>
                  <a:ext cx="138" cy="110"/>
                </a:xfrm>
                <a:custGeom>
                  <a:avLst/>
                  <a:gdLst>
                    <a:gd name="T0" fmla="*/ 138 w 138"/>
                    <a:gd name="T1" fmla="*/ 0 h 110"/>
                    <a:gd name="T2" fmla="*/ 17 w 138"/>
                    <a:gd name="T3" fmla="*/ 0 h 110"/>
                    <a:gd name="T4" fmla="*/ 0 w 138"/>
                    <a:gd name="T5" fmla="*/ 110 h 110"/>
                    <a:gd name="T6" fmla="*/ 123 w 138"/>
                    <a:gd name="T7" fmla="*/ 110 h 110"/>
                    <a:gd name="T8" fmla="*/ 138 w 138"/>
                    <a:gd name="T9" fmla="*/ 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8" h="110">
                      <a:moveTo>
                        <a:pt x="138" y="0"/>
                      </a:moveTo>
                      <a:lnTo>
                        <a:pt x="17" y="0"/>
                      </a:lnTo>
                      <a:lnTo>
                        <a:pt x="0" y="110"/>
                      </a:lnTo>
                      <a:lnTo>
                        <a:pt x="123" y="110"/>
                      </a:lnTo>
                      <a:lnTo>
                        <a:pt x="13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7207" name="Text Box 110"/>
            <p:cNvSpPr txBox="1">
              <a:spLocks noChangeArrowheads="1"/>
            </p:cNvSpPr>
            <p:nvPr/>
          </p:nvSpPr>
          <p:spPr bwMode="auto">
            <a:xfrm>
              <a:off x="3560" y="1208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itchFamily="2" charset="2"/>
                <a:buChar char="n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itchFamily="18" charset="2"/>
                <a:buChar char="4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itchFamily="18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FF0000"/>
                  </a:solidFill>
                </a:rPr>
                <a:t>C</a:t>
              </a:r>
            </a:p>
          </p:txBody>
        </p:sp>
      </p:grpSp>
      <p:sp>
        <p:nvSpPr>
          <p:cNvPr id="314479" name="Text Box 111"/>
          <p:cNvSpPr txBox="1">
            <a:spLocks noChangeArrowheads="1"/>
          </p:cNvSpPr>
          <p:nvPr/>
        </p:nvSpPr>
        <p:spPr bwMode="auto">
          <a:xfrm>
            <a:off x="7162800" y="3302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993300"/>
              </a:buClr>
              <a:buSzPct val="90000"/>
              <a:buFont typeface="Wingdings" pitchFamily="2" charset="2"/>
              <a:buChar char="n"/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6600"/>
              </a:buClr>
              <a:buSzPct val="80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6600"/>
              </a:buClr>
              <a:buSzPct val="75000"/>
              <a:buFont typeface="Times New Roman" pitchFamily="18" charset="0"/>
              <a:buChar char="–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14480" name="Text Box 112"/>
          <p:cNvSpPr txBox="1">
            <a:spLocks noChangeArrowheads="1"/>
          </p:cNvSpPr>
          <p:nvPr/>
        </p:nvSpPr>
        <p:spPr bwMode="auto">
          <a:xfrm>
            <a:off x="8280400" y="28702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993300"/>
              </a:buClr>
              <a:buSzPct val="90000"/>
              <a:buFont typeface="Wingdings" pitchFamily="2" charset="2"/>
              <a:buChar char="n"/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6600"/>
              </a:buClr>
              <a:buSzPct val="80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6600"/>
              </a:buClr>
              <a:buSzPct val="75000"/>
              <a:buFont typeface="Times New Roman" pitchFamily="18" charset="0"/>
              <a:buChar char="–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14481" name="Text Box 113"/>
          <p:cNvSpPr txBox="1">
            <a:spLocks noChangeArrowheads="1"/>
          </p:cNvSpPr>
          <p:nvPr/>
        </p:nvSpPr>
        <p:spPr bwMode="auto">
          <a:xfrm>
            <a:off x="5638800" y="38862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993300"/>
              </a:buClr>
              <a:buSzPct val="90000"/>
              <a:buFont typeface="Wingdings" pitchFamily="2" charset="2"/>
              <a:buChar char="n"/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6600"/>
              </a:buClr>
              <a:buSzPct val="80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6600"/>
              </a:buClr>
              <a:buSzPct val="75000"/>
              <a:buFont typeface="Times New Roman" pitchFamily="18" charset="0"/>
              <a:buChar char="–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14482" name="Text Box 114"/>
          <p:cNvSpPr txBox="1">
            <a:spLocks noChangeArrowheads="1"/>
          </p:cNvSpPr>
          <p:nvPr/>
        </p:nvSpPr>
        <p:spPr bwMode="auto">
          <a:xfrm>
            <a:off x="4572000" y="13716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993300"/>
              </a:buClr>
              <a:buSzPct val="90000"/>
              <a:buFont typeface="Wingdings" pitchFamily="2" charset="2"/>
              <a:buChar char="n"/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6600"/>
              </a:buClr>
              <a:buSzPct val="80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6600"/>
              </a:buClr>
              <a:buSzPct val="75000"/>
              <a:buFont typeface="Times New Roman" pitchFamily="18" charset="0"/>
              <a:buChar char="–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chemeClr val="bg1"/>
                </a:solidFill>
              </a:rPr>
              <a:t>4</a:t>
            </a:r>
          </a:p>
        </p:txBody>
      </p:sp>
      <p:grpSp>
        <p:nvGrpSpPr>
          <p:cNvPr id="314483" name="Group 115"/>
          <p:cNvGrpSpPr>
            <a:grpSpLocks/>
          </p:cNvGrpSpPr>
          <p:nvPr/>
        </p:nvGrpSpPr>
        <p:grpSpPr bwMode="auto">
          <a:xfrm>
            <a:off x="4352925" y="4495800"/>
            <a:ext cx="4486275" cy="1993900"/>
            <a:chOff x="2502" y="2880"/>
            <a:chExt cx="2730" cy="1256"/>
          </a:xfrm>
        </p:grpSpPr>
        <p:sp>
          <p:nvSpPr>
            <p:cNvPr id="7188" name="Rectangle 116"/>
            <p:cNvSpPr>
              <a:spLocks noChangeArrowheads="1"/>
            </p:cNvSpPr>
            <p:nvPr/>
          </p:nvSpPr>
          <p:spPr bwMode="auto">
            <a:xfrm>
              <a:off x="2736" y="3360"/>
              <a:ext cx="288" cy="288"/>
            </a:xfrm>
            <a:prstGeom prst="rect">
              <a:avLst/>
            </a:prstGeom>
            <a:solidFill>
              <a:schemeClr val="bg1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itchFamily="2" charset="2"/>
                <a:buChar char="n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itchFamily="18" charset="2"/>
                <a:buChar char="4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itchFamily="18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7189" name="Oval 117"/>
            <p:cNvSpPr>
              <a:spLocks noChangeArrowheads="1"/>
            </p:cNvSpPr>
            <p:nvPr/>
          </p:nvSpPr>
          <p:spPr bwMode="auto">
            <a:xfrm>
              <a:off x="3120" y="2976"/>
              <a:ext cx="392" cy="392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itchFamily="2" charset="2"/>
                <a:buChar char="n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itchFamily="18" charset="2"/>
                <a:buChar char="4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itchFamily="18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FF0000"/>
                  </a:solidFill>
                </a:rPr>
                <a:t>A</a:t>
              </a:r>
            </a:p>
          </p:txBody>
        </p:sp>
        <p:sp>
          <p:nvSpPr>
            <p:cNvPr id="7190" name="AutoShape 118"/>
            <p:cNvSpPr>
              <a:spLocks noChangeArrowheads="1"/>
            </p:cNvSpPr>
            <p:nvPr/>
          </p:nvSpPr>
          <p:spPr bwMode="auto">
            <a:xfrm>
              <a:off x="2832" y="3072"/>
              <a:ext cx="286" cy="25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62 w 21600"/>
                <a:gd name="T13" fmla="*/ 2880 h 21600"/>
                <a:gd name="T14" fmla="*/ 18201 w 21600"/>
                <a:gd name="T15" fmla="*/ 9233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7191" name="Text Box 119"/>
            <p:cNvSpPr txBox="1">
              <a:spLocks noChangeArrowheads="1"/>
            </p:cNvSpPr>
            <p:nvPr/>
          </p:nvSpPr>
          <p:spPr bwMode="auto">
            <a:xfrm>
              <a:off x="2502" y="2976"/>
              <a:ext cx="3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itchFamily="2" charset="2"/>
                <a:buChar char="n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itchFamily="18" charset="2"/>
                <a:buChar char="4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itchFamily="18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solidFill>
                    <a:srgbClr val="FF0000"/>
                  </a:solidFill>
                  <a:latin typeface="Courier New" pitchFamily="49" charset="0"/>
                </a:rPr>
                <a:t>占有</a:t>
              </a:r>
            </a:p>
          </p:txBody>
        </p:sp>
        <p:sp>
          <p:nvSpPr>
            <p:cNvPr id="7192" name="Rectangle 120"/>
            <p:cNvSpPr>
              <a:spLocks noChangeArrowheads="1"/>
            </p:cNvSpPr>
            <p:nvPr/>
          </p:nvSpPr>
          <p:spPr bwMode="auto">
            <a:xfrm>
              <a:off x="3840" y="3024"/>
              <a:ext cx="288" cy="288"/>
            </a:xfrm>
            <a:prstGeom prst="rect">
              <a:avLst/>
            </a:prstGeom>
            <a:solidFill>
              <a:schemeClr val="bg1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itchFamily="2" charset="2"/>
                <a:buChar char="n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itchFamily="18" charset="2"/>
                <a:buChar char="4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itchFamily="18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7193" name="Oval 121"/>
            <p:cNvSpPr>
              <a:spLocks noChangeArrowheads="1"/>
            </p:cNvSpPr>
            <p:nvPr/>
          </p:nvSpPr>
          <p:spPr bwMode="auto">
            <a:xfrm>
              <a:off x="4456" y="2976"/>
              <a:ext cx="392" cy="392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itchFamily="2" charset="2"/>
                <a:buChar char="n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itchFamily="18" charset="2"/>
                <a:buChar char="4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itchFamily="18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FF0000"/>
                  </a:solidFill>
                </a:rPr>
                <a:t>B</a:t>
              </a:r>
            </a:p>
          </p:txBody>
        </p:sp>
        <p:sp>
          <p:nvSpPr>
            <p:cNvPr id="7194" name="AutoShape 122"/>
            <p:cNvSpPr>
              <a:spLocks noChangeArrowheads="1"/>
            </p:cNvSpPr>
            <p:nvPr/>
          </p:nvSpPr>
          <p:spPr bwMode="auto">
            <a:xfrm rot="5400000">
              <a:off x="4866" y="3135"/>
              <a:ext cx="286" cy="25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62 w 21600"/>
                <a:gd name="T13" fmla="*/ 2880 h 21600"/>
                <a:gd name="T14" fmla="*/ 18201 w 21600"/>
                <a:gd name="T15" fmla="*/ 9233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7195" name="Text Box 123"/>
            <p:cNvSpPr txBox="1">
              <a:spLocks noChangeArrowheads="1"/>
            </p:cNvSpPr>
            <p:nvPr/>
          </p:nvSpPr>
          <p:spPr bwMode="auto">
            <a:xfrm>
              <a:off x="3462" y="2880"/>
              <a:ext cx="3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itchFamily="2" charset="2"/>
                <a:buChar char="n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itchFamily="18" charset="2"/>
                <a:buChar char="4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itchFamily="18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solidFill>
                    <a:srgbClr val="FF0000"/>
                  </a:solidFill>
                  <a:latin typeface="Courier New" pitchFamily="49" charset="0"/>
                </a:rPr>
                <a:t>等待</a:t>
              </a:r>
            </a:p>
          </p:txBody>
        </p:sp>
        <p:sp>
          <p:nvSpPr>
            <p:cNvPr id="7196" name="AutoShape 124"/>
            <p:cNvSpPr>
              <a:spLocks noChangeArrowheads="1"/>
            </p:cNvSpPr>
            <p:nvPr/>
          </p:nvSpPr>
          <p:spPr bwMode="auto">
            <a:xfrm>
              <a:off x="3552" y="3090"/>
              <a:ext cx="240" cy="144"/>
            </a:xfrm>
            <a:prstGeom prst="rightArrow">
              <a:avLst>
                <a:gd name="adj1" fmla="val 50000"/>
                <a:gd name="adj2" fmla="val 41667"/>
              </a:avLst>
            </a:prstGeom>
            <a:solidFill>
              <a:srgbClr val="66FF33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itchFamily="2" charset="2"/>
                <a:buChar char="n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itchFamily="18" charset="2"/>
                <a:buChar char="4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itchFamily="18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600"/>
            </a:p>
          </p:txBody>
        </p:sp>
        <p:sp>
          <p:nvSpPr>
            <p:cNvPr id="7197" name="AutoShape 125"/>
            <p:cNvSpPr>
              <a:spLocks noChangeArrowheads="1"/>
            </p:cNvSpPr>
            <p:nvPr/>
          </p:nvSpPr>
          <p:spPr bwMode="auto">
            <a:xfrm>
              <a:off x="4167" y="3081"/>
              <a:ext cx="240" cy="144"/>
            </a:xfrm>
            <a:prstGeom prst="rightArrow">
              <a:avLst>
                <a:gd name="adj1" fmla="val 50000"/>
                <a:gd name="adj2" fmla="val 41667"/>
              </a:avLst>
            </a:prstGeom>
            <a:solidFill>
              <a:srgbClr val="66FF33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itchFamily="2" charset="2"/>
                <a:buChar char="n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itchFamily="18" charset="2"/>
                <a:buChar char="4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itchFamily="18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600"/>
            </a:p>
          </p:txBody>
        </p:sp>
        <p:sp>
          <p:nvSpPr>
            <p:cNvPr id="7198" name="Rectangle 126"/>
            <p:cNvSpPr>
              <a:spLocks noChangeArrowheads="1"/>
            </p:cNvSpPr>
            <p:nvPr/>
          </p:nvSpPr>
          <p:spPr bwMode="auto">
            <a:xfrm>
              <a:off x="4944" y="3408"/>
              <a:ext cx="288" cy="288"/>
            </a:xfrm>
            <a:prstGeom prst="rect">
              <a:avLst/>
            </a:prstGeom>
            <a:solidFill>
              <a:schemeClr val="bg1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itchFamily="2" charset="2"/>
                <a:buChar char="n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itchFamily="18" charset="2"/>
                <a:buChar char="4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itchFamily="18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accent2"/>
                  </a:solidFill>
                </a:rPr>
                <a:t>3</a:t>
              </a:r>
            </a:p>
          </p:txBody>
        </p:sp>
        <p:sp>
          <p:nvSpPr>
            <p:cNvPr id="7199" name="Oval 127"/>
            <p:cNvSpPr>
              <a:spLocks noChangeArrowheads="1"/>
            </p:cNvSpPr>
            <p:nvPr/>
          </p:nvSpPr>
          <p:spPr bwMode="auto">
            <a:xfrm>
              <a:off x="3120" y="3744"/>
              <a:ext cx="392" cy="392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itchFamily="2" charset="2"/>
                <a:buChar char="n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itchFamily="18" charset="2"/>
                <a:buChar char="4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itchFamily="18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FF0000"/>
                  </a:solidFill>
                </a:rPr>
                <a:t>D</a:t>
              </a:r>
            </a:p>
          </p:txBody>
        </p:sp>
        <p:sp>
          <p:nvSpPr>
            <p:cNvPr id="7200" name="Rectangle 128"/>
            <p:cNvSpPr>
              <a:spLocks noChangeArrowheads="1"/>
            </p:cNvSpPr>
            <p:nvPr/>
          </p:nvSpPr>
          <p:spPr bwMode="auto">
            <a:xfrm>
              <a:off x="3840" y="3792"/>
              <a:ext cx="288" cy="288"/>
            </a:xfrm>
            <a:prstGeom prst="rect">
              <a:avLst/>
            </a:prstGeom>
            <a:solidFill>
              <a:schemeClr val="bg1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itchFamily="2" charset="2"/>
                <a:buChar char="n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itchFamily="18" charset="2"/>
                <a:buChar char="4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itchFamily="18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accent2"/>
                  </a:solidFill>
                </a:rPr>
                <a:t>4</a:t>
              </a:r>
            </a:p>
          </p:txBody>
        </p:sp>
        <p:sp>
          <p:nvSpPr>
            <p:cNvPr id="7201" name="Oval 129"/>
            <p:cNvSpPr>
              <a:spLocks noChangeArrowheads="1"/>
            </p:cNvSpPr>
            <p:nvPr/>
          </p:nvSpPr>
          <p:spPr bwMode="auto">
            <a:xfrm>
              <a:off x="4456" y="3744"/>
              <a:ext cx="392" cy="392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itchFamily="2" charset="2"/>
                <a:buChar char="n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itchFamily="18" charset="2"/>
                <a:buChar char="4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itchFamily="18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FF0000"/>
                  </a:solidFill>
                </a:rPr>
                <a:t>C</a:t>
              </a:r>
            </a:p>
          </p:txBody>
        </p:sp>
        <p:sp>
          <p:nvSpPr>
            <p:cNvPr id="7202" name="AutoShape 130"/>
            <p:cNvSpPr>
              <a:spLocks noChangeArrowheads="1"/>
            </p:cNvSpPr>
            <p:nvPr/>
          </p:nvSpPr>
          <p:spPr bwMode="auto">
            <a:xfrm rot="10800000">
              <a:off x="3552" y="3858"/>
              <a:ext cx="240" cy="144"/>
            </a:xfrm>
            <a:prstGeom prst="rightArrow">
              <a:avLst>
                <a:gd name="adj1" fmla="val 50000"/>
                <a:gd name="adj2" fmla="val 41667"/>
              </a:avLst>
            </a:prstGeom>
            <a:solidFill>
              <a:srgbClr val="66FF33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itchFamily="2" charset="2"/>
                <a:buChar char="n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itchFamily="18" charset="2"/>
                <a:buChar char="4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itchFamily="18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600"/>
            </a:p>
          </p:txBody>
        </p:sp>
        <p:sp>
          <p:nvSpPr>
            <p:cNvPr id="7203" name="AutoShape 131"/>
            <p:cNvSpPr>
              <a:spLocks noChangeArrowheads="1"/>
            </p:cNvSpPr>
            <p:nvPr/>
          </p:nvSpPr>
          <p:spPr bwMode="auto">
            <a:xfrm rot="10800000">
              <a:off x="4167" y="3849"/>
              <a:ext cx="240" cy="144"/>
            </a:xfrm>
            <a:prstGeom prst="rightArrow">
              <a:avLst>
                <a:gd name="adj1" fmla="val 50000"/>
                <a:gd name="adj2" fmla="val 41667"/>
              </a:avLst>
            </a:prstGeom>
            <a:solidFill>
              <a:srgbClr val="66FF33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itchFamily="2" charset="2"/>
                <a:buChar char="n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itchFamily="18" charset="2"/>
                <a:buChar char="4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itchFamily="18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600"/>
            </a:p>
          </p:txBody>
        </p:sp>
        <p:sp>
          <p:nvSpPr>
            <p:cNvPr id="7204" name="AutoShape 132"/>
            <p:cNvSpPr>
              <a:spLocks noChangeArrowheads="1"/>
            </p:cNvSpPr>
            <p:nvPr/>
          </p:nvSpPr>
          <p:spPr bwMode="auto">
            <a:xfrm rot="-5400000">
              <a:off x="2802" y="3711"/>
              <a:ext cx="286" cy="25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62 w 21600"/>
                <a:gd name="T13" fmla="*/ 2880 h 21600"/>
                <a:gd name="T14" fmla="*/ 18201 w 21600"/>
                <a:gd name="T15" fmla="*/ 9233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7205" name="AutoShape 133"/>
            <p:cNvSpPr>
              <a:spLocks noChangeArrowheads="1"/>
            </p:cNvSpPr>
            <p:nvPr/>
          </p:nvSpPr>
          <p:spPr bwMode="auto">
            <a:xfrm rot="10800000">
              <a:off x="4848" y="3744"/>
              <a:ext cx="286" cy="25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62 w 21600"/>
                <a:gd name="T13" fmla="*/ 2880 h 21600"/>
                <a:gd name="T14" fmla="*/ 18201 w 21600"/>
                <a:gd name="T15" fmla="*/ 9233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</p:grpSp>
      <p:grpSp>
        <p:nvGrpSpPr>
          <p:cNvPr id="314502" name="Group 134"/>
          <p:cNvGrpSpPr>
            <a:grpSpLocks/>
          </p:cNvGrpSpPr>
          <p:nvPr/>
        </p:nvGrpSpPr>
        <p:grpSpPr bwMode="auto">
          <a:xfrm>
            <a:off x="990600" y="5127625"/>
            <a:ext cx="4038600" cy="530225"/>
            <a:chOff x="624" y="3230"/>
            <a:chExt cx="2544" cy="334"/>
          </a:xfrm>
        </p:grpSpPr>
        <p:sp>
          <p:nvSpPr>
            <p:cNvPr id="7186" name="Rectangle 135"/>
            <p:cNvSpPr>
              <a:spLocks noChangeArrowheads="1"/>
            </p:cNvSpPr>
            <p:nvPr/>
          </p:nvSpPr>
          <p:spPr bwMode="auto">
            <a:xfrm>
              <a:off x="624" y="3230"/>
              <a:ext cx="2544" cy="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itchFamily="2" charset="2"/>
                <a:buChar char="n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itchFamily="18" charset="2"/>
                <a:buChar char="4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itchFamily="18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lvl="1"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>
                  <a:solidFill>
                    <a:srgbClr val="FF0000"/>
                  </a:solidFill>
                </a:rPr>
                <a:t>形成了无限等待</a:t>
              </a:r>
              <a:endParaRPr lang="zh-CN" altLang="en-US" sz="2400">
                <a:solidFill>
                  <a:srgbClr val="FF0000"/>
                </a:solidFill>
                <a:sym typeface="Symbol" pitchFamily="18" charset="2"/>
              </a:endParaRPr>
            </a:p>
          </p:txBody>
        </p:sp>
        <p:pic>
          <p:nvPicPr>
            <p:cNvPr id="7187" name="Picture 136" descr="j011583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9" y="3365"/>
              <a:ext cx="119" cy="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4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4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14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314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14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14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314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314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314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314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314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4466" grpId="0"/>
      <p:bldP spid="314467" grpId="0"/>
      <p:bldP spid="314479" grpId="0"/>
      <p:bldP spid="314480" grpId="0"/>
      <p:bldP spid="314481" grpId="0"/>
      <p:bldP spid="31448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死锁概念</a:t>
            </a:r>
            <a:r>
              <a:rPr lang="en-US" altLang="zh-CN" smtClean="0"/>
              <a:t>(Deadlock)</a:t>
            </a:r>
          </a:p>
        </p:txBody>
      </p:sp>
      <p:sp>
        <p:nvSpPr>
          <p:cNvPr id="315395" name="Rectangle 3"/>
          <p:cNvSpPr>
            <a:spLocks noChangeArrowheads="1"/>
          </p:cNvSpPr>
          <p:nvPr/>
        </p:nvSpPr>
        <p:spPr bwMode="auto">
          <a:xfrm>
            <a:off x="685800" y="1268413"/>
            <a:ext cx="7921625" cy="865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rgbClr val="993300"/>
              </a:buClr>
              <a:buSzPct val="90000"/>
              <a:buFont typeface="Wingdings" pitchFamily="2" charset="2"/>
              <a:buChar char="n"/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6600"/>
              </a:buClr>
              <a:buSzPct val="80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6600"/>
              </a:buClr>
              <a:buSzPct val="75000"/>
              <a:buFont typeface="Times New Roman" pitchFamily="18" charset="0"/>
              <a:buChar char="–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/>
              <a:t>死锁</a:t>
            </a:r>
            <a:r>
              <a:rPr lang="en-US" altLang="zh-CN"/>
              <a:t>:</a:t>
            </a:r>
            <a:r>
              <a:rPr lang="en-US" altLang="zh-CN">
                <a:solidFill>
                  <a:srgbClr val="FF0000"/>
                </a:solidFill>
              </a:rPr>
              <a:t> </a:t>
            </a:r>
            <a:r>
              <a:rPr lang="zh-CN" altLang="en-US">
                <a:solidFill>
                  <a:srgbClr val="FF0000"/>
                </a:solidFill>
              </a:rPr>
              <a:t>多个进程因循环等待资源而造成无法执行的现象。</a:t>
            </a:r>
          </a:p>
        </p:txBody>
      </p:sp>
      <p:grpSp>
        <p:nvGrpSpPr>
          <p:cNvPr id="315396" name="Group 4"/>
          <p:cNvGrpSpPr>
            <a:grpSpLocks/>
          </p:cNvGrpSpPr>
          <p:nvPr/>
        </p:nvGrpSpPr>
        <p:grpSpPr bwMode="auto">
          <a:xfrm>
            <a:off x="2971800" y="1981200"/>
            <a:ext cx="4202113" cy="3200400"/>
            <a:chOff x="1584" y="1440"/>
            <a:chExt cx="2647" cy="2016"/>
          </a:xfrm>
        </p:grpSpPr>
        <p:sp>
          <p:nvSpPr>
            <p:cNvPr id="8203" name="Rectangle 5"/>
            <p:cNvSpPr>
              <a:spLocks noChangeArrowheads="1"/>
            </p:cNvSpPr>
            <p:nvPr/>
          </p:nvSpPr>
          <p:spPr bwMode="auto">
            <a:xfrm>
              <a:off x="3397" y="2237"/>
              <a:ext cx="616" cy="479"/>
            </a:xfrm>
            <a:prstGeom prst="rect">
              <a:avLst/>
            </a:prstGeom>
            <a:solidFill>
              <a:schemeClr val="bg1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itchFamily="2" charset="2"/>
                <a:buChar char="n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itchFamily="18" charset="2"/>
                <a:buChar char="4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itchFamily="18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>
                  <a:solidFill>
                    <a:srgbClr val="FF0000"/>
                  </a:solidFill>
                </a:rPr>
                <a:t>资源</a:t>
              </a:r>
              <a:r>
                <a:rPr lang="en-US" altLang="zh-CN" sz="200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8204" name="Rectangle 6"/>
            <p:cNvSpPr>
              <a:spLocks noChangeArrowheads="1"/>
            </p:cNvSpPr>
            <p:nvPr/>
          </p:nvSpPr>
          <p:spPr bwMode="auto">
            <a:xfrm>
              <a:off x="1799" y="2255"/>
              <a:ext cx="614" cy="478"/>
            </a:xfrm>
            <a:prstGeom prst="rect">
              <a:avLst/>
            </a:prstGeom>
            <a:solidFill>
              <a:schemeClr val="bg1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itchFamily="2" charset="2"/>
                <a:buChar char="n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itchFamily="18" charset="2"/>
                <a:buChar char="4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itchFamily="18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>
                  <a:solidFill>
                    <a:srgbClr val="FF0000"/>
                  </a:solidFill>
                </a:rPr>
                <a:t>资源</a:t>
              </a:r>
              <a:r>
                <a:rPr lang="en-US" altLang="zh-CN" sz="200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8205" name="Oval 7"/>
            <p:cNvSpPr>
              <a:spLocks noChangeArrowheads="1"/>
            </p:cNvSpPr>
            <p:nvPr/>
          </p:nvSpPr>
          <p:spPr bwMode="auto">
            <a:xfrm>
              <a:off x="2542" y="2775"/>
              <a:ext cx="718" cy="681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itchFamily="2" charset="2"/>
                <a:buChar char="n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itchFamily="18" charset="2"/>
                <a:buChar char="4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itchFamily="18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/>
                <a:t>进程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/>
                <a:t>B</a:t>
              </a:r>
            </a:p>
          </p:txBody>
        </p:sp>
        <p:sp>
          <p:nvSpPr>
            <p:cNvPr id="8206" name="Oval 8"/>
            <p:cNvSpPr>
              <a:spLocks noChangeArrowheads="1"/>
            </p:cNvSpPr>
            <p:nvPr/>
          </p:nvSpPr>
          <p:spPr bwMode="auto">
            <a:xfrm>
              <a:off x="2542" y="1440"/>
              <a:ext cx="718" cy="681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itchFamily="2" charset="2"/>
                <a:buChar char="n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itchFamily="18" charset="2"/>
                <a:buChar char="4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itchFamily="18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/>
                <a:t>进程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/>
                <a:t>A</a:t>
              </a:r>
            </a:p>
          </p:txBody>
        </p:sp>
        <p:sp>
          <p:nvSpPr>
            <p:cNvPr id="8207" name="AutoShape 9"/>
            <p:cNvSpPr>
              <a:spLocks noChangeArrowheads="1"/>
            </p:cNvSpPr>
            <p:nvPr/>
          </p:nvSpPr>
          <p:spPr bwMode="auto">
            <a:xfrm>
              <a:off x="1968" y="1680"/>
              <a:ext cx="528" cy="50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36 w 21600"/>
                <a:gd name="T13" fmla="*/ 2914 h 21600"/>
                <a:gd name="T14" fmla="*/ 18245 w 21600"/>
                <a:gd name="T15" fmla="*/ 9257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8208" name="AutoShape 10"/>
            <p:cNvSpPr>
              <a:spLocks noChangeArrowheads="1"/>
            </p:cNvSpPr>
            <p:nvPr/>
          </p:nvSpPr>
          <p:spPr bwMode="auto">
            <a:xfrm rot="5400000">
              <a:off x="3367" y="1721"/>
              <a:ext cx="466" cy="48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2 w 21600"/>
                <a:gd name="T13" fmla="*/ 2925 h 21600"/>
                <a:gd name="T14" fmla="*/ 18216 w 21600"/>
                <a:gd name="T15" fmla="*/ 9225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8209" name="AutoShape 11"/>
            <p:cNvSpPr>
              <a:spLocks noChangeArrowheads="1"/>
            </p:cNvSpPr>
            <p:nvPr/>
          </p:nvSpPr>
          <p:spPr bwMode="auto">
            <a:xfrm rot="10800000">
              <a:off x="3312" y="2784"/>
              <a:ext cx="480" cy="48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0 w 21600"/>
                <a:gd name="T13" fmla="*/ 2925 h 21600"/>
                <a:gd name="T14" fmla="*/ 18225 w 21600"/>
                <a:gd name="T15" fmla="*/ 9225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8210" name="AutoShape 12"/>
            <p:cNvSpPr>
              <a:spLocks noChangeArrowheads="1"/>
            </p:cNvSpPr>
            <p:nvPr/>
          </p:nvSpPr>
          <p:spPr bwMode="auto">
            <a:xfrm rot="-5400000">
              <a:off x="1958" y="2698"/>
              <a:ext cx="457" cy="53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31 w 21600"/>
                <a:gd name="T13" fmla="*/ 2912 h 21600"/>
                <a:gd name="T14" fmla="*/ 18244 w 21600"/>
                <a:gd name="T15" fmla="*/ 9263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8211" name="Text Box 13"/>
            <p:cNvSpPr txBox="1">
              <a:spLocks noChangeArrowheads="1"/>
            </p:cNvSpPr>
            <p:nvPr/>
          </p:nvSpPr>
          <p:spPr bwMode="auto">
            <a:xfrm>
              <a:off x="3696" y="1597"/>
              <a:ext cx="43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itchFamily="2" charset="2"/>
                <a:buChar char="n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itchFamily="18" charset="2"/>
                <a:buChar char="4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itchFamily="18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/>
                <a:t>等待</a:t>
              </a:r>
            </a:p>
          </p:txBody>
        </p:sp>
        <p:sp>
          <p:nvSpPr>
            <p:cNvPr id="8212" name="Text Box 14"/>
            <p:cNvSpPr txBox="1">
              <a:spLocks noChangeArrowheads="1"/>
            </p:cNvSpPr>
            <p:nvPr/>
          </p:nvSpPr>
          <p:spPr bwMode="auto">
            <a:xfrm>
              <a:off x="1632" y="3024"/>
              <a:ext cx="43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itchFamily="2" charset="2"/>
                <a:buChar char="n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itchFamily="18" charset="2"/>
                <a:buChar char="4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itchFamily="18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/>
                <a:t>等待</a:t>
              </a:r>
            </a:p>
          </p:txBody>
        </p:sp>
        <p:sp>
          <p:nvSpPr>
            <p:cNvPr id="8213" name="Text Box 15"/>
            <p:cNvSpPr txBox="1">
              <a:spLocks noChangeArrowheads="1"/>
            </p:cNvSpPr>
            <p:nvPr/>
          </p:nvSpPr>
          <p:spPr bwMode="auto">
            <a:xfrm>
              <a:off x="3792" y="2917"/>
              <a:ext cx="439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itchFamily="2" charset="2"/>
                <a:buChar char="n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itchFamily="18" charset="2"/>
                <a:buChar char="4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itchFamily="18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/>
                <a:t>占有</a:t>
              </a:r>
            </a:p>
          </p:txBody>
        </p:sp>
        <p:sp>
          <p:nvSpPr>
            <p:cNvPr id="8214" name="Text Box 16"/>
            <p:cNvSpPr txBox="1">
              <a:spLocks noChangeArrowheads="1"/>
            </p:cNvSpPr>
            <p:nvPr/>
          </p:nvSpPr>
          <p:spPr bwMode="auto">
            <a:xfrm>
              <a:off x="1584" y="1680"/>
              <a:ext cx="438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itchFamily="2" charset="2"/>
                <a:buChar char="n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itchFamily="18" charset="2"/>
                <a:buChar char="4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itchFamily="18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/>
                <a:t>占有</a:t>
              </a:r>
            </a:p>
          </p:txBody>
        </p:sp>
      </p:grpSp>
      <p:grpSp>
        <p:nvGrpSpPr>
          <p:cNvPr id="315409" name="Group 17"/>
          <p:cNvGrpSpPr>
            <a:grpSpLocks/>
          </p:cNvGrpSpPr>
          <p:nvPr/>
        </p:nvGrpSpPr>
        <p:grpSpPr bwMode="auto">
          <a:xfrm>
            <a:off x="990600" y="5127625"/>
            <a:ext cx="7620000" cy="530225"/>
            <a:chOff x="624" y="3230"/>
            <a:chExt cx="4800" cy="334"/>
          </a:xfrm>
        </p:grpSpPr>
        <p:sp>
          <p:nvSpPr>
            <p:cNvPr id="8201" name="Rectangle 18"/>
            <p:cNvSpPr>
              <a:spLocks noChangeArrowheads="1"/>
            </p:cNvSpPr>
            <p:nvPr/>
          </p:nvSpPr>
          <p:spPr bwMode="auto">
            <a:xfrm>
              <a:off x="624" y="3230"/>
              <a:ext cx="4800" cy="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itchFamily="2" charset="2"/>
                <a:buChar char="n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itchFamily="18" charset="2"/>
                <a:buChar char="4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itchFamily="18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lvl="1"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/>
                <a:t>死锁会造成进程无法执行</a:t>
              </a:r>
              <a:endParaRPr lang="zh-CN" altLang="en-US" sz="2400">
                <a:solidFill>
                  <a:srgbClr val="FF0000"/>
                </a:solidFill>
                <a:sym typeface="Symbol" pitchFamily="18" charset="2"/>
              </a:endParaRPr>
            </a:p>
          </p:txBody>
        </p:sp>
        <p:pic>
          <p:nvPicPr>
            <p:cNvPr id="8202" name="Picture 19" descr="j011583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9" y="3365"/>
              <a:ext cx="119" cy="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15412" name="Group 20"/>
          <p:cNvGrpSpPr>
            <a:grpSpLocks/>
          </p:cNvGrpSpPr>
          <p:nvPr/>
        </p:nvGrpSpPr>
        <p:grpSpPr bwMode="auto">
          <a:xfrm>
            <a:off x="990600" y="5715000"/>
            <a:ext cx="7620000" cy="530225"/>
            <a:chOff x="624" y="3600"/>
            <a:chExt cx="4800" cy="334"/>
          </a:xfrm>
        </p:grpSpPr>
        <p:sp>
          <p:nvSpPr>
            <p:cNvPr id="8199" name="Rectangle 21"/>
            <p:cNvSpPr>
              <a:spLocks noChangeArrowheads="1"/>
            </p:cNvSpPr>
            <p:nvPr/>
          </p:nvSpPr>
          <p:spPr bwMode="auto">
            <a:xfrm>
              <a:off x="624" y="3600"/>
              <a:ext cx="4800" cy="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itchFamily="2" charset="2"/>
                <a:buChar char="n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itchFamily="18" charset="2"/>
                <a:buChar char="4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itchFamily="18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lvl="1"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>
                  <a:solidFill>
                    <a:srgbClr val="FF0000"/>
                  </a:solidFill>
                </a:rPr>
                <a:t>死锁会造成系统资源的极大浪费</a:t>
              </a:r>
              <a:r>
                <a:rPr lang="en-US" altLang="zh-CN" sz="2400">
                  <a:solidFill>
                    <a:srgbClr val="FF0000"/>
                  </a:solidFill>
                </a:rPr>
                <a:t>(</a:t>
              </a:r>
              <a:r>
                <a:rPr lang="zh-CN" altLang="en-US" sz="2400">
                  <a:solidFill>
                    <a:srgbClr val="FF0000"/>
                  </a:solidFill>
                </a:rPr>
                <a:t>资源无法释放</a:t>
              </a:r>
              <a:r>
                <a:rPr lang="en-US" altLang="zh-CN" sz="2400">
                  <a:solidFill>
                    <a:srgbClr val="FF0000"/>
                  </a:solidFill>
                </a:rPr>
                <a:t>)</a:t>
              </a:r>
              <a:endParaRPr lang="en-US" altLang="zh-CN" sz="2400">
                <a:solidFill>
                  <a:srgbClr val="FF0000"/>
                </a:solidFill>
                <a:sym typeface="Symbol" pitchFamily="18" charset="2"/>
              </a:endParaRPr>
            </a:p>
          </p:txBody>
        </p:sp>
        <p:pic>
          <p:nvPicPr>
            <p:cNvPr id="8200" name="Picture 22" descr="j011583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9" y="3708"/>
              <a:ext cx="119" cy="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5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15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15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15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539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3" descr="j029198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063" y="0"/>
            <a:ext cx="1150937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9" name="Rectangle 4"/>
          <p:cNvSpPr>
            <a:spLocks noChangeArrowheads="1"/>
          </p:cNvSpPr>
          <p:nvPr/>
        </p:nvSpPr>
        <p:spPr bwMode="auto">
          <a:xfrm>
            <a:off x="228600" y="2438400"/>
            <a:ext cx="8686800" cy="147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rgbClr val="993300"/>
              </a:buClr>
              <a:buSzPct val="90000"/>
              <a:buFont typeface="Wingdings" pitchFamily="2" charset="2"/>
              <a:buChar char="n"/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6600"/>
              </a:buClr>
              <a:buSzPct val="80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6600"/>
              </a:buClr>
              <a:buSzPct val="75000"/>
              <a:buFont typeface="Times New Roman" pitchFamily="18" charset="0"/>
              <a:buChar char="–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800">
                <a:solidFill>
                  <a:srgbClr val="FF0000"/>
                </a:solidFill>
                <a:latin typeface="Arial Black" pitchFamily="34" charset="0"/>
                <a:ea typeface="黑体" pitchFamily="2" charset="-122"/>
              </a:rPr>
              <a:t>为什么会产生死锁问题？</a:t>
            </a:r>
            <a:br>
              <a:rPr lang="zh-CN" altLang="en-US" sz="4800">
                <a:solidFill>
                  <a:srgbClr val="FF0000"/>
                </a:solidFill>
                <a:latin typeface="Arial Black" pitchFamily="34" charset="0"/>
                <a:ea typeface="黑体" pitchFamily="2" charset="-122"/>
              </a:rPr>
            </a:br>
            <a:r>
              <a:rPr lang="zh-CN" altLang="en-US" sz="4800">
                <a:solidFill>
                  <a:srgbClr val="FF0000"/>
                </a:solidFill>
                <a:latin typeface="Arial Black" pitchFamily="34" charset="0"/>
                <a:ea typeface="黑体" pitchFamily="2" charset="-122"/>
              </a:rPr>
              <a:t>我们来分析一下</a:t>
            </a:r>
            <a:r>
              <a:rPr lang="en-US" altLang="zh-CN" sz="4800">
                <a:solidFill>
                  <a:srgbClr val="FF0000"/>
                </a:solidFill>
                <a:latin typeface="Arial Black" pitchFamily="34" charset="0"/>
                <a:ea typeface="黑体" pitchFamily="2" charset="-122"/>
              </a:rPr>
              <a:t>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sym typeface="Symbol" pitchFamily="18" charset="2"/>
              </a:rPr>
              <a:t>资源的分析</a:t>
            </a:r>
          </a:p>
        </p:txBody>
      </p:sp>
      <p:sp>
        <p:nvSpPr>
          <p:cNvPr id="317443" name="Rectangle 3"/>
          <p:cNvSpPr>
            <a:spLocks noChangeArrowheads="1"/>
          </p:cNvSpPr>
          <p:nvPr/>
        </p:nvSpPr>
        <p:spPr bwMode="auto">
          <a:xfrm>
            <a:off x="685800" y="1268413"/>
            <a:ext cx="7921625" cy="865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rgbClr val="993300"/>
              </a:buClr>
              <a:buSzPct val="90000"/>
              <a:buFont typeface="Wingdings" pitchFamily="2" charset="2"/>
              <a:buChar char="n"/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6600"/>
              </a:buClr>
              <a:buSzPct val="80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6600"/>
              </a:buClr>
              <a:buSzPct val="75000"/>
              <a:buFont typeface="Times New Roman" pitchFamily="18" charset="0"/>
              <a:buChar char="–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/>
              <a:t>多个进程因等待</a:t>
            </a:r>
            <a:r>
              <a:rPr lang="zh-CN" altLang="en-US">
                <a:solidFill>
                  <a:srgbClr val="FF0000"/>
                </a:solidFill>
              </a:rPr>
              <a:t>资源</a:t>
            </a:r>
            <a:r>
              <a:rPr lang="zh-CN" altLang="en-US"/>
              <a:t>才造成死锁</a:t>
            </a:r>
          </a:p>
        </p:txBody>
      </p:sp>
      <p:sp>
        <p:nvSpPr>
          <p:cNvPr id="317444" name="Rectangle 4"/>
          <p:cNvSpPr>
            <a:spLocks noChangeArrowheads="1"/>
          </p:cNvSpPr>
          <p:nvPr/>
        </p:nvSpPr>
        <p:spPr bwMode="auto">
          <a:xfrm>
            <a:off x="685800" y="2057400"/>
            <a:ext cx="7921625" cy="865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rgbClr val="993300"/>
              </a:buClr>
              <a:buSzPct val="90000"/>
              <a:buFont typeface="Wingdings" pitchFamily="2" charset="2"/>
              <a:buChar char="n"/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6600"/>
              </a:buClr>
              <a:buSzPct val="80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6600"/>
              </a:buClr>
              <a:buSzPct val="75000"/>
              <a:buFont typeface="Times New Roman" pitchFamily="18" charset="0"/>
              <a:buChar char="–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>
                <a:solidFill>
                  <a:srgbClr val="FF0000"/>
                </a:solidFill>
              </a:rPr>
              <a:t>资源</a:t>
            </a:r>
            <a:r>
              <a:rPr lang="en-US" altLang="zh-CN">
                <a:solidFill>
                  <a:srgbClr val="FF0000"/>
                </a:solidFill>
              </a:rPr>
              <a:t>: </a:t>
            </a:r>
            <a:r>
              <a:rPr lang="zh-CN" altLang="en-US">
                <a:solidFill>
                  <a:srgbClr val="FF0000"/>
                </a:solidFill>
              </a:rPr>
              <a:t>进程在完成其任务过程所需要的所有对象</a:t>
            </a:r>
            <a:endParaRPr lang="zh-CN" altLang="en-US"/>
          </a:p>
        </p:txBody>
      </p:sp>
      <p:grpSp>
        <p:nvGrpSpPr>
          <p:cNvPr id="317445" name="Group 5"/>
          <p:cNvGrpSpPr>
            <a:grpSpLocks/>
          </p:cNvGrpSpPr>
          <p:nvPr/>
        </p:nvGrpSpPr>
        <p:grpSpPr bwMode="auto">
          <a:xfrm>
            <a:off x="990600" y="2773363"/>
            <a:ext cx="7620000" cy="534987"/>
            <a:chOff x="624" y="1778"/>
            <a:chExt cx="4800" cy="337"/>
          </a:xfrm>
        </p:grpSpPr>
        <p:sp>
          <p:nvSpPr>
            <p:cNvPr id="10257" name="Rectangle 6"/>
            <p:cNvSpPr>
              <a:spLocks noChangeArrowheads="1"/>
            </p:cNvSpPr>
            <p:nvPr/>
          </p:nvSpPr>
          <p:spPr bwMode="auto">
            <a:xfrm>
              <a:off x="624" y="1778"/>
              <a:ext cx="4800" cy="3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itchFamily="2" charset="2"/>
                <a:buChar char="n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itchFamily="18" charset="2"/>
                <a:buChar char="4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itchFamily="18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lvl="1"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/>
                <a:t>CPU</a:t>
              </a:r>
              <a:r>
                <a:rPr lang="zh-CN" altLang="en-US" sz="2400"/>
                <a:t>、内存、磁盘块、外设、文件、信号量 </a:t>
              </a:r>
              <a:r>
                <a:rPr lang="en-US" altLang="zh-CN" sz="2400"/>
                <a:t>…</a:t>
              </a:r>
            </a:p>
          </p:txBody>
        </p:sp>
        <p:pic>
          <p:nvPicPr>
            <p:cNvPr id="10258" name="Picture 7" descr="j011583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9" y="1895"/>
              <a:ext cx="119" cy="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17448" name="Rectangle 8"/>
          <p:cNvSpPr>
            <a:spLocks noChangeArrowheads="1"/>
          </p:cNvSpPr>
          <p:nvPr/>
        </p:nvSpPr>
        <p:spPr bwMode="auto">
          <a:xfrm>
            <a:off x="685800" y="3402013"/>
            <a:ext cx="7921625" cy="865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rgbClr val="993300"/>
              </a:buClr>
              <a:buSzPct val="90000"/>
              <a:buFont typeface="Wingdings" pitchFamily="2" charset="2"/>
              <a:buChar char="n"/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6600"/>
              </a:buClr>
              <a:buSzPct val="80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6600"/>
              </a:buClr>
              <a:buSzPct val="75000"/>
              <a:buFont typeface="Times New Roman" pitchFamily="18" charset="0"/>
              <a:buChar char="–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/>
              <a:t>显然有些资源不会造成死锁，而有些会</a:t>
            </a:r>
          </a:p>
        </p:txBody>
      </p:sp>
      <p:grpSp>
        <p:nvGrpSpPr>
          <p:cNvPr id="317449" name="Group 9"/>
          <p:cNvGrpSpPr>
            <a:grpSpLocks/>
          </p:cNvGrpSpPr>
          <p:nvPr/>
        </p:nvGrpSpPr>
        <p:grpSpPr bwMode="auto">
          <a:xfrm>
            <a:off x="990600" y="4117975"/>
            <a:ext cx="7620000" cy="530225"/>
            <a:chOff x="624" y="2690"/>
            <a:chExt cx="4800" cy="334"/>
          </a:xfrm>
        </p:grpSpPr>
        <p:sp>
          <p:nvSpPr>
            <p:cNvPr id="10255" name="Rectangle 10"/>
            <p:cNvSpPr>
              <a:spLocks noChangeArrowheads="1"/>
            </p:cNvSpPr>
            <p:nvPr/>
          </p:nvSpPr>
          <p:spPr bwMode="auto">
            <a:xfrm>
              <a:off x="624" y="2690"/>
              <a:ext cx="4800" cy="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itchFamily="2" charset="2"/>
                <a:buChar char="n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itchFamily="18" charset="2"/>
                <a:buChar char="4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itchFamily="18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lvl="1"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/>
                <a:t>只读文件是不会造成进程等待的，也就不会死锁</a:t>
              </a:r>
            </a:p>
          </p:txBody>
        </p:sp>
        <p:pic>
          <p:nvPicPr>
            <p:cNvPr id="10256" name="Picture 11" descr="j011583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9" y="2825"/>
              <a:ext cx="119" cy="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17452" name="Group 12"/>
          <p:cNvGrpSpPr>
            <a:grpSpLocks/>
          </p:cNvGrpSpPr>
          <p:nvPr/>
        </p:nvGrpSpPr>
        <p:grpSpPr bwMode="auto">
          <a:xfrm>
            <a:off x="990600" y="4651375"/>
            <a:ext cx="7620000" cy="530225"/>
            <a:chOff x="624" y="3026"/>
            <a:chExt cx="4800" cy="334"/>
          </a:xfrm>
        </p:grpSpPr>
        <p:sp>
          <p:nvSpPr>
            <p:cNvPr id="10253" name="Rectangle 13"/>
            <p:cNvSpPr>
              <a:spLocks noChangeArrowheads="1"/>
            </p:cNvSpPr>
            <p:nvPr/>
          </p:nvSpPr>
          <p:spPr bwMode="auto">
            <a:xfrm>
              <a:off x="624" y="3026"/>
              <a:ext cx="4800" cy="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itchFamily="2" charset="2"/>
                <a:buChar char="n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itchFamily="18" charset="2"/>
                <a:buChar char="4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itchFamily="18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lvl="1"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/>
                <a:t>打印机一次只能让一个进程使用，就会造成死锁</a:t>
              </a:r>
            </a:p>
          </p:txBody>
        </p:sp>
        <p:pic>
          <p:nvPicPr>
            <p:cNvPr id="10254" name="Picture 14" descr="j011583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9" y="3161"/>
              <a:ext cx="119" cy="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17455" name="AutoShape 15"/>
          <p:cNvSpPr>
            <a:spLocks noChangeArrowheads="1"/>
          </p:cNvSpPr>
          <p:nvPr/>
        </p:nvSpPr>
        <p:spPr bwMode="auto">
          <a:xfrm rot="10800000">
            <a:off x="1524000" y="5334000"/>
            <a:ext cx="2895600" cy="533400"/>
          </a:xfrm>
          <a:prstGeom prst="wedgeRoundRectCallout">
            <a:avLst>
              <a:gd name="adj1" fmla="val -46111"/>
              <a:gd name="adj2" fmla="val 100889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/>
          <a:lstStyle>
            <a:lvl1pPr eaLnBrk="0" hangingPunct="0">
              <a:spcBef>
                <a:spcPct val="20000"/>
              </a:spcBef>
              <a:buClr>
                <a:srgbClr val="993300"/>
              </a:buClr>
              <a:buSzPct val="90000"/>
              <a:buFont typeface="Wingdings" pitchFamily="2" charset="2"/>
              <a:buChar char="n"/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6600"/>
              </a:buClr>
              <a:buSzPct val="80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6600"/>
              </a:buClr>
              <a:buSzPct val="75000"/>
              <a:buFont typeface="Times New Roman" pitchFamily="18" charset="0"/>
              <a:buChar char="–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/>
              <a:t>称为互斥访问资源</a:t>
            </a:r>
          </a:p>
        </p:txBody>
      </p:sp>
      <p:grpSp>
        <p:nvGrpSpPr>
          <p:cNvPr id="317456" name="Group 16"/>
          <p:cNvGrpSpPr>
            <a:grpSpLocks/>
          </p:cNvGrpSpPr>
          <p:nvPr/>
        </p:nvGrpSpPr>
        <p:grpSpPr bwMode="auto">
          <a:xfrm>
            <a:off x="990600" y="5946775"/>
            <a:ext cx="7620000" cy="530225"/>
            <a:chOff x="624" y="3026"/>
            <a:chExt cx="4800" cy="334"/>
          </a:xfrm>
        </p:grpSpPr>
        <p:sp>
          <p:nvSpPr>
            <p:cNvPr id="10251" name="Rectangle 17"/>
            <p:cNvSpPr>
              <a:spLocks noChangeArrowheads="1"/>
            </p:cNvSpPr>
            <p:nvPr/>
          </p:nvSpPr>
          <p:spPr bwMode="auto">
            <a:xfrm>
              <a:off x="624" y="3026"/>
              <a:ext cx="4800" cy="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itchFamily="2" charset="2"/>
                <a:buChar char="n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itchFamily="18" charset="2"/>
                <a:buChar char="4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itchFamily="18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lvl="1"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>
                  <a:solidFill>
                    <a:srgbClr val="FF0000"/>
                  </a:solidFill>
                </a:rPr>
                <a:t>显然，资源互斥访问是死锁的必要条件</a:t>
              </a:r>
            </a:p>
          </p:txBody>
        </p:sp>
        <p:pic>
          <p:nvPicPr>
            <p:cNvPr id="10252" name="Picture 18" descr="j011583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9" y="3161"/>
              <a:ext cx="119" cy="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7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17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17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17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17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17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17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17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43" grpId="0"/>
      <p:bldP spid="317444" grpId="0"/>
      <p:bldP spid="317448" grpId="0"/>
      <p:bldP spid="31745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sym typeface="Symbol" pitchFamily="18" charset="2"/>
              </a:rPr>
              <a:t>死锁并不总是发生</a:t>
            </a:r>
          </a:p>
        </p:txBody>
      </p:sp>
      <p:sp>
        <p:nvSpPr>
          <p:cNvPr id="318467" name="Rectangle 3"/>
          <p:cNvSpPr>
            <a:spLocks noChangeArrowheads="1"/>
          </p:cNvSpPr>
          <p:nvPr/>
        </p:nvSpPr>
        <p:spPr bwMode="auto">
          <a:xfrm>
            <a:off x="685800" y="1268413"/>
            <a:ext cx="7921625" cy="865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rgbClr val="993300"/>
              </a:buClr>
              <a:buSzPct val="90000"/>
              <a:buFont typeface="Wingdings" pitchFamily="2" charset="2"/>
              <a:buChar char="n"/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6600"/>
              </a:buClr>
              <a:buSzPct val="80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6600"/>
              </a:buClr>
              <a:buSzPct val="75000"/>
              <a:buFont typeface="Times New Roman" pitchFamily="18" charset="0"/>
              <a:buChar char="–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>
                <a:solidFill>
                  <a:srgbClr val="FF0000"/>
                </a:solidFill>
              </a:rPr>
              <a:t>一简单实例</a:t>
            </a:r>
          </a:p>
        </p:txBody>
      </p:sp>
      <p:grpSp>
        <p:nvGrpSpPr>
          <p:cNvPr id="318468" name="Group 4"/>
          <p:cNvGrpSpPr>
            <a:grpSpLocks/>
          </p:cNvGrpSpPr>
          <p:nvPr/>
        </p:nvGrpSpPr>
        <p:grpSpPr bwMode="auto">
          <a:xfrm>
            <a:off x="3810000" y="1219200"/>
            <a:ext cx="2971800" cy="1927225"/>
            <a:chOff x="2112" y="768"/>
            <a:chExt cx="1872" cy="1214"/>
          </a:xfrm>
        </p:grpSpPr>
        <p:sp>
          <p:nvSpPr>
            <p:cNvPr id="11283" name="Rectangle 5"/>
            <p:cNvSpPr>
              <a:spLocks noChangeArrowheads="1"/>
            </p:cNvSpPr>
            <p:nvPr/>
          </p:nvSpPr>
          <p:spPr bwMode="auto">
            <a:xfrm>
              <a:off x="2112" y="768"/>
              <a:ext cx="864" cy="1214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itchFamily="2" charset="2"/>
                <a:buChar char="n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itchFamily="18" charset="2"/>
                <a:buChar char="4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itchFamily="18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/>
                <a:t>进程 </a:t>
              </a:r>
              <a:r>
                <a:rPr lang="en-US" altLang="zh-CN" sz="2400"/>
                <a:t>A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/>
                <a:t>x.P(); 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/>
                <a:t>y.P(); 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/>
                <a:t>y.V(); 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/>
                <a:t>x.V();</a:t>
              </a:r>
              <a:r>
                <a:rPr lang="en-US" altLang="zh-CN" sz="1800"/>
                <a:t>	</a:t>
              </a:r>
            </a:p>
          </p:txBody>
        </p:sp>
        <p:sp>
          <p:nvSpPr>
            <p:cNvPr id="11284" name="Rectangle 6"/>
            <p:cNvSpPr>
              <a:spLocks noChangeArrowheads="1"/>
            </p:cNvSpPr>
            <p:nvPr/>
          </p:nvSpPr>
          <p:spPr bwMode="auto">
            <a:xfrm>
              <a:off x="3120" y="768"/>
              <a:ext cx="864" cy="1214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itchFamily="2" charset="2"/>
                <a:buChar char="n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itchFamily="18" charset="2"/>
                <a:buChar char="4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itchFamily="18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/>
                <a:t>进程 </a:t>
              </a:r>
              <a:r>
                <a:rPr lang="en-US" altLang="zh-CN" sz="2400"/>
                <a:t>B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/>
                <a:t>y.P(); 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/>
                <a:t>x.P(); 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/>
                <a:t>x.V(); 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/>
                <a:t>y.V();</a:t>
              </a:r>
              <a:r>
                <a:rPr lang="en-US" altLang="zh-CN" sz="1800"/>
                <a:t>	</a:t>
              </a:r>
            </a:p>
          </p:txBody>
        </p:sp>
      </p:grpSp>
      <p:grpSp>
        <p:nvGrpSpPr>
          <p:cNvPr id="318471" name="Group 7"/>
          <p:cNvGrpSpPr>
            <a:grpSpLocks/>
          </p:cNvGrpSpPr>
          <p:nvPr/>
        </p:nvGrpSpPr>
        <p:grpSpPr bwMode="auto">
          <a:xfrm>
            <a:off x="990600" y="3203575"/>
            <a:ext cx="7620000" cy="530225"/>
            <a:chOff x="624" y="2690"/>
            <a:chExt cx="4800" cy="334"/>
          </a:xfrm>
        </p:grpSpPr>
        <p:sp>
          <p:nvSpPr>
            <p:cNvPr id="11281" name="Rectangle 8"/>
            <p:cNvSpPr>
              <a:spLocks noChangeArrowheads="1"/>
            </p:cNvSpPr>
            <p:nvPr/>
          </p:nvSpPr>
          <p:spPr bwMode="auto">
            <a:xfrm>
              <a:off x="624" y="2690"/>
              <a:ext cx="4800" cy="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itchFamily="2" charset="2"/>
                <a:buChar char="n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itchFamily="18" charset="2"/>
                <a:buChar char="4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itchFamily="18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lvl="1"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/>
                <a:t>考虑序列：</a:t>
              </a:r>
              <a:r>
                <a:rPr lang="en-US" altLang="zh-CN" sz="2400">
                  <a:solidFill>
                    <a:srgbClr val="FF0000"/>
                  </a:solidFill>
                </a:rPr>
                <a:t>A:x.P()</a:t>
              </a:r>
              <a:r>
                <a:rPr lang="zh-CN" altLang="en-US" sz="2400">
                  <a:solidFill>
                    <a:srgbClr val="FF0000"/>
                  </a:solidFill>
                </a:rPr>
                <a:t>，</a:t>
              </a:r>
              <a:r>
                <a:rPr lang="en-US" altLang="zh-CN" sz="2400">
                  <a:solidFill>
                    <a:srgbClr val="FF0000"/>
                  </a:solidFill>
                </a:rPr>
                <a:t>B:y.P()</a:t>
              </a:r>
              <a:r>
                <a:rPr lang="zh-CN" altLang="en-US" sz="2400">
                  <a:solidFill>
                    <a:srgbClr val="FF0000"/>
                  </a:solidFill>
                </a:rPr>
                <a:t>，</a:t>
              </a:r>
              <a:r>
                <a:rPr lang="en-US" altLang="zh-CN" sz="2400">
                  <a:solidFill>
                    <a:srgbClr val="FF0000"/>
                  </a:solidFill>
                </a:rPr>
                <a:t>B:x.P()</a:t>
              </a:r>
              <a:r>
                <a:rPr lang="zh-CN" altLang="en-US" sz="2400">
                  <a:solidFill>
                    <a:srgbClr val="FF0000"/>
                  </a:solidFill>
                </a:rPr>
                <a:t>，</a:t>
              </a:r>
              <a:r>
                <a:rPr lang="en-US" altLang="zh-CN" sz="2400">
                  <a:solidFill>
                    <a:srgbClr val="FF0000"/>
                  </a:solidFill>
                </a:rPr>
                <a:t>A:y.P()…</a:t>
              </a:r>
            </a:p>
          </p:txBody>
        </p:sp>
        <p:pic>
          <p:nvPicPr>
            <p:cNvPr id="11282" name="Picture 9" descr="j011583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9" y="2825"/>
              <a:ext cx="119" cy="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18474" name="AutoShape 10"/>
          <p:cNvSpPr>
            <a:spLocks noChangeArrowheads="1"/>
          </p:cNvSpPr>
          <p:nvPr/>
        </p:nvSpPr>
        <p:spPr bwMode="auto">
          <a:xfrm rot="10800000">
            <a:off x="4724400" y="3886200"/>
            <a:ext cx="4191000" cy="533400"/>
          </a:xfrm>
          <a:prstGeom prst="wedgeRoundRectCallout">
            <a:avLst>
              <a:gd name="adj1" fmla="val 23750"/>
              <a:gd name="adj2" fmla="val 95833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/>
          <a:lstStyle>
            <a:lvl1pPr eaLnBrk="0" hangingPunct="0">
              <a:spcBef>
                <a:spcPct val="20000"/>
              </a:spcBef>
              <a:buClr>
                <a:srgbClr val="993300"/>
              </a:buClr>
              <a:buSzPct val="90000"/>
              <a:buFont typeface="Wingdings" pitchFamily="2" charset="2"/>
              <a:buChar char="n"/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6600"/>
              </a:buClr>
              <a:buSzPct val="80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6600"/>
              </a:buClr>
              <a:buSzPct val="75000"/>
              <a:buFont typeface="Times New Roman" pitchFamily="18" charset="0"/>
              <a:buChar char="–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/>
              <a:t>形成循环等待，出现死锁</a:t>
            </a:r>
          </a:p>
        </p:txBody>
      </p:sp>
      <p:grpSp>
        <p:nvGrpSpPr>
          <p:cNvPr id="318475" name="Group 11"/>
          <p:cNvGrpSpPr>
            <a:grpSpLocks/>
          </p:cNvGrpSpPr>
          <p:nvPr/>
        </p:nvGrpSpPr>
        <p:grpSpPr bwMode="auto">
          <a:xfrm>
            <a:off x="990600" y="4419600"/>
            <a:ext cx="7620000" cy="530225"/>
            <a:chOff x="624" y="2690"/>
            <a:chExt cx="4800" cy="334"/>
          </a:xfrm>
        </p:grpSpPr>
        <p:sp>
          <p:nvSpPr>
            <p:cNvPr id="11279" name="Rectangle 12"/>
            <p:cNvSpPr>
              <a:spLocks noChangeArrowheads="1"/>
            </p:cNvSpPr>
            <p:nvPr/>
          </p:nvSpPr>
          <p:spPr bwMode="auto">
            <a:xfrm>
              <a:off x="624" y="2690"/>
              <a:ext cx="4800" cy="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itchFamily="2" charset="2"/>
                <a:buChar char="n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itchFamily="18" charset="2"/>
                <a:buChar char="4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itchFamily="18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lvl="1"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/>
                <a:t>考虑序列：</a:t>
              </a:r>
              <a:r>
                <a:rPr lang="en-US" altLang="zh-CN" sz="2400">
                  <a:solidFill>
                    <a:srgbClr val="FF0000"/>
                  </a:solidFill>
                </a:rPr>
                <a:t>A:x.P()</a:t>
              </a:r>
              <a:r>
                <a:rPr lang="zh-CN" altLang="en-US" sz="2400">
                  <a:solidFill>
                    <a:srgbClr val="FF0000"/>
                  </a:solidFill>
                </a:rPr>
                <a:t>，</a:t>
              </a:r>
              <a:r>
                <a:rPr lang="en-US" altLang="zh-CN" sz="2400">
                  <a:solidFill>
                    <a:srgbClr val="FF0000"/>
                  </a:solidFill>
                </a:rPr>
                <a:t>A:y.P()</a:t>
              </a:r>
              <a:r>
                <a:rPr lang="zh-CN" altLang="en-US" sz="2400">
                  <a:solidFill>
                    <a:srgbClr val="FF0000"/>
                  </a:solidFill>
                </a:rPr>
                <a:t>，</a:t>
              </a:r>
              <a:r>
                <a:rPr lang="en-US" altLang="zh-CN" sz="2400">
                  <a:solidFill>
                    <a:srgbClr val="FF0000"/>
                  </a:solidFill>
                </a:rPr>
                <a:t>B:y.P()</a:t>
              </a:r>
              <a:r>
                <a:rPr lang="zh-CN" altLang="en-US" sz="2400">
                  <a:solidFill>
                    <a:srgbClr val="FF0000"/>
                  </a:solidFill>
                </a:rPr>
                <a:t>，</a:t>
              </a:r>
              <a:r>
                <a:rPr lang="en-US" altLang="zh-CN" sz="2400">
                  <a:solidFill>
                    <a:srgbClr val="FF0000"/>
                  </a:solidFill>
                </a:rPr>
                <a:t>B:x.P()…</a:t>
              </a:r>
            </a:p>
          </p:txBody>
        </p:sp>
        <p:pic>
          <p:nvPicPr>
            <p:cNvPr id="11280" name="Picture 13" descr="j011583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9" y="2825"/>
              <a:ext cx="119" cy="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18478" name="AutoShape 14"/>
          <p:cNvSpPr>
            <a:spLocks noChangeArrowheads="1"/>
          </p:cNvSpPr>
          <p:nvPr/>
        </p:nvSpPr>
        <p:spPr bwMode="auto">
          <a:xfrm rot="10800000">
            <a:off x="6553200" y="5102225"/>
            <a:ext cx="2362200" cy="536575"/>
          </a:xfrm>
          <a:prstGeom prst="wedgeRoundRectCallout">
            <a:avLst>
              <a:gd name="adj1" fmla="val 27954"/>
              <a:gd name="adj2" fmla="val 87278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/>
          <a:lstStyle>
            <a:lvl1pPr eaLnBrk="0" hangingPunct="0">
              <a:spcBef>
                <a:spcPct val="20000"/>
              </a:spcBef>
              <a:buClr>
                <a:srgbClr val="993300"/>
              </a:buClr>
              <a:buSzPct val="90000"/>
              <a:buFont typeface="Wingdings" pitchFamily="2" charset="2"/>
              <a:buChar char="n"/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6600"/>
              </a:buClr>
              <a:buSzPct val="80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6600"/>
              </a:buClr>
              <a:buSzPct val="75000"/>
              <a:buFont typeface="Times New Roman" pitchFamily="18" charset="0"/>
              <a:buChar char="–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/>
              <a:t>并不形成死锁</a:t>
            </a:r>
          </a:p>
        </p:txBody>
      </p:sp>
      <p:grpSp>
        <p:nvGrpSpPr>
          <p:cNvPr id="318479" name="Group 15"/>
          <p:cNvGrpSpPr>
            <a:grpSpLocks/>
          </p:cNvGrpSpPr>
          <p:nvPr/>
        </p:nvGrpSpPr>
        <p:grpSpPr bwMode="auto">
          <a:xfrm>
            <a:off x="990600" y="5562600"/>
            <a:ext cx="7467600" cy="968375"/>
            <a:chOff x="624" y="3504"/>
            <a:chExt cx="4704" cy="610"/>
          </a:xfrm>
        </p:grpSpPr>
        <p:sp>
          <p:nvSpPr>
            <p:cNvPr id="11277" name="Rectangle 16"/>
            <p:cNvSpPr>
              <a:spLocks noChangeArrowheads="1"/>
            </p:cNvSpPr>
            <p:nvPr/>
          </p:nvSpPr>
          <p:spPr bwMode="auto">
            <a:xfrm>
              <a:off x="624" y="3504"/>
              <a:ext cx="4704" cy="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itchFamily="2" charset="2"/>
                <a:buChar char="n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itchFamily="18" charset="2"/>
                <a:buChar char="4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itchFamily="18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lvl="1"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>
                  <a:solidFill>
                    <a:srgbClr val="FF0000"/>
                  </a:solidFill>
                </a:rPr>
                <a:t>资源请求需要形成环路等待才死锁，如何描述这种等待关系</a:t>
              </a:r>
              <a:r>
                <a:rPr lang="en-US" altLang="zh-CN" sz="2400">
                  <a:solidFill>
                    <a:srgbClr val="FF0000"/>
                  </a:solidFill>
                </a:rPr>
                <a:t>?</a:t>
              </a:r>
            </a:p>
          </p:txBody>
        </p:sp>
        <p:pic>
          <p:nvPicPr>
            <p:cNvPr id="11278" name="Picture 17" descr="j011583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9" y="3639"/>
              <a:ext cx="119" cy="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18482" name="Group 18"/>
          <p:cNvGrpSpPr>
            <a:grpSpLocks/>
          </p:cNvGrpSpPr>
          <p:nvPr/>
        </p:nvGrpSpPr>
        <p:grpSpPr bwMode="auto">
          <a:xfrm>
            <a:off x="990600" y="5032375"/>
            <a:ext cx="5029200" cy="530225"/>
            <a:chOff x="624" y="3170"/>
            <a:chExt cx="3168" cy="334"/>
          </a:xfrm>
        </p:grpSpPr>
        <p:sp>
          <p:nvSpPr>
            <p:cNvPr id="11275" name="Rectangle 19"/>
            <p:cNvSpPr>
              <a:spLocks noChangeArrowheads="1"/>
            </p:cNvSpPr>
            <p:nvPr/>
          </p:nvSpPr>
          <p:spPr bwMode="auto">
            <a:xfrm>
              <a:off x="624" y="3170"/>
              <a:ext cx="3168" cy="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itchFamily="2" charset="2"/>
                <a:buChar char="n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itchFamily="18" charset="2"/>
                <a:buChar char="4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itchFamily="18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lvl="1"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/>
                <a:t>死锁与调度有关，是非确定的</a:t>
              </a:r>
              <a:r>
                <a:rPr lang="en-US" altLang="zh-CN" sz="2400"/>
                <a:t>!</a:t>
              </a:r>
            </a:p>
          </p:txBody>
        </p:sp>
        <p:pic>
          <p:nvPicPr>
            <p:cNvPr id="11276" name="Picture 20" descr="j011583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9" y="3278"/>
              <a:ext cx="119" cy="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8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3184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84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18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18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18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18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18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18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8467" grpId="0"/>
      <p:bldP spid="318474" grpId="0" animBg="1"/>
      <p:bldP spid="31847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sym typeface="Symbol" pitchFamily="18" charset="2"/>
              </a:rPr>
              <a:t>资源分配图</a:t>
            </a:r>
          </a:p>
        </p:txBody>
      </p:sp>
      <p:sp>
        <p:nvSpPr>
          <p:cNvPr id="319491" name="Rectangle 3"/>
          <p:cNvSpPr>
            <a:spLocks noChangeArrowheads="1"/>
          </p:cNvSpPr>
          <p:nvPr/>
        </p:nvSpPr>
        <p:spPr bwMode="auto">
          <a:xfrm>
            <a:off x="685800" y="1268413"/>
            <a:ext cx="7921625" cy="865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rgbClr val="993300"/>
              </a:buClr>
              <a:buSzPct val="90000"/>
              <a:buFont typeface="Wingdings" pitchFamily="2" charset="2"/>
              <a:buChar char="n"/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6600"/>
              </a:buClr>
              <a:buSzPct val="80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6600"/>
              </a:buClr>
              <a:buSzPct val="75000"/>
              <a:buFont typeface="Times New Roman" pitchFamily="18" charset="0"/>
              <a:buChar char="–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>
                <a:solidFill>
                  <a:srgbClr val="FF0000"/>
                </a:solidFill>
              </a:rPr>
              <a:t>资源分配图模型</a:t>
            </a:r>
          </a:p>
        </p:txBody>
      </p:sp>
      <p:grpSp>
        <p:nvGrpSpPr>
          <p:cNvPr id="319492" name="Group 4"/>
          <p:cNvGrpSpPr>
            <a:grpSpLocks/>
          </p:cNvGrpSpPr>
          <p:nvPr/>
        </p:nvGrpSpPr>
        <p:grpSpPr bwMode="auto">
          <a:xfrm>
            <a:off x="990600" y="1981200"/>
            <a:ext cx="7620000" cy="530225"/>
            <a:chOff x="624" y="1248"/>
            <a:chExt cx="4800" cy="334"/>
          </a:xfrm>
        </p:grpSpPr>
        <p:sp>
          <p:nvSpPr>
            <p:cNvPr id="12338" name="Rectangle 5"/>
            <p:cNvSpPr>
              <a:spLocks noChangeArrowheads="1"/>
            </p:cNvSpPr>
            <p:nvPr/>
          </p:nvSpPr>
          <p:spPr bwMode="auto">
            <a:xfrm>
              <a:off x="624" y="1248"/>
              <a:ext cx="4800" cy="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itchFamily="2" charset="2"/>
                <a:buChar char="n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itchFamily="18" charset="2"/>
                <a:buChar char="4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itchFamily="18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lvl="1"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/>
                <a:t>一个进程集合</a:t>
              </a:r>
              <a:r>
                <a:rPr lang="en-US" altLang="zh-CN" sz="2400"/>
                <a:t>{P</a:t>
              </a:r>
              <a:r>
                <a:rPr lang="en-US" altLang="zh-CN" sz="2400" baseline="-25000"/>
                <a:t>1</a:t>
              </a:r>
              <a:r>
                <a:rPr lang="en-US" altLang="zh-CN" sz="2400"/>
                <a:t>,P</a:t>
              </a:r>
              <a:r>
                <a:rPr lang="en-US" altLang="zh-CN" sz="2400" baseline="-25000"/>
                <a:t>2</a:t>
              </a:r>
              <a:r>
                <a:rPr lang="en-US" altLang="zh-CN" sz="2400"/>
                <a:t>,…,P</a:t>
              </a:r>
              <a:r>
                <a:rPr lang="en-US" altLang="zh-CN" sz="2400" baseline="-25000"/>
                <a:t>n</a:t>
              </a:r>
              <a:r>
                <a:rPr lang="en-US" altLang="zh-CN" sz="2400"/>
                <a:t>}</a:t>
              </a:r>
              <a:endParaRPr lang="en-US" altLang="zh-CN" sz="2400">
                <a:solidFill>
                  <a:srgbClr val="FF0000"/>
                </a:solidFill>
              </a:endParaRPr>
            </a:p>
          </p:txBody>
        </p:sp>
        <p:pic>
          <p:nvPicPr>
            <p:cNvPr id="12339" name="Picture 6" descr="j011583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9" y="1356"/>
              <a:ext cx="119" cy="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19495" name="Group 7"/>
          <p:cNvGrpSpPr>
            <a:grpSpLocks/>
          </p:cNvGrpSpPr>
          <p:nvPr/>
        </p:nvGrpSpPr>
        <p:grpSpPr bwMode="auto">
          <a:xfrm>
            <a:off x="6705600" y="1079500"/>
            <a:ext cx="2057400" cy="2654300"/>
            <a:chOff x="4224" y="680"/>
            <a:chExt cx="1296" cy="1672"/>
          </a:xfrm>
        </p:grpSpPr>
        <p:grpSp>
          <p:nvGrpSpPr>
            <p:cNvPr id="12319" name="Group 8"/>
            <p:cNvGrpSpPr>
              <a:grpSpLocks/>
            </p:cNvGrpSpPr>
            <p:nvPr/>
          </p:nvGrpSpPr>
          <p:grpSpPr bwMode="auto">
            <a:xfrm>
              <a:off x="4224" y="680"/>
              <a:ext cx="1296" cy="1672"/>
              <a:chOff x="4224" y="392"/>
              <a:chExt cx="1296" cy="1672"/>
            </a:xfrm>
          </p:grpSpPr>
          <p:sp>
            <p:nvSpPr>
              <p:cNvPr id="12336" name="Rectangle 9"/>
              <p:cNvSpPr>
                <a:spLocks noChangeArrowheads="1"/>
              </p:cNvSpPr>
              <p:nvPr/>
            </p:nvSpPr>
            <p:spPr bwMode="auto">
              <a:xfrm>
                <a:off x="4224" y="432"/>
                <a:ext cx="1296" cy="1632"/>
              </a:xfrm>
              <a:prstGeom prst="rect">
                <a:avLst/>
              </a:prstGeom>
              <a:solidFill>
                <a:schemeClr val="bg1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>
                <a:lvl1pPr eaLnBrk="0" hangingPunct="0">
                  <a:spcBef>
                    <a:spcPct val="20000"/>
                  </a:spcBef>
                  <a:buClr>
                    <a:srgbClr val="993300"/>
                  </a:buClr>
                  <a:buSzPct val="90000"/>
                  <a:buFont typeface="Wingdings" pitchFamily="2" charset="2"/>
                  <a:buChar char="n"/>
                  <a:defRPr sz="2800" b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rgbClr val="CC6600"/>
                  </a:buClr>
                  <a:buSzPct val="80000"/>
                  <a:buFont typeface="Wingdings" pitchFamily="2" charset="2"/>
                  <a:buChar char="l"/>
                  <a:defRPr sz="2800" b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rgbClr val="009900"/>
                  </a:buClr>
                  <a:buSzPct val="75000"/>
                  <a:buFont typeface="Webdings" pitchFamily="18" charset="2"/>
                  <a:buChar char="4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rgbClr val="FF6600"/>
                  </a:buClr>
                  <a:buSzPct val="75000"/>
                  <a:buFont typeface="Times New Roman" pitchFamily="18" charset="0"/>
                  <a:buChar char="–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rgbClr val="FF0066"/>
                  </a:buClr>
                  <a:buSzPct val="75000"/>
                  <a:buFont typeface="Times New Roman" pitchFamily="18" charset="0"/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Times New Roman" pitchFamily="18" charset="0"/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Times New Roman" pitchFamily="18" charset="0"/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Times New Roman" pitchFamily="18" charset="0"/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Times New Roman" pitchFamily="18" charset="0"/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600"/>
              </a:p>
            </p:txBody>
          </p:sp>
          <p:sp>
            <p:nvSpPr>
              <p:cNvPr id="12337" name="Text Box 10"/>
              <p:cNvSpPr txBox="1">
                <a:spLocks noChangeArrowheads="1"/>
              </p:cNvSpPr>
              <p:nvPr/>
            </p:nvSpPr>
            <p:spPr bwMode="auto">
              <a:xfrm>
                <a:off x="4624" y="392"/>
                <a:ext cx="50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rgbClr val="993300"/>
                  </a:buClr>
                  <a:buSzPct val="90000"/>
                  <a:buFont typeface="Wingdings" pitchFamily="2" charset="2"/>
                  <a:buChar char="n"/>
                  <a:defRPr sz="2800" b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rgbClr val="CC6600"/>
                  </a:buClr>
                  <a:buSzPct val="80000"/>
                  <a:buFont typeface="Wingdings" pitchFamily="2" charset="2"/>
                  <a:buChar char="l"/>
                  <a:defRPr sz="2800" b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rgbClr val="009900"/>
                  </a:buClr>
                  <a:buSzPct val="75000"/>
                  <a:buFont typeface="Webdings" pitchFamily="18" charset="2"/>
                  <a:buChar char="4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rgbClr val="FF6600"/>
                  </a:buClr>
                  <a:buSzPct val="75000"/>
                  <a:buFont typeface="Times New Roman" pitchFamily="18" charset="0"/>
                  <a:buChar char="–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rgbClr val="FF0066"/>
                  </a:buClr>
                  <a:buSzPct val="75000"/>
                  <a:buFont typeface="Times New Roman" pitchFamily="18" charset="0"/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Times New Roman" pitchFamily="18" charset="0"/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Times New Roman" pitchFamily="18" charset="0"/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Times New Roman" pitchFamily="18" charset="0"/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Times New Roman" pitchFamily="18" charset="0"/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400" u="sng">
                    <a:solidFill>
                      <a:srgbClr val="FF0000"/>
                    </a:solidFill>
                  </a:rPr>
                  <a:t>记号</a:t>
                </a:r>
              </a:p>
            </p:txBody>
          </p:sp>
        </p:grpSp>
        <p:grpSp>
          <p:nvGrpSpPr>
            <p:cNvPr id="12320" name="Group 11"/>
            <p:cNvGrpSpPr>
              <a:grpSpLocks/>
            </p:cNvGrpSpPr>
            <p:nvPr/>
          </p:nvGrpSpPr>
          <p:grpSpPr bwMode="auto">
            <a:xfrm>
              <a:off x="4416" y="1478"/>
              <a:ext cx="951" cy="834"/>
              <a:chOff x="4272" y="1104"/>
              <a:chExt cx="951" cy="834"/>
            </a:xfrm>
          </p:grpSpPr>
          <p:grpSp>
            <p:nvGrpSpPr>
              <p:cNvPr id="12324" name="Group 12"/>
              <p:cNvGrpSpPr>
                <a:grpSpLocks/>
              </p:cNvGrpSpPr>
              <p:nvPr/>
            </p:nvGrpSpPr>
            <p:grpSpPr bwMode="auto">
              <a:xfrm>
                <a:off x="4272" y="1152"/>
                <a:ext cx="375" cy="588"/>
                <a:chOff x="4320" y="755"/>
                <a:chExt cx="375" cy="588"/>
              </a:xfrm>
            </p:grpSpPr>
            <p:grpSp>
              <p:nvGrpSpPr>
                <p:cNvPr id="12332" name="Group 13"/>
                <p:cNvGrpSpPr>
                  <a:grpSpLocks/>
                </p:cNvGrpSpPr>
                <p:nvPr/>
              </p:nvGrpSpPr>
              <p:grpSpPr bwMode="auto">
                <a:xfrm>
                  <a:off x="4320" y="755"/>
                  <a:ext cx="375" cy="328"/>
                  <a:chOff x="1680" y="816"/>
                  <a:chExt cx="384" cy="336"/>
                </a:xfrm>
              </p:grpSpPr>
              <p:sp>
                <p:nvSpPr>
                  <p:cNvPr id="12334" name="Rectangle 14"/>
                  <p:cNvSpPr>
                    <a:spLocks noChangeArrowheads="1"/>
                  </p:cNvSpPr>
                  <p:nvPr/>
                </p:nvSpPr>
                <p:spPr bwMode="auto">
                  <a:xfrm>
                    <a:off x="1680" y="816"/>
                    <a:ext cx="384" cy="336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vert="eaVert" wrap="none" anchor="ctr"/>
                  <a:lstStyle>
                    <a:lvl1pPr eaLnBrk="0" hangingPunct="0">
                      <a:spcBef>
                        <a:spcPct val="20000"/>
                      </a:spcBef>
                      <a:buClr>
                        <a:srgbClr val="993300"/>
                      </a:buClr>
                      <a:buSzPct val="90000"/>
                      <a:buFont typeface="Wingdings" pitchFamily="2" charset="2"/>
                      <a:buChar char="n"/>
                      <a:defRPr sz="2800" b="1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lr>
                        <a:srgbClr val="CC6600"/>
                      </a:buClr>
                      <a:buSzPct val="80000"/>
                      <a:buFont typeface="Wingdings" pitchFamily="2" charset="2"/>
                      <a:buChar char="l"/>
                      <a:defRPr sz="2800" b="1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lr>
                        <a:srgbClr val="009900"/>
                      </a:buClr>
                      <a:buSzPct val="75000"/>
                      <a:buFont typeface="Webdings" pitchFamily="18" charset="2"/>
                      <a:buChar char="4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lr>
                        <a:srgbClr val="FF6600"/>
                      </a:buClr>
                      <a:buSzPct val="75000"/>
                      <a:buFont typeface="Times New Roman" pitchFamily="18" charset="0"/>
                      <a:buChar char="–"/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lr>
                        <a:srgbClr val="FF0066"/>
                      </a:buClr>
                      <a:buSzPct val="75000"/>
                      <a:buFont typeface="Times New Roman" pitchFamily="18" charset="0"/>
                      <a:buChar char="»"/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FF0066"/>
                      </a:buClr>
                      <a:buSzPct val="75000"/>
                      <a:buFont typeface="Times New Roman" pitchFamily="18" charset="0"/>
                      <a:buChar char="»"/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FF0066"/>
                      </a:buClr>
                      <a:buSzPct val="75000"/>
                      <a:buFont typeface="Times New Roman" pitchFamily="18" charset="0"/>
                      <a:buChar char="»"/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FF0066"/>
                      </a:buClr>
                      <a:buSzPct val="75000"/>
                      <a:buFont typeface="Times New Roman" pitchFamily="18" charset="0"/>
                      <a:buChar char="»"/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FF0066"/>
                      </a:buClr>
                      <a:buSzPct val="75000"/>
                      <a:buFont typeface="Times New Roman" pitchFamily="18" charset="0"/>
                      <a:buChar char="»"/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2600"/>
                  </a:p>
                </p:txBody>
              </p:sp>
              <p:sp>
                <p:nvSpPr>
                  <p:cNvPr id="12335" name="Oval 15"/>
                  <p:cNvSpPr>
                    <a:spLocks noChangeArrowheads="1"/>
                  </p:cNvSpPr>
                  <p:nvPr/>
                </p:nvSpPr>
                <p:spPr bwMode="auto">
                  <a:xfrm>
                    <a:off x="1848" y="96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 algn="ctr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vert="eaVert" wrap="none" anchor="ctr"/>
                  <a:lstStyle>
                    <a:lvl1pPr eaLnBrk="0" hangingPunct="0">
                      <a:spcBef>
                        <a:spcPct val="20000"/>
                      </a:spcBef>
                      <a:buClr>
                        <a:srgbClr val="993300"/>
                      </a:buClr>
                      <a:buSzPct val="90000"/>
                      <a:buFont typeface="Wingdings" pitchFamily="2" charset="2"/>
                      <a:buChar char="n"/>
                      <a:defRPr sz="2800" b="1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lr>
                        <a:srgbClr val="CC6600"/>
                      </a:buClr>
                      <a:buSzPct val="80000"/>
                      <a:buFont typeface="Wingdings" pitchFamily="2" charset="2"/>
                      <a:buChar char="l"/>
                      <a:defRPr sz="2800" b="1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lr>
                        <a:srgbClr val="009900"/>
                      </a:buClr>
                      <a:buSzPct val="75000"/>
                      <a:buFont typeface="Webdings" pitchFamily="18" charset="2"/>
                      <a:buChar char="4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lr>
                        <a:srgbClr val="FF6600"/>
                      </a:buClr>
                      <a:buSzPct val="75000"/>
                      <a:buFont typeface="Times New Roman" pitchFamily="18" charset="0"/>
                      <a:buChar char="–"/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lr>
                        <a:srgbClr val="FF0066"/>
                      </a:buClr>
                      <a:buSzPct val="75000"/>
                      <a:buFont typeface="Times New Roman" pitchFamily="18" charset="0"/>
                      <a:buChar char="»"/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FF0066"/>
                      </a:buClr>
                      <a:buSzPct val="75000"/>
                      <a:buFont typeface="Times New Roman" pitchFamily="18" charset="0"/>
                      <a:buChar char="»"/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FF0066"/>
                      </a:buClr>
                      <a:buSzPct val="75000"/>
                      <a:buFont typeface="Times New Roman" pitchFamily="18" charset="0"/>
                      <a:buChar char="»"/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FF0066"/>
                      </a:buClr>
                      <a:buSzPct val="75000"/>
                      <a:buFont typeface="Times New Roman" pitchFamily="18" charset="0"/>
                      <a:buChar char="»"/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FF0066"/>
                      </a:buClr>
                      <a:buSzPct val="75000"/>
                      <a:buFont typeface="Times New Roman" pitchFamily="18" charset="0"/>
                      <a:buChar char="»"/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2600"/>
                  </a:p>
                </p:txBody>
              </p:sp>
            </p:grpSp>
            <p:sp>
              <p:nvSpPr>
                <p:cNvPr id="12333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4345" y="1055"/>
                  <a:ext cx="326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66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lr>
                      <a:srgbClr val="993300"/>
                    </a:buClr>
                    <a:buSzPct val="90000"/>
                    <a:buFont typeface="Wingdings" pitchFamily="2" charset="2"/>
                    <a:buChar char="n"/>
                    <a:defRPr sz="2800" b="1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rgbClr val="CC6600"/>
                    </a:buClr>
                    <a:buSzPct val="80000"/>
                    <a:buFont typeface="Wingdings" pitchFamily="2" charset="2"/>
                    <a:buChar char="l"/>
                    <a:defRPr sz="2800" b="1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rgbClr val="009900"/>
                    </a:buClr>
                    <a:buSzPct val="75000"/>
                    <a:buFont typeface="Webdings" pitchFamily="18" charset="2"/>
                    <a:buChar char="4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rgbClr val="FF6600"/>
                    </a:buClr>
                    <a:buSzPct val="75000"/>
                    <a:buFont typeface="Times New Roman" pitchFamily="18" charset="0"/>
                    <a:buChar char="–"/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rgbClr val="FF0066"/>
                    </a:buClr>
                    <a:buSzPct val="75000"/>
                    <a:buFont typeface="Times New Roman" pitchFamily="18" charset="0"/>
                    <a:buChar char="»"/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0066"/>
                    </a:buClr>
                    <a:buSzPct val="75000"/>
                    <a:buFont typeface="Times New Roman" pitchFamily="18" charset="0"/>
                    <a:buChar char="»"/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0066"/>
                    </a:buClr>
                    <a:buSzPct val="75000"/>
                    <a:buFont typeface="Times New Roman" pitchFamily="18" charset="0"/>
                    <a:buChar char="»"/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0066"/>
                    </a:buClr>
                    <a:buSzPct val="75000"/>
                    <a:buFont typeface="Times New Roman" pitchFamily="18" charset="0"/>
                    <a:buChar char="»"/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0066"/>
                    </a:buClr>
                    <a:buSzPct val="75000"/>
                    <a:buFont typeface="Times New Roman" pitchFamily="18" charset="0"/>
                    <a:buChar char="»"/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400"/>
                    <a:t>R</a:t>
                  </a:r>
                  <a:r>
                    <a:rPr lang="en-US" altLang="zh-CN" sz="2400" baseline="-25000"/>
                    <a:t>1</a:t>
                  </a:r>
                  <a:endParaRPr lang="en-US" altLang="zh-CN" sz="2400"/>
                </a:p>
              </p:txBody>
            </p:sp>
          </p:grpSp>
          <p:grpSp>
            <p:nvGrpSpPr>
              <p:cNvPr id="12325" name="Group 17"/>
              <p:cNvGrpSpPr>
                <a:grpSpLocks/>
              </p:cNvGrpSpPr>
              <p:nvPr/>
            </p:nvGrpSpPr>
            <p:grpSpPr bwMode="auto">
              <a:xfrm>
                <a:off x="4848" y="1104"/>
                <a:ext cx="375" cy="834"/>
                <a:chOff x="1584" y="2064"/>
                <a:chExt cx="384" cy="854"/>
              </a:xfrm>
            </p:grpSpPr>
            <p:grpSp>
              <p:nvGrpSpPr>
                <p:cNvPr id="12326" name="Group 18"/>
                <p:cNvGrpSpPr>
                  <a:grpSpLocks/>
                </p:cNvGrpSpPr>
                <p:nvPr/>
              </p:nvGrpSpPr>
              <p:grpSpPr bwMode="auto">
                <a:xfrm>
                  <a:off x="1584" y="2064"/>
                  <a:ext cx="384" cy="576"/>
                  <a:chOff x="1584" y="2064"/>
                  <a:chExt cx="384" cy="576"/>
                </a:xfrm>
              </p:grpSpPr>
              <p:sp>
                <p:nvSpPr>
                  <p:cNvPr id="12328" name="Rectangle 19"/>
                  <p:cNvSpPr>
                    <a:spLocks noChangeArrowheads="1"/>
                  </p:cNvSpPr>
                  <p:nvPr/>
                </p:nvSpPr>
                <p:spPr bwMode="auto">
                  <a:xfrm>
                    <a:off x="1584" y="2064"/>
                    <a:ext cx="384" cy="576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vert="eaVert" wrap="none" anchor="ctr"/>
                  <a:lstStyle>
                    <a:lvl1pPr eaLnBrk="0" hangingPunct="0">
                      <a:spcBef>
                        <a:spcPct val="20000"/>
                      </a:spcBef>
                      <a:buClr>
                        <a:srgbClr val="993300"/>
                      </a:buClr>
                      <a:buSzPct val="90000"/>
                      <a:buFont typeface="Wingdings" pitchFamily="2" charset="2"/>
                      <a:buChar char="n"/>
                      <a:defRPr sz="2800" b="1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lr>
                        <a:srgbClr val="CC6600"/>
                      </a:buClr>
                      <a:buSzPct val="80000"/>
                      <a:buFont typeface="Wingdings" pitchFamily="2" charset="2"/>
                      <a:buChar char="l"/>
                      <a:defRPr sz="2800" b="1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lr>
                        <a:srgbClr val="009900"/>
                      </a:buClr>
                      <a:buSzPct val="75000"/>
                      <a:buFont typeface="Webdings" pitchFamily="18" charset="2"/>
                      <a:buChar char="4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lr>
                        <a:srgbClr val="FF6600"/>
                      </a:buClr>
                      <a:buSzPct val="75000"/>
                      <a:buFont typeface="Times New Roman" pitchFamily="18" charset="0"/>
                      <a:buChar char="–"/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lr>
                        <a:srgbClr val="FF0066"/>
                      </a:buClr>
                      <a:buSzPct val="75000"/>
                      <a:buFont typeface="Times New Roman" pitchFamily="18" charset="0"/>
                      <a:buChar char="»"/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FF0066"/>
                      </a:buClr>
                      <a:buSzPct val="75000"/>
                      <a:buFont typeface="Times New Roman" pitchFamily="18" charset="0"/>
                      <a:buChar char="»"/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FF0066"/>
                      </a:buClr>
                      <a:buSzPct val="75000"/>
                      <a:buFont typeface="Times New Roman" pitchFamily="18" charset="0"/>
                      <a:buChar char="»"/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FF0066"/>
                      </a:buClr>
                      <a:buSzPct val="75000"/>
                      <a:buFont typeface="Times New Roman" pitchFamily="18" charset="0"/>
                      <a:buChar char="»"/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FF0066"/>
                      </a:buClr>
                      <a:buSzPct val="75000"/>
                      <a:buFont typeface="Times New Roman" pitchFamily="18" charset="0"/>
                      <a:buChar char="»"/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2600"/>
                  </a:p>
                </p:txBody>
              </p:sp>
              <p:sp>
                <p:nvSpPr>
                  <p:cNvPr id="12329" name="Oval 20"/>
                  <p:cNvSpPr>
                    <a:spLocks noChangeArrowheads="1"/>
                  </p:cNvSpPr>
                  <p:nvPr/>
                </p:nvSpPr>
                <p:spPr bwMode="auto">
                  <a:xfrm>
                    <a:off x="1752" y="2169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 algn="ctr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vert="eaVert" wrap="none" anchor="ctr"/>
                  <a:lstStyle>
                    <a:lvl1pPr eaLnBrk="0" hangingPunct="0">
                      <a:spcBef>
                        <a:spcPct val="20000"/>
                      </a:spcBef>
                      <a:buClr>
                        <a:srgbClr val="993300"/>
                      </a:buClr>
                      <a:buSzPct val="90000"/>
                      <a:buFont typeface="Wingdings" pitchFamily="2" charset="2"/>
                      <a:buChar char="n"/>
                      <a:defRPr sz="2800" b="1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lr>
                        <a:srgbClr val="CC6600"/>
                      </a:buClr>
                      <a:buSzPct val="80000"/>
                      <a:buFont typeface="Wingdings" pitchFamily="2" charset="2"/>
                      <a:buChar char="l"/>
                      <a:defRPr sz="2800" b="1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lr>
                        <a:srgbClr val="009900"/>
                      </a:buClr>
                      <a:buSzPct val="75000"/>
                      <a:buFont typeface="Webdings" pitchFamily="18" charset="2"/>
                      <a:buChar char="4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lr>
                        <a:srgbClr val="FF6600"/>
                      </a:buClr>
                      <a:buSzPct val="75000"/>
                      <a:buFont typeface="Times New Roman" pitchFamily="18" charset="0"/>
                      <a:buChar char="–"/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lr>
                        <a:srgbClr val="FF0066"/>
                      </a:buClr>
                      <a:buSzPct val="75000"/>
                      <a:buFont typeface="Times New Roman" pitchFamily="18" charset="0"/>
                      <a:buChar char="»"/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FF0066"/>
                      </a:buClr>
                      <a:buSzPct val="75000"/>
                      <a:buFont typeface="Times New Roman" pitchFamily="18" charset="0"/>
                      <a:buChar char="»"/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FF0066"/>
                      </a:buClr>
                      <a:buSzPct val="75000"/>
                      <a:buFont typeface="Times New Roman" pitchFamily="18" charset="0"/>
                      <a:buChar char="»"/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FF0066"/>
                      </a:buClr>
                      <a:buSzPct val="75000"/>
                      <a:buFont typeface="Times New Roman" pitchFamily="18" charset="0"/>
                      <a:buChar char="»"/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FF0066"/>
                      </a:buClr>
                      <a:buSzPct val="75000"/>
                      <a:buFont typeface="Times New Roman" pitchFamily="18" charset="0"/>
                      <a:buChar char="»"/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2600"/>
                  </a:p>
                </p:txBody>
              </p:sp>
              <p:sp>
                <p:nvSpPr>
                  <p:cNvPr id="12330" name="Oval 21"/>
                  <p:cNvSpPr>
                    <a:spLocks noChangeArrowheads="1"/>
                  </p:cNvSpPr>
                  <p:nvPr/>
                </p:nvSpPr>
                <p:spPr bwMode="auto">
                  <a:xfrm>
                    <a:off x="1752" y="2328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 algn="ctr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vert="eaVert" wrap="none" anchor="ctr"/>
                  <a:lstStyle>
                    <a:lvl1pPr eaLnBrk="0" hangingPunct="0">
                      <a:spcBef>
                        <a:spcPct val="20000"/>
                      </a:spcBef>
                      <a:buClr>
                        <a:srgbClr val="993300"/>
                      </a:buClr>
                      <a:buSzPct val="90000"/>
                      <a:buFont typeface="Wingdings" pitchFamily="2" charset="2"/>
                      <a:buChar char="n"/>
                      <a:defRPr sz="2800" b="1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lr>
                        <a:srgbClr val="CC6600"/>
                      </a:buClr>
                      <a:buSzPct val="80000"/>
                      <a:buFont typeface="Wingdings" pitchFamily="2" charset="2"/>
                      <a:buChar char="l"/>
                      <a:defRPr sz="2800" b="1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lr>
                        <a:srgbClr val="009900"/>
                      </a:buClr>
                      <a:buSzPct val="75000"/>
                      <a:buFont typeface="Webdings" pitchFamily="18" charset="2"/>
                      <a:buChar char="4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lr>
                        <a:srgbClr val="FF6600"/>
                      </a:buClr>
                      <a:buSzPct val="75000"/>
                      <a:buFont typeface="Times New Roman" pitchFamily="18" charset="0"/>
                      <a:buChar char="–"/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lr>
                        <a:srgbClr val="FF0066"/>
                      </a:buClr>
                      <a:buSzPct val="75000"/>
                      <a:buFont typeface="Times New Roman" pitchFamily="18" charset="0"/>
                      <a:buChar char="»"/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FF0066"/>
                      </a:buClr>
                      <a:buSzPct val="75000"/>
                      <a:buFont typeface="Times New Roman" pitchFamily="18" charset="0"/>
                      <a:buChar char="»"/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FF0066"/>
                      </a:buClr>
                      <a:buSzPct val="75000"/>
                      <a:buFont typeface="Times New Roman" pitchFamily="18" charset="0"/>
                      <a:buChar char="»"/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FF0066"/>
                      </a:buClr>
                      <a:buSzPct val="75000"/>
                      <a:buFont typeface="Times New Roman" pitchFamily="18" charset="0"/>
                      <a:buChar char="»"/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FF0066"/>
                      </a:buClr>
                      <a:buSzPct val="75000"/>
                      <a:buFont typeface="Times New Roman" pitchFamily="18" charset="0"/>
                      <a:buChar char="»"/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2600"/>
                  </a:p>
                </p:txBody>
              </p:sp>
              <p:sp>
                <p:nvSpPr>
                  <p:cNvPr id="12331" name="Oval 22"/>
                  <p:cNvSpPr>
                    <a:spLocks noChangeArrowheads="1"/>
                  </p:cNvSpPr>
                  <p:nvPr/>
                </p:nvSpPr>
                <p:spPr bwMode="auto">
                  <a:xfrm>
                    <a:off x="1752" y="248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 algn="ctr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vert="eaVert" wrap="none" anchor="ctr"/>
                  <a:lstStyle>
                    <a:lvl1pPr eaLnBrk="0" hangingPunct="0">
                      <a:spcBef>
                        <a:spcPct val="20000"/>
                      </a:spcBef>
                      <a:buClr>
                        <a:srgbClr val="993300"/>
                      </a:buClr>
                      <a:buSzPct val="90000"/>
                      <a:buFont typeface="Wingdings" pitchFamily="2" charset="2"/>
                      <a:buChar char="n"/>
                      <a:defRPr sz="2800" b="1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lr>
                        <a:srgbClr val="CC6600"/>
                      </a:buClr>
                      <a:buSzPct val="80000"/>
                      <a:buFont typeface="Wingdings" pitchFamily="2" charset="2"/>
                      <a:buChar char="l"/>
                      <a:defRPr sz="2800" b="1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lr>
                        <a:srgbClr val="009900"/>
                      </a:buClr>
                      <a:buSzPct val="75000"/>
                      <a:buFont typeface="Webdings" pitchFamily="18" charset="2"/>
                      <a:buChar char="4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lr>
                        <a:srgbClr val="FF6600"/>
                      </a:buClr>
                      <a:buSzPct val="75000"/>
                      <a:buFont typeface="Times New Roman" pitchFamily="18" charset="0"/>
                      <a:buChar char="–"/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lr>
                        <a:srgbClr val="FF0066"/>
                      </a:buClr>
                      <a:buSzPct val="75000"/>
                      <a:buFont typeface="Times New Roman" pitchFamily="18" charset="0"/>
                      <a:buChar char="»"/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FF0066"/>
                      </a:buClr>
                      <a:buSzPct val="75000"/>
                      <a:buFont typeface="Times New Roman" pitchFamily="18" charset="0"/>
                      <a:buChar char="»"/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FF0066"/>
                      </a:buClr>
                      <a:buSzPct val="75000"/>
                      <a:buFont typeface="Times New Roman" pitchFamily="18" charset="0"/>
                      <a:buChar char="»"/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FF0066"/>
                      </a:buClr>
                      <a:buSzPct val="75000"/>
                      <a:buFont typeface="Times New Roman" pitchFamily="18" charset="0"/>
                      <a:buChar char="»"/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FF0066"/>
                      </a:buClr>
                      <a:buSzPct val="75000"/>
                      <a:buFont typeface="Times New Roman" pitchFamily="18" charset="0"/>
                      <a:buChar char="»"/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2600"/>
                  </a:p>
                </p:txBody>
              </p:sp>
            </p:grpSp>
            <p:sp>
              <p:nvSpPr>
                <p:cNvPr id="12327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1610" y="2623"/>
                  <a:ext cx="333" cy="29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66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lr>
                      <a:srgbClr val="993300"/>
                    </a:buClr>
                    <a:buSzPct val="90000"/>
                    <a:buFont typeface="Wingdings" pitchFamily="2" charset="2"/>
                    <a:buChar char="n"/>
                    <a:defRPr sz="2800" b="1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rgbClr val="CC6600"/>
                    </a:buClr>
                    <a:buSzPct val="80000"/>
                    <a:buFont typeface="Wingdings" pitchFamily="2" charset="2"/>
                    <a:buChar char="l"/>
                    <a:defRPr sz="2800" b="1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rgbClr val="009900"/>
                    </a:buClr>
                    <a:buSzPct val="75000"/>
                    <a:buFont typeface="Webdings" pitchFamily="18" charset="2"/>
                    <a:buChar char="4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rgbClr val="FF6600"/>
                    </a:buClr>
                    <a:buSzPct val="75000"/>
                    <a:buFont typeface="Times New Roman" pitchFamily="18" charset="0"/>
                    <a:buChar char="–"/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rgbClr val="FF0066"/>
                    </a:buClr>
                    <a:buSzPct val="75000"/>
                    <a:buFont typeface="Times New Roman" pitchFamily="18" charset="0"/>
                    <a:buChar char="»"/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0066"/>
                    </a:buClr>
                    <a:buSzPct val="75000"/>
                    <a:buFont typeface="Times New Roman" pitchFamily="18" charset="0"/>
                    <a:buChar char="»"/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0066"/>
                    </a:buClr>
                    <a:buSzPct val="75000"/>
                    <a:buFont typeface="Times New Roman" pitchFamily="18" charset="0"/>
                    <a:buChar char="»"/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0066"/>
                    </a:buClr>
                    <a:buSzPct val="75000"/>
                    <a:buFont typeface="Times New Roman" pitchFamily="18" charset="0"/>
                    <a:buChar char="»"/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0066"/>
                    </a:buClr>
                    <a:buSzPct val="75000"/>
                    <a:buFont typeface="Times New Roman" pitchFamily="18" charset="0"/>
                    <a:buChar char="»"/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400"/>
                    <a:t>R</a:t>
                  </a:r>
                  <a:r>
                    <a:rPr lang="en-US" altLang="zh-CN" sz="2400" baseline="-25000"/>
                    <a:t>2</a:t>
                  </a:r>
                  <a:endParaRPr lang="en-US" altLang="zh-CN" sz="2400"/>
                </a:p>
              </p:txBody>
            </p:sp>
          </p:grpSp>
        </p:grpSp>
        <p:grpSp>
          <p:nvGrpSpPr>
            <p:cNvPr id="12321" name="Group 24"/>
            <p:cNvGrpSpPr>
              <a:grpSpLocks/>
            </p:cNvGrpSpPr>
            <p:nvPr/>
          </p:nvGrpSpPr>
          <p:grpSpPr bwMode="auto">
            <a:xfrm>
              <a:off x="4416" y="1007"/>
              <a:ext cx="951" cy="375"/>
              <a:chOff x="4272" y="633"/>
              <a:chExt cx="951" cy="375"/>
            </a:xfrm>
          </p:grpSpPr>
          <p:sp>
            <p:nvSpPr>
              <p:cNvPr id="12322" name="Oval 25"/>
              <p:cNvSpPr>
                <a:spLocks noChangeArrowheads="1"/>
              </p:cNvSpPr>
              <p:nvPr/>
            </p:nvSpPr>
            <p:spPr bwMode="auto">
              <a:xfrm>
                <a:off x="4272" y="633"/>
                <a:ext cx="375" cy="375"/>
              </a:xfrm>
              <a:prstGeom prst="ellipse">
                <a:avLst/>
              </a:prstGeom>
              <a:solidFill>
                <a:schemeClr val="bg1"/>
              </a:solidFill>
              <a:ln w="3810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rgbClr val="993300"/>
                  </a:buClr>
                  <a:buSzPct val="90000"/>
                  <a:buFont typeface="Wingdings" pitchFamily="2" charset="2"/>
                  <a:buChar char="n"/>
                  <a:defRPr sz="2800" b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rgbClr val="CC6600"/>
                  </a:buClr>
                  <a:buSzPct val="80000"/>
                  <a:buFont typeface="Wingdings" pitchFamily="2" charset="2"/>
                  <a:buChar char="l"/>
                  <a:defRPr sz="2800" b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rgbClr val="009900"/>
                  </a:buClr>
                  <a:buSzPct val="75000"/>
                  <a:buFont typeface="Webdings" pitchFamily="18" charset="2"/>
                  <a:buChar char="4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rgbClr val="FF6600"/>
                  </a:buClr>
                  <a:buSzPct val="75000"/>
                  <a:buFont typeface="Times New Roman" pitchFamily="18" charset="0"/>
                  <a:buChar char="–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rgbClr val="FF0066"/>
                  </a:buClr>
                  <a:buSzPct val="75000"/>
                  <a:buFont typeface="Times New Roman" pitchFamily="18" charset="0"/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Times New Roman" pitchFamily="18" charset="0"/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Times New Roman" pitchFamily="18" charset="0"/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Times New Roman" pitchFamily="18" charset="0"/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Times New Roman" pitchFamily="18" charset="0"/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/>
                  <a:t>P</a:t>
                </a:r>
                <a:r>
                  <a:rPr lang="en-US" altLang="zh-CN" sz="2400" baseline="-25000"/>
                  <a:t>1</a:t>
                </a:r>
                <a:endParaRPr lang="en-US" altLang="zh-CN" sz="2400"/>
              </a:p>
            </p:txBody>
          </p:sp>
          <p:sp>
            <p:nvSpPr>
              <p:cNvPr id="12323" name="Oval 26"/>
              <p:cNvSpPr>
                <a:spLocks noChangeArrowheads="1"/>
              </p:cNvSpPr>
              <p:nvPr/>
            </p:nvSpPr>
            <p:spPr bwMode="auto">
              <a:xfrm>
                <a:off x="4848" y="633"/>
                <a:ext cx="375" cy="375"/>
              </a:xfrm>
              <a:prstGeom prst="ellipse">
                <a:avLst/>
              </a:prstGeom>
              <a:solidFill>
                <a:schemeClr val="bg1"/>
              </a:solidFill>
              <a:ln w="3810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rgbClr val="993300"/>
                  </a:buClr>
                  <a:buSzPct val="90000"/>
                  <a:buFont typeface="Wingdings" pitchFamily="2" charset="2"/>
                  <a:buChar char="n"/>
                  <a:defRPr sz="2800" b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rgbClr val="CC6600"/>
                  </a:buClr>
                  <a:buSzPct val="80000"/>
                  <a:buFont typeface="Wingdings" pitchFamily="2" charset="2"/>
                  <a:buChar char="l"/>
                  <a:defRPr sz="2800" b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rgbClr val="009900"/>
                  </a:buClr>
                  <a:buSzPct val="75000"/>
                  <a:buFont typeface="Webdings" pitchFamily="18" charset="2"/>
                  <a:buChar char="4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rgbClr val="FF6600"/>
                  </a:buClr>
                  <a:buSzPct val="75000"/>
                  <a:buFont typeface="Times New Roman" pitchFamily="18" charset="0"/>
                  <a:buChar char="–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rgbClr val="FF0066"/>
                  </a:buClr>
                  <a:buSzPct val="75000"/>
                  <a:buFont typeface="Times New Roman" pitchFamily="18" charset="0"/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Times New Roman" pitchFamily="18" charset="0"/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Times New Roman" pitchFamily="18" charset="0"/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Times New Roman" pitchFamily="18" charset="0"/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Times New Roman" pitchFamily="18" charset="0"/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/>
                  <a:t>P</a:t>
                </a:r>
                <a:r>
                  <a:rPr lang="en-US" altLang="zh-CN" sz="2400" baseline="-25000"/>
                  <a:t>2</a:t>
                </a:r>
                <a:endParaRPr lang="en-US" altLang="zh-CN" sz="2400"/>
              </a:p>
            </p:txBody>
          </p:sp>
        </p:grpSp>
      </p:grpSp>
      <p:grpSp>
        <p:nvGrpSpPr>
          <p:cNvPr id="319515" name="Group 27"/>
          <p:cNvGrpSpPr>
            <a:grpSpLocks/>
          </p:cNvGrpSpPr>
          <p:nvPr/>
        </p:nvGrpSpPr>
        <p:grpSpPr bwMode="auto">
          <a:xfrm>
            <a:off x="990600" y="2517775"/>
            <a:ext cx="7620000" cy="530225"/>
            <a:chOff x="624" y="1586"/>
            <a:chExt cx="4800" cy="334"/>
          </a:xfrm>
        </p:grpSpPr>
        <p:sp>
          <p:nvSpPr>
            <p:cNvPr id="12317" name="Rectangle 28"/>
            <p:cNvSpPr>
              <a:spLocks noChangeArrowheads="1"/>
            </p:cNvSpPr>
            <p:nvPr/>
          </p:nvSpPr>
          <p:spPr bwMode="auto">
            <a:xfrm>
              <a:off x="624" y="1586"/>
              <a:ext cx="4800" cy="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itchFamily="2" charset="2"/>
                <a:buChar char="n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itchFamily="18" charset="2"/>
                <a:buChar char="4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itchFamily="18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lvl="1"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/>
                <a:t>一资源类型集合</a:t>
              </a:r>
              <a:r>
                <a:rPr lang="en-US" altLang="zh-CN" sz="2400"/>
                <a:t>{R</a:t>
              </a:r>
              <a:r>
                <a:rPr lang="en-US" altLang="zh-CN" sz="2400" baseline="-25000"/>
                <a:t>1</a:t>
              </a:r>
              <a:r>
                <a:rPr lang="en-US" altLang="zh-CN" sz="2400"/>
                <a:t>,R</a:t>
              </a:r>
              <a:r>
                <a:rPr lang="en-US" altLang="zh-CN" sz="2400" baseline="-25000"/>
                <a:t>2</a:t>
              </a:r>
              <a:r>
                <a:rPr lang="en-US" altLang="zh-CN" sz="2400"/>
                <a:t>,…,R</a:t>
              </a:r>
              <a:r>
                <a:rPr lang="en-US" altLang="zh-CN" sz="2400" baseline="-25000"/>
                <a:t>m</a:t>
              </a:r>
              <a:r>
                <a:rPr lang="en-US" altLang="zh-CN" sz="2400"/>
                <a:t>}</a:t>
              </a:r>
              <a:endParaRPr lang="en-US" altLang="zh-CN" sz="2400">
                <a:solidFill>
                  <a:srgbClr val="FF0000"/>
                </a:solidFill>
              </a:endParaRPr>
            </a:p>
          </p:txBody>
        </p:sp>
        <p:pic>
          <p:nvPicPr>
            <p:cNvPr id="12318" name="Picture 29" descr="j011583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9" y="1694"/>
              <a:ext cx="119" cy="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19518" name="Group 30"/>
          <p:cNvGrpSpPr>
            <a:grpSpLocks/>
          </p:cNvGrpSpPr>
          <p:nvPr/>
        </p:nvGrpSpPr>
        <p:grpSpPr bwMode="auto">
          <a:xfrm>
            <a:off x="990600" y="3095625"/>
            <a:ext cx="7620000" cy="530225"/>
            <a:chOff x="624" y="1959"/>
            <a:chExt cx="4800" cy="334"/>
          </a:xfrm>
        </p:grpSpPr>
        <p:sp>
          <p:nvSpPr>
            <p:cNvPr id="12315" name="Rectangle 31"/>
            <p:cNvSpPr>
              <a:spLocks noChangeArrowheads="1"/>
            </p:cNvSpPr>
            <p:nvPr/>
          </p:nvSpPr>
          <p:spPr bwMode="auto">
            <a:xfrm>
              <a:off x="624" y="1959"/>
              <a:ext cx="4800" cy="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itchFamily="2" charset="2"/>
                <a:buChar char="n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itchFamily="18" charset="2"/>
                <a:buChar char="4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itchFamily="18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lvl="1"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/>
                <a:t>资源类型</a:t>
              </a:r>
              <a:r>
                <a:rPr lang="en-US" altLang="zh-CN" sz="2400"/>
                <a:t>R</a:t>
              </a:r>
              <a:r>
                <a:rPr lang="en-US" altLang="zh-CN" sz="2400" baseline="-25000"/>
                <a:t>i</a:t>
              </a:r>
              <a:r>
                <a:rPr lang="zh-CN" altLang="en-US" sz="2400"/>
                <a:t>有</a:t>
              </a:r>
              <a:r>
                <a:rPr lang="en-US" altLang="zh-CN" sz="2400"/>
                <a:t>W</a:t>
              </a:r>
              <a:r>
                <a:rPr lang="en-US" altLang="zh-CN" sz="2400" baseline="-25000"/>
                <a:t>i</a:t>
              </a:r>
              <a:r>
                <a:rPr lang="zh-CN" altLang="en-US" sz="2400"/>
                <a:t>个实例</a:t>
              </a:r>
              <a:endParaRPr lang="zh-CN" altLang="en-US" sz="2400">
                <a:solidFill>
                  <a:srgbClr val="FF0000"/>
                </a:solidFill>
              </a:endParaRPr>
            </a:p>
          </p:txBody>
        </p:sp>
        <p:pic>
          <p:nvPicPr>
            <p:cNvPr id="12316" name="Picture 32" descr="j011583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9" y="2076"/>
              <a:ext cx="119" cy="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19521" name="Group 33"/>
          <p:cNvGrpSpPr>
            <a:grpSpLocks/>
          </p:cNvGrpSpPr>
          <p:nvPr/>
        </p:nvGrpSpPr>
        <p:grpSpPr bwMode="auto">
          <a:xfrm>
            <a:off x="990600" y="4572000"/>
            <a:ext cx="7620000" cy="530225"/>
            <a:chOff x="624" y="2880"/>
            <a:chExt cx="4800" cy="334"/>
          </a:xfrm>
        </p:grpSpPr>
        <p:sp>
          <p:nvSpPr>
            <p:cNvPr id="12313" name="Rectangle 34"/>
            <p:cNvSpPr>
              <a:spLocks noChangeArrowheads="1"/>
            </p:cNvSpPr>
            <p:nvPr/>
          </p:nvSpPr>
          <p:spPr bwMode="auto">
            <a:xfrm>
              <a:off x="624" y="2880"/>
              <a:ext cx="4800" cy="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itchFamily="2" charset="2"/>
                <a:buChar char="n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itchFamily="18" charset="2"/>
                <a:buChar char="4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itchFamily="18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lvl="1"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/>
                <a:t>资源请求边：有向边</a:t>
              </a:r>
              <a:r>
                <a:rPr lang="en-US" altLang="zh-CN" sz="2400"/>
                <a:t>P</a:t>
              </a:r>
              <a:r>
                <a:rPr lang="en-US" altLang="zh-CN" sz="2400" baseline="-25000"/>
                <a:t>i</a:t>
              </a:r>
              <a:r>
                <a:rPr lang="en-US" altLang="zh-CN" sz="2400">
                  <a:sym typeface="Symbol" pitchFamily="18" charset="2"/>
                </a:rPr>
                <a:t></a:t>
              </a:r>
              <a:r>
                <a:rPr lang="en-US" altLang="zh-CN" sz="2400"/>
                <a:t>R</a:t>
              </a:r>
              <a:r>
                <a:rPr lang="en-US" altLang="zh-CN" sz="2400" baseline="-25000"/>
                <a:t>j</a:t>
              </a:r>
              <a:endParaRPr lang="en-US" altLang="zh-CN" sz="2400">
                <a:solidFill>
                  <a:srgbClr val="FF0000"/>
                </a:solidFill>
              </a:endParaRPr>
            </a:p>
          </p:txBody>
        </p:sp>
        <p:pic>
          <p:nvPicPr>
            <p:cNvPr id="12314" name="Picture 35" descr="j011583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9" y="3006"/>
              <a:ext cx="119" cy="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19524" name="Group 36"/>
          <p:cNvGrpSpPr>
            <a:grpSpLocks/>
          </p:cNvGrpSpPr>
          <p:nvPr/>
        </p:nvGrpSpPr>
        <p:grpSpPr bwMode="auto">
          <a:xfrm>
            <a:off x="990600" y="5108575"/>
            <a:ext cx="7620000" cy="530225"/>
            <a:chOff x="624" y="3218"/>
            <a:chExt cx="4800" cy="334"/>
          </a:xfrm>
        </p:grpSpPr>
        <p:sp>
          <p:nvSpPr>
            <p:cNvPr id="12311" name="Rectangle 37"/>
            <p:cNvSpPr>
              <a:spLocks noChangeArrowheads="1"/>
            </p:cNvSpPr>
            <p:nvPr/>
          </p:nvSpPr>
          <p:spPr bwMode="auto">
            <a:xfrm>
              <a:off x="624" y="3218"/>
              <a:ext cx="4800" cy="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itchFamily="2" charset="2"/>
                <a:buChar char="n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itchFamily="18" charset="2"/>
                <a:buChar char="4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itchFamily="18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lvl="1"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/>
                <a:t>资源分配边：有向边</a:t>
              </a:r>
              <a:r>
                <a:rPr lang="en-US" altLang="zh-CN" sz="2400"/>
                <a:t>R</a:t>
              </a:r>
              <a:r>
                <a:rPr lang="en-US" altLang="zh-CN" sz="2400" baseline="-25000"/>
                <a:t>i</a:t>
              </a:r>
              <a:r>
                <a:rPr lang="en-US" altLang="zh-CN" sz="2400">
                  <a:sym typeface="Symbol" pitchFamily="18" charset="2"/>
                </a:rPr>
                <a:t>P</a:t>
              </a:r>
              <a:r>
                <a:rPr lang="en-US" altLang="zh-CN" sz="2400" baseline="-25000"/>
                <a:t>k</a:t>
              </a:r>
              <a:endParaRPr lang="en-US" altLang="zh-CN" sz="2400">
                <a:solidFill>
                  <a:srgbClr val="FF0000"/>
                </a:solidFill>
              </a:endParaRPr>
            </a:p>
          </p:txBody>
        </p:sp>
        <p:pic>
          <p:nvPicPr>
            <p:cNvPr id="12312" name="Picture 38" descr="j011583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9" y="3344"/>
              <a:ext cx="119" cy="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19527" name="Group 39"/>
          <p:cNvGrpSpPr>
            <a:grpSpLocks/>
          </p:cNvGrpSpPr>
          <p:nvPr/>
        </p:nvGrpSpPr>
        <p:grpSpPr bwMode="auto">
          <a:xfrm>
            <a:off x="7010400" y="4205288"/>
            <a:ext cx="1509713" cy="2424112"/>
            <a:chOff x="4416" y="2649"/>
            <a:chExt cx="951" cy="1527"/>
          </a:xfrm>
        </p:grpSpPr>
        <p:grpSp>
          <p:nvGrpSpPr>
            <p:cNvPr id="12299" name="Group 40"/>
            <p:cNvGrpSpPr>
              <a:grpSpLocks/>
            </p:cNvGrpSpPr>
            <p:nvPr/>
          </p:nvGrpSpPr>
          <p:grpSpPr bwMode="auto">
            <a:xfrm>
              <a:off x="4713" y="3342"/>
              <a:ext cx="375" cy="834"/>
              <a:chOff x="1584" y="2064"/>
              <a:chExt cx="384" cy="854"/>
            </a:xfrm>
          </p:grpSpPr>
          <p:grpSp>
            <p:nvGrpSpPr>
              <p:cNvPr id="12305" name="Group 41"/>
              <p:cNvGrpSpPr>
                <a:grpSpLocks/>
              </p:cNvGrpSpPr>
              <p:nvPr/>
            </p:nvGrpSpPr>
            <p:grpSpPr bwMode="auto">
              <a:xfrm>
                <a:off x="1584" y="2064"/>
                <a:ext cx="384" cy="576"/>
                <a:chOff x="1584" y="2064"/>
                <a:chExt cx="384" cy="576"/>
              </a:xfrm>
            </p:grpSpPr>
            <p:sp>
              <p:nvSpPr>
                <p:cNvPr id="12307" name="Rectangle 42"/>
                <p:cNvSpPr>
                  <a:spLocks noChangeArrowheads="1"/>
                </p:cNvSpPr>
                <p:nvPr/>
              </p:nvSpPr>
              <p:spPr bwMode="auto">
                <a:xfrm>
                  <a:off x="1584" y="2064"/>
                  <a:ext cx="384" cy="576"/>
                </a:xfrm>
                <a:prstGeom prst="rect">
                  <a:avLst/>
                </a:prstGeom>
                <a:solidFill>
                  <a:schemeClr val="bg1"/>
                </a:solidFill>
                <a:ln w="381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rgbClr val="993300"/>
                    </a:buClr>
                    <a:buSzPct val="90000"/>
                    <a:buFont typeface="Wingdings" pitchFamily="2" charset="2"/>
                    <a:buChar char="n"/>
                    <a:defRPr sz="2800" b="1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rgbClr val="CC6600"/>
                    </a:buClr>
                    <a:buSzPct val="80000"/>
                    <a:buFont typeface="Wingdings" pitchFamily="2" charset="2"/>
                    <a:buChar char="l"/>
                    <a:defRPr sz="2800" b="1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rgbClr val="009900"/>
                    </a:buClr>
                    <a:buSzPct val="75000"/>
                    <a:buFont typeface="Webdings" pitchFamily="18" charset="2"/>
                    <a:buChar char="4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rgbClr val="FF6600"/>
                    </a:buClr>
                    <a:buSzPct val="75000"/>
                    <a:buFont typeface="Times New Roman" pitchFamily="18" charset="0"/>
                    <a:buChar char="–"/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rgbClr val="FF0066"/>
                    </a:buClr>
                    <a:buSzPct val="75000"/>
                    <a:buFont typeface="Times New Roman" pitchFamily="18" charset="0"/>
                    <a:buChar char="»"/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0066"/>
                    </a:buClr>
                    <a:buSzPct val="75000"/>
                    <a:buFont typeface="Times New Roman" pitchFamily="18" charset="0"/>
                    <a:buChar char="»"/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0066"/>
                    </a:buClr>
                    <a:buSzPct val="75000"/>
                    <a:buFont typeface="Times New Roman" pitchFamily="18" charset="0"/>
                    <a:buChar char="»"/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0066"/>
                    </a:buClr>
                    <a:buSzPct val="75000"/>
                    <a:buFont typeface="Times New Roman" pitchFamily="18" charset="0"/>
                    <a:buChar char="»"/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0066"/>
                    </a:buClr>
                    <a:buSzPct val="75000"/>
                    <a:buFont typeface="Times New Roman" pitchFamily="18" charset="0"/>
                    <a:buChar char="»"/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600"/>
                </a:p>
              </p:txBody>
            </p:sp>
            <p:sp>
              <p:nvSpPr>
                <p:cNvPr id="12308" name="Oval 43"/>
                <p:cNvSpPr>
                  <a:spLocks noChangeArrowheads="1"/>
                </p:cNvSpPr>
                <p:nvPr/>
              </p:nvSpPr>
              <p:spPr bwMode="auto">
                <a:xfrm>
                  <a:off x="1752" y="2169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38100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rgbClr val="993300"/>
                    </a:buClr>
                    <a:buSzPct val="90000"/>
                    <a:buFont typeface="Wingdings" pitchFamily="2" charset="2"/>
                    <a:buChar char="n"/>
                    <a:defRPr sz="2800" b="1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rgbClr val="CC6600"/>
                    </a:buClr>
                    <a:buSzPct val="80000"/>
                    <a:buFont typeface="Wingdings" pitchFamily="2" charset="2"/>
                    <a:buChar char="l"/>
                    <a:defRPr sz="2800" b="1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rgbClr val="009900"/>
                    </a:buClr>
                    <a:buSzPct val="75000"/>
                    <a:buFont typeface="Webdings" pitchFamily="18" charset="2"/>
                    <a:buChar char="4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rgbClr val="FF6600"/>
                    </a:buClr>
                    <a:buSzPct val="75000"/>
                    <a:buFont typeface="Times New Roman" pitchFamily="18" charset="0"/>
                    <a:buChar char="–"/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rgbClr val="FF0066"/>
                    </a:buClr>
                    <a:buSzPct val="75000"/>
                    <a:buFont typeface="Times New Roman" pitchFamily="18" charset="0"/>
                    <a:buChar char="»"/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0066"/>
                    </a:buClr>
                    <a:buSzPct val="75000"/>
                    <a:buFont typeface="Times New Roman" pitchFamily="18" charset="0"/>
                    <a:buChar char="»"/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0066"/>
                    </a:buClr>
                    <a:buSzPct val="75000"/>
                    <a:buFont typeface="Times New Roman" pitchFamily="18" charset="0"/>
                    <a:buChar char="»"/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0066"/>
                    </a:buClr>
                    <a:buSzPct val="75000"/>
                    <a:buFont typeface="Times New Roman" pitchFamily="18" charset="0"/>
                    <a:buChar char="»"/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0066"/>
                    </a:buClr>
                    <a:buSzPct val="75000"/>
                    <a:buFont typeface="Times New Roman" pitchFamily="18" charset="0"/>
                    <a:buChar char="»"/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600"/>
                </a:p>
              </p:txBody>
            </p:sp>
            <p:sp>
              <p:nvSpPr>
                <p:cNvPr id="12309" name="Oval 44"/>
                <p:cNvSpPr>
                  <a:spLocks noChangeArrowheads="1"/>
                </p:cNvSpPr>
                <p:nvPr/>
              </p:nvSpPr>
              <p:spPr bwMode="auto">
                <a:xfrm>
                  <a:off x="1752" y="2328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38100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rgbClr val="993300"/>
                    </a:buClr>
                    <a:buSzPct val="90000"/>
                    <a:buFont typeface="Wingdings" pitchFamily="2" charset="2"/>
                    <a:buChar char="n"/>
                    <a:defRPr sz="2800" b="1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rgbClr val="CC6600"/>
                    </a:buClr>
                    <a:buSzPct val="80000"/>
                    <a:buFont typeface="Wingdings" pitchFamily="2" charset="2"/>
                    <a:buChar char="l"/>
                    <a:defRPr sz="2800" b="1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rgbClr val="009900"/>
                    </a:buClr>
                    <a:buSzPct val="75000"/>
                    <a:buFont typeface="Webdings" pitchFamily="18" charset="2"/>
                    <a:buChar char="4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rgbClr val="FF6600"/>
                    </a:buClr>
                    <a:buSzPct val="75000"/>
                    <a:buFont typeface="Times New Roman" pitchFamily="18" charset="0"/>
                    <a:buChar char="–"/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rgbClr val="FF0066"/>
                    </a:buClr>
                    <a:buSzPct val="75000"/>
                    <a:buFont typeface="Times New Roman" pitchFamily="18" charset="0"/>
                    <a:buChar char="»"/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0066"/>
                    </a:buClr>
                    <a:buSzPct val="75000"/>
                    <a:buFont typeface="Times New Roman" pitchFamily="18" charset="0"/>
                    <a:buChar char="»"/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0066"/>
                    </a:buClr>
                    <a:buSzPct val="75000"/>
                    <a:buFont typeface="Times New Roman" pitchFamily="18" charset="0"/>
                    <a:buChar char="»"/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0066"/>
                    </a:buClr>
                    <a:buSzPct val="75000"/>
                    <a:buFont typeface="Times New Roman" pitchFamily="18" charset="0"/>
                    <a:buChar char="»"/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0066"/>
                    </a:buClr>
                    <a:buSzPct val="75000"/>
                    <a:buFont typeface="Times New Roman" pitchFamily="18" charset="0"/>
                    <a:buChar char="»"/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600"/>
                </a:p>
              </p:txBody>
            </p:sp>
            <p:sp>
              <p:nvSpPr>
                <p:cNvPr id="12310" name="Oval 45"/>
                <p:cNvSpPr>
                  <a:spLocks noChangeArrowheads="1"/>
                </p:cNvSpPr>
                <p:nvPr/>
              </p:nvSpPr>
              <p:spPr bwMode="auto">
                <a:xfrm>
                  <a:off x="1752" y="248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38100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rgbClr val="993300"/>
                    </a:buClr>
                    <a:buSzPct val="90000"/>
                    <a:buFont typeface="Wingdings" pitchFamily="2" charset="2"/>
                    <a:buChar char="n"/>
                    <a:defRPr sz="2800" b="1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rgbClr val="CC6600"/>
                    </a:buClr>
                    <a:buSzPct val="80000"/>
                    <a:buFont typeface="Wingdings" pitchFamily="2" charset="2"/>
                    <a:buChar char="l"/>
                    <a:defRPr sz="2800" b="1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rgbClr val="009900"/>
                    </a:buClr>
                    <a:buSzPct val="75000"/>
                    <a:buFont typeface="Webdings" pitchFamily="18" charset="2"/>
                    <a:buChar char="4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rgbClr val="FF6600"/>
                    </a:buClr>
                    <a:buSzPct val="75000"/>
                    <a:buFont typeface="Times New Roman" pitchFamily="18" charset="0"/>
                    <a:buChar char="–"/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rgbClr val="FF0066"/>
                    </a:buClr>
                    <a:buSzPct val="75000"/>
                    <a:buFont typeface="Times New Roman" pitchFamily="18" charset="0"/>
                    <a:buChar char="»"/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0066"/>
                    </a:buClr>
                    <a:buSzPct val="75000"/>
                    <a:buFont typeface="Times New Roman" pitchFamily="18" charset="0"/>
                    <a:buChar char="»"/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0066"/>
                    </a:buClr>
                    <a:buSzPct val="75000"/>
                    <a:buFont typeface="Times New Roman" pitchFamily="18" charset="0"/>
                    <a:buChar char="»"/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0066"/>
                    </a:buClr>
                    <a:buSzPct val="75000"/>
                    <a:buFont typeface="Times New Roman" pitchFamily="18" charset="0"/>
                    <a:buChar char="»"/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0066"/>
                    </a:buClr>
                    <a:buSzPct val="75000"/>
                    <a:buFont typeface="Times New Roman" pitchFamily="18" charset="0"/>
                    <a:buChar char="»"/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600"/>
                </a:p>
              </p:txBody>
            </p:sp>
          </p:grpSp>
          <p:sp>
            <p:nvSpPr>
              <p:cNvPr id="12306" name="Text Box 46"/>
              <p:cNvSpPr txBox="1">
                <a:spLocks noChangeArrowheads="1"/>
              </p:cNvSpPr>
              <p:nvPr/>
            </p:nvSpPr>
            <p:spPr bwMode="auto">
              <a:xfrm>
                <a:off x="1610" y="2623"/>
                <a:ext cx="333" cy="2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rgbClr val="993300"/>
                  </a:buClr>
                  <a:buSzPct val="90000"/>
                  <a:buFont typeface="Wingdings" pitchFamily="2" charset="2"/>
                  <a:buChar char="n"/>
                  <a:defRPr sz="2800" b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rgbClr val="CC6600"/>
                  </a:buClr>
                  <a:buSzPct val="80000"/>
                  <a:buFont typeface="Wingdings" pitchFamily="2" charset="2"/>
                  <a:buChar char="l"/>
                  <a:defRPr sz="2800" b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rgbClr val="009900"/>
                  </a:buClr>
                  <a:buSzPct val="75000"/>
                  <a:buFont typeface="Webdings" pitchFamily="18" charset="2"/>
                  <a:buChar char="4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rgbClr val="FF6600"/>
                  </a:buClr>
                  <a:buSzPct val="75000"/>
                  <a:buFont typeface="Times New Roman" pitchFamily="18" charset="0"/>
                  <a:buChar char="–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rgbClr val="FF0066"/>
                  </a:buClr>
                  <a:buSzPct val="75000"/>
                  <a:buFont typeface="Times New Roman" pitchFamily="18" charset="0"/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Times New Roman" pitchFamily="18" charset="0"/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Times New Roman" pitchFamily="18" charset="0"/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Times New Roman" pitchFamily="18" charset="0"/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Times New Roman" pitchFamily="18" charset="0"/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/>
                  <a:t>R</a:t>
                </a:r>
                <a:r>
                  <a:rPr lang="en-US" altLang="zh-CN" sz="2400" baseline="-25000"/>
                  <a:t>2</a:t>
                </a:r>
                <a:endParaRPr lang="en-US" altLang="zh-CN" sz="2400"/>
              </a:p>
            </p:txBody>
          </p:sp>
        </p:grpSp>
        <p:grpSp>
          <p:nvGrpSpPr>
            <p:cNvPr id="12300" name="Group 47"/>
            <p:cNvGrpSpPr>
              <a:grpSpLocks/>
            </p:cNvGrpSpPr>
            <p:nvPr/>
          </p:nvGrpSpPr>
          <p:grpSpPr bwMode="auto">
            <a:xfrm>
              <a:off x="4416" y="2649"/>
              <a:ext cx="951" cy="375"/>
              <a:chOff x="4272" y="633"/>
              <a:chExt cx="951" cy="375"/>
            </a:xfrm>
          </p:grpSpPr>
          <p:sp>
            <p:nvSpPr>
              <p:cNvPr id="12303" name="Oval 48"/>
              <p:cNvSpPr>
                <a:spLocks noChangeArrowheads="1"/>
              </p:cNvSpPr>
              <p:nvPr/>
            </p:nvSpPr>
            <p:spPr bwMode="auto">
              <a:xfrm>
                <a:off x="4272" y="633"/>
                <a:ext cx="375" cy="375"/>
              </a:xfrm>
              <a:prstGeom prst="ellipse">
                <a:avLst/>
              </a:prstGeom>
              <a:solidFill>
                <a:schemeClr val="bg1"/>
              </a:solidFill>
              <a:ln w="3810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rgbClr val="993300"/>
                  </a:buClr>
                  <a:buSzPct val="90000"/>
                  <a:buFont typeface="Wingdings" pitchFamily="2" charset="2"/>
                  <a:buChar char="n"/>
                  <a:defRPr sz="2800" b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rgbClr val="CC6600"/>
                  </a:buClr>
                  <a:buSzPct val="80000"/>
                  <a:buFont typeface="Wingdings" pitchFamily="2" charset="2"/>
                  <a:buChar char="l"/>
                  <a:defRPr sz="2800" b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rgbClr val="009900"/>
                  </a:buClr>
                  <a:buSzPct val="75000"/>
                  <a:buFont typeface="Webdings" pitchFamily="18" charset="2"/>
                  <a:buChar char="4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rgbClr val="FF6600"/>
                  </a:buClr>
                  <a:buSzPct val="75000"/>
                  <a:buFont typeface="Times New Roman" pitchFamily="18" charset="0"/>
                  <a:buChar char="–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rgbClr val="FF0066"/>
                  </a:buClr>
                  <a:buSzPct val="75000"/>
                  <a:buFont typeface="Times New Roman" pitchFamily="18" charset="0"/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Times New Roman" pitchFamily="18" charset="0"/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Times New Roman" pitchFamily="18" charset="0"/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Times New Roman" pitchFamily="18" charset="0"/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Times New Roman" pitchFamily="18" charset="0"/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/>
                  <a:t>P</a:t>
                </a:r>
                <a:r>
                  <a:rPr lang="en-US" altLang="zh-CN" sz="2400" baseline="-25000"/>
                  <a:t>1</a:t>
                </a:r>
                <a:endParaRPr lang="en-US" altLang="zh-CN" sz="2400"/>
              </a:p>
            </p:txBody>
          </p:sp>
          <p:sp>
            <p:nvSpPr>
              <p:cNvPr id="12304" name="Oval 49"/>
              <p:cNvSpPr>
                <a:spLocks noChangeArrowheads="1"/>
              </p:cNvSpPr>
              <p:nvPr/>
            </p:nvSpPr>
            <p:spPr bwMode="auto">
              <a:xfrm>
                <a:off x="4848" y="633"/>
                <a:ext cx="375" cy="375"/>
              </a:xfrm>
              <a:prstGeom prst="ellipse">
                <a:avLst/>
              </a:prstGeom>
              <a:solidFill>
                <a:schemeClr val="bg1"/>
              </a:solidFill>
              <a:ln w="3810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rgbClr val="993300"/>
                  </a:buClr>
                  <a:buSzPct val="90000"/>
                  <a:buFont typeface="Wingdings" pitchFamily="2" charset="2"/>
                  <a:buChar char="n"/>
                  <a:defRPr sz="2800" b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rgbClr val="CC6600"/>
                  </a:buClr>
                  <a:buSzPct val="80000"/>
                  <a:buFont typeface="Wingdings" pitchFamily="2" charset="2"/>
                  <a:buChar char="l"/>
                  <a:defRPr sz="2800" b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rgbClr val="009900"/>
                  </a:buClr>
                  <a:buSzPct val="75000"/>
                  <a:buFont typeface="Webdings" pitchFamily="18" charset="2"/>
                  <a:buChar char="4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rgbClr val="FF6600"/>
                  </a:buClr>
                  <a:buSzPct val="75000"/>
                  <a:buFont typeface="Times New Roman" pitchFamily="18" charset="0"/>
                  <a:buChar char="–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rgbClr val="FF0066"/>
                  </a:buClr>
                  <a:buSzPct val="75000"/>
                  <a:buFont typeface="Times New Roman" pitchFamily="18" charset="0"/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Times New Roman" pitchFamily="18" charset="0"/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Times New Roman" pitchFamily="18" charset="0"/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Times New Roman" pitchFamily="18" charset="0"/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Times New Roman" pitchFamily="18" charset="0"/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/>
                  <a:t>P</a:t>
                </a:r>
                <a:r>
                  <a:rPr lang="en-US" altLang="zh-CN" sz="2400" baseline="-25000"/>
                  <a:t>2</a:t>
                </a:r>
                <a:endParaRPr lang="en-US" altLang="zh-CN" sz="2400"/>
              </a:p>
            </p:txBody>
          </p:sp>
        </p:grpSp>
        <p:sp>
          <p:nvSpPr>
            <p:cNvPr id="12301" name="Line 50"/>
            <p:cNvSpPr>
              <a:spLocks noChangeShapeType="1"/>
            </p:cNvSpPr>
            <p:nvPr/>
          </p:nvSpPr>
          <p:spPr bwMode="auto">
            <a:xfrm>
              <a:off x="4656" y="3024"/>
              <a:ext cx="240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2" name="Line 51"/>
            <p:cNvSpPr>
              <a:spLocks noChangeShapeType="1"/>
            </p:cNvSpPr>
            <p:nvPr/>
          </p:nvSpPr>
          <p:spPr bwMode="auto">
            <a:xfrm flipV="1">
              <a:off x="4896" y="3024"/>
              <a:ext cx="288" cy="4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9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19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19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19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194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194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19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19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195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195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9491" grpId="0"/>
    </p:bldLst>
  </p:timing>
</p:sld>
</file>

<file path=ppt/theme/theme1.xml><?xml version="1.0" encoding="utf-8"?>
<a:theme xmlns:a="http://schemas.openxmlformats.org/drawingml/2006/main" name="1_OS-Lizhijun">
  <a:themeElements>
    <a:clrScheme name="1_OS-Lizhiju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OS-Lizhijun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1_OS-Lizhiju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OS-Lizhiju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OS-Lizhiju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OS-Lizhiju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OS-Lizhiju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OS-Lizhiju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S-Lizhiju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S-Lizhiju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S-Lizhiju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S-Lizhiju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S-Lizhiju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S-Lizhiju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OS-Lizhijun</Template>
  <TotalTime>5500</TotalTime>
  <Words>2277</Words>
  <Application>Microsoft Office PowerPoint</Application>
  <PresentationFormat>全屏显示(4:3)</PresentationFormat>
  <Paragraphs>397</Paragraphs>
  <Slides>31</Slides>
  <Notes>7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3" baseType="lpstr">
      <vt:lpstr>1_OS-Lizhijun</vt:lpstr>
      <vt:lpstr>剪辑</vt:lpstr>
      <vt:lpstr>PowerPoint 演示文稿</vt:lpstr>
      <vt:lpstr>PowerPoint 演示文稿</vt:lpstr>
      <vt:lpstr>生产者  消费者的信号量解法</vt:lpstr>
      <vt:lpstr>死锁现象</vt:lpstr>
      <vt:lpstr>死锁概念(Deadlock)</vt:lpstr>
      <vt:lpstr>PowerPoint 演示文稿</vt:lpstr>
      <vt:lpstr>资源的分析</vt:lpstr>
      <vt:lpstr>死锁并不总是发生</vt:lpstr>
      <vt:lpstr>资源分配图</vt:lpstr>
      <vt:lpstr>资源分配图实例</vt:lpstr>
      <vt:lpstr>死锁的4个必要条件</vt:lpstr>
      <vt:lpstr>PowerPoint 演示文稿</vt:lpstr>
      <vt:lpstr>死锁处理方法概述</vt:lpstr>
      <vt:lpstr>死锁预防: 破除死锁的必要条件之(1)(2)</vt:lpstr>
      <vt:lpstr>死锁预防: 破除死锁的必要条件之(3)</vt:lpstr>
      <vt:lpstr>死锁预防: 破除死锁的必要条件之(4)</vt:lpstr>
      <vt:lpstr>死锁避免</vt:lpstr>
      <vt:lpstr>死锁避免之银行家算法</vt:lpstr>
      <vt:lpstr>死锁避免之银行家算法</vt:lpstr>
      <vt:lpstr>死锁避免之银行家算法</vt:lpstr>
      <vt:lpstr>死锁避免之银行家算法</vt:lpstr>
      <vt:lpstr>死锁避免之银行家算法实例</vt:lpstr>
      <vt:lpstr>死锁避免之资源请求算法</vt:lpstr>
      <vt:lpstr>死锁避免之资源请求实例(1)</vt:lpstr>
      <vt:lpstr>死锁避免之资源请求实例(2)</vt:lpstr>
      <vt:lpstr>银行家算法讨论：</vt:lpstr>
      <vt:lpstr>死锁检测+恢复: 死锁检测</vt:lpstr>
      <vt:lpstr>死锁检测+恢复: 死锁恢复</vt:lpstr>
      <vt:lpstr>死锁忽略</vt:lpstr>
      <vt:lpstr>死锁总结</vt:lpstr>
      <vt:lpstr>死锁避免之银行家算法实例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fgx</dc:creator>
  <cp:lastModifiedBy>hit1</cp:lastModifiedBy>
  <cp:revision>1605</cp:revision>
  <cp:lastPrinted>2016-11-23T01:15:34Z</cp:lastPrinted>
  <dcterms:created xsi:type="dcterms:W3CDTF">1601-01-01T00:00:00Z</dcterms:created>
  <dcterms:modified xsi:type="dcterms:W3CDTF">2017-11-28T00:57:42Z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