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3"/>
  </p:notesMasterIdLst>
  <p:sldIdLst>
    <p:sldId id="610" r:id="rId2"/>
    <p:sldId id="623" r:id="rId3"/>
    <p:sldId id="611" r:id="rId4"/>
    <p:sldId id="427" r:id="rId5"/>
    <p:sldId id="559" r:id="rId6"/>
    <p:sldId id="560" r:id="rId7"/>
    <p:sldId id="622" r:id="rId8"/>
    <p:sldId id="603" r:id="rId9"/>
    <p:sldId id="561" r:id="rId10"/>
    <p:sldId id="562" r:id="rId11"/>
    <p:sldId id="624" r:id="rId12"/>
    <p:sldId id="563" r:id="rId13"/>
    <p:sldId id="607" r:id="rId14"/>
    <p:sldId id="564" r:id="rId15"/>
    <p:sldId id="566" r:id="rId16"/>
    <p:sldId id="608" r:id="rId17"/>
    <p:sldId id="625" r:id="rId18"/>
    <p:sldId id="626" r:id="rId19"/>
    <p:sldId id="567" r:id="rId20"/>
    <p:sldId id="569" r:id="rId21"/>
    <p:sldId id="570" r:id="rId22"/>
    <p:sldId id="571" r:id="rId23"/>
    <p:sldId id="572" r:id="rId24"/>
    <p:sldId id="604" r:id="rId25"/>
    <p:sldId id="573" r:id="rId26"/>
    <p:sldId id="574" r:id="rId27"/>
    <p:sldId id="575" r:id="rId28"/>
    <p:sldId id="576" r:id="rId29"/>
    <p:sldId id="577" r:id="rId30"/>
    <p:sldId id="578" r:id="rId31"/>
    <p:sldId id="579" r:id="rId32"/>
    <p:sldId id="580" r:id="rId33"/>
    <p:sldId id="582" r:id="rId34"/>
    <p:sldId id="606" r:id="rId35"/>
    <p:sldId id="583" r:id="rId36"/>
    <p:sldId id="614" r:id="rId37"/>
    <p:sldId id="613" r:id="rId38"/>
    <p:sldId id="615" r:id="rId39"/>
    <p:sldId id="616" r:id="rId40"/>
    <p:sldId id="617" r:id="rId41"/>
    <p:sldId id="618" r:id="rId42"/>
    <p:sldId id="619" r:id="rId43"/>
    <p:sldId id="609" r:id="rId44"/>
    <p:sldId id="620" r:id="rId45"/>
    <p:sldId id="584" r:id="rId46"/>
    <p:sldId id="585" r:id="rId47"/>
    <p:sldId id="590" r:id="rId48"/>
    <p:sldId id="591" r:id="rId49"/>
    <p:sldId id="621" r:id="rId50"/>
    <p:sldId id="593" r:id="rId51"/>
    <p:sldId id="602" r:id="rId52"/>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Arial" charset="0"/>
        <a:ea typeface="宋体" pitchFamily="2" charset="-122"/>
        <a:cs typeface="+mn-cs"/>
      </a:defRPr>
    </a:lvl1pPr>
    <a:lvl2pPr marL="457200" algn="l" rtl="0" fontAlgn="base">
      <a:spcBef>
        <a:spcPct val="0"/>
      </a:spcBef>
      <a:spcAft>
        <a:spcPct val="0"/>
      </a:spcAft>
      <a:defRPr sz="2600" b="1" kern="1200">
        <a:solidFill>
          <a:schemeClr val="tx1"/>
        </a:solidFill>
        <a:latin typeface="Arial" charset="0"/>
        <a:ea typeface="宋体" pitchFamily="2" charset="-122"/>
        <a:cs typeface="+mn-cs"/>
      </a:defRPr>
    </a:lvl2pPr>
    <a:lvl3pPr marL="914400" algn="l" rtl="0" fontAlgn="base">
      <a:spcBef>
        <a:spcPct val="0"/>
      </a:spcBef>
      <a:spcAft>
        <a:spcPct val="0"/>
      </a:spcAft>
      <a:defRPr sz="2600" b="1" kern="1200">
        <a:solidFill>
          <a:schemeClr val="tx1"/>
        </a:solidFill>
        <a:latin typeface="Arial" charset="0"/>
        <a:ea typeface="宋体" pitchFamily="2" charset="-122"/>
        <a:cs typeface="+mn-cs"/>
      </a:defRPr>
    </a:lvl3pPr>
    <a:lvl4pPr marL="1371600" algn="l" rtl="0" fontAlgn="base">
      <a:spcBef>
        <a:spcPct val="0"/>
      </a:spcBef>
      <a:spcAft>
        <a:spcPct val="0"/>
      </a:spcAft>
      <a:defRPr sz="2600" b="1" kern="1200">
        <a:solidFill>
          <a:schemeClr val="tx1"/>
        </a:solidFill>
        <a:latin typeface="Arial" charset="0"/>
        <a:ea typeface="宋体" pitchFamily="2" charset="-122"/>
        <a:cs typeface="+mn-cs"/>
      </a:defRPr>
    </a:lvl4pPr>
    <a:lvl5pPr marL="1828800" algn="l" rtl="0" fontAlgn="base">
      <a:spcBef>
        <a:spcPct val="0"/>
      </a:spcBef>
      <a:spcAft>
        <a:spcPct val="0"/>
      </a:spcAft>
      <a:defRPr sz="2600" b="1" kern="1200">
        <a:solidFill>
          <a:schemeClr val="tx1"/>
        </a:solidFill>
        <a:latin typeface="Arial" charset="0"/>
        <a:ea typeface="宋体" pitchFamily="2" charset="-122"/>
        <a:cs typeface="+mn-cs"/>
      </a:defRPr>
    </a:lvl5pPr>
    <a:lvl6pPr marL="2286000" algn="l" defTabSz="914400" rtl="0" eaLnBrk="1" latinLnBrk="0" hangingPunct="1">
      <a:defRPr sz="2600" b="1" kern="1200">
        <a:solidFill>
          <a:schemeClr val="tx1"/>
        </a:solidFill>
        <a:latin typeface="Arial" charset="0"/>
        <a:ea typeface="宋体" pitchFamily="2" charset="-122"/>
        <a:cs typeface="+mn-cs"/>
      </a:defRPr>
    </a:lvl6pPr>
    <a:lvl7pPr marL="2743200" algn="l" defTabSz="914400" rtl="0" eaLnBrk="1" latinLnBrk="0" hangingPunct="1">
      <a:defRPr sz="2600" b="1" kern="1200">
        <a:solidFill>
          <a:schemeClr val="tx1"/>
        </a:solidFill>
        <a:latin typeface="Arial" charset="0"/>
        <a:ea typeface="宋体" pitchFamily="2" charset="-122"/>
        <a:cs typeface="+mn-cs"/>
      </a:defRPr>
    </a:lvl7pPr>
    <a:lvl8pPr marL="3200400" algn="l" defTabSz="914400" rtl="0" eaLnBrk="1" latinLnBrk="0" hangingPunct="1">
      <a:defRPr sz="2600" b="1" kern="1200">
        <a:solidFill>
          <a:schemeClr val="tx1"/>
        </a:solidFill>
        <a:latin typeface="Arial" charset="0"/>
        <a:ea typeface="宋体" pitchFamily="2" charset="-122"/>
        <a:cs typeface="+mn-cs"/>
      </a:defRPr>
    </a:lvl8pPr>
    <a:lvl9pPr marL="3657600" algn="l" defTabSz="914400" rtl="0" eaLnBrk="1" latinLnBrk="0" hangingPunct="1">
      <a:defRPr sz="2600" b="1"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0C0C0"/>
    <a:srgbClr val="EAEAEA"/>
    <a:srgbClr val="F7FBFF"/>
    <a:srgbClr val="EFF7FF"/>
    <a:srgbClr val="BBE0E3"/>
    <a:srgbClr val="B8E0E3"/>
    <a:srgbClr val="99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8" autoAdjust="0"/>
    <p:restoredTop sz="79976" autoAdjust="0"/>
  </p:normalViewPr>
  <p:slideViewPr>
    <p:cSldViewPr>
      <p:cViewPr varScale="1">
        <p:scale>
          <a:sx n="114" d="100"/>
          <a:sy n="114" d="100"/>
        </p:scale>
        <p:origin x="-154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0C8DD897-2718-4759-A2D0-BBEAB0995E7E}" type="slidenum">
              <a:rPr lang="en-US" altLang="zh-CN"/>
              <a:pPr>
                <a:defRPr/>
              </a:pPr>
              <a:t>‹#›</a:t>
            </a:fld>
            <a:endParaRPr lang="en-US" altLang="zh-CN"/>
          </a:p>
        </p:txBody>
      </p:sp>
    </p:spTree>
    <p:extLst>
      <p:ext uri="{BB962C8B-B14F-4D97-AF65-F5344CB8AC3E}">
        <p14:creationId xmlns="" xmlns:p14="http://schemas.microsoft.com/office/powerpoint/2010/main" val="22705852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smtClean="0">
              <a:latin typeface="Times New Roman" pitchFamily="18" charset="0"/>
              <a:ea typeface="ＭＳ Ｐゴシック" pitchFamily="34" charset="-128"/>
            </a:endParaRPr>
          </a:p>
        </p:txBody>
      </p:sp>
    </p:spTree>
    <p:extLst>
      <p:ext uri="{BB962C8B-B14F-4D97-AF65-F5344CB8AC3E}">
        <p14:creationId xmlns="" xmlns:p14="http://schemas.microsoft.com/office/powerpoint/2010/main" val="527489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最有置换和</a:t>
            </a:r>
            <a:r>
              <a:rPr lang="en-US" altLang="zh-CN" dirty="0" smtClean="0"/>
              <a:t>LRU</a:t>
            </a:r>
            <a:r>
              <a:rPr lang="zh-CN" altLang="en-US" dirty="0" smtClean="0"/>
              <a:t>都属于栈式算法。这类算法可以证明：对于帧数为</a:t>
            </a:r>
            <a:r>
              <a:rPr lang="en-US" altLang="zh-CN" dirty="0" smtClean="0"/>
              <a:t>n</a:t>
            </a:r>
            <a:r>
              <a:rPr lang="zh-CN" altLang="en-US" dirty="0" smtClean="0"/>
              <a:t>的内存页集合石对于帧数为</a:t>
            </a:r>
            <a:r>
              <a:rPr lang="en-US" altLang="zh-CN" dirty="0" smtClean="0"/>
              <a:t>n+1</a:t>
            </a:r>
            <a:r>
              <a:rPr lang="zh-CN" altLang="en-US" dirty="0" smtClean="0"/>
              <a:t>的内存页集合的子集。对于</a:t>
            </a:r>
            <a:r>
              <a:rPr lang="en-US" altLang="zh-CN" dirty="0" smtClean="0"/>
              <a:t>LRU</a:t>
            </a:r>
            <a:r>
              <a:rPr lang="zh-CN" altLang="en-US" dirty="0" smtClean="0"/>
              <a:t>算法，如果内存页的集合为最近引用的页，那么对于</a:t>
            </a:r>
            <a:r>
              <a:rPr lang="en-US" altLang="zh-CN" dirty="0" smtClean="0"/>
              <a:t>n</a:t>
            </a:r>
            <a:r>
              <a:rPr lang="zh-CN" altLang="en-US" dirty="0" smtClean="0"/>
              <a:t>的增加，这</a:t>
            </a:r>
            <a:r>
              <a:rPr lang="en-US" altLang="zh-CN" dirty="0" smtClean="0"/>
              <a:t>n</a:t>
            </a:r>
            <a:r>
              <a:rPr lang="zh-CN" altLang="en-US" dirty="0" smtClean="0"/>
              <a:t>页仍然为最近引用的页，所以仍然在内存。</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48</a:t>
            </a:fld>
            <a:endParaRPr lang="en-US" altLang="zh-CN"/>
          </a:p>
        </p:txBody>
      </p:sp>
    </p:spTree>
    <p:extLst>
      <p:ext uri="{BB962C8B-B14F-4D97-AF65-F5344CB8AC3E}">
        <p14:creationId xmlns="" xmlns:p14="http://schemas.microsoft.com/office/powerpoint/2010/main" val="58034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49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8</a:t>
            </a:fld>
            <a:endParaRPr lang="en-US" altLang="zh-CN"/>
          </a:p>
        </p:txBody>
      </p:sp>
    </p:spTree>
    <p:extLst>
      <p:ext uri="{BB962C8B-B14F-4D97-AF65-F5344CB8AC3E}">
        <p14:creationId xmlns="" xmlns:p14="http://schemas.microsoft.com/office/powerpoint/2010/main" val="121879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9</a:t>
            </a:fld>
            <a:endParaRPr lang="en-US" altLang="zh-CN"/>
          </a:p>
        </p:txBody>
      </p:sp>
    </p:spTree>
    <p:extLst>
      <p:ext uri="{BB962C8B-B14F-4D97-AF65-F5344CB8AC3E}">
        <p14:creationId xmlns="" xmlns:p14="http://schemas.microsoft.com/office/powerpoint/2010/main" val="364946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t>
            </a:r>
            <a:r>
              <a:rPr lang="zh-CN" altLang="en-US" dirty="0" smtClean="0"/>
              <a:t>表示是否在内存</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16</a:t>
            </a:fld>
            <a:endParaRPr lang="en-US" altLang="zh-CN"/>
          </a:p>
        </p:txBody>
      </p:sp>
    </p:spTree>
    <p:extLst>
      <p:ext uri="{BB962C8B-B14F-4D97-AF65-F5344CB8AC3E}">
        <p14:creationId xmlns="" xmlns:p14="http://schemas.microsoft.com/office/powerpoint/2010/main" val="50895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p:spPr>
        <p:txBody>
          <a:bodyPr/>
          <a:lstStyle/>
          <a:p>
            <a:r>
              <a:rPr lang="en-US" altLang="zh-CN" dirty="0" smtClean="0">
                <a:latin typeface="Arial" panose="020B0604020202020204" pitchFamily="34" charset="0"/>
              </a:rPr>
              <a:t>X</a:t>
            </a:r>
            <a:r>
              <a:rPr lang="zh-CN" altLang="en-US" dirty="0" smtClean="0">
                <a:latin typeface="Arial" panose="020B0604020202020204" pitchFamily="34" charset="0"/>
              </a:rPr>
              <a:t>是否可执行，</a:t>
            </a:r>
            <a:r>
              <a:rPr lang="en-US" altLang="zh-CN" dirty="0" smtClean="0">
                <a:latin typeface="Arial" panose="020B0604020202020204" pitchFamily="34" charset="0"/>
              </a:rPr>
              <a:t>E</a:t>
            </a:r>
            <a:r>
              <a:rPr lang="zh-CN" altLang="en-US" dirty="0" smtClean="0">
                <a:latin typeface="Arial" panose="020B0604020202020204" pitchFamily="34" charset="0"/>
              </a:rPr>
              <a:t>扩展方向，</a:t>
            </a:r>
            <a:r>
              <a:rPr lang="en-US" altLang="zh-CN" dirty="0" smtClean="0">
                <a:latin typeface="Arial" panose="020B0604020202020204" pitchFamily="34" charset="0"/>
              </a:rPr>
              <a:t>W</a:t>
            </a:r>
            <a:r>
              <a:rPr lang="zh-CN" altLang="en-US" dirty="0" smtClean="0">
                <a:latin typeface="Arial" panose="020B0604020202020204" pitchFamily="34" charset="0"/>
              </a:rPr>
              <a:t>读写，</a:t>
            </a:r>
            <a:r>
              <a:rPr lang="en-US" altLang="zh-CN" dirty="0" smtClean="0">
                <a:latin typeface="Arial" panose="020B0604020202020204" pitchFamily="34" charset="0"/>
              </a:rPr>
              <a:t>A</a:t>
            </a:r>
            <a:r>
              <a:rPr lang="zh-CN" altLang="en-US" dirty="0" smtClean="0">
                <a:latin typeface="Arial" panose="020B0604020202020204" pitchFamily="34" charset="0"/>
              </a:rPr>
              <a:t>是否已访问。</a:t>
            </a:r>
            <a:endParaRPr lang="en-US" altLang="zh-CN" dirty="0" smtClean="0">
              <a:latin typeface="Arial" panose="020B0604020202020204" pitchFamily="34" charset="0"/>
            </a:endParaRPr>
          </a:p>
          <a:p>
            <a:r>
              <a:rPr lang="en-US" altLang="zh-CN" dirty="0" smtClean="0">
                <a:latin typeface="Arial" panose="020B0604020202020204" pitchFamily="34" charset="0"/>
              </a:rPr>
              <a:t>C</a:t>
            </a:r>
            <a:r>
              <a:rPr lang="zh-CN" altLang="en-US" dirty="0" smtClean="0">
                <a:latin typeface="Arial" panose="020B0604020202020204" pitchFamily="34" charset="0"/>
              </a:rPr>
              <a:t>是否为特权级遵从，</a:t>
            </a:r>
            <a:r>
              <a:rPr lang="en-US" altLang="zh-CN" dirty="0" smtClean="0">
                <a:latin typeface="Arial" panose="020B0604020202020204" pitchFamily="34" charset="0"/>
              </a:rPr>
              <a:t>R</a:t>
            </a:r>
            <a:r>
              <a:rPr lang="zh-CN" altLang="en-US" dirty="0" smtClean="0">
                <a:latin typeface="Arial" panose="020B0604020202020204" pitchFamily="34" charset="0"/>
              </a:rPr>
              <a:t>是否可以读。</a:t>
            </a:r>
          </a:p>
        </p:txBody>
      </p:sp>
      <p:sp>
        <p:nvSpPr>
          <p:cNvPr id="102404" name="灯片编号占位符 3"/>
          <p:cNvSpPr>
            <a:spLocks noGrp="1"/>
          </p:cNvSpPr>
          <p:nvPr>
            <p:ph type="sldNum" sz="quarter" idx="5"/>
          </p:nvPr>
        </p:nvSpPr>
        <p:spPr>
          <a:noFill/>
        </p:spPr>
        <p:txBody>
          <a:bodyPr/>
          <a:lstStyle>
            <a:lvl1pPr>
              <a:defRPr sz="2600" b="1">
                <a:solidFill>
                  <a:schemeClr val="tx1"/>
                </a:solidFill>
                <a:latin typeface="Arial" panose="020B0604020202020204" pitchFamily="34" charset="0"/>
                <a:ea typeface="宋体" panose="02010600030101010101" pitchFamily="2" charset="-122"/>
              </a:defRPr>
            </a:lvl1pPr>
            <a:lvl2pPr marL="742950" indent="-285750">
              <a:defRPr sz="2600" b="1">
                <a:solidFill>
                  <a:schemeClr val="tx1"/>
                </a:solidFill>
                <a:latin typeface="Arial" panose="020B0604020202020204" pitchFamily="34" charset="0"/>
                <a:ea typeface="宋体" panose="02010600030101010101" pitchFamily="2" charset="-122"/>
              </a:defRPr>
            </a:lvl2pPr>
            <a:lvl3pPr marL="1143000" indent="-228600">
              <a:defRPr sz="2600" b="1">
                <a:solidFill>
                  <a:schemeClr val="tx1"/>
                </a:solidFill>
                <a:latin typeface="Arial" panose="020B0604020202020204" pitchFamily="34" charset="0"/>
                <a:ea typeface="宋体" panose="02010600030101010101" pitchFamily="2" charset="-122"/>
              </a:defRPr>
            </a:lvl3pPr>
            <a:lvl4pPr marL="1600200" indent="-228600">
              <a:defRPr sz="2600" b="1">
                <a:solidFill>
                  <a:schemeClr val="tx1"/>
                </a:solidFill>
                <a:latin typeface="Arial" panose="020B0604020202020204" pitchFamily="34" charset="0"/>
                <a:ea typeface="宋体" panose="02010600030101010101" pitchFamily="2" charset="-122"/>
              </a:defRPr>
            </a:lvl4pPr>
            <a:lvl5pPr marL="2057400" indent="-22860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fld id="{A7104697-FE2A-4157-9E95-0A42EF45AF92}" type="slidenum">
              <a:rPr lang="en-US" altLang="zh-CN" sz="1200" b="0"/>
              <a:pPr/>
              <a:t>17</a:t>
            </a:fld>
            <a:endParaRPr lang="en-US" altLang="zh-CN" sz="1200" b="0"/>
          </a:p>
        </p:txBody>
      </p:sp>
    </p:spTree>
    <p:extLst>
      <p:ext uri="{BB962C8B-B14F-4D97-AF65-F5344CB8AC3E}">
        <p14:creationId xmlns="" xmlns:p14="http://schemas.microsoft.com/office/powerpoint/2010/main" val="214098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p:spPr>
        <p:txBody>
          <a:bodyPr/>
          <a:lstStyle/>
          <a:p>
            <a:r>
              <a:rPr lang="en-US" altLang="zh-CN" sz="1200" b="0" i="0" kern="1200" dirty="0" smtClean="0">
                <a:solidFill>
                  <a:schemeClr val="tx1"/>
                </a:solidFill>
                <a:effectLst/>
                <a:latin typeface="Arial" charset="0"/>
                <a:ea typeface="宋体" pitchFamily="2" charset="-122"/>
                <a:cs typeface="+mn-cs"/>
              </a:rPr>
              <a:t>P--</a:t>
            </a:r>
            <a:r>
              <a:rPr lang="zh-CN" altLang="en-US" sz="1200" b="0" i="0" kern="1200" dirty="0" smtClean="0">
                <a:solidFill>
                  <a:schemeClr val="tx1"/>
                </a:solidFill>
                <a:effectLst/>
                <a:latin typeface="Arial" charset="0"/>
                <a:ea typeface="宋体" pitchFamily="2" charset="-122"/>
                <a:cs typeface="+mn-cs"/>
              </a:rPr>
              <a:t>位</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是存在（</a:t>
            </a:r>
            <a:r>
              <a:rPr lang="en-US" altLang="zh-CN" sz="1200" b="0" i="0" kern="1200" dirty="0" smtClean="0">
                <a:solidFill>
                  <a:schemeClr val="tx1"/>
                </a:solidFill>
                <a:effectLst/>
                <a:latin typeface="Arial" charset="0"/>
                <a:ea typeface="宋体" pitchFamily="2" charset="-122"/>
                <a:cs typeface="+mn-cs"/>
              </a:rPr>
              <a:t>Present</a:t>
            </a:r>
            <a:r>
              <a:rPr lang="zh-CN" altLang="en-US" sz="1200" b="0" i="0" kern="1200" dirty="0" smtClean="0">
                <a:solidFill>
                  <a:schemeClr val="tx1"/>
                </a:solidFill>
                <a:effectLst/>
                <a:latin typeface="Arial" charset="0"/>
                <a:ea typeface="宋体" pitchFamily="2" charset="-122"/>
                <a:cs typeface="+mn-cs"/>
              </a:rPr>
              <a:t>）标志，用于指明表项对地址转换是否有效。</a:t>
            </a:r>
            <a:r>
              <a:rPr lang="en-US" altLang="zh-CN" sz="1200" b="0" i="0" kern="1200" dirty="0" smtClean="0">
                <a:solidFill>
                  <a:schemeClr val="tx1"/>
                </a:solidFill>
                <a:effectLst/>
                <a:latin typeface="Arial" charset="0"/>
                <a:ea typeface="宋体" pitchFamily="2" charset="-122"/>
                <a:cs typeface="+mn-cs"/>
              </a:rPr>
              <a:t>P=1</a:t>
            </a:r>
            <a:r>
              <a:rPr lang="zh-CN" altLang="en-US" sz="1200" b="0" i="0" kern="1200" dirty="0" smtClean="0">
                <a:solidFill>
                  <a:schemeClr val="tx1"/>
                </a:solidFill>
                <a:effectLst/>
                <a:latin typeface="Arial" charset="0"/>
                <a:ea typeface="宋体" pitchFamily="2" charset="-122"/>
                <a:cs typeface="+mn-cs"/>
              </a:rPr>
              <a:t>表示有效；</a:t>
            </a:r>
            <a:r>
              <a:rPr lang="en-US" altLang="zh-CN" sz="1200" b="0" i="0" kern="1200" dirty="0" smtClean="0">
                <a:solidFill>
                  <a:schemeClr val="tx1"/>
                </a:solidFill>
                <a:effectLst/>
                <a:latin typeface="Arial" charset="0"/>
                <a:ea typeface="宋体" pitchFamily="2" charset="-122"/>
                <a:cs typeface="+mn-cs"/>
              </a:rPr>
              <a:t>P=0</a:t>
            </a:r>
            <a:r>
              <a:rPr lang="zh-CN" altLang="en-US" sz="1200" b="0" i="0" kern="1200" dirty="0" smtClean="0">
                <a:solidFill>
                  <a:schemeClr val="tx1"/>
                </a:solidFill>
                <a:effectLst/>
                <a:latin typeface="Arial" charset="0"/>
                <a:ea typeface="宋体" pitchFamily="2" charset="-122"/>
                <a:cs typeface="+mn-cs"/>
              </a:rPr>
              <a:t>表示无效。在页转换过程中，如果说涉及的页目录或页表的表项无效，则会导致一个异常。如果</a:t>
            </a:r>
            <a:r>
              <a:rPr lang="en-US" altLang="zh-CN" sz="1200" b="0" i="0" kern="1200" dirty="0" smtClean="0">
                <a:solidFill>
                  <a:schemeClr val="tx1"/>
                </a:solidFill>
                <a:effectLst/>
                <a:latin typeface="Arial" charset="0"/>
                <a:ea typeface="宋体" pitchFamily="2" charset="-122"/>
                <a:cs typeface="+mn-cs"/>
              </a:rPr>
              <a:t>P=0</a:t>
            </a:r>
            <a:r>
              <a:rPr lang="zh-CN" altLang="en-US" sz="1200" b="0" i="0" kern="1200" dirty="0" smtClean="0">
                <a:solidFill>
                  <a:schemeClr val="tx1"/>
                </a:solidFill>
                <a:effectLst/>
                <a:latin typeface="Arial" charset="0"/>
                <a:ea typeface="宋体" pitchFamily="2" charset="-122"/>
                <a:cs typeface="+mn-cs"/>
              </a:rPr>
              <a:t>，那么除表示表项无效外，其余位可供程序自由使用，如图</a:t>
            </a:r>
            <a:r>
              <a:rPr lang="en-US" altLang="zh-CN" sz="1200" b="0" i="0" kern="1200" dirty="0" smtClean="0">
                <a:solidFill>
                  <a:schemeClr val="tx1"/>
                </a:solidFill>
                <a:effectLst/>
                <a:latin typeface="Arial" charset="0"/>
                <a:ea typeface="宋体" pitchFamily="2" charset="-122"/>
                <a:cs typeface="+mn-cs"/>
              </a:rPr>
              <a:t>4-</a:t>
            </a:r>
            <a:r>
              <a:rPr lang="en-US" altLang="zh-CN" sz="1200" b="0" i="0" kern="1200" dirty="0" err="1" smtClean="0">
                <a:solidFill>
                  <a:schemeClr val="tx1"/>
                </a:solidFill>
                <a:effectLst/>
                <a:latin typeface="Arial" charset="0"/>
                <a:ea typeface="宋体" pitchFamily="2" charset="-122"/>
                <a:cs typeface="+mn-cs"/>
              </a:rPr>
              <a:t>18b</a:t>
            </a:r>
            <a:r>
              <a:rPr lang="zh-CN" altLang="en-US" sz="1200" b="0" i="0" kern="1200" dirty="0" smtClean="0">
                <a:solidFill>
                  <a:schemeClr val="tx1"/>
                </a:solidFill>
                <a:effectLst/>
                <a:latin typeface="Arial" charset="0"/>
                <a:ea typeface="宋体" pitchFamily="2" charset="-122"/>
                <a:cs typeface="+mn-cs"/>
              </a:rPr>
              <a:t>所示。例如，操作系统可以使用这些位来保存已存储在磁盘上的页面的序号。</a:t>
            </a:r>
          </a:p>
          <a:p>
            <a:r>
              <a:rPr lang="en-US" altLang="zh-CN" sz="1200" b="0" i="0" kern="1200" dirty="0" smtClean="0">
                <a:solidFill>
                  <a:schemeClr val="tx1"/>
                </a:solidFill>
                <a:effectLst/>
                <a:latin typeface="Arial" charset="0"/>
                <a:ea typeface="宋体" pitchFamily="2" charset="-122"/>
                <a:cs typeface="+mn-cs"/>
              </a:rPr>
              <a:t>R/W--</a:t>
            </a:r>
            <a:r>
              <a:rPr lang="zh-CN" altLang="en-US" sz="1200" b="0" i="0" kern="1200" dirty="0" smtClean="0">
                <a:solidFill>
                  <a:schemeClr val="tx1"/>
                </a:solidFill>
                <a:effectLst/>
                <a:latin typeface="Arial" charset="0"/>
                <a:ea typeface="宋体" pitchFamily="2" charset="-122"/>
                <a:cs typeface="+mn-cs"/>
              </a:rPr>
              <a:t>位</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是读</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写（</a:t>
            </a:r>
            <a:r>
              <a:rPr lang="en-US" altLang="zh-CN" sz="1200" b="0" i="0" kern="1200" dirty="0" smtClean="0">
                <a:solidFill>
                  <a:schemeClr val="tx1"/>
                </a:solidFill>
                <a:effectLst/>
                <a:latin typeface="Arial" charset="0"/>
                <a:ea typeface="宋体" pitchFamily="2" charset="-122"/>
                <a:cs typeface="+mn-cs"/>
              </a:rPr>
              <a:t>Read/Write</a:t>
            </a:r>
            <a:r>
              <a:rPr lang="zh-CN" altLang="en-US" sz="1200" b="0" i="0" kern="1200" dirty="0" smtClean="0">
                <a:solidFill>
                  <a:schemeClr val="tx1"/>
                </a:solidFill>
                <a:effectLst/>
                <a:latin typeface="Arial" charset="0"/>
                <a:ea typeface="宋体" pitchFamily="2" charset="-122"/>
                <a:cs typeface="+mn-cs"/>
              </a:rPr>
              <a:t>）标志。如果等于</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，表示页面可以被读、写或执行。如果为</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，表示页面只读或可执行。当处理器运行在超级用户特权级（级别</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或</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）时，则</a:t>
            </a:r>
            <a:r>
              <a:rPr lang="en-US" altLang="zh-CN" sz="1200" b="0" i="0" kern="1200" dirty="0" smtClean="0">
                <a:solidFill>
                  <a:schemeClr val="tx1"/>
                </a:solidFill>
                <a:effectLst/>
                <a:latin typeface="Arial" charset="0"/>
                <a:ea typeface="宋体" pitchFamily="2" charset="-122"/>
                <a:cs typeface="+mn-cs"/>
              </a:rPr>
              <a:t>R/W</a:t>
            </a:r>
            <a:r>
              <a:rPr lang="zh-CN" altLang="en-US" sz="1200" b="0" i="0" kern="1200" dirty="0" smtClean="0">
                <a:solidFill>
                  <a:schemeClr val="tx1"/>
                </a:solidFill>
                <a:effectLst/>
                <a:latin typeface="Arial" charset="0"/>
                <a:ea typeface="宋体" pitchFamily="2" charset="-122"/>
                <a:cs typeface="+mn-cs"/>
              </a:rPr>
              <a:t>位不起作用。页目录项中的</a:t>
            </a:r>
            <a:r>
              <a:rPr lang="en-US" altLang="zh-CN" sz="1200" b="0" i="0" kern="1200" dirty="0" smtClean="0">
                <a:solidFill>
                  <a:schemeClr val="tx1"/>
                </a:solidFill>
                <a:effectLst/>
                <a:latin typeface="Arial" charset="0"/>
                <a:ea typeface="宋体" pitchFamily="2" charset="-122"/>
                <a:cs typeface="+mn-cs"/>
              </a:rPr>
              <a:t>R/W</a:t>
            </a:r>
            <a:r>
              <a:rPr lang="zh-CN" altLang="en-US" sz="1200" b="0" i="0" kern="1200" dirty="0" smtClean="0">
                <a:solidFill>
                  <a:schemeClr val="tx1"/>
                </a:solidFill>
                <a:effectLst/>
                <a:latin typeface="Arial" charset="0"/>
                <a:ea typeface="宋体" pitchFamily="2" charset="-122"/>
                <a:cs typeface="+mn-cs"/>
              </a:rPr>
              <a:t>位对其所映射的所有页面起作用。</a:t>
            </a:r>
          </a:p>
          <a:p>
            <a:r>
              <a:rPr lang="en-US" altLang="zh-CN" sz="1200" b="0" i="0" kern="1200" dirty="0" smtClean="0">
                <a:solidFill>
                  <a:schemeClr val="tx1"/>
                </a:solidFill>
                <a:effectLst/>
                <a:latin typeface="Arial" charset="0"/>
                <a:ea typeface="宋体" pitchFamily="2" charset="-122"/>
                <a:cs typeface="+mn-cs"/>
              </a:rPr>
              <a:t>U/S--</a:t>
            </a:r>
            <a:r>
              <a:rPr lang="zh-CN" altLang="en-US" sz="1200" b="0" i="0" kern="1200" dirty="0" smtClean="0">
                <a:solidFill>
                  <a:schemeClr val="tx1"/>
                </a:solidFill>
                <a:effectLst/>
                <a:latin typeface="Arial" charset="0"/>
                <a:ea typeface="宋体" pitchFamily="2" charset="-122"/>
                <a:cs typeface="+mn-cs"/>
              </a:rPr>
              <a:t>位</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是用户</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超级用户（</a:t>
            </a:r>
            <a:r>
              <a:rPr lang="en-US" altLang="zh-CN" sz="1200" b="0" i="0" kern="1200" dirty="0" smtClean="0">
                <a:solidFill>
                  <a:schemeClr val="tx1"/>
                </a:solidFill>
                <a:effectLst/>
                <a:latin typeface="Arial" charset="0"/>
                <a:ea typeface="宋体" pitchFamily="2" charset="-122"/>
                <a:cs typeface="+mn-cs"/>
              </a:rPr>
              <a:t>User/Supervisor</a:t>
            </a:r>
            <a:r>
              <a:rPr lang="zh-CN" altLang="en-US" sz="1200" b="0" i="0" kern="1200" dirty="0" smtClean="0">
                <a:solidFill>
                  <a:schemeClr val="tx1"/>
                </a:solidFill>
                <a:effectLst/>
                <a:latin typeface="Arial" charset="0"/>
                <a:ea typeface="宋体" pitchFamily="2" charset="-122"/>
                <a:cs typeface="+mn-cs"/>
              </a:rPr>
              <a:t>）标志。如果为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，那么运行在任何特权级上的程序都可以访问该页面。如果为</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，那么页面只能被运行在超级用户特权级（</a:t>
            </a:r>
            <a:r>
              <a:rPr lang="en-US" altLang="zh-CN" sz="1200" b="0" i="0" kern="1200" dirty="0" smtClean="0">
                <a:solidFill>
                  <a:schemeClr val="tx1"/>
                </a:solidFill>
                <a:effectLst/>
                <a:latin typeface="Arial" charset="0"/>
                <a:ea typeface="宋体" pitchFamily="2" charset="-122"/>
                <a:cs typeface="+mn-cs"/>
              </a:rPr>
              <a:t>0</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或</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）上的程序访问。页目录项中的</a:t>
            </a:r>
            <a:r>
              <a:rPr lang="en-US" altLang="zh-CN" sz="1200" b="0" i="0" kern="1200" dirty="0" smtClean="0">
                <a:solidFill>
                  <a:schemeClr val="tx1"/>
                </a:solidFill>
                <a:effectLst/>
                <a:latin typeface="Arial" charset="0"/>
                <a:ea typeface="宋体" pitchFamily="2" charset="-122"/>
                <a:cs typeface="+mn-cs"/>
              </a:rPr>
              <a:t>U/S</a:t>
            </a:r>
            <a:r>
              <a:rPr lang="zh-CN" altLang="en-US" sz="1200" b="0" i="0" kern="1200" dirty="0" smtClean="0">
                <a:solidFill>
                  <a:schemeClr val="tx1"/>
                </a:solidFill>
                <a:effectLst/>
                <a:latin typeface="Arial" charset="0"/>
                <a:ea typeface="宋体" pitchFamily="2" charset="-122"/>
                <a:cs typeface="+mn-cs"/>
              </a:rPr>
              <a:t>位对其所映射的所有页面起作用。</a:t>
            </a:r>
          </a:p>
          <a:p>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位</a:t>
            </a:r>
            <a:r>
              <a:rPr lang="en-US" altLang="zh-CN" sz="1200" b="0" i="0" kern="1200" dirty="0" smtClean="0">
                <a:solidFill>
                  <a:schemeClr val="tx1"/>
                </a:solidFill>
                <a:effectLst/>
                <a:latin typeface="Arial" charset="0"/>
                <a:ea typeface="宋体" pitchFamily="2" charset="-122"/>
                <a:cs typeface="+mn-cs"/>
              </a:rPr>
              <a:t>5</a:t>
            </a:r>
            <a:r>
              <a:rPr lang="zh-CN" altLang="en-US" sz="1200" b="0" i="0" kern="1200" dirty="0" smtClean="0">
                <a:solidFill>
                  <a:schemeClr val="tx1"/>
                </a:solidFill>
                <a:effectLst/>
                <a:latin typeface="Arial" charset="0"/>
                <a:ea typeface="宋体" pitchFamily="2" charset="-122"/>
                <a:cs typeface="+mn-cs"/>
              </a:rPr>
              <a:t>是已访问（</a:t>
            </a:r>
            <a:r>
              <a:rPr lang="en-US" altLang="zh-CN" sz="1200" b="0" i="0" kern="1200" dirty="0" smtClean="0">
                <a:solidFill>
                  <a:schemeClr val="tx1"/>
                </a:solidFill>
                <a:effectLst/>
                <a:latin typeface="Arial" charset="0"/>
                <a:ea typeface="宋体" pitchFamily="2" charset="-122"/>
                <a:cs typeface="+mn-cs"/>
              </a:rPr>
              <a:t>Accessed</a:t>
            </a:r>
            <a:r>
              <a:rPr lang="zh-CN" altLang="en-US" sz="1200" b="0" i="0" kern="1200" dirty="0" smtClean="0">
                <a:solidFill>
                  <a:schemeClr val="tx1"/>
                </a:solidFill>
                <a:effectLst/>
                <a:latin typeface="Arial" charset="0"/>
                <a:ea typeface="宋体" pitchFamily="2" charset="-122"/>
                <a:cs typeface="+mn-cs"/>
              </a:rPr>
              <a:t>）标志。当处理器访问页表项映射的页面时，页表表项的这个标志就会被置为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。当处理器访问页目录表项映射的任何页面时，页目录表项的这个标志就会被置为</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。处理器只负责设置该标志，操作系统可通过定期地复位该标志来统计页面的使用情况。</a:t>
            </a:r>
          </a:p>
          <a:p>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位</a:t>
            </a:r>
            <a:r>
              <a:rPr lang="en-US" altLang="zh-CN" sz="1200" b="0" i="0" kern="1200" dirty="0" smtClean="0">
                <a:solidFill>
                  <a:schemeClr val="tx1"/>
                </a:solidFill>
                <a:effectLst/>
                <a:latin typeface="Arial" charset="0"/>
                <a:ea typeface="宋体" pitchFamily="2" charset="-122"/>
                <a:cs typeface="+mn-cs"/>
              </a:rPr>
              <a:t>6</a:t>
            </a:r>
            <a:r>
              <a:rPr lang="zh-CN" altLang="en-US" sz="1200" b="0" i="0" kern="1200" dirty="0" smtClean="0">
                <a:solidFill>
                  <a:schemeClr val="tx1"/>
                </a:solidFill>
                <a:effectLst/>
                <a:latin typeface="Arial" charset="0"/>
                <a:ea typeface="宋体" pitchFamily="2" charset="-122"/>
                <a:cs typeface="+mn-cs"/>
              </a:rPr>
              <a:t>是页面已被修改（</a:t>
            </a:r>
            <a:r>
              <a:rPr lang="en-US" altLang="zh-CN" sz="1200" b="0" i="0" kern="1200" dirty="0" smtClean="0">
                <a:solidFill>
                  <a:schemeClr val="tx1"/>
                </a:solidFill>
                <a:effectLst/>
                <a:latin typeface="Arial" charset="0"/>
                <a:ea typeface="宋体" pitchFamily="2" charset="-122"/>
                <a:cs typeface="+mn-cs"/>
              </a:rPr>
              <a:t>Dirty</a:t>
            </a:r>
            <a:r>
              <a:rPr lang="zh-CN" altLang="en-US" sz="1200" b="0" i="0" kern="1200" dirty="0" smtClean="0">
                <a:solidFill>
                  <a:schemeClr val="tx1"/>
                </a:solidFill>
                <a:effectLst/>
                <a:latin typeface="Arial" charset="0"/>
                <a:ea typeface="宋体" pitchFamily="2" charset="-122"/>
                <a:cs typeface="+mn-cs"/>
              </a:rPr>
              <a:t>）标志。当处理器对一个页面执行写操作时，就会设置对应页表表项的</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标志。处理器并不会修改页目录项中的</a:t>
            </a:r>
            <a:r>
              <a:rPr lang="en-US" altLang="zh-CN" sz="1200" b="0" i="0" kern="1200" dirty="0" smtClean="0">
                <a:solidFill>
                  <a:schemeClr val="tx1"/>
                </a:solidFill>
                <a:effectLst/>
                <a:latin typeface="Arial" charset="0"/>
                <a:ea typeface="宋体" pitchFamily="2" charset="-122"/>
                <a:cs typeface="+mn-cs"/>
              </a:rPr>
              <a:t>D</a:t>
            </a:r>
            <a:r>
              <a:rPr lang="zh-CN" altLang="en-US" sz="1200" b="0" i="0" kern="1200" dirty="0" smtClean="0">
                <a:solidFill>
                  <a:schemeClr val="tx1"/>
                </a:solidFill>
                <a:effectLst/>
                <a:latin typeface="Arial" charset="0"/>
                <a:ea typeface="宋体" pitchFamily="2" charset="-122"/>
                <a:cs typeface="+mn-cs"/>
              </a:rPr>
              <a:t>标志。</a:t>
            </a:r>
          </a:p>
          <a:p>
            <a:r>
              <a:rPr lang="en-US" altLang="zh-CN" sz="1200" b="0" i="0" kern="1200" dirty="0" err="1" smtClean="0">
                <a:solidFill>
                  <a:schemeClr val="tx1"/>
                </a:solidFill>
                <a:effectLst/>
                <a:latin typeface="Arial" charset="0"/>
                <a:ea typeface="宋体" pitchFamily="2" charset="-122"/>
                <a:cs typeface="+mn-cs"/>
              </a:rPr>
              <a:t>AVL</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该字段保留专供程序使用。处理器不会修改这几位，以后的升级处理器也不会。</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pPr latinLnBrk="0"/>
            <a:r>
              <a:rPr lang="zh-CN" altLang="en-US" sz="1200" b="1" i="0" kern="1200" dirty="0" smtClean="0">
                <a:solidFill>
                  <a:schemeClr val="tx1"/>
                </a:solidFill>
                <a:effectLst/>
                <a:latin typeface="Arial" charset="0"/>
                <a:ea typeface="宋体" pitchFamily="2" charset="-122"/>
                <a:cs typeface="+mn-cs"/>
              </a:rPr>
              <a:t>对于匿名页面映射</a:t>
            </a:r>
            <a:r>
              <a:rPr lang="zh-CN" altLang="en-US" sz="1200" b="0" i="0" kern="1200" dirty="0" smtClean="0">
                <a:solidFill>
                  <a:schemeClr val="tx1"/>
                </a:solidFill>
                <a:effectLst/>
                <a:latin typeface="Arial" charset="0"/>
                <a:ea typeface="宋体" pitchFamily="2" charset="-122"/>
                <a:cs typeface="+mn-cs"/>
              </a:rPr>
              <a:t>，此时页表项已经指向了</a:t>
            </a:r>
            <a:r>
              <a:rPr lang="en-US" altLang="zh-CN" sz="1200" b="0" i="0" kern="1200" dirty="0" smtClean="0">
                <a:solidFill>
                  <a:schemeClr val="tx1"/>
                </a:solidFill>
                <a:effectLst/>
                <a:latin typeface="Arial" charset="0"/>
                <a:ea typeface="宋体" pitchFamily="2" charset="-122"/>
                <a:cs typeface="+mn-cs"/>
              </a:rPr>
              <a:t>swap</a:t>
            </a:r>
            <a:r>
              <a:rPr lang="zh-CN" altLang="en-US" sz="1200" b="0" i="0" kern="1200" dirty="0" smtClean="0">
                <a:solidFill>
                  <a:schemeClr val="tx1"/>
                </a:solidFill>
                <a:effectLst/>
                <a:latin typeface="Arial" charset="0"/>
                <a:ea typeface="宋体" pitchFamily="2" charset="-122"/>
                <a:cs typeface="+mn-cs"/>
              </a:rPr>
              <a:t>分区，页面从</a:t>
            </a:r>
            <a:r>
              <a:rPr lang="en-US" altLang="zh-CN" sz="1200" b="0" i="0" kern="1200" dirty="0" smtClean="0">
                <a:solidFill>
                  <a:schemeClr val="tx1"/>
                </a:solidFill>
                <a:effectLst/>
                <a:latin typeface="Arial" charset="0"/>
                <a:ea typeface="宋体" pitchFamily="2" charset="-122"/>
                <a:cs typeface="+mn-cs"/>
              </a:rPr>
              <a:t>swap</a:t>
            </a:r>
            <a:r>
              <a:rPr lang="zh-CN" altLang="en-US" sz="1200" b="0" i="0" kern="1200" dirty="0" smtClean="0">
                <a:solidFill>
                  <a:schemeClr val="tx1"/>
                </a:solidFill>
                <a:effectLst/>
                <a:latin typeface="Arial" charset="0"/>
                <a:ea typeface="宋体" pitchFamily="2" charset="-122"/>
                <a:cs typeface="+mn-cs"/>
              </a:rPr>
              <a:t>分区换入，并建立映射，重新放入</a:t>
            </a:r>
            <a:r>
              <a:rPr lang="en-US" altLang="zh-CN" sz="1200" b="0" i="0" kern="1200" dirty="0" err="1" smtClean="0">
                <a:solidFill>
                  <a:schemeClr val="tx1"/>
                </a:solidFill>
                <a:effectLst/>
                <a:latin typeface="Arial" charset="0"/>
                <a:ea typeface="宋体" pitchFamily="2" charset="-122"/>
                <a:cs typeface="+mn-cs"/>
              </a:rPr>
              <a:t>active_list</a:t>
            </a:r>
            <a:r>
              <a:rPr lang="zh-CN" altLang="en-US" sz="1200" b="0" i="0" kern="1200" dirty="0" smtClean="0">
                <a:solidFill>
                  <a:schemeClr val="tx1"/>
                </a:solidFill>
                <a:effectLst/>
                <a:latin typeface="Arial" charset="0"/>
                <a:ea typeface="宋体" pitchFamily="2" charset="-122"/>
                <a:cs typeface="+mn-cs"/>
              </a:rPr>
              <a:t>。</a:t>
            </a:r>
          </a:p>
          <a:p>
            <a:pPr latinLnBrk="0"/>
            <a:r>
              <a:rPr lang="zh-CN" altLang="en-US" sz="1200" b="1" i="0" kern="1200" dirty="0" smtClean="0">
                <a:solidFill>
                  <a:schemeClr val="tx1"/>
                </a:solidFill>
                <a:effectLst/>
                <a:latin typeface="Arial" charset="0"/>
                <a:ea typeface="宋体" pitchFamily="2" charset="-122"/>
                <a:cs typeface="+mn-cs"/>
              </a:rPr>
              <a:t>对于文件页面映射</a:t>
            </a:r>
            <a:r>
              <a:rPr lang="zh-CN" altLang="en-US" sz="1200" b="0" i="0" kern="1200" dirty="0" smtClean="0">
                <a:solidFill>
                  <a:schemeClr val="tx1"/>
                </a:solidFill>
                <a:effectLst/>
                <a:latin typeface="Arial" charset="0"/>
                <a:ea typeface="宋体" pitchFamily="2" charset="-122"/>
                <a:cs typeface="+mn-cs"/>
              </a:rPr>
              <a:t>，此时页表项为空，页面从硬盘分区换入，并建立，重新放入</a:t>
            </a:r>
            <a:r>
              <a:rPr lang="en-US" altLang="zh-CN" sz="1200" b="0" i="0" kern="1200" dirty="0" err="1" smtClean="0">
                <a:solidFill>
                  <a:schemeClr val="tx1"/>
                </a:solidFill>
                <a:effectLst/>
                <a:latin typeface="Arial" charset="0"/>
                <a:ea typeface="宋体" pitchFamily="2" charset="-122"/>
                <a:cs typeface="+mn-cs"/>
              </a:rPr>
              <a:t>active_list</a:t>
            </a:r>
            <a:r>
              <a:rPr lang="zh-CN" altLang="en-US" sz="1200" b="0" i="0" kern="1200" dirty="0" smtClean="0">
                <a:solidFill>
                  <a:schemeClr val="tx1"/>
                </a:solidFill>
                <a:effectLst/>
                <a:latin typeface="Arial" charset="0"/>
                <a:ea typeface="宋体" pitchFamily="2" charset="-122"/>
                <a:cs typeface="+mn-cs"/>
              </a:rPr>
              <a:t>。</a:t>
            </a:r>
          </a:p>
          <a:p>
            <a:endParaRPr lang="zh-CN" altLang="en-US" sz="1200" b="0" i="0" kern="1200" dirty="0" smtClean="0">
              <a:solidFill>
                <a:schemeClr val="tx1"/>
              </a:solidFill>
              <a:effectLst/>
              <a:latin typeface="Arial" charset="0"/>
              <a:ea typeface="宋体" pitchFamily="2" charset="-122"/>
              <a:cs typeface="+mn-cs"/>
            </a:endParaRPr>
          </a:p>
          <a:p>
            <a:endParaRPr lang="zh-CN" altLang="en-US" dirty="0" smtClean="0">
              <a:latin typeface="Arial" panose="020B0604020202020204" pitchFamily="34" charset="0"/>
            </a:endParaRPr>
          </a:p>
        </p:txBody>
      </p:sp>
      <p:sp>
        <p:nvSpPr>
          <p:cNvPr id="102404" name="灯片编号占位符 3"/>
          <p:cNvSpPr>
            <a:spLocks noGrp="1"/>
          </p:cNvSpPr>
          <p:nvPr>
            <p:ph type="sldNum" sz="quarter" idx="5"/>
          </p:nvPr>
        </p:nvSpPr>
        <p:spPr>
          <a:noFill/>
        </p:spPr>
        <p:txBody>
          <a:bodyPr/>
          <a:lstStyle>
            <a:lvl1pPr>
              <a:defRPr sz="2600" b="1">
                <a:solidFill>
                  <a:schemeClr val="tx1"/>
                </a:solidFill>
                <a:latin typeface="Arial" panose="020B0604020202020204" pitchFamily="34" charset="0"/>
                <a:ea typeface="宋体" panose="02010600030101010101" pitchFamily="2" charset="-122"/>
              </a:defRPr>
            </a:lvl1pPr>
            <a:lvl2pPr marL="742950" indent="-285750">
              <a:defRPr sz="2600" b="1">
                <a:solidFill>
                  <a:schemeClr val="tx1"/>
                </a:solidFill>
                <a:latin typeface="Arial" panose="020B0604020202020204" pitchFamily="34" charset="0"/>
                <a:ea typeface="宋体" panose="02010600030101010101" pitchFamily="2" charset="-122"/>
              </a:defRPr>
            </a:lvl2pPr>
            <a:lvl3pPr marL="1143000" indent="-228600">
              <a:defRPr sz="2600" b="1">
                <a:solidFill>
                  <a:schemeClr val="tx1"/>
                </a:solidFill>
                <a:latin typeface="Arial" panose="020B0604020202020204" pitchFamily="34" charset="0"/>
                <a:ea typeface="宋体" panose="02010600030101010101" pitchFamily="2" charset="-122"/>
              </a:defRPr>
            </a:lvl3pPr>
            <a:lvl4pPr marL="1600200" indent="-228600">
              <a:defRPr sz="2600" b="1">
                <a:solidFill>
                  <a:schemeClr val="tx1"/>
                </a:solidFill>
                <a:latin typeface="Arial" panose="020B0604020202020204" pitchFamily="34" charset="0"/>
                <a:ea typeface="宋体" panose="02010600030101010101" pitchFamily="2" charset="-122"/>
              </a:defRPr>
            </a:lvl4pPr>
            <a:lvl5pPr marL="2057400" indent="-22860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fld id="{A7104697-FE2A-4157-9E95-0A42EF45AF92}" type="slidenum">
              <a:rPr lang="en-US" altLang="zh-CN" sz="1200" b="0"/>
              <a:pPr/>
              <a:t>18</a:t>
            </a:fld>
            <a:endParaRPr lang="en-US" altLang="zh-CN" sz="1200" b="0"/>
          </a:p>
        </p:txBody>
      </p:sp>
    </p:spTree>
    <p:extLst>
      <p:ext uri="{BB962C8B-B14F-4D97-AF65-F5344CB8AC3E}">
        <p14:creationId xmlns="" xmlns:p14="http://schemas.microsoft.com/office/powerpoint/2010/main" val="247707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一种用未来的信息，一种用过去的信息。未来最远不被使用的页，一种过去最近未被使用。</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23</a:t>
            </a:fld>
            <a:endParaRPr lang="en-US" altLang="zh-CN"/>
          </a:p>
        </p:txBody>
      </p:sp>
    </p:spTree>
    <p:extLst>
      <p:ext uri="{BB962C8B-B14F-4D97-AF65-F5344CB8AC3E}">
        <p14:creationId xmlns="" xmlns:p14="http://schemas.microsoft.com/office/powerpoint/2010/main" val="87988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交换分区设置到固态硬盘</a:t>
            </a:r>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38</a:t>
            </a:fld>
            <a:endParaRPr lang="en-US" altLang="zh-CN"/>
          </a:p>
        </p:txBody>
      </p:sp>
    </p:spTree>
    <p:extLst>
      <p:ext uri="{BB962C8B-B14F-4D97-AF65-F5344CB8AC3E}">
        <p14:creationId xmlns="" xmlns:p14="http://schemas.microsoft.com/office/powerpoint/2010/main" val="115336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8DD897-2718-4759-A2D0-BBEAB0995E7E}" type="slidenum">
              <a:rPr lang="en-US" altLang="zh-CN" smtClean="0"/>
              <a:pPr>
                <a:defRPr/>
              </a:pPr>
              <a:t>45</a:t>
            </a:fld>
            <a:endParaRPr lang="en-US" altLang="zh-CN"/>
          </a:p>
        </p:txBody>
      </p:sp>
    </p:spTree>
    <p:extLst>
      <p:ext uri="{BB962C8B-B14F-4D97-AF65-F5344CB8AC3E}">
        <p14:creationId xmlns="" xmlns:p14="http://schemas.microsoft.com/office/powerpoint/2010/main" val="862498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11007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69812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8477199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933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b="1">
                <a:solidFill>
                  <a:schemeClr val="tx1"/>
                </a:solidFill>
                <a:latin typeface="Arial" charset="0"/>
                <a:ea typeface="宋体" pitchFamily="2" charset="-122"/>
              </a:defRPr>
            </a:lvl1pPr>
            <a:lvl2pPr marL="742950" indent="-285750" eaLnBrk="0" hangingPunct="0">
              <a:defRPr sz="2600" b="1">
                <a:solidFill>
                  <a:schemeClr val="tx1"/>
                </a:solidFill>
                <a:latin typeface="Arial" charset="0"/>
                <a:ea typeface="宋体" pitchFamily="2" charset="-122"/>
              </a:defRPr>
            </a:lvl2pPr>
            <a:lvl3pPr marL="1143000" indent="-228600" eaLnBrk="0" hangingPunct="0">
              <a:defRPr sz="2600" b="1">
                <a:solidFill>
                  <a:schemeClr val="tx1"/>
                </a:solidFill>
                <a:latin typeface="Arial" charset="0"/>
                <a:ea typeface="宋体" pitchFamily="2" charset="-122"/>
              </a:defRPr>
            </a:lvl3pPr>
            <a:lvl4pPr marL="1600200" indent="-228600" eaLnBrk="0" hangingPunct="0">
              <a:defRPr sz="2600" b="1">
                <a:solidFill>
                  <a:schemeClr val="tx1"/>
                </a:solidFill>
                <a:latin typeface="Arial" charset="0"/>
                <a:ea typeface="宋体" pitchFamily="2" charset="-122"/>
              </a:defRPr>
            </a:lvl4pPr>
            <a:lvl5pPr marL="2057400" indent="-228600" eaLnBrk="0" hangingPunct="0">
              <a:defRPr sz="2600" b="1">
                <a:solidFill>
                  <a:schemeClr val="tx1"/>
                </a:solidFill>
                <a:latin typeface="Arial" charset="0"/>
                <a:ea typeface="宋体" pitchFamily="2" charset="-122"/>
              </a:defRPr>
            </a:lvl5pPr>
            <a:lvl6pPr marL="2514600" indent="-228600" eaLnBrk="0" fontAlgn="base" hangingPunct="0">
              <a:spcBef>
                <a:spcPct val="0"/>
              </a:spcBef>
              <a:spcAft>
                <a:spcPct val="0"/>
              </a:spcAft>
              <a:defRPr sz="2600" b="1">
                <a:solidFill>
                  <a:schemeClr val="tx1"/>
                </a:solidFill>
                <a:latin typeface="Arial" charset="0"/>
                <a:ea typeface="宋体" pitchFamily="2" charset="-122"/>
              </a:defRPr>
            </a:lvl6pPr>
            <a:lvl7pPr marL="2971800" indent="-228600" eaLnBrk="0" fontAlgn="base" hangingPunct="0">
              <a:spcBef>
                <a:spcPct val="0"/>
              </a:spcBef>
              <a:spcAft>
                <a:spcPct val="0"/>
              </a:spcAft>
              <a:defRPr sz="2600" b="1">
                <a:solidFill>
                  <a:schemeClr val="tx1"/>
                </a:solidFill>
                <a:latin typeface="Arial" charset="0"/>
                <a:ea typeface="宋体" pitchFamily="2" charset="-122"/>
              </a:defRPr>
            </a:lvl7pPr>
            <a:lvl8pPr marL="3429000" indent="-228600" eaLnBrk="0" fontAlgn="base" hangingPunct="0">
              <a:spcBef>
                <a:spcPct val="0"/>
              </a:spcBef>
              <a:spcAft>
                <a:spcPct val="0"/>
              </a:spcAft>
              <a:defRPr sz="2600" b="1">
                <a:solidFill>
                  <a:schemeClr val="tx1"/>
                </a:solidFill>
                <a:latin typeface="Arial" charset="0"/>
                <a:ea typeface="宋体" pitchFamily="2" charset="-122"/>
              </a:defRPr>
            </a:lvl8pPr>
            <a:lvl9pPr marL="3886200" indent="-228600" eaLnBrk="0" fontAlgn="base" hangingPunct="0">
              <a:spcBef>
                <a:spcPct val="0"/>
              </a:spcBef>
              <a:spcAft>
                <a:spcPct val="0"/>
              </a:spcAft>
              <a:defRPr sz="2600" b="1">
                <a:solidFill>
                  <a:schemeClr val="tx1"/>
                </a:solidFill>
                <a:latin typeface="Arial" charset="0"/>
                <a:ea typeface="宋体" pitchFamily="2" charset="-122"/>
              </a:defRPr>
            </a:lvl9pPr>
          </a:lstStyle>
          <a:p>
            <a:pPr algn="ctr">
              <a:spcBef>
                <a:spcPct val="50000"/>
              </a:spcBef>
              <a:defRPr/>
            </a:pPr>
            <a:r>
              <a:rPr lang="en-US" altLang="zh-CN" sz="1600" smtClean="0">
                <a:ea typeface="华文琥珀" pitchFamily="2" charset="-122"/>
              </a:rPr>
              <a:t>- </a:t>
            </a:r>
            <a:fld id="{48EB0017-9DB6-4323-B883-B5B1B21997E3}" type="slidenum">
              <a:rPr lang="en-US" altLang="zh-CN" sz="1600" smtClean="0">
                <a:ea typeface="华文琥珀" pitchFamily="2" charset="-122"/>
              </a:rPr>
              <a:pPr algn="ctr">
                <a:spcBef>
                  <a:spcPct val="50000"/>
                </a:spcBef>
                <a:defRPr/>
              </a:pPr>
              <a:t>‹#›</a:t>
            </a:fld>
            <a:r>
              <a:rPr lang="en-US" altLang="zh-CN" sz="1600" smtClean="0">
                <a:ea typeface="华文琥珀"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2" name="Text Box 10"/>
          <p:cNvSpPr txBox="1">
            <a:spLocks noChangeArrowheads="1"/>
          </p:cNvSpPr>
          <p:nvPr userDrawn="1"/>
        </p:nvSpPr>
        <p:spPr bwMode="auto">
          <a:xfrm>
            <a:off x="7543800" y="6553200"/>
            <a:ext cx="1504950" cy="244475"/>
          </a:xfrm>
          <a:prstGeom prst="rect">
            <a:avLst/>
          </a:prstGeom>
          <a:noFill/>
          <a:ln w="9525">
            <a:noFill/>
            <a:miter lim="800000"/>
            <a:headEnd/>
            <a:tailEnd/>
          </a:ln>
          <a:effectLst/>
        </p:spPr>
        <p:txBody>
          <a:bodyPr>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lgn="ct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曲明成</a:t>
            </a:r>
            <a:r>
              <a:rPr lang="zh-CN" altLang="en-US" sz="1000" baseline="0" dirty="0" smtClean="0">
                <a:solidFill>
                  <a:srgbClr val="006699"/>
                </a:solidFill>
                <a:latin typeface="Helvetica" pitchFamily="34" charset="0"/>
                <a:ea typeface="ＭＳ Ｐゴシック" pitchFamily="34" charset="-128"/>
              </a:rPr>
              <a:t> 博后</a:t>
            </a:r>
            <a:r>
              <a:rPr lang="en-US" altLang="zh-CN" sz="1000" baseline="0" dirty="0" smtClean="0">
                <a:solidFill>
                  <a:srgbClr val="006699"/>
                </a:solidFill>
                <a:latin typeface="Helvetica" pitchFamily="34" charset="0"/>
                <a:ea typeface="ＭＳ Ｐゴシック" pitchFamily="34" charset="-128"/>
              </a:rPr>
              <a:t>/</a:t>
            </a:r>
            <a:r>
              <a:rPr lang="zh-CN" altLang="en-US" sz="1000" baseline="0" dirty="0" smtClean="0">
                <a:solidFill>
                  <a:srgbClr val="006699"/>
                </a:solidFill>
                <a:latin typeface="Helvetica" pitchFamily="34" charset="0"/>
                <a:ea typeface="ＭＳ Ｐゴシック" pitchFamily="34" charset="-128"/>
              </a:rPr>
              <a:t>硕导</a:t>
            </a:r>
            <a:endParaRPr lang="zh-CN" altLang="en-US" sz="1000" dirty="0" smtClean="0">
              <a:solidFill>
                <a:srgbClr val="006699"/>
              </a:solidFill>
              <a:latin typeface="Helvetica" pitchFamily="34" charset="0"/>
              <a:ea typeface="ＭＳ Ｐゴシック" pitchFamily="34" charset="-128"/>
            </a:endParaRPr>
          </a:p>
        </p:txBody>
      </p:sp>
      <p:sp>
        <p:nvSpPr>
          <p:cNvPr id="146443" name="Text Box 11"/>
          <p:cNvSpPr txBox="1">
            <a:spLocks noChangeArrowheads="1"/>
          </p:cNvSpPr>
          <p:nvPr userDrawn="1"/>
        </p:nvSpPr>
        <p:spPr bwMode="auto">
          <a:xfrm>
            <a:off x="76200" y="6602413"/>
            <a:ext cx="1592263" cy="244475"/>
          </a:xfrm>
          <a:prstGeom prst="rect">
            <a:avLst/>
          </a:prstGeom>
          <a:noFill/>
          <a:ln w="9525">
            <a:noFill/>
            <a:miter lim="800000"/>
            <a:headEnd/>
            <a:tailEnd/>
          </a:ln>
          <a:effectLst/>
        </p:spPr>
        <p:txBody>
          <a:bodyPr wrap="none">
            <a:spAutoFit/>
          </a:bodyPr>
          <a:lstStyle>
            <a:lvl1pPr>
              <a:defRPr>
                <a:solidFill>
                  <a:schemeClr val="tx1"/>
                </a:solidFill>
                <a:latin typeface="Arial" charset="0"/>
                <a:ea typeface="宋体" pitchFamily="2" charset="-122"/>
              </a:defRPr>
            </a:lvl1pPr>
            <a:lvl2pPr marL="37931725" indent="-3747452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0" hangingPunct="0">
              <a:spcBef>
                <a:spcPct val="50000"/>
              </a:spcBef>
              <a:defRPr/>
            </a:pPr>
            <a:r>
              <a:rPr lang="zh-CN" altLang="en-US" sz="1000" dirty="0" smtClean="0">
                <a:solidFill>
                  <a:srgbClr val="006699"/>
                </a:solidFill>
                <a:latin typeface="Helvetica" pitchFamily="34" charset="0"/>
                <a:ea typeface="ＭＳ Ｐゴシック" pitchFamily="34" charset="-128"/>
              </a:rPr>
              <a:t>操作系统 </a:t>
            </a:r>
            <a:r>
              <a:rPr lang="en-US" altLang="zh-CN" sz="1000" dirty="0" smtClean="0">
                <a:solidFill>
                  <a:srgbClr val="006699"/>
                </a:solidFill>
                <a:latin typeface="Helvetica" pitchFamily="34" charset="0"/>
                <a:ea typeface="ＭＳ Ｐゴシック" pitchFamily="34" charset="-128"/>
              </a:rPr>
              <a:t>for 2015</a:t>
            </a:r>
            <a:r>
              <a:rPr lang="zh-CN" altLang="en-US" sz="1000" dirty="0" smtClean="0">
                <a:solidFill>
                  <a:srgbClr val="006699"/>
                </a:solidFill>
                <a:latin typeface="Helvetica" pitchFamily="34" charset="0"/>
                <a:ea typeface="ＭＳ Ｐゴシック" pitchFamily="34" charset="-128"/>
              </a:rPr>
              <a:t>级本科</a:t>
            </a:r>
          </a:p>
        </p:txBody>
      </p:sp>
    </p:spTree>
  </p:cSld>
  <p:clrMap bg1="lt1" tx1="dk1" bg2="lt2" tx2="dk2" accent1="accent1" accent2="accent2" accent3="accent3" accent4="accent4" accent5="accent5" accent6="accent6" hlink="hlink" folHlink="folHlink"/>
  <p:sldLayoutIdLst>
    <p:sldLayoutId id="2147483679" r:id="rId1"/>
    <p:sldLayoutId id="2147483681" r:id="rId2"/>
    <p:sldLayoutId id="2147483682" r:id="rId3"/>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宋体" pitchFamily="2" charset="-122"/>
        </a:defRPr>
      </a:lvl2pPr>
      <a:lvl3pPr algn="l" rtl="0" eaLnBrk="0" fontAlgn="base" hangingPunct="0">
        <a:spcBef>
          <a:spcPct val="0"/>
        </a:spcBef>
        <a:spcAft>
          <a:spcPct val="0"/>
        </a:spcAft>
        <a:defRPr sz="3600" b="1">
          <a:solidFill>
            <a:schemeClr val="tx1"/>
          </a:solidFill>
          <a:latin typeface="Arial" charset="0"/>
          <a:ea typeface="宋体" pitchFamily="2" charset="-122"/>
        </a:defRPr>
      </a:lvl3pPr>
      <a:lvl4pPr algn="l" rtl="0" eaLnBrk="0" fontAlgn="base" hangingPunct="0">
        <a:spcBef>
          <a:spcPct val="0"/>
        </a:spcBef>
        <a:spcAft>
          <a:spcPct val="0"/>
        </a:spcAft>
        <a:defRPr sz="3600" b="1">
          <a:solidFill>
            <a:schemeClr val="tx1"/>
          </a:solidFill>
          <a:latin typeface="Arial" charset="0"/>
          <a:ea typeface="宋体" pitchFamily="2" charset="-122"/>
        </a:defRPr>
      </a:lvl4pPr>
      <a:lvl5pPr algn="l" rtl="0" eaLnBrk="0" fontAlgn="base" hangingPunct="0">
        <a:spcBef>
          <a:spcPct val="0"/>
        </a:spcBef>
        <a:spcAft>
          <a:spcPct val="0"/>
        </a:spcAft>
        <a:defRPr sz="3600" b="1">
          <a:solidFill>
            <a:schemeClr val="tx1"/>
          </a:solidFill>
          <a:latin typeface="Arial" charset="0"/>
          <a:ea typeface="宋体" pitchFamily="2" charset="-122"/>
        </a:defRPr>
      </a:lvl5pPr>
      <a:lvl6pPr marL="457200" algn="l" rtl="0" fontAlgn="base">
        <a:spcBef>
          <a:spcPct val="0"/>
        </a:spcBef>
        <a:spcAft>
          <a:spcPct val="0"/>
        </a:spcAft>
        <a:defRPr sz="3600" b="1">
          <a:solidFill>
            <a:schemeClr val="tx1"/>
          </a:solidFill>
          <a:latin typeface="Arial" charset="0"/>
          <a:ea typeface="宋体" pitchFamily="2" charset="-122"/>
        </a:defRPr>
      </a:lvl6pPr>
      <a:lvl7pPr marL="914400" algn="l" rtl="0" fontAlgn="base">
        <a:spcBef>
          <a:spcPct val="0"/>
        </a:spcBef>
        <a:spcAft>
          <a:spcPct val="0"/>
        </a:spcAft>
        <a:defRPr sz="3600" b="1">
          <a:solidFill>
            <a:schemeClr val="tx1"/>
          </a:solidFill>
          <a:latin typeface="Arial" charset="0"/>
          <a:ea typeface="宋体" pitchFamily="2" charset="-122"/>
        </a:defRPr>
      </a:lvl7pPr>
      <a:lvl8pPr marL="1371600" algn="l" rtl="0" fontAlgn="base">
        <a:spcBef>
          <a:spcPct val="0"/>
        </a:spcBef>
        <a:spcAft>
          <a:spcPct val="0"/>
        </a:spcAft>
        <a:defRPr sz="3600" b="1">
          <a:solidFill>
            <a:schemeClr val="tx1"/>
          </a:solidFill>
          <a:latin typeface="Arial" charset="0"/>
          <a:ea typeface="宋体" pitchFamily="2" charset="-122"/>
        </a:defRPr>
      </a:lvl8pPr>
      <a:lvl9pPr marL="1828800" algn="l" rtl="0" fontAlgn="base">
        <a:spcBef>
          <a:spcPct val="0"/>
        </a:spcBef>
        <a:spcAft>
          <a:spcPct val="0"/>
        </a:spcAft>
        <a:defRPr sz="36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7.wmf"/><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533400" y="1295400"/>
            <a:ext cx="7620000" cy="4114800"/>
          </a:xfrm>
        </p:spPr>
        <p:txBody>
          <a:bodyPr/>
          <a:lstStyle/>
          <a:p>
            <a:pPr algn="ctr" eaLnBrk="1" hangingPunct="1">
              <a:lnSpc>
                <a:spcPct val="90000"/>
              </a:lnSpc>
              <a:buFontTx/>
              <a:buNone/>
            </a:pPr>
            <a:endParaRPr lang="en-US" altLang="zh-CN" sz="4400" dirty="0" smtClean="0">
              <a:latin typeface="+mn-ea"/>
              <a:cs typeface="Times New Roman" panose="02020603050405020304" pitchFamily="18" charset="0"/>
            </a:endParaRPr>
          </a:p>
          <a:p>
            <a:pPr algn="ctr" eaLnBrk="1" hangingPunct="1">
              <a:lnSpc>
                <a:spcPct val="90000"/>
              </a:lnSpc>
              <a:buFontTx/>
              <a:buNone/>
            </a:pPr>
            <a:r>
              <a:rPr lang="zh-CN" altLang="en-US" sz="4400" dirty="0" smtClean="0">
                <a:latin typeface="+mn-ea"/>
                <a:cs typeface="Times New Roman" panose="02020603050405020304" pitchFamily="18" charset="0"/>
              </a:rPr>
              <a:t>第九章</a:t>
            </a:r>
            <a:r>
              <a:rPr lang="en-US" altLang="zh-CN" sz="4400" dirty="0" smtClean="0">
                <a:latin typeface="+mn-ea"/>
                <a:cs typeface="Times New Roman" panose="02020603050405020304" pitchFamily="18" charset="0"/>
              </a:rPr>
              <a:t> </a:t>
            </a:r>
            <a:r>
              <a:rPr lang="zh-CN" altLang="en-US" sz="4400" dirty="0" smtClean="0">
                <a:latin typeface="+mn-ea"/>
                <a:cs typeface="Times New Roman" panose="02020603050405020304" pitchFamily="18" charset="0"/>
              </a:rPr>
              <a:t>虚拟内存</a:t>
            </a:r>
            <a:endParaRPr lang="en-US" altLang="zh-CN" sz="4400" dirty="0">
              <a:latin typeface="+mn-ea"/>
              <a:cs typeface="Times New Roman" panose="02020603050405020304" pitchFamily="18" charset="0"/>
            </a:endParaRPr>
          </a:p>
          <a:p>
            <a:pPr algn="ctr" eaLnBrk="1" hangingPunct="1">
              <a:lnSpc>
                <a:spcPct val="90000"/>
              </a:lnSpc>
              <a:buFontTx/>
              <a:buNone/>
            </a:pPr>
            <a:endParaRPr lang="en-US" altLang="zh-CN" dirty="0" smtClean="0">
              <a:latin typeface="+mn-ea"/>
              <a:cs typeface="Times New Roman" panose="02020603050405020304" pitchFamily="18" charset="0"/>
            </a:endParaRPr>
          </a:p>
        </p:txBody>
      </p:sp>
      <p:sp>
        <p:nvSpPr>
          <p:cNvPr id="3078" name="Rectangle 2"/>
          <p:cNvSpPr>
            <a:spLocks noGrp="1" noChangeArrowheads="1"/>
          </p:cNvSpPr>
          <p:nvPr>
            <p:ph type="title"/>
          </p:nvPr>
        </p:nvSpPr>
        <p:spPr>
          <a:xfrm>
            <a:off x="3429000" y="304800"/>
            <a:ext cx="2514600" cy="838200"/>
          </a:xfrm>
        </p:spPr>
        <p:txBody>
          <a:bodyPr/>
          <a:lstStyle/>
          <a:p>
            <a:pPr eaLnBrk="1" hangingPunct="1"/>
            <a:r>
              <a:rPr lang="en-US" altLang="zh-CN" sz="2400" u="sng" smtClean="0">
                <a:solidFill>
                  <a:srgbClr val="6600FF"/>
                </a:solidFill>
                <a:ea typeface="ＭＳ Ｐゴシック" pitchFamily="34" charset="-128"/>
              </a:rPr>
              <a:t> </a:t>
            </a:r>
            <a:r>
              <a:rPr lang="zh-CN" altLang="en-US" u="sng" smtClean="0">
                <a:solidFill>
                  <a:srgbClr val="6600FF"/>
                </a:solidFill>
                <a:latin typeface="黑体" pitchFamily="2" charset="-122"/>
                <a:ea typeface="黑体" pitchFamily="2" charset="-122"/>
              </a:rPr>
              <a:t>操作系统</a:t>
            </a:r>
            <a:endParaRPr lang="zh-CN" altLang="en-US" sz="2400" i="1" smtClean="0">
              <a:solidFill>
                <a:srgbClr val="6600FF"/>
              </a:solidFill>
              <a:ea typeface="ＭＳ Ｐゴシック" pitchFamily="34" charset="-128"/>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虚拟内存的优点</a:t>
            </a:r>
          </a:p>
        </p:txBody>
      </p:sp>
      <p:graphicFrame>
        <p:nvGraphicFramePr>
          <p:cNvPr id="9219"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9343" name="剪辑" r:id="rId3" imgW="2166845" imgH="2287575" progId="">
              <p:embed/>
            </p:oleObj>
          </a:graphicData>
        </a:graphic>
      </p:graphicFrame>
      <p:grpSp>
        <p:nvGrpSpPr>
          <p:cNvPr id="421923" name="Group 35"/>
          <p:cNvGrpSpPr>
            <a:grpSpLocks/>
          </p:cNvGrpSpPr>
          <p:nvPr/>
        </p:nvGrpSpPr>
        <p:grpSpPr bwMode="auto">
          <a:xfrm>
            <a:off x="5257800" y="1014413"/>
            <a:ext cx="3695700" cy="2490787"/>
            <a:chOff x="3312" y="639"/>
            <a:chExt cx="2328" cy="1569"/>
          </a:xfrm>
        </p:grpSpPr>
        <p:sp>
          <p:nvSpPr>
            <p:cNvPr id="9243" name="Rectangle 5"/>
            <p:cNvSpPr>
              <a:spLocks noChangeArrowheads="1"/>
            </p:cNvSpPr>
            <p:nvPr/>
          </p:nvSpPr>
          <p:spPr bwMode="auto">
            <a:xfrm>
              <a:off x="4992" y="969"/>
              <a:ext cx="432" cy="565"/>
            </a:xfrm>
            <a:prstGeom prst="rect">
              <a:avLst/>
            </a:prstGeom>
            <a:solidFill>
              <a:srgbClr val="CC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44" name="Text Box 6"/>
            <p:cNvSpPr txBox="1">
              <a:spLocks noChangeArrowheads="1"/>
            </p:cNvSpPr>
            <p:nvPr/>
          </p:nvSpPr>
          <p:spPr bwMode="auto">
            <a:xfrm>
              <a:off x="4849" y="1574"/>
              <a:ext cx="791"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物理内存</a:t>
              </a:r>
            </a:p>
          </p:txBody>
        </p:sp>
        <p:sp>
          <p:nvSpPr>
            <p:cNvPr id="9245" name="Rectangle 7"/>
            <p:cNvSpPr>
              <a:spLocks noChangeArrowheads="1"/>
            </p:cNvSpPr>
            <p:nvPr/>
          </p:nvSpPr>
          <p:spPr bwMode="auto">
            <a:xfrm>
              <a:off x="3858" y="722"/>
              <a:ext cx="619" cy="1236"/>
            </a:xfrm>
            <a:prstGeom prst="rect">
              <a:avLst/>
            </a:prstGeom>
            <a:solidFill>
              <a:srgbClr val="FF00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9246" name="Text Box 8"/>
            <p:cNvSpPr txBox="1">
              <a:spLocks noChangeArrowheads="1"/>
            </p:cNvSpPr>
            <p:nvPr/>
          </p:nvSpPr>
          <p:spPr bwMode="auto">
            <a:xfrm>
              <a:off x="3657" y="1791"/>
              <a:ext cx="17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0</a:t>
              </a:r>
            </a:p>
          </p:txBody>
        </p:sp>
        <p:sp>
          <p:nvSpPr>
            <p:cNvPr id="9247" name="Text Box 9"/>
            <p:cNvSpPr txBox="1">
              <a:spLocks noChangeArrowheads="1"/>
            </p:cNvSpPr>
            <p:nvPr/>
          </p:nvSpPr>
          <p:spPr bwMode="auto">
            <a:xfrm>
              <a:off x="3312" y="639"/>
              <a:ext cx="58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spcBef>
                  <a:spcPct val="50000"/>
                </a:spcBef>
                <a:buClrTx/>
                <a:buSzTx/>
                <a:buFontTx/>
                <a:buNone/>
              </a:pPr>
              <a:r>
                <a:rPr lang="en-US" altLang="zh-CN" sz="2000"/>
                <a:t>4G</a:t>
              </a:r>
            </a:p>
          </p:txBody>
        </p:sp>
        <p:sp>
          <p:nvSpPr>
            <p:cNvPr id="9248" name="Text Box 10"/>
            <p:cNvSpPr txBox="1">
              <a:spLocks noChangeArrowheads="1"/>
            </p:cNvSpPr>
            <p:nvPr/>
          </p:nvSpPr>
          <p:spPr bwMode="auto">
            <a:xfrm>
              <a:off x="3760" y="1958"/>
              <a:ext cx="79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000"/>
                <a:t>地址空间</a:t>
              </a:r>
            </a:p>
          </p:txBody>
        </p:sp>
        <p:sp>
          <p:nvSpPr>
            <p:cNvPr id="9249" name="Line 11"/>
            <p:cNvSpPr>
              <a:spLocks noChangeShapeType="1"/>
            </p:cNvSpPr>
            <p:nvPr/>
          </p:nvSpPr>
          <p:spPr bwMode="auto">
            <a:xfrm>
              <a:off x="4477" y="722"/>
              <a:ext cx="515" cy="247"/>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0" name="Line 12"/>
            <p:cNvSpPr>
              <a:spLocks noChangeShapeType="1"/>
            </p:cNvSpPr>
            <p:nvPr/>
          </p:nvSpPr>
          <p:spPr bwMode="auto">
            <a:xfrm flipV="1">
              <a:off x="4477" y="1534"/>
              <a:ext cx="515" cy="424"/>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1901" name="Rectangle 13"/>
          <p:cNvSpPr>
            <a:spLocks noChangeArrowheads="1"/>
          </p:cNvSpPr>
          <p:nvPr/>
        </p:nvSpPr>
        <p:spPr bwMode="auto">
          <a:xfrm>
            <a:off x="765175" y="13335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优点</a:t>
            </a:r>
            <a:r>
              <a:rPr lang="en-US" altLang="zh-CN">
                <a:solidFill>
                  <a:srgbClr val="FF0000"/>
                </a:solidFill>
              </a:rPr>
              <a:t>1: </a:t>
            </a:r>
            <a:r>
              <a:rPr lang="zh-CN" altLang="en-US">
                <a:solidFill>
                  <a:srgbClr val="FF0000"/>
                </a:solidFill>
              </a:rPr>
              <a:t>地址空间</a:t>
            </a:r>
            <a:r>
              <a:rPr lang="en-US" altLang="zh-CN">
                <a:solidFill>
                  <a:srgbClr val="FF0000"/>
                </a:solidFill>
              </a:rPr>
              <a:t>&gt;</a:t>
            </a:r>
            <a:r>
              <a:rPr lang="zh-CN" altLang="en-US">
                <a:solidFill>
                  <a:srgbClr val="FF0000"/>
                </a:solidFill>
              </a:rPr>
              <a:t>物理内存</a:t>
            </a:r>
          </a:p>
        </p:txBody>
      </p:sp>
      <p:grpSp>
        <p:nvGrpSpPr>
          <p:cNvPr id="421902" name="Group 14"/>
          <p:cNvGrpSpPr>
            <a:grpSpLocks/>
          </p:cNvGrpSpPr>
          <p:nvPr/>
        </p:nvGrpSpPr>
        <p:grpSpPr bwMode="auto">
          <a:xfrm>
            <a:off x="990600" y="1943100"/>
            <a:ext cx="7543800" cy="603250"/>
            <a:chOff x="624" y="3680"/>
            <a:chExt cx="4752" cy="380"/>
          </a:xfrm>
        </p:grpSpPr>
        <p:sp>
          <p:nvSpPr>
            <p:cNvPr id="9241" name="Rectangle 1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用户可以编写比内存大的程序 </a:t>
              </a:r>
            </a:p>
          </p:txBody>
        </p:sp>
        <p:pic>
          <p:nvPicPr>
            <p:cNvPr id="9242" name="Picture 16" descr="j0115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1905" name="Group 17"/>
          <p:cNvGrpSpPr>
            <a:grpSpLocks/>
          </p:cNvGrpSpPr>
          <p:nvPr/>
        </p:nvGrpSpPr>
        <p:grpSpPr bwMode="auto">
          <a:xfrm>
            <a:off x="990600" y="2482850"/>
            <a:ext cx="7543800" cy="603250"/>
            <a:chOff x="624" y="3680"/>
            <a:chExt cx="4752" cy="380"/>
          </a:xfrm>
        </p:grpSpPr>
        <p:sp>
          <p:nvSpPr>
            <p:cNvPr id="9239" name="Rectangle 18"/>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t>4G</a:t>
              </a:r>
              <a:r>
                <a:rPr lang="zh-CN" altLang="en-US" sz="2400"/>
                <a:t>空间可以使用，简化编程 </a:t>
              </a:r>
            </a:p>
          </p:txBody>
        </p:sp>
        <p:pic>
          <p:nvPicPr>
            <p:cNvPr id="9240" name="Picture 19" descr="j0115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21908" name="Rectangle 20"/>
          <p:cNvSpPr>
            <a:spLocks noChangeArrowheads="1"/>
          </p:cNvSpPr>
          <p:nvPr/>
        </p:nvSpPr>
        <p:spPr bwMode="auto">
          <a:xfrm>
            <a:off x="762000" y="33258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优点</a:t>
            </a:r>
            <a:r>
              <a:rPr lang="en-US" altLang="zh-CN">
                <a:solidFill>
                  <a:srgbClr val="FF0000"/>
                </a:solidFill>
              </a:rPr>
              <a:t>2: </a:t>
            </a:r>
            <a:r>
              <a:rPr lang="zh-CN" altLang="en-US">
                <a:solidFill>
                  <a:srgbClr val="FF0000"/>
                </a:solidFill>
              </a:rPr>
              <a:t>部分程序或程序的部分放入物理内存</a:t>
            </a:r>
          </a:p>
        </p:txBody>
      </p:sp>
      <p:grpSp>
        <p:nvGrpSpPr>
          <p:cNvPr id="421909" name="Group 21"/>
          <p:cNvGrpSpPr>
            <a:grpSpLocks/>
          </p:cNvGrpSpPr>
          <p:nvPr/>
        </p:nvGrpSpPr>
        <p:grpSpPr bwMode="auto">
          <a:xfrm>
            <a:off x="987425" y="3810000"/>
            <a:ext cx="7543800" cy="603250"/>
            <a:chOff x="624" y="3680"/>
            <a:chExt cx="4752" cy="380"/>
          </a:xfrm>
        </p:grpSpPr>
        <p:sp>
          <p:nvSpPr>
            <p:cNvPr id="9237" name="Rectangle 22"/>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内存中可以放更多进程，并发度好，效率高</a:t>
              </a:r>
            </a:p>
          </p:txBody>
        </p:sp>
        <p:pic>
          <p:nvPicPr>
            <p:cNvPr id="9238" name="Picture 23" descr="j0115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1912" name="Group 24"/>
          <p:cNvGrpSpPr>
            <a:grpSpLocks/>
          </p:cNvGrpSpPr>
          <p:nvPr/>
        </p:nvGrpSpPr>
        <p:grpSpPr bwMode="auto">
          <a:xfrm>
            <a:off x="987425" y="4349750"/>
            <a:ext cx="7543800" cy="1114425"/>
            <a:chOff x="624" y="3680"/>
            <a:chExt cx="4752" cy="702"/>
          </a:xfrm>
        </p:grpSpPr>
        <p:sp>
          <p:nvSpPr>
            <p:cNvPr id="9235" name="Rectangle 25"/>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将需要的部分放入内存，有些用不到的部分从来不放入内存，内存利用率高 </a:t>
              </a:r>
            </a:p>
          </p:txBody>
        </p:sp>
        <p:pic>
          <p:nvPicPr>
            <p:cNvPr id="9236" name="Picture 26" descr="j0115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21915" name="AutoShape 27"/>
          <p:cNvSpPr>
            <a:spLocks noChangeArrowheads="1"/>
          </p:cNvSpPr>
          <p:nvPr/>
        </p:nvSpPr>
        <p:spPr bwMode="auto">
          <a:xfrm rot="10800000">
            <a:off x="6019800" y="5105400"/>
            <a:ext cx="2438400" cy="838200"/>
          </a:xfrm>
          <a:prstGeom prst="wedgeRoundRectCallout">
            <a:avLst>
              <a:gd name="adj1" fmla="val 30532"/>
              <a:gd name="adj2" fmla="val 79162"/>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如一些处理异常的代码</a:t>
            </a:r>
            <a:r>
              <a:rPr lang="en-US" altLang="zh-CN" sz="2400"/>
              <a:t>!</a:t>
            </a:r>
          </a:p>
        </p:txBody>
      </p:sp>
      <p:grpSp>
        <p:nvGrpSpPr>
          <p:cNvPr id="421916" name="Group 28"/>
          <p:cNvGrpSpPr>
            <a:grpSpLocks/>
          </p:cNvGrpSpPr>
          <p:nvPr/>
        </p:nvGrpSpPr>
        <p:grpSpPr bwMode="auto">
          <a:xfrm>
            <a:off x="990600" y="5362575"/>
            <a:ext cx="7543800" cy="603250"/>
            <a:chOff x="624" y="3680"/>
            <a:chExt cx="4752" cy="380"/>
          </a:xfrm>
        </p:grpSpPr>
        <p:sp>
          <p:nvSpPr>
            <p:cNvPr id="9233" name="Rectangle 2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程序开始执行、响应时间等更快 </a:t>
              </a:r>
            </a:p>
          </p:txBody>
        </p:sp>
        <p:pic>
          <p:nvPicPr>
            <p:cNvPr id="9234" name="Picture 30" descr="j0115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1919" name="Group 31"/>
          <p:cNvGrpSpPr>
            <a:grpSpLocks/>
          </p:cNvGrpSpPr>
          <p:nvPr/>
        </p:nvGrpSpPr>
        <p:grpSpPr bwMode="auto">
          <a:xfrm>
            <a:off x="50800" y="1752600"/>
            <a:ext cx="7632700" cy="4810125"/>
            <a:chOff x="88" y="1104"/>
            <a:chExt cx="4808" cy="3030"/>
          </a:xfrm>
        </p:grpSpPr>
        <p:sp>
          <p:nvSpPr>
            <p:cNvPr id="9230" name="Text Box 32"/>
            <p:cNvSpPr txBox="1">
              <a:spLocks noChangeArrowheads="1"/>
            </p:cNvSpPr>
            <p:nvPr/>
          </p:nvSpPr>
          <p:spPr bwMode="auto">
            <a:xfrm>
              <a:off x="816" y="3840"/>
              <a:ext cx="408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虚拟内存思想既有利于系统，又有利于用户</a:t>
              </a:r>
            </a:p>
          </p:txBody>
        </p:sp>
        <p:sp>
          <p:nvSpPr>
            <p:cNvPr id="9231" name="Freeform 33"/>
            <p:cNvSpPr>
              <a:spLocks/>
            </p:cNvSpPr>
            <p:nvPr/>
          </p:nvSpPr>
          <p:spPr bwMode="auto">
            <a:xfrm>
              <a:off x="288" y="2352"/>
              <a:ext cx="528" cy="1584"/>
            </a:xfrm>
            <a:custGeom>
              <a:avLst/>
              <a:gdLst>
                <a:gd name="T0" fmla="*/ 528 w 528"/>
                <a:gd name="T1" fmla="*/ 1584 h 1584"/>
                <a:gd name="T2" fmla="*/ 0 w 528"/>
                <a:gd name="T3" fmla="*/ 864 h 1584"/>
                <a:gd name="T4" fmla="*/ 528 w 528"/>
                <a:gd name="T5" fmla="*/ 0 h 1584"/>
                <a:gd name="T6" fmla="*/ 0 60000 65536"/>
                <a:gd name="T7" fmla="*/ 0 60000 65536"/>
                <a:gd name="T8" fmla="*/ 0 60000 65536"/>
              </a:gdLst>
              <a:ahLst/>
              <a:cxnLst>
                <a:cxn ang="T6">
                  <a:pos x="T0" y="T1"/>
                </a:cxn>
                <a:cxn ang="T7">
                  <a:pos x="T2" y="T3"/>
                </a:cxn>
                <a:cxn ang="T8">
                  <a:pos x="T4" y="T5"/>
                </a:cxn>
              </a:cxnLst>
              <a:rect l="0" t="0" r="r" b="b"/>
              <a:pathLst>
                <a:path w="528" h="1584">
                  <a:moveTo>
                    <a:pt x="528" y="1584"/>
                  </a:moveTo>
                  <a:cubicBezTo>
                    <a:pt x="264" y="1356"/>
                    <a:pt x="0" y="1128"/>
                    <a:pt x="0" y="864"/>
                  </a:cubicBezTo>
                  <a:cubicBezTo>
                    <a:pt x="0" y="600"/>
                    <a:pt x="264" y="300"/>
                    <a:pt x="528" y="0"/>
                  </a:cubicBezTo>
                </a:path>
              </a:pathLst>
            </a:custGeom>
            <a:noFill/>
            <a:ln w="28575" cap="flat" cmpd="sng">
              <a:solidFill>
                <a:srgbClr val="FF0000"/>
              </a:solidFill>
              <a:prstDash val="dash"/>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Freeform 34"/>
            <p:cNvSpPr>
              <a:spLocks/>
            </p:cNvSpPr>
            <p:nvPr/>
          </p:nvSpPr>
          <p:spPr bwMode="auto">
            <a:xfrm>
              <a:off x="88" y="1104"/>
              <a:ext cx="728" cy="2880"/>
            </a:xfrm>
            <a:custGeom>
              <a:avLst/>
              <a:gdLst>
                <a:gd name="T0" fmla="*/ 728 w 728"/>
                <a:gd name="T1" fmla="*/ 2880 h 2880"/>
                <a:gd name="T2" fmla="*/ 104 w 728"/>
                <a:gd name="T3" fmla="*/ 2496 h 2880"/>
                <a:gd name="T4" fmla="*/ 104 w 728"/>
                <a:gd name="T5" fmla="*/ 1536 h 2880"/>
                <a:gd name="T6" fmla="*/ 296 w 728"/>
                <a:gd name="T7" fmla="*/ 432 h 2880"/>
                <a:gd name="T8" fmla="*/ 728 w 728"/>
                <a:gd name="T9" fmla="*/ 0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8" h="2880">
                  <a:moveTo>
                    <a:pt x="728" y="2880"/>
                  </a:moveTo>
                  <a:cubicBezTo>
                    <a:pt x="468" y="2800"/>
                    <a:pt x="208" y="2720"/>
                    <a:pt x="104" y="2496"/>
                  </a:cubicBezTo>
                  <a:cubicBezTo>
                    <a:pt x="0" y="2272"/>
                    <a:pt x="72" y="1880"/>
                    <a:pt x="104" y="1536"/>
                  </a:cubicBezTo>
                  <a:cubicBezTo>
                    <a:pt x="136" y="1192"/>
                    <a:pt x="192" y="688"/>
                    <a:pt x="296" y="432"/>
                  </a:cubicBezTo>
                  <a:cubicBezTo>
                    <a:pt x="400" y="176"/>
                    <a:pt x="564" y="88"/>
                    <a:pt x="728" y="0"/>
                  </a:cubicBezTo>
                </a:path>
              </a:pathLst>
            </a:custGeom>
            <a:noFill/>
            <a:ln w="28575" cap="flat" cmpd="sng">
              <a:solidFill>
                <a:srgbClr val="FF0000"/>
              </a:solidFill>
              <a:prstDash val="dash"/>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21923"/>
                                        </p:tgtEl>
                                        <p:attrNameLst>
                                          <p:attrName>style.visibility</p:attrName>
                                        </p:attrNameLst>
                                      </p:cBhvr>
                                      <p:to>
                                        <p:strVal val="visible"/>
                                      </p:to>
                                    </p:set>
                                    <p:animEffect transition="in" filter="fade">
                                      <p:cBhvr>
                                        <p:cTn id="7" dur="2000"/>
                                        <p:tgtEl>
                                          <p:spTgt spid="421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1901"/>
                                        </p:tgtEl>
                                        <p:attrNameLst>
                                          <p:attrName>style.visibility</p:attrName>
                                        </p:attrNameLst>
                                      </p:cBhvr>
                                      <p:to>
                                        <p:strVal val="visible"/>
                                      </p:to>
                                    </p:set>
                                    <p:animEffect transition="in" filter="dissolve">
                                      <p:cBhvr>
                                        <p:cTn id="12" dur="500"/>
                                        <p:tgtEl>
                                          <p:spTgt spid="42190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421902"/>
                                        </p:tgtEl>
                                        <p:attrNameLst>
                                          <p:attrName>style.visibility</p:attrName>
                                        </p:attrNameLst>
                                      </p:cBhvr>
                                      <p:to>
                                        <p:strVal val="visible"/>
                                      </p:to>
                                    </p:set>
                                    <p:animEffect transition="in" filter="dissolve">
                                      <p:cBhvr>
                                        <p:cTn id="16" dur="500"/>
                                        <p:tgtEl>
                                          <p:spTgt spid="421902"/>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421905"/>
                                        </p:tgtEl>
                                        <p:attrNameLst>
                                          <p:attrName>style.visibility</p:attrName>
                                        </p:attrNameLst>
                                      </p:cBhvr>
                                      <p:to>
                                        <p:strVal val="visible"/>
                                      </p:to>
                                    </p:set>
                                    <p:animEffect transition="in" filter="dissolve">
                                      <p:cBhvr>
                                        <p:cTn id="20" dur="500"/>
                                        <p:tgtEl>
                                          <p:spTgt spid="4219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21908"/>
                                        </p:tgtEl>
                                        <p:attrNameLst>
                                          <p:attrName>style.visibility</p:attrName>
                                        </p:attrNameLst>
                                      </p:cBhvr>
                                      <p:to>
                                        <p:strVal val="visible"/>
                                      </p:to>
                                    </p:set>
                                    <p:animEffect transition="in" filter="dissolve">
                                      <p:cBhvr>
                                        <p:cTn id="25" dur="500"/>
                                        <p:tgtEl>
                                          <p:spTgt spid="4219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21909"/>
                                        </p:tgtEl>
                                        <p:attrNameLst>
                                          <p:attrName>style.visibility</p:attrName>
                                        </p:attrNameLst>
                                      </p:cBhvr>
                                      <p:to>
                                        <p:strVal val="visible"/>
                                      </p:to>
                                    </p:set>
                                    <p:animEffect transition="in" filter="dissolve">
                                      <p:cBhvr>
                                        <p:cTn id="30" dur="500"/>
                                        <p:tgtEl>
                                          <p:spTgt spid="421909"/>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421912"/>
                                        </p:tgtEl>
                                        <p:attrNameLst>
                                          <p:attrName>style.visibility</p:attrName>
                                        </p:attrNameLst>
                                      </p:cBhvr>
                                      <p:to>
                                        <p:strVal val="visible"/>
                                      </p:to>
                                    </p:set>
                                    <p:animEffect transition="in" filter="dissolve">
                                      <p:cBhvr>
                                        <p:cTn id="34" dur="500"/>
                                        <p:tgtEl>
                                          <p:spTgt spid="421912"/>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421915"/>
                                        </p:tgtEl>
                                        <p:attrNameLst>
                                          <p:attrName>style.visibility</p:attrName>
                                        </p:attrNameLst>
                                      </p:cBhvr>
                                      <p:to>
                                        <p:strVal val="visible"/>
                                      </p:to>
                                    </p:set>
                                    <p:animEffect transition="in" filter="dissolve">
                                      <p:cBhvr>
                                        <p:cTn id="38" dur="500"/>
                                        <p:tgtEl>
                                          <p:spTgt spid="421915"/>
                                        </p:tgtEl>
                                      </p:cBhvr>
                                    </p:animEffect>
                                  </p:childTnLst>
                                </p:cTn>
                              </p:par>
                            </p:childTnLst>
                          </p:cTn>
                        </p:par>
                        <p:par>
                          <p:cTn id="39" fill="hold" nodeType="afterGroup">
                            <p:stCondLst>
                              <p:cond delay="1500"/>
                            </p:stCondLst>
                            <p:childTnLst>
                              <p:par>
                                <p:cTn id="40" presetID="9" presetClass="entr" presetSubtype="0" fill="hold" nodeType="afterEffect">
                                  <p:stCondLst>
                                    <p:cond delay="0"/>
                                  </p:stCondLst>
                                  <p:childTnLst>
                                    <p:set>
                                      <p:cBhvr>
                                        <p:cTn id="41" dur="1" fill="hold">
                                          <p:stCondLst>
                                            <p:cond delay="0"/>
                                          </p:stCondLst>
                                        </p:cTn>
                                        <p:tgtEl>
                                          <p:spTgt spid="421916"/>
                                        </p:tgtEl>
                                        <p:attrNameLst>
                                          <p:attrName>style.visibility</p:attrName>
                                        </p:attrNameLst>
                                      </p:cBhvr>
                                      <p:to>
                                        <p:strVal val="visible"/>
                                      </p:to>
                                    </p:set>
                                    <p:animEffect transition="in" filter="dissolve">
                                      <p:cBhvr>
                                        <p:cTn id="42" dur="500"/>
                                        <p:tgtEl>
                                          <p:spTgt spid="4219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421919"/>
                                        </p:tgtEl>
                                        <p:attrNameLst>
                                          <p:attrName>style.visibility</p:attrName>
                                        </p:attrNameLst>
                                      </p:cBhvr>
                                      <p:to>
                                        <p:strVal val="visible"/>
                                      </p:to>
                                    </p:set>
                                    <p:animEffect transition="in" filter="wipe(down)">
                                      <p:cBhvr>
                                        <p:cTn id="47" dur="500"/>
                                        <p:tgtEl>
                                          <p:spTgt spid="421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1" grpId="0"/>
      <p:bldP spid="421908" grpId="0"/>
      <p:bldP spid="4219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533400" y="1295400"/>
            <a:ext cx="7620000" cy="4114800"/>
          </a:xfrm>
        </p:spPr>
        <p:txBody>
          <a:bodyPr/>
          <a:lstStyle/>
          <a:p>
            <a:pPr eaLnBrk="1" hangingPunct="1">
              <a:lnSpc>
                <a:spcPct val="90000"/>
              </a:lnSpc>
              <a:buFontTx/>
              <a:buNone/>
            </a:pPr>
            <a:r>
              <a:rPr lang="zh-CN" altLang="en-US" sz="3200" dirty="0" smtClean="0">
                <a:solidFill>
                  <a:srgbClr val="C00000"/>
                </a:solidFill>
                <a:latin typeface="+mn-ea"/>
                <a:cs typeface="Times New Roman" panose="02020603050405020304" pitchFamily="18" charset="0"/>
              </a:rPr>
              <a:t>什么是虚拟内存？</a:t>
            </a:r>
            <a:endParaRPr lang="en-US" altLang="zh-CN" sz="3200" dirty="0" smtClean="0">
              <a:solidFill>
                <a:srgbClr val="C00000"/>
              </a:solidFill>
              <a:latin typeface="+mn-ea"/>
              <a:cs typeface="Times New Roman" panose="02020603050405020304" pitchFamily="18" charset="0"/>
            </a:endParaRPr>
          </a:p>
          <a:p>
            <a:pPr eaLnBrk="1" hangingPunct="1">
              <a:lnSpc>
                <a:spcPct val="90000"/>
              </a:lnSpc>
              <a:buFontTx/>
              <a:buNone/>
            </a:pPr>
            <a:endParaRPr lang="en-US" altLang="zh-CN" dirty="0" smtClean="0">
              <a:latin typeface="+mn-ea"/>
              <a:cs typeface="Times New Roman" panose="02020603050405020304" pitchFamily="18" charset="0"/>
            </a:endParaRPr>
          </a:p>
          <a:p>
            <a:pPr eaLnBrk="1" hangingPunct="1">
              <a:lnSpc>
                <a:spcPct val="90000"/>
              </a:lnSpc>
              <a:buFontTx/>
              <a:buNone/>
            </a:pPr>
            <a:r>
              <a:rPr lang="zh-CN" altLang="en-US" dirty="0" smtClean="0">
                <a:latin typeface="+mn-ea"/>
                <a:cs typeface="Times New Roman" panose="02020603050405020304" pitchFamily="18" charset="0"/>
              </a:rPr>
              <a:t>其包含如下四方面技术手段：</a:t>
            </a: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endParaRPr lang="en-US" altLang="zh-CN" dirty="0" smtClean="0">
              <a:solidFill>
                <a:srgbClr val="FF0000"/>
              </a:solidFill>
              <a:latin typeface="+mn-ea"/>
              <a:cs typeface="Times New Roman" panose="02020603050405020304" pitchFamily="18" charset="0"/>
            </a:endParaRPr>
          </a:p>
          <a:p>
            <a:pPr eaLnBrk="1" hangingPunct="1">
              <a:lnSpc>
                <a:spcPct val="90000"/>
              </a:lnSpc>
              <a:buFontTx/>
              <a:buNone/>
            </a:pPr>
            <a:r>
              <a:rPr lang="zh-CN" altLang="en-US" dirty="0" smtClean="0">
                <a:solidFill>
                  <a:srgbClr val="FF0000"/>
                </a:solidFill>
                <a:latin typeface="+mn-ea"/>
                <a:cs typeface="Times New Roman" panose="02020603050405020304" pitchFamily="18" charset="0"/>
              </a:rPr>
              <a:t>段页管理 部分加载 按需调页 换入换出</a:t>
            </a:r>
            <a:endParaRPr lang="en-US" altLang="zh-CN" dirty="0" smtClean="0">
              <a:solidFill>
                <a:srgbClr val="FF0000"/>
              </a:solidFill>
              <a:latin typeface="+mn-ea"/>
              <a:cs typeface="Times New Roman" panose="02020603050405020304" pitchFamily="18" charset="0"/>
            </a:endParaRPr>
          </a:p>
          <a:p>
            <a:pPr eaLnBrk="1" hangingPunct="1">
              <a:lnSpc>
                <a:spcPct val="90000"/>
              </a:lnSpc>
              <a:buFontTx/>
              <a:buNone/>
            </a:pPr>
            <a:endParaRPr lang="en-US" altLang="zh-CN" dirty="0">
              <a:solidFill>
                <a:srgbClr val="FF0000"/>
              </a:solidFill>
              <a:latin typeface="+mn-ea"/>
              <a:cs typeface="Times New Roman" panose="02020603050405020304" pitchFamily="18" charset="0"/>
            </a:endParaRPr>
          </a:p>
          <a:p>
            <a:pPr eaLnBrk="1" hangingPunct="1">
              <a:lnSpc>
                <a:spcPct val="90000"/>
              </a:lnSpc>
              <a:buFontTx/>
              <a:buNone/>
            </a:pPr>
            <a:r>
              <a:rPr lang="zh-CN" altLang="en-US" dirty="0" smtClean="0">
                <a:latin typeface="+mn-ea"/>
                <a:cs typeface="Times New Roman" panose="02020603050405020304" pitchFamily="18" charset="0"/>
              </a:rPr>
              <a:t>实际效果是：</a:t>
            </a:r>
            <a:r>
              <a:rPr lang="zh-CN" altLang="en-US" dirty="0" smtClean="0">
                <a:solidFill>
                  <a:srgbClr val="FF0000"/>
                </a:solidFill>
                <a:latin typeface="+mn-ea"/>
                <a:cs typeface="Times New Roman" panose="02020603050405020304" pitchFamily="18" charset="0"/>
              </a:rPr>
              <a:t>每个进程都</a:t>
            </a:r>
            <a:r>
              <a:rPr lang="zh-CN" altLang="en-US" dirty="0">
                <a:solidFill>
                  <a:srgbClr val="FF0000"/>
                </a:solidFill>
                <a:latin typeface="+mn-ea"/>
                <a:cs typeface="Times New Roman" panose="02020603050405020304" pitchFamily="18" charset="0"/>
              </a:rPr>
              <a:t>能</a:t>
            </a:r>
            <a:r>
              <a:rPr lang="zh-CN" altLang="en-US" dirty="0" smtClean="0">
                <a:solidFill>
                  <a:srgbClr val="FF0000"/>
                </a:solidFill>
                <a:latin typeface="+mn-ea"/>
                <a:cs typeface="Times New Roman" panose="02020603050405020304" pitchFamily="18" charset="0"/>
              </a:rPr>
              <a:t>占有使用</a:t>
            </a:r>
            <a:r>
              <a:rPr lang="en-US" altLang="zh-CN" dirty="0" smtClean="0">
                <a:solidFill>
                  <a:srgbClr val="FF0000"/>
                </a:solidFill>
                <a:latin typeface="+mn-ea"/>
                <a:cs typeface="Times New Roman" panose="02020603050405020304" pitchFamily="18" charset="0"/>
              </a:rPr>
              <a:t>CPU</a:t>
            </a:r>
            <a:r>
              <a:rPr lang="zh-CN" altLang="en-US" dirty="0" smtClean="0">
                <a:solidFill>
                  <a:srgbClr val="FF0000"/>
                </a:solidFill>
                <a:latin typeface="+mn-ea"/>
                <a:cs typeface="Times New Roman" panose="02020603050405020304" pitchFamily="18" charset="0"/>
              </a:rPr>
              <a:t>可寻址（</a:t>
            </a:r>
            <a:r>
              <a:rPr lang="en-US" altLang="zh-CN" dirty="0" smtClean="0">
                <a:solidFill>
                  <a:srgbClr val="FF0000"/>
                </a:solidFill>
                <a:latin typeface="+mn-ea"/>
                <a:cs typeface="Times New Roman" panose="02020603050405020304" pitchFamily="18" charset="0"/>
              </a:rPr>
              <a:t>32</a:t>
            </a:r>
            <a:r>
              <a:rPr lang="zh-CN" altLang="en-US" dirty="0" smtClean="0">
                <a:solidFill>
                  <a:srgbClr val="FF0000"/>
                </a:solidFill>
                <a:latin typeface="+mn-ea"/>
                <a:cs typeface="Times New Roman" panose="02020603050405020304" pitchFamily="18" charset="0"/>
              </a:rPr>
              <a:t>位机</a:t>
            </a:r>
            <a:r>
              <a:rPr lang="en-US" altLang="zh-CN" dirty="0" smtClean="0">
                <a:solidFill>
                  <a:srgbClr val="FF0000"/>
                </a:solidFill>
                <a:latin typeface="+mn-ea"/>
                <a:cs typeface="Times New Roman" panose="02020603050405020304" pitchFamily="18" charset="0"/>
              </a:rPr>
              <a:t>4G</a:t>
            </a:r>
            <a:r>
              <a:rPr lang="zh-CN" altLang="en-US" dirty="0" smtClean="0">
                <a:solidFill>
                  <a:srgbClr val="FF0000"/>
                </a:solidFill>
                <a:latin typeface="+mn-ea"/>
                <a:cs typeface="Times New Roman" panose="02020603050405020304" pitchFamily="18" charset="0"/>
              </a:rPr>
              <a:t>）的线性地址空间，其可以远大于物理内存空间</a:t>
            </a:r>
            <a:r>
              <a:rPr lang="zh-CN" altLang="en-US" dirty="0">
                <a:solidFill>
                  <a:srgbClr val="FF0000"/>
                </a:solidFill>
                <a:latin typeface="+mn-ea"/>
                <a:cs typeface="Times New Roman" panose="02020603050405020304" pitchFamily="18" charset="0"/>
              </a:rPr>
              <a:t>。</a:t>
            </a:r>
            <a:endParaRPr lang="en-US" altLang="zh-CN" dirty="0" smtClean="0">
              <a:solidFill>
                <a:srgbClr val="FF0000"/>
              </a:solidFill>
              <a:latin typeface="+mn-ea"/>
              <a:cs typeface="Times New Roman" panose="02020603050405020304" pitchFamily="18" charset="0"/>
            </a:endParaRPr>
          </a:p>
        </p:txBody>
      </p:sp>
      <p:sp>
        <p:nvSpPr>
          <p:cNvPr id="3078" name="Rectangle 2"/>
          <p:cNvSpPr>
            <a:spLocks noGrp="1" noChangeArrowheads="1"/>
          </p:cNvSpPr>
          <p:nvPr>
            <p:ph type="title"/>
          </p:nvPr>
        </p:nvSpPr>
        <p:spPr>
          <a:xfrm>
            <a:off x="3429000" y="304800"/>
            <a:ext cx="2514600" cy="838200"/>
          </a:xfrm>
        </p:spPr>
        <p:txBody>
          <a:bodyPr/>
          <a:lstStyle/>
          <a:p>
            <a:pPr eaLnBrk="1" hangingPunct="1"/>
            <a:r>
              <a:rPr lang="en-US" altLang="zh-CN" sz="2400" u="sng" smtClean="0">
                <a:solidFill>
                  <a:srgbClr val="6600FF"/>
                </a:solidFill>
                <a:ea typeface="ＭＳ Ｐゴシック" pitchFamily="34" charset="-128"/>
              </a:rPr>
              <a:t> </a:t>
            </a:r>
            <a:r>
              <a:rPr lang="zh-CN" altLang="en-US" u="sng" smtClean="0">
                <a:solidFill>
                  <a:srgbClr val="6600FF"/>
                </a:solidFill>
                <a:latin typeface="黑体" pitchFamily="2" charset="-122"/>
                <a:ea typeface="黑体" pitchFamily="2" charset="-122"/>
              </a:rPr>
              <a:t>操作系统</a:t>
            </a:r>
            <a:endParaRPr lang="zh-CN" altLang="en-US" sz="2400" i="1" smtClean="0">
              <a:solidFill>
                <a:srgbClr val="6600FF"/>
              </a:solidFill>
              <a:ea typeface="ＭＳ Ｐゴシック" pitchFamily="34" charset="-128"/>
            </a:endParaRPr>
          </a:p>
        </p:txBody>
      </p:sp>
    </p:spTree>
    <p:extLst>
      <p:ext uri="{BB962C8B-B14F-4D97-AF65-F5344CB8AC3E}">
        <p14:creationId xmlns="" xmlns:p14="http://schemas.microsoft.com/office/powerpoint/2010/main" val="347638749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 calcmode="lin" valueType="num">
                                      <p:cBhvr additive="base">
                                        <p:cTn id="7"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 calcmode="lin" valueType="num">
                                      <p:cBhvr additive="base">
                                        <p:cTn id="13"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 calcmode="lin" valueType="num">
                                      <p:cBhvr additive="base">
                                        <p:cTn id="19"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j029198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3" name="Rectangle 4"/>
          <p:cNvSpPr>
            <a:spLocks noChangeArrowheads="1"/>
          </p:cNvSpPr>
          <p:nvPr/>
        </p:nvSpPr>
        <p:spPr bwMode="auto">
          <a:xfrm>
            <a:off x="1219200" y="1828800"/>
            <a:ext cx="6858000" cy="3810000"/>
          </a:xfrm>
          <a:prstGeom prst="rect">
            <a:avLst/>
          </a:prstGeom>
          <a:noFill/>
          <a:ln w="9525">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en-US" altLang="zh-CN" sz="4000">
                <a:solidFill>
                  <a:srgbClr val="FF0000"/>
                </a:solidFill>
                <a:latin typeface="黑体" pitchFamily="2" charset="-122"/>
                <a:ea typeface="黑体" pitchFamily="2" charset="-122"/>
              </a:rPr>
              <a:t>  </a:t>
            </a:r>
            <a:r>
              <a:rPr lang="zh-CN" altLang="en-US" sz="4000">
                <a:solidFill>
                  <a:srgbClr val="FF0000"/>
                </a:solidFill>
                <a:latin typeface="黑体" pitchFamily="2" charset="-122"/>
                <a:ea typeface="黑体" pitchFamily="2" charset="-122"/>
              </a:rPr>
              <a:t>如何实现虚拟内存？</a:t>
            </a:r>
            <a:r>
              <a:rPr lang="zh-CN" altLang="en-US" sz="3600"/>
              <a:t/>
            </a:r>
            <a:br>
              <a:rPr lang="zh-CN" altLang="en-US" sz="3600"/>
            </a:br>
            <a:r>
              <a:rPr lang="zh-CN" altLang="en-US" sz="3600"/>
              <a:t>     </a:t>
            </a:r>
            <a:r>
              <a:rPr lang="zh-CN" altLang="en-US" sz="3600">
                <a:solidFill>
                  <a:srgbClr val="000099"/>
                </a:solidFill>
              </a:rPr>
              <a:t>（</a:t>
            </a:r>
            <a:r>
              <a:rPr lang="en-US" altLang="zh-CN" sz="3600">
                <a:solidFill>
                  <a:srgbClr val="000099"/>
                </a:solidFill>
              </a:rPr>
              <a:t>1</a:t>
            </a:r>
            <a:r>
              <a:rPr lang="zh-CN" altLang="en-US" sz="3600">
                <a:solidFill>
                  <a:srgbClr val="000099"/>
                </a:solidFill>
              </a:rPr>
              <a:t>）交换与调页</a:t>
            </a:r>
            <a:br>
              <a:rPr lang="zh-CN" altLang="en-US" sz="3600">
                <a:solidFill>
                  <a:srgbClr val="000099"/>
                </a:solidFill>
              </a:rPr>
            </a:br>
            <a:r>
              <a:rPr lang="zh-CN" altLang="en-US" sz="3600">
                <a:solidFill>
                  <a:srgbClr val="000099"/>
                </a:solidFill>
              </a:rPr>
              <a:t>     （</a:t>
            </a:r>
            <a:r>
              <a:rPr lang="en-US" altLang="zh-CN" sz="3600">
                <a:solidFill>
                  <a:srgbClr val="000099"/>
                </a:solidFill>
              </a:rPr>
              <a:t>2</a:t>
            </a:r>
            <a:r>
              <a:rPr lang="zh-CN" altLang="en-US" sz="3600">
                <a:solidFill>
                  <a:srgbClr val="000099"/>
                </a:solidFill>
              </a:rPr>
              <a:t>）页表的改造</a:t>
            </a:r>
            <a:br>
              <a:rPr lang="zh-CN" altLang="en-US" sz="3600">
                <a:solidFill>
                  <a:srgbClr val="000099"/>
                </a:solidFill>
              </a:rPr>
            </a:br>
            <a:r>
              <a:rPr lang="zh-CN" altLang="en-US" sz="3600">
                <a:solidFill>
                  <a:srgbClr val="000099"/>
                </a:solidFill>
              </a:rPr>
              <a:t>     （</a:t>
            </a:r>
            <a:r>
              <a:rPr lang="en-US" altLang="zh-CN" sz="3600">
                <a:solidFill>
                  <a:srgbClr val="000099"/>
                </a:solidFill>
              </a:rPr>
              <a:t>3</a:t>
            </a:r>
            <a:r>
              <a:rPr lang="zh-CN" altLang="en-US" sz="3600">
                <a:solidFill>
                  <a:srgbClr val="000099"/>
                </a:solidFill>
              </a:rPr>
              <a:t>）请求调页过程</a:t>
            </a:r>
            <a:endParaRPr lang="zh-CN" altLang="en-US" sz="4400">
              <a:solidFill>
                <a:srgbClr val="000099"/>
              </a:solidFill>
              <a:latin typeface="楷体_GB2312" pitchFamily="49" charset="-122"/>
              <a:ea typeface="楷体_GB2312" pitchFamily="49" charset="-122"/>
            </a:endParaRPr>
          </a:p>
        </p:txBody>
      </p:sp>
      <p:sp>
        <p:nvSpPr>
          <p:cNvPr id="10244" name="Rectangle 2"/>
          <p:cNvSpPr>
            <a:spLocks noChangeArrowheads="1"/>
          </p:cNvSpPr>
          <p:nvPr/>
        </p:nvSpPr>
        <p:spPr bwMode="auto">
          <a:xfrm>
            <a:off x="2209800" y="490538"/>
            <a:ext cx="5181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9.2 </a:t>
            </a:r>
            <a:r>
              <a:rPr lang="zh-CN" altLang="en-US" sz="3200">
                <a:latin typeface="黑体" pitchFamily="2" charset="-122"/>
                <a:ea typeface="黑体" pitchFamily="2" charset="-122"/>
              </a:rPr>
              <a:t>按需调页（请求调页）</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j029198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8995" name="Rectangle 3"/>
          <p:cNvSpPr>
            <a:spLocks noChangeArrowheads="1"/>
          </p:cNvSpPr>
          <p:nvPr/>
        </p:nvSpPr>
        <p:spPr bwMode="auto">
          <a:xfrm>
            <a:off x="1219200" y="1828800"/>
            <a:ext cx="7162800" cy="4343400"/>
          </a:xfrm>
          <a:prstGeom prst="rect">
            <a:avLst/>
          </a:prstGeom>
          <a:noFill/>
          <a:ln w="9525">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Tx/>
              <a:buSzTx/>
              <a:buFontTx/>
              <a:buNone/>
            </a:pPr>
            <a:r>
              <a:rPr lang="zh-CN" altLang="en-US" sz="2400">
                <a:solidFill>
                  <a:srgbClr val="000099"/>
                </a:solidFill>
              </a:rPr>
              <a:t>（</a:t>
            </a:r>
            <a:r>
              <a:rPr lang="en-US" altLang="zh-CN" sz="2400">
                <a:solidFill>
                  <a:srgbClr val="000099"/>
                </a:solidFill>
              </a:rPr>
              <a:t>1</a:t>
            </a:r>
            <a:r>
              <a:rPr lang="zh-CN" altLang="en-US" sz="2400">
                <a:solidFill>
                  <a:srgbClr val="000099"/>
                </a:solidFill>
              </a:rPr>
              <a:t>）整个程序装入内存执行，内存不够不能运行</a:t>
            </a:r>
            <a:br>
              <a:rPr lang="zh-CN" altLang="en-US" sz="2400">
                <a:solidFill>
                  <a:srgbClr val="000099"/>
                </a:solidFill>
              </a:rPr>
            </a:br>
            <a:r>
              <a:rPr lang="zh-CN" altLang="en-US" sz="2400">
                <a:solidFill>
                  <a:srgbClr val="000099"/>
                </a:solidFill>
              </a:rPr>
              <a:t>（</a:t>
            </a:r>
            <a:r>
              <a:rPr lang="en-US" altLang="zh-CN" sz="2400">
                <a:solidFill>
                  <a:srgbClr val="000099"/>
                </a:solidFill>
              </a:rPr>
              <a:t>2</a:t>
            </a:r>
            <a:r>
              <a:rPr lang="zh-CN" altLang="en-US" sz="2400">
                <a:solidFill>
                  <a:srgbClr val="000099"/>
                </a:solidFill>
              </a:rPr>
              <a:t>）内存不足时</a:t>
            </a:r>
            <a:r>
              <a:rPr lang="zh-CN" altLang="en-US" sz="2400">
                <a:solidFill>
                  <a:srgbClr val="CC0000"/>
                </a:solidFill>
              </a:rPr>
              <a:t>以进程为单位</a:t>
            </a:r>
            <a:r>
              <a:rPr lang="zh-CN" altLang="en-US" sz="2400">
                <a:solidFill>
                  <a:srgbClr val="000099"/>
                </a:solidFill>
              </a:rPr>
              <a:t>在内外存之间</a:t>
            </a:r>
            <a:r>
              <a:rPr lang="zh-CN" altLang="en-US" sz="2400">
                <a:solidFill>
                  <a:srgbClr val="CC0000"/>
                </a:solidFill>
              </a:rPr>
              <a:t>交换</a:t>
            </a:r>
            <a:r>
              <a:rPr lang="zh-CN" altLang="en-US" sz="2400">
                <a:solidFill>
                  <a:srgbClr val="000099"/>
                </a:solidFill>
              </a:rPr>
              <a:t/>
            </a:r>
            <a:br>
              <a:rPr lang="zh-CN" altLang="en-US" sz="2400">
                <a:solidFill>
                  <a:srgbClr val="000099"/>
                </a:solidFill>
              </a:rPr>
            </a:br>
            <a:r>
              <a:rPr lang="zh-CN" altLang="en-US" sz="2400">
                <a:solidFill>
                  <a:srgbClr val="000099"/>
                </a:solidFill>
              </a:rPr>
              <a:t>（</a:t>
            </a:r>
            <a:r>
              <a:rPr lang="en-US" altLang="zh-CN" sz="2400">
                <a:solidFill>
                  <a:srgbClr val="000099"/>
                </a:solidFill>
              </a:rPr>
              <a:t>3</a:t>
            </a:r>
            <a:r>
              <a:rPr lang="zh-CN" altLang="en-US" sz="2400">
                <a:solidFill>
                  <a:srgbClr val="000099"/>
                </a:solidFill>
              </a:rPr>
              <a:t>）</a:t>
            </a:r>
            <a:r>
              <a:rPr lang="zh-CN" altLang="en-US" sz="2400">
                <a:solidFill>
                  <a:srgbClr val="CC0000"/>
                </a:solidFill>
              </a:rPr>
              <a:t>调页</a:t>
            </a:r>
            <a:r>
              <a:rPr lang="zh-CN" altLang="en-US" sz="2400">
                <a:solidFill>
                  <a:srgbClr val="000099"/>
                </a:solidFill>
              </a:rPr>
              <a:t>，也称惰性交换，</a:t>
            </a:r>
            <a:r>
              <a:rPr lang="zh-CN" altLang="en-US" sz="2400">
                <a:solidFill>
                  <a:srgbClr val="CC0000"/>
                </a:solidFill>
              </a:rPr>
              <a:t>以页为单位</a:t>
            </a:r>
            <a:r>
              <a:rPr lang="zh-CN" altLang="en-US" sz="2400">
                <a:solidFill>
                  <a:srgbClr val="000099"/>
                </a:solidFill>
              </a:rPr>
              <a:t>在内外存</a:t>
            </a:r>
            <a:br>
              <a:rPr lang="zh-CN" altLang="en-US" sz="2400">
                <a:solidFill>
                  <a:srgbClr val="000099"/>
                </a:solidFill>
              </a:rPr>
            </a:br>
            <a:r>
              <a:rPr lang="zh-CN" altLang="en-US" sz="2400">
                <a:solidFill>
                  <a:srgbClr val="000099"/>
                </a:solidFill>
              </a:rPr>
              <a:t>          之间交换</a:t>
            </a:r>
            <a:br>
              <a:rPr lang="zh-CN" altLang="en-US" sz="2400">
                <a:solidFill>
                  <a:srgbClr val="000099"/>
                </a:solidFill>
              </a:rPr>
            </a:br>
            <a:r>
              <a:rPr lang="zh-CN" altLang="en-US" sz="2400">
                <a:solidFill>
                  <a:srgbClr val="000099"/>
                </a:solidFill>
              </a:rPr>
              <a:t>（</a:t>
            </a:r>
            <a:r>
              <a:rPr lang="en-US" altLang="zh-CN" sz="2400">
                <a:solidFill>
                  <a:srgbClr val="000099"/>
                </a:solidFill>
              </a:rPr>
              <a:t>4</a:t>
            </a:r>
            <a:r>
              <a:rPr lang="zh-CN" altLang="en-US" sz="2400">
                <a:solidFill>
                  <a:srgbClr val="000099"/>
                </a:solidFill>
              </a:rPr>
              <a:t>）</a:t>
            </a:r>
            <a:r>
              <a:rPr lang="zh-CN" altLang="en-US" sz="2400">
                <a:solidFill>
                  <a:srgbClr val="CC0000"/>
                </a:solidFill>
              </a:rPr>
              <a:t>请求调页</a:t>
            </a:r>
            <a:r>
              <a:rPr lang="zh-CN" altLang="en-US" sz="2400">
                <a:solidFill>
                  <a:srgbClr val="000099"/>
                </a:solidFill>
              </a:rPr>
              <a:t>，也称</a:t>
            </a:r>
            <a:r>
              <a:rPr lang="zh-CN" altLang="en-US" sz="2400">
                <a:solidFill>
                  <a:srgbClr val="CC0000"/>
                </a:solidFill>
              </a:rPr>
              <a:t>按需调页</a:t>
            </a:r>
            <a:r>
              <a:rPr lang="zh-CN" altLang="en-US" sz="2400">
                <a:solidFill>
                  <a:srgbClr val="000099"/>
                </a:solidFill>
              </a:rPr>
              <a:t>，即对不在内存中</a:t>
            </a:r>
            <a:br>
              <a:rPr lang="zh-CN" altLang="en-US" sz="2400">
                <a:solidFill>
                  <a:srgbClr val="000099"/>
                </a:solidFill>
              </a:rPr>
            </a:br>
            <a:r>
              <a:rPr lang="zh-CN" altLang="en-US" sz="2400">
                <a:solidFill>
                  <a:srgbClr val="000099"/>
                </a:solidFill>
              </a:rPr>
              <a:t>         的“页”，当进程执行时要用时才调入，否则</a:t>
            </a:r>
            <a:br>
              <a:rPr lang="zh-CN" altLang="en-US" sz="2400">
                <a:solidFill>
                  <a:srgbClr val="000099"/>
                </a:solidFill>
              </a:rPr>
            </a:br>
            <a:r>
              <a:rPr lang="zh-CN" altLang="en-US" sz="2400">
                <a:solidFill>
                  <a:srgbClr val="000099"/>
                </a:solidFill>
              </a:rPr>
              <a:t>         有可能到程序结束时也不会调入</a:t>
            </a:r>
          </a:p>
        </p:txBody>
      </p:sp>
      <p:sp>
        <p:nvSpPr>
          <p:cNvPr id="11268" name="Rectangle 5"/>
          <p:cNvSpPr>
            <a:spLocks noGrp="1" noChangeArrowheads="1"/>
          </p:cNvSpPr>
          <p:nvPr>
            <p:ph type="title"/>
          </p:nvPr>
        </p:nvSpPr>
        <p:spPr>
          <a:noFill/>
        </p:spPr>
        <p:txBody>
          <a:bodyPr/>
          <a:lstStyle/>
          <a:p>
            <a:pPr eaLnBrk="1" hangingPunct="1"/>
            <a:r>
              <a:rPr lang="zh-CN" altLang="en-US" smtClean="0"/>
              <a:t>从交换到调页</a:t>
            </a:r>
          </a:p>
        </p:txBody>
      </p:sp>
      <p:sp>
        <p:nvSpPr>
          <p:cNvPr id="468999" name="AutoShape 7"/>
          <p:cNvSpPr>
            <a:spLocks noChangeArrowheads="1"/>
          </p:cNvSpPr>
          <p:nvPr/>
        </p:nvSpPr>
        <p:spPr bwMode="auto">
          <a:xfrm rot="5400000">
            <a:off x="-914400" y="3886200"/>
            <a:ext cx="3505200" cy="304800"/>
          </a:xfrm>
          <a:custGeom>
            <a:avLst/>
            <a:gdLst>
              <a:gd name="T0" fmla="*/ 482492890 w 21600"/>
              <a:gd name="T1" fmla="*/ 0 h 21600"/>
              <a:gd name="T2" fmla="*/ 0 w 21600"/>
              <a:gd name="T3" fmla="*/ 2150533 h 21600"/>
              <a:gd name="T4" fmla="*/ 482492890 w 21600"/>
              <a:gd name="T5" fmla="*/ 4301067 h 21600"/>
              <a:gd name="T6" fmla="*/ 568816067 w 21600"/>
              <a:gd name="T7" fmla="*/ 2150533 h 21600"/>
              <a:gd name="T8" fmla="*/ 17694720 60000 65536"/>
              <a:gd name="T9" fmla="*/ 11796480 60000 65536"/>
              <a:gd name="T10" fmla="*/ 5898240 60000 65536"/>
              <a:gd name="T11" fmla="*/ 0 60000 65536"/>
              <a:gd name="T12" fmla="*/ 3375 w 21600"/>
              <a:gd name="T13" fmla="*/ 4500 h 21600"/>
              <a:gd name="T14" fmla="*/ 19688 w 21600"/>
              <a:gd name="T15" fmla="*/ 17100 h 21600"/>
            </a:gdLst>
            <a:ahLst/>
            <a:cxnLst>
              <a:cxn ang="T8">
                <a:pos x="T0" y="T1"/>
              </a:cxn>
              <a:cxn ang="T9">
                <a:pos x="T2" y="T3"/>
              </a:cxn>
              <a:cxn ang="T10">
                <a:pos x="T4" y="T5"/>
              </a:cxn>
              <a:cxn ang="T11">
                <a:pos x="T6" y="T7"/>
              </a:cxn>
            </a:cxnLst>
            <a:rect l="T12" t="T13" r="T14" b="T15"/>
            <a:pathLst>
              <a:path w="21600" h="21600">
                <a:moveTo>
                  <a:pt x="18322" y="0"/>
                </a:moveTo>
                <a:lnTo>
                  <a:pt x="18322" y="4500"/>
                </a:lnTo>
                <a:lnTo>
                  <a:pt x="3375" y="4500"/>
                </a:lnTo>
                <a:lnTo>
                  <a:pt x="3375" y="17100"/>
                </a:lnTo>
                <a:lnTo>
                  <a:pt x="18322" y="17100"/>
                </a:lnTo>
                <a:lnTo>
                  <a:pt x="18322" y="21600"/>
                </a:lnTo>
                <a:lnTo>
                  <a:pt x="21600" y="10800"/>
                </a:lnTo>
                <a:lnTo>
                  <a:pt x="18322" y="0"/>
                </a:lnTo>
                <a:close/>
              </a:path>
              <a:path w="21600" h="21600">
                <a:moveTo>
                  <a:pt x="1350" y="4500"/>
                </a:moveTo>
                <a:lnTo>
                  <a:pt x="1350" y="17100"/>
                </a:lnTo>
                <a:lnTo>
                  <a:pt x="2700" y="17100"/>
                </a:lnTo>
                <a:lnTo>
                  <a:pt x="2700" y="4500"/>
                </a:lnTo>
                <a:lnTo>
                  <a:pt x="1350" y="4500"/>
                </a:lnTo>
                <a:close/>
              </a:path>
              <a:path w="21600" h="21600">
                <a:moveTo>
                  <a:pt x="0" y="4500"/>
                </a:moveTo>
                <a:lnTo>
                  <a:pt x="0" y="17100"/>
                </a:lnTo>
                <a:lnTo>
                  <a:pt x="675" y="17100"/>
                </a:lnTo>
                <a:lnTo>
                  <a:pt x="675" y="4500"/>
                </a:lnTo>
                <a:lnTo>
                  <a:pt x="0" y="4500"/>
                </a:lnTo>
                <a:close/>
              </a:path>
            </a:pathLst>
          </a:cu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0" name="Rectangle 8"/>
          <p:cNvSpPr>
            <a:spLocks noChangeArrowheads="1"/>
          </p:cNvSpPr>
          <p:nvPr/>
        </p:nvSpPr>
        <p:spPr bwMode="auto">
          <a:xfrm>
            <a:off x="457200" y="1752600"/>
            <a:ext cx="762000" cy="457200"/>
          </a:xfrm>
          <a:prstGeom prst="rect">
            <a:avLst/>
          </a:prstGeom>
          <a:solidFill>
            <a:srgbClr val="FFFFFF">
              <a:alpha val="0"/>
            </a:srgbClr>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早期</a:t>
            </a:r>
          </a:p>
        </p:txBody>
      </p:sp>
      <p:sp>
        <p:nvSpPr>
          <p:cNvPr id="469001" name="Rectangle 9"/>
          <p:cNvSpPr>
            <a:spLocks noChangeArrowheads="1"/>
          </p:cNvSpPr>
          <p:nvPr/>
        </p:nvSpPr>
        <p:spPr bwMode="auto">
          <a:xfrm>
            <a:off x="457200" y="5791200"/>
            <a:ext cx="762000" cy="533400"/>
          </a:xfrm>
          <a:prstGeom prst="rect">
            <a:avLst/>
          </a:prstGeom>
          <a:solidFill>
            <a:srgbClr val="FFFFFF">
              <a:alpha val="0"/>
            </a:srgbClr>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现在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9000"/>
                                        </p:tgtEl>
                                        <p:attrNameLst>
                                          <p:attrName>style.visibility</p:attrName>
                                        </p:attrNameLst>
                                      </p:cBhvr>
                                      <p:to>
                                        <p:strVal val="visible"/>
                                      </p:to>
                                    </p:set>
                                    <p:animEffect transition="in" filter="wipe(up)">
                                      <p:cBhvr>
                                        <p:cTn id="7" dur="500"/>
                                        <p:tgtEl>
                                          <p:spTgt spid="46900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68999"/>
                                        </p:tgtEl>
                                        <p:attrNameLst>
                                          <p:attrName>style.visibility</p:attrName>
                                        </p:attrNameLst>
                                      </p:cBhvr>
                                      <p:to>
                                        <p:strVal val="visible"/>
                                      </p:to>
                                    </p:set>
                                    <p:animEffect transition="in" filter="wipe(up)">
                                      <p:cBhvr>
                                        <p:cTn id="11" dur="500"/>
                                        <p:tgtEl>
                                          <p:spTgt spid="468999"/>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69001"/>
                                        </p:tgtEl>
                                        <p:attrNameLst>
                                          <p:attrName>style.visibility</p:attrName>
                                        </p:attrNameLst>
                                      </p:cBhvr>
                                      <p:to>
                                        <p:strVal val="visible"/>
                                      </p:to>
                                    </p:set>
                                    <p:animEffect transition="in" filter="wipe(up)">
                                      <p:cBhvr>
                                        <p:cTn id="15" dur="500"/>
                                        <p:tgtEl>
                                          <p:spTgt spid="46900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68995">
                                            <p:bg/>
                                          </p:spTgt>
                                        </p:tgtEl>
                                        <p:attrNameLst>
                                          <p:attrName>style.visibility</p:attrName>
                                        </p:attrNameLst>
                                      </p:cBhvr>
                                      <p:to>
                                        <p:strVal val="visible"/>
                                      </p:to>
                                    </p:set>
                                    <p:animEffect transition="in" filter="wipe(up)">
                                      <p:cBhvr>
                                        <p:cTn id="19" dur="500"/>
                                        <p:tgtEl>
                                          <p:spTgt spid="468995">
                                            <p:bg/>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68995">
                                            <p:txEl>
                                              <p:pRg st="0" end="0"/>
                                            </p:txEl>
                                          </p:spTgt>
                                        </p:tgtEl>
                                        <p:attrNameLst>
                                          <p:attrName>style.visibility</p:attrName>
                                        </p:attrNameLst>
                                      </p:cBhvr>
                                      <p:to>
                                        <p:strVal val="visible"/>
                                      </p:to>
                                    </p:set>
                                    <p:animEffect transition="in" filter="wipe(up)">
                                      <p:cBhvr>
                                        <p:cTn id="23" dur="500"/>
                                        <p:tgtEl>
                                          <p:spTgt spid="4689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animBg="1"/>
      <p:bldP spid="468999" grpId="0" animBg="1"/>
      <p:bldP spid="469000" grpId="0" animBg="1"/>
      <p:bldP spid="4690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从段页式内存管理开始</a:t>
            </a:r>
          </a:p>
        </p:txBody>
      </p:sp>
      <p:graphicFrame>
        <p:nvGraphicFramePr>
          <p:cNvPr id="12291"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12448" name="剪辑" r:id="rId3" imgW="2166845" imgH="2287575" progId="">
              <p:embed/>
            </p:oleObj>
          </a:graphicData>
        </a:graphic>
      </p:graphicFrame>
      <p:grpSp>
        <p:nvGrpSpPr>
          <p:cNvPr id="12292" name="Group 4"/>
          <p:cNvGrpSpPr>
            <a:grpSpLocks/>
          </p:cNvGrpSpPr>
          <p:nvPr/>
        </p:nvGrpSpPr>
        <p:grpSpPr bwMode="auto">
          <a:xfrm>
            <a:off x="4084638" y="4648200"/>
            <a:ext cx="2392362" cy="1905000"/>
            <a:chOff x="2621" y="2880"/>
            <a:chExt cx="1411" cy="1200"/>
          </a:xfrm>
        </p:grpSpPr>
        <p:sp>
          <p:nvSpPr>
            <p:cNvPr id="12346" name="Rectangle 5"/>
            <p:cNvSpPr>
              <a:spLocks noChangeArrowheads="1"/>
            </p:cNvSpPr>
            <p:nvPr/>
          </p:nvSpPr>
          <p:spPr bwMode="auto">
            <a:xfrm>
              <a:off x="2621" y="2880"/>
              <a:ext cx="940" cy="269"/>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页框号</a:t>
              </a:r>
            </a:p>
          </p:txBody>
        </p:sp>
        <p:sp>
          <p:nvSpPr>
            <p:cNvPr id="12347" name="Rectangle 6"/>
            <p:cNvSpPr>
              <a:spLocks noChangeArrowheads="1"/>
            </p:cNvSpPr>
            <p:nvPr/>
          </p:nvSpPr>
          <p:spPr bwMode="auto">
            <a:xfrm>
              <a:off x="3528" y="2880"/>
              <a:ext cx="504" cy="269"/>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保护</a:t>
              </a:r>
            </a:p>
          </p:txBody>
        </p:sp>
        <p:sp>
          <p:nvSpPr>
            <p:cNvPr id="12348" name="Rectangle 7"/>
            <p:cNvSpPr>
              <a:spLocks noChangeArrowheads="1"/>
            </p:cNvSpPr>
            <p:nvPr/>
          </p:nvSpPr>
          <p:spPr bwMode="auto">
            <a:xfrm>
              <a:off x="2621" y="3139"/>
              <a:ext cx="940" cy="221"/>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5</a:t>
              </a:r>
            </a:p>
          </p:txBody>
        </p:sp>
        <p:sp>
          <p:nvSpPr>
            <p:cNvPr id="12349" name="Rectangle 8"/>
            <p:cNvSpPr>
              <a:spLocks noChangeArrowheads="1"/>
            </p:cNvSpPr>
            <p:nvPr/>
          </p:nvSpPr>
          <p:spPr bwMode="auto">
            <a:xfrm>
              <a:off x="3528" y="3139"/>
              <a:ext cx="504" cy="221"/>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a:t>
              </a:r>
            </a:p>
          </p:txBody>
        </p:sp>
        <p:sp>
          <p:nvSpPr>
            <p:cNvPr id="12350" name="Rectangle 9"/>
            <p:cNvSpPr>
              <a:spLocks noChangeArrowheads="1"/>
            </p:cNvSpPr>
            <p:nvPr/>
          </p:nvSpPr>
          <p:spPr bwMode="auto">
            <a:xfrm>
              <a:off x="2621" y="336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1</a:t>
              </a:r>
            </a:p>
          </p:txBody>
        </p:sp>
        <p:sp>
          <p:nvSpPr>
            <p:cNvPr id="12351" name="Rectangle 10"/>
            <p:cNvSpPr>
              <a:spLocks noChangeArrowheads="1"/>
            </p:cNvSpPr>
            <p:nvPr/>
          </p:nvSpPr>
          <p:spPr bwMode="auto">
            <a:xfrm>
              <a:off x="3528" y="336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R/W</a:t>
              </a:r>
            </a:p>
          </p:txBody>
        </p:sp>
        <p:sp>
          <p:nvSpPr>
            <p:cNvPr id="12352" name="Rectangle 11"/>
            <p:cNvSpPr>
              <a:spLocks noChangeArrowheads="1"/>
            </p:cNvSpPr>
            <p:nvPr/>
          </p:nvSpPr>
          <p:spPr bwMode="auto">
            <a:xfrm>
              <a:off x="2621" y="360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3</a:t>
              </a:r>
            </a:p>
          </p:txBody>
        </p:sp>
        <p:sp>
          <p:nvSpPr>
            <p:cNvPr id="12353" name="Rectangle 12"/>
            <p:cNvSpPr>
              <a:spLocks noChangeArrowheads="1"/>
            </p:cNvSpPr>
            <p:nvPr/>
          </p:nvSpPr>
          <p:spPr bwMode="auto">
            <a:xfrm>
              <a:off x="3528" y="360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R/W</a:t>
              </a:r>
            </a:p>
          </p:txBody>
        </p:sp>
        <p:sp>
          <p:nvSpPr>
            <p:cNvPr id="12354" name="Rectangle 13"/>
            <p:cNvSpPr>
              <a:spLocks noChangeArrowheads="1"/>
            </p:cNvSpPr>
            <p:nvPr/>
          </p:nvSpPr>
          <p:spPr bwMode="auto">
            <a:xfrm>
              <a:off x="2621" y="3840"/>
              <a:ext cx="940"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7</a:t>
              </a:r>
            </a:p>
          </p:txBody>
        </p:sp>
        <p:sp>
          <p:nvSpPr>
            <p:cNvPr id="12355" name="Rectangle 14"/>
            <p:cNvSpPr>
              <a:spLocks noChangeArrowheads="1"/>
            </p:cNvSpPr>
            <p:nvPr/>
          </p:nvSpPr>
          <p:spPr bwMode="auto">
            <a:xfrm>
              <a:off x="3528" y="3840"/>
              <a:ext cx="504" cy="240"/>
            </a:xfrm>
            <a:prstGeom prst="rect">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a:t>
              </a:r>
            </a:p>
          </p:txBody>
        </p:sp>
      </p:grpSp>
      <p:grpSp>
        <p:nvGrpSpPr>
          <p:cNvPr id="12293" name="Group 15"/>
          <p:cNvGrpSpPr>
            <a:grpSpLocks/>
          </p:cNvGrpSpPr>
          <p:nvPr/>
        </p:nvGrpSpPr>
        <p:grpSpPr bwMode="auto">
          <a:xfrm>
            <a:off x="4329113" y="1447800"/>
            <a:ext cx="4724400" cy="1916113"/>
            <a:chOff x="2640" y="761"/>
            <a:chExt cx="2935" cy="1207"/>
          </a:xfrm>
        </p:grpSpPr>
        <p:sp>
          <p:nvSpPr>
            <p:cNvPr id="12326" name="Rectangle 16"/>
            <p:cNvSpPr>
              <a:spLocks noChangeArrowheads="1"/>
            </p:cNvSpPr>
            <p:nvPr/>
          </p:nvSpPr>
          <p:spPr bwMode="auto">
            <a:xfrm>
              <a:off x="3226" y="761"/>
              <a:ext cx="910" cy="269"/>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基址</a:t>
              </a:r>
            </a:p>
          </p:txBody>
        </p:sp>
        <p:sp>
          <p:nvSpPr>
            <p:cNvPr id="12327" name="Rectangle 17"/>
            <p:cNvSpPr>
              <a:spLocks noChangeArrowheads="1"/>
            </p:cNvSpPr>
            <p:nvPr/>
          </p:nvSpPr>
          <p:spPr bwMode="auto">
            <a:xfrm>
              <a:off x="4135" y="761"/>
              <a:ext cx="952" cy="269"/>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长度</a:t>
              </a:r>
            </a:p>
          </p:txBody>
        </p:sp>
        <p:sp>
          <p:nvSpPr>
            <p:cNvPr id="12328" name="Rectangle 18"/>
            <p:cNvSpPr>
              <a:spLocks noChangeArrowheads="1"/>
            </p:cNvSpPr>
            <p:nvPr/>
          </p:nvSpPr>
          <p:spPr bwMode="auto">
            <a:xfrm>
              <a:off x="5087" y="761"/>
              <a:ext cx="488" cy="269"/>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保护</a:t>
              </a:r>
            </a:p>
          </p:txBody>
        </p:sp>
        <p:sp>
          <p:nvSpPr>
            <p:cNvPr id="12329" name="Rectangle 19"/>
            <p:cNvSpPr>
              <a:spLocks noChangeArrowheads="1"/>
            </p:cNvSpPr>
            <p:nvPr/>
          </p:nvSpPr>
          <p:spPr bwMode="auto">
            <a:xfrm>
              <a:off x="2640" y="761"/>
              <a:ext cx="586" cy="269"/>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000"/>
                <a:t>段号</a:t>
              </a:r>
            </a:p>
          </p:txBody>
        </p:sp>
        <p:sp>
          <p:nvSpPr>
            <p:cNvPr id="12330" name="Rectangle 20"/>
            <p:cNvSpPr>
              <a:spLocks noChangeArrowheads="1"/>
            </p:cNvSpPr>
            <p:nvPr/>
          </p:nvSpPr>
          <p:spPr bwMode="auto">
            <a:xfrm>
              <a:off x="3226" y="1027"/>
              <a:ext cx="910" cy="221"/>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0x4000</a:t>
              </a:r>
            </a:p>
          </p:txBody>
        </p:sp>
        <p:sp>
          <p:nvSpPr>
            <p:cNvPr id="12331" name="Rectangle 21"/>
            <p:cNvSpPr>
              <a:spLocks noChangeArrowheads="1"/>
            </p:cNvSpPr>
            <p:nvPr/>
          </p:nvSpPr>
          <p:spPr bwMode="auto">
            <a:xfrm>
              <a:off x="4135" y="1027"/>
              <a:ext cx="952" cy="221"/>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0x0800</a:t>
              </a:r>
            </a:p>
          </p:txBody>
        </p:sp>
        <p:sp>
          <p:nvSpPr>
            <p:cNvPr id="12332" name="Rectangle 22"/>
            <p:cNvSpPr>
              <a:spLocks noChangeArrowheads="1"/>
            </p:cNvSpPr>
            <p:nvPr/>
          </p:nvSpPr>
          <p:spPr bwMode="auto">
            <a:xfrm>
              <a:off x="5087" y="1027"/>
              <a:ext cx="488" cy="221"/>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a:t>
              </a:r>
            </a:p>
          </p:txBody>
        </p:sp>
        <p:sp>
          <p:nvSpPr>
            <p:cNvPr id="12333" name="Rectangle 23"/>
            <p:cNvSpPr>
              <a:spLocks noChangeArrowheads="1"/>
            </p:cNvSpPr>
            <p:nvPr/>
          </p:nvSpPr>
          <p:spPr bwMode="auto">
            <a:xfrm>
              <a:off x="2640" y="1027"/>
              <a:ext cx="586" cy="221"/>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a:t>
              </a:r>
            </a:p>
          </p:txBody>
        </p:sp>
        <p:sp>
          <p:nvSpPr>
            <p:cNvPr id="12334" name="Rectangle 24"/>
            <p:cNvSpPr>
              <a:spLocks noChangeArrowheads="1"/>
            </p:cNvSpPr>
            <p:nvPr/>
          </p:nvSpPr>
          <p:spPr bwMode="auto">
            <a:xfrm>
              <a:off x="3226" y="1248"/>
              <a:ext cx="910"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0x4800</a:t>
              </a:r>
            </a:p>
          </p:txBody>
        </p:sp>
        <p:sp>
          <p:nvSpPr>
            <p:cNvPr id="12335" name="Rectangle 25"/>
            <p:cNvSpPr>
              <a:spLocks noChangeArrowheads="1"/>
            </p:cNvSpPr>
            <p:nvPr/>
          </p:nvSpPr>
          <p:spPr bwMode="auto">
            <a:xfrm>
              <a:off x="4135" y="1248"/>
              <a:ext cx="952"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0x1400</a:t>
              </a:r>
            </a:p>
          </p:txBody>
        </p:sp>
        <p:sp>
          <p:nvSpPr>
            <p:cNvPr id="12336" name="Rectangle 26"/>
            <p:cNvSpPr>
              <a:spLocks noChangeArrowheads="1"/>
            </p:cNvSpPr>
            <p:nvPr/>
          </p:nvSpPr>
          <p:spPr bwMode="auto">
            <a:xfrm>
              <a:off x="5087" y="1248"/>
              <a:ext cx="488"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R/W</a:t>
              </a:r>
            </a:p>
          </p:txBody>
        </p:sp>
        <p:sp>
          <p:nvSpPr>
            <p:cNvPr id="12337" name="Rectangle 27"/>
            <p:cNvSpPr>
              <a:spLocks noChangeArrowheads="1"/>
            </p:cNvSpPr>
            <p:nvPr/>
          </p:nvSpPr>
          <p:spPr bwMode="auto">
            <a:xfrm>
              <a:off x="2640" y="1248"/>
              <a:ext cx="586"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1</a:t>
              </a:r>
            </a:p>
          </p:txBody>
        </p:sp>
        <p:sp>
          <p:nvSpPr>
            <p:cNvPr id="12338" name="Rectangle 28"/>
            <p:cNvSpPr>
              <a:spLocks noChangeArrowheads="1"/>
            </p:cNvSpPr>
            <p:nvPr/>
          </p:nvSpPr>
          <p:spPr bwMode="auto">
            <a:xfrm>
              <a:off x="3226" y="1488"/>
              <a:ext cx="910"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0xF000</a:t>
              </a:r>
            </a:p>
          </p:txBody>
        </p:sp>
        <p:sp>
          <p:nvSpPr>
            <p:cNvPr id="12339" name="Rectangle 29"/>
            <p:cNvSpPr>
              <a:spLocks noChangeArrowheads="1"/>
            </p:cNvSpPr>
            <p:nvPr/>
          </p:nvSpPr>
          <p:spPr bwMode="auto">
            <a:xfrm>
              <a:off x="4135" y="1488"/>
              <a:ext cx="952"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0x1000</a:t>
              </a:r>
            </a:p>
          </p:txBody>
        </p:sp>
        <p:sp>
          <p:nvSpPr>
            <p:cNvPr id="12340" name="Rectangle 30"/>
            <p:cNvSpPr>
              <a:spLocks noChangeArrowheads="1"/>
            </p:cNvSpPr>
            <p:nvPr/>
          </p:nvSpPr>
          <p:spPr bwMode="auto">
            <a:xfrm>
              <a:off x="5087" y="1488"/>
              <a:ext cx="488"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R/W</a:t>
              </a:r>
            </a:p>
          </p:txBody>
        </p:sp>
        <p:sp>
          <p:nvSpPr>
            <p:cNvPr id="12341" name="Rectangle 31"/>
            <p:cNvSpPr>
              <a:spLocks noChangeArrowheads="1"/>
            </p:cNvSpPr>
            <p:nvPr/>
          </p:nvSpPr>
          <p:spPr bwMode="auto">
            <a:xfrm>
              <a:off x="2640" y="1488"/>
              <a:ext cx="586"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2</a:t>
              </a:r>
            </a:p>
          </p:txBody>
        </p:sp>
        <p:sp>
          <p:nvSpPr>
            <p:cNvPr id="12342" name="Rectangle 32"/>
            <p:cNvSpPr>
              <a:spLocks noChangeArrowheads="1"/>
            </p:cNvSpPr>
            <p:nvPr/>
          </p:nvSpPr>
          <p:spPr bwMode="auto">
            <a:xfrm>
              <a:off x="3226" y="1728"/>
              <a:ext cx="910"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0x0000</a:t>
              </a:r>
            </a:p>
          </p:txBody>
        </p:sp>
        <p:sp>
          <p:nvSpPr>
            <p:cNvPr id="12343" name="Rectangle 33"/>
            <p:cNvSpPr>
              <a:spLocks noChangeArrowheads="1"/>
            </p:cNvSpPr>
            <p:nvPr/>
          </p:nvSpPr>
          <p:spPr bwMode="auto">
            <a:xfrm>
              <a:off x="4135" y="1728"/>
              <a:ext cx="952"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0x3000</a:t>
              </a:r>
            </a:p>
          </p:txBody>
        </p:sp>
        <p:sp>
          <p:nvSpPr>
            <p:cNvPr id="12344" name="Rectangle 34"/>
            <p:cNvSpPr>
              <a:spLocks noChangeArrowheads="1"/>
            </p:cNvSpPr>
            <p:nvPr/>
          </p:nvSpPr>
          <p:spPr bwMode="auto">
            <a:xfrm>
              <a:off x="5087" y="1728"/>
              <a:ext cx="488"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R</a:t>
              </a:r>
            </a:p>
          </p:txBody>
        </p:sp>
        <p:sp>
          <p:nvSpPr>
            <p:cNvPr id="12345" name="Rectangle 35"/>
            <p:cNvSpPr>
              <a:spLocks noChangeArrowheads="1"/>
            </p:cNvSpPr>
            <p:nvPr/>
          </p:nvSpPr>
          <p:spPr bwMode="auto">
            <a:xfrm>
              <a:off x="2640" y="1728"/>
              <a:ext cx="586" cy="240"/>
            </a:xfrm>
            <a:prstGeom prst="rect">
              <a:avLst/>
            </a:prstGeom>
            <a:noFill/>
            <a:ln w="127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en-US" altLang="zh-CN" sz="2000"/>
                <a:t>3</a:t>
              </a:r>
            </a:p>
          </p:txBody>
        </p:sp>
      </p:grpSp>
      <p:sp>
        <p:nvSpPr>
          <p:cNvPr id="12294" name="AutoShape 36"/>
          <p:cNvSpPr>
            <a:spLocks noChangeArrowheads="1"/>
          </p:cNvSpPr>
          <p:nvPr/>
        </p:nvSpPr>
        <p:spPr bwMode="auto">
          <a:xfrm>
            <a:off x="1371600" y="1600200"/>
            <a:ext cx="304800" cy="1524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295" name="Rectangle 37"/>
          <p:cNvSpPr>
            <a:spLocks noChangeArrowheads="1"/>
          </p:cNvSpPr>
          <p:nvPr/>
        </p:nvSpPr>
        <p:spPr bwMode="auto">
          <a:xfrm>
            <a:off x="1752600" y="1447800"/>
            <a:ext cx="2514600" cy="4667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段号</a:t>
            </a:r>
            <a:r>
              <a:rPr lang="en-US" altLang="zh-CN" sz="2400"/>
              <a:t>+</a:t>
            </a:r>
            <a:r>
              <a:rPr lang="zh-CN" altLang="en-US" sz="2400"/>
              <a:t>偏移</a:t>
            </a:r>
            <a:r>
              <a:rPr lang="en-US" altLang="zh-CN" sz="2400"/>
              <a:t>(cs:ip)</a:t>
            </a:r>
          </a:p>
        </p:txBody>
      </p:sp>
      <p:pic>
        <p:nvPicPr>
          <p:cNvPr id="12296" name="Picture 38" descr="j029202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8600" y="1219200"/>
            <a:ext cx="9906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7" name="Picture 39" descr="j029298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5499100"/>
            <a:ext cx="1066800" cy="105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8" name="Freeform 40"/>
          <p:cNvSpPr>
            <a:spLocks/>
          </p:cNvSpPr>
          <p:nvPr/>
        </p:nvSpPr>
        <p:spPr bwMode="auto">
          <a:xfrm>
            <a:off x="3581400" y="1905000"/>
            <a:ext cx="1066800" cy="546100"/>
          </a:xfrm>
          <a:custGeom>
            <a:avLst/>
            <a:gdLst>
              <a:gd name="T0" fmla="*/ 0 w 672"/>
              <a:gd name="T1" fmla="*/ 0 h 344"/>
              <a:gd name="T2" fmla="*/ 362902500 w 672"/>
              <a:gd name="T3" fmla="*/ 725805000 h 344"/>
              <a:gd name="T4" fmla="*/ 1693545000 w 672"/>
              <a:gd name="T5" fmla="*/ 846772500 h 344"/>
              <a:gd name="T6" fmla="*/ 0 60000 65536"/>
              <a:gd name="T7" fmla="*/ 0 60000 65536"/>
              <a:gd name="T8" fmla="*/ 0 60000 65536"/>
            </a:gdLst>
            <a:ahLst/>
            <a:cxnLst>
              <a:cxn ang="T6">
                <a:pos x="T0" y="T1"/>
              </a:cxn>
              <a:cxn ang="T7">
                <a:pos x="T2" y="T3"/>
              </a:cxn>
              <a:cxn ang="T8">
                <a:pos x="T4" y="T5"/>
              </a:cxn>
            </a:cxnLst>
            <a:rect l="0" t="0" r="r" b="b"/>
            <a:pathLst>
              <a:path w="672" h="344">
                <a:moveTo>
                  <a:pt x="0" y="0"/>
                </a:moveTo>
                <a:cubicBezTo>
                  <a:pt x="16" y="116"/>
                  <a:pt x="32" y="232"/>
                  <a:pt x="144" y="288"/>
                </a:cubicBezTo>
                <a:cubicBezTo>
                  <a:pt x="256" y="344"/>
                  <a:pt x="464" y="340"/>
                  <a:pt x="672" y="336"/>
                </a:cubicBezTo>
              </a:path>
            </a:pathLst>
          </a:custGeom>
          <a:noFill/>
          <a:ln w="28575" cmpd="sng">
            <a:solidFill>
              <a:schemeClr val="tx1"/>
            </a:solidFill>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Freeform 41"/>
          <p:cNvSpPr>
            <a:spLocks/>
          </p:cNvSpPr>
          <p:nvPr/>
        </p:nvSpPr>
        <p:spPr bwMode="auto">
          <a:xfrm>
            <a:off x="3886200" y="1905000"/>
            <a:ext cx="1828800" cy="1828800"/>
          </a:xfrm>
          <a:custGeom>
            <a:avLst/>
            <a:gdLst>
              <a:gd name="T0" fmla="*/ 0 w 912"/>
              <a:gd name="T1" fmla="*/ 0 h 1008"/>
              <a:gd name="T2" fmla="*/ 193012595 w 912"/>
              <a:gd name="T3" fmla="*/ 315995957 h 1008"/>
              <a:gd name="T4" fmla="*/ 772048374 w 912"/>
              <a:gd name="T5" fmla="*/ 1895981186 h 1008"/>
              <a:gd name="T6" fmla="*/ 2147483647 w 912"/>
              <a:gd name="T7" fmla="*/ 2147483647 h 1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1008">
                <a:moveTo>
                  <a:pt x="0" y="0"/>
                </a:moveTo>
                <a:cubicBezTo>
                  <a:pt x="8" y="0"/>
                  <a:pt x="16" y="0"/>
                  <a:pt x="48" y="96"/>
                </a:cubicBezTo>
                <a:cubicBezTo>
                  <a:pt x="80" y="192"/>
                  <a:pt x="48" y="424"/>
                  <a:pt x="192" y="576"/>
                </a:cubicBezTo>
                <a:cubicBezTo>
                  <a:pt x="336" y="728"/>
                  <a:pt x="624" y="868"/>
                  <a:pt x="912" y="1008"/>
                </a:cubicBezTo>
              </a:path>
            </a:pathLst>
          </a:custGeom>
          <a:noFill/>
          <a:ln w="28575" cmpd="sng">
            <a:solidFill>
              <a:schemeClr val="tx1"/>
            </a:solidFill>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Rectangle 42"/>
          <p:cNvSpPr>
            <a:spLocks noChangeArrowheads="1"/>
          </p:cNvSpPr>
          <p:nvPr/>
        </p:nvSpPr>
        <p:spPr bwMode="auto">
          <a:xfrm>
            <a:off x="1720850" y="1981200"/>
            <a:ext cx="1403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chemeClr val="accent2"/>
                </a:solidFill>
              </a:rPr>
              <a:t>逻辑地址</a:t>
            </a:r>
          </a:p>
        </p:txBody>
      </p:sp>
      <p:sp>
        <p:nvSpPr>
          <p:cNvPr id="12301" name="Line 43"/>
          <p:cNvSpPr>
            <a:spLocks noChangeShapeType="1"/>
          </p:cNvSpPr>
          <p:nvPr/>
        </p:nvSpPr>
        <p:spPr bwMode="auto">
          <a:xfrm>
            <a:off x="5943600" y="2514600"/>
            <a:ext cx="0" cy="99060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302" name="Group 44"/>
          <p:cNvGrpSpPr>
            <a:grpSpLocks/>
          </p:cNvGrpSpPr>
          <p:nvPr/>
        </p:nvGrpSpPr>
        <p:grpSpPr bwMode="auto">
          <a:xfrm>
            <a:off x="5715000" y="3517900"/>
            <a:ext cx="457200" cy="444500"/>
            <a:chOff x="2832" y="2312"/>
            <a:chExt cx="624" cy="576"/>
          </a:xfrm>
        </p:grpSpPr>
        <p:sp>
          <p:nvSpPr>
            <p:cNvPr id="12323" name="Oval 45"/>
            <p:cNvSpPr>
              <a:spLocks noChangeArrowheads="1"/>
            </p:cNvSpPr>
            <p:nvPr/>
          </p:nvSpPr>
          <p:spPr bwMode="auto">
            <a:xfrm>
              <a:off x="2832" y="2312"/>
              <a:ext cx="624" cy="576"/>
            </a:xfrm>
            <a:prstGeom prst="ellipse">
              <a:avLst/>
            </a:prstGeom>
            <a:solidFill>
              <a:schemeClr val="bg1"/>
            </a:solidFill>
            <a:ln w="28575"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endParaRPr lang="zh-CN" altLang="zh-CN" sz="2000">
                <a:solidFill>
                  <a:srgbClr val="00FFFF"/>
                </a:solidFill>
                <a:latin typeface="Comic Sans MS" pitchFamily="66" charset="0"/>
              </a:endParaRPr>
            </a:p>
          </p:txBody>
        </p:sp>
        <p:sp>
          <p:nvSpPr>
            <p:cNvPr id="12324" name="Line 46"/>
            <p:cNvSpPr>
              <a:spLocks noChangeShapeType="1"/>
            </p:cNvSpPr>
            <p:nvPr/>
          </p:nvSpPr>
          <p:spPr bwMode="auto">
            <a:xfrm>
              <a:off x="2976" y="2600"/>
              <a:ext cx="351" cy="1"/>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5" name="Line 47"/>
            <p:cNvSpPr>
              <a:spLocks noChangeShapeType="1"/>
            </p:cNvSpPr>
            <p:nvPr/>
          </p:nvSpPr>
          <p:spPr bwMode="auto">
            <a:xfrm flipV="1">
              <a:off x="3150" y="2435"/>
              <a:ext cx="1" cy="329"/>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03" name="Group 48"/>
          <p:cNvGrpSpPr>
            <a:grpSpLocks/>
          </p:cNvGrpSpPr>
          <p:nvPr/>
        </p:nvGrpSpPr>
        <p:grpSpPr bwMode="auto">
          <a:xfrm>
            <a:off x="6096000" y="3876675"/>
            <a:ext cx="2819400" cy="466725"/>
            <a:chOff x="3888" y="2394"/>
            <a:chExt cx="1776" cy="294"/>
          </a:xfrm>
        </p:grpSpPr>
        <p:sp>
          <p:nvSpPr>
            <p:cNvPr id="12320" name="Rectangle 49"/>
            <p:cNvSpPr>
              <a:spLocks noChangeArrowheads="1"/>
            </p:cNvSpPr>
            <p:nvPr/>
          </p:nvSpPr>
          <p:spPr bwMode="auto">
            <a:xfrm>
              <a:off x="4032" y="2394"/>
              <a:ext cx="768" cy="29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页号</a:t>
              </a:r>
            </a:p>
          </p:txBody>
        </p:sp>
        <p:sp>
          <p:nvSpPr>
            <p:cNvPr id="12321" name="Rectangle 50"/>
            <p:cNvSpPr>
              <a:spLocks noChangeArrowheads="1"/>
            </p:cNvSpPr>
            <p:nvPr/>
          </p:nvSpPr>
          <p:spPr bwMode="auto">
            <a:xfrm>
              <a:off x="4800" y="2394"/>
              <a:ext cx="864" cy="294"/>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偏移</a:t>
              </a:r>
            </a:p>
          </p:txBody>
        </p:sp>
        <p:sp>
          <p:nvSpPr>
            <p:cNvPr id="12322" name="Line 51"/>
            <p:cNvSpPr>
              <a:spLocks noChangeShapeType="1"/>
            </p:cNvSpPr>
            <p:nvPr/>
          </p:nvSpPr>
          <p:spPr bwMode="auto">
            <a:xfrm>
              <a:off x="3888" y="2448"/>
              <a:ext cx="144" cy="14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04" name="Freeform 52"/>
          <p:cNvSpPr>
            <a:spLocks/>
          </p:cNvSpPr>
          <p:nvPr/>
        </p:nvSpPr>
        <p:spPr bwMode="auto">
          <a:xfrm>
            <a:off x="5105400" y="4343400"/>
            <a:ext cx="1752600" cy="1676400"/>
          </a:xfrm>
          <a:custGeom>
            <a:avLst/>
            <a:gdLst>
              <a:gd name="T0" fmla="*/ 2147483647 w 1104"/>
              <a:gd name="T1" fmla="*/ 0 h 1056"/>
              <a:gd name="T2" fmla="*/ 2147483647 w 1104"/>
              <a:gd name="T3" fmla="*/ 2056447500 h 1056"/>
              <a:gd name="T4" fmla="*/ 0 w 1104"/>
              <a:gd name="T5" fmla="*/ 2147483647 h 1056"/>
              <a:gd name="T6" fmla="*/ 0 60000 65536"/>
              <a:gd name="T7" fmla="*/ 0 60000 65536"/>
              <a:gd name="T8" fmla="*/ 0 60000 65536"/>
            </a:gdLst>
            <a:ahLst/>
            <a:cxnLst>
              <a:cxn ang="T6">
                <a:pos x="T0" y="T1"/>
              </a:cxn>
              <a:cxn ang="T7">
                <a:pos x="T2" y="T3"/>
              </a:cxn>
              <a:cxn ang="T8">
                <a:pos x="T4" y="T5"/>
              </a:cxn>
            </a:cxnLst>
            <a:rect l="0" t="0" r="r" b="b"/>
            <a:pathLst>
              <a:path w="1104" h="1056">
                <a:moveTo>
                  <a:pt x="1104" y="0"/>
                </a:moveTo>
                <a:cubicBezTo>
                  <a:pt x="1076" y="320"/>
                  <a:pt x="1048" y="640"/>
                  <a:pt x="864" y="816"/>
                </a:cubicBezTo>
                <a:cubicBezTo>
                  <a:pt x="680" y="992"/>
                  <a:pt x="340" y="1024"/>
                  <a:pt x="0" y="1056"/>
                </a:cubicBezTo>
              </a:path>
            </a:pathLst>
          </a:custGeom>
          <a:noFill/>
          <a:ln w="28575" cmpd="sng">
            <a:solidFill>
              <a:schemeClr val="tx1"/>
            </a:solidFill>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5" name="Rectangle 53"/>
          <p:cNvSpPr>
            <a:spLocks noChangeArrowheads="1"/>
          </p:cNvSpPr>
          <p:nvPr/>
        </p:nvSpPr>
        <p:spPr bwMode="auto">
          <a:xfrm>
            <a:off x="2398713" y="5638800"/>
            <a:ext cx="1411287" cy="533400"/>
          </a:xfrm>
          <a:prstGeom prst="rect">
            <a:avLst/>
          </a:prstGeom>
          <a:solidFill>
            <a:schemeClr val="bg1"/>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latin typeface="Courier New" pitchFamily="49" charset="0"/>
              </a:rPr>
              <a:t>偏移</a:t>
            </a:r>
          </a:p>
        </p:txBody>
      </p:sp>
      <p:sp>
        <p:nvSpPr>
          <p:cNvPr id="12306" name="Text Box 54"/>
          <p:cNvSpPr txBox="1">
            <a:spLocks noChangeArrowheads="1"/>
          </p:cNvSpPr>
          <p:nvPr/>
        </p:nvSpPr>
        <p:spPr bwMode="auto">
          <a:xfrm>
            <a:off x="1066800" y="6172200"/>
            <a:ext cx="15128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chemeClr val="accent2"/>
                </a:solidFill>
              </a:rPr>
              <a:t>物理地址</a:t>
            </a:r>
          </a:p>
        </p:txBody>
      </p:sp>
      <p:sp>
        <p:nvSpPr>
          <p:cNvPr id="12307" name="Rectangle 55"/>
          <p:cNvSpPr>
            <a:spLocks noChangeArrowheads="1"/>
          </p:cNvSpPr>
          <p:nvPr/>
        </p:nvSpPr>
        <p:spPr bwMode="auto">
          <a:xfrm>
            <a:off x="993775" y="5638800"/>
            <a:ext cx="1411288" cy="533400"/>
          </a:xfrm>
          <a:prstGeom prst="rect">
            <a:avLst/>
          </a:prstGeom>
          <a:solidFill>
            <a:schemeClr val="bg1"/>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lnSpc>
                <a:spcPct val="80000"/>
              </a:lnSpc>
              <a:buClrTx/>
              <a:buSzPct val="100000"/>
              <a:buFontTx/>
              <a:buNone/>
            </a:pPr>
            <a:r>
              <a:rPr lang="zh-CN" altLang="en-US" sz="2400">
                <a:latin typeface="Courier New" pitchFamily="49" charset="0"/>
              </a:rPr>
              <a:t>物理页号</a:t>
            </a:r>
          </a:p>
        </p:txBody>
      </p:sp>
      <p:sp>
        <p:nvSpPr>
          <p:cNvPr id="12308" name="Freeform 56"/>
          <p:cNvSpPr>
            <a:spLocks/>
          </p:cNvSpPr>
          <p:nvPr/>
        </p:nvSpPr>
        <p:spPr bwMode="auto">
          <a:xfrm>
            <a:off x="3505200" y="4038600"/>
            <a:ext cx="4343400" cy="1676400"/>
          </a:xfrm>
          <a:custGeom>
            <a:avLst/>
            <a:gdLst>
              <a:gd name="T0" fmla="*/ 2147483647 w 2592"/>
              <a:gd name="T1" fmla="*/ 0 h 480"/>
              <a:gd name="T2" fmla="*/ 2147483647 w 2592"/>
              <a:gd name="T3" fmla="*/ 2147483647 h 480"/>
              <a:gd name="T4" fmla="*/ 1752161409 w 2592"/>
              <a:gd name="T5" fmla="*/ 2147483647 h 480"/>
              <a:gd name="T6" fmla="*/ 0 w 2592"/>
              <a:gd name="T7" fmla="*/ 2147483647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2" h="480">
                <a:moveTo>
                  <a:pt x="2592" y="0"/>
                </a:moveTo>
                <a:cubicBezTo>
                  <a:pt x="2516" y="64"/>
                  <a:pt x="2440" y="128"/>
                  <a:pt x="2112" y="192"/>
                </a:cubicBezTo>
                <a:cubicBezTo>
                  <a:pt x="1784" y="256"/>
                  <a:pt x="976" y="336"/>
                  <a:pt x="624" y="384"/>
                </a:cubicBezTo>
                <a:cubicBezTo>
                  <a:pt x="272" y="432"/>
                  <a:pt x="136" y="456"/>
                  <a:pt x="0" y="480"/>
                </a:cubicBezTo>
              </a:path>
            </a:pathLst>
          </a:custGeom>
          <a:noFill/>
          <a:ln w="28575" cmpd="sng">
            <a:solidFill>
              <a:schemeClr val="tx1"/>
            </a:solidFill>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9" name="AutoShape 57"/>
          <p:cNvSpPr>
            <a:spLocks noChangeArrowheads="1"/>
          </p:cNvSpPr>
          <p:nvPr/>
        </p:nvSpPr>
        <p:spPr bwMode="auto">
          <a:xfrm>
            <a:off x="457200" y="2286000"/>
            <a:ext cx="76200" cy="3124200"/>
          </a:xfrm>
          <a:prstGeom prst="downArrow">
            <a:avLst>
              <a:gd name="adj1" fmla="val 50000"/>
              <a:gd name="adj2" fmla="val 1025000"/>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310" name="Rectangle 58"/>
          <p:cNvSpPr>
            <a:spLocks noChangeArrowheads="1"/>
          </p:cNvSpPr>
          <p:nvPr/>
        </p:nvSpPr>
        <p:spPr bwMode="auto">
          <a:xfrm>
            <a:off x="7543800" y="3429000"/>
            <a:ext cx="1403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chemeClr val="accent2"/>
                </a:solidFill>
              </a:rPr>
              <a:t>线性地址</a:t>
            </a:r>
          </a:p>
        </p:txBody>
      </p:sp>
      <p:sp>
        <p:nvSpPr>
          <p:cNvPr id="423995" name="Line 59"/>
          <p:cNvSpPr>
            <a:spLocks noChangeShapeType="1"/>
          </p:cNvSpPr>
          <p:nvPr/>
        </p:nvSpPr>
        <p:spPr bwMode="auto">
          <a:xfrm>
            <a:off x="457200" y="4038600"/>
            <a:ext cx="6172200" cy="0"/>
          </a:xfrm>
          <a:prstGeom prst="line">
            <a:avLst/>
          </a:prstGeom>
          <a:noFill/>
          <a:ln w="76200">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96" name="AutoShape 60"/>
          <p:cNvSpPr>
            <a:spLocks noChangeArrowheads="1"/>
          </p:cNvSpPr>
          <p:nvPr/>
        </p:nvSpPr>
        <p:spPr bwMode="auto">
          <a:xfrm>
            <a:off x="3733800" y="3352800"/>
            <a:ext cx="304800" cy="609600"/>
          </a:xfrm>
          <a:prstGeom prst="upArrow">
            <a:avLst>
              <a:gd name="adj1" fmla="val 50000"/>
              <a:gd name="adj2" fmla="val 50000"/>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2313" name="Freeform 61"/>
          <p:cNvSpPr>
            <a:spLocks/>
          </p:cNvSpPr>
          <p:nvPr/>
        </p:nvSpPr>
        <p:spPr bwMode="auto">
          <a:xfrm>
            <a:off x="1981200" y="6019800"/>
            <a:ext cx="2362200" cy="558800"/>
          </a:xfrm>
          <a:custGeom>
            <a:avLst/>
            <a:gdLst>
              <a:gd name="T0" fmla="*/ 2147483647 w 1488"/>
              <a:gd name="T1" fmla="*/ 0 h 352"/>
              <a:gd name="T2" fmla="*/ 1693545000 w 1488"/>
              <a:gd name="T3" fmla="*/ 846772500 h 352"/>
              <a:gd name="T4" fmla="*/ 0 w 1488"/>
              <a:gd name="T5" fmla="*/ 241935000 h 352"/>
              <a:gd name="T6" fmla="*/ 0 60000 65536"/>
              <a:gd name="T7" fmla="*/ 0 60000 65536"/>
              <a:gd name="T8" fmla="*/ 0 60000 65536"/>
            </a:gdLst>
            <a:ahLst/>
            <a:cxnLst>
              <a:cxn ang="T6">
                <a:pos x="T0" y="T1"/>
              </a:cxn>
              <a:cxn ang="T7">
                <a:pos x="T2" y="T3"/>
              </a:cxn>
              <a:cxn ang="T8">
                <a:pos x="T4" y="T5"/>
              </a:cxn>
            </a:cxnLst>
            <a:rect l="0" t="0" r="r" b="b"/>
            <a:pathLst>
              <a:path w="1488" h="352">
                <a:moveTo>
                  <a:pt x="1488" y="0"/>
                </a:moveTo>
                <a:cubicBezTo>
                  <a:pt x="1204" y="160"/>
                  <a:pt x="920" y="320"/>
                  <a:pt x="672" y="336"/>
                </a:cubicBezTo>
                <a:cubicBezTo>
                  <a:pt x="424" y="352"/>
                  <a:pt x="212" y="224"/>
                  <a:pt x="0" y="96"/>
                </a:cubicBezTo>
              </a:path>
            </a:pathLst>
          </a:custGeom>
          <a:noFill/>
          <a:ln w="28575" cap="flat" cmpd="sng">
            <a:solidFill>
              <a:schemeClr val="tx1"/>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3998" name="AutoShape 62"/>
          <p:cNvSpPr>
            <a:spLocks noChangeArrowheads="1"/>
          </p:cNvSpPr>
          <p:nvPr/>
        </p:nvSpPr>
        <p:spPr bwMode="auto">
          <a:xfrm rot="10800000">
            <a:off x="3733800" y="4114800"/>
            <a:ext cx="304800" cy="609600"/>
          </a:xfrm>
          <a:prstGeom prst="upArrow">
            <a:avLst>
              <a:gd name="adj1" fmla="val 50000"/>
              <a:gd name="adj2" fmla="val 50000"/>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23999" name="AutoShape 63"/>
          <p:cNvSpPr>
            <a:spLocks noChangeArrowheads="1"/>
          </p:cNvSpPr>
          <p:nvPr/>
        </p:nvSpPr>
        <p:spPr bwMode="auto">
          <a:xfrm rot="10800000">
            <a:off x="838200" y="2514600"/>
            <a:ext cx="2743200" cy="1295400"/>
          </a:xfrm>
          <a:prstGeom prst="wedgeRoundRectCallout">
            <a:avLst>
              <a:gd name="adj1" fmla="val -57407"/>
              <a:gd name="adj2" fmla="val -35907"/>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部分逻辑地址对应段表项，发现缺段后调入</a:t>
            </a:r>
          </a:p>
        </p:txBody>
      </p:sp>
      <p:sp>
        <p:nvSpPr>
          <p:cNvPr id="424000" name="AutoShape 64"/>
          <p:cNvSpPr>
            <a:spLocks noChangeArrowheads="1"/>
          </p:cNvSpPr>
          <p:nvPr/>
        </p:nvSpPr>
        <p:spPr bwMode="auto">
          <a:xfrm rot="10800000">
            <a:off x="838200" y="4267200"/>
            <a:ext cx="2743200" cy="1295400"/>
          </a:xfrm>
          <a:prstGeom prst="wedgeRoundRectCallout">
            <a:avLst>
              <a:gd name="adj1" fmla="val -56370"/>
              <a:gd name="adj2" fmla="val 3798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部分线性地址对应页表项，发现缺页后调入</a:t>
            </a:r>
          </a:p>
        </p:txBody>
      </p:sp>
      <p:grpSp>
        <p:nvGrpSpPr>
          <p:cNvPr id="424001" name="Group 65"/>
          <p:cNvGrpSpPr>
            <a:grpSpLocks/>
          </p:cNvGrpSpPr>
          <p:nvPr/>
        </p:nvGrpSpPr>
        <p:grpSpPr bwMode="auto">
          <a:xfrm>
            <a:off x="6324600" y="4572000"/>
            <a:ext cx="2667000" cy="1698625"/>
            <a:chOff x="3984" y="2880"/>
            <a:chExt cx="1680" cy="1070"/>
          </a:xfrm>
        </p:grpSpPr>
        <p:sp>
          <p:nvSpPr>
            <p:cNvPr id="12318" name="Rectangle 66"/>
            <p:cNvSpPr>
              <a:spLocks noChangeArrowheads="1"/>
            </p:cNvSpPr>
            <p:nvPr/>
          </p:nvSpPr>
          <p:spPr bwMode="auto">
            <a:xfrm>
              <a:off x="3984" y="2880"/>
              <a:ext cx="1680" cy="107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zh-CN" altLang="en-US" sz="2400">
                  <a:solidFill>
                    <a:srgbClr val="FF0000"/>
                  </a:solidFill>
                </a:rPr>
                <a:t>分页易于硬件实现、对用户透明，适合请求调入</a:t>
              </a:r>
            </a:p>
          </p:txBody>
        </p:sp>
        <p:pic>
          <p:nvPicPr>
            <p:cNvPr id="12319" name="Picture 67" descr="j01158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176" y="2976"/>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3995"/>
                                        </p:tgtEl>
                                        <p:attrNameLst>
                                          <p:attrName>style.visibility</p:attrName>
                                        </p:attrNameLst>
                                      </p:cBhvr>
                                      <p:to>
                                        <p:strVal val="visible"/>
                                      </p:to>
                                    </p:set>
                                    <p:animEffect transition="in" filter="dissolve">
                                      <p:cBhvr>
                                        <p:cTn id="7" dur="500"/>
                                        <p:tgtEl>
                                          <p:spTgt spid="423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423996"/>
                                        </p:tgtEl>
                                        <p:attrNameLst>
                                          <p:attrName>style.visibility</p:attrName>
                                        </p:attrNameLst>
                                      </p:cBhvr>
                                      <p:to>
                                        <p:strVal val="visible"/>
                                      </p:to>
                                    </p:set>
                                    <p:anim calcmode="lin" valueType="num">
                                      <p:cBhvr>
                                        <p:cTn id="12" dur="500" fill="hold"/>
                                        <p:tgtEl>
                                          <p:spTgt spid="423996"/>
                                        </p:tgtEl>
                                        <p:attrNameLst>
                                          <p:attrName>ppt_x</p:attrName>
                                        </p:attrNameLst>
                                      </p:cBhvr>
                                      <p:tavLst>
                                        <p:tav tm="0">
                                          <p:val>
                                            <p:strVal val="#ppt_x"/>
                                          </p:val>
                                        </p:tav>
                                        <p:tav tm="100000">
                                          <p:val>
                                            <p:strVal val="#ppt_x"/>
                                          </p:val>
                                        </p:tav>
                                      </p:tavLst>
                                    </p:anim>
                                    <p:anim calcmode="lin" valueType="num">
                                      <p:cBhvr>
                                        <p:cTn id="13" dur="500" fill="hold"/>
                                        <p:tgtEl>
                                          <p:spTgt spid="423996"/>
                                        </p:tgtEl>
                                        <p:attrNameLst>
                                          <p:attrName>ppt_y</p:attrName>
                                        </p:attrNameLst>
                                      </p:cBhvr>
                                      <p:tavLst>
                                        <p:tav tm="0">
                                          <p:val>
                                            <p:strVal val="#ppt_y+#ppt_h/2"/>
                                          </p:val>
                                        </p:tav>
                                        <p:tav tm="100000">
                                          <p:val>
                                            <p:strVal val="#ppt_y"/>
                                          </p:val>
                                        </p:tav>
                                      </p:tavLst>
                                    </p:anim>
                                    <p:anim calcmode="lin" valueType="num">
                                      <p:cBhvr>
                                        <p:cTn id="14" dur="500" fill="hold"/>
                                        <p:tgtEl>
                                          <p:spTgt spid="423996"/>
                                        </p:tgtEl>
                                        <p:attrNameLst>
                                          <p:attrName>ppt_w</p:attrName>
                                        </p:attrNameLst>
                                      </p:cBhvr>
                                      <p:tavLst>
                                        <p:tav tm="0">
                                          <p:val>
                                            <p:strVal val="#ppt_w"/>
                                          </p:val>
                                        </p:tav>
                                        <p:tav tm="100000">
                                          <p:val>
                                            <p:strVal val="#ppt_w"/>
                                          </p:val>
                                        </p:tav>
                                      </p:tavLst>
                                    </p:anim>
                                    <p:anim calcmode="lin" valueType="num">
                                      <p:cBhvr>
                                        <p:cTn id="15" dur="500" fill="hold"/>
                                        <p:tgtEl>
                                          <p:spTgt spid="423996"/>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23999"/>
                                        </p:tgtEl>
                                        <p:attrNameLst>
                                          <p:attrName>style.visibility</p:attrName>
                                        </p:attrNameLst>
                                      </p:cBhvr>
                                      <p:to>
                                        <p:strVal val="visible"/>
                                      </p:to>
                                    </p:set>
                                    <p:animEffect transition="in" filter="dissolve">
                                      <p:cBhvr>
                                        <p:cTn id="20" dur="500"/>
                                        <p:tgtEl>
                                          <p:spTgt spid="4239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423998"/>
                                        </p:tgtEl>
                                        <p:attrNameLst>
                                          <p:attrName>style.visibility</p:attrName>
                                        </p:attrNameLst>
                                      </p:cBhvr>
                                      <p:to>
                                        <p:strVal val="visible"/>
                                      </p:to>
                                    </p:set>
                                    <p:anim calcmode="lin" valueType="num">
                                      <p:cBhvr>
                                        <p:cTn id="25" dur="500" fill="hold"/>
                                        <p:tgtEl>
                                          <p:spTgt spid="423998"/>
                                        </p:tgtEl>
                                        <p:attrNameLst>
                                          <p:attrName>ppt_x</p:attrName>
                                        </p:attrNameLst>
                                      </p:cBhvr>
                                      <p:tavLst>
                                        <p:tav tm="0">
                                          <p:val>
                                            <p:strVal val="#ppt_x"/>
                                          </p:val>
                                        </p:tav>
                                        <p:tav tm="100000">
                                          <p:val>
                                            <p:strVal val="#ppt_x"/>
                                          </p:val>
                                        </p:tav>
                                      </p:tavLst>
                                    </p:anim>
                                    <p:anim calcmode="lin" valueType="num">
                                      <p:cBhvr>
                                        <p:cTn id="26" dur="500" fill="hold"/>
                                        <p:tgtEl>
                                          <p:spTgt spid="423998"/>
                                        </p:tgtEl>
                                        <p:attrNameLst>
                                          <p:attrName>ppt_y</p:attrName>
                                        </p:attrNameLst>
                                      </p:cBhvr>
                                      <p:tavLst>
                                        <p:tav tm="0">
                                          <p:val>
                                            <p:strVal val="#ppt_y-#ppt_h/2"/>
                                          </p:val>
                                        </p:tav>
                                        <p:tav tm="100000">
                                          <p:val>
                                            <p:strVal val="#ppt_y"/>
                                          </p:val>
                                        </p:tav>
                                      </p:tavLst>
                                    </p:anim>
                                    <p:anim calcmode="lin" valueType="num">
                                      <p:cBhvr>
                                        <p:cTn id="27" dur="500" fill="hold"/>
                                        <p:tgtEl>
                                          <p:spTgt spid="423998"/>
                                        </p:tgtEl>
                                        <p:attrNameLst>
                                          <p:attrName>ppt_w</p:attrName>
                                        </p:attrNameLst>
                                      </p:cBhvr>
                                      <p:tavLst>
                                        <p:tav tm="0">
                                          <p:val>
                                            <p:strVal val="#ppt_w"/>
                                          </p:val>
                                        </p:tav>
                                        <p:tav tm="100000">
                                          <p:val>
                                            <p:strVal val="#ppt_w"/>
                                          </p:val>
                                        </p:tav>
                                      </p:tavLst>
                                    </p:anim>
                                    <p:anim calcmode="lin" valueType="num">
                                      <p:cBhvr>
                                        <p:cTn id="28" dur="500" fill="hold"/>
                                        <p:tgtEl>
                                          <p:spTgt spid="42399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24000"/>
                                        </p:tgtEl>
                                        <p:attrNameLst>
                                          <p:attrName>style.visibility</p:attrName>
                                        </p:attrNameLst>
                                      </p:cBhvr>
                                      <p:to>
                                        <p:strVal val="visible"/>
                                      </p:to>
                                    </p:set>
                                    <p:animEffect transition="in" filter="dissolve">
                                      <p:cBhvr>
                                        <p:cTn id="33" dur="500"/>
                                        <p:tgtEl>
                                          <p:spTgt spid="4240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24001"/>
                                        </p:tgtEl>
                                        <p:attrNameLst>
                                          <p:attrName>style.visibility</p:attrName>
                                        </p:attrNameLst>
                                      </p:cBhvr>
                                      <p:to>
                                        <p:strVal val="visible"/>
                                      </p:to>
                                    </p:set>
                                    <p:animEffect transition="in" filter="dissolve">
                                      <p:cBhvr>
                                        <p:cTn id="38" dur="500"/>
                                        <p:tgtEl>
                                          <p:spTgt spid="424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95" grpId="0" animBg="1"/>
      <p:bldP spid="423996" grpId="0" animBg="1"/>
      <p:bldP spid="423998" grpId="0" animBg="1"/>
      <p:bldP spid="423999" grpId="0" animBg="1"/>
      <p:bldP spid="4240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986" name="Group 2"/>
          <p:cNvGrpSpPr>
            <a:grpSpLocks/>
          </p:cNvGrpSpPr>
          <p:nvPr/>
        </p:nvGrpSpPr>
        <p:grpSpPr bwMode="auto">
          <a:xfrm>
            <a:off x="755576" y="2060848"/>
            <a:ext cx="7315200" cy="4010025"/>
            <a:chOff x="748" y="1248"/>
            <a:chExt cx="4532" cy="2526"/>
          </a:xfrm>
        </p:grpSpPr>
        <p:sp>
          <p:nvSpPr>
            <p:cNvPr id="13322" name="Line 3"/>
            <p:cNvSpPr>
              <a:spLocks noChangeShapeType="1"/>
            </p:cNvSpPr>
            <p:nvPr/>
          </p:nvSpPr>
          <p:spPr bwMode="auto">
            <a:xfrm flipV="1">
              <a:off x="1152" y="2112"/>
              <a:ext cx="2736" cy="1056"/>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3" name="Rectangle 4"/>
            <p:cNvSpPr>
              <a:spLocks noChangeArrowheads="1"/>
            </p:cNvSpPr>
            <p:nvPr/>
          </p:nvSpPr>
          <p:spPr bwMode="auto">
            <a:xfrm>
              <a:off x="768" y="2064"/>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4" name="Oval 5"/>
            <p:cNvSpPr>
              <a:spLocks noChangeArrowheads="1"/>
            </p:cNvSpPr>
            <p:nvPr/>
          </p:nvSpPr>
          <p:spPr bwMode="auto">
            <a:xfrm>
              <a:off x="3648" y="1613"/>
              <a:ext cx="1632" cy="276"/>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5" name="Oval 6"/>
            <p:cNvSpPr>
              <a:spLocks noChangeArrowheads="1"/>
            </p:cNvSpPr>
            <p:nvPr/>
          </p:nvSpPr>
          <p:spPr bwMode="auto">
            <a:xfrm>
              <a:off x="3648" y="2716"/>
              <a:ext cx="1632" cy="276"/>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6" name="Line 7"/>
            <p:cNvSpPr>
              <a:spLocks noChangeShapeType="1"/>
            </p:cNvSpPr>
            <p:nvPr/>
          </p:nvSpPr>
          <p:spPr bwMode="auto">
            <a:xfrm flipH="1">
              <a:off x="3648" y="1771"/>
              <a:ext cx="0" cy="110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7" name="Line 8"/>
            <p:cNvSpPr>
              <a:spLocks noChangeShapeType="1"/>
            </p:cNvSpPr>
            <p:nvPr/>
          </p:nvSpPr>
          <p:spPr bwMode="auto">
            <a:xfrm flipH="1">
              <a:off x="5280" y="1728"/>
              <a:ext cx="0" cy="110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28" name="Rectangle 9"/>
            <p:cNvSpPr>
              <a:spLocks noChangeArrowheads="1"/>
            </p:cNvSpPr>
            <p:nvPr/>
          </p:nvSpPr>
          <p:spPr bwMode="auto">
            <a:xfrm>
              <a:off x="3792" y="2007"/>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9" name="Rectangle 10"/>
            <p:cNvSpPr>
              <a:spLocks noChangeArrowheads="1"/>
            </p:cNvSpPr>
            <p:nvPr/>
          </p:nvSpPr>
          <p:spPr bwMode="auto">
            <a:xfrm>
              <a:off x="3888" y="2086"/>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0" name="Rectangle 11"/>
            <p:cNvSpPr>
              <a:spLocks noChangeArrowheads="1"/>
            </p:cNvSpPr>
            <p:nvPr/>
          </p:nvSpPr>
          <p:spPr bwMode="auto">
            <a:xfrm>
              <a:off x="3984" y="2165"/>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1" name="Rectangle 12"/>
            <p:cNvSpPr>
              <a:spLocks noChangeArrowheads="1"/>
            </p:cNvSpPr>
            <p:nvPr/>
          </p:nvSpPr>
          <p:spPr bwMode="auto">
            <a:xfrm>
              <a:off x="4080" y="2244"/>
              <a:ext cx="192" cy="78"/>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2" name="Rectangle 13"/>
            <p:cNvSpPr>
              <a:spLocks noChangeArrowheads="1"/>
            </p:cNvSpPr>
            <p:nvPr/>
          </p:nvSpPr>
          <p:spPr bwMode="auto">
            <a:xfrm>
              <a:off x="4176" y="2322"/>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3" name="Rectangle 14"/>
            <p:cNvSpPr>
              <a:spLocks noChangeArrowheads="1"/>
            </p:cNvSpPr>
            <p:nvPr/>
          </p:nvSpPr>
          <p:spPr bwMode="auto">
            <a:xfrm>
              <a:off x="4368" y="1968"/>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4" name="Rectangle 15"/>
            <p:cNvSpPr>
              <a:spLocks noChangeArrowheads="1"/>
            </p:cNvSpPr>
            <p:nvPr/>
          </p:nvSpPr>
          <p:spPr bwMode="auto">
            <a:xfrm>
              <a:off x="4368" y="2480"/>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5" name="Rectangle 16"/>
            <p:cNvSpPr>
              <a:spLocks noChangeArrowheads="1"/>
            </p:cNvSpPr>
            <p:nvPr/>
          </p:nvSpPr>
          <p:spPr bwMode="auto">
            <a:xfrm>
              <a:off x="4464" y="2047"/>
              <a:ext cx="192" cy="78"/>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6" name="Rectangle 17"/>
            <p:cNvSpPr>
              <a:spLocks noChangeArrowheads="1"/>
            </p:cNvSpPr>
            <p:nvPr/>
          </p:nvSpPr>
          <p:spPr bwMode="auto">
            <a:xfrm>
              <a:off x="4560" y="2125"/>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7" name="Rectangle 18"/>
            <p:cNvSpPr>
              <a:spLocks noChangeArrowheads="1"/>
            </p:cNvSpPr>
            <p:nvPr/>
          </p:nvSpPr>
          <p:spPr bwMode="auto">
            <a:xfrm>
              <a:off x="4656" y="2204"/>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8" name="Rectangle 19"/>
            <p:cNvSpPr>
              <a:spLocks noChangeArrowheads="1"/>
            </p:cNvSpPr>
            <p:nvPr/>
          </p:nvSpPr>
          <p:spPr bwMode="auto">
            <a:xfrm>
              <a:off x="4752" y="2283"/>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39" name="Rectangle 20"/>
            <p:cNvSpPr>
              <a:spLocks noChangeArrowheads="1"/>
            </p:cNvSpPr>
            <p:nvPr/>
          </p:nvSpPr>
          <p:spPr bwMode="auto">
            <a:xfrm>
              <a:off x="4848" y="2362"/>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0" name="Rectangle 21"/>
            <p:cNvSpPr>
              <a:spLocks noChangeArrowheads="1"/>
            </p:cNvSpPr>
            <p:nvPr/>
          </p:nvSpPr>
          <p:spPr bwMode="auto">
            <a:xfrm>
              <a:off x="4944" y="2441"/>
              <a:ext cx="192" cy="78"/>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1" name="Rectangle 22"/>
            <p:cNvSpPr>
              <a:spLocks noChangeArrowheads="1"/>
            </p:cNvSpPr>
            <p:nvPr/>
          </p:nvSpPr>
          <p:spPr bwMode="auto">
            <a:xfrm>
              <a:off x="5040" y="2519"/>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2" name="Rectangle 23"/>
            <p:cNvSpPr>
              <a:spLocks noChangeArrowheads="1"/>
            </p:cNvSpPr>
            <p:nvPr/>
          </p:nvSpPr>
          <p:spPr bwMode="auto">
            <a:xfrm>
              <a:off x="4272" y="2400"/>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3" name="Line 24"/>
            <p:cNvSpPr>
              <a:spLocks noChangeShapeType="1"/>
            </p:cNvSpPr>
            <p:nvPr/>
          </p:nvSpPr>
          <p:spPr bwMode="auto">
            <a:xfrm flipV="1">
              <a:off x="1152" y="2064"/>
              <a:ext cx="2640" cy="576"/>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44" name="Text Box 25"/>
            <p:cNvSpPr txBox="1">
              <a:spLocks noChangeArrowheads="1"/>
            </p:cNvSpPr>
            <p:nvPr/>
          </p:nvSpPr>
          <p:spPr bwMode="auto">
            <a:xfrm>
              <a:off x="4224" y="1248"/>
              <a:ext cx="49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磁盘</a:t>
              </a:r>
            </a:p>
          </p:txBody>
        </p:sp>
        <p:sp>
          <p:nvSpPr>
            <p:cNvPr id="13345" name="Text Box 26"/>
            <p:cNvSpPr txBox="1">
              <a:spLocks noChangeArrowheads="1"/>
            </p:cNvSpPr>
            <p:nvPr/>
          </p:nvSpPr>
          <p:spPr bwMode="auto">
            <a:xfrm>
              <a:off x="748" y="1488"/>
              <a:ext cx="5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页表</a:t>
              </a:r>
            </a:p>
          </p:txBody>
        </p:sp>
        <p:sp>
          <p:nvSpPr>
            <p:cNvPr id="13346" name="Rectangle 27"/>
            <p:cNvSpPr>
              <a:spLocks noChangeArrowheads="1"/>
            </p:cNvSpPr>
            <p:nvPr/>
          </p:nvSpPr>
          <p:spPr bwMode="auto">
            <a:xfrm>
              <a:off x="768" y="1815"/>
              <a:ext cx="480" cy="254"/>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7" name="Rectangle 28"/>
            <p:cNvSpPr>
              <a:spLocks noChangeArrowheads="1"/>
            </p:cNvSpPr>
            <p:nvPr/>
          </p:nvSpPr>
          <p:spPr bwMode="auto">
            <a:xfrm>
              <a:off x="768" y="2553"/>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8" name="Rectangle 29"/>
            <p:cNvSpPr>
              <a:spLocks noChangeArrowheads="1"/>
            </p:cNvSpPr>
            <p:nvPr/>
          </p:nvSpPr>
          <p:spPr bwMode="auto">
            <a:xfrm>
              <a:off x="768" y="2304"/>
              <a:ext cx="480" cy="254"/>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49" name="Rectangle 30"/>
            <p:cNvSpPr>
              <a:spLocks noChangeArrowheads="1"/>
            </p:cNvSpPr>
            <p:nvPr/>
          </p:nvSpPr>
          <p:spPr bwMode="auto">
            <a:xfrm>
              <a:off x="768" y="3045"/>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50" name="Rectangle 31"/>
            <p:cNvSpPr>
              <a:spLocks noChangeArrowheads="1"/>
            </p:cNvSpPr>
            <p:nvPr/>
          </p:nvSpPr>
          <p:spPr bwMode="auto">
            <a:xfrm>
              <a:off x="768" y="2796"/>
              <a:ext cx="480" cy="254"/>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51" name="Rectangle 32"/>
            <p:cNvSpPr>
              <a:spLocks noChangeArrowheads="1"/>
            </p:cNvSpPr>
            <p:nvPr/>
          </p:nvSpPr>
          <p:spPr bwMode="auto">
            <a:xfrm>
              <a:off x="768" y="3534"/>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52" name="Rectangle 33"/>
            <p:cNvSpPr>
              <a:spLocks noChangeArrowheads="1"/>
            </p:cNvSpPr>
            <p:nvPr/>
          </p:nvSpPr>
          <p:spPr bwMode="auto">
            <a:xfrm>
              <a:off x="768" y="3285"/>
              <a:ext cx="480" cy="254"/>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53" name="Line 34"/>
            <p:cNvSpPr>
              <a:spLocks noChangeShapeType="1"/>
            </p:cNvSpPr>
            <p:nvPr/>
          </p:nvSpPr>
          <p:spPr bwMode="auto">
            <a:xfrm flipV="1">
              <a:off x="1152" y="2544"/>
              <a:ext cx="1200" cy="384"/>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4" name="Line 35"/>
            <p:cNvSpPr>
              <a:spLocks noChangeShapeType="1"/>
            </p:cNvSpPr>
            <p:nvPr/>
          </p:nvSpPr>
          <p:spPr bwMode="auto">
            <a:xfrm>
              <a:off x="1152" y="2401"/>
              <a:ext cx="1200" cy="671"/>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5" name="Line 36"/>
            <p:cNvSpPr>
              <a:spLocks noChangeShapeType="1"/>
            </p:cNvSpPr>
            <p:nvPr/>
          </p:nvSpPr>
          <p:spPr bwMode="auto">
            <a:xfrm flipV="1">
              <a:off x="1152" y="2208"/>
              <a:ext cx="2832" cy="0"/>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6" name="Line 37"/>
            <p:cNvSpPr>
              <a:spLocks noChangeShapeType="1"/>
            </p:cNvSpPr>
            <p:nvPr/>
          </p:nvSpPr>
          <p:spPr bwMode="auto">
            <a:xfrm>
              <a:off x="1152" y="1968"/>
              <a:ext cx="3600" cy="336"/>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7" name="Line 38"/>
            <p:cNvSpPr>
              <a:spLocks noChangeShapeType="1"/>
            </p:cNvSpPr>
            <p:nvPr/>
          </p:nvSpPr>
          <p:spPr bwMode="auto">
            <a:xfrm flipV="1">
              <a:off x="1152" y="2400"/>
              <a:ext cx="3696" cy="1008"/>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8" name="Line 39"/>
            <p:cNvSpPr>
              <a:spLocks noChangeShapeType="1"/>
            </p:cNvSpPr>
            <p:nvPr/>
          </p:nvSpPr>
          <p:spPr bwMode="auto">
            <a:xfrm flipV="1">
              <a:off x="1152" y="2160"/>
              <a:ext cx="3456" cy="1488"/>
            </a:xfrm>
            <a:prstGeom prst="line">
              <a:avLst/>
            </a:prstGeom>
            <a:noFill/>
            <a:ln w="12700">
              <a:solidFill>
                <a:srgbClr val="00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359" name="Text Box 40"/>
            <p:cNvSpPr txBox="1">
              <a:spLocks noChangeArrowheads="1"/>
            </p:cNvSpPr>
            <p:nvPr/>
          </p:nvSpPr>
          <p:spPr bwMode="auto">
            <a:xfrm>
              <a:off x="2112" y="3440"/>
              <a:ext cx="87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物理内存</a:t>
              </a:r>
            </a:p>
          </p:txBody>
        </p:sp>
        <p:grpSp>
          <p:nvGrpSpPr>
            <p:cNvPr id="13360" name="Group 41"/>
            <p:cNvGrpSpPr>
              <a:grpSpLocks/>
            </p:cNvGrpSpPr>
            <p:nvPr/>
          </p:nvGrpSpPr>
          <p:grpSpPr bwMode="auto">
            <a:xfrm>
              <a:off x="2352" y="2430"/>
              <a:ext cx="480" cy="987"/>
              <a:chOff x="2352" y="2430"/>
              <a:chExt cx="480" cy="987"/>
            </a:xfrm>
          </p:grpSpPr>
          <p:sp>
            <p:nvSpPr>
              <p:cNvPr id="13361" name="Rectangle 42"/>
              <p:cNvSpPr>
                <a:spLocks noChangeArrowheads="1"/>
              </p:cNvSpPr>
              <p:nvPr/>
            </p:nvSpPr>
            <p:spPr bwMode="auto">
              <a:xfrm>
                <a:off x="2352" y="3177"/>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62" name="Rectangle 43"/>
              <p:cNvSpPr>
                <a:spLocks noChangeArrowheads="1"/>
              </p:cNvSpPr>
              <p:nvPr/>
            </p:nvSpPr>
            <p:spPr bwMode="auto">
              <a:xfrm>
                <a:off x="2352" y="2919"/>
                <a:ext cx="480" cy="254"/>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63" name="Rectangle 44"/>
              <p:cNvSpPr>
                <a:spLocks noChangeArrowheads="1"/>
              </p:cNvSpPr>
              <p:nvPr/>
            </p:nvSpPr>
            <p:spPr bwMode="auto">
              <a:xfrm>
                <a:off x="2352" y="2679"/>
                <a:ext cx="480" cy="240"/>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64" name="Rectangle 45"/>
              <p:cNvSpPr>
                <a:spLocks noChangeArrowheads="1"/>
              </p:cNvSpPr>
              <p:nvPr/>
            </p:nvSpPr>
            <p:spPr bwMode="auto">
              <a:xfrm>
                <a:off x="2352" y="2430"/>
                <a:ext cx="480" cy="254"/>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grpSp>
      <p:sp>
        <p:nvSpPr>
          <p:cNvPr id="13315" name="Rectangle 46"/>
          <p:cNvSpPr>
            <a:spLocks noGrp="1" noChangeArrowheads="1"/>
          </p:cNvSpPr>
          <p:nvPr>
            <p:ph type="title"/>
          </p:nvPr>
        </p:nvSpPr>
        <p:spPr>
          <a:xfrm>
            <a:off x="381000" y="304800"/>
            <a:ext cx="8229600" cy="676275"/>
          </a:xfrm>
        </p:spPr>
        <p:txBody>
          <a:bodyPr/>
          <a:lstStyle/>
          <a:p>
            <a:pPr eaLnBrk="1" hangingPunct="1"/>
            <a:r>
              <a:rPr lang="zh-CN" altLang="zh-CN" smtClean="0">
                <a:sym typeface="Symbol" pitchFamily="18" charset="2"/>
              </a:rPr>
              <a:t>虚拟内存中的页面映射关系</a:t>
            </a:r>
          </a:p>
        </p:txBody>
      </p:sp>
      <p:grpSp>
        <p:nvGrpSpPr>
          <p:cNvPr id="13316" name="Group 47"/>
          <p:cNvGrpSpPr>
            <a:grpSpLocks/>
          </p:cNvGrpSpPr>
          <p:nvPr/>
        </p:nvGrpSpPr>
        <p:grpSpPr bwMode="auto">
          <a:xfrm>
            <a:off x="7620000" y="66675"/>
            <a:ext cx="1470025" cy="1152525"/>
            <a:chOff x="3756" y="1018"/>
            <a:chExt cx="1070" cy="870"/>
          </a:xfrm>
        </p:grpSpPr>
        <p:sp>
          <p:nvSpPr>
            <p:cNvPr id="13318" name="Rectangle 48"/>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19" name="Rectangle 49"/>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3320" name="Line 50"/>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Line 51"/>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6036" name="Rectangle 52"/>
          <p:cNvSpPr>
            <a:spLocks noChangeArrowheads="1"/>
          </p:cNvSpPr>
          <p:nvPr/>
        </p:nvSpPr>
        <p:spPr bwMode="auto">
          <a:xfrm>
            <a:off x="0" y="1219200"/>
            <a:ext cx="9144000"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dirty="0"/>
              <a:t>部分线性地址</a:t>
            </a:r>
            <a:r>
              <a:rPr lang="en-US" altLang="zh-CN" dirty="0">
                <a:solidFill>
                  <a:srgbClr val="FF0000"/>
                </a:solidFill>
              </a:rPr>
              <a:t>(</a:t>
            </a:r>
            <a:r>
              <a:rPr lang="zh-CN" altLang="en-US" dirty="0">
                <a:solidFill>
                  <a:srgbClr val="FF0000"/>
                </a:solidFill>
              </a:rPr>
              <a:t>逻辑页</a:t>
            </a:r>
            <a:r>
              <a:rPr lang="en-US" altLang="zh-CN" dirty="0">
                <a:solidFill>
                  <a:srgbClr val="FF0000"/>
                </a:solidFill>
              </a:rPr>
              <a:t>)</a:t>
            </a:r>
            <a:r>
              <a:rPr lang="zh-CN" altLang="en-US" dirty="0">
                <a:solidFill>
                  <a:srgbClr val="FF0000"/>
                </a:solidFill>
              </a:rPr>
              <a:t>对应物理页</a:t>
            </a:r>
            <a:r>
              <a:rPr lang="zh-CN" altLang="en-US" dirty="0" smtClean="0">
                <a:solidFill>
                  <a:srgbClr val="FF0000"/>
                </a:solidFill>
              </a:rPr>
              <a:t>，其它（段中）页</a:t>
            </a:r>
            <a:r>
              <a:rPr lang="zh-CN" altLang="en-US" dirty="0">
                <a:solidFill>
                  <a:srgbClr val="FF0000"/>
                </a:solidFill>
              </a:rPr>
              <a:t>呢</a:t>
            </a:r>
            <a:r>
              <a:rPr lang="en-US" altLang="zh-CN" dirty="0">
                <a:solidFill>
                  <a:srgbClr val="FF0000"/>
                </a:solidFill>
              </a:rPr>
              <a:t>?</a:t>
            </a:r>
          </a:p>
        </p:txBody>
      </p:sp>
      <p:grpSp>
        <p:nvGrpSpPr>
          <p:cNvPr id="53" name="Group 19"/>
          <p:cNvGrpSpPr>
            <a:grpSpLocks/>
          </p:cNvGrpSpPr>
          <p:nvPr/>
        </p:nvGrpSpPr>
        <p:grpSpPr bwMode="auto">
          <a:xfrm>
            <a:off x="344860" y="2932327"/>
            <a:ext cx="266700" cy="3154363"/>
            <a:chOff x="4992" y="3024"/>
            <a:chExt cx="336" cy="1200"/>
          </a:xfrm>
        </p:grpSpPr>
        <p:sp>
          <p:nvSpPr>
            <p:cNvPr id="54" name="Rectangle 20" descr="浅色上对角线"/>
            <p:cNvSpPr>
              <a:spLocks noChangeArrowheads="1"/>
            </p:cNvSpPr>
            <p:nvPr/>
          </p:nvSpPr>
          <p:spPr bwMode="auto">
            <a:xfrm>
              <a:off x="4992" y="3024"/>
              <a:ext cx="336" cy="1200"/>
            </a:xfrm>
            <a:prstGeom prst="rect">
              <a:avLst/>
            </a:prstGeom>
            <a:pattFill prst="ltUpDiag">
              <a:fgClr>
                <a:schemeClr val="accent1"/>
              </a:fgClr>
              <a:bgClr>
                <a:schemeClr val="bg1"/>
              </a:bgClr>
            </a:patt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55" name="Rectangle 21"/>
            <p:cNvSpPr>
              <a:spLocks noChangeArrowheads="1"/>
            </p:cNvSpPr>
            <p:nvPr/>
          </p:nvSpPr>
          <p:spPr bwMode="auto">
            <a:xfrm>
              <a:off x="4992" y="3500"/>
              <a:ext cx="336" cy="292"/>
            </a:xfrm>
            <a:prstGeom prst="rect">
              <a:avLst/>
            </a:prstGeom>
            <a:solidFill>
              <a:srgbClr val="FF66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anose="020B0604020202020204" pitchFamily="34" charset="0"/>
              </a:endParaRPr>
            </a:p>
          </p:txBody>
        </p:sp>
        <p:sp>
          <p:nvSpPr>
            <p:cNvPr id="56" name="Rectangle 22"/>
            <p:cNvSpPr>
              <a:spLocks noChangeArrowheads="1"/>
            </p:cNvSpPr>
            <p:nvPr/>
          </p:nvSpPr>
          <p:spPr bwMode="auto">
            <a:xfrm>
              <a:off x="4992" y="3190"/>
              <a:ext cx="336" cy="227"/>
            </a:xfrm>
            <a:prstGeom prst="rect">
              <a:avLst/>
            </a:prstGeom>
            <a:solidFill>
              <a:srgbClr val="00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anose="020B0604020202020204" pitchFamily="34" charset="0"/>
              </a:endParaRPr>
            </a:p>
          </p:txBody>
        </p:sp>
        <p:sp>
          <p:nvSpPr>
            <p:cNvPr id="57" name="Rectangle 23"/>
            <p:cNvSpPr>
              <a:spLocks noChangeArrowheads="1"/>
            </p:cNvSpPr>
            <p:nvPr/>
          </p:nvSpPr>
          <p:spPr bwMode="auto">
            <a:xfrm>
              <a:off x="4992" y="3831"/>
              <a:ext cx="336" cy="248"/>
            </a:xfrm>
            <a:prstGeom prst="rec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anose="020B0604020202020204" pitchFamily="34" charset="0"/>
              </a:endParaRPr>
            </a:p>
          </p:txBody>
        </p:sp>
        <p:sp>
          <p:nvSpPr>
            <p:cNvPr id="58" name="Rectangle 24"/>
            <p:cNvSpPr>
              <a:spLocks noChangeArrowheads="1"/>
            </p:cNvSpPr>
            <p:nvPr/>
          </p:nvSpPr>
          <p:spPr bwMode="auto">
            <a:xfrm>
              <a:off x="4992" y="3024"/>
              <a:ext cx="336" cy="103"/>
            </a:xfrm>
            <a:prstGeom prst="rect">
              <a:avLst/>
            </a:prstGeom>
            <a:solidFill>
              <a:srgbClr val="53FB25"/>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anose="020B0604020202020204" pitchFamily="34" charset="0"/>
              </a:endParaRPr>
            </a:p>
          </p:txBody>
        </p:sp>
        <p:sp>
          <p:nvSpPr>
            <p:cNvPr id="59" name="Rectangle 25"/>
            <p:cNvSpPr>
              <a:spLocks noChangeArrowheads="1"/>
            </p:cNvSpPr>
            <p:nvPr/>
          </p:nvSpPr>
          <p:spPr bwMode="auto">
            <a:xfrm>
              <a:off x="4992" y="3024"/>
              <a:ext cx="336" cy="1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600"/>
            </a:p>
          </p:txBody>
        </p:sp>
        <p:sp>
          <p:nvSpPr>
            <p:cNvPr id="60" name="Rectangle 26"/>
            <p:cNvSpPr>
              <a:spLocks noChangeArrowheads="1"/>
            </p:cNvSpPr>
            <p:nvPr/>
          </p:nvSpPr>
          <p:spPr bwMode="auto">
            <a:xfrm>
              <a:off x="4992" y="4128"/>
              <a:ext cx="336" cy="96"/>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zh-CN" sz="1800">
                <a:latin typeface="Helvetica"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6036"/>
                                        </p:tgtEl>
                                        <p:attrNameLst>
                                          <p:attrName>style.visibility</p:attrName>
                                        </p:attrNameLst>
                                      </p:cBhvr>
                                      <p:to>
                                        <p:strVal val="visible"/>
                                      </p:to>
                                    </p:set>
                                    <p:animEffect transition="in" filter="dissolve">
                                      <p:cBhvr>
                                        <p:cTn id="7" dur="500"/>
                                        <p:tgtEl>
                                          <p:spTgt spid="426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5986"/>
                                        </p:tgtEl>
                                        <p:attrNameLst>
                                          <p:attrName>style.visibility</p:attrName>
                                        </p:attrNameLst>
                                      </p:cBhvr>
                                      <p:to>
                                        <p:strVal val="visible"/>
                                      </p:to>
                                    </p:set>
                                    <p:animEffect transition="in" filter="dissolve">
                                      <p:cBhvr>
                                        <p:cTn id="12" dur="500"/>
                                        <p:tgtEl>
                                          <p:spTgt spid="42598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6"/>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如何记录页是否在内存？</a:t>
            </a:r>
            <a:endParaRPr lang="zh-CN" altLang="zh-CN" smtClean="0">
              <a:sym typeface="Symbol" pitchFamily="18" charset="2"/>
            </a:endParaRPr>
          </a:p>
        </p:txBody>
      </p:sp>
      <p:sp>
        <p:nvSpPr>
          <p:cNvPr id="470069" name="Rectangle 53"/>
          <p:cNvSpPr>
            <a:spLocks noChangeArrowheads="1"/>
          </p:cNvSpPr>
          <p:nvPr/>
        </p:nvSpPr>
        <p:spPr bwMode="auto">
          <a:xfrm>
            <a:off x="79375" y="5775920"/>
            <a:ext cx="6931025"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600"/>
              <a:t>改造页表，页表项增加“</a:t>
            </a:r>
            <a:r>
              <a:rPr lang="zh-CN" altLang="en-US" sz="2600">
                <a:solidFill>
                  <a:srgbClr val="FF0000"/>
                </a:solidFill>
              </a:rPr>
              <a:t>有效</a:t>
            </a:r>
            <a:r>
              <a:rPr lang="en-US" altLang="zh-CN" sz="2600">
                <a:solidFill>
                  <a:srgbClr val="FF0000"/>
                </a:solidFill>
              </a:rPr>
              <a:t>/</a:t>
            </a:r>
            <a:r>
              <a:rPr lang="zh-CN" altLang="en-US" sz="2600">
                <a:solidFill>
                  <a:srgbClr val="FF0000"/>
                </a:solidFill>
              </a:rPr>
              <a:t>无效位</a:t>
            </a:r>
            <a:r>
              <a:rPr lang="zh-CN" altLang="en-US" sz="2600"/>
              <a:t>”</a:t>
            </a:r>
            <a:endParaRPr lang="zh-CN" altLang="en-US" sz="2600">
              <a:solidFill>
                <a:srgbClr val="FF0000"/>
              </a:solidFill>
            </a:endParaRPr>
          </a:p>
        </p:txBody>
      </p:sp>
      <p:grpSp>
        <p:nvGrpSpPr>
          <p:cNvPr id="470096" name="Group 80"/>
          <p:cNvGrpSpPr>
            <a:grpSpLocks/>
          </p:cNvGrpSpPr>
          <p:nvPr/>
        </p:nvGrpSpPr>
        <p:grpSpPr bwMode="auto">
          <a:xfrm>
            <a:off x="473075" y="1807170"/>
            <a:ext cx="2498725" cy="3511550"/>
            <a:chOff x="3535" y="1440"/>
            <a:chExt cx="1574" cy="2212"/>
          </a:xfrm>
        </p:grpSpPr>
        <p:sp>
          <p:nvSpPr>
            <p:cNvPr id="14352" name="Rectangle 4"/>
            <p:cNvSpPr>
              <a:spLocks noChangeArrowheads="1"/>
            </p:cNvSpPr>
            <p:nvPr/>
          </p:nvSpPr>
          <p:spPr bwMode="auto">
            <a:xfrm>
              <a:off x="3535" y="1716"/>
              <a:ext cx="1183" cy="1680"/>
            </a:xfrm>
            <a:prstGeom prst="rect">
              <a:avLst/>
            </a:prstGeom>
            <a:solidFill>
              <a:schemeClr val="bg1"/>
            </a:solidFill>
            <a:ln w="57150" cmpd="thickThin">
              <a:solidFill>
                <a:schemeClr val="tx1"/>
              </a:solidFill>
              <a:miter lim="800000"/>
              <a:headEnd/>
              <a:tailEnd/>
            </a:ln>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endParaRPr lang="zh-CN" altLang="zh-CN" sz="2000">
                <a:latin typeface="Verdana" pitchFamily="34" charset="0"/>
                <a:ea typeface="ＭＳ Ｐゴシック" pitchFamily="34" charset="-128"/>
              </a:endParaRPr>
            </a:p>
          </p:txBody>
        </p:sp>
        <p:sp>
          <p:nvSpPr>
            <p:cNvPr id="14353" name="Line 5"/>
            <p:cNvSpPr>
              <a:spLocks noChangeShapeType="1"/>
            </p:cNvSpPr>
            <p:nvPr/>
          </p:nvSpPr>
          <p:spPr bwMode="auto">
            <a:xfrm flipV="1">
              <a:off x="3552" y="1920"/>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54" name="Line 6"/>
            <p:cNvSpPr>
              <a:spLocks noChangeShapeType="1"/>
            </p:cNvSpPr>
            <p:nvPr/>
          </p:nvSpPr>
          <p:spPr bwMode="auto">
            <a:xfrm flipV="1">
              <a:off x="3552" y="2112"/>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55" name="Line 7"/>
            <p:cNvSpPr>
              <a:spLocks noChangeShapeType="1"/>
            </p:cNvSpPr>
            <p:nvPr/>
          </p:nvSpPr>
          <p:spPr bwMode="auto">
            <a:xfrm>
              <a:off x="3552" y="2304"/>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56" name="Line 13"/>
            <p:cNvSpPr>
              <a:spLocks noChangeShapeType="1"/>
            </p:cNvSpPr>
            <p:nvPr/>
          </p:nvSpPr>
          <p:spPr bwMode="auto">
            <a:xfrm>
              <a:off x="4416" y="1728"/>
              <a:ext cx="0" cy="165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57" name="Text Box 14"/>
            <p:cNvSpPr txBox="1">
              <a:spLocks noChangeArrowheads="1"/>
            </p:cNvSpPr>
            <p:nvPr/>
          </p:nvSpPr>
          <p:spPr bwMode="auto">
            <a:xfrm>
              <a:off x="4461" y="1676"/>
              <a:ext cx="2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v</a:t>
              </a:r>
            </a:p>
          </p:txBody>
        </p:sp>
        <p:sp>
          <p:nvSpPr>
            <p:cNvPr id="14358" name="Text Box 15"/>
            <p:cNvSpPr txBox="1">
              <a:spLocks noChangeArrowheads="1"/>
            </p:cNvSpPr>
            <p:nvPr/>
          </p:nvSpPr>
          <p:spPr bwMode="auto">
            <a:xfrm>
              <a:off x="4462" y="1865"/>
              <a:ext cx="2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v</a:t>
              </a:r>
            </a:p>
          </p:txBody>
        </p:sp>
        <p:sp>
          <p:nvSpPr>
            <p:cNvPr id="14359" name="Text Box 16"/>
            <p:cNvSpPr txBox="1">
              <a:spLocks noChangeArrowheads="1"/>
            </p:cNvSpPr>
            <p:nvPr/>
          </p:nvSpPr>
          <p:spPr bwMode="auto">
            <a:xfrm>
              <a:off x="4461" y="2054"/>
              <a:ext cx="2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v</a:t>
              </a:r>
            </a:p>
          </p:txBody>
        </p:sp>
        <p:sp>
          <p:nvSpPr>
            <p:cNvPr id="14360" name="Text Box 17"/>
            <p:cNvSpPr txBox="1">
              <a:spLocks noChangeArrowheads="1"/>
            </p:cNvSpPr>
            <p:nvPr/>
          </p:nvSpPr>
          <p:spPr bwMode="auto">
            <a:xfrm>
              <a:off x="4462" y="2261"/>
              <a:ext cx="2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v</a:t>
              </a:r>
            </a:p>
          </p:txBody>
        </p:sp>
        <p:sp>
          <p:nvSpPr>
            <p:cNvPr id="14361" name="Text Box 18"/>
            <p:cNvSpPr txBox="1">
              <a:spLocks noChangeArrowheads="1"/>
            </p:cNvSpPr>
            <p:nvPr/>
          </p:nvSpPr>
          <p:spPr bwMode="auto">
            <a:xfrm>
              <a:off x="4482" y="2462"/>
              <a:ext cx="1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i</a:t>
              </a:r>
            </a:p>
          </p:txBody>
        </p:sp>
        <p:sp>
          <p:nvSpPr>
            <p:cNvPr id="14362" name="Text Box 19"/>
            <p:cNvSpPr txBox="1">
              <a:spLocks noChangeArrowheads="1"/>
            </p:cNvSpPr>
            <p:nvPr/>
          </p:nvSpPr>
          <p:spPr bwMode="auto">
            <a:xfrm>
              <a:off x="4482" y="2990"/>
              <a:ext cx="1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i</a:t>
              </a:r>
            </a:p>
          </p:txBody>
        </p:sp>
        <p:sp>
          <p:nvSpPr>
            <p:cNvPr id="14363" name="Text Box 20"/>
            <p:cNvSpPr txBox="1">
              <a:spLocks noChangeArrowheads="1"/>
            </p:cNvSpPr>
            <p:nvPr/>
          </p:nvSpPr>
          <p:spPr bwMode="auto">
            <a:xfrm>
              <a:off x="4482" y="3182"/>
              <a:ext cx="16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solidFill>
                    <a:srgbClr val="FF0000"/>
                  </a:solidFill>
                  <a:latin typeface="Helvetica" pitchFamily="34" charset="0"/>
                  <a:ea typeface="ＭＳ Ｐゴシック" pitchFamily="34" charset="-128"/>
                </a:rPr>
                <a:t>i</a:t>
              </a:r>
            </a:p>
          </p:txBody>
        </p:sp>
        <p:sp>
          <p:nvSpPr>
            <p:cNvPr id="14364" name="Text Box 21"/>
            <p:cNvSpPr txBox="1">
              <a:spLocks noChangeArrowheads="1"/>
            </p:cNvSpPr>
            <p:nvPr/>
          </p:nvSpPr>
          <p:spPr bwMode="auto">
            <a:xfrm>
              <a:off x="3810" y="2702"/>
              <a:ext cx="32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en-US" altLang="zh-CN" sz="2000">
                  <a:latin typeface="Helvetica" pitchFamily="34" charset="0"/>
                  <a:ea typeface="ＭＳ Ｐゴシック" pitchFamily="34" charset="-128"/>
                </a:rPr>
                <a:t>….</a:t>
              </a:r>
            </a:p>
          </p:txBody>
        </p:sp>
        <p:sp>
          <p:nvSpPr>
            <p:cNvPr id="14365" name="Text Box 22"/>
            <p:cNvSpPr txBox="1">
              <a:spLocks noChangeArrowheads="1"/>
            </p:cNvSpPr>
            <p:nvPr/>
          </p:nvSpPr>
          <p:spPr bwMode="auto">
            <a:xfrm>
              <a:off x="3648" y="1440"/>
              <a:ext cx="4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zh-CN" altLang="en-US" sz="2000">
                  <a:latin typeface="Helvetica" pitchFamily="34" charset="0"/>
                </a:rPr>
                <a:t>帧号</a:t>
              </a:r>
            </a:p>
          </p:txBody>
        </p:sp>
        <p:sp>
          <p:nvSpPr>
            <p:cNvPr id="14366" name="Text Box 23"/>
            <p:cNvSpPr txBox="1">
              <a:spLocks noChangeArrowheads="1"/>
            </p:cNvSpPr>
            <p:nvPr/>
          </p:nvSpPr>
          <p:spPr bwMode="auto">
            <a:xfrm>
              <a:off x="4144" y="1456"/>
              <a:ext cx="96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zh-CN" altLang="en-US" sz="2000">
                  <a:solidFill>
                    <a:srgbClr val="000099"/>
                  </a:solidFill>
                  <a:latin typeface="Helvetica" pitchFamily="34" charset="0"/>
                </a:rPr>
                <a:t>有效</a:t>
              </a:r>
              <a:r>
                <a:rPr lang="en-US" altLang="zh-CN" sz="2000">
                  <a:solidFill>
                    <a:srgbClr val="000099"/>
                  </a:solidFill>
                  <a:latin typeface="Helvetica" pitchFamily="34" charset="0"/>
                </a:rPr>
                <a:t>/</a:t>
              </a:r>
              <a:r>
                <a:rPr lang="zh-CN" altLang="en-US" sz="2000">
                  <a:solidFill>
                    <a:srgbClr val="000099"/>
                  </a:solidFill>
                  <a:latin typeface="Helvetica" pitchFamily="34" charset="0"/>
                </a:rPr>
                <a:t>无效位</a:t>
              </a:r>
            </a:p>
          </p:txBody>
        </p:sp>
        <p:sp>
          <p:nvSpPr>
            <p:cNvPr id="14367" name="Text Box 24"/>
            <p:cNvSpPr txBox="1">
              <a:spLocks noChangeArrowheads="1"/>
            </p:cNvSpPr>
            <p:nvPr/>
          </p:nvSpPr>
          <p:spPr bwMode="auto">
            <a:xfrm>
              <a:off x="3629" y="3402"/>
              <a:ext cx="108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37931725" indent="-37474525"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50000"/>
                </a:spcBef>
                <a:buClrTx/>
                <a:buSzTx/>
                <a:buFontTx/>
                <a:buNone/>
              </a:pPr>
              <a:r>
                <a:rPr lang="zh-CN" altLang="en-US" sz="2000">
                  <a:latin typeface="Helvetica" pitchFamily="34" charset="0"/>
                </a:rPr>
                <a:t>改造后的页表</a:t>
              </a:r>
            </a:p>
          </p:txBody>
        </p:sp>
        <p:sp>
          <p:nvSpPr>
            <p:cNvPr id="14368" name="Line 5"/>
            <p:cNvSpPr>
              <a:spLocks noChangeShapeType="1"/>
            </p:cNvSpPr>
            <p:nvPr/>
          </p:nvSpPr>
          <p:spPr bwMode="auto">
            <a:xfrm flipV="1">
              <a:off x="3552" y="2496"/>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69" name="Line 6"/>
            <p:cNvSpPr>
              <a:spLocks noChangeShapeType="1"/>
            </p:cNvSpPr>
            <p:nvPr/>
          </p:nvSpPr>
          <p:spPr bwMode="auto">
            <a:xfrm flipV="1">
              <a:off x="3552" y="2688"/>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70" name="Line 7"/>
            <p:cNvSpPr>
              <a:spLocks noChangeShapeType="1"/>
            </p:cNvSpPr>
            <p:nvPr/>
          </p:nvSpPr>
          <p:spPr bwMode="auto">
            <a:xfrm>
              <a:off x="3552" y="3024"/>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4371" name="Line 7"/>
            <p:cNvSpPr>
              <a:spLocks noChangeShapeType="1"/>
            </p:cNvSpPr>
            <p:nvPr/>
          </p:nvSpPr>
          <p:spPr bwMode="auto">
            <a:xfrm>
              <a:off x="3552" y="3216"/>
              <a:ext cx="1152"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grpSp>
        <p:nvGrpSpPr>
          <p:cNvPr id="470109" name="Group 93"/>
          <p:cNvGrpSpPr>
            <a:grpSpLocks/>
          </p:cNvGrpSpPr>
          <p:nvPr/>
        </p:nvGrpSpPr>
        <p:grpSpPr bwMode="auto">
          <a:xfrm>
            <a:off x="3657600" y="1737320"/>
            <a:ext cx="5356225" cy="4495800"/>
            <a:chOff x="2304" y="1104"/>
            <a:chExt cx="3374" cy="2832"/>
          </a:xfrm>
        </p:grpSpPr>
        <p:pic>
          <p:nvPicPr>
            <p:cNvPr id="14345" name="Picture 79" descr="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b="15872"/>
            <a:stretch>
              <a:fillRect/>
            </a:stretch>
          </p:blipFill>
          <p:spPr bwMode="auto">
            <a:xfrm>
              <a:off x="2304" y="1104"/>
              <a:ext cx="3374" cy="2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6" name="Rectangle 81"/>
            <p:cNvSpPr>
              <a:spLocks noChangeArrowheads="1"/>
            </p:cNvSpPr>
            <p:nvPr/>
          </p:nvSpPr>
          <p:spPr bwMode="auto">
            <a:xfrm>
              <a:off x="2352" y="2976"/>
              <a:ext cx="480" cy="240"/>
            </a:xfrm>
            <a:prstGeom prst="rect">
              <a:avLst/>
            </a:prstGeom>
            <a:solidFill>
              <a:srgbClr val="FFFFFF"/>
            </a:solidFill>
            <a:ln w="9525" algn="ctr">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t>逻辑内存</a:t>
              </a:r>
            </a:p>
          </p:txBody>
        </p:sp>
        <p:sp>
          <p:nvSpPr>
            <p:cNvPr id="14347" name="Rectangle 82"/>
            <p:cNvSpPr>
              <a:spLocks noChangeArrowheads="1"/>
            </p:cNvSpPr>
            <p:nvPr/>
          </p:nvSpPr>
          <p:spPr bwMode="auto">
            <a:xfrm>
              <a:off x="3184" y="2920"/>
              <a:ext cx="480" cy="144"/>
            </a:xfrm>
            <a:prstGeom prst="rect">
              <a:avLst/>
            </a:prstGeom>
            <a:solidFill>
              <a:srgbClr val="FFFFFF"/>
            </a:solidFill>
            <a:ln w="9525" algn="ctr">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t>页表</a:t>
              </a:r>
            </a:p>
          </p:txBody>
        </p:sp>
        <p:sp>
          <p:nvSpPr>
            <p:cNvPr id="14348" name="Rectangle 83"/>
            <p:cNvSpPr>
              <a:spLocks noChangeArrowheads="1"/>
            </p:cNvSpPr>
            <p:nvPr/>
          </p:nvSpPr>
          <p:spPr bwMode="auto">
            <a:xfrm>
              <a:off x="3936" y="3696"/>
              <a:ext cx="768" cy="240"/>
            </a:xfrm>
            <a:prstGeom prst="rect">
              <a:avLst/>
            </a:prstGeom>
            <a:solidFill>
              <a:srgbClr val="FFFFFF">
                <a:alpha val="0"/>
              </a:srgbClr>
            </a:solidFill>
            <a:ln>
              <a:noFill/>
            </a:ln>
            <a:effectLst/>
            <a:extLst>
              <a:ext uri="{91240B29-F687-4F45-9708-019B960494DF}">
                <a14:hiddenLine xmlns="" xmlns:a14="http://schemas.microsoft.com/office/drawing/2010/main" w="9525" algn="ctr">
                  <a:solidFill>
                    <a:srgbClr val="FFFFFF"/>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t>物理内存</a:t>
              </a:r>
            </a:p>
          </p:txBody>
        </p:sp>
        <p:sp>
          <p:nvSpPr>
            <p:cNvPr id="14349" name="Rectangle 84"/>
            <p:cNvSpPr>
              <a:spLocks noChangeArrowheads="1"/>
            </p:cNvSpPr>
            <p:nvPr/>
          </p:nvSpPr>
          <p:spPr bwMode="auto">
            <a:xfrm>
              <a:off x="4848" y="3392"/>
              <a:ext cx="768" cy="240"/>
            </a:xfrm>
            <a:prstGeom prst="rect">
              <a:avLst/>
            </a:prstGeom>
            <a:solidFill>
              <a:srgbClr val="FFFFFF"/>
            </a:solidFill>
            <a:ln w="9525" algn="ctr">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t>辅存（磁盘）</a:t>
              </a:r>
            </a:p>
          </p:txBody>
        </p:sp>
        <p:sp>
          <p:nvSpPr>
            <p:cNvPr id="14350" name="Rectangle 85"/>
            <p:cNvSpPr>
              <a:spLocks noChangeArrowheads="1"/>
            </p:cNvSpPr>
            <p:nvPr/>
          </p:nvSpPr>
          <p:spPr bwMode="auto">
            <a:xfrm>
              <a:off x="2976" y="1728"/>
              <a:ext cx="288" cy="96"/>
            </a:xfrm>
            <a:prstGeom prst="rect">
              <a:avLst/>
            </a:prstGeom>
            <a:solidFill>
              <a:srgbClr val="FFFFFF"/>
            </a:solidFill>
            <a:ln w="9525" algn="ctr">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spcBef>
                  <a:spcPct val="0"/>
                </a:spcBef>
                <a:buClrTx/>
                <a:buSzTx/>
                <a:buFontTx/>
                <a:buNone/>
              </a:pPr>
              <a:r>
                <a:rPr lang="zh-CN" altLang="en-US" sz="1200"/>
                <a:t>帧号</a:t>
              </a:r>
            </a:p>
          </p:txBody>
        </p:sp>
        <p:sp>
          <p:nvSpPr>
            <p:cNvPr id="14351" name="Rectangle 86"/>
            <p:cNvSpPr>
              <a:spLocks noChangeArrowheads="1"/>
            </p:cNvSpPr>
            <p:nvPr/>
          </p:nvSpPr>
          <p:spPr bwMode="auto">
            <a:xfrm>
              <a:off x="3264" y="1488"/>
              <a:ext cx="576" cy="96"/>
            </a:xfrm>
            <a:prstGeom prst="rect">
              <a:avLst/>
            </a:prstGeom>
            <a:solidFill>
              <a:srgbClr val="FFFFFF"/>
            </a:solidFill>
            <a:ln w="9525" algn="ctr">
              <a:solidFill>
                <a:srgbClr val="FFFF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spcBef>
                  <a:spcPct val="0"/>
                </a:spcBef>
                <a:buClrTx/>
                <a:buSzTx/>
                <a:buFontTx/>
                <a:buNone/>
              </a:pPr>
              <a:r>
                <a:rPr lang="zh-CN" altLang="en-US" sz="1200"/>
                <a:t>有效</a:t>
              </a:r>
              <a:r>
                <a:rPr lang="en-US" altLang="zh-CN" sz="1200"/>
                <a:t>-</a:t>
              </a:r>
              <a:r>
                <a:rPr lang="zh-CN" altLang="en-US" sz="1200"/>
                <a:t>无效位</a:t>
              </a:r>
            </a:p>
          </p:txBody>
        </p:sp>
      </p:grpSp>
      <p:grpSp>
        <p:nvGrpSpPr>
          <p:cNvPr id="470108" name="Group 92"/>
          <p:cNvGrpSpPr>
            <a:grpSpLocks/>
          </p:cNvGrpSpPr>
          <p:nvPr/>
        </p:nvGrpSpPr>
        <p:grpSpPr bwMode="auto">
          <a:xfrm>
            <a:off x="4419600" y="1203920"/>
            <a:ext cx="4038600" cy="1828800"/>
            <a:chOff x="2784" y="768"/>
            <a:chExt cx="2544" cy="1152"/>
          </a:xfrm>
        </p:grpSpPr>
        <p:sp>
          <p:nvSpPr>
            <p:cNvPr id="14343" name="Rectangle 88"/>
            <p:cNvSpPr>
              <a:spLocks noChangeArrowheads="1"/>
            </p:cNvSpPr>
            <p:nvPr/>
          </p:nvSpPr>
          <p:spPr bwMode="auto">
            <a:xfrm>
              <a:off x="2784" y="768"/>
              <a:ext cx="2544" cy="288"/>
            </a:xfrm>
            <a:prstGeom prst="rect">
              <a:avLst/>
            </a:prstGeom>
            <a:noFill/>
            <a:ln w="19050">
              <a:solidFill>
                <a:srgbClr val="8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nchorCtr="1"/>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buFont typeface="Wingdings" pitchFamily="2" charset="2"/>
                <a:buNone/>
              </a:pPr>
              <a:r>
                <a:rPr lang="zh-CN" altLang="en-US" sz="2400" dirty="0">
                  <a:solidFill>
                    <a:srgbClr val="CC0000"/>
                  </a:solidFill>
                  <a:ea typeface="楷体_GB2312" pitchFamily="49" charset="-122"/>
                </a:rPr>
                <a:t>某些页不在内存中时的页表</a:t>
              </a:r>
            </a:p>
          </p:txBody>
        </p:sp>
        <p:sp>
          <p:nvSpPr>
            <p:cNvPr id="14344" name="Line 91"/>
            <p:cNvSpPr>
              <a:spLocks noChangeShapeType="1"/>
            </p:cNvSpPr>
            <p:nvPr/>
          </p:nvSpPr>
          <p:spPr bwMode="auto">
            <a:xfrm flipH="1">
              <a:off x="3600" y="1056"/>
              <a:ext cx="288" cy="864"/>
            </a:xfrm>
            <a:prstGeom prst="line">
              <a:avLst/>
            </a:prstGeom>
            <a:noFill/>
            <a:ln w="190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0069"/>
                                        </p:tgtEl>
                                        <p:attrNameLst>
                                          <p:attrName>style.visibility</p:attrName>
                                        </p:attrNameLst>
                                      </p:cBhvr>
                                      <p:to>
                                        <p:strVal val="visible"/>
                                      </p:to>
                                    </p:set>
                                    <p:animEffect transition="in" filter="dissolve">
                                      <p:cBhvr>
                                        <p:cTn id="7" dur="500"/>
                                        <p:tgtEl>
                                          <p:spTgt spid="47006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70096"/>
                                        </p:tgtEl>
                                        <p:attrNameLst>
                                          <p:attrName>style.visibility</p:attrName>
                                        </p:attrNameLst>
                                      </p:cBhvr>
                                      <p:to>
                                        <p:strVal val="visible"/>
                                      </p:to>
                                    </p:set>
                                    <p:animEffect transition="in" filter="blinds(horizontal)">
                                      <p:cBhvr>
                                        <p:cTn id="11" dur="500"/>
                                        <p:tgtEl>
                                          <p:spTgt spid="4700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470109"/>
                                        </p:tgtEl>
                                        <p:attrNameLst>
                                          <p:attrName>style.visibility</p:attrName>
                                        </p:attrNameLst>
                                      </p:cBhvr>
                                      <p:to>
                                        <p:strVal val="visible"/>
                                      </p:to>
                                    </p:set>
                                    <p:animEffect transition="in" filter="fade">
                                      <p:cBhvr>
                                        <p:cTn id="16" dur="1000"/>
                                        <p:tgtEl>
                                          <p:spTgt spid="470109"/>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470108"/>
                                        </p:tgtEl>
                                        <p:attrNameLst>
                                          <p:attrName>style.visibility</p:attrName>
                                        </p:attrNameLst>
                                      </p:cBhvr>
                                      <p:to>
                                        <p:strVal val="visible"/>
                                      </p:to>
                                    </p:set>
                                    <p:animEffect transition="in" filter="wipe(up)">
                                      <p:cBhvr>
                                        <p:cTn id="20" dur="500"/>
                                        <p:tgtEl>
                                          <p:spTgt spid="470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7504" y="304800"/>
            <a:ext cx="8583488" cy="676275"/>
          </a:xfrm>
        </p:spPr>
        <p:txBody>
          <a:bodyPr/>
          <a:lstStyle/>
          <a:p>
            <a:pPr eaLnBrk="1" hangingPunct="1"/>
            <a:r>
              <a:rPr lang="zh-CN" altLang="en-US" dirty="0" smtClean="0">
                <a:sym typeface="Symbol" panose="05050102010706020507" pitchFamily="18" charset="2"/>
              </a:rPr>
              <a:t>回忆：</a:t>
            </a:r>
            <a:r>
              <a:rPr lang="en-US" altLang="zh-CN" dirty="0" smtClean="0">
                <a:sym typeface="Symbol" panose="05050102010706020507" pitchFamily="18" charset="2"/>
              </a:rPr>
              <a:t>Intel </a:t>
            </a:r>
            <a:r>
              <a:rPr lang="en-US" altLang="zh-CN" dirty="0" err="1" smtClean="0">
                <a:sym typeface="Symbol" panose="05050102010706020507" pitchFamily="18" charset="2"/>
              </a:rPr>
              <a:t>x86</a:t>
            </a:r>
            <a:r>
              <a:rPr lang="zh-CN" altLang="en-US" dirty="0" smtClean="0">
                <a:sym typeface="Symbol" panose="05050102010706020507" pitchFamily="18" charset="2"/>
              </a:rPr>
              <a:t>的分段硬件  </a:t>
            </a:r>
            <a:r>
              <a:rPr lang="en-US" altLang="zh-CN" dirty="0" err="1" smtClean="0">
                <a:sym typeface="Symbol" panose="05050102010706020507" pitchFamily="18" charset="2"/>
              </a:rPr>
              <a:t>LDT</a:t>
            </a:r>
            <a:r>
              <a:rPr lang="zh-CN" altLang="en-US" dirty="0" smtClean="0">
                <a:sym typeface="Symbol" panose="05050102010706020507" pitchFamily="18" charset="2"/>
              </a:rPr>
              <a:t>、</a:t>
            </a:r>
            <a:r>
              <a:rPr lang="en-US" altLang="zh-CN" dirty="0" err="1" smtClean="0">
                <a:sym typeface="Symbol" panose="05050102010706020507" pitchFamily="18" charset="2"/>
              </a:rPr>
              <a:t>GDT</a:t>
            </a:r>
            <a:endParaRPr lang="zh-CN" altLang="zh-CN" dirty="0" smtClean="0">
              <a:sym typeface="Symbol" panose="05050102010706020507" pitchFamily="18" charset="2"/>
            </a:endParaRPr>
          </a:p>
        </p:txBody>
      </p:sp>
      <p:grpSp>
        <p:nvGrpSpPr>
          <p:cNvPr id="371749" name="Group 37"/>
          <p:cNvGrpSpPr>
            <a:grpSpLocks/>
          </p:cNvGrpSpPr>
          <p:nvPr/>
        </p:nvGrpSpPr>
        <p:grpSpPr bwMode="auto">
          <a:xfrm>
            <a:off x="892175" y="1066800"/>
            <a:ext cx="6934200" cy="603250"/>
            <a:chOff x="576" y="3216"/>
            <a:chExt cx="4368" cy="380"/>
          </a:xfrm>
        </p:grpSpPr>
        <p:sp>
          <p:nvSpPr>
            <p:cNvPr id="101384" name="Rectangle 38"/>
            <p:cNvSpPr>
              <a:spLocks noChangeArrowheads="1"/>
            </p:cNvSpPr>
            <p:nvPr/>
          </p:nvSpPr>
          <p:spPr bwMode="auto">
            <a:xfrm>
              <a:off x="576" y="3216"/>
              <a:ext cx="4368" cy="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FF0000"/>
                  </a:solidFill>
                  <a:sym typeface="Symbol" panose="05050102010706020507" pitchFamily="18" charset="2"/>
                </a:rPr>
                <a:t>段描述符</a:t>
              </a:r>
              <a:r>
                <a:rPr lang="en-US" altLang="zh-CN" sz="2400" dirty="0">
                  <a:solidFill>
                    <a:srgbClr val="FF0000"/>
                  </a:solidFill>
                  <a:sym typeface="Symbol" panose="05050102010706020507" pitchFamily="18" charset="2"/>
                </a:rPr>
                <a:t>: </a:t>
              </a:r>
              <a:r>
                <a:rPr lang="en-US" altLang="zh-CN" sz="2400" dirty="0" err="1">
                  <a:solidFill>
                    <a:srgbClr val="FF0000"/>
                  </a:solidFill>
                  <a:sym typeface="Symbol" panose="05050102010706020507" pitchFamily="18" charset="2"/>
                </a:rPr>
                <a:t>LDT</a:t>
              </a:r>
              <a:r>
                <a:rPr lang="en-US" altLang="zh-CN" sz="2400" dirty="0">
                  <a:solidFill>
                    <a:srgbClr val="FF0000"/>
                  </a:solidFill>
                  <a:sym typeface="Symbol" panose="05050102010706020507" pitchFamily="18" charset="2"/>
                </a:rPr>
                <a:t>(</a:t>
              </a:r>
              <a:r>
                <a:rPr lang="en-US" altLang="zh-CN" sz="2400" dirty="0" err="1">
                  <a:solidFill>
                    <a:srgbClr val="FF0000"/>
                  </a:solidFill>
                  <a:sym typeface="Symbol" panose="05050102010706020507" pitchFamily="18" charset="2"/>
                </a:rPr>
                <a:t>GDT</a:t>
              </a:r>
              <a:r>
                <a:rPr lang="en-US" altLang="zh-CN" sz="2400" dirty="0">
                  <a:solidFill>
                    <a:srgbClr val="FF0000"/>
                  </a:solidFill>
                  <a:sym typeface="Symbol" panose="05050102010706020507" pitchFamily="18" charset="2"/>
                </a:rPr>
                <a:t>)</a:t>
              </a:r>
              <a:r>
                <a:rPr lang="zh-CN" altLang="en-US" sz="2400" dirty="0">
                  <a:solidFill>
                    <a:srgbClr val="FF0000"/>
                  </a:solidFill>
                  <a:sym typeface="Symbol" panose="05050102010706020507" pitchFamily="18" charset="2"/>
                </a:rPr>
                <a:t>中的表项</a:t>
              </a:r>
            </a:p>
          </p:txBody>
        </p:sp>
        <p:pic>
          <p:nvPicPr>
            <p:cNvPr id="101385" name="Picture 39"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41" y="3382"/>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01381" name="Picture 30" descr="http://img.blog.csdn.net/2014100114213317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7650" y="1609725"/>
            <a:ext cx="8058150"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382" name="Picture 31" descr="mhtml:file://F:\科研工作\工作\教学\操作系统课件-曲明成\2016上课\操作系统\内存管理参考\GDT（全居描述符表）和LDT（局部描述符表）%20-%20在雨一方%20-%20博客频道%20-%20CSDN_NET.mht!http://img.blog.csdn.net/20141001142631125"/>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r="14766"/>
          <a:stretch/>
        </p:blipFill>
        <p:spPr bwMode="auto">
          <a:xfrm>
            <a:off x="22802" y="3457430"/>
            <a:ext cx="4343400" cy="210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1383" name="Picture 33" descr="mhtml:file://F:\科研工作\工作\教学\操作系统课件-曲明成\2016上课\操作系统\内存管理参考\GDT（全居描述符表）和LDT（局部描述符表）%20-%20在雨一方%20-%20博客频道%20-%20CSDN_NET.mht!http://img.blog.csdn.net/20141001142815407"/>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l="5390" r="13902"/>
          <a:stretch/>
        </p:blipFill>
        <p:spPr bwMode="auto">
          <a:xfrm>
            <a:off x="4523509" y="3895725"/>
            <a:ext cx="4343401" cy="2266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矩形 8"/>
          <p:cNvSpPr/>
          <p:nvPr/>
        </p:nvSpPr>
        <p:spPr bwMode="auto">
          <a:xfrm>
            <a:off x="4116270" y="1755775"/>
            <a:ext cx="499864" cy="989013"/>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2" name="矩形 1"/>
          <p:cNvSpPr/>
          <p:nvPr/>
        </p:nvSpPr>
        <p:spPr>
          <a:xfrm>
            <a:off x="282417" y="6021228"/>
            <a:ext cx="5673348" cy="492443"/>
          </a:xfrm>
          <a:prstGeom prst="rect">
            <a:avLst/>
          </a:prstGeom>
        </p:spPr>
        <p:txBody>
          <a:bodyPr wrap="none">
            <a:spAutoFit/>
          </a:bodyPr>
          <a:lstStyle/>
          <a:p>
            <a:r>
              <a:rPr lang="en-US" altLang="zh-CN" dirty="0" smtClean="0">
                <a:solidFill>
                  <a:srgbClr val="FF0000"/>
                </a:solidFill>
                <a:latin typeface="Arial" panose="020B0604020202020204" pitchFamily="34" charset="0"/>
              </a:rPr>
              <a:t>P</a:t>
            </a:r>
            <a:r>
              <a:rPr lang="zh-CN" altLang="en-US" dirty="0" smtClean="0">
                <a:solidFill>
                  <a:srgbClr val="FF0000"/>
                </a:solidFill>
                <a:latin typeface="Arial" panose="020B0604020202020204" pitchFamily="34" charset="0"/>
              </a:rPr>
              <a:t>表示是否在内存，</a:t>
            </a:r>
            <a:r>
              <a:rPr lang="en-US" altLang="zh-CN" dirty="0" smtClean="0">
                <a:solidFill>
                  <a:srgbClr val="FF0000"/>
                </a:solidFill>
                <a:latin typeface="Arial" panose="020B0604020202020204" pitchFamily="34" charset="0"/>
              </a:rPr>
              <a:t>A</a:t>
            </a:r>
            <a:r>
              <a:rPr lang="zh-CN" altLang="en-US" dirty="0" smtClean="0">
                <a:solidFill>
                  <a:srgbClr val="FF0000"/>
                </a:solidFill>
                <a:latin typeface="Arial" panose="020B0604020202020204" pitchFamily="34" charset="0"/>
              </a:rPr>
              <a:t>表示是否已访问</a:t>
            </a:r>
            <a:endParaRPr lang="zh-CN" altLang="en-US" dirty="0">
              <a:solidFill>
                <a:srgbClr val="FF0000"/>
              </a:solidFill>
            </a:endParaRPr>
          </a:p>
        </p:txBody>
      </p:sp>
      <p:sp>
        <p:nvSpPr>
          <p:cNvPr id="12" name="矩形 11"/>
          <p:cNvSpPr/>
          <p:nvPr/>
        </p:nvSpPr>
        <p:spPr bwMode="auto">
          <a:xfrm>
            <a:off x="2153031" y="3524329"/>
            <a:ext cx="499864" cy="2142756"/>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 xmlns:p14="http://schemas.microsoft.com/office/powerpoint/2010/main" val="223914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1749"/>
                                        </p:tgtEl>
                                        <p:attrNameLst>
                                          <p:attrName>style.visibility</p:attrName>
                                        </p:attrNameLst>
                                      </p:cBhvr>
                                      <p:to>
                                        <p:strVal val="visible"/>
                                      </p:to>
                                    </p:set>
                                    <p:animEffect transition="in" filter="dissolve">
                                      <p:cBhvr>
                                        <p:cTn id="7" dur="500"/>
                                        <p:tgtEl>
                                          <p:spTgt spid="3717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04800"/>
            <a:ext cx="8229600" cy="676275"/>
          </a:xfrm>
        </p:spPr>
        <p:txBody>
          <a:bodyPr/>
          <a:lstStyle/>
          <a:p>
            <a:pPr eaLnBrk="1" hangingPunct="1"/>
            <a:r>
              <a:rPr lang="zh-CN" altLang="en-US" dirty="0" smtClean="0">
                <a:sym typeface="Symbol" panose="05050102010706020507" pitchFamily="18" charset="2"/>
              </a:rPr>
              <a:t>回忆：</a:t>
            </a:r>
            <a:r>
              <a:rPr lang="en-US" altLang="zh-CN" dirty="0" smtClean="0">
                <a:sym typeface="Symbol" panose="05050102010706020507" pitchFamily="18" charset="2"/>
              </a:rPr>
              <a:t>Intel </a:t>
            </a:r>
            <a:r>
              <a:rPr lang="en-US" altLang="zh-CN" dirty="0" err="1" smtClean="0">
                <a:sym typeface="Symbol" panose="05050102010706020507" pitchFamily="18" charset="2"/>
              </a:rPr>
              <a:t>x86</a:t>
            </a:r>
            <a:r>
              <a:rPr lang="zh-CN" altLang="en-US" dirty="0" smtClean="0">
                <a:sym typeface="Symbol" panose="05050102010706020507" pitchFamily="18" charset="2"/>
              </a:rPr>
              <a:t>的分页硬件</a:t>
            </a:r>
            <a:endParaRPr lang="zh-CN" altLang="zh-CN" dirty="0" smtClean="0">
              <a:sym typeface="Symbol" panose="05050102010706020507" pitchFamily="18" charset="2"/>
            </a:endParaRPr>
          </a:p>
        </p:txBody>
      </p:sp>
      <p:sp>
        <p:nvSpPr>
          <p:cNvPr id="9" name="矩形 8"/>
          <p:cNvSpPr/>
          <p:nvPr/>
        </p:nvSpPr>
        <p:spPr bwMode="auto">
          <a:xfrm>
            <a:off x="6337977" y="1772816"/>
            <a:ext cx="363819" cy="117032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2" name="矩形 1"/>
          <p:cNvSpPr/>
          <p:nvPr/>
        </p:nvSpPr>
        <p:spPr>
          <a:xfrm>
            <a:off x="542879" y="3501008"/>
            <a:ext cx="4371710" cy="461665"/>
          </a:xfrm>
          <a:prstGeom prst="rect">
            <a:avLst/>
          </a:prstGeom>
        </p:spPr>
        <p:txBody>
          <a:bodyPr wrap="none">
            <a:spAutoFit/>
          </a:bodyPr>
          <a:lstStyle/>
          <a:p>
            <a:r>
              <a:rPr lang="en-US" altLang="zh-CN" sz="2400" dirty="0"/>
              <a:t>P--</a:t>
            </a:r>
            <a:r>
              <a:rPr lang="zh-CN" altLang="en-US" sz="2400" dirty="0"/>
              <a:t>位</a:t>
            </a:r>
            <a:r>
              <a:rPr lang="en-US" altLang="zh-CN" sz="2400" dirty="0"/>
              <a:t>0</a:t>
            </a:r>
            <a:r>
              <a:rPr lang="zh-CN" altLang="en-US" sz="2400" dirty="0"/>
              <a:t>是存在（</a:t>
            </a:r>
            <a:r>
              <a:rPr lang="en-US" altLang="zh-CN" sz="2400" dirty="0"/>
              <a:t>Present</a:t>
            </a:r>
            <a:r>
              <a:rPr lang="zh-CN" altLang="en-US" sz="2400" dirty="0"/>
              <a:t>）标志</a:t>
            </a:r>
            <a:endParaRPr lang="zh-CN" altLang="en-US" sz="2400" dirty="0">
              <a:solidFill>
                <a:srgbClr val="FF0000"/>
              </a:solidFill>
            </a:endParaRPr>
          </a:p>
        </p:txBody>
      </p:sp>
      <p:grpSp>
        <p:nvGrpSpPr>
          <p:cNvPr id="13" name="Group 4"/>
          <p:cNvGrpSpPr>
            <a:grpSpLocks/>
          </p:cNvGrpSpPr>
          <p:nvPr/>
        </p:nvGrpSpPr>
        <p:grpSpPr bwMode="auto">
          <a:xfrm>
            <a:off x="467544" y="1404857"/>
            <a:ext cx="7704138" cy="1601788"/>
            <a:chOff x="528" y="1824"/>
            <a:chExt cx="4853" cy="1009"/>
          </a:xfrm>
        </p:grpSpPr>
        <p:sp>
          <p:nvSpPr>
            <p:cNvPr id="14" name="Rectangle 5"/>
            <p:cNvSpPr>
              <a:spLocks noChangeArrowheads="1"/>
            </p:cNvSpPr>
            <p:nvPr/>
          </p:nvSpPr>
          <p:spPr bwMode="auto">
            <a:xfrm>
              <a:off x="528" y="2202"/>
              <a:ext cx="2544"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00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400">
                  <a:solidFill>
                    <a:srgbClr val="FF0000"/>
                  </a:solidFill>
                </a:rPr>
                <a:t>页框号</a:t>
              </a:r>
              <a:r>
                <a:rPr lang="en-US" altLang="zh-CN" sz="2400">
                  <a:solidFill>
                    <a:srgbClr val="FF0000"/>
                  </a:solidFill>
                </a:rPr>
                <a:t>(</a:t>
              </a:r>
              <a:r>
                <a:rPr lang="zh-CN" altLang="en-US" sz="2400">
                  <a:solidFill>
                    <a:srgbClr val="FF0000"/>
                  </a:solidFill>
                </a:rPr>
                <a:t>物理页号</a:t>
              </a:r>
              <a:r>
                <a:rPr lang="en-US" altLang="zh-CN" sz="2400">
                  <a:solidFill>
                    <a:srgbClr val="FF0000"/>
                  </a:solidFill>
                </a:rPr>
                <a:t>)ppn</a:t>
              </a:r>
            </a:p>
          </p:txBody>
        </p:sp>
        <p:sp>
          <p:nvSpPr>
            <p:cNvPr id="15" name="Rectangle 6"/>
            <p:cNvSpPr>
              <a:spLocks noChangeArrowheads="1"/>
            </p:cNvSpPr>
            <p:nvPr/>
          </p:nvSpPr>
          <p:spPr bwMode="auto">
            <a:xfrm>
              <a:off x="3072" y="2202"/>
              <a:ext cx="576"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2000"/>
                <a:t>保留</a:t>
              </a:r>
            </a:p>
          </p:txBody>
        </p:sp>
        <p:sp>
          <p:nvSpPr>
            <p:cNvPr id="16" name="Rectangle 7"/>
            <p:cNvSpPr>
              <a:spLocks noChangeArrowheads="1"/>
            </p:cNvSpPr>
            <p:nvPr/>
          </p:nvSpPr>
          <p:spPr bwMode="auto">
            <a:xfrm>
              <a:off x="3648"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17" name="Rectangle 8"/>
            <p:cNvSpPr>
              <a:spLocks noChangeArrowheads="1"/>
            </p:cNvSpPr>
            <p:nvPr/>
          </p:nvSpPr>
          <p:spPr bwMode="auto">
            <a:xfrm>
              <a:off x="3840"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L</a:t>
              </a:r>
            </a:p>
          </p:txBody>
        </p:sp>
        <p:sp>
          <p:nvSpPr>
            <p:cNvPr id="18" name="Rectangle 9"/>
            <p:cNvSpPr>
              <a:spLocks noChangeArrowheads="1"/>
            </p:cNvSpPr>
            <p:nvPr/>
          </p:nvSpPr>
          <p:spPr bwMode="auto">
            <a:xfrm>
              <a:off x="4032"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D</a:t>
              </a:r>
            </a:p>
          </p:txBody>
        </p:sp>
        <p:sp>
          <p:nvSpPr>
            <p:cNvPr id="19" name="Rectangle 10"/>
            <p:cNvSpPr>
              <a:spLocks noChangeArrowheads="1"/>
            </p:cNvSpPr>
            <p:nvPr/>
          </p:nvSpPr>
          <p:spPr bwMode="auto">
            <a:xfrm>
              <a:off x="4224"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A</a:t>
              </a:r>
            </a:p>
          </p:txBody>
        </p:sp>
        <p:sp>
          <p:nvSpPr>
            <p:cNvPr id="20" name="Rectangle 11"/>
            <p:cNvSpPr>
              <a:spLocks noChangeArrowheads="1"/>
            </p:cNvSpPr>
            <p:nvPr/>
          </p:nvSpPr>
          <p:spPr bwMode="auto">
            <a:xfrm>
              <a:off x="4416"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PCD</a:t>
              </a:r>
            </a:p>
          </p:txBody>
        </p:sp>
        <p:sp>
          <p:nvSpPr>
            <p:cNvPr id="21" name="Rectangle 12"/>
            <p:cNvSpPr>
              <a:spLocks noChangeArrowheads="1"/>
            </p:cNvSpPr>
            <p:nvPr/>
          </p:nvSpPr>
          <p:spPr bwMode="auto">
            <a:xfrm>
              <a:off x="4608"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PWT</a:t>
              </a:r>
            </a:p>
          </p:txBody>
        </p:sp>
        <p:sp>
          <p:nvSpPr>
            <p:cNvPr id="22" name="Rectangle 13"/>
            <p:cNvSpPr>
              <a:spLocks noChangeArrowheads="1"/>
            </p:cNvSpPr>
            <p:nvPr/>
          </p:nvSpPr>
          <p:spPr bwMode="auto">
            <a:xfrm>
              <a:off x="4800"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U</a:t>
              </a:r>
            </a:p>
          </p:txBody>
        </p:sp>
        <p:sp>
          <p:nvSpPr>
            <p:cNvPr id="23" name="Rectangle 14"/>
            <p:cNvSpPr>
              <a:spLocks noChangeArrowheads="1"/>
            </p:cNvSpPr>
            <p:nvPr/>
          </p:nvSpPr>
          <p:spPr bwMode="auto">
            <a:xfrm>
              <a:off x="4992"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W</a:t>
              </a:r>
            </a:p>
          </p:txBody>
        </p:sp>
        <p:sp>
          <p:nvSpPr>
            <p:cNvPr id="24" name="Rectangle 15"/>
            <p:cNvSpPr>
              <a:spLocks noChangeArrowheads="1"/>
            </p:cNvSpPr>
            <p:nvPr/>
          </p:nvSpPr>
          <p:spPr bwMode="auto">
            <a:xfrm>
              <a:off x="5184"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solidFill>
                    <a:srgbClr val="FF0000"/>
                  </a:solidFill>
                </a:rPr>
                <a:t>P</a:t>
              </a:r>
            </a:p>
          </p:txBody>
        </p:sp>
        <p:sp>
          <p:nvSpPr>
            <p:cNvPr id="25" name="Text Box 16"/>
            <p:cNvSpPr txBox="1">
              <a:spLocks noChangeArrowheads="1"/>
            </p:cNvSpPr>
            <p:nvPr/>
          </p:nvSpPr>
          <p:spPr bwMode="auto">
            <a:xfrm>
              <a:off x="5178"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0</a:t>
              </a:r>
            </a:p>
          </p:txBody>
        </p:sp>
        <p:sp>
          <p:nvSpPr>
            <p:cNvPr id="26" name="Text Box 17"/>
            <p:cNvSpPr txBox="1">
              <a:spLocks noChangeArrowheads="1"/>
            </p:cNvSpPr>
            <p:nvPr/>
          </p:nvSpPr>
          <p:spPr bwMode="auto">
            <a:xfrm>
              <a:off x="4996"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a:t>
              </a:r>
            </a:p>
          </p:txBody>
        </p:sp>
        <p:sp>
          <p:nvSpPr>
            <p:cNvPr id="27" name="Text Box 18"/>
            <p:cNvSpPr txBox="1">
              <a:spLocks noChangeArrowheads="1"/>
            </p:cNvSpPr>
            <p:nvPr/>
          </p:nvSpPr>
          <p:spPr bwMode="auto">
            <a:xfrm>
              <a:off x="4804"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2</a:t>
              </a:r>
            </a:p>
          </p:txBody>
        </p:sp>
        <p:sp>
          <p:nvSpPr>
            <p:cNvPr id="28" name="Text Box 19"/>
            <p:cNvSpPr txBox="1">
              <a:spLocks noChangeArrowheads="1"/>
            </p:cNvSpPr>
            <p:nvPr/>
          </p:nvSpPr>
          <p:spPr bwMode="auto">
            <a:xfrm>
              <a:off x="4612"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3</a:t>
              </a:r>
            </a:p>
          </p:txBody>
        </p:sp>
        <p:sp>
          <p:nvSpPr>
            <p:cNvPr id="29" name="Text Box 20"/>
            <p:cNvSpPr txBox="1">
              <a:spLocks noChangeArrowheads="1"/>
            </p:cNvSpPr>
            <p:nvPr/>
          </p:nvSpPr>
          <p:spPr bwMode="auto">
            <a:xfrm>
              <a:off x="4420"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4</a:t>
              </a:r>
            </a:p>
          </p:txBody>
        </p:sp>
        <p:sp>
          <p:nvSpPr>
            <p:cNvPr id="30" name="Text Box 21"/>
            <p:cNvSpPr txBox="1">
              <a:spLocks noChangeArrowheads="1"/>
            </p:cNvSpPr>
            <p:nvPr/>
          </p:nvSpPr>
          <p:spPr bwMode="auto">
            <a:xfrm>
              <a:off x="4228"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5</a:t>
              </a:r>
            </a:p>
          </p:txBody>
        </p:sp>
        <p:sp>
          <p:nvSpPr>
            <p:cNvPr id="31" name="Text Box 22"/>
            <p:cNvSpPr txBox="1">
              <a:spLocks noChangeArrowheads="1"/>
            </p:cNvSpPr>
            <p:nvPr/>
          </p:nvSpPr>
          <p:spPr bwMode="auto">
            <a:xfrm>
              <a:off x="4036"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6</a:t>
              </a:r>
            </a:p>
          </p:txBody>
        </p:sp>
        <p:sp>
          <p:nvSpPr>
            <p:cNvPr id="32" name="Text Box 23"/>
            <p:cNvSpPr txBox="1">
              <a:spLocks noChangeArrowheads="1"/>
            </p:cNvSpPr>
            <p:nvPr/>
          </p:nvSpPr>
          <p:spPr bwMode="auto">
            <a:xfrm>
              <a:off x="3844"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7</a:t>
              </a:r>
            </a:p>
          </p:txBody>
        </p:sp>
        <p:sp>
          <p:nvSpPr>
            <p:cNvPr id="33" name="Text Box 24"/>
            <p:cNvSpPr txBox="1">
              <a:spLocks noChangeArrowheads="1"/>
            </p:cNvSpPr>
            <p:nvPr/>
          </p:nvSpPr>
          <p:spPr bwMode="auto">
            <a:xfrm>
              <a:off x="3652" y="2583"/>
              <a:ext cx="203"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8</a:t>
              </a:r>
            </a:p>
          </p:txBody>
        </p:sp>
        <p:sp>
          <p:nvSpPr>
            <p:cNvPr id="34" name="Text Box 25"/>
            <p:cNvSpPr txBox="1">
              <a:spLocks noChangeArrowheads="1"/>
            </p:cNvSpPr>
            <p:nvPr/>
          </p:nvSpPr>
          <p:spPr bwMode="auto">
            <a:xfrm>
              <a:off x="3156" y="2583"/>
              <a:ext cx="434" cy="2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a:t>11-9</a:t>
              </a:r>
            </a:p>
          </p:txBody>
        </p:sp>
        <p:sp>
          <p:nvSpPr>
            <p:cNvPr id="35" name="Text Box 26"/>
            <p:cNvSpPr txBox="1">
              <a:spLocks noChangeArrowheads="1"/>
            </p:cNvSpPr>
            <p:nvPr/>
          </p:nvSpPr>
          <p:spPr bwMode="auto">
            <a:xfrm>
              <a:off x="1400" y="2583"/>
              <a:ext cx="78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2000" dirty="0" smtClean="0"/>
                <a:t>31-12  </a:t>
              </a:r>
              <a:r>
                <a:rPr lang="zh-CN" altLang="en-US" sz="2000" dirty="0" smtClean="0"/>
                <a:t>？</a:t>
              </a:r>
              <a:endParaRPr lang="en-US" altLang="zh-CN" sz="2000" dirty="0"/>
            </a:p>
          </p:txBody>
        </p:sp>
        <p:sp>
          <p:nvSpPr>
            <p:cNvPr id="36" name="Rectangle 27"/>
            <p:cNvSpPr>
              <a:spLocks noChangeArrowheads="1"/>
            </p:cNvSpPr>
            <p:nvPr/>
          </p:nvSpPr>
          <p:spPr bwMode="auto">
            <a:xfrm>
              <a:off x="528" y="1824"/>
              <a:ext cx="1842" cy="294"/>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sym typeface="Symbol" panose="05050102010706020507" pitchFamily="18" charset="2"/>
                </a:rPr>
                <a:t>Intel x86</a:t>
              </a:r>
              <a:r>
                <a:rPr lang="zh-CN" altLang="en-US" sz="2400">
                  <a:solidFill>
                    <a:srgbClr val="FF0000"/>
                  </a:solidFill>
                  <a:sym typeface="Symbol" panose="05050102010706020507" pitchFamily="18" charset="2"/>
                </a:rPr>
                <a:t>结构的</a:t>
              </a:r>
              <a:r>
                <a:rPr lang="en-US" altLang="zh-CN" sz="2400">
                  <a:solidFill>
                    <a:srgbClr val="FF0000"/>
                  </a:solidFill>
                  <a:sym typeface="Symbol" panose="05050102010706020507" pitchFamily="18" charset="2"/>
                </a:rPr>
                <a:t>PTE</a:t>
              </a:r>
            </a:p>
          </p:txBody>
        </p:sp>
        <p:sp>
          <p:nvSpPr>
            <p:cNvPr id="37" name="Rectangle 27"/>
            <p:cNvSpPr>
              <a:spLocks noChangeArrowheads="1"/>
            </p:cNvSpPr>
            <p:nvPr/>
          </p:nvSpPr>
          <p:spPr bwMode="auto">
            <a:xfrm>
              <a:off x="1296" y="2542"/>
              <a:ext cx="849" cy="291"/>
            </a:xfrm>
            <a:prstGeom prst="rect">
              <a:avLst/>
            </a:prstGeom>
            <a:noFill/>
            <a:ln w="9525">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2400" dirty="0">
                <a:solidFill>
                  <a:srgbClr val="FF0000"/>
                </a:solidFill>
                <a:sym typeface="Symbol" panose="05050102010706020507" pitchFamily="18" charset="2"/>
              </a:endParaRPr>
            </a:p>
          </p:txBody>
        </p:sp>
      </p:grpSp>
      <p:sp>
        <p:nvSpPr>
          <p:cNvPr id="3" name="矩形 2"/>
          <p:cNvSpPr/>
          <p:nvPr/>
        </p:nvSpPr>
        <p:spPr>
          <a:xfrm>
            <a:off x="542879" y="5334749"/>
            <a:ext cx="6384445" cy="461665"/>
          </a:xfrm>
          <a:prstGeom prst="rect">
            <a:avLst/>
          </a:prstGeom>
        </p:spPr>
        <p:txBody>
          <a:bodyPr wrap="square">
            <a:spAutoFit/>
          </a:bodyPr>
          <a:lstStyle/>
          <a:p>
            <a:r>
              <a:rPr lang="en-US" altLang="zh-CN" sz="2400" dirty="0"/>
              <a:t>R/W--</a:t>
            </a:r>
            <a:r>
              <a:rPr lang="zh-CN" altLang="en-US" sz="2400" dirty="0"/>
              <a:t>位</a:t>
            </a:r>
            <a:r>
              <a:rPr lang="en-US" altLang="zh-CN" sz="2400" dirty="0"/>
              <a:t>1</a:t>
            </a:r>
            <a:r>
              <a:rPr lang="zh-CN" altLang="en-US" sz="2400" dirty="0"/>
              <a:t>是读</a:t>
            </a:r>
            <a:r>
              <a:rPr lang="en-US" altLang="zh-CN" sz="2400" dirty="0"/>
              <a:t>/</a:t>
            </a:r>
            <a:r>
              <a:rPr lang="zh-CN" altLang="en-US" sz="2400" dirty="0"/>
              <a:t>写（</a:t>
            </a:r>
            <a:r>
              <a:rPr lang="en-US" altLang="zh-CN" sz="2400" dirty="0"/>
              <a:t>Read/Write</a:t>
            </a:r>
            <a:r>
              <a:rPr lang="zh-CN" altLang="en-US" sz="2400" dirty="0"/>
              <a:t>）标志。</a:t>
            </a:r>
          </a:p>
        </p:txBody>
      </p:sp>
      <p:sp>
        <p:nvSpPr>
          <p:cNvPr id="4" name="矩形 3"/>
          <p:cNvSpPr/>
          <p:nvPr/>
        </p:nvSpPr>
        <p:spPr>
          <a:xfrm>
            <a:off x="542879" y="4073503"/>
            <a:ext cx="6423600" cy="461665"/>
          </a:xfrm>
          <a:prstGeom prst="rect">
            <a:avLst/>
          </a:prstGeom>
        </p:spPr>
        <p:txBody>
          <a:bodyPr wrap="square">
            <a:spAutoFit/>
          </a:bodyPr>
          <a:lstStyle/>
          <a:p>
            <a:r>
              <a:rPr lang="en-US" altLang="zh-CN" sz="2400" dirty="0"/>
              <a:t>A--</a:t>
            </a:r>
            <a:r>
              <a:rPr lang="zh-CN" altLang="en-US" sz="2400" dirty="0"/>
              <a:t>位</a:t>
            </a:r>
            <a:r>
              <a:rPr lang="en-US" altLang="zh-CN" sz="2400" dirty="0"/>
              <a:t>5</a:t>
            </a:r>
            <a:r>
              <a:rPr lang="zh-CN" altLang="en-US" sz="2400" dirty="0"/>
              <a:t>是已访问（</a:t>
            </a:r>
            <a:r>
              <a:rPr lang="en-US" altLang="zh-CN" sz="2400" dirty="0"/>
              <a:t>Accessed</a:t>
            </a:r>
            <a:r>
              <a:rPr lang="zh-CN" altLang="en-US" sz="2400" dirty="0"/>
              <a:t>）标志。</a:t>
            </a:r>
          </a:p>
        </p:txBody>
      </p:sp>
      <p:sp>
        <p:nvSpPr>
          <p:cNvPr id="5" name="矩形 4"/>
          <p:cNvSpPr/>
          <p:nvPr/>
        </p:nvSpPr>
        <p:spPr>
          <a:xfrm>
            <a:off x="542879" y="4718040"/>
            <a:ext cx="6621409" cy="461665"/>
          </a:xfrm>
          <a:prstGeom prst="rect">
            <a:avLst/>
          </a:prstGeom>
        </p:spPr>
        <p:txBody>
          <a:bodyPr wrap="square">
            <a:spAutoFit/>
          </a:bodyPr>
          <a:lstStyle/>
          <a:p>
            <a:r>
              <a:rPr lang="en-US" altLang="zh-CN" sz="2400" dirty="0"/>
              <a:t>D--</a:t>
            </a:r>
            <a:r>
              <a:rPr lang="zh-CN" altLang="en-US" sz="2400" dirty="0"/>
              <a:t>位</a:t>
            </a:r>
            <a:r>
              <a:rPr lang="en-US" altLang="zh-CN" sz="2400" dirty="0"/>
              <a:t>6</a:t>
            </a:r>
            <a:r>
              <a:rPr lang="zh-CN" altLang="en-US" sz="2400" dirty="0"/>
              <a:t>是页面已被修改（</a:t>
            </a:r>
            <a:r>
              <a:rPr lang="en-US" altLang="zh-CN" sz="2400" dirty="0"/>
              <a:t>Dirty</a:t>
            </a:r>
            <a:r>
              <a:rPr lang="zh-CN" altLang="en-US" sz="2400" dirty="0"/>
              <a:t>）标志。</a:t>
            </a:r>
          </a:p>
        </p:txBody>
      </p:sp>
      <p:sp>
        <p:nvSpPr>
          <p:cNvPr id="66" name="矩形 65"/>
          <p:cNvSpPr/>
          <p:nvPr/>
        </p:nvSpPr>
        <p:spPr bwMode="auto">
          <a:xfrm>
            <a:off x="7890980" y="1772816"/>
            <a:ext cx="363819" cy="117032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67" name="矩形 66"/>
          <p:cNvSpPr/>
          <p:nvPr/>
        </p:nvSpPr>
        <p:spPr bwMode="auto">
          <a:xfrm>
            <a:off x="5929267" y="1770136"/>
            <a:ext cx="363819" cy="117032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68" name="矩形 67"/>
          <p:cNvSpPr/>
          <p:nvPr/>
        </p:nvSpPr>
        <p:spPr bwMode="auto">
          <a:xfrm>
            <a:off x="7504275" y="1772816"/>
            <a:ext cx="363819" cy="1170329"/>
          </a:xfrm>
          <a:prstGeom prst="rect">
            <a:avLst/>
          </a:prstGeom>
          <a:no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69" name="矩形 68"/>
          <p:cNvSpPr/>
          <p:nvPr/>
        </p:nvSpPr>
        <p:spPr>
          <a:xfrm>
            <a:off x="542878" y="5994139"/>
            <a:ext cx="8205586" cy="461665"/>
          </a:xfrm>
          <a:prstGeom prst="rect">
            <a:avLst/>
          </a:prstGeom>
        </p:spPr>
        <p:txBody>
          <a:bodyPr wrap="square">
            <a:spAutoFit/>
          </a:bodyPr>
          <a:lstStyle/>
          <a:p>
            <a:r>
              <a:rPr lang="zh-CN" altLang="en-US" sz="2400" dirty="0" smtClean="0"/>
              <a:t>换出到</a:t>
            </a:r>
            <a:r>
              <a:rPr lang="en-US" altLang="zh-CN" sz="2400" dirty="0" smtClean="0"/>
              <a:t>SWAP</a:t>
            </a:r>
            <a:r>
              <a:rPr lang="zh-CN" altLang="en-US" sz="2400" dirty="0" smtClean="0"/>
              <a:t>分区后地址存到哪里？</a:t>
            </a:r>
            <a:endParaRPr lang="zh-CN" altLang="en-US" sz="2400" dirty="0"/>
          </a:p>
        </p:txBody>
      </p:sp>
      <p:sp>
        <p:nvSpPr>
          <p:cNvPr id="6" name="矩形 5"/>
          <p:cNvSpPr/>
          <p:nvPr/>
        </p:nvSpPr>
        <p:spPr>
          <a:xfrm>
            <a:off x="5395030" y="5930027"/>
            <a:ext cx="3791423" cy="523220"/>
          </a:xfrm>
          <a:prstGeom prst="rect">
            <a:avLst/>
          </a:prstGeom>
        </p:spPr>
        <p:txBody>
          <a:bodyPr wrap="none">
            <a:spAutoFit/>
          </a:bodyPr>
          <a:lstStyle/>
          <a:p>
            <a:r>
              <a:rPr lang="zh-CN" altLang="en-US" sz="2800" dirty="0">
                <a:solidFill>
                  <a:srgbClr val="FF0000"/>
                </a:solidFill>
              </a:rPr>
              <a:t>可以存到页框号的位置</a:t>
            </a:r>
          </a:p>
        </p:txBody>
      </p:sp>
    </p:spTree>
    <p:extLst>
      <p:ext uri="{BB962C8B-B14F-4D97-AF65-F5344CB8AC3E}">
        <p14:creationId xmlns="" xmlns:p14="http://schemas.microsoft.com/office/powerpoint/2010/main" val="40136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ppt_x"/>
                                          </p:val>
                                        </p:tav>
                                        <p:tav tm="100000">
                                          <p:val>
                                            <p:strVal val="#ppt_x"/>
                                          </p:val>
                                        </p:tav>
                                      </p:tavLst>
                                    </p:anim>
                                    <p:anim calcmode="lin" valueType="num">
                                      <p:cBhvr additive="base">
                                        <p:cTn id="6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4" grpId="0"/>
      <p:bldP spid="5" grpId="0"/>
      <p:bldP spid="66" grpId="0" animBg="1"/>
      <p:bldP spid="67" grpId="0" animBg="1"/>
      <p:bldP spid="68" grpId="0" animBg="1"/>
      <p:bldP spid="69"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0" name="Group 2"/>
          <p:cNvGrpSpPr>
            <a:grpSpLocks/>
          </p:cNvGrpSpPr>
          <p:nvPr/>
        </p:nvGrpSpPr>
        <p:grpSpPr bwMode="auto">
          <a:xfrm>
            <a:off x="3016250" y="1981200"/>
            <a:ext cx="5594350" cy="4024313"/>
            <a:chOff x="1900" y="1248"/>
            <a:chExt cx="3524" cy="2535"/>
          </a:xfrm>
        </p:grpSpPr>
        <p:sp>
          <p:nvSpPr>
            <p:cNvPr id="15391" name="Rectangle 3"/>
            <p:cNvSpPr>
              <a:spLocks noChangeArrowheads="1"/>
            </p:cNvSpPr>
            <p:nvPr/>
          </p:nvSpPr>
          <p:spPr bwMode="auto">
            <a:xfrm>
              <a:off x="1920" y="2064"/>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2" name="Oval 4"/>
            <p:cNvSpPr>
              <a:spLocks noChangeArrowheads="1"/>
            </p:cNvSpPr>
            <p:nvPr/>
          </p:nvSpPr>
          <p:spPr bwMode="auto">
            <a:xfrm>
              <a:off x="4128" y="1613"/>
              <a:ext cx="1296" cy="276"/>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3" name="Oval 5"/>
            <p:cNvSpPr>
              <a:spLocks noChangeArrowheads="1"/>
            </p:cNvSpPr>
            <p:nvPr/>
          </p:nvSpPr>
          <p:spPr bwMode="auto">
            <a:xfrm>
              <a:off x="4128" y="2716"/>
              <a:ext cx="1296" cy="276"/>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4" name="Line 6"/>
            <p:cNvSpPr>
              <a:spLocks noChangeShapeType="1"/>
            </p:cNvSpPr>
            <p:nvPr/>
          </p:nvSpPr>
          <p:spPr bwMode="auto">
            <a:xfrm flipH="1">
              <a:off x="4128" y="1771"/>
              <a:ext cx="0" cy="110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5" name="Line 7"/>
            <p:cNvSpPr>
              <a:spLocks noChangeShapeType="1"/>
            </p:cNvSpPr>
            <p:nvPr/>
          </p:nvSpPr>
          <p:spPr bwMode="auto">
            <a:xfrm flipH="1">
              <a:off x="5424" y="1728"/>
              <a:ext cx="0" cy="110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96" name="Rectangle 8"/>
            <p:cNvSpPr>
              <a:spLocks noChangeArrowheads="1"/>
            </p:cNvSpPr>
            <p:nvPr/>
          </p:nvSpPr>
          <p:spPr bwMode="auto">
            <a:xfrm>
              <a:off x="4272" y="2165"/>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7" name="Rectangle 9"/>
            <p:cNvSpPr>
              <a:spLocks noChangeArrowheads="1"/>
            </p:cNvSpPr>
            <p:nvPr/>
          </p:nvSpPr>
          <p:spPr bwMode="auto">
            <a:xfrm>
              <a:off x="4368" y="2244"/>
              <a:ext cx="192" cy="78"/>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8" name="Rectangle 10"/>
            <p:cNvSpPr>
              <a:spLocks noChangeArrowheads="1"/>
            </p:cNvSpPr>
            <p:nvPr/>
          </p:nvSpPr>
          <p:spPr bwMode="auto">
            <a:xfrm>
              <a:off x="4464" y="2322"/>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99" name="Rectangle 11"/>
            <p:cNvSpPr>
              <a:spLocks noChangeArrowheads="1"/>
            </p:cNvSpPr>
            <p:nvPr/>
          </p:nvSpPr>
          <p:spPr bwMode="auto">
            <a:xfrm>
              <a:off x="4656" y="1968"/>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0" name="Rectangle 12"/>
            <p:cNvSpPr>
              <a:spLocks noChangeArrowheads="1"/>
            </p:cNvSpPr>
            <p:nvPr/>
          </p:nvSpPr>
          <p:spPr bwMode="auto">
            <a:xfrm>
              <a:off x="4656" y="2480"/>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1" name="Rectangle 13"/>
            <p:cNvSpPr>
              <a:spLocks noChangeArrowheads="1"/>
            </p:cNvSpPr>
            <p:nvPr/>
          </p:nvSpPr>
          <p:spPr bwMode="auto">
            <a:xfrm>
              <a:off x="4752" y="2047"/>
              <a:ext cx="192" cy="78"/>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2" name="Rectangle 14"/>
            <p:cNvSpPr>
              <a:spLocks noChangeArrowheads="1"/>
            </p:cNvSpPr>
            <p:nvPr/>
          </p:nvSpPr>
          <p:spPr bwMode="auto">
            <a:xfrm>
              <a:off x="4848" y="2125"/>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3" name="Rectangle 15"/>
            <p:cNvSpPr>
              <a:spLocks noChangeArrowheads="1"/>
            </p:cNvSpPr>
            <p:nvPr/>
          </p:nvSpPr>
          <p:spPr bwMode="auto">
            <a:xfrm>
              <a:off x="4944" y="2204"/>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4" name="Rectangle 16"/>
            <p:cNvSpPr>
              <a:spLocks noChangeArrowheads="1"/>
            </p:cNvSpPr>
            <p:nvPr/>
          </p:nvSpPr>
          <p:spPr bwMode="auto">
            <a:xfrm>
              <a:off x="5040" y="2283"/>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5" name="Rectangle 17"/>
            <p:cNvSpPr>
              <a:spLocks noChangeArrowheads="1"/>
            </p:cNvSpPr>
            <p:nvPr/>
          </p:nvSpPr>
          <p:spPr bwMode="auto">
            <a:xfrm>
              <a:off x="5136" y="2362"/>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6" name="Rectangle 18"/>
            <p:cNvSpPr>
              <a:spLocks noChangeArrowheads="1"/>
            </p:cNvSpPr>
            <p:nvPr/>
          </p:nvSpPr>
          <p:spPr bwMode="auto">
            <a:xfrm>
              <a:off x="4560" y="2400"/>
              <a:ext cx="192" cy="7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07" name="Text Box 19"/>
            <p:cNvSpPr txBox="1">
              <a:spLocks noChangeArrowheads="1"/>
            </p:cNvSpPr>
            <p:nvPr/>
          </p:nvSpPr>
          <p:spPr bwMode="auto">
            <a:xfrm>
              <a:off x="4512" y="1248"/>
              <a:ext cx="5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磁盘</a:t>
              </a:r>
            </a:p>
          </p:txBody>
        </p:sp>
        <p:sp>
          <p:nvSpPr>
            <p:cNvPr id="15408" name="Text Box 20"/>
            <p:cNvSpPr txBox="1">
              <a:spLocks noChangeArrowheads="1"/>
            </p:cNvSpPr>
            <p:nvPr/>
          </p:nvSpPr>
          <p:spPr bwMode="auto">
            <a:xfrm>
              <a:off x="1900" y="1488"/>
              <a:ext cx="5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页表</a:t>
              </a:r>
            </a:p>
          </p:txBody>
        </p:sp>
        <p:sp>
          <p:nvSpPr>
            <p:cNvPr id="15409" name="Rectangle 21"/>
            <p:cNvSpPr>
              <a:spLocks noChangeArrowheads="1"/>
            </p:cNvSpPr>
            <p:nvPr/>
          </p:nvSpPr>
          <p:spPr bwMode="auto">
            <a:xfrm>
              <a:off x="1920" y="1815"/>
              <a:ext cx="480" cy="254"/>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0" name="Rectangle 22"/>
            <p:cNvSpPr>
              <a:spLocks noChangeArrowheads="1"/>
            </p:cNvSpPr>
            <p:nvPr/>
          </p:nvSpPr>
          <p:spPr bwMode="auto">
            <a:xfrm>
              <a:off x="1920" y="2553"/>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1" name="Rectangle 23"/>
            <p:cNvSpPr>
              <a:spLocks noChangeArrowheads="1"/>
            </p:cNvSpPr>
            <p:nvPr/>
          </p:nvSpPr>
          <p:spPr bwMode="auto">
            <a:xfrm>
              <a:off x="1920" y="2304"/>
              <a:ext cx="480" cy="254"/>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2" name="Rectangle 24"/>
            <p:cNvSpPr>
              <a:spLocks noChangeArrowheads="1"/>
            </p:cNvSpPr>
            <p:nvPr/>
          </p:nvSpPr>
          <p:spPr bwMode="auto">
            <a:xfrm>
              <a:off x="1920" y="3045"/>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3" name="Rectangle 25"/>
            <p:cNvSpPr>
              <a:spLocks noChangeArrowheads="1"/>
            </p:cNvSpPr>
            <p:nvPr/>
          </p:nvSpPr>
          <p:spPr bwMode="auto">
            <a:xfrm>
              <a:off x="1920" y="2796"/>
              <a:ext cx="480" cy="254"/>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4" name="Rectangle 26"/>
            <p:cNvSpPr>
              <a:spLocks noChangeArrowheads="1"/>
            </p:cNvSpPr>
            <p:nvPr/>
          </p:nvSpPr>
          <p:spPr bwMode="auto">
            <a:xfrm>
              <a:off x="1920" y="3543"/>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5" name="Rectangle 27"/>
            <p:cNvSpPr>
              <a:spLocks noChangeArrowheads="1"/>
            </p:cNvSpPr>
            <p:nvPr/>
          </p:nvSpPr>
          <p:spPr bwMode="auto">
            <a:xfrm>
              <a:off x="1920" y="3285"/>
              <a:ext cx="480" cy="254"/>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16" name="Line 28"/>
            <p:cNvSpPr>
              <a:spLocks noChangeShapeType="1"/>
            </p:cNvSpPr>
            <p:nvPr/>
          </p:nvSpPr>
          <p:spPr bwMode="auto">
            <a:xfrm flipV="1">
              <a:off x="2256" y="2544"/>
              <a:ext cx="748" cy="336"/>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17" name="Line 29"/>
            <p:cNvSpPr>
              <a:spLocks noChangeShapeType="1"/>
            </p:cNvSpPr>
            <p:nvPr/>
          </p:nvSpPr>
          <p:spPr bwMode="auto">
            <a:xfrm>
              <a:off x="2256" y="2448"/>
              <a:ext cx="748" cy="624"/>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418" name="Text Box 30"/>
            <p:cNvSpPr txBox="1">
              <a:spLocks noChangeArrowheads="1"/>
            </p:cNvSpPr>
            <p:nvPr/>
          </p:nvSpPr>
          <p:spPr bwMode="auto">
            <a:xfrm>
              <a:off x="2764" y="3440"/>
              <a:ext cx="8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latin typeface="Comic Sans MS" pitchFamily="66" charset="0"/>
                </a:rPr>
                <a:t>物理内存</a:t>
              </a:r>
            </a:p>
          </p:txBody>
        </p:sp>
        <p:sp>
          <p:nvSpPr>
            <p:cNvPr id="15419" name="Rectangle 31"/>
            <p:cNvSpPr>
              <a:spLocks noChangeArrowheads="1"/>
            </p:cNvSpPr>
            <p:nvPr/>
          </p:nvSpPr>
          <p:spPr bwMode="auto">
            <a:xfrm>
              <a:off x="3004" y="3168"/>
              <a:ext cx="480" cy="2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20" name="Rectangle 32"/>
            <p:cNvSpPr>
              <a:spLocks noChangeArrowheads="1"/>
            </p:cNvSpPr>
            <p:nvPr/>
          </p:nvSpPr>
          <p:spPr bwMode="auto">
            <a:xfrm>
              <a:off x="3004" y="2919"/>
              <a:ext cx="480" cy="254"/>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21" name="Rectangle 33"/>
            <p:cNvSpPr>
              <a:spLocks noChangeArrowheads="1"/>
            </p:cNvSpPr>
            <p:nvPr/>
          </p:nvSpPr>
          <p:spPr bwMode="auto">
            <a:xfrm>
              <a:off x="3004" y="2679"/>
              <a:ext cx="480" cy="240"/>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422" name="Rectangle 34"/>
            <p:cNvSpPr>
              <a:spLocks noChangeArrowheads="1"/>
            </p:cNvSpPr>
            <p:nvPr/>
          </p:nvSpPr>
          <p:spPr bwMode="auto">
            <a:xfrm>
              <a:off x="3004" y="2430"/>
              <a:ext cx="480" cy="254"/>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15363" name="Rectangle 35"/>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请求调页过程</a:t>
            </a:r>
            <a:endParaRPr lang="zh-CN" altLang="zh-CN" smtClean="0">
              <a:sym typeface="Symbol" pitchFamily="18" charset="2"/>
            </a:endParaRPr>
          </a:p>
        </p:txBody>
      </p:sp>
      <p:grpSp>
        <p:nvGrpSpPr>
          <p:cNvPr id="15364" name="Group 36"/>
          <p:cNvGrpSpPr>
            <a:grpSpLocks/>
          </p:cNvGrpSpPr>
          <p:nvPr/>
        </p:nvGrpSpPr>
        <p:grpSpPr bwMode="auto">
          <a:xfrm>
            <a:off x="7620000" y="66675"/>
            <a:ext cx="1470025" cy="1152525"/>
            <a:chOff x="3756" y="1018"/>
            <a:chExt cx="1070" cy="870"/>
          </a:xfrm>
        </p:grpSpPr>
        <p:sp>
          <p:nvSpPr>
            <p:cNvPr id="15387" name="Rectangle 37"/>
            <p:cNvSpPr>
              <a:spLocks noChangeArrowheads="1"/>
            </p:cNvSpPr>
            <p:nvPr/>
          </p:nvSpPr>
          <p:spPr bwMode="auto">
            <a:xfrm>
              <a:off x="4577" y="1192"/>
              <a:ext cx="249" cy="398"/>
            </a:xfrm>
            <a:prstGeom prst="rect">
              <a:avLst/>
            </a:prstGeom>
            <a:solidFill>
              <a:srgbClr val="CCFF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8" name="Rectangle 38"/>
            <p:cNvSpPr>
              <a:spLocks noChangeArrowheads="1"/>
            </p:cNvSpPr>
            <p:nvPr/>
          </p:nvSpPr>
          <p:spPr bwMode="auto">
            <a:xfrm>
              <a:off x="3756" y="1018"/>
              <a:ext cx="448" cy="870"/>
            </a:xfrm>
            <a:prstGeom prst="rect">
              <a:avLst/>
            </a:prstGeom>
            <a:solidFill>
              <a:srgbClr val="FF0066"/>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9" name="Line 39"/>
            <p:cNvSpPr>
              <a:spLocks noChangeShapeType="1"/>
            </p:cNvSpPr>
            <p:nvPr/>
          </p:nvSpPr>
          <p:spPr bwMode="auto">
            <a:xfrm>
              <a:off x="4204" y="1018"/>
              <a:ext cx="373" cy="174"/>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0" name="Line 40"/>
            <p:cNvSpPr>
              <a:spLocks noChangeShapeType="1"/>
            </p:cNvSpPr>
            <p:nvPr/>
          </p:nvSpPr>
          <p:spPr bwMode="auto">
            <a:xfrm flipV="1">
              <a:off x="4204" y="1590"/>
              <a:ext cx="373" cy="298"/>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7049" name="Rectangle 41"/>
          <p:cNvSpPr>
            <a:spLocks noChangeArrowheads="1"/>
          </p:cNvSpPr>
          <p:nvPr/>
        </p:nvSpPr>
        <p:spPr bwMode="auto">
          <a:xfrm>
            <a:off x="765175" y="12192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当访问没有映射的线性地址时</a:t>
            </a:r>
            <a:r>
              <a:rPr lang="en-US" altLang="zh-CN"/>
              <a:t>…</a:t>
            </a:r>
            <a:endParaRPr lang="en-US" altLang="zh-CN">
              <a:solidFill>
                <a:srgbClr val="FF0000"/>
              </a:solidFill>
            </a:endParaRPr>
          </a:p>
        </p:txBody>
      </p:sp>
      <p:sp>
        <p:nvSpPr>
          <p:cNvPr id="427050" name="Text Box 42"/>
          <p:cNvSpPr txBox="1">
            <a:spLocks noChangeArrowheads="1"/>
          </p:cNvSpPr>
          <p:nvPr/>
        </p:nvSpPr>
        <p:spPr bwMode="auto">
          <a:xfrm>
            <a:off x="457200" y="3248025"/>
            <a:ext cx="1676400" cy="46672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load [addr]</a:t>
            </a:r>
          </a:p>
        </p:txBody>
      </p:sp>
      <p:sp>
        <p:nvSpPr>
          <p:cNvPr id="427051" name="Line 43"/>
          <p:cNvSpPr>
            <a:spLocks noChangeShapeType="1"/>
          </p:cNvSpPr>
          <p:nvPr/>
        </p:nvSpPr>
        <p:spPr bwMode="auto">
          <a:xfrm>
            <a:off x="2133600" y="3476625"/>
            <a:ext cx="1066800" cy="0"/>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7052" name="Group 44"/>
          <p:cNvGrpSpPr>
            <a:grpSpLocks/>
          </p:cNvGrpSpPr>
          <p:nvPr/>
        </p:nvGrpSpPr>
        <p:grpSpPr bwMode="auto">
          <a:xfrm>
            <a:off x="3429000" y="3213100"/>
            <a:ext cx="381000" cy="457200"/>
            <a:chOff x="2160" y="2016"/>
            <a:chExt cx="240" cy="297"/>
          </a:xfrm>
        </p:grpSpPr>
        <p:sp>
          <p:nvSpPr>
            <p:cNvPr id="15385" name="Rectangle 45"/>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386" name="Text Box 46"/>
            <p:cNvSpPr txBox="1">
              <a:spLocks noChangeArrowheads="1"/>
            </p:cNvSpPr>
            <p:nvPr/>
          </p:nvSpPr>
          <p:spPr bwMode="auto">
            <a:xfrm>
              <a:off x="2208" y="2016"/>
              <a:ext cx="192" cy="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i</a:t>
              </a:r>
            </a:p>
          </p:txBody>
        </p:sp>
      </p:grpSp>
      <p:sp>
        <p:nvSpPr>
          <p:cNvPr id="427055" name="Text Box 47"/>
          <p:cNvSpPr txBox="1">
            <a:spLocks noChangeArrowheads="1"/>
          </p:cNvSpPr>
          <p:nvPr/>
        </p:nvSpPr>
        <p:spPr bwMode="auto">
          <a:xfrm>
            <a:off x="4191000" y="2133600"/>
            <a:ext cx="1600200" cy="831850"/>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页错误处理程序</a:t>
            </a:r>
          </a:p>
        </p:txBody>
      </p:sp>
      <p:sp>
        <p:nvSpPr>
          <p:cNvPr id="427056" name="Freeform 48"/>
          <p:cNvSpPr>
            <a:spLocks/>
          </p:cNvSpPr>
          <p:nvPr/>
        </p:nvSpPr>
        <p:spPr bwMode="auto">
          <a:xfrm>
            <a:off x="3733800" y="2971800"/>
            <a:ext cx="609600" cy="457200"/>
          </a:xfrm>
          <a:custGeom>
            <a:avLst/>
            <a:gdLst>
              <a:gd name="T0" fmla="*/ 0 w 384"/>
              <a:gd name="T1" fmla="*/ 725805000 h 288"/>
              <a:gd name="T2" fmla="*/ 604837500 w 384"/>
              <a:gd name="T3" fmla="*/ 483870000 h 288"/>
              <a:gd name="T4" fmla="*/ 967740000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7" name="Freeform 49"/>
          <p:cNvSpPr>
            <a:spLocks/>
          </p:cNvSpPr>
          <p:nvPr/>
        </p:nvSpPr>
        <p:spPr bwMode="auto">
          <a:xfrm>
            <a:off x="5638800" y="2743200"/>
            <a:ext cx="2057400" cy="685800"/>
          </a:xfrm>
          <a:custGeom>
            <a:avLst/>
            <a:gdLst>
              <a:gd name="T0" fmla="*/ 0 w 816"/>
              <a:gd name="T1" fmla="*/ 0 h 576"/>
              <a:gd name="T2" fmla="*/ 1525698251 w 816"/>
              <a:gd name="T3" fmla="*/ 476309531 h 576"/>
              <a:gd name="T4" fmla="*/ 2147483647 w 816"/>
              <a:gd name="T5" fmla="*/ 816530625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58" name="Rectangle 50"/>
          <p:cNvSpPr>
            <a:spLocks noChangeArrowheads="1"/>
          </p:cNvSpPr>
          <p:nvPr/>
        </p:nvSpPr>
        <p:spPr bwMode="auto">
          <a:xfrm>
            <a:off x="4767263" y="5029200"/>
            <a:ext cx="762000" cy="381000"/>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27059" name="Freeform 51"/>
          <p:cNvSpPr>
            <a:spLocks/>
          </p:cNvSpPr>
          <p:nvPr/>
        </p:nvSpPr>
        <p:spPr bwMode="auto">
          <a:xfrm>
            <a:off x="5410200" y="3429000"/>
            <a:ext cx="2286000" cy="1828800"/>
          </a:xfrm>
          <a:custGeom>
            <a:avLst/>
            <a:gdLst>
              <a:gd name="T0" fmla="*/ 2147483647 w 1392"/>
              <a:gd name="T1" fmla="*/ 0 h 1152"/>
              <a:gd name="T2" fmla="*/ 2147483647 w 1392"/>
              <a:gd name="T3" fmla="*/ 1693545000 h 1152"/>
              <a:gd name="T4" fmla="*/ 0 w 1392"/>
              <a:gd name="T5" fmla="*/ 2147483647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0" name="Rectangle 52"/>
          <p:cNvSpPr>
            <a:spLocks noChangeArrowheads="1"/>
          </p:cNvSpPr>
          <p:nvPr/>
        </p:nvSpPr>
        <p:spPr bwMode="auto">
          <a:xfrm>
            <a:off x="3048000" y="3276600"/>
            <a:ext cx="762000" cy="390525"/>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27061" name="Freeform 53"/>
          <p:cNvSpPr>
            <a:spLocks/>
          </p:cNvSpPr>
          <p:nvPr/>
        </p:nvSpPr>
        <p:spPr bwMode="auto">
          <a:xfrm>
            <a:off x="2057400" y="3581400"/>
            <a:ext cx="1066800" cy="266700"/>
          </a:xfrm>
          <a:custGeom>
            <a:avLst/>
            <a:gdLst>
              <a:gd name="T0" fmla="*/ 1823817692 w 624"/>
              <a:gd name="T1" fmla="*/ 0 h 168"/>
              <a:gd name="T2" fmla="*/ 1122348823 w 624"/>
              <a:gd name="T3" fmla="*/ 362902500 h 168"/>
              <a:gd name="T4" fmla="*/ 280587206 w 624"/>
              <a:gd name="T5" fmla="*/ 362902500 h 168"/>
              <a:gd name="T6" fmla="*/ 0 w 624"/>
              <a:gd name="T7" fmla="*/ 1209675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2" name="Line 54"/>
          <p:cNvSpPr>
            <a:spLocks noChangeShapeType="1"/>
          </p:cNvSpPr>
          <p:nvPr/>
        </p:nvSpPr>
        <p:spPr bwMode="auto">
          <a:xfrm>
            <a:off x="3581400" y="3429000"/>
            <a:ext cx="1219200" cy="1828800"/>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7064" name="Text Box 56"/>
          <p:cNvSpPr txBox="1">
            <a:spLocks noChangeArrowheads="1"/>
          </p:cNvSpPr>
          <p:nvPr/>
        </p:nvSpPr>
        <p:spPr bwMode="auto">
          <a:xfrm>
            <a:off x="2286000" y="3108325"/>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(1)</a:t>
            </a:r>
          </a:p>
        </p:txBody>
      </p:sp>
      <p:sp>
        <p:nvSpPr>
          <p:cNvPr id="427065" name="Text Box 57"/>
          <p:cNvSpPr txBox="1">
            <a:spLocks noChangeArrowheads="1"/>
          </p:cNvSpPr>
          <p:nvPr/>
        </p:nvSpPr>
        <p:spPr bwMode="auto">
          <a:xfrm>
            <a:off x="3733800" y="2895600"/>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(2)</a:t>
            </a:r>
          </a:p>
        </p:txBody>
      </p:sp>
      <p:sp>
        <p:nvSpPr>
          <p:cNvPr id="427066" name="Text Box 58"/>
          <p:cNvSpPr txBox="1">
            <a:spLocks noChangeArrowheads="1"/>
          </p:cNvSpPr>
          <p:nvPr/>
        </p:nvSpPr>
        <p:spPr bwMode="auto">
          <a:xfrm>
            <a:off x="5943600" y="2667000"/>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(3)</a:t>
            </a:r>
          </a:p>
        </p:txBody>
      </p:sp>
      <p:sp>
        <p:nvSpPr>
          <p:cNvPr id="427067" name="Text Box 59"/>
          <p:cNvSpPr txBox="1">
            <a:spLocks noChangeArrowheads="1"/>
          </p:cNvSpPr>
          <p:nvPr/>
        </p:nvSpPr>
        <p:spPr bwMode="auto">
          <a:xfrm>
            <a:off x="5867400" y="4572000"/>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(4)</a:t>
            </a:r>
          </a:p>
        </p:txBody>
      </p:sp>
      <p:sp>
        <p:nvSpPr>
          <p:cNvPr id="427068" name="Text Box 60"/>
          <p:cNvSpPr txBox="1">
            <a:spLocks noChangeArrowheads="1"/>
          </p:cNvSpPr>
          <p:nvPr/>
        </p:nvSpPr>
        <p:spPr bwMode="auto">
          <a:xfrm>
            <a:off x="3962400" y="3733800"/>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(5)</a:t>
            </a:r>
          </a:p>
        </p:txBody>
      </p:sp>
      <p:sp>
        <p:nvSpPr>
          <p:cNvPr id="427069" name="Text Box 61"/>
          <p:cNvSpPr txBox="1">
            <a:spLocks noChangeArrowheads="1"/>
          </p:cNvSpPr>
          <p:nvPr/>
        </p:nvSpPr>
        <p:spPr bwMode="auto">
          <a:xfrm>
            <a:off x="2286000" y="3810000"/>
            <a:ext cx="685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(6)</a:t>
            </a:r>
          </a:p>
        </p:txBody>
      </p:sp>
      <p:sp>
        <p:nvSpPr>
          <p:cNvPr id="427070" name="AutoShape 62"/>
          <p:cNvSpPr>
            <a:spLocks noChangeArrowheads="1"/>
          </p:cNvSpPr>
          <p:nvPr/>
        </p:nvSpPr>
        <p:spPr bwMode="auto">
          <a:xfrm rot="10800000">
            <a:off x="228600" y="4419600"/>
            <a:ext cx="2743200" cy="1600200"/>
          </a:xfrm>
          <a:prstGeom prst="wedgeRoundRectCallout">
            <a:avLst>
              <a:gd name="adj1" fmla="val -31486"/>
              <a:gd name="adj2" fmla="val 6855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但完成这个过程很费时间</a:t>
            </a:r>
            <a:r>
              <a:rPr lang="en-US" altLang="zh-CN" sz="2400"/>
              <a:t>(</a:t>
            </a:r>
            <a:r>
              <a:rPr lang="zh-CN" altLang="en-US" sz="2400"/>
              <a:t>有时候一条指令会引起几次调页</a:t>
            </a:r>
            <a:r>
              <a:rPr lang="en-US" altLang="zh-CN" sz="2400"/>
              <a:t>)!</a:t>
            </a:r>
          </a:p>
        </p:txBody>
      </p:sp>
      <p:sp>
        <p:nvSpPr>
          <p:cNvPr id="427071" name="AutoShape 63"/>
          <p:cNvSpPr>
            <a:spLocks noChangeArrowheads="1"/>
          </p:cNvSpPr>
          <p:nvPr/>
        </p:nvSpPr>
        <p:spPr bwMode="auto">
          <a:xfrm rot="10800000">
            <a:off x="228600" y="2057400"/>
            <a:ext cx="2743200" cy="914400"/>
          </a:xfrm>
          <a:prstGeom prst="wedgeRoundRectCallout">
            <a:avLst>
              <a:gd name="adj1" fmla="val -26389"/>
              <a:gd name="adj2" fmla="val -7587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显然是一个很好理解的过程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7049"/>
                                        </p:tgtEl>
                                        <p:attrNameLst>
                                          <p:attrName>style.visibility</p:attrName>
                                        </p:attrNameLst>
                                      </p:cBhvr>
                                      <p:to>
                                        <p:strVal val="visible"/>
                                      </p:to>
                                    </p:set>
                                    <p:animEffect transition="in" filter="dissolve">
                                      <p:cBhvr>
                                        <p:cTn id="7" dur="500"/>
                                        <p:tgtEl>
                                          <p:spTgt spid="42704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27010"/>
                                        </p:tgtEl>
                                        <p:attrNameLst>
                                          <p:attrName>style.visibility</p:attrName>
                                        </p:attrNameLst>
                                      </p:cBhvr>
                                      <p:to>
                                        <p:strVal val="visible"/>
                                      </p:to>
                                    </p:set>
                                    <p:animEffect transition="in" filter="dissolve">
                                      <p:cBhvr>
                                        <p:cTn id="11" dur="500"/>
                                        <p:tgtEl>
                                          <p:spTgt spid="427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27050"/>
                                        </p:tgtEl>
                                        <p:attrNameLst>
                                          <p:attrName>style.visibility</p:attrName>
                                        </p:attrNameLst>
                                      </p:cBhvr>
                                      <p:to>
                                        <p:strVal val="visible"/>
                                      </p:to>
                                    </p:set>
                                    <p:animEffect transition="in" filter="dissolve">
                                      <p:cBhvr>
                                        <p:cTn id="16" dur="500"/>
                                        <p:tgtEl>
                                          <p:spTgt spid="427050"/>
                                        </p:tgtEl>
                                      </p:cBhvr>
                                    </p:animEffect>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427051"/>
                                        </p:tgtEl>
                                        <p:attrNameLst>
                                          <p:attrName>style.visibility</p:attrName>
                                        </p:attrNameLst>
                                      </p:cBhvr>
                                      <p:to>
                                        <p:strVal val="visible"/>
                                      </p:to>
                                    </p:set>
                                    <p:anim calcmode="lin" valueType="num">
                                      <p:cBhvr>
                                        <p:cTn id="20" dur="500" fill="hold"/>
                                        <p:tgtEl>
                                          <p:spTgt spid="427051"/>
                                        </p:tgtEl>
                                        <p:attrNameLst>
                                          <p:attrName>ppt_x</p:attrName>
                                        </p:attrNameLst>
                                      </p:cBhvr>
                                      <p:tavLst>
                                        <p:tav tm="0">
                                          <p:val>
                                            <p:strVal val="#ppt_x-#ppt_w/2"/>
                                          </p:val>
                                        </p:tav>
                                        <p:tav tm="100000">
                                          <p:val>
                                            <p:strVal val="#ppt_x"/>
                                          </p:val>
                                        </p:tav>
                                      </p:tavLst>
                                    </p:anim>
                                    <p:anim calcmode="lin" valueType="num">
                                      <p:cBhvr>
                                        <p:cTn id="21" dur="500" fill="hold"/>
                                        <p:tgtEl>
                                          <p:spTgt spid="427051"/>
                                        </p:tgtEl>
                                        <p:attrNameLst>
                                          <p:attrName>ppt_y</p:attrName>
                                        </p:attrNameLst>
                                      </p:cBhvr>
                                      <p:tavLst>
                                        <p:tav tm="0">
                                          <p:val>
                                            <p:strVal val="#ppt_y"/>
                                          </p:val>
                                        </p:tav>
                                        <p:tav tm="100000">
                                          <p:val>
                                            <p:strVal val="#ppt_y"/>
                                          </p:val>
                                        </p:tav>
                                      </p:tavLst>
                                    </p:anim>
                                    <p:anim calcmode="lin" valueType="num">
                                      <p:cBhvr>
                                        <p:cTn id="22" dur="500" fill="hold"/>
                                        <p:tgtEl>
                                          <p:spTgt spid="427051"/>
                                        </p:tgtEl>
                                        <p:attrNameLst>
                                          <p:attrName>ppt_w</p:attrName>
                                        </p:attrNameLst>
                                      </p:cBhvr>
                                      <p:tavLst>
                                        <p:tav tm="0">
                                          <p:val>
                                            <p:fltVal val="0"/>
                                          </p:val>
                                        </p:tav>
                                        <p:tav tm="100000">
                                          <p:val>
                                            <p:strVal val="#ppt_w"/>
                                          </p:val>
                                        </p:tav>
                                      </p:tavLst>
                                    </p:anim>
                                    <p:anim calcmode="lin" valueType="num">
                                      <p:cBhvr>
                                        <p:cTn id="23" dur="500" fill="hold"/>
                                        <p:tgtEl>
                                          <p:spTgt spid="427051"/>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27064"/>
                                        </p:tgtEl>
                                        <p:attrNameLst>
                                          <p:attrName>style.visibility</p:attrName>
                                        </p:attrNameLst>
                                      </p:cBhvr>
                                      <p:to>
                                        <p:strVal val="visible"/>
                                      </p:to>
                                    </p:set>
                                  </p:childTnLst>
                                </p:cTn>
                              </p:par>
                            </p:childTnLst>
                          </p:cTn>
                        </p:par>
                        <p:par>
                          <p:cTn id="27" fill="hold" nodeType="afterGroup">
                            <p:stCondLst>
                              <p:cond delay="1000"/>
                            </p:stCondLst>
                            <p:childTnLst>
                              <p:par>
                                <p:cTn id="28" presetID="9" presetClass="entr" presetSubtype="0" fill="hold" nodeType="afterEffect">
                                  <p:stCondLst>
                                    <p:cond delay="0"/>
                                  </p:stCondLst>
                                  <p:childTnLst>
                                    <p:set>
                                      <p:cBhvr>
                                        <p:cTn id="29" dur="1" fill="hold">
                                          <p:stCondLst>
                                            <p:cond delay="0"/>
                                          </p:stCondLst>
                                        </p:cTn>
                                        <p:tgtEl>
                                          <p:spTgt spid="427052"/>
                                        </p:tgtEl>
                                        <p:attrNameLst>
                                          <p:attrName>style.visibility</p:attrName>
                                        </p:attrNameLst>
                                      </p:cBhvr>
                                      <p:to>
                                        <p:strVal val="visible"/>
                                      </p:to>
                                    </p:set>
                                    <p:animEffect transition="in" filter="dissolve">
                                      <p:cBhvr>
                                        <p:cTn id="30" dur="500"/>
                                        <p:tgtEl>
                                          <p:spTgt spid="4270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27056"/>
                                        </p:tgtEl>
                                        <p:attrNameLst>
                                          <p:attrName>style.visibility</p:attrName>
                                        </p:attrNameLst>
                                      </p:cBhvr>
                                      <p:to>
                                        <p:strVal val="visible"/>
                                      </p:to>
                                    </p:set>
                                    <p:animEffect transition="in" filter="wipe(left)">
                                      <p:cBhvr>
                                        <p:cTn id="35" dur="500"/>
                                        <p:tgtEl>
                                          <p:spTgt spid="427056"/>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27065"/>
                                        </p:tgtEl>
                                        <p:attrNameLst>
                                          <p:attrName>style.visibility</p:attrName>
                                        </p:attrNameLst>
                                      </p:cBhvr>
                                      <p:to>
                                        <p:strVal val="visible"/>
                                      </p:to>
                                    </p:se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27055"/>
                                        </p:tgtEl>
                                        <p:attrNameLst>
                                          <p:attrName>style.visibility</p:attrName>
                                        </p:attrNameLst>
                                      </p:cBhvr>
                                      <p:to>
                                        <p:strVal val="visible"/>
                                      </p:to>
                                    </p:set>
                                    <p:animEffect transition="in" filter="dissolve">
                                      <p:cBhvr>
                                        <p:cTn id="42" dur="500"/>
                                        <p:tgtEl>
                                          <p:spTgt spid="4270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27057"/>
                                        </p:tgtEl>
                                        <p:attrNameLst>
                                          <p:attrName>style.visibility</p:attrName>
                                        </p:attrNameLst>
                                      </p:cBhvr>
                                      <p:to>
                                        <p:strVal val="visible"/>
                                      </p:to>
                                    </p:set>
                                    <p:animEffect transition="in" filter="wipe(left)">
                                      <p:cBhvr>
                                        <p:cTn id="47" dur="500"/>
                                        <p:tgtEl>
                                          <p:spTgt spid="427057"/>
                                        </p:tgtEl>
                                      </p:cBhvr>
                                    </p:animEffec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270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427059"/>
                                        </p:tgtEl>
                                        <p:attrNameLst>
                                          <p:attrName>style.visibility</p:attrName>
                                        </p:attrNameLst>
                                      </p:cBhvr>
                                      <p:to>
                                        <p:strVal val="visible"/>
                                      </p:to>
                                    </p:set>
                                    <p:animEffect transition="in" filter="wipe(right)">
                                      <p:cBhvr>
                                        <p:cTn id="55" dur="500"/>
                                        <p:tgtEl>
                                          <p:spTgt spid="427059"/>
                                        </p:tgtEl>
                                      </p:cBhvr>
                                    </p:animEffec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27067"/>
                                        </p:tgtEl>
                                        <p:attrNameLst>
                                          <p:attrName>style.visibility</p:attrName>
                                        </p:attrNameLst>
                                      </p:cBhvr>
                                      <p:to>
                                        <p:strVal val="visible"/>
                                      </p:to>
                                    </p:se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427058"/>
                                        </p:tgtEl>
                                        <p:attrNameLst>
                                          <p:attrName>style.visibility</p:attrName>
                                        </p:attrNameLst>
                                      </p:cBhvr>
                                      <p:to>
                                        <p:strVal val="visible"/>
                                      </p:to>
                                    </p:set>
                                    <p:animEffect transition="in" filter="dissolve">
                                      <p:cBhvr>
                                        <p:cTn id="62" dur="1000"/>
                                        <p:tgtEl>
                                          <p:spTgt spid="42705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27060"/>
                                        </p:tgtEl>
                                        <p:attrNameLst>
                                          <p:attrName>style.visibility</p:attrName>
                                        </p:attrNameLst>
                                      </p:cBhvr>
                                      <p:to>
                                        <p:strVal val="visible"/>
                                      </p:to>
                                    </p:set>
                                    <p:animEffect transition="in" filter="dissolve">
                                      <p:cBhvr>
                                        <p:cTn id="67" dur="500"/>
                                        <p:tgtEl>
                                          <p:spTgt spid="427060"/>
                                        </p:tgtEl>
                                      </p:cBhvr>
                                    </p:animEffect>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427062"/>
                                        </p:tgtEl>
                                        <p:attrNameLst>
                                          <p:attrName>style.visibility</p:attrName>
                                        </p:attrNameLst>
                                      </p:cBhvr>
                                      <p:to>
                                        <p:strVal val="visible"/>
                                      </p:to>
                                    </p:set>
                                    <p:animEffect transition="in" filter="wipe(left)">
                                      <p:cBhvr>
                                        <p:cTn id="71" dur="500"/>
                                        <p:tgtEl>
                                          <p:spTgt spid="427062"/>
                                        </p:tgtEl>
                                      </p:cBhvr>
                                    </p:animEffect>
                                  </p:childTnLst>
                                </p:cTn>
                              </p:par>
                            </p:childTnLst>
                          </p:cTn>
                        </p:par>
                        <p:par>
                          <p:cTn id="72" fill="hold" nodeType="afterGroup">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2706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427061"/>
                                        </p:tgtEl>
                                        <p:attrNameLst>
                                          <p:attrName>style.visibility</p:attrName>
                                        </p:attrNameLst>
                                      </p:cBhvr>
                                      <p:to>
                                        <p:strVal val="visible"/>
                                      </p:to>
                                    </p:set>
                                    <p:animEffect transition="in" filter="wipe(right)">
                                      <p:cBhvr>
                                        <p:cTn id="79" dur="500"/>
                                        <p:tgtEl>
                                          <p:spTgt spid="427061"/>
                                        </p:tgtEl>
                                      </p:cBhvr>
                                    </p:animEffec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2706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27071"/>
                                        </p:tgtEl>
                                        <p:attrNameLst>
                                          <p:attrName>style.visibility</p:attrName>
                                        </p:attrNameLst>
                                      </p:cBhvr>
                                      <p:to>
                                        <p:strVal val="visible"/>
                                      </p:to>
                                    </p:set>
                                    <p:animEffect transition="in" filter="dissolve">
                                      <p:cBhvr>
                                        <p:cTn id="87" dur="500"/>
                                        <p:tgtEl>
                                          <p:spTgt spid="427071"/>
                                        </p:tgtEl>
                                      </p:cBhvr>
                                    </p:animEffect>
                                  </p:childTnLst>
                                </p:cTn>
                              </p:par>
                            </p:childTnLst>
                          </p:cTn>
                        </p:par>
                        <p:par>
                          <p:cTn id="88" fill="hold" nodeType="afterGroup">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427070"/>
                                        </p:tgtEl>
                                        <p:attrNameLst>
                                          <p:attrName>style.visibility</p:attrName>
                                        </p:attrNameLst>
                                      </p:cBhvr>
                                      <p:to>
                                        <p:strVal val="visible"/>
                                      </p:to>
                                    </p:set>
                                    <p:animEffect transition="in" filter="dissolve">
                                      <p:cBhvr>
                                        <p:cTn id="91" dur="500"/>
                                        <p:tgtEl>
                                          <p:spTgt spid="427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49" grpId="0"/>
      <p:bldP spid="427050" grpId="0" animBg="1"/>
      <p:bldP spid="427051" grpId="0" animBg="1"/>
      <p:bldP spid="427055" grpId="0" animBg="1"/>
      <p:bldP spid="427056" grpId="0" animBg="1"/>
      <p:bldP spid="427057" grpId="0" animBg="1"/>
      <p:bldP spid="427058" grpId="0" animBg="1"/>
      <p:bldP spid="427059" grpId="0" animBg="1"/>
      <p:bldP spid="427060" grpId="0" animBg="1"/>
      <p:bldP spid="427061" grpId="0" animBg="1"/>
      <p:bldP spid="427062" grpId="0" animBg="1"/>
      <p:bldP spid="427064" grpId="0"/>
      <p:bldP spid="427065" grpId="0"/>
      <p:bldP spid="427066" grpId="0"/>
      <p:bldP spid="427067" grpId="0"/>
      <p:bldP spid="427068" grpId="0"/>
      <p:bldP spid="427069" grpId="0"/>
      <p:bldP spid="427070" grpId="0" animBg="1"/>
      <p:bldP spid="4270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body" idx="1"/>
          </p:nvPr>
        </p:nvSpPr>
        <p:spPr>
          <a:xfrm>
            <a:off x="533400" y="1295400"/>
            <a:ext cx="7620000" cy="4114800"/>
          </a:xfrm>
        </p:spPr>
        <p:txBody>
          <a:bodyPr/>
          <a:lstStyle/>
          <a:p>
            <a:pPr algn="ctr" eaLnBrk="1" hangingPunct="1">
              <a:lnSpc>
                <a:spcPct val="90000"/>
              </a:lnSpc>
              <a:buFontTx/>
              <a:buNone/>
            </a:pPr>
            <a:endParaRPr lang="en-US" altLang="zh-CN" sz="4400" dirty="0" smtClean="0">
              <a:latin typeface="+mn-ea"/>
              <a:cs typeface="Times New Roman" panose="02020603050405020304" pitchFamily="18" charset="0"/>
            </a:endParaRPr>
          </a:p>
          <a:p>
            <a:pPr algn="ctr" eaLnBrk="1" hangingPunct="1">
              <a:lnSpc>
                <a:spcPct val="90000"/>
              </a:lnSpc>
              <a:buFontTx/>
              <a:buNone/>
            </a:pPr>
            <a:r>
              <a:rPr lang="zh-CN" altLang="en-US" sz="4400" dirty="0" smtClean="0">
                <a:latin typeface="+mn-ea"/>
                <a:cs typeface="Times New Roman" panose="02020603050405020304" pitchFamily="18" charset="0"/>
              </a:rPr>
              <a:t>虚拟内存</a:t>
            </a:r>
            <a:endParaRPr lang="en-US" altLang="zh-CN" sz="4400" dirty="0">
              <a:latin typeface="+mn-ea"/>
              <a:cs typeface="Times New Roman" panose="02020603050405020304" pitchFamily="18" charset="0"/>
            </a:endParaRPr>
          </a:p>
          <a:p>
            <a:pPr algn="ctr" eaLnBrk="1" hangingPunct="1">
              <a:lnSpc>
                <a:spcPct val="90000"/>
              </a:lnSpc>
              <a:buFontTx/>
              <a:buNone/>
            </a:pPr>
            <a:endParaRPr lang="en-US" altLang="zh-CN" dirty="0" smtClean="0">
              <a:latin typeface="+mn-ea"/>
              <a:cs typeface="Times New Roman" panose="02020603050405020304" pitchFamily="18" charset="0"/>
            </a:endParaRPr>
          </a:p>
          <a:p>
            <a:pPr algn="ctr" eaLnBrk="1" hangingPunct="1">
              <a:lnSpc>
                <a:spcPct val="90000"/>
              </a:lnSpc>
              <a:buFontTx/>
              <a:buNone/>
            </a:pPr>
            <a:r>
              <a:rPr lang="zh-CN" altLang="en-US" dirty="0" smtClean="0">
                <a:solidFill>
                  <a:srgbClr val="FF0000"/>
                </a:solidFill>
                <a:latin typeface="+mn-ea"/>
                <a:cs typeface="Times New Roman" panose="02020603050405020304" pitchFamily="18" charset="0"/>
              </a:rPr>
              <a:t>段页管理 部分加载 按需调页 换入换出</a:t>
            </a:r>
            <a:endParaRPr lang="en-US" altLang="zh-CN" dirty="0" smtClean="0">
              <a:solidFill>
                <a:srgbClr val="FF0000"/>
              </a:solidFill>
              <a:latin typeface="+mn-ea"/>
              <a:cs typeface="Times New Roman" panose="02020603050405020304" pitchFamily="18" charset="0"/>
            </a:endParaRPr>
          </a:p>
        </p:txBody>
      </p:sp>
      <p:sp>
        <p:nvSpPr>
          <p:cNvPr id="3078" name="Rectangle 2"/>
          <p:cNvSpPr>
            <a:spLocks noGrp="1" noChangeArrowheads="1"/>
          </p:cNvSpPr>
          <p:nvPr>
            <p:ph type="title"/>
          </p:nvPr>
        </p:nvSpPr>
        <p:spPr>
          <a:xfrm>
            <a:off x="3429000" y="304800"/>
            <a:ext cx="2514600" cy="838200"/>
          </a:xfrm>
        </p:spPr>
        <p:txBody>
          <a:bodyPr/>
          <a:lstStyle/>
          <a:p>
            <a:pPr eaLnBrk="1" hangingPunct="1"/>
            <a:r>
              <a:rPr lang="en-US" altLang="zh-CN" sz="2400" u="sng" smtClean="0">
                <a:solidFill>
                  <a:srgbClr val="6600FF"/>
                </a:solidFill>
                <a:ea typeface="ＭＳ Ｐゴシック" pitchFamily="34" charset="-128"/>
              </a:rPr>
              <a:t> </a:t>
            </a:r>
            <a:r>
              <a:rPr lang="zh-CN" altLang="en-US" u="sng" smtClean="0">
                <a:solidFill>
                  <a:srgbClr val="6600FF"/>
                </a:solidFill>
                <a:latin typeface="黑体" pitchFamily="2" charset="-122"/>
                <a:ea typeface="黑体" pitchFamily="2" charset="-122"/>
              </a:rPr>
              <a:t>操作系统</a:t>
            </a:r>
            <a:endParaRPr lang="zh-CN" altLang="en-US" sz="2400" i="1" smtClean="0">
              <a:solidFill>
                <a:srgbClr val="6600FF"/>
              </a:solidFill>
              <a:ea typeface="ＭＳ Ｐゴシック" pitchFamily="34" charset="-128"/>
            </a:endParaRPr>
          </a:p>
        </p:txBody>
      </p:sp>
    </p:spTree>
    <p:extLst>
      <p:ext uri="{BB962C8B-B14F-4D97-AF65-F5344CB8AC3E}">
        <p14:creationId xmlns="" xmlns:p14="http://schemas.microsoft.com/office/powerpoint/2010/main" val="383044802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smtClean="0">
                <a:sym typeface="Symbol" pitchFamily="18" charset="2"/>
              </a:rPr>
              <a:t>请求调页为什么可行</a:t>
            </a:r>
            <a:r>
              <a:rPr lang="en-US" altLang="zh-CN" dirty="0" smtClean="0">
                <a:sym typeface="Symbol" pitchFamily="18" charset="2"/>
              </a:rPr>
              <a:t>?</a:t>
            </a:r>
            <a:endParaRPr lang="zh-CN" altLang="zh-CN" dirty="0" smtClean="0">
              <a:sym typeface="Symbol" pitchFamily="18" charset="2"/>
            </a:endParaRPr>
          </a:p>
        </p:txBody>
      </p:sp>
      <p:sp>
        <p:nvSpPr>
          <p:cNvPr id="429059" name="Rectangle 3"/>
          <p:cNvSpPr>
            <a:spLocks noChangeArrowheads="1"/>
          </p:cNvSpPr>
          <p:nvPr/>
        </p:nvSpPr>
        <p:spPr bwMode="auto">
          <a:xfrm>
            <a:off x="765175" y="10668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分配给一个进程的物理页框数应该足够多</a:t>
            </a:r>
            <a:r>
              <a:rPr lang="en-US" altLang="zh-CN"/>
              <a:t>!</a:t>
            </a:r>
            <a:endParaRPr lang="en-US" altLang="zh-CN">
              <a:solidFill>
                <a:srgbClr val="FF0000"/>
              </a:solidFill>
            </a:endParaRPr>
          </a:p>
        </p:txBody>
      </p:sp>
      <p:sp>
        <p:nvSpPr>
          <p:cNvPr id="429061" name="AutoShape 5"/>
          <p:cNvSpPr>
            <a:spLocks noChangeArrowheads="1"/>
          </p:cNvSpPr>
          <p:nvPr/>
        </p:nvSpPr>
        <p:spPr bwMode="auto">
          <a:xfrm rot="10800000">
            <a:off x="5181600" y="1676400"/>
            <a:ext cx="3429000" cy="685800"/>
          </a:xfrm>
          <a:prstGeom prst="wedgeRoundRectCallout">
            <a:avLst>
              <a:gd name="adj1" fmla="val 35370"/>
              <a:gd name="adj2" fmla="val 78241"/>
              <a:gd name="adj3" fmla="val 16667"/>
            </a:avLst>
          </a:prstGeom>
          <a:solidFill>
            <a:srgbClr val="FFFFFF">
              <a:alpha val="0"/>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rPr>
              <a:t>这又违背了分页和请求调页的原则，又需要折衷</a:t>
            </a:r>
            <a:r>
              <a:rPr lang="en-US" altLang="zh-CN" sz="2000">
                <a:solidFill>
                  <a:srgbClr val="0000CC"/>
                </a:solidFill>
              </a:rPr>
              <a:t>!</a:t>
            </a:r>
            <a:endParaRPr lang="en-US" altLang="zh-CN" sz="2000">
              <a:solidFill>
                <a:srgbClr val="0000CC"/>
              </a:solidFill>
              <a:sym typeface="Symbol" pitchFamily="18" charset="2"/>
            </a:endParaRPr>
          </a:p>
        </p:txBody>
      </p:sp>
      <p:grpSp>
        <p:nvGrpSpPr>
          <p:cNvPr id="429062" name="Group 6"/>
          <p:cNvGrpSpPr>
            <a:grpSpLocks/>
          </p:cNvGrpSpPr>
          <p:nvPr/>
        </p:nvGrpSpPr>
        <p:grpSpPr bwMode="auto">
          <a:xfrm>
            <a:off x="609600" y="2209800"/>
            <a:ext cx="7543800" cy="603250"/>
            <a:chOff x="624" y="3680"/>
            <a:chExt cx="4752" cy="380"/>
          </a:xfrm>
        </p:grpSpPr>
        <p:sp>
          <p:nvSpPr>
            <p:cNvPr id="16425" name="Rectangle 7"/>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如何设计这些参数</a:t>
              </a:r>
              <a:r>
                <a:rPr lang="en-US" altLang="zh-CN" sz="2400" dirty="0"/>
                <a:t>? </a:t>
              </a:r>
              <a:r>
                <a:rPr lang="zh-CN" altLang="en-US" sz="2400" dirty="0"/>
                <a:t>再从计算机的基本特征开始</a:t>
              </a:r>
              <a:r>
                <a:rPr lang="en-US" altLang="zh-CN" sz="2400" dirty="0"/>
                <a:t>!</a:t>
              </a:r>
              <a:r>
                <a:rPr lang="en-US" altLang="zh-CN" sz="1800" b="0" dirty="0">
                  <a:solidFill>
                    <a:srgbClr val="FF0000"/>
                  </a:solidFill>
                </a:rPr>
                <a:t> </a:t>
              </a:r>
            </a:p>
          </p:txBody>
        </p:sp>
        <p:pic>
          <p:nvPicPr>
            <p:cNvPr id="16426" name="Picture 8"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9068" name="Group 12"/>
          <p:cNvGrpSpPr>
            <a:grpSpLocks/>
          </p:cNvGrpSpPr>
          <p:nvPr/>
        </p:nvGrpSpPr>
        <p:grpSpPr bwMode="auto">
          <a:xfrm>
            <a:off x="666750" y="2727325"/>
            <a:ext cx="6419850" cy="2835275"/>
            <a:chOff x="364" y="2304"/>
            <a:chExt cx="4044" cy="1786"/>
          </a:xfrm>
        </p:grpSpPr>
        <p:sp>
          <p:nvSpPr>
            <p:cNvPr id="16397" name="Freeform 13"/>
            <p:cNvSpPr>
              <a:spLocks/>
            </p:cNvSpPr>
            <p:nvPr/>
          </p:nvSpPr>
          <p:spPr bwMode="auto">
            <a:xfrm>
              <a:off x="803" y="2448"/>
              <a:ext cx="3277" cy="684"/>
            </a:xfrm>
            <a:custGeom>
              <a:avLst/>
              <a:gdLst>
                <a:gd name="T0" fmla="*/ 8 w 4321"/>
                <a:gd name="T1" fmla="*/ 388 h 1207"/>
                <a:gd name="T2" fmla="*/ 1 w 4321"/>
                <a:gd name="T3" fmla="*/ 376 h 1207"/>
                <a:gd name="T4" fmla="*/ 42 w 4321"/>
                <a:gd name="T5" fmla="*/ 318 h 1207"/>
                <a:gd name="T6" fmla="*/ 97 w 4321"/>
                <a:gd name="T7" fmla="*/ 214 h 1207"/>
                <a:gd name="T8" fmla="*/ 146 w 4321"/>
                <a:gd name="T9" fmla="*/ 126 h 1207"/>
                <a:gd name="T10" fmla="*/ 173 w 4321"/>
                <a:gd name="T11" fmla="*/ 49 h 1207"/>
                <a:gd name="T12" fmla="*/ 187 w 4321"/>
                <a:gd name="T13" fmla="*/ 37 h 1207"/>
                <a:gd name="T14" fmla="*/ 201 w 4321"/>
                <a:gd name="T15" fmla="*/ 14 h 1207"/>
                <a:gd name="T16" fmla="*/ 215 w 4321"/>
                <a:gd name="T17" fmla="*/ 75 h 1207"/>
                <a:gd name="T18" fmla="*/ 242 w 4321"/>
                <a:gd name="T19" fmla="*/ 160 h 1207"/>
                <a:gd name="T20" fmla="*/ 277 w 4321"/>
                <a:gd name="T21" fmla="*/ 353 h 1207"/>
                <a:gd name="T22" fmla="*/ 297 w 4321"/>
                <a:gd name="T23" fmla="*/ 357 h 1207"/>
                <a:gd name="T24" fmla="*/ 339 w 4321"/>
                <a:gd name="T25" fmla="*/ 360 h 1207"/>
                <a:gd name="T26" fmla="*/ 401 w 4321"/>
                <a:gd name="T27" fmla="*/ 364 h 1207"/>
                <a:gd name="T28" fmla="*/ 477 w 4321"/>
                <a:gd name="T29" fmla="*/ 376 h 1207"/>
                <a:gd name="T30" fmla="*/ 525 w 4321"/>
                <a:gd name="T31" fmla="*/ 376 h 1207"/>
                <a:gd name="T32" fmla="*/ 546 w 4321"/>
                <a:gd name="T33" fmla="*/ 372 h 1207"/>
                <a:gd name="T34" fmla="*/ 684 w 4321"/>
                <a:gd name="T35" fmla="*/ 357 h 1207"/>
                <a:gd name="T36" fmla="*/ 815 w 4321"/>
                <a:gd name="T37" fmla="*/ 353 h 1207"/>
                <a:gd name="T38" fmla="*/ 877 w 4321"/>
                <a:gd name="T39" fmla="*/ 299 h 1207"/>
                <a:gd name="T40" fmla="*/ 898 w 4321"/>
                <a:gd name="T41" fmla="*/ 184 h 1207"/>
                <a:gd name="T42" fmla="*/ 932 w 4321"/>
                <a:gd name="T43" fmla="*/ 29 h 1207"/>
                <a:gd name="T44" fmla="*/ 953 w 4321"/>
                <a:gd name="T45" fmla="*/ 75 h 1207"/>
                <a:gd name="T46" fmla="*/ 960 w 4321"/>
                <a:gd name="T47" fmla="*/ 87 h 1207"/>
                <a:gd name="T48" fmla="*/ 981 w 4321"/>
                <a:gd name="T49" fmla="*/ 91 h 1207"/>
                <a:gd name="T50" fmla="*/ 1022 w 4321"/>
                <a:gd name="T51" fmla="*/ 79 h 1207"/>
                <a:gd name="T52" fmla="*/ 1029 w 4321"/>
                <a:gd name="T53" fmla="*/ 99 h 1207"/>
                <a:gd name="T54" fmla="*/ 1036 w 4321"/>
                <a:gd name="T55" fmla="*/ 129 h 1207"/>
                <a:gd name="T56" fmla="*/ 1070 w 4321"/>
                <a:gd name="T57" fmla="*/ 133 h 1207"/>
                <a:gd name="T58" fmla="*/ 1063 w 4321"/>
                <a:gd name="T59" fmla="*/ 176 h 1207"/>
                <a:gd name="T60" fmla="*/ 1056 w 4321"/>
                <a:gd name="T61" fmla="*/ 187 h 1207"/>
                <a:gd name="T62" fmla="*/ 1050 w 4321"/>
                <a:gd name="T63" fmla="*/ 199 h 1207"/>
                <a:gd name="T64" fmla="*/ 1063 w 4321"/>
                <a:gd name="T65" fmla="*/ 230 h 1207"/>
                <a:gd name="T66" fmla="*/ 1070 w 4321"/>
                <a:gd name="T67" fmla="*/ 241 h 1207"/>
                <a:gd name="T68" fmla="*/ 1084 w 4321"/>
                <a:gd name="T69" fmla="*/ 272 h 1207"/>
                <a:gd name="T70" fmla="*/ 1125 w 4321"/>
                <a:gd name="T71" fmla="*/ 345 h 1207"/>
                <a:gd name="T72" fmla="*/ 1167 w 4321"/>
                <a:gd name="T73" fmla="*/ 372 h 1207"/>
                <a:gd name="T74" fmla="*/ 1298 w 4321"/>
                <a:gd name="T75" fmla="*/ 360 h 1207"/>
                <a:gd name="T76" fmla="*/ 1422 w 4321"/>
                <a:gd name="T77" fmla="*/ 372 h 1207"/>
                <a:gd name="T78" fmla="*/ 1464 w 4321"/>
                <a:gd name="T79" fmla="*/ 380 h 1207"/>
                <a:gd name="T80" fmla="*/ 1484 w 4321"/>
                <a:gd name="T81" fmla="*/ 384 h 1207"/>
                <a:gd name="T82" fmla="*/ 1671 w 4321"/>
                <a:gd name="T83" fmla="*/ 364 h 1207"/>
                <a:gd name="T84" fmla="*/ 1795 w 4321"/>
                <a:gd name="T85" fmla="*/ 368 h 1207"/>
                <a:gd name="T86" fmla="*/ 1802 w 4321"/>
                <a:gd name="T87" fmla="*/ 299 h 1207"/>
                <a:gd name="T88" fmla="*/ 1822 w 4321"/>
                <a:gd name="T89" fmla="*/ 145 h 1207"/>
                <a:gd name="T90" fmla="*/ 1844 w 4321"/>
                <a:gd name="T91" fmla="*/ 83 h 1207"/>
                <a:gd name="T92" fmla="*/ 1857 w 4321"/>
                <a:gd name="T93" fmla="*/ 60 h 1207"/>
                <a:gd name="T94" fmla="*/ 1864 w 4321"/>
                <a:gd name="T95" fmla="*/ 6 h 1207"/>
                <a:gd name="T96" fmla="*/ 1885 w 4321"/>
                <a:gd name="T97" fmla="*/ 145 h 1207"/>
                <a:gd name="T98" fmla="*/ 1898 w 4321"/>
                <a:gd name="T99" fmla="*/ 311 h 1207"/>
                <a:gd name="T100" fmla="*/ 1933 w 4321"/>
                <a:gd name="T101" fmla="*/ 364 h 1207"/>
                <a:gd name="T102" fmla="*/ 2002 w 4321"/>
                <a:gd name="T103" fmla="*/ 364 h 1207"/>
                <a:gd name="T104" fmla="*/ 2051 w 4321"/>
                <a:gd name="T105" fmla="*/ 360 h 1207"/>
                <a:gd name="T106" fmla="*/ 2085 w 4321"/>
                <a:gd name="T107" fmla="*/ 357 h 1207"/>
                <a:gd name="T108" fmla="*/ 2127 w 4321"/>
                <a:gd name="T109" fmla="*/ 349 h 1207"/>
                <a:gd name="T110" fmla="*/ 2292 w 4321"/>
                <a:gd name="T111" fmla="*/ 345 h 1207"/>
                <a:gd name="T112" fmla="*/ 2375 w 4321"/>
                <a:gd name="T113" fmla="*/ 357 h 1207"/>
                <a:gd name="T114" fmla="*/ 2403 w 4321"/>
                <a:gd name="T115" fmla="*/ 380 h 1207"/>
                <a:gd name="T116" fmla="*/ 2430 w 4321"/>
                <a:gd name="T117" fmla="*/ 376 h 1207"/>
                <a:gd name="T118" fmla="*/ 2485 w 4321"/>
                <a:gd name="T119" fmla="*/ 368 h 12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321" h="1207">
                  <a:moveTo>
                    <a:pt x="13" y="1207"/>
                  </a:moveTo>
                  <a:cubicBezTo>
                    <a:pt x="9" y="1195"/>
                    <a:pt x="0" y="1184"/>
                    <a:pt x="1" y="1171"/>
                  </a:cubicBezTo>
                  <a:cubicBezTo>
                    <a:pt x="7" y="1120"/>
                    <a:pt x="43" y="1037"/>
                    <a:pt x="73" y="991"/>
                  </a:cubicBezTo>
                  <a:cubicBezTo>
                    <a:pt x="95" y="881"/>
                    <a:pt x="134" y="773"/>
                    <a:pt x="169" y="667"/>
                  </a:cubicBezTo>
                  <a:cubicBezTo>
                    <a:pt x="199" y="576"/>
                    <a:pt x="223" y="482"/>
                    <a:pt x="253" y="391"/>
                  </a:cubicBezTo>
                  <a:cubicBezTo>
                    <a:pt x="278" y="315"/>
                    <a:pt x="269" y="226"/>
                    <a:pt x="301" y="151"/>
                  </a:cubicBezTo>
                  <a:cubicBezTo>
                    <a:pt x="307" y="138"/>
                    <a:pt x="319" y="128"/>
                    <a:pt x="325" y="115"/>
                  </a:cubicBezTo>
                  <a:cubicBezTo>
                    <a:pt x="335" y="92"/>
                    <a:pt x="349" y="43"/>
                    <a:pt x="349" y="43"/>
                  </a:cubicBezTo>
                  <a:cubicBezTo>
                    <a:pt x="379" y="163"/>
                    <a:pt x="341" y="0"/>
                    <a:pt x="373" y="235"/>
                  </a:cubicBezTo>
                  <a:cubicBezTo>
                    <a:pt x="385" y="324"/>
                    <a:pt x="412" y="409"/>
                    <a:pt x="421" y="499"/>
                  </a:cubicBezTo>
                  <a:cubicBezTo>
                    <a:pt x="442" y="700"/>
                    <a:pt x="465" y="897"/>
                    <a:pt x="481" y="1099"/>
                  </a:cubicBezTo>
                  <a:cubicBezTo>
                    <a:pt x="482" y="1112"/>
                    <a:pt x="505" y="1108"/>
                    <a:pt x="517" y="1111"/>
                  </a:cubicBezTo>
                  <a:cubicBezTo>
                    <a:pt x="541" y="1116"/>
                    <a:pt x="565" y="1120"/>
                    <a:pt x="589" y="1123"/>
                  </a:cubicBezTo>
                  <a:cubicBezTo>
                    <a:pt x="625" y="1128"/>
                    <a:pt x="661" y="1131"/>
                    <a:pt x="697" y="1135"/>
                  </a:cubicBezTo>
                  <a:cubicBezTo>
                    <a:pt x="740" y="1149"/>
                    <a:pt x="829" y="1171"/>
                    <a:pt x="829" y="1171"/>
                  </a:cubicBezTo>
                  <a:cubicBezTo>
                    <a:pt x="979" y="1133"/>
                    <a:pt x="792" y="1171"/>
                    <a:pt x="913" y="1171"/>
                  </a:cubicBezTo>
                  <a:cubicBezTo>
                    <a:pt x="926" y="1171"/>
                    <a:pt x="937" y="1162"/>
                    <a:pt x="949" y="1159"/>
                  </a:cubicBezTo>
                  <a:cubicBezTo>
                    <a:pt x="1024" y="1142"/>
                    <a:pt x="1113" y="1118"/>
                    <a:pt x="1189" y="1111"/>
                  </a:cubicBezTo>
                  <a:cubicBezTo>
                    <a:pt x="1265" y="1104"/>
                    <a:pt x="1341" y="1103"/>
                    <a:pt x="1417" y="1099"/>
                  </a:cubicBezTo>
                  <a:cubicBezTo>
                    <a:pt x="1520" y="1133"/>
                    <a:pt x="1516" y="1007"/>
                    <a:pt x="1525" y="931"/>
                  </a:cubicBezTo>
                  <a:cubicBezTo>
                    <a:pt x="1525" y="931"/>
                    <a:pt x="1555" y="631"/>
                    <a:pt x="1561" y="571"/>
                  </a:cubicBezTo>
                  <a:cubicBezTo>
                    <a:pt x="1577" y="410"/>
                    <a:pt x="1609" y="254"/>
                    <a:pt x="1621" y="91"/>
                  </a:cubicBezTo>
                  <a:cubicBezTo>
                    <a:pt x="1631" y="140"/>
                    <a:pt x="1643" y="187"/>
                    <a:pt x="1657" y="235"/>
                  </a:cubicBezTo>
                  <a:cubicBezTo>
                    <a:pt x="1660" y="247"/>
                    <a:pt x="1660" y="262"/>
                    <a:pt x="1669" y="271"/>
                  </a:cubicBezTo>
                  <a:cubicBezTo>
                    <a:pt x="1678" y="280"/>
                    <a:pt x="1693" y="279"/>
                    <a:pt x="1705" y="283"/>
                  </a:cubicBezTo>
                  <a:cubicBezTo>
                    <a:pt x="1761" y="199"/>
                    <a:pt x="1737" y="187"/>
                    <a:pt x="1777" y="247"/>
                  </a:cubicBezTo>
                  <a:cubicBezTo>
                    <a:pt x="1781" y="267"/>
                    <a:pt x="1786" y="287"/>
                    <a:pt x="1789" y="307"/>
                  </a:cubicBezTo>
                  <a:cubicBezTo>
                    <a:pt x="1794" y="339"/>
                    <a:pt x="1783" y="376"/>
                    <a:pt x="1801" y="403"/>
                  </a:cubicBezTo>
                  <a:cubicBezTo>
                    <a:pt x="1812" y="420"/>
                    <a:pt x="1841" y="411"/>
                    <a:pt x="1861" y="415"/>
                  </a:cubicBezTo>
                  <a:cubicBezTo>
                    <a:pt x="1878" y="500"/>
                    <a:pt x="1879" y="456"/>
                    <a:pt x="1849" y="547"/>
                  </a:cubicBezTo>
                  <a:cubicBezTo>
                    <a:pt x="1845" y="559"/>
                    <a:pt x="1841" y="571"/>
                    <a:pt x="1837" y="583"/>
                  </a:cubicBezTo>
                  <a:cubicBezTo>
                    <a:pt x="1833" y="595"/>
                    <a:pt x="1825" y="619"/>
                    <a:pt x="1825" y="619"/>
                  </a:cubicBezTo>
                  <a:cubicBezTo>
                    <a:pt x="1833" y="651"/>
                    <a:pt x="1839" y="684"/>
                    <a:pt x="1849" y="715"/>
                  </a:cubicBezTo>
                  <a:cubicBezTo>
                    <a:pt x="1853" y="727"/>
                    <a:pt x="1858" y="739"/>
                    <a:pt x="1861" y="751"/>
                  </a:cubicBezTo>
                  <a:cubicBezTo>
                    <a:pt x="1870" y="783"/>
                    <a:pt x="1885" y="847"/>
                    <a:pt x="1885" y="847"/>
                  </a:cubicBezTo>
                  <a:cubicBezTo>
                    <a:pt x="1896" y="989"/>
                    <a:pt x="1877" y="995"/>
                    <a:pt x="1957" y="1075"/>
                  </a:cubicBezTo>
                  <a:cubicBezTo>
                    <a:pt x="1974" y="1127"/>
                    <a:pt x="1975" y="1141"/>
                    <a:pt x="2029" y="1159"/>
                  </a:cubicBezTo>
                  <a:cubicBezTo>
                    <a:pt x="2106" y="1149"/>
                    <a:pt x="2181" y="1136"/>
                    <a:pt x="2257" y="1123"/>
                  </a:cubicBezTo>
                  <a:cubicBezTo>
                    <a:pt x="2329" y="1135"/>
                    <a:pt x="2403" y="1138"/>
                    <a:pt x="2473" y="1159"/>
                  </a:cubicBezTo>
                  <a:cubicBezTo>
                    <a:pt x="2497" y="1166"/>
                    <a:pt x="2521" y="1175"/>
                    <a:pt x="2545" y="1183"/>
                  </a:cubicBezTo>
                  <a:cubicBezTo>
                    <a:pt x="2557" y="1187"/>
                    <a:pt x="2581" y="1195"/>
                    <a:pt x="2581" y="1195"/>
                  </a:cubicBezTo>
                  <a:cubicBezTo>
                    <a:pt x="2693" y="1158"/>
                    <a:pt x="2785" y="1144"/>
                    <a:pt x="2905" y="1135"/>
                  </a:cubicBezTo>
                  <a:cubicBezTo>
                    <a:pt x="3012" y="1153"/>
                    <a:pt x="3000" y="1160"/>
                    <a:pt x="3121" y="1147"/>
                  </a:cubicBezTo>
                  <a:cubicBezTo>
                    <a:pt x="3145" y="1053"/>
                    <a:pt x="3144" y="1051"/>
                    <a:pt x="3133" y="931"/>
                  </a:cubicBezTo>
                  <a:cubicBezTo>
                    <a:pt x="3142" y="771"/>
                    <a:pt x="3148" y="610"/>
                    <a:pt x="3169" y="451"/>
                  </a:cubicBezTo>
                  <a:cubicBezTo>
                    <a:pt x="3177" y="388"/>
                    <a:pt x="3190" y="320"/>
                    <a:pt x="3205" y="259"/>
                  </a:cubicBezTo>
                  <a:cubicBezTo>
                    <a:pt x="3211" y="234"/>
                    <a:pt x="3229" y="187"/>
                    <a:pt x="3229" y="187"/>
                  </a:cubicBezTo>
                  <a:cubicBezTo>
                    <a:pt x="3237" y="129"/>
                    <a:pt x="3259" y="74"/>
                    <a:pt x="3241" y="19"/>
                  </a:cubicBezTo>
                  <a:cubicBezTo>
                    <a:pt x="3248" y="175"/>
                    <a:pt x="3258" y="302"/>
                    <a:pt x="3277" y="451"/>
                  </a:cubicBezTo>
                  <a:cubicBezTo>
                    <a:pt x="3286" y="733"/>
                    <a:pt x="3279" y="758"/>
                    <a:pt x="3301" y="967"/>
                  </a:cubicBezTo>
                  <a:cubicBezTo>
                    <a:pt x="3309" y="1040"/>
                    <a:pt x="3300" y="1094"/>
                    <a:pt x="3361" y="1135"/>
                  </a:cubicBezTo>
                  <a:cubicBezTo>
                    <a:pt x="3472" y="1107"/>
                    <a:pt x="3334" y="1135"/>
                    <a:pt x="3481" y="1135"/>
                  </a:cubicBezTo>
                  <a:cubicBezTo>
                    <a:pt x="3509" y="1135"/>
                    <a:pt x="3537" y="1128"/>
                    <a:pt x="3565" y="1123"/>
                  </a:cubicBezTo>
                  <a:cubicBezTo>
                    <a:pt x="3585" y="1120"/>
                    <a:pt x="3605" y="1116"/>
                    <a:pt x="3625" y="1111"/>
                  </a:cubicBezTo>
                  <a:cubicBezTo>
                    <a:pt x="3649" y="1104"/>
                    <a:pt x="3697" y="1087"/>
                    <a:pt x="3697" y="1087"/>
                  </a:cubicBezTo>
                  <a:cubicBezTo>
                    <a:pt x="3790" y="1110"/>
                    <a:pt x="3985" y="1075"/>
                    <a:pt x="3985" y="1075"/>
                  </a:cubicBezTo>
                  <a:cubicBezTo>
                    <a:pt x="4031" y="1080"/>
                    <a:pt x="4093" y="1070"/>
                    <a:pt x="4129" y="1111"/>
                  </a:cubicBezTo>
                  <a:cubicBezTo>
                    <a:pt x="4148" y="1133"/>
                    <a:pt x="4177" y="1183"/>
                    <a:pt x="4177" y="1183"/>
                  </a:cubicBezTo>
                  <a:cubicBezTo>
                    <a:pt x="4193" y="1179"/>
                    <a:pt x="4210" y="1177"/>
                    <a:pt x="4225" y="1171"/>
                  </a:cubicBezTo>
                  <a:cubicBezTo>
                    <a:pt x="4266" y="1154"/>
                    <a:pt x="4276" y="1124"/>
                    <a:pt x="4321" y="1147"/>
                  </a:cubicBezTo>
                </a:path>
              </a:pathLst>
            </a:custGeom>
            <a:solidFill>
              <a:srgbClr val="66FF66"/>
            </a:solidFill>
            <a:ln w="38100" cap="flat" cmpd="sng">
              <a:solidFill>
                <a:srgbClr val="0F0C19"/>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8" name="Rectangle 14"/>
            <p:cNvSpPr>
              <a:spLocks noChangeArrowheads="1"/>
            </p:cNvSpPr>
            <p:nvPr/>
          </p:nvSpPr>
          <p:spPr bwMode="auto">
            <a:xfrm>
              <a:off x="1200" y="3024"/>
              <a:ext cx="672" cy="96"/>
            </a:xfrm>
            <a:prstGeom prst="rect">
              <a:avLst/>
            </a:prstGeom>
            <a:solidFill>
              <a:srgbClr val="CC00CC"/>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399" name="Rectangle 15"/>
            <p:cNvSpPr>
              <a:spLocks noChangeArrowheads="1"/>
            </p:cNvSpPr>
            <p:nvPr/>
          </p:nvSpPr>
          <p:spPr bwMode="auto">
            <a:xfrm>
              <a:off x="2304" y="3024"/>
              <a:ext cx="864" cy="96"/>
            </a:xfrm>
            <a:prstGeom prst="rect">
              <a:avLst/>
            </a:prstGeom>
            <a:solidFill>
              <a:srgbClr val="CC00CC"/>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0" name="Rectangle 16"/>
            <p:cNvSpPr>
              <a:spLocks noChangeArrowheads="1"/>
            </p:cNvSpPr>
            <p:nvPr/>
          </p:nvSpPr>
          <p:spPr bwMode="auto">
            <a:xfrm>
              <a:off x="3360" y="3024"/>
              <a:ext cx="720" cy="96"/>
            </a:xfrm>
            <a:prstGeom prst="rect">
              <a:avLst/>
            </a:prstGeom>
            <a:solidFill>
              <a:srgbClr val="CC00CC"/>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1" name="Rectangle 17"/>
            <p:cNvSpPr>
              <a:spLocks noChangeArrowheads="1"/>
            </p:cNvSpPr>
            <p:nvPr/>
          </p:nvSpPr>
          <p:spPr bwMode="auto">
            <a:xfrm>
              <a:off x="672" y="3024"/>
              <a:ext cx="192" cy="96"/>
            </a:xfrm>
            <a:prstGeom prst="rect">
              <a:avLst/>
            </a:prstGeom>
            <a:solidFill>
              <a:srgbClr val="CC00CC"/>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2" name="Rectangle 18"/>
            <p:cNvSpPr>
              <a:spLocks noChangeArrowheads="1"/>
            </p:cNvSpPr>
            <p:nvPr/>
          </p:nvSpPr>
          <p:spPr bwMode="auto">
            <a:xfrm>
              <a:off x="624" y="3408"/>
              <a:ext cx="912" cy="432"/>
            </a:xfrm>
            <a:prstGeom prst="rect">
              <a:avLst/>
            </a:prstGeom>
            <a:solidFill>
              <a:schemeClr val="bg1"/>
            </a:solidFill>
            <a:ln w="28575">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3" name="Rectangle 19"/>
            <p:cNvSpPr>
              <a:spLocks noChangeArrowheads="1"/>
            </p:cNvSpPr>
            <p:nvPr/>
          </p:nvSpPr>
          <p:spPr bwMode="auto">
            <a:xfrm>
              <a:off x="672" y="3456"/>
              <a:ext cx="384" cy="144"/>
            </a:xfrm>
            <a:prstGeom prst="rect">
              <a:avLst/>
            </a:prstGeom>
            <a:solidFill>
              <a:srgbClr val="66FF66"/>
            </a:solidFill>
            <a:ln w="28575">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4" name="Rectangle 20"/>
            <p:cNvSpPr>
              <a:spLocks noChangeArrowheads="1"/>
            </p:cNvSpPr>
            <p:nvPr/>
          </p:nvSpPr>
          <p:spPr bwMode="auto">
            <a:xfrm>
              <a:off x="1152" y="3456"/>
              <a:ext cx="384" cy="144"/>
            </a:xfrm>
            <a:prstGeom prst="rect">
              <a:avLst/>
            </a:prstGeom>
            <a:solidFill>
              <a:srgbClr val="66FF66"/>
            </a:solidFill>
            <a:ln w="28575">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5" name="Rectangle 21"/>
            <p:cNvSpPr>
              <a:spLocks noChangeArrowheads="1"/>
            </p:cNvSpPr>
            <p:nvPr/>
          </p:nvSpPr>
          <p:spPr bwMode="auto">
            <a:xfrm>
              <a:off x="1104" y="3648"/>
              <a:ext cx="384" cy="144"/>
            </a:xfrm>
            <a:prstGeom prst="rect">
              <a:avLst/>
            </a:prstGeom>
            <a:solidFill>
              <a:srgbClr val="66FF66"/>
            </a:solidFill>
            <a:ln w="28575">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06" name="Line 22"/>
            <p:cNvSpPr>
              <a:spLocks noChangeShapeType="1"/>
            </p:cNvSpPr>
            <p:nvPr/>
          </p:nvSpPr>
          <p:spPr bwMode="auto">
            <a:xfrm flipH="1">
              <a:off x="864" y="3120"/>
              <a:ext cx="144" cy="336"/>
            </a:xfrm>
            <a:prstGeom prst="line">
              <a:avLst/>
            </a:prstGeom>
            <a:noFill/>
            <a:ln w="38100">
              <a:solidFill>
                <a:srgbClr val="66FF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7" name="Line 23"/>
            <p:cNvSpPr>
              <a:spLocks noChangeShapeType="1"/>
            </p:cNvSpPr>
            <p:nvPr/>
          </p:nvSpPr>
          <p:spPr bwMode="auto">
            <a:xfrm flipH="1">
              <a:off x="1440" y="3120"/>
              <a:ext cx="624" cy="336"/>
            </a:xfrm>
            <a:prstGeom prst="line">
              <a:avLst/>
            </a:prstGeom>
            <a:noFill/>
            <a:ln w="38100">
              <a:solidFill>
                <a:srgbClr val="66FF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8" name="Line 24"/>
            <p:cNvSpPr>
              <a:spLocks noChangeShapeType="1"/>
            </p:cNvSpPr>
            <p:nvPr/>
          </p:nvSpPr>
          <p:spPr bwMode="auto">
            <a:xfrm flipH="1">
              <a:off x="1488" y="3072"/>
              <a:ext cx="1776" cy="624"/>
            </a:xfrm>
            <a:prstGeom prst="line">
              <a:avLst/>
            </a:prstGeom>
            <a:noFill/>
            <a:ln w="38100">
              <a:solidFill>
                <a:srgbClr val="66FF66"/>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09" name="Line 25"/>
            <p:cNvSpPr>
              <a:spLocks noChangeShapeType="1"/>
            </p:cNvSpPr>
            <p:nvPr/>
          </p:nvSpPr>
          <p:spPr bwMode="auto">
            <a:xfrm>
              <a:off x="1632" y="3120"/>
              <a:ext cx="1392" cy="480"/>
            </a:xfrm>
            <a:prstGeom prst="line">
              <a:avLst/>
            </a:prstGeom>
            <a:noFill/>
            <a:ln w="38100">
              <a:solidFill>
                <a:srgbClr val="CC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0" name="Line 26"/>
            <p:cNvSpPr>
              <a:spLocks noChangeShapeType="1"/>
            </p:cNvSpPr>
            <p:nvPr/>
          </p:nvSpPr>
          <p:spPr bwMode="auto">
            <a:xfrm>
              <a:off x="2784" y="3120"/>
              <a:ext cx="336" cy="576"/>
            </a:xfrm>
            <a:prstGeom prst="line">
              <a:avLst/>
            </a:prstGeom>
            <a:noFill/>
            <a:ln w="38100">
              <a:solidFill>
                <a:srgbClr val="CC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1" name="Line 27"/>
            <p:cNvSpPr>
              <a:spLocks noChangeShapeType="1"/>
            </p:cNvSpPr>
            <p:nvPr/>
          </p:nvSpPr>
          <p:spPr bwMode="auto">
            <a:xfrm flipH="1">
              <a:off x="3168" y="3120"/>
              <a:ext cx="432" cy="720"/>
            </a:xfrm>
            <a:prstGeom prst="line">
              <a:avLst/>
            </a:prstGeom>
            <a:noFill/>
            <a:ln w="38100">
              <a:solidFill>
                <a:srgbClr val="CC00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6412" name="Group 28"/>
            <p:cNvGrpSpPr>
              <a:grpSpLocks/>
            </p:cNvGrpSpPr>
            <p:nvPr/>
          </p:nvGrpSpPr>
          <p:grpSpPr bwMode="auto">
            <a:xfrm>
              <a:off x="2558" y="3456"/>
              <a:ext cx="994" cy="528"/>
              <a:chOff x="4032" y="3504"/>
              <a:chExt cx="1200" cy="672"/>
            </a:xfrm>
          </p:grpSpPr>
          <p:sp>
            <p:nvSpPr>
              <p:cNvPr id="16421" name="Oval 29"/>
              <p:cNvSpPr>
                <a:spLocks noChangeArrowheads="1"/>
              </p:cNvSpPr>
              <p:nvPr/>
            </p:nvSpPr>
            <p:spPr bwMode="auto">
              <a:xfrm>
                <a:off x="4032" y="3504"/>
                <a:ext cx="1200" cy="144"/>
              </a:xfrm>
              <a:prstGeom prst="ellipse">
                <a:avLst/>
              </a:prstGeom>
              <a:solidFill>
                <a:srgbClr val="FFFFFF"/>
              </a:solidFill>
              <a:ln w="38100">
                <a:solidFill>
                  <a:srgbClr val="0F0C1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22" name="Oval 30"/>
              <p:cNvSpPr>
                <a:spLocks noChangeArrowheads="1"/>
              </p:cNvSpPr>
              <p:nvPr/>
            </p:nvSpPr>
            <p:spPr bwMode="auto">
              <a:xfrm>
                <a:off x="4032" y="4032"/>
                <a:ext cx="1200" cy="144"/>
              </a:xfrm>
              <a:prstGeom prst="ellipse">
                <a:avLst/>
              </a:prstGeom>
              <a:solidFill>
                <a:srgbClr val="FFFFFF"/>
              </a:solidFill>
              <a:ln w="38100">
                <a:solidFill>
                  <a:srgbClr val="0F0C1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23" name="Line 31"/>
              <p:cNvSpPr>
                <a:spLocks noChangeShapeType="1"/>
              </p:cNvSpPr>
              <p:nvPr/>
            </p:nvSpPr>
            <p:spPr bwMode="auto">
              <a:xfrm>
                <a:off x="4032" y="3600"/>
                <a:ext cx="0" cy="528"/>
              </a:xfrm>
              <a:prstGeom prst="line">
                <a:avLst/>
              </a:prstGeom>
              <a:noFill/>
              <a:ln w="38100">
                <a:solidFill>
                  <a:srgbClr val="0F0C1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24" name="Line 32"/>
              <p:cNvSpPr>
                <a:spLocks noChangeShapeType="1"/>
              </p:cNvSpPr>
              <p:nvPr/>
            </p:nvSpPr>
            <p:spPr bwMode="auto">
              <a:xfrm>
                <a:off x="5232" y="3600"/>
                <a:ext cx="0" cy="528"/>
              </a:xfrm>
              <a:prstGeom prst="line">
                <a:avLst/>
              </a:prstGeom>
              <a:noFill/>
              <a:ln w="38100">
                <a:solidFill>
                  <a:srgbClr val="0F0C1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6413" name="Rectangle 33"/>
            <p:cNvSpPr>
              <a:spLocks noChangeArrowheads="1"/>
            </p:cNvSpPr>
            <p:nvPr/>
          </p:nvSpPr>
          <p:spPr bwMode="auto">
            <a:xfrm>
              <a:off x="2677" y="3720"/>
              <a:ext cx="756" cy="38"/>
            </a:xfrm>
            <a:prstGeom prst="rect">
              <a:avLst/>
            </a:prstGeom>
            <a:solidFill>
              <a:srgbClr val="990099"/>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14" name="Rectangle 34"/>
            <p:cNvSpPr>
              <a:spLocks noChangeArrowheads="1"/>
            </p:cNvSpPr>
            <p:nvPr/>
          </p:nvSpPr>
          <p:spPr bwMode="auto">
            <a:xfrm>
              <a:off x="2677" y="3796"/>
              <a:ext cx="756" cy="37"/>
            </a:xfrm>
            <a:prstGeom prst="rect">
              <a:avLst/>
            </a:prstGeom>
            <a:solidFill>
              <a:srgbClr val="990099"/>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15" name="Rectangle 35"/>
            <p:cNvSpPr>
              <a:spLocks noChangeArrowheads="1"/>
            </p:cNvSpPr>
            <p:nvPr/>
          </p:nvSpPr>
          <p:spPr bwMode="auto">
            <a:xfrm>
              <a:off x="2677" y="3607"/>
              <a:ext cx="756" cy="38"/>
            </a:xfrm>
            <a:prstGeom prst="rect">
              <a:avLst/>
            </a:prstGeom>
            <a:solidFill>
              <a:srgbClr val="990099"/>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6416" name="Line 36"/>
            <p:cNvSpPr>
              <a:spLocks noChangeShapeType="1"/>
            </p:cNvSpPr>
            <p:nvPr/>
          </p:nvSpPr>
          <p:spPr bwMode="auto">
            <a:xfrm>
              <a:off x="672" y="3120"/>
              <a:ext cx="3696" cy="0"/>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7" name="Line 37"/>
            <p:cNvSpPr>
              <a:spLocks noChangeShapeType="1"/>
            </p:cNvSpPr>
            <p:nvPr/>
          </p:nvSpPr>
          <p:spPr bwMode="auto">
            <a:xfrm flipV="1">
              <a:off x="672" y="2352"/>
              <a:ext cx="0" cy="720"/>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418" name="Text Box 38"/>
            <p:cNvSpPr txBox="1">
              <a:spLocks noChangeArrowheads="1"/>
            </p:cNvSpPr>
            <p:nvPr/>
          </p:nvSpPr>
          <p:spPr bwMode="auto">
            <a:xfrm>
              <a:off x="3648" y="3120"/>
              <a:ext cx="760" cy="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F0C19"/>
                  </a:solidFill>
                  <a:latin typeface="Comic Sans MS" pitchFamily="66" charset="0"/>
                </a:rPr>
                <a:t>内存地址</a:t>
              </a:r>
              <a:endParaRPr lang="zh-CN" altLang="en-US" sz="2000">
                <a:solidFill>
                  <a:schemeClr val="bg2"/>
                </a:solidFill>
                <a:latin typeface="Comic Sans MS" pitchFamily="66" charset="0"/>
              </a:endParaRPr>
            </a:p>
          </p:txBody>
        </p:sp>
        <p:sp>
          <p:nvSpPr>
            <p:cNvPr id="16419" name="Text Box 39"/>
            <p:cNvSpPr txBox="1">
              <a:spLocks noChangeArrowheads="1"/>
            </p:cNvSpPr>
            <p:nvPr/>
          </p:nvSpPr>
          <p:spPr bwMode="auto">
            <a:xfrm>
              <a:off x="364" y="2304"/>
              <a:ext cx="308" cy="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访问频率</a:t>
              </a:r>
            </a:p>
          </p:txBody>
        </p:sp>
        <p:sp>
          <p:nvSpPr>
            <p:cNvPr id="16420" name="Text Box 40"/>
            <p:cNvSpPr txBox="1">
              <a:spLocks noChangeArrowheads="1"/>
            </p:cNvSpPr>
            <p:nvPr/>
          </p:nvSpPr>
          <p:spPr bwMode="auto">
            <a:xfrm>
              <a:off x="672" y="3840"/>
              <a:ext cx="760" cy="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latin typeface="Comic Sans MS" pitchFamily="66" charset="0"/>
                </a:rPr>
                <a:t>物理内存</a:t>
              </a:r>
            </a:p>
          </p:txBody>
        </p:sp>
      </p:grpSp>
      <p:sp>
        <p:nvSpPr>
          <p:cNvPr id="429097" name="AutoShape 41"/>
          <p:cNvSpPr>
            <a:spLocks noChangeArrowheads="1"/>
          </p:cNvSpPr>
          <p:nvPr/>
        </p:nvSpPr>
        <p:spPr bwMode="auto">
          <a:xfrm rot="10800000">
            <a:off x="5791200" y="2743200"/>
            <a:ext cx="3200400" cy="1066800"/>
          </a:xfrm>
          <a:prstGeom prst="wedgeRoundRectCallout">
            <a:avLst>
              <a:gd name="adj1" fmla="val 65079"/>
              <a:gd name="adj2" fmla="val -3765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rPr>
              <a:t>程序的局部性：</a:t>
            </a:r>
            <a:r>
              <a:rPr lang="en-US" altLang="zh-CN" sz="2000">
                <a:solidFill>
                  <a:srgbClr val="0000CC"/>
                </a:solidFill>
              </a:rPr>
              <a:t>90/10</a:t>
            </a:r>
            <a:r>
              <a:rPr lang="zh-CN" altLang="en-US" sz="2000">
                <a:solidFill>
                  <a:srgbClr val="0000CC"/>
                </a:solidFill>
              </a:rPr>
              <a:t>原则</a:t>
            </a:r>
            <a:r>
              <a:rPr lang="en-US" altLang="zh-CN" sz="2000">
                <a:solidFill>
                  <a:srgbClr val="0000CC"/>
                </a:solidFill>
              </a:rPr>
              <a:t>! 90%</a:t>
            </a:r>
            <a:r>
              <a:rPr lang="zh-CN" altLang="en-US" sz="2000">
                <a:solidFill>
                  <a:srgbClr val="0000CC"/>
                </a:solidFill>
              </a:rPr>
              <a:t>的程序访问</a:t>
            </a:r>
            <a:r>
              <a:rPr lang="en-US" altLang="zh-CN" sz="2000">
                <a:solidFill>
                  <a:srgbClr val="0000CC"/>
                </a:solidFill>
              </a:rPr>
              <a:t>10%</a:t>
            </a:r>
            <a:r>
              <a:rPr lang="zh-CN" altLang="en-US" sz="2000">
                <a:solidFill>
                  <a:srgbClr val="0000CC"/>
                </a:solidFill>
              </a:rPr>
              <a:t>的地址</a:t>
            </a:r>
            <a:r>
              <a:rPr lang="en-US" altLang="zh-CN" sz="2000">
                <a:solidFill>
                  <a:srgbClr val="0000CC"/>
                </a:solidFill>
              </a:rPr>
              <a:t>!</a:t>
            </a:r>
            <a:endParaRPr lang="en-US" altLang="zh-CN" sz="2000">
              <a:solidFill>
                <a:srgbClr val="0000CC"/>
              </a:solidFill>
              <a:sym typeface="Symbol" pitchFamily="18" charset="2"/>
            </a:endParaRPr>
          </a:p>
        </p:txBody>
      </p:sp>
      <p:sp>
        <p:nvSpPr>
          <p:cNvPr id="429098" name="AutoShape 42"/>
          <p:cNvSpPr>
            <a:spLocks noChangeArrowheads="1"/>
          </p:cNvSpPr>
          <p:nvPr/>
        </p:nvSpPr>
        <p:spPr bwMode="auto">
          <a:xfrm rot="10800000">
            <a:off x="838200" y="5715000"/>
            <a:ext cx="2971800" cy="838200"/>
          </a:xfrm>
          <a:prstGeom prst="wedgeRoundRectCallout">
            <a:avLst>
              <a:gd name="adj1" fmla="val -856"/>
              <a:gd name="adj2" fmla="val 11723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a:solidFill>
                  <a:srgbClr val="0000CC"/>
                </a:solidFill>
              </a:rPr>
              <a:t>页面</a:t>
            </a:r>
            <a:r>
              <a:rPr lang="en-US" altLang="zh-CN" sz="2000">
                <a:solidFill>
                  <a:srgbClr val="0000CC"/>
                </a:solidFill>
              </a:rPr>
              <a:t>4K</a:t>
            </a:r>
            <a:r>
              <a:rPr lang="zh-CN" altLang="en-US" sz="2000">
                <a:solidFill>
                  <a:srgbClr val="0000CC"/>
                </a:solidFill>
              </a:rPr>
              <a:t>，调入一页后许多指令不出现页错误</a:t>
            </a:r>
            <a:endParaRPr lang="zh-CN" altLang="en-US" sz="2000">
              <a:solidFill>
                <a:srgbClr val="0000CC"/>
              </a:solidFill>
              <a:sym typeface="Symbol" pitchFamily="18" charset="2"/>
            </a:endParaRPr>
          </a:p>
        </p:txBody>
      </p:sp>
      <p:grpSp>
        <p:nvGrpSpPr>
          <p:cNvPr id="429099" name="Group 43"/>
          <p:cNvGrpSpPr>
            <a:grpSpLocks/>
          </p:cNvGrpSpPr>
          <p:nvPr/>
        </p:nvGrpSpPr>
        <p:grpSpPr bwMode="auto">
          <a:xfrm>
            <a:off x="4648200" y="5721350"/>
            <a:ext cx="3886200" cy="603250"/>
            <a:chOff x="2784" y="3408"/>
            <a:chExt cx="2448" cy="380"/>
          </a:xfrm>
        </p:grpSpPr>
        <p:sp>
          <p:nvSpPr>
            <p:cNvPr id="16395" name="Rectangle 44"/>
            <p:cNvSpPr>
              <a:spLocks noChangeArrowheads="1"/>
            </p:cNvSpPr>
            <p:nvPr/>
          </p:nvSpPr>
          <p:spPr bwMode="auto">
            <a:xfrm>
              <a:off x="2784" y="3408"/>
              <a:ext cx="2448"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rPr>
                <a:t>这些参数从实践中获得</a:t>
              </a:r>
              <a:r>
                <a:rPr lang="en-US" altLang="zh-CN" sz="2400">
                  <a:solidFill>
                    <a:srgbClr val="FF0000"/>
                  </a:solidFill>
                </a:rPr>
                <a:t>!</a:t>
              </a:r>
              <a:r>
                <a:rPr lang="en-US" altLang="zh-CN" sz="1800" b="0">
                  <a:solidFill>
                    <a:srgbClr val="FF0000"/>
                  </a:solidFill>
                </a:rPr>
                <a:t> </a:t>
              </a:r>
            </a:p>
          </p:txBody>
        </p:sp>
        <p:pic>
          <p:nvPicPr>
            <p:cNvPr id="16396" name="Picture 45"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49" y="3571"/>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9059"/>
                                        </p:tgtEl>
                                        <p:attrNameLst>
                                          <p:attrName>style.visibility</p:attrName>
                                        </p:attrNameLst>
                                      </p:cBhvr>
                                      <p:to>
                                        <p:strVal val="visible"/>
                                      </p:to>
                                    </p:set>
                                    <p:animEffect transition="in" filter="dissolve">
                                      <p:cBhvr>
                                        <p:cTn id="7" dur="500"/>
                                        <p:tgtEl>
                                          <p:spTgt spid="429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9061"/>
                                        </p:tgtEl>
                                        <p:attrNameLst>
                                          <p:attrName>style.visibility</p:attrName>
                                        </p:attrNameLst>
                                      </p:cBhvr>
                                      <p:to>
                                        <p:strVal val="visible"/>
                                      </p:to>
                                    </p:set>
                                    <p:animEffect transition="in" filter="dissolve">
                                      <p:cBhvr>
                                        <p:cTn id="12" dur="500"/>
                                        <p:tgtEl>
                                          <p:spTgt spid="429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9062"/>
                                        </p:tgtEl>
                                        <p:attrNameLst>
                                          <p:attrName>style.visibility</p:attrName>
                                        </p:attrNameLst>
                                      </p:cBhvr>
                                      <p:to>
                                        <p:strVal val="visible"/>
                                      </p:to>
                                    </p:set>
                                    <p:animEffect transition="in" filter="dissolve">
                                      <p:cBhvr>
                                        <p:cTn id="17" dur="500"/>
                                        <p:tgtEl>
                                          <p:spTgt spid="4290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29068"/>
                                        </p:tgtEl>
                                        <p:attrNameLst>
                                          <p:attrName>style.visibility</p:attrName>
                                        </p:attrNameLst>
                                      </p:cBhvr>
                                      <p:to>
                                        <p:strVal val="visible"/>
                                      </p:to>
                                    </p:set>
                                    <p:animEffect transition="in" filter="dissolve">
                                      <p:cBhvr>
                                        <p:cTn id="22" dur="500"/>
                                        <p:tgtEl>
                                          <p:spTgt spid="4290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29097"/>
                                        </p:tgtEl>
                                        <p:attrNameLst>
                                          <p:attrName>style.visibility</p:attrName>
                                        </p:attrNameLst>
                                      </p:cBhvr>
                                      <p:to>
                                        <p:strVal val="visible"/>
                                      </p:to>
                                    </p:set>
                                    <p:animEffect transition="in" filter="dissolve">
                                      <p:cBhvr>
                                        <p:cTn id="27" dur="500"/>
                                        <p:tgtEl>
                                          <p:spTgt spid="429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9098"/>
                                        </p:tgtEl>
                                        <p:attrNameLst>
                                          <p:attrName>style.visibility</p:attrName>
                                        </p:attrNameLst>
                                      </p:cBhvr>
                                      <p:to>
                                        <p:strVal val="visible"/>
                                      </p:to>
                                    </p:set>
                                    <p:animEffect transition="in" filter="dissolve">
                                      <p:cBhvr>
                                        <p:cTn id="32" dur="500"/>
                                        <p:tgtEl>
                                          <p:spTgt spid="4290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29099"/>
                                        </p:tgtEl>
                                        <p:attrNameLst>
                                          <p:attrName>style.visibility</p:attrName>
                                        </p:attrNameLst>
                                      </p:cBhvr>
                                      <p:to>
                                        <p:strVal val="visible"/>
                                      </p:to>
                                    </p:set>
                                    <p:animEffect transition="in" filter="dissolve">
                                      <p:cBhvr>
                                        <p:cTn id="37" dur="500"/>
                                        <p:tgtEl>
                                          <p:spTgt spid="42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p:bldP spid="429061" grpId="0" animBg="1"/>
      <p:bldP spid="429097" grpId="0" animBg="1"/>
      <p:bldP spid="4290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请求调页的具体实现细节</a:t>
            </a:r>
            <a:endParaRPr lang="zh-CN" altLang="zh-CN" smtClean="0">
              <a:sym typeface="Symbol" pitchFamily="18" charset="2"/>
            </a:endParaRPr>
          </a:p>
        </p:txBody>
      </p:sp>
      <p:sp>
        <p:nvSpPr>
          <p:cNvPr id="430083"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(1): </a:t>
            </a:r>
            <a:r>
              <a:rPr lang="en-US" altLang="zh-CN"/>
              <a:t>load [addr]</a:t>
            </a:r>
            <a:r>
              <a:rPr lang="zh-CN" altLang="en-US"/>
              <a:t>，而</a:t>
            </a:r>
            <a:r>
              <a:rPr lang="en-US" altLang="zh-CN"/>
              <a:t>addr</a:t>
            </a:r>
            <a:r>
              <a:rPr lang="zh-CN" altLang="en-US"/>
              <a:t>没有映射到物理内存</a:t>
            </a:r>
            <a:endParaRPr lang="zh-CN" altLang="en-US">
              <a:solidFill>
                <a:srgbClr val="FF0000"/>
              </a:solidFill>
            </a:endParaRPr>
          </a:p>
        </p:txBody>
      </p:sp>
      <p:sp>
        <p:nvSpPr>
          <p:cNvPr id="17412" name="Text Box 4"/>
          <p:cNvSpPr txBox="1">
            <a:spLocks noChangeArrowheads="1"/>
          </p:cNvSpPr>
          <p:nvPr/>
        </p:nvSpPr>
        <p:spPr bwMode="auto">
          <a:xfrm>
            <a:off x="6183313" y="6521450"/>
            <a:ext cx="1003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600">
                <a:latin typeface="Comic Sans MS" pitchFamily="66" charset="0"/>
              </a:rPr>
              <a:t>物理内存</a:t>
            </a:r>
          </a:p>
        </p:txBody>
      </p:sp>
      <p:grpSp>
        <p:nvGrpSpPr>
          <p:cNvPr id="17413" name="Group 5"/>
          <p:cNvGrpSpPr>
            <a:grpSpLocks/>
          </p:cNvGrpSpPr>
          <p:nvPr/>
        </p:nvGrpSpPr>
        <p:grpSpPr bwMode="auto">
          <a:xfrm>
            <a:off x="3352800" y="4495800"/>
            <a:ext cx="5791200" cy="2246313"/>
            <a:chOff x="2112" y="2928"/>
            <a:chExt cx="3648" cy="1319"/>
          </a:xfrm>
        </p:grpSpPr>
        <p:sp>
          <p:nvSpPr>
            <p:cNvPr id="17423" name="Rectangle 6"/>
            <p:cNvSpPr>
              <a:spLocks noChangeArrowheads="1"/>
            </p:cNvSpPr>
            <p:nvPr/>
          </p:nvSpPr>
          <p:spPr bwMode="auto">
            <a:xfrm>
              <a:off x="3304" y="3348"/>
              <a:ext cx="336" cy="12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24" name="Oval 7"/>
            <p:cNvSpPr>
              <a:spLocks noChangeArrowheads="1"/>
            </p:cNvSpPr>
            <p:nvPr/>
          </p:nvSpPr>
          <p:spPr bwMode="auto">
            <a:xfrm>
              <a:off x="4852" y="3113"/>
              <a:ext cx="908" cy="144"/>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25" name="Oval 8"/>
            <p:cNvSpPr>
              <a:spLocks noChangeArrowheads="1"/>
            </p:cNvSpPr>
            <p:nvPr/>
          </p:nvSpPr>
          <p:spPr bwMode="auto">
            <a:xfrm>
              <a:off x="4852" y="3689"/>
              <a:ext cx="908" cy="145"/>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26" name="Line 9"/>
            <p:cNvSpPr>
              <a:spLocks noChangeShapeType="1"/>
            </p:cNvSpPr>
            <p:nvPr/>
          </p:nvSpPr>
          <p:spPr bwMode="auto">
            <a:xfrm flipH="1">
              <a:off x="4852" y="3195"/>
              <a:ext cx="0" cy="577"/>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7" name="Line 10"/>
            <p:cNvSpPr>
              <a:spLocks noChangeShapeType="1"/>
            </p:cNvSpPr>
            <p:nvPr/>
          </p:nvSpPr>
          <p:spPr bwMode="auto">
            <a:xfrm flipH="1">
              <a:off x="5760" y="3173"/>
              <a:ext cx="0" cy="577"/>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28" name="Rectangle 11"/>
            <p:cNvSpPr>
              <a:spLocks noChangeArrowheads="1"/>
            </p:cNvSpPr>
            <p:nvPr/>
          </p:nvSpPr>
          <p:spPr bwMode="auto">
            <a:xfrm>
              <a:off x="4953" y="3401"/>
              <a:ext cx="134" cy="4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29" name="Rectangle 12"/>
            <p:cNvSpPr>
              <a:spLocks noChangeArrowheads="1"/>
            </p:cNvSpPr>
            <p:nvPr/>
          </p:nvSpPr>
          <p:spPr bwMode="auto">
            <a:xfrm>
              <a:off x="5020" y="3443"/>
              <a:ext cx="134" cy="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0" name="Rectangle 13"/>
            <p:cNvSpPr>
              <a:spLocks noChangeArrowheads="1"/>
            </p:cNvSpPr>
            <p:nvPr/>
          </p:nvSpPr>
          <p:spPr bwMode="auto">
            <a:xfrm>
              <a:off x="5087" y="3483"/>
              <a:ext cx="135" cy="4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1" name="Rectangle 14"/>
            <p:cNvSpPr>
              <a:spLocks noChangeArrowheads="1"/>
            </p:cNvSpPr>
            <p:nvPr/>
          </p:nvSpPr>
          <p:spPr bwMode="auto">
            <a:xfrm>
              <a:off x="5222" y="3298"/>
              <a:ext cx="134" cy="4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2" name="Rectangle 15"/>
            <p:cNvSpPr>
              <a:spLocks noChangeArrowheads="1"/>
            </p:cNvSpPr>
            <p:nvPr/>
          </p:nvSpPr>
          <p:spPr bwMode="auto">
            <a:xfrm>
              <a:off x="5222" y="3566"/>
              <a:ext cx="134" cy="4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3" name="Rectangle 16"/>
            <p:cNvSpPr>
              <a:spLocks noChangeArrowheads="1"/>
            </p:cNvSpPr>
            <p:nvPr/>
          </p:nvSpPr>
          <p:spPr bwMode="auto">
            <a:xfrm>
              <a:off x="5289" y="3340"/>
              <a:ext cx="135" cy="4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4" name="Rectangle 17"/>
            <p:cNvSpPr>
              <a:spLocks noChangeArrowheads="1"/>
            </p:cNvSpPr>
            <p:nvPr/>
          </p:nvSpPr>
          <p:spPr bwMode="auto">
            <a:xfrm>
              <a:off x="5356" y="3380"/>
              <a:ext cx="135" cy="4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5" name="Rectangle 18"/>
            <p:cNvSpPr>
              <a:spLocks noChangeArrowheads="1"/>
            </p:cNvSpPr>
            <p:nvPr/>
          </p:nvSpPr>
          <p:spPr bwMode="auto">
            <a:xfrm>
              <a:off x="5424" y="3422"/>
              <a:ext cx="134" cy="4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6" name="Rectangle 19"/>
            <p:cNvSpPr>
              <a:spLocks noChangeArrowheads="1"/>
            </p:cNvSpPr>
            <p:nvPr/>
          </p:nvSpPr>
          <p:spPr bwMode="auto">
            <a:xfrm>
              <a:off x="5491" y="3463"/>
              <a:ext cx="134" cy="4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7" name="Rectangle 20"/>
            <p:cNvSpPr>
              <a:spLocks noChangeArrowheads="1"/>
            </p:cNvSpPr>
            <p:nvPr/>
          </p:nvSpPr>
          <p:spPr bwMode="auto">
            <a:xfrm>
              <a:off x="5558" y="3504"/>
              <a:ext cx="135" cy="42"/>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8" name="Rectangle 21"/>
            <p:cNvSpPr>
              <a:spLocks noChangeArrowheads="1"/>
            </p:cNvSpPr>
            <p:nvPr/>
          </p:nvSpPr>
          <p:spPr bwMode="auto">
            <a:xfrm>
              <a:off x="5154" y="3524"/>
              <a:ext cx="135" cy="41"/>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39" name="Text Box 22"/>
            <p:cNvSpPr txBox="1">
              <a:spLocks noChangeArrowheads="1"/>
            </p:cNvSpPr>
            <p:nvPr/>
          </p:nvSpPr>
          <p:spPr bwMode="auto">
            <a:xfrm>
              <a:off x="5121" y="2928"/>
              <a:ext cx="372" cy="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600">
                  <a:latin typeface="Comic Sans MS" pitchFamily="66" charset="0"/>
                </a:rPr>
                <a:t>磁盘</a:t>
              </a:r>
            </a:p>
          </p:txBody>
        </p:sp>
        <p:sp>
          <p:nvSpPr>
            <p:cNvPr id="17440" name="Text Box 23"/>
            <p:cNvSpPr txBox="1">
              <a:spLocks noChangeArrowheads="1"/>
            </p:cNvSpPr>
            <p:nvPr/>
          </p:nvSpPr>
          <p:spPr bwMode="auto">
            <a:xfrm>
              <a:off x="3290" y="3004"/>
              <a:ext cx="372" cy="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600">
                  <a:latin typeface="Comic Sans MS" pitchFamily="66" charset="0"/>
                </a:rPr>
                <a:t>页表</a:t>
              </a:r>
            </a:p>
          </p:txBody>
        </p:sp>
        <p:sp>
          <p:nvSpPr>
            <p:cNvPr id="17441" name="Rectangle 24"/>
            <p:cNvSpPr>
              <a:spLocks noChangeArrowheads="1"/>
            </p:cNvSpPr>
            <p:nvPr/>
          </p:nvSpPr>
          <p:spPr bwMode="auto">
            <a:xfrm>
              <a:off x="3304" y="3218"/>
              <a:ext cx="336" cy="133"/>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2" name="Rectangle 25"/>
            <p:cNvSpPr>
              <a:spLocks noChangeArrowheads="1"/>
            </p:cNvSpPr>
            <p:nvPr/>
          </p:nvSpPr>
          <p:spPr bwMode="auto">
            <a:xfrm>
              <a:off x="3304" y="3604"/>
              <a:ext cx="336" cy="12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3" name="Rectangle 26"/>
            <p:cNvSpPr>
              <a:spLocks noChangeArrowheads="1"/>
            </p:cNvSpPr>
            <p:nvPr/>
          </p:nvSpPr>
          <p:spPr bwMode="auto">
            <a:xfrm>
              <a:off x="3304" y="3474"/>
              <a:ext cx="336" cy="133"/>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4" name="Rectangle 27"/>
            <p:cNvSpPr>
              <a:spLocks noChangeArrowheads="1"/>
            </p:cNvSpPr>
            <p:nvPr/>
          </p:nvSpPr>
          <p:spPr bwMode="auto">
            <a:xfrm>
              <a:off x="3304" y="3861"/>
              <a:ext cx="336" cy="12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5" name="Rectangle 28"/>
            <p:cNvSpPr>
              <a:spLocks noChangeArrowheads="1"/>
            </p:cNvSpPr>
            <p:nvPr/>
          </p:nvSpPr>
          <p:spPr bwMode="auto">
            <a:xfrm>
              <a:off x="3304" y="3731"/>
              <a:ext cx="336" cy="133"/>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6" name="Rectangle 29"/>
            <p:cNvSpPr>
              <a:spLocks noChangeArrowheads="1"/>
            </p:cNvSpPr>
            <p:nvPr/>
          </p:nvSpPr>
          <p:spPr bwMode="auto">
            <a:xfrm>
              <a:off x="3304" y="4122"/>
              <a:ext cx="336" cy="125"/>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7" name="Rectangle 30"/>
            <p:cNvSpPr>
              <a:spLocks noChangeArrowheads="1"/>
            </p:cNvSpPr>
            <p:nvPr/>
          </p:nvSpPr>
          <p:spPr bwMode="auto">
            <a:xfrm>
              <a:off x="3304" y="3987"/>
              <a:ext cx="336" cy="133"/>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48" name="Line 31"/>
            <p:cNvSpPr>
              <a:spLocks noChangeShapeType="1"/>
            </p:cNvSpPr>
            <p:nvPr/>
          </p:nvSpPr>
          <p:spPr bwMode="auto">
            <a:xfrm flipV="1">
              <a:off x="3540" y="3599"/>
              <a:ext cx="524" cy="176"/>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49" name="Line 32"/>
            <p:cNvSpPr>
              <a:spLocks noChangeShapeType="1"/>
            </p:cNvSpPr>
            <p:nvPr/>
          </p:nvSpPr>
          <p:spPr bwMode="auto">
            <a:xfrm>
              <a:off x="3540" y="3549"/>
              <a:ext cx="524" cy="327"/>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450" name="Rectangle 33"/>
            <p:cNvSpPr>
              <a:spLocks noChangeArrowheads="1"/>
            </p:cNvSpPr>
            <p:nvPr/>
          </p:nvSpPr>
          <p:spPr bwMode="auto">
            <a:xfrm>
              <a:off x="4064" y="3926"/>
              <a:ext cx="336" cy="125"/>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1" name="Rectangle 34"/>
            <p:cNvSpPr>
              <a:spLocks noChangeArrowheads="1"/>
            </p:cNvSpPr>
            <p:nvPr/>
          </p:nvSpPr>
          <p:spPr bwMode="auto">
            <a:xfrm>
              <a:off x="4064" y="3796"/>
              <a:ext cx="336" cy="132"/>
            </a:xfrm>
            <a:prstGeom prst="rect">
              <a:avLst/>
            </a:prstGeom>
            <a:solidFill>
              <a:srgbClr val="CCFF6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2" name="Rectangle 35"/>
            <p:cNvSpPr>
              <a:spLocks noChangeArrowheads="1"/>
            </p:cNvSpPr>
            <p:nvPr/>
          </p:nvSpPr>
          <p:spPr bwMode="auto">
            <a:xfrm>
              <a:off x="4064" y="3670"/>
              <a:ext cx="336" cy="126"/>
            </a:xfrm>
            <a:prstGeom prst="rect">
              <a:avLst/>
            </a:prstGeom>
            <a:solidFill>
              <a:schemeClr val="bg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3" name="Rectangle 36"/>
            <p:cNvSpPr>
              <a:spLocks noChangeArrowheads="1"/>
            </p:cNvSpPr>
            <p:nvPr/>
          </p:nvSpPr>
          <p:spPr bwMode="auto">
            <a:xfrm>
              <a:off x="4064" y="3540"/>
              <a:ext cx="336" cy="133"/>
            </a:xfrm>
            <a:prstGeom prst="rect">
              <a:avLst/>
            </a:prstGeom>
            <a:solidFill>
              <a:srgbClr val="FF66CC"/>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54" name="Text Box 37"/>
            <p:cNvSpPr txBox="1">
              <a:spLocks noChangeArrowheads="1"/>
            </p:cNvSpPr>
            <p:nvPr/>
          </p:nvSpPr>
          <p:spPr bwMode="auto">
            <a:xfrm>
              <a:off x="2112" y="3340"/>
              <a:ext cx="788" cy="203"/>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rgbClr val="FF0000"/>
                  </a:solidFill>
                </a:rPr>
                <a:t>load [addr]</a:t>
              </a:r>
            </a:p>
          </p:txBody>
        </p:sp>
        <p:sp>
          <p:nvSpPr>
            <p:cNvPr id="17455" name="Line 38"/>
            <p:cNvSpPr>
              <a:spLocks noChangeShapeType="1"/>
            </p:cNvSpPr>
            <p:nvPr/>
          </p:nvSpPr>
          <p:spPr bwMode="auto">
            <a:xfrm>
              <a:off x="2900" y="3414"/>
              <a:ext cx="471" cy="0"/>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456" name="Group 39"/>
            <p:cNvGrpSpPr>
              <a:grpSpLocks/>
            </p:cNvGrpSpPr>
            <p:nvPr/>
          </p:nvGrpSpPr>
          <p:grpSpPr bwMode="auto">
            <a:xfrm>
              <a:off x="3472" y="3328"/>
              <a:ext cx="168" cy="198"/>
              <a:chOff x="2160" y="2016"/>
              <a:chExt cx="240" cy="392"/>
            </a:xfrm>
          </p:grpSpPr>
          <p:sp>
            <p:nvSpPr>
              <p:cNvPr id="17471" name="Rectangle 40"/>
              <p:cNvSpPr>
                <a:spLocks noChangeArrowheads="1"/>
              </p:cNvSpPr>
              <p:nvPr/>
            </p:nvSpPr>
            <p:spPr bwMode="auto">
              <a:xfrm>
                <a:off x="2160" y="2064"/>
                <a:ext cx="240" cy="240"/>
              </a:xfrm>
              <a:prstGeom prst="rect">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72" name="Text Box 41"/>
              <p:cNvSpPr txBox="1">
                <a:spLocks noChangeArrowheads="1"/>
              </p:cNvSpPr>
              <p:nvPr/>
            </p:nvSpPr>
            <p:spPr bwMode="auto">
              <a:xfrm>
                <a:off x="2209" y="2016"/>
                <a:ext cx="191" cy="3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rgbClr val="FF0000"/>
                    </a:solidFill>
                  </a:rPr>
                  <a:t>i</a:t>
                </a:r>
              </a:p>
            </p:txBody>
          </p:sp>
        </p:grpSp>
        <p:sp>
          <p:nvSpPr>
            <p:cNvPr id="17457" name="Text Box 42"/>
            <p:cNvSpPr txBox="1">
              <a:spLocks noChangeArrowheads="1"/>
            </p:cNvSpPr>
            <p:nvPr/>
          </p:nvSpPr>
          <p:spPr bwMode="auto">
            <a:xfrm>
              <a:off x="3808" y="2972"/>
              <a:ext cx="707" cy="347"/>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600">
                  <a:solidFill>
                    <a:srgbClr val="FF0000"/>
                  </a:solidFill>
                </a:rPr>
                <a:t>页错误处理程序</a:t>
              </a:r>
            </a:p>
          </p:txBody>
        </p:sp>
        <p:sp>
          <p:nvSpPr>
            <p:cNvPr id="17458" name="Freeform 43"/>
            <p:cNvSpPr>
              <a:spLocks/>
            </p:cNvSpPr>
            <p:nvPr/>
          </p:nvSpPr>
          <p:spPr bwMode="auto">
            <a:xfrm>
              <a:off x="3607" y="3248"/>
              <a:ext cx="269" cy="151"/>
            </a:xfrm>
            <a:custGeom>
              <a:avLst/>
              <a:gdLst>
                <a:gd name="T0" fmla="*/ 0 w 384"/>
                <a:gd name="T1" fmla="*/ 79 h 288"/>
                <a:gd name="T2" fmla="*/ 118 w 384"/>
                <a:gd name="T3" fmla="*/ 53 h 288"/>
                <a:gd name="T4" fmla="*/ 188 w 384"/>
                <a:gd name="T5" fmla="*/ 0 h 288"/>
                <a:gd name="T6" fmla="*/ 0 60000 65536"/>
                <a:gd name="T7" fmla="*/ 0 60000 65536"/>
                <a:gd name="T8" fmla="*/ 0 60000 65536"/>
              </a:gdLst>
              <a:ahLst/>
              <a:cxnLst>
                <a:cxn ang="T6">
                  <a:pos x="T0" y="T1"/>
                </a:cxn>
                <a:cxn ang="T7">
                  <a:pos x="T2" y="T3"/>
                </a:cxn>
                <a:cxn ang="T8">
                  <a:pos x="T4" y="T5"/>
                </a:cxn>
              </a:cxnLst>
              <a:rect l="0" t="0" r="r" b="b"/>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9" name="Freeform 44"/>
            <p:cNvSpPr>
              <a:spLocks/>
            </p:cNvSpPr>
            <p:nvPr/>
          </p:nvSpPr>
          <p:spPr bwMode="auto">
            <a:xfrm>
              <a:off x="4448" y="3173"/>
              <a:ext cx="908" cy="226"/>
            </a:xfrm>
            <a:custGeom>
              <a:avLst/>
              <a:gdLst>
                <a:gd name="T0" fmla="*/ 0 w 816"/>
                <a:gd name="T1" fmla="*/ 0 h 576"/>
                <a:gd name="T2" fmla="*/ 297 w 816"/>
                <a:gd name="T3" fmla="*/ 52 h 576"/>
                <a:gd name="T4" fmla="*/ 1010 w 816"/>
                <a:gd name="T5" fmla="*/ 89 h 576"/>
                <a:gd name="T6" fmla="*/ 0 60000 65536"/>
                <a:gd name="T7" fmla="*/ 0 60000 65536"/>
                <a:gd name="T8" fmla="*/ 0 60000 65536"/>
              </a:gdLst>
              <a:ahLst/>
              <a:cxnLst>
                <a:cxn ang="T6">
                  <a:pos x="T0" y="T1"/>
                </a:cxn>
                <a:cxn ang="T7">
                  <a:pos x="T2" y="T3"/>
                </a:cxn>
                <a:cxn ang="T8">
                  <a:pos x="T4" y="T5"/>
                </a:cxn>
              </a:cxnLst>
              <a:rect l="0" t="0" r="r" b="b"/>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0" name="Rectangle 45"/>
            <p:cNvSpPr>
              <a:spLocks noChangeArrowheads="1"/>
            </p:cNvSpPr>
            <p:nvPr/>
          </p:nvSpPr>
          <p:spPr bwMode="auto">
            <a:xfrm>
              <a:off x="4063" y="3926"/>
              <a:ext cx="336" cy="125"/>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61" name="Freeform 46"/>
            <p:cNvSpPr>
              <a:spLocks/>
            </p:cNvSpPr>
            <p:nvPr/>
          </p:nvSpPr>
          <p:spPr bwMode="auto">
            <a:xfrm>
              <a:off x="4347" y="3399"/>
              <a:ext cx="1009" cy="602"/>
            </a:xfrm>
            <a:custGeom>
              <a:avLst/>
              <a:gdLst>
                <a:gd name="T0" fmla="*/ 731 w 1392"/>
                <a:gd name="T1" fmla="*/ 0 h 1152"/>
                <a:gd name="T2" fmla="*/ 505 w 1392"/>
                <a:gd name="T3" fmla="*/ 183 h 1152"/>
                <a:gd name="T4" fmla="*/ 0 w 1392"/>
                <a:gd name="T5" fmla="*/ 315 h 1152"/>
                <a:gd name="T6" fmla="*/ 0 60000 65536"/>
                <a:gd name="T7" fmla="*/ 0 60000 65536"/>
                <a:gd name="T8" fmla="*/ 0 60000 65536"/>
              </a:gdLst>
              <a:ahLst/>
              <a:cxnLst>
                <a:cxn ang="T6">
                  <a:pos x="T0" y="T1"/>
                </a:cxn>
                <a:cxn ang="T7">
                  <a:pos x="T2" y="T3"/>
                </a:cxn>
                <a:cxn ang="T8">
                  <a:pos x="T4" y="T5"/>
                </a:cxn>
              </a:cxnLst>
              <a:rect l="0" t="0" r="r" b="b"/>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2" name="Rectangle 47"/>
            <p:cNvSpPr>
              <a:spLocks noChangeArrowheads="1"/>
            </p:cNvSpPr>
            <p:nvPr/>
          </p:nvSpPr>
          <p:spPr bwMode="auto">
            <a:xfrm>
              <a:off x="3304" y="3348"/>
              <a:ext cx="336" cy="129"/>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7463" name="Freeform 48"/>
            <p:cNvSpPr>
              <a:spLocks/>
            </p:cNvSpPr>
            <p:nvPr/>
          </p:nvSpPr>
          <p:spPr bwMode="auto">
            <a:xfrm>
              <a:off x="2867" y="3449"/>
              <a:ext cx="471" cy="88"/>
            </a:xfrm>
            <a:custGeom>
              <a:avLst/>
              <a:gdLst>
                <a:gd name="T0" fmla="*/ 356 w 624"/>
                <a:gd name="T1" fmla="*/ 0 h 168"/>
                <a:gd name="T2" fmla="*/ 219 w 624"/>
                <a:gd name="T3" fmla="*/ 39 h 168"/>
                <a:gd name="T4" fmla="*/ 54 w 624"/>
                <a:gd name="T5" fmla="*/ 39 h 168"/>
                <a:gd name="T6" fmla="*/ 0 w 624"/>
                <a:gd name="T7" fmla="*/ 13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4" name="Line 49"/>
            <p:cNvSpPr>
              <a:spLocks noChangeShapeType="1"/>
            </p:cNvSpPr>
            <p:nvPr/>
          </p:nvSpPr>
          <p:spPr bwMode="auto">
            <a:xfrm>
              <a:off x="3539" y="3399"/>
              <a:ext cx="539" cy="602"/>
            </a:xfrm>
            <a:prstGeom prst="line">
              <a:avLst/>
            </a:prstGeom>
            <a:noFill/>
            <a:ln w="28575">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5" name="Text Box 50"/>
            <p:cNvSpPr txBox="1">
              <a:spLocks noChangeArrowheads="1"/>
            </p:cNvSpPr>
            <p:nvPr/>
          </p:nvSpPr>
          <p:spPr bwMode="auto">
            <a:xfrm>
              <a:off x="2967" y="3216"/>
              <a:ext cx="302" cy="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(1)</a:t>
              </a:r>
            </a:p>
          </p:txBody>
        </p:sp>
        <p:sp>
          <p:nvSpPr>
            <p:cNvPr id="17466" name="Text Box 51"/>
            <p:cNvSpPr txBox="1">
              <a:spLocks noChangeArrowheads="1"/>
            </p:cNvSpPr>
            <p:nvPr/>
          </p:nvSpPr>
          <p:spPr bwMode="auto">
            <a:xfrm>
              <a:off x="3606" y="3168"/>
              <a:ext cx="303"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(2)</a:t>
              </a:r>
            </a:p>
          </p:txBody>
        </p:sp>
        <p:sp>
          <p:nvSpPr>
            <p:cNvPr id="17467" name="Text Box 52"/>
            <p:cNvSpPr txBox="1">
              <a:spLocks noChangeArrowheads="1"/>
            </p:cNvSpPr>
            <p:nvPr/>
          </p:nvSpPr>
          <p:spPr bwMode="auto">
            <a:xfrm>
              <a:off x="4583" y="3072"/>
              <a:ext cx="30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(3)</a:t>
              </a:r>
            </a:p>
          </p:txBody>
        </p:sp>
        <p:sp>
          <p:nvSpPr>
            <p:cNvPr id="17468" name="Text Box 53"/>
            <p:cNvSpPr txBox="1">
              <a:spLocks noChangeArrowheads="1"/>
            </p:cNvSpPr>
            <p:nvPr/>
          </p:nvSpPr>
          <p:spPr bwMode="auto">
            <a:xfrm>
              <a:off x="4549" y="3696"/>
              <a:ext cx="302" cy="1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(4)</a:t>
              </a:r>
            </a:p>
          </p:txBody>
        </p:sp>
        <p:sp>
          <p:nvSpPr>
            <p:cNvPr id="17469" name="Text Box 54"/>
            <p:cNvSpPr txBox="1">
              <a:spLocks noChangeArrowheads="1"/>
            </p:cNvSpPr>
            <p:nvPr/>
          </p:nvSpPr>
          <p:spPr bwMode="auto">
            <a:xfrm>
              <a:off x="3707" y="3498"/>
              <a:ext cx="303"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(5)</a:t>
              </a:r>
            </a:p>
          </p:txBody>
        </p:sp>
        <p:sp>
          <p:nvSpPr>
            <p:cNvPr id="17470" name="Text Box 55"/>
            <p:cNvSpPr txBox="1">
              <a:spLocks noChangeArrowheads="1"/>
            </p:cNvSpPr>
            <p:nvPr/>
          </p:nvSpPr>
          <p:spPr bwMode="auto">
            <a:xfrm>
              <a:off x="2967" y="3524"/>
              <a:ext cx="302" cy="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600">
                  <a:solidFill>
                    <a:schemeClr val="accent2"/>
                  </a:solidFill>
                </a:rPr>
                <a:t>(6)</a:t>
              </a:r>
            </a:p>
          </p:txBody>
        </p:sp>
      </p:grpSp>
      <p:grpSp>
        <p:nvGrpSpPr>
          <p:cNvPr id="430136" name="Group 56"/>
          <p:cNvGrpSpPr>
            <a:grpSpLocks/>
          </p:cNvGrpSpPr>
          <p:nvPr/>
        </p:nvGrpSpPr>
        <p:grpSpPr bwMode="auto">
          <a:xfrm>
            <a:off x="987425" y="1828800"/>
            <a:ext cx="7543800" cy="1114425"/>
            <a:chOff x="624" y="3680"/>
            <a:chExt cx="4752" cy="702"/>
          </a:xfrm>
        </p:grpSpPr>
        <p:sp>
          <p:nvSpPr>
            <p:cNvPr id="17421" name="Rectangle 57"/>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根据</a:t>
              </a:r>
              <a:r>
                <a:rPr lang="en-US" altLang="zh-CN" sz="2400"/>
                <a:t>addr</a:t>
              </a:r>
              <a:r>
                <a:rPr lang="zh-CN" altLang="en-US" sz="2400"/>
                <a:t>查页表</a:t>
              </a:r>
              <a:r>
                <a:rPr lang="en-US" altLang="zh-CN" sz="2400"/>
                <a:t>(MMU)</a:t>
              </a:r>
              <a:r>
                <a:rPr lang="zh-CN" altLang="en-US" sz="2400"/>
                <a:t>，</a:t>
              </a:r>
              <a:r>
                <a:rPr lang="zh-CN" altLang="en-US" sz="2400">
                  <a:solidFill>
                    <a:srgbClr val="FF0000"/>
                  </a:solidFill>
                </a:rPr>
                <a:t>页表项的</a:t>
              </a:r>
              <a:r>
                <a:rPr lang="en-US" altLang="zh-CN" sz="2400">
                  <a:solidFill>
                    <a:srgbClr val="FF0000"/>
                  </a:solidFill>
                </a:rPr>
                <a:t>P</a:t>
              </a:r>
              <a:r>
                <a:rPr lang="zh-CN" altLang="en-US" sz="2400">
                  <a:solidFill>
                    <a:srgbClr val="FF0000"/>
                  </a:solidFill>
                </a:rPr>
                <a:t>位为</a:t>
              </a:r>
              <a:r>
                <a:rPr lang="en-US" altLang="zh-CN" sz="2400">
                  <a:solidFill>
                    <a:srgbClr val="FF0000"/>
                  </a:solidFill>
                </a:rPr>
                <a:t>0</a:t>
              </a:r>
              <a:r>
                <a:rPr lang="zh-CN" altLang="en-US" sz="2400"/>
                <a:t>，引起缺页中断</a:t>
              </a:r>
              <a:r>
                <a:rPr lang="en-US" altLang="zh-CN" sz="2400"/>
                <a:t>(</a:t>
              </a:r>
              <a:r>
                <a:rPr lang="en-US" altLang="zh-CN" sz="2400">
                  <a:solidFill>
                    <a:srgbClr val="FF0000"/>
                  </a:solidFill>
                </a:rPr>
                <a:t>page fault</a:t>
              </a:r>
              <a:r>
                <a:rPr lang="en-US" altLang="zh-CN" sz="2400"/>
                <a:t>)</a:t>
              </a:r>
              <a:endParaRPr lang="en-US" altLang="zh-CN" sz="1800" b="0">
                <a:solidFill>
                  <a:srgbClr val="FF0000"/>
                </a:solidFill>
              </a:endParaRPr>
            </a:p>
          </p:txBody>
        </p:sp>
        <p:pic>
          <p:nvPicPr>
            <p:cNvPr id="17422" name="Picture 58"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0139" name="Rectangle 59"/>
          <p:cNvSpPr>
            <a:spLocks noChangeArrowheads="1"/>
          </p:cNvSpPr>
          <p:nvPr/>
        </p:nvSpPr>
        <p:spPr bwMode="auto">
          <a:xfrm>
            <a:off x="774700" y="30210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dirty="0">
                <a:solidFill>
                  <a:srgbClr val="FF0000"/>
                </a:solidFill>
              </a:rPr>
              <a:t>(2):</a:t>
            </a:r>
            <a:r>
              <a:rPr lang="en-US" altLang="zh-CN" dirty="0"/>
              <a:t> </a:t>
            </a:r>
            <a:r>
              <a:rPr lang="zh-CN" altLang="en-US" dirty="0"/>
              <a:t>设置</a:t>
            </a:r>
            <a:r>
              <a:rPr lang="zh-CN" altLang="en-US" dirty="0" smtClean="0"/>
              <a:t>“缺页中断”程序</a:t>
            </a:r>
            <a:endParaRPr lang="zh-CN" altLang="en-US" dirty="0">
              <a:solidFill>
                <a:srgbClr val="FF0000"/>
              </a:solidFill>
            </a:endParaRPr>
          </a:p>
        </p:txBody>
      </p:sp>
      <p:sp>
        <p:nvSpPr>
          <p:cNvPr id="430140" name="Rectangle 60"/>
          <p:cNvSpPr>
            <a:spLocks noChangeArrowheads="1"/>
          </p:cNvSpPr>
          <p:nvPr/>
        </p:nvSpPr>
        <p:spPr bwMode="auto">
          <a:xfrm>
            <a:off x="774700" y="37068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(3):</a:t>
            </a:r>
            <a:r>
              <a:rPr lang="en-US" altLang="zh-CN"/>
              <a:t> “</a:t>
            </a:r>
            <a:r>
              <a:rPr lang="zh-CN" altLang="en-US"/>
              <a:t>缺页中断处理程序”需要读磁盘</a:t>
            </a:r>
            <a:endParaRPr lang="zh-CN" altLang="en-US">
              <a:solidFill>
                <a:srgbClr val="FF0000"/>
              </a:solidFill>
            </a:endParaRPr>
          </a:p>
        </p:txBody>
      </p:sp>
      <p:sp>
        <p:nvSpPr>
          <p:cNvPr id="430141" name="Rectangle 61"/>
          <p:cNvSpPr>
            <a:spLocks noChangeArrowheads="1"/>
          </p:cNvSpPr>
          <p:nvPr/>
        </p:nvSpPr>
        <p:spPr bwMode="auto">
          <a:xfrm>
            <a:off x="774700" y="43434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(4):</a:t>
            </a:r>
            <a:r>
              <a:rPr lang="en-US" altLang="zh-CN"/>
              <a:t> </a:t>
            </a:r>
            <a:r>
              <a:rPr lang="zh-CN" altLang="en-US"/>
              <a:t>选一个空闲页框</a:t>
            </a:r>
            <a:endParaRPr lang="zh-CN" altLang="en-US">
              <a:solidFill>
                <a:srgbClr val="FF0000"/>
              </a:solidFill>
            </a:endParaRPr>
          </a:p>
        </p:txBody>
      </p:sp>
      <p:sp>
        <p:nvSpPr>
          <p:cNvPr id="430142" name="AutoShape 62"/>
          <p:cNvSpPr>
            <a:spLocks noChangeArrowheads="1"/>
          </p:cNvSpPr>
          <p:nvPr/>
        </p:nvSpPr>
        <p:spPr bwMode="auto">
          <a:xfrm rot="10800000">
            <a:off x="5943600" y="2743200"/>
            <a:ext cx="2667000" cy="914400"/>
          </a:xfrm>
          <a:prstGeom prst="wedgeRoundRectCallout">
            <a:avLst>
              <a:gd name="adj1" fmla="val 44282"/>
              <a:gd name="adj2" fmla="val -8698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0000CC"/>
                </a:solidFill>
                <a:sym typeface="Symbol" pitchFamily="18" charset="2"/>
              </a:rPr>
              <a:t>学过磁盘处理后自然就明白了</a:t>
            </a:r>
            <a:r>
              <a:rPr lang="en-US" altLang="zh-CN" sz="2400">
                <a:solidFill>
                  <a:srgbClr val="0000CC"/>
                </a:solidFill>
                <a:sym typeface="Symbol" pitchFamily="18" charset="2"/>
              </a:rPr>
              <a:t>!</a:t>
            </a:r>
          </a:p>
        </p:txBody>
      </p:sp>
      <p:sp>
        <p:nvSpPr>
          <p:cNvPr id="430143" name="Rectangle 63"/>
          <p:cNvSpPr>
            <a:spLocks noChangeArrowheads="1"/>
          </p:cNvSpPr>
          <p:nvPr/>
        </p:nvSpPr>
        <p:spPr bwMode="auto">
          <a:xfrm>
            <a:off x="774700" y="50292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(5):</a:t>
            </a:r>
            <a:r>
              <a:rPr lang="en-US" altLang="zh-CN"/>
              <a:t> </a:t>
            </a:r>
            <a:r>
              <a:rPr lang="zh-CN" altLang="en-US"/>
              <a:t>修改页表</a:t>
            </a:r>
            <a:endParaRPr lang="zh-CN" altLang="en-US">
              <a:solidFill>
                <a:srgbClr val="FF0000"/>
              </a:solidFill>
            </a:endParaRPr>
          </a:p>
        </p:txBody>
      </p:sp>
      <p:sp>
        <p:nvSpPr>
          <p:cNvPr id="430144" name="Rectangle 64"/>
          <p:cNvSpPr>
            <a:spLocks noChangeArrowheads="1"/>
          </p:cNvSpPr>
          <p:nvPr/>
        </p:nvSpPr>
        <p:spPr bwMode="auto">
          <a:xfrm>
            <a:off x="774700" y="57150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(6):</a:t>
            </a:r>
            <a:r>
              <a:rPr lang="en-US" altLang="zh-CN"/>
              <a:t> </a:t>
            </a:r>
            <a:r>
              <a:rPr lang="zh-CN" altLang="en-US"/>
              <a:t>重新开始指令</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3"/>
                                        </p:tgtEl>
                                        <p:attrNameLst>
                                          <p:attrName>style.visibility</p:attrName>
                                        </p:attrNameLst>
                                      </p:cBhvr>
                                      <p:to>
                                        <p:strVal val="visible"/>
                                      </p:to>
                                    </p:set>
                                    <p:animEffect transition="in" filter="dissolve">
                                      <p:cBhvr>
                                        <p:cTn id="7" dur="500"/>
                                        <p:tgtEl>
                                          <p:spTgt spid="430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0136"/>
                                        </p:tgtEl>
                                        <p:attrNameLst>
                                          <p:attrName>style.visibility</p:attrName>
                                        </p:attrNameLst>
                                      </p:cBhvr>
                                      <p:to>
                                        <p:strVal val="visible"/>
                                      </p:to>
                                    </p:set>
                                    <p:animEffect transition="in" filter="dissolve">
                                      <p:cBhvr>
                                        <p:cTn id="12" dur="500"/>
                                        <p:tgtEl>
                                          <p:spTgt spid="4301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30139"/>
                                        </p:tgtEl>
                                        <p:attrNameLst>
                                          <p:attrName>style.visibility</p:attrName>
                                        </p:attrNameLst>
                                      </p:cBhvr>
                                      <p:to>
                                        <p:strVal val="visible"/>
                                      </p:to>
                                    </p:set>
                                    <p:animEffect transition="in" filter="dissolve">
                                      <p:cBhvr>
                                        <p:cTn id="17" dur="500"/>
                                        <p:tgtEl>
                                          <p:spTgt spid="430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0140"/>
                                        </p:tgtEl>
                                        <p:attrNameLst>
                                          <p:attrName>style.visibility</p:attrName>
                                        </p:attrNameLst>
                                      </p:cBhvr>
                                      <p:to>
                                        <p:strVal val="visible"/>
                                      </p:to>
                                    </p:set>
                                    <p:animEffect transition="in" filter="dissolve">
                                      <p:cBhvr>
                                        <p:cTn id="22" dur="500"/>
                                        <p:tgtEl>
                                          <p:spTgt spid="4301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0142"/>
                                        </p:tgtEl>
                                        <p:attrNameLst>
                                          <p:attrName>style.visibility</p:attrName>
                                        </p:attrNameLst>
                                      </p:cBhvr>
                                      <p:to>
                                        <p:strVal val="visible"/>
                                      </p:to>
                                    </p:set>
                                    <p:animEffect transition="in" filter="dissolve">
                                      <p:cBhvr>
                                        <p:cTn id="27" dur="500"/>
                                        <p:tgtEl>
                                          <p:spTgt spid="430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0141"/>
                                        </p:tgtEl>
                                        <p:attrNameLst>
                                          <p:attrName>style.visibility</p:attrName>
                                        </p:attrNameLst>
                                      </p:cBhvr>
                                      <p:to>
                                        <p:strVal val="visible"/>
                                      </p:to>
                                    </p:set>
                                    <p:animEffect transition="in" filter="dissolve">
                                      <p:cBhvr>
                                        <p:cTn id="32" dur="500"/>
                                        <p:tgtEl>
                                          <p:spTgt spid="4301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0143"/>
                                        </p:tgtEl>
                                        <p:attrNameLst>
                                          <p:attrName>style.visibility</p:attrName>
                                        </p:attrNameLst>
                                      </p:cBhvr>
                                      <p:to>
                                        <p:strVal val="visible"/>
                                      </p:to>
                                    </p:set>
                                    <p:animEffect transition="in" filter="dissolve">
                                      <p:cBhvr>
                                        <p:cTn id="37" dur="500"/>
                                        <p:tgtEl>
                                          <p:spTgt spid="430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30144"/>
                                        </p:tgtEl>
                                        <p:attrNameLst>
                                          <p:attrName>style.visibility</p:attrName>
                                        </p:attrNameLst>
                                      </p:cBhvr>
                                      <p:to>
                                        <p:strVal val="visible"/>
                                      </p:to>
                                    </p:set>
                                    <p:animEffect transition="in" filter="dissolve">
                                      <p:cBhvr>
                                        <p:cTn id="42" dur="500"/>
                                        <p:tgtEl>
                                          <p:spTgt spid="430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p:bldP spid="430139" grpId="0"/>
      <p:bldP spid="430140" grpId="0"/>
      <p:bldP spid="430141" grpId="0"/>
      <p:bldP spid="430142" grpId="0" animBg="1"/>
      <p:bldP spid="430143" grpId="0"/>
      <p:bldP spid="4301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4" name="AutoShape 30"/>
          <p:cNvSpPr>
            <a:spLocks noChangeArrowheads="1"/>
          </p:cNvSpPr>
          <p:nvPr/>
        </p:nvSpPr>
        <p:spPr bwMode="auto">
          <a:xfrm rot="10800000">
            <a:off x="7086600" y="5562600"/>
            <a:ext cx="1905000" cy="533400"/>
          </a:xfrm>
          <a:prstGeom prst="wedgeRoundRectCallout">
            <a:avLst>
              <a:gd name="adj1" fmla="val 117412"/>
              <a:gd name="adj2" fmla="val 16636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600">
                <a:sym typeface="Symbol" pitchFamily="18" charset="2"/>
              </a:rPr>
              <a:t>异常处理寄存器</a:t>
            </a:r>
          </a:p>
        </p:txBody>
      </p:sp>
      <p:sp>
        <p:nvSpPr>
          <p:cNvPr id="18435"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如何重新开始指令</a:t>
            </a:r>
            <a:r>
              <a:rPr lang="en-US" altLang="zh-CN" smtClean="0">
                <a:sym typeface="Symbol" pitchFamily="18" charset="2"/>
              </a:rPr>
              <a:t>?</a:t>
            </a:r>
            <a:endParaRPr lang="zh-CN" altLang="zh-CN" smtClean="0">
              <a:sym typeface="Symbol" pitchFamily="18" charset="2"/>
            </a:endParaRPr>
          </a:p>
        </p:txBody>
      </p:sp>
      <p:sp>
        <p:nvSpPr>
          <p:cNvPr id="18436" name="Rectangle 3"/>
          <p:cNvSpPr>
            <a:spLocks noChangeArrowheads="1"/>
          </p:cNvSpPr>
          <p:nvPr/>
        </p:nvSpPr>
        <p:spPr bwMode="auto">
          <a:xfrm>
            <a:off x="765175" y="11430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在指令执行过程中出现页错误</a:t>
            </a:r>
          </a:p>
        </p:txBody>
      </p:sp>
      <p:sp>
        <p:nvSpPr>
          <p:cNvPr id="431108" name="Freeform 4"/>
          <p:cNvSpPr>
            <a:spLocks/>
          </p:cNvSpPr>
          <p:nvPr/>
        </p:nvSpPr>
        <p:spPr bwMode="auto">
          <a:xfrm>
            <a:off x="2524125" y="1828800"/>
            <a:ext cx="419100" cy="762000"/>
          </a:xfrm>
          <a:custGeom>
            <a:avLst/>
            <a:gdLst>
              <a:gd name="T0" fmla="*/ 403225000 w 264"/>
              <a:gd name="T1" fmla="*/ 0 h 624"/>
              <a:gd name="T2" fmla="*/ 40322500 w 264"/>
              <a:gd name="T3" fmla="*/ 286314173 h 624"/>
              <a:gd name="T4" fmla="*/ 645160000 w 264"/>
              <a:gd name="T5" fmla="*/ 429470038 h 624"/>
              <a:gd name="T6" fmla="*/ 161290000 w 264"/>
              <a:gd name="T7" fmla="*/ 715784212 h 624"/>
              <a:gd name="T8" fmla="*/ 161290000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09" name="Text Box 5"/>
          <p:cNvSpPr txBox="1">
            <a:spLocks noChangeArrowheads="1"/>
          </p:cNvSpPr>
          <p:nvPr/>
        </p:nvSpPr>
        <p:spPr bwMode="auto">
          <a:xfrm>
            <a:off x="1457325" y="2614613"/>
            <a:ext cx="2305050" cy="835025"/>
          </a:xfrm>
          <a:prstGeom prst="rect">
            <a:avLst/>
          </a:prstGeom>
          <a:noFill/>
          <a:ln w="1270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400" dirty="0"/>
              <a:t>add r1, r2, r3</a:t>
            </a:r>
          </a:p>
          <a:p>
            <a:pPr eaLnBrk="1" hangingPunct="1">
              <a:spcBef>
                <a:spcPct val="0"/>
              </a:spcBef>
              <a:buClrTx/>
              <a:buSzTx/>
              <a:buFontTx/>
              <a:buNone/>
            </a:pPr>
            <a:r>
              <a:rPr lang="en-US" altLang="zh-CN" sz="2400" dirty="0" err="1">
                <a:solidFill>
                  <a:srgbClr val="FF0000"/>
                </a:solidFill>
              </a:rPr>
              <a:t>mov</a:t>
            </a:r>
            <a:r>
              <a:rPr lang="en-US" altLang="zh-CN" sz="2400" dirty="0">
                <a:solidFill>
                  <a:srgbClr val="FF0000"/>
                </a:solidFill>
              </a:rPr>
              <a:t> +(</a:t>
            </a:r>
            <a:r>
              <a:rPr lang="en-US" altLang="zh-CN" sz="2400" dirty="0" err="1">
                <a:solidFill>
                  <a:srgbClr val="FF0000"/>
                </a:solidFill>
              </a:rPr>
              <a:t>sp</a:t>
            </a:r>
            <a:r>
              <a:rPr lang="en-US" altLang="zh-CN" sz="2400" dirty="0">
                <a:solidFill>
                  <a:srgbClr val="FF0000"/>
                </a:solidFill>
              </a:rPr>
              <a:t>), (r2)</a:t>
            </a:r>
          </a:p>
        </p:txBody>
      </p:sp>
      <p:grpSp>
        <p:nvGrpSpPr>
          <p:cNvPr id="431110" name="Group 6"/>
          <p:cNvGrpSpPr>
            <a:grpSpLocks/>
          </p:cNvGrpSpPr>
          <p:nvPr/>
        </p:nvGrpSpPr>
        <p:grpSpPr bwMode="auto">
          <a:xfrm>
            <a:off x="3810000" y="2133600"/>
            <a:ext cx="2133600" cy="990600"/>
            <a:chOff x="2400" y="1344"/>
            <a:chExt cx="1344" cy="624"/>
          </a:xfrm>
        </p:grpSpPr>
        <p:sp>
          <p:nvSpPr>
            <p:cNvPr id="18460" name="Line 7"/>
            <p:cNvSpPr>
              <a:spLocks noChangeShapeType="1"/>
            </p:cNvSpPr>
            <p:nvPr/>
          </p:nvSpPr>
          <p:spPr bwMode="auto">
            <a:xfrm flipV="1">
              <a:off x="2400" y="1440"/>
              <a:ext cx="1344" cy="528"/>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61" name="Text Box 8"/>
            <p:cNvSpPr txBox="1">
              <a:spLocks noChangeArrowheads="1"/>
            </p:cNvSpPr>
            <p:nvPr/>
          </p:nvSpPr>
          <p:spPr bwMode="auto">
            <a:xfrm>
              <a:off x="2617" y="1344"/>
              <a:ext cx="695"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CC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latin typeface="Comic Sans MS" pitchFamily="66" charset="0"/>
                </a:rPr>
                <a:t>页错误</a:t>
              </a:r>
            </a:p>
          </p:txBody>
        </p:sp>
      </p:grpSp>
      <p:grpSp>
        <p:nvGrpSpPr>
          <p:cNvPr id="431113" name="Group 9"/>
          <p:cNvGrpSpPr>
            <a:grpSpLocks/>
          </p:cNvGrpSpPr>
          <p:nvPr/>
        </p:nvGrpSpPr>
        <p:grpSpPr bwMode="auto">
          <a:xfrm>
            <a:off x="5953125" y="2244726"/>
            <a:ext cx="2595563" cy="1422400"/>
            <a:chOff x="3750" y="1414"/>
            <a:chExt cx="1635" cy="896"/>
          </a:xfrm>
        </p:grpSpPr>
        <p:sp>
          <p:nvSpPr>
            <p:cNvPr id="18457" name="Text Box 10"/>
            <p:cNvSpPr txBox="1">
              <a:spLocks noChangeArrowheads="1"/>
            </p:cNvSpPr>
            <p:nvPr/>
          </p:nvSpPr>
          <p:spPr bwMode="auto">
            <a:xfrm>
              <a:off x="3787" y="1414"/>
              <a:ext cx="1091" cy="89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lnSpc>
                  <a:spcPct val="120000"/>
                </a:lnSpc>
                <a:spcBef>
                  <a:spcPct val="0"/>
                </a:spcBef>
                <a:buClrTx/>
                <a:buSzTx/>
                <a:buFontTx/>
                <a:buNone/>
              </a:pPr>
              <a:r>
                <a:rPr lang="zh-CN" altLang="en-US" sz="2400"/>
                <a:t>分</a:t>
              </a:r>
              <a:r>
                <a:rPr lang="zh-CN" altLang="en-US" sz="2400" smtClean="0"/>
                <a:t>配页框</a:t>
              </a:r>
              <a:endParaRPr lang="zh-CN" altLang="en-US" sz="2400"/>
            </a:p>
            <a:p>
              <a:pPr algn="ctr" eaLnBrk="1" hangingPunct="1">
                <a:lnSpc>
                  <a:spcPct val="120000"/>
                </a:lnSpc>
                <a:spcBef>
                  <a:spcPct val="0"/>
                </a:spcBef>
                <a:buClrTx/>
                <a:buSzTx/>
                <a:buFontTx/>
                <a:buNone/>
              </a:pPr>
              <a:r>
                <a:rPr lang="zh-CN" altLang="en-US" sz="2400" dirty="0"/>
                <a:t>从磁盘读入</a:t>
              </a:r>
            </a:p>
            <a:p>
              <a:pPr algn="ctr" eaLnBrk="1" hangingPunct="1">
                <a:lnSpc>
                  <a:spcPct val="120000"/>
                </a:lnSpc>
                <a:spcBef>
                  <a:spcPct val="0"/>
                </a:spcBef>
                <a:buClrTx/>
                <a:buSzTx/>
                <a:buFontTx/>
                <a:buNone/>
              </a:pPr>
              <a:r>
                <a:rPr lang="zh-CN" altLang="en-US" sz="2400" dirty="0"/>
                <a:t>设置映射</a:t>
              </a:r>
              <a:endParaRPr lang="zh-CN" altLang="en-US" sz="2400" dirty="0">
                <a:latin typeface="Comic Sans MS" pitchFamily="66" charset="0"/>
              </a:endParaRPr>
            </a:p>
          </p:txBody>
        </p:sp>
        <p:sp>
          <p:nvSpPr>
            <p:cNvPr id="18458" name="Rectangle 11"/>
            <p:cNvSpPr>
              <a:spLocks noChangeArrowheads="1"/>
            </p:cNvSpPr>
            <p:nvPr/>
          </p:nvSpPr>
          <p:spPr bwMode="auto">
            <a:xfrm>
              <a:off x="3750" y="1440"/>
              <a:ext cx="1194" cy="864"/>
            </a:xfrm>
            <a:prstGeom prst="rect">
              <a:avLst/>
            </a:prstGeom>
            <a:noFill/>
            <a:ln w="12700">
              <a:solidFill>
                <a:srgbClr val="0F0C1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8459" name="Text Box 12"/>
            <p:cNvSpPr txBox="1">
              <a:spLocks noChangeArrowheads="1"/>
            </p:cNvSpPr>
            <p:nvPr/>
          </p:nvSpPr>
          <p:spPr bwMode="auto">
            <a:xfrm>
              <a:off x="4992" y="1728"/>
              <a:ext cx="393"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olidFill>
                    <a:srgbClr val="FF0000"/>
                  </a:solidFill>
                </a:rPr>
                <a:t>OS</a:t>
              </a:r>
            </a:p>
          </p:txBody>
        </p:sp>
      </p:grpSp>
      <p:grpSp>
        <p:nvGrpSpPr>
          <p:cNvPr id="431117" name="Group 13"/>
          <p:cNvGrpSpPr>
            <a:grpSpLocks/>
          </p:cNvGrpSpPr>
          <p:nvPr/>
        </p:nvGrpSpPr>
        <p:grpSpPr bwMode="auto">
          <a:xfrm>
            <a:off x="3810000" y="3200400"/>
            <a:ext cx="2133600" cy="762000"/>
            <a:chOff x="2400" y="2016"/>
            <a:chExt cx="1344" cy="480"/>
          </a:xfrm>
        </p:grpSpPr>
        <p:sp>
          <p:nvSpPr>
            <p:cNvPr id="18455" name="Line 14"/>
            <p:cNvSpPr>
              <a:spLocks noChangeShapeType="1"/>
            </p:cNvSpPr>
            <p:nvPr/>
          </p:nvSpPr>
          <p:spPr bwMode="auto">
            <a:xfrm flipH="1" flipV="1">
              <a:off x="2400" y="2016"/>
              <a:ext cx="1344" cy="288"/>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456" name="Text Box 15"/>
            <p:cNvSpPr txBox="1">
              <a:spLocks noChangeArrowheads="1"/>
            </p:cNvSpPr>
            <p:nvPr/>
          </p:nvSpPr>
          <p:spPr bwMode="auto">
            <a:xfrm>
              <a:off x="2542" y="2208"/>
              <a:ext cx="1081"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CC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latin typeface="Comic Sans MS" pitchFamily="66" charset="0"/>
                </a:rPr>
                <a:t>指令重执行</a:t>
              </a:r>
            </a:p>
          </p:txBody>
        </p:sp>
      </p:grpSp>
      <p:sp>
        <p:nvSpPr>
          <p:cNvPr id="431120" name="Freeform 16"/>
          <p:cNvSpPr>
            <a:spLocks/>
          </p:cNvSpPr>
          <p:nvPr/>
        </p:nvSpPr>
        <p:spPr bwMode="auto">
          <a:xfrm>
            <a:off x="2447925" y="3505200"/>
            <a:ext cx="419100" cy="609600"/>
          </a:xfrm>
          <a:custGeom>
            <a:avLst/>
            <a:gdLst>
              <a:gd name="T0" fmla="*/ 403225000 w 264"/>
              <a:gd name="T1" fmla="*/ 0 h 624"/>
              <a:gd name="T2" fmla="*/ 40322500 w 264"/>
              <a:gd name="T3" fmla="*/ 183240485 h 624"/>
              <a:gd name="T4" fmla="*/ 645160000 w 264"/>
              <a:gd name="T5" fmla="*/ 274861215 h 624"/>
              <a:gd name="T6" fmla="*/ 161290000 w 264"/>
              <a:gd name="T7" fmla="*/ 458101700 h 624"/>
              <a:gd name="T8" fmla="*/ 161290000 w 264"/>
              <a:gd name="T9" fmla="*/ 595532308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431121" name="Group 17"/>
          <p:cNvGrpSpPr>
            <a:grpSpLocks/>
          </p:cNvGrpSpPr>
          <p:nvPr/>
        </p:nvGrpSpPr>
        <p:grpSpPr bwMode="auto">
          <a:xfrm>
            <a:off x="987425" y="3962400"/>
            <a:ext cx="7543800" cy="603250"/>
            <a:chOff x="624" y="3680"/>
            <a:chExt cx="4752" cy="380"/>
          </a:xfrm>
        </p:grpSpPr>
        <p:sp>
          <p:nvSpPr>
            <p:cNvPr id="18453" name="Rectangle 18"/>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显然这一切应该对用户透明</a:t>
              </a:r>
              <a:r>
                <a:rPr lang="en-US" altLang="zh-CN" sz="2400"/>
                <a:t>! </a:t>
              </a:r>
              <a:r>
                <a:rPr lang="zh-CN" altLang="en-US" sz="2400">
                  <a:solidFill>
                    <a:srgbClr val="FF0000"/>
                  </a:solidFill>
                </a:rPr>
                <a:t>需要一点硬件支持</a:t>
              </a:r>
            </a:p>
          </p:txBody>
        </p:sp>
        <p:pic>
          <p:nvPicPr>
            <p:cNvPr id="18454" name="Picture 19"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1124" name="Line 20"/>
          <p:cNvSpPr>
            <a:spLocks noChangeShapeType="1"/>
          </p:cNvSpPr>
          <p:nvPr/>
        </p:nvSpPr>
        <p:spPr bwMode="auto">
          <a:xfrm flipV="1">
            <a:off x="3962400" y="5257800"/>
            <a:ext cx="1066800" cy="5334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5" name="Text Box 21"/>
          <p:cNvSpPr txBox="1">
            <a:spLocks noChangeArrowheads="1"/>
          </p:cNvSpPr>
          <p:nvPr/>
        </p:nvSpPr>
        <p:spPr bwMode="auto">
          <a:xfrm>
            <a:off x="4114800" y="4622800"/>
            <a:ext cx="3429000" cy="415925"/>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a:solidFill>
                  <a:srgbClr val="FF0000"/>
                </a:solidFill>
                <a:latin typeface="Courier New" pitchFamily="49" charset="0"/>
              </a:rPr>
              <a:t>Fault: epc = 0xffdd0</a:t>
            </a:r>
          </a:p>
        </p:txBody>
      </p:sp>
      <p:sp>
        <p:nvSpPr>
          <p:cNvPr id="431126" name="Text Box 22"/>
          <p:cNvSpPr txBox="1">
            <a:spLocks noChangeArrowheads="1"/>
          </p:cNvSpPr>
          <p:nvPr/>
        </p:nvSpPr>
        <p:spPr bwMode="auto">
          <a:xfrm>
            <a:off x="5029200" y="5013325"/>
            <a:ext cx="25908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2000">
                <a:latin typeface="Courier" charset="0"/>
              </a:rPr>
              <a:t>页错误处理程序</a:t>
            </a:r>
          </a:p>
        </p:txBody>
      </p:sp>
      <p:sp>
        <p:nvSpPr>
          <p:cNvPr id="431127" name="Line 23"/>
          <p:cNvSpPr>
            <a:spLocks noChangeShapeType="1"/>
          </p:cNvSpPr>
          <p:nvPr/>
        </p:nvSpPr>
        <p:spPr bwMode="auto">
          <a:xfrm flipH="1" flipV="1">
            <a:off x="3962400" y="5867400"/>
            <a:ext cx="1066800" cy="6096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8" name="Text Box 24"/>
          <p:cNvSpPr txBox="1">
            <a:spLocks noChangeArrowheads="1"/>
          </p:cNvSpPr>
          <p:nvPr/>
        </p:nvSpPr>
        <p:spPr bwMode="auto">
          <a:xfrm>
            <a:off x="5029200" y="6172200"/>
            <a:ext cx="1898650" cy="434975"/>
          </a:xfrm>
          <a:prstGeom prst="rect">
            <a:avLst/>
          </a:prstGeom>
          <a:noFill/>
          <a:ln w="3810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latin typeface="Courier New" pitchFamily="49" charset="0"/>
              </a:rPr>
              <a:t>jmp 0xffdd0</a:t>
            </a:r>
          </a:p>
        </p:txBody>
      </p:sp>
      <p:sp>
        <p:nvSpPr>
          <p:cNvPr id="431129" name="Freeform 25"/>
          <p:cNvSpPr>
            <a:spLocks/>
          </p:cNvSpPr>
          <p:nvPr/>
        </p:nvSpPr>
        <p:spPr bwMode="auto">
          <a:xfrm>
            <a:off x="2590800" y="4556125"/>
            <a:ext cx="381000" cy="762000"/>
          </a:xfrm>
          <a:custGeom>
            <a:avLst/>
            <a:gdLst>
              <a:gd name="T0" fmla="*/ 333243670 w 264"/>
              <a:gd name="T1" fmla="*/ 0 h 624"/>
              <a:gd name="T2" fmla="*/ 33324511 w 264"/>
              <a:gd name="T3" fmla="*/ 286314173 h 624"/>
              <a:gd name="T4" fmla="*/ 533190739 w 264"/>
              <a:gd name="T5" fmla="*/ 429470038 h 624"/>
              <a:gd name="T6" fmla="*/ 133298045 w 264"/>
              <a:gd name="T7" fmla="*/ 715784212 h 624"/>
              <a:gd name="T8" fmla="*/ 133298045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0" name="Text Box 26"/>
          <p:cNvSpPr txBox="1">
            <a:spLocks noChangeArrowheads="1"/>
          </p:cNvSpPr>
          <p:nvPr/>
        </p:nvSpPr>
        <p:spPr bwMode="auto">
          <a:xfrm>
            <a:off x="899592" y="5299144"/>
            <a:ext cx="3092513" cy="707886"/>
          </a:xfrm>
          <a:prstGeom prst="rect">
            <a:avLst/>
          </a:prstGeom>
          <a:noFill/>
          <a:ln w="12700">
            <a:solidFill>
              <a:srgbClr val="FF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2000" dirty="0"/>
              <a:t>0xffdcc:  add r1,r2,r3</a:t>
            </a:r>
          </a:p>
          <a:p>
            <a:pPr eaLnBrk="1" hangingPunct="1">
              <a:spcBef>
                <a:spcPct val="0"/>
              </a:spcBef>
              <a:buClrTx/>
              <a:buSzTx/>
              <a:buFontTx/>
              <a:buNone/>
            </a:pPr>
            <a:r>
              <a:rPr lang="en-US" altLang="zh-CN" sz="2000" dirty="0"/>
              <a:t>0xffdd0:  </a:t>
            </a:r>
            <a:r>
              <a:rPr lang="en-US" altLang="zh-CN" sz="2000" dirty="0" err="1">
                <a:solidFill>
                  <a:srgbClr val="FF0000"/>
                </a:solidFill>
              </a:rPr>
              <a:t>mov</a:t>
            </a:r>
            <a:r>
              <a:rPr lang="en-US" altLang="zh-CN" sz="2000" dirty="0">
                <a:solidFill>
                  <a:srgbClr val="FF0000"/>
                </a:solidFill>
              </a:rPr>
              <a:t> +(</a:t>
            </a:r>
            <a:r>
              <a:rPr lang="en-US" altLang="zh-CN" sz="2000" dirty="0" err="1">
                <a:solidFill>
                  <a:srgbClr val="FF0000"/>
                </a:solidFill>
              </a:rPr>
              <a:t>sp</a:t>
            </a:r>
            <a:r>
              <a:rPr lang="en-US" altLang="zh-CN" sz="2000" dirty="0">
                <a:solidFill>
                  <a:srgbClr val="FF0000"/>
                </a:solidFill>
              </a:rPr>
              <a:t>), (r2)</a:t>
            </a:r>
          </a:p>
        </p:txBody>
      </p:sp>
      <p:sp>
        <p:nvSpPr>
          <p:cNvPr id="431131" name="Freeform 27"/>
          <p:cNvSpPr>
            <a:spLocks/>
          </p:cNvSpPr>
          <p:nvPr/>
        </p:nvSpPr>
        <p:spPr bwMode="auto">
          <a:xfrm>
            <a:off x="2590800" y="6080125"/>
            <a:ext cx="381000" cy="609600"/>
          </a:xfrm>
          <a:custGeom>
            <a:avLst/>
            <a:gdLst>
              <a:gd name="T0" fmla="*/ 333243670 w 264"/>
              <a:gd name="T1" fmla="*/ 0 h 624"/>
              <a:gd name="T2" fmla="*/ 33324511 w 264"/>
              <a:gd name="T3" fmla="*/ 183240485 h 624"/>
              <a:gd name="T4" fmla="*/ 533190739 w 264"/>
              <a:gd name="T5" fmla="*/ 274861215 h 624"/>
              <a:gd name="T6" fmla="*/ 133298045 w 264"/>
              <a:gd name="T7" fmla="*/ 458101700 h 624"/>
              <a:gd name="T8" fmla="*/ 133298045 w 264"/>
              <a:gd name="T9" fmla="*/ 595532308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2" name="Freeform 28"/>
          <p:cNvSpPr>
            <a:spLocks/>
          </p:cNvSpPr>
          <p:nvPr/>
        </p:nvSpPr>
        <p:spPr bwMode="auto">
          <a:xfrm>
            <a:off x="5943600" y="5410200"/>
            <a:ext cx="381000" cy="762000"/>
          </a:xfrm>
          <a:custGeom>
            <a:avLst/>
            <a:gdLst>
              <a:gd name="T0" fmla="*/ 333243670 w 264"/>
              <a:gd name="T1" fmla="*/ 0 h 624"/>
              <a:gd name="T2" fmla="*/ 33324511 w 264"/>
              <a:gd name="T3" fmla="*/ 286314173 h 624"/>
              <a:gd name="T4" fmla="*/ 533190739 w 264"/>
              <a:gd name="T5" fmla="*/ 429470038 h 624"/>
              <a:gd name="T6" fmla="*/ 133298045 w 264"/>
              <a:gd name="T7" fmla="*/ 715784212 h 624"/>
              <a:gd name="T8" fmla="*/ 133298045 w 264"/>
              <a:gd name="T9" fmla="*/ 930519231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624">
                <a:moveTo>
                  <a:pt x="160" y="0"/>
                </a:moveTo>
                <a:cubicBezTo>
                  <a:pt x="80" y="72"/>
                  <a:pt x="0" y="144"/>
                  <a:pt x="16" y="192"/>
                </a:cubicBezTo>
                <a:cubicBezTo>
                  <a:pt x="32" y="240"/>
                  <a:pt x="248" y="240"/>
                  <a:pt x="256" y="288"/>
                </a:cubicBezTo>
                <a:cubicBezTo>
                  <a:pt x="264" y="336"/>
                  <a:pt x="96" y="424"/>
                  <a:pt x="64" y="480"/>
                </a:cubicBezTo>
                <a:cubicBezTo>
                  <a:pt x="32" y="536"/>
                  <a:pt x="48" y="580"/>
                  <a:pt x="64" y="624"/>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Effect transition="in" filter="wipe(up)">
                                      <p:cBhvr>
                                        <p:cTn id="7" dur="500"/>
                                        <p:tgtEl>
                                          <p:spTgt spid="43110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1109"/>
                                        </p:tgtEl>
                                        <p:attrNameLst>
                                          <p:attrName>style.visibility</p:attrName>
                                        </p:attrNameLst>
                                      </p:cBhvr>
                                      <p:to>
                                        <p:strVal val="visible"/>
                                      </p:to>
                                    </p:set>
                                    <p:animEffect transition="in" filter="dissolve">
                                      <p:cBhvr>
                                        <p:cTn id="11" dur="500"/>
                                        <p:tgtEl>
                                          <p:spTgt spid="4311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31110"/>
                                        </p:tgtEl>
                                        <p:attrNameLst>
                                          <p:attrName>style.visibility</p:attrName>
                                        </p:attrNameLst>
                                      </p:cBhvr>
                                      <p:to>
                                        <p:strVal val="visible"/>
                                      </p:to>
                                    </p:set>
                                    <p:animEffect transition="in" filter="wipe(down)">
                                      <p:cBhvr>
                                        <p:cTn id="16" dur="500"/>
                                        <p:tgtEl>
                                          <p:spTgt spid="431110"/>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431113"/>
                                        </p:tgtEl>
                                        <p:attrNameLst>
                                          <p:attrName>style.visibility</p:attrName>
                                        </p:attrNameLst>
                                      </p:cBhvr>
                                      <p:to>
                                        <p:strVal val="visible"/>
                                      </p:to>
                                    </p:set>
                                    <p:animEffect transition="in" filter="dissolve">
                                      <p:cBhvr>
                                        <p:cTn id="20" dur="500"/>
                                        <p:tgtEl>
                                          <p:spTgt spid="431113"/>
                                        </p:tgtEl>
                                      </p:cBhvr>
                                    </p:animEffect>
                                  </p:childTnLst>
                                </p:cTn>
                              </p:par>
                            </p:childTnLst>
                          </p:cTn>
                        </p:par>
                        <p:par>
                          <p:cTn id="21" fill="hold" nodeType="afterGroup">
                            <p:stCondLst>
                              <p:cond delay="1000"/>
                            </p:stCondLst>
                            <p:childTnLst>
                              <p:par>
                                <p:cTn id="22" presetID="22" presetClass="entr" presetSubtype="2" fill="hold" nodeType="afterEffect">
                                  <p:stCondLst>
                                    <p:cond delay="0"/>
                                  </p:stCondLst>
                                  <p:childTnLst>
                                    <p:set>
                                      <p:cBhvr>
                                        <p:cTn id="23" dur="1" fill="hold">
                                          <p:stCondLst>
                                            <p:cond delay="0"/>
                                          </p:stCondLst>
                                        </p:cTn>
                                        <p:tgtEl>
                                          <p:spTgt spid="431117"/>
                                        </p:tgtEl>
                                        <p:attrNameLst>
                                          <p:attrName>style.visibility</p:attrName>
                                        </p:attrNameLst>
                                      </p:cBhvr>
                                      <p:to>
                                        <p:strVal val="visible"/>
                                      </p:to>
                                    </p:set>
                                    <p:animEffect transition="in" filter="wipe(right)">
                                      <p:cBhvr>
                                        <p:cTn id="24" dur="500"/>
                                        <p:tgtEl>
                                          <p:spTgt spid="4311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31120"/>
                                        </p:tgtEl>
                                        <p:attrNameLst>
                                          <p:attrName>style.visibility</p:attrName>
                                        </p:attrNameLst>
                                      </p:cBhvr>
                                      <p:to>
                                        <p:strVal val="visible"/>
                                      </p:to>
                                    </p:set>
                                    <p:animEffect transition="in" filter="wipe(up)">
                                      <p:cBhvr>
                                        <p:cTn id="29" dur="500"/>
                                        <p:tgtEl>
                                          <p:spTgt spid="4311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431121"/>
                                        </p:tgtEl>
                                        <p:attrNameLst>
                                          <p:attrName>style.visibility</p:attrName>
                                        </p:attrNameLst>
                                      </p:cBhvr>
                                      <p:to>
                                        <p:strVal val="visible"/>
                                      </p:to>
                                    </p:set>
                                    <p:animEffect transition="in" filter="dissolve">
                                      <p:cBhvr>
                                        <p:cTn id="34" dur="500"/>
                                        <p:tgtEl>
                                          <p:spTgt spid="431121"/>
                                        </p:tgtEl>
                                      </p:cBhvr>
                                    </p:animEffect>
                                  </p:childTnLst>
                                </p:cTn>
                              </p:par>
                            </p:childTnLst>
                          </p:cTn>
                        </p:par>
                        <p:par>
                          <p:cTn id="35" fill="hold" nodeType="afterGroup">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31129"/>
                                        </p:tgtEl>
                                        <p:attrNameLst>
                                          <p:attrName>style.visibility</p:attrName>
                                        </p:attrNameLst>
                                      </p:cBhvr>
                                      <p:to>
                                        <p:strVal val="visible"/>
                                      </p:to>
                                    </p:set>
                                    <p:animEffect transition="in" filter="wipe(up)">
                                      <p:cBhvr>
                                        <p:cTn id="38" dur="500"/>
                                        <p:tgtEl>
                                          <p:spTgt spid="4311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31130"/>
                                        </p:tgtEl>
                                        <p:attrNameLst>
                                          <p:attrName>style.visibility</p:attrName>
                                        </p:attrNameLst>
                                      </p:cBhvr>
                                      <p:to>
                                        <p:strVal val="visible"/>
                                      </p:to>
                                    </p:set>
                                    <p:animEffect transition="in" filter="dissolve">
                                      <p:cBhvr>
                                        <p:cTn id="43" dur="500"/>
                                        <p:tgtEl>
                                          <p:spTgt spid="4311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31125"/>
                                        </p:tgtEl>
                                        <p:attrNameLst>
                                          <p:attrName>style.visibility</p:attrName>
                                        </p:attrNameLst>
                                      </p:cBhvr>
                                      <p:to>
                                        <p:strVal val="visible"/>
                                      </p:to>
                                    </p:set>
                                    <p:animEffect transition="in" filter="dissolve">
                                      <p:cBhvr>
                                        <p:cTn id="48" dur="500"/>
                                        <p:tgtEl>
                                          <p:spTgt spid="431125"/>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431134"/>
                                        </p:tgtEl>
                                        <p:attrNameLst>
                                          <p:attrName>style.visibility</p:attrName>
                                        </p:attrNameLst>
                                      </p:cBhvr>
                                      <p:to>
                                        <p:strVal val="visible"/>
                                      </p:to>
                                    </p:set>
                                    <p:animEffect transition="in" filter="dissolve">
                                      <p:cBhvr>
                                        <p:cTn id="52" dur="500"/>
                                        <p:tgtEl>
                                          <p:spTgt spid="4311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1124"/>
                                        </p:tgtEl>
                                        <p:attrNameLst>
                                          <p:attrName>style.visibility</p:attrName>
                                        </p:attrNameLst>
                                      </p:cBhvr>
                                      <p:to>
                                        <p:strVal val="visible"/>
                                      </p:to>
                                    </p:set>
                                    <p:animEffect transition="in" filter="wipe(left)">
                                      <p:cBhvr>
                                        <p:cTn id="57" dur="500"/>
                                        <p:tgtEl>
                                          <p:spTgt spid="43112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1126"/>
                                        </p:tgtEl>
                                        <p:attrNameLst>
                                          <p:attrName>style.visibility</p:attrName>
                                        </p:attrNameLst>
                                      </p:cBhvr>
                                      <p:to>
                                        <p:strVal val="visible"/>
                                      </p:to>
                                    </p:set>
                                    <p:animEffect transition="in" filter="dissolve">
                                      <p:cBhvr>
                                        <p:cTn id="60" dur="500"/>
                                        <p:tgtEl>
                                          <p:spTgt spid="431126"/>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431132"/>
                                        </p:tgtEl>
                                        <p:attrNameLst>
                                          <p:attrName>style.visibility</p:attrName>
                                        </p:attrNameLst>
                                      </p:cBhvr>
                                      <p:to>
                                        <p:strVal val="visible"/>
                                      </p:to>
                                    </p:set>
                                    <p:animEffect transition="in" filter="wipe(up)">
                                      <p:cBhvr>
                                        <p:cTn id="64" dur="500"/>
                                        <p:tgtEl>
                                          <p:spTgt spid="43113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1" nodeType="clickEffect">
                                  <p:stCondLst>
                                    <p:cond delay="0"/>
                                  </p:stCondLst>
                                  <p:iterate type="lt">
                                    <p:tmPct val="0"/>
                                  </p:iterate>
                                  <p:childTnLst>
                                    <p:set>
                                      <p:cBhvr>
                                        <p:cTn id="68" dur="1" fill="hold">
                                          <p:stCondLst>
                                            <p:cond delay="0"/>
                                          </p:stCondLst>
                                        </p:cTn>
                                        <p:tgtEl>
                                          <p:spTgt spid="431128"/>
                                        </p:tgtEl>
                                        <p:attrNameLst>
                                          <p:attrName>style.visibility</p:attrName>
                                        </p:attrNameLst>
                                      </p:cBhvr>
                                      <p:to>
                                        <p:strVal val="visible"/>
                                      </p:to>
                                    </p:set>
                                    <p:animEffect transition="in" filter="dissolve">
                                      <p:cBhvr>
                                        <p:cTn id="69" dur="500"/>
                                        <p:tgtEl>
                                          <p:spTgt spid="43112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6" presetClass="emph" presetSubtype="0" fill="hold" grpId="0" nodeType="clickEffect">
                                  <p:stCondLst>
                                    <p:cond delay="0"/>
                                  </p:stCondLst>
                                  <p:iterate type="lt">
                                    <p:tmPct val="0"/>
                                  </p:iterate>
                                  <p:childTnLst>
                                    <p:animScale>
                                      <p:cBhvr>
                                        <p:cTn id="73" dur="2000" fill="hold"/>
                                        <p:tgtEl>
                                          <p:spTgt spid="431128"/>
                                        </p:tgtEl>
                                      </p:cBhvr>
                                      <p:by x="150000" y="150000"/>
                                    </p:animScale>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431127"/>
                                        </p:tgtEl>
                                        <p:attrNameLst>
                                          <p:attrName>style.visibility</p:attrName>
                                        </p:attrNameLst>
                                      </p:cBhvr>
                                      <p:to>
                                        <p:strVal val="visible"/>
                                      </p:to>
                                    </p:set>
                                    <p:animEffect transition="in" filter="wipe(right)">
                                      <p:cBhvr>
                                        <p:cTn id="78" dur="500"/>
                                        <p:tgtEl>
                                          <p:spTgt spid="431127"/>
                                        </p:tgtEl>
                                      </p:cBhvr>
                                    </p:animEffect>
                                  </p:childTnLst>
                                </p:cTn>
                              </p:par>
                            </p:childTnLst>
                          </p:cTn>
                        </p:par>
                        <p:par>
                          <p:cTn id="79" fill="hold" nodeType="afterGroup">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431131"/>
                                        </p:tgtEl>
                                        <p:attrNameLst>
                                          <p:attrName>style.visibility</p:attrName>
                                        </p:attrNameLst>
                                      </p:cBhvr>
                                      <p:to>
                                        <p:strVal val="visible"/>
                                      </p:to>
                                    </p:set>
                                    <p:animEffect transition="in" filter="wipe(up)">
                                      <p:cBhvr>
                                        <p:cTn id="82" dur="500"/>
                                        <p:tgtEl>
                                          <p:spTgt spid="431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34" grpId="0" animBg="1"/>
      <p:bldP spid="431108" grpId="0" animBg="1"/>
      <p:bldP spid="431109" grpId="0" animBg="1"/>
      <p:bldP spid="431120" grpId="0" animBg="1"/>
      <p:bldP spid="431124" grpId="0" animBg="1"/>
      <p:bldP spid="431125" grpId="0" animBg="1"/>
      <p:bldP spid="431126" grpId="0"/>
      <p:bldP spid="431127" grpId="0" animBg="1"/>
      <p:bldP spid="431128" grpId="0" animBg="1"/>
      <p:bldP spid="431128" grpId="1" animBg="1"/>
      <p:bldP spid="431129" grpId="0" animBg="1"/>
      <p:bldP spid="431130" grpId="0" animBg="1"/>
      <p:bldP spid="431131" grpId="0" animBg="1"/>
      <p:bldP spid="4311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如何选一个空闲页框</a:t>
            </a:r>
            <a:r>
              <a:rPr lang="en-US" altLang="zh-CN" smtClean="0">
                <a:sym typeface="Symbol" pitchFamily="18" charset="2"/>
              </a:rPr>
              <a:t>?</a:t>
            </a:r>
            <a:endParaRPr lang="zh-CN" altLang="zh-CN" smtClean="0">
              <a:sym typeface="Symbol" pitchFamily="18" charset="2"/>
            </a:endParaRPr>
          </a:p>
        </p:txBody>
      </p:sp>
      <p:sp>
        <p:nvSpPr>
          <p:cNvPr id="432131"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没有空闲页框怎么办</a:t>
            </a:r>
            <a:r>
              <a:rPr lang="en-US" altLang="zh-CN">
                <a:solidFill>
                  <a:srgbClr val="FF0000"/>
                </a:solidFill>
              </a:rPr>
              <a:t>? </a:t>
            </a:r>
            <a:r>
              <a:rPr lang="zh-CN" altLang="en-US"/>
              <a:t>分配的页框数是有限的</a:t>
            </a:r>
          </a:p>
        </p:txBody>
      </p:sp>
      <p:sp>
        <p:nvSpPr>
          <p:cNvPr id="432132" name="Text Box 4"/>
          <p:cNvSpPr txBox="1">
            <a:spLocks noChangeArrowheads="1"/>
          </p:cNvSpPr>
          <p:nvPr/>
        </p:nvSpPr>
        <p:spPr bwMode="auto">
          <a:xfrm>
            <a:off x="5410200" y="304800"/>
            <a:ext cx="3352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3600">
                <a:solidFill>
                  <a:srgbClr val="FF0000"/>
                </a:solidFill>
              </a:rPr>
              <a:t>页面淘汰</a:t>
            </a:r>
            <a:r>
              <a:rPr lang="en-US" altLang="zh-CN" sz="3600">
                <a:solidFill>
                  <a:srgbClr val="FF0000"/>
                </a:solidFill>
              </a:rPr>
              <a:t>(</a:t>
            </a:r>
            <a:r>
              <a:rPr lang="zh-CN" altLang="en-US" sz="3600">
                <a:solidFill>
                  <a:srgbClr val="FF0000"/>
                </a:solidFill>
              </a:rPr>
              <a:t>置换</a:t>
            </a:r>
            <a:r>
              <a:rPr lang="en-US" altLang="zh-CN" sz="3600">
                <a:solidFill>
                  <a:srgbClr val="FF0000"/>
                </a:solidFill>
              </a:rPr>
              <a:t>)</a:t>
            </a:r>
          </a:p>
        </p:txBody>
      </p:sp>
      <p:grpSp>
        <p:nvGrpSpPr>
          <p:cNvPr id="432133" name="Group 5"/>
          <p:cNvGrpSpPr>
            <a:grpSpLocks/>
          </p:cNvGrpSpPr>
          <p:nvPr/>
        </p:nvGrpSpPr>
        <p:grpSpPr bwMode="auto">
          <a:xfrm>
            <a:off x="987425" y="1828800"/>
            <a:ext cx="7543800" cy="603250"/>
            <a:chOff x="624" y="3680"/>
            <a:chExt cx="4752" cy="380"/>
          </a:xfrm>
        </p:grpSpPr>
        <p:sp>
          <p:nvSpPr>
            <p:cNvPr id="19477" name="Rectangle 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需要选择一页淘汰</a:t>
              </a:r>
              <a:endParaRPr lang="zh-CN" altLang="en-US" sz="2400">
                <a:solidFill>
                  <a:srgbClr val="FF0000"/>
                </a:solidFill>
              </a:endParaRPr>
            </a:p>
          </p:txBody>
        </p:sp>
        <p:pic>
          <p:nvPicPr>
            <p:cNvPr id="19478" name="Picture 7"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2136" name="Group 8"/>
          <p:cNvGrpSpPr>
            <a:grpSpLocks/>
          </p:cNvGrpSpPr>
          <p:nvPr/>
        </p:nvGrpSpPr>
        <p:grpSpPr bwMode="auto">
          <a:xfrm>
            <a:off x="977900" y="2381250"/>
            <a:ext cx="7937500" cy="603250"/>
            <a:chOff x="616" y="1500"/>
            <a:chExt cx="5000" cy="380"/>
          </a:xfrm>
        </p:grpSpPr>
        <p:sp>
          <p:nvSpPr>
            <p:cNvPr id="19475" name="Rectangle 9"/>
            <p:cNvSpPr>
              <a:spLocks noChangeArrowheads="1"/>
            </p:cNvSpPr>
            <p:nvPr/>
          </p:nvSpPr>
          <p:spPr bwMode="auto">
            <a:xfrm>
              <a:off x="616" y="1500"/>
              <a:ext cx="5000"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有多种淘汰选择。如果某页刚淘汰出去马上又要用</a:t>
              </a:r>
              <a:r>
                <a:rPr lang="en-US" altLang="zh-CN" sz="2400"/>
                <a:t>…</a:t>
              </a:r>
              <a:endParaRPr lang="en-US" altLang="zh-CN" sz="2400">
                <a:solidFill>
                  <a:srgbClr val="FF0000"/>
                </a:solidFill>
              </a:endParaRPr>
            </a:p>
          </p:txBody>
        </p:sp>
        <p:pic>
          <p:nvPicPr>
            <p:cNvPr id="19476" name="Picture 10"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2139" name="Group 11"/>
          <p:cNvGrpSpPr>
            <a:grpSpLocks/>
          </p:cNvGrpSpPr>
          <p:nvPr/>
        </p:nvGrpSpPr>
        <p:grpSpPr bwMode="auto">
          <a:xfrm>
            <a:off x="990600" y="3352800"/>
            <a:ext cx="7937500" cy="603250"/>
            <a:chOff x="616" y="1500"/>
            <a:chExt cx="5000" cy="380"/>
          </a:xfrm>
        </p:grpSpPr>
        <p:sp>
          <p:nvSpPr>
            <p:cNvPr id="19473" name="Rectangle 12"/>
            <p:cNvSpPr>
              <a:spLocks noChangeArrowheads="1"/>
            </p:cNvSpPr>
            <p:nvPr/>
          </p:nvSpPr>
          <p:spPr bwMode="auto">
            <a:xfrm>
              <a:off x="616" y="1500"/>
              <a:ext cx="5000"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olidFill>
                    <a:srgbClr val="FF0000"/>
                  </a:solidFill>
                </a:rPr>
                <a:t>FIFO</a:t>
              </a:r>
              <a:r>
                <a:rPr lang="zh-CN" altLang="en-US" sz="2400">
                  <a:solidFill>
                    <a:srgbClr val="FF0000"/>
                  </a:solidFill>
                </a:rPr>
                <a:t>，</a:t>
              </a:r>
              <a:r>
                <a:rPr lang="zh-CN" altLang="en-US" sz="2400"/>
                <a:t>最容易想到，怎么评价</a:t>
              </a:r>
              <a:r>
                <a:rPr lang="en-US" altLang="zh-CN" sz="2400"/>
                <a:t>?</a:t>
              </a:r>
            </a:p>
          </p:txBody>
        </p:sp>
        <p:pic>
          <p:nvPicPr>
            <p:cNvPr id="19474" name="Picture 13"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2142" name="Group 14"/>
          <p:cNvGrpSpPr>
            <a:grpSpLocks/>
          </p:cNvGrpSpPr>
          <p:nvPr/>
        </p:nvGrpSpPr>
        <p:grpSpPr bwMode="auto">
          <a:xfrm>
            <a:off x="990600" y="3886200"/>
            <a:ext cx="7937500" cy="603250"/>
            <a:chOff x="616" y="1500"/>
            <a:chExt cx="5000" cy="380"/>
          </a:xfrm>
        </p:grpSpPr>
        <p:sp>
          <p:nvSpPr>
            <p:cNvPr id="19471" name="Rectangle 15"/>
            <p:cNvSpPr>
              <a:spLocks noChangeArrowheads="1"/>
            </p:cNvSpPr>
            <p:nvPr/>
          </p:nvSpPr>
          <p:spPr bwMode="auto">
            <a:xfrm>
              <a:off x="616" y="1500"/>
              <a:ext cx="5000"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有没有最优的淘汰方法，</a:t>
              </a:r>
              <a:r>
                <a:rPr lang="en-US" altLang="zh-CN" sz="2400">
                  <a:solidFill>
                    <a:srgbClr val="FF0000"/>
                  </a:solidFill>
                </a:rPr>
                <a:t>OPT(MIN) </a:t>
              </a:r>
              <a:r>
                <a:rPr lang="zh-CN" altLang="en-US" sz="2400"/>
                <a:t>（</a:t>
              </a:r>
              <a:r>
                <a:rPr lang="en-US" altLang="zh-CN" sz="2400"/>
                <a:t>OPT-Optimal</a:t>
              </a:r>
              <a:r>
                <a:rPr lang="zh-CN" altLang="en-US" sz="2400"/>
                <a:t>）</a:t>
              </a:r>
            </a:p>
          </p:txBody>
        </p:sp>
        <p:pic>
          <p:nvPicPr>
            <p:cNvPr id="19472" name="Picture 16"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2145" name="Group 17"/>
          <p:cNvGrpSpPr>
            <a:grpSpLocks/>
          </p:cNvGrpSpPr>
          <p:nvPr/>
        </p:nvGrpSpPr>
        <p:grpSpPr bwMode="auto">
          <a:xfrm>
            <a:off x="990600" y="4425950"/>
            <a:ext cx="7937500" cy="603250"/>
            <a:chOff x="616" y="1500"/>
            <a:chExt cx="5000" cy="380"/>
          </a:xfrm>
        </p:grpSpPr>
        <p:sp>
          <p:nvSpPr>
            <p:cNvPr id="19469" name="Rectangle 18"/>
            <p:cNvSpPr>
              <a:spLocks noChangeArrowheads="1"/>
            </p:cNvSpPr>
            <p:nvPr/>
          </p:nvSpPr>
          <p:spPr bwMode="auto">
            <a:xfrm>
              <a:off x="616" y="1500"/>
              <a:ext cx="5000"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最优淘汰方法能不能实现，能否借鉴思想，</a:t>
              </a:r>
              <a:r>
                <a:rPr lang="en-US" altLang="zh-CN" sz="2400">
                  <a:solidFill>
                    <a:srgbClr val="FF0000"/>
                  </a:solidFill>
                </a:rPr>
                <a:t>LRU</a:t>
              </a:r>
            </a:p>
          </p:txBody>
        </p:sp>
        <p:pic>
          <p:nvPicPr>
            <p:cNvPr id="19470" name="Picture 19"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2148" name="Group 20"/>
          <p:cNvGrpSpPr>
            <a:grpSpLocks/>
          </p:cNvGrpSpPr>
          <p:nvPr/>
        </p:nvGrpSpPr>
        <p:grpSpPr bwMode="auto">
          <a:xfrm>
            <a:off x="990600" y="5257800"/>
            <a:ext cx="7467600" cy="1114425"/>
            <a:chOff x="624" y="3312"/>
            <a:chExt cx="4704" cy="702"/>
          </a:xfrm>
        </p:grpSpPr>
        <p:sp>
          <p:nvSpPr>
            <p:cNvPr id="19467" name="Rectangle 21"/>
            <p:cNvSpPr>
              <a:spLocks noChangeArrowheads="1"/>
            </p:cNvSpPr>
            <p:nvPr/>
          </p:nvSpPr>
          <p:spPr bwMode="auto">
            <a:xfrm>
              <a:off x="624" y="3312"/>
              <a:ext cx="4704"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latin typeface="宋体" pitchFamily="2" charset="-122"/>
                </a:rPr>
                <a:t>再来学习几种经典方法，它可以用在许多需要淘汰</a:t>
              </a:r>
              <a:r>
                <a:rPr lang="en-US" altLang="zh-CN" sz="2400">
                  <a:solidFill>
                    <a:srgbClr val="FF0000"/>
                  </a:solidFill>
                  <a:latin typeface="宋体" pitchFamily="2" charset="-122"/>
                </a:rPr>
                <a:t>(</a:t>
              </a:r>
              <a:r>
                <a:rPr lang="zh-CN" altLang="en-US" sz="2400">
                  <a:solidFill>
                    <a:srgbClr val="FF0000"/>
                  </a:solidFill>
                  <a:latin typeface="宋体" pitchFamily="2" charset="-122"/>
                </a:rPr>
                <a:t>置换</a:t>
              </a:r>
              <a:r>
                <a:rPr lang="en-US" altLang="zh-CN" sz="2400">
                  <a:solidFill>
                    <a:srgbClr val="FF0000"/>
                  </a:solidFill>
                  <a:latin typeface="宋体" pitchFamily="2" charset="-122"/>
                </a:rPr>
                <a:t>)</a:t>
              </a:r>
              <a:r>
                <a:rPr lang="zh-CN" altLang="en-US" sz="2400">
                  <a:solidFill>
                    <a:srgbClr val="FF0000"/>
                  </a:solidFill>
                  <a:latin typeface="宋体" pitchFamily="2" charset="-122"/>
                </a:rPr>
                <a:t>的场合</a:t>
              </a:r>
              <a:r>
                <a:rPr lang="en-US" altLang="zh-CN" sz="2400">
                  <a:solidFill>
                    <a:srgbClr val="FF0000"/>
                  </a:solidFill>
                  <a:latin typeface="宋体" pitchFamily="2" charset="-122"/>
                </a:rPr>
                <a:t>…</a:t>
              </a:r>
            </a:p>
          </p:txBody>
        </p:sp>
        <p:pic>
          <p:nvPicPr>
            <p:cNvPr id="19468" name="Picture 22"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467"/>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2131"/>
                                        </p:tgtEl>
                                        <p:attrNameLst>
                                          <p:attrName>style.visibility</p:attrName>
                                        </p:attrNameLst>
                                      </p:cBhvr>
                                      <p:to>
                                        <p:strVal val="visible"/>
                                      </p:to>
                                    </p:set>
                                    <p:animEffect transition="in" filter="dissolve">
                                      <p:cBhvr>
                                        <p:cTn id="7" dur="500"/>
                                        <p:tgtEl>
                                          <p:spTgt spid="432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2133"/>
                                        </p:tgtEl>
                                        <p:attrNameLst>
                                          <p:attrName>style.visibility</p:attrName>
                                        </p:attrNameLst>
                                      </p:cBhvr>
                                      <p:to>
                                        <p:strVal val="visible"/>
                                      </p:to>
                                    </p:set>
                                    <p:animEffect transition="in" filter="dissolve">
                                      <p:cBhvr>
                                        <p:cTn id="12" dur="500"/>
                                        <p:tgtEl>
                                          <p:spTgt spid="432133"/>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32132"/>
                                        </p:tgtEl>
                                        <p:attrNameLst>
                                          <p:attrName>style.visibility</p:attrName>
                                        </p:attrNameLst>
                                      </p:cBhvr>
                                      <p:to>
                                        <p:strVal val="visible"/>
                                      </p:to>
                                    </p:set>
                                    <p:animEffect transition="in" filter="dissolve">
                                      <p:cBhvr>
                                        <p:cTn id="16" dur="500"/>
                                        <p:tgtEl>
                                          <p:spTgt spid="432132"/>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432136"/>
                                        </p:tgtEl>
                                        <p:attrNameLst>
                                          <p:attrName>style.visibility</p:attrName>
                                        </p:attrNameLst>
                                      </p:cBhvr>
                                      <p:to>
                                        <p:strVal val="visible"/>
                                      </p:to>
                                    </p:set>
                                    <p:animEffect transition="in" filter="dissolve">
                                      <p:cBhvr>
                                        <p:cTn id="20" dur="500"/>
                                        <p:tgtEl>
                                          <p:spTgt spid="4321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32139"/>
                                        </p:tgtEl>
                                        <p:attrNameLst>
                                          <p:attrName>style.visibility</p:attrName>
                                        </p:attrNameLst>
                                      </p:cBhvr>
                                      <p:to>
                                        <p:strVal val="visible"/>
                                      </p:to>
                                    </p:set>
                                    <p:animEffect transition="in" filter="dissolve">
                                      <p:cBhvr>
                                        <p:cTn id="25" dur="500"/>
                                        <p:tgtEl>
                                          <p:spTgt spid="4321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32142"/>
                                        </p:tgtEl>
                                        <p:attrNameLst>
                                          <p:attrName>style.visibility</p:attrName>
                                        </p:attrNameLst>
                                      </p:cBhvr>
                                      <p:to>
                                        <p:strVal val="visible"/>
                                      </p:to>
                                    </p:set>
                                    <p:animEffect transition="in" filter="dissolve">
                                      <p:cBhvr>
                                        <p:cTn id="30" dur="500"/>
                                        <p:tgtEl>
                                          <p:spTgt spid="4321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432145"/>
                                        </p:tgtEl>
                                        <p:attrNameLst>
                                          <p:attrName>style.visibility</p:attrName>
                                        </p:attrNameLst>
                                      </p:cBhvr>
                                      <p:to>
                                        <p:strVal val="visible"/>
                                      </p:to>
                                    </p:set>
                                    <p:animEffect transition="in" filter="dissolve">
                                      <p:cBhvr>
                                        <p:cTn id="35" dur="500"/>
                                        <p:tgtEl>
                                          <p:spTgt spid="4321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32148"/>
                                        </p:tgtEl>
                                        <p:attrNameLst>
                                          <p:attrName>style.visibility</p:attrName>
                                        </p:attrNameLst>
                                      </p:cBhvr>
                                      <p:to>
                                        <p:strVal val="visible"/>
                                      </p:to>
                                    </p:set>
                                    <p:animEffect transition="in" filter="dissolve">
                                      <p:cBhvr>
                                        <p:cTn id="40" dur="500"/>
                                        <p:tgtEl>
                                          <p:spTgt spid="43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321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j029198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3" name="Rectangle 3"/>
          <p:cNvSpPr>
            <a:spLocks noChangeArrowheads="1"/>
          </p:cNvSpPr>
          <p:nvPr/>
        </p:nvSpPr>
        <p:spPr bwMode="auto">
          <a:xfrm>
            <a:off x="1219200" y="1828800"/>
            <a:ext cx="6858000" cy="3810000"/>
          </a:xfrm>
          <a:prstGeom prst="rect">
            <a:avLst/>
          </a:prstGeom>
          <a:noFill/>
          <a:ln w="9525">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20000"/>
              </a:lnSpc>
              <a:spcBef>
                <a:spcPct val="0"/>
              </a:spcBef>
              <a:buClrTx/>
              <a:buSzTx/>
              <a:buFontTx/>
              <a:buNone/>
            </a:pPr>
            <a:r>
              <a:rPr lang="zh-CN" altLang="en-US">
                <a:solidFill>
                  <a:srgbClr val="000099"/>
                </a:solidFill>
                <a:latin typeface="Times New Roman" pitchFamily="18" charset="0"/>
              </a:rPr>
              <a:t>（</a:t>
            </a:r>
            <a:r>
              <a:rPr lang="en-US" altLang="zh-CN">
                <a:solidFill>
                  <a:srgbClr val="000099"/>
                </a:solidFill>
                <a:latin typeface="Times New Roman" pitchFamily="18" charset="0"/>
              </a:rPr>
              <a:t>1</a:t>
            </a:r>
            <a:r>
              <a:rPr lang="zh-CN" altLang="en-US">
                <a:solidFill>
                  <a:srgbClr val="000099"/>
                </a:solidFill>
                <a:latin typeface="Times New Roman" pitchFamily="18" charset="0"/>
              </a:rPr>
              <a:t>）</a:t>
            </a:r>
            <a:r>
              <a:rPr lang="en-US" altLang="zh-CN">
                <a:solidFill>
                  <a:srgbClr val="000099"/>
                </a:solidFill>
                <a:latin typeface="Times New Roman" pitchFamily="18" charset="0"/>
              </a:rPr>
              <a:t>FIFO</a:t>
            </a:r>
            <a:r>
              <a:rPr lang="zh-CN" altLang="en-US">
                <a:solidFill>
                  <a:srgbClr val="000099"/>
                </a:solidFill>
                <a:latin typeface="Times New Roman" pitchFamily="18" charset="0"/>
              </a:rPr>
              <a:t>页面置换</a:t>
            </a:r>
            <a:br>
              <a:rPr lang="zh-CN" altLang="en-US">
                <a:solidFill>
                  <a:srgbClr val="000099"/>
                </a:solidFill>
                <a:latin typeface="Times New Roman" pitchFamily="18" charset="0"/>
              </a:rPr>
            </a:br>
            <a:r>
              <a:rPr lang="zh-CN" altLang="en-US">
                <a:solidFill>
                  <a:srgbClr val="000099"/>
                </a:solidFill>
                <a:latin typeface="Times New Roman" pitchFamily="18" charset="0"/>
              </a:rPr>
              <a:t>（</a:t>
            </a:r>
            <a:r>
              <a:rPr lang="en-US" altLang="zh-CN">
                <a:solidFill>
                  <a:srgbClr val="000099"/>
                </a:solidFill>
                <a:latin typeface="Times New Roman" pitchFamily="18" charset="0"/>
              </a:rPr>
              <a:t>2</a:t>
            </a:r>
            <a:r>
              <a:rPr lang="zh-CN" altLang="en-US">
                <a:solidFill>
                  <a:srgbClr val="000099"/>
                </a:solidFill>
                <a:latin typeface="Times New Roman" pitchFamily="18" charset="0"/>
              </a:rPr>
              <a:t>）</a:t>
            </a:r>
            <a:r>
              <a:rPr lang="en-US" altLang="zh-CN">
                <a:solidFill>
                  <a:srgbClr val="000099"/>
                </a:solidFill>
                <a:latin typeface="Times New Roman" pitchFamily="18" charset="0"/>
              </a:rPr>
              <a:t>OPT</a:t>
            </a:r>
            <a:r>
              <a:rPr lang="zh-CN" altLang="en-US">
                <a:solidFill>
                  <a:srgbClr val="000099"/>
                </a:solidFill>
                <a:latin typeface="Times New Roman" pitchFamily="18" charset="0"/>
              </a:rPr>
              <a:t>（最优）页面置换</a:t>
            </a:r>
            <a:br>
              <a:rPr lang="zh-CN" altLang="en-US">
                <a:solidFill>
                  <a:srgbClr val="000099"/>
                </a:solidFill>
                <a:latin typeface="Times New Roman" pitchFamily="18" charset="0"/>
              </a:rPr>
            </a:br>
            <a:r>
              <a:rPr lang="zh-CN" altLang="en-US">
                <a:solidFill>
                  <a:srgbClr val="000099"/>
                </a:solidFill>
                <a:latin typeface="Times New Roman" pitchFamily="18" charset="0"/>
              </a:rPr>
              <a:t>（</a:t>
            </a:r>
            <a:r>
              <a:rPr lang="en-US" altLang="zh-CN">
                <a:solidFill>
                  <a:srgbClr val="000099"/>
                </a:solidFill>
                <a:latin typeface="Times New Roman" pitchFamily="18" charset="0"/>
              </a:rPr>
              <a:t>3</a:t>
            </a:r>
            <a:r>
              <a:rPr lang="zh-CN" altLang="en-US">
                <a:solidFill>
                  <a:srgbClr val="000099"/>
                </a:solidFill>
                <a:latin typeface="Times New Roman" pitchFamily="18" charset="0"/>
              </a:rPr>
              <a:t>）</a:t>
            </a:r>
            <a:r>
              <a:rPr lang="en-US" altLang="zh-CN">
                <a:solidFill>
                  <a:srgbClr val="000099"/>
                </a:solidFill>
                <a:latin typeface="Times New Roman" pitchFamily="18" charset="0"/>
              </a:rPr>
              <a:t>LRU</a:t>
            </a:r>
            <a:r>
              <a:rPr lang="zh-CN" altLang="en-US">
                <a:solidFill>
                  <a:srgbClr val="000099"/>
                </a:solidFill>
                <a:latin typeface="Times New Roman" pitchFamily="18" charset="0"/>
              </a:rPr>
              <a:t>页面置换</a:t>
            </a:r>
            <a:br>
              <a:rPr lang="zh-CN" altLang="en-US">
                <a:solidFill>
                  <a:srgbClr val="000099"/>
                </a:solidFill>
                <a:latin typeface="Times New Roman" pitchFamily="18" charset="0"/>
              </a:rPr>
            </a:br>
            <a:r>
              <a:rPr lang="zh-CN" altLang="en-US">
                <a:solidFill>
                  <a:srgbClr val="000099"/>
                </a:solidFill>
                <a:latin typeface="Times New Roman" pitchFamily="18" charset="0"/>
              </a:rPr>
              <a:t>          准确实现：计数器法、页码栈法</a:t>
            </a:r>
            <a:br>
              <a:rPr lang="zh-CN" altLang="en-US">
                <a:solidFill>
                  <a:srgbClr val="000099"/>
                </a:solidFill>
                <a:latin typeface="Times New Roman" pitchFamily="18" charset="0"/>
              </a:rPr>
            </a:br>
            <a:r>
              <a:rPr lang="zh-CN" altLang="en-US">
                <a:solidFill>
                  <a:srgbClr val="000099"/>
                </a:solidFill>
                <a:latin typeface="Times New Roman" pitchFamily="18" charset="0"/>
              </a:rPr>
              <a:t>（</a:t>
            </a:r>
            <a:r>
              <a:rPr lang="en-US" altLang="zh-CN">
                <a:solidFill>
                  <a:srgbClr val="000099"/>
                </a:solidFill>
                <a:latin typeface="Times New Roman" pitchFamily="18" charset="0"/>
              </a:rPr>
              <a:t>4</a:t>
            </a:r>
            <a:r>
              <a:rPr lang="zh-CN" altLang="en-US">
                <a:solidFill>
                  <a:srgbClr val="000099"/>
                </a:solidFill>
                <a:latin typeface="Times New Roman" pitchFamily="18" charset="0"/>
              </a:rPr>
              <a:t>）近似</a:t>
            </a:r>
            <a:r>
              <a:rPr lang="en-US" altLang="zh-CN">
                <a:solidFill>
                  <a:srgbClr val="000099"/>
                </a:solidFill>
                <a:latin typeface="Times New Roman" pitchFamily="18" charset="0"/>
              </a:rPr>
              <a:t>LRU</a:t>
            </a:r>
            <a:r>
              <a:rPr lang="zh-CN" altLang="en-US">
                <a:solidFill>
                  <a:srgbClr val="000099"/>
                </a:solidFill>
                <a:latin typeface="Times New Roman" pitchFamily="18" charset="0"/>
              </a:rPr>
              <a:t>页面置换</a:t>
            </a:r>
            <a:br>
              <a:rPr lang="zh-CN" altLang="en-US">
                <a:solidFill>
                  <a:srgbClr val="000099"/>
                </a:solidFill>
                <a:latin typeface="Times New Roman" pitchFamily="18" charset="0"/>
              </a:rPr>
            </a:br>
            <a:r>
              <a:rPr lang="zh-CN" altLang="en-US">
                <a:solidFill>
                  <a:srgbClr val="000099"/>
                </a:solidFill>
                <a:latin typeface="Times New Roman" pitchFamily="18" charset="0"/>
              </a:rPr>
              <a:t>          附加引用位法、时钟法</a:t>
            </a:r>
            <a:endParaRPr lang="zh-CN" altLang="en-US" sz="3600">
              <a:solidFill>
                <a:srgbClr val="000099"/>
              </a:solidFill>
              <a:latin typeface="Times New Roman" pitchFamily="18" charset="0"/>
            </a:endParaRPr>
          </a:p>
        </p:txBody>
      </p:sp>
      <p:sp>
        <p:nvSpPr>
          <p:cNvPr id="20484" name="Rectangle 2"/>
          <p:cNvSpPr>
            <a:spLocks noChangeArrowheads="1"/>
          </p:cNvSpPr>
          <p:nvPr/>
        </p:nvSpPr>
        <p:spPr bwMode="auto">
          <a:xfrm>
            <a:off x="3352800" y="490538"/>
            <a:ext cx="32004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9.3 </a:t>
            </a:r>
            <a:r>
              <a:rPr lang="zh-CN" altLang="en-US" sz="3200">
                <a:latin typeface="黑体" pitchFamily="2" charset="-122"/>
                <a:ea typeface="黑体" pitchFamily="2" charset="-122"/>
              </a:rPr>
              <a:t>页面置换</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FIFO</a:t>
            </a:r>
            <a:r>
              <a:rPr lang="zh-CN" altLang="en-US" smtClean="0">
                <a:sym typeface="Symbol" pitchFamily="18" charset="2"/>
              </a:rPr>
              <a:t>页面置换</a:t>
            </a:r>
            <a:endParaRPr lang="zh-CN" altLang="zh-CN" smtClean="0">
              <a:sym typeface="Symbol" pitchFamily="18" charset="2"/>
            </a:endParaRPr>
          </a:p>
        </p:txBody>
      </p:sp>
      <p:sp>
        <p:nvSpPr>
          <p:cNvPr id="433155"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FIFO</a:t>
            </a:r>
            <a:r>
              <a:rPr lang="zh-CN" altLang="en-US"/>
              <a:t>算法</a:t>
            </a:r>
            <a:r>
              <a:rPr lang="en-US" altLang="zh-CN"/>
              <a:t>:</a:t>
            </a:r>
            <a:r>
              <a:rPr lang="zh-CN" altLang="en-US"/>
              <a:t>先入先出，即淘汰最早调入的页面</a:t>
            </a:r>
          </a:p>
        </p:txBody>
      </p:sp>
      <p:grpSp>
        <p:nvGrpSpPr>
          <p:cNvPr id="433156" name="Group 4"/>
          <p:cNvGrpSpPr>
            <a:grpSpLocks/>
          </p:cNvGrpSpPr>
          <p:nvPr/>
        </p:nvGrpSpPr>
        <p:grpSpPr bwMode="auto">
          <a:xfrm>
            <a:off x="987425" y="1828800"/>
            <a:ext cx="7543800" cy="1625600"/>
            <a:chOff x="624" y="3680"/>
            <a:chExt cx="4752" cy="1024"/>
          </a:xfrm>
        </p:grpSpPr>
        <p:sp>
          <p:nvSpPr>
            <p:cNvPr id="21594" name="Rectangle 5"/>
            <p:cNvSpPr>
              <a:spLocks noChangeArrowheads="1"/>
            </p:cNvSpPr>
            <p:nvPr/>
          </p:nvSpPr>
          <p:spPr bwMode="auto">
            <a:xfrm>
              <a:off x="624" y="3680"/>
              <a:ext cx="4752" cy="102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一实例</a:t>
              </a:r>
              <a:r>
                <a:rPr lang="en-US" altLang="zh-CN" sz="2400"/>
                <a:t>: </a:t>
              </a:r>
              <a:r>
                <a:rPr lang="zh-CN" altLang="en-US" sz="2400"/>
                <a:t>分配了</a:t>
              </a:r>
              <a:r>
                <a:rPr lang="en-US" altLang="zh-CN" sz="2400"/>
                <a:t>3</a:t>
              </a:r>
              <a:r>
                <a:rPr lang="zh-CN" altLang="en-US" sz="2400"/>
                <a:t>个页框</a:t>
              </a:r>
              <a:r>
                <a:rPr lang="en-US" altLang="zh-CN" sz="2400"/>
                <a:t>(frame)</a:t>
              </a:r>
              <a:r>
                <a:rPr lang="zh-CN" altLang="en-US" sz="2400"/>
                <a:t>，页面引用序列为</a:t>
              </a:r>
            </a:p>
            <a:p>
              <a:pPr lvl="1" eaLnBrk="1" hangingPunct="1">
                <a:lnSpc>
                  <a:spcPct val="140000"/>
                </a:lnSpc>
                <a:spcBef>
                  <a:spcPct val="0"/>
                </a:spcBef>
                <a:buClrTx/>
                <a:buSzTx/>
                <a:buFontTx/>
                <a:buNone/>
              </a:pPr>
              <a:r>
                <a:rPr lang="en-US" altLang="zh-CN" sz="2400">
                  <a:solidFill>
                    <a:srgbClr val="FF0000"/>
                  </a:solidFill>
                </a:rPr>
                <a:t>A B C A B D A D B C B</a:t>
              </a:r>
            </a:p>
            <a:p>
              <a:pPr lvl="1" eaLnBrk="1" hangingPunct="1">
                <a:lnSpc>
                  <a:spcPct val="140000"/>
                </a:lnSpc>
                <a:spcBef>
                  <a:spcPct val="0"/>
                </a:spcBef>
                <a:buClrTx/>
                <a:buSzTx/>
                <a:buFontTx/>
                <a:buNone/>
              </a:pPr>
              <a:endParaRPr lang="en-US" altLang="zh-CN" sz="2400">
                <a:solidFill>
                  <a:srgbClr val="FF0000"/>
                </a:solidFill>
              </a:endParaRPr>
            </a:p>
          </p:txBody>
        </p:sp>
        <p:pic>
          <p:nvPicPr>
            <p:cNvPr id="21595"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3159" name="Group 7"/>
          <p:cNvGrpSpPr>
            <a:grpSpLocks/>
          </p:cNvGrpSpPr>
          <p:nvPr/>
        </p:nvGrpSpPr>
        <p:grpSpPr bwMode="auto">
          <a:xfrm>
            <a:off x="8391525" y="3705225"/>
            <a:ext cx="600075" cy="1476375"/>
            <a:chOff x="4950" y="2190"/>
            <a:chExt cx="378" cy="930"/>
          </a:xfrm>
        </p:grpSpPr>
        <p:sp>
          <p:nvSpPr>
            <p:cNvPr id="21591" name="Rectangle 8"/>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92" name="Rectangle 9"/>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93"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63" name="Group 11"/>
          <p:cNvGrpSpPr>
            <a:grpSpLocks/>
          </p:cNvGrpSpPr>
          <p:nvPr/>
        </p:nvGrpSpPr>
        <p:grpSpPr bwMode="auto">
          <a:xfrm>
            <a:off x="7793038" y="3705225"/>
            <a:ext cx="598487" cy="1476375"/>
            <a:chOff x="4573" y="2190"/>
            <a:chExt cx="377" cy="930"/>
          </a:xfrm>
        </p:grpSpPr>
        <p:sp>
          <p:nvSpPr>
            <p:cNvPr id="21588" name="Rectangle 12"/>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89" name="Rectangle 13"/>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90"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grpSp>
      <p:grpSp>
        <p:nvGrpSpPr>
          <p:cNvPr id="433167" name="Group 15"/>
          <p:cNvGrpSpPr>
            <a:grpSpLocks/>
          </p:cNvGrpSpPr>
          <p:nvPr/>
        </p:nvGrpSpPr>
        <p:grpSpPr bwMode="auto">
          <a:xfrm>
            <a:off x="7192963" y="3705225"/>
            <a:ext cx="600075" cy="1476375"/>
            <a:chOff x="4195" y="2190"/>
            <a:chExt cx="378" cy="930"/>
          </a:xfrm>
        </p:grpSpPr>
        <p:sp>
          <p:nvSpPr>
            <p:cNvPr id="21585" name="Rectangle 16"/>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1586" name="Rectangle 17"/>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87" name="Rectangle 18"/>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71" name="Group 19"/>
          <p:cNvGrpSpPr>
            <a:grpSpLocks/>
          </p:cNvGrpSpPr>
          <p:nvPr/>
        </p:nvGrpSpPr>
        <p:grpSpPr bwMode="auto">
          <a:xfrm>
            <a:off x="6594475" y="3705225"/>
            <a:ext cx="598488" cy="1476375"/>
            <a:chOff x="3818" y="2190"/>
            <a:chExt cx="377" cy="930"/>
          </a:xfrm>
        </p:grpSpPr>
        <p:sp>
          <p:nvSpPr>
            <p:cNvPr id="21582" name="Rectangle 20"/>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83" name="Rectangle 21"/>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84" name="Rectangle 22"/>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75" name="Group 23"/>
          <p:cNvGrpSpPr>
            <a:grpSpLocks/>
          </p:cNvGrpSpPr>
          <p:nvPr/>
        </p:nvGrpSpPr>
        <p:grpSpPr bwMode="auto">
          <a:xfrm>
            <a:off x="5994400" y="3705225"/>
            <a:ext cx="600075" cy="1476375"/>
            <a:chOff x="3440" y="2190"/>
            <a:chExt cx="378" cy="930"/>
          </a:xfrm>
        </p:grpSpPr>
        <p:sp>
          <p:nvSpPr>
            <p:cNvPr id="21579" name="Rectangle 24"/>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80" name="Rectangle 25"/>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1581" name="Rectangle 26"/>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79" name="Group 27"/>
          <p:cNvGrpSpPr>
            <a:grpSpLocks/>
          </p:cNvGrpSpPr>
          <p:nvPr/>
        </p:nvGrpSpPr>
        <p:grpSpPr bwMode="auto">
          <a:xfrm>
            <a:off x="5395913" y="3705225"/>
            <a:ext cx="598487" cy="1476375"/>
            <a:chOff x="3063" y="2190"/>
            <a:chExt cx="377" cy="930"/>
          </a:xfrm>
        </p:grpSpPr>
        <p:sp>
          <p:nvSpPr>
            <p:cNvPr id="21576" name="Rectangle 28"/>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7"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8" name="Rectangle 30"/>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grpSp>
        <p:nvGrpSpPr>
          <p:cNvPr id="433183" name="Group 31"/>
          <p:cNvGrpSpPr>
            <a:grpSpLocks/>
          </p:cNvGrpSpPr>
          <p:nvPr/>
        </p:nvGrpSpPr>
        <p:grpSpPr bwMode="auto">
          <a:xfrm>
            <a:off x="4795838" y="3705225"/>
            <a:ext cx="600075" cy="1476375"/>
            <a:chOff x="2685" y="2190"/>
            <a:chExt cx="378" cy="930"/>
          </a:xfrm>
        </p:grpSpPr>
        <p:sp>
          <p:nvSpPr>
            <p:cNvPr id="21573"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4"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5"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87" name="Group 35"/>
          <p:cNvGrpSpPr>
            <a:grpSpLocks/>
          </p:cNvGrpSpPr>
          <p:nvPr/>
        </p:nvGrpSpPr>
        <p:grpSpPr bwMode="auto">
          <a:xfrm>
            <a:off x="4195763" y="3705225"/>
            <a:ext cx="600075" cy="1476375"/>
            <a:chOff x="2307" y="2190"/>
            <a:chExt cx="378" cy="930"/>
          </a:xfrm>
        </p:grpSpPr>
        <p:sp>
          <p:nvSpPr>
            <p:cNvPr id="21570"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1"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72"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91" name="Group 39"/>
          <p:cNvGrpSpPr>
            <a:grpSpLocks/>
          </p:cNvGrpSpPr>
          <p:nvPr/>
        </p:nvGrpSpPr>
        <p:grpSpPr bwMode="auto">
          <a:xfrm>
            <a:off x="3597275" y="3705225"/>
            <a:ext cx="598488" cy="1476375"/>
            <a:chOff x="1930" y="2190"/>
            <a:chExt cx="377" cy="930"/>
          </a:xfrm>
        </p:grpSpPr>
        <p:sp>
          <p:nvSpPr>
            <p:cNvPr id="21567"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1568"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69"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95" name="Group 43"/>
          <p:cNvGrpSpPr>
            <a:grpSpLocks/>
          </p:cNvGrpSpPr>
          <p:nvPr/>
        </p:nvGrpSpPr>
        <p:grpSpPr bwMode="auto">
          <a:xfrm>
            <a:off x="2997200" y="3705225"/>
            <a:ext cx="600075" cy="1476375"/>
            <a:chOff x="1552" y="2190"/>
            <a:chExt cx="378" cy="930"/>
          </a:xfrm>
        </p:grpSpPr>
        <p:sp>
          <p:nvSpPr>
            <p:cNvPr id="21564"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65"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1566"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3199" name="Group 47"/>
          <p:cNvGrpSpPr>
            <a:grpSpLocks/>
          </p:cNvGrpSpPr>
          <p:nvPr/>
        </p:nvGrpSpPr>
        <p:grpSpPr bwMode="auto">
          <a:xfrm>
            <a:off x="2398713" y="3705225"/>
            <a:ext cx="598487" cy="1476375"/>
            <a:chOff x="1117" y="1948"/>
            <a:chExt cx="377" cy="930"/>
          </a:xfrm>
        </p:grpSpPr>
        <p:sp>
          <p:nvSpPr>
            <p:cNvPr id="21561"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62"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1563"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sp>
        <p:nvSpPr>
          <p:cNvPr id="433203" name="Rectangle 51"/>
          <p:cNvSpPr>
            <a:spLocks noChangeArrowheads="1"/>
          </p:cNvSpPr>
          <p:nvPr/>
        </p:nvSpPr>
        <p:spPr bwMode="auto">
          <a:xfrm>
            <a:off x="8391525" y="2974975"/>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3204" name="Rectangle 52"/>
          <p:cNvSpPr>
            <a:spLocks noChangeArrowheads="1"/>
          </p:cNvSpPr>
          <p:nvPr/>
        </p:nvSpPr>
        <p:spPr bwMode="auto">
          <a:xfrm>
            <a:off x="7793038" y="2974975"/>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3205" name="Rectangle 53"/>
          <p:cNvSpPr>
            <a:spLocks noChangeArrowheads="1"/>
          </p:cNvSpPr>
          <p:nvPr/>
        </p:nvSpPr>
        <p:spPr bwMode="auto">
          <a:xfrm>
            <a:off x="7192963" y="2974975"/>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3206" name="Rectangle 54"/>
          <p:cNvSpPr>
            <a:spLocks noChangeArrowheads="1"/>
          </p:cNvSpPr>
          <p:nvPr/>
        </p:nvSpPr>
        <p:spPr bwMode="auto">
          <a:xfrm>
            <a:off x="6594475" y="2974975"/>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3207" name="Rectangle 55"/>
          <p:cNvSpPr>
            <a:spLocks noChangeArrowheads="1"/>
          </p:cNvSpPr>
          <p:nvPr/>
        </p:nvSpPr>
        <p:spPr bwMode="auto">
          <a:xfrm>
            <a:off x="5994400" y="2974975"/>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3208" name="Rectangle 56"/>
          <p:cNvSpPr>
            <a:spLocks noChangeArrowheads="1"/>
          </p:cNvSpPr>
          <p:nvPr/>
        </p:nvSpPr>
        <p:spPr bwMode="auto">
          <a:xfrm>
            <a:off x="5395913" y="2974975"/>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3209" name="Rectangle 57"/>
          <p:cNvSpPr>
            <a:spLocks noChangeArrowheads="1"/>
          </p:cNvSpPr>
          <p:nvPr/>
        </p:nvSpPr>
        <p:spPr bwMode="auto">
          <a:xfrm>
            <a:off x="4795838" y="2974975"/>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3210" name="Rectangle 58"/>
          <p:cNvSpPr>
            <a:spLocks noChangeArrowheads="1"/>
          </p:cNvSpPr>
          <p:nvPr/>
        </p:nvSpPr>
        <p:spPr bwMode="auto">
          <a:xfrm>
            <a:off x="4195763" y="2974975"/>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3211" name="Rectangle 59"/>
          <p:cNvSpPr>
            <a:spLocks noChangeArrowheads="1"/>
          </p:cNvSpPr>
          <p:nvPr/>
        </p:nvSpPr>
        <p:spPr bwMode="auto">
          <a:xfrm>
            <a:off x="3597275" y="2974975"/>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3212" name="Rectangle 60"/>
          <p:cNvSpPr>
            <a:spLocks noChangeArrowheads="1"/>
          </p:cNvSpPr>
          <p:nvPr/>
        </p:nvSpPr>
        <p:spPr bwMode="auto">
          <a:xfrm>
            <a:off x="2997200" y="2974975"/>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3213" name="Rectangle 61"/>
          <p:cNvSpPr>
            <a:spLocks noChangeArrowheads="1"/>
          </p:cNvSpPr>
          <p:nvPr/>
        </p:nvSpPr>
        <p:spPr bwMode="auto">
          <a:xfrm>
            <a:off x="2398713" y="2974975"/>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nvGrpSpPr>
          <p:cNvPr id="433214" name="Group 62"/>
          <p:cNvGrpSpPr>
            <a:grpSpLocks/>
          </p:cNvGrpSpPr>
          <p:nvPr/>
        </p:nvGrpSpPr>
        <p:grpSpPr bwMode="auto">
          <a:xfrm>
            <a:off x="1387475" y="2974975"/>
            <a:ext cx="7604125" cy="2206625"/>
            <a:chOff x="538" y="1536"/>
            <a:chExt cx="4790" cy="1390"/>
          </a:xfrm>
        </p:grpSpPr>
        <p:sp>
          <p:nvSpPr>
            <p:cNvPr id="21539" name="Rectangle 63"/>
            <p:cNvSpPr>
              <a:spLocks noChangeArrowheads="1"/>
            </p:cNvSpPr>
            <p:nvPr/>
          </p:nvSpPr>
          <p:spPr bwMode="auto">
            <a:xfrm>
              <a:off x="538" y="261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1540" name="Rectangle 64"/>
            <p:cNvSpPr>
              <a:spLocks noChangeArrowheads="1"/>
            </p:cNvSpPr>
            <p:nvPr/>
          </p:nvSpPr>
          <p:spPr bwMode="auto">
            <a:xfrm>
              <a:off x="538" y="230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1541" name="Rectangle 65"/>
            <p:cNvSpPr>
              <a:spLocks noChangeArrowheads="1"/>
            </p:cNvSpPr>
            <p:nvPr/>
          </p:nvSpPr>
          <p:spPr bwMode="auto">
            <a:xfrm>
              <a:off x="538" y="1996"/>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1542" name="Rectangle 66"/>
            <p:cNvSpPr>
              <a:spLocks noChangeArrowheads="1"/>
            </p:cNvSpPr>
            <p:nvPr/>
          </p:nvSpPr>
          <p:spPr bwMode="auto">
            <a:xfrm>
              <a:off x="538" y="1536"/>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buFont typeface="Wingdings" pitchFamily="2" charset="2"/>
                <a:buNone/>
              </a:pPr>
              <a:r>
                <a:rPr lang="en-US" altLang="zh-CN" sz="2000"/>
                <a:t>Ref:</a:t>
              </a:r>
            </a:p>
            <a:p>
              <a:pPr eaLnBrk="1" hangingPunct="1">
                <a:buFont typeface="Wingdings" pitchFamily="2" charset="2"/>
                <a:buNone/>
              </a:pPr>
              <a:r>
                <a:rPr lang="en-US" altLang="zh-CN" sz="2000"/>
                <a:t>Page:</a:t>
              </a:r>
            </a:p>
          </p:txBody>
        </p:sp>
        <p:sp>
          <p:nvSpPr>
            <p:cNvPr id="21543" name="Line 67"/>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4" name="Line 68"/>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5" name="Line 69"/>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6" name="Line 70"/>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7" name="Line 71"/>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8" name="Line 72"/>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49" name="Line 73"/>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0" name="Line 74"/>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1" name="Line 75"/>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2" name="Line 76"/>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3" name="Line 77"/>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4" name="Line 78"/>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5" name="Line 79"/>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6" name="Line 80"/>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7" name="Line 81"/>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8" name="Line 82"/>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59" name="Line 83"/>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1560" name="Line 84"/>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3237" name="Group 85"/>
          <p:cNvGrpSpPr>
            <a:grpSpLocks/>
          </p:cNvGrpSpPr>
          <p:nvPr/>
        </p:nvGrpSpPr>
        <p:grpSpPr bwMode="auto">
          <a:xfrm>
            <a:off x="977900" y="5257800"/>
            <a:ext cx="7543800" cy="603250"/>
            <a:chOff x="624" y="3680"/>
            <a:chExt cx="4752" cy="380"/>
          </a:xfrm>
        </p:grpSpPr>
        <p:sp>
          <p:nvSpPr>
            <p:cNvPr id="21537" name="Rectangle 8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评价准则</a:t>
              </a:r>
              <a:r>
                <a:rPr lang="en-US" altLang="zh-CN" sz="2400"/>
                <a:t>: </a:t>
              </a:r>
              <a:r>
                <a:rPr lang="zh-CN" altLang="en-US" sz="2400">
                  <a:solidFill>
                    <a:srgbClr val="FF0000"/>
                  </a:solidFill>
                </a:rPr>
                <a:t>缺页次数</a:t>
              </a:r>
              <a:r>
                <a:rPr lang="zh-CN" altLang="en-US" sz="2400"/>
                <a:t>；本实例，</a:t>
              </a:r>
              <a:r>
                <a:rPr lang="en-US" altLang="zh-CN" sz="2400"/>
                <a:t>FIFO</a:t>
              </a:r>
              <a:r>
                <a:rPr lang="zh-CN" altLang="en-US" sz="2400"/>
                <a:t>导致</a:t>
              </a:r>
              <a:r>
                <a:rPr lang="en-US" altLang="zh-CN" sz="2400"/>
                <a:t>7</a:t>
              </a:r>
              <a:r>
                <a:rPr lang="zh-CN" altLang="en-US" sz="2400"/>
                <a:t>次缺页</a:t>
              </a:r>
              <a:endParaRPr lang="zh-CN" altLang="en-US" sz="2400">
                <a:solidFill>
                  <a:srgbClr val="FF0000"/>
                </a:solidFill>
              </a:endParaRPr>
            </a:p>
          </p:txBody>
        </p:sp>
        <p:pic>
          <p:nvPicPr>
            <p:cNvPr id="21538" name="Picture 8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3240" name="AutoShape 88"/>
          <p:cNvSpPr>
            <a:spLocks noChangeArrowheads="1"/>
          </p:cNvSpPr>
          <p:nvPr/>
        </p:nvSpPr>
        <p:spPr bwMode="auto">
          <a:xfrm rot="10800000">
            <a:off x="5334000" y="2362200"/>
            <a:ext cx="2667000" cy="533400"/>
          </a:xfrm>
          <a:prstGeom prst="wedgeRoundRectCallout">
            <a:avLst>
              <a:gd name="adj1" fmla="val 29046"/>
              <a:gd name="adj2" fmla="val -12768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D</a:t>
            </a:r>
            <a:r>
              <a:rPr lang="zh-CN" altLang="en-US" sz="2400">
                <a:sym typeface="Symbol" pitchFamily="18" charset="2"/>
              </a:rPr>
              <a:t>换</a:t>
            </a:r>
            <a:r>
              <a:rPr lang="en-US" altLang="zh-CN" sz="2400">
                <a:sym typeface="Symbol" pitchFamily="18" charset="2"/>
              </a:rPr>
              <a:t>A</a:t>
            </a:r>
            <a:r>
              <a:rPr lang="zh-CN" altLang="en-US" sz="2400">
                <a:sym typeface="Symbol" pitchFamily="18" charset="2"/>
              </a:rPr>
              <a:t>不太合适</a:t>
            </a:r>
            <a:r>
              <a:rPr lang="en-US" altLang="zh-CN" sz="2400">
                <a:sym typeface="Symbol" pitchFamily="18" charset="2"/>
              </a:rPr>
              <a:t>!</a:t>
            </a:r>
          </a:p>
        </p:txBody>
      </p:sp>
      <p:grpSp>
        <p:nvGrpSpPr>
          <p:cNvPr id="433241" name="Group 89"/>
          <p:cNvGrpSpPr>
            <a:grpSpLocks/>
          </p:cNvGrpSpPr>
          <p:nvPr/>
        </p:nvGrpSpPr>
        <p:grpSpPr bwMode="auto">
          <a:xfrm>
            <a:off x="977900" y="5791200"/>
            <a:ext cx="7543800" cy="603250"/>
            <a:chOff x="624" y="3680"/>
            <a:chExt cx="4752" cy="380"/>
          </a:xfrm>
        </p:grpSpPr>
        <p:sp>
          <p:nvSpPr>
            <p:cNvPr id="21535" name="Rectangle 90"/>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rPr>
                <a:t>选</a:t>
              </a:r>
              <a:r>
                <a:rPr lang="en-US" altLang="zh-CN" sz="2400">
                  <a:solidFill>
                    <a:srgbClr val="FF0000"/>
                  </a:solidFill>
                </a:rPr>
                <a:t>A</a:t>
              </a:r>
              <a:r>
                <a:rPr lang="zh-CN" altLang="en-US" sz="2400">
                  <a:solidFill>
                    <a:srgbClr val="FF0000"/>
                  </a:solidFill>
                </a:rPr>
                <a:t>、</a:t>
              </a:r>
              <a:r>
                <a:rPr lang="en-US" altLang="zh-CN" sz="2400">
                  <a:solidFill>
                    <a:srgbClr val="FF0000"/>
                  </a:solidFill>
                </a:rPr>
                <a:t>B</a:t>
              </a:r>
              <a:r>
                <a:rPr lang="zh-CN" altLang="en-US" sz="2400">
                  <a:solidFill>
                    <a:srgbClr val="FF0000"/>
                  </a:solidFill>
                </a:rPr>
                <a:t>、</a:t>
              </a:r>
              <a:r>
                <a:rPr lang="en-US" altLang="zh-CN" sz="2400">
                  <a:solidFill>
                    <a:srgbClr val="FF0000"/>
                  </a:solidFill>
                </a:rPr>
                <a:t>C</a:t>
              </a:r>
              <a:r>
                <a:rPr lang="zh-CN" altLang="en-US" sz="2400">
                  <a:solidFill>
                    <a:srgbClr val="FF0000"/>
                  </a:solidFill>
                </a:rPr>
                <a:t>中未来最远将使用的，是理想办法！</a:t>
              </a:r>
            </a:p>
          </p:txBody>
        </p:sp>
        <p:pic>
          <p:nvPicPr>
            <p:cNvPr id="21536" name="Picture 91"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dissolve">
                                      <p:cBhvr>
                                        <p:cTn id="7" dur="500"/>
                                        <p:tgtEl>
                                          <p:spTgt spid="433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Effect transition="in" filter="dissolve">
                                      <p:cBhvr>
                                        <p:cTn id="12" dur="500"/>
                                        <p:tgtEl>
                                          <p:spTgt spid="433156"/>
                                        </p:tgtEl>
                                      </p:cBhvr>
                                    </p:animEffect>
                                  </p:childTnLst>
                                </p:cTn>
                              </p:par>
                            </p:childTnLst>
                          </p:cTn>
                        </p:par>
                        <p:par>
                          <p:cTn id="13" fill="hold" nodeType="afterGroup">
                            <p:stCondLst>
                              <p:cond delay="500"/>
                            </p:stCondLst>
                            <p:childTnLst>
                              <p:par>
                                <p:cTn id="14" presetID="2" presetClass="entr" presetSubtype="2" fill="hold" nodeType="afterEffect">
                                  <p:stCondLst>
                                    <p:cond delay="0"/>
                                  </p:stCondLst>
                                  <p:childTnLst>
                                    <p:set>
                                      <p:cBhvr>
                                        <p:cTn id="15" dur="1" fill="hold">
                                          <p:stCondLst>
                                            <p:cond delay="0"/>
                                          </p:stCondLst>
                                        </p:cTn>
                                        <p:tgtEl>
                                          <p:spTgt spid="433214"/>
                                        </p:tgtEl>
                                        <p:attrNameLst>
                                          <p:attrName>style.visibility</p:attrName>
                                        </p:attrNameLst>
                                      </p:cBhvr>
                                      <p:to>
                                        <p:strVal val="visible"/>
                                      </p:to>
                                    </p:set>
                                    <p:anim calcmode="lin" valueType="num">
                                      <p:cBhvr additive="base">
                                        <p:cTn id="16" dur="500" fill="hold"/>
                                        <p:tgtEl>
                                          <p:spTgt spid="433214"/>
                                        </p:tgtEl>
                                        <p:attrNameLst>
                                          <p:attrName>ppt_x</p:attrName>
                                        </p:attrNameLst>
                                      </p:cBhvr>
                                      <p:tavLst>
                                        <p:tav tm="0">
                                          <p:val>
                                            <p:strVal val="1+#ppt_w/2"/>
                                          </p:val>
                                        </p:tav>
                                        <p:tav tm="100000">
                                          <p:val>
                                            <p:strVal val="#ppt_x"/>
                                          </p:val>
                                        </p:tav>
                                      </p:tavLst>
                                    </p:anim>
                                    <p:anim calcmode="lin" valueType="num">
                                      <p:cBhvr additive="base">
                                        <p:cTn id="17" dur="500" fill="hold"/>
                                        <p:tgtEl>
                                          <p:spTgt spid="43321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3321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3319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321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3319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32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43319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321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43318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3209"/>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4331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3320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43317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3320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433175"/>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3320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43317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320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433167"/>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33204"/>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0"/>
                                          </p:stCondLst>
                                        </p:cTn>
                                        <p:tgtEl>
                                          <p:spTgt spid="433163"/>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33203"/>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33159"/>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9" presetClass="entr" presetSubtype="0" fill="hold" nodeType="clickEffect">
                                  <p:stCondLst>
                                    <p:cond delay="0"/>
                                  </p:stCondLst>
                                  <p:childTnLst>
                                    <p:set>
                                      <p:cBhvr>
                                        <p:cTn id="109" dur="1" fill="hold">
                                          <p:stCondLst>
                                            <p:cond delay="0"/>
                                          </p:stCondLst>
                                        </p:cTn>
                                        <p:tgtEl>
                                          <p:spTgt spid="433237"/>
                                        </p:tgtEl>
                                        <p:attrNameLst>
                                          <p:attrName>style.visibility</p:attrName>
                                        </p:attrNameLst>
                                      </p:cBhvr>
                                      <p:to>
                                        <p:strVal val="visible"/>
                                      </p:to>
                                    </p:set>
                                    <p:animEffect transition="in" filter="dissolve">
                                      <p:cBhvr>
                                        <p:cTn id="110" dur="500"/>
                                        <p:tgtEl>
                                          <p:spTgt spid="43323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433240"/>
                                        </p:tgtEl>
                                        <p:attrNameLst>
                                          <p:attrName>style.visibility</p:attrName>
                                        </p:attrNameLst>
                                      </p:cBhvr>
                                      <p:to>
                                        <p:strVal val="visible"/>
                                      </p:to>
                                    </p:set>
                                    <p:animEffect transition="in" filter="dissolve">
                                      <p:cBhvr>
                                        <p:cTn id="115" dur="500"/>
                                        <p:tgtEl>
                                          <p:spTgt spid="433240"/>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nodeType="clickEffect">
                                  <p:stCondLst>
                                    <p:cond delay="0"/>
                                  </p:stCondLst>
                                  <p:childTnLst>
                                    <p:set>
                                      <p:cBhvr>
                                        <p:cTn id="119" dur="1" fill="hold">
                                          <p:stCondLst>
                                            <p:cond delay="0"/>
                                          </p:stCondLst>
                                        </p:cTn>
                                        <p:tgtEl>
                                          <p:spTgt spid="433241"/>
                                        </p:tgtEl>
                                        <p:attrNameLst>
                                          <p:attrName>style.visibility</p:attrName>
                                        </p:attrNameLst>
                                      </p:cBhvr>
                                      <p:to>
                                        <p:strVal val="visible"/>
                                      </p:to>
                                    </p:set>
                                    <p:animEffect transition="in" filter="dissolve">
                                      <p:cBhvr>
                                        <p:cTn id="120" dur="500"/>
                                        <p:tgtEl>
                                          <p:spTgt spid="433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P spid="433203" grpId="0"/>
      <p:bldP spid="433204" grpId="0"/>
      <p:bldP spid="433205" grpId="0"/>
      <p:bldP spid="433206" grpId="0"/>
      <p:bldP spid="433207" grpId="0"/>
      <p:bldP spid="433208" grpId="0"/>
      <p:bldP spid="433209" grpId="0"/>
      <p:bldP spid="433210" grpId="0"/>
      <p:bldP spid="433211" grpId="0"/>
      <p:bldP spid="433212" grpId="0"/>
      <p:bldP spid="433213" grpId="0"/>
      <p:bldP spid="4332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OPT(MIN)</a:t>
            </a:r>
            <a:r>
              <a:rPr lang="zh-CN" altLang="en-US" smtClean="0">
                <a:sym typeface="Symbol" pitchFamily="18" charset="2"/>
              </a:rPr>
              <a:t>页面置换</a:t>
            </a:r>
            <a:endParaRPr lang="zh-CN" altLang="zh-CN" smtClean="0">
              <a:sym typeface="Symbol" pitchFamily="18" charset="2"/>
            </a:endParaRPr>
          </a:p>
        </p:txBody>
      </p:sp>
      <p:sp>
        <p:nvSpPr>
          <p:cNvPr id="434179"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en-US" altLang="zh-CN">
                <a:solidFill>
                  <a:srgbClr val="FF0000"/>
                </a:solidFill>
              </a:rPr>
              <a:t>OPT(MIN)</a:t>
            </a:r>
            <a:r>
              <a:rPr lang="zh-CN" altLang="en-US"/>
              <a:t>算法</a:t>
            </a:r>
            <a:r>
              <a:rPr lang="en-US" altLang="zh-CN"/>
              <a:t>: </a:t>
            </a:r>
            <a:r>
              <a:rPr lang="zh-CN" altLang="en-US"/>
              <a:t>选未来最远将使用的页淘汰。是一种最优的方案，可以证明缺页数最小</a:t>
            </a:r>
            <a:r>
              <a:rPr lang="en-US" altLang="zh-CN"/>
              <a:t>!</a:t>
            </a:r>
          </a:p>
        </p:txBody>
      </p:sp>
      <p:grpSp>
        <p:nvGrpSpPr>
          <p:cNvPr id="434180" name="Group 4"/>
          <p:cNvGrpSpPr>
            <a:grpSpLocks/>
          </p:cNvGrpSpPr>
          <p:nvPr/>
        </p:nvGrpSpPr>
        <p:grpSpPr bwMode="auto">
          <a:xfrm>
            <a:off x="987425" y="2286000"/>
            <a:ext cx="7543800" cy="1114425"/>
            <a:chOff x="624" y="3680"/>
            <a:chExt cx="4752" cy="702"/>
          </a:xfrm>
        </p:grpSpPr>
        <p:sp>
          <p:nvSpPr>
            <p:cNvPr id="22617" name="Rectangle 5"/>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a:p>
              <a:pPr lvl="1" eaLnBrk="1" hangingPunct="1">
                <a:lnSpc>
                  <a:spcPct val="140000"/>
                </a:lnSpc>
                <a:spcBef>
                  <a:spcPct val="0"/>
                </a:spcBef>
                <a:buClrTx/>
                <a:buSzTx/>
                <a:buFontTx/>
                <a:buNone/>
              </a:pPr>
              <a:endParaRPr lang="en-US" altLang="zh-CN" sz="2400">
                <a:solidFill>
                  <a:srgbClr val="FF0000"/>
                </a:solidFill>
              </a:endParaRPr>
            </a:p>
          </p:txBody>
        </p:sp>
        <p:pic>
          <p:nvPicPr>
            <p:cNvPr id="22618"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4183" name="Group 7"/>
          <p:cNvGrpSpPr>
            <a:grpSpLocks/>
          </p:cNvGrpSpPr>
          <p:nvPr/>
        </p:nvGrpSpPr>
        <p:grpSpPr bwMode="auto">
          <a:xfrm>
            <a:off x="8375650" y="3702050"/>
            <a:ext cx="600075" cy="1476375"/>
            <a:chOff x="4950" y="2190"/>
            <a:chExt cx="378" cy="930"/>
          </a:xfrm>
        </p:grpSpPr>
        <p:sp>
          <p:nvSpPr>
            <p:cNvPr id="22614" name="Rectangle 8"/>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15" name="Rectangle 9"/>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16"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187" name="Group 11"/>
          <p:cNvGrpSpPr>
            <a:grpSpLocks/>
          </p:cNvGrpSpPr>
          <p:nvPr/>
        </p:nvGrpSpPr>
        <p:grpSpPr bwMode="auto">
          <a:xfrm>
            <a:off x="7777163" y="3702050"/>
            <a:ext cx="598487" cy="1476375"/>
            <a:chOff x="4573" y="2190"/>
            <a:chExt cx="377" cy="930"/>
          </a:xfrm>
        </p:grpSpPr>
        <p:sp>
          <p:nvSpPr>
            <p:cNvPr id="22611" name="Rectangle 12"/>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12" name="Rectangle 13"/>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13"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grpSp>
      <p:grpSp>
        <p:nvGrpSpPr>
          <p:cNvPr id="434191" name="Group 15"/>
          <p:cNvGrpSpPr>
            <a:grpSpLocks/>
          </p:cNvGrpSpPr>
          <p:nvPr/>
        </p:nvGrpSpPr>
        <p:grpSpPr bwMode="auto">
          <a:xfrm>
            <a:off x="7177088" y="3702050"/>
            <a:ext cx="600075" cy="1476375"/>
            <a:chOff x="4195" y="2190"/>
            <a:chExt cx="378" cy="930"/>
          </a:xfrm>
        </p:grpSpPr>
        <p:sp>
          <p:nvSpPr>
            <p:cNvPr id="22608" name="Rectangle 16"/>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9" name="Rectangle 17"/>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10" name="Rectangle 18"/>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195" name="Group 19"/>
          <p:cNvGrpSpPr>
            <a:grpSpLocks/>
          </p:cNvGrpSpPr>
          <p:nvPr/>
        </p:nvGrpSpPr>
        <p:grpSpPr bwMode="auto">
          <a:xfrm>
            <a:off x="6578600" y="3702050"/>
            <a:ext cx="598488" cy="1476375"/>
            <a:chOff x="3818" y="2190"/>
            <a:chExt cx="377" cy="930"/>
          </a:xfrm>
        </p:grpSpPr>
        <p:sp>
          <p:nvSpPr>
            <p:cNvPr id="22605" name="Rectangle 20"/>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6" name="Rectangle 21"/>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7" name="Rectangle 22"/>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199" name="Group 23"/>
          <p:cNvGrpSpPr>
            <a:grpSpLocks/>
          </p:cNvGrpSpPr>
          <p:nvPr/>
        </p:nvGrpSpPr>
        <p:grpSpPr bwMode="auto">
          <a:xfrm>
            <a:off x="5978525" y="3702050"/>
            <a:ext cx="600075" cy="1476375"/>
            <a:chOff x="3440" y="2190"/>
            <a:chExt cx="378" cy="930"/>
          </a:xfrm>
        </p:grpSpPr>
        <p:sp>
          <p:nvSpPr>
            <p:cNvPr id="22602" name="Rectangle 24"/>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3" name="Rectangle 25"/>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4" name="Rectangle 26"/>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03" name="Group 27"/>
          <p:cNvGrpSpPr>
            <a:grpSpLocks/>
          </p:cNvGrpSpPr>
          <p:nvPr/>
        </p:nvGrpSpPr>
        <p:grpSpPr bwMode="auto">
          <a:xfrm>
            <a:off x="5380038" y="3702050"/>
            <a:ext cx="598487" cy="1476375"/>
            <a:chOff x="3063" y="2190"/>
            <a:chExt cx="377" cy="930"/>
          </a:xfrm>
        </p:grpSpPr>
        <p:sp>
          <p:nvSpPr>
            <p:cNvPr id="22599" name="Rectangle 28"/>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22600"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601" name="Rectangle 30"/>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07" name="Group 31"/>
          <p:cNvGrpSpPr>
            <a:grpSpLocks/>
          </p:cNvGrpSpPr>
          <p:nvPr/>
        </p:nvGrpSpPr>
        <p:grpSpPr bwMode="auto">
          <a:xfrm>
            <a:off x="4779963" y="3702050"/>
            <a:ext cx="600075" cy="1476375"/>
            <a:chOff x="2685" y="2190"/>
            <a:chExt cx="378" cy="930"/>
          </a:xfrm>
        </p:grpSpPr>
        <p:sp>
          <p:nvSpPr>
            <p:cNvPr id="22596"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97"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98"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11" name="Group 35"/>
          <p:cNvGrpSpPr>
            <a:grpSpLocks/>
          </p:cNvGrpSpPr>
          <p:nvPr/>
        </p:nvGrpSpPr>
        <p:grpSpPr bwMode="auto">
          <a:xfrm>
            <a:off x="4179888" y="3702050"/>
            <a:ext cx="600075" cy="1476375"/>
            <a:chOff x="2307" y="2190"/>
            <a:chExt cx="378" cy="930"/>
          </a:xfrm>
        </p:grpSpPr>
        <p:sp>
          <p:nvSpPr>
            <p:cNvPr id="22593"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94"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95"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15" name="Group 39"/>
          <p:cNvGrpSpPr>
            <a:grpSpLocks/>
          </p:cNvGrpSpPr>
          <p:nvPr/>
        </p:nvGrpSpPr>
        <p:grpSpPr bwMode="auto">
          <a:xfrm>
            <a:off x="3581400" y="3702050"/>
            <a:ext cx="598488" cy="1476375"/>
            <a:chOff x="1930" y="2190"/>
            <a:chExt cx="377" cy="930"/>
          </a:xfrm>
        </p:grpSpPr>
        <p:sp>
          <p:nvSpPr>
            <p:cNvPr id="22590"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2591"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92"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19" name="Group 43"/>
          <p:cNvGrpSpPr>
            <a:grpSpLocks/>
          </p:cNvGrpSpPr>
          <p:nvPr/>
        </p:nvGrpSpPr>
        <p:grpSpPr bwMode="auto">
          <a:xfrm>
            <a:off x="2981325" y="3702050"/>
            <a:ext cx="600075" cy="1476375"/>
            <a:chOff x="1552" y="2190"/>
            <a:chExt cx="378" cy="930"/>
          </a:xfrm>
        </p:grpSpPr>
        <p:sp>
          <p:nvSpPr>
            <p:cNvPr id="22587"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88"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2589"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4223" name="Group 47"/>
          <p:cNvGrpSpPr>
            <a:grpSpLocks/>
          </p:cNvGrpSpPr>
          <p:nvPr/>
        </p:nvGrpSpPr>
        <p:grpSpPr bwMode="auto">
          <a:xfrm>
            <a:off x="2382838" y="3702050"/>
            <a:ext cx="598487" cy="1476375"/>
            <a:chOff x="1117" y="1948"/>
            <a:chExt cx="377" cy="930"/>
          </a:xfrm>
        </p:grpSpPr>
        <p:sp>
          <p:nvSpPr>
            <p:cNvPr id="22584"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85"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2586"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sp>
        <p:nvSpPr>
          <p:cNvPr id="434227" name="Rectangle 51"/>
          <p:cNvSpPr>
            <a:spLocks noChangeArrowheads="1"/>
          </p:cNvSpPr>
          <p:nvPr/>
        </p:nvSpPr>
        <p:spPr bwMode="auto">
          <a:xfrm>
            <a:off x="8375650"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4228" name="Rectangle 52"/>
          <p:cNvSpPr>
            <a:spLocks noChangeArrowheads="1"/>
          </p:cNvSpPr>
          <p:nvPr/>
        </p:nvSpPr>
        <p:spPr bwMode="auto">
          <a:xfrm>
            <a:off x="7777163" y="29718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4229" name="Rectangle 53"/>
          <p:cNvSpPr>
            <a:spLocks noChangeArrowheads="1"/>
          </p:cNvSpPr>
          <p:nvPr/>
        </p:nvSpPr>
        <p:spPr bwMode="auto">
          <a:xfrm>
            <a:off x="7177088"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4230" name="Rectangle 54"/>
          <p:cNvSpPr>
            <a:spLocks noChangeArrowheads="1"/>
          </p:cNvSpPr>
          <p:nvPr/>
        </p:nvSpPr>
        <p:spPr bwMode="auto">
          <a:xfrm>
            <a:off x="6578600" y="29718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4231" name="Rectangle 55"/>
          <p:cNvSpPr>
            <a:spLocks noChangeArrowheads="1"/>
          </p:cNvSpPr>
          <p:nvPr/>
        </p:nvSpPr>
        <p:spPr bwMode="auto">
          <a:xfrm>
            <a:off x="5978525" y="2971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4232" name="Rectangle 56"/>
          <p:cNvSpPr>
            <a:spLocks noChangeArrowheads="1"/>
          </p:cNvSpPr>
          <p:nvPr/>
        </p:nvSpPr>
        <p:spPr bwMode="auto">
          <a:xfrm>
            <a:off x="5380038" y="29718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4233" name="Rectangle 57"/>
          <p:cNvSpPr>
            <a:spLocks noChangeArrowheads="1"/>
          </p:cNvSpPr>
          <p:nvPr/>
        </p:nvSpPr>
        <p:spPr bwMode="auto">
          <a:xfrm>
            <a:off x="4779963"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4234" name="Rectangle 58"/>
          <p:cNvSpPr>
            <a:spLocks noChangeArrowheads="1"/>
          </p:cNvSpPr>
          <p:nvPr/>
        </p:nvSpPr>
        <p:spPr bwMode="auto">
          <a:xfrm>
            <a:off x="4179888" y="2971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4235" name="Rectangle 59"/>
          <p:cNvSpPr>
            <a:spLocks noChangeArrowheads="1"/>
          </p:cNvSpPr>
          <p:nvPr/>
        </p:nvSpPr>
        <p:spPr bwMode="auto">
          <a:xfrm>
            <a:off x="3581400" y="29718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4236" name="Rectangle 60"/>
          <p:cNvSpPr>
            <a:spLocks noChangeArrowheads="1"/>
          </p:cNvSpPr>
          <p:nvPr/>
        </p:nvSpPr>
        <p:spPr bwMode="auto">
          <a:xfrm>
            <a:off x="2981325"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4237" name="Rectangle 61"/>
          <p:cNvSpPr>
            <a:spLocks noChangeArrowheads="1"/>
          </p:cNvSpPr>
          <p:nvPr/>
        </p:nvSpPr>
        <p:spPr bwMode="auto">
          <a:xfrm>
            <a:off x="2382838" y="29718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nvGrpSpPr>
          <p:cNvPr id="434238" name="Group 62"/>
          <p:cNvGrpSpPr>
            <a:grpSpLocks/>
          </p:cNvGrpSpPr>
          <p:nvPr/>
        </p:nvGrpSpPr>
        <p:grpSpPr bwMode="auto">
          <a:xfrm>
            <a:off x="1371600" y="2971800"/>
            <a:ext cx="7604125" cy="2206625"/>
            <a:chOff x="538" y="1440"/>
            <a:chExt cx="4790" cy="1390"/>
          </a:xfrm>
        </p:grpSpPr>
        <p:sp>
          <p:nvSpPr>
            <p:cNvPr id="22562" name="Rectangle 63"/>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2563" name="Rectangle 64"/>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2564" name="Rectangle 65"/>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2565" name="Rectangle 66"/>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buFont typeface="Wingdings" pitchFamily="2" charset="2"/>
                <a:buNone/>
              </a:pPr>
              <a:r>
                <a:rPr lang="en-US" altLang="zh-CN" sz="2000"/>
                <a:t>Ref:</a:t>
              </a:r>
            </a:p>
            <a:p>
              <a:pPr eaLnBrk="1" hangingPunct="1">
                <a:buFont typeface="Wingdings" pitchFamily="2" charset="2"/>
                <a:buNone/>
              </a:pPr>
              <a:r>
                <a:rPr lang="en-US" altLang="zh-CN" sz="2000"/>
                <a:t>Page:</a:t>
              </a:r>
            </a:p>
          </p:txBody>
        </p:sp>
        <p:sp>
          <p:nvSpPr>
            <p:cNvPr id="22566" name="Line 67"/>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7" name="Line 68"/>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8" name="Line 69"/>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69" name="Line 70"/>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0" name="Line 71"/>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1" name="Line 72"/>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2" name="Line 73"/>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3" name="Line 74"/>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4" name="Line 75"/>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5" name="Line 76"/>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6" name="Line 77"/>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7" name="Line 78"/>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8" name="Line 79"/>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79" name="Line 80"/>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0" name="Line 81"/>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1" name="Line 82"/>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2" name="Line 83"/>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2583" name="Line 84"/>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4261" name="Group 85"/>
          <p:cNvGrpSpPr>
            <a:grpSpLocks/>
          </p:cNvGrpSpPr>
          <p:nvPr/>
        </p:nvGrpSpPr>
        <p:grpSpPr bwMode="auto">
          <a:xfrm>
            <a:off x="977900" y="5257800"/>
            <a:ext cx="7543800" cy="603250"/>
            <a:chOff x="624" y="3680"/>
            <a:chExt cx="4752" cy="380"/>
          </a:xfrm>
        </p:grpSpPr>
        <p:sp>
          <p:nvSpPr>
            <p:cNvPr id="22560" name="Rectangle 8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本实例，</a:t>
              </a:r>
              <a:r>
                <a:rPr lang="en-US" altLang="zh-CN" sz="2400"/>
                <a:t>MIN</a:t>
              </a:r>
              <a:r>
                <a:rPr lang="zh-CN" altLang="en-US" sz="2400"/>
                <a:t>导致</a:t>
              </a:r>
              <a:r>
                <a:rPr lang="en-US" altLang="zh-CN" sz="2400"/>
                <a:t>5</a:t>
              </a:r>
              <a:r>
                <a:rPr lang="zh-CN" altLang="en-US" sz="2400"/>
                <a:t>次缺页</a:t>
              </a:r>
              <a:endParaRPr lang="zh-CN" altLang="en-US" sz="2400">
                <a:solidFill>
                  <a:srgbClr val="FF0000"/>
                </a:solidFill>
              </a:endParaRPr>
            </a:p>
          </p:txBody>
        </p:sp>
        <p:pic>
          <p:nvPicPr>
            <p:cNvPr id="22561" name="Picture 8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4264" name="Group 88"/>
          <p:cNvGrpSpPr>
            <a:grpSpLocks/>
          </p:cNvGrpSpPr>
          <p:nvPr/>
        </p:nvGrpSpPr>
        <p:grpSpPr bwMode="auto">
          <a:xfrm>
            <a:off x="977900" y="5797550"/>
            <a:ext cx="7543800" cy="603250"/>
            <a:chOff x="624" y="3680"/>
            <a:chExt cx="4752" cy="380"/>
          </a:xfrm>
        </p:grpSpPr>
        <p:sp>
          <p:nvSpPr>
            <p:cNvPr id="22558" name="Rectangle 8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rPr>
                <a:t>可惜，</a:t>
              </a:r>
              <a:r>
                <a:rPr lang="en-US" altLang="zh-CN" sz="2400">
                  <a:solidFill>
                    <a:srgbClr val="FF0000"/>
                  </a:solidFill>
                </a:rPr>
                <a:t>MIN</a:t>
              </a:r>
              <a:r>
                <a:rPr lang="zh-CN" altLang="en-US" sz="2400">
                  <a:solidFill>
                    <a:srgbClr val="FF0000"/>
                  </a:solidFill>
                </a:rPr>
                <a:t>需要知道将来发生的事</a:t>
              </a:r>
              <a:r>
                <a:rPr lang="en-US" altLang="zh-CN" sz="2400">
                  <a:solidFill>
                    <a:srgbClr val="FF0000"/>
                  </a:solidFill>
                </a:rPr>
                <a:t>… </a:t>
              </a:r>
              <a:r>
                <a:rPr lang="zh-CN" altLang="en-US" sz="2400">
                  <a:solidFill>
                    <a:srgbClr val="FF0000"/>
                  </a:solidFill>
                </a:rPr>
                <a:t>怎么办</a:t>
              </a:r>
              <a:r>
                <a:rPr lang="en-US" altLang="zh-CN" sz="2400">
                  <a:solidFill>
                    <a:srgbClr val="FF0000"/>
                  </a:solidFill>
                </a:rPr>
                <a:t>?</a:t>
              </a:r>
            </a:p>
          </p:txBody>
        </p:sp>
        <p:pic>
          <p:nvPicPr>
            <p:cNvPr id="22559" name="Picture 90"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dissolve">
                                      <p:cBhvr>
                                        <p:cTn id="7" dur="500"/>
                                        <p:tgtEl>
                                          <p:spTgt spid="434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dissolve">
                                      <p:cBhvr>
                                        <p:cTn id="12" dur="500"/>
                                        <p:tgtEl>
                                          <p:spTgt spid="434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434238"/>
                                        </p:tgtEl>
                                        <p:attrNameLst>
                                          <p:attrName>style.visibility</p:attrName>
                                        </p:attrNameLst>
                                      </p:cBhvr>
                                      <p:to>
                                        <p:strVal val="visible"/>
                                      </p:to>
                                    </p:set>
                                    <p:anim calcmode="lin" valueType="num">
                                      <p:cBhvr additive="base">
                                        <p:cTn id="17" dur="500" fill="hold"/>
                                        <p:tgtEl>
                                          <p:spTgt spid="434238"/>
                                        </p:tgtEl>
                                        <p:attrNameLst>
                                          <p:attrName>ppt_x</p:attrName>
                                        </p:attrNameLst>
                                      </p:cBhvr>
                                      <p:tavLst>
                                        <p:tav tm="0">
                                          <p:val>
                                            <p:strVal val="1+#ppt_w/2"/>
                                          </p:val>
                                        </p:tav>
                                        <p:tav tm="100000">
                                          <p:val>
                                            <p:strVal val="#ppt_x"/>
                                          </p:val>
                                        </p:tav>
                                      </p:tavLst>
                                    </p:anim>
                                    <p:anim calcmode="lin" valueType="num">
                                      <p:cBhvr additive="base">
                                        <p:cTn id="18" dur="500" fill="hold"/>
                                        <p:tgtEl>
                                          <p:spTgt spid="43423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42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42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42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342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42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342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42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342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423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342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423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3420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423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3419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423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3419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3422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3419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422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43418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422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43418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nodeType="clickEffect">
                                  <p:stCondLst>
                                    <p:cond delay="0"/>
                                  </p:stCondLst>
                                  <p:childTnLst>
                                    <p:set>
                                      <p:cBhvr>
                                        <p:cTn id="110" dur="1" fill="hold">
                                          <p:stCondLst>
                                            <p:cond delay="0"/>
                                          </p:stCondLst>
                                        </p:cTn>
                                        <p:tgtEl>
                                          <p:spTgt spid="434261"/>
                                        </p:tgtEl>
                                        <p:attrNameLst>
                                          <p:attrName>style.visibility</p:attrName>
                                        </p:attrNameLst>
                                      </p:cBhvr>
                                      <p:to>
                                        <p:strVal val="visible"/>
                                      </p:to>
                                    </p:set>
                                    <p:animEffect transition="in" filter="dissolve">
                                      <p:cBhvr>
                                        <p:cTn id="111" dur="500"/>
                                        <p:tgtEl>
                                          <p:spTgt spid="43426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nodeType="clickEffect">
                                  <p:stCondLst>
                                    <p:cond delay="0"/>
                                  </p:stCondLst>
                                  <p:childTnLst>
                                    <p:set>
                                      <p:cBhvr>
                                        <p:cTn id="115" dur="1" fill="hold">
                                          <p:stCondLst>
                                            <p:cond delay="0"/>
                                          </p:stCondLst>
                                        </p:cTn>
                                        <p:tgtEl>
                                          <p:spTgt spid="434264"/>
                                        </p:tgtEl>
                                        <p:attrNameLst>
                                          <p:attrName>style.visibility</p:attrName>
                                        </p:attrNameLst>
                                      </p:cBhvr>
                                      <p:to>
                                        <p:strVal val="visible"/>
                                      </p:to>
                                    </p:set>
                                    <p:animEffect transition="in" filter="dissolve">
                                      <p:cBhvr>
                                        <p:cTn id="116" dur="500"/>
                                        <p:tgtEl>
                                          <p:spTgt spid="43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227" grpId="0"/>
      <p:bldP spid="434228" grpId="0"/>
      <p:bldP spid="434229" grpId="0"/>
      <p:bldP spid="434230" grpId="0"/>
      <p:bldP spid="434231" grpId="0"/>
      <p:bldP spid="434232" grpId="0"/>
      <p:bldP spid="434233" grpId="0"/>
      <p:bldP spid="434234" grpId="0"/>
      <p:bldP spid="434235" grpId="0"/>
      <p:bldP spid="434236" grpId="0"/>
      <p:bldP spid="4342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04800"/>
            <a:ext cx="8229600" cy="676275"/>
          </a:xfrm>
        </p:spPr>
        <p:txBody>
          <a:bodyPr/>
          <a:lstStyle/>
          <a:p>
            <a:pPr eaLnBrk="1" hangingPunct="1"/>
            <a:r>
              <a:rPr lang="en-US" altLang="zh-CN" sz="3200" smtClean="0">
                <a:sym typeface="Symbol" pitchFamily="18" charset="2"/>
              </a:rPr>
              <a:t>LRU</a:t>
            </a:r>
            <a:r>
              <a:rPr lang="zh-CN" altLang="en-US" sz="3200" smtClean="0">
                <a:sym typeface="Symbol" pitchFamily="18" charset="2"/>
              </a:rPr>
              <a:t>页面置换</a:t>
            </a:r>
            <a:r>
              <a:rPr lang="en-US" altLang="zh-CN" sz="3200" smtClean="0">
                <a:sym typeface="Symbol" pitchFamily="18" charset="2"/>
              </a:rPr>
              <a:t>(</a:t>
            </a:r>
            <a:r>
              <a:rPr lang="en-US" altLang="zh-CN" sz="3200" smtClean="0">
                <a:solidFill>
                  <a:srgbClr val="FF0000"/>
                </a:solidFill>
                <a:sym typeface="Symbol" pitchFamily="18" charset="2"/>
              </a:rPr>
              <a:t>OPT</a:t>
            </a:r>
            <a:r>
              <a:rPr lang="zh-CN" altLang="en-US" sz="3200" smtClean="0">
                <a:solidFill>
                  <a:srgbClr val="FF0000"/>
                </a:solidFill>
                <a:sym typeface="Symbol" pitchFamily="18" charset="2"/>
              </a:rPr>
              <a:t>的可实现的近似算法</a:t>
            </a:r>
            <a:r>
              <a:rPr lang="en-US" altLang="zh-CN" sz="3200" smtClean="0">
                <a:sym typeface="Symbol" pitchFamily="18" charset="2"/>
              </a:rPr>
              <a:t>)</a:t>
            </a:r>
            <a:endParaRPr lang="zh-CN" altLang="zh-CN" sz="3200" smtClean="0">
              <a:sym typeface="Symbol" pitchFamily="18" charset="2"/>
            </a:endParaRPr>
          </a:p>
        </p:txBody>
      </p:sp>
      <p:sp>
        <p:nvSpPr>
          <p:cNvPr id="435203"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用过去的历史预测将来。</a:t>
            </a:r>
            <a:r>
              <a:rPr lang="en-US" altLang="zh-CN">
                <a:solidFill>
                  <a:srgbClr val="FF0000"/>
                </a:solidFill>
              </a:rPr>
              <a:t>LRU</a:t>
            </a:r>
            <a:r>
              <a:rPr lang="zh-CN" altLang="en-US"/>
              <a:t>算法</a:t>
            </a:r>
            <a:r>
              <a:rPr lang="en-US" altLang="zh-CN"/>
              <a:t>: </a:t>
            </a:r>
            <a:r>
              <a:rPr lang="zh-CN" altLang="en-US"/>
              <a:t>选</a:t>
            </a:r>
            <a:r>
              <a:rPr lang="zh-CN" altLang="en-US">
                <a:solidFill>
                  <a:srgbClr val="FF0000"/>
                </a:solidFill>
              </a:rPr>
              <a:t>最近最长时间没有使用</a:t>
            </a:r>
            <a:r>
              <a:rPr lang="zh-CN" altLang="en-US"/>
              <a:t>的页淘汰</a:t>
            </a:r>
            <a:r>
              <a:rPr lang="en-US" altLang="zh-CN"/>
              <a:t>(</a:t>
            </a:r>
            <a:r>
              <a:rPr lang="zh-CN" altLang="en-US"/>
              <a:t>也称</a:t>
            </a:r>
            <a:r>
              <a:rPr lang="zh-CN" altLang="en-US">
                <a:solidFill>
                  <a:srgbClr val="FF0000"/>
                </a:solidFill>
              </a:rPr>
              <a:t>最近最少使用</a:t>
            </a:r>
            <a:r>
              <a:rPr lang="en-US" altLang="zh-CN"/>
              <a:t>)</a:t>
            </a:r>
            <a:r>
              <a:rPr lang="zh-CN" altLang="en-US"/>
              <a:t>。</a:t>
            </a:r>
          </a:p>
        </p:txBody>
      </p:sp>
      <p:grpSp>
        <p:nvGrpSpPr>
          <p:cNvPr id="435204" name="Group 4"/>
          <p:cNvGrpSpPr>
            <a:grpSpLocks/>
          </p:cNvGrpSpPr>
          <p:nvPr/>
        </p:nvGrpSpPr>
        <p:grpSpPr bwMode="auto">
          <a:xfrm>
            <a:off x="987425" y="2286000"/>
            <a:ext cx="7543800" cy="1114425"/>
            <a:chOff x="624" y="3680"/>
            <a:chExt cx="4752" cy="702"/>
          </a:xfrm>
        </p:grpSpPr>
        <p:sp>
          <p:nvSpPr>
            <p:cNvPr id="23643" name="Rectangle 5"/>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a:p>
              <a:pPr lvl="1" eaLnBrk="1" hangingPunct="1">
                <a:lnSpc>
                  <a:spcPct val="140000"/>
                </a:lnSpc>
                <a:spcBef>
                  <a:spcPct val="0"/>
                </a:spcBef>
                <a:buClrTx/>
                <a:buSzTx/>
                <a:buFontTx/>
                <a:buNone/>
              </a:pPr>
              <a:endParaRPr lang="en-US" altLang="zh-CN" sz="2400">
                <a:solidFill>
                  <a:srgbClr val="FF0000"/>
                </a:solidFill>
              </a:endParaRPr>
            </a:p>
          </p:txBody>
        </p:sp>
        <p:pic>
          <p:nvPicPr>
            <p:cNvPr id="23644"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5207" name="Group 7"/>
          <p:cNvGrpSpPr>
            <a:grpSpLocks/>
          </p:cNvGrpSpPr>
          <p:nvPr/>
        </p:nvGrpSpPr>
        <p:grpSpPr bwMode="auto">
          <a:xfrm>
            <a:off x="8375650" y="3702050"/>
            <a:ext cx="600075" cy="1476375"/>
            <a:chOff x="4950" y="2190"/>
            <a:chExt cx="378" cy="930"/>
          </a:xfrm>
        </p:grpSpPr>
        <p:sp>
          <p:nvSpPr>
            <p:cNvPr id="23640" name="Rectangle 8"/>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41" name="Rectangle 9"/>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42" name="Rectangle 10"/>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11" name="Group 11"/>
          <p:cNvGrpSpPr>
            <a:grpSpLocks/>
          </p:cNvGrpSpPr>
          <p:nvPr/>
        </p:nvGrpSpPr>
        <p:grpSpPr bwMode="auto">
          <a:xfrm>
            <a:off x="7777163" y="3702050"/>
            <a:ext cx="598487" cy="1476375"/>
            <a:chOff x="4573" y="2190"/>
            <a:chExt cx="377" cy="930"/>
          </a:xfrm>
        </p:grpSpPr>
        <p:sp>
          <p:nvSpPr>
            <p:cNvPr id="23637" name="Rectangle 12"/>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8" name="Rectangle 13"/>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9" name="Rectangle 14"/>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grpSp>
      <p:grpSp>
        <p:nvGrpSpPr>
          <p:cNvPr id="435215" name="Group 15"/>
          <p:cNvGrpSpPr>
            <a:grpSpLocks/>
          </p:cNvGrpSpPr>
          <p:nvPr/>
        </p:nvGrpSpPr>
        <p:grpSpPr bwMode="auto">
          <a:xfrm>
            <a:off x="7177088" y="3702050"/>
            <a:ext cx="600075" cy="1476375"/>
            <a:chOff x="4195" y="2190"/>
            <a:chExt cx="378" cy="930"/>
          </a:xfrm>
        </p:grpSpPr>
        <p:sp>
          <p:nvSpPr>
            <p:cNvPr id="23634" name="Rectangle 16"/>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5" name="Rectangle 17"/>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6" name="Rectangle 18"/>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19" name="Group 19"/>
          <p:cNvGrpSpPr>
            <a:grpSpLocks/>
          </p:cNvGrpSpPr>
          <p:nvPr/>
        </p:nvGrpSpPr>
        <p:grpSpPr bwMode="auto">
          <a:xfrm>
            <a:off x="6578600" y="3702050"/>
            <a:ext cx="598488" cy="1476375"/>
            <a:chOff x="3818" y="2190"/>
            <a:chExt cx="377" cy="930"/>
          </a:xfrm>
        </p:grpSpPr>
        <p:sp>
          <p:nvSpPr>
            <p:cNvPr id="23631" name="Rectangle 20"/>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2" name="Rectangle 21"/>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3" name="Rectangle 22"/>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23" name="Group 23"/>
          <p:cNvGrpSpPr>
            <a:grpSpLocks/>
          </p:cNvGrpSpPr>
          <p:nvPr/>
        </p:nvGrpSpPr>
        <p:grpSpPr bwMode="auto">
          <a:xfrm>
            <a:off x="5978525" y="3702050"/>
            <a:ext cx="600075" cy="1476375"/>
            <a:chOff x="3440" y="2190"/>
            <a:chExt cx="378" cy="930"/>
          </a:xfrm>
        </p:grpSpPr>
        <p:sp>
          <p:nvSpPr>
            <p:cNvPr id="23628" name="Rectangle 24"/>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9" name="Rectangle 25"/>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30" name="Rectangle 26"/>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27" name="Group 27"/>
          <p:cNvGrpSpPr>
            <a:grpSpLocks/>
          </p:cNvGrpSpPr>
          <p:nvPr/>
        </p:nvGrpSpPr>
        <p:grpSpPr bwMode="auto">
          <a:xfrm>
            <a:off x="5380038" y="3702050"/>
            <a:ext cx="598487" cy="1476375"/>
            <a:chOff x="3063" y="2190"/>
            <a:chExt cx="377" cy="930"/>
          </a:xfrm>
        </p:grpSpPr>
        <p:sp>
          <p:nvSpPr>
            <p:cNvPr id="23625" name="Rectangle 28"/>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23626" name="Rectangle 29"/>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7" name="Rectangle 30"/>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31" name="Group 31"/>
          <p:cNvGrpSpPr>
            <a:grpSpLocks/>
          </p:cNvGrpSpPr>
          <p:nvPr/>
        </p:nvGrpSpPr>
        <p:grpSpPr bwMode="auto">
          <a:xfrm>
            <a:off x="4779963" y="3702050"/>
            <a:ext cx="600075" cy="1476375"/>
            <a:chOff x="2685" y="2190"/>
            <a:chExt cx="378" cy="930"/>
          </a:xfrm>
        </p:grpSpPr>
        <p:sp>
          <p:nvSpPr>
            <p:cNvPr id="23622" name="Rectangle 32"/>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3" name="Rectangle 33"/>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4" name="Rectangle 34"/>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35" name="Group 35"/>
          <p:cNvGrpSpPr>
            <a:grpSpLocks/>
          </p:cNvGrpSpPr>
          <p:nvPr/>
        </p:nvGrpSpPr>
        <p:grpSpPr bwMode="auto">
          <a:xfrm>
            <a:off x="4179888" y="3702050"/>
            <a:ext cx="600075" cy="1476375"/>
            <a:chOff x="2307" y="2190"/>
            <a:chExt cx="378" cy="930"/>
          </a:xfrm>
        </p:grpSpPr>
        <p:sp>
          <p:nvSpPr>
            <p:cNvPr id="23619" name="Rectangle 36"/>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0" name="Rectangle 37"/>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21" name="Rectangle 38"/>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39" name="Group 39"/>
          <p:cNvGrpSpPr>
            <a:grpSpLocks/>
          </p:cNvGrpSpPr>
          <p:nvPr/>
        </p:nvGrpSpPr>
        <p:grpSpPr bwMode="auto">
          <a:xfrm>
            <a:off x="3581400" y="3702050"/>
            <a:ext cx="598488" cy="1476375"/>
            <a:chOff x="1930" y="2190"/>
            <a:chExt cx="377" cy="930"/>
          </a:xfrm>
        </p:grpSpPr>
        <p:sp>
          <p:nvSpPr>
            <p:cNvPr id="23616" name="Rectangle 40"/>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3617" name="Rectangle 41"/>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18" name="Rectangle 42"/>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43" name="Group 43"/>
          <p:cNvGrpSpPr>
            <a:grpSpLocks/>
          </p:cNvGrpSpPr>
          <p:nvPr/>
        </p:nvGrpSpPr>
        <p:grpSpPr bwMode="auto">
          <a:xfrm>
            <a:off x="2981325" y="3702050"/>
            <a:ext cx="600075" cy="1476375"/>
            <a:chOff x="1552" y="2190"/>
            <a:chExt cx="378" cy="930"/>
          </a:xfrm>
        </p:grpSpPr>
        <p:sp>
          <p:nvSpPr>
            <p:cNvPr id="23613" name="Rectangle 44"/>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14" name="Rectangle 45"/>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3615" name="Rectangle 46"/>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grpSp>
      <p:grpSp>
        <p:nvGrpSpPr>
          <p:cNvPr id="435247" name="Group 47"/>
          <p:cNvGrpSpPr>
            <a:grpSpLocks/>
          </p:cNvGrpSpPr>
          <p:nvPr/>
        </p:nvGrpSpPr>
        <p:grpSpPr bwMode="auto">
          <a:xfrm>
            <a:off x="2382838" y="3702050"/>
            <a:ext cx="598487" cy="1476375"/>
            <a:chOff x="1117" y="1948"/>
            <a:chExt cx="377" cy="930"/>
          </a:xfrm>
        </p:grpSpPr>
        <p:sp>
          <p:nvSpPr>
            <p:cNvPr id="23610" name="Rectangle 48"/>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11" name="Rectangle 49"/>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3612" name="Rectangle 50"/>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sp>
        <p:nvSpPr>
          <p:cNvPr id="435251" name="Rectangle 51"/>
          <p:cNvSpPr>
            <a:spLocks noChangeArrowheads="1"/>
          </p:cNvSpPr>
          <p:nvPr/>
        </p:nvSpPr>
        <p:spPr bwMode="auto">
          <a:xfrm>
            <a:off x="8375650"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5252" name="Rectangle 52"/>
          <p:cNvSpPr>
            <a:spLocks noChangeArrowheads="1"/>
          </p:cNvSpPr>
          <p:nvPr/>
        </p:nvSpPr>
        <p:spPr bwMode="auto">
          <a:xfrm>
            <a:off x="7777163" y="29718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5253" name="Rectangle 53"/>
          <p:cNvSpPr>
            <a:spLocks noChangeArrowheads="1"/>
          </p:cNvSpPr>
          <p:nvPr/>
        </p:nvSpPr>
        <p:spPr bwMode="auto">
          <a:xfrm>
            <a:off x="7177088"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5254" name="Rectangle 54"/>
          <p:cNvSpPr>
            <a:spLocks noChangeArrowheads="1"/>
          </p:cNvSpPr>
          <p:nvPr/>
        </p:nvSpPr>
        <p:spPr bwMode="auto">
          <a:xfrm>
            <a:off x="6578600" y="29718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5255" name="Rectangle 55"/>
          <p:cNvSpPr>
            <a:spLocks noChangeArrowheads="1"/>
          </p:cNvSpPr>
          <p:nvPr/>
        </p:nvSpPr>
        <p:spPr bwMode="auto">
          <a:xfrm>
            <a:off x="5978525" y="2971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5256" name="Rectangle 56"/>
          <p:cNvSpPr>
            <a:spLocks noChangeArrowheads="1"/>
          </p:cNvSpPr>
          <p:nvPr/>
        </p:nvSpPr>
        <p:spPr bwMode="auto">
          <a:xfrm>
            <a:off x="5380038" y="29718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5257" name="Rectangle 57"/>
          <p:cNvSpPr>
            <a:spLocks noChangeArrowheads="1"/>
          </p:cNvSpPr>
          <p:nvPr/>
        </p:nvSpPr>
        <p:spPr bwMode="auto">
          <a:xfrm>
            <a:off x="4779963"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5258" name="Rectangle 58"/>
          <p:cNvSpPr>
            <a:spLocks noChangeArrowheads="1"/>
          </p:cNvSpPr>
          <p:nvPr/>
        </p:nvSpPr>
        <p:spPr bwMode="auto">
          <a:xfrm>
            <a:off x="4179888" y="29718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5259" name="Rectangle 59"/>
          <p:cNvSpPr>
            <a:spLocks noChangeArrowheads="1"/>
          </p:cNvSpPr>
          <p:nvPr/>
        </p:nvSpPr>
        <p:spPr bwMode="auto">
          <a:xfrm>
            <a:off x="3581400" y="29718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5260" name="Rectangle 60"/>
          <p:cNvSpPr>
            <a:spLocks noChangeArrowheads="1"/>
          </p:cNvSpPr>
          <p:nvPr/>
        </p:nvSpPr>
        <p:spPr bwMode="auto">
          <a:xfrm>
            <a:off x="2981325" y="29718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5261" name="Rectangle 61"/>
          <p:cNvSpPr>
            <a:spLocks noChangeArrowheads="1"/>
          </p:cNvSpPr>
          <p:nvPr/>
        </p:nvSpPr>
        <p:spPr bwMode="auto">
          <a:xfrm>
            <a:off x="2382838" y="29718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nvGrpSpPr>
          <p:cNvPr id="435262" name="Group 62"/>
          <p:cNvGrpSpPr>
            <a:grpSpLocks/>
          </p:cNvGrpSpPr>
          <p:nvPr/>
        </p:nvGrpSpPr>
        <p:grpSpPr bwMode="auto">
          <a:xfrm>
            <a:off x="1371600" y="2971800"/>
            <a:ext cx="7604125" cy="2206625"/>
            <a:chOff x="538" y="1440"/>
            <a:chExt cx="4790" cy="1390"/>
          </a:xfrm>
        </p:grpSpPr>
        <p:sp>
          <p:nvSpPr>
            <p:cNvPr id="23588" name="Rectangle 63"/>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3589" name="Rectangle 64"/>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3590" name="Rectangle 65"/>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3591" name="Rectangle 66"/>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buFont typeface="Wingdings" pitchFamily="2" charset="2"/>
                <a:buNone/>
              </a:pPr>
              <a:r>
                <a:rPr lang="en-US" altLang="zh-CN" sz="2000"/>
                <a:t>Ref:</a:t>
              </a:r>
            </a:p>
            <a:p>
              <a:pPr eaLnBrk="1" hangingPunct="1">
                <a:buFont typeface="Wingdings" pitchFamily="2" charset="2"/>
                <a:buNone/>
              </a:pPr>
              <a:r>
                <a:rPr lang="en-US" altLang="zh-CN" sz="2000"/>
                <a:t>Page:</a:t>
              </a:r>
            </a:p>
          </p:txBody>
        </p:sp>
        <p:sp>
          <p:nvSpPr>
            <p:cNvPr id="23592" name="Line 67"/>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3" name="Line 68"/>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4" name="Line 69"/>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5" name="Line 70"/>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6" name="Line 71"/>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7" name="Line 72"/>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8" name="Line 73"/>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599" name="Line 74"/>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0" name="Line 75"/>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1" name="Line 76"/>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2" name="Line 77"/>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3" name="Line 78"/>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4" name="Line 79"/>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5" name="Line 80"/>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6" name="Line 81"/>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7" name="Line 82"/>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8" name="Line 83"/>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3609" name="Line 84"/>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grpSp>
        <p:nvGrpSpPr>
          <p:cNvPr id="435285" name="Group 85"/>
          <p:cNvGrpSpPr>
            <a:grpSpLocks/>
          </p:cNvGrpSpPr>
          <p:nvPr/>
        </p:nvGrpSpPr>
        <p:grpSpPr bwMode="auto">
          <a:xfrm>
            <a:off x="977900" y="5257800"/>
            <a:ext cx="7543800" cy="603250"/>
            <a:chOff x="624" y="3680"/>
            <a:chExt cx="4752" cy="380"/>
          </a:xfrm>
        </p:grpSpPr>
        <p:sp>
          <p:nvSpPr>
            <p:cNvPr id="23586" name="Rectangle 8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本实例，</a:t>
              </a:r>
              <a:r>
                <a:rPr lang="en-US" altLang="zh-CN" sz="2400"/>
                <a:t>LRU</a:t>
              </a:r>
              <a:r>
                <a:rPr lang="zh-CN" altLang="en-US" sz="2400"/>
                <a:t>也导致</a:t>
              </a:r>
              <a:r>
                <a:rPr lang="en-US" altLang="zh-CN" sz="2400"/>
                <a:t>5</a:t>
              </a:r>
              <a:r>
                <a:rPr lang="zh-CN" altLang="en-US" sz="2400"/>
                <a:t>次缺页</a:t>
              </a:r>
              <a:endParaRPr lang="zh-CN" altLang="en-US" sz="2400">
                <a:solidFill>
                  <a:srgbClr val="FF0000"/>
                </a:solidFill>
              </a:endParaRPr>
            </a:p>
          </p:txBody>
        </p:sp>
        <p:pic>
          <p:nvPicPr>
            <p:cNvPr id="23587" name="Picture 8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5288" name="Group 88"/>
          <p:cNvGrpSpPr>
            <a:grpSpLocks/>
          </p:cNvGrpSpPr>
          <p:nvPr/>
        </p:nvGrpSpPr>
        <p:grpSpPr bwMode="auto">
          <a:xfrm>
            <a:off x="977900" y="5797550"/>
            <a:ext cx="7543800" cy="603250"/>
            <a:chOff x="624" y="3680"/>
            <a:chExt cx="4752" cy="380"/>
          </a:xfrm>
        </p:grpSpPr>
        <p:sp>
          <p:nvSpPr>
            <p:cNvPr id="23584" name="Rectangle 8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olidFill>
                    <a:srgbClr val="FF0000"/>
                  </a:solidFill>
                </a:rPr>
                <a:t>LRU</a:t>
              </a:r>
              <a:r>
                <a:rPr lang="zh-CN" altLang="en-US" sz="2400">
                  <a:solidFill>
                    <a:srgbClr val="FF0000"/>
                  </a:solidFill>
                </a:rPr>
                <a:t>是公认的很好的页置换算法，怎么实现</a:t>
              </a:r>
              <a:r>
                <a:rPr lang="en-US" altLang="zh-CN" sz="2400">
                  <a:solidFill>
                    <a:srgbClr val="FF0000"/>
                  </a:solidFill>
                </a:rPr>
                <a:t>?</a:t>
              </a:r>
            </a:p>
          </p:txBody>
        </p:sp>
        <p:pic>
          <p:nvPicPr>
            <p:cNvPr id="23585" name="Picture 90"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5291" name="AutoShape 91"/>
          <p:cNvSpPr>
            <a:spLocks noChangeArrowheads="1"/>
          </p:cNvSpPr>
          <p:nvPr/>
        </p:nvSpPr>
        <p:spPr bwMode="auto">
          <a:xfrm rot="10800000">
            <a:off x="5791200" y="5334000"/>
            <a:ext cx="3200400" cy="533400"/>
          </a:xfrm>
          <a:prstGeom prst="wedgeRoundRectCallout">
            <a:avLst>
              <a:gd name="adj1" fmla="val 38884"/>
              <a:gd name="adj2" fmla="val 7946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本例和</a:t>
            </a:r>
            <a:r>
              <a:rPr lang="en-US" altLang="zh-CN" sz="2400">
                <a:sym typeface="Symbol" pitchFamily="18" charset="2"/>
              </a:rPr>
              <a:t>OPT</a:t>
            </a:r>
            <a:r>
              <a:rPr lang="zh-CN" altLang="en-US" sz="2400">
                <a:sym typeface="Symbol" pitchFamily="18" charset="2"/>
              </a:rPr>
              <a:t>完全一样</a:t>
            </a:r>
            <a:r>
              <a:rPr lang="en-US" altLang="zh-CN" sz="2400">
                <a:sym typeface="Symbol" pitchFamily="18" charset="2"/>
              </a:rPr>
              <a:t>!</a:t>
            </a:r>
          </a:p>
        </p:txBody>
      </p:sp>
      <p:sp>
        <p:nvSpPr>
          <p:cNvPr id="435292" name="AutoShape 92"/>
          <p:cNvSpPr>
            <a:spLocks noChangeArrowheads="1"/>
          </p:cNvSpPr>
          <p:nvPr/>
        </p:nvSpPr>
        <p:spPr bwMode="auto">
          <a:xfrm rot="10800000">
            <a:off x="4953000" y="228600"/>
            <a:ext cx="3657600" cy="533400"/>
          </a:xfrm>
          <a:prstGeom prst="wedgeRoundRectCallout">
            <a:avLst>
              <a:gd name="adj1" fmla="val 37583"/>
              <a:gd name="adj2" fmla="val -16756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olidFill>
                  <a:srgbClr val="CC0000"/>
                </a:solidFill>
                <a:sym typeface="Symbol" pitchFamily="18" charset="2"/>
              </a:rPr>
              <a:t>L</a:t>
            </a:r>
            <a:r>
              <a:rPr lang="en-US" altLang="zh-CN" sz="2400">
                <a:sym typeface="Symbol" pitchFamily="18" charset="2"/>
              </a:rPr>
              <a:t>east-</a:t>
            </a:r>
            <a:r>
              <a:rPr lang="en-US" altLang="zh-CN" sz="2400">
                <a:solidFill>
                  <a:srgbClr val="CC0000"/>
                </a:solidFill>
                <a:sym typeface="Symbol" pitchFamily="18" charset="2"/>
              </a:rPr>
              <a:t>R</a:t>
            </a:r>
            <a:r>
              <a:rPr lang="en-US" altLang="zh-CN" sz="2400">
                <a:sym typeface="Symbol" pitchFamily="18" charset="2"/>
              </a:rPr>
              <a:t>ecently-</a:t>
            </a:r>
            <a:r>
              <a:rPr lang="en-US" altLang="zh-CN" sz="2400">
                <a:solidFill>
                  <a:srgbClr val="CC0000"/>
                </a:solidFill>
                <a:sym typeface="Symbol" pitchFamily="18" charset="2"/>
              </a:rPr>
              <a:t>U</a:t>
            </a:r>
            <a:r>
              <a:rPr lang="en-US" altLang="zh-CN" sz="2400">
                <a:sym typeface="Symbol" pitchFamily="18" charset="2"/>
              </a:rPr>
              <a:t>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5203"/>
                                        </p:tgtEl>
                                        <p:attrNameLst>
                                          <p:attrName>style.visibility</p:attrName>
                                        </p:attrNameLst>
                                      </p:cBhvr>
                                      <p:to>
                                        <p:strVal val="visible"/>
                                      </p:to>
                                    </p:set>
                                    <p:animEffect transition="in" filter="dissolve">
                                      <p:cBhvr>
                                        <p:cTn id="7" dur="500"/>
                                        <p:tgtEl>
                                          <p:spTgt spid="43520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5292"/>
                                        </p:tgtEl>
                                        <p:attrNameLst>
                                          <p:attrName>style.visibility</p:attrName>
                                        </p:attrNameLst>
                                      </p:cBhvr>
                                      <p:to>
                                        <p:strVal val="visible"/>
                                      </p:to>
                                    </p:set>
                                    <p:animEffect transition="in" filter="dissolve">
                                      <p:cBhvr>
                                        <p:cTn id="11" dur="500"/>
                                        <p:tgtEl>
                                          <p:spTgt spid="4352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35204"/>
                                        </p:tgtEl>
                                        <p:attrNameLst>
                                          <p:attrName>style.visibility</p:attrName>
                                        </p:attrNameLst>
                                      </p:cBhvr>
                                      <p:to>
                                        <p:strVal val="visible"/>
                                      </p:to>
                                    </p:set>
                                    <p:animEffect transition="in" filter="dissolve">
                                      <p:cBhvr>
                                        <p:cTn id="16" dur="500"/>
                                        <p:tgtEl>
                                          <p:spTgt spid="435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435262"/>
                                        </p:tgtEl>
                                        <p:attrNameLst>
                                          <p:attrName>style.visibility</p:attrName>
                                        </p:attrNameLst>
                                      </p:cBhvr>
                                      <p:to>
                                        <p:strVal val="visible"/>
                                      </p:to>
                                    </p:set>
                                    <p:anim calcmode="lin" valueType="num">
                                      <p:cBhvr additive="base">
                                        <p:cTn id="21" dur="500" fill="hold"/>
                                        <p:tgtEl>
                                          <p:spTgt spid="435262"/>
                                        </p:tgtEl>
                                        <p:attrNameLst>
                                          <p:attrName>ppt_x</p:attrName>
                                        </p:attrNameLst>
                                      </p:cBhvr>
                                      <p:tavLst>
                                        <p:tav tm="0">
                                          <p:val>
                                            <p:strVal val="1+#ppt_w/2"/>
                                          </p:val>
                                        </p:tav>
                                        <p:tav tm="100000">
                                          <p:val>
                                            <p:strVal val="#ppt_x"/>
                                          </p:val>
                                        </p:tav>
                                      </p:tavLst>
                                    </p:anim>
                                    <p:anim calcmode="lin" valueType="num">
                                      <p:cBhvr additive="base">
                                        <p:cTn id="22" dur="500" fill="hold"/>
                                        <p:tgtEl>
                                          <p:spTgt spid="43526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52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52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526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52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525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3523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525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352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525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523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525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3522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525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3522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525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3521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525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3521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3525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43521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52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43520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9" presetClass="entr" presetSubtype="0" fill="hold" nodeType="clickEffect">
                                  <p:stCondLst>
                                    <p:cond delay="0"/>
                                  </p:stCondLst>
                                  <p:childTnLst>
                                    <p:set>
                                      <p:cBhvr>
                                        <p:cTn id="114" dur="1" fill="hold">
                                          <p:stCondLst>
                                            <p:cond delay="0"/>
                                          </p:stCondLst>
                                        </p:cTn>
                                        <p:tgtEl>
                                          <p:spTgt spid="435285"/>
                                        </p:tgtEl>
                                        <p:attrNameLst>
                                          <p:attrName>style.visibility</p:attrName>
                                        </p:attrNameLst>
                                      </p:cBhvr>
                                      <p:to>
                                        <p:strVal val="visible"/>
                                      </p:to>
                                    </p:set>
                                    <p:animEffect transition="in" filter="dissolve">
                                      <p:cBhvr>
                                        <p:cTn id="115" dur="500"/>
                                        <p:tgtEl>
                                          <p:spTgt spid="43528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5291"/>
                                        </p:tgtEl>
                                        <p:attrNameLst>
                                          <p:attrName>style.visibility</p:attrName>
                                        </p:attrNameLst>
                                      </p:cBhvr>
                                      <p:to>
                                        <p:strVal val="visible"/>
                                      </p:to>
                                    </p:set>
                                    <p:animEffect transition="in" filter="dissolve">
                                      <p:cBhvr>
                                        <p:cTn id="120" dur="500"/>
                                        <p:tgtEl>
                                          <p:spTgt spid="43529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nodeType="clickEffect">
                                  <p:stCondLst>
                                    <p:cond delay="0"/>
                                  </p:stCondLst>
                                  <p:childTnLst>
                                    <p:set>
                                      <p:cBhvr>
                                        <p:cTn id="124" dur="1" fill="hold">
                                          <p:stCondLst>
                                            <p:cond delay="0"/>
                                          </p:stCondLst>
                                        </p:cTn>
                                        <p:tgtEl>
                                          <p:spTgt spid="435288"/>
                                        </p:tgtEl>
                                        <p:attrNameLst>
                                          <p:attrName>style.visibility</p:attrName>
                                        </p:attrNameLst>
                                      </p:cBhvr>
                                      <p:to>
                                        <p:strVal val="visible"/>
                                      </p:to>
                                    </p:set>
                                    <p:animEffect transition="in" filter="dissolve">
                                      <p:cBhvr>
                                        <p:cTn id="125" dur="500"/>
                                        <p:tgtEl>
                                          <p:spTgt spid="435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p:bldP spid="435251" grpId="0"/>
      <p:bldP spid="435252" grpId="0"/>
      <p:bldP spid="435253" grpId="0"/>
      <p:bldP spid="435254" grpId="0"/>
      <p:bldP spid="435255" grpId="0"/>
      <p:bldP spid="435256" grpId="0"/>
      <p:bldP spid="435257" grpId="0"/>
      <p:bldP spid="435258" grpId="0"/>
      <p:bldP spid="435259" grpId="0"/>
      <p:bldP spid="435260" grpId="0"/>
      <p:bldP spid="435261" grpId="0"/>
      <p:bldP spid="435291" grpId="0" animBg="1"/>
      <p:bldP spid="43529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04800"/>
            <a:ext cx="8229600" cy="676275"/>
          </a:xfrm>
        </p:spPr>
        <p:txBody>
          <a:bodyPr/>
          <a:lstStyle/>
          <a:p>
            <a:pPr eaLnBrk="1" hangingPunct="1"/>
            <a:r>
              <a:rPr lang="en-US" altLang="zh-CN" sz="3200" smtClean="0">
                <a:sym typeface="Symbol" pitchFamily="18" charset="2"/>
              </a:rPr>
              <a:t>LRU</a:t>
            </a:r>
            <a:r>
              <a:rPr lang="zh-CN" altLang="en-US" sz="3200" smtClean="0">
                <a:sym typeface="Symbol" pitchFamily="18" charset="2"/>
              </a:rPr>
              <a:t>的准确实现方法</a:t>
            </a:r>
            <a:r>
              <a:rPr lang="en-US" altLang="zh-CN" sz="3200" smtClean="0">
                <a:sym typeface="Symbol" pitchFamily="18" charset="2"/>
              </a:rPr>
              <a:t>1:</a:t>
            </a:r>
            <a:r>
              <a:rPr lang="zh-CN" altLang="en-US" sz="3200" smtClean="0">
                <a:solidFill>
                  <a:srgbClr val="FF0000"/>
                </a:solidFill>
                <a:sym typeface="Symbol" pitchFamily="18" charset="2"/>
              </a:rPr>
              <a:t>计数器法</a:t>
            </a:r>
            <a:endParaRPr lang="zh-CN" altLang="zh-CN" sz="3200" smtClean="0">
              <a:solidFill>
                <a:srgbClr val="FF0000"/>
              </a:solidFill>
              <a:sym typeface="Symbol" pitchFamily="18" charset="2"/>
            </a:endParaRPr>
          </a:p>
        </p:txBody>
      </p:sp>
      <p:sp>
        <p:nvSpPr>
          <p:cNvPr id="436227" name="Rectangle 3"/>
          <p:cNvSpPr>
            <a:spLocks noChangeArrowheads="1"/>
          </p:cNvSpPr>
          <p:nvPr/>
        </p:nvSpPr>
        <p:spPr bwMode="auto">
          <a:xfrm>
            <a:off x="307975" y="10779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90000"/>
              </a:lnSpc>
            </a:pPr>
            <a:r>
              <a:rPr lang="zh-CN" altLang="en-US" sz="2400"/>
              <a:t>每页维护一个时间戳</a:t>
            </a:r>
            <a:r>
              <a:rPr lang="en-US" altLang="zh-CN" sz="2400"/>
              <a:t>(</a:t>
            </a:r>
            <a:r>
              <a:rPr lang="en-US" altLang="zh-CN" sz="2400">
                <a:solidFill>
                  <a:srgbClr val="FF0000"/>
                </a:solidFill>
              </a:rPr>
              <a:t>time stamp</a:t>
            </a:r>
            <a:r>
              <a:rPr lang="en-US" altLang="zh-CN" sz="2400"/>
              <a:t>)</a:t>
            </a:r>
            <a:r>
              <a:rPr lang="zh-CN" altLang="en-US" sz="2400"/>
              <a:t>，即计数器</a:t>
            </a:r>
            <a:endParaRPr lang="zh-CN" altLang="en-US" sz="1800"/>
          </a:p>
        </p:txBody>
      </p:sp>
      <p:grpSp>
        <p:nvGrpSpPr>
          <p:cNvPr id="436228" name="Group 4"/>
          <p:cNvGrpSpPr>
            <a:grpSpLocks/>
          </p:cNvGrpSpPr>
          <p:nvPr/>
        </p:nvGrpSpPr>
        <p:grpSpPr bwMode="auto">
          <a:xfrm>
            <a:off x="466725" y="2025650"/>
            <a:ext cx="7543800" cy="603250"/>
            <a:chOff x="624" y="3680"/>
            <a:chExt cx="4752" cy="380"/>
          </a:xfrm>
        </p:grpSpPr>
        <p:sp>
          <p:nvSpPr>
            <p:cNvPr id="24703"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p:txBody>
        </p:sp>
        <p:pic>
          <p:nvPicPr>
            <p:cNvPr id="24704"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6231" name="Rectangle 7"/>
          <p:cNvSpPr>
            <a:spLocks noChangeArrowheads="1"/>
          </p:cNvSpPr>
          <p:nvPr/>
        </p:nvSpPr>
        <p:spPr bwMode="auto">
          <a:xfrm>
            <a:off x="8086725" y="24701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6232" name="Rectangle 8"/>
          <p:cNvSpPr>
            <a:spLocks noChangeArrowheads="1"/>
          </p:cNvSpPr>
          <p:nvPr/>
        </p:nvSpPr>
        <p:spPr bwMode="auto">
          <a:xfrm>
            <a:off x="7488238" y="247015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6233" name="Rectangle 9"/>
          <p:cNvSpPr>
            <a:spLocks noChangeArrowheads="1"/>
          </p:cNvSpPr>
          <p:nvPr/>
        </p:nvSpPr>
        <p:spPr bwMode="auto">
          <a:xfrm>
            <a:off x="6888163" y="24701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6234" name="Rectangle 10"/>
          <p:cNvSpPr>
            <a:spLocks noChangeArrowheads="1"/>
          </p:cNvSpPr>
          <p:nvPr/>
        </p:nvSpPr>
        <p:spPr bwMode="auto">
          <a:xfrm>
            <a:off x="6289675" y="247015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6235" name="Rectangle 11"/>
          <p:cNvSpPr>
            <a:spLocks noChangeArrowheads="1"/>
          </p:cNvSpPr>
          <p:nvPr/>
        </p:nvSpPr>
        <p:spPr bwMode="auto">
          <a:xfrm>
            <a:off x="5689600" y="247015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6236" name="Rectangle 12"/>
          <p:cNvSpPr>
            <a:spLocks noChangeArrowheads="1"/>
          </p:cNvSpPr>
          <p:nvPr/>
        </p:nvSpPr>
        <p:spPr bwMode="auto">
          <a:xfrm>
            <a:off x="5091113" y="247015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6237" name="Rectangle 13"/>
          <p:cNvSpPr>
            <a:spLocks noChangeArrowheads="1"/>
          </p:cNvSpPr>
          <p:nvPr/>
        </p:nvSpPr>
        <p:spPr bwMode="auto">
          <a:xfrm>
            <a:off x="4491038" y="24701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6238" name="Rectangle 14"/>
          <p:cNvSpPr>
            <a:spLocks noChangeArrowheads="1"/>
          </p:cNvSpPr>
          <p:nvPr/>
        </p:nvSpPr>
        <p:spPr bwMode="auto">
          <a:xfrm>
            <a:off x="3890963" y="247015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6239" name="Rectangle 15"/>
          <p:cNvSpPr>
            <a:spLocks noChangeArrowheads="1"/>
          </p:cNvSpPr>
          <p:nvPr/>
        </p:nvSpPr>
        <p:spPr bwMode="auto">
          <a:xfrm>
            <a:off x="3292475" y="247015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6240" name="Rectangle 16"/>
          <p:cNvSpPr>
            <a:spLocks noChangeArrowheads="1"/>
          </p:cNvSpPr>
          <p:nvPr/>
        </p:nvSpPr>
        <p:spPr bwMode="auto">
          <a:xfrm>
            <a:off x="2692400" y="24701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6241" name="Rectangle 17"/>
          <p:cNvSpPr>
            <a:spLocks noChangeArrowheads="1"/>
          </p:cNvSpPr>
          <p:nvPr/>
        </p:nvSpPr>
        <p:spPr bwMode="auto">
          <a:xfrm>
            <a:off x="2093913" y="247015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6242" name="Text Box 18"/>
          <p:cNvSpPr txBox="1">
            <a:spLocks noChangeArrowheads="1"/>
          </p:cNvSpPr>
          <p:nvPr/>
        </p:nvSpPr>
        <p:spPr bwMode="auto">
          <a:xfrm>
            <a:off x="66675" y="3190875"/>
            <a:ext cx="1219200" cy="831850"/>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time stamp</a:t>
            </a:r>
          </a:p>
        </p:txBody>
      </p:sp>
      <p:grpSp>
        <p:nvGrpSpPr>
          <p:cNvPr id="436243" name="Group 19"/>
          <p:cNvGrpSpPr>
            <a:grpSpLocks/>
          </p:cNvGrpSpPr>
          <p:nvPr/>
        </p:nvGrpSpPr>
        <p:grpSpPr bwMode="auto">
          <a:xfrm>
            <a:off x="1362075" y="2886075"/>
            <a:ext cx="1323975" cy="1838325"/>
            <a:chOff x="864" y="2064"/>
            <a:chExt cx="834" cy="1158"/>
          </a:xfrm>
        </p:grpSpPr>
        <p:grpSp>
          <p:nvGrpSpPr>
            <p:cNvPr id="24690" name="Group 20"/>
            <p:cNvGrpSpPr>
              <a:grpSpLocks/>
            </p:cNvGrpSpPr>
            <p:nvPr/>
          </p:nvGrpSpPr>
          <p:grpSpPr bwMode="auto">
            <a:xfrm>
              <a:off x="864" y="2064"/>
              <a:ext cx="798" cy="1158"/>
              <a:chOff x="864" y="2064"/>
              <a:chExt cx="798" cy="1158"/>
            </a:xfrm>
          </p:grpSpPr>
          <p:sp>
            <p:nvSpPr>
              <p:cNvPr id="24693" name="Rectangle 21"/>
              <p:cNvSpPr>
                <a:spLocks noChangeArrowheads="1"/>
              </p:cNvSpPr>
              <p:nvPr/>
            </p:nvSpPr>
            <p:spPr bwMode="auto">
              <a:xfrm>
                <a:off x="1296"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94" name="Text Box 22"/>
              <p:cNvSpPr txBox="1">
                <a:spLocks noChangeArrowheads="1"/>
              </p:cNvSpPr>
              <p:nvPr/>
            </p:nvSpPr>
            <p:spPr bwMode="auto">
              <a:xfrm>
                <a:off x="864" y="2064"/>
                <a:ext cx="432"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A</a:t>
                </a:r>
              </a:p>
            </p:txBody>
          </p:sp>
          <p:sp>
            <p:nvSpPr>
              <p:cNvPr id="24695" name="Text Box 23"/>
              <p:cNvSpPr txBox="1">
                <a:spLocks noChangeArrowheads="1"/>
              </p:cNvSpPr>
              <p:nvPr/>
            </p:nvSpPr>
            <p:spPr bwMode="auto">
              <a:xfrm>
                <a:off x="1296"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1</a:t>
                </a:r>
              </a:p>
            </p:txBody>
          </p:sp>
          <p:sp>
            <p:nvSpPr>
              <p:cNvPr id="24696" name="Rectangle 24"/>
              <p:cNvSpPr>
                <a:spLocks noChangeArrowheads="1"/>
              </p:cNvSpPr>
              <p:nvPr/>
            </p:nvSpPr>
            <p:spPr bwMode="auto">
              <a:xfrm>
                <a:off x="1296"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97" name="Text Box 25"/>
              <p:cNvSpPr txBox="1">
                <a:spLocks noChangeArrowheads="1"/>
              </p:cNvSpPr>
              <p:nvPr/>
            </p:nvSpPr>
            <p:spPr bwMode="auto">
              <a:xfrm>
                <a:off x="864" y="2352"/>
                <a:ext cx="432"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B</a:t>
                </a:r>
              </a:p>
            </p:txBody>
          </p:sp>
          <p:sp>
            <p:nvSpPr>
              <p:cNvPr id="24698" name="Rectangle 26"/>
              <p:cNvSpPr>
                <a:spLocks noChangeArrowheads="1"/>
              </p:cNvSpPr>
              <p:nvPr/>
            </p:nvSpPr>
            <p:spPr bwMode="auto">
              <a:xfrm>
                <a:off x="1296"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99" name="Text Box 27"/>
              <p:cNvSpPr txBox="1">
                <a:spLocks noChangeArrowheads="1"/>
              </p:cNvSpPr>
              <p:nvPr/>
            </p:nvSpPr>
            <p:spPr bwMode="auto">
              <a:xfrm>
                <a:off x="864" y="2640"/>
                <a:ext cx="432"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C</a:t>
                </a:r>
              </a:p>
            </p:txBody>
          </p:sp>
          <p:sp>
            <p:nvSpPr>
              <p:cNvPr id="24700" name="Text Box 28"/>
              <p:cNvSpPr txBox="1">
                <a:spLocks noChangeArrowheads="1"/>
              </p:cNvSpPr>
              <p:nvPr/>
            </p:nvSpPr>
            <p:spPr bwMode="auto">
              <a:xfrm>
                <a:off x="1296"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sp>
            <p:nvSpPr>
              <p:cNvPr id="24701" name="Rectangle 29"/>
              <p:cNvSpPr>
                <a:spLocks noChangeArrowheads="1"/>
              </p:cNvSpPr>
              <p:nvPr/>
            </p:nvSpPr>
            <p:spPr bwMode="auto">
              <a:xfrm>
                <a:off x="1296"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702" name="Text Box 30"/>
              <p:cNvSpPr txBox="1">
                <a:spLocks noChangeArrowheads="1"/>
              </p:cNvSpPr>
              <p:nvPr/>
            </p:nvSpPr>
            <p:spPr bwMode="auto">
              <a:xfrm>
                <a:off x="864" y="2928"/>
                <a:ext cx="432"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olidFill>
                      <a:srgbClr val="FF0000"/>
                    </a:solidFill>
                  </a:rPr>
                  <a:t>D</a:t>
                </a:r>
              </a:p>
            </p:txBody>
          </p:sp>
        </p:grpSp>
        <p:sp>
          <p:nvSpPr>
            <p:cNvPr id="24691" name="Text Box 31"/>
            <p:cNvSpPr txBox="1">
              <a:spLocks noChangeArrowheads="1"/>
            </p:cNvSpPr>
            <p:nvPr/>
          </p:nvSpPr>
          <p:spPr bwMode="auto">
            <a:xfrm>
              <a:off x="1266"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sp>
          <p:nvSpPr>
            <p:cNvPr id="24692" name="Text Box 32"/>
            <p:cNvSpPr txBox="1">
              <a:spLocks noChangeArrowheads="1"/>
            </p:cNvSpPr>
            <p:nvPr/>
          </p:nvSpPr>
          <p:spPr bwMode="auto">
            <a:xfrm>
              <a:off x="1266"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grpSp>
      <p:grpSp>
        <p:nvGrpSpPr>
          <p:cNvPr id="436257" name="Group 33"/>
          <p:cNvGrpSpPr>
            <a:grpSpLocks/>
          </p:cNvGrpSpPr>
          <p:nvPr/>
        </p:nvGrpSpPr>
        <p:grpSpPr bwMode="auto">
          <a:xfrm>
            <a:off x="2619375" y="2886075"/>
            <a:ext cx="685800" cy="1831975"/>
            <a:chOff x="1728" y="2064"/>
            <a:chExt cx="432" cy="1154"/>
          </a:xfrm>
        </p:grpSpPr>
        <p:sp>
          <p:nvSpPr>
            <p:cNvPr id="24682" name="Rectangle 34"/>
            <p:cNvSpPr>
              <a:spLocks noChangeArrowheads="1"/>
            </p:cNvSpPr>
            <p:nvPr/>
          </p:nvSpPr>
          <p:spPr bwMode="auto">
            <a:xfrm>
              <a:off x="1758"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83" name="Text Box 35"/>
            <p:cNvSpPr txBox="1">
              <a:spLocks noChangeArrowheads="1"/>
            </p:cNvSpPr>
            <p:nvPr/>
          </p:nvSpPr>
          <p:spPr bwMode="auto">
            <a:xfrm>
              <a:off x="1758"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1</a:t>
              </a:r>
            </a:p>
          </p:txBody>
        </p:sp>
        <p:sp>
          <p:nvSpPr>
            <p:cNvPr id="24684" name="Rectangle 36"/>
            <p:cNvSpPr>
              <a:spLocks noChangeArrowheads="1"/>
            </p:cNvSpPr>
            <p:nvPr/>
          </p:nvSpPr>
          <p:spPr bwMode="auto">
            <a:xfrm>
              <a:off x="1758"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85" name="Text Box 37"/>
            <p:cNvSpPr txBox="1">
              <a:spLocks noChangeArrowheads="1"/>
            </p:cNvSpPr>
            <p:nvPr/>
          </p:nvSpPr>
          <p:spPr bwMode="auto">
            <a:xfrm>
              <a:off x="1728"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2</a:t>
              </a:r>
            </a:p>
          </p:txBody>
        </p:sp>
        <p:sp>
          <p:nvSpPr>
            <p:cNvPr id="24686" name="Rectangle 38"/>
            <p:cNvSpPr>
              <a:spLocks noChangeArrowheads="1"/>
            </p:cNvSpPr>
            <p:nvPr/>
          </p:nvSpPr>
          <p:spPr bwMode="auto">
            <a:xfrm>
              <a:off x="1758"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87" name="Text Box 39"/>
            <p:cNvSpPr txBox="1">
              <a:spLocks noChangeArrowheads="1"/>
            </p:cNvSpPr>
            <p:nvPr/>
          </p:nvSpPr>
          <p:spPr bwMode="auto">
            <a:xfrm>
              <a:off x="1758"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sp>
          <p:nvSpPr>
            <p:cNvPr id="24688" name="Rectangle 40"/>
            <p:cNvSpPr>
              <a:spLocks noChangeArrowheads="1"/>
            </p:cNvSpPr>
            <p:nvPr/>
          </p:nvSpPr>
          <p:spPr bwMode="auto">
            <a:xfrm>
              <a:off x="1758"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89" name="Text Box 41"/>
            <p:cNvSpPr txBox="1">
              <a:spLocks noChangeArrowheads="1"/>
            </p:cNvSpPr>
            <p:nvPr/>
          </p:nvSpPr>
          <p:spPr bwMode="auto">
            <a:xfrm>
              <a:off x="1728"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grpSp>
      <p:grpSp>
        <p:nvGrpSpPr>
          <p:cNvPr id="436266" name="Group 42"/>
          <p:cNvGrpSpPr>
            <a:grpSpLocks/>
          </p:cNvGrpSpPr>
          <p:nvPr/>
        </p:nvGrpSpPr>
        <p:grpSpPr bwMode="auto">
          <a:xfrm>
            <a:off x="3238500" y="2886075"/>
            <a:ext cx="685800" cy="1831975"/>
            <a:chOff x="2160" y="2064"/>
            <a:chExt cx="432" cy="1154"/>
          </a:xfrm>
        </p:grpSpPr>
        <p:sp>
          <p:nvSpPr>
            <p:cNvPr id="24674" name="Rectangle 43"/>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75" name="Text Box 44"/>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1</a:t>
              </a:r>
            </a:p>
          </p:txBody>
        </p:sp>
        <p:sp>
          <p:nvSpPr>
            <p:cNvPr id="24676" name="Rectangle 45"/>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77" name="Text Box 46"/>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2</a:t>
              </a:r>
            </a:p>
          </p:txBody>
        </p:sp>
        <p:sp>
          <p:nvSpPr>
            <p:cNvPr id="24678" name="Rectangle 47"/>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79" name="Text Box 48"/>
            <p:cNvSpPr txBox="1">
              <a:spLocks noChangeArrowheads="1"/>
            </p:cNvSpPr>
            <p:nvPr/>
          </p:nvSpPr>
          <p:spPr bwMode="auto">
            <a:xfrm>
              <a:off x="2190"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80" name="Rectangle 49"/>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81" name="Text Box 50"/>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grpSp>
      <p:grpSp>
        <p:nvGrpSpPr>
          <p:cNvPr id="436275" name="Group 51"/>
          <p:cNvGrpSpPr>
            <a:grpSpLocks/>
          </p:cNvGrpSpPr>
          <p:nvPr/>
        </p:nvGrpSpPr>
        <p:grpSpPr bwMode="auto">
          <a:xfrm>
            <a:off x="3867150" y="2886075"/>
            <a:ext cx="685800" cy="1831975"/>
            <a:chOff x="2160" y="2064"/>
            <a:chExt cx="432" cy="1154"/>
          </a:xfrm>
        </p:grpSpPr>
        <p:sp>
          <p:nvSpPr>
            <p:cNvPr id="24666" name="Rectangle 52"/>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67" name="Text Box 53"/>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4</a:t>
              </a:r>
            </a:p>
          </p:txBody>
        </p:sp>
        <p:sp>
          <p:nvSpPr>
            <p:cNvPr id="24668" name="Rectangle 54"/>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69" name="Text Box 55"/>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2</a:t>
              </a:r>
            </a:p>
          </p:txBody>
        </p:sp>
        <p:sp>
          <p:nvSpPr>
            <p:cNvPr id="24670" name="Rectangle 56"/>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71" name="Text Box 57"/>
            <p:cNvSpPr txBox="1">
              <a:spLocks noChangeArrowheads="1"/>
            </p:cNvSpPr>
            <p:nvPr/>
          </p:nvSpPr>
          <p:spPr bwMode="auto">
            <a:xfrm>
              <a:off x="2190"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72" name="Rectangle 58"/>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73" name="Text Box 59"/>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grpSp>
      <p:grpSp>
        <p:nvGrpSpPr>
          <p:cNvPr id="436284" name="Group 60"/>
          <p:cNvGrpSpPr>
            <a:grpSpLocks/>
          </p:cNvGrpSpPr>
          <p:nvPr/>
        </p:nvGrpSpPr>
        <p:grpSpPr bwMode="auto">
          <a:xfrm>
            <a:off x="4495800" y="2882900"/>
            <a:ext cx="685800" cy="1831975"/>
            <a:chOff x="2160" y="2064"/>
            <a:chExt cx="432" cy="1154"/>
          </a:xfrm>
        </p:grpSpPr>
        <p:sp>
          <p:nvSpPr>
            <p:cNvPr id="24658" name="Rectangle 61"/>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59" name="Text Box 62"/>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4</a:t>
              </a:r>
            </a:p>
          </p:txBody>
        </p:sp>
        <p:sp>
          <p:nvSpPr>
            <p:cNvPr id="24660" name="Rectangle 63"/>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61" name="Text Box 64"/>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5</a:t>
              </a:r>
            </a:p>
          </p:txBody>
        </p:sp>
        <p:sp>
          <p:nvSpPr>
            <p:cNvPr id="24662" name="Rectangle 65"/>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63" name="Text Box 66"/>
            <p:cNvSpPr txBox="1">
              <a:spLocks noChangeArrowheads="1"/>
            </p:cNvSpPr>
            <p:nvPr/>
          </p:nvSpPr>
          <p:spPr bwMode="auto">
            <a:xfrm>
              <a:off x="2190"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64" name="Rectangle 67"/>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65" name="Text Box 68"/>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0</a:t>
              </a:r>
            </a:p>
          </p:txBody>
        </p:sp>
      </p:grpSp>
      <p:sp>
        <p:nvSpPr>
          <p:cNvPr id="436293" name="AutoShape 69"/>
          <p:cNvSpPr>
            <a:spLocks noChangeArrowheads="1"/>
          </p:cNvSpPr>
          <p:nvPr/>
        </p:nvSpPr>
        <p:spPr bwMode="auto">
          <a:xfrm rot="10800000">
            <a:off x="1828800" y="4800600"/>
            <a:ext cx="3733800" cy="457200"/>
          </a:xfrm>
          <a:prstGeom prst="wedgeRoundRectCallout">
            <a:avLst>
              <a:gd name="adj1" fmla="val -28491"/>
              <a:gd name="adj2" fmla="val 222569"/>
              <a:gd name="adj3" fmla="val 16667"/>
            </a:avLst>
          </a:prstGeom>
          <a:solidFill>
            <a:schemeClr val="bg1">
              <a:alpha val="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选具有最小时间戳的页</a:t>
            </a:r>
            <a:r>
              <a:rPr lang="en-US" altLang="zh-CN" sz="2400">
                <a:sym typeface="Symbol" pitchFamily="18" charset="2"/>
              </a:rPr>
              <a:t>!</a:t>
            </a:r>
          </a:p>
        </p:txBody>
      </p:sp>
      <p:grpSp>
        <p:nvGrpSpPr>
          <p:cNvPr id="436294" name="Group 70"/>
          <p:cNvGrpSpPr>
            <a:grpSpLocks/>
          </p:cNvGrpSpPr>
          <p:nvPr/>
        </p:nvGrpSpPr>
        <p:grpSpPr bwMode="auto">
          <a:xfrm>
            <a:off x="5105400" y="2886075"/>
            <a:ext cx="685800" cy="1831975"/>
            <a:chOff x="2160" y="2064"/>
            <a:chExt cx="432" cy="1154"/>
          </a:xfrm>
        </p:grpSpPr>
        <p:sp>
          <p:nvSpPr>
            <p:cNvPr id="24650" name="Rectangle 71"/>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51" name="Text Box 72"/>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4</a:t>
              </a:r>
            </a:p>
          </p:txBody>
        </p:sp>
        <p:sp>
          <p:nvSpPr>
            <p:cNvPr id="24652" name="Rectangle 73"/>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53" name="Text Box 74"/>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5</a:t>
              </a:r>
            </a:p>
          </p:txBody>
        </p:sp>
        <p:sp>
          <p:nvSpPr>
            <p:cNvPr id="24654" name="Rectangle 75"/>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55" name="Text Box 76"/>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56" name="Rectangle 77"/>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57" name="Text Box 78"/>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6</a:t>
              </a:r>
            </a:p>
          </p:txBody>
        </p:sp>
      </p:grpSp>
      <p:grpSp>
        <p:nvGrpSpPr>
          <p:cNvPr id="436303" name="Group 79"/>
          <p:cNvGrpSpPr>
            <a:grpSpLocks/>
          </p:cNvGrpSpPr>
          <p:nvPr/>
        </p:nvGrpSpPr>
        <p:grpSpPr bwMode="auto">
          <a:xfrm>
            <a:off x="5715000" y="2886075"/>
            <a:ext cx="685800" cy="1831975"/>
            <a:chOff x="2160" y="2064"/>
            <a:chExt cx="432" cy="1154"/>
          </a:xfrm>
        </p:grpSpPr>
        <p:sp>
          <p:nvSpPr>
            <p:cNvPr id="24642" name="Rectangle 80"/>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43" name="Text Box 81"/>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7</a:t>
              </a:r>
            </a:p>
          </p:txBody>
        </p:sp>
        <p:sp>
          <p:nvSpPr>
            <p:cNvPr id="24644" name="Rectangle 82"/>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45" name="Text Box 83"/>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5</a:t>
              </a:r>
            </a:p>
          </p:txBody>
        </p:sp>
        <p:sp>
          <p:nvSpPr>
            <p:cNvPr id="24646" name="Rectangle 84"/>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47" name="Text Box 85"/>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48" name="Rectangle 86"/>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49" name="Text Box 87"/>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6</a:t>
              </a:r>
            </a:p>
          </p:txBody>
        </p:sp>
      </p:grpSp>
      <p:grpSp>
        <p:nvGrpSpPr>
          <p:cNvPr id="436312" name="Group 88"/>
          <p:cNvGrpSpPr>
            <a:grpSpLocks/>
          </p:cNvGrpSpPr>
          <p:nvPr/>
        </p:nvGrpSpPr>
        <p:grpSpPr bwMode="auto">
          <a:xfrm>
            <a:off x="6324600" y="2886075"/>
            <a:ext cx="685800" cy="1831975"/>
            <a:chOff x="2160" y="2064"/>
            <a:chExt cx="432" cy="1154"/>
          </a:xfrm>
        </p:grpSpPr>
        <p:sp>
          <p:nvSpPr>
            <p:cNvPr id="24634" name="Rectangle 89"/>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35" name="Text Box 90"/>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7</a:t>
              </a:r>
            </a:p>
          </p:txBody>
        </p:sp>
        <p:sp>
          <p:nvSpPr>
            <p:cNvPr id="24636" name="Rectangle 91"/>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37" name="Text Box 92"/>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5</a:t>
              </a:r>
            </a:p>
          </p:txBody>
        </p:sp>
        <p:sp>
          <p:nvSpPr>
            <p:cNvPr id="24638" name="Rectangle 93"/>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39" name="Text Box 94"/>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40" name="Rectangle 95"/>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41" name="Text Box 96"/>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8</a:t>
              </a:r>
            </a:p>
          </p:txBody>
        </p:sp>
      </p:grpSp>
      <p:grpSp>
        <p:nvGrpSpPr>
          <p:cNvPr id="436321" name="Group 97"/>
          <p:cNvGrpSpPr>
            <a:grpSpLocks/>
          </p:cNvGrpSpPr>
          <p:nvPr/>
        </p:nvGrpSpPr>
        <p:grpSpPr bwMode="auto">
          <a:xfrm>
            <a:off x="6934200" y="2886075"/>
            <a:ext cx="685800" cy="1831975"/>
            <a:chOff x="2160" y="2064"/>
            <a:chExt cx="432" cy="1154"/>
          </a:xfrm>
        </p:grpSpPr>
        <p:sp>
          <p:nvSpPr>
            <p:cNvPr id="24626" name="Rectangle 98"/>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27" name="Text Box 99"/>
            <p:cNvSpPr txBox="1">
              <a:spLocks noChangeArrowheads="1"/>
            </p:cNvSpPr>
            <p:nvPr/>
          </p:nvSpPr>
          <p:spPr bwMode="auto">
            <a:xfrm>
              <a:off x="2190" y="2064"/>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7</a:t>
              </a:r>
            </a:p>
          </p:txBody>
        </p:sp>
        <p:sp>
          <p:nvSpPr>
            <p:cNvPr id="24628" name="Rectangle 100"/>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29" name="Text Box 101"/>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9</a:t>
              </a:r>
            </a:p>
          </p:txBody>
        </p:sp>
        <p:sp>
          <p:nvSpPr>
            <p:cNvPr id="24630" name="Rectangle 102"/>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31" name="Text Box 103"/>
            <p:cNvSpPr txBox="1">
              <a:spLocks noChangeArrowheads="1"/>
            </p:cNvSpPr>
            <p:nvPr/>
          </p:nvSpPr>
          <p:spPr bwMode="auto">
            <a:xfrm>
              <a:off x="2190" y="2640"/>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3</a:t>
              </a:r>
            </a:p>
          </p:txBody>
        </p:sp>
        <p:sp>
          <p:nvSpPr>
            <p:cNvPr id="24632" name="Rectangle 104"/>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33" name="Text Box 105"/>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8</a:t>
              </a:r>
            </a:p>
          </p:txBody>
        </p:sp>
      </p:grpSp>
      <p:grpSp>
        <p:nvGrpSpPr>
          <p:cNvPr id="436330" name="Group 106"/>
          <p:cNvGrpSpPr>
            <a:grpSpLocks/>
          </p:cNvGrpSpPr>
          <p:nvPr/>
        </p:nvGrpSpPr>
        <p:grpSpPr bwMode="auto">
          <a:xfrm>
            <a:off x="7543800" y="2886075"/>
            <a:ext cx="685800" cy="1831975"/>
            <a:chOff x="2160" y="2064"/>
            <a:chExt cx="432" cy="1154"/>
          </a:xfrm>
        </p:grpSpPr>
        <p:sp>
          <p:nvSpPr>
            <p:cNvPr id="24618" name="Rectangle 107"/>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19" name="Text Box 108"/>
            <p:cNvSpPr txBox="1">
              <a:spLocks noChangeArrowheads="1"/>
            </p:cNvSpPr>
            <p:nvPr/>
          </p:nvSpPr>
          <p:spPr bwMode="auto">
            <a:xfrm>
              <a:off x="2190" y="2064"/>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7</a:t>
              </a:r>
            </a:p>
          </p:txBody>
        </p:sp>
        <p:sp>
          <p:nvSpPr>
            <p:cNvPr id="24620" name="Rectangle 109"/>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21" name="Text Box 110"/>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9</a:t>
              </a:r>
            </a:p>
          </p:txBody>
        </p:sp>
        <p:sp>
          <p:nvSpPr>
            <p:cNvPr id="24622" name="Rectangle 111"/>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23" name="Text Box 112"/>
            <p:cNvSpPr txBox="1">
              <a:spLocks noChangeArrowheads="1"/>
            </p:cNvSpPr>
            <p:nvPr/>
          </p:nvSpPr>
          <p:spPr bwMode="auto">
            <a:xfrm>
              <a:off x="2190"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10</a:t>
              </a:r>
            </a:p>
          </p:txBody>
        </p:sp>
        <p:sp>
          <p:nvSpPr>
            <p:cNvPr id="24624" name="Rectangle 113"/>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25" name="Text Box 114"/>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8</a:t>
              </a:r>
            </a:p>
          </p:txBody>
        </p:sp>
      </p:grpSp>
      <p:sp>
        <p:nvSpPr>
          <p:cNvPr id="436339" name="AutoShape 115"/>
          <p:cNvSpPr>
            <a:spLocks noChangeArrowheads="1"/>
          </p:cNvSpPr>
          <p:nvPr/>
        </p:nvSpPr>
        <p:spPr bwMode="auto">
          <a:xfrm rot="10800000">
            <a:off x="5715000" y="4803775"/>
            <a:ext cx="1981200" cy="457200"/>
          </a:xfrm>
          <a:prstGeom prst="wedgeRoundRectCallout">
            <a:avLst>
              <a:gd name="adj1" fmla="val -25481"/>
              <a:gd name="adj2" fmla="val 403120"/>
              <a:gd name="adj3" fmla="val 16667"/>
            </a:avLst>
          </a:prstGeom>
          <a:solidFill>
            <a:schemeClr val="bg1">
              <a:alpha val="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选</a:t>
            </a:r>
            <a:r>
              <a:rPr lang="en-US" altLang="zh-CN" sz="2400">
                <a:sym typeface="Symbol" pitchFamily="18" charset="2"/>
              </a:rPr>
              <a:t>A</a:t>
            </a:r>
            <a:r>
              <a:rPr lang="zh-CN" altLang="en-US" sz="2400">
                <a:sym typeface="Symbol" pitchFamily="18" charset="2"/>
              </a:rPr>
              <a:t>淘汰</a:t>
            </a:r>
            <a:r>
              <a:rPr lang="en-US" altLang="zh-CN" sz="2400">
                <a:sym typeface="Symbol" pitchFamily="18" charset="2"/>
              </a:rPr>
              <a:t>!</a:t>
            </a:r>
          </a:p>
        </p:txBody>
      </p:sp>
      <p:grpSp>
        <p:nvGrpSpPr>
          <p:cNvPr id="436340" name="Group 116"/>
          <p:cNvGrpSpPr>
            <a:grpSpLocks/>
          </p:cNvGrpSpPr>
          <p:nvPr/>
        </p:nvGrpSpPr>
        <p:grpSpPr bwMode="auto">
          <a:xfrm>
            <a:off x="8153400" y="2886075"/>
            <a:ext cx="685800" cy="1831975"/>
            <a:chOff x="2160" y="2064"/>
            <a:chExt cx="432" cy="1154"/>
          </a:xfrm>
        </p:grpSpPr>
        <p:sp>
          <p:nvSpPr>
            <p:cNvPr id="24610" name="Rectangle 117"/>
            <p:cNvSpPr>
              <a:spLocks noChangeArrowheads="1"/>
            </p:cNvSpPr>
            <p:nvPr/>
          </p:nvSpPr>
          <p:spPr bwMode="auto">
            <a:xfrm>
              <a:off x="2190" y="206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11" name="Text Box 118"/>
            <p:cNvSpPr txBox="1">
              <a:spLocks noChangeArrowheads="1"/>
            </p:cNvSpPr>
            <p:nvPr/>
          </p:nvSpPr>
          <p:spPr bwMode="auto">
            <a:xfrm>
              <a:off x="2190" y="2064"/>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7</a:t>
              </a:r>
            </a:p>
          </p:txBody>
        </p:sp>
        <p:sp>
          <p:nvSpPr>
            <p:cNvPr id="24612" name="Rectangle 119"/>
            <p:cNvSpPr>
              <a:spLocks noChangeArrowheads="1"/>
            </p:cNvSpPr>
            <p:nvPr/>
          </p:nvSpPr>
          <p:spPr bwMode="auto">
            <a:xfrm>
              <a:off x="2190" y="2354"/>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13" name="Text Box 120"/>
            <p:cNvSpPr txBox="1">
              <a:spLocks noChangeArrowheads="1"/>
            </p:cNvSpPr>
            <p:nvPr/>
          </p:nvSpPr>
          <p:spPr bwMode="auto">
            <a:xfrm>
              <a:off x="2160" y="2354"/>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11</a:t>
              </a:r>
            </a:p>
          </p:txBody>
        </p:sp>
        <p:sp>
          <p:nvSpPr>
            <p:cNvPr id="24614" name="Rectangle 121"/>
            <p:cNvSpPr>
              <a:spLocks noChangeArrowheads="1"/>
            </p:cNvSpPr>
            <p:nvPr/>
          </p:nvSpPr>
          <p:spPr bwMode="auto">
            <a:xfrm>
              <a:off x="2190" y="264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15" name="Text Box 122"/>
            <p:cNvSpPr txBox="1">
              <a:spLocks noChangeArrowheads="1"/>
            </p:cNvSpPr>
            <p:nvPr/>
          </p:nvSpPr>
          <p:spPr bwMode="auto">
            <a:xfrm>
              <a:off x="2190" y="264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10</a:t>
              </a:r>
            </a:p>
          </p:txBody>
        </p:sp>
        <p:sp>
          <p:nvSpPr>
            <p:cNvPr id="24616" name="Rectangle 123"/>
            <p:cNvSpPr>
              <a:spLocks noChangeArrowheads="1"/>
            </p:cNvSpPr>
            <p:nvPr/>
          </p:nvSpPr>
          <p:spPr bwMode="auto">
            <a:xfrm>
              <a:off x="2190" y="293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4617" name="Text Box 124"/>
            <p:cNvSpPr txBox="1">
              <a:spLocks noChangeArrowheads="1"/>
            </p:cNvSpPr>
            <p:nvPr/>
          </p:nvSpPr>
          <p:spPr bwMode="auto">
            <a:xfrm>
              <a:off x="2160" y="293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8</a:t>
              </a:r>
            </a:p>
          </p:txBody>
        </p:sp>
      </p:grpSp>
      <p:grpSp>
        <p:nvGrpSpPr>
          <p:cNvPr id="436349" name="Group 125"/>
          <p:cNvGrpSpPr>
            <a:grpSpLocks/>
          </p:cNvGrpSpPr>
          <p:nvPr/>
        </p:nvGrpSpPr>
        <p:grpSpPr bwMode="auto">
          <a:xfrm>
            <a:off x="457200" y="5332413"/>
            <a:ext cx="7543800" cy="1296987"/>
            <a:chOff x="616" y="3312"/>
            <a:chExt cx="4752" cy="817"/>
          </a:xfrm>
        </p:grpSpPr>
        <p:sp>
          <p:nvSpPr>
            <p:cNvPr id="24608" name="Rectangle 126"/>
            <p:cNvSpPr>
              <a:spLocks noChangeArrowheads="1"/>
            </p:cNvSpPr>
            <p:nvPr/>
          </p:nvSpPr>
          <p:spPr bwMode="auto">
            <a:xfrm>
              <a:off x="616" y="3312"/>
              <a:ext cx="4752" cy="81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200"/>
                <a:t>每次地址访问都需要修改时间戳，需维护一个全局时钟</a:t>
              </a:r>
              <a:r>
                <a:rPr lang="en-US" altLang="zh-CN" sz="2200"/>
                <a:t>(</a:t>
              </a:r>
              <a:r>
                <a:rPr lang="zh-CN" altLang="en-US" sz="2200"/>
                <a:t>该时钟溢出怎么办</a:t>
              </a:r>
              <a:r>
                <a:rPr lang="en-US" altLang="zh-CN" sz="2200"/>
                <a:t>?)</a:t>
              </a:r>
              <a:r>
                <a:rPr lang="zh-CN" altLang="en-US" sz="2200"/>
                <a:t>，</a:t>
              </a:r>
              <a:r>
                <a:rPr lang="zh-CN" altLang="en-US" sz="2200">
                  <a:solidFill>
                    <a:srgbClr val="FF0000"/>
                  </a:solidFill>
                </a:rPr>
                <a:t>需要找到最小值</a:t>
              </a:r>
              <a:r>
                <a:rPr lang="zh-CN" altLang="en-US" sz="2200"/>
                <a:t>  </a:t>
              </a:r>
              <a:r>
                <a:rPr lang="en-US" altLang="zh-CN" sz="2200"/>
                <a:t>… </a:t>
              </a:r>
              <a:r>
                <a:rPr lang="zh-CN" altLang="en-US" sz="2200"/>
                <a:t>这样的实现代价较大 </a:t>
              </a:r>
              <a:r>
                <a:rPr lang="zh-CN" altLang="en-US" sz="2200">
                  <a:sym typeface="Symbol" pitchFamily="18" charset="2"/>
                </a:rPr>
                <a:t> </a:t>
              </a:r>
              <a:r>
                <a:rPr lang="zh-CN" altLang="en-US" sz="2200">
                  <a:solidFill>
                    <a:srgbClr val="FF0000"/>
                  </a:solidFill>
                  <a:sym typeface="Symbol" pitchFamily="18" charset="2"/>
                </a:rPr>
                <a:t>几乎</a:t>
              </a:r>
              <a:r>
                <a:rPr lang="zh-CN" altLang="en-US" sz="2200">
                  <a:solidFill>
                    <a:srgbClr val="FF0000"/>
                  </a:solidFill>
                </a:rPr>
                <a:t>没人用</a:t>
              </a:r>
            </a:p>
          </p:txBody>
        </p:sp>
        <p:pic>
          <p:nvPicPr>
            <p:cNvPr id="24609" name="Picture 12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 y="3440"/>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6353" name="Rectangle 129"/>
          <p:cNvSpPr>
            <a:spLocks noChangeArrowheads="1"/>
          </p:cNvSpPr>
          <p:nvPr/>
        </p:nvSpPr>
        <p:spPr bwMode="auto">
          <a:xfrm>
            <a:off x="660400" y="1473200"/>
            <a:ext cx="7848600" cy="685800"/>
          </a:xfrm>
          <a:prstGeom prst="rect">
            <a:avLst/>
          </a:prstGeom>
          <a:solidFill>
            <a:srgbClr val="FFFFFF"/>
          </a:solidFill>
          <a:ln w="9525" algn="ctr">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1800">
                <a:solidFill>
                  <a:srgbClr val="CC0000"/>
                </a:solidFill>
                <a:ea typeface="黑体" pitchFamily="2" charset="-122"/>
              </a:rPr>
              <a:t>具体方法：</a:t>
            </a:r>
            <a:r>
              <a:rPr lang="zh-CN" altLang="en-US" sz="1800"/>
              <a:t>设</a:t>
            </a:r>
            <a:r>
              <a:rPr lang="en-US" altLang="zh-CN" sz="1800"/>
              <a:t>1</a:t>
            </a:r>
            <a:r>
              <a:rPr lang="zh-CN" altLang="en-US" sz="1800"/>
              <a:t>个时钟</a:t>
            </a:r>
            <a:r>
              <a:rPr lang="en-US" altLang="zh-CN" sz="1800"/>
              <a:t>(</a:t>
            </a:r>
            <a:r>
              <a:rPr lang="zh-CN" altLang="en-US" sz="1800"/>
              <a:t>计数</a:t>
            </a:r>
            <a:r>
              <a:rPr lang="en-US" altLang="zh-CN" sz="1800"/>
              <a:t>)</a:t>
            </a:r>
            <a:r>
              <a:rPr lang="zh-CN" altLang="en-US" sz="1800"/>
              <a:t>寄存器，每次页引用时，计数器加</a:t>
            </a:r>
            <a:r>
              <a:rPr lang="en-US" altLang="zh-CN" sz="1800"/>
              <a:t>1</a:t>
            </a:r>
            <a:r>
              <a:rPr lang="zh-CN" altLang="en-US" sz="1800"/>
              <a:t>，并将该值复制到相应页表项中。当需要置换页时，选则计数值最小的页。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6227"/>
                                        </p:tgtEl>
                                        <p:attrNameLst>
                                          <p:attrName>style.visibility</p:attrName>
                                        </p:attrNameLst>
                                      </p:cBhvr>
                                      <p:to>
                                        <p:strVal val="visible"/>
                                      </p:to>
                                    </p:set>
                                    <p:animEffect transition="in" filter="dissolve">
                                      <p:cBhvr>
                                        <p:cTn id="7" dur="500"/>
                                        <p:tgtEl>
                                          <p:spTgt spid="436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6353"/>
                                        </p:tgtEl>
                                        <p:attrNameLst>
                                          <p:attrName>style.visibility</p:attrName>
                                        </p:attrNameLst>
                                      </p:cBhvr>
                                      <p:to>
                                        <p:strVal val="visible"/>
                                      </p:to>
                                    </p:set>
                                    <p:animEffect transition="in" filter="wipe(left)">
                                      <p:cBhvr>
                                        <p:cTn id="12" dur="500"/>
                                        <p:tgtEl>
                                          <p:spTgt spid="4363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6228"/>
                                        </p:tgtEl>
                                        <p:attrNameLst>
                                          <p:attrName>style.visibility</p:attrName>
                                        </p:attrNameLst>
                                      </p:cBhvr>
                                      <p:to>
                                        <p:strVal val="visible"/>
                                      </p:to>
                                    </p:set>
                                    <p:animEffect transition="in" filter="dissolve">
                                      <p:cBhvr>
                                        <p:cTn id="17" dur="500"/>
                                        <p:tgtEl>
                                          <p:spTgt spid="436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6242"/>
                                        </p:tgtEl>
                                        <p:attrNameLst>
                                          <p:attrName>style.visibility</p:attrName>
                                        </p:attrNameLst>
                                      </p:cBhvr>
                                      <p:to>
                                        <p:strVal val="visible"/>
                                      </p:to>
                                    </p:set>
                                    <p:animEffect transition="in" filter="dissolve">
                                      <p:cBhvr>
                                        <p:cTn id="22" dur="500"/>
                                        <p:tgtEl>
                                          <p:spTgt spid="436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62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436243"/>
                                        </p:tgtEl>
                                        <p:attrNameLst>
                                          <p:attrName>style.visibility</p:attrName>
                                        </p:attrNameLst>
                                      </p:cBhvr>
                                      <p:to>
                                        <p:strVal val="visible"/>
                                      </p:to>
                                    </p:set>
                                    <p:animEffect transition="in" filter="dissolve">
                                      <p:cBhvr>
                                        <p:cTn id="31" dur="500"/>
                                        <p:tgtEl>
                                          <p:spTgt spid="4362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362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36257"/>
                                        </p:tgtEl>
                                        <p:attrNameLst>
                                          <p:attrName>style.visibility</p:attrName>
                                        </p:attrNameLst>
                                      </p:cBhvr>
                                      <p:to>
                                        <p:strVal val="visible"/>
                                      </p:to>
                                    </p:set>
                                    <p:animEffect transition="in" filter="dissolve">
                                      <p:cBhvr>
                                        <p:cTn id="40" dur="500"/>
                                        <p:tgtEl>
                                          <p:spTgt spid="4362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623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36266"/>
                                        </p:tgtEl>
                                        <p:attrNameLst>
                                          <p:attrName>style.visibility</p:attrName>
                                        </p:attrNameLst>
                                      </p:cBhvr>
                                      <p:to>
                                        <p:strVal val="visible"/>
                                      </p:to>
                                    </p:set>
                                    <p:animEffect transition="in" filter="dissolve">
                                      <p:cBhvr>
                                        <p:cTn id="49" dur="500"/>
                                        <p:tgtEl>
                                          <p:spTgt spid="4362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6238"/>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436275"/>
                                        </p:tgtEl>
                                        <p:attrNameLst>
                                          <p:attrName>style.visibility</p:attrName>
                                        </p:attrNameLst>
                                      </p:cBhvr>
                                      <p:to>
                                        <p:strVal val="visible"/>
                                      </p:to>
                                    </p:set>
                                    <p:animEffect transition="in" filter="dissolve">
                                      <p:cBhvr>
                                        <p:cTn id="58" dur="500"/>
                                        <p:tgtEl>
                                          <p:spTgt spid="43627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623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36284"/>
                                        </p:tgtEl>
                                        <p:attrNameLst>
                                          <p:attrName>style.visibility</p:attrName>
                                        </p:attrNameLst>
                                      </p:cBhvr>
                                      <p:to>
                                        <p:strVal val="visible"/>
                                      </p:to>
                                    </p:set>
                                    <p:animEffect transition="in" filter="dissolve">
                                      <p:cBhvr>
                                        <p:cTn id="67" dur="500"/>
                                        <p:tgtEl>
                                          <p:spTgt spid="4362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43623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36293"/>
                                        </p:tgtEl>
                                        <p:attrNameLst>
                                          <p:attrName>style.visibility</p:attrName>
                                        </p:attrNameLst>
                                      </p:cBhvr>
                                      <p:to>
                                        <p:strVal val="visible"/>
                                      </p:to>
                                    </p:set>
                                    <p:animEffect transition="in" filter="dissolve">
                                      <p:cBhvr>
                                        <p:cTn id="76" dur="500"/>
                                        <p:tgtEl>
                                          <p:spTgt spid="4362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436294"/>
                                        </p:tgtEl>
                                        <p:attrNameLst>
                                          <p:attrName>style.visibility</p:attrName>
                                        </p:attrNameLst>
                                      </p:cBhvr>
                                      <p:to>
                                        <p:strVal val="visible"/>
                                      </p:to>
                                    </p:set>
                                    <p:animEffect transition="in" filter="dissolve">
                                      <p:cBhvr>
                                        <p:cTn id="81" dur="500"/>
                                        <p:tgtEl>
                                          <p:spTgt spid="43629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623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436303"/>
                                        </p:tgtEl>
                                        <p:attrNameLst>
                                          <p:attrName>style.visibility</p:attrName>
                                        </p:attrNameLst>
                                      </p:cBhvr>
                                      <p:to>
                                        <p:strVal val="visible"/>
                                      </p:to>
                                    </p:set>
                                    <p:animEffect transition="in" filter="dissolve">
                                      <p:cBhvr>
                                        <p:cTn id="90" dur="500"/>
                                        <p:tgtEl>
                                          <p:spTgt spid="43630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623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436312"/>
                                        </p:tgtEl>
                                        <p:attrNameLst>
                                          <p:attrName>style.visibility</p:attrName>
                                        </p:attrNameLst>
                                      </p:cBhvr>
                                      <p:to>
                                        <p:strVal val="visible"/>
                                      </p:to>
                                    </p:set>
                                    <p:animEffect transition="in" filter="dissolve">
                                      <p:cBhvr>
                                        <p:cTn id="99" dur="500"/>
                                        <p:tgtEl>
                                          <p:spTgt spid="43631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623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nodeType="clickEffect">
                                  <p:stCondLst>
                                    <p:cond delay="0"/>
                                  </p:stCondLst>
                                  <p:childTnLst>
                                    <p:set>
                                      <p:cBhvr>
                                        <p:cTn id="107" dur="1" fill="hold">
                                          <p:stCondLst>
                                            <p:cond delay="0"/>
                                          </p:stCondLst>
                                        </p:cTn>
                                        <p:tgtEl>
                                          <p:spTgt spid="436321"/>
                                        </p:tgtEl>
                                        <p:attrNameLst>
                                          <p:attrName>style.visibility</p:attrName>
                                        </p:attrNameLst>
                                      </p:cBhvr>
                                      <p:to>
                                        <p:strVal val="visible"/>
                                      </p:to>
                                    </p:set>
                                    <p:animEffect transition="in" filter="dissolve">
                                      <p:cBhvr>
                                        <p:cTn id="108" dur="500"/>
                                        <p:tgtEl>
                                          <p:spTgt spid="43632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6232"/>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436339"/>
                                        </p:tgtEl>
                                        <p:attrNameLst>
                                          <p:attrName>style.visibility</p:attrName>
                                        </p:attrNameLst>
                                      </p:cBhvr>
                                      <p:to>
                                        <p:strVal val="visible"/>
                                      </p:to>
                                    </p:set>
                                    <p:animEffect transition="in" filter="dissolve">
                                      <p:cBhvr>
                                        <p:cTn id="117" dur="500"/>
                                        <p:tgtEl>
                                          <p:spTgt spid="43633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nodeType="clickEffect">
                                  <p:stCondLst>
                                    <p:cond delay="0"/>
                                  </p:stCondLst>
                                  <p:childTnLst>
                                    <p:set>
                                      <p:cBhvr>
                                        <p:cTn id="121" dur="1" fill="hold">
                                          <p:stCondLst>
                                            <p:cond delay="0"/>
                                          </p:stCondLst>
                                        </p:cTn>
                                        <p:tgtEl>
                                          <p:spTgt spid="436330"/>
                                        </p:tgtEl>
                                        <p:attrNameLst>
                                          <p:attrName>style.visibility</p:attrName>
                                        </p:attrNameLst>
                                      </p:cBhvr>
                                      <p:to>
                                        <p:strVal val="visible"/>
                                      </p:to>
                                    </p:set>
                                    <p:animEffect transition="in" filter="dissolve">
                                      <p:cBhvr>
                                        <p:cTn id="122" dur="500"/>
                                        <p:tgtEl>
                                          <p:spTgt spid="43633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36231"/>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436340"/>
                                        </p:tgtEl>
                                        <p:attrNameLst>
                                          <p:attrName>style.visibility</p:attrName>
                                        </p:attrNameLst>
                                      </p:cBhvr>
                                      <p:to>
                                        <p:strVal val="visible"/>
                                      </p:to>
                                    </p:set>
                                    <p:animEffect transition="in" filter="dissolve">
                                      <p:cBhvr>
                                        <p:cTn id="131" dur="500"/>
                                        <p:tgtEl>
                                          <p:spTgt spid="436340"/>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nodeType="clickEffect">
                                  <p:stCondLst>
                                    <p:cond delay="0"/>
                                  </p:stCondLst>
                                  <p:childTnLst>
                                    <p:set>
                                      <p:cBhvr>
                                        <p:cTn id="135" dur="1" fill="hold">
                                          <p:stCondLst>
                                            <p:cond delay="0"/>
                                          </p:stCondLst>
                                        </p:cTn>
                                        <p:tgtEl>
                                          <p:spTgt spid="436349"/>
                                        </p:tgtEl>
                                        <p:attrNameLst>
                                          <p:attrName>style.visibility</p:attrName>
                                        </p:attrNameLst>
                                      </p:cBhvr>
                                      <p:to>
                                        <p:strVal val="visible"/>
                                      </p:to>
                                    </p:set>
                                    <p:animEffect transition="in" filter="dissolve">
                                      <p:cBhvr>
                                        <p:cTn id="136" dur="500"/>
                                        <p:tgtEl>
                                          <p:spTgt spid="436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p:bldP spid="436231" grpId="0"/>
      <p:bldP spid="436232" grpId="0"/>
      <p:bldP spid="436233" grpId="0"/>
      <p:bldP spid="436234" grpId="0"/>
      <p:bldP spid="436235" grpId="0"/>
      <p:bldP spid="436238" grpId="0"/>
      <p:bldP spid="436239" grpId="0"/>
      <p:bldP spid="436240" grpId="0"/>
      <p:bldP spid="436241" grpId="0"/>
      <p:bldP spid="436242" grpId="0" animBg="1"/>
      <p:bldP spid="436293" grpId="0" animBg="1"/>
      <p:bldP spid="436339" grpId="0" animBg="1"/>
      <p:bldP spid="4363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304800"/>
            <a:ext cx="8229600" cy="676275"/>
          </a:xfrm>
        </p:spPr>
        <p:txBody>
          <a:bodyPr/>
          <a:lstStyle/>
          <a:p>
            <a:pPr eaLnBrk="1" hangingPunct="1"/>
            <a:r>
              <a:rPr lang="en-US" altLang="zh-CN" sz="3200" smtClean="0">
                <a:sym typeface="Symbol" pitchFamily="18" charset="2"/>
              </a:rPr>
              <a:t>LRU</a:t>
            </a:r>
            <a:r>
              <a:rPr lang="zh-CN" altLang="en-US" sz="3200" smtClean="0">
                <a:sym typeface="Symbol" pitchFamily="18" charset="2"/>
              </a:rPr>
              <a:t>准确实现方法</a:t>
            </a:r>
            <a:r>
              <a:rPr lang="en-US" altLang="zh-CN" sz="3200" smtClean="0">
                <a:sym typeface="Symbol" pitchFamily="18" charset="2"/>
              </a:rPr>
              <a:t>2:</a:t>
            </a:r>
            <a:r>
              <a:rPr lang="zh-CN" altLang="en-US" sz="3200" smtClean="0">
                <a:solidFill>
                  <a:srgbClr val="FF0000"/>
                </a:solidFill>
                <a:sym typeface="Symbol" pitchFamily="18" charset="2"/>
              </a:rPr>
              <a:t>页码栈法</a:t>
            </a:r>
            <a:endParaRPr lang="zh-CN" altLang="zh-CN" sz="3200" smtClean="0">
              <a:solidFill>
                <a:srgbClr val="FF0000"/>
              </a:solidFill>
              <a:sym typeface="Symbol" pitchFamily="18" charset="2"/>
            </a:endParaRPr>
          </a:p>
        </p:txBody>
      </p:sp>
      <p:sp>
        <p:nvSpPr>
          <p:cNvPr id="437251" name="Rectangle 3"/>
          <p:cNvSpPr>
            <a:spLocks noChangeArrowheads="1"/>
          </p:cNvSpPr>
          <p:nvPr/>
        </p:nvSpPr>
        <p:spPr bwMode="auto">
          <a:xfrm>
            <a:off x="381000" y="9906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t>维护一个页码栈</a:t>
            </a:r>
          </a:p>
        </p:txBody>
      </p:sp>
      <p:grpSp>
        <p:nvGrpSpPr>
          <p:cNvPr id="437252" name="Group 4"/>
          <p:cNvGrpSpPr>
            <a:grpSpLocks/>
          </p:cNvGrpSpPr>
          <p:nvPr/>
        </p:nvGrpSpPr>
        <p:grpSpPr bwMode="auto">
          <a:xfrm>
            <a:off x="835025" y="2216150"/>
            <a:ext cx="7543800" cy="603250"/>
            <a:chOff x="624" y="3680"/>
            <a:chExt cx="4752" cy="380"/>
          </a:xfrm>
        </p:grpSpPr>
        <p:sp>
          <p:nvSpPr>
            <p:cNvPr id="25721"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继续上面的实例</a:t>
              </a:r>
              <a:r>
                <a:rPr lang="en-US" altLang="zh-CN" sz="2400"/>
                <a:t>: (3frame)</a:t>
              </a:r>
              <a:r>
                <a:rPr lang="en-US" altLang="zh-CN" sz="2400">
                  <a:solidFill>
                    <a:srgbClr val="FF0000"/>
                  </a:solidFill>
                </a:rPr>
                <a:t>A B C A B D A D B C B</a:t>
              </a:r>
            </a:p>
          </p:txBody>
        </p:sp>
        <p:pic>
          <p:nvPicPr>
            <p:cNvPr id="25722"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7255" name="Rectangle 7"/>
          <p:cNvSpPr>
            <a:spLocks noChangeArrowheads="1"/>
          </p:cNvSpPr>
          <p:nvPr/>
        </p:nvSpPr>
        <p:spPr bwMode="auto">
          <a:xfrm>
            <a:off x="8153400" y="26987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7256" name="Rectangle 8"/>
          <p:cNvSpPr>
            <a:spLocks noChangeArrowheads="1"/>
          </p:cNvSpPr>
          <p:nvPr/>
        </p:nvSpPr>
        <p:spPr bwMode="auto">
          <a:xfrm>
            <a:off x="7478713" y="269875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7257" name="Rectangle 9"/>
          <p:cNvSpPr>
            <a:spLocks noChangeArrowheads="1"/>
          </p:cNvSpPr>
          <p:nvPr/>
        </p:nvSpPr>
        <p:spPr bwMode="auto">
          <a:xfrm>
            <a:off x="6867525" y="26987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7258" name="Rectangle 10"/>
          <p:cNvSpPr>
            <a:spLocks noChangeArrowheads="1"/>
          </p:cNvSpPr>
          <p:nvPr/>
        </p:nvSpPr>
        <p:spPr bwMode="auto">
          <a:xfrm>
            <a:off x="6259513" y="269875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7259" name="Rectangle 11"/>
          <p:cNvSpPr>
            <a:spLocks noChangeArrowheads="1"/>
          </p:cNvSpPr>
          <p:nvPr/>
        </p:nvSpPr>
        <p:spPr bwMode="auto">
          <a:xfrm>
            <a:off x="5648325" y="269875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7260" name="Rectangle 12"/>
          <p:cNvSpPr>
            <a:spLocks noChangeArrowheads="1"/>
          </p:cNvSpPr>
          <p:nvPr/>
        </p:nvSpPr>
        <p:spPr bwMode="auto">
          <a:xfrm>
            <a:off x="4964113" y="269875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7261" name="Rectangle 13"/>
          <p:cNvSpPr>
            <a:spLocks noChangeArrowheads="1"/>
          </p:cNvSpPr>
          <p:nvPr/>
        </p:nvSpPr>
        <p:spPr bwMode="auto">
          <a:xfrm>
            <a:off x="4338638" y="26987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7262" name="Rectangle 14"/>
          <p:cNvSpPr>
            <a:spLocks noChangeArrowheads="1"/>
          </p:cNvSpPr>
          <p:nvPr/>
        </p:nvSpPr>
        <p:spPr bwMode="auto">
          <a:xfrm>
            <a:off x="3738563" y="269875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7263" name="Rectangle 15"/>
          <p:cNvSpPr>
            <a:spLocks noChangeArrowheads="1"/>
          </p:cNvSpPr>
          <p:nvPr/>
        </p:nvSpPr>
        <p:spPr bwMode="auto">
          <a:xfrm>
            <a:off x="3140075" y="269875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7264" name="Rectangle 16"/>
          <p:cNvSpPr>
            <a:spLocks noChangeArrowheads="1"/>
          </p:cNvSpPr>
          <p:nvPr/>
        </p:nvSpPr>
        <p:spPr bwMode="auto">
          <a:xfrm>
            <a:off x="2514600" y="269875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7265" name="Rectangle 17"/>
          <p:cNvSpPr>
            <a:spLocks noChangeArrowheads="1"/>
          </p:cNvSpPr>
          <p:nvPr/>
        </p:nvSpPr>
        <p:spPr bwMode="auto">
          <a:xfrm>
            <a:off x="1828800" y="2698750"/>
            <a:ext cx="598488"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7266" name="Text Box 18"/>
          <p:cNvSpPr txBox="1">
            <a:spLocks noChangeArrowheads="1"/>
          </p:cNvSpPr>
          <p:nvPr/>
        </p:nvSpPr>
        <p:spPr bwMode="auto">
          <a:xfrm>
            <a:off x="419100" y="3575050"/>
            <a:ext cx="1219200" cy="46672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页码栈</a:t>
            </a:r>
          </a:p>
        </p:txBody>
      </p:sp>
      <p:grpSp>
        <p:nvGrpSpPr>
          <p:cNvPr id="437267" name="Group 19"/>
          <p:cNvGrpSpPr>
            <a:grpSpLocks/>
          </p:cNvGrpSpPr>
          <p:nvPr/>
        </p:nvGrpSpPr>
        <p:grpSpPr bwMode="auto">
          <a:xfrm>
            <a:off x="977900" y="5486403"/>
            <a:ext cx="7543800" cy="979488"/>
            <a:chOff x="616" y="3374"/>
            <a:chExt cx="4752" cy="617"/>
          </a:xfrm>
        </p:grpSpPr>
        <p:sp>
          <p:nvSpPr>
            <p:cNvPr id="25719" name="Rectangle 20"/>
            <p:cNvSpPr>
              <a:spLocks noChangeArrowheads="1"/>
            </p:cNvSpPr>
            <p:nvPr/>
          </p:nvSpPr>
          <p:spPr bwMode="auto">
            <a:xfrm>
              <a:off x="616" y="3374"/>
              <a:ext cx="4752" cy="61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dirty="0"/>
                <a:t>每次地址访问都需要</a:t>
              </a:r>
              <a:r>
                <a:rPr lang="zh-CN" altLang="en-US" sz="2400" dirty="0" smtClean="0"/>
                <a:t>修改栈，实现</a:t>
              </a:r>
              <a:r>
                <a:rPr lang="zh-CN" altLang="en-US" sz="2400" dirty="0"/>
                <a:t>代价仍然较大 </a:t>
              </a:r>
              <a:r>
                <a:rPr lang="zh-CN" altLang="en-US" sz="2400" dirty="0">
                  <a:sym typeface="Symbol" pitchFamily="18" charset="2"/>
                </a:rPr>
                <a:t> </a:t>
              </a:r>
              <a:r>
                <a:rPr lang="en-US" altLang="zh-CN" sz="2400" dirty="0">
                  <a:solidFill>
                    <a:srgbClr val="FF0000"/>
                  </a:solidFill>
                  <a:sym typeface="Symbol" pitchFamily="18" charset="2"/>
                </a:rPr>
                <a:t>LRU</a:t>
              </a:r>
              <a:r>
                <a:rPr lang="zh-CN" altLang="en-US" sz="2400" dirty="0">
                  <a:solidFill>
                    <a:srgbClr val="FF0000"/>
                  </a:solidFill>
                  <a:sym typeface="Symbol" pitchFamily="18" charset="2"/>
                </a:rPr>
                <a:t>准确实现用的少</a:t>
              </a:r>
              <a:endParaRPr lang="zh-CN" altLang="zh-CN" sz="2400" dirty="0">
                <a:solidFill>
                  <a:srgbClr val="FF0000"/>
                </a:solidFill>
                <a:sym typeface="Symbol" pitchFamily="18" charset="2"/>
              </a:endParaRPr>
            </a:p>
          </p:txBody>
        </p:sp>
        <p:pic>
          <p:nvPicPr>
            <p:cNvPr id="25720" name="Picture 21"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7" y="3481"/>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7270" name="Group 22"/>
          <p:cNvGrpSpPr>
            <a:grpSpLocks/>
          </p:cNvGrpSpPr>
          <p:nvPr/>
        </p:nvGrpSpPr>
        <p:grpSpPr bwMode="auto">
          <a:xfrm>
            <a:off x="1809750" y="3124200"/>
            <a:ext cx="685800" cy="1749425"/>
            <a:chOff x="1260" y="1872"/>
            <a:chExt cx="432" cy="1102"/>
          </a:xfrm>
        </p:grpSpPr>
        <p:sp>
          <p:nvSpPr>
            <p:cNvPr id="25711" name="Rectangle 23"/>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12" name="Text Box 24"/>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400"/>
            </a:p>
          </p:txBody>
        </p:sp>
        <p:sp>
          <p:nvSpPr>
            <p:cNvPr id="25713" name="Rectangle 25"/>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14" name="Rectangle 26"/>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15" name="Text Box 27"/>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716" name="Text Box 28"/>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400">
                <a:sym typeface="Symbol" pitchFamily="18" charset="2"/>
              </a:endParaRPr>
            </a:p>
          </p:txBody>
        </p:sp>
        <p:sp>
          <p:nvSpPr>
            <p:cNvPr id="25717" name="Line 29"/>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18" name="Line 30"/>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79" name="Group 31"/>
          <p:cNvGrpSpPr>
            <a:grpSpLocks/>
          </p:cNvGrpSpPr>
          <p:nvPr/>
        </p:nvGrpSpPr>
        <p:grpSpPr bwMode="auto">
          <a:xfrm>
            <a:off x="2451100" y="3124200"/>
            <a:ext cx="685800" cy="1749425"/>
            <a:chOff x="1260" y="1872"/>
            <a:chExt cx="432" cy="1102"/>
          </a:xfrm>
        </p:grpSpPr>
        <p:sp>
          <p:nvSpPr>
            <p:cNvPr id="25703" name="Rectangle 32"/>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04" name="Text Box 33"/>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2400"/>
            </a:p>
          </p:txBody>
        </p:sp>
        <p:sp>
          <p:nvSpPr>
            <p:cNvPr id="25705" name="Rectangle 34"/>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06" name="Rectangle 35"/>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707" name="Text Box 36"/>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708" name="Text Box 37"/>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709" name="Line 38"/>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10" name="Line 39"/>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88" name="Group 40"/>
          <p:cNvGrpSpPr>
            <a:grpSpLocks/>
          </p:cNvGrpSpPr>
          <p:nvPr/>
        </p:nvGrpSpPr>
        <p:grpSpPr bwMode="auto">
          <a:xfrm>
            <a:off x="3086100" y="3124200"/>
            <a:ext cx="685800" cy="1749425"/>
            <a:chOff x="1260" y="1872"/>
            <a:chExt cx="432" cy="1102"/>
          </a:xfrm>
        </p:grpSpPr>
        <p:sp>
          <p:nvSpPr>
            <p:cNvPr id="25695" name="Rectangle 41"/>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96" name="Text Box 42"/>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C</a:t>
              </a:r>
            </a:p>
          </p:txBody>
        </p:sp>
        <p:sp>
          <p:nvSpPr>
            <p:cNvPr id="25697" name="Rectangle 43"/>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98" name="Rectangle 44"/>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99" name="Text Box 45"/>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700" name="Text Box 46"/>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701" name="Line 47"/>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02" name="Line 48"/>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297" name="Group 49"/>
          <p:cNvGrpSpPr>
            <a:grpSpLocks/>
          </p:cNvGrpSpPr>
          <p:nvPr/>
        </p:nvGrpSpPr>
        <p:grpSpPr bwMode="auto">
          <a:xfrm>
            <a:off x="3708400" y="3124200"/>
            <a:ext cx="685800" cy="1749425"/>
            <a:chOff x="1260" y="1872"/>
            <a:chExt cx="432" cy="1102"/>
          </a:xfrm>
        </p:grpSpPr>
        <p:sp>
          <p:nvSpPr>
            <p:cNvPr id="25687" name="Rectangle 50"/>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88" name="Text Box 51"/>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A</a:t>
              </a:r>
            </a:p>
          </p:txBody>
        </p:sp>
        <p:sp>
          <p:nvSpPr>
            <p:cNvPr id="25689" name="Rectangle 52"/>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90" name="Rectangle 53"/>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91" name="Text Box 54"/>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692" name="Text Box 55"/>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C</a:t>
              </a:r>
            </a:p>
          </p:txBody>
        </p:sp>
        <p:sp>
          <p:nvSpPr>
            <p:cNvPr id="25693" name="Line 56"/>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94" name="Line 57"/>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06" name="Group 58"/>
          <p:cNvGrpSpPr>
            <a:grpSpLocks/>
          </p:cNvGrpSpPr>
          <p:nvPr/>
        </p:nvGrpSpPr>
        <p:grpSpPr bwMode="auto">
          <a:xfrm>
            <a:off x="4330700" y="3124200"/>
            <a:ext cx="685800" cy="1758950"/>
            <a:chOff x="1260" y="1872"/>
            <a:chExt cx="432" cy="1108"/>
          </a:xfrm>
        </p:grpSpPr>
        <p:sp>
          <p:nvSpPr>
            <p:cNvPr id="25679" name="Rectangle 59"/>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80" name="Text Box 60"/>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B</a:t>
              </a:r>
            </a:p>
          </p:txBody>
        </p:sp>
        <p:sp>
          <p:nvSpPr>
            <p:cNvPr id="25681" name="Rectangle 61"/>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82" name="Rectangle 62"/>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83" name="Text Box 63"/>
            <p:cNvSpPr txBox="1">
              <a:spLocks noChangeArrowheads="1"/>
            </p:cNvSpPr>
            <p:nvPr/>
          </p:nvSpPr>
          <p:spPr bwMode="auto">
            <a:xfrm>
              <a:off x="1290" y="2686"/>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C</a:t>
              </a:r>
            </a:p>
          </p:txBody>
        </p:sp>
        <p:sp>
          <p:nvSpPr>
            <p:cNvPr id="25684" name="Text Box 64"/>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685" name="Line 65"/>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86" name="Line 66"/>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7315" name="AutoShape 67"/>
          <p:cNvSpPr>
            <a:spLocks noChangeArrowheads="1"/>
          </p:cNvSpPr>
          <p:nvPr/>
        </p:nvSpPr>
        <p:spPr bwMode="auto">
          <a:xfrm rot="10800000">
            <a:off x="2476500" y="5029200"/>
            <a:ext cx="2590800" cy="533400"/>
          </a:xfrm>
          <a:prstGeom prst="wedgeRoundRectCallout">
            <a:avLst>
              <a:gd name="adj1" fmla="val -28310"/>
              <a:gd name="adj2" fmla="val 12410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选栈底页淘汰</a:t>
            </a:r>
            <a:r>
              <a:rPr lang="en-US" altLang="zh-CN" sz="2400">
                <a:sym typeface="Symbol" pitchFamily="18" charset="2"/>
              </a:rPr>
              <a:t>!</a:t>
            </a:r>
          </a:p>
        </p:txBody>
      </p:sp>
      <p:grpSp>
        <p:nvGrpSpPr>
          <p:cNvPr id="437316" name="Group 68"/>
          <p:cNvGrpSpPr>
            <a:grpSpLocks/>
          </p:cNvGrpSpPr>
          <p:nvPr/>
        </p:nvGrpSpPr>
        <p:grpSpPr bwMode="auto">
          <a:xfrm>
            <a:off x="4953000" y="3124200"/>
            <a:ext cx="685800" cy="1749425"/>
            <a:chOff x="1260" y="1872"/>
            <a:chExt cx="432" cy="1102"/>
          </a:xfrm>
        </p:grpSpPr>
        <p:sp>
          <p:nvSpPr>
            <p:cNvPr id="25671" name="Rectangle 69"/>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72" name="Text Box 70"/>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D</a:t>
              </a:r>
            </a:p>
          </p:txBody>
        </p:sp>
        <p:sp>
          <p:nvSpPr>
            <p:cNvPr id="25673" name="Rectangle 71"/>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74" name="Rectangle 72"/>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75" name="Text Box 73"/>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676" name="Text Box 74"/>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677" name="Line 75"/>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8" name="Line 76"/>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25" name="Group 77"/>
          <p:cNvGrpSpPr>
            <a:grpSpLocks/>
          </p:cNvGrpSpPr>
          <p:nvPr/>
        </p:nvGrpSpPr>
        <p:grpSpPr bwMode="auto">
          <a:xfrm>
            <a:off x="5575300" y="3124200"/>
            <a:ext cx="685800" cy="1749425"/>
            <a:chOff x="1260" y="1872"/>
            <a:chExt cx="432" cy="1102"/>
          </a:xfrm>
        </p:grpSpPr>
        <p:sp>
          <p:nvSpPr>
            <p:cNvPr id="25663" name="Rectangle 78"/>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64" name="Text Box 79"/>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A</a:t>
              </a:r>
            </a:p>
          </p:txBody>
        </p:sp>
        <p:sp>
          <p:nvSpPr>
            <p:cNvPr id="25665" name="Rectangle 80"/>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66" name="Rectangle 81"/>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67" name="Text Box 82"/>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668" name="Text Box 83"/>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D</a:t>
              </a:r>
            </a:p>
          </p:txBody>
        </p:sp>
        <p:sp>
          <p:nvSpPr>
            <p:cNvPr id="25669" name="Line 84"/>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0" name="Line 85"/>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34" name="Group 86"/>
          <p:cNvGrpSpPr>
            <a:grpSpLocks/>
          </p:cNvGrpSpPr>
          <p:nvPr/>
        </p:nvGrpSpPr>
        <p:grpSpPr bwMode="auto">
          <a:xfrm>
            <a:off x="6197600" y="3124200"/>
            <a:ext cx="685800" cy="1749425"/>
            <a:chOff x="1260" y="1872"/>
            <a:chExt cx="432" cy="1102"/>
          </a:xfrm>
        </p:grpSpPr>
        <p:sp>
          <p:nvSpPr>
            <p:cNvPr id="25655" name="Rectangle 87"/>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56" name="Text Box 88"/>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D</a:t>
              </a:r>
            </a:p>
          </p:txBody>
        </p:sp>
        <p:sp>
          <p:nvSpPr>
            <p:cNvPr id="25657" name="Rectangle 89"/>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58" name="Rectangle 90"/>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59" name="Text Box 91"/>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660" name="Text Box 92"/>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661" name="Line 93"/>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62" name="Line 94"/>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43" name="Group 95"/>
          <p:cNvGrpSpPr>
            <a:grpSpLocks/>
          </p:cNvGrpSpPr>
          <p:nvPr/>
        </p:nvGrpSpPr>
        <p:grpSpPr bwMode="auto">
          <a:xfrm>
            <a:off x="6819900" y="3124200"/>
            <a:ext cx="685800" cy="1758950"/>
            <a:chOff x="1260" y="1872"/>
            <a:chExt cx="432" cy="1108"/>
          </a:xfrm>
        </p:grpSpPr>
        <p:sp>
          <p:nvSpPr>
            <p:cNvPr id="25647" name="Rectangle 96"/>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48" name="Text Box 97"/>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B</a:t>
              </a:r>
            </a:p>
          </p:txBody>
        </p:sp>
        <p:sp>
          <p:nvSpPr>
            <p:cNvPr id="25649" name="Rectangle 98"/>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50" name="Rectangle 99"/>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51" name="Text Box 100"/>
            <p:cNvSpPr txBox="1">
              <a:spLocks noChangeArrowheads="1"/>
            </p:cNvSpPr>
            <p:nvPr/>
          </p:nvSpPr>
          <p:spPr bwMode="auto">
            <a:xfrm>
              <a:off x="1290" y="2686"/>
              <a:ext cx="366" cy="294"/>
            </a:xfrm>
            <a:prstGeom prst="rect">
              <a:avLst/>
            </a:prstGeom>
            <a:solidFill>
              <a:srgbClr val="FFFF99"/>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25652" name="Text Box 101"/>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D</a:t>
              </a:r>
            </a:p>
          </p:txBody>
        </p:sp>
        <p:sp>
          <p:nvSpPr>
            <p:cNvPr id="25653" name="Line 102"/>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54" name="Line 103"/>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52" name="Group 104"/>
          <p:cNvGrpSpPr>
            <a:grpSpLocks/>
          </p:cNvGrpSpPr>
          <p:nvPr/>
        </p:nvGrpSpPr>
        <p:grpSpPr bwMode="auto">
          <a:xfrm>
            <a:off x="7442200" y="3124200"/>
            <a:ext cx="685800" cy="1749425"/>
            <a:chOff x="1260" y="1872"/>
            <a:chExt cx="432" cy="1102"/>
          </a:xfrm>
        </p:grpSpPr>
        <p:sp>
          <p:nvSpPr>
            <p:cNvPr id="25639" name="Rectangle 105"/>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40" name="Text Box 106"/>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C</a:t>
              </a:r>
            </a:p>
          </p:txBody>
        </p:sp>
        <p:sp>
          <p:nvSpPr>
            <p:cNvPr id="25641" name="Rectangle 107"/>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42" name="Rectangle 108"/>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43" name="Text Box 109"/>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D</a:t>
              </a:r>
            </a:p>
          </p:txBody>
        </p:sp>
        <p:sp>
          <p:nvSpPr>
            <p:cNvPr id="25644" name="Text Box 110"/>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25645" name="Line 111"/>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6" name="Line 112"/>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7361" name="Group 113"/>
          <p:cNvGrpSpPr>
            <a:grpSpLocks/>
          </p:cNvGrpSpPr>
          <p:nvPr/>
        </p:nvGrpSpPr>
        <p:grpSpPr bwMode="auto">
          <a:xfrm>
            <a:off x="8077200" y="3124200"/>
            <a:ext cx="685800" cy="1749425"/>
            <a:chOff x="1260" y="1872"/>
            <a:chExt cx="432" cy="1102"/>
          </a:xfrm>
        </p:grpSpPr>
        <p:sp>
          <p:nvSpPr>
            <p:cNvPr id="25631" name="Rectangle 114"/>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32" name="Text Box 115"/>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B</a:t>
              </a:r>
            </a:p>
          </p:txBody>
        </p:sp>
        <p:sp>
          <p:nvSpPr>
            <p:cNvPr id="25633" name="Rectangle 116"/>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34" name="Rectangle 117"/>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25635" name="Text Box 118"/>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D</a:t>
              </a:r>
            </a:p>
          </p:txBody>
        </p:sp>
        <p:sp>
          <p:nvSpPr>
            <p:cNvPr id="25636" name="Text Box 119"/>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C</a:t>
              </a:r>
            </a:p>
          </p:txBody>
        </p:sp>
        <p:sp>
          <p:nvSpPr>
            <p:cNvPr id="25637" name="Line 120"/>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8" name="Line 121"/>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7370" name="Rectangle 122"/>
          <p:cNvSpPr>
            <a:spLocks noChangeArrowheads="1"/>
          </p:cNvSpPr>
          <p:nvPr/>
        </p:nvSpPr>
        <p:spPr bwMode="auto">
          <a:xfrm>
            <a:off x="393700" y="1536700"/>
            <a:ext cx="8369300" cy="762000"/>
          </a:xfrm>
          <a:prstGeom prst="rect">
            <a:avLst/>
          </a:prstGeom>
          <a:solidFill>
            <a:srgbClr val="FFFFFF"/>
          </a:solidFill>
          <a:ln w="9525" algn="ctr">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zh-CN" altLang="en-US" sz="1800">
                <a:solidFill>
                  <a:srgbClr val="CC0000"/>
                </a:solidFill>
                <a:ea typeface="黑体" pitchFamily="2" charset="-122"/>
              </a:rPr>
              <a:t>具体方法：</a:t>
            </a:r>
            <a:r>
              <a:rPr lang="zh-CN" altLang="en-US" sz="1800"/>
              <a:t>建立一个容量为有效帧数的页码栈。每当引用一个页时，该页号就从栈中上升到栈的顶部，栈底为</a:t>
            </a:r>
            <a:r>
              <a:rPr lang="en-US" altLang="zh-CN" sz="1800"/>
              <a:t>LRU</a:t>
            </a:r>
            <a:r>
              <a:rPr lang="zh-CN" altLang="en-US" sz="1800"/>
              <a:t>页。当需要置换页时，直接置换栈底页即可。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7251"/>
                                        </p:tgtEl>
                                        <p:attrNameLst>
                                          <p:attrName>style.visibility</p:attrName>
                                        </p:attrNameLst>
                                      </p:cBhvr>
                                      <p:to>
                                        <p:strVal val="visible"/>
                                      </p:to>
                                    </p:set>
                                    <p:animEffect transition="in" filter="dissolve">
                                      <p:cBhvr>
                                        <p:cTn id="7" dur="500"/>
                                        <p:tgtEl>
                                          <p:spTgt spid="437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370"/>
                                        </p:tgtEl>
                                        <p:attrNameLst>
                                          <p:attrName>style.visibility</p:attrName>
                                        </p:attrNameLst>
                                      </p:cBhvr>
                                      <p:to>
                                        <p:strVal val="visible"/>
                                      </p:to>
                                    </p:set>
                                    <p:animEffect transition="in" filter="wipe(left)">
                                      <p:cBhvr>
                                        <p:cTn id="12" dur="500"/>
                                        <p:tgtEl>
                                          <p:spTgt spid="437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7252"/>
                                        </p:tgtEl>
                                        <p:attrNameLst>
                                          <p:attrName>style.visibility</p:attrName>
                                        </p:attrNameLst>
                                      </p:cBhvr>
                                      <p:to>
                                        <p:strVal val="visible"/>
                                      </p:to>
                                    </p:set>
                                    <p:animEffect transition="in" filter="dissolve">
                                      <p:cBhvr>
                                        <p:cTn id="17" dur="500"/>
                                        <p:tgtEl>
                                          <p:spTgt spid="437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7266"/>
                                        </p:tgtEl>
                                        <p:attrNameLst>
                                          <p:attrName>style.visibility</p:attrName>
                                        </p:attrNameLst>
                                      </p:cBhvr>
                                      <p:to>
                                        <p:strVal val="visible"/>
                                      </p:to>
                                    </p:set>
                                    <p:animEffect transition="in" filter="dissolve">
                                      <p:cBhvr>
                                        <p:cTn id="22" dur="500"/>
                                        <p:tgtEl>
                                          <p:spTgt spid="4372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72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437270"/>
                                        </p:tgtEl>
                                        <p:attrNameLst>
                                          <p:attrName>style.visibility</p:attrName>
                                        </p:attrNameLst>
                                      </p:cBhvr>
                                      <p:to>
                                        <p:strVal val="visible"/>
                                      </p:to>
                                    </p:set>
                                    <p:animEffect transition="in" filter="dissolve">
                                      <p:cBhvr>
                                        <p:cTn id="31" dur="500"/>
                                        <p:tgtEl>
                                          <p:spTgt spid="437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372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37279"/>
                                        </p:tgtEl>
                                        <p:attrNameLst>
                                          <p:attrName>style.visibility</p:attrName>
                                        </p:attrNameLst>
                                      </p:cBhvr>
                                      <p:to>
                                        <p:strVal val="visible"/>
                                      </p:to>
                                    </p:set>
                                    <p:animEffect transition="in" filter="dissolve">
                                      <p:cBhvr>
                                        <p:cTn id="40" dur="500"/>
                                        <p:tgtEl>
                                          <p:spTgt spid="43727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726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37288"/>
                                        </p:tgtEl>
                                        <p:attrNameLst>
                                          <p:attrName>style.visibility</p:attrName>
                                        </p:attrNameLst>
                                      </p:cBhvr>
                                      <p:to>
                                        <p:strVal val="visible"/>
                                      </p:to>
                                    </p:set>
                                    <p:animEffect transition="in" filter="dissolve">
                                      <p:cBhvr>
                                        <p:cTn id="49" dur="500"/>
                                        <p:tgtEl>
                                          <p:spTgt spid="43728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3726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437297"/>
                                        </p:tgtEl>
                                        <p:attrNameLst>
                                          <p:attrName>style.visibility</p:attrName>
                                        </p:attrNameLst>
                                      </p:cBhvr>
                                      <p:to>
                                        <p:strVal val="visible"/>
                                      </p:to>
                                    </p:set>
                                    <p:animEffect transition="in" filter="dissolve">
                                      <p:cBhvr>
                                        <p:cTn id="58" dur="500"/>
                                        <p:tgtEl>
                                          <p:spTgt spid="43729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726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37306"/>
                                        </p:tgtEl>
                                        <p:attrNameLst>
                                          <p:attrName>style.visibility</p:attrName>
                                        </p:attrNameLst>
                                      </p:cBhvr>
                                      <p:to>
                                        <p:strVal val="visible"/>
                                      </p:to>
                                    </p:set>
                                    <p:animEffect transition="in" filter="dissolve">
                                      <p:cBhvr>
                                        <p:cTn id="67" dur="500"/>
                                        <p:tgtEl>
                                          <p:spTgt spid="4373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43726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37315"/>
                                        </p:tgtEl>
                                        <p:attrNameLst>
                                          <p:attrName>style.visibility</p:attrName>
                                        </p:attrNameLst>
                                      </p:cBhvr>
                                      <p:to>
                                        <p:strVal val="visible"/>
                                      </p:to>
                                    </p:set>
                                    <p:animEffect transition="in" filter="dissolve">
                                      <p:cBhvr>
                                        <p:cTn id="76" dur="500"/>
                                        <p:tgtEl>
                                          <p:spTgt spid="43731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nodeType="clickEffect">
                                  <p:stCondLst>
                                    <p:cond delay="0"/>
                                  </p:stCondLst>
                                  <p:childTnLst>
                                    <p:set>
                                      <p:cBhvr>
                                        <p:cTn id="80" dur="1" fill="hold">
                                          <p:stCondLst>
                                            <p:cond delay="0"/>
                                          </p:stCondLst>
                                        </p:cTn>
                                        <p:tgtEl>
                                          <p:spTgt spid="437316"/>
                                        </p:tgtEl>
                                        <p:attrNameLst>
                                          <p:attrName>style.visibility</p:attrName>
                                        </p:attrNameLst>
                                      </p:cBhvr>
                                      <p:to>
                                        <p:strVal val="visible"/>
                                      </p:to>
                                    </p:set>
                                    <p:animEffect transition="in" filter="dissolve">
                                      <p:cBhvr>
                                        <p:cTn id="81" dur="500"/>
                                        <p:tgtEl>
                                          <p:spTgt spid="43731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7259"/>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437325"/>
                                        </p:tgtEl>
                                        <p:attrNameLst>
                                          <p:attrName>style.visibility</p:attrName>
                                        </p:attrNameLst>
                                      </p:cBhvr>
                                      <p:to>
                                        <p:strVal val="visible"/>
                                      </p:to>
                                    </p:set>
                                    <p:animEffect transition="in" filter="dissolve">
                                      <p:cBhvr>
                                        <p:cTn id="90" dur="500"/>
                                        <p:tgtEl>
                                          <p:spTgt spid="43732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725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437334"/>
                                        </p:tgtEl>
                                        <p:attrNameLst>
                                          <p:attrName>style.visibility</p:attrName>
                                        </p:attrNameLst>
                                      </p:cBhvr>
                                      <p:to>
                                        <p:strVal val="visible"/>
                                      </p:to>
                                    </p:set>
                                    <p:animEffect transition="in" filter="dissolve">
                                      <p:cBhvr>
                                        <p:cTn id="99" dur="500"/>
                                        <p:tgtEl>
                                          <p:spTgt spid="43733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37257"/>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nodeType="clickEffect">
                                  <p:stCondLst>
                                    <p:cond delay="0"/>
                                  </p:stCondLst>
                                  <p:childTnLst>
                                    <p:set>
                                      <p:cBhvr>
                                        <p:cTn id="107" dur="1" fill="hold">
                                          <p:stCondLst>
                                            <p:cond delay="0"/>
                                          </p:stCondLst>
                                        </p:cTn>
                                        <p:tgtEl>
                                          <p:spTgt spid="437343"/>
                                        </p:tgtEl>
                                        <p:attrNameLst>
                                          <p:attrName>style.visibility</p:attrName>
                                        </p:attrNameLst>
                                      </p:cBhvr>
                                      <p:to>
                                        <p:strVal val="visible"/>
                                      </p:to>
                                    </p:set>
                                    <p:animEffect transition="in" filter="dissolve">
                                      <p:cBhvr>
                                        <p:cTn id="108" dur="500"/>
                                        <p:tgtEl>
                                          <p:spTgt spid="43734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7256"/>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437352"/>
                                        </p:tgtEl>
                                        <p:attrNameLst>
                                          <p:attrName>style.visibility</p:attrName>
                                        </p:attrNameLst>
                                      </p:cBhvr>
                                      <p:to>
                                        <p:strVal val="visible"/>
                                      </p:to>
                                    </p:set>
                                    <p:animEffect transition="in" filter="dissolve">
                                      <p:cBhvr>
                                        <p:cTn id="117" dur="500"/>
                                        <p:tgtEl>
                                          <p:spTgt spid="437352"/>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437255"/>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nodeType="clickEffect">
                                  <p:stCondLst>
                                    <p:cond delay="0"/>
                                  </p:stCondLst>
                                  <p:childTnLst>
                                    <p:set>
                                      <p:cBhvr>
                                        <p:cTn id="125" dur="1" fill="hold">
                                          <p:stCondLst>
                                            <p:cond delay="0"/>
                                          </p:stCondLst>
                                        </p:cTn>
                                        <p:tgtEl>
                                          <p:spTgt spid="437361"/>
                                        </p:tgtEl>
                                        <p:attrNameLst>
                                          <p:attrName>style.visibility</p:attrName>
                                        </p:attrNameLst>
                                      </p:cBhvr>
                                      <p:to>
                                        <p:strVal val="visible"/>
                                      </p:to>
                                    </p:set>
                                    <p:animEffect transition="in" filter="dissolve">
                                      <p:cBhvr>
                                        <p:cTn id="126" dur="500"/>
                                        <p:tgtEl>
                                          <p:spTgt spid="437361"/>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437267"/>
                                        </p:tgtEl>
                                        <p:attrNameLst>
                                          <p:attrName>style.visibility</p:attrName>
                                        </p:attrNameLst>
                                      </p:cBhvr>
                                      <p:to>
                                        <p:strVal val="visible"/>
                                      </p:to>
                                    </p:set>
                                    <p:animEffect transition="in" filter="dissolve">
                                      <p:cBhvr>
                                        <p:cTn id="131" dur="500"/>
                                        <p:tgtEl>
                                          <p:spTgt spid="43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p:bldP spid="437255" grpId="0"/>
      <p:bldP spid="437256" grpId="0"/>
      <p:bldP spid="437257" grpId="0"/>
      <p:bldP spid="437258" grpId="0"/>
      <p:bldP spid="437259" grpId="0"/>
      <p:bldP spid="437261" grpId="0"/>
      <p:bldP spid="437262" grpId="0"/>
      <p:bldP spid="437263" grpId="0"/>
      <p:bldP spid="437264" grpId="0"/>
      <p:bldP spid="437265" grpId="0"/>
      <p:bldP spid="437266" grpId="0" animBg="1"/>
      <p:bldP spid="437315" grpId="0" animBg="1"/>
      <p:bldP spid="4373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5266" name="Group 50"/>
          <p:cNvGrpSpPr>
            <a:grpSpLocks/>
          </p:cNvGrpSpPr>
          <p:nvPr/>
        </p:nvGrpSpPr>
        <p:grpSpPr bwMode="auto">
          <a:xfrm>
            <a:off x="1231900" y="1649413"/>
            <a:ext cx="4940300" cy="3670300"/>
            <a:chOff x="776" y="1039"/>
            <a:chExt cx="3112" cy="2312"/>
          </a:xfrm>
        </p:grpSpPr>
        <p:sp>
          <p:nvSpPr>
            <p:cNvPr id="27686" name="Freeform 5"/>
            <p:cNvSpPr>
              <a:spLocks/>
            </p:cNvSpPr>
            <p:nvPr/>
          </p:nvSpPr>
          <p:spPr bwMode="auto">
            <a:xfrm>
              <a:off x="1459" y="1358"/>
              <a:ext cx="2355" cy="1578"/>
            </a:xfrm>
            <a:custGeom>
              <a:avLst/>
              <a:gdLst>
                <a:gd name="T0" fmla="*/ 196 w 3360"/>
                <a:gd name="T1" fmla="*/ 169 h 2172"/>
                <a:gd name="T2" fmla="*/ 168 w 3360"/>
                <a:gd name="T3" fmla="*/ 36 h 2172"/>
                <a:gd name="T4" fmla="*/ 80 w 3360"/>
                <a:gd name="T5" fmla="*/ 4 h 2172"/>
                <a:gd name="T6" fmla="*/ 0 w 3360"/>
                <a:gd name="T7" fmla="*/ 55 h 21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0" h="2172">
                  <a:moveTo>
                    <a:pt x="3360" y="2172"/>
                  </a:moveTo>
                  <a:cubicBezTo>
                    <a:pt x="3277" y="1887"/>
                    <a:pt x="3210" y="817"/>
                    <a:pt x="2880" y="462"/>
                  </a:cubicBezTo>
                  <a:cubicBezTo>
                    <a:pt x="2550" y="107"/>
                    <a:pt x="1860" y="0"/>
                    <a:pt x="1380" y="42"/>
                  </a:cubicBezTo>
                  <a:cubicBezTo>
                    <a:pt x="900" y="84"/>
                    <a:pt x="287" y="576"/>
                    <a:pt x="0" y="717"/>
                  </a:cubicBezTo>
                </a:path>
              </a:pathLst>
            </a:custGeom>
            <a:noFill/>
            <a:ln w="9525" cap="flat">
              <a:solidFill>
                <a:srgbClr val="000000"/>
              </a:solidFill>
              <a:prstDash val="dash"/>
              <a:round/>
              <a:headEnd/>
              <a:tailEnd type="arrow"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687" name="Line 6"/>
            <p:cNvSpPr>
              <a:spLocks noChangeShapeType="1"/>
            </p:cNvSpPr>
            <p:nvPr/>
          </p:nvSpPr>
          <p:spPr bwMode="auto">
            <a:xfrm flipH="1" flipV="1">
              <a:off x="1522" y="2038"/>
              <a:ext cx="1388"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88" name="Line 7"/>
            <p:cNvSpPr>
              <a:spLocks noChangeShapeType="1"/>
            </p:cNvSpPr>
            <p:nvPr/>
          </p:nvSpPr>
          <p:spPr bwMode="auto">
            <a:xfrm flipV="1">
              <a:off x="1491" y="1957"/>
              <a:ext cx="1202"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89" name="Line 8"/>
            <p:cNvSpPr>
              <a:spLocks noChangeShapeType="1"/>
            </p:cNvSpPr>
            <p:nvPr/>
          </p:nvSpPr>
          <p:spPr bwMode="auto">
            <a:xfrm flipH="1">
              <a:off x="1333" y="1039"/>
              <a:ext cx="831" cy="79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90" name="Line 9"/>
            <p:cNvSpPr>
              <a:spLocks noChangeShapeType="1"/>
            </p:cNvSpPr>
            <p:nvPr/>
          </p:nvSpPr>
          <p:spPr bwMode="auto">
            <a:xfrm>
              <a:off x="1375" y="2989"/>
              <a:ext cx="757"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91" name="Line 10"/>
            <p:cNvSpPr>
              <a:spLocks noChangeShapeType="1"/>
            </p:cNvSpPr>
            <p:nvPr/>
          </p:nvSpPr>
          <p:spPr bwMode="auto">
            <a:xfrm flipH="1">
              <a:off x="1512" y="3059"/>
              <a:ext cx="757"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92" name="Line 38"/>
            <p:cNvSpPr>
              <a:spLocks noChangeShapeType="1"/>
            </p:cNvSpPr>
            <p:nvPr/>
          </p:nvSpPr>
          <p:spPr bwMode="auto">
            <a:xfrm flipV="1">
              <a:off x="1207" y="2173"/>
              <a:ext cx="1" cy="68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93" name="Rectangle 39"/>
            <p:cNvSpPr>
              <a:spLocks noChangeArrowheads="1"/>
            </p:cNvSpPr>
            <p:nvPr/>
          </p:nvSpPr>
          <p:spPr bwMode="auto">
            <a:xfrm>
              <a:off x="776" y="2400"/>
              <a:ext cx="1009"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事件已发生</a:t>
              </a:r>
              <a:endParaRPr kumimoji="0" lang="zh-CN" altLang="en-US" sz="1800">
                <a:latin typeface="Verdana" pitchFamily="34" charset="0"/>
                <a:ea typeface="宋体" pitchFamily="2" charset="-122"/>
              </a:endParaRPr>
            </a:p>
          </p:txBody>
        </p:sp>
        <p:sp>
          <p:nvSpPr>
            <p:cNvPr id="27694" name="Rectangle 40"/>
            <p:cNvSpPr>
              <a:spLocks noChangeArrowheads="1"/>
            </p:cNvSpPr>
            <p:nvPr/>
          </p:nvSpPr>
          <p:spPr bwMode="auto">
            <a:xfrm>
              <a:off x="1575" y="2729"/>
              <a:ext cx="463"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换入</a:t>
              </a:r>
              <a:endParaRPr kumimoji="0" lang="zh-CN" altLang="en-US" sz="1800">
                <a:latin typeface="Verdana" pitchFamily="34" charset="0"/>
                <a:ea typeface="宋体" pitchFamily="2" charset="-122"/>
              </a:endParaRPr>
            </a:p>
          </p:txBody>
        </p:sp>
        <p:sp>
          <p:nvSpPr>
            <p:cNvPr id="27695" name="Rectangle 41"/>
            <p:cNvSpPr>
              <a:spLocks noChangeArrowheads="1"/>
            </p:cNvSpPr>
            <p:nvPr/>
          </p:nvSpPr>
          <p:spPr bwMode="auto">
            <a:xfrm>
              <a:off x="1575" y="3011"/>
              <a:ext cx="463"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换出</a:t>
              </a:r>
              <a:endParaRPr kumimoji="0" lang="zh-CN" altLang="en-US" sz="1800">
                <a:latin typeface="Verdana" pitchFamily="34" charset="0"/>
                <a:ea typeface="宋体" pitchFamily="2" charset="-122"/>
              </a:endParaRPr>
            </a:p>
          </p:txBody>
        </p:sp>
        <p:sp>
          <p:nvSpPr>
            <p:cNvPr id="27696" name="Rectangle 42"/>
            <p:cNvSpPr>
              <a:spLocks noChangeArrowheads="1"/>
            </p:cNvSpPr>
            <p:nvPr/>
          </p:nvSpPr>
          <p:spPr bwMode="auto">
            <a:xfrm>
              <a:off x="1827" y="1720"/>
              <a:ext cx="463"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换入</a:t>
              </a:r>
              <a:endParaRPr kumimoji="0" lang="zh-CN" altLang="en-US" sz="1800">
                <a:latin typeface="Verdana" pitchFamily="34" charset="0"/>
                <a:ea typeface="宋体" pitchFamily="2" charset="-122"/>
              </a:endParaRPr>
            </a:p>
          </p:txBody>
        </p:sp>
        <p:sp>
          <p:nvSpPr>
            <p:cNvPr id="27697" name="Rectangle 43"/>
            <p:cNvSpPr>
              <a:spLocks noChangeArrowheads="1"/>
            </p:cNvSpPr>
            <p:nvPr/>
          </p:nvSpPr>
          <p:spPr bwMode="auto">
            <a:xfrm>
              <a:off x="1827" y="2001"/>
              <a:ext cx="463"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换出</a:t>
              </a:r>
              <a:endParaRPr kumimoji="0" lang="zh-CN" altLang="en-US" sz="1800">
                <a:latin typeface="Verdana" pitchFamily="34" charset="0"/>
                <a:ea typeface="宋体" pitchFamily="2" charset="-122"/>
              </a:endParaRPr>
            </a:p>
          </p:txBody>
        </p:sp>
        <p:sp>
          <p:nvSpPr>
            <p:cNvPr id="27698" name="Rectangle 44"/>
            <p:cNvSpPr>
              <a:spLocks noChangeArrowheads="1"/>
            </p:cNvSpPr>
            <p:nvPr/>
          </p:nvSpPr>
          <p:spPr bwMode="auto">
            <a:xfrm>
              <a:off x="1281" y="1380"/>
              <a:ext cx="757"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允许进入</a:t>
              </a:r>
              <a:endParaRPr kumimoji="0" lang="zh-CN" altLang="en-US" sz="1800">
                <a:latin typeface="Verdana" pitchFamily="34" charset="0"/>
                <a:ea typeface="宋体" pitchFamily="2" charset="-122"/>
              </a:endParaRPr>
            </a:p>
          </p:txBody>
        </p:sp>
        <p:sp>
          <p:nvSpPr>
            <p:cNvPr id="27699" name="Rectangle 45"/>
            <p:cNvSpPr>
              <a:spLocks noChangeArrowheads="1"/>
            </p:cNvSpPr>
            <p:nvPr/>
          </p:nvSpPr>
          <p:spPr bwMode="auto">
            <a:xfrm>
              <a:off x="3173" y="1493"/>
              <a:ext cx="715"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993366"/>
                  </a:solidFill>
                  <a:latin typeface="Times New Roman" pitchFamily="18" charset="0"/>
                  <a:ea typeface="宋体" pitchFamily="2" charset="-122"/>
                </a:rPr>
                <a:t>直接换出</a:t>
              </a:r>
              <a:endParaRPr kumimoji="0" lang="zh-CN" altLang="en-US" sz="1800">
                <a:latin typeface="Verdana" pitchFamily="34" charset="0"/>
                <a:ea typeface="宋体" pitchFamily="2" charset="-122"/>
              </a:endParaRPr>
            </a:p>
          </p:txBody>
        </p:sp>
      </p:grpSp>
      <p:sp>
        <p:nvSpPr>
          <p:cNvPr id="27651" name="AutoShape 4"/>
          <p:cNvSpPr>
            <a:spLocks noChangeAspect="1" noChangeArrowheads="1"/>
          </p:cNvSpPr>
          <p:nvPr/>
        </p:nvSpPr>
        <p:spPr bwMode="auto">
          <a:xfrm>
            <a:off x="574675" y="1266825"/>
            <a:ext cx="8010525" cy="521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grpSp>
        <p:nvGrpSpPr>
          <p:cNvPr id="265267" name="Group 51"/>
          <p:cNvGrpSpPr>
            <a:grpSpLocks/>
          </p:cNvGrpSpPr>
          <p:nvPr/>
        </p:nvGrpSpPr>
        <p:grpSpPr bwMode="auto">
          <a:xfrm>
            <a:off x="1370013" y="2909888"/>
            <a:ext cx="1335087" cy="2263775"/>
            <a:chOff x="863" y="1833"/>
            <a:chExt cx="841" cy="1426"/>
          </a:xfrm>
        </p:grpSpPr>
        <p:sp>
          <p:nvSpPr>
            <p:cNvPr id="27682" name="Oval 34"/>
            <p:cNvSpPr>
              <a:spLocks noChangeArrowheads="1"/>
            </p:cNvSpPr>
            <p:nvPr/>
          </p:nvSpPr>
          <p:spPr bwMode="auto">
            <a:xfrm>
              <a:off x="902" y="1833"/>
              <a:ext cx="631" cy="34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83" name="Rectangle 35"/>
            <p:cNvSpPr>
              <a:spLocks noChangeArrowheads="1"/>
            </p:cNvSpPr>
            <p:nvPr/>
          </p:nvSpPr>
          <p:spPr bwMode="auto">
            <a:xfrm>
              <a:off x="863" y="1887"/>
              <a:ext cx="841" cy="3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就绪挂起</a:t>
              </a:r>
              <a:endParaRPr kumimoji="0" lang="zh-CN" altLang="en-US" sz="1800">
                <a:latin typeface="Verdana" pitchFamily="34" charset="0"/>
                <a:ea typeface="宋体" pitchFamily="2" charset="-122"/>
              </a:endParaRPr>
            </a:p>
          </p:txBody>
        </p:sp>
        <p:sp>
          <p:nvSpPr>
            <p:cNvPr id="27684" name="Oval 36"/>
            <p:cNvSpPr>
              <a:spLocks noChangeArrowheads="1"/>
            </p:cNvSpPr>
            <p:nvPr/>
          </p:nvSpPr>
          <p:spPr bwMode="auto">
            <a:xfrm>
              <a:off x="902" y="2854"/>
              <a:ext cx="631" cy="34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85" name="Rectangle 37"/>
            <p:cNvSpPr>
              <a:spLocks noChangeArrowheads="1"/>
            </p:cNvSpPr>
            <p:nvPr/>
          </p:nvSpPr>
          <p:spPr bwMode="auto">
            <a:xfrm>
              <a:off x="863" y="2918"/>
              <a:ext cx="841" cy="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阻塞挂起</a:t>
              </a:r>
              <a:endParaRPr kumimoji="0" lang="zh-CN" altLang="en-US" sz="1800">
                <a:latin typeface="Verdana" pitchFamily="34" charset="0"/>
                <a:ea typeface="宋体" pitchFamily="2" charset="-122"/>
              </a:endParaRPr>
            </a:p>
          </p:txBody>
        </p:sp>
      </p:grpSp>
      <p:sp>
        <p:nvSpPr>
          <p:cNvPr id="27653" name="Rectangle 2"/>
          <p:cNvSpPr>
            <a:spLocks noGrp="1" noChangeArrowheads="1"/>
          </p:cNvSpPr>
          <p:nvPr>
            <p:ph type="title" idx="4294967295"/>
          </p:nvPr>
        </p:nvSpPr>
        <p:spPr>
          <a:xfrm>
            <a:off x="1644650" y="277813"/>
            <a:ext cx="6380163" cy="576262"/>
          </a:xfrm>
        </p:spPr>
        <p:txBody>
          <a:bodyPr/>
          <a:lstStyle/>
          <a:p>
            <a:pPr eaLnBrk="1" hangingPunct="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回顾：</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3.3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进程的描述与表达</a:t>
            </a:r>
          </a:p>
        </p:txBody>
      </p:sp>
      <p:sp>
        <p:nvSpPr>
          <p:cNvPr id="27654" name="Rectangle 3"/>
          <p:cNvSpPr>
            <a:spLocks noChangeArrowheads="1"/>
          </p:cNvSpPr>
          <p:nvPr/>
        </p:nvSpPr>
        <p:spPr bwMode="auto">
          <a:xfrm>
            <a:off x="801688" y="984250"/>
            <a:ext cx="7131050"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37931725" indent="-37474525">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08585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42875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177165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buFont typeface="Monotype Sorts" charset="2"/>
              <a:buNone/>
            </a:pPr>
            <a:r>
              <a:rPr lang="zh-CN" altLang="en-US" sz="2400">
                <a:ea typeface="黑体" pitchFamily="2" charset="-122"/>
              </a:rPr>
              <a:t>进程七状态变迁图</a:t>
            </a:r>
            <a:endParaRPr lang="zh-CN" altLang="en-US" sz="1800" b="1">
              <a:latin typeface="宋体" pitchFamily="2" charset="-122"/>
              <a:ea typeface="宋体" pitchFamily="2" charset="-122"/>
            </a:endParaRPr>
          </a:p>
          <a:p>
            <a:pPr>
              <a:buFont typeface="Monotype Sorts" charset="2"/>
              <a:buNone/>
            </a:pPr>
            <a:endParaRPr lang="en-US" altLang="zh-CN" sz="1800" b="1">
              <a:ea typeface="宋体" pitchFamily="2" charset="-122"/>
            </a:endParaRPr>
          </a:p>
        </p:txBody>
      </p:sp>
      <p:sp>
        <p:nvSpPr>
          <p:cNvPr id="27655" name="Line 11"/>
          <p:cNvSpPr>
            <a:spLocks noChangeShapeType="1"/>
          </p:cNvSpPr>
          <p:nvPr/>
        </p:nvSpPr>
        <p:spPr bwMode="auto">
          <a:xfrm>
            <a:off x="3835400" y="1830388"/>
            <a:ext cx="809625" cy="1076325"/>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56" name="Line 12"/>
          <p:cNvSpPr>
            <a:spLocks noChangeShapeType="1"/>
          </p:cNvSpPr>
          <p:nvPr/>
        </p:nvSpPr>
        <p:spPr bwMode="auto">
          <a:xfrm flipV="1">
            <a:off x="3835400" y="3432175"/>
            <a:ext cx="715963" cy="12779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57" name="Line 13"/>
          <p:cNvSpPr>
            <a:spLocks noChangeShapeType="1"/>
          </p:cNvSpPr>
          <p:nvPr/>
        </p:nvSpPr>
        <p:spPr bwMode="auto">
          <a:xfrm>
            <a:off x="5062538" y="3406775"/>
            <a:ext cx="709612" cy="115728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58" name="Line 14"/>
          <p:cNvSpPr>
            <a:spLocks noChangeShapeType="1"/>
          </p:cNvSpPr>
          <p:nvPr/>
        </p:nvSpPr>
        <p:spPr bwMode="auto">
          <a:xfrm flipH="1" flipV="1">
            <a:off x="5187950" y="3330575"/>
            <a:ext cx="784225" cy="127952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59" name="Line 15"/>
          <p:cNvSpPr>
            <a:spLocks noChangeShapeType="1"/>
          </p:cNvSpPr>
          <p:nvPr/>
        </p:nvSpPr>
        <p:spPr bwMode="auto">
          <a:xfrm flipH="1">
            <a:off x="4386263" y="4795838"/>
            <a:ext cx="1401762" cy="158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60" name="Line 16"/>
          <p:cNvSpPr>
            <a:spLocks noChangeShapeType="1"/>
          </p:cNvSpPr>
          <p:nvPr/>
        </p:nvSpPr>
        <p:spPr bwMode="auto">
          <a:xfrm>
            <a:off x="6372225" y="4786313"/>
            <a:ext cx="1001713" cy="158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7661" name="Rectangle 17"/>
          <p:cNvSpPr>
            <a:spLocks noChangeArrowheads="1"/>
          </p:cNvSpPr>
          <p:nvPr/>
        </p:nvSpPr>
        <p:spPr bwMode="auto">
          <a:xfrm>
            <a:off x="3835400" y="2390775"/>
            <a:ext cx="160178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允许进入</a:t>
            </a:r>
            <a:endParaRPr kumimoji="0" lang="zh-CN" altLang="en-US" sz="1800">
              <a:latin typeface="Verdana" pitchFamily="34" charset="0"/>
              <a:ea typeface="宋体" pitchFamily="2" charset="-122"/>
            </a:endParaRPr>
          </a:p>
        </p:txBody>
      </p:sp>
      <p:sp>
        <p:nvSpPr>
          <p:cNvPr id="27662" name="Oval 18"/>
          <p:cNvSpPr>
            <a:spLocks noChangeArrowheads="1"/>
          </p:cNvSpPr>
          <p:nvPr/>
        </p:nvSpPr>
        <p:spPr bwMode="auto">
          <a:xfrm>
            <a:off x="4270375" y="2909888"/>
            <a:ext cx="1001713" cy="53975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63" name="Rectangle 19"/>
          <p:cNvSpPr>
            <a:spLocks noChangeArrowheads="1"/>
          </p:cNvSpPr>
          <p:nvPr/>
        </p:nvSpPr>
        <p:spPr bwMode="auto">
          <a:xfrm>
            <a:off x="4475163" y="2995613"/>
            <a:ext cx="10017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就绪</a:t>
            </a:r>
            <a:endParaRPr kumimoji="0" lang="zh-CN" altLang="en-US" sz="1800">
              <a:latin typeface="Verdana" pitchFamily="34" charset="0"/>
              <a:ea typeface="宋体" pitchFamily="2" charset="-122"/>
            </a:endParaRPr>
          </a:p>
        </p:txBody>
      </p:sp>
      <p:sp>
        <p:nvSpPr>
          <p:cNvPr id="27664" name="Oval 20"/>
          <p:cNvSpPr>
            <a:spLocks noChangeArrowheads="1"/>
          </p:cNvSpPr>
          <p:nvPr/>
        </p:nvSpPr>
        <p:spPr bwMode="auto">
          <a:xfrm>
            <a:off x="3384550" y="4530725"/>
            <a:ext cx="1001713" cy="53975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65" name="Rectangle 21"/>
          <p:cNvSpPr>
            <a:spLocks noChangeArrowheads="1"/>
          </p:cNvSpPr>
          <p:nvPr/>
        </p:nvSpPr>
        <p:spPr bwMode="auto">
          <a:xfrm>
            <a:off x="3589338" y="4616450"/>
            <a:ext cx="1001712"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阻塞</a:t>
            </a:r>
            <a:endParaRPr kumimoji="0" lang="zh-CN" altLang="en-US" sz="1800">
              <a:latin typeface="Verdana" pitchFamily="34" charset="0"/>
              <a:ea typeface="宋体" pitchFamily="2" charset="-122"/>
            </a:endParaRPr>
          </a:p>
        </p:txBody>
      </p:sp>
      <p:sp>
        <p:nvSpPr>
          <p:cNvPr id="27666" name="Oval 22"/>
          <p:cNvSpPr>
            <a:spLocks noChangeArrowheads="1"/>
          </p:cNvSpPr>
          <p:nvPr/>
        </p:nvSpPr>
        <p:spPr bwMode="auto">
          <a:xfrm>
            <a:off x="5505450" y="4530725"/>
            <a:ext cx="1000125" cy="53975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67" name="Rectangle 23"/>
          <p:cNvSpPr>
            <a:spLocks noChangeArrowheads="1"/>
          </p:cNvSpPr>
          <p:nvPr/>
        </p:nvSpPr>
        <p:spPr bwMode="auto">
          <a:xfrm>
            <a:off x="5692775" y="4632325"/>
            <a:ext cx="1017588" cy="54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运行</a:t>
            </a:r>
            <a:endParaRPr kumimoji="0" lang="zh-CN" altLang="en-US" sz="1800">
              <a:latin typeface="Verdana" pitchFamily="34" charset="0"/>
              <a:ea typeface="宋体" pitchFamily="2" charset="-122"/>
            </a:endParaRPr>
          </a:p>
        </p:txBody>
      </p:sp>
      <p:sp>
        <p:nvSpPr>
          <p:cNvPr id="27668" name="Rectangle 24"/>
          <p:cNvSpPr>
            <a:spLocks noChangeArrowheads="1"/>
          </p:cNvSpPr>
          <p:nvPr/>
        </p:nvSpPr>
        <p:spPr bwMode="auto">
          <a:xfrm>
            <a:off x="4752975" y="3989388"/>
            <a:ext cx="1201738" cy="541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进程调度</a:t>
            </a:r>
            <a:endParaRPr kumimoji="0" lang="zh-CN" altLang="en-US" sz="1800">
              <a:latin typeface="Verdana" pitchFamily="34" charset="0"/>
              <a:ea typeface="宋体" pitchFamily="2" charset="-122"/>
            </a:endParaRPr>
          </a:p>
        </p:txBody>
      </p:sp>
      <p:sp>
        <p:nvSpPr>
          <p:cNvPr id="27669" name="Rectangle 25"/>
          <p:cNvSpPr>
            <a:spLocks noChangeArrowheads="1"/>
          </p:cNvSpPr>
          <p:nvPr/>
        </p:nvSpPr>
        <p:spPr bwMode="auto">
          <a:xfrm>
            <a:off x="5403850" y="3536950"/>
            <a:ext cx="143033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时间片用完</a:t>
            </a:r>
            <a:endParaRPr kumimoji="0" lang="zh-CN" altLang="en-US" sz="1800">
              <a:latin typeface="Verdana" pitchFamily="34" charset="0"/>
              <a:ea typeface="宋体" pitchFamily="2" charset="-122"/>
            </a:endParaRPr>
          </a:p>
        </p:txBody>
      </p:sp>
      <p:sp>
        <p:nvSpPr>
          <p:cNvPr id="27670" name="Rectangle 26"/>
          <p:cNvSpPr>
            <a:spLocks noChangeArrowheads="1"/>
          </p:cNvSpPr>
          <p:nvPr/>
        </p:nvSpPr>
        <p:spPr bwMode="auto">
          <a:xfrm>
            <a:off x="3602038" y="3810000"/>
            <a:ext cx="1601787"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事件已发生</a:t>
            </a:r>
            <a:endParaRPr kumimoji="0" lang="zh-CN" altLang="en-US" sz="1800">
              <a:latin typeface="Verdana" pitchFamily="34" charset="0"/>
              <a:ea typeface="宋体" pitchFamily="2" charset="-122"/>
            </a:endParaRPr>
          </a:p>
        </p:txBody>
      </p:sp>
      <p:sp>
        <p:nvSpPr>
          <p:cNvPr id="27671" name="Rectangle 27"/>
          <p:cNvSpPr>
            <a:spLocks noChangeArrowheads="1"/>
          </p:cNvSpPr>
          <p:nvPr/>
        </p:nvSpPr>
        <p:spPr bwMode="auto">
          <a:xfrm>
            <a:off x="4200525" y="4883150"/>
            <a:ext cx="160178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等待事件发生</a:t>
            </a:r>
            <a:endParaRPr kumimoji="0" lang="zh-CN" altLang="en-US" sz="1800">
              <a:latin typeface="Verdana" pitchFamily="34" charset="0"/>
              <a:ea typeface="宋体" pitchFamily="2" charset="-122"/>
            </a:endParaRPr>
          </a:p>
        </p:txBody>
      </p:sp>
      <p:sp>
        <p:nvSpPr>
          <p:cNvPr id="265244" name="Rectangle 28"/>
          <p:cNvSpPr>
            <a:spLocks noChangeArrowheads="1"/>
          </p:cNvSpPr>
          <p:nvPr/>
        </p:nvSpPr>
        <p:spPr bwMode="auto">
          <a:xfrm>
            <a:off x="3048000" y="5295900"/>
            <a:ext cx="310673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latin typeface="Times New Roman" pitchFamily="18" charset="0"/>
                <a:ea typeface="宋体" pitchFamily="2" charset="-122"/>
              </a:rPr>
              <a:t>进程状态变化图（七状态）</a:t>
            </a:r>
            <a:endParaRPr kumimoji="0" lang="zh-CN" altLang="en-US" sz="1800">
              <a:latin typeface="Verdana" pitchFamily="34" charset="0"/>
              <a:ea typeface="宋体" pitchFamily="2" charset="-122"/>
            </a:endParaRPr>
          </a:p>
        </p:txBody>
      </p:sp>
      <p:sp>
        <p:nvSpPr>
          <p:cNvPr id="27673" name="Oval 29"/>
          <p:cNvSpPr>
            <a:spLocks noChangeArrowheads="1"/>
          </p:cNvSpPr>
          <p:nvPr/>
        </p:nvSpPr>
        <p:spPr bwMode="auto">
          <a:xfrm>
            <a:off x="3033713" y="1470025"/>
            <a:ext cx="1001712" cy="53975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74" name="Rectangle 30"/>
          <p:cNvSpPr>
            <a:spLocks noChangeArrowheads="1"/>
          </p:cNvSpPr>
          <p:nvPr/>
        </p:nvSpPr>
        <p:spPr bwMode="auto">
          <a:xfrm>
            <a:off x="3240088" y="1555750"/>
            <a:ext cx="100012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新建</a:t>
            </a:r>
            <a:endParaRPr kumimoji="0" lang="zh-CN" altLang="en-US" sz="1800">
              <a:latin typeface="Verdana" pitchFamily="34" charset="0"/>
              <a:ea typeface="宋体" pitchFamily="2" charset="-122"/>
            </a:endParaRPr>
          </a:p>
        </p:txBody>
      </p:sp>
      <p:sp>
        <p:nvSpPr>
          <p:cNvPr id="27675" name="Oval 31"/>
          <p:cNvSpPr>
            <a:spLocks noChangeArrowheads="1"/>
          </p:cNvSpPr>
          <p:nvPr/>
        </p:nvSpPr>
        <p:spPr bwMode="auto">
          <a:xfrm>
            <a:off x="7373938" y="4530725"/>
            <a:ext cx="1001712" cy="539750"/>
          </a:xfrm>
          <a:prstGeom prst="ellipse">
            <a:avLst/>
          </a:prstGeom>
          <a:solidFill>
            <a:srgbClr val="C0C0C0"/>
          </a:solidFill>
          <a:ln w="9525">
            <a:solidFill>
              <a:srgbClr val="C0C0C0"/>
            </a:solidFill>
            <a:round/>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endParaRPr kumimoji="0" lang="zh-CN" altLang="en-US">
              <a:latin typeface="Verdana" pitchFamily="34" charset="0"/>
            </a:endParaRPr>
          </a:p>
        </p:txBody>
      </p:sp>
      <p:sp>
        <p:nvSpPr>
          <p:cNvPr id="27676" name="Rectangle 32"/>
          <p:cNvSpPr>
            <a:spLocks noChangeArrowheads="1"/>
          </p:cNvSpPr>
          <p:nvPr/>
        </p:nvSpPr>
        <p:spPr bwMode="auto">
          <a:xfrm>
            <a:off x="7578725" y="4616450"/>
            <a:ext cx="1001713"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FF5050"/>
                </a:solidFill>
                <a:latin typeface="Times New Roman" pitchFamily="18" charset="0"/>
                <a:ea typeface="宋体" pitchFamily="2" charset="-122"/>
              </a:rPr>
              <a:t>退出</a:t>
            </a:r>
            <a:endParaRPr kumimoji="0" lang="zh-CN" altLang="en-US" sz="1800">
              <a:latin typeface="Verdana" pitchFamily="34" charset="0"/>
              <a:ea typeface="宋体" pitchFamily="2" charset="-122"/>
            </a:endParaRPr>
          </a:p>
        </p:txBody>
      </p:sp>
      <p:sp>
        <p:nvSpPr>
          <p:cNvPr id="27677" name="Rectangle 33"/>
          <p:cNvSpPr>
            <a:spLocks noChangeArrowheads="1"/>
          </p:cNvSpPr>
          <p:nvPr/>
        </p:nvSpPr>
        <p:spPr bwMode="auto">
          <a:xfrm>
            <a:off x="6370638" y="4879975"/>
            <a:ext cx="1335087"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完成</a:t>
            </a:r>
            <a:r>
              <a:rPr kumimoji="0" lang="en-US" altLang="zh-CN" sz="1800" b="1">
                <a:solidFill>
                  <a:srgbClr val="0000FF"/>
                </a:solidFill>
                <a:latin typeface="Times New Roman" pitchFamily="18" charset="0"/>
                <a:ea typeface="宋体" pitchFamily="2" charset="-122"/>
              </a:rPr>
              <a:t>/</a:t>
            </a:r>
            <a:r>
              <a:rPr kumimoji="0" lang="zh-CN" altLang="en-US" sz="1800" b="1">
                <a:solidFill>
                  <a:srgbClr val="0000FF"/>
                </a:solidFill>
                <a:latin typeface="Times New Roman" pitchFamily="18" charset="0"/>
                <a:ea typeface="宋体" pitchFamily="2" charset="-122"/>
              </a:rPr>
              <a:t>终止</a:t>
            </a:r>
            <a:endParaRPr kumimoji="0" lang="zh-CN" altLang="en-US" sz="1800">
              <a:latin typeface="Verdana" pitchFamily="34" charset="0"/>
              <a:ea typeface="宋体" pitchFamily="2" charset="-122"/>
            </a:endParaRPr>
          </a:p>
        </p:txBody>
      </p:sp>
      <p:sp>
        <p:nvSpPr>
          <p:cNvPr id="27678" name="Freeform 46"/>
          <p:cNvSpPr>
            <a:spLocks/>
          </p:cNvSpPr>
          <p:nvPr/>
        </p:nvSpPr>
        <p:spPr bwMode="auto">
          <a:xfrm>
            <a:off x="6223000" y="4110038"/>
            <a:ext cx="555625" cy="544512"/>
          </a:xfrm>
          <a:custGeom>
            <a:avLst/>
            <a:gdLst>
              <a:gd name="T0" fmla="*/ 2147483647 w 500"/>
              <a:gd name="T1" fmla="*/ 2147483647 h 472"/>
              <a:gd name="T2" fmla="*/ 2147483647 w 500"/>
              <a:gd name="T3" fmla="*/ 2147483647 h 472"/>
              <a:gd name="T4" fmla="*/ 2147483647 w 500"/>
              <a:gd name="T5" fmla="*/ 2147483647 h 472"/>
              <a:gd name="T6" fmla="*/ 2147483647 w 500"/>
              <a:gd name="T7" fmla="*/ 2147483647 h 472"/>
              <a:gd name="T8" fmla="*/ 2147483647 w 500"/>
              <a:gd name="T9" fmla="*/ 2147483647 h 472"/>
              <a:gd name="T10" fmla="*/ 0 w 500"/>
              <a:gd name="T11" fmla="*/ 2147483647 h 4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0" h="472">
                <a:moveTo>
                  <a:pt x="165" y="472"/>
                </a:moveTo>
                <a:cubicBezTo>
                  <a:pt x="212" y="455"/>
                  <a:pt x="400" y="410"/>
                  <a:pt x="450" y="352"/>
                </a:cubicBezTo>
                <a:cubicBezTo>
                  <a:pt x="500" y="294"/>
                  <a:pt x="495" y="184"/>
                  <a:pt x="465" y="127"/>
                </a:cubicBezTo>
                <a:cubicBezTo>
                  <a:pt x="435" y="70"/>
                  <a:pt x="340" y="14"/>
                  <a:pt x="270" y="7"/>
                </a:cubicBezTo>
                <a:cubicBezTo>
                  <a:pt x="200" y="0"/>
                  <a:pt x="90" y="17"/>
                  <a:pt x="45" y="82"/>
                </a:cubicBezTo>
                <a:cubicBezTo>
                  <a:pt x="0" y="147"/>
                  <a:pt x="9" y="332"/>
                  <a:pt x="0" y="397"/>
                </a:cubicBezTo>
              </a:path>
            </a:pathLst>
          </a:custGeom>
          <a:noFill/>
          <a:ln w="9525">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679" name="Rectangle 47"/>
          <p:cNvSpPr>
            <a:spLocks noChangeArrowheads="1"/>
          </p:cNvSpPr>
          <p:nvPr/>
        </p:nvSpPr>
        <p:spPr bwMode="auto">
          <a:xfrm>
            <a:off x="6223000" y="4076700"/>
            <a:ext cx="1201738"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gn="just">
              <a:spcBef>
                <a:spcPct val="0"/>
              </a:spcBef>
              <a:buClrTx/>
              <a:buSzTx/>
              <a:buFontTx/>
              <a:buNone/>
            </a:pPr>
            <a:r>
              <a:rPr kumimoji="0" lang="zh-CN" altLang="en-US" sz="1800" b="1">
                <a:solidFill>
                  <a:srgbClr val="0000FF"/>
                </a:solidFill>
                <a:latin typeface="Times New Roman" pitchFamily="18" charset="0"/>
                <a:ea typeface="宋体" pitchFamily="2" charset="-122"/>
              </a:rPr>
              <a:t>中断返回</a:t>
            </a:r>
            <a:endParaRPr kumimoji="0" lang="zh-CN" altLang="en-US" sz="1800">
              <a:latin typeface="Verdana" pitchFamily="34" charset="0"/>
              <a:ea typeface="宋体" pitchFamily="2" charset="-122"/>
            </a:endParaRPr>
          </a:p>
        </p:txBody>
      </p:sp>
      <p:sp>
        <p:nvSpPr>
          <p:cNvPr id="265264" name="Rectangle 48"/>
          <p:cNvSpPr>
            <a:spLocks noChangeArrowheads="1"/>
          </p:cNvSpPr>
          <p:nvPr/>
        </p:nvSpPr>
        <p:spPr bwMode="auto">
          <a:xfrm>
            <a:off x="460375" y="5900738"/>
            <a:ext cx="8512175" cy="663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08585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42875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177165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lnSpc>
                <a:spcPct val="130000"/>
              </a:lnSpc>
              <a:buFont typeface="Monotype Sorts" charset="2"/>
              <a:buNone/>
            </a:pPr>
            <a:r>
              <a:rPr lang="zh-CN" altLang="en-US" sz="2000" b="1">
                <a:solidFill>
                  <a:srgbClr val="FF0000"/>
                </a:solidFill>
                <a:latin typeface="宋体" pitchFamily="2" charset="-122"/>
                <a:ea typeface="宋体" pitchFamily="2" charset="-122"/>
              </a:rPr>
              <a:t>挂起状态</a:t>
            </a:r>
            <a:r>
              <a:rPr lang="zh-CN" altLang="en-US" sz="2000" b="1">
                <a:latin typeface="宋体" pitchFamily="2" charset="-122"/>
                <a:ea typeface="宋体" pitchFamily="2" charset="-122"/>
              </a:rPr>
              <a:t> </a:t>
            </a:r>
            <a:r>
              <a:rPr lang="en-US" altLang="zh-CN" sz="2000" b="1">
                <a:latin typeface="宋体" pitchFamily="2" charset="-122"/>
                <a:ea typeface="宋体" pitchFamily="2" charset="-122"/>
              </a:rPr>
              <a:t>– </a:t>
            </a:r>
            <a:r>
              <a:rPr lang="zh-CN" altLang="en-US" sz="2000" b="1">
                <a:latin typeface="宋体" pitchFamily="2" charset="-122"/>
                <a:ea typeface="宋体" pitchFamily="2" charset="-122"/>
              </a:rPr>
              <a:t>引入主存←→外存的交换机制，虚拟存储管理的基础</a:t>
            </a:r>
          </a:p>
        </p:txBody>
      </p:sp>
      <p:sp>
        <p:nvSpPr>
          <p:cNvPr id="265268" name="Rectangle 52"/>
          <p:cNvSpPr>
            <a:spLocks noChangeArrowheads="1"/>
          </p:cNvSpPr>
          <p:nvPr/>
        </p:nvSpPr>
        <p:spPr bwMode="auto">
          <a:xfrm>
            <a:off x="6069013" y="1089499"/>
            <a:ext cx="2976562" cy="1338263"/>
          </a:xfrm>
          <a:prstGeom prst="rect">
            <a:avLst/>
          </a:prstGeom>
          <a:solidFill>
            <a:srgbClr val="A7FFFF"/>
          </a:solidFill>
          <a:ln w="9525">
            <a:solidFill>
              <a:srgbClr val="FF0000"/>
            </a:solidFill>
            <a:miter lim="800000"/>
            <a:headEnd/>
            <a:tailEnd/>
          </a:ln>
        </p:spPr>
        <p:txBody>
          <a:bodyPr/>
          <a:lstStyle>
            <a:lvl1pPr>
              <a:spcBef>
                <a:spcPct val="35000"/>
              </a:spcBef>
              <a:buClr>
                <a:srgbClr val="993300"/>
              </a:buClr>
              <a:buSzPct val="90000"/>
              <a:buFont typeface="Monotype Sorts" charset="2"/>
              <a:buChar char="n"/>
              <a:defRPr kumimoji="1">
                <a:solidFill>
                  <a:schemeClr val="tx1"/>
                </a:solidFill>
                <a:latin typeface="Helvetica" pitchFamily="34" charset="0"/>
                <a:ea typeface="ＭＳ Ｐゴシック"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itchFamily="34" charset="0"/>
                <a:ea typeface="ＭＳ Ｐゴシック"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34" charset="0"/>
                <a:ea typeface="ＭＳ Ｐゴシック" pitchFamily="34" charset="-128"/>
              </a:defRPr>
            </a:lvl3pPr>
            <a:lvl4pPr marL="1600200" indent="-228600">
              <a:spcBef>
                <a:spcPct val="35000"/>
              </a:spcBef>
              <a:buClr>
                <a:schemeClr val="hlink"/>
              </a:buClr>
              <a:buSzPct val="75000"/>
              <a:buChar char="–"/>
              <a:defRPr kumimoji="1">
                <a:solidFill>
                  <a:schemeClr val="tx1"/>
                </a:solidFill>
                <a:latin typeface="Helvetica" pitchFamily="34" charset="0"/>
                <a:ea typeface="ＭＳ Ｐゴシック" pitchFamily="34" charset="-128"/>
              </a:defRPr>
            </a:lvl4pPr>
            <a:lvl5pPr marL="2057400" indent="-228600">
              <a:spcBef>
                <a:spcPct val="35000"/>
              </a:spcBef>
              <a:buClr>
                <a:srgbClr val="FF0066"/>
              </a:buClr>
              <a:buSzPct val="75000"/>
              <a:buChar char="»"/>
              <a:defRPr kumimoji="1">
                <a:solidFill>
                  <a:schemeClr val="tx1"/>
                </a:solidFill>
                <a:latin typeface="Helvetica" pitchFamily="34" charset="0"/>
                <a:ea typeface="ＭＳ Ｐゴシック"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34" charset="0"/>
                <a:ea typeface="ＭＳ Ｐゴシック" pitchFamily="34" charset="-128"/>
              </a:defRPr>
            </a:lvl9pPr>
          </a:lstStyle>
          <a:p>
            <a:pPr>
              <a:spcBef>
                <a:spcPct val="0"/>
              </a:spcBef>
              <a:buClrTx/>
              <a:buSzTx/>
              <a:buFontTx/>
              <a:buNone/>
            </a:pPr>
            <a:r>
              <a:rPr kumimoji="0" lang="zh-CN" altLang="en-US" sz="2400" b="1">
                <a:solidFill>
                  <a:srgbClr val="FF0000"/>
                </a:solidFill>
                <a:latin typeface="宋体" pitchFamily="2" charset="-122"/>
                <a:ea typeface="宋体" pitchFamily="2" charset="-122"/>
              </a:rPr>
              <a:t>思考：</a:t>
            </a:r>
          </a:p>
          <a:p>
            <a:pPr>
              <a:spcBef>
                <a:spcPct val="0"/>
              </a:spcBef>
              <a:buClrTx/>
              <a:buSzTx/>
              <a:buFontTx/>
              <a:buNone/>
            </a:pPr>
            <a:r>
              <a:rPr kumimoji="0" lang="zh-CN" altLang="en-US" sz="2400" b="1">
                <a:latin typeface="宋体" pitchFamily="2" charset="-122"/>
                <a:ea typeface="宋体" pitchFamily="2" charset="-122"/>
              </a:rPr>
              <a:t>  必须换出先换谁？</a:t>
            </a:r>
          </a:p>
          <a:p>
            <a:pPr>
              <a:spcBef>
                <a:spcPct val="0"/>
              </a:spcBef>
              <a:buClrTx/>
              <a:buSzTx/>
              <a:buFontTx/>
              <a:buNone/>
            </a:pPr>
            <a:r>
              <a:rPr kumimoji="0" lang="zh-CN" altLang="en-US" sz="2400" b="1">
                <a:latin typeface="宋体" pitchFamily="2" charset="-122"/>
                <a:ea typeface="宋体" pitchFamily="2" charset="-122"/>
              </a:rPr>
              <a:t>  允许换入先换谁？</a:t>
            </a:r>
            <a:endParaRPr kumimoji="0" lang="zh-CN" altLang="en-US" sz="2400">
              <a:latin typeface="宋体" pitchFamily="2" charset="-122"/>
              <a:ea typeface="宋体" pitchFamily="2" charset="-122"/>
            </a:endParaRPr>
          </a:p>
        </p:txBody>
      </p:sp>
    </p:spTree>
    <p:extLst>
      <p:ext uri="{BB962C8B-B14F-4D97-AF65-F5344CB8AC3E}">
        <p14:creationId xmlns="" xmlns:p14="http://schemas.microsoft.com/office/powerpoint/2010/main" val="3534625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65267"/>
                                        </p:tgtEl>
                                        <p:attrNameLst>
                                          <p:attrName>style.visibility</p:attrName>
                                        </p:attrNameLst>
                                      </p:cBhvr>
                                      <p:to>
                                        <p:strVal val="visible"/>
                                      </p:to>
                                    </p:set>
                                    <p:animEffect transition="in" filter="slide(fromLeft)">
                                      <p:cBhvr>
                                        <p:cTn id="7" dur="500"/>
                                        <p:tgtEl>
                                          <p:spTgt spid="265267"/>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5264"/>
                                        </p:tgtEl>
                                        <p:attrNameLst>
                                          <p:attrName>style.visibility</p:attrName>
                                        </p:attrNameLst>
                                      </p:cBhvr>
                                      <p:to>
                                        <p:strVal val="visible"/>
                                      </p:to>
                                    </p:set>
                                    <p:animEffect transition="in" filter="blinds(vertical)">
                                      <p:cBhvr>
                                        <p:cTn id="11" dur="500"/>
                                        <p:tgtEl>
                                          <p:spTgt spid="26526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5244"/>
                                        </p:tgtEl>
                                        <p:attrNameLst>
                                          <p:attrName>style.visibility</p:attrName>
                                        </p:attrNameLst>
                                      </p:cBhvr>
                                      <p:to>
                                        <p:strVal val="visible"/>
                                      </p:to>
                                    </p:set>
                                    <p:animEffect transition="in" filter="blinds(horizontal)">
                                      <p:cBhvr>
                                        <p:cTn id="15" dur="500"/>
                                        <p:tgtEl>
                                          <p:spTgt spid="2652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65266"/>
                                        </p:tgtEl>
                                        <p:attrNameLst>
                                          <p:attrName>style.visibility</p:attrName>
                                        </p:attrNameLst>
                                      </p:cBhvr>
                                      <p:to>
                                        <p:strVal val="visible"/>
                                      </p:to>
                                    </p:set>
                                    <p:animEffect transition="in" filter="fade">
                                      <p:cBhvr>
                                        <p:cTn id="20" dur="2000"/>
                                        <p:tgtEl>
                                          <p:spTgt spid="2652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65268"/>
                                        </p:tgtEl>
                                        <p:attrNameLst>
                                          <p:attrName>style.visibility</p:attrName>
                                        </p:attrNameLst>
                                      </p:cBhvr>
                                      <p:to>
                                        <p:strVal val="visible"/>
                                      </p:to>
                                    </p:set>
                                    <p:anim calcmode="lin" valueType="num">
                                      <p:cBhvr>
                                        <p:cTn id="25" dur="1000" fill="hold"/>
                                        <p:tgtEl>
                                          <p:spTgt spid="265268"/>
                                        </p:tgtEl>
                                        <p:attrNameLst>
                                          <p:attrName>ppt_w</p:attrName>
                                        </p:attrNameLst>
                                      </p:cBhvr>
                                      <p:tavLst>
                                        <p:tav tm="0">
                                          <p:val>
                                            <p:strVal val="#ppt_w*0.70"/>
                                          </p:val>
                                        </p:tav>
                                        <p:tav tm="100000">
                                          <p:val>
                                            <p:strVal val="#ppt_w"/>
                                          </p:val>
                                        </p:tav>
                                      </p:tavLst>
                                    </p:anim>
                                    <p:anim calcmode="lin" valueType="num">
                                      <p:cBhvr>
                                        <p:cTn id="26" dur="1000" fill="hold"/>
                                        <p:tgtEl>
                                          <p:spTgt spid="265268"/>
                                        </p:tgtEl>
                                        <p:attrNameLst>
                                          <p:attrName>ppt_h</p:attrName>
                                        </p:attrNameLst>
                                      </p:cBhvr>
                                      <p:tavLst>
                                        <p:tav tm="0">
                                          <p:val>
                                            <p:strVal val="#ppt_h"/>
                                          </p:val>
                                        </p:tav>
                                        <p:tav tm="100000">
                                          <p:val>
                                            <p:strVal val="#ppt_h"/>
                                          </p:val>
                                        </p:tav>
                                      </p:tavLst>
                                    </p:anim>
                                    <p:animEffect transition="in" filter="fade">
                                      <p:cBhvr>
                                        <p:cTn id="27" dur="1000"/>
                                        <p:tgtEl>
                                          <p:spTgt spid="265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4" grpId="0"/>
      <p:bldP spid="265264" grpId="0"/>
      <p:bldP spid="2652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LRU</a:t>
            </a:r>
            <a:r>
              <a:rPr lang="zh-CN" altLang="en-US" smtClean="0">
                <a:sym typeface="Symbol" pitchFamily="18" charset="2"/>
              </a:rPr>
              <a:t>近似实现  将时间计数变为</a:t>
            </a:r>
            <a:r>
              <a:rPr lang="zh-CN" altLang="en-US" smtClean="0">
                <a:solidFill>
                  <a:srgbClr val="FF3300"/>
                </a:solidFill>
                <a:sym typeface="Symbol" pitchFamily="18" charset="2"/>
              </a:rPr>
              <a:t>是和否</a:t>
            </a:r>
            <a:endParaRPr lang="zh-CN" altLang="zh-CN" smtClean="0">
              <a:solidFill>
                <a:srgbClr val="FF3300"/>
              </a:solidFill>
              <a:sym typeface="Symbol" pitchFamily="18" charset="2"/>
            </a:endParaRPr>
          </a:p>
        </p:txBody>
      </p:sp>
      <p:sp>
        <p:nvSpPr>
          <p:cNvPr id="438275" name="Rectangle 3"/>
          <p:cNvSpPr>
            <a:spLocks noChangeArrowheads="1"/>
          </p:cNvSpPr>
          <p:nvPr/>
        </p:nvSpPr>
        <p:spPr bwMode="auto">
          <a:xfrm>
            <a:off x="381000"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每个页加一个引用位</a:t>
            </a:r>
            <a:r>
              <a:rPr lang="en-US" altLang="zh-CN"/>
              <a:t>(reference bit)</a:t>
            </a:r>
          </a:p>
        </p:txBody>
      </p:sp>
      <p:grpSp>
        <p:nvGrpSpPr>
          <p:cNvPr id="438276" name="Group 4"/>
          <p:cNvGrpSpPr>
            <a:grpSpLocks/>
          </p:cNvGrpSpPr>
          <p:nvPr/>
        </p:nvGrpSpPr>
        <p:grpSpPr bwMode="auto">
          <a:xfrm>
            <a:off x="381000" y="1676400"/>
            <a:ext cx="7543800" cy="603250"/>
            <a:chOff x="624" y="3680"/>
            <a:chExt cx="4752" cy="380"/>
          </a:xfrm>
        </p:grpSpPr>
        <p:sp>
          <p:nvSpPr>
            <p:cNvPr id="26666"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每次访问一页时，硬件自动设置该位为</a:t>
              </a:r>
              <a:r>
                <a:rPr lang="en-US" altLang="zh-CN" sz="2400"/>
                <a:t>1</a:t>
              </a:r>
              <a:endParaRPr lang="en-US" altLang="zh-CN" sz="2400">
                <a:solidFill>
                  <a:srgbClr val="FF0000"/>
                </a:solidFill>
              </a:endParaRPr>
            </a:p>
          </p:txBody>
        </p:sp>
        <p:pic>
          <p:nvPicPr>
            <p:cNvPr id="26667"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8279" name="Group 7"/>
          <p:cNvGrpSpPr>
            <a:grpSpLocks/>
          </p:cNvGrpSpPr>
          <p:nvPr/>
        </p:nvGrpSpPr>
        <p:grpSpPr bwMode="auto">
          <a:xfrm>
            <a:off x="381000" y="2209800"/>
            <a:ext cx="7543800" cy="968375"/>
            <a:chOff x="616" y="1506"/>
            <a:chExt cx="4752" cy="610"/>
          </a:xfrm>
        </p:grpSpPr>
        <p:sp>
          <p:nvSpPr>
            <p:cNvPr id="26664" name="Rectangle 8"/>
            <p:cNvSpPr>
              <a:spLocks noChangeArrowheads="1"/>
            </p:cNvSpPr>
            <p:nvPr/>
          </p:nvSpPr>
          <p:spPr bwMode="auto">
            <a:xfrm>
              <a:off x="616" y="1506"/>
              <a:ext cx="4752" cy="6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20000"/>
                </a:lnSpc>
                <a:spcBef>
                  <a:spcPct val="0"/>
                </a:spcBef>
                <a:buClrTx/>
                <a:buSzTx/>
                <a:buFontTx/>
                <a:buNone/>
              </a:pPr>
              <a:r>
                <a:rPr lang="zh-CN" altLang="en-US" sz="2400"/>
                <a:t>选择淘汰页：扫描该位，</a:t>
              </a:r>
              <a:r>
                <a:rPr lang="zh-CN" altLang="en-US" sz="2400">
                  <a:solidFill>
                    <a:srgbClr val="FF0000"/>
                  </a:solidFill>
                </a:rPr>
                <a:t>是</a:t>
              </a:r>
              <a:r>
                <a:rPr lang="en-US" altLang="zh-CN" sz="2400">
                  <a:solidFill>
                    <a:srgbClr val="FF0000"/>
                  </a:solidFill>
                </a:rPr>
                <a:t>1</a:t>
              </a:r>
              <a:r>
                <a:rPr lang="zh-CN" altLang="en-US" sz="2400">
                  <a:solidFill>
                    <a:srgbClr val="FF0000"/>
                  </a:solidFill>
                </a:rPr>
                <a:t>时清</a:t>
              </a:r>
              <a:r>
                <a:rPr lang="en-US" altLang="zh-CN" sz="2400">
                  <a:solidFill>
                    <a:srgbClr val="FF0000"/>
                  </a:solidFill>
                </a:rPr>
                <a:t>0</a:t>
              </a:r>
              <a:r>
                <a:rPr lang="zh-CN" altLang="en-US" sz="2400">
                  <a:solidFill>
                    <a:srgbClr val="FF0000"/>
                  </a:solidFill>
                </a:rPr>
                <a:t>，并继续扫描</a:t>
              </a:r>
              <a:r>
                <a:rPr lang="zh-CN" altLang="en-US" sz="2400"/>
                <a:t>；直到碰到</a:t>
              </a:r>
              <a:r>
                <a:rPr lang="zh-CN" altLang="en-US" sz="2400">
                  <a:solidFill>
                    <a:srgbClr val="FF0000"/>
                  </a:solidFill>
                </a:rPr>
                <a:t>是</a:t>
              </a:r>
              <a:r>
                <a:rPr lang="en-US" altLang="zh-CN" sz="2400">
                  <a:solidFill>
                    <a:srgbClr val="FF0000"/>
                  </a:solidFill>
                </a:rPr>
                <a:t>0</a:t>
              </a:r>
              <a:r>
                <a:rPr lang="zh-CN" altLang="en-US" sz="2400">
                  <a:solidFill>
                    <a:srgbClr val="FF0000"/>
                  </a:solidFill>
                </a:rPr>
                <a:t>时淘汰该页，记录该位置，下次继续</a:t>
              </a:r>
            </a:p>
          </p:txBody>
        </p:sp>
        <p:pic>
          <p:nvPicPr>
            <p:cNvPr id="26665" name="Picture 9"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 y="165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8282" name="AutoShape 10"/>
          <p:cNvSpPr>
            <a:spLocks noChangeArrowheads="1"/>
          </p:cNvSpPr>
          <p:nvPr/>
        </p:nvSpPr>
        <p:spPr bwMode="auto">
          <a:xfrm rot="10800000">
            <a:off x="6934200" y="1143000"/>
            <a:ext cx="2209800" cy="1219200"/>
          </a:xfrm>
          <a:prstGeom prst="wedgeRoundRectCallout">
            <a:avLst>
              <a:gd name="adj1" fmla="val 110773"/>
              <a:gd name="adj2" fmla="val -56644"/>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lnSpc>
                <a:spcPct val="90000"/>
              </a:lnSpc>
              <a:spcBef>
                <a:spcPct val="0"/>
              </a:spcBef>
              <a:buClrTx/>
              <a:buSzTx/>
              <a:buFontTx/>
              <a:buNone/>
            </a:pPr>
            <a:r>
              <a:rPr lang="zh-CN" altLang="en-US" sz="2000">
                <a:sym typeface="Symbol" pitchFamily="18" charset="2"/>
              </a:rPr>
              <a:t>再给一次机会</a:t>
            </a:r>
            <a:r>
              <a:rPr lang="en-US" altLang="zh-CN" sz="2000">
                <a:sym typeface="Symbol" pitchFamily="18" charset="2"/>
              </a:rPr>
              <a:t>(</a:t>
            </a:r>
            <a:r>
              <a:rPr lang="en-US" altLang="zh-CN" sz="2000">
                <a:solidFill>
                  <a:srgbClr val="FF0000"/>
                </a:solidFill>
                <a:sym typeface="Symbol" pitchFamily="18" charset="2"/>
              </a:rPr>
              <a:t>S</a:t>
            </a:r>
            <a:r>
              <a:rPr lang="en-US" altLang="zh-CN" sz="2000">
                <a:sym typeface="Symbol" pitchFamily="18" charset="2"/>
              </a:rPr>
              <a:t>econd </a:t>
            </a:r>
            <a:r>
              <a:rPr lang="en-US" altLang="zh-CN" sz="2000">
                <a:solidFill>
                  <a:srgbClr val="FF0000"/>
                </a:solidFill>
                <a:sym typeface="Symbol" pitchFamily="18" charset="2"/>
              </a:rPr>
              <a:t>C</a:t>
            </a:r>
            <a:r>
              <a:rPr lang="en-US" altLang="zh-CN" sz="2000">
                <a:sym typeface="Symbol" pitchFamily="18" charset="2"/>
              </a:rPr>
              <a:t>hance </a:t>
            </a:r>
            <a:r>
              <a:rPr lang="en-US" altLang="zh-CN" sz="2000">
                <a:solidFill>
                  <a:srgbClr val="FF0000"/>
                </a:solidFill>
                <a:sym typeface="Symbol" pitchFamily="18" charset="2"/>
              </a:rPr>
              <a:t>R</a:t>
            </a:r>
            <a:r>
              <a:rPr lang="en-US" altLang="zh-CN" sz="2000">
                <a:sym typeface="Symbol" pitchFamily="18" charset="2"/>
              </a:rPr>
              <a:t>eplacement)</a:t>
            </a:r>
          </a:p>
        </p:txBody>
      </p:sp>
      <p:sp>
        <p:nvSpPr>
          <p:cNvPr id="438283" name="AutoShape 11"/>
          <p:cNvSpPr>
            <a:spLocks noChangeArrowheads="1"/>
          </p:cNvSpPr>
          <p:nvPr/>
        </p:nvSpPr>
        <p:spPr bwMode="auto">
          <a:xfrm rot="10800000">
            <a:off x="685800" y="3429000"/>
            <a:ext cx="3657600" cy="533400"/>
          </a:xfrm>
          <a:prstGeom prst="wedgeRoundRectCallout">
            <a:avLst>
              <a:gd name="adj1" fmla="val -17407"/>
              <a:gd name="adj2" fmla="val 128569"/>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lIns="0" rIns="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组织成循环队列较合适！</a:t>
            </a:r>
          </a:p>
        </p:txBody>
      </p:sp>
      <p:grpSp>
        <p:nvGrpSpPr>
          <p:cNvPr id="438284" name="Group 12"/>
          <p:cNvGrpSpPr>
            <a:grpSpLocks/>
          </p:cNvGrpSpPr>
          <p:nvPr/>
        </p:nvGrpSpPr>
        <p:grpSpPr bwMode="auto">
          <a:xfrm>
            <a:off x="1285875" y="4111625"/>
            <a:ext cx="3167063" cy="2632075"/>
            <a:chOff x="1200" y="2590"/>
            <a:chExt cx="1995" cy="1658"/>
          </a:xfrm>
        </p:grpSpPr>
        <p:sp>
          <p:nvSpPr>
            <p:cNvPr id="26652" name="Rectangle 13"/>
            <p:cNvSpPr>
              <a:spLocks noChangeArrowheads="1"/>
            </p:cNvSpPr>
            <p:nvPr/>
          </p:nvSpPr>
          <p:spPr bwMode="auto">
            <a:xfrm>
              <a:off x="1977" y="2590"/>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53" name="Rectangle 14"/>
            <p:cNvSpPr>
              <a:spLocks noChangeArrowheads="1"/>
            </p:cNvSpPr>
            <p:nvPr/>
          </p:nvSpPr>
          <p:spPr bwMode="auto">
            <a:xfrm>
              <a:off x="2400" y="2688"/>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54" name="Rectangle 15"/>
            <p:cNvSpPr>
              <a:spLocks noChangeArrowheads="1"/>
            </p:cNvSpPr>
            <p:nvPr/>
          </p:nvSpPr>
          <p:spPr bwMode="auto">
            <a:xfrm>
              <a:off x="2585" y="2976"/>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55" name="Rectangle 16"/>
            <p:cNvSpPr>
              <a:spLocks noChangeArrowheads="1"/>
            </p:cNvSpPr>
            <p:nvPr/>
          </p:nvSpPr>
          <p:spPr bwMode="auto">
            <a:xfrm>
              <a:off x="2697" y="3264"/>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56" name="Rectangle 17"/>
            <p:cNvSpPr>
              <a:spLocks noChangeArrowheads="1"/>
            </p:cNvSpPr>
            <p:nvPr/>
          </p:nvSpPr>
          <p:spPr bwMode="auto">
            <a:xfrm>
              <a:off x="2566" y="3528"/>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57" name="Rectangle 18"/>
            <p:cNvSpPr>
              <a:spLocks noChangeArrowheads="1"/>
            </p:cNvSpPr>
            <p:nvPr/>
          </p:nvSpPr>
          <p:spPr bwMode="auto">
            <a:xfrm>
              <a:off x="2374" y="3792"/>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58" name="Rectangle 19"/>
            <p:cNvSpPr>
              <a:spLocks noChangeArrowheads="1"/>
            </p:cNvSpPr>
            <p:nvPr/>
          </p:nvSpPr>
          <p:spPr bwMode="auto">
            <a:xfrm>
              <a:off x="1957" y="3936"/>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59" name="Rectangle 20"/>
            <p:cNvSpPr>
              <a:spLocks noChangeArrowheads="1"/>
            </p:cNvSpPr>
            <p:nvPr/>
          </p:nvSpPr>
          <p:spPr bwMode="auto">
            <a:xfrm>
              <a:off x="1536" y="3853"/>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60" name="Rectangle 21"/>
            <p:cNvSpPr>
              <a:spLocks noChangeArrowheads="1"/>
            </p:cNvSpPr>
            <p:nvPr/>
          </p:nvSpPr>
          <p:spPr bwMode="auto">
            <a:xfrm>
              <a:off x="1296" y="3552"/>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61" name="Rectangle 22"/>
            <p:cNvSpPr>
              <a:spLocks noChangeArrowheads="1"/>
            </p:cNvSpPr>
            <p:nvPr/>
          </p:nvSpPr>
          <p:spPr bwMode="auto">
            <a:xfrm>
              <a:off x="1200" y="3288"/>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62" name="Rectangle 23"/>
            <p:cNvSpPr>
              <a:spLocks noChangeArrowheads="1"/>
            </p:cNvSpPr>
            <p:nvPr/>
          </p:nvSpPr>
          <p:spPr bwMode="auto">
            <a:xfrm>
              <a:off x="1289" y="3000"/>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63" name="Rectangle 24"/>
            <p:cNvSpPr>
              <a:spLocks noChangeArrowheads="1"/>
            </p:cNvSpPr>
            <p:nvPr/>
          </p:nvSpPr>
          <p:spPr bwMode="auto">
            <a:xfrm>
              <a:off x="1488" y="2712"/>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grpSp>
      <p:sp>
        <p:nvSpPr>
          <p:cNvPr id="438297" name="Line 25"/>
          <p:cNvSpPr>
            <a:spLocks noChangeShapeType="1"/>
          </p:cNvSpPr>
          <p:nvPr/>
        </p:nvSpPr>
        <p:spPr bwMode="auto">
          <a:xfrm flipH="1" flipV="1">
            <a:off x="2428875" y="4800600"/>
            <a:ext cx="457200" cy="685800"/>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8298" name="Arc 26"/>
          <p:cNvSpPr>
            <a:spLocks/>
          </p:cNvSpPr>
          <p:nvPr/>
        </p:nvSpPr>
        <p:spPr bwMode="auto">
          <a:xfrm rot="16277629" flipH="1">
            <a:off x="631032" y="5504656"/>
            <a:ext cx="1295400" cy="490537"/>
          </a:xfrm>
          <a:custGeom>
            <a:avLst/>
            <a:gdLst>
              <a:gd name="T0" fmla="*/ 0 w 30409"/>
              <a:gd name="T1" fmla="*/ 968561 h 21600"/>
              <a:gd name="T2" fmla="*/ 55183043 w 30409"/>
              <a:gd name="T3" fmla="*/ 11140118 h 21600"/>
              <a:gd name="T4" fmla="*/ 15985659 w 30409"/>
              <a:gd name="T5" fmla="*/ 11140118 h 21600"/>
              <a:gd name="T6" fmla="*/ 0 60000 65536"/>
              <a:gd name="T7" fmla="*/ 0 60000 65536"/>
              <a:gd name="T8" fmla="*/ 0 60000 65536"/>
            </a:gdLst>
            <a:ahLst/>
            <a:cxnLst>
              <a:cxn ang="T6">
                <a:pos x="T0" y="T1"/>
              </a:cxn>
              <a:cxn ang="T7">
                <a:pos x="T2" y="T3"/>
              </a:cxn>
              <a:cxn ang="T8">
                <a:pos x="T4" y="T5"/>
              </a:cxn>
            </a:cxnLst>
            <a:rect l="0" t="0" r="r" b="b"/>
            <a:pathLst>
              <a:path w="30409" h="21600" fill="none" extrusionOk="0">
                <a:moveTo>
                  <a:pt x="-1" y="1877"/>
                </a:moveTo>
                <a:cubicBezTo>
                  <a:pt x="2771" y="639"/>
                  <a:pt x="5773" y="-1"/>
                  <a:pt x="8809" y="0"/>
                </a:cubicBezTo>
                <a:cubicBezTo>
                  <a:pt x="20738" y="0"/>
                  <a:pt x="30409" y="9670"/>
                  <a:pt x="30409" y="21600"/>
                </a:cubicBezTo>
              </a:path>
              <a:path w="30409" h="21600" stroke="0" extrusionOk="0">
                <a:moveTo>
                  <a:pt x="-1" y="1877"/>
                </a:moveTo>
                <a:cubicBezTo>
                  <a:pt x="2771" y="639"/>
                  <a:pt x="5773" y="-1"/>
                  <a:pt x="8809" y="0"/>
                </a:cubicBezTo>
                <a:cubicBezTo>
                  <a:pt x="20738" y="0"/>
                  <a:pt x="30409" y="9670"/>
                  <a:pt x="30409" y="21600"/>
                </a:cubicBezTo>
                <a:lnTo>
                  <a:pt x="8809" y="21600"/>
                </a:lnTo>
                <a:lnTo>
                  <a:pt x="-1" y="1877"/>
                </a:lnTo>
                <a:close/>
              </a:path>
            </a:pathLst>
          </a:custGeom>
          <a:noFill/>
          <a:ln w="38100">
            <a:solidFill>
              <a:srgbClr val="FF0000"/>
            </a:solidFill>
            <a:round/>
            <a:headEnd type="triangle" w="med"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8299" name="AutoShape 27"/>
          <p:cNvSpPr>
            <a:spLocks noChangeArrowheads="1"/>
          </p:cNvSpPr>
          <p:nvPr/>
        </p:nvSpPr>
        <p:spPr bwMode="auto">
          <a:xfrm>
            <a:off x="4714875" y="5257800"/>
            <a:ext cx="533400" cy="381000"/>
          </a:xfrm>
          <a:prstGeom prst="rightArrow">
            <a:avLst>
              <a:gd name="adj1" fmla="val 50000"/>
              <a:gd name="adj2" fmla="val 35000"/>
            </a:avLst>
          </a:prstGeom>
          <a:solidFill>
            <a:srgbClr val="FF33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38300" name="Group 28"/>
          <p:cNvGrpSpPr>
            <a:grpSpLocks/>
          </p:cNvGrpSpPr>
          <p:nvPr/>
        </p:nvGrpSpPr>
        <p:grpSpPr bwMode="auto">
          <a:xfrm>
            <a:off x="5367338" y="4038600"/>
            <a:ext cx="3167062" cy="2632075"/>
            <a:chOff x="3552" y="2544"/>
            <a:chExt cx="1995" cy="1658"/>
          </a:xfrm>
        </p:grpSpPr>
        <p:grpSp>
          <p:nvGrpSpPr>
            <p:cNvPr id="26638" name="Group 29"/>
            <p:cNvGrpSpPr>
              <a:grpSpLocks/>
            </p:cNvGrpSpPr>
            <p:nvPr/>
          </p:nvGrpSpPr>
          <p:grpSpPr bwMode="auto">
            <a:xfrm>
              <a:off x="3552" y="2544"/>
              <a:ext cx="1995" cy="1658"/>
              <a:chOff x="1200" y="2590"/>
              <a:chExt cx="1995" cy="1658"/>
            </a:xfrm>
          </p:grpSpPr>
          <p:sp>
            <p:nvSpPr>
              <p:cNvPr id="26640" name="Rectangle 30"/>
              <p:cNvSpPr>
                <a:spLocks noChangeArrowheads="1"/>
              </p:cNvSpPr>
              <p:nvPr/>
            </p:nvSpPr>
            <p:spPr bwMode="auto">
              <a:xfrm>
                <a:off x="1977" y="2590"/>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1" name="Rectangle 31"/>
              <p:cNvSpPr>
                <a:spLocks noChangeArrowheads="1"/>
              </p:cNvSpPr>
              <p:nvPr/>
            </p:nvSpPr>
            <p:spPr bwMode="auto">
              <a:xfrm>
                <a:off x="2400" y="2688"/>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2" name="Rectangle 32"/>
              <p:cNvSpPr>
                <a:spLocks noChangeArrowheads="1"/>
              </p:cNvSpPr>
              <p:nvPr/>
            </p:nvSpPr>
            <p:spPr bwMode="auto">
              <a:xfrm>
                <a:off x="2585" y="2976"/>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43" name="Rectangle 33"/>
              <p:cNvSpPr>
                <a:spLocks noChangeArrowheads="1"/>
              </p:cNvSpPr>
              <p:nvPr/>
            </p:nvSpPr>
            <p:spPr bwMode="auto">
              <a:xfrm>
                <a:off x="2697" y="3264"/>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4" name="Rectangle 34"/>
              <p:cNvSpPr>
                <a:spLocks noChangeArrowheads="1"/>
              </p:cNvSpPr>
              <p:nvPr/>
            </p:nvSpPr>
            <p:spPr bwMode="auto">
              <a:xfrm>
                <a:off x="2566" y="3528"/>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5" name="Rectangle 35"/>
              <p:cNvSpPr>
                <a:spLocks noChangeArrowheads="1"/>
              </p:cNvSpPr>
              <p:nvPr/>
            </p:nvSpPr>
            <p:spPr bwMode="auto">
              <a:xfrm>
                <a:off x="2374" y="3792"/>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6" name="Rectangle 36"/>
              <p:cNvSpPr>
                <a:spLocks noChangeArrowheads="1"/>
              </p:cNvSpPr>
              <p:nvPr/>
            </p:nvSpPr>
            <p:spPr bwMode="auto">
              <a:xfrm>
                <a:off x="1957" y="3936"/>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47" name="Rectangle 37"/>
              <p:cNvSpPr>
                <a:spLocks noChangeArrowheads="1"/>
              </p:cNvSpPr>
              <p:nvPr/>
            </p:nvSpPr>
            <p:spPr bwMode="auto">
              <a:xfrm>
                <a:off x="1536" y="3853"/>
                <a:ext cx="498"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48" name="Rectangle 38"/>
              <p:cNvSpPr>
                <a:spLocks noChangeArrowheads="1"/>
              </p:cNvSpPr>
              <p:nvPr/>
            </p:nvSpPr>
            <p:spPr bwMode="auto">
              <a:xfrm>
                <a:off x="1296" y="3552"/>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R=1</a:t>
                </a:r>
              </a:p>
            </p:txBody>
          </p:sp>
          <p:sp>
            <p:nvSpPr>
              <p:cNvPr id="26649" name="Rectangle 39"/>
              <p:cNvSpPr>
                <a:spLocks noChangeArrowheads="1"/>
              </p:cNvSpPr>
              <p:nvPr/>
            </p:nvSpPr>
            <p:spPr bwMode="auto">
              <a:xfrm>
                <a:off x="1200" y="3288"/>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50" name="Rectangle 40"/>
              <p:cNvSpPr>
                <a:spLocks noChangeArrowheads="1"/>
              </p:cNvSpPr>
              <p:nvPr/>
            </p:nvSpPr>
            <p:spPr bwMode="auto">
              <a:xfrm>
                <a:off x="1289" y="3000"/>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t>R=0</a:t>
                </a:r>
              </a:p>
            </p:txBody>
          </p:sp>
          <p:sp>
            <p:nvSpPr>
              <p:cNvPr id="26651" name="Rectangle 41"/>
              <p:cNvSpPr>
                <a:spLocks noChangeArrowheads="1"/>
              </p:cNvSpPr>
              <p:nvPr/>
            </p:nvSpPr>
            <p:spPr bwMode="auto">
              <a:xfrm>
                <a:off x="1488" y="2712"/>
                <a:ext cx="535" cy="312"/>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b="0">
                    <a:solidFill>
                      <a:srgbClr val="FF3300"/>
                    </a:solidFill>
                  </a:rPr>
                  <a:t>R=0</a:t>
                </a:r>
              </a:p>
            </p:txBody>
          </p:sp>
        </p:grpSp>
        <p:sp>
          <p:nvSpPr>
            <p:cNvPr id="26639" name="Line 42"/>
            <p:cNvSpPr>
              <a:spLocks noChangeShapeType="1"/>
            </p:cNvSpPr>
            <p:nvPr/>
          </p:nvSpPr>
          <p:spPr bwMode="auto">
            <a:xfrm flipH="1" flipV="1">
              <a:off x="4560" y="2880"/>
              <a:ext cx="0" cy="530"/>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38315" name="AutoShape 43"/>
          <p:cNvSpPr>
            <a:spLocks noChangeArrowheads="1"/>
          </p:cNvSpPr>
          <p:nvPr/>
        </p:nvSpPr>
        <p:spPr bwMode="auto">
          <a:xfrm rot="10800000">
            <a:off x="5105400" y="3200400"/>
            <a:ext cx="3581400" cy="685800"/>
          </a:xfrm>
          <a:prstGeom prst="wedgeRoundRectCallout">
            <a:avLst>
              <a:gd name="adj1" fmla="val -6120"/>
              <a:gd name="adj2" fmla="val -9769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olidFill>
                  <a:srgbClr val="FF0000"/>
                </a:solidFill>
                <a:sym typeface="Symbol" pitchFamily="18" charset="2"/>
              </a:rPr>
              <a:t>SCR</a:t>
            </a:r>
            <a:r>
              <a:rPr lang="zh-CN" altLang="en-US" sz="2000">
                <a:sym typeface="Symbol" pitchFamily="18" charset="2"/>
              </a:rPr>
              <a:t>实现方法称为</a:t>
            </a:r>
            <a:r>
              <a:rPr lang="en-US" altLang="zh-CN" sz="2000">
                <a:sym typeface="Symbol" pitchFamily="18" charset="2"/>
              </a:rPr>
              <a:t>Clock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8275"/>
                                        </p:tgtEl>
                                        <p:attrNameLst>
                                          <p:attrName>style.visibility</p:attrName>
                                        </p:attrNameLst>
                                      </p:cBhvr>
                                      <p:to>
                                        <p:strVal val="visible"/>
                                      </p:to>
                                    </p:set>
                                    <p:animEffect transition="in" filter="dissolve">
                                      <p:cBhvr>
                                        <p:cTn id="7" dur="500"/>
                                        <p:tgtEl>
                                          <p:spTgt spid="438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8276"/>
                                        </p:tgtEl>
                                        <p:attrNameLst>
                                          <p:attrName>style.visibility</p:attrName>
                                        </p:attrNameLst>
                                      </p:cBhvr>
                                      <p:to>
                                        <p:strVal val="visible"/>
                                      </p:to>
                                    </p:set>
                                    <p:animEffect transition="in" filter="dissolve">
                                      <p:cBhvr>
                                        <p:cTn id="12" dur="500"/>
                                        <p:tgtEl>
                                          <p:spTgt spid="438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8279"/>
                                        </p:tgtEl>
                                        <p:attrNameLst>
                                          <p:attrName>style.visibility</p:attrName>
                                        </p:attrNameLst>
                                      </p:cBhvr>
                                      <p:to>
                                        <p:strVal val="visible"/>
                                      </p:to>
                                    </p:set>
                                    <p:animEffect transition="in" filter="dissolve">
                                      <p:cBhvr>
                                        <p:cTn id="17" dur="500"/>
                                        <p:tgtEl>
                                          <p:spTgt spid="438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8282"/>
                                        </p:tgtEl>
                                        <p:attrNameLst>
                                          <p:attrName>style.visibility</p:attrName>
                                        </p:attrNameLst>
                                      </p:cBhvr>
                                      <p:to>
                                        <p:strVal val="visible"/>
                                      </p:to>
                                    </p:set>
                                    <p:animEffect transition="in" filter="dissolve">
                                      <p:cBhvr>
                                        <p:cTn id="22" dur="500"/>
                                        <p:tgtEl>
                                          <p:spTgt spid="438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8283"/>
                                        </p:tgtEl>
                                        <p:attrNameLst>
                                          <p:attrName>style.visibility</p:attrName>
                                        </p:attrNameLst>
                                      </p:cBhvr>
                                      <p:to>
                                        <p:strVal val="visible"/>
                                      </p:to>
                                    </p:set>
                                    <p:animEffect transition="in" filter="dissolve">
                                      <p:cBhvr>
                                        <p:cTn id="27" dur="500"/>
                                        <p:tgtEl>
                                          <p:spTgt spid="4382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38284"/>
                                        </p:tgtEl>
                                        <p:attrNameLst>
                                          <p:attrName>style.visibility</p:attrName>
                                        </p:attrNameLst>
                                      </p:cBhvr>
                                      <p:to>
                                        <p:strVal val="visible"/>
                                      </p:to>
                                    </p:set>
                                    <p:animEffect transition="in" filter="dissolve">
                                      <p:cBhvr>
                                        <p:cTn id="32" dur="500"/>
                                        <p:tgtEl>
                                          <p:spTgt spid="438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38297"/>
                                        </p:tgtEl>
                                        <p:attrNameLst>
                                          <p:attrName>style.visibility</p:attrName>
                                        </p:attrNameLst>
                                      </p:cBhvr>
                                      <p:to>
                                        <p:strVal val="visible"/>
                                      </p:to>
                                    </p:set>
                                    <p:animEffect transition="in" filter="wipe(right)">
                                      <p:cBhvr>
                                        <p:cTn id="37" dur="500"/>
                                        <p:tgtEl>
                                          <p:spTgt spid="438297"/>
                                        </p:tgtEl>
                                      </p:cBhvr>
                                    </p:animEffec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438298"/>
                                        </p:tgtEl>
                                        <p:attrNameLst>
                                          <p:attrName>style.visibility</p:attrName>
                                        </p:attrNameLst>
                                      </p:cBhvr>
                                      <p:to>
                                        <p:strVal val="visible"/>
                                      </p:to>
                                    </p:set>
                                    <p:animEffect transition="in" filter="wipe(down)">
                                      <p:cBhvr>
                                        <p:cTn id="41" dur="1000"/>
                                        <p:tgtEl>
                                          <p:spTgt spid="4382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438299"/>
                                        </p:tgtEl>
                                        <p:attrNameLst>
                                          <p:attrName>style.visibility</p:attrName>
                                        </p:attrNameLst>
                                      </p:cBhvr>
                                      <p:to>
                                        <p:strVal val="visible"/>
                                      </p:to>
                                    </p:set>
                                    <p:anim calcmode="lin" valueType="num">
                                      <p:cBhvr>
                                        <p:cTn id="46" dur="500" fill="hold"/>
                                        <p:tgtEl>
                                          <p:spTgt spid="438299"/>
                                        </p:tgtEl>
                                        <p:attrNameLst>
                                          <p:attrName>ppt_x</p:attrName>
                                        </p:attrNameLst>
                                      </p:cBhvr>
                                      <p:tavLst>
                                        <p:tav tm="0">
                                          <p:val>
                                            <p:strVal val="#ppt_x-#ppt_w/2"/>
                                          </p:val>
                                        </p:tav>
                                        <p:tav tm="100000">
                                          <p:val>
                                            <p:strVal val="#ppt_x"/>
                                          </p:val>
                                        </p:tav>
                                      </p:tavLst>
                                    </p:anim>
                                    <p:anim calcmode="lin" valueType="num">
                                      <p:cBhvr>
                                        <p:cTn id="47" dur="500" fill="hold"/>
                                        <p:tgtEl>
                                          <p:spTgt spid="438299"/>
                                        </p:tgtEl>
                                        <p:attrNameLst>
                                          <p:attrName>ppt_y</p:attrName>
                                        </p:attrNameLst>
                                      </p:cBhvr>
                                      <p:tavLst>
                                        <p:tav tm="0">
                                          <p:val>
                                            <p:strVal val="#ppt_y"/>
                                          </p:val>
                                        </p:tav>
                                        <p:tav tm="100000">
                                          <p:val>
                                            <p:strVal val="#ppt_y"/>
                                          </p:val>
                                        </p:tav>
                                      </p:tavLst>
                                    </p:anim>
                                    <p:anim calcmode="lin" valueType="num">
                                      <p:cBhvr>
                                        <p:cTn id="48" dur="500" fill="hold"/>
                                        <p:tgtEl>
                                          <p:spTgt spid="438299"/>
                                        </p:tgtEl>
                                        <p:attrNameLst>
                                          <p:attrName>ppt_w</p:attrName>
                                        </p:attrNameLst>
                                      </p:cBhvr>
                                      <p:tavLst>
                                        <p:tav tm="0">
                                          <p:val>
                                            <p:fltVal val="0"/>
                                          </p:val>
                                        </p:tav>
                                        <p:tav tm="100000">
                                          <p:val>
                                            <p:strVal val="#ppt_w"/>
                                          </p:val>
                                        </p:tav>
                                      </p:tavLst>
                                    </p:anim>
                                    <p:anim calcmode="lin" valueType="num">
                                      <p:cBhvr>
                                        <p:cTn id="49" dur="500" fill="hold"/>
                                        <p:tgtEl>
                                          <p:spTgt spid="438299"/>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38300"/>
                                        </p:tgtEl>
                                        <p:attrNameLst>
                                          <p:attrName>style.visibility</p:attrName>
                                        </p:attrNameLst>
                                      </p:cBhvr>
                                      <p:to>
                                        <p:strVal val="visible"/>
                                      </p:to>
                                    </p:set>
                                    <p:animEffect transition="in" filter="dissolve">
                                      <p:cBhvr>
                                        <p:cTn id="54" dur="500"/>
                                        <p:tgtEl>
                                          <p:spTgt spid="43830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38315"/>
                                        </p:tgtEl>
                                        <p:attrNameLst>
                                          <p:attrName>style.visibility</p:attrName>
                                        </p:attrNameLst>
                                      </p:cBhvr>
                                      <p:to>
                                        <p:strVal val="visible"/>
                                      </p:to>
                                    </p:set>
                                    <p:animEffect transition="in" filter="dissolve">
                                      <p:cBhvr>
                                        <p:cTn id="59" dur="500"/>
                                        <p:tgtEl>
                                          <p:spTgt spid="43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p:bldP spid="438282" grpId="0" animBg="1"/>
      <p:bldP spid="438283" grpId="0" animBg="1"/>
      <p:bldP spid="438297" grpId="0" animBg="1"/>
      <p:bldP spid="438298" grpId="0" animBg="1"/>
      <p:bldP spid="438299" grpId="0" animBg="1"/>
      <p:bldP spid="4383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457" name="Group 161"/>
          <p:cNvGrpSpPr>
            <a:grpSpLocks/>
          </p:cNvGrpSpPr>
          <p:nvPr/>
        </p:nvGrpSpPr>
        <p:grpSpPr bwMode="auto">
          <a:xfrm>
            <a:off x="6118225" y="3395663"/>
            <a:ext cx="598488" cy="1476375"/>
            <a:chOff x="3818" y="2190"/>
            <a:chExt cx="377" cy="930"/>
          </a:xfrm>
        </p:grpSpPr>
        <p:sp>
          <p:nvSpPr>
            <p:cNvPr id="27800" name="Rectangle 162"/>
            <p:cNvSpPr>
              <a:spLocks noChangeArrowheads="1"/>
            </p:cNvSpPr>
            <p:nvPr/>
          </p:nvSpPr>
          <p:spPr bwMode="auto">
            <a:xfrm>
              <a:off x="3818" y="2810"/>
              <a:ext cx="377" cy="310"/>
            </a:xfrm>
            <a:prstGeom prst="rect">
              <a:avLst/>
            </a:prstGeom>
            <a:solidFill>
              <a:srgbClr val="B8E0E3"/>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801" name="Rectangle 163"/>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7802" name="Rectangle 16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grpSp>
        <p:nvGrpSpPr>
          <p:cNvPr id="439461" name="Group 165"/>
          <p:cNvGrpSpPr>
            <a:grpSpLocks/>
          </p:cNvGrpSpPr>
          <p:nvPr/>
        </p:nvGrpSpPr>
        <p:grpSpPr bwMode="auto">
          <a:xfrm>
            <a:off x="5519738" y="3400425"/>
            <a:ext cx="600075" cy="1476375"/>
            <a:chOff x="3440" y="2190"/>
            <a:chExt cx="378" cy="930"/>
          </a:xfrm>
        </p:grpSpPr>
        <p:sp>
          <p:nvSpPr>
            <p:cNvPr id="27797" name="Rectangle 166"/>
            <p:cNvSpPr>
              <a:spLocks noChangeArrowheads="1"/>
            </p:cNvSpPr>
            <p:nvPr/>
          </p:nvSpPr>
          <p:spPr bwMode="auto">
            <a:xfrm>
              <a:off x="3440" y="2810"/>
              <a:ext cx="378" cy="310"/>
            </a:xfrm>
            <a:prstGeom prst="rect">
              <a:avLst/>
            </a:prstGeom>
            <a:solidFill>
              <a:srgbClr val="B8E0E3"/>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798" name="Rectangle 167"/>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7799" name="Rectangle 16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grpSp>
        <p:nvGrpSpPr>
          <p:cNvPr id="439465" name="Group 169"/>
          <p:cNvGrpSpPr>
            <a:grpSpLocks/>
          </p:cNvGrpSpPr>
          <p:nvPr/>
        </p:nvGrpSpPr>
        <p:grpSpPr bwMode="auto">
          <a:xfrm>
            <a:off x="4930775" y="3395663"/>
            <a:ext cx="598488" cy="1476375"/>
            <a:chOff x="3063" y="2190"/>
            <a:chExt cx="377" cy="930"/>
          </a:xfrm>
        </p:grpSpPr>
        <p:sp>
          <p:nvSpPr>
            <p:cNvPr id="27794" name="Rectangle 170"/>
            <p:cNvSpPr>
              <a:spLocks noChangeArrowheads="1"/>
            </p:cNvSpPr>
            <p:nvPr/>
          </p:nvSpPr>
          <p:spPr bwMode="auto">
            <a:xfrm>
              <a:off x="3063" y="2810"/>
              <a:ext cx="377" cy="310"/>
            </a:xfrm>
            <a:prstGeom prst="rect">
              <a:avLst/>
            </a:prstGeom>
            <a:solidFill>
              <a:srgbClr val="B8E0E3"/>
            </a:solidFill>
            <a:ln>
              <a:noFill/>
            </a:ln>
            <a:effectLst/>
            <a:extLst>
              <a:ext uri="{91240B29-F687-4F45-9708-019B960494DF}">
                <a14:hiddenLine xmlns="" xmlns:a14="http://schemas.microsoft.com/office/drawing/2010/main" w="38100" algn="ctr">
                  <a:solidFill>
                    <a:srgbClr val="BBE0E3"/>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795" name="Rectangle 171"/>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 </a:t>
              </a:r>
            </a:p>
          </p:txBody>
        </p:sp>
        <p:sp>
          <p:nvSpPr>
            <p:cNvPr id="27796" name="Rectangle 17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sp>
        <p:nvSpPr>
          <p:cNvPr id="27653"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Clock</a:t>
            </a:r>
            <a:r>
              <a:rPr lang="zh-CN" altLang="en-US" smtClean="0">
                <a:sym typeface="Symbol" pitchFamily="18" charset="2"/>
              </a:rPr>
              <a:t>算法实例</a:t>
            </a:r>
            <a:endParaRPr lang="zh-CN" altLang="zh-CN" smtClean="0">
              <a:sym typeface="Symbol" pitchFamily="18" charset="2"/>
            </a:endParaRPr>
          </a:p>
        </p:txBody>
      </p:sp>
      <p:grpSp>
        <p:nvGrpSpPr>
          <p:cNvPr id="439299" name="Group 3"/>
          <p:cNvGrpSpPr>
            <a:grpSpLocks/>
          </p:cNvGrpSpPr>
          <p:nvPr/>
        </p:nvGrpSpPr>
        <p:grpSpPr bwMode="auto">
          <a:xfrm>
            <a:off x="304800" y="914400"/>
            <a:ext cx="7543800" cy="1631950"/>
            <a:chOff x="624" y="3680"/>
            <a:chExt cx="4752" cy="1028"/>
          </a:xfrm>
        </p:grpSpPr>
        <p:sp>
          <p:nvSpPr>
            <p:cNvPr id="27792" name="Rectangle 4"/>
            <p:cNvSpPr>
              <a:spLocks noChangeArrowheads="1"/>
            </p:cNvSpPr>
            <p:nvPr/>
          </p:nvSpPr>
          <p:spPr bwMode="auto">
            <a:xfrm>
              <a:off x="624" y="3680"/>
              <a:ext cx="4752" cy="102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继续上面的实例</a:t>
              </a:r>
              <a:r>
                <a:rPr lang="en-US" altLang="zh-CN" sz="2400" dirty="0"/>
                <a:t>: (3frame)</a:t>
              </a:r>
              <a:r>
                <a:rPr lang="en-US" altLang="zh-CN" sz="2400" dirty="0">
                  <a:solidFill>
                    <a:srgbClr val="FF0000"/>
                  </a:solidFill>
                </a:rPr>
                <a:t>A B C A B D A D B C B</a:t>
              </a:r>
            </a:p>
            <a:p>
              <a:pPr lvl="1" eaLnBrk="1" hangingPunct="1">
                <a:lnSpc>
                  <a:spcPct val="140000"/>
                </a:lnSpc>
                <a:spcBef>
                  <a:spcPct val="0"/>
                </a:spcBef>
                <a:buClrTx/>
                <a:buSzTx/>
                <a:buFontTx/>
                <a:buNone/>
              </a:pPr>
              <a:r>
                <a:rPr lang="zh-CN" altLang="en-US" sz="1600" dirty="0"/>
                <a:t>（</a:t>
              </a:r>
              <a:r>
                <a:rPr lang="en-US" altLang="zh-CN" sz="1600" dirty="0"/>
                <a:t>1</a:t>
              </a:r>
              <a:r>
                <a:rPr lang="zh-CN" altLang="en-US" sz="1600" dirty="0"/>
                <a:t>）将可用帧按顺序组成环形队列，引用位初始置</a:t>
              </a:r>
              <a:r>
                <a:rPr lang="en-US" altLang="zh-CN" sz="1600" dirty="0"/>
                <a:t>0</a:t>
              </a:r>
              <a:r>
                <a:rPr lang="zh-CN" altLang="en-US" sz="1600" dirty="0"/>
                <a:t>，并置指针初始位置；</a:t>
              </a:r>
            </a:p>
            <a:p>
              <a:pPr lvl="1" eaLnBrk="1" hangingPunct="1">
                <a:lnSpc>
                  <a:spcPct val="140000"/>
                </a:lnSpc>
                <a:spcBef>
                  <a:spcPct val="0"/>
                </a:spcBef>
                <a:buClrTx/>
                <a:buSzTx/>
                <a:buFontTx/>
                <a:buNone/>
              </a:pPr>
              <a:r>
                <a:rPr lang="zh-CN" altLang="en-US" sz="1600" dirty="0"/>
                <a:t>（</a:t>
              </a:r>
              <a:r>
                <a:rPr lang="en-US" altLang="zh-CN" sz="1600" dirty="0"/>
                <a:t>2</a:t>
              </a:r>
              <a:r>
                <a:rPr lang="zh-CN" altLang="en-US" sz="1600" dirty="0"/>
                <a:t>）缺页时从指针位置扫描引用位，将</a:t>
              </a:r>
              <a:r>
                <a:rPr lang="en-US" altLang="zh-CN" sz="1600" dirty="0"/>
                <a:t>1</a:t>
              </a:r>
              <a:r>
                <a:rPr lang="zh-CN" altLang="en-US" sz="1600" dirty="0"/>
                <a:t>变</a:t>
              </a:r>
              <a:r>
                <a:rPr lang="en-US" altLang="zh-CN" sz="1600" dirty="0"/>
                <a:t>0</a:t>
              </a:r>
              <a:r>
                <a:rPr lang="zh-CN" altLang="en-US" sz="1600" dirty="0"/>
                <a:t>，直到找到引用位为</a:t>
              </a:r>
              <a:r>
                <a:rPr lang="en-US" altLang="zh-CN" sz="1600" dirty="0"/>
                <a:t>0</a:t>
              </a:r>
              <a:r>
                <a:rPr lang="zh-CN" altLang="en-US" sz="1600" dirty="0"/>
                <a:t>的页；</a:t>
              </a:r>
            </a:p>
            <a:p>
              <a:pPr lvl="1" eaLnBrk="1" hangingPunct="1">
                <a:lnSpc>
                  <a:spcPct val="140000"/>
                </a:lnSpc>
                <a:spcBef>
                  <a:spcPct val="0"/>
                </a:spcBef>
                <a:buClrTx/>
                <a:buSzTx/>
                <a:buFontTx/>
                <a:buNone/>
              </a:pPr>
              <a:r>
                <a:rPr lang="zh-CN" altLang="en-US" sz="1600" dirty="0"/>
                <a:t>（</a:t>
              </a:r>
              <a:r>
                <a:rPr lang="en-US" altLang="zh-CN" sz="1600" dirty="0"/>
                <a:t>3</a:t>
              </a:r>
              <a:r>
                <a:rPr lang="zh-CN" altLang="en-US" sz="1600" dirty="0"/>
                <a:t>）</a:t>
              </a:r>
              <a:r>
                <a:rPr lang="zh-CN" altLang="en-US" sz="1600" dirty="0" smtClean="0"/>
                <a:t>当为某页初始分配页</a:t>
              </a:r>
              <a:r>
                <a:rPr lang="zh-CN" altLang="en-US" sz="1600" dirty="0"/>
                <a:t>框或页被替换</a:t>
              </a:r>
              <a:r>
                <a:rPr lang="zh-CN" altLang="en-US" sz="1600" dirty="0" smtClean="0"/>
                <a:t>，</a:t>
              </a:r>
              <a:r>
                <a:rPr lang="zh-CN" altLang="en-US" sz="1600" dirty="0"/>
                <a:t>则指针移到该页的下</a:t>
              </a:r>
              <a:r>
                <a:rPr lang="en-US" altLang="zh-CN" sz="1600" dirty="0"/>
                <a:t>1</a:t>
              </a:r>
              <a:r>
                <a:rPr lang="zh-CN" altLang="en-US" sz="1600" dirty="0"/>
                <a:t>页。</a:t>
              </a:r>
            </a:p>
          </p:txBody>
        </p:sp>
        <p:pic>
          <p:nvPicPr>
            <p:cNvPr id="27793" name="Picture 5"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9302" name="Group 6"/>
          <p:cNvGrpSpPr>
            <a:grpSpLocks/>
          </p:cNvGrpSpPr>
          <p:nvPr/>
        </p:nvGrpSpPr>
        <p:grpSpPr bwMode="auto">
          <a:xfrm>
            <a:off x="7913688" y="3395663"/>
            <a:ext cx="600075" cy="1476375"/>
            <a:chOff x="4950" y="2190"/>
            <a:chExt cx="378" cy="930"/>
          </a:xfrm>
        </p:grpSpPr>
        <p:sp>
          <p:nvSpPr>
            <p:cNvPr id="27789" name="Rectangle 7"/>
            <p:cNvSpPr>
              <a:spLocks noChangeArrowheads="1"/>
            </p:cNvSpPr>
            <p:nvPr/>
          </p:nvSpPr>
          <p:spPr bwMode="auto">
            <a:xfrm>
              <a:off x="4950"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90"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7791" name="Rectangle 9"/>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grpSp>
      <p:grpSp>
        <p:nvGrpSpPr>
          <p:cNvPr id="439306" name="Group 10"/>
          <p:cNvGrpSpPr>
            <a:grpSpLocks/>
          </p:cNvGrpSpPr>
          <p:nvPr/>
        </p:nvGrpSpPr>
        <p:grpSpPr bwMode="auto">
          <a:xfrm>
            <a:off x="7315200" y="3395663"/>
            <a:ext cx="598488" cy="1476375"/>
            <a:chOff x="4573" y="2190"/>
            <a:chExt cx="377" cy="930"/>
          </a:xfrm>
        </p:grpSpPr>
        <p:sp>
          <p:nvSpPr>
            <p:cNvPr id="27786" name="Rectangle 11"/>
            <p:cNvSpPr>
              <a:spLocks noChangeArrowheads="1"/>
            </p:cNvSpPr>
            <p:nvPr/>
          </p:nvSpPr>
          <p:spPr bwMode="auto">
            <a:xfrm>
              <a:off x="4573"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87"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7788" name="Rectangle 13"/>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grpSp>
      <p:grpSp>
        <p:nvGrpSpPr>
          <p:cNvPr id="439310" name="Group 14"/>
          <p:cNvGrpSpPr>
            <a:grpSpLocks/>
          </p:cNvGrpSpPr>
          <p:nvPr/>
        </p:nvGrpSpPr>
        <p:grpSpPr bwMode="auto">
          <a:xfrm>
            <a:off x="6716713" y="3395663"/>
            <a:ext cx="600075" cy="1476375"/>
            <a:chOff x="4195" y="2190"/>
            <a:chExt cx="378" cy="930"/>
          </a:xfrm>
        </p:grpSpPr>
        <p:sp>
          <p:nvSpPr>
            <p:cNvPr id="27783" name="Rectangle 15"/>
            <p:cNvSpPr>
              <a:spLocks noChangeArrowheads="1"/>
            </p:cNvSpPr>
            <p:nvPr/>
          </p:nvSpPr>
          <p:spPr bwMode="auto">
            <a:xfrm>
              <a:off x="4195" y="2810"/>
              <a:ext cx="378" cy="310"/>
            </a:xfrm>
            <a:prstGeom prst="rect">
              <a:avLst/>
            </a:prstGeom>
            <a:solidFill>
              <a:srgbClr val="B8E0E3"/>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84"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27785"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grpSp>
        <p:nvGrpSpPr>
          <p:cNvPr id="439326" name="Group 30"/>
          <p:cNvGrpSpPr>
            <a:grpSpLocks/>
          </p:cNvGrpSpPr>
          <p:nvPr/>
        </p:nvGrpSpPr>
        <p:grpSpPr bwMode="auto">
          <a:xfrm>
            <a:off x="4332288" y="3395663"/>
            <a:ext cx="600075" cy="1476375"/>
            <a:chOff x="2685" y="2190"/>
            <a:chExt cx="378" cy="930"/>
          </a:xfrm>
        </p:grpSpPr>
        <p:sp>
          <p:nvSpPr>
            <p:cNvPr id="27780"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781"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82"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grpSp>
        <p:nvGrpSpPr>
          <p:cNvPr id="439330" name="Group 34"/>
          <p:cNvGrpSpPr>
            <a:grpSpLocks/>
          </p:cNvGrpSpPr>
          <p:nvPr/>
        </p:nvGrpSpPr>
        <p:grpSpPr bwMode="auto">
          <a:xfrm>
            <a:off x="3722688" y="3395663"/>
            <a:ext cx="600075" cy="1476375"/>
            <a:chOff x="2307" y="2190"/>
            <a:chExt cx="378" cy="930"/>
          </a:xfrm>
        </p:grpSpPr>
        <p:sp>
          <p:nvSpPr>
            <p:cNvPr id="27777"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778"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79"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grpSp>
        <p:nvGrpSpPr>
          <p:cNvPr id="439334" name="Group 38"/>
          <p:cNvGrpSpPr>
            <a:grpSpLocks/>
          </p:cNvGrpSpPr>
          <p:nvPr/>
        </p:nvGrpSpPr>
        <p:grpSpPr bwMode="auto">
          <a:xfrm>
            <a:off x="3124200" y="3395663"/>
            <a:ext cx="598488" cy="1476375"/>
            <a:chOff x="1930" y="2190"/>
            <a:chExt cx="377" cy="930"/>
          </a:xfrm>
        </p:grpSpPr>
        <p:sp>
          <p:nvSpPr>
            <p:cNvPr id="27774"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27775"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76"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grpSp>
        <p:nvGrpSpPr>
          <p:cNvPr id="439338" name="Group 42"/>
          <p:cNvGrpSpPr>
            <a:grpSpLocks/>
          </p:cNvGrpSpPr>
          <p:nvPr/>
        </p:nvGrpSpPr>
        <p:grpSpPr bwMode="auto">
          <a:xfrm>
            <a:off x="2525713" y="3397250"/>
            <a:ext cx="600075" cy="1476375"/>
            <a:chOff x="1552" y="2190"/>
            <a:chExt cx="378" cy="930"/>
          </a:xfrm>
        </p:grpSpPr>
        <p:sp>
          <p:nvSpPr>
            <p:cNvPr id="27771"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7772"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27773"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grpSp>
        <p:nvGrpSpPr>
          <p:cNvPr id="439342" name="Group 46"/>
          <p:cNvGrpSpPr>
            <a:grpSpLocks/>
          </p:cNvGrpSpPr>
          <p:nvPr/>
        </p:nvGrpSpPr>
        <p:grpSpPr bwMode="auto">
          <a:xfrm>
            <a:off x="1938338" y="3397250"/>
            <a:ext cx="598487" cy="1476375"/>
            <a:chOff x="1117" y="1948"/>
            <a:chExt cx="377" cy="930"/>
          </a:xfrm>
        </p:grpSpPr>
        <p:sp>
          <p:nvSpPr>
            <p:cNvPr id="27768"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7769"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endParaRPr lang="zh-CN" altLang="zh-CN" sz="2400"/>
            </a:p>
          </p:txBody>
        </p:sp>
        <p:sp>
          <p:nvSpPr>
            <p:cNvPr id="27770"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sp>
        <p:nvSpPr>
          <p:cNvPr id="439346" name="Rectangle 50"/>
          <p:cNvSpPr>
            <a:spLocks noChangeArrowheads="1"/>
          </p:cNvSpPr>
          <p:nvPr/>
        </p:nvSpPr>
        <p:spPr bwMode="auto">
          <a:xfrm>
            <a:off x="7931150" y="2667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9347" name="Rectangle 51"/>
          <p:cNvSpPr>
            <a:spLocks noChangeArrowheads="1"/>
          </p:cNvSpPr>
          <p:nvPr/>
        </p:nvSpPr>
        <p:spPr bwMode="auto">
          <a:xfrm>
            <a:off x="7332663" y="2667000"/>
            <a:ext cx="598487"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9348" name="Rectangle 52"/>
          <p:cNvSpPr>
            <a:spLocks noChangeArrowheads="1"/>
          </p:cNvSpPr>
          <p:nvPr/>
        </p:nvSpPr>
        <p:spPr bwMode="auto">
          <a:xfrm>
            <a:off x="6732588" y="2667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9349" name="Rectangle 53"/>
          <p:cNvSpPr>
            <a:spLocks noChangeArrowheads="1"/>
          </p:cNvSpPr>
          <p:nvPr/>
        </p:nvSpPr>
        <p:spPr bwMode="auto">
          <a:xfrm>
            <a:off x="6134100" y="2667000"/>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9350" name="Rectangle 54"/>
          <p:cNvSpPr>
            <a:spLocks noChangeArrowheads="1"/>
          </p:cNvSpPr>
          <p:nvPr/>
        </p:nvSpPr>
        <p:spPr bwMode="auto">
          <a:xfrm>
            <a:off x="5534025" y="26670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9351" name="Rectangle 55"/>
          <p:cNvSpPr>
            <a:spLocks noChangeArrowheads="1"/>
          </p:cNvSpPr>
          <p:nvPr/>
        </p:nvSpPr>
        <p:spPr bwMode="auto">
          <a:xfrm>
            <a:off x="4935538" y="2667000"/>
            <a:ext cx="598487"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sp>
        <p:nvSpPr>
          <p:cNvPr id="439352" name="Rectangle 56"/>
          <p:cNvSpPr>
            <a:spLocks noChangeArrowheads="1"/>
          </p:cNvSpPr>
          <p:nvPr/>
        </p:nvSpPr>
        <p:spPr bwMode="auto">
          <a:xfrm>
            <a:off x="4335463" y="2667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9353" name="Rectangle 57"/>
          <p:cNvSpPr>
            <a:spLocks noChangeArrowheads="1"/>
          </p:cNvSpPr>
          <p:nvPr/>
        </p:nvSpPr>
        <p:spPr bwMode="auto">
          <a:xfrm>
            <a:off x="3735388" y="2667000"/>
            <a:ext cx="600075"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sp>
        <p:nvSpPr>
          <p:cNvPr id="439354" name="Rectangle 58"/>
          <p:cNvSpPr>
            <a:spLocks noChangeArrowheads="1"/>
          </p:cNvSpPr>
          <p:nvPr/>
        </p:nvSpPr>
        <p:spPr bwMode="auto">
          <a:xfrm>
            <a:off x="3136900" y="2667000"/>
            <a:ext cx="598488"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C</a:t>
            </a:r>
          </a:p>
        </p:txBody>
      </p:sp>
      <p:sp>
        <p:nvSpPr>
          <p:cNvPr id="439355" name="Rectangle 59"/>
          <p:cNvSpPr>
            <a:spLocks noChangeArrowheads="1"/>
          </p:cNvSpPr>
          <p:nvPr/>
        </p:nvSpPr>
        <p:spPr bwMode="auto">
          <a:xfrm>
            <a:off x="2536825" y="2667000"/>
            <a:ext cx="600075" cy="730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sp>
        <p:nvSpPr>
          <p:cNvPr id="439356" name="Rectangle 60"/>
          <p:cNvSpPr>
            <a:spLocks noChangeArrowheads="1"/>
          </p:cNvSpPr>
          <p:nvPr/>
        </p:nvSpPr>
        <p:spPr bwMode="auto">
          <a:xfrm>
            <a:off x="1938338" y="2667000"/>
            <a:ext cx="598487" cy="730250"/>
          </a:xfrm>
          <a:prstGeom prst="rect">
            <a:avLst/>
          </a:prstGeom>
          <a:noFill/>
          <a:ln>
            <a:noFill/>
          </a:ln>
          <a:effectLst/>
          <a:extLst>
            <a:ext uri="{909E8E84-426E-40DD-AFC4-6F175D3DCCD1}">
              <a14:hiddenFill xmlns="" xmlns:a14="http://schemas.microsoft.com/office/drawing/2010/main">
                <a:solidFill>
                  <a:srgbClr val="99FF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A</a:t>
            </a:r>
          </a:p>
        </p:txBody>
      </p:sp>
      <p:grpSp>
        <p:nvGrpSpPr>
          <p:cNvPr id="439380" name="Group 84"/>
          <p:cNvGrpSpPr>
            <a:grpSpLocks/>
          </p:cNvGrpSpPr>
          <p:nvPr/>
        </p:nvGrpSpPr>
        <p:grpSpPr bwMode="auto">
          <a:xfrm>
            <a:off x="533400" y="5410200"/>
            <a:ext cx="7543800" cy="603250"/>
            <a:chOff x="624" y="3680"/>
            <a:chExt cx="4752" cy="380"/>
          </a:xfrm>
        </p:grpSpPr>
        <p:sp>
          <p:nvSpPr>
            <p:cNvPr id="27766" name="Rectangle 8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本实例，</a:t>
              </a:r>
              <a:r>
                <a:rPr lang="en-US" altLang="zh-CN" sz="2400"/>
                <a:t>Clock</a:t>
              </a:r>
              <a:r>
                <a:rPr lang="zh-CN" altLang="en-US" sz="2400"/>
                <a:t>算法也导致</a:t>
              </a:r>
              <a:r>
                <a:rPr lang="en-US" altLang="zh-CN" sz="2400"/>
                <a:t>7</a:t>
              </a:r>
              <a:r>
                <a:rPr lang="zh-CN" altLang="en-US" sz="2400"/>
                <a:t>次缺页</a:t>
              </a:r>
              <a:endParaRPr lang="zh-CN" altLang="en-US" sz="2400">
                <a:solidFill>
                  <a:srgbClr val="FF0000"/>
                </a:solidFill>
              </a:endParaRPr>
            </a:p>
          </p:txBody>
        </p:sp>
        <p:pic>
          <p:nvPicPr>
            <p:cNvPr id="27767" name="Picture 8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9383" name="Group 87"/>
          <p:cNvGrpSpPr>
            <a:grpSpLocks/>
          </p:cNvGrpSpPr>
          <p:nvPr/>
        </p:nvGrpSpPr>
        <p:grpSpPr bwMode="auto">
          <a:xfrm>
            <a:off x="533400" y="5867400"/>
            <a:ext cx="7543800" cy="603250"/>
            <a:chOff x="624" y="3680"/>
            <a:chExt cx="4752" cy="380"/>
          </a:xfrm>
        </p:grpSpPr>
        <p:sp>
          <p:nvSpPr>
            <p:cNvPr id="27764" name="Rectangle 88"/>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olidFill>
                    <a:srgbClr val="FF0000"/>
                  </a:solidFill>
                </a:rPr>
                <a:t>Clock</a:t>
              </a:r>
              <a:r>
                <a:rPr lang="zh-CN" altLang="en-US" sz="2400">
                  <a:solidFill>
                    <a:srgbClr val="FF0000"/>
                  </a:solidFill>
                </a:rPr>
                <a:t>算法是公认的很好的近似</a:t>
              </a:r>
              <a:r>
                <a:rPr lang="en-US" altLang="zh-CN" sz="2400">
                  <a:solidFill>
                    <a:srgbClr val="FF0000"/>
                  </a:solidFill>
                </a:rPr>
                <a:t>LRU</a:t>
              </a:r>
              <a:r>
                <a:rPr lang="zh-CN" altLang="en-US" sz="2400">
                  <a:solidFill>
                    <a:srgbClr val="FF0000"/>
                  </a:solidFill>
                </a:rPr>
                <a:t>的算法</a:t>
              </a:r>
            </a:p>
          </p:txBody>
        </p:sp>
        <p:pic>
          <p:nvPicPr>
            <p:cNvPr id="27765" name="Picture 89"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39386" name="AutoShape 90"/>
          <p:cNvSpPr>
            <a:spLocks noChangeArrowheads="1"/>
          </p:cNvSpPr>
          <p:nvPr/>
        </p:nvSpPr>
        <p:spPr bwMode="auto">
          <a:xfrm rot="10800000">
            <a:off x="0" y="4953000"/>
            <a:ext cx="1524000" cy="533400"/>
          </a:xfrm>
          <a:prstGeom prst="wedgeRoundRectCallout">
            <a:avLst>
              <a:gd name="adj1" fmla="val -102505"/>
              <a:gd name="adj2" fmla="val 29642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引用位！</a:t>
            </a:r>
          </a:p>
        </p:txBody>
      </p:sp>
      <p:sp>
        <p:nvSpPr>
          <p:cNvPr id="439388" name="AutoShape 92"/>
          <p:cNvSpPr>
            <a:spLocks noChangeArrowheads="1"/>
          </p:cNvSpPr>
          <p:nvPr/>
        </p:nvSpPr>
        <p:spPr bwMode="auto">
          <a:xfrm rot="10800000">
            <a:off x="1676400" y="4953000"/>
            <a:ext cx="1905000" cy="533400"/>
          </a:xfrm>
          <a:prstGeom prst="wedgeRoundRectCallout">
            <a:avLst>
              <a:gd name="adj1" fmla="val 18495"/>
              <a:gd name="adj2" fmla="val 16250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扫描指针！</a:t>
            </a:r>
          </a:p>
        </p:txBody>
      </p:sp>
      <p:grpSp>
        <p:nvGrpSpPr>
          <p:cNvPr id="439391" name="Group 95"/>
          <p:cNvGrpSpPr>
            <a:grpSpLocks/>
          </p:cNvGrpSpPr>
          <p:nvPr/>
        </p:nvGrpSpPr>
        <p:grpSpPr bwMode="auto">
          <a:xfrm>
            <a:off x="914400" y="2667000"/>
            <a:ext cx="7604125" cy="2206625"/>
            <a:chOff x="864" y="1344"/>
            <a:chExt cx="4790" cy="1390"/>
          </a:xfrm>
        </p:grpSpPr>
        <p:grpSp>
          <p:nvGrpSpPr>
            <p:cNvPr id="27740" name="Group 61"/>
            <p:cNvGrpSpPr>
              <a:grpSpLocks/>
            </p:cNvGrpSpPr>
            <p:nvPr/>
          </p:nvGrpSpPr>
          <p:grpSpPr bwMode="auto">
            <a:xfrm>
              <a:off x="864" y="1344"/>
              <a:ext cx="4790" cy="1390"/>
              <a:chOff x="538" y="1440"/>
              <a:chExt cx="4790" cy="1390"/>
            </a:xfrm>
          </p:grpSpPr>
          <p:sp>
            <p:nvSpPr>
              <p:cNvPr id="27742" name="Rectangle 62"/>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7743" name="Rectangle 63"/>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7744" name="Rectangle 64"/>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7745" name="Rectangle 65"/>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en-US" altLang="zh-CN" sz="2000"/>
                  <a:t>     Ref:</a:t>
                </a:r>
              </a:p>
              <a:p>
                <a:pPr eaLnBrk="1" hangingPunct="1">
                  <a:buFont typeface="Wingdings" pitchFamily="2" charset="2"/>
                  <a:buNone/>
                </a:pPr>
                <a:r>
                  <a:rPr lang="en-US" altLang="zh-CN" sz="2000"/>
                  <a:t>Page:</a:t>
                </a:r>
              </a:p>
            </p:txBody>
          </p:sp>
          <p:sp>
            <p:nvSpPr>
              <p:cNvPr id="27746" name="Line 66"/>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7" name="Line 67"/>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8" name="Line 68"/>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49" name="Line 69"/>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0" name="Line 70"/>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1" name="Line 71"/>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2" name="Line 72"/>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3" name="Line 73"/>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4" name="Line 74"/>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5" name="Line 75"/>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6" name="Line 76"/>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7" name="Line 77"/>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8" name="Line 78"/>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59" name="Line 79"/>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0" name="Line 80"/>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1" name="Line 81"/>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2" name="Line 82"/>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63" name="Line 83"/>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741" name="Line 94"/>
            <p:cNvSpPr>
              <a:spLocks noChangeShapeType="1"/>
            </p:cNvSpPr>
            <p:nvPr/>
          </p:nvSpPr>
          <p:spPr bwMode="auto">
            <a:xfrm>
              <a:off x="864" y="1344"/>
              <a:ext cx="624" cy="43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9392" name="AutoShape 96"/>
          <p:cNvSpPr>
            <a:spLocks noChangeArrowheads="1"/>
          </p:cNvSpPr>
          <p:nvPr/>
        </p:nvSpPr>
        <p:spPr bwMode="auto">
          <a:xfrm>
            <a:off x="1981200" y="4114800"/>
            <a:ext cx="304800" cy="152400"/>
          </a:xfrm>
          <a:prstGeom prst="rightArrow">
            <a:avLst>
              <a:gd name="adj1" fmla="val 50000"/>
              <a:gd name="adj2" fmla="val 50000"/>
            </a:avLst>
          </a:prstGeom>
          <a:solidFill>
            <a:srgbClr val="FF0000">
              <a:alpha val="67842"/>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439394" name="Group 98"/>
          <p:cNvGrpSpPr>
            <a:grpSpLocks/>
          </p:cNvGrpSpPr>
          <p:nvPr/>
        </p:nvGrpSpPr>
        <p:grpSpPr bwMode="auto">
          <a:xfrm>
            <a:off x="914400" y="2667000"/>
            <a:ext cx="7604125" cy="2206625"/>
            <a:chOff x="864" y="1344"/>
            <a:chExt cx="4790" cy="1390"/>
          </a:xfrm>
        </p:grpSpPr>
        <p:grpSp>
          <p:nvGrpSpPr>
            <p:cNvPr id="27716" name="Group 99"/>
            <p:cNvGrpSpPr>
              <a:grpSpLocks/>
            </p:cNvGrpSpPr>
            <p:nvPr/>
          </p:nvGrpSpPr>
          <p:grpSpPr bwMode="auto">
            <a:xfrm>
              <a:off x="864" y="1344"/>
              <a:ext cx="4790" cy="1390"/>
              <a:chOff x="538" y="1440"/>
              <a:chExt cx="4790" cy="1390"/>
            </a:xfrm>
          </p:grpSpPr>
          <p:sp>
            <p:nvSpPr>
              <p:cNvPr id="27718" name="Rectangle 100"/>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7719" name="Rectangle 101"/>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7720" name="Rectangle 102"/>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7721" name="Rectangle 103"/>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en-US" altLang="zh-CN" sz="2000"/>
                  <a:t>     Ref:</a:t>
                </a:r>
              </a:p>
              <a:p>
                <a:pPr eaLnBrk="1" hangingPunct="1">
                  <a:buFont typeface="Wingdings" pitchFamily="2" charset="2"/>
                  <a:buNone/>
                </a:pPr>
                <a:r>
                  <a:rPr lang="en-US" altLang="zh-CN" sz="2000"/>
                  <a:t>Page:</a:t>
                </a:r>
              </a:p>
            </p:txBody>
          </p:sp>
          <p:sp>
            <p:nvSpPr>
              <p:cNvPr id="27722" name="Line 104"/>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3" name="Line 105"/>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4" name="Line 106"/>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5" name="Line 107"/>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6" name="Line 108"/>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7" name="Line 109"/>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8" name="Line 110"/>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29" name="Line 111"/>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0" name="Line 112"/>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1" name="Line 113"/>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2" name="Line 114"/>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3" name="Line 115"/>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4" name="Line 116"/>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5" name="Line 117"/>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6" name="Line 118"/>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7" name="Line 119"/>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8" name="Line 120"/>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39" name="Line 121"/>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717" name="Line 122"/>
            <p:cNvSpPr>
              <a:spLocks noChangeShapeType="1"/>
            </p:cNvSpPr>
            <p:nvPr/>
          </p:nvSpPr>
          <p:spPr bwMode="auto">
            <a:xfrm>
              <a:off x="864" y="1344"/>
              <a:ext cx="624" cy="43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9420" name="Group 124"/>
          <p:cNvGrpSpPr>
            <a:grpSpLocks/>
          </p:cNvGrpSpPr>
          <p:nvPr/>
        </p:nvGrpSpPr>
        <p:grpSpPr bwMode="auto">
          <a:xfrm>
            <a:off x="914400" y="2667000"/>
            <a:ext cx="7604125" cy="2206625"/>
            <a:chOff x="864" y="1344"/>
            <a:chExt cx="4790" cy="1390"/>
          </a:xfrm>
        </p:grpSpPr>
        <p:grpSp>
          <p:nvGrpSpPr>
            <p:cNvPr id="27692" name="Group 125"/>
            <p:cNvGrpSpPr>
              <a:grpSpLocks/>
            </p:cNvGrpSpPr>
            <p:nvPr/>
          </p:nvGrpSpPr>
          <p:grpSpPr bwMode="auto">
            <a:xfrm>
              <a:off x="864" y="1344"/>
              <a:ext cx="4790" cy="1390"/>
              <a:chOff x="538" y="1440"/>
              <a:chExt cx="4790" cy="1390"/>
            </a:xfrm>
          </p:grpSpPr>
          <p:sp>
            <p:nvSpPr>
              <p:cNvPr id="27694" name="Rectangle 126"/>
              <p:cNvSpPr>
                <a:spLocks noChangeArrowheads="1"/>
              </p:cNvSpPr>
              <p:nvPr/>
            </p:nvSpPr>
            <p:spPr bwMode="auto">
              <a:xfrm>
                <a:off x="538" y="252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3</a:t>
                </a:r>
              </a:p>
            </p:txBody>
          </p:sp>
          <p:sp>
            <p:nvSpPr>
              <p:cNvPr id="27695" name="Rectangle 127"/>
              <p:cNvSpPr>
                <a:spLocks noChangeArrowheads="1"/>
              </p:cNvSpPr>
              <p:nvPr/>
            </p:nvSpPr>
            <p:spPr bwMode="auto">
              <a:xfrm>
                <a:off x="538" y="221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2</a:t>
                </a:r>
              </a:p>
            </p:txBody>
          </p:sp>
          <p:sp>
            <p:nvSpPr>
              <p:cNvPr id="27696" name="Rectangle 128"/>
              <p:cNvSpPr>
                <a:spLocks noChangeArrowheads="1"/>
              </p:cNvSpPr>
              <p:nvPr/>
            </p:nvSpPr>
            <p:spPr bwMode="auto">
              <a:xfrm>
                <a:off x="538" y="1900"/>
                <a:ext cx="637" cy="31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1</a:t>
                </a:r>
              </a:p>
            </p:txBody>
          </p:sp>
          <p:sp>
            <p:nvSpPr>
              <p:cNvPr id="27697" name="Rectangle 129"/>
              <p:cNvSpPr>
                <a:spLocks noChangeArrowheads="1"/>
              </p:cNvSpPr>
              <p:nvPr/>
            </p:nvSpPr>
            <p:spPr bwMode="auto">
              <a:xfrm>
                <a:off x="538" y="1440"/>
                <a:ext cx="637"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buFont typeface="Wingdings" pitchFamily="2" charset="2"/>
                  <a:buNone/>
                </a:pPr>
                <a:r>
                  <a:rPr lang="en-US" altLang="zh-CN" sz="2000"/>
                  <a:t>     Ref:</a:t>
                </a:r>
              </a:p>
              <a:p>
                <a:pPr eaLnBrk="1" hangingPunct="1">
                  <a:buFont typeface="Wingdings" pitchFamily="2" charset="2"/>
                  <a:buNone/>
                </a:pPr>
                <a:r>
                  <a:rPr lang="en-US" altLang="zh-CN" sz="2000"/>
                  <a:t>Page:</a:t>
                </a:r>
              </a:p>
            </p:txBody>
          </p:sp>
          <p:sp>
            <p:nvSpPr>
              <p:cNvPr id="27698" name="Line 130"/>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699" name="Line 131"/>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0" name="Line 132"/>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1" name="Line 133"/>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2" name="Line 134"/>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3" name="Line 135"/>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4" name="Line 136"/>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5" name="Line 137"/>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6" name="Line 138"/>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7" name="Line 139"/>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8" name="Line 140"/>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09" name="Line 141"/>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0" name="Line 142"/>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1" name="Line 143"/>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2" name="Line 144"/>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3" name="Line 145"/>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4" name="Line 146"/>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sp>
            <p:nvSpPr>
              <p:cNvPr id="27715" name="Line 147"/>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zh-CN" altLang="en-US"/>
              </a:p>
            </p:txBody>
          </p:sp>
        </p:grpSp>
        <p:sp>
          <p:nvSpPr>
            <p:cNvPr id="27693" name="Line 148"/>
            <p:cNvSpPr>
              <a:spLocks noChangeShapeType="1"/>
            </p:cNvSpPr>
            <p:nvPr/>
          </p:nvSpPr>
          <p:spPr bwMode="auto">
            <a:xfrm>
              <a:off x="864" y="1344"/>
              <a:ext cx="624" cy="43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9447" name="AutoShape 151"/>
          <p:cNvSpPr>
            <a:spLocks noChangeArrowheads="1"/>
          </p:cNvSpPr>
          <p:nvPr/>
        </p:nvSpPr>
        <p:spPr bwMode="auto">
          <a:xfrm>
            <a:off x="2590800" y="4572000"/>
            <a:ext cx="304800" cy="152400"/>
          </a:xfrm>
          <a:prstGeom prst="rightArrow">
            <a:avLst>
              <a:gd name="adj1" fmla="val 50000"/>
              <a:gd name="adj2" fmla="val 50000"/>
            </a:avLst>
          </a:prstGeom>
          <a:solidFill>
            <a:srgbClr val="FF0000">
              <a:alpha val="6588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48" name="AutoShape 152"/>
          <p:cNvSpPr>
            <a:spLocks noChangeArrowheads="1"/>
          </p:cNvSpPr>
          <p:nvPr/>
        </p:nvSpPr>
        <p:spPr bwMode="auto">
          <a:xfrm>
            <a:off x="3200400" y="3581400"/>
            <a:ext cx="304800" cy="152400"/>
          </a:xfrm>
          <a:prstGeom prst="rightArrow">
            <a:avLst>
              <a:gd name="adj1" fmla="val 50000"/>
              <a:gd name="adj2" fmla="val 50000"/>
            </a:avLst>
          </a:prstGeom>
          <a:solidFill>
            <a:srgbClr val="FF0000">
              <a:alpha val="6588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49" name="AutoShape 153"/>
          <p:cNvSpPr>
            <a:spLocks noChangeArrowheads="1"/>
          </p:cNvSpPr>
          <p:nvPr/>
        </p:nvSpPr>
        <p:spPr bwMode="auto">
          <a:xfrm>
            <a:off x="3810000" y="3600450"/>
            <a:ext cx="304800" cy="152400"/>
          </a:xfrm>
          <a:prstGeom prst="rightArrow">
            <a:avLst>
              <a:gd name="adj1" fmla="val 50000"/>
              <a:gd name="adj2" fmla="val 50000"/>
            </a:avLst>
          </a:prstGeom>
          <a:solidFill>
            <a:srgbClr val="0000CC">
              <a:alpha val="3294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0" name="AutoShape 154"/>
          <p:cNvSpPr>
            <a:spLocks noChangeArrowheads="1"/>
          </p:cNvSpPr>
          <p:nvPr/>
        </p:nvSpPr>
        <p:spPr bwMode="auto">
          <a:xfrm>
            <a:off x="4419600" y="3600450"/>
            <a:ext cx="304800" cy="152400"/>
          </a:xfrm>
          <a:prstGeom prst="rightArrow">
            <a:avLst>
              <a:gd name="adj1" fmla="val 50000"/>
              <a:gd name="adj2" fmla="val 50000"/>
            </a:avLst>
          </a:prstGeom>
          <a:solidFill>
            <a:srgbClr val="0000CC">
              <a:alpha val="3294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1" name="AutoShape 155"/>
          <p:cNvSpPr>
            <a:spLocks noChangeArrowheads="1"/>
          </p:cNvSpPr>
          <p:nvPr/>
        </p:nvSpPr>
        <p:spPr bwMode="auto">
          <a:xfrm>
            <a:off x="5029200" y="4114800"/>
            <a:ext cx="304800" cy="152400"/>
          </a:xfrm>
          <a:prstGeom prst="rightArrow">
            <a:avLst>
              <a:gd name="adj1" fmla="val 50000"/>
              <a:gd name="adj2" fmla="val 50000"/>
            </a:avLst>
          </a:prstGeom>
          <a:solidFill>
            <a:srgbClr val="FF0000">
              <a:alpha val="74117"/>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2" name="AutoShape 156"/>
          <p:cNvSpPr>
            <a:spLocks noChangeArrowheads="1"/>
          </p:cNvSpPr>
          <p:nvPr/>
        </p:nvSpPr>
        <p:spPr bwMode="auto">
          <a:xfrm>
            <a:off x="5638800" y="4572000"/>
            <a:ext cx="304800" cy="152400"/>
          </a:xfrm>
          <a:prstGeom prst="rightArrow">
            <a:avLst>
              <a:gd name="adj1" fmla="val 50000"/>
              <a:gd name="adj2" fmla="val 50000"/>
            </a:avLst>
          </a:prstGeom>
          <a:solidFill>
            <a:srgbClr val="FF0000">
              <a:alpha val="72156"/>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3" name="AutoShape 157"/>
          <p:cNvSpPr>
            <a:spLocks noChangeArrowheads="1"/>
          </p:cNvSpPr>
          <p:nvPr/>
        </p:nvSpPr>
        <p:spPr bwMode="auto">
          <a:xfrm>
            <a:off x="6172200" y="4568825"/>
            <a:ext cx="304800" cy="152400"/>
          </a:xfrm>
          <a:prstGeom prst="rightArrow">
            <a:avLst>
              <a:gd name="adj1" fmla="val 50000"/>
              <a:gd name="adj2" fmla="val 50000"/>
            </a:avLst>
          </a:prstGeom>
          <a:solidFill>
            <a:srgbClr val="0000CC">
              <a:alpha val="3294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4" name="AutoShape 158"/>
          <p:cNvSpPr>
            <a:spLocks noChangeArrowheads="1"/>
          </p:cNvSpPr>
          <p:nvPr/>
        </p:nvSpPr>
        <p:spPr bwMode="auto">
          <a:xfrm>
            <a:off x="6819900" y="3581400"/>
            <a:ext cx="304800" cy="152400"/>
          </a:xfrm>
          <a:prstGeom prst="rightArrow">
            <a:avLst>
              <a:gd name="adj1" fmla="val 50000"/>
              <a:gd name="adj2" fmla="val 50000"/>
            </a:avLst>
          </a:prstGeom>
          <a:solidFill>
            <a:srgbClr val="FF0000">
              <a:alpha val="6588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5" name="AutoShape 159"/>
          <p:cNvSpPr>
            <a:spLocks noChangeArrowheads="1"/>
          </p:cNvSpPr>
          <p:nvPr/>
        </p:nvSpPr>
        <p:spPr bwMode="auto">
          <a:xfrm>
            <a:off x="7391400" y="4114800"/>
            <a:ext cx="304800" cy="152400"/>
          </a:xfrm>
          <a:prstGeom prst="rightArrow">
            <a:avLst>
              <a:gd name="adj1" fmla="val 50000"/>
              <a:gd name="adj2" fmla="val 50000"/>
            </a:avLst>
          </a:prstGeom>
          <a:solidFill>
            <a:srgbClr val="FF0000">
              <a:alpha val="74117"/>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39456" name="AutoShape 160"/>
          <p:cNvSpPr>
            <a:spLocks noChangeArrowheads="1"/>
          </p:cNvSpPr>
          <p:nvPr/>
        </p:nvSpPr>
        <p:spPr bwMode="auto">
          <a:xfrm>
            <a:off x="8001000" y="4089400"/>
            <a:ext cx="304800" cy="152400"/>
          </a:xfrm>
          <a:prstGeom prst="rightArrow">
            <a:avLst>
              <a:gd name="adj1" fmla="val 50000"/>
              <a:gd name="adj2" fmla="val 50000"/>
            </a:avLst>
          </a:prstGeom>
          <a:solidFill>
            <a:srgbClr val="0000CC">
              <a:alpha val="32941"/>
            </a:srgbClr>
          </a:solidFill>
          <a:ln w="12700"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155" name="AutoShape 92"/>
          <p:cNvSpPr>
            <a:spLocks noChangeArrowheads="1"/>
          </p:cNvSpPr>
          <p:nvPr/>
        </p:nvSpPr>
        <p:spPr bwMode="auto">
          <a:xfrm rot="10800000">
            <a:off x="6134098" y="5085182"/>
            <a:ext cx="2379663" cy="928267"/>
          </a:xfrm>
          <a:prstGeom prst="wedgeRoundRectCallout">
            <a:avLst>
              <a:gd name="adj1" fmla="val 112953"/>
              <a:gd name="adj2" fmla="val 7508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dirty="0" smtClean="0">
                <a:sym typeface="Symbol" pitchFamily="18" charset="2"/>
              </a:rPr>
              <a:t>扫了一圈，</a:t>
            </a:r>
            <a:r>
              <a:rPr lang="en-US" altLang="zh-CN" sz="2000" dirty="0" smtClean="0">
                <a:sym typeface="Symbol" pitchFamily="18" charset="2"/>
              </a:rPr>
              <a:t>A,B,C</a:t>
            </a:r>
            <a:r>
              <a:rPr lang="zh-CN" altLang="en-US" sz="2000" dirty="0" smtClean="0">
                <a:sym typeface="Symbol" pitchFamily="18" charset="2"/>
              </a:rPr>
              <a:t>引用位均清除</a:t>
            </a:r>
            <a:endParaRPr lang="zh-CN" altLang="en-US" sz="2000"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9299"/>
                                        </p:tgtEl>
                                        <p:attrNameLst>
                                          <p:attrName>style.visibility</p:attrName>
                                        </p:attrNameLst>
                                      </p:cBhvr>
                                      <p:to>
                                        <p:strVal val="visible"/>
                                      </p:to>
                                    </p:set>
                                    <p:animEffect transition="in" filter="wipe(left)">
                                      <p:cBhvr>
                                        <p:cTn id="7" dur="500"/>
                                        <p:tgtEl>
                                          <p:spTgt spid="43929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39391"/>
                                        </p:tgtEl>
                                        <p:attrNameLst>
                                          <p:attrName>style.visibility</p:attrName>
                                        </p:attrNameLst>
                                      </p:cBhvr>
                                      <p:to>
                                        <p:strVal val="visible"/>
                                      </p:to>
                                    </p:set>
                                    <p:animEffect transition="in" filter="fade">
                                      <p:cBhvr>
                                        <p:cTn id="11" dur="500"/>
                                        <p:tgtEl>
                                          <p:spTgt spid="4393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935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39342"/>
                                        </p:tgtEl>
                                        <p:attrNameLst>
                                          <p:attrName>style.visibility</p:attrName>
                                        </p:attrNameLst>
                                      </p:cBhvr>
                                      <p:to>
                                        <p:strVal val="visible"/>
                                      </p:to>
                                    </p:set>
                                  </p:childTnLst>
                                </p:cTn>
                              </p:par>
                            </p:childTnLst>
                          </p:cTn>
                        </p:par>
                        <p:par>
                          <p:cTn id="20" fill="hold" nodeType="afterGroup">
                            <p:stCondLst>
                              <p:cond delay="0"/>
                            </p:stCondLst>
                            <p:childTnLst>
                              <p:par>
                                <p:cTn id="21" presetID="17" presetClass="entr" presetSubtype="8" fill="hold" grpId="0" nodeType="afterEffect">
                                  <p:stCondLst>
                                    <p:cond delay="0"/>
                                  </p:stCondLst>
                                  <p:childTnLst>
                                    <p:set>
                                      <p:cBhvr>
                                        <p:cTn id="22" dur="1" fill="hold">
                                          <p:stCondLst>
                                            <p:cond delay="0"/>
                                          </p:stCondLst>
                                        </p:cTn>
                                        <p:tgtEl>
                                          <p:spTgt spid="439392"/>
                                        </p:tgtEl>
                                        <p:attrNameLst>
                                          <p:attrName>style.visibility</p:attrName>
                                        </p:attrNameLst>
                                      </p:cBhvr>
                                      <p:to>
                                        <p:strVal val="visible"/>
                                      </p:to>
                                    </p:set>
                                    <p:anim calcmode="lin" valueType="num">
                                      <p:cBhvr>
                                        <p:cTn id="23" dur="500" fill="hold"/>
                                        <p:tgtEl>
                                          <p:spTgt spid="439392"/>
                                        </p:tgtEl>
                                        <p:attrNameLst>
                                          <p:attrName>ppt_x</p:attrName>
                                        </p:attrNameLst>
                                      </p:cBhvr>
                                      <p:tavLst>
                                        <p:tav tm="0">
                                          <p:val>
                                            <p:strVal val="#ppt_x-#ppt_w/2"/>
                                          </p:val>
                                        </p:tav>
                                        <p:tav tm="100000">
                                          <p:val>
                                            <p:strVal val="#ppt_x"/>
                                          </p:val>
                                        </p:tav>
                                      </p:tavLst>
                                    </p:anim>
                                    <p:anim calcmode="lin" valueType="num">
                                      <p:cBhvr>
                                        <p:cTn id="24" dur="500" fill="hold"/>
                                        <p:tgtEl>
                                          <p:spTgt spid="439392"/>
                                        </p:tgtEl>
                                        <p:attrNameLst>
                                          <p:attrName>ppt_y</p:attrName>
                                        </p:attrNameLst>
                                      </p:cBhvr>
                                      <p:tavLst>
                                        <p:tav tm="0">
                                          <p:val>
                                            <p:strVal val="#ppt_y"/>
                                          </p:val>
                                        </p:tav>
                                        <p:tav tm="100000">
                                          <p:val>
                                            <p:strVal val="#ppt_y"/>
                                          </p:val>
                                        </p:tav>
                                      </p:tavLst>
                                    </p:anim>
                                    <p:anim calcmode="lin" valueType="num">
                                      <p:cBhvr>
                                        <p:cTn id="25" dur="500" fill="hold"/>
                                        <p:tgtEl>
                                          <p:spTgt spid="439392"/>
                                        </p:tgtEl>
                                        <p:attrNameLst>
                                          <p:attrName>ppt_w</p:attrName>
                                        </p:attrNameLst>
                                      </p:cBhvr>
                                      <p:tavLst>
                                        <p:tav tm="0">
                                          <p:val>
                                            <p:fltVal val="0"/>
                                          </p:val>
                                        </p:tav>
                                        <p:tav tm="100000">
                                          <p:val>
                                            <p:strVal val="#ppt_w"/>
                                          </p:val>
                                        </p:tav>
                                      </p:tavLst>
                                    </p:anim>
                                    <p:anim calcmode="lin" valueType="num">
                                      <p:cBhvr>
                                        <p:cTn id="26" dur="500" fill="hold"/>
                                        <p:tgtEl>
                                          <p:spTgt spid="43939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39386"/>
                                        </p:tgtEl>
                                        <p:attrNameLst>
                                          <p:attrName>style.visibility</p:attrName>
                                        </p:attrNameLst>
                                      </p:cBhvr>
                                      <p:to>
                                        <p:strVal val="visible"/>
                                      </p:to>
                                    </p:set>
                                    <p:animEffect transition="in" filter="dissolve">
                                      <p:cBhvr>
                                        <p:cTn id="31" dur="500"/>
                                        <p:tgtEl>
                                          <p:spTgt spid="4393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39388"/>
                                        </p:tgtEl>
                                        <p:attrNameLst>
                                          <p:attrName>style.visibility</p:attrName>
                                        </p:attrNameLst>
                                      </p:cBhvr>
                                      <p:to>
                                        <p:strVal val="visible"/>
                                      </p:to>
                                    </p:set>
                                    <p:animEffect transition="in" filter="dissolve">
                                      <p:cBhvr>
                                        <p:cTn id="36" dur="500"/>
                                        <p:tgtEl>
                                          <p:spTgt spid="4393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93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39338"/>
                                        </p:tgtEl>
                                        <p:attrNameLst>
                                          <p:attrName>style.visibility</p:attrName>
                                        </p:attrNameLst>
                                      </p:cBhvr>
                                      <p:to>
                                        <p:strVal val="visible"/>
                                      </p:to>
                                    </p:set>
                                  </p:childTnLst>
                                </p:cTn>
                              </p:par>
                            </p:childTnLst>
                          </p:cTn>
                        </p:par>
                        <p:par>
                          <p:cTn id="45" fill="hold" nodeType="afterGroup">
                            <p:stCondLst>
                              <p:cond delay="0"/>
                            </p:stCondLst>
                            <p:childTnLst>
                              <p:par>
                                <p:cTn id="46" presetID="17" presetClass="entr" presetSubtype="8" fill="hold" grpId="0" nodeType="afterEffect">
                                  <p:stCondLst>
                                    <p:cond delay="0"/>
                                  </p:stCondLst>
                                  <p:childTnLst>
                                    <p:set>
                                      <p:cBhvr>
                                        <p:cTn id="47" dur="1" fill="hold">
                                          <p:stCondLst>
                                            <p:cond delay="0"/>
                                          </p:stCondLst>
                                        </p:cTn>
                                        <p:tgtEl>
                                          <p:spTgt spid="439447"/>
                                        </p:tgtEl>
                                        <p:attrNameLst>
                                          <p:attrName>style.visibility</p:attrName>
                                        </p:attrNameLst>
                                      </p:cBhvr>
                                      <p:to>
                                        <p:strVal val="visible"/>
                                      </p:to>
                                    </p:set>
                                    <p:anim calcmode="lin" valueType="num">
                                      <p:cBhvr>
                                        <p:cTn id="48" dur="500" fill="hold"/>
                                        <p:tgtEl>
                                          <p:spTgt spid="439447"/>
                                        </p:tgtEl>
                                        <p:attrNameLst>
                                          <p:attrName>ppt_x</p:attrName>
                                        </p:attrNameLst>
                                      </p:cBhvr>
                                      <p:tavLst>
                                        <p:tav tm="0">
                                          <p:val>
                                            <p:strVal val="#ppt_x-#ppt_w/2"/>
                                          </p:val>
                                        </p:tav>
                                        <p:tav tm="100000">
                                          <p:val>
                                            <p:strVal val="#ppt_x"/>
                                          </p:val>
                                        </p:tav>
                                      </p:tavLst>
                                    </p:anim>
                                    <p:anim calcmode="lin" valueType="num">
                                      <p:cBhvr>
                                        <p:cTn id="49" dur="500" fill="hold"/>
                                        <p:tgtEl>
                                          <p:spTgt spid="439447"/>
                                        </p:tgtEl>
                                        <p:attrNameLst>
                                          <p:attrName>ppt_y</p:attrName>
                                        </p:attrNameLst>
                                      </p:cBhvr>
                                      <p:tavLst>
                                        <p:tav tm="0">
                                          <p:val>
                                            <p:strVal val="#ppt_y"/>
                                          </p:val>
                                        </p:tav>
                                        <p:tav tm="100000">
                                          <p:val>
                                            <p:strVal val="#ppt_y"/>
                                          </p:val>
                                        </p:tav>
                                      </p:tavLst>
                                    </p:anim>
                                    <p:anim calcmode="lin" valueType="num">
                                      <p:cBhvr>
                                        <p:cTn id="50" dur="500" fill="hold"/>
                                        <p:tgtEl>
                                          <p:spTgt spid="439447"/>
                                        </p:tgtEl>
                                        <p:attrNameLst>
                                          <p:attrName>ppt_w</p:attrName>
                                        </p:attrNameLst>
                                      </p:cBhvr>
                                      <p:tavLst>
                                        <p:tav tm="0">
                                          <p:val>
                                            <p:fltVal val="0"/>
                                          </p:val>
                                        </p:tav>
                                        <p:tav tm="100000">
                                          <p:val>
                                            <p:strVal val="#ppt_w"/>
                                          </p:val>
                                        </p:tav>
                                      </p:tavLst>
                                    </p:anim>
                                    <p:anim calcmode="lin" valueType="num">
                                      <p:cBhvr>
                                        <p:cTn id="51" dur="500" fill="hold"/>
                                        <p:tgtEl>
                                          <p:spTgt spid="439447"/>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3935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439334"/>
                                        </p:tgtEl>
                                        <p:attrNameLst>
                                          <p:attrName>style.visibility</p:attrName>
                                        </p:attrNameLst>
                                      </p:cBhvr>
                                      <p:to>
                                        <p:strVal val="visible"/>
                                      </p:to>
                                    </p:set>
                                  </p:childTnLst>
                                </p:cTn>
                              </p:par>
                            </p:childTnLst>
                          </p:cTn>
                        </p:par>
                        <p:par>
                          <p:cTn id="60" fill="hold" nodeType="afterGroup">
                            <p:stCondLst>
                              <p:cond delay="0"/>
                            </p:stCondLst>
                            <p:childTnLst>
                              <p:par>
                                <p:cTn id="61" presetID="17" presetClass="entr" presetSubtype="8" fill="hold" grpId="0" nodeType="afterEffect">
                                  <p:stCondLst>
                                    <p:cond delay="0"/>
                                  </p:stCondLst>
                                  <p:childTnLst>
                                    <p:set>
                                      <p:cBhvr>
                                        <p:cTn id="62" dur="1" fill="hold">
                                          <p:stCondLst>
                                            <p:cond delay="0"/>
                                          </p:stCondLst>
                                        </p:cTn>
                                        <p:tgtEl>
                                          <p:spTgt spid="439448"/>
                                        </p:tgtEl>
                                        <p:attrNameLst>
                                          <p:attrName>style.visibility</p:attrName>
                                        </p:attrNameLst>
                                      </p:cBhvr>
                                      <p:to>
                                        <p:strVal val="visible"/>
                                      </p:to>
                                    </p:set>
                                    <p:anim calcmode="lin" valueType="num">
                                      <p:cBhvr>
                                        <p:cTn id="63" dur="500" fill="hold"/>
                                        <p:tgtEl>
                                          <p:spTgt spid="439448"/>
                                        </p:tgtEl>
                                        <p:attrNameLst>
                                          <p:attrName>ppt_x</p:attrName>
                                        </p:attrNameLst>
                                      </p:cBhvr>
                                      <p:tavLst>
                                        <p:tav tm="0">
                                          <p:val>
                                            <p:strVal val="#ppt_x-#ppt_w/2"/>
                                          </p:val>
                                        </p:tav>
                                        <p:tav tm="100000">
                                          <p:val>
                                            <p:strVal val="#ppt_x"/>
                                          </p:val>
                                        </p:tav>
                                      </p:tavLst>
                                    </p:anim>
                                    <p:anim calcmode="lin" valueType="num">
                                      <p:cBhvr>
                                        <p:cTn id="64" dur="500" fill="hold"/>
                                        <p:tgtEl>
                                          <p:spTgt spid="439448"/>
                                        </p:tgtEl>
                                        <p:attrNameLst>
                                          <p:attrName>ppt_y</p:attrName>
                                        </p:attrNameLst>
                                      </p:cBhvr>
                                      <p:tavLst>
                                        <p:tav tm="0">
                                          <p:val>
                                            <p:strVal val="#ppt_y"/>
                                          </p:val>
                                        </p:tav>
                                        <p:tav tm="100000">
                                          <p:val>
                                            <p:strVal val="#ppt_y"/>
                                          </p:val>
                                        </p:tav>
                                      </p:tavLst>
                                    </p:anim>
                                    <p:anim calcmode="lin" valueType="num">
                                      <p:cBhvr>
                                        <p:cTn id="65" dur="500" fill="hold"/>
                                        <p:tgtEl>
                                          <p:spTgt spid="439448"/>
                                        </p:tgtEl>
                                        <p:attrNameLst>
                                          <p:attrName>ppt_w</p:attrName>
                                        </p:attrNameLst>
                                      </p:cBhvr>
                                      <p:tavLst>
                                        <p:tav tm="0">
                                          <p:val>
                                            <p:fltVal val="0"/>
                                          </p:val>
                                        </p:tav>
                                        <p:tav tm="100000">
                                          <p:val>
                                            <p:strVal val="#ppt_w"/>
                                          </p:val>
                                        </p:tav>
                                      </p:tavLst>
                                    </p:anim>
                                    <p:anim calcmode="lin" valueType="num">
                                      <p:cBhvr>
                                        <p:cTn id="66" dur="500" fill="hold"/>
                                        <p:tgtEl>
                                          <p:spTgt spid="439448"/>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93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39330"/>
                                        </p:tgtEl>
                                        <p:attrNameLst>
                                          <p:attrName>style.visibility</p:attrName>
                                        </p:attrNameLst>
                                      </p:cBhvr>
                                      <p:to>
                                        <p:strVal val="visible"/>
                                      </p:to>
                                    </p:set>
                                  </p:childTnLst>
                                </p:cTn>
                              </p:par>
                            </p:childTnLst>
                          </p:cTn>
                        </p:par>
                        <p:par>
                          <p:cTn id="75" fill="hold" nodeType="afterGroup">
                            <p:stCondLst>
                              <p:cond delay="0"/>
                            </p:stCondLst>
                            <p:childTnLst>
                              <p:par>
                                <p:cTn id="76" presetID="17" presetClass="entr" presetSubtype="8" fill="hold" grpId="0" nodeType="afterEffect">
                                  <p:stCondLst>
                                    <p:cond delay="0"/>
                                  </p:stCondLst>
                                  <p:childTnLst>
                                    <p:set>
                                      <p:cBhvr>
                                        <p:cTn id="77" dur="1" fill="hold">
                                          <p:stCondLst>
                                            <p:cond delay="0"/>
                                          </p:stCondLst>
                                        </p:cTn>
                                        <p:tgtEl>
                                          <p:spTgt spid="439449"/>
                                        </p:tgtEl>
                                        <p:attrNameLst>
                                          <p:attrName>style.visibility</p:attrName>
                                        </p:attrNameLst>
                                      </p:cBhvr>
                                      <p:to>
                                        <p:strVal val="visible"/>
                                      </p:to>
                                    </p:set>
                                    <p:anim calcmode="lin" valueType="num">
                                      <p:cBhvr>
                                        <p:cTn id="78" dur="500" fill="hold"/>
                                        <p:tgtEl>
                                          <p:spTgt spid="439449"/>
                                        </p:tgtEl>
                                        <p:attrNameLst>
                                          <p:attrName>ppt_x</p:attrName>
                                        </p:attrNameLst>
                                      </p:cBhvr>
                                      <p:tavLst>
                                        <p:tav tm="0">
                                          <p:val>
                                            <p:strVal val="#ppt_x-#ppt_w/2"/>
                                          </p:val>
                                        </p:tav>
                                        <p:tav tm="100000">
                                          <p:val>
                                            <p:strVal val="#ppt_x"/>
                                          </p:val>
                                        </p:tav>
                                      </p:tavLst>
                                    </p:anim>
                                    <p:anim calcmode="lin" valueType="num">
                                      <p:cBhvr>
                                        <p:cTn id="79" dur="500" fill="hold"/>
                                        <p:tgtEl>
                                          <p:spTgt spid="439449"/>
                                        </p:tgtEl>
                                        <p:attrNameLst>
                                          <p:attrName>ppt_y</p:attrName>
                                        </p:attrNameLst>
                                      </p:cBhvr>
                                      <p:tavLst>
                                        <p:tav tm="0">
                                          <p:val>
                                            <p:strVal val="#ppt_y"/>
                                          </p:val>
                                        </p:tav>
                                        <p:tav tm="100000">
                                          <p:val>
                                            <p:strVal val="#ppt_y"/>
                                          </p:val>
                                        </p:tav>
                                      </p:tavLst>
                                    </p:anim>
                                    <p:anim calcmode="lin" valueType="num">
                                      <p:cBhvr>
                                        <p:cTn id="80" dur="500" fill="hold"/>
                                        <p:tgtEl>
                                          <p:spTgt spid="439449"/>
                                        </p:tgtEl>
                                        <p:attrNameLst>
                                          <p:attrName>ppt_w</p:attrName>
                                        </p:attrNameLst>
                                      </p:cBhvr>
                                      <p:tavLst>
                                        <p:tav tm="0">
                                          <p:val>
                                            <p:fltVal val="0"/>
                                          </p:val>
                                        </p:tav>
                                        <p:tav tm="100000">
                                          <p:val>
                                            <p:strVal val="#ppt_w"/>
                                          </p:val>
                                        </p:tav>
                                      </p:tavLst>
                                    </p:anim>
                                    <p:anim calcmode="lin" valueType="num">
                                      <p:cBhvr>
                                        <p:cTn id="81" dur="500" fill="hold"/>
                                        <p:tgtEl>
                                          <p:spTgt spid="439449"/>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39352"/>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439326"/>
                                        </p:tgtEl>
                                        <p:attrNameLst>
                                          <p:attrName>style.visibility</p:attrName>
                                        </p:attrNameLst>
                                      </p:cBhvr>
                                      <p:to>
                                        <p:strVal val="visible"/>
                                      </p:to>
                                    </p:set>
                                  </p:childTnLst>
                                </p:cTn>
                              </p:par>
                            </p:childTnLst>
                          </p:cTn>
                        </p:par>
                        <p:par>
                          <p:cTn id="90" fill="hold" nodeType="afterGroup">
                            <p:stCondLst>
                              <p:cond delay="0"/>
                            </p:stCondLst>
                            <p:childTnLst>
                              <p:par>
                                <p:cTn id="91" presetID="17" presetClass="entr" presetSubtype="8" fill="hold" grpId="0" nodeType="afterEffect">
                                  <p:stCondLst>
                                    <p:cond delay="0"/>
                                  </p:stCondLst>
                                  <p:childTnLst>
                                    <p:set>
                                      <p:cBhvr>
                                        <p:cTn id="92" dur="1" fill="hold">
                                          <p:stCondLst>
                                            <p:cond delay="0"/>
                                          </p:stCondLst>
                                        </p:cTn>
                                        <p:tgtEl>
                                          <p:spTgt spid="439450"/>
                                        </p:tgtEl>
                                        <p:attrNameLst>
                                          <p:attrName>style.visibility</p:attrName>
                                        </p:attrNameLst>
                                      </p:cBhvr>
                                      <p:to>
                                        <p:strVal val="visible"/>
                                      </p:to>
                                    </p:set>
                                    <p:anim calcmode="lin" valueType="num">
                                      <p:cBhvr>
                                        <p:cTn id="93" dur="500" fill="hold"/>
                                        <p:tgtEl>
                                          <p:spTgt spid="439450"/>
                                        </p:tgtEl>
                                        <p:attrNameLst>
                                          <p:attrName>ppt_x</p:attrName>
                                        </p:attrNameLst>
                                      </p:cBhvr>
                                      <p:tavLst>
                                        <p:tav tm="0">
                                          <p:val>
                                            <p:strVal val="#ppt_x-#ppt_w/2"/>
                                          </p:val>
                                        </p:tav>
                                        <p:tav tm="100000">
                                          <p:val>
                                            <p:strVal val="#ppt_x"/>
                                          </p:val>
                                        </p:tav>
                                      </p:tavLst>
                                    </p:anim>
                                    <p:anim calcmode="lin" valueType="num">
                                      <p:cBhvr>
                                        <p:cTn id="94" dur="500" fill="hold"/>
                                        <p:tgtEl>
                                          <p:spTgt spid="439450"/>
                                        </p:tgtEl>
                                        <p:attrNameLst>
                                          <p:attrName>ppt_y</p:attrName>
                                        </p:attrNameLst>
                                      </p:cBhvr>
                                      <p:tavLst>
                                        <p:tav tm="0">
                                          <p:val>
                                            <p:strVal val="#ppt_y"/>
                                          </p:val>
                                        </p:tav>
                                        <p:tav tm="100000">
                                          <p:val>
                                            <p:strVal val="#ppt_y"/>
                                          </p:val>
                                        </p:tav>
                                      </p:tavLst>
                                    </p:anim>
                                    <p:anim calcmode="lin" valueType="num">
                                      <p:cBhvr>
                                        <p:cTn id="95" dur="500" fill="hold"/>
                                        <p:tgtEl>
                                          <p:spTgt spid="439450"/>
                                        </p:tgtEl>
                                        <p:attrNameLst>
                                          <p:attrName>ppt_w</p:attrName>
                                        </p:attrNameLst>
                                      </p:cBhvr>
                                      <p:tavLst>
                                        <p:tav tm="0">
                                          <p:val>
                                            <p:fltVal val="0"/>
                                          </p:val>
                                        </p:tav>
                                        <p:tav tm="100000">
                                          <p:val>
                                            <p:strVal val="#ppt_w"/>
                                          </p:val>
                                        </p:tav>
                                      </p:tavLst>
                                    </p:anim>
                                    <p:anim calcmode="lin" valueType="num">
                                      <p:cBhvr>
                                        <p:cTn id="96" dur="500" fill="hold"/>
                                        <p:tgtEl>
                                          <p:spTgt spid="439450"/>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3935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55"/>
                                        </p:tgtEl>
                                        <p:attrNameLst>
                                          <p:attrName>style.visibility</p:attrName>
                                        </p:attrNameLst>
                                      </p:cBhvr>
                                      <p:to>
                                        <p:strVal val="visible"/>
                                      </p:to>
                                    </p:set>
                                    <p:animEffect transition="in" filter="dissolve">
                                      <p:cBhvr>
                                        <p:cTn id="105" dur="500"/>
                                        <p:tgtEl>
                                          <p:spTgt spid="15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39465"/>
                                        </p:tgtEl>
                                        <p:attrNameLst>
                                          <p:attrName>style.visibility</p:attrName>
                                        </p:attrNameLst>
                                      </p:cBhvr>
                                      <p:to>
                                        <p:strVal val="visible"/>
                                      </p:to>
                                    </p:set>
                                  </p:childTnLst>
                                </p:cTn>
                              </p:par>
                            </p:childTnLst>
                          </p:cTn>
                        </p:par>
                        <p:par>
                          <p:cTn id="110" fill="hold">
                            <p:stCondLst>
                              <p:cond delay="0"/>
                            </p:stCondLst>
                            <p:childTnLst>
                              <p:par>
                                <p:cTn id="111" presetID="17" presetClass="entr" presetSubtype="8" fill="hold" grpId="0" nodeType="afterEffect">
                                  <p:stCondLst>
                                    <p:cond delay="0"/>
                                  </p:stCondLst>
                                  <p:childTnLst>
                                    <p:set>
                                      <p:cBhvr>
                                        <p:cTn id="112" dur="1" fill="hold">
                                          <p:stCondLst>
                                            <p:cond delay="0"/>
                                          </p:stCondLst>
                                        </p:cTn>
                                        <p:tgtEl>
                                          <p:spTgt spid="439451"/>
                                        </p:tgtEl>
                                        <p:attrNameLst>
                                          <p:attrName>style.visibility</p:attrName>
                                        </p:attrNameLst>
                                      </p:cBhvr>
                                      <p:to>
                                        <p:strVal val="visible"/>
                                      </p:to>
                                    </p:set>
                                    <p:anim calcmode="lin" valueType="num">
                                      <p:cBhvr>
                                        <p:cTn id="113" dur="500" fill="hold"/>
                                        <p:tgtEl>
                                          <p:spTgt spid="439451"/>
                                        </p:tgtEl>
                                        <p:attrNameLst>
                                          <p:attrName>ppt_x</p:attrName>
                                        </p:attrNameLst>
                                      </p:cBhvr>
                                      <p:tavLst>
                                        <p:tav tm="0">
                                          <p:val>
                                            <p:strVal val="#ppt_x-#ppt_w/2"/>
                                          </p:val>
                                        </p:tav>
                                        <p:tav tm="100000">
                                          <p:val>
                                            <p:strVal val="#ppt_x"/>
                                          </p:val>
                                        </p:tav>
                                      </p:tavLst>
                                    </p:anim>
                                    <p:anim calcmode="lin" valueType="num">
                                      <p:cBhvr>
                                        <p:cTn id="114" dur="500" fill="hold"/>
                                        <p:tgtEl>
                                          <p:spTgt spid="439451"/>
                                        </p:tgtEl>
                                        <p:attrNameLst>
                                          <p:attrName>ppt_y</p:attrName>
                                        </p:attrNameLst>
                                      </p:cBhvr>
                                      <p:tavLst>
                                        <p:tav tm="0">
                                          <p:val>
                                            <p:strVal val="#ppt_y"/>
                                          </p:val>
                                        </p:tav>
                                        <p:tav tm="100000">
                                          <p:val>
                                            <p:strVal val="#ppt_y"/>
                                          </p:val>
                                        </p:tav>
                                      </p:tavLst>
                                    </p:anim>
                                    <p:anim calcmode="lin" valueType="num">
                                      <p:cBhvr>
                                        <p:cTn id="115" dur="500" fill="hold"/>
                                        <p:tgtEl>
                                          <p:spTgt spid="439451"/>
                                        </p:tgtEl>
                                        <p:attrNameLst>
                                          <p:attrName>ppt_w</p:attrName>
                                        </p:attrNameLst>
                                      </p:cBhvr>
                                      <p:tavLst>
                                        <p:tav tm="0">
                                          <p:val>
                                            <p:fltVal val="0"/>
                                          </p:val>
                                        </p:tav>
                                        <p:tav tm="100000">
                                          <p:val>
                                            <p:strVal val="#ppt_w"/>
                                          </p:val>
                                        </p:tav>
                                      </p:tavLst>
                                    </p:anim>
                                    <p:anim calcmode="lin" valueType="num">
                                      <p:cBhvr>
                                        <p:cTn id="116" dur="500" fill="hold"/>
                                        <p:tgtEl>
                                          <p:spTgt spid="439451"/>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3935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39461"/>
                                        </p:tgtEl>
                                        <p:attrNameLst>
                                          <p:attrName>style.visibility</p:attrName>
                                        </p:attrNameLst>
                                      </p:cBhvr>
                                      <p:to>
                                        <p:strVal val="visible"/>
                                      </p:to>
                                    </p:set>
                                  </p:childTnLst>
                                </p:cTn>
                              </p:par>
                            </p:childTnLst>
                          </p:cTn>
                        </p:par>
                        <p:par>
                          <p:cTn id="125" fill="hold">
                            <p:stCondLst>
                              <p:cond delay="0"/>
                            </p:stCondLst>
                            <p:childTnLst>
                              <p:par>
                                <p:cTn id="126" presetID="17" presetClass="entr" presetSubtype="8" fill="hold" grpId="0" nodeType="afterEffect">
                                  <p:stCondLst>
                                    <p:cond delay="0"/>
                                  </p:stCondLst>
                                  <p:childTnLst>
                                    <p:set>
                                      <p:cBhvr>
                                        <p:cTn id="127" dur="1" fill="hold">
                                          <p:stCondLst>
                                            <p:cond delay="0"/>
                                          </p:stCondLst>
                                        </p:cTn>
                                        <p:tgtEl>
                                          <p:spTgt spid="439452"/>
                                        </p:tgtEl>
                                        <p:attrNameLst>
                                          <p:attrName>style.visibility</p:attrName>
                                        </p:attrNameLst>
                                      </p:cBhvr>
                                      <p:to>
                                        <p:strVal val="visible"/>
                                      </p:to>
                                    </p:set>
                                    <p:anim calcmode="lin" valueType="num">
                                      <p:cBhvr>
                                        <p:cTn id="128" dur="500" fill="hold"/>
                                        <p:tgtEl>
                                          <p:spTgt spid="439452"/>
                                        </p:tgtEl>
                                        <p:attrNameLst>
                                          <p:attrName>ppt_x</p:attrName>
                                        </p:attrNameLst>
                                      </p:cBhvr>
                                      <p:tavLst>
                                        <p:tav tm="0">
                                          <p:val>
                                            <p:strVal val="#ppt_x-#ppt_w/2"/>
                                          </p:val>
                                        </p:tav>
                                        <p:tav tm="100000">
                                          <p:val>
                                            <p:strVal val="#ppt_x"/>
                                          </p:val>
                                        </p:tav>
                                      </p:tavLst>
                                    </p:anim>
                                    <p:anim calcmode="lin" valueType="num">
                                      <p:cBhvr>
                                        <p:cTn id="129" dur="500" fill="hold"/>
                                        <p:tgtEl>
                                          <p:spTgt spid="439452"/>
                                        </p:tgtEl>
                                        <p:attrNameLst>
                                          <p:attrName>ppt_y</p:attrName>
                                        </p:attrNameLst>
                                      </p:cBhvr>
                                      <p:tavLst>
                                        <p:tav tm="0">
                                          <p:val>
                                            <p:strVal val="#ppt_y"/>
                                          </p:val>
                                        </p:tav>
                                        <p:tav tm="100000">
                                          <p:val>
                                            <p:strVal val="#ppt_y"/>
                                          </p:val>
                                        </p:tav>
                                      </p:tavLst>
                                    </p:anim>
                                    <p:anim calcmode="lin" valueType="num">
                                      <p:cBhvr>
                                        <p:cTn id="130" dur="500" fill="hold"/>
                                        <p:tgtEl>
                                          <p:spTgt spid="439452"/>
                                        </p:tgtEl>
                                        <p:attrNameLst>
                                          <p:attrName>ppt_w</p:attrName>
                                        </p:attrNameLst>
                                      </p:cBhvr>
                                      <p:tavLst>
                                        <p:tav tm="0">
                                          <p:val>
                                            <p:fltVal val="0"/>
                                          </p:val>
                                        </p:tav>
                                        <p:tav tm="100000">
                                          <p:val>
                                            <p:strVal val="#ppt_w"/>
                                          </p:val>
                                        </p:tav>
                                      </p:tavLst>
                                    </p:anim>
                                    <p:anim calcmode="lin" valueType="num">
                                      <p:cBhvr>
                                        <p:cTn id="131" dur="500" fill="hold"/>
                                        <p:tgtEl>
                                          <p:spTgt spid="439452"/>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3934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439457"/>
                                        </p:tgtEl>
                                        <p:attrNameLst>
                                          <p:attrName>style.visibility</p:attrName>
                                        </p:attrNameLst>
                                      </p:cBhvr>
                                      <p:to>
                                        <p:strVal val="visible"/>
                                      </p:to>
                                    </p:set>
                                  </p:childTnLst>
                                </p:cTn>
                              </p:par>
                            </p:childTnLst>
                          </p:cTn>
                        </p:par>
                        <p:par>
                          <p:cTn id="140" fill="hold">
                            <p:stCondLst>
                              <p:cond delay="0"/>
                            </p:stCondLst>
                            <p:childTnLst>
                              <p:par>
                                <p:cTn id="141" presetID="17" presetClass="entr" presetSubtype="8" fill="hold" grpId="0" nodeType="afterEffect">
                                  <p:stCondLst>
                                    <p:cond delay="0"/>
                                  </p:stCondLst>
                                  <p:childTnLst>
                                    <p:set>
                                      <p:cBhvr>
                                        <p:cTn id="142" dur="1" fill="hold">
                                          <p:stCondLst>
                                            <p:cond delay="0"/>
                                          </p:stCondLst>
                                        </p:cTn>
                                        <p:tgtEl>
                                          <p:spTgt spid="439453"/>
                                        </p:tgtEl>
                                        <p:attrNameLst>
                                          <p:attrName>style.visibility</p:attrName>
                                        </p:attrNameLst>
                                      </p:cBhvr>
                                      <p:to>
                                        <p:strVal val="visible"/>
                                      </p:to>
                                    </p:set>
                                    <p:anim calcmode="lin" valueType="num">
                                      <p:cBhvr>
                                        <p:cTn id="143" dur="500" fill="hold"/>
                                        <p:tgtEl>
                                          <p:spTgt spid="439453"/>
                                        </p:tgtEl>
                                        <p:attrNameLst>
                                          <p:attrName>ppt_x</p:attrName>
                                        </p:attrNameLst>
                                      </p:cBhvr>
                                      <p:tavLst>
                                        <p:tav tm="0">
                                          <p:val>
                                            <p:strVal val="#ppt_x-#ppt_w/2"/>
                                          </p:val>
                                        </p:tav>
                                        <p:tav tm="100000">
                                          <p:val>
                                            <p:strVal val="#ppt_x"/>
                                          </p:val>
                                        </p:tav>
                                      </p:tavLst>
                                    </p:anim>
                                    <p:anim calcmode="lin" valueType="num">
                                      <p:cBhvr>
                                        <p:cTn id="144" dur="500" fill="hold"/>
                                        <p:tgtEl>
                                          <p:spTgt spid="439453"/>
                                        </p:tgtEl>
                                        <p:attrNameLst>
                                          <p:attrName>ppt_y</p:attrName>
                                        </p:attrNameLst>
                                      </p:cBhvr>
                                      <p:tavLst>
                                        <p:tav tm="0">
                                          <p:val>
                                            <p:strVal val="#ppt_y"/>
                                          </p:val>
                                        </p:tav>
                                        <p:tav tm="100000">
                                          <p:val>
                                            <p:strVal val="#ppt_y"/>
                                          </p:val>
                                        </p:tav>
                                      </p:tavLst>
                                    </p:anim>
                                    <p:anim calcmode="lin" valueType="num">
                                      <p:cBhvr>
                                        <p:cTn id="145" dur="500" fill="hold"/>
                                        <p:tgtEl>
                                          <p:spTgt spid="439453"/>
                                        </p:tgtEl>
                                        <p:attrNameLst>
                                          <p:attrName>ppt_w</p:attrName>
                                        </p:attrNameLst>
                                      </p:cBhvr>
                                      <p:tavLst>
                                        <p:tav tm="0">
                                          <p:val>
                                            <p:fltVal val="0"/>
                                          </p:val>
                                        </p:tav>
                                        <p:tav tm="100000">
                                          <p:val>
                                            <p:strVal val="#ppt_w"/>
                                          </p:val>
                                        </p:tav>
                                      </p:tavLst>
                                    </p:anim>
                                    <p:anim calcmode="lin" valueType="num">
                                      <p:cBhvr>
                                        <p:cTn id="146" dur="500" fill="hold"/>
                                        <p:tgtEl>
                                          <p:spTgt spid="439453"/>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3934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439310"/>
                                        </p:tgtEl>
                                        <p:attrNameLst>
                                          <p:attrName>style.visibility</p:attrName>
                                        </p:attrNameLst>
                                      </p:cBhvr>
                                      <p:to>
                                        <p:strVal val="visible"/>
                                      </p:to>
                                    </p:set>
                                  </p:childTnLst>
                                </p:cTn>
                              </p:par>
                            </p:childTnLst>
                          </p:cTn>
                        </p:par>
                        <p:par>
                          <p:cTn id="155" fill="hold">
                            <p:stCondLst>
                              <p:cond delay="0"/>
                            </p:stCondLst>
                            <p:childTnLst>
                              <p:par>
                                <p:cTn id="156" presetID="17" presetClass="entr" presetSubtype="8" fill="hold" grpId="0" nodeType="afterEffect">
                                  <p:stCondLst>
                                    <p:cond delay="0"/>
                                  </p:stCondLst>
                                  <p:childTnLst>
                                    <p:set>
                                      <p:cBhvr>
                                        <p:cTn id="157" dur="1" fill="hold">
                                          <p:stCondLst>
                                            <p:cond delay="0"/>
                                          </p:stCondLst>
                                        </p:cTn>
                                        <p:tgtEl>
                                          <p:spTgt spid="439454"/>
                                        </p:tgtEl>
                                        <p:attrNameLst>
                                          <p:attrName>style.visibility</p:attrName>
                                        </p:attrNameLst>
                                      </p:cBhvr>
                                      <p:to>
                                        <p:strVal val="visible"/>
                                      </p:to>
                                    </p:set>
                                    <p:anim calcmode="lin" valueType="num">
                                      <p:cBhvr>
                                        <p:cTn id="158" dur="500" fill="hold"/>
                                        <p:tgtEl>
                                          <p:spTgt spid="439454"/>
                                        </p:tgtEl>
                                        <p:attrNameLst>
                                          <p:attrName>ppt_x</p:attrName>
                                        </p:attrNameLst>
                                      </p:cBhvr>
                                      <p:tavLst>
                                        <p:tav tm="0">
                                          <p:val>
                                            <p:strVal val="#ppt_x-#ppt_w/2"/>
                                          </p:val>
                                        </p:tav>
                                        <p:tav tm="100000">
                                          <p:val>
                                            <p:strVal val="#ppt_x"/>
                                          </p:val>
                                        </p:tav>
                                      </p:tavLst>
                                    </p:anim>
                                    <p:anim calcmode="lin" valueType="num">
                                      <p:cBhvr>
                                        <p:cTn id="159" dur="500" fill="hold"/>
                                        <p:tgtEl>
                                          <p:spTgt spid="439454"/>
                                        </p:tgtEl>
                                        <p:attrNameLst>
                                          <p:attrName>ppt_y</p:attrName>
                                        </p:attrNameLst>
                                      </p:cBhvr>
                                      <p:tavLst>
                                        <p:tav tm="0">
                                          <p:val>
                                            <p:strVal val="#ppt_y"/>
                                          </p:val>
                                        </p:tav>
                                        <p:tav tm="100000">
                                          <p:val>
                                            <p:strVal val="#ppt_y"/>
                                          </p:val>
                                        </p:tav>
                                      </p:tavLst>
                                    </p:anim>
                                    <p:anim calcmode="lin" valueType="num">
                                      <p:cBhvr>
                                        <p:cTn id="160" dur="500" fill="hold"/>
                                        <p:tgtEl>
                                          <p:spTgt spid="439454"/>
                                        </p:tgtEl>
                                        <p:attrNameLst>
                                          <p:attrName>ppt_w</p:attrName>
                                        </p:attrNameLst>
                                      </p:cBhvr>
                                      <p:tavLst>
                                        <p:tav tm="0">
                                          <p:val>
                                            <p:fltVal val="0"/>
                                          </p:val>
                                        </p:tav>
                                        <p:tav tm="100000">
                                          <p:val>
                                            <p:strVal val="#ppt_w"/>
                                          </p:val>
                                        </p:tav>
                                      </p:tavLst>
                                    </p:anim>
                                    <p:anim calcmode="lin" valueType="num">
                                      <p:cBhvr>
                                        <p:cTn id="161" dur="500" fill="hold"/>
                                        <p:tgtEl>
                                          <p:spTgt spid="439454"/>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39347"/>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439306"/>
                                        </p:tgtEl>
                                        <p:attrNameLst>
                                          <p:attrName>style.visibility</p:attrName>
                                        </p:attrNameLst>
                                      </p:cBhvr>
                                      <p:to>
                                        <p:strVal val="visible"/>
                                      </p:to>
                                    </p:set>
                                  </p:childTnLst>
                                </p:cTn>
                              </p:par>
                            </p:childTnLst>
                          </p:cTn>
                        </p:par>
                        <p:par>
                          <p:cTn id="170" fill="hold">
                            <p:stCondLst>
                              <p:cond delay="0"/>
                            </p:stCondLst>
                            <p:childTnLst>
                              <p:par>
                                <p:cTn id="171" presetID="17" presetClass="entr" presetSubtype="8" fill="hold" grpId="0" nodeType="afterEffect">
                                  <p:stCondLst>
                                    <p:cond delay="0"/>
                                  </p:stCondLst>
                                  <p:childTnLst>
                                    <p:set>
                                      <p:cBhvr>
                                        <p:cTn id="172" dur="1" fill="hold">
                                          <p:stCondLst>
                                            <p:cond delay="0"/>
                                          </p:stCondLst>
                                        </p:cTn>
                                        <p:tgtEl>
                                          <p:spTgt spid="439455"/>
                                        </p:tgtEl>
                                        <p:attrNameLst>
                                          <p:attrName>style.visibility</p:attrName>
                                        </p:attrNameLst>
                                      </p:cBhvr>
                                      <p:to>
                                        <p:strVal val="visible"/>
                                      </p:to>
                                    </p:set>
                                    <p:anim calcmode="lin" valueType="num">
                                      <p:cBhvr>
                                        <p:cTn id="173" dur="500" fill="hold"/>
                                        <p:tgtEl>
                                          <p:spTgt spid="439455"/>
                                        </p:tgtEl>
                                        <p:attrNameLst>
                                          <p:attrName>ppt_x</p:attrName>
                                        </p:attrNameLst>
                                      </p:cBhvr>
                                      <p:tavLst>
                                        <p:tav tm="0">
                                          <p:val>
                                            <p:strVal val="#ppt_x-#ppt_w/2"/>
                                          </p:val>
                                        </p:tav>
                                        <p:tav tm="100000">
                                          <p:val>
                                            <p:strVal val="#ppt_x"/>
                                          </p:val>
                                        </p:tav>
                                      </p:tavLst>
                                    </p:anim>
                                    <p:anim calcmode="lin" valueType="num">
                                      <p:cBhvr>
                                        <p:cTn id="174" dur="500" fill="hold"/>
                                        <p:tgtEl>
                                          <p:spTgt spid="439455"/>
                                        </p:tgtEl>
                                        <p:attrNameLst>
                                          <p:attrName>ppt_y</p:attrName>
                                        </p:attrNameLst>
                                      </p:cBhvr>
                                      <p:tavLst>
                                        <p:tav tm="0">
                                          <p:val>
                                            <p:strVal val="#ppt_y"/>
                                          </p:val>
                                        </p:tav>
                                        <p:tav tm="100000">
                                          <p:val>
                                            <p:strVal val="#ppt_y"/>
                                          </p:val>
                                        </p:tav>
                                      </p:tavLst>
                                    </p:anim>
                                    <p:anim calcmode="lin" valueType="num">
                                      <p:cBhvr>
                                        <p:cTn id="175" dur="500" fill="hold"/>
                                        <p:tgtEl>
                                          <p:spTgt spid="439455"/>
                                        </p:tgtEl>
                                        <p:attrNameLst>
                                          <p:attrName>ppt_w</p:attrName>
                                        </p:attrNameLst>
                                      </p:cBhvr>
                                      <p:tavLst>
                                        <p:tav tm="0">
                                          <p:val>
                                            <p:fltVal val="0"/>
                                          </p:val>
                                        </p:tav>
                                        <p:tav tm="100000">
                                          <p:val>
                                            <p:strVal val="#ppt_w"/>
                                          </p:val>
                                        </p:tav>
                                      </p:tavLst>
                                    </p:anim>
                                    <p:anim calcmode="lin" valueType="num">
                                      <p:cBhvr>
                                        <p:cTn id="176" dur="500" fill="hold"/>
                                        <p:tgtEl>
                                          <p:spTgt spid="439455"/>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43934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439302"/>
                                        </p:tgtEl>
                                        <p:attrNameLst>
                                          <p:attrName>style.visibility</p:attrName>
                                        </p:attrNameLst>
                                      </p:cBhvr>
                                      <p:to>
                                        <p:strVal val="visible"/>
                                      </p:to>
                                    </p:set>
                                  </p:childTnLst>
                                </p:cTn>
                              </p:par>
                            </p:childTnLst>
                          </p:cTn>
                        </p:par>
                        <p:par>
                          <p:cTn id="185" fill="hold">
                            <p:stCondLst>
                              <p:cond delay="0"/>
                            </p:stCondLst>
                            <p:childTnLst>
                              <p:par>
                                <p:cTn id="186" presetID="17" presetClass="entr" presetSubtype="8" fill="hold" grpId="0" nodeType="afterEffect">
                                  <p:stCondLst>
                                    <p:cond delay="0"/>
                                  </p:stCondLst>
                                  <p:childTnLst>
                                    <p:set>
                                      <p:cBhvr>
                                        <p:cTn id="187" dur="1" fill="hold">
                                          <p:stCondLst>
                                            <p:cond delay="0"/>
                                          </p:stCondLst>
                                        </p:cTn>
                                        <p:tgtEl>
                                          <p:spTgt spid="439456"/>
                                        </p:tgtEl>
                                        <p:attrNameLst>
                                          <p:attrName>style.visibility</p:attrName>
                                        </p:attrNameLst>
                                      </p:cBhvr>
                                      <p:to>
                                        <p:strVal val="visible"/>
                                      </p:to>
                                    </p:set>
                                    <p:anim calcmode="lin" valueType="num">
                                      <p:cBhvr>
                                        <p:cTn id="188" dur="500" fill="hold"/>
                                        <p:tgtEl>
                                          <p:spTgt spid="439456"/>
                                        </p:tgtEl>
                                        <p:attrNameLst>
                                          <p:attrName>ppt_x</p:attrName>
                                        </p:attrNameLst>
                                      </p:cBhvr>
                                      <p:tavLst>
                                        <p:tav tm="0">
                                          <p:val>
                                            <p:strVal val="#ppt_x-#ppt_w/2"/>
                                          </p:val>
                                        </p:tav>
                                        <p:tav tm="100000">
                                          <p:val>
                                            <p:strVal val="#ppt_x"/>
                                          </p:val>
                                        </p:tav>
                                      </p:tavLst>
                                    </p:anim>
                                    <p:anim calcmode="lin" valueType="num">
                                      <p:cBhvr>
                                        <p:cTn id="189" dur="500" fill="hold"/>
                                        <p:tgtEl>
                                          <p:spTgt spid="439456"/>
                                        </p:tgtEl>
                                        <p:attrNameLst>
                                          <p:attrName>ppt_y</p:attrName>
                                        </p:attrNameLst>
                                      </p:cBhvr>
                                      <p:tavLst>
                                        <p:tav tm="0">
                                          <p:val>
                                            <p:strVal val="#ppt_y"/>
                                          </p:val>
                                        </p:tav>
                                        <p:tav tm="100000">
                                          <p:val>
                                            <p:strVal val="#ppt_y"/>
                                          </p:val>
                                        </p:tav>
                                      </p:tavLst>
                                    </p:anim>
                                    <p:anim calcmode="lin" valueType="num">
                                      <p:cBhvr>
                                        <p:cTn id="190" dur="500" fill="hold"/>
                                        <p:tgtEl>
                                          <p:spTgt spid="439456"/>
                                        </p:tgtEl>
                                        <p:attrNameLst>
                                          <p:attrName>ppt_w</p:attrName>
                                        </p:attrNameLst>
                                      </p:cBhvr>
                                      <p:tavLst>
                                        <p:tav tm="0">
                                          <p:val>
                                            <p:fltVal val="0"/>
                                          </p:val>
                                        </p:tav>
                                        <p:tav tm="100000">
                                          <p:val>
                                            <p:strVal val="#ppt_w"/>
                                          </p:val>
                                        </p:tav>
                                      </p:tavLst>
                                    </p:anim>
                                    <p:anim calcmode="lin" valueType="num">
                                      <p:cBhvr>
                                        <p:cTn id="191" dur="500" fill="hold"/>
                                        <p:tgtEl>
                                          <p:spTgt spid="439456"/>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439380"/>
                                        </p:tgtEl>
                                        <p:attrNameLst>
                                          <p:attrName>style.visibility</p:attrName>
                                        </p:attrNameLst>
                                      </p:cBhvr>
                                      <p:to>
                                        <p:strVal val="visible"/>
                                      </p:to>
                                    </p:set>
                                    <p:animEffect transition="in" filter="dissolve">
                                      <p:cBhvr>
                                        <p:cTn id="196" dur="500"/>
                                        <p:tgtEl>
                                          <p:spTgt spid="43938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439383"/>
                                        </p:tgtEl>
                                        <p:attrNameLst>
                                          <p:attrName>style.visibility</p:attrName>
                                        </p:attrNameLst>
                                      </p:cBhvr>
                                      <p:to>
                                        <p:strVal val="visible"/>
                                      </p:to>
                                    </p:set>
                                    <p:animEffect transition="in" filter="dissolve">
                                      <p:cBhvr>
                                        <p:cTn id="201" dur="500"/>
                                        <p:tgtEl>
                                          <p:spTgt spid="439383"/>
                                        </p:tgtEl>
                                      </p:cBhvr>
                                    </p:animEffect>
                                  </p:childTnLst>
                                </p:cTn>
                              </p:par>
                            </p:childTnLst>
                          </p:cTn>
                        </p:par>
                        <p:par>
                          <p:cTn id="202" fill="hold">
                            <p:stCondLst>
                              <p:cond delay="500"/>
                            </p:stCondLst>
                            <p:childTnLst>
                              <p:par>
                                <p:cTn id="203" presetID="10" presetClass="entr" presetSubtype="0" fill="hold" nodeType="afterEffect">
                                  <p:stCondLst>
                                    <p:cond delay="0"/>
                                  </p:stCondLst>
                                  <p:childTnLst>
                                    <p:set>
                                      <p:cBhvr>
                                        <p:cTn id="204" dur="1" fill="hold">
                                          <p:stCondLst>
                                            <p:cond delay="0"/>
                                          </p:stCondLst>
                                        </p:cTn>
                                        <p:tgtEl>
                                          <p:spTgt spid="439394"/>
                                        </p:tgtEl>
                                        <p:attrNameLst>
                                          <p:attrName>style.visibility</p:attrName>
                                        </p:attrNameLst>
                                      </p:cBhvr>
                                      <p:to>
                                        <p:strVal val="visible"/>
                                      </p:to>
                                    </p:set>
                                    <p:animEffect transition="in" filter="fade">
                                      <p:cBhvr>
                                        <p:cTn id="205" dur="500"/>
                                        <p:tgtEl>
                                          <p:spTgt spid="439394"/>
                                        </p:tgtEl>
                                      </p:cBhvr>
                                    </p:animEffect>
                                  </p:childTnLst>
                                </p:cTn>
                              </p:par>
                            </p:childTnLst>
                          </p:cTn>
                        </p:par>
                        <p:par>
                          <p:cTn id="206" fill="hold">
                            <p:stCondLst>
                              <p:cond delay="1000"/>
                            </p:stCondLst>
                            <p:childTnLst>
                              <p:par>
                                <p:cTn id="207" presetID="10" presetClass="entr" presetSubtype="0" fill="hold" nodeType="afterEffect">
                                  <p:stCondLst>
                                    <p:cond delay="0"/>
                                  </p:stCondLst>
                                  <p:childTnLst>
                                    <p:set>
                                      <p:cBhvr>
                                        <p:cTn id="208" dur="1" fill="hold">
                                          <p:stCondLst>
                                            <p:cond delay="0"/>
                                          </p:stCondLst>
                                        </p:cTn>
                                        <p:tgtEl>
                                          <p:spTgt spid="439420"/>
                                        </p:tgtEl>
                                        <p:attrNameLst>
                                          <p:attrName>style.visibility</p:attrName>
                                        </p:attrNameLst>
                                      </p:cBhvr>
                                      <p:to>
                                        <p:strVal val="visible"/>
                                      </p:to>
                                    </p:set>
                                    <p:animEffect transition="in" filter="fade">
                                      <p:cBhvr>
                                        <p:cTn id="209" dur="500"/>
                                        <p:tgtEl>
                                          <p:spTgt spid="439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46" grpId="0"/>
      <p:bldP spid="439347" grpId="0"/>
      <p:bldP spid="439348" grpId="0"/>
      <p:bldP spid="439349" grpId="0"/>
      <p:bldP spid="439350" grpId="0"/>
      <p:bldP spid="439351" grpId="0"/>
      <p:bldP spid="439352" grpId="0"/>
      <p:bldP spid="439353" grpId="0"/>
      <p:bldP spid="439354" grpId="0"/>
      <p:bldP spid="439355" grpId="0"/>
      <p:bldP spid="439356" grpId="0"/>
      <p:bldP spid="439386" grpId="0" animBg="1"/>
      <p:bldP spid="439388" grpId="0" animBg="1"/>
      <p:bldP spid="439392" grpId="0" animBg="1"/>
      <p:bldP spid="439447" grpId="0" animBg="1"/>
      <p:bldP spid="439448" grpId="0" animBg="1"/>
      <p:bldP spid="439449" grpId="0" animBg="1"/>
      <p:bldP spid="439450" grpId="0" animBg="1"/>
      <p:bldP spid="439451" grpId="0" animBg="1"/>
      <p:bldP spid="439452" grpId="0" animBg="1"/>
      <p:bldP spid="439453" grpId="0" animBg="1"/>
      <p:bldP spid="439454" grpId="0" animBg="1"/>
      <p:bldP spid="439455" grpId="0" animBg="1"/>
      <p:bldP spid="439456" grpId="0" animBg="1"/>
      <p:bldP spid="1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Clock</a:t>
            </a:r>
            <a:r>
              <a:rPr lang="zh-CN" altLang="en-US" smtClean="0">
                <a:sym typeface="Symbol" pitchFamily="18" charset="2"/>
              </a:rPr>
              <a:t>算法分析的改造</a:t>
            </a:r>
            <a:endParaRPr lang="zh-CN" altLang="zh-CN" smtClean="0">
              <a:sym typeface="Symbol" pitchFamily="18" charset="2"/>
            </a:endParaRPr>
          </a:p>
        </p:txBody>
      </p:sp>
      <p:sp>
        <p:nvSpPr>
          <p:cNvPr id="440323" name="Rectangle 3"/>
          <p:cNvSpPr>
            <a:spLocks noChangeArrowheads="1"/>
          </p:cNvSpPr>
          <p:nvPr/>
        </p:nvSpPr>
        <p:spPr bwMode="auto">
          <a:xfrm>
            <a:off x="2317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如果缺页很少，会</a:t>
            </a:r>
            <a:r>
              <a:rPr lang="en-US" altLang="zh-CN"/>
              <a:t>?</a:t>
            </a:r>
          </a:p>
        </p:txBody>
      </p:sp>
      <p:grpSp>
        <p:nvGrpSpPr>
          <p:cNvPr id="28676" name="Group 4"/>
          <p:cNvGrpSpPr>
            <a:grpSpLocks/>
          </p:cNvGrpSpPr>
          <p:nvPr/>
        </p:nvGrpSpPr>
        <p:grpSpPr bwMode="auto">
          <a:xfrm>
            <a:off x="6392863" y="0"/>
            <a:ext cx="2751137" cy="2138363"/>
            <a:chOff x="2997" y="815"/>
            <a:chExt cx="2252" cy="1659"/>
          </a:xfrm>
        </p:grpSpPr>
        <p:grpSp>
          <p:nvGrpSpPr>
            <p:cNvPr id="28716" name="Group 5"/>
            <p:cNvGrpSpPr>
              <a:grpSpLocks/>
            </p:cNvGrpSpPr>
            <p:nvPr/>
          </p:nvGrpSpPr>
          <p:grpSpPr bwMode="auto">
            <a:xfrm>
              <a:off x="3237" y="815"/>
              <a:ext cx="2012" cy="1659"/>
              <a:chOff x="1200" y="2589"/>
              <a:chExt cx="2012" cy="1659"/>
            </a:xfrm>
          </p:grpSpPr>
          <p:sp>
            <p:nvSpPr>
              <p:cNvPr id="28719" name="Rectangle 6"/>
              <p:cNvSpPr>
                <a:spLocks noChangeArrowheads="1"/>
              </p:cNvSpPr>
              <p:nvPr/>
            </p:nvSpPr>
            <p:spPr bwMode="auto">
              <a:xfrm>
                <a:off x="1962" y="2589"/>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0" name="Rectangle 7"/>
              <p:cNvSpPr>
                <a:spLocks noChangeArrowheads="1"/>
              </p:cNvSpPr>
              <p:nvPr/>
            </p:nvSpPr>
            <p:spPr bwMode="auto">
              <a:xfrm>
                <a:off x="2384" y="2687"/>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1" name="Rectangle 8"/>
              <p:cNvSpPr>
                <a:spLocks noChangeArrowheads="1"/>
              </p:cNvSpPr>
              <p:nvPr/>
            </p:nvSpPr>
            <p:spPr bwMode="auto">
              <a:xfrm>
                <a:off x="2569" y="297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22" name="Rectangle 9"/>
              <p:cNvSpPr>
                <a:spLocks noChangeArrowheads="1"/>
              </p:cNvSpPr>
              <p:nvPr/>
            </p:nvSpPr>
            <p:spPr bwMode="auto">
              <a:xfrm>
                <a:off x="2682" y="326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3" name="Rectangle 10"/>
              <p:cNvSpPr>
                <a:spLocks noChangeArrowheads="1"/>
              </p:cNvSpPr>
              <p:nvPr/>
            </p:nvSpPr>
            <p:spPr bwMode="auto">
              <a:xfrm>
                <a:off x="2550" y="3527"/>
                <a:ext cx="531"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4" name="Rectangle 11"/>
              <p:cNvSpPr>
                <a:spLocks noChangeArrowheads="1"/>
              </p:cNvSpPr>
              <p:nvPr/>
            </p:nvSpPr>
            <p:spPr bwMode="auto">
              <a:xfrm>
                <a:off x="2358" y="379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5" name="Rectangle 12"/>
              <p:cNvSpPr>
                <a:spLocks noChangeArrowheads="1"/>
              </p:cNvSpPr>
              <p:nvPr/>
            </p:nvSpPr>
            <p:spPr bwMode="auto">
              <a:xfrm>
                <a:off x="1942" y="393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26" name="Rectangle 13"/>
              <p:cNvSpPr>
                <a:spLocks noChangeArrowheads="1"/>
              </p:cNvSpPr>
              <p:nvPr/>
            </p:nvSpPr>
            <p:spPr bwMode="auto">
              <a:xfrm>
                <a:off x="1520" y="385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27" name="Rectangle 14"/>
              <p:cNvSpPr>
                <a:spLocks noChangeArrowheads="1"/>
              </p:cNvSpPr>
              <p:nvPr/>
            </p:nvSpPr>
            <p:spPr bwMode="auto">
              <a:xfrm>
                <a:off x="1296" y="355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28" name="Rectangle 15"/>
              <p:cNvSpPr>
                <a:spLocks noChangeArrowheads="1"/>
              </p:cNvSpPr>
              <p:nvPr/>
            </p:nvSpPr>
            <p:spPr bwMode="auto">
              <a:xfrm>
                <a:off x="1200" y="3286"/>
                <a:ext cx="535"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29" name="Rectangle 16"/>
              <p:cNvSpPr>
                <a:spLocks noChangeArrowheads="1"/>
              </p:cNvSpPr>
              <p:nvPr/>
            </p:nvSpPr>
            <p:spPr bwMode="auto">
              <a:xfrm>
                <a:off x="1288" y="3000"/>
                <a:ext cx="536"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30" name="Rectangle 17"/>
              <p:cNvSpPr>
                <a:spLocks noChangeArrowheads="1"/>
              </p:cNvSpPr>
              <p:nvPr/>
            </p:nvSpPr>
            <p:spPr bwMode="auto">
              <a:xfrm>
                <a:off x="1489" y="271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grpSp>
        <p:sp>
          <p:nvSpPr>
            <p:cNvPr id="28717" name="Line 18"/>
            <p:cNvSpPr>
              <a:spLocks noChangeShapeType="1"/>
            </p:cNvSpPr>
            <p:nvPr/>
          </p:nvSpPr>
          <p:spPr bwMode="auto">
            <a:xfrm flipH="1" flipV="1">
              <a:off x="3957" y="1250"/>
              <a:ext cx="288" cy="432"/>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718" name="Arc 19"/>
            <p:cNvSpPr>
              <a:spLocks/>
            </p:cNvSpPr>
            <p:nvPr/>
          </p:nvSpPr>
          <p:spPr bwMode="auto">
            <a:xfrm rot="17869586" flipH="1">
              <a:off x="3034" y="1693"/>
              <a:ext cx="405" cy="480"/>
            </a:xfrm>
            <a:custGeom>
              <a:avLst/>
              <a:gdLst>
                <a:gd name="T0" fmla="*/ 0 w 22803"/>
                <a:gd name="T1" fmla="*/ 0 h 21600"/>
                <a:gd name="T2" fmla="*/ 7 w 22803"/>
                <a:gd name="T3" fmla="*/ 11 h 21600"/>
                <a:gd name="T4" fmla="*/ 0 w 22803"/>
                <a:gd name="T5" fmla="*/ 11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40340" name="Text Box 20"/>
          <p:cNvSpPr txBox="1">
            <a:spLocks noChangeArrowheads="1"/>
          </p:cNvSpPr>
          <p:nvPr/>
        </p:nvSpPr>
        <p:spPr bwMode="auto">
          <a:xfrm>
            <a:off x="4038600" y="1295400"/>
            <a:ext cx="1981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所有的</a:t>
            </a:r>
            <a:r>
              <a:rPr lang="en-US" altLang="zh-CN">
                <a:solidFill>
                  <a:srgbClr val="FF0000"/>
                </a:solidFill>
              </a:rPr>
              <a:t>R=1</a:t>
            </a:r>
          </a:p>
        </p:txBody>
      </p:sp>
      <p:grpSp>
        <p:nvGrpSpPr>
          <p:cNvPr id="440341" name="Group 21"/>
          <p:cNvGrpSpPr>
            <a:grpSpLocks/>
          </p:cNvGrpSpPr>
          <p:nvPr/>
        </p:nvGrpSpPr>
        <p:grpSpPr bwMode="auto">
          <a:xfrm>
            <a:off x="454025" y="1651000"/>
            <a:ext cx="7543800" cy="1041400"/>
            <a:chOff x="624" y="3680"/>
            <a:chExt cx="4752" cy="656"/>
          </a:xfrm>
        </p:grpSpPr>
        <p:sp>
          <p:nvSpPr>
            <p:cNvPr id="28714" name="Rectangle 22"/>
            <p:cNvSpPr>
              <a:spLocks noChangeArrowheads="1"/>
            </p:cNvSpPr>
            <p:nvPr/>
          </p:nvSpPr>
          <p:spPr bwMode="auto">
            <a:xfrm>
              <a:off x="624" y="3680"/>
              <a:ext cx="4752" cy="6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30000"/>
                </a:lnSpc>
                <a:spcBef>
                  <a:spcPct val="0"/>
                </a:spcBef>
                <a:buClrTx/>
                <a:buSzTx/>
                <a:buFontTx/>
                <a:buNone/>
              </a:pPr>
              <a:r>
                <a:rPr lang="en-US" altLang="zh-CN" sz="2400" dirty="0"/>
                <a:t>hand scan</a:t>
              </a:r>
              <a:r>
                <a:rPr lang="zh-CN" altLang="en-US" sz="2400" dirty="0"/>
                <a:t>一圈后淘汰当前页，将调入页</a:t>
              </a:r>
            </a:p>
            <a:p>
              <a:pPr lvl="1" eaLnBrk="1" hangingPunct="1">
                <a:lnSpc>
                  <a:spcPct val="130000"/>
                </a:lnSpc>
                <a:spcBef>
                  <a:spcPct val="0"/>
                </a:spcBef>
                <a:buClrTx/>
                <a:buSzTx/>
                <a:buFontTx/>
                <a:buNone/>
              </a:pPr>
              <a:r>
                <a:rPr lang="zh-CN" altLang="en-US" sz="2400" dirty="0"/>
                <a:t>插入</a:t>
              </a:r>
              <a:r>
                <a:rPr lang="en-US" altLang="zh-CN" sz="2400" dirty="0"/>
                <a:t>hand</a:t>
              </a:r>
              <a:r>
                <a:rPr lang="zh-CN" altLang="en-US" sz="2400" dirty="0"/>
                <a:t>位置，</a:t>
              </a:r>
              <a:r>
                <a:rPr lang="en-US" altLang="zh-CN" sz="2400" dirty="0"/>
                <a:t>hand</a:t>
              </a:r>
              <a:r>
                <a:rPr lang="zh-CN" altLang="en-US" sz="2400" dirty="0"/>
                <a:t>前移一位</a:t>
              </a:r>
            </a:p>
          </p:txBody>
        </p:sp>
        <p:pic>
          <p:nvPicPr>
            <p:cNvPr id="28715" name="Picture 23"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0344" name="Text Box 24"/>
          <p:cNvSpPr txBox="1">
            <a:spLocks noChangeArrowheads="1"/>
          </p:cNvSpPr>
          <p:nvPr/>
        </p:nvSpPr>
        <p:spPr bwMode="auto">
          <a:xfrm>
            <a:off x="5334000" y="22225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退化为</a:t>
            </a:r>
            <a:r>
              <a:rPr lang="en-US" altLang="zh-CN" sz="2400">
                <a:solidFill>
                  <a:srgbClr val="FF0000"/>
                </a:solidFill>
              </a:rPr>
              <a:t>FIFO!</a:t>
            </a:r>
          </a:p>
        </p:txBody>
      </p:sp>
      <p:grpSp>
        <p:nvGrpSpPr>
          <p:cNvPr id="440345" name="Group 25"/>
          <p:cNvGrpSpPr>
            <a:grpSpLocks/>
          </p:cNvGrpSpPr>
          <p:nvPr/>
        </p:nvGrpSpPr>
        <p:grpSpPr bwMode="auto">
          <a:xfrm>
            <a:off x="457200" y="2641600"/>
            <a:ext cx="7543800" cy="603250"/>
            <a:chOff x="624" y="3680"/>
            <a:chExt cx="4752" cy="380"/>
          </a:xfrm>
        </p:grpSpPr>
        <p:sp>
          <p:nvSpPr>
            <p:cNvPr id="28712" name="Rectangle 2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原因</a:t>
              </a:r>
              <a:r>
                <a:rPr lang="en-US" altLang="zh-CN" sz="2400"/>
                <a:t>: </a:t>
              </a:r>
              <a:r>
                <a:rPr lang="zh-CN" altLang="en-US" sz="2400"/>
                <a:t>记录了太长的历史信息</a:t>
              </a:r>
              <a:r>
                <a:rPr lang="en-US" altLang="zh-CN" sz="2400"/>
                <a:t>… </a:t>
              </a:r>
              <a:r>
                <a:rPr lang="zh-CN" altLang="en-US" sz="2400"/>
                <a:t>怎么办</a:t>
              </a:r>
              <a:r>
                <a:rPr lang="en-US" altLang="zh-CN" sz="2400"/>
                <a:t>?</a:t>
              </a:r>
            </a:p>
          </p:txBody>
        </p:sp>
        <p:pic>
          <p:nvPicPr>
            <p:cNvPr id="28713" name="Picture 2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40348" name="Group 28"/>
          <p:cNvGrpSpPr>
            <a:grpSpLocks/>
          </p:cNvGrpSpPr>
          <p:nvPr/>
        </p:nvGrpSpPr>
        <p:grpSpPr bwMode="auto">
          <a:xfrm>
            <a:off x="457200" y="3181350"/>
            <a:ext cx="7543800" cy="603250"/>
            <a:chOff x="624" y="3680"/>
            <a:chExt cx="4752" cy="380"/>
          </a:xfrm>
        </p:grpSpPr>
        <p:sp>
          <p:nvSpPr>
            <p:cNvPr id="28710" name="Rectangle 2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定时清除</a:t>
              </a:r>
              <a:r>
                <a:rPr lang="en-US" altLang="zh-CN" sz="2400"/>
                <a:t>R</a:t>
              </a:r>
              <a:r>
                <a:rPr lang="zh-CN" altLang="en-US" sz="2400"/>
                <a:t>位</a:t>
              </a:r>
              <a:r>
                <a:rPr lang="en-US" altLang="zh-CN" sz="2400"/>
                <a:t>… </a:t>
              </a:r>
            </a:p>
          </p:txBody>
        </p:sp>
        <p:pic>
          <p:nvPicPr>
            <p:cNvPr id="28711" name="Picture 30"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0351" name="Text Box 31"/>
          <p:cNvSpPr txBox="1">
            <a:spLocks noChangeArrowheads="1"/>
          </p:cNvSpPr>
          <p:nvPr/>
        </p:nvSpPr>
        <p:spPr bwMode="auto">
          <a:xfrm>
            <a:off x="3429000" y="3282950"/>
            <a:ext cx="3200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再来一个扫描指针</a:t>
            </a:r>
            <a:r>
              <a:rPr lang="en-US" altLang="zh-CN" sz="2400">
                <a:solidFill>
                  <a:srgbClr val="FF0000"/>
                </a:solidFill>
              </a:rPr>
              <a:t>!</a:t>
            </a:r>
          </a:p>
        </p:txBody>
      </p:sp>
      <p:grpSp>
        <p:nvGrpSpPr>
          <p:cNvPr id="440352" name="Group 32"/>
          <p:cNvGrpSpPr>
            <a:grpSpLocks/>
          </p:cNvGrpSpPr>
          <p:nvPr/>
        </p:nvGrpSpPr>
        <p:grpSpPr bwMode="auto">
          <a:xfrm>
            <a:off x="6172200" y="3416300"/>
            <a:ext cx="2751138" cy="2138363"/>
            <a:chOff x="3888" y="2496"/>
            <a:chExt cx="1733" cy="1347"/>
          </a:xfrm>
        </p:grpSpPr>
        <p:grpSp>
          <p:nvGrpSpPr>
            <p:cNvPr id="28694" name="Group 33"/>
            <p:cNvGrpSpPr>
              <a:grpSpLocks/>
            </p:cNvGrpSpPr>
            <p:nvPr/>
          </p:nvGrpSpPr>
          <p:grpSpPr bwMode="auto">
            <a:xfrm>
              <a:off x="4073" y="2496"/>
              <a:ext cx="1548" cy="1347"/>
              <a:chOff x="1200" y="2589"/>
              <a:chExt cx="2012" cy="1659"/>
            </a:xfrm>
          </p:grpSpPr>
          <p:sp>
            <p:nvSpPr>
              <p:cNvPr id="28698" name="Rectangle 34"/>
              <p:cNvSpPr>
                <a:spLocks noChangeArrowheads="1"/>
              </p:cNvSpPr>
              <p:nvPr/>
            </p:nvSpPr>
            <p:spPr bwMode="auto">
              <a:xfrm>
                <a:off x="1962" y="2589"/>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699" name="Rectangle 35"/>
              <p:cNvSpPr>
                <a:spLocks noChangeArrowheads="1"/>
              </p:cNvSpPr>
              <p:nvPr/>
            </p:nvSpPr>
            <p:spPr bwMode="auto">
              <a:xfrm>
                <a:off x="2384" y="2687"/>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00" name="Rectangle 36"/>
              <p:cNvSpPr>
                <a:spLocks noChangeArrowheads="1"/>
              </p:cNvSpPr>
              <p:nvPr/>
            </p:nvSpPr>
            <p:spPr bwMode="auto">
              <a:xfrm>
                <a:off x="2569" y="297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01" name="Rectangle 37"/>
              <p:cNvSpPr>
                <a:spLocks noChangeArrowheads="1"/>
              </p:cNvSpPr>
              <p:nvPr/>
            </p:nvSpPr>
            <p:spPr bwMode="auto">
              <a:xfrm>
                <a:off x="2682" y="326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02" name="Rectangle 38"/>
              <p:cNvSpPr>
                <a:spLocks noChangeArrowheads="1"/>
              </p:cNvSpPr>
              <p:nvPr/>
            </p:nvSpPr>
            <p:spPr bwMode="auto">
              <a:xfrm>
                <a:off x="2550" y="3527"/>
                <a:ext cx="531"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03" name="Rectangle 39"/>
              <p:cNvSpPr>
                <a:spLocks noChangeArrowheads="1"/>
              </p:cNvSpPr>
              <p:nvPr/>
            </p:nvSpPr>
            <p:spPr bwMode="auto">
              <a:xfrm>
                <a:off x="2358" y="379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04" name="Rectangle 40"/>
              <p:cNvSpPr>
                <a:spLocks noChangeArrowheads="1"/>
              </p:cNvSpPr>
              <p:nvPr/>
            </p:nvSpPr>
            <p:spPr bwMode="auto">
              <a:xfrm>
                <a:off x="1942" y="393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05" name="Rectangle 41"/>
              <p:cNvSpPr>
                <a:spLocks noChangeArrowheads="1"/>
              </p:cNvSpPr>
              <p:nvPr/>
            </p:nvSpPr>
            <p:spPr bwMode="auto">
              <a:xfrm>
                <a:off x="1520" y="385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06" name="Rectangle 42"/>
              <p:cNvSpPr>
                <a:spLocks noChangeArrowheads="1"/>
              </p:cNvSpPr>
              <p:nvPr/>
            </p:nvSpPr>
            <p:spPr bwMode="auto">
              <a:xfrm>
                <a:off x="1296" y="355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8707" name="Rectangle 43"/>
              <p:cNvSpPr>
                <a:spLocks noChangeArrowheads="1"/>
              </p:cNvSpPr>
              <p:nvPr/>
            </p:nvSpPr>
            <p:spPr bwMode="auto">
              <a:xfrm>
                <a:off x="1200" y="3286"/>
                <a:ext cx="535"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08" name="Rectangle 44"/>
              <p:cNvSpPr>
                <a:spLocks noChangeArrowheads="1"/>
              </p:cNvSpPr>
              <p:nvPr/>
            </p:nvSpPr>
            <p:spPr bwMode="auto">
              <a:xfrm>
                <a:off x="1288" y="3000"/>
                <a:ext cx="536"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8709" name="Rectangle 45"/>
              <p:cNvSpPr>
                <a:spLocks noChangeArrowheads="1"/>
              </p:cNvSpPr>
              <p:nvPr/>
            </p:nvSpPr>
            <p:spPr bwMode="auto">
              <a:xfrm>
                <a:off x="1489" y="271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grpSp>
        <p:sp>
          <p:nvSpPr>
            <p:cNvPr id="28695" name="Line 46"/>
            <p:cNvSpPr>
              <a:spLocks noChangeShapeType="1"/>
            </p:cNvSpPr>
            <p:nvPr/>
          </p:nvSpPr>
          <p:spPr bwMode="auto">
            <a:xfrm flipH="1" flipV="1">
              <a:off x="4848" y="2784"/>
              <a:ext cx="0" cy="416"/>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96" name="Arc 47"/>
            <p:cNvSpPr>
              <a:spLocks/>
            </p:cNvSpPr>
            <p:nvPr/>
          </p:nvSpPr>
          <p:spPr bwMode="auto">
            <a:xfrm rot="17869586" flipH="1">
              <a:off x="3908" y="3219"/>
              <a:ext cx="329" cy="369"/>
            </a:xfrm>
            <a:custGeom>
              <a:avLst/>
              <a:gdLst>
                <a:gd name="T0" fmla="*/ 0 w 22803"/>
                <a:gd name="T1" fmla="*/ 0 h 21600"/>
                <a:gd name="T2" fmla="*/ 5 w 22803"/>
                <a:gd name="T3" fmla="*/ 6 h 21600"/>
                <a:gd name="T4" fmla="*/ 0 w 22803"/>
                <a:gd name="T5" fmla="*/ 6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97" name="Line 48"/>
            <p:cNvSpPr>
              <a:spLocks noChangeShapeType="1"/>
            </p:cNvSpPr>
            <p:nvPr/>
          </p:nvSpPr>
          <p:spPr bwMode="auto">
            <a:xfrm flipH="1">
              <a:off x="4656" y="3200"/>
              <a:ext cx="192" cy="160"/>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40369" name="Text Box 49"/>
          <p:cNvSpPr txBox="1">
            <a:spLocks noChangeArrowheads="1"/>
          </p:cNvSpPr>
          <p:nvPr/>
        </p:nvSpPr>
        <p:spPr bwMode="auto">
          <a:xfrm>
            <a:off x="1" y="4024864"/>
            <a:ext cx="5794268" cy="46166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smtClean="0"/>
              <a:t>指针</a:t>
            </a:r>
            <a:r>
              <a:rPr lang="en-US" altLang="zh-CN" sz="2400" dirty="0" smtClean="0"/>
              <a:t>2</a:t>
            </a:r>
            <a:r>
              <a:rPr lang="zh-CN" altLang="en-US" sz="2400" dirty="0" smtClean="0"/>
              <a:t>：用来</a:t>
            </a:r>
            <a:r>
              <a:rPr lang="zh-CN" altLang="en-US" sz="2400" dirty="0"/>
              <a:t>清除</a:t>
            </a:r>
            <a:r>
              <a:rPr lang="en-US" altLang="zh-CN" sz="2400" dirty="0"/>
              <a:t>R</a:t>
            </a:r>
            <a:r>
              <a:rPr lang="zh-CN" altLang="en-US" sz="2400" dirty="0"/>
              <a:t>位，移动速度要快</a:t>
            </a:r>
            <a:r>
              <a:rPr lang="en-US" altLang="zh-CN" sz="2400" dirty="0"/>
              <a:t>!</a:t>
            </a:r>
          </a:p>
        </p:txBody>
      </p:sp>
      <p:sp>
        <p:nvSpPr>
          <p:cNvPr id="440370" name="Text Box 50"/>
          <p:cNvSpPr txBox="1">
            <a:spLocks noChangeArrowheads="1"/>
          </p:cNvSpPr>
          <p:nvPr/>
        </p:nvSpPr>
        <p:spPr bwMode="auto">
          <a:xfrm>
            <a:off x="0" y="4635500"/>
            <a:ext cx="5715000" cy="46166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ctr" eaLnBrk="1" hangingPunct="1">
              <a:spcBef>
                <a:spcPct val="50000"/>
              </a:spcBef>
              <a:buClrTx/>
              <a:buSzTx/>
              <a:buFontTx/>
              <a:buNone/>
              <a:defRPr sz="2400"/>
            </a:lvl1pPr>
            <a:lvl2pPr marL="742950" indent="-285750" eaLnBrk="0" hangingPunct="0">
              <a:spcBef>
                <a:spcPct val="20000"/>
              </a:spcBef>
              <a:buClr>
                <a:srgbClr val="CC6600"/>
              </a:buClr>
              <a:buSzPct val="80000"/>
              <a:buFont typeface="Wingdings" pitchFamily="2" charset="2"/>
              <a:buChar char="l"/>
              <a:defRPr sz="2800"/>
            </a:lvl2pPr>
            <a:lvl3pPr marL="1143000" indent="-228600" eaLnBrk="0" hangingPunct="0">
              <a:spcBef>
                <a:spcPct val="20000"/>
              </a:spcBef>
              <a:buClr>
                <a:srgbClr val="009900"/>
              </a:buClr>
              <a:buSzPct val="75000"/>
              <a:buFont typeface="Webdings" pitchFamily="18" charset="2"/>
              <a:buChar char="4"/>
              <a:defRPr sz="2000"/>
            </a:lvl3pPr>
            <a:lvl4pPr marL="1600200" indent="-228600" eaLnBrk="0" hangingPunct="0">
              <a:spcBef>
                <a:spcPct val="20000"/>
              </a:spcBef>
              <a:buClr>
                <a:srgbClr val="FF6600"/>
              </a:buClr>
              <a:buSzPct val="75000"/>
              <a:buFont typeface="Times New Roman" pitchFamily="18" charset="0"/>
              <a:buChar char="–"/>
            </a:lvl4pPr>
            <a:lvl5pPr marL="2057400" indent="-228600" eaLnBrk="0" hangingPunct="0">
              <a:spcBef>
                <a:spcPct val="20000"/>
              </a:spcBef>
              <a:buClr>
                <a:srgbClr val="FF0066"/>
              </a:buClr>
              <a:buSzPct val="75000"/>
              <a:buFont typeface="Times New Roman" pitchFamily="18" charset="0"/>
              <a:buChar char="»"/>
            </a:lvl5pPr>
            <a:lvl6pPr marL="2514600" indent="-228600" eaLnBrk="0" fontAlgn="base" hangingPunct="0">
              <a:spcBef>
                <a:spcPct val="20000"/>
              </a:spcBef>
              <a:spcAft>
                <a:spcPct val="0"/>
              </a:spcAft>
              <a:buClr>
                <a:srgbClr val="FF0066"/>
              </a:buClr>
              <a:buSzPct val="75000"/>
              <a:buFont typeface="Times New Roman" pitchFamily="18" charset="0"/>
              <a:buChar char="»"/>
            </a:lvl6pPr>
            <a:lvl7pPr marL="2971800" indent="-228600" eaLnBrk="0" fontAlgn="base" hangingPunct="0">
              <a:spcBef>
                <a:spcPct val="20000"/>
              </a:spcBef>
              <a:spcAft>
                <a:spcPct val="0"/>
              </a:spcAft>
              <a:buClr>
                <a:srgbClr val="FF0066"/>
              </a:buClr>
              <a:buSzPct val="75000"/>
              <a:buFont typeface="Times New Roman" pitchFamily="18" charset="0"/>
              <a:buChar char="»"/>
            </a:lvl7pPr>
            <a:lvl8pPr marL="3429000" indent="-228600" eaLnBrk="0" fontAlgn="base" hangingPunct="0">
              <a:spcBef>
                <a:spcPct val="20000"/>
              </a:spcBef>
              <a:spcAft>
                <a:spcPct val="0"/>
              </a:spcAft>
              <a:buClr>
                <a:srgbClr val="FF0066"/>
              </a:buClr>
              <a:buSzPct val="75000"/>
              <a:buFont typeface="Times New Roman" pitchFamily="18" charset="0"/>
              <a:buChar char="»"/>
            </a:lvl8pPr>
            <a:lvl9pPr marL="3886200" indent="-228600" eaLnBrk="0" fontAlgn="base" hangingPunct="0">
              <a:spcBef>
                <a:spcPct val="20000"/>
              </a:spcBef>
              <a:spcAft>
                <a:spcPct val="0"/>
              </a:spcAft>
              <a:buClr>
                <a:srgbClr val="FF0066"/>
              </a:buClr>
              <a:buSzPct val="75000"/>
              <a:buFont typeface="Times New Roman" pitchFamily="18" charset="0"/>
              <a:buChar char="»"/>
            </a:lvl9pPr>
          </a:lstStyle>
          <a:p>
            <a:r>
              <a:rPr lang="zh-CN" altLang="en-US" dirty="0" smtClean="0"/>
              <a:t>  指针</a:t>
            </a:r>
            <a:r>
              <a:rPr lang="en-US" altLang="zh-CN" dirty="0"/>
              <a:t>1</a:t>
            </a:r>
            <a:r>
              <a:rPr lang="zh-CN" altLang="en-US" dirty="0"/>
              <a:t>：用来选择淘汰页，移动速度慢</a:t>
            </a:r>
            <a:r>
              <a:rPr lang="en-US" altLang="zh-CN" dirty="0"/>
              <a:t>!</a:t>
            </a:r>
          </a:p>
        </p:txBody>
      </p:sp>
      <p:sp>
        <p:nvSpPr>
          <p:cNvPr id="440371" name="Freeform 51"/>
          <p:cNvSpPr>
            <a:spLocks/>
          </p:cNvSpPr>
          <p:nvPr/>
        </p:nvSpPr>
        <p:spPr bwMode="auto">
          <a:xfrm flipV="1">
            <a:off x="5638800" y="4141788"/>
            <a:ext cx="2057400" cy="74612"/>
          </a:xfrm>
          <a:custGeom>
            <a:avLst/>
            <a:gdLst>
              <a:gd name="T0" fmla="*/ 2147483647 w 1296"/>
              <a:gd name="T1" fmla="*/ 33136610 h 168"/>
              <a:gd name="T2" fmla="*/ 1693545000 w 1296"/>
              <a:gd name="T3" fmla="*/ 4733865 h 168"/>
              <a:gd name="T4" fmla="*/ 0 w 1296"/>
              <a:gd name="T5" fmla="*/ 4733865 h 168"/>
              <a:gd name="T6" fmla="*/ 0 60000 65536"/>
              <a:gd name="T7" fmla="*/ 0 60000 65536"/>
              <a:gd name="T8" fmla="*/ 0 60000 65536"/>
            </a:gdLst>
            <a:ahLst/>
            <a:cxnLst>
              <a:cxn ang="T6">
                <a:pos x="T0" y="T1"/>
              </a:cxn>
              <a:cxn ang="T7">
                <a:pos x="T2" y="T3"/>
              </a:cxn>
              <a:cxn ang="T8">
                <a:pos x="T4" y="T5"/>
              </a:cxn>
            </a:cxnLst>
            <a:rect l="0" t="0" r="r" b="b"/>
            <a:pathLst>
              <a:path w="1296" h="168">
                <a:moveTo>
                  <a:pt x="1296" y="168"/>
                </a:moveTo>
                <a:cubicBezTo>
                  <a:pt x="1092" y="108"/>
                  <a:pt x="888" y="48"/>
                  <a:pt x="672" y="24"/>
                </a:cubicBezTo>
                <a:cubicBezTo>
                  <a:pt x="456" y="0"/>
                  <a:pt x="228" y="12"/>
                  <a:pt x="0" y="24"/>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2" name="AutoShape 52"/>
          <p:cNvSpPr>
            <a:spLocks noChangeArrowheads="1"/>
          </p:cNvSpPr>
          <p:nvPr/>
        </p:nvSpPr>
        <p:spPr bwMode="auto">
          <a:xfrm rot="10800000">
            <a:off x="7467600" y="2425700"/>
            <a:ext cx="1524000" cy="838200"/>
          </a:xfrm>
          <a:prstGeom prst="wedgeRoundRectCallout">
            <a:avLst>
              <a:gd name="adj1" fmla="val 28852"/>
              <a:gd name="adj2" fmla="val -94509"/>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更像</a:t>
            </a:r>
            <a:r>
              <a:rPr lang="en-US" altLang="zh-CN" sz="2400">
                <a:sym typeface="Symbol" pitchFamily="18" charset="2"/>
              </a:rPr>
              <a:t>Clock</a:t>
            </a:r>
            <a:r>
              <a:rPr lang="zh-CN" altLang="en-US" sz="2400">
                <a:sym typeface="Symbol" pitchFamily="18" charset="2"/>
              </a:rPr>
              <a:t>吧</a:t>
            </a:r>
            <a:r>
              <a:rPr lang="en-US" altLang="zh-CN" sz="2400">
                <a:sym typeface="Symbol" pitchFamily="18" charset="2"/>
              </a:rPr>
              <a:t>!</a:t>
            </a:r>
          </a:p>
        </p:txBody>
      </p:sp>
      <p:grpSp>
        <p:nvGrpSpPr>
          <p:cNvPr id="440373" name="Group 53"/>
          <p:cNvGrpSpPr>
            <a:grpSpLocks/>
          </p:cNvGrpSpPr>
          <p:nvPr/>
        </p:nvGrpSpPr>
        <p:grpSpPr bwMode="auto">
          <a:xfrm>
            <a:off x="457200" y="5949950"/>
            <a:ext cx="7543800" cy="603250"/>
            <a:chOff x="624" y="3680"/>
            <a:chExt cx="4752" cy="380"/>
          </a:xfrm>
        </p:grpSpPr>
        <p:sp>
          <p:nvSpPr>
            <p:cNvPr id="28692" name="Rectangle 54"/>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清除</a:t>
              </a:r>
              <a:r>
                <a:rPr lang="en-US" altLang="zh-CN" sz="2400"/>
                <a:t>R</a:t>
              </a:r>
              <a:r>
                <a:rPr lang="zh-CN" altLang="en-US" sz="2400"/>
                <a:t>位的</a:t>
              </a:r>
              <a:r>
                <a:rPr lang="en-US" altLang="zh-CN" sz="2400"/>
                <a:t>hand</a:t>
              </a:r>
              <a:r>
                <a:rPr lang="zh-CN" altLang="en-US" sz="2400"/>
                <a:t>如何定速度，若太快</a:t>
              </a:r>
              <a:r>
                <a:rPr lang="en-US" altLang="zh-CN" sz="2400"/>
                <a:t>?</a:t>
              </a:r>
            </a:p>
          </p:txBody>
        </p:sp>
        <p:pic>
          <p:nvPicPr>
            <p:cNvPr id="28693" name="Picture 55"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0376" name="Text Box 56"/>
          <p:cNvSpPr txBox="1">
            <a:spLocks noChangeArrowheads="1"/>
          </p:cNvSpPr>
          <p:nvPr/>
        </p:nvSpPr>
        <p:spPr bwMode="auto">
          <a:xfrm>
            <a:off x="6324600" y="60579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又成了</a:t>
            </a:r>
            <a:r>
              <a:rPr lang="en-US" altLang="zh-CN" sz="2400">
                <a:solidFill>
                  <a:srgbClr val="FF0000"/>
                </a:solidFill>
              </a:rPr>
              <a:t>FIFO!</a:t>
            </a:r>
          </a:p>
        </p:txBody>
      </p:sp>
      <p:sp>
        <p:nvSpPr>
          <p:cNvPr id="440377" name="Freeform 57"/>
          <p:cNvSpPr>
            <a:spLocks/>
          </p:cNvSpPr>
          <p:nvPr/>
        </p:nvSpPr>
        <p:spPr bwMode="auto">
          <a:xfrm>
            <a:off x="5638800" y="4635500"/>
            <a:ext cx="1905000" cy="266700"/>
          </a:xfrm>
          <a:custGeom>
            <a:avLst/>
            <a:gdLst>
              <a:gd name="T0" fmla="*/ 2147483647 w 1200"/>
              <a:gd name="T1" fmla="*/ 0 h 168"/>
              <a:gd name="T2" fmla="*/ 1451610000 w 1200"/>
              <a:gd name="T3" fmla="*/ 362902500 h 168"/>
              <a:gd name="T4" fmla="*/ 0 w 1200"/>
              <a:gd name="T5" fmla="*/ 362902500 h 168"/>
              <a:gd name="T6" fmla="*/ 0 60000 65536"/>
              <a:gd name="T7" fmla="*/ 0 60000 65536"/>
              <a:gd name="T8" fmla="*/ 0 60000 65536"/>
            </a:gdLst>
            <a:ahLst/>
            <a:cxnLst>
              <a:cxn ang="T6">
                <a:pos x="T0" y="T1"/>
              </a:cxn>
              <a:cxn ang="T7">
                <a:pos x="T2" y="T3"/>
              </a:cxn>
              <a:cxn ang="T8">
                <a:pos x="T4" y="T5"/>
              </a:cxn>
            </a:cxnLst>
            <a:rect l="0" t="0" r="r" b="b"/>
            <a:pathLst>
              <a:path w="1200" h="168">
                <a:moveTo>
                  <a:pt x="1200" y="0"/>
                </a:moveTo>
                <a:cubicBezTo>
                  <a:pt x="988" y="60"/>
                  <a:pt x="776" y="120"/>
                  <a:pt x="576" y="144"/>
                </a:cubicBezTo>
                <a:cubicBezTo>
                  <a:pt x="376" y="168"/>
                  <a:pt x="188" y="156"/>
                  <a:pt x="0" y="144"/>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8" name="Text Box 58"/>
          <p:cNvSpPr txBox="1">
            <a:spLocks noChangeArrowheads="1"/>
          </p:cNvSpPr>
          <p:nvPr/>
        </p:nvSpPr>
        <p:spPr bwMode="auto">
          <a:xfrm>
            <a:off x="0" y="5159375"/>
            <a:ext cx="6400800" cy="86042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nchorCtr="1"/>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60000"/>
              </a:lnSpc>
              <a:spcBef>
                <a:spcPct val="50000"/>
              </a:spcBef>
              <a:buClrTx/>
              <a:buSzTx/>
              <a:buFontTx/>
              <a:buNone/>
            </a:pPr>
            <a:r>
              <a:rPr lang="zh-CN" altLang="en-US" sz="2400" dirty="0">
                <a:solidFill>
                  <a:srgbClr val="CC0000"/>
                </a:solidFill>
              </a:rPr>
              <a:t>指针</a:t>
            </a:r>
            <a:r>
              <a:rPr lang="en-US" altLang="zh-CN" sz="2400" dirty="0">
                <a:solidFill>
                  <a:srgbClr val="CC0000"/>
                </a:solidFill>
              </a:rPr>
              <a:t>1</a:t>
            </a:r>
            <a:r>
              <a:rPr lang="zh-CN" altLang="en-US" sz="2400" dirty="0"/>
              <a:t>用来选择淘汰页，缺页时用；</a:t>
            </a:r>
          </a:p>
          <a:p>
            <a:pPr eaLnBrk="1" hangingPunct="1">
              <a:lnSpc>
                <a:spcPct val="60000"/>
              </a:lnSpc>
              <a:spcBef>
                <a:spcPct val="50000"/>
              </a:spcBef>
              <a:buClrTx/>
              <a:buSzTx/>
              <a:buFontTx/>
              <a:buNone/>
            </a:pPr>
            <a:r>
              <a:rPr lang="zh-CN" altLang="en-US" sz="2400" dirty="0">
                <a:solidFill>
                  <a:srgbClr val="CC0000"/>
                </a:solidFill>
              </a:rPr>
              <a:t>指针</a:t>
            </a:r>
            <a:r>
              <a:rPr lang="en-US" altLang="zh-CN" sz="2400" dirty="0" smtClean="0">
                <a:solidFill>
                  <a:srgbClr val="CC0000"/>
                </a:solidFill>
              </a:rPr>
              <a:t>2</a:t>
            </a:r>
            <a:r>
              <a:rPr lang="zh-CN" altLang="en-US" sz="2400" dirty="0" smtClean="0"/>
              <a:t>根据</a:t>
            </a:r>
            <a:r>
              <a:rPr lang="zh-CN" altLang="en-US" sz="2400" dirty="0"/>
              <a:t>设定的时间间隔</a:t>
            </a:r>
            <a:r>
              <a:rPr lang="zh-CN" altLang="en-US" sz="2400" dirty="0" smtClean="0"/>
              <a:t>定时清除</a:t>
            </a:r>
            <a:r>
              <a:rPr lang="en-US" altLang="zh-CN" sz="2400" dirty="0" smtClean="0"/>
              <a:t>R</a:t>
            </a:r>
            <a:r>
              <a:rPr lang="zh-CN" altLang="en-US" sz="2400" dirty="0"/>
              <a:t>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23"/>
                                        </p:tgtEl>
                                        <p:attrNameLst>
                                          <p:attrName>style.visibility</p:attrName>
                                        </p:attrNameLst>
                                      </p:cBhvr>
                                      <p:to>
                                        <p:strVal val="visible"/>
                                      </p:to>
                                    </p:set>
                                    <p:animEffect transition="in" filter="dissolve">
                                      <p:cBhvr>
                                        <p:cTn id="7" dur="500"/>
                                        <p:tgtEl>
                                          <p:spTgt spid="440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40"/>
                                        </p:tgtEl>
                                        <p:attrNameLst>
                                          <p:attrName>style.visibility</p:attrName>
                                        </p:attrNameLst>
                                      </p:cBhvr>
                                      <p:to>
                                        <p:strVal val="visible"/>
                                      </p:to>
                                    </p:set>
                                    <p:animEffect transition="in" filter="dissolve">
                                      <p:cBhvr>
                                        <p:cTn id="12" dur="500"/>
                                        <p:tgtEl>
                                          <p:spTgt spid="440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341"/>
                                        </p:tgtEl>
                                        <p:attrNameLst>
                                          <p:attrName>style.visibility</p:attrName>
                                        </p:attrNameLst>
                                      </p:cBhvr>
                                      <p:to>
                                        <p:strVal val="visible"/>
                                      </p:to>
                                    </p:set>
                                    <p:animEffect transition="in" filter="dissolve">
                                      <p:cBhvr>
                                        <p:cTn id="17" dur="500"/>
                                        <p:tgtEl>
                                          <p:spTgt spid="440341"/>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40344"/>
                                        </p:tgtEl>
                                        <p:attrNameLst>
                                          <p:attrName>style.visibility</p:attrName>
                                        </p:attrNameLst>
                                      </p:cBhvr>
                                      <p:to>
                                        <p:strVal val="visible"/>
                                      </p:to>
                                    </p:set>
                                    <p:animEffect transition="in" filter="dissolve">
                                      <p:cBhvr>
                                        <p:cTn id="21" dur="500"/>
                                        <p:tgtEl>
                                          <p:spTgt spid="4403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440345"/>
                                        </p:tgtEl>
                                        <p:attrNameLst>
                                          <p:attrName>style.visibility</p:attrName>
                                        </p:attrNameLst>
                                      </p:cBhvr>
                                      <p:to>
                                        <p:strVal val="visible"/>
                                      </p:to>
                                    </p:set>
                                    <p:animEffect transition="in" filter="dissolve">
                                      <p:cBhvr>
                                        <p:cTn id="26" dur="500"/>
                                        <p:tgtEl>
                                          <p:spTgt spid="4403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440348"/>
                                        </p:tgtEl>
                                        <p:attrNameLst>
                                          <p:attrName>style.visibility</p:attrName>
                                        </p:attrNameLst>
                                      </p:cBhvr>
                                      <p:to>
                                        <p:strVal val="visible"/>
                                      </p:to>
                                    </p:set>
                                    <p:animEffect transition="in" filter="dissolve">
                                      <p:cBhvr>
                                        <p:cTn id="31" dur="500"/>
                                        <p:tgtEl>
                                          <p:spTgt spid="44034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440351"/>
                                        </p:tgtEl>
                                        <p:attrNameLst>
                                          <p:attrName>style.visibility</p:attrName>
                                        </p:attrNameLst>
                                      </p:cBhvr>
                                      <p:to>
                                        <p:strVal val="visible"/>
                                      </p:to>
                                    </p:set>
                                    <p:animEffect transition="in" filter="dissolve">
                                      <p:cBhvr>
                                        <p:cTn id="35" dur="500"/>
                                        <p:tgtEl>
                                          <p:spTgt spid="4403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40352"/>
                                        </p:tgtEl>
                                        <p:attrNameLst>
                                          <p:attrName>style.visibility</p:attrName>
                                        </p:attrNameLst>
                                      </p:cBhvr>
                                      <p:to>
                                        <p:strVal val="visible"/>
                                      </p:to>
                                    </p:set>
                                    <p:animEffect transition="in" filter="dissolve">
                                      <p:cBhvr>
                                        <p:cTn id="40" dur="500"/>
                                        <p:tgtEl>
                                          <p:spTgt spid="4403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40371"/>
                                        </p:tgtEl>
                                        <p:attrNameLst>
                                          <p:attrName>style.visibility</p:attrName>
                                        </p:attrNameLst>
                                      </p:cBhvr>
                                      <p:to>
                                        <p:strVal val="visible"/>
                                      </p:to>
                                    </p:set>
                                    <p:animEffect transition="in" filter="wipe(right)">
                                      <p:cBhvr>
                                        <p:cTn id="45" dur="500"/>
                                        <p:tgtEl>
                                          <p:spTgt spid="44037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40369"/>
                                        </p:tgtEl>
                                        <p:attrNameLst>
                                          <p:attrName>style.visibility</p:attrName>
                                        </p:attrNameLst>
                                      </p:cBhvr>
                                      <p:to>
                                        <p:strVal val="visible"/>
                                      </p:to>
                                    </p:set>
                                    <p:animEffect transition="in" filter="dissolve">
                                      <p:cBhvr>
                                        <p:cTn id="48" dur="500"/>
                                        <p:tgtEl>
                                          <p:spTgt spid="4403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40377"/>
                                        </p:tgtEl>
                                        <p:attrNameLst>
                                          <p:attrName>style.visibility</p:attrName>
                                        </p:attrNameLst>
                                      </p:cBhvr>
                                      <p:to>
                                        <p:strVal val="visible"/>
                                      </p:to>
                                    </p:set>
                                    <p:animEffect transition="in" filter="wipe(right)">
                                      <p:cBhvr>
                                        <p:cTn id="53" dur="500"/>
                                        <p:tgtEl>
                                          <p:spTgt spid="4403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40370"/>
                                        </p:tgtEl>
                                        <p:attrNameLst>
                                          <p:attrName>style.visibility</p:attrName>
                                        </p:attrNameLst>
                                      </p:cBhvr>
                                      <p:to>
                                        <p:strVal val="visible"/>
                                      </p:to>
                                    </p:set>
                                    <p:animEffect transition="in" filter="dissolve">
                                      <p:cBhvr>
                                        <p:cTn id="56" dur="500"/>
                                        <p:tgtEl>
                                          <p:spTgt spid="440370"/>
                                        </p:tgtEl>
                                      </p:cBhvr>
                                    </p:animEffect>
                                  </p:childTnLst>
                                </p:cTn>
                              </p:par>
                            </p:childTnLst>
                          </p:cTn>
                        </p:par>
                        <p:par>
                          <p:cTn id="57" fill="hold" nodeType="afterGroup">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440378"/>
                                        </p:tgtEl>
                                        <p:attrNameLst>
                                          <p:attrName>style.visibility</p:attrName>
                                        </p:attrNameLst>
                                      </p:cBhvr>
                                      <p:to>
                                        <p:strVal val="visible"/>
                                      </p:to>
                                    </p:set>
                                    <p:animEffect transition="in" filter="dissolve">
                                      <p:cBhvr>
                                        <p:cTn id="60" dur="500"/>
                                        <p:tgtEl>
                                          <p:spTgt spid="440378"/>
                                        </p:tgtEl>
                                      </p:cBhvr>
                                    </p:animEffect>
                                  </p:childTnLst>
                                </p:cTn>
                              </p:par>
                            </p:childTnLst>
                          </p:cTn>
                        </p:par>
                        <p:par>
                          <p:cTn id="61" fill="hold" nodeType="afterGroup">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440372"/>
                                        </p:tgtEl>
                                        <p:attrNameLst>
                                          <p:attrName>style.visibility</p:attrName>
                                        </p:attrNameLst>
                                      </p:cBhvr>
                                      <p:to>
                                        <p:strVal val="visible"/>
                                      </p:to>
                                    </p:set>
                                    <p:animEffect transition="in" filter="dissolve">
                                      <p:cBhvr>
                                        <p:cTn id="64" dur="500"/>
                                        <p:tgtEl>
                                          <p:spTgt spid="44037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440373"/>
                                        </p:tgtEl>
                                        <p:attrNameLst>
                                          <p:attrName>style.visibility</p:attrName>
                                        </p:attrNameLst>
                                      </p:cBhvr>
                                      <p:to>
                                        <p:strVal val="visible"/>
                                      </p:to>
                                    </p:set>
                                    <p:animEffect transition="in" filter="dissolve">
                                      <p:cBhvr>
                                        <p:cTn id="69" dur="500"/>
                                        <p:tgtEl>
                                          <p:spTgt spid="440373"/>
                                        </p:tgtEl>
                                      </p:cBhvr>
                                    </p:animEffect>
                                  </p:childTnLst>
                                </p:cTn>
                              </p:par>
                            </p:childTnLst>
                          </p:cTn>
                        </p:par>
                        <p:par>
                          <p:cTn id="70" fill="hold" nodeType="afterGroup">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440376"/>
                                        </p:tgtEl>
                                        <p:attrNameLst>
                                          <p:attrName>style.visibility</p:attrName>
                                        </p:attrNameLst>
                                      </p:cBhvr>
                                      <p:to>
                                        <p:strVal val="visible"/>
                                      </p:to>
                                    </p:set>
                                    <p:animEffect transition="in" filter="dissolve">
                                      <p:cBhvr>
                                        <p:cTn id="73" dur="500"/>
                                        <p:tgtEl>
                                          <p:spTgt spid="440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p:bldP spid="440340" grpId="0"/>
      <p:bldP spid="440344" grpId="0"/>
      <p:bldP spid="440351" grpId="0"/>
      <p:bldP spid="440369" grpId="0" animBg="1"/>
      <p:bldP spid="440370" grpId="0" animBg="1"/>
      <p:bldP spid="440371" grpId="0" animBg="1"/>
      <p:bldP spid="440372" grpId="0" animBg="1"/>
      <p:bldP spid="440376" grpId="0"/>
      <p:bldP spid="440377" grpId="0" animBg="1"/>
      <p:bldP spid="4403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229600" cy="676275"/>
          </a:xfrm>
        </p:spPr>
        <p:txBody>
          <a:bodyPr/>
          <a:lstStyle/>
          <a:p>
            <a:pPr eaLnBrk="1" hangingPunct="1"/>
            <a:r>
              <a:rPr lang="en-US" altLang="zh-CN" smtClean="0">
                <a:sym typeface="Symbol" pitchFamily="18" charset="2"/>
              </a:rPr>
              <a:t>Solaris</a:t>
            </a:r>
            <a:r>
              <a:rPr lang="zh-CN" altLang="en-US" smtClean="0">
                <a:sym typeface="Symbol" pitchFamily="18" charset="2"/>
              </a:rPr>
              <a:t>实际做法</a:t>
            </a:r>
            <a:endParaRPr lang="zh-CN" altLang="zh-CN" smtClean="0">
              <a:sym typeface="Symbol" pitchFamily="18" charset="2"/>
            </a:endParaRPr>
          </a:p>
        </p:txBody>
      </p:sp>
      <p:sp>
        <p:nvSpPr>
          <p:cNvPr id="29699" name="Rectangle 3"/>
          <p:cNvSpPr>
            <a:spLocks noChangeArrowheads="1"/>
          </p:cNvSpPr>
          <p:nvPr/>
        </p:nvSpPr>
        <p:spPr bwMode="auto">
          <a:xfrm>
            <a:off x="142844" y="158275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设定值吗</a:t>
            </a:r>
            <a:r>
              <a:rPr lang="en-US" altLang="zh-CN"/>
              <a:t>?</a:t>
            </a:r>
            <a:endParaRPr lang="en-US" altLang="zh-CN">
              <a:solidFill>
                <a:srgbClr val="FF3300"/>
              </a:solidFill>
            </a:endParaRPr>
          </a:p>
        </p:txBody>
      </p:sp>
      <p:grpSp>
        <p:nvGrpSpPr>
          <p:cNvPr id="442372" name="Group 4"/>
          <p:cNvGrpSpPr>
            <a:grpSpLocks/>
          </p:cNvGrpSpPr>
          <p:nvPr/>
        </p:nvGrpSpPr>
        <p:grpSpPr bwMode="auto">
          <a:xfrm>
            <a:off x="368269" y="2533667"/>
            <a:ext cx="7543800" cy="603250"/>
            <a:chOff x="624" y="3680"/>
            <a:chExt cx="4752" cy="380"/>
          </a:xfrm>
        </p:grpSpPr>
        <p:sp>
          <p:nvSpPr>
            <p:cNvPr id="29751"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在</a:t>
              </a:r>
              <a:r>
                <a:rPr lang="en-US" altLang="zh-CN" sz="2400"/>
                <a:t>slowscan</a:t>
              </a:r>
              <a:r>
                <a:rPr lang="zh-CN" altLang="en-US" sz="2400"/>
                <a:t>和</a:t>
              </a:r>
              <a:r>
                <a:rPr lang="en-US" altLang="zh-CN" sz="2400"/>
                <a:t>fastscan</a:t>
              </a:r>
              <a:r>
                <a:rPr lang="zh-CN" altLang="en-US" sz="2400"/>
                <a:t>之间调整</a:t>
              </a:r>
            </a:p>
          </p:txBody>
        </p:sp>
        <p:pic>
          <p:nvPicPr>
            <p:cNvPr id="29752"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2375" name="Text Box 7"/>
          <p:cNvSpPr txBox="1">
            <a:spLocks noChangeArrowheads="1"/>
          </p:cNvSpPr>
          <p:nvPr/>
        </p:nvSpPr>
        <p:spPr bwMode="auto">
          <a:xfrm>
            <a:off x="2425669" y="1700228"/>
            <a:ext cx="34290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a:solidFill>
                  <a:srgbClr val="FF0000"/>
                </a:solidFill>
              </a:rPr>
              <a:t>系统负载并不固定</a:t>
            </a:r>
            <a:r>
              <a:rPr lang="en-US" altLang="zh-CN">
                <a:solidFill>
                  <a:srgbClr val="FF0000"/>
                </a:solidFill>
              </a:rPr>
              <a:t>…</a:t>
            </a:r>
          </a:p>
        </p:txBody>
      </p:sp>
      <p:grpSp>
        <p:nvGrpSpPr>
          <p:cNvPr id="442376" name="Group 8"/>
          <p:cNvGrpSpPr>
            <a:grpSpLocks/>
          </p:cNvGrpSpPr>
          <p:nvPr/>
        </p:nvGrpSpPr>
        <p:grpSpPr bwMode="auto">
          <a:xfrm>
            <a:off x="1130269" y="3205180"/>
            <a:ext cx="6096000" cy="2652712"/>
            <a:chOff x="720" y="1536"/>
            <a:chExt cx="3840" cy="1671"/>
          </a:xfrm>
        </p:grpSpPr>
        <p:sp>
          <p:nvSpPr>
            <p:cNvPr id="29739" name="Line 9"/>
            <p:cNvSpPr>
              <a:spLocks noChangeShapeType="1"/>
            </p:cNvSpPr>
            <p:nvPr/>
          </p:nvSpPr>
          <p:spPr bwMode="auto">
            <a:xfrm>
              <a:off x="1344" y="2784"/>
              <a:ext cx="3216"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10"/>
            <p:cNvSpPr>
              <a:spLocks noChangeShapeType="1"/>
            </p:cNvSpPr>
            <p:nvPr/>
          </p:nvSpPr>
          <p:spPr bwMode="auto">
            <a:xfrm flipV="1">
              <a:off x="1488" y="1536"/>
              <a:ext cx="0" cy="134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Text Box 11"/>
            <p:cNvSpPr txBox="1">
              <a:spLocks noChangeArrowheads="1"/>
            </p:cNvSpPr>
            <p:nvPr/>
          </p:nvSpPr>
          <p:spPr bwMode="auto">
            <a:xfrm>
              <a:off x="720" y="2448"/>
              <a:ext cx="96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a:solidFill>
                    <a:srgbClr val="FF0000"/>
                  </a:solidFill>
                </a:rPr>
                <a:t>slowsacn</a:t>
              </a:r>
            </a:p>
          </p:txBody>
        </p:sp>
        <p:sp>
          <p:nvSpPr>
            <p:cNvPr id="29742" name="Text Box 12"/>
            <p:cNvSpPr txBox="1">
              <a:spLocks noChangeArrowheads="1"/>
            </p:cNvSpPr>
            <p:nvPr/>
          </p:nvSpPr>
          <p:spPr bwMode="auto">
            <a:xfrm>
              <a:off x="768" y="1641"/>
              <a:ext cx="96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a:solidFill>
                    <a:srgbClr val="FF0000"/>
                  </a:solidFill>
                </a:rPr>
                <a:t>fastsacn</a:t>
              </a:r>
            </a:p>
          </p:txBody>
        </p:sp>
        <p:sp>
          <p:nvSpPr>
            <p:cNvPr id="29743" name="Text Box 13"/>
            <p:cNvSpPr txBox="1">
              <a:spLocks noChangeArrowheads="1"/>
            </p:cNvSpPr>
            <p:nvPr/>
          </p:nvSpPr>
          <p:spPr bwMode="auto">
            <a:xfrm>
              <a:off x="2352" y="2976"/>
              <a:ext cx="139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800"/>
                <a:t>空闲内存比率</a:t>
              </a:r>
            </a:p>
          </p:txBody>
        </p:sp>
        <p:sp>
          <p:nvSpPr>
            <p:cNvPr id="29744" name="Text Box 14"/>
            <p:cNvSpPr txBox="1">
              <a:spLocks noChangeArrowheads="1"/>
            </p:cNvSpPr>
            <p:nvPr/>
          </p:nvSpPr>
          <p:spPr bwMode="auto">
            <a:xfrm>
              <a:off x="3696" y="2784"/>
              <a:ext cx="76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a:solidFill>
                    <a:srgbClr val="FF3300"/>
                  </a:solidFill>
                </a:rPr>
                <a:t>lotsfree</a:t>
              </a:r>
            </a:p>
          </p:txBody>
        </p:sp>
        <p:sp>
          <p:nvSpPr>
            <p:cNvPr id="29745" name="Text Box 15"/>
            <p:cNvSpPr txBox="1">
              <a:spLocks noChangeArrowheads="1"/>
            </p:cNvSpPr>
            <p:nvPr/>
          </p:nvSpPr>
          <p:spPr bwMode="auto">
            <a:xfrm>
              <a:off x="1584" y="2784"/>
              <a:ext cx="76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1800">
                  <a:solidFill>
                    <a:srgbClr val="FF3300"/>
                  </a:solidFill>
                </a:rPr>
                <a:t>minfree</a:t>
              </a:r>
            </a:p>
          </p:txBody>
        </p:sp>
        <p:sp>
          <p:nvSpPr>
            <p:cNvPr id="29746" name="Line 16"/>
            <p:cNvSpPr>
              <a:spLocks noChangeShapeType="1"/>
            </p:cNvSpPr>
            <p:nvPr/>
          </p:nvSpPr>
          <p:spPr bwMode="auto">
            <a:xfrm>
              <a:off x="1872" y="1728"/>
              <a:ext cx="2112" cy="864"/>
            </a:xfrm>
            <a:prstGeom prst="line">
              <a:avLst/>
            </a:prstGeom>
            <a:noFill/>
            <a:ln w="571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7" name="Line 17"/>
            <p:cNvSpPr>
              <a:spLocks noChangeShapeType="1"/>
            </p:cNvSpPr>
            <p:nvPr/>
          </p:nvSpPr>
          <p:spPr bwMode="auto">
            <a:xfrm>
              <a:off x="1488" y="1728"/>
              <a:ext cx="384"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8" name="Line 18"/>
            <p:cNvSpPr>
              <a:spLocks noChangeShapeType="1"/>
            </p:cNvSpPr>
            <p:nvPr/>
          </p:nvSpPr>
          <p:spPr bwMode="auto">
            <a:xfrm>
              <a:off x="1488" y="2592"/>
              <a:ext cx="2448"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9" name="Line 19"/>
            <p:cNvSpPr>
              <a:spLocks noChangeShapeType="1"/>
            </p:cNvSpPr>
            <p:nvPr/>
          </p:nvSpPr>
          <p:spPr bwMode="auto">
            <a:xfrm flipH="1" flipV="1">
              <a:off x="1872" y="1728"/>
              <a:ext cx="0" cy="1056"/>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0" name="Line 20"/>
            <p:cNvSpPr>
              <a:spLocks noChangeShapeType="1"/>
            </p:cNvSpPr>
            <p:nvPr/>
          </p:nvSpPr>
          <p:spPr bwMode="auto">
            <a:xfrm flipH="1" flipV="1">
              <a:off x="3984" y="2592"/>
              <a:ext cx="0" cy="192"/>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2389" name="Line 21"/>
          <p:cNvSpPr>
            <a:spLocks noChangeShapeType="1"/>
          </p:cNvSpPr>
          <p:nvPr/>
        </p:nvSpPr>
        <p:spPr bwMode="auto">
          <a:xfrm>
            <a:off x="3263869" y="3433780"/>
            <a:ext cx="762000" cy="3048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2390" name="AutoShape 22"/>
          <p:cNvSpPr>
            <a:spLocks noChangeArrowheads="1"/>
          </p:cNvSpPr>
          <p:nvPr/>
        </p:nvSpPr>
        <p:spPr bwMode="auto">
          <a:xfrm rot="10800000">
            <a:off x="6215074" y="3000372"/>
            <a:ext cx="2592347" cy="1371600"/>
          </a:xfrm>
          <a:prstGeom prst="wedgeRoundRectCallout">
            <a:avLst>
              <a:gd name="adj1" fmla="val 44060"/>
              <a:gd name="adj2" fmla="val -80324"/>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000" dirty="0">
                <a:sym typeface="Symbol" pitchFamily="18" charset="2"/>
              </a:rPr>
              <a:t>空闲内存比率高于</a:t>
            </a:r>
            <a:r>
              <a:rPr lang="en-US" altLang="zh-CN" sz="2000" dirty="0" err="1">
                <a:sym typeface="Symbol" pitchFamily="18" charset="2"/>
              </a:rPr>
              <a:t>lotsfree</a:t>
            </a:r>
            <a:r>
              <a:rPr lang="zh-CN" altLang="en-US" sz="2000" dirty="0">
                <a:sym typeface="Symbol" pitchFamily="18" charset="2"/>
              </a:rPr>
              <a:t>时，扫描速度设为</a:t>
            </a:r>
            <a:r>
              <a:rPr lang="en-US" altLang="zh-CN" sz="2000" dirty="0" err="1" smtClean="0">
                <a:sym typeface="Symbol" pitchFamily="18" charset="2"/>
              </a:rPr>
              <a:t>slowscan</a:t>
            </a:r>
            <a:endParaRPr lang="zh-CN" altLang="en-US" sz="2000" dirty="0">
              <a:sym typeface="Symbol" pitchFamily="18" charset="2"/>
            </a:endParaRPr>
          </a:p>
        </p:txBody>
      </p:sp>
      <p:grpSp>
        <p:nvGrpSpPr>
          <p:cNvPr id="442391" name="Group 23"/>
          <p:cNvGrpSpPr>
            <a:grpSpLocks/>
          </p:cNvGrpSpPr>
          <p:nvPr/>
        </p:nvGrpSpPr>
        <p:grpSpPr bwMode="auto">
          <a:xfrm>
            <a:off x="4025869" y="3952892"/>
            <a:ext cx="609600" cy="1219200"/>
            <a:chOff x="2928" y="2064"/>
            <a:chExt cx="384" cy="768"/>
          </a:xfrm>
        </p:grpSpPr>
        <p:sp>
          <p:nvSpPr>
            <p:cNvPr id="29731" name="Line 24"/>
            <p:cNvSpPr>
              <a:spLocks noChangeShapeType="1"/>
            </p:cNvSpPr>
            <p:nvPr/>
          </p:nvSpPr>
          <p:spPr bwMode="auto">
            <a:xfrm flipV="1">
              <a:off x="2928" y="2064"/>
              <a:ext cx="0" cy="768"/>
            </a:xfrm>
            <a:prstGeom prst="line">
              <a:avLst/>
            </a:prstGeom>
            <a:noFill/>
            <a:ln w="19050">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25"/>
            <p:cNvSpPr>
              <a:spLocks noChangeShapeType="1"/>
            </p:cNvSpPr>
            <p:nvPr/>
          </p:nvSpPr>
          <p:spPr bwMode="auto">
            <a:xfrm flipV="1">
              <a:off x="3312" y="2208"/>
              <a:ext cx="0" cy="624"/>
            </a:xfrm>
            <a:prstGeom prst="line">
              <a:avLst/>
            </a:prstGeom>
            <a:noFill/>
            <a:ln w="19050">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26"/>
            <p:cNvSpPr>
              <a:spLocks noChangeShapeType="1"/>
            </p:cNvSpPr>
            <p:nvPr/>
          </p:nvSpPr>
          <p:spPr bwMode="auto">
            <a:xfrm flipH="1">
              <a:off x="2928" y="2112"/>
              <a:ext cx="96" cy="144"/>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27"/>
            <p:cNvSpPr>
              <a:spLocks noChangeShapeType="1"/>
            </p:cNvSpPr>
            <p:nvPr/>
          </p:nvSpPr>
          <p:spPr bwMode="auto">
            <a:xfrm flipH="1">
              <a:off x="2928" y="2160"/>
              <a:ext cx="192" cy="288"/>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28"/>
            <p:cNvSpPr>
              <a:spLocks noChangeShapeType="1"/>
            </p:cNvSpPr>
            <p:nvPr/>
          </p:nvSpPr>
          <p:spPr bwMode="auto">
            <a:xfrm flipH="1">
              <a:off x="2928" y="2208"/>
              <a:ext cx="288" cy="432"/>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29"/>
            <p:cNvSpPr>
              <a:spLocks noChangeShapeType="1"/>
            </p:cNvSpPr>
            <p:nvPr/>
          </p:nvSpPr>
          <p:spPr bwMode="auto">
            <a:xfrm flipH="1">
              <a:off x="2928" y="2256"/>
              <a:ext cx="384" cy="576"/>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30"/>
            <p:cNvSpPr>
              <a:spLocks noChangeShapeType="1"/>
            </p:cNvSpPr>
            <p:nvPr/>
          </p:nvSpPr>
          <p:spPr bwMode="auto">
            <a:xfrm flipH="1">
              <a:off x="3072" y="2448"/>
              <a:ext cx="240" cy="384"/>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31"/>
            <p:cNvSpPr>
              <a:spLocks noChangeShapeType="1"/>
            </p:cNvSpPr>
            <p:nvPr/>
          </p:nvSpPr>
          <p:spPr bwMode="auto">
            <a:xfrm flipH="1">
              <a:off x="3216" y="2640"/>
              <a:ext cx="96" cy="192"/>
            </a:xfrm>
            <a:prstGeom prst="line">
              <a:avLst/>
            </a:prstGeom>
            <a:noFill/>
            <a:ln w="9525">
              <a:solidFill>
                <a:srgbClr val="CC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2400" name="Line 32"/>
          <p:cNvSpPr>
            <a:spLocks noChangeShapeType="1"/>
          </p:cNvSpPr>
          <p:nvPr/>
        </p:nvSpPr>
        <p:spPr bwMode="auto">
          <a:xfrm>
            <a:off x="5549869" y="4333892"/>
            <a:ext cx="685800" cy="304800"/>
          </a:xfrm>
          <a:prstGeom prst="line">
            <a:avLst/>
          </a:prstGeom>
          <a:noFill/>
          <a:ln w="2857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09" name="Group 37"/>
          <p:cNvGrpSpPr>
            <a:grpSpLocks/>
          </p:cNvGrpSpPr>
          <p:nvPr/>
        </p:nvGrpSpPr>
        <p:grpSpPr bwMode="auto">
          <a:xfrm>
            <a:off x="6250018" y="504819"/>
            <a:ext cx="2751138" cy="2138363"/>
            <a:chOff x="3984" y="48"/>
            <a:chExt cx="1733" cy="1347"/>
          </a:xfrm>
        </p:grpSpPr>
        <p:grpSp>
          <p:nvGrpSpPr>
            <p:cNvPr id="29713" name="Group 38"/>
            <p:cNvGrpSpPr>
              <a:grpSpLocks/>
            </p:cNvGrpSpPr>
            <p:nvPr/>
          </p:nvGrpSpPr>
          <p:grpSpPr bwMode="auto">
            <a:xfrm>
              <a:off x="4169" y="48"/>
              <a:ext cx="1548" cy="1347"/>
              <a:chOff x="1200" y="2589"/>
              <a:chExt cx="2012" cy="1659"/>
            </a:xfrm>
          </p:grpSpPr>
          <p:sp>
            <p:nvSpPr>
              <p:cNvPr id="29717" name="Rectangle 39"/>
              <p:cNvSpPr>
                <a:spLocks noChangeArrowheads="1"/>
              </p:cNvSpPr>
              <p:nvPr/>
            </p:nvSpPr>
            <p:spPr bwMode="auto">
              <a:xfrm>
                <a:off x="1962" y="2589"/>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9718" name="Rectangle 40"/>
              <p:cNvSpPr>
                <a:spLocks noChangeArrowheads="1"/>
              </p:cNvSpPr>
              <p:nvPr/>
            </p:nvSpPr>
            <p:spPr bwMode="auto">
              <a:xfrm>
                <a:off x="2384" y="2687"/>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9719" name="Rectangle 41"/>
              <p:cNvSpPr>
                <a:spLocks noChangeArrowheads="1"/>
              </p:cNvSpPr>
              <p:nvPr/>
            </p:nvSpPr>
            <p:spPr bwMode="auto">
              <a:xfrm>
                <a:off x="2569" y="297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9720" name="Rectangle 42"/>
              <p:cNvSpPr>
                <a:spLocks noChangeArrowheads="1"/>
              </p:cNvSpPr>
              <p:nvPr/>
            </p:nvSpPr>
            <p:spPr bwMode="auto">
              <a:xfrm>
                <a:off x="2682" y="326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9721" name="Rectangle 43"/>
              <p:cNvSpPr>
                <a:spLocks noChangeArrowheads="1"/>
              </p:cNvSpPr>
              <p:nvPr/>
            </p:nvSpPr>
            <p:spPr bwMode="auto">
              <a:xfrm>
                <a:off x="2550" y="3527"/>
                <a:ext cx="531"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dirty="0"/>
                  <a:t>R=1</a:t>
                </a:r>
              </a:p>
            </p:txBody>
          </p:sp>
          <p:sp>
            <p:nvSpPr>
              <p:cNvPr id="29722" name="Rectangle 44"/>
              <p:cNvSpPr>
                <a:spLocks noChangeArrowheads="1"/>
              </p:cNvSpPr>
              <p:nvPr/>
            </p:nvSpPr>
            <p:spPr bwMode="auto">
              <a:xfrm>
                <a:off x="2358" y="379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dirty="0"/>
                  <a:t>R=1</a:t>
                </a:r>
              </a:p>
            </p:txBody>
          </p:sp>
          <p:sp>
            <p:nvSpPr>
              <p:cNvPr id="29723" name="Rectangle 45"/>
              <p:cNvSpPr>
                <a:spLocks noChangeArrowheads="1"/>
              </p:cNvSpPr>
              <p:nvPr/>
            </p:nvSpPr>
            <p:spPr bwMode="auto">
              <a:xfrm>
                <a:off x="1942" y="3934"/>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9724" name="Rectangle 46"/>
              <p:cNvSpPr>
                <a:spLocks noChangeArrowheads="1"/>
              </p:cNvSpPr>
              <p:nvPr/>
            </p:nvSpPr>
            <p:spPr bwMode="auto">
              <a:xfrm>
                <a:off x="1520" y="3852"/>
                <a:ext cx="530"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9725" name="Rectangle 47"/>
              <p:cNvSpPr>
                <a:spLocks noChangeArrowheads="1"/>
              </p:cNvSpPr>
              <p:nvPr/>
            </p:nvSpPr>
            <p:spPr bwMode="auto">
              <a:xfrm>
                <a:off x="1296" y="355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sp>
            <p:nvSpPr>
              <p:cNvPr id="29726" name="Rectangle 48"/>
              <p:cNvSpPr>
                <a:spLocks noChangeArrowheads="1"/>
              </p:cNvSpPr>
              <p:nvPr/>
            </p:nvSpPr>
            <p:spPr bwMode="auto">
              <a:xfrm>
                <a:off x="1200" y="3286"/>
                <a:ext cx="535"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9727" name="Rectangle 49"/>
              <p:cNvSpPr>
                <a:spLocks noChangeArrowheads="1"/>
              </p:cNvSpPr>
              <p:nvPr/>
            </p:nvSpPr>
            <p:spPr bwMode="auto">
              <a:xfrm>
                <a:off x="1288" y="3000"/>
                <a:ext cx="536"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R=0</a:t>
                </a:r>
              </a:p>
            </p:txBody>
          </p:sp>
          <p:sp>
            <p:nvSpPr>
              <p:cNvPr id="29728" name="Rectangle 50"/>
              <p:cNvSpPr>
                <a:spLocks noChangeArrowheads="1"/>
              </p:cNvSpPr>
              <p:nvPr/>
            </p:nvSpPr>
            <p:spPr bwMode="auto">
              <a:xfrm>
                <a:off x="1489" y="2711"/>
                <a:ext cx="534" cy="314"/>
              </a:xfrm>
              <a:prstGeom prst="rect">
                <a:avLst/>
              </a:prstGeom>
              <a:solidFill>
                <a:srgbClr val="FFFFFF"/>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1800" b="0"/>
                  <a:t>R=1</a:t>
                </a:r>
              </a:p>
            </p:txBody>
          </p:sp>
        </p:grpSp>
        <p:sp>
          <p:nvSpPr>
            <p:cNvPr id="29714" name="Line 51"/>
            <p:cNvSpPr>
              <a:spLocks noChangeShapeType="1"/>
            </p:cNvSpPr>
            <p:nvPr/>
          </p:nvSpPr>
          <p:spPr bwMode="auto">
            <a:xfrm flipH="1" flipV="1">
              <a:off x="4944" y="384"/>
              <a:ext cx="0" cy="368"/>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15" name="Arc 52"/>
            <p:cNvSpPr>
              <a:spLocks/>
            </p:cNvSpPr>
            <p:nvPr/>
          </p:nvSpPr>
          <p:spPr bwMode="auto">
            <a:xfrm rot="17869586" flipH="1">
              <a:off x="4004" y="771"/>
              <a:ext cx="329" cy="369"/>
            </a:xfrm>
            <a:custGeom>
              <a:avLst/>
              <a:gdLst>
                <a:gd name="T0" fmla="*/ 0 w 22803"/>
                <a:gd name="T1" fmla="*/ 0 h 21600"/>
                <a:gd name="T2" fmla="*/ 5 w 22803"/>
                <a:gd name="T3" fmla="*/ 6 h 21600"/>
                <a:gd name="T4" fmla="*/ 0 w 22803"/>
                <a:gd name="T5" fmla="*/ 6 h 21600"/>
                <a:gd name="T6" fmla="*/ 0 60000 65536"/>
                <a:gd name="T7" fmla="*/ 0 60000 65536"/>
                <a:gd name="T8" fmla="*/ 0 60000 65536"/>
              </a:gdLst>
              <a:ahLst/>
              <a:cxnLst>
                <a:cxn ang="T6">
                  <a:pos x="T0" y="T1"/>
                </a:cxn>
                <a:cxn ang="T7">
                  <a:pos x="T2" y="T3"/>
                </a:cxn>
                <a:cxn ang="T8">
                  <a:pos x="T4" y="T5"/>
                </a:cxn>
              </a:cxnLst>
              <a:rect l="0" t="0" r="r" b="b"/>
              <a:pathLst>
                <a:path w="22803" h="21600" fill="none" extrusionOk="0">
                  <a:moveTo>
                    <a:pt x="-1" y="33"/>
                  </a:moveTo>
                  <a:cubicBezTo>
                    <a:pt x="400" y="11"/>
                    <a:pt x="801" y="-1"/>
                    <a:pt x="1203" y="0"/>
                  </a:cubicBezTo>
                  <a:cubicBezTo>
                    <a:pt x="13132" y="0"/>
                    <a:pt x="22803" y="9670"/>
                    <a:pt x="22803" y="21600"/>
                  </a:cubicBezTo>
                </a:path>
                <a:path w="22803" h="21600" stroke="0" extrusionOk="0">
                  <a:moveTo>
                    <a:pt x="-1" y="33"/>
                  </a:moveTo>
                  <a:cubicBezTo>
                    <a:pt x="400" y="11"/>
                    <a:pt x="801" y="-1"/>
                    <a:pt x="1203" y="0"/>
                  </a:cubicBezTo>
                  <a:cubicBezTo>
                    <a:pt x="13132" y="0"/>
                    <a:pt x="22803" y="9670"/>
                    <a:pt x="22803" y="21600"/>
                  </a:cubicBezTo>
                  <a:lnTo>
                    <a:pt x="1203" y="21600"/>
                  </a:lnTo>
                  <a:lnTo>
                    <a:pt x="-1" y="33"/>
                  </a:lnTo>
                  <a:close/>
                </a:path>
              </a:pathLst>
            </a:custGeom>
            <a:noFill/>
            <a:ln w="38100">
              <a:solidFill>
                <a:srgbClr val="FF0000"/>
              </a:solidFill>
              <a:round/>
              <a:headEnd type="triangle" w="med"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6" name="Line 53"/>
            <p:cNvSpPr>
              <a:spLocks noChangeShapeType="1"/>
            </p:cNvSpPr>
            <p:nvPr/>
          </p:nvSpPr>
          <p:spPr bwMode="auto">
            <a:xfrm flipH="1">
              <a:off x="4656" y="752"/>
              <a:ext cx="288" cy="208"/>
            </a:xfrm>
            <a:prstGeom prst="line">
              <a:avLst/>
            </a:prstGeom>
            <a:noFill/>
            <a:ln w="38100">
              <a:solidFill>
                <a:srgbClr val="FF0000"/>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2375"/>
                                        </p:tgtEl>
                                        <p:attrNameLst>
                                          <p:attrName>style.visibility</p:attrName>
                                        </p:attrNameLst>
                                      </p:cBhvr>
                                      <p:to>
                                        <p:strVal val="visible"/>
                                      </p:to>
                                    </p:set>
                                    <p:animEffect transition="in" filter="dissolve">
                                      <p:cBhvr>
                                        <p:cTn id="7" dur="500"/>
                                        <p:tgtEl>
                                          <p:spTgt spid="442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2372"/>
                                        </p:tgtEl>
                                        <p:attrNameLst>
                                          <p:attrName>style.visibility</p:attrName>
                                        </p:attrNameLst>
                                      </p:cBhvr>
                                      <p:to>
                                        <p:strVal val="visible"/>
                                      </p:to>
                                    </p:set>
                                    <p:animEffect transition="in" filter="dissolve">
                                      <p:cBhvr>
                                        <p:cTn id="12" dur="500"/>
                                        <p:tgtEl>
                                          <p:spTgt spid="442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2376"/>
                                        </p:tgtEl>
                                        <p:attrNameLst>
                                          <p:attrName>style.visibility</p:attrName>
                                        </p:attrNameLst>
                                      </p:cBhvr>
                                      <p:to>
                                        <p:strVal val="visible"/>
                                      </p:to>
                                    </p:set>
                                    <p:animEffect transition="in" filter="dissolve">
                                      <p:cBhvr>
                                        <p:cTn id="17" dur="500"/>
                                        <p:tgtEl>
                                          <p:spTgt spid="442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42400"/>
                                        </p:tgtEl>
                                        <p:attrNameLst>
                                          <p:attrName>style.visibility</p:attrName>
                                        </p:attrNameLst>
                                      </p:cBhvr>
                                      <p:to>
                                        <p:strVal val="visible"/>
                                      </p:to>
                                    </p:set>
                                    <p:animEffect transition="in" filter="wipe(right)">
                                      <p:cBhvr>
                                        <p:cTn id="22" dur="500"/>
                                        <p:tgtEl>
                                          <p:spTgt spid="44240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2390"/>
                                        </p:tgtEl>
                                        <p:attrNameLst>
                                          <p:attrName>style.visibility</p:attrName>
                                        </p:attrNameLst>
                                      </p:cBhvr>
                                      <p:to>
                                        <p:strVal val="visible"/>
                                      </p:to>
                                    </p:set>
                                    <p:animEffect transition="in" filter="dissolve">
                                      <p:cBhvr>
                                        <p:cTn id="25" dur="500"/>
                                        <p:tgtEl>
                                          <p:spTgt spid="4423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42389"/>
                                        </p:tgtEl>
                                        <p:attrNameLst>
                                          <p:attrName>style.visibility</p:attrName>
                                        </p:attrNameLst>
                                      </p:cBhvr>
                                      <p:to>
                                        <p:strVal val="visible"/>
                                      </p:to>
                                    </p:set>
                                    <p:animEffect transition="in" filter="wipe(left)">
                                      <p:cBhvr>
                                        <p:cTn id="30" dur="500"/>
                                        <p:tgtEl>
                                          <p:spTgt spid="4423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442391"/>
                                        </p:tgtEl>
                                        <p:attrNameLst>
                                          <p:attrName>style.visibility</p:attrName>
                                        </p:attrNameLst>
                                      </p:cBhvr>
                                      <p:to>
                                        <p:strVal val="visible"/>
                                      </p:to>
                                    </p:set>
                                    <p:animEffect transition="in" filter="dissolve">
                                      <p:cBhvr>
                                        <p:cTn id="35" dur="500"/>
                                        <p:tgtEl>
                                          <p:spTgt spid="442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5" grpId="0"/>
      <p:bldP spid="442389" grpId="0" animBg="1"/>
      <p:bldP spid="442390" grpId="0" animBg="1"/>
      <p:bldP spid="44240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j029198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3" name="Rectangle 3"/>
          <p:cNvSpPr>
            <a:spLocks noChangeArrowheads="1"/>
          </p:cNvSpPr>
          <p:nvPr/>
        </p:nvSpPr>
        <p:spPr bwMode="auto">
          <a:xfrm>
            <a:off x="1295400" y="1828800"/>
            <a:ext cx="6858000" cy="3810000"/>
          </a:xfrm>
          <a:prstGeom prst="rect">
            <a:avLst/>
          </a:prstGeom>
          <a:noFill/>
          <a:ln w="9525">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
                <a:srgbClr val="CC0000"/>
              </a:buClr>
              <a:buNone/>
            </a:pPr>
            <a:r>
              <a:rPr lang="zh-CN" altLang="en-US" dirty="0" smtClean="0">
                <a:solidFill>
                  <a:srgbClr val="000099"/>
                </a:solidFill>
                <a:latin typeface="Times New Roman" pitchFamily="18" charset="0"/>
                <a:ea typeface="楷体_GB2312" pitchFamily="49" charset="-122"/>
              </a:rPr>
              <a:t>（</a:t>
            </a:r>
            <a:r>
              <a:rPr lang="en-US" altLang="zh-CN" dirty="0" smtClean="0">
                <a:solidFill>
                  <a:srgbClr val="000099"/>
                </a:solidFill>
                <a:latin typeface="Times New Roman" pitchFamily="18" charset="0"/>
                <a:ea typeface="楷体_GB2312" pitchFamily="49" charset="-122"/>
              </a:rPr>
              <a:t>1</a:t>
            </a:r>
            <a:r>
              <a:rPr lang="zh-CN" altLang="en-US" dirty="0" smtClean="0">
                <a:solidFill>
                  <a:srgbClr val="000099"/>
                </a:solidFill>
                <a:latin typeface="Times New Roman" pitchFamily="18" charset="0"/>
                <a:ea typeface="楷体_GB2312" pitchFamily="49" charset="-122"/>
              </a:rPr>
              <a:t>）写时复制    </a:t>
            </a:r>
            <a:endParaRPr lang="en-US" altLang="zh-CN" dirty="0" smtClean="0">
              <a:solidFill>
                <a:srgbClr val="000099"/>
              </a:solidFill>
              <a:latin typeface="Times New Roman" pitchFamily="18" charset="0"/>
              <a:ea typeface="楷体_GB2312" pitchFamily="49" charset="-122"/>
            </a:endParaRPr>
          </a:p>
          <a:p>
            <a:pPr eaLnBrk="1" hangingPunct="1">
              <a:lnSpc>
                <a:spcPct val="110000"/>
              </a:lnSpc>
              <a:spcBef>
                <a:spcPct val="0"/>
              </a:spcBef>
              <a:buClr>
                <a:srgbClr val="CC0000"/>
              </a:buClr>
              <a:buNone/>
            </a:pPr>
            <a:r>
              <a:rPr lang="zh-CN" altLang="en-US" dirty="0" smtClean="0">
                <a:solidFill>
                  <a:srgbClr val="000099"/>
                </a:solidFill>
                <a:latin typeface="Times New Roman" pitchFamily="18" charset="0"/>
                <a:ea typeface="楷体_GB2312" pitchFamily="49" charset="-122"/>
              </a:rPr>
              <a:t>（</a:t>
            </a:r>
            <a:r>
              <a:rPr lang="en-US" altLang="zh-CN" dirty="0" smtClean="0">
                <a:solidFill>
                  <a:srgbClr val="000099"/>
                </a:solidFill>
                <a:latin typeface="Times New Roman" pitchFamily="18" charset="0"/>
                <a:ea typeface="楷体_GB2312" pitchFamily="49" charset="-122"/>
              </a:rPr>
              <a:t>2</a:t>
            </a:r>
            <a:r>
              <a:rPr lang="zh-CN" altLang="en-US" dirty="0" smtClean="0">
                <a:solidFill>
                  <a:srgbClr val="000099"/>
                </a:solidFill>
                <a:latin typeface="Times New Roman" pitchFamily="18" charset="0"/>
                <a:ea typeface="楷体_GB2312" pitchFamily="49" charset="-122"/>
              </a:rPr>
              <a:t>）交换空间（交换区）与工作集</a:t>
            </a:r>
          </a:p>
          <a:p>
            <a:pPr eaLnBrk="1" hangingPunct="1">
              <a:lnSpc>
                <a:spcPct val="110000"/>
              </a:lnSpc>
              <a:spcBef>
                <a:spcPct val="0"/>
              </a:spcBef>
              <a:buClr>
                <a:srgbClr val="CC0000"/>
              </a:buClr>
              <a:buNone/>
            </a:pPr>
            <a:r>
              <a:rPr lang="zh-CN" altLang="en-US" dirty="0" smtClean="0">
                <a:solidFill>
                  <a:srgbClr val="000099"/>
                </a:solidFill>
                <a:latin typeface="Times New Roman" pitchFamily="18" charset="0"/>
                <a:ea typeface="楷体_GB2312" pitchFamily="49" charset="-122"/>
              </a:rPr>
              <a:t>（</a:t>
            </a:r>
            <a:r>
              <a:rPr lang="en-US" altLang="zh-CN" dirty="0" smtClean="0">
                <a:solidFill>
                  <a:srgbClr val="000099"/>
                </a:solidFill>
                <a:latin typeface="Times New Roman" pitchFamily="18" charset="0"/>
                <a:ea typeface="楷体_GB2312" pitchFamily="49" charset="-122"/>
              </a:rPr>
              <a:t>3</a:t>
            </a:r>
            <a:r>
              <a:rPr lang="zh-CN" altLang="en-US" dirty="0" smtClean="0">
                <a:solidFill>
                  <a:srgbClr val="000099"/>
                </a:solidFill>
                <a:latin typeface="Times New Roman" pitchFamily="18" charset="0"/>
                <a:ea typeface="楷体_GB2312" pitchFamily="49" charset="-122"/>
              </a:rPr>
              <a:t>）页置换策略：全局置换和局部置换</a:t>
            </a:r>
          </a:p>
          <a:p>
            <a:pPr eaLnBrk="1" hangingPunct="1">
              <a:lnSpc>
                <a:spcPct val="110000"/>
              </a:lnSpc>
              <a:spcBef>
                <a:spcPct val="0"/>
              </a:spcBef>
              <a:buClr>
                <a:srgbClr val="CC0000"/>
              </a:buClr>
              <a:buNone/>
            </a:pPr>
            <a:r>
              <a:rPr lang="zh-CN" altLang="en-US" dirty="0" smtClean="0">
                <a:solidFill>
                  <a:srgbClr val="000099"/>
                </a:solidFill>
                <a:latin typeface="Times New Roman" pitchFamily="18" charset="0"/>
                <a:ea typeface="楷体_GB2312" pitchFamily="49" charset="-122"/>
              </a:rPr>
              <a:t>（</a:t>
            </a:r>
            <a:r>
              <a:rPr lang="en-US" altLang="zh-CN" dirty="0" smtClean="0">
                <a:solidFill>
                  <a:srgbClr val="000099"/>
                </a:solidFill>
                <a:latin typeface="Times New Roman" pitchFamily="18" charset="0"/>
                <a:ea typeface="楷体_GB2312" pitchFamily="49" charset="-122"/>
              </a:rPr>
              <a:t>4</a:t>
            </a:r>
            <a:r>
              <a:rPr lang="zh-CN" altLang="en-US" dirty="0" smtClean="0">
                <a:solidFill>
                  <a:srgbClr val="000099"/>
                </a:solidFill>
                <a:latin typeface="Times New Roman" pitchFamily="18" charset="0"/>
                <a:ea typeface="楷体_GB2312" pitchFamily="49" charset="-122"/>
              </a:rPr>
              <a:t>）系统颠簸现象和</a:t>
            </a:r>
            <a:r>
              <a:rPr lang="en-US" altLang="zh-CN" dirty="0" err="1" smtClean="0">
                <a:solidFill>
                  <a:srgbClr val="000099"/>
                </a:solidFill>
                <a:latin typeface="Times New Roman" pitchFamily="18" charset="0"/>
                <a:ea typeface="楷体_GB2312" pitchFamily="49" charset="-122"/>
              </a:rPr>
              <a:t>Belady</a:t>
            </a:r>
            <a:r>
              <a:rPr lang="zh-CN" altLang="en-US" dirty="0" smtClean="0">
                <a:solidFill>
                  <a:srgbClr val="000099"/>
                </a:solidFill>
                <a:latin typeface="Times New Roman" pitchFamily="18" charset="0"/>
                <a:ea typeface="楷体_GB2312" pitchFamily="49" charset="-122"/>
              </a:rPr>
              <a:t>异常现象</a:t>
            </a:r>
            <a:endParaRPr lang="en-US" altLang="zh-CN" dirty="0" smtClean="0">
              <a:solidFill>
                <a:srgbClr val="000099"/>
              </a:solidFill>
              <a:latin typeface="Times New Roman" pitchFamily="18" charset="0"/>
              <a:ea typeface="楷体_GB2312" pitchFamily="49" charset="-122"/>
            </a:endParaRPr>
          </a:p>
          <a:p>
            <a:pPr eaLnBrk="1" hangingPunct="1">
              <a:lnSpc>
                <a:spcPct val="110000"/>
              </a:lnSpc>
              <a:spcBef>
                <a:spcPct val="0"/>
              </a:spcBef>
              <a:buClr>
                <a:srgbClr val="CC0000"/>
              </a:buClr>
              <a:buNone/>
            </a:pPr>
            <a:r>
              <a:rPr lang="zh-CN" altLang="en-US" dirty="0" smtClean="0">
                <a:solidFill>
                  <a:srgbClr val="000099"/>
                </a:solidFill>
                <a:latin typeface="Times New Roman" pitchFamily="18" charset="0"/>
                <a:ea typeface="楷体_GB2312" pitchFamily="49" charset="-122"/>
              </a:rPr>
              <a:t>（</a:t>
            </a:r>
            <a:r>
              <a:rPr lang="en-US" altLang="zh-CN" dirty="0" smtClean="0">
                <a:solidFill>
                  <a:srgbClr val="000099"/>
                </a:solidFill>
                <a:latin typeface="Times New Roman" pitchFamily="18" charset="0"/>
                <a:ea typeface="楷体_GB2312" pitchFamily="49" charset="-122"/>
              </a:rPr>
              <a:t>5</a:t>
            </a:r>
            <a:r>
              <a:rPr lang="zh-CN" altLang="en-US" dirty="0" smtClean="0">
                <a:solidFill>
                  <a:srgbClr val="000099"/>
                </a:solidFill>
                <a:latin typeface="Times New Roman" pitchFamily="18" charset="0"/>
                <a:ea typeface="楷体_GB2312" pitchFamily="49" charset="-122"/>
              </a:rPr>
              <a:t>）虚拟内存中程序优化</a:t>
            </a:r>
            <a:endParaRPr lang="zh-CN" altLang="en-US" dirty="0">
              <a:solidFill>
                <a:srgbClr val="000099"/>
              </a:solidFill>
              <a:latin typeface="Times New Roman" pitchFamily="18" charset="0"/>
              <a:ea typeface="楷体_GB2312" pitchFamily="49" charset="-122"/>
            </a:endParaRPr>
          </a:p>
        </p:txBody>
      </p:sp>
      <p:sp>
        <p:nvSpPr>
          <p:cNvPr id="30724" name="Rectangle 2"/>
          <p:cNvSpPr>
            <a:spLocks noChangeArrowheads="1"/>
          </p:cNvSpPr>
          <p:nvPr/>
        </p:nvSpPr>
        <p:spPr bwMode="auto">
          <a:xfrm>
            <a:off x="2895600" y="490538"/>
            <a:ext cx="3657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9.4 </a:t>
            </a:r>
            <a:r>
              <a:rPr lang="zh-CN" altLang="en-US" sz="3200">
                <a:latin typeface="黑体" pitchFamily="2" charset="-122"/>
                <a:ea typeface="黑体" pitchFamily="2" charset="-122"/>
              </a:rPr>
              <a:t>其他相关问题</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381000" y="304800"/>
            <a:ext cx="8229600" cy="676275"/>
          </a:xfrm>
        </p:spPr>
        <p:txBody>
          <a:bodyPr/>
          <a:lstStyle/>
          <a:p>
            <a:pPr eaLnBrk="1" hangingPunct="1"/>
            <a:r>
              <a:rPr lang="zh-CN" altLang="en-US" sz="3200" dirty="0" smtClean="0">
                <a:sym typeface="Symbol" pitchFamily="18" charset="2"/>
              </a:rPr>
              <a:t>写时复制</a:t>
            </a:r>
            <a:endParaRPr lang="zh-CN" altLang="zh-CN" sz="3200" dirty="0" smtClean="0">
              <a:sym typeface="Symbol" pitchFamily="18" charset="2"/>
            </a:endParaRPr>
          </a:p>
        </p:txBody>
      </p:sp>
      <p:pic>
        <p:nvPicPr>
          <p:cNvPr id="31747" name="Picture 57" descr="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43225" y="1219200"/>
            <a:ext cx="5895975" cy="237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48" name="Picture 58" descr="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71800" y="3733800"/>
            <a:ext cx="5867400" cy="271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9" name="Rectangle 59"/>
          <p:cNvSpPr>
            <a:spLocks noChangeArrowheads="1"/>
          </p:cNvSpPr>
          <p:nvPr/>
        </p:nvSpPr>
        <p:spPr bwMode="auto">
          <a:xfrm>
            <a:off x="152400" y="1447800"/>
            <a:ext cx="25146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933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Tx/>
              <a:buSzTx/>
              <a:buFontTx/>
              <a:buNone/>
            </a:pPr>
            <a:r>
              <a:rPr lang="zh-CN" altLang="en-US" sz="2400">
                <a:sym typeface="Symbol" pitchFamily="18" charset="2"/>
              </a:rPr>
              <a:t>为了更快创建进程，子进程共享父进程的地址空间，仅当某进程要写某些页时，才为其复制产生一个新页</a:t>
            </a:r>
            <a:endParaRPr lang="zh-CN" altLang="zh-CN" sz="2400">
              <a:sym typeface="Symbol" pitchFamily="18" charset="2"/>
            </a:endParaRPr>
          </a:p>
        </p:txBody>
      </p:sp>
      <p:sp>
        <p:nvSpPr>
          <p:cNvPr id="31750" name="Line 60"/>
          <p:cNvSpPr>
            <a:spLocks noChangeShapeType="1"/>
          </p:cNvSpPr>
          <p:nvPr/>
        </p:nvSpPr>
        <p:spPr bwMode="auto">
          <a:xfrm>
            <a:off x="2133600" y="4495800"/>
            <a:ext cx="3276600" cy="1447800"/>
          </a:xfrm>
          <a:prstGeom prst="line">
            <a:avLst/>
          </a:prstGeom>
          <a:noFill/>
          <a:ln w="22225">
            <a:solidFill>
              <a:srgbClr val="FF0000"/>
            </a:solidFill>
            <a:round/>
            <a:headEnd type="oval" w="med" len="me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Line 61"/>
          <p:cNvSpPr>
            <a:spLocks noChangeShapeType="1"/>
          </p:cNvSpPr>
          <p:nvPr/>
        </p:nvSpPr>
        <p:spPr bwMode="auto">
          <a:xfrm flipV="1">
            <a:off x="2438400" y="1981200"/>
            <a:ext cx="3200400" cy="838200"/>
          </a:xfrm>
          <a:prstGeom prst="line">
            <a:avLst/>
          </a:prstGeom>
          <a:noFill/>
          <a:ln w="22225">
            <a:solidFill>
              <a:srgbClr val="FF0000"/>
            </a:solidFill>
            <a:round/>
            <a:headEnd type="oval" w="med" len="me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smtClean="0">
                <a:sym typeface="Symbol" pitchFamily="18" charset="2"/>
              </a:rPr>
              <a:t>交换空间</a:t>
            </a:r>
            <a:r>
              <a:rPr lang="en-US" altLang="zh-CN" dirty="0" smtClean="0">
                <a:sym typeface="Symbol" pitchFamily="18" charset="2"/>
              </a:rPr>
              <a:t>--</a:t>
            </a:r>
            <a:r>
              <a:rPr lang="zh-CN" altLang="en-US" dirty="0" smtClean="0">
                <a:sym typeface="Symbol" pitchFamily="18" charset="2"/>
              </a:rPr>
              <a:t>页面置换到什么地方</a:t>
            </a:r>
            <a:endParaRPr lang="zh-CN" altLang="zh-CN" dirty="0" smtClean="0">
              <a:sym typeface="Symbol" pitchFamily="18" charset="2"/>
            </a:endParaRPr>
          </a:p>
        </p:txBody>
      </p:sp>
      <p:sp>
        <p:nvSpPr>
          <p:cNvPr id="432131" name="Rectangle 3"/>
          <p:cNvSpPr>
            <a:spLocks noChangeArrowheads="1"/>
          </p:cNvSpPr>
          <p:nvPr/>
        </p:nvSpPr>
        <p:spPr bwMode="auto">
          <a:xfrm>
            <a:off x="714349" y="2071678"/>
            <a:ext cx="7858180" cy="3429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marL="0" indent="0" eaLnBrk="1" hangingPunct="1">
              <a:lnSpc>
                <a:spcPct val="130000"/>
              </a:lnSpc>
              <a:buNone/>
            </a:pPr>
            <a:r>
              <a:rPr lang="zh-CN" altLang="en-US" sz="3200" dirty="0" smtClean="0"/>
              <a:t>磁盘交换空间</a:t>
            </a:r>
            <a:endParaRPr lang="en-US" altLang="zh-CN" sz="3200" dirty="0" smtClean="0"/>
          </a:p>
          <a:p>
            <a:pPr eaLnBrk="1" hangingPunct="1">
              <a:lnSpc>
                <a:spcPct val="130000"/>
              </a:lnSpc>
            </a:pPr>
            <a:r>
              <a:rPr lang="zh-CN" altLang="en-US" dirty="0" smtClean="0"/>
              <a:t>基于普通文件系统：</a:t>
            </a:r>
            <a:r>
              <a:rPr lang="en-US" altLang="zh-CN" dirty="0" smtClean="0"/>
              <a:t>windows</a:t>
            </a:r>
            <a:r>
              <a:rPr lang="zh-CN" altLang="en-US" dirty="0" smtClean="0"/>
              <a:t>中</a:t>
            </a:r>
            <a:r>
              <a:rPr lang="en-US" altLang="zh-CN" dirty="0" smtClean="0"/>
              <a:t>pagefile.sys</a:t>
            </a:r>
            <a:r>
              <a:rPr lang="zh-CN" altLang="en-US" dirty="0" smtClean="0"/>
              <a:t>文件</a:t>
            </a:r>
            <a:endParaRPr lang="en-US" altLang="zh-CN" dirty="0" smtClean="0"/>
          </a:p>
          <a:p>
            <a:pPr eaLnBrk="1" hangingPunct="1">
              <a:lnSpc>
                <a:spcPct val="130000"/>
              </a:lnSpc>
            </a:pPr>
            <a:r>
              <a:rPr lang="zh-CN" altLang="en-US" dirty="0" smtClean="0"/>
              <a:t>独立的磁盘分区</a:t>
            </a:r>
            <a:r>
              <a:rPr lang="en-US" altLang="zh-CN" dirty="0" smtClean="0"/>
              <a:t>—</a:t>
            </a:r>
            <a:r>
              <a:rPr lang="zh-CN" altLang="en-US" dirty="0" smtClean="0"/>
              <a:t>生磁盘（</a:t>
            </a:r>
            <a:r>
              <a:rPr lang="en-US" altLang="zh-CN" dirty="0" smtClean="0"/>
              <a:t>RAW</a:t>
            </a:r>
            <a:r>
              <a:rPr lang="zh-CN" altLang="en-US" dirty="0" smtClean="0"/>
              <a:t>），不需要文件系统和目录结构，如</a:t>
            </a:r>
            <a:r>
              <a:rPr lang="en-US" altLang="zh-CN" dirty="0" err="1" smtClean="0"/>
              <a:t>linux</a:t>
            </a:r>
            <a:r>
              <a:rPr lang="zh-CN" altLang="en-US" dirty="0" smtClean="0"/>
              <a:t>中的</a:t>
            </a:r>
            <a:r>
              <a:rPr lang="en-US" altLang="zh-CN" dirty="0" smtClean="0"/>
              <a:t>swap</a:t>
            </a:r>
            <a:r>
              <a:rPr lang="zh-CN" altLang="en-US" dirty="0" smtClean="0"/>
              <a:t>分区</a:t>
            </a:r>
            <a:endParaRPr lang="zh-CN" altLang="en-US" dirty="0"/>
          </a:p>
        </p:txBody>
      </p:sp>
      <p:sp>
        <p:nvSpPr>
          <p:cNvPr id="4" name="Rectangle 3"/>
          <p:cNvSpPr>
            <a:spLocks noChangeArrowheads="1"/>
          </p:cNvSpPr>
          <p:nvPr/>
        </p:nvSpPr>
        <p:spPr bwMode="auto">
          <a:xfrm>
            <a:off x="714348" y="1285861"/>
            <a:ext cx="7921625" cy="928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buNone/>
            </a:pPr>
            <a:r>
              <a:rPr lang="zh-CN" altLang="en-US" dirty="0" smtClean="0">
                <a:solidFill>
                  <a:srgbClr val="FF0000"/>
                </a:solidFill>
              </a:rPr>
              <a:t>换出的页面存到什么地方？</a:t>
            </a:r>
            <a:endParaRPr lang="zh-CN" altLang="en-US" dirty="0">
              <a:solidFill>
                <a:srgbClr val="FF0000"/>
              </a:solidFill>
            </a:endParaRPr>
          </a:p>
        </p:txBody>
      </p:sp>
    </p:spTree>
    <p:extLst>
      <p:ext uri="{BB962C8B-B14F-4D97-AF65-F5344CB8AC3E}">
        <p14:creationId xmlns="" xmlns:p14="http://schemas.microsoft.com/office/powerpoint/2010/main" val="134064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32131"/>
                                        </p:tgtEl>
                                        <p:attrNameLst>
                                          <p:attrName>style.visibility</p:attrName>
                                        </p:attrNameLst>
                                      </p:cBhvr>
                                      <p:to>
                                        <p:strVal val="visible"/>
                                      </p:to>
                                    </p:set>
                                    <p:animEffect transition="in" filter="box(in)">
                                      <p:cBhvr>
                                        <p:cTn id="13" dur="500"/>
                                        <p:tgtEl>
                                          <p:spTgt spid="4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smtClean="0">
                <a:sym typeface="Symbol" pitchFamily="18" charset="2"/>
              </a:rPr>
              <a:t>交换空间</a:t>
            </a:r>
            <a:r>
              <a:rPr lang="en-US" altLang="zh-CN" dirty="0" smtClean="0">
                <a:sym typeface="Symbol" pitchFamily="18" charset="2"/>
              </a:rPr>
              <a:t>--</a:t>
            </a:r>
            <a:r>
              <a:rPr lang="zh-CN" altLang="en-US" dirty="0" smtClean="0">
                <a:sym typeface="Symbol" pitchFamily="18" charset="2"/>
              </a:rPr>
              <a:t>页面置换到什么地方</a:t>
            </a:r>
            <a:endParaRPr lang="zh-CN" altLang="zh-CN" dirty="0" smtClean="0">
              <a:sym typeface="Symbol" pitchFamily="18" charset="2"/>
            </a:endParaRPr>
          </a:p>
        </p:txBody>
      </p:sp>
      <p:sp>
        <p:nvSpPr>
          <p:cNvPr id="432131" name="Rectangle 3"/>
          <p:cNvSpPr>
            <a:spLocks noChangeArrowheads="1"/>
          </p:cNvSpPr>
          <p:nvPr/>
        </p:nvSpPr>
        <p:spPr bwMode="auto">
          <a:xfrm>
            <a:off x="107504" y="984182"/>
            <a:ext cx="8784976" cy="4903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marL="0" indent="0" eaLnBrk="1" hangingPunct="1">
              <a:lnSpc>
                <a:spcPct val="130000"/>
              </a:lnSpc>
              <a:buNone/>
            </a:pPr>
            <a:r>
              <a:rPr lang="zh-CN" altLang="en-US" dirty="0"/>
              <a:t>请求分页系统中的外存</a:t>
            </a:r>
            <a:r>
              <a:rPr lang="zh-CN" altLang="en-US" dirty="0" smtClean="0"/>
              <a:t>分为：</a:t>
            </a:r>
            <a:r>
              <a:rPr lang="zh-CN" altLang="en-US" dirty="0"/>
              <a:t>用于</a:t>
            </a:r>
            <a:r>
              <a:rPr lang="zh-CN" altLang="en-US" dirty="0" smtClean="0"/>
              <a:t>存放（可执行）文件</a:t>
            </a:r>
            <a:r>
              <a:rPr lang="zh-CN" altLang="en-US" dirty="0"/>
              <a:t>的文件</a:t>
            </a:r>
            <a:r>
              <a:rPr lang="zh-CN" altLang="en-US" dirty="0" smtClean="0"/>
              <a:t>区，用于存放交换页</a:t>
            </a:r>
            <a:r>
              <a:rPr lang="zh-CN" altLang="en-US" dirty="0"/>
              <a:t>面</a:t>
            </a:r>
            <a:r>
              <a:rPr lang="zh-CN" altLang="en-US" dirty="0" smtClean="0"/>
              <a:t>的交换</a:t>
            </a:r>
            <a:r>
              <a:rPr lang="zh-CN" altLang="en-US" dirty="0"/>
              <a:t>区</a:t>
            </a:r>
            <a:r>
              <a:rPr lang="zh-CN" altLang="en-US" dirty="0" smtClean="0"/>
              <a:t>。</a:t>
            </a:r>
            <a:endParaRPr lang="en-US" altLang="zh-CN" dirty="0" smtClean="0"/>
          </a:p>
          <a:p>
            <a:r>
              <a:rPr lang="zh-CN" altLang="en-US" sz="2000" dirty="0"/>
              <a:t>系统拥有足够</a:t>
            </a:r>
            <a:r>
              <a:rPr lang="zh-CN" altLang="en-US" sz="2000" dirty="0" smtClean="0"/>
              <a:t>的交换</a:t>
            </a:r>
            <a:r>
              <a:rPr lang="zh-CN" altLang="en-US" sz="2000" dirty="0"/>
              <a:t>区空间：可以全部从对换区调入所需页面，以提髙调页速度。为此，在进程运行前，需将与该进程有关的文件从文件区复制到对换区。</a:t>
            </a:r>
          </a:p>
          <a:p>
            <a:r>
              <a:rPr lang="zh-CN" altLang="en-US" sz="2000" dirty="0"/>
              <a:t>系统缺少足够的对换区空间：凡不会被修改的文件都直接从文件区调入；而当换出这些页面时，由于它们未被修改而不必再将它们换出。但对于那些可能被修改的部分，在将它们换出时须调到对换区，以后需要时再从对换区调入。</a:t>
            </a:r>
          </a:p>
          <a:p>
            <a:r>
              <a:rPr lang="en-US" altLang="zh-CN" sz="2000" dirty="0"/>
              <a:t>UNIX</a:t>
            </a:r>
            <a:r>
              <a:rPr lang="zh-CN" altLang="en-US" sz="2000" dirty="0"/>
              <a:t>方式：与进程有关的文件都放在文件区，故未运行过的页面，都应从文件区调入。曾经运行过但又被换出的页面，由于是被放</a:t>
            </a:r>
            <a:r>
              <a:rPr lang="zh-CN" altLang="en-US" sz="2000" dirty="0" smtClean="0"/>
              <a:t>在对换</a:t>
            </a:r>
            <a:r>
              <a:rPr lang="zh-CN" altLang="en-US" sz="2000" dirty="0"/>
              <a:t>区，因此下次调入时应从对换区调入。进程请求的共享页面若被其他进程调入内存，则无需再从对换区调入。</a:t>
            </a:r>
          </a:p>
          <a:p>
            <a:pPr marL="0" indent="0" eaLnBrk="1" hangingPunct="1">
              <a:lnSpc>
                <a:spcPct val="130000"/>
              </a:lnSpc>
              <a:buNone/>
            </a:pPr>
            <a:endParaRPr lang="zh-CN" altLang="en-US" dirty="0"/>
          </a:p>
        </p:txBody>
      </p:sp>
      <p:grpSp>
        <p:nvGrpSpPr>
          <p:cNvPr id="4" name="Group 4"/>
          <p:cNvGrpSpPr>
            <a:grpSpLocks/>
          </p:cNvGrpSpPr>
          <p:nvPr/>
        </p:nvGrpSpPr>
        <p:grpSpPr bwMode="auto">
          <a:xfrm>
            <a:off x="1115616" y="5661248"/>
            <a:ext cx="6631851" cy="1108390"/>
            <a:chOff x="528" y="1824"/>
            <a:chExt cx="4854" cy="994"/>
          </a:xfrm>
        </p:grpSpPr>
        <p:sp>
          <p:nvSpPr>
            <p:cNvPr id="5" name="Rectangle 5"/>
            <p:cNvSpPr>
              <a:spLocks noChangeArrowheads="1"/>
            </p:cNvSpPr>
            <p:nvPr/>
          </p:nvSpPr>
          <p:spPr bwMode="auto">
            <a:xfrm>
              <a:off x="528" y="2202"/>
              <a:ext cx="2544"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FF00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1400">
                  <a:solidFill>
                    <a:srgbClr val="FF0000"/>
                  </a:solidFill>
                </a:rPr>
                <a:t>页框号</a:t>
              </a:r>
              <a:r>
                <a:rPr lang="en-US" altLang="zh-CN" sz="1400">
                  <a:solidFill>
                    <a:srgbClr val="FF0000"/>
                  </a:solidFill>
                </a:rPr>
                <a:t>(</a:t>
              </a:r>
              <a:r>
                <a:rPr lang="zh-CN" altLang="en-US" sz="1400">
                  <a:solidFill>
                    <a:srgbClr val="FF0000"/>
                  </a:solidFill>
                </a:rPr>
                <a:t>物理页号</a:t>
              </a:r>
              <a:r>
                <a:rPr lang="en-US" altLang="zh-CN" sz="1400">
                  <a:solidFill>
                    <a:srgbClr val="FF0000"/>
                  </a:solidFill>
                </a:rPr>
                <a:t>)ppn</a:t>
              </a:r>
            </a:p>
          </p:txBody>
        </p:sp>
        <p:sp>
          <p:nvSpPr>
            <p:cNvPr id="6" name="Rectangle 6"/>
            <p:cNvSpPr>
              <a:spLocks noChangeArrowheads="1"/>
            </p:cNvSpPr>
            <p:nvPr/>
          </p:nvSpPr>
          <p:spPr bwMode="auto">
            <a:xfrm>
              <a:off x="3072" y="2202"/>
              <a:ext cx="576"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zh-CN" altLang="en-US" sz="1400"/>
                <a:t>保留</a:t>
              </a:r>
            </a:p>
          </p:txBody>
        </p:sp>
        <p:sp>
          <p:nvSpPr>
            <p:cNvPr id="7" name="Rectangle 7"/>
            <p:cNvSpPr>
              <a:spLocks noChangeArrowheads="1"/>
            </p:cNvSpPr>
            <p:nvPr/>
          </p:nvSpPr>
          <p:spPr bwMode="auto">
            <a:xfrm>
              <a:off x="3648"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0</a:t>
              </a:r>
            </a:p>
          </p:txBody>
        </p:sp>
        <p:sp>
          <p:nvSpPr>
            <p:cNvPr id="8" name="Rectangle 8"/>
            <p:cNvSpPr>
              <a:spLocks noChangeArrowheads="1"/>
            </p:cNvSpPr>
            <p:nvPr/>
          </p:nvSpPr>
          <p:spPr bwMode="auto">
            <a:xfrm>
              <a:off x="3840"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L</a:t>
              </a:r>
            </a:p>
          </p:txBody>
        </p:sp>
        <p:sp>
          <p:nvSpPr>
            <p:cNvPr id="9" name="Rectangle 9"/>
            <p:cNvSpPr>
              <a:spLocks noChangeArrowheads="1"/>
            </p:cNvSpPr>
            <p:nvPr/>
          </p:nvSpPr>
          <p:spPr bwMode="auto">
            <a:xfrm>
              <a:off x="4032"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D</a:t>
              </a:r>
            </a:p>
          </p:txBody>
        </p:sp>
        <p:sp>
          <p:nvSpPr>
            <p:cNvPr id="10" name="Rectangle 10"/>
            <p:cNvSpPr>
              <a:spLocks noChangeArrowheads="1"/>
            </p:cNvSpPr>
            <p:nvPr/>
          </p:nvSpPr>
          <p:spPr bwMode="auto">
            <a:xfrm>
              <a:off x="4224"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A</a:t>
              </a:r>
            </a:p>
          </p:txBody>
        </p:sp>
        <p:sp>
          <p:nvSpPr>
            <p:cNvPr id="11" name="Rectangle 11"/>
            <p:cNvSpPr>
              <a:spLocks noChangeArrowheads="1"/>
            </p:cNvSpPr>
            <p:nvPr/>
          </p:nvSpPr>
          <p:spPr bwMode="auto">
            <a:xfrm>
              <a:off x="4416"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PCD</a:t>
              </a:r>
            </a:p>
          </p:txBody>
        </p:sp>
        <p:sp>
          <p:nvSpPr>
            <p:cNvPr id="12" name="Rectangle 12"/>
            <p:cNvSpPr>
              <a:spLocks noChangeArrowheads="1"/>
            </p:cNvSpPr>
            <p:nvPr/>
          </p:nvSpPr>
          <p:spPr bwMode="auto">
            <a:xfrm>
              <a:off x="4608"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PWT</a:t>
              </a:r>
            </a:p>
          </p:txBody>
        </p:sp>
        <p:sp>
          <p:nvSpPr>
            <p:cNvPr id="13" name="Rectangle 13"/>
            <p:cNvSpPr>
              <a:spLocks noChangeArrowheads="1"/>
            </p:cNvSpPr>
            <p:nvPr/>
          </p:nvSpPr>
          <p:spPr bwMode="auto">
            <a:xfrm>
              <a:off x="4800"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U</a:t>
              </a:r>
            </a:p>
          </p:txBody>
        </p:sp>
        <p:sp>
          <p:nvSpPr>
            <p:cNvPr id="14" name="Rectangle 14"/>
            <p:cNvSpPr>
              <a:spLocks noChangeArrowheads="1"/>
            </p:cNvSpPr>
            <p:nvPr/>
          </p:nvSpPr>
          <p:spPr bwMode="auto">
            <a:xfrm>
              <a:off x="4992"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solidFill>
                    <a:srgbClr val="FF0000"/>
                  </a:solidFill>
                </a:rPr>
                <a:t>W</a:t>
              </a:r>
            </a:p>
          </p:txBody>
        </p:sp>
        <p:sp>
          <p:nvSpPr>
            <p:cNvPr id="15" name="Rectangle 15"/>
            <p:cNvSpPr>
              <a:spLocks noChangeArrowheads="1"/>
            </p:cNvSpPr>
            <p:nvPr/>
          </p:nvSpPr>
          <p:spPr bwMode="auto">
            <a:xfrm>
              <a:off x="5184" y="2202"/>
              <a:ext cx="192" cy="384"/>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solidFill>
                    <a:srgbClr val="FF0000"/>
                  </a:solidFill>
                </a:rPr>
                <a:t>P</a:t>
              </a:r>
            </a:p>
          </p:txBody>
        </p:sp>
        <p:sp>
          <p:nvSpPr>
            <p:cNvPr id="16" name="Text Box 16"/>
            <p:cNvSpPr txBox="1">
              <a:spLocks noChangeArrowheads="1"/>
            </p:cNvSpPr>
            <p:nvPr/>
          </p:nvSpPr>
          <p:spPr bwMode="auto">
            <a:xfrm>
              <a:off x="5176"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0</a:t>
              </a:r>
            </a:p>
          </p:txBody>
        </p:sp>
        <p:sp>
          <p:nvSpPr>
            <p:cNvPr id="17" name="Text Box 17"/>
            <p:cNvSpPr txBox="1">
              <a:spLocks noChangeArrowheads="1"/>
            </p:cNvSpPr>
            <p:nvPr/>
          </p:nvSpPr>
          <p:spPr bwMode="auto">
            <a:xfrm>
              <a:off x="4994"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1</a:t>
              </a:r>
            </a:p>
          </p:txBody>
        </p:sp>
        <p:sp>
          <p:nvSpPr>
            <p:cNvPr id="18" name="Text Box 18"/>
            <p:cNvSpPr txBox="1">
              <a:spLocks noChangeArrowheads="1"/>
            </p:cNvSpPr>
            <p:nvPr/>
          </p:nvSpPr>
          <p:spPr bwMode="auto">
            <a:xfrm>
              <a:off x="4802"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2</a:t>
              </a:r>
            </a:p>
          </p:txBody>
        </p:sp>
        <p:sp>
          <p:nvSpPr>
            <p:cNvPr id="19" name="Text Box 19"/>
            <p:cNvSpPr txBox="1">
              <a:spLocks noChangeArrowheads="1"/>
            </p:cNvSpPr>
            <p:nvPr/>
          </p:nvSpPr>
          <p:spPr bwMode="auto">
            <a:xfrm>
              <a:off x="4610"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3</a:t>
              </a:r>
            </a:p>
          </p:txBody>
        </p:sp>
        <p:sp>
          <p:nvSpPr>
            <p:cNvPr id="20" name="Text Box 20"/>
            <p:cNvSpPr txBox="1">
              <a:spLocks noChangeArrowheads="1"/>
            </p:cNvSpPr>
            <p:nvPr/>
          </p:nvSpPr>
          <p:spPr bwMode="auto">
            <a:xfrm>
              <a:off x="4418"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4</a:t>
              </a:r>
            </a:p>
          </p:txBody>
        </p:sp>
        <p:sp>
          <p:nvSpPr>
            <p:cNvPr id="21" name="Text Box 21"/>
            <p:cNvSpPr txBox="1">
              <a:spLocks noChangeArrowheads="1"/>
            </p:cNvSpPr>
            <p:nvPr/>
          </p:nvSpPr>
          <p:spPr bwMode="auto">
            <a:xfrm>
              <a:off x="4226"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5</a:t>
              </a:r>
            </a:p>
          </p:txBody>
        </p:sp>
        <p:sp>
          <p:nvSpPr>
            <p:cNvPr id="22" name="Text Box 22"/>
            <p:cNvSpPr txBox="1">
              <a:spLocks noChangeArrowheads="1"/>
            </p:cNvSpPr>
            <p:nvPr/>
          </p:nvSpPr>
          <p:spPr bwMode="auto">
            <a:xfrm>
              <a:off x="4034"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6</a:t>
              </a:r>
            </a:p>
          </p:txBody>
        </p:sp>
        <p:sp>
          <p:nvSpPr>
            <p:cNvPr id="23" name="Text Box 23"/>
            <p:cNvSpPr txBox="1">
              <a:spLocks noChangeArrowheads="1"/>
            </p:cNvSpPr>
            <p:nvPr/>
          </p:nvSpPr>
          <p:spPr bwMode="auto">
            <a:xfrm>
              <a:off x="3842"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7</a:t>
              </a:r>
            </a:p>
          </p:txBody>
        </p:sp>
        <p:sp>
          <p:nvSpPr>
            <p:cNvPr id="24" name="Text Box 24"/>
            <p:cNvSpPr txBox="1">
              <a:spLocks noChangeArrowheads="1"/>
            </p:cNvSpPr>
            <p:nvPr/>
          </p:nvSpPr>
          <p:spPr bwMode="auto">
            <a:xfrm>
              <a:off x="3650" y="2583"/>
              <a:ext cx="206"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8</a:t>
              </a:r>
            </a:p>
          </p:txBody>
        </p:sp>
        <p:sp>
          <p:nvSpPr>
            <p:cNvPr id="25" name="Text Box 25"/>
            <p:cNvSpPr txBox="1">
              <a:spLocks noChangeArrowheads="1"/>
            </p:cNvSpPr>
            <p:nvPr/>
          </p:nvSpPr>
          <p:spPr bwMode="auto">
            <a:xfrm>
              <a:off x="3179" y="2583"/>
              <a:ext cx="388"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a:t>11-9</a:t>
              </a:r>
            </a:p>
          </p:txBody>
        </p:sp>
        <p:sp>
          <p:nvSpPr>
            <p:cNvPr id="26" name="Text Box 26"/>
            <p:cNvSpPr txBox="1">
              <a:spLocks noChangeArrowheads="1"/>
            </p:cNvSpPr>
            <p:nvPr/>
          </p:nvSpPr>
          <p:spPr bwMode="auto">
            <a:xfrm>
              <a:off x="1454" y="2583"/>
              <a:ext cx="672" cy="2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lnSpc>
                  <a:spcPct val="80000"/>
                </a:lnSpc>
                <a:buClrTx/>
                <a:buSzPct val="100000"/>
                <a:buFontTx/>
                <a:buNone/>
              </a:pPr>
              <a:r>
                <a:rPr lang="en-US" altLang="zh-CN" sz="1400" dirty="0" smtClean="0"/>
                <a:t>31-12  </a:t>
              </a:r>
              <a:r>
                <a:rPr lang="zh-CN" altLang="en-US" sz="1400" dirty="0" smtClean="0"/>
                <a:t>？</a:t>
              </a:r>
              <a:endParaRPr lang="en-US" altLang="zh-CN" sz="1400" dirty="0"/>
            </a:p>
          </p:txBody>
        </p:sp>
        <p:sp>
          <p:nvSpPr>
            <p:cNvPr id="27" name="Rectangle 27"/>
            <p:cNvSpPr>
              <a:spLocks noChangeArrowheads="1"/>
            </p:cNvSpPr>
            <p:nvPr/>
          </p:nvSpPr>
          <p:spPr bwMode="auto">
            <a:xfrm>
              <a:off x="528" y="1824"/>
              <a:ext cx="1308" cy="276"/>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400">
                  <a:solidFill>
                    <a:srgbClr val="FF0000"/>
                  </a:solidFill>
                  <a:sym typeface="Symbol" panose="05050102010706020507" pitchFamily="18" charset="2"/>
                </a:rPr>
                <a:t>Intel x86</a:t>
              </a:r>
              <a:r>
                <a:rPr lang="zh-CN" altLang="en-US" sz="1400">
                  <a:solidFill>
                    <a:srgbClr val="FF0000"/>
                  </a:solidFill>
                  <a:sym typeface="Symbol" panose="05050102010706020507" pitchFamily="18" charset="2"/>
                </a:rPr>
                <a:t>结构的</a:t>
              </a:r>
              <a:r>
                <a:rPr lang="en-US" altLang="zh-CN" sz="1400">
                  <a:solidFill>
                    <a:srgbClr val="FF0000"/>
                  </a:solidFill>
                  <a:sym typeface="Symbol" panose="05050102010706020507" pitchFamily="18" charset="2"/>
                </a:rPr>
                <a:t>PTE</a:t>
              </a:r>
            </a:p>
          </p:txBody>
        </p:sp>
        <p:sp>
          <p:nvSpPr>
            <p:cNvPr id="28" name="Rectangle 27"/>
            <p:cNvSpPr>
              <a:spLocks noChangeArrowheads="1"/>
            </p:cNvSpPr>
            <p:nvPr/>
          </p:nvSpPr>
          <p:spPr bwMode="auto">
            <a:xfrm>
              <a:off x="1296" y="2542"/>
              <a:ext cx="849" cy="276"/>
            </a:xfrm>
            <a:prstGeom prst="rect">
              <a:avLst/>
            </a:prstGeom>
            <a:noFill/>
            <a:ln w="9525">
              <a:solidFill>
                <a:srgbClr val="007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400" dirty="0">
                <a:solidFill>
                  <a:srgbClr val="FF0000"/>
                </a:solidFill>
                <a:sym typeface="Symbol" panose="05050102010706020507" pitchFamily="18" charset="2"/>
              </a:endParaRPr>
            </a:p>
          </p:txBody>
        </p:sp>
      </p:grpSp>
    </p:spTree>
    <p:extLst>
      <p:ext uri="{BB962C8B-B14F-4D97-AF65-F5344CB8AC3E}">
        <p14:creationId xmlns="" xmlns:p14="http://schemas.microsoft.com/office/powerpoint/2010/main" val="137302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Effect transition="in" filter="box(in)">
                                      <p:cBhvr>
                                        <p:cTn id="13" dur="500"/>
                                        <p:tgtEl>
                                          <p:spTgt spid="43213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432131">
                                            <p:txEl>
                                              <p:pRg st="2" end="2"/>
                                            </p:txEl>
                                          </p:spTgt>
                                        </p:tgtEl>
                                        <p:attrNameLst>
                                          <p:attrName>style.visibility</p:attrName>
                                        </p:attrNameLst>
                                      </p:cBhvr>
                                      <p:to>
                                        <p:strVal val="visible"/>
                                      </p:to>
                                    </p:set>
                                    <p:animEffect transition="in" filter="checkerboard(across)">
                                      <p:cBhvr>
                                        <p:cTn id="18" dur="500"/>
                                        <p:tgtEl>
                                          <p:spTgt spid="4321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23" dur="500"/>
                                        <p:tgtEl>
                                          <p:spTgt spid="43213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Symbol" pitchFamily="18" charset="2"/>
              </a:rPr>
              <a:t>交换空间</a:t>
            </a:r>
            <a:r>
              <a:rPr lang="en-US" altLang="zh-CN" dirty="0" smtClean="0">
                <a:sym typeface="Symbol" pitchFamily="18" charset="2"/>
              </a:rPr>
              <a:t>--</a:t>
            </a:r>
            <a:r>
              <a:rPr lang="zh-CN" altLang="en-US" dirty="0" smtClean="0">
                <a:sym typeface="Symbol" pitchFamily="18" charset="2"/>
              </a:rPr>
              <a:t>页面置换到什么地方</a:t>
            </a:r>
            <a:endParaRPr lang="zh-CN" altLang="en-US" dirty="0"/>
          </a:p>
        </p:txBody>
      </p:sp>
      <p:pic>
        <p:nvPicPr>
          <p:cNvPr id="5" name="图片 4"/>
          <p:cNvPicPr>
            <a:picLocks noChangeAspect="1"/>
          </p:cNvPicPr>
          <p:nvPr/>
        </p:nvPicPr>
        <p:blipFill>
          <a:blip r:embed="rId3" cstate="print"/>
          <a:stretch>
            <a:fillRect/>
          </a:stretch>
        </p:blipFill>
        <p:spPr>
          <a:xfrm>
            <a:off x="214282" y="1000108"/>
            <a:ext cx="6828957" cy="5126062"/>
          </a:xfrm>
          <a:prstGeom prst="rect">
            <a:avLst/>
          </a:prstGeom>
        </p:spPr>
      </p:pic>
      <p:sp>
        <p:nvSpPr>
          <p:cNvPr id="7" name="内容占位符 2"/>
          <p:cNvSpPr>
            <a:spLocks noGrp="1"/>
          </p:cNvSpPr>
          <p:nvPr>
            <p:ph sz="half" idx="1"/>
          </p:nvPr>
        </p:nvSpPr>
        <p:spPr>
          <a:xfrm>
            <a:off x="1785918" y="6072206"/>
            <a:ext cx="4929222" cy="571504"/>
          </a:xfrm>
        </p:spPr>
        <p:txBody>
          <a:bodyPr/>
          <a:lstStyle/>
          <a:p>
            <a:pPr>
              <a:buNone/>
            </a:pPr>
            <a:r>
              <a:rPr lang="en-US" altLang="zh-CN" sz="2000" dirty="0" smtClean="0">
                <a:solidFill>
                  <a:srgbClr val="FF0000"/>
                </a:solidFill>
              </a:rPr>
              <a:t>windows</a:t>
            </a:r>
            <a:r>
              <a:rPr lang="zh-CN" altLang="en-US" sz="2000" dirty="0" smtClean="0">
                <a:solidFill>
                  <a:srgbClr val="FF0000"/>
                </a:solidFill>
              </a:rPr>
              <a:t>中</a:t>
            </a:r>
            <a:r>
              <a:rPr lang="en-US" altLang="zh-CN" sz="2000" dirty="0" smtClean="0">
                <a:solidFill>
                  <a:srgbClr val="FF0000"/>
                </a:solidFill>
              </a:rPr>
              <a:t>pagefile.sys</a:t>
            </a:r>
            <a:r>
              <a:rPr lang="zh-CN" altLang="en-US" sz="2000" dirty="0" smtClean="0">
                <a:solidFill>
                  <a:srgbClr val="FF0000"/>
                </a:solidFill>
              </a:rPr>
              <a:t>文件与存放位置</a:t>
            </a:r>
            <a:endParaRPr lang="zh-CN" altLang="en-US" sz="2000" dirty="0">
              <a:solidFill>
                <a:srgbClr val="FF0000"/>
              </a:solidFill>
            </a:endParaRPr>
          </a:p>
        </p:txBody>
      </p:sp>
      <p:sp>
        <p:nvSpPr>
          <p:cNvPr id="8" name="内容占位符 2"/>
          <p:cNvSpPr>
            <a:spLocks noGrp="1"/>
          </p:cNvSpPr>
          <p:nvPr>
            <p:ph sz="half" idx="1"/>
          </p:nvPr>
        </p:nvSpPr>
        <p:spPr>
          <a:xfrm>
            <a:off x="5715008" y="5429264"/>
            <a:ext cx="3786182" cy="357190"/>
          </a:xfrm>
        </p:spPr>
        <p:txBody>
          <a:bodyPr/>
          <a:lstStyle/>
          <a:p>
            <a:pPr>
              <a:buNone/>
            </a:pPr>
            <a:r>
              <a:rPr lang="zh-CN" altLang="en-US" sz="2400" dirty="0" smtClean="0">
                <a:solidFill>
                  <a:srgbClr val="FF0000"/>
                </a:solidFill>
              </a:rPr>
              <a:t>固态硬盘如何发挥作用？</a:t>
            </a:r>
            <a:endParaRPr lang="zh-CN" altLang="en-US" sz="2400" dirty="0">
              <a:solidFill>
                <a:srgbClr val="FF0000"/>
              </a:solidFill>
            </a:endParaRPr>
          </a:p>
        </p:txBody>
      </p:sp>
    </p:spTree>
    <p:extLst>
      <p:ext uri="{BB962C8B-B14F-4D97-AF65-F5344CB8AC3E}">
        <p14:creationId xmlns="" xmlns:p14="http://schemas.microsoft.com/office/powerpoint/2010/main" val="49943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heckerboard(across)">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304800"/>
            <a:ext cx="8229600" cy="676275"/>
          </a:xfrm>
        </p:spPr>
        <p:txBody>
          <a:bodyPr/>
          <a:lstStyle/>
          <a:p>
            <a:pPr eaLnBrk="1" hangingPunct="1"/>
            <a:r>
              <a:rPr lang="zh-CN" altLang="en-US" dirty="0" smtClean="0">
                <a:solidFill>
                  <a:srgbClr val="FF0000"/>
                </a:solidFill>
              </a:rPr>
              <a:t>工作集</a:t>
            </a:r>
            <a:endParaRPr lang="zh-CN" altLang="zh-CN" dirty="0" smtClean="0">
              <a:sym typeface="Symbol" pitchFamily="18" charset="2"/>
            </a:endParaRPr>
          </a:p>
        </p:txBody>
      </p:sp>
      <p:sp>
        <p:nvSpPr>
          <p:cNvPr id="432131" name="Rectangle 3"/>
          <p:cNvSpPr>
            <a:spLocks noChangeArrowheads="1"/>
          </p:cNvSpPr>
          <p:nvPr/>
        </p:nvSpPr>
        <p:spPr bwMode="auto">
          <a:xfrm>
            <a:off x="228600" y="1192213"/>
            <a:ext cx="8610600" cy="2308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marL="0" indent="0" eaLnBrk="1" hangingPunct="1">
              <a:lnSpc>
                <a:spcPct val="130000"/>
              </a:lnSpc>
              <a:buNone/>
            </a:pPr>
            <a:r>
              <a:rPr lang="zh-CN" altLang="en-US" dirty="0" smtClean="0">
                <a:solidFill>
                  <a:srgbClr val="FF0000"/>
                </a:solidFill>
              </a:rPr>
              <a:t>工作集（驻留集）</a:t>
            </a:r>
            <a:r>
              <a:rPr lang="zh-CN" altLang="en-US" dirty="0" smtClean="0"/>
              <a:t>：给进程分配的主存物理空间。是动态变化的。</a:t>
            </a:r>
            <a:endParaRPr lang="en-US" altLang="zh-CN" dirty="0" smtClean="0"/>
          </a:p>
          <a:p>
            <a:r>
              <a:rPr lang="zh-CN" altLang="en-US" dirty="0" smtClean="0"/>
              <a:t>操作系统决定给</a:t>
            </a:r>
            <a:r>
              <a:rPr lang="zh-CN" altLang="en-US" dirty="0"/>
              <a:t>特定的进程分配多大的主存</a:t>
            </a:r>
            <a:r>
              <a:rPr lang="zh-CN" altLang="en-US" dirty="0" smtClean="0"/>
              <a:t>空间？这</a:t>
            </a:r>
            <a:r>
              <a:rPr lang="zh-CN" altLang="en-US" dirty="0"/>
              <a:t>需要考虑以下几点</a:t>
            </a:r>
            <a:r>
              <a:rPr lang="zh-CN" altLang="en-US" dirty="0" smtClean="0"/>
              <a:t>：</a:t>
            </a:r>
            <a:endParaRPr lang="zh-CN" altLang="en-US" dirty="0"/>
          </a:p>
        </p:txBody>
      </p:sp>
      <p:sp>
        <p:nvSpPr>
          <p:cNvPr id="2" name="矩形 1"/>
          <p:cNvSpPr/>
          <p:nvPr/>
        </p:nvSpPr>
        <p:spPr>
          <a:xfrm>
            <a:off x="285720" y="3357562"/>
            <a:ext cx="8610600" cy="2492990"/>
          </a:xfrm>
          <a:prstGeom prst="rect">
            <a:avLst/>
          </a:prstGeom>
        </p:spPr>
        <p:txBody>
          <a:bodyPr wrap="square">
            <a:spAutoFit/>
          </a:bodyPr>
          <a:lstStyle/>
          <a:p>
            <a:pPr marL="514350" indent="-514350">
              <a:buFont typeface="+mj-lt"/>
              <a:buAutoNum type="alphaLcParenR"/>
            </a:pPr>
            <a:r>
              <a:rPr lang="zh-CN" altLang="en-US" dirty="0"/>
              <a:t>分配给一个进程的存储量越小，在任何时候驻留在主存中的进程数就越多，从而可以提高</a:t>
            </a:r>
            <a:r>
              <a:rPr lang="zh-CN" altLang="en-US" dirty="0" smtClean="0"/>
              <a:t>处理器的利用率。</a:t>
            </a:r>
            <a:endParaRPr lang="zh-CN" altLang="en-US" dirty="0"/>
          </a:p>
          <a:p>
            <a:pPr marL="514350" indent="-514350">
              <a:buFont typeface="+mj-lt"/>
              <a:buAutoNum type="alphaLcParenR"/>
            </a:pPr>
            <a:r>
              <a:rPr lang="zh-CN" altLang="en-US" dirty="0"/>
              <a:t>如果一个进程在主存中</a:t>
            </a:r>
            <a:r>
              <a:rPr lang="zh-CN" altLang="en-US" dirty="0" smtClean="0"/>
              <a:t>的帧数</a:t>
            </a:r>
            <a:r>
              <a:rPr lang="zh-CN" altLang="en-US" dirty="0"/>
              <a:t>过少，尽管有局部性原理，页错误率仍然会相对较高。</a:t>
            </a:r>
          </a:p>
          <a:p>
            <a:pPr marL="514350" indent="-514350">
              <a:buFont typeface="+mj-lt"/>
              <a:buAutoNum type="alphaLcParenR"/>
            </a:pPr>
            <a:r>
              <a:rPr lang="zh-CN" altLang="en-US" dirty="0" smtClean="0"/>
              <a:t>如驻留集过大，</a:t>
            </a:r>
            <a:r>
              <a:rPr lang="zh-CN" altLang="en-US" dirty="0"/>
              <a:t>由于局部性原理，给特定的进程分配更多的主存空间对该进程的错误率没有明显的影响。</a:t>
            </a:r>
          </a:p>
        </p:txBody>
      </p:sp>
    </p:spTree>
    <p:extLst>
      <p:ext uri="{BB962C8B-B14F-4D97-AF65-F5344CB8AC3E}">
        <p14:creationId xmlns="" xmlns:p14="http://schemas.microsoft.com/office/powerpoint/2010/main" val="29337453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2131">
                                            <p:txEl>
                                              <p:pRg st="1" end="1"/>
                                            </p:txEl>
                                          </p:spTgt>
                                        </p:tgtEl>
                                        <p:attrNameLst>
                                          <p:attrName>style.visibility</p:attrName>
                                        </p:attrNameLst>
                                      </p:cBhvr>
                                      <p:to>
                                        <p:strVal val="visible"/>
                                      </p:to>
                                    </p:set>
                                    <p:anim calcmode="lin" valueType="num">
                                      <p:cBhvr additive="base">
                                        <p:cTn id="1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blinds(horizontal)">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blinds(horizontal)">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amond(in)">
                                      <p:cBhvr>
                                        <p:cTn id="29"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219200" y="1524000"/>
            <a:ext cx="7086600" cy="5029200"/>
          </a:xfrm>
          <a:prstGeom prst="rect">
            <a:avLst/>
          </a:prstGeom>
          <a:noFill/>
          <a:ln w="9525">
            <a:solidFill>
              <a:srgbClr val="C0C0C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lstStyle>
            <a:lvl1pPr marL="444500" indent="-17303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10000"/>
              </a:lnSpc>
              <a:spcBef>
                <a:spcPct val="0"/>
              </a:spcBef>
              <a:buClr>
                <a:srgbClr val="CC0000"/>
              </a:buClr>
              <a:buFont typeface="Wingdings" pitchFamily="2" charset="2"/>
              <a:buNone/>
            </a:pPr>
            <a:r>
              <a:rPr lang="en-US" altLang="zh-CN" sz="2200" dirty="0">
                <a:latin typeface="Times New Roman" pitchFamily="18" charset="0"/>
              </a:rPr>
              <a:t>9.1 </a:t>
            </a:r>
            <a:r>
              <a:rPr lang="zh-CN" altLang="en-US" sz="2200" dirty="0">
                <a:latin typeface="Times New Roman" pitchFamily="18" charset="0"/>
              </a:rPr>
              <a:t>背景</a:t>
            </a:r>
          </a:p>
          <a:p>
            <a:pPr eaLnBrk="1" hangingPunct="1">
              <a:lnSpc>
                <a:spcPct val="110000"/>
              </a:lnSpc>
              <a:spcBef>
                <a:spcPct val="0"/>
              </a:spcBef>
              <a:buClr>
                <a:srgbClr val="CC0000"/>
              </a:buClr>
              <a:buFont typeface="Wingdings" pitchFamily="2" charset="2"/>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1</a:t>
            </a:r>
            <a:r>
              <a:rPr lang="zh-CN" altLang="en-US" sz="2000" dirty="0">
                <a:solidFill>
                  <a:srgbClr val="000099"/>
                </a:solidFill>
                <a:latin typeface="Times New Roman" pitchFamily="18" charset="0"/>
                <a:ea typeface="楷体_GB2312" pitchFamily="49" charset="-122"/>
              </a:rPr>
              <a:t>）内存不够用怎么办？（</a:t>
            </a:r>
            <a:r>
              <a:rPr lang="en-US" altLang="zh-CN" sz="2000" dirty="0">
                <a:solidFill>
                  <a:srgbClr val="000099"/>
                </a:solidFill>
                <a:latin typeface="Times New Roman" pitchFamily="18" charset="0"/>
                <a:ea typeface="楷体_GB2312" pitchFamily="49" charset="-122"/>
              </a:rPr>
              <a:t>2</a:t>
            </a:r>
            <a:r>
              <a:rPr lang="zh-CN" altLang="en-US" sz="2000" dirty="0">
                <a:solidFill>
                  <a:srgbClr val="000099"/>
                </a:solidFill>
                <a:latin typeface="Times New Roman" pitchFamily="18" charset="0"/>
                <a:ea typeface="楷体_GB2312" pitchFamily="49" charset="-122"/>
              </a:rPr>
              <a:t>）内存管理视图</a:t>
            </a:r>
          </a:p>
          <a:p>
            <a:pPr eaLnBrk="1" hangingPunct="1">
              <a:lnSpc>
                <a:spcPct val="110000"/>
              </a:lnSpc>
              <a:spcBef>
                <a:spcPct val="0"/>
              </a:spcBef>
              <a:buClr>
                <a:srgbClr val="CC0000"/>
              </a:buClr>
              <a:buFont typeface="Wingdings" pitchFamily="2" charset="2"/>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3</a:t>
            </a:r>
            <a:r>
              <a:rPr lang="zh-CN" altLang="en-US" sz="2000" dirty="0">
                <a:solidFill>
                  <a:srgbClr val="000099"/>
                </a:solidFill>
                <a:latin typeface="Times New Roman" pitchFamily="18" charset="0"/>
                <a:ea typeface="楷体_GB2312" pitchFamily="49" charset="-122"/>
              </a:rPr>
              <a:t>）用户眼中的内存        （</a:t>
            </a:r>
            <a:r>
              <a:rPr lang="en-US" altLang="zh-CN" sz="2000" dirty="0">
                <a:solidFill>
                  <a:srgbClr val="000099"/>
                </a:solidFill>
                <a:latin typeface="Times New Roman" pitchFamily="18" charset="0"/>
                <a:ea typeface="楷体_GB2312" pitchFamily="49" charset="-122"/>
              </a:rPr>
              <a:t>4</a:t>
            </a:r>
            <a:r>
              <a:rPr lang="zh-CN" altLang="en-US" sz="2000" dirty="0">
                <a:solidFill>
                  <a:srgbClr val="000099"/>
                </a:solidFill>
                <a:latin typeface="Times New Roman" pitchFamily="18" charset="0"/>
                <a:ea typeface="楷体_GB2312" pitchFamily="49" charset="-122"/>
              </a:rPr>
              <a:t>）虚拟内存的优点</a:t>
            </a:r>
          </a:p>
          <a:p>
            <a:pPr eaLnBrk="1" hangingPunct="1">
              <a:lnSpc>
                <a:spcPct val="110000"/>
              </a:lnSpc>
              <a:spcBef>
                <a:spcPct val="0"/>
              </a:spcBef>
              <a:buClr>
                <a:srgbClr val="CC0000"/>
              </a:buClr>
              <a:buFont typeface="Wingdings" pitchFamily="2" charset="2"/>
              <a:buNone/>
            </a:pPr>
            <a:r>
              <a:rPr lang="en-US" altLang="zh-CN" sz="2200" dirty="0">
                <a:latin typeface="Times New Roman" pitchFamily="18" charset="0"/>
              </a:rPr>
              <a:t>9.2  </a:t>
            </a:r>
            <a:r>
              <a:rPr lang="zh-CN" altLang="en-US" sz="2200" dirty="0">
                <a:latin typeface="Times New Roman" pitchFamily="18" charset="0"/>
              </a:rPr>
              <a:t>虚拟内存实现</a:t>
            </a:r>
            <a:r>
              <a:rPr lang="en-US" altLang="zh-CN" sz="2200" dirty="0">
                <a:latin typeface="Times New Roman" pitchFamily="18" charset="0"/>
              </a:rPr>
              <a:t>--</a:t>
            </a:r>
            <a:r>
              <a:rPr lang="zh-CN" altLang="en-US" sz="2200" dirty="0">
                <a:latin typeface="Times New Roman" pitchFamily="18" charset="0"/>
              </a:rPr>
              <a:t>按需调页（请求调页）</a:t>
            </a:r>
          </a:p>
          <a:p>
            <a:pPr eaLnBrk="1" hangingPunct="1">
              <a:lnSpc>
                <a:spcPct val="110000"/>
              </a:lnSpc>
              <a:spcBef>
                <a:spcPct val="0"/>
              </a:spcBef>
              <a:buClrTx/>
              <a:buSzTx/>
              <a:buFontTx/>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1</a:t>
            </a:r>
            <a:r>
              <a:rPr lang="zh-CN" altLang="en-US" sz="2000" dirty="0">
                <a:solidFill>
                  <a:srgbClr val="000099"/>
                </a:solidFill>
                <a:latin typeface="Times New Roman" pitchFamily="18" charset="0"/>
                <a:ea typeface="楷体_GB2312" pitchFamily="49" charset="-122"/>
              </a:rPr>
              <a:t>）交换与调页（</a:t>
            </a:r>
            <a:r>
              <a:rPr lang="en-US" altLang="zh-CN" sz="2000" dirty="0">
                <a:solidFill>
                  <a:srgbClr val="000099"/>
                </a:solidFill>
                <a:latin typeface="Times New Roman" pitchFamily="18" charset="0"/>
                <a:ea typeface="楷体_GB2312" pitchFamily="49" charset="-122"/>
              </a:rPr>
              <a:t>2</a:t>
            </a:r>
            <a:r>
              <a:rPr lang="zh-CN" altLang="en-US" sz="2000" dirty="0">
                <a:solidFill>
                  <a:srgbClr val="000099"/>
                </a:solidFill>
                <a:latin typeface="Times New Roman" pitchFamily="18" charset="0"/>
                <a:ea typeface="楷体_GB2312" pitchFamily="49" charset="-122"/>
              </a:rPr>
              <a:t>）页表的改造（</a:t>
            </a:r>
            <a:r>
              <a:rPr lang="en-US" altLang="zh-CN" sz="2000" dirty="0">
                <a:solidFill>
                  <a:srgbClr val="000099"/>
                </a:solidFill>
                <a:latin typeface="Times New Roman" pitchFamily="18" charset="0"/>
                <a:ea typeface="楷体_GB2312" pitchFamily="49" charset="-122"/>
              </a:rPr>
              <a:t>3</a:t>
            </a:r>
            <a:r>
              <a:rPr lang="zh-CN" altLang="en-US" sz="2000" dirty="0">
                <a:solidFill>
                  <a:srgbClr val="000099"/>
                </a:solidFill>
                <a:latin typeface="Times New Roman" pitchFamily="18" charset="0"/>
                <a:ea typeface="楷体_GB2312" pitchFamily="49" charset="-122"/>
              </a:rPr>
              <a:t>）请求调页过程</a:t>
            </a:r>
          </a:p>
          <a:p>
            <a:pPr eaLnBrk="1" hangingPunct="1">
              <a:lnSpc>
                <a:spcPct val="110000"/>
              </a:lnSpc>
              <a:spcBef>
                <a:spcPct val="0"/>
              </a:spcBef>
              <a:buClr>
                <a:srgbClr val="CC0000"/>
              </a:buClr>
              <a:buFont typeface="Wingdings" pitchFamily="2" charset="2"/>
              <a:buNone/>
            </a:pPr>
            <a:r>
              <a:rPr lang="en-US" altLang="zh-CN" sz="2200" dirty="0">
                <a:latin typeface="Times New Roman" pitchFamily="18" charset="0"/>
              </a:rPr>
              <a:t>9.3 </a:t>
            </a:r>
            <a:r>
              <a:rPr lang="zh-CN" altLang="en-US" sz="2200" dirty="0">
                <a:latin typeface="Times New Roman" pitchFamily="18" charset="0"/>
              </a:rPr>
              <a:t>页面置换</a:t>
            </a:r>
          </a:p>
          <a:p>
            <a:pPr eaLnBrk="1" hangingPunct="1">
              <a:lnSpc>
                <a:spcPct val="110000"/>
              </a:lnSpc>
              <a:spcBef>
                <a:spcPct val="0"/>
              </a:spcBef>
              <a:buClr>
                <a:srgbClr val="CC0000"/>
              </a:buClr>
              <a:buFont typeface="Wingdings" pitchFamily="2" charset="2"/>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1</a:t>
            </a: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FIFO</a:t>
            </a:r>
            <a:r>
              <a:rPr lang="zh-CN" altLang="en-US" sz="2000" dirty="0">
                <a:solidFill>
                  <a:srgbClr val="000099"/>
                </a:solidFill>
                <a:latin typeface="Times New Roman" pitchFamily="18" charset="0"/>
                <a:ea typeface="楷体_GB2312" pitchFamily="49" charset="-122"/>
              </a:rPr>
              <a:t>页面置换</a:t>
            </a:r>
          </a:p>
          <a:p>
            <a:pPr eaLnBrk="1" hangingPunct="1">
              <a:lnSpc>
                <a:spcPct val="110000"/>
              </a:lnSpc>
              <a:spcBef>
                <a:spcPct val="0"/>
              </a:spcBef>
              <a:buClr>
                <a:srgbClr val="CC0000"/>
              </a:buClr>
              <a:buFont typeface="Wingdings" pitchFamily="2" charset="2"/>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2</a:t>
            </a: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OPT</a:t>
            </a:r>
            <a:r>
              <a:rPr lang="zh-CN" altLang="en-US" sz="2000" dirty="0">
                <a:solidFill>
                  <a:srgbClr val="000099"/>
                </a:solidFill>
                <a:latin typeface="Times New Roman" pitchFamily="18" charset="0"/>
                <a:ea typeface="楷体_GB2312" pitchFamily="49" charset="-122"/>
              </a:rPr>
              <a:t>（最优）页面置换</a:t>
            </a:r>
          </a:p>
          <a:p>
            <a:pPr eaLnBrk="1" hangingPunct="1">
              <a:lnSpc>
                <a:spcPct val="110000"/>
              </a:lnSpc>
              <a:spcBef>
                <a:spcPct val="0"/>
              </a:spcBef>
              <a:buClr>
                <a:srgbClr val="CC0000"/>
              </a:buClr>
              <a:buFont typeface="Wingdings" pitchFamily="2" charset="2"/>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3</a:t>
            </a:r>
            <a:r>
              <a:rPr lang="zh-CN" altLang="en-US" sz="2000" dirty="0">
                <a:solidFill>
                  <a:srgbClr val="000099"/>
                </a:solidFill>
                <a:latin typeface="Times New Roman" pitchFamily="18" charset="0"/>
                <a:ea typeface="楷体_GB2312" pitchFamily="49" charset="-122"/>
              </a:rPr>
              <a:t>）</a:t>
            </a:r>
            <a:r>
              <a:rPr lang="en-US" altLang="zh-CN" sz="2000" dirty="0" err="1">
                <a:solidFill>
                  <a:srgbClr val="000099"/>
                </a:solidFill>
                <a:latin typeface="Times New Roman" pitchFamily="18" charset="0"/>
                <a:ea typeface="楷体_GB2312" pitchFamily="49" charset="-122"/>
              </a:rPr>
              <a:t>LRU</a:t>
            </a:r>
            <a:r>
              <a:rPr lang="zh-CN" altLang="en-US" sz="2000" dirty="0">
                <a:solidFill>
                  <a:srgbClr val="000099"/>
                </a:solidFill>
                <a:latin typeface="Times New Roman" pitchFamily="18" charset="0"/>
                <a:ea typeface="楷体_GB2312" pitchFamily="49" charset="-122"/>
              </a:rPr>
              <a:t>页面置换（准确实现：计数器法、页码栈法）</a:t>
            </a:r>
          </a:p>
          <a:p>
            <a:pPr eaLnBrk="1" hangingPunct="1">
              <a:spcBef>
                <a:spcPct val="0"/>
              </a:spcBef>
              <a:buClrTx/>
              <a:buSzTx/>
              <a:buFontTx/>
              <a:buNone/>
            </a:pPr>
            <a:r>
              <a:rPr lang="zh-CN" altLang="en-US" sz="2000" dirty="0">
                <a:solidFill>
                  <a:srgbClr val="000099"/>
                </a:solidFill>
                <a:latin typeface="Times New Roman" pitchFamily="18" charset="0"/>
                <a:ea typeface="楷体_GB2312" pitchFamily="49" charset="-122"/>
              </a:rPr>
              <a:t>（</a:t>
            </a:r>
            <a:r>
              <a:rPr lang="en-US" altLang="zh-CN" sz="2000" dirty="0">
                <a:solidFill>
                  <a:srgbClr val="000099"/>
                </a:solidFill>
                <a:latin typeface="Times New Roman" pitchFamily="18" charset="0"/>
                <a:ea typeface="楷体_GB2312" pitchFamily="49" charset="-122"/>
              </a:rPr>
              <a:t>4</a:t>
            </a:r>
            <a:r>
              <a:rPr lang="zh-CN" altLang="en-US" sz="2000" dirty="0">
                <a:solidFill>
                  <a:srgbClr val="000099"/>
                </a:solidFill>
                <a:latin typeface="Times New Roman" pitchFamily="18" charset="0"/>
                <a:ea typeface="楷体_GB2312" pitchFamily="49" charset="-122"/>
              </a:rPr>
              <a:t>）近似</a:t>
            </a:r>
            <a:r>
              <a:rPr lang="en-US" altLang="zh-CN" sz="2000" dirty="0" err="1">
                <a:solidFill>
                  <a:srgbClr val="000099"/>
                </a:solidFill>
                <a:latin typeface="Times New Roman" pitchFamily="18" charset="0"/>
                <a:ea typeface="楷体_GB2312" pitchFamily="49" charset="-122"/>
              </a:rPr>
              <a:t>LRU</a:t>
            </a:r>
            <a:r>
              <a:rPr lang="zh-CN" altLang="en-US" sz="2000" dirty="0">
                <a:solidFill>
                  <a:srgbClr val="000099"/>
                </a:solidFill>
                <a:latin typeface="Times New Roman" pitchFamily="18" charset="0"/>
                <a:ea typeface="楷体_GB2312" pitchFamily="49" charset="-122"/>
              </a:rPr>
              <a:t>页面置换（附加引用位法、时钟法）</a:t>
            </a:r>
            <a:endParaRPr lang="zh-CN" altLang="en-US" sz="2000" dirty="0">
              <a:latin typeface="Times New Roman" pitchFamily="18" charset="0"/>
            </a:endParaRPr>
          </a:p>
          <a:p>
            <a:pPr eaLnBrk="1" hangingPunct="1">
              <a:lnSpc>
                <a:spcPct val="110000"/>
              </a:lnSpc>
              <a:spcBef>
                <a:spcPct val="0"/>
              </a:spcBef>
              <a:buClr>
                <a:srgbClr val="CC0000"/>
              </a:buClr>
              <a:buFont typeface="Wingdings" pitchFamily="2" charset="2"/>
              <a:buNone/>
            </a:pPr>
            <a:r>
              <a:rPr lang="en-US" altLang="zh-CN" sz="2200" dirty="0">
                <a:latin typeface="Times New Roman" pitchFamily="18" charset="0"/>
              </a:rPr>
              <a:t>9.4 </a:t>
            </a:r>
            <a:r>
              <a:rPr lang="zh-CN" altLang="en-US" sz="2200" dirty="0">
                <a:latin typeface="Times New Roman" pitchFamily="18" charset="0"/>
              </a:rPr>
              <a:t>其他相关问题</a:t>
            </a:r>
          </a:p>
          <a:p>
            <a:pPr eaLnBrk="1" hangingPunct="1">
              <a:lnSpc>
                <a:spcPct val="110000"/>
              </a:lnSpc>
              <a:spcBef>
                <a:spcPct val="0"/>
              </a:spcBef>
              <a:buClr>
                <a:srgbClr val="CC0000"/>
              </a:buClr>
              <a:buNone/>
            </a:pPr>
            <a:r>
              <a:rPr lang="zh-CN" altLang="en-US" sz="2000" dirty="0" smtClean="0">
                <a:solidFill>
                  <a:srgbClr val="000099"/>
                </a:solidFill>
                <a:latin typeface="Times New Roman" pitchFamily="18" charset="0"/>
                <a:ea typeface="楷体_GB2312" pitchFamily="49" charset="-122"/>
              </a:rPr>
              <a:t>（</a:t>
            </a:r>
            <a:r>
              <a:rPr lang="en-US" altLang="zh-CN" sz="2000" dirty="0" smtClean="0">
                <a:solidFill>
                  <a:srgbClr val="000099"/>
                </a:solidFill>
                <a:latin typeface="Times New Roman" pitchFamily="18" charset="0"/>
                <a:ea typeface="楷体_GB2312" pitchFamily="49" charset="-122"/>
              </a:rPr>
              <a:t>1</a:t>
            </a:r>
            <a:r>
              <a:rPr lang="zh-CN" altLang="en-US" sz="2000" dirty="0" smtClean="0">
                <a:solidFill>
                  <a:srgbClr val="000099"/>
                </a:solidFill>
                <a:latin typeface="Times New Roman" pitchFamily="18" charset="0"/>
                <a:ea typeface="楷体_GB2312" pitchFamily="49" charset="-122"/>
              </a:rPr>
              <a:t>）写时复制    （</a:t>
            </a:r>
            <a:r>
              <a:rPr lang="en-US" altLang="zh-CN" sz="2000" dirty="0" smtClean="0">
                <a:solidFill>
                  <a:srgbClr val="000099"/>
                </a:solidFill>
                <a:latin typeface="Times New Roman" pitchFamily="18" charset="0"/>
                <a:ea typeface="楷体_GB2312" pitchFamily="49" charset="-122"/>
              </a:rPr>
              <a:t>2</a:t>
            </a:r>
            <a:r>
              <a:rPr lang="zh-CN" altLang="en-US" sz="2000" dirty="0" smtClean="0">
                <a:solidFill>
                  <a:srgbClr val="000099"/>
                </a:solidFill>
                <a:latin typeface="Times New Roman" pitchFamily="18" charset="0"/>
                <a:ea typeface="楷体_GB2312" pitchFamily="49" charset="-122"/>
              </a:rPr>
              <a:t>）交换空间（交换区）与工作集</a:t>
            </a:r>
          </a:p>
          <a:p>
            <a:pPr eaLnBrk="1" hangingPunct="1">
              <a:lnSpc>
                <a:spcPct val="110000"/>
              </a:lnSpc>
              <a:spcBef>
                <a:spcPct val="0"/>
              </a:spcBef>
              <a:buClr>
                <a:srgbClr val="CC0000"/>
              </a:buClr>
              <a:buNone/>
            </a:pPr>
            <a:r>
              <a:rPr lang="zh-CN" altLang="en-US" sz="2000" dirty="0" smtClean="0">
                <a:solidFill>
                  <a:srgbClr val="000099"/>
                </a:solidFill>
                <a:latin typeface="Times New Roman" pitchFamily="18" charset="0"/>
                <a:ea typeface="楷体_GB2312" pitchFamily="49" charset="-122"/>
              </a:rPr>
              <a:t>（</a:t>
            </a:r>
            <a:r>
              <a:rPr lang="en-US" altLang="zh-CN" sz="2000" dirty="0" smtClean="0">
                <a:solidFill>
                  <a:srgbClr val="000099"/>
                </a:solidFill>
                <a:latin typeface="Times New Roman" pitchFamily="18" charset="0"/>
                <a:ea typeface="楷体_GB2312" pitchFamily="49" charset="-122"/>
              </a:rPr>
              <a:t>3</a:t>
            </a:r>
            <a:r>
              <a:rPr lang="zh-CN" altLang="en-US" sz="2000" dirty="0" smtClean="0">
                <a:solidFill>
                  <a:srgbClr val="000099"/>
                </a:solidFill>
                <a:latin typeface="Times New Roman" pitchFamily="18" charset="0"/>
                <a:ea typeface="楷体_GB2312" pitchFamily="49" charset="-122"/>
              </a:rPr>
              <a:t>）页置换策略：全局置换和局部置换</a:t>
            </a:r>
          </a:p>
          <a:p>
            <a:pPr eaLnBrk="1" hangingPunct="1">
              <a:lnSpc>
                <a:spcPct val="110000"/>
              </a:lnSpc>
              <a:spcBef>
                <a:spcPct val="0"/>
              </a:spcBef>
              <a:buClr>
                <a:srgbClr val="CC0000"/>
              </a:buClr>
              <a:buNone/>
            </a:pPr>
            <a:r>
              <a:rPr lang="zh-CN" altLang="en-US" sz="2000" dirty="0" smtClean="0">
                <a:solidFill>
                  <a:srgbClr val="000099"/>
                </a:solidFill>
                <a:latin typeface="Times New Roman" pitchFamily="18" charset="0"/>
                <a:ea typeface="楷体_GB2312" pitchFamily="49" charset="-122"/>
              </a:rPr>
              <a:t>（</a:t>
            </a:r>
            <a:r>
              <a:rPr lang="en-US" altLang="zh-CN" sz="2000" dirty="0" smtClean="0">
                <a:solidFill>
                  <a:srgbClr val="000099"/>
                </a:solidFill>
                <a:latin typeface="Times New Roman" pitchFamily="18" charset="0"/>
                <a:ea typeface="楷体_GB2312" pitchFamily="49" charset="-122"/>
              </a:rPr>
              <a:t>4</a:t>
            </a:r>
            <a:r>
              <a:rPr lang="zh-CN" altLang="en-US" sz="2000" dirty="0" smtClean="0">
                <a:solidFill>
                  <a:srgbClr val="000099"/>
                </a:solidFill>
                <a:latin typeface="Times New Roman" pitchFamily="18" charset="0"/>
                <a:ea typeface="楷体_GB2312" pitchFamily="49" charset="-122"/>
              </a:rPr>
              <a:t>）系统颠簸现象和</a:t>
            </a:r>
            <a:r>
              <a:rPr lang="en-US" altLang="zh-CN" sz="2000" dirty="0" err="1" smtClean="0">
                <a:solidFill>
                  <a:srgbClr val="000099"/>
                </a:solidFill>
                <a:latin typeface="Times New Roman" pitchFamily="18" charset="0"/>
                <a:ea typeface="楷体_GB2312" pitchFamily="49" charset="-122"/>
              </a:rPr>
              <a:t>Belady</a:t>
            </a:r>
            <a:r>
              <a:rPr lang="zh-CN" altLang="en-US" sz="2000" dirty="0" smtClean="0">
                <a:solidFill>
                  <a:srgbClr val="000099"/>
                </a:solidFill>
                <a:latin typeface="Times New Roman" pitchFamily="18" charset="0"/>
                <a:ea typeface="楷体_GB2312" pitchFamily="49" charset="-122"/>
              </a:rPr>
              <a:t>异常现象</a:t>
            </a:r>
            <a:endParaRPr lang="en-US" altLang="zh-CN" sz="2000" dirty="0" smtClean="0">
              <a:solidFill>
                <a:srgbClr val="000099"/>
              </a:solidFill>
              <a:latin typeface="Times New Roman" pitchFamily="18" charset="0"/>
              <a:ea typeface="楷体_GB2312" pitchFamily="49" charset="-122"/>
            </a:endParaRPr>
          </a:p>
          <a:p>
            <a:pPr eaLnBrk="1" hangingPunct="1">
              <a:lnSpc>
                <a:spcPct val="110000"/>
              </a:lnSpc>
              <a:spcBef>
                <a:spcPct val="0"/>
              </a:spcBef>
              <a:buClr>
                <a:srgbClr val="CC0000"/>
              </a:buClr>
              <a:buNone/>
            </a:pPr>
            <a:r>
              <a:rPr lang="zh-CN" altLang="en-US" sz="2000" dirty="0" smtClean="0">
                <a:solidFill>
                  <a:srgbClr val="000099"/>
                </a:solidFill>
                <a:latin typeface="Times New Roman" pitchFamily="18" charset="0"/>
                <a:ea typeface="楷体_GB2312" pitchFamily="49" charset="-122"/>
              </a:rPr>
              <a:t>（</a:t>
            </a:r>
            <a:r>
              <a:rPr lang="en-US" altLang="zh-CN" sz="2000" dirty="0" smtClean="0">
                <a:solidFill>
                  <a:srgbClr val="000099"/>
                </a:solidFill>
                <a:latin typeface="Times New Roman" pitchFamily="18" charset="0"/>
                <a:ea typeface="楷体_GB2312" pitchFamily="49" charset="-122"/>
              </a:rPr>
              <a:t>5</a:t>
            </a:r>
            <a:r>
              <a:rPr lang="zh-CN" altLang="en-US" sz="2000" dirty="0" smtClean="0">
                <a:solidFill>
                  <a:srgbClr val="000099"/>
                </a:solidFill>
                <a:latin typeface="Times New Roman" pitchFamily="18" charset="0"/>
                <a:ea typeface="楷体_GB2312" pitchFamily="49" charset="-122"/>
              </a:rPr>
              <a:t>）虚拟内存中程序优化</a:t>
            </a:r>
            <a:endParaRPr lang="zh-CN" altLang="en-US" sz="2000" dirty="0">
              <a:solidFill>
                <a:srgbClr val="000099"/>
              </a:solidFill>
              <a:latin typeface="Times New Roman" pitchFamily="18" charset="0"/>
              <a:ea typeface="楷体_GB2312" pitchFamily="49" charset="-122"/>
            </a:endParaRPr>
          </a:p>
        </p:txBody>
      </p:sp>
      <p:sp>
        <p:nvSpPr>
          <p:cNvPr id="214028" name="Rectangle 12"/>
          <p:cNvSpPr>
            <a:spLocks noChangeArrowheads="1"/>
          </p:cNvSpPr>
          <p:nvPr/>
        </p:nvSpPr>
        <p:spPr bwMode="auto">
          <a:xfrm>
            <a:off x="3990975" y="1092200"/>
            <a:ext cx="2257425" cy="385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1347788"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defTabSz="1347788"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defTabSz="1347788"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defTabSz="1347788"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defTabSz="1347788"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defTabSz="1347788"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spcBef>
                <a:spcPct val="0"/>
              </a:spcBef>
              <a:buClrTx/>
              <a:buSzTx/>
              <a:buFontTx/>
              <a:buNone/>
            </a:pPr>
            <a:r>
              <a:rPr kumimoji="1" lang="zh-CN" altLang="en-US" dirty="0">
                <a:solidFill>
                  <a:srgbClr val="CC0000"/>
                </a:solidFill>
                <a:latin typeface="黑体" pitchFamily="2" charset="-122"/>
                <a:ea typeface="黑体" pitchFamily="2" charset="-122"/>
              </a:rPr>
              <a:t>主要内容</a:t>
            </a:r>
          </a:p>
        </p:txBody>
      </p:sp>
      <p:sp>
        <p:nvSpPr>
          <p:cNvPr id="4100" name="Rectangle 14"/>
          <p:cNvSpPr>
            <a:spLocks noChangeArrowheads="1"/>
          </p:cNvSpPr>
          <p:nvPr/>
        </p:nvSpPr>
        <p:spPr bwMode="auto">
          <a:xfrm>
            <a:off x="2514600" y="381000"/>
            <a:ext cx="4343400" cy="555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3200">
                <a:solidFill>
                  <a:srgbClr val="FF0000"/>
                </a:solidFill>
                <a:latin typeface="黑体" pitchFamily="2" charset="-122"/>
                <a:ea typeface="黑体" pitchFamily="2" charset="-122"/>
              </a:rPr>
              <a:t>第</a:t>
            </a:r>
            <a:r>
              <a:rPr lang="en-US" altLang="zh-CN" sz="3200">
                <a:solidFill>
                  <a:srgbClr val="FF0000"/>
                </a:solidFill>
                <a:latin typeface="黑体" pitchFamily="2" charset="-122"/>
                <a:ea typeface="黑体" pitchFamily="2" charset="-122"/>
              </a:rPr>
              <a:t>9</a:t>
            </a:r>
            <a:r>
              <a:rPr lang="zh-CN" altLang="en-US" sz="3200">
                <a:solidFill>
                  <a:srgbClr val="FF0000"/>
                </a:solidFill>
                <a:latin typeface="黑体" pitchFamily="2" charset="-122"/>
                <a:ea typeface="黑体" pitchFamily="2" charset="-122"/>
              </a:rPr>
              <a:t>章 虚拟内存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Symbol" pitchFamily="18" charset="2"/>
              </a:rPr>
              <a:t>工作集分配</a:t>
            </a:r>
            <a:endParaRPr lang="zh-CN" altLang="en-US" dirty="0"/>
          </a:p>
        </p:txBody>
      </p:sp>
      <p:sp>
        <p:nvSpPr>
          <p:cNvPr id="3" name="内容占位符 2"/>
          <p:cNvSpPr>
            <a:spLocks noGrp="1"/>
          </p:cNvSpPr>
          <p:nvPr>
            <p:ph sz="half" idx="1"/>
          </p:nvPr>
        </p:nvSpPr>
        <p:spPr>
          <a:xfrm>
            <a:off x="228601" y="1268413"/>
            <a:ext cx="8458200" cy="4525962"/>
          </a:xfrm>
        </p:spPr>
        <p:txBody>
          <a:bodyPr/>
          <a:lstStyle/>
          <a:p>
            <a:pPr>
              <a:buNone/>
            </a:pPr>
            <a:r>
              <a:rPr lang="zh-CN" altLang="en-US" sz="3200" dirty="0" smtClean="0">
                <a:solidFill>
                  <a:srgbClr val="FF0000"/>
                </a:solidFill>
              </a:rPr>
              <a:t>分为</a:t>
            </a:r>
            <a:r>
              <a:rPr lang="zh-CN" altLang="en-US" sz="3200" dirty="0">
                <a:solidFill>
                  <a:srgbClr val="FF0000"/>
                </a:solidFill>
              </a:rPr>
              <a:t>两种</a:t>
            </a:r>
            <a:r>
              <a:rPr lang="zh-CN" altLang="en-US" sz="3200" dirty="0" smtClean="0">
                <a:solidFill>
                  <a:srgbClr val="FF0000"/>
                </a:solidFill>
              </a:rPr>
              <a:t>方式：</a:t>
            </a:r>
            <a:endParaRPr lang="zh-CN" altLang="en-US" sz="3200" dirty="0">
              <a:solidFill>
                <a:srgbClr val="FF0000"/>
              </a:solidFill>
            </a:endParaRPr>
          </a:p>
          <a:p>
            <a:r>
              <a:rPr lang="zh-CN" altLang="en-US" dirty="0" smtClean="0"/>
              <a:t>固定</a:t>
            </a:r>
            <a:r>
              <a:rPr lang="zh-CN" altLang="en-US" dirty="0"/>
              <a:t>分配</a:t>
            </a:r>
            <a:r>
              <a:rPr lang="en-US" altLang="zh-CN" dirty="0"/>
              <a:t>(fixed-allocation)</a:t>
            </a:r>
            <a:r>
              <a:rPr lang="zh-CN" altLang="en-US" dirty="0" smtClean="0"/>
              <a:t>：工作集大小</a:t>
            </a:r>
            <a:r>
              <a:rPr lang="zh-CN" altLang="en-US" dirty="0"/>
              <a:t>固定，可以：各进程平均分配，根据程序大小按比例分配</a:t>
            </a:r>
            <a:r>
              <a:rPr lang="zh-CN" altLang="en-US" dirty="0" smtClean="0"/>
              <a:t>，按优先权分配。</a:t>
            </a:r>
            <a:endParaRPr lang="zh-CN" altLang="en-US" dirty="0"/>
          </a:p>
          <a:p>
            <a:r>
              <a:rPr lang="zh-CN" altLang="en-US" dirty="0" smtClean="0"/>
              <a:t>可变</a:t>
            </a:r>
            <a:r>
              <a:rPr lang="zh-CN" altLang="en-US" dirty="0"/>
              <a:t>分配</a:t>
            </a:r>
            <a:r>
              <a:rPr lang="en-US" altLang="zh-CN" dirty="0"/>
              <a:t>(variable-allocation)</a:t>
            </a:r>
            <a:r>
              <a:rPr lang="zh-CN" altLang="en-US" dirty="0" smtClean="0"/>
              <a:t>：工作集</a:t>
            </a:r>
            <a:r>
              <a:rPr lang="zh-CN" altLang="en-US" dirty="0"/>
              <a:t>大小可变，按照缺页率动态调整（高或低－</a:t>
            </a:r>
            <a:r>
              <a:rPr lang="en-US" altLang="zh-CN" dirty="0"/>
              <a:t>&gt;</a:t>
            </a:r>
            <a:r>
              <a:rPr lang="zh-CN" altLang="en-US" dirty="0"/>
              <a:t>增大或减小常驻集），性能较好。增加算法运行的开销</a:t>
            </a:r>
            <a:r>
              <a:rPr lang="zh-CN" altLang="en-US" dirty="0" smtClean="0"/>
              <a:t>。</a:t>
            </a:r>
            <a:endParaRPr lang="zh-CN" altLang="en-US" dirty="0"/>
          </a:p>
          <a:p>
            <a:endParaRPr lang="zh-CN" altLang="en-US" sz="2000" dirty="0"/>
          </a:p>
        </p:txBody>
      </p:sp>
    </p:spTree>
    <p:extLst>
      <p:ext uri="{BB962C8B-B14F-4D97-AF65-F5344CB8AC3E}">
        <p14:creationId xmlns="" xmlns:p14="http://schemas.microsoft.com/office/powerpoint/2010/main" val="16260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工作集分配</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5" name="图片 4"/>
          <p:cNvPicPr/>
          <p:nvPr/>
        </p:nvPicPr>
        <p:blipFill>
          <a:blip r:embed="rId2" cstate="print"/>
          <a:srcRect l="21655" t="10320" r="33605" b="33558"/>
          <a:stretch>
            <a:fillRect/>
          </a:stretch>
        </p:blipFill>
        <p:spPr bwMode="auto">
          <a:xfrm>
            <a:off x="381000" y="1020360"/>
            <a:ext cx="8267368" cy="5022067"/>
          </a:xfrm>
          <a:prstGeom prst="rect">
            <a:avLst/>
          </a:prstGeom>
          <a:noFill/>
          <a:ln w="9525">
            <a:noFill/>
            <a:miter lim="800000"/>
            <a:headEnd/>
            <a:tailEnd/>
          </a:ln>
        </p:spPr>
      </p:pic>
      <p:pic>
        <p:nvPicPr>
          <p:cNvPr id="6" name="图片 5"/>
          <p:cNvPicPr>
            <a:picLocks noChangeAspect="1"/>
          </p:cNvPicPr>
          <p:nvPr/>
        </p:nvPicPr>
        <p:blipFill>
          <a:blip r:embed="rId3" cstate="print"/>
          <a:stretch>
            <a:fillRect/>
          </a:stretch>
        </p:blipFill>
        <p:spPr>
          <a:xfrm>
            <a:off x="285720" y="3143248"/>
            <a:ext cx="6628571" cy="3123809"/>
          </a:xfrm>
          <a:prstGeom prst="rect">
            <a:avLst/>
          </a:prstGeom>
        </p:spPr>
      </p:pic>
      <p:sp>
        <p:nvSpPr>
          <p:cNvPr id="8" name="矩形 7"/>
          <p:cNvSpPr/>
          <p:nvPr/>
        </p:nvSpPr>
        <p:spPr bwMode="auto">
          <a:xfrm>
            <a:off x="428596" y="2928934"/>
            <a:ext cx="8429684"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baseline="0" smtClean="0">
              <a:ln>
                <a:noFill/>
              </a:ln>
              <a:solidFill>
                <a:schemeClr val="tx1"/>
              </a:solidFill>
              <a:effectLst/>
              <a:latin typeface="Arial" charset="0"/>
              <a:ea typeface="宋体" pitchFamily="2" charset="-122"/>
            </a:endParaRPr>
          </a:p>
        </p:txBody>
      </p:sp>
      <p:sp>
        <p:nvSpPr>
          <p:cNvPr id="9" name="矩形 8"/>
          <p:cNvSpPr/>
          <p:nvPr/>
        </p:nvSpPr>
        <p:spPr bwMode="auto">
          <a:xfrm>
            <a:off x="428628" y="4357694"/>
            <a:ext cx="8429652" cy="357190"/>
          </a:xfrm>
          <a:prstGeom prst="rect">
            <a:avLst/>
          </a:prstGeom>
          <a:noFill/>
          <a:ln w="3810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smtClean="0"/>
          </a:p>
        </p:txBody>
      </p:sp>
      <p:pic>
        <p:nvPicPr>
          <p:cNvPr id="10" name="图片 9"/>
          <p:cNvPicPr>
            <a:picLocks noChangeAspect="1"/>
          </p:cNvPicPr>
          <p:nvPr/>
        </p:nvPicPr>
        <p:blipFill>
          <a:blip r:embed="rId4" cstate="print"/>
          <a:stretch>
            <a:fillRect/>
          </a:stretch>
        </p:blipFill>
        <p:spPr>
          <a:xfrm>
            <a:off x="1285852" y="1071546"/>
            <a:ext cx="6238488" cy="4525962"/>
          </a:xfrm>
          <a:prstGeom prst="rect">
            <a:avLst/>
          </a:prstGeom>
        </p:spPr>
      </p:pic>
    </p:spTree>
    <p:extLst>
      <p:ext uri="{BB962C8B-B14F-4D97-AF65-F5344CB8AC3E}">
        <p14:creationId xmlns="" xmlns:p14="http://schemas.microsoft.com/office/powerpoint/2010/main" val="3597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nodeType="clickEffect">
                                  <p:stCondLst>
                                    <p:cond delay="0"/>
                                  </p:stCondLst>
                                  <p:childTnLst>
                                    <p:animEffect transition="out" filter="box(in)">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amond(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linux</a:t>
            </a:r>
            <a:r>
              <a:rPr lang="zh-CN" altLang="en-US" dirty="0" smtClean="0"/>
              <a:t>工作集</a:t>
            </a:r>
            <a:endParaRPr lang="zh-CN" altLang="en-US" dirty="0"/>
          </a:p>
        </p:txBody>
      </p:sp>
      <p:sp>
        <p:nvSpPr>
          <p:cNvPr id="3" name="内容占位符 2"/>
          <p:cNvSpPr>
            <a:spLocks noGrp="1"/>
          </p:cNvSpPr>
          <p:nvPr>
            <p:ph sz="half" idx="1"/>
          </p:nvPr>
        </p:nvSpPr>
        <p:spPr>
          <a:xfrm>
            <a:off x="612775" y="1268413"/>
            <a:ext cx="7312025" cy="4525962"/>
          </a:xfrm>
        </p:spPr>
        <p:txBody>
          <a:bodyPr/>
          <a:lstStyle/>
          <a:p>
            <a:r>
              <a:rPr lang="en-US" altLang="zh-CN" dirty="0"/>
              <a:t>Ps</a:t>
            </a:r>
            <a:r>
              <a:rPr lang="zh-CN" altLang="en-US" dirty="0"/>
              <a:t>命令是进程查看</a:t>
            </a:r>
            <a:r>
              <a:rPr lang="zh-CN" altLang="en-US" dirty="0" smtClean="0"/>
              <a:t>命令</a:t>
            </a:r>
            <a:endParaRPr lang="en-US" altLang="zh-CN" dirty="0" smtClean="0"/>
          </a:p>
          <a:p>
            <a:r>
              <a:rPr lang="en-US" altLang="zh-CN" dirty="0" smtClean="0"/>
              <a:t>RSS</a:t>
            </a:r>
            <a:r>
              <a:rPr lang="zh-CN" altLang="en-US" dirty="0" smtClean="0"/>
              <a:t>进程</a:t>
            </a:r>
            <a:r>
              <a:rPr lang="zh-CN" altLang="en-US" dirty="0"/>
              <a:t>使用的驻留集大小或者是实际内存的大小，</a:t>
            </a:r>
            <a:r>
              <a:rPr lang="en-US" altLang="zh-CN" dirty="0"/>
              <a:t>Kbytes</a:t>
            </a:r>
            <a:r>
              <a:rPr lang="zh-CN" altLang="en-US" dirty="0"/>
              <a:t>字节。</a:t>
            </a:r>
          </a:p>
        </p:txBody>
      </p:sp>
      <p:pic>
        <p:nvPicPr>
          <p:cNvPr id="7" name="图片 6"/>
          <p:cNvPicPr>
            <a:picLocks noChangeAspect="1"/>
          </p:cNvPicPr>
          <p:nvPr/>
        </p:nvPicPr>
        <p:blipFill rotWithShape="1">
          <a:blip r:embed="rId2" cstate="print"/>
          <a:srcRect r="20217"/>
          <a:stretch/>
        </p:blipFill>
        <p:spPr>
          <a:xfrm>
            <a:off x="396922" y="2789699"/>
            <a:ext cx="6907304" cy="768991"/>
          </a:xfrm>
          <a:prstGeom prst="rect">
            <a:avLst/>
          </a:prstGeom>
        </p:spPr>
      </p:pic>
    </p:spTree>
    <p:extLst>
      <p:ext uri="{BB962C8B-B14F-4D97-AF65-F5344CB8AC3E}">
        <p14:creationId xmlns="" xmlns:p14="http://schemas.microsoft.com/office/powerpoint/2010/main" val="39003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2"/>
          <p:cNvSpPr>
            <a:spLocks/>
          </p:cNvSpPr>
          <p:nvPr/>
        </p:nvSpPr>
        <p:spPr bwMode="auto">
          <a:xfrm>
            <a:off x="4191000" y="1927225"/>
            <a:ext cx="2768600" cy="609600"/>
          </a:xfrm>
          <a:custGeom>
            <a:avLst/>
            <a:gdLst>
              <a:gd name="T0" fmla="*/ 524192500 w 1744"/>
              <a:gd name="T1" fmla="*/ 120967500 h 384"/>
              <a:gd name="T2" fmla="*/ 40322500 w 1744"/>
              <a:gd name="T3" fmla="*/ 120967500 h 384"/>
              <a:gd name="T4" fmla="*/ 524192500 w 1744"/>
              <a:gd name="T5" fmla="*/ 846772500 h 384"/>
              <a:gd name="T6" fmla="*/ 2147483647 w 1744"/>
              <a:gd name="T7" fmla="*/ 846772500 h 384"/>
              <a:gd name="T8" fmla="*/ 2147483647 w 1744"/>
              <a:gd name="T9" fmla="*/ 36290250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4" h="384">
                <a:moveTo>
                  <a:pt x="208" y="48"/>
                </a:moveTo>
                <a:cubicBezTo>
                  <a:pt x="112" y="24"/>
                  <a:pt x="16" y="0"/>
                  <a:pt x="16" y="48"/>
                </a:cubicBezTo>
                <a:cubicBezTo>
                  <a:pt x="16" y="96"/>
                  <a:pt x="0" y="288"/>
                  <a:pt x="208" y="336"/>
                </a:cubicBezTo>
                <a:cubicBezTo>
                  <a:pt x="416" y="384"/>
                  <a:pt x="1008" y="368"/>
                  <a:pt x="1264" y="336"/>
                </a:cubicBezTo>
                <a:cubicBezTo>
                  <a:pt x="1520" y="304"/>
                  <a:pt x="1632" y="224"/>
                  <a:pt x="1744" y="144"/>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1" name="Rectangle 3"/>
          <p:cNvSpPr>
            <a:spLocks noGrp="1" noChangeArrowheads="1"/>
          </p:cNvSpPr>
          <p:nvPr>
            <p:ph type="title"/>
          </p:nvPr>
        </p:nvSpPr>
        <p:spPr>
          <a:xfrm>
            <a:off x="381000" y="304800"/>
            <a:ext cx="8229600" cy="676275"/>
          </a:xfrm>
        </p:spPr>
        <p:txBody>
          <a:bodyPr/>
          <a:lstStyle/>
          <a:p>
            <a:pPr eaLnBrk="1" hangingPunct="1"/>
            <a:r>
              <a:rPr lang="zh-CN" altLang="zh-CN" smtClean="0">
                <a:sym typeface="Symbol" pitchFamily="18" charset="2"/>
              </a:rPr>
              <a:t>两种置换策略</a:t>
            </a:r>
          </a:p>
        </p:txBody>
      </p:sp>
      <p:grpSp>
        <p:nvGrpSpPr>
          <p:cNvPr id="32772" name="Group 5"/>
          <p:cNvGrpSpPr>
            <a:grpSpLocks/>
          </p:cNvGrpSpPr>
          <p:nvPr/>
        </p:nvGrpSpPr>
        <p:grpSpPr bwMode="auto">
          <a:xfrm>
            <a:off x="4419600" y="1539875"/>
            <a:ext cx="4191000" cy="2139950"/>
            <a:chOff x="2400" y="2924"/>
            <a:chExt cx="2640" cy="1348"/>
          </a:xfrm>
        </p:grpSpPr>
        <p:sp>
          <p:nvSpPr>
            <p:cNvPr id="32804" name="Rectangle 6"/>
            <p:cNvSpPr>
              <a:spLocks noChangeArrowheads="1"/>
            </p:cNvSpPr>
            <p:nvPr/>
          </p:nvSpPr>
          <p:spPr bwMode="auto">
            <a:xfrm>
              <a:off x="2400" y="3072"/>
              <a:ext cx="336" cy="288"/>
            </a:xfrm>
            <a:prstGeom prst="rect">
              <a:avLst/>
            </a:prstGeom>
            <a:solidFill>
              <a:srgbClr val="CC3300"/>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05" name="Rectangle 7"/>
            <p:cNvSpPr>
              <a:spLocks noChangeArrowheads="1"/>
            </p:cNvSpPr>
            <p:nvPr/>
          </p:nvSpPr>
          <p:spPr bwMode="auto">
            <a:xfrm>
              <a:off x="2880" y="3072"/>
              <a:ext cx="336" cy="288"/>
            </a:xfrm>
            <a:prstGeom prst="rect">
              <a:avLst/>
            </a:prstGeom>
            <a:solidFill>
              <a:srgbClr val="FFFF00"/>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06" name="Rectangle 8"/>
            <p:cNvSpPr>
              <a:spLocks noChangeArrowheads="1"/>
            </p:cNvSpPr>
            <p:nvPr/>
          </p:nvSpPr>
          <p:spPr bwMode="auto">
            <a:xfrm>
              <a:off x="3360" y="3072"/>
              <a:ext cx="336" cy="288"/>
            </a:xfrm>
            <a:prstGeom prst="rect">
              <a:avLst/>
            </a:prstGeom>
            <a:solidFill>
              <a:schemeClr val="accent1"/>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07" name="Rectangle 9"/>
            <p:cNvSpPr>
              <a:spLocks noChangeArrowheads="1"/>
            </p:cNvSpPr>
            <p:nvPr/>
          </p:nvSpPr>
          <p:spPr bwMode="auto">
            <a:xfrm>
              <a:off x="3840" y="3072"/>
              <a:ext cx="336" cy="288"/>
            </a:xfrm>
            <a:prstGeom prst="rect">
              <a:avLst/>
            </a:prstGeom>
            <a:solidFill>
              <a:srgbClr val="CCFF66"/>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08" name="Line 10"/>
            <p:cNvSpPr>
              <a:spLocks noChangeShapeType="1"/>
            </p:cNvSpPr>
            <p:nvPr/>
          </p:nvSpPr>
          <p:spPr bwMode="auto">
            <a:xfrm flipH="1">
              <a:off x="3552" y="3216"/>
              <a:ext cx="384" cy="0"/>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09" name="Line 11"/>
            <p:cNvSpPr>
              <a:spLocks noChangeShapeType="1"/>
            </p:cNvSpPr>
            <p:nvPr/>
          </p:nvSpPr>
          <p:spPr bwMode="auto">
            <a:xfrm flipH="1">
              <a:off x="3072" y="3216"/>
              <a:ext cx="384" cy="0"/>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0" name="Line 12"/>
            <p:cNvSpPr>
              <a:spLocks noChangeShapeType="1"/>
            </p:cNvSpPr>
            <p:nvPr/>
          </p:nvSpPr>
          <p:spPr bwMode="auto">
            <a:xfrm flipH="1">
              <a:off x="2544" y="3216"/>
              <a:ext cx="384" cy="0"/>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1" name="Text Box 13"/>
            <p:cNvSpPr txBox="1">
              <a:spLocks noChangeArrowheads="1"/>
            </p:cNvSpPr>
            <p:nvPr/>
          </p:nvSpPr>
          <p:spPr bwMode="auto">
            <a:xfrm>
              <a:off x="4268" y="2924"/>
              <a:ext cx="508" cy="296"/>
            </a:xfrm>
            <a:prstGeom prst="rect">
              <a:avLst/>
            </a:prstGeom>
            <a:noFill/>
            <a:ln w="12700">
              <a:solidFill>
                <a:srgbClr val="FF33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FF0000"/>
                  </a:solidFill>
                  <a:latin typeface="Comic Sans MS" pitchFamily="66" charset="0"/>
                </a:rPr>
                <a:t>使用</a:t>
              </a:r>
            </a:p>
          </p:txBody>
        </p:sp>
        <p:sp>
          <p:nvSpPr>
            <p:cNvPr id="32812" name="Line 14"/>
            <p:cNvSpPr>
              <a:spLocks noChangeShapeType="1"/>
            </p:cNvSpPr>
            <p:nvPr/>
          </p:nvSpPr>
          <p:spPr bwMode="auto">
            <a:xfrm>
              <a:off x="3024" y="3312"/>
              <a:ext cx="1584" cy="240"/>
            </a:xfrm>
            <a:prstGeom prst="line">
              <a:avLst/>
            </a:prstGeom>
            <a:noFill/>
            <a:ln w="3810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813" name="Rectangle 15"/>
            <p:cNvSpPr>
              <a:spLocks noChangeArrowheads="1"/>
            </p:cNvSpPr>
            <p:nvPr/>
          </p:nvSpPr>
          <p:spPr bwMode="auto">
            <a:xfrm>
              <a:off x="4608" y="3408"/>
              <a:ext cx="432" cy="192"/>
            </a:xfrm>
            <a:prstGeom prst="rect">
              <a:avLst/>
            </a:prstGeom>
            <a:solidFill>
              <a:srgbClr val="FFFF00"/>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14" name="Text Box 16"/>
            <p:cNvSpPr txBox="1">
              <a:spLocks noChangeArrowheads="1"/>
            </p:cNvSpPr>
            <p:nvPr/>
          </p:nvSpPr>
          <p:spPr bwMode="auto">
            <a:xfrm>
              <a:off x="3984" y="3840"/>
              <a:ext cx="799"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F0C1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olidFill>
                    <a:srgbClr val="FF0000"/>
                  </a:solidFill>
                </a:rPr>
                <a:t>free list</a:t>
              </a:r>
            </a:p>
          </p:txBody>
        </p:sp>
        <p:sp>
          <p:nvSpPr>
            <p:cNvPr id="32815" name="Rectangle 17"/>
            <p:cNvSpPr>
              <a:spLocks noChangeArrowheads="1"/>
            </p:cNvSpPr>
            <p:nvPr/>
          </p:nvSpPr>
          <p:spPr bwMode="auto">
            <a:xfrm>
              <a:off x="4608" y="3744"/>
              <a:ext cx="432" cy="192"/>
            </a:xfrm>
            <a:prstGeom prst="rect">
              <a:avLst/>
            </a:prstGeom>
            <a:solidFill>
              <a:schemeClr val="folHlink"/>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16" name="Rectangle 18"/>
            <p:cNvSpPr>
              <a:spLocks noChangeArrowheads="1"/>
            </p:cNvSpPr>
            <p:nvPr/>
          </p:nvSpPr>
          <p:spPr bwMode="auto">
            <a:xfrm>
              <a:off x="4608" y="4080"/>
              <a:ext cx="432" cy="192"/>
            </a:xfrm>
            <a:prstGeom prst="rect">
              <a:avLst/>
            </a:prstGeom>
            <a:solidFill>
              <a:schemeClr val="folHlink"/>
            </a:solidFill>
            <a:ln w="38100">
              <a:solidFill>
                <a:srgbClr val="0F0C1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17" name="Line 19"/>
            <p:cNvSpPr>
              <a:spLocks noChangeShapeType="1"/>
            </p:cNvSpPr>
            <p:nvPr/>
          </p:nvSpPr>
          <p:spPr bwMode="auto">
            <a:xfrm>
              <a:off x="4800" y="3504"/>
              <a:ext cx="0" cy="336"/>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8" name="Line 20"/>
            <p:cNvSpPr>
              <a:spLocks noChangeShapeType="1"/>
            </p:cNvSpPr>
            <p:nvPr/>
          </p:nvSpPr>
          <p:spPr bwMode="auto">
            <a:xfrm>
              <a:off x="4800" y="3888"/>
              <a:ext cx="0" cy="336"/>
            </a:xfrm>
            <a:prstGeom prst="line">
              <a:avLst/>
            </a:prstGeom>
            <a:noFill/>
            <a:ln w="38100">
              <a:solidFill>
                <a:srgbClr val="0F0C1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819" name="Freeform 21"/>
            <p:cNvSpPr>
              <a:spLocks/>
            </p:cNvSpPr>
            <p:nvPr/>
          </p:nvSpPr>
          <p:spPr bwMode="auto">
            <a:xfrm>
              <a:off x="4176" y="3216"/>
              <a:ext cx="656" cy="240"/>
            </a:xfrm>
            <a:custGeom>
              <a:avLst/>
              <a:gdLst>
                <a:gd name="T0" fmla="*/ 1646 w 224"/>
                <a:gd name="T1" fmla="*/ 92 h 624"/>
                <a:gd name="T2" fmla="*/ 1646 w 224"/>
                <a:gd name="T3" fmla="*/ 14 h 624"/>
                <a:gd name="T4" fmla="*/ 0 w 224"/>
                <a:gd name="T5" fmla="*/ 7 h 624"/>
                <a:gd name="T6" fmla="*/ 0 60000 65536"/>
                <a:gd name="T7" fmla="*/ 0 60000 65536"/>
                <a:gd name="T8" fmla="*/ 0 60000 65536"/>
              </a:gdLst>
              <a:ahLst/>
              <a:cxnLst>
                <a:cxn ang="T6">
                  <a:pos x="T0" y="T1"/>
                </a:cxn>
                <a:cxn ang="T7">
                  <a:pos x="T2" y="T3"/>
                </a:cxn>
                <a:cxn ang="T8">
                  <a:pos x="T4" y="T5"/>
                </a:cxn>
              </a:cxnLst>
              <a:rect l="0" t="0" r="r" b="b"/>
              <a:pathLst>
                <a:path w="224" h="624">
                  <a:moveTo>
                    <a:pt x="192" y="624"/>
                  </a:moveTo>
                  <a:cubicBezTo>
                    <a:pt x="208" y="408"/>
                    <a:pt x="224" y="192"/>
                    <a:pt x="192" y="96"/>
                  </a:cubicBezTo>
                  <a:cubicBezTo>
                    <a:pt x="160" y="0"/>
                    <a:pt x="80" y="24"/>
                    <a:pt x="0" y="48"/>
                  </a:cubicBezTo>
                </a:path>
              </a:pathLst>
            </a:custGeom>
            <a:noFill/>
            <a:ln w="38100" cap="flat" cmpd="sng">
              <a:solidFill>
                <a:srgbClr val="FF33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820" name="Text Box 22"/>
            <p:cNvSpPr txBox="1">
              <a:spLocks noChangeArrowheads="1"/>
            </p:cNvSpPr>
            <p:nvPr/>
          </p:nvSpPr>
          <p:spPr bwMode="auto">
            <a:xfrm>
              <a:off x="3694" y="3452"/>
              <a:ext cx="508" cy="296"/>
            </a:xfrm>
            <a:prstGeom prst="rect">
              <a:avLst/>
            </a:prstGeom>
            <a:noFill/>
            <a:ln w="12700">
              <a:solidFill>
                <a:srgbClr val="FF33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olidFill>
                    <a:srgbClr val="FF0000"/>
                  </a:solidFill>
                  <a:latin typeface="Comic Sans MS" pitchFamily="66" charset="0"/>
                </a:rPr>
                <a:t>回收</a:t>
              </a:r>
            </a:p>
          </p:txBody>
        </p:sp>
      </p:grpSp>
      <p:sp>
        <p:nvSpPr>
          <p:cNvPr id="471063" name="Rectangle 23"/>
          <p:cNvSpPr>
            <a:spLocks noChangeArrowheads="1"/>
          </p:cNvSpPr>
          <p:nvPr/>
        </p:nvSpPr>
        <p:spPr bwMode="auto">
          <a:xfrm>
            <a:off x="2765425" y="2308225"/>
            <a:ext cx="598488" cy="73025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D</a:t>
            </a:r>
          </a:p>
        </p:txBody>
      </p:sp>
      <p:grpSp>
        <p:nvGrpSpPr>
          <p:cNvPr id="471064" name="Group 24"/>
          <p:cNvGrpSpPr>
            <a:grpSpLocks/>
          </p:cNvGrpSpPr>
          <p:nvPr/>
        </p:nvGrpSpPr>
        <p:grpSpPr bwMode="auto">
          <a:xfrm>
            <a:off x="1295400" y="2308225"/>
            <a:ext cx="685800" cy="2174875"/>
            <a:chOff x="2824" y="1222"/>
            <a:chExt cx="432" cy="1370"/>
          </a:xfrm>
        </p:grpSpPr>
        <p:sp>
          <p:nvSpPr>
            <p:cNvPr id="32794" name="Rectangle 25"/>
            <p:cNvSpPr>
              <a:spLocks noChangeArrowheads="1"/>
            </p:cNvSpPr>
            <p:nvPr/>
          </p:nvSpPr>
          <p:spPr bwMode="auto">
            <a:xfrm>
              <a:off x="2829" y="1222"/>
              <a:ext cx="378" cy="46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buFont typeface="Wingdings" pitchFamily="2" charset="2"/>
                <a:buNone/>
              </a:pPr>
              <a:r>
                <a:rPr lang="en-US" altLang="zh-CN" sz="2400"/>
                <a:t>B</a:t>
              </a:r>
            </a:p>
          </p:txBody>
        </p:sp>
        <p:grpSp>
          <p:nvGrpSpPr>
            <p:cNvPr id="32795" name="Group 26"/>
            <p:cNvGrpSpPr>
              <a:grpSpLocks/>
            </p:cNvGrpSpPr>
            <p:nvPr/>
          </p:nvGrpSpPr>
          <p:grpSpPr bwMode="auto">
            <a:xfrm>
              <a:off x="2824" y="1490"/>
              <a:ext cx="432" cy="1102"/>
              <a:chOff x="1260" y="1872"/>
              <a:chExt cx="432" cy="1102"/>
            </a:xfrm>
          </p:grpSpPr>
          <p:sp>
            <p:nvSpPr>
              <p:cNvPr id="32796" name="Rectangle 27"/>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797" name="Text Box 28"/>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B</a:t>
                </a:r>
              </a:p>
            </p:txBody>
          </p:sp>
          <p:sp>
            <p:nvSpPr>
              <p:cNvPr id="32798" name="Rectangle 29"/>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799" name="Rectangle 30"/>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800" name="Text Box 31"/>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C</a:t>
                </a:r>
              </a:p>
            </p:txBody>
          </p:sp>
          <p:sp>
            <p:nvSpPr>
              <p:cNvPr id="32801" name="Text Box 32"/>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32802" name="Line 33"/>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Line 34"/>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71075" name="Group 35"/>
          <p:cNvGrpSpPr>
            <a:grpSpLocks/>
          </p:cNvGrpSpPr>
          <p:nvPr/>
        </p:nvGrpSpPr>
        <p:grpSpPr bwMode="auto">
          <a:xfrm>
            <a:off x="2743200" y="2733675"/>
            <a:ext cx="685800" cy="1749425"/>
            <a:chOff x="1260" y="1872"/>
            <a:chExt cx="432" cy="1102"/>
          </a:xfrm>
        </p:grpSpPr>
        <p:sp>
          <p:nvSpPr>
            <p:cNvPr id="32786" name="Rectangle 36"/>
            <p:cNvSpPr>
              <a:spLocks noChangeArrowheads="1"/>
            </p:cNvSpPr>
            <p:nvPr/>
          </p:nvSpPr>
          <p:spPr bwMode="auto">
            <a:xfrm>
              <a:off x="1290" y="211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787" name="Text Box 37"/>
            <p:cNvSpPr txBox="1">
              <a:spLocks noChangeArrowheads="1"/>
            </p:cNvSpPr>
            <p:nvPr/>
          </p:nvSpPr>
          <p:spPr bwMode="auto">
            <a:xfrm>
              <a:off x="1290" y="2110"/>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D</a:t>
              </a:r>
            </a:p>
          </p:txBody>
        </p:sp>
        <p:sp>
          <p:nvSpPr>
            <p:cNvPr id="32788" name="Rectangle 38"/>
            <p:cNvSpPr>
              <a:spLocks noChangeArrowheads="1"/>
            </p:cNvSpPr>
            <p:nvPr/>
          </p:nvSpPr>
          <p:spPr bwMode="auto">
            <a:xfrm>
              <a:off x="1290" y="2400"/>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789" name="Rectangle 39"/>
            <p:cNvSpPr>
              <a:spLocks noChangeArrowheads="1"/>
            </p:cNvSpPr>
            <p:nvPr/>
          </p:nvSpPr>
          <p:spPr bwMode="auto">
            <a:xfrm>
              <a:off x="1290" y="2686"/>
              <a:ext cx="366" cy="288"/>
            </a:xfrm>
            <a:prstGeom prst="rect">
              <a:avLst/>
            </a:prstGeom>
            <a:solidFill>
              <a:srgbClr val="99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2790" name="Text Box 40"/>
            <p:cNvSpPr txBox="1">
              <a:spLocks noChangeArrowheads="1"/>
            </p:cNvSpPr>
            <p:nvPr/>
          </p:nvSpPr>
          <p:spPr bwMode="auto">
            <a:xfrm>
              <a:off x="1290" y="2686"/>
              <a:ext cx="36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A</a:t>
              </a:r>
            </a:p>
          </p:txBody>
        </p:sp>
        <p:sp>
          <p:nvSpPr>
            <p:cNvPr id="32791" name="Text Box 41"/>
            <p:cNvSpPr txBox="1">
              <a:spLocks noChangeArrowheads="1"/>
            </p:cNvSpPr>
            <p:nvPr/>
          </p:nvSpPr>
          <p:spPr bwMode="auto">
            <a:xfrm>
              <a:off x="1260" y="2400"/>
              <a:ext cx="4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sym typeface="Symbol" pitchFamily="18" charset="2"/>
                </a:rPr>
                <a:t>B</a:t>
              </a:r>
            </a:p>
          </p:txBody>
        </p:sp>
        <p:sp>
          <p:nvSpPr>
            <p:cNvPr id="32792" name="Line 42"/>
            <p:cNvSpPr>
              <a:spLocks noChangeShapeType="1"/>
            </p:cNvSpPr>
            <p:nvPr/>
          </p:nvSpPr>
          <p:spPr bwMode="auto">
            <a:xfrm flipV="1">
              <a:off x="1288"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3" name="Line 43"/>
            <p:cNvSpPr>
              <a:spLocks noChangeShapeType="1"/>
            </p:cNvSpPr>
            <p:nvPr/>
          </p:nvSpPr>
          <p:spPr bwMode="auto">
            <a:xfrm flipV="1">
              <a:off x="1656" y="1872"/>
              <a:ext cx="0" cy="24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084" name="Rectangle 44"/>
          <p:cNvSpPr>
            <a:spLocks noChangeArrowheads="1"/>
          </p:cNvSpPr>
          <p:nvPr/>
        </p:nvSpPr>
        <p:spPr bwMode="auto">
          <a:xfrm>
            <a:off x="3657600" y="349250"/>
            <a:ext cx="41084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zh-CN" sz="3600">
                <a:solidFill>
                  <a:srgbClr val="FF0000"/>
                </a:solidFill>
                <a:sym typeface="Symbol" pitchFamily="18" charset="2"/>
              </a:rPr>
              <a:t>全局置换  局部置换</a:t>
            </a:r>
            <a:endParaRPr lang="zh-CN" altLang="en-US" sz="3600">
              <a:solidFill>
                <a:srgbClr val="FF0000"/>
              </a:solidFill>
              <a:sym typeface="Symbol" pitchFamily="18" charset="2"/>
            </a:endParaRPr>
          </a:p>
        </p:txBody>
      </p:sp>
      <p:sp>
        <p:nvSpPr>
          <p:cNvPr id="471088" name="AutoShape 48"/>
          <p:cNvSpPr>
            <a:spLocks noChangeArrowheads="1"/>
          </p:cNvSpPr>
          <p:nvPr/>
        </p:nvSpPr>
        <p:spPr bwMode="auto">
          <a:xfrm>
            <a:off x="2133600" y="3451225"/>
            <a:ext cx="457200" cy="228600"/>
          </a:xfrm>
          <a:prstGeom prst="rightArrow">
            <a:avLst>
              <a:gd name="adj1" fmla="val 50000"/>
              <a:gd name="adj2" fmla="val 50000"/>
            </a:avLst>
          </a:prstGeom>
          <a:solidFill>
            <a:srgbClr val="FF3300"/>
          </a:solidFill>
          <a:ln w="9525" algn="ctr">
            <a:solidFill>
              <a:srgbClr val="FF33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71089" name="AutoShape 49"/>
          <p:cNvSpPr>
            <a:spLocks noChangeArrowheads="1"/>
          </p:cNvSpPr>
          <p:nvPr/>
        </p:nvSpPr>
        <p:spPr bwMode="auto">
          <a:xfrm rot="10800000">
            <a:off x="3733800" y="3146425"/>
            <a:ext cx="1600200" cy="1295400"/>
          </a:xfrm>
          <a:prstGeom prst="wedgeRoundRectCallout">
            <a:avLst>
              <a:gd name="adj1" fmla="val 79560"/>
              <a:gd name="adj2" fmla="val 3210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只能淘汰进程自己的页面</a:t>
            </a:r>
          </a:p>
        </p:txBody>
      </p:sp>
      <p:sp>
        <p:nvSpPr>
          <p:cNvPr id="471090" name="AutoShape 50"/>
          <p:cNvSpPr>
            <a:spLocks noChangeArrowheads="1"/>
          </p:cNvSpPr>
          <p:nvPr/>
        </p:nvSpPr>
        <p:spPr bwMode="auto">
          <a:xfrm rot="10800000">
            <a:off x="5410200" y="3146425"/>
            <a:ext cx="1600200" cy="1295400"/>
          </a:xfrm>
          <a:prstGeom prst="wedgeRoundRectCallout">
            <a:avLst>
              <a:gd name="adj1" fmla="val 49898"/>
              <a:gd name="adj2" fmla="val 12377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可以淘汰别的进程的页面</a:t>
            </a:r>
          </a:p>
        </p:txBody>
      </p:sp>
      <p:grpSp>
        <p:nvGrpSpPr>
          <p:cNvPr id="471091" name="Group 51"/>
          <p:cNvGrpSpPr>
            <a:grpSpLocks/>
          </p:cNvGrpSpPr>
          <p:nvPr/>
        </p:nvGrpSpPr>
        <p:grpSpPr bwMode="auto">
          <a:xfrm>
            <a:off x="685800" y="4600575"/>
            <a:ext cx="7543800" cy="603250"/>
            <a:chOff x="624" y="3680"/>
            <a:chExt cx="4752" cy="380"/>
          </a:xfrm>
        </p:grpSpPr>
        <p:sp>
          <p:nvSpPr>
            <p:cNvPr id="32784" name="Rectangle 52"/>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全局置换</a:t>
              </a:r>
              <a:r>
                <a:rPr lang="en-US" altLang="zh-CN" sz="2400"/>
                <a:t>: </a:t>
              </a:r>
              <a:r>
                <a:rPr lang="zh-CN" altLang="en-US" sz="2400">
                  <a:solidFill>
                    <a:srgbClr val="FF0000"/>
                  </a:solidFill>
                </a:rPr>
                <a:t>实现简单</a:t>
              </a:r>
            </a:p>
          </p:txBody>
        </p:sp>
        <p:pic>
          <p:nvPicPr>
            <p:cNvPr id="32785" name="Picture 53"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71094" name="Group 54"/>
          <p:cNvGrpSpPr>
            <a:grpSpLocks/>
          </p:cNvGrpSpPr>
          <p:nvPr/>
        </p:nvGrpSpPr>
        <p:grpSpPr bwMode="auto">
          <a:xfrm>
            <a:off x="685800" y="5133975"/>
            <a:ext cx="7543800" cy="1114425"/>
            <a:chOff x="624" y="3680"/>
            <a:chExt cx="4752" cy="702"/>
          </a:xfrm>
        </p:grpSpPr>
        <p:sp>
          <p:nvSpPr>
            <p:cNvPr id="32782" name="Rectangle 55"/>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但全局置换不能实现公平、保护</a:t>
              </a:r>
              <a:r>
                <a:rPr lang="en-US" altLang="zh-CN" sz="2400"/>
                <a:t>: </a:t>
              </a:r>
              <a:r>
                <a:rPr lang="zh-CN" altLang="en-US" sz="2400">
                  <a:solidFill>
                    <a:srgbClr val="FF0000"/>
                  </a:solidFill>
                </a:rPr>
                <a:t>一个经过巧妙优化的程序里会出现大量</a:t>
              </a:r>
              <a:r>
                <a:rPr lang="en-US" altLang="zh-CN" sz="2400">
                  <a:solidFill>
                    <a:srgbClr val="FF0000"/>
                  </a:solidFill>
                </a:rPr>
                <a:t>goto</a:t>
              </a:r>
              <a:r>
                <a:rPr lang="zh-CN" altLang="en-US" sz="2400">
                  <a:solidFill>
                    <a:srgbClr val="FF0000"/>
                  </a:solidFill>
                </a:rPr>
                <a:t>，则</a:t>
              </a:r>
              <a:r>
                <a:rPr lang="en-US" altLang="zh-CN" sz="2400">
                  <a:solidFill>
                    <a:srgbClr val="FF0000"/>
                  </a:solidFill>
                </a:rPr>
                <a:t>…</a:t>
              </a:r>
            </a:p>
          </p:txBody>
        </p:sp>
        <p:pic>
          <p:nvPicPr>
            <p:cNvPr id="32783" name="Picture 5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064"/>
                                        </p:tgtEl>
                                        <p:attrNameLst>
                                          <p:attrName>style.visibility</p:attrName>
                                        </p:attrNameLst>
                                      </p:cBhvr>
                                      <p:to>
                                        <p:strVal val="visible"/>
                                      </p:to>
                                    </p:set>
                                    <p:animEffect transition="in" filter="dissolve">
                                      <p:cBhvr>
                                        <p:cTn id="7" dur="500"/>
                                        <p:tgtEl>
                                          <p:spTgt spid="471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7106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471088"/>
                                        </p:tgtEl>
                                        <p:attrNameLst>
                                          <p:attrName>style.visibility</p:attrName>
                                        </p:attrNameLst>
                                      </p:cBhvr>
                                      <p:to>
                                        <p:strVal val="visible"/>
                                      </p:to>
                                    </p:set>
                                    <p:anim calcmode="lin" valueType="num">
                                      <p:cBhvr>
                                        <p:cTn id="16" dur="500" fill="hold"/>
                                        <p:tgtEl>
                                          <p:spTgt spid="471088"/>
                                        </p:tgtEl>
                                        <p:attrNameLst>
                                          <p:attrName>ppt_x</p:attrName>
                                        </p:attrNameLst>
                                      </p:cBhvr>
                                      <p:tavLst>
                                        <p:tav tm="0">
                                          <p:val>
                                            <p:strVal val="#ppt_x-#ppt_w/2"/>
                                          </p:val>
                                        </p:tav>
                                        <p:tav tm="100000">
                                          <p:val>
                                            <p:strVal val="#ppt_x"/>
                                          </p:val>
                                        </p:tav>
                                      </p:tavLst>
                                    </p:anim>
                                    <p:anim calcmode="lin" valueType="num">
                                      <p:cBhvr>
                                        <p:cTn id="17" dur="500" fill="hold"/>
                                        <p:tgtEl>
                                          <p:spTgt spid="471088"/>
                                        </p:tgtEl>
                                        <p:attrNameLst>
                                          <p:attrName>ppt_y</p:attrName>
                                        </p:attrNameLst>
                                      </p:cBhvr>
                                      <p:tavLst>
                                        <p:tav tm="0">
                                          <p:val>
                                            <p:strVal val="#ppt_y"/>
                                          </p:val>
                                        </p:tav>
                                        <p:tav tm="100000">
                                          <p:val>
                                            <p:strVal val="#ppt_y"/>
                                          </p:val>
                                        </p:tav>
                                      </p:tavLst>
                                    </p:anim>
                                    <p:anim calcmode="lin" valueType="num">
                                      <p:cBhvr>
                                        <p:cTn id="18" dur="500" fill="hold"/>
                                        <p:tgtEl>
                                          <p:spTgt spid="471088"/>
                                        </p:tgtEl>
                                        <p:attrNameLst>
                                          <p:attrName>ppt_w</p:attrName>
                                        </p:attrNameLst>
                                      </p:cBhvr>
                                      <p:tavLst>
                                        <p:tav tm="0">
                                          <p:val>
                                            <p:fltVal val="0"/>
                                          </p:val>
                                        </p:tav>
                                        <p:tav tm="100000">
                                          <p:val>
                                            <p:strVal val="#ppt_w"/>
                                          </p:val>
                                        </p:tav>
                                      </p:tavLst>
                                    </p:anim>
                                    <p:anim calcmode="lin" valueType="num">
                                      <p:cBhvr>
                                        <p:cTn id="19" dur="500" fill="hold"/>
                                        <p:tgtEl>
                                          <p:spTgt spid="471088"/>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471075"/>
                                        </p:tgtEl>
                                        <p:attrNameLst>
                                          <p:attrName>style.visibility</p:attrName>
                                        </p:attrNameLst>
                                      </p:cBhvr>
                                      <p:to>
                                        <p:strVal val="visible"/>
                                      </p:to>
                                    </p:set>
                                    <p:animEffect transition="in" filter="dissolve">
                                      <p:cBhvr>
                                        <p:cTn id="24" dur="500"/>
                                        <p:tgtEl>
                                          <p:spTgt spid="47107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71089"/>
                                        </p:tgtEl>
                                        <p:attrNameLst>
                                          <p:attrName>style.visibility</p:attrName>
                                        </p:attrNameLst>
                                      </p:cBhvr>
                                      <p:to>
                                        <p:strVal val="visible"/>
                                      </p:to>
                                    </p:set>
                                    <p:animEffect transition="in" filter="dissolve">
                                      <p:cBhvr>
                                        <p:cTn id="29" dur="500"/>
                                        <p:tgtEl>
                                          <p:spTgt spid="4710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71090"/>
                                        </p:tgtEl>
                                        <p:attrNameLst>
                                          <p:attrName>style.visibility</p:attrName>
                                        </p:attrNameLst>
                                      </p:cBhvr>
                                      <p:to>
                                        <p:strVal val="visible"/>
                                      </p:to>
                                    </p:set>
                                    <p:animEffect transition="in" filter="dissolve">
                                      <p:cBhvr>
                                        <p:cTn id="34" dur="500"/>
                                        <p:tgtEl>
                                          <p:spTgt spid="4710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71084"/>
                                        </p:tgtEl>
                                        <p:attrNameLst>
                                          <p:attrName>style.visibility</p:attrName>
                                        </p:attrNameLst>
                                      </p:cBhvr>
                                      <p:to>
                                        <p:strVal val="visible"/>
                                      </p:to>
                                    </p:set>
                                    <p:animEffect transition="in" filter="dissolve">
                                      <p:cBhvr>
                                        <p:cTn id="39" dur="500"/>
                                        <p:tgtEl>
                                          <p:spTgt spid="4710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471091"/>
                                        </p:tgtEl>
                                        <p:attrNameLst>
                                          <p:attrName>style.visibility</p:attrName>
                                        </p:attrNameLst>
                                      </p:cBhvr>
                                      <p:to>
                                        <p:strVal val="visible"/>
                                      </p:to>
                                    </p:set>
                                    <p:animEffect transition="in" filter="dissolve">
                                      <p:cBhvr>
                                        <p:cTn id="44" dur="500"/>
                                        <p:tgtEl>
                                          <p:spTgt spid="4710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471094"/>
                                        </p:tgtEl>
                                        <p:attrNameLst>
                                          <p:attrName>style.visibility</p:attrName>
                                        </p:attrNameLst>
                                      </p:cBhvr>
                                      <p:to>
                                        <p:strVal val="visible"/>
                                      </p:to>
                                    </p:set>
                                    <p:animEffect transition="in" filter="dissolve">
                                      <p:cBhvr>
                                        <p:cTn id="49" dur="500"/>
                                        <p:tgtEl>
                                          <p:spTgt spid="47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4" grpId="0"/>
      <p:bldP spid="471088" grpId="0" animBg="1"/>
      <p:bldP spid="471089" grpId="0" animBg="1"/>
      <p:bldP spid="47109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Linux</a:t>
            </a:r>
            <a:r>
              <a:rPr lang="zh-CN" altLang="en-US" dirty="0" smtClean="0"/>
              <a:t>页面置换控制</a:t>
            </a:r>
            <a:endParaRPr lang="zh-CN" altLang="en-US" dirty="0"/>
          </a:p>
        </p:txBody>
      </p:sp>
      <p:sp>
        <p:nvSpPr>
          <p:cNvPr id="3" name="内容占位符 2"/>
          <p:cNvSpPr>
            <a:spLocks noGrp="1"/>
          </p:cNvSpPr>
          <p:nvPr>
            <p:ph sz="half" idx="1"/>
          </p:nvPr>
        </p:nvSpPr>
        <p:spPr>
          <a:xfrm>
            <a:off x="612775" y="1268412"/>
            <a:ext cx="7693025" cy="5089545"/>
          </a:xfrm>
        </p:spPr>
        <p:txBody>
          <a:bodyPr/>
          <a:lstStyle/>
          <a:p>
            <a:pPr algn="just"/>
            <a:r>
              <a:rPr lang="en-US" altLang="zh-CN" dirty="0" smtClean="0"/>
              <a:t>Linux</a:t>
            </a:r>
            <a:r>
              <a:rPr lang="zh-CN" altLang="en-US" dirty="0"/>
              <a:t>通过一个参数</a:t>
            </a:r>
            <a:r>
              <a:rPr lang="en-US" altLang="zh-CN" dirty="0" err="1"/>
              <a:t>swappiness</a:t>
            </a:r>
            <a:r>
              <a:rPr lang="zh-CN" altLang="en-US" dirty="0"/>
              <a:t>来</a:t>
            </a:r>
            <a:r>
              <a:rPr lang="zh-CN" altLang="en-US" dirty="0" smtClean="0"/>
              <a:t>控制，涉及</a:t>
            </a:r>
            <a:r>
              <a:rPr lang="zh-CN" altLang="en-US" dirty="0"/>
              <a:t>到复杂的算法。 </a:t>
            </a:r>
          </a:p>
          <a:p>
            <a:pPr algn="just"/>
            <a:r>
              <a:rPr lang="en-US" altLang="zh-CN" dirty="0" err="1" smtClean="0"/>
              <a:t>swappiness</a:t>
            </a:r>
            <a:r>
              <a:rPr lang="zh-CN" altLang="en-US" dirty="0" smtClean="0"/>
              <a:t>可</a:t>
            </a:r>
            <a:r>
              <a:rPr lang="zh-CN" altLang="en-US" dirty="0"/>
              <a:t>为 </a:t>
            </a:r>
            <a:r>
              <a:rPr lang="en-US" altLang="zh-CN" dirty="0"/>
              <a:t>0-100</a:t>
            </a:r>
            <a:r>
              <a:rPr lang="zh-CN" altLang="en-US" dirty="0"/>
              <a:t>，</a:t>
            </a:r>
            <a:r>
              <a:rPr lang="zh-CN" altLang="en-US" dirty="0" smtClean="0"/>
              <a:t>控制进程页换出的优先级（ </a:t>
            </a:r>
            <a:r>
              <a:rPr lang="en-US" altLang="zh-CN" dirty="0"/>
              <a:t>swap </a:t>
            </a:r>
            <a:r>
              <a:rPr lang="zh-CN" altLang="en-US" dirty="0"/>
              <a:t>的使用</a:t>
            </a:r>
            <a:r>
              <a:rPr lang="zh-CN" altLang="en-US" dirty="0" smtClean="0"/>
              <a:t>程度）。</a:t>
            </a:r>
            <a:endParaRPr lang="en-US" altLang="zh-CN" dirty="0" smtClean="0"/>
          </a:p>
          <a:p>
            <a:pPr algn="just"/>
            <a:r>
              <a:rPr lang="zh-CN" altLang="en-US" dirty="0" smtClean="0"/>
              <a:t>高数值，</a:t>
            </a:r>
            <a:r>
              <a:rPr lang="zh-CN" altLang="en-US" dirty="0"/>
              <a:t>在进程不活跃</a:t>
            </a:r>
            <a:r>
              <a:rPr lang="zh-CN" altLang="en-US" dirty="0" smtClean="0"/>
              <a:t>时更容易被换出到</a:t>
            </a:r>
            <a:r>
              <a:rPr lang="en-US" altLang="zh-CN" dirty="0" smtClean="0"/>
              <a:t>swap</a:t>
            </a:r>
            <a:r>
              <a:rPr lang="zh-CN" altLang="en-US" dirty="0" smtClean="0"/>
              <a:t>分区。</a:t>
            </a:r>
            <a:endParaRPr lang="en-US" altLang="zh-CN" dirty="0" smtClean="0"/>
          </a:p>
          <a:p>
            <a:pPr algn="just"/>
            <a:r>
              <a:rPr lang="zh-CN" altLang="en-US" dirty="0" smtClean="0"/>
              <a:t>低数值，在进程不活跃时不容易被换出到</a:t>
            </a:r>
            <a:r>
              <a:rPr lang="en-US" altLang="zh-CN" dirty="0" smtClean="0"/>
              <a:t>swap</a:t>
            </a:r>
            <a:r>
              <a:rPr lang="zh-CN" altLang="en-US" dirty="0" smtClean="0"/>
              <a:t>分区。</a:t>
            </a:r>
            <a:endParaRPr lang="en-US" altLang="zh-CN" dirty="0" smtClean="0"/>
          </a:p>
          <a:p>
            <a:pPr algn="just"/>
            <a:r>
              <a:rPr lang="zh-CN" altLang="en-US" dirty="0" smtClean="0"/>
              <a:t>默认值 </a:t>
            </a:r>
            <a:r>
              <a:rPr lang="en-US" altLang="zh-CN" dirty="0" smtClean="0"/>
              <a:t>60</a:t>
            </a:r>
            <a:r>
              <a:rPr lang="zh-CN" altLang="en-US" dirty="0" smtClean="0"/>
              <a:t>，注意</a:t>
            </a:r>
            <a:r>
              <a:rPr lang="zh-CN" altLang="en-US" dirty="0"/>
              <a:t>：这个只是一个权值，不是一个百分比值，涉及到系统内核复杂的算法。</a:t>
            </a:r>
          </a:p>
          <a:p>
            <a:pPr algn="just"/>
            <a:endParaRPr lang="zh-CN" altLang="en-US" dirty="0"/>
          </a:p>
        </p:txBody>
      </p:sp>
    </p:spTree>
    <p:extLst>
      <p:ext uri="{BB962C8B-B14F-4D97-AF65-F5344CB8AC3E}">
        <p14:creationId xmlns="" xmlns:p14="http://schemas.microsoft.com/office/powerpoint/2010/main" val="362737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304800"/>
            <a:ext cx="8229600" cy="676275"/>
          </a:xfrm>
        </p:spPr>
        <p:txBody>
          <a:bodyPr/>
          <a:lstStyle/>
          <a:p>
            <a:pPr eaLnBrk="1" hangingPunct="1"/>
            <a:r>
              <a:rPr lang="zh-CN" altLang="en-US" smtClean="0">
                <a:sym typeface="Symbol" pitchFamily="18" charset="2"/>
              </a:rPr>
              <a:t>局部置换需要考虑的关键问题</a:t>
            </a:r>
            <a:endParaRPr lang="zh-CN" altLang="zh-CN" smtClean="0">
              <a:sym typeface="Symbol" pitchFamily="18" charset="2"/>
            </a:endParaRPr>
          </a:p>
        </p:txBody>
      </p:sp>
      <p:sp>
        <p:nvSpPr>
          <p:cNvPr id="33795" name="Rectangle 3"/>
          <p:cNvSpPr>
            <a:spLocks noChangeArrowheads="1"/>
          </p:cNvSpPr>
          <p:nvPr/>
        </p:nvSpPr>
        <p:spPr bwMode="auto">
          <a:xfrm>
            <a:off x="765175" y="11922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t>给进程分配多少页框</a:t>
            </a:r>
            <a:r>
              <a:rPr lang="en-US" altLang="zh-CN"/>
              <a:t>(</a:t>
            </a:r>
            <a:r>
              <a:rPr lang="zh-CN" altLang="en-US"/>
              <a:t>帧</a:t>
            </a:r>
            <a:r>
              <a:rPr lang="en-US" altLang="zh-CN"/>
              <a:t>frame)</a:t>
            </a:r>
          </a:p>
        </p:txBody>
      </p:sp>
      <p:grpSp>
        <p:nvGrpSpPr>
          <p:cNvPr id="444420" name="Group 4"/>
          <p:cNvGrpSpPr>
            <a:grpSpLocks/>
          </p:cNvGrpSpPr>
          <p:nvPr/>
        </p:nvGrpSpPr>
        <p:grpSpPr bwMode="auto">
          <a:xfrm>
            <a:off x="990600" y="1857375"/>
            <a:ext cx="7543800" cy="603250"/>
            <a:chOff x="624" y="3680"/>
            <a:chExt cx="4752" cy="380"/>
          </a:xfrm>
        </p:grpSpPr>
        <p:sp>
          <p:nvSpPr>
            <p:cNvPr id="33819"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a:t>分配的多，请求调页的意义就没了</a:t>
              </a:r>
              <a:r>
                <a:rPr lang="en-US" altLang="zh-CN" sz="2400" dirty="0"/>
                <a:t>!</a:t>
              </a:r>
            </a:p>
          </p:txBody>
        </p:sp>
        <p:pic>
          <p:nvPicPr>
            <p:cNvPr id="33820" name="Picture 6"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4423" name="Text Box 7"/>
          <p:cNvSpPr txBox="1">
            <a:spLocks noChangeArrowheads="1"/>
          </p:cNvSpPr>
          <p:nvPr/>
        </p:nvSpPr>
        <p:spPr bwMode="auto">
          <a:xfrm>
            <a:off x="6324600" y="19812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一定要少</a:t>
            </a:r>
            <a:r>
              <a:rPr lang="en-US" altLang="zh-CN" sz="2400">
                <a:solidFill>
                  <a:srgbClr val="FF0000"/>
                </a:solidFill>
              </a:rPr>
              <a:t>?</a:t>
            </a:r>
          </a:p>
        </p:txBody>
      </p:sp>
      <p:grpSp>
        <p:nvGrpSpPr>
          <p:cNvPr id="444424" name="Group 8"/>
          <p:cNvGrpSpPr>
            <a:grpSpLocks/>
          </p:cNvGrpSpPr>
          <p:nvPr/>
        </p:nvGrpSpPr>
        <p:grpSpPr bwMode="auto">
          <a:xfrm>
            <a:off x="990600" y="2368550"/>
            <a:ext cx="7543800" cy="603250"/>
            <a:chOff x="624" y="3680"/>
            <a:chExt cx="4752" cy="380"/>
          </a:xfrm>
        </p:grpSpPr>
        <p:sp>
          <p:nvSpPr>
            <p:cNvPr id="33817" name="Rectangle 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rPr>
                <a:t>至少是多少</a:t>
              </a:r>
              <a:r>
                <a:rPr lang="en-US" altLang="zh-CN" sz="2400">
                  <a:solidFill>
                    <a:srgbClr val="FF0000"/>
                  </a:solidFill>
                </a:rPr>
                <a:t>?</a:t>
              </a:r>
              <a:r>
                <a:rPr lang="en-US" altLang="zh-CN" sz="2400"/>
                <a:t> </a:t>
              </a:r>
              <a:r>
                <a:rPr lang="zh-CN" altLang="en-US" sz="2400"/>
                <a:t>可执行任意一条指令，如</a:t>
              </a:r>
              <a:r>
                <a:rPr lang="en-US" altLang="zh-CN" sz="2400">
                  <a:solidFill>
                    <a:srgbClr val="FF0000"/>
                  </a:solidFill>
                </a:rPr>
                <a:t>mov [a], [b]</a:t>
              </a:r>
            </a:p>
          </p:txBody>
        </p:sp>
        <p:pic>
          <p:nvPicPr>
            <p:cNvPr id="33818" name="Picture 10"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44427" name="Group 11"/>
          <p:cNvGrpSpPr>
            <a:grpSpLocks/>
          </p:cNvGrpSpPr>
          <p:nvPr/>
        </p:nvGrpSpPr>
        <p:grpSpPr bwMode="auto">
          <a:xfrm>
            <a:off x="990600" y="2901950"/>
            <a:ext cx="7543800" cy="603250"/>
            <a:chOff x="624" y="3680"/>
            <a:chExt cx="4752" cy="380"/>
          </a:xfrm>
        </p:grpSpPr>
        <p:sp>
          <p:nvSpPr>
            <p:cNvPr id="33815" name="Rectangle 12"/>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olidFill>
                    <a:srgbClr val="FF0000"/>
                  </a:solidFill>
                </a:rPr>
                <a:t>是不是就选该下界值</a:t>
              </a:r>
              <a:r>
                <a:rPr lang="en-US" altLang="zh-CN" sz="2400">
                  <a:solidFill>
                    <a:srgbClr val="FF0000"/>
                  </a:solidFill>
                </a:rPr>
                <a:t>?</a:t>
              </a:r>
            </a:p>
          </p:txBody>
        </p:sp>
        <p:pic>
          <p:nvPicPr>
            <p:cNvPr id="33816" name="Picture 13"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4430" name="AutoShape 14"/>
          <p:cNvSpPr>
            <a:spLocks noChangeArrowheads="1"/>
          </p:cNvSpPr>
          <p:nvPr/>
        </p:nvSpPr>
        <p:spPr bwMode="auto">
          <a:xfrm rot="10800000">
            <a:off x="5334000" y="3200400"/>
            <a:ext cx="3124200" cy="533400"/>
          </a:xfrm>
          <a:prstGeom prst="wedgeRoundRectCallout">
            <a:avLst>
              <a:gd name="adj1" fmla="val -12403"/>
              <a:gd name="adj2" fmla="val 11488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最坏情况需要</a:t>
            </a:r>
            <a:r>
              <a:rPr lang="en-US" altLang="zh-CN" sz="2400">
                <a:sym typeface="Symbol" pitchFamily="18" charset="2"/>
              </a:rPr>
              <a:t>6</a:t>
            </a:r>
            <a:r>
              <a:rPr lang="zh-CN" altLang="en-US" sz="2400">
                <a:sym typeface="Symbol" pitchFamily="18" charset="2"/>
              </a:rPr>
              <a:t>帧</a:t>
            </a:r>
            <a:r>
              <a:rPr lang="en-US" altLang="zh-CN" sz="2400">
                <a:sym typeface="Symbol" pitchFamily="18" charset="2"/>
              </a:rPr>
              <a:t>!</a:t>
            </a:r>
          </a:p>
        </p:txBody>
      </p:sp>
      <p:grpSp>
        <p:nvGrpSpPr>
          <p:cNvPr id="444431" name="Group 15"/>
          <p:cNvGrpSpPr>
            <a:grpSpLocks/>
          </p:cNvGrpSpPr>
          <p:nvPr/>
        </p:nvGrpSpPr>
        <p:grpSpPr bwMode="auto">
          <a:xfrm>
            <a:off x="990600" y="3663950"/>
            <a:ext cx="7543800" cy="1114425"/>
            <a:chOff x="624" y="3680"/>
            <a:chExt cx="4752" cy="702"/>
          </a:xfrm>
        </p:grpSpPr>
        <p:sp>
          <p:nvSpPr>
            <p:cNvPr id="33813" name="Rectangle 16"/>
            <p:cNvSpPr>
              <a:spLocks noChangeArrowheads="1"/>
            </p:cNvSpPr>
            <p:nvPr/>
          </p:nvSpPr>
          <p:spPr bwMode="auto">
            <a:xfrm>
              <a:off x="624" y="3680"/>
              <a:ext cx="4752"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来看一个实例</a:t>
              </a:r>
              <a:r>
                <a:rPr lang="en-US" altLang="zh-CN" sz="2400"/>
                <a:t>: </a:t>
              </a:r>
              <a:r>
                <a:rPr lang="zh-CN" altLang="en-US" sz="2400"/>
                <a:t>操作系统监视</a:t>
              </a:r>
              <a:r>
                <a:rPr lang="en-US" altLang="zh-CN" sz="2400"/>
                <a:t>CPU</a:t>
              </a:r>
              <a:r>
                <a:rPr lang="zh-CN" altLang="en-US" sz="2400"/>
                <a:t>使用率，发现</a:t>
              </a:r>
              <a:r>
                <a:rPr lang="en-US" altLang="zh-CN" sz="2400"/>
                <a:t>CPU</a:t>
              </a:r>
              <a:r>
                <a:rPr lang="zh-CN" altLang="en-US" sz="2400"/>
                <a:t>使用率太低时，向系统载入新进程。</a:t>
              </a:r>
            </a:p>
          </p:txBody>
        </p:sp>
        <p:pic>
          <p:nvPicPr>
            <p:cNvPr id="33814" name="Picture 17"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4434" name="Text Box 18"/>
          <p:cNvSpPr txBox="1">
            <a:spLocks noChangeArrowheads="1"/>
          </p:cNvSpPr>
          <p:nvPr/>
        </p:nvSpPr>
        <p:spPr bwMode="auto">
          <a:xfrm>
            <a:off x="1447800" y="49530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solidFill>
                  <a:srgbClr val="FF0000"/>
                </a:solidFill>
              </a:rPr>
              <a:t>会发生什么</a:t>
            </a:r>
            <a:r>
              <a:rPr lang="en-US" altLang="zh-CN" sz="2400">
                <a:solidFill>
                  <a:srgbClr val="FF0000"/>
                </a:solidFill>
              </a:rPr>
              <a:t>?</a:t>
            </a:r>
          </a:p>
        </p:txBody>
      </p:sp>
      <p:grpSp>
        <p:nvGrpSpPr>
          <p:cNvPr id="444435" name="Group 19"/>
          <p:cNvGrpSpPr>
            <a:grpSpLocks/>
          </p:cNvGrpSpPr>
          <p:nvPr/>
        </p:nvGrpSpPr>
        <p:grpSpPr bwMode="auto">
          <a:xfrm>
            <a:off x="4692650" y="4876800"/>
            <a:ext cx="3765550" cy="1752600"/>
            <a:chOff x="2956" y="3072"/>
            <a:chExt cx="2372" cy="1104"/>
          </a:xfrm>
        </p:grpSpPr>
        <p:sp>
          <p:nvSpPr>
            <p:cNvPr id="33808" name="Freeform 20"/>
            <p:cNvSpPr>
              <a:spLocks/>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Line 21"/>
            <p:cNvSpPr>
              <a:spLocks noChangeShapeType="1"/>
            </p:cNvSpPr>
            <p:nvPr/>
          </p:nvSpPr>
          <p:spPr bwMode="auto">
            <a:xfrm>
              <a:off x="2976" y="3936"/>
              <a:ext cx="235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0" name="Line 22"/>
            <p:cNvSpPr>
              <a:spLocks noChangeShapeType="1"/>
            </p:cNvSpPr>
            <p:nvPr/>
          </p:nvSpPr>
          <p:spPr bwMode="auto">
            <a:xfrm flipV="1">
              <a:off x="3216" y="3072"/>
              <a:ext cx="0" cy="1056"/>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1" name="Text Box 23"/>
            <p:cNvSpPr txBox="1">
              <a:spLocks noChangeArrowheads="1"/>
            </p:cNvSpPr>
            <p:nvPr/>
          </p:nvSpPr>
          <p:spPr bwMode="auto">
            <a:xfrm>
              <a:off x="4272" y="3936"/>
              <a:ext cx="10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800">
                  <a:solidFill>
                    <a:schemeClr val="accent2"/>
                  </a:solidFill>
                </a:rPr>
                <a:t>多道程序程度</a:t>
              </a:r>
            </a:p>
          </p:txBody>
        </p:sp>
        <p:sp>
          <p:nvSpPr>
            <p:cNvPr id="33812" name="Text Box 24"/>
            <p:cNvSpPr txBox="1">
              <a:spLocks noChangeArrowheads="1"/>
            </p:cNvSpPr>
            <p:nvPr/>
          </p:nvSpPr>
          <p:spPr bwMode="auto">
            <a:xfrm>
              <a:off x="2956" y="3072"/>
              <a:ext cx="308" cy="1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CPU</a:t>
              </a:r>
              <a:r>
                <a:rPr lang="zh-CN" altLang="en-US" sz="2000">
                  <a:solidFill>
                    <a:schemeClr val="accent2"/>
                  </a:solidFill>
                </a:rPr>
                <a:t>利用率</a:t>
              </a:r>
            </a:p>
          </p:txBody>
        </p:sp>
      </p:grpSp>
      <p:grpSp>
        <p:nvGrpSpPr>
          <p:cNvPr id="444441" name="Group 25"/>
          <p:cNvGrpSpPr>
            <a:grpSpLocks/>
          </p:cNvGrpSpPr>
          <p:nvPr/>
        </p:nvGrpSpPr>
        <p:grpSpPr bwMode="auto">
          <a:xfrm>
            <a:off x="7162800" y="5029200"/>
            <a:ext cx="1447800" cy="1219200"/>
            <a:chOff x="4512" y="3168"/>
            <a:chExt cx="912" cy="768"/>
          </a:xfrm>
        </p:grpSpPr>
        <p:sp>
          <p:nvSpPr>
            <p:cNvPr id="33805" name="Line 26"/>
            <p:cNvSpPr>
              <a:spLocks noChangeShapeType="1"/>
            </p:cNvSpPr>
            <p:nvPr/>
          </p:nvSpPr>
          <p:spPr bwMode="auto">
            <a:xfrm flipV="1">
              <a:off x="4512" y="3168"/>
              <a:ext cx="0" cy="768"/>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AutoShape 27"/>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3807" name="Text Box 28"/>
            <p:cNvSpPr txBox="1">
              <a:spLocks noChangeArrowheads="1"/>
            </p:cNvSpPr>
            <p:nvPr/>
          </p:nvSpPr>
          <p:spPr bwMode="auto">
            <a:xfrm>
              <a:off x="4656" y="3312"/>
              <a:ext cx="76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33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solidFill>
                    <a:schemeClr val="accent2"/>
                  </a:solidFill>
                </a:rPr>
                <a:t>急剧下降</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dissolve">
                                      <p:cBhvr>
                                        <p:cTn id="7" dur="500"/>
                                        <p:tgtEl>
                                          <p:spTgt spid="444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4423"/>
                                        </p:tgtEl>
                                        <p:attrNameLst>
                                          <p:attrName>style.visibility</p:attrName>
                                        </p:attrNameLst>
                                      </p:cBhvr>
                                      <p:to>
                                        <p:strVal val="visible"/>
                                      </p:to>
                                    </p:set>
                                    <p:animEffect transition="in" filter="dissolve">
                                      <p:cBhvr>
                                        <p:cTn id="12" dur="500"/>
                                        <p:tgtEl>
                                          <p:spTgt spid="444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4424"/>
                                        </p:tgtEl>
                                        <p:attrNameLst>
                                          <p:attrName>style.visibility</p:attrName>
                                        </p:attrNameLst>
                                      </p:cBhvr>
                                      <p:to>
                                        <p:strVal val="visible"/>
                                      </p:to>
                                    </p:set>
                                    <p:animEffect transition="in" filter="dissolve">
                                      <p:cBhvr>
                                        <p:cTn id="17" dur="500"/>
                                        <p:tgtEl>
                                          <p:spTgt spid="444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4430"/>
                                        </p:tgtEl>
                                        <p:attrNameLst>
                                          <p:attrName>style.visibility</p:attrName>
                                        </p:attrNameLst>
                                      </p:cBhvr>
                                      <p:to>
                                        <p:strVal val="visible"/>
                                      </p:to>
                                    </p:set>
                                    <p:animEffect transition="in" filter="dissolve">
                                      <p:cBhvr>
                                        <p:cTn id="22" dur="500"/>
                                        <p:tgtEl>
                                          <p:spTgt spid="444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4427"/>
                                        </p:tgtEl>
                                        <p:attrNameLst>
                                          <p:attrName>style.visibility</p:attrName>
                                        </p:attrNameLst>
                                      </p:cBhvr>
                                      <p:to>
                                        <p:strVal val="visible"/>
                                      </p:to>
                                    </p:set>
                                    <p:animEffect transition="in" filter="dissolve">
                                      <p:cBhvr>
                                        <p:cTn id="27" dur="500"/>
                                        <p:tgtEl>
                                          <p:spTgt spid="4444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44431"/>
                                        </p:tgtEl>
                                        <p:attrNameLst>
                                          <p:attrName>style.visibility</p:attrName>
                                        </p:attrNameLst>
                                      </p:cBhvr>
                                      <p:to>
                                        <p:strVal val="visible"/>
                                      </p:to>
                                    </p:set>
                                    <p:animEffect transition="in" filter="dissolve">
                                      <p:cBhvr>
                                        <p:cTn id="32" dur="500"/>
                                        <p:tgtEl>
                                          <p:spTgt spid="4444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4434"/>
                                        </p:tgtEl>
                                        <p:attrNameLst>
                                          <p:attrName>style.visibility</p:attrName>
                                        </p:attrNameLst>
                                      </p:cBhvr>
                                      <p:to>
                                        <p:strVal val="visible"/>
                                      </p:to>
                                    </p:set>
                                    <p:animEffect transition="in" filter="dissolve">
                                      <p:cBhvr>
                                        <p:cTn id="37" dur="500"/>
                                        <p:tgtEl>
                                          <p:spTgt spid="4444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44435"/>
                                        </p:tgtEl>
                                        <p:attrNameLst>
                                          <p:attrName>style.visibility</p:attrName>
                                        </p:attrNameLst>
                                      </p:cBhvr>
                                      <p:to>
                                        <p:strVal val="visible"/>
                                      </p:to>
                                    </p:set>
                                    <p:animEffect transition="in" filter="dissolve">
                                      <p:cBhvr>
                                        <p:cTn id="42" dur="500"/>
                                        <p:tgtEl>
                                          <p:spTgt spid="4444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444441"/>
                                        </p:tgtEl>
                                        <p:attrNameLst>
                                          <p:attrName>style.visibility</p:attrName>
                                        </p:attrNameLst>
                                      </p:cBhvr>
                                      <p:to>
                                        <p:strVal val="visible"/>
                                      </p:to>
                                    </p:set>
                                    <p:anim calcmode="lin" valueType="num">
                                      <p:cBhvr>
                                        <p:cTn id="47" dur="500" fill="hold"/>
                                        <p:tgtEl>
                                          <p:spTgt spid="444441"/>
                                        </p:tgtEl>
                                        <p:attrNameLst>
                                          <p:attrName>ppt_x</p:attrName>
                                        </p:attrNameLst>
                                      </p:cBhvr>
                                      <p:tavLst>
                                        <p:tav tm="0">
                                          <p:val>
                                            <p:strVal val="#ppt_x-#ppt_w/2"/>
                                          </p:val>
                                        </p:tav>
                                        <p:tav tm="100000">
                                          <p:val>
                                            <p:strVal val="#ppt_x"/>
                                          </p:val>
                                        </p:tav>
                                      </p:tavLst>
                                    </p:anim>
                                    <p:anim calcmode="lin" valueType="num">
                                      <p:cBhvr>
                                        <p:cTn id="48" dur="500" fill="hold"/>
                                        <p:tgtEl>
                                          <p:spTgt spid="444441"/>
                                        </p:tgtEl>
                                        <p:attrNameLst>
                                          <p:attrName>ppt_y</p:attrName>
                                        </p:attrNameLst>
                                      </p:cBhvr>
                                      <p:tavLst>
                                        <p:tav tm="0">
                                          <p:val>
                                            <p:strVal val="#ppt_y"/>
                                          </p:val>
                                        </p:tav>
                                        <p:tav tm="100000">
                                          <p:val>
                                            <p:strVal val="#ppt_y"/>
                                          </p:val>
                                        </p:tav>
                                      </p:tavLst>
                                    </p:anim>
                                    <p:anim calcmode="lin" valueType="num">
                                      <p:cBhvr>
                                        <p:cTn id="49" dur="500" fill="hold"/>
                                        <p:tgtEl>
                                          <p:spTgt spid="444441"/>
                                        </p:tgtEl>
                                        <p:attrNameLst>
                                          <p:attrName>ppt_w</p:attrName>
                                        </p:attrNameLst>
                                      </p:cBhvr>
                                      <p:tavLst>
                                        <p:tav tm="0">
                                          <p:val>
                                            <p:fltVal val="0"/>
                                          </p:val>
                                        </p:tav>
                                        <p:tav tm="100000">
                                          <p:val>
                                            <p:strVal val="#ppt_w"/>
                                          </p:val>
                                        </p:tav>
                                      </p:tavLst>
                                    </p:anim>
                                    <p:anim calcmode="lin" valueType="num">
                                      <p:cBhvr>
                                        <p:cTn id="50" dur="500" fill="hold"/>
                                        <p:tgtEl>
                                          <p:spTgt spid="4444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3" grpId="0"/>
      <p:bldP spid="444430" grpId="0" animBg="1"/>
      <p:bldP spid="4444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304800"/>
            <a:ext cx="8229600" cy="676275"/>
          </a:xfrm>
        </p:spPr>
        <p:txBody>
          <a:bodyPr/>
          <a:lstStyle/>
          <a:p>
            <a:pPr eaLnBrk="1" hangingPunct="1"/>
            <a:r>
              <a:rPr lang="zh-CN" altLang="zh-CN" smtClean="0">
                <a:sym typeface="Symbol" pitchFamily="18" charset="2"/>
              </a:rPr>
              <a:t>CPU利用率急剧下降的原因</a:t>
            </a:r>
          </a:p>
        </p:txBody>
      </p:sp>
      <p:grpSp>
        <p:nvGrpSpPr>
          <p:cNvPr id="445443" name="Group 3"/>
          <p:cNvGrpSpPr>
            <a:grpSpLocks/>
          </p:cNvGrpSpPr>
          <p:nvPr/>
        </p:nvGrpSpPr>
        <p:grpSpPr bwMode="auto">
          <a:xfrm>
            <a:off x="381000" y="1143000"/>
            <a:ext cx="4800600" cy="2647950"/>
            <a:chOff x="624" y="1872"/>
            <a:chExt cx="3024" cy="1668"/>
          </a:xfrm>
        </p:grpSpPr>
        <p:sp>
          <p:nvSpPr>
            <p:cNvPr id="34839" name="Rectangle 4"/>
            <p:cNvSpPr>
              <a:spLocks noChangeArrowheads="1"/>
            </p:cNvSpPr>
            <p:nvPr/>
          </p:nvSpPr>
          <p:spPr bwMode="auto">
            <a:xfrm>
              <a:off x="624" y="1872"/>
              <a:ext cx="3024" cy="166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系统内进程增多 </a:t>
              </a:r>
              <a:r>
                <a:rPr lang="zh-CN" altLang="en-US" sz="2400">
                  <a:sym typeface="Symbol" pitchFamily="18" charset="2"/>
                </a:rPr>
                <a:t> </a:t>
              </a:r>
              <a:r>
                <a:rPr lang="zh-CN" altLang="en-US" sz="2400"/>
                <a:t>每个进程的缺页率增大 </a:t>
              </a:r>
              <a:r>
                <a:rPr lang="zh-CN" altLang="en-US" sz="2400">
                  <a:sym typeface="Symbol" pitchFamily="18" charset="2"/>
                </a:rPr>
                <a:t> </a:t>
              </a:r>
              <a:r>
                <a:rPr lang="zh-CN" altLang="en-US" sz="2400">
                  <a:solidFill>
                    <a:srgbClr val="FF0000"/>
                  </a:solidFill>
                  <a:sym typeface="Symbol" pitchFamily="18" charset="2"/>
                </a:rPr>
                <a:t>缺页率增大到一定程度，进程总等待调页完成</a:t>
              </a:r>
              <a:r>
                <a:rPr lang="zh-CN" altLang="en-US" sz="2400">
                  <a:sym typeface="Symbol" pitchFamily="18" charset="2"/>
                </a:rPr>
                <a:t> </a:t>
              </a:r>
              <a:r>
                <a:rPr lang="zh-CN" altLang="en-US" sz="2400" b="0">
                  <a:solidFill>
                    <a:srgbClr val="FF0000"/>
                  </a:solidFill>
                  <a:sym typeface="Symbol" pitchFamily="18" charset="2"/>
                </a:rPr>
                <a:t> </a:t>
              </a:r>
              <a:r>
                <a:rPr lang="en-US" altLang="zh-CN" sz="2400">
                  <a:sym typeface="Symbol" pitchFamily="18" charset="2"/>
                </a:rPr>
                <a:t>CPU</a:t>
              </a:r>
              <a:r>
                <a:rPr lang="zh-CN" altLang="en-US" sz="2400">
                  <a:sym typeface="Symbol" pitchFamily="18" charset="2"/>
                </a:rPr>
                <a:t>利用率降低  进程进一步增多，缺页率更大 </a:t>
              </a:r>
              <a:r>
                <a:rPr lang="en-US" altLang="zh-CN" sz="2400">
                  <a:sym typeface="Symbol" pitchFamily="18" charset="2"/>
                </a:rPr>
                <a:t>…</a:t>
              </a:r>
              <a:endParaRPr lang="zh-CN" altLang="zh-CN" sz="2400">
                <a:sym typeface="Symbol" pitchFamily="18" charset="2"/>
              </a:endParaRPr>
            </a:p>
          </p:txBody>
        </p:sp>
        <p:pic>
          <p:nvPicPr>
            <p:cNvPr id="34840" name="Picture 5"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203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4820" name="Group 6"/>
          <p:cNvGrpSpPr>
            <a:grpSpLocks/>
          </p:cNvGrpSpPr>
          <p:nvPr/>
        </p:nvGrpSpPr>
        <p:grpSpPr bwMode="auto">
          <a:xfrm>
            <a:off x="5410200" y="1143000"/>
            <a:ext cx="3917950" cy="1752600"/>
            <a:chOff x="2956" y="3072"/>
            <a:chExt cx="2468" cy="1104"/>
          </a:xfrm>
        </p:grpSpPr>
        <p:grpSp>
          <p:nvGrpSpPr>
            <p:cNvPr id="34829" name="Group 7"/>
            <p:cNvGrpSpPr>
              <a:grpSpLocks/>
            </p:cNvGrpSpPr>
            <p:nvPr/>
          </p:nvGrpSpPr>
          <p:grpSpPr bwMode="auto">
            <a:xfrm>
              <a:off x="2956" y="3072"/>
              <a:ext cx="2372" cy="1104"/>
              <a:chOff x="2956" y="3072"/>
              <a:chExt cx="2372" cy="1104"/>
            </a:xfrm>
          </p:grpSpPr>
          <p:sp>
            <p:nvSpPr>
              <p:cNvPr id="34834" name="Freeform 8"/>
              <p:cNvSpPr>
                <a:spLocks/>
              </p:cNvSpPr>
              <p:nvPr/>
            </p:nvSpPr>
            <p:spPr bwMode="auto">
              <a:xfrm>
                <a:off x="3216" y="3096"/>
                <a:ext cx="1776" cy="840"/>
              </a:xfrm>
              <a:custGeom>
                <a:avLst/>
                <a:gdLst>
                  <a:gd name="T0" fmla="*/ 0 w 1776"/>
                  <a:gd name="T1" fmla="*/ 840 h 840"/>
                  <a:gd name="T2" fmla="*/ 672 w 1776"/>
                  <a:gd name="T3" fmla="*/ 216 h 840"/>
                  <a:gd name="T4" fmla="*/ 1344 w 1776"/>
                  <a:gd name="T5" fmla="*/ 72 h 840"/>
                  <a:gd name="T6" fmla="*/ 1584 w 1776"/>
                  <a:gd name="T7" fmla="*/ 648 h 840"/>
                  <a:gd name="T8" fmla="*/ 1776 w 1776"/>
                  <a:gd name="T9" fmla="*/ 840 h 8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6" h="840">
                    <a:moveTo>
                      <a:pt x="0" y="840"/>
                    </a:moveTo>
                    <a:cubicBezTo>
                      <a:pt x="224" y="592"/>
                      <a:pt x="448" y="344"/>
                      <a:pt x="672" y="216"/>
                    </a:cubicBezTo>
                    <a:cubicBezTo>
                      <a:pt x="896" y="88"/>
                      <a:pt x="1192" y="0"/>
                      <a:pt x="1344" y="72"/>
                    </a:cubicBezTo>
                    <a:cubicBezTo>
                      <a:pt x="1496" y="144"/>
                      <a:pt x="1512" y="520"/>
                      <a:pt x="1584" y="648"/>
                    </a:cubicBezTo>
                    <a:cubicBezTo>
                      <a:pt x="1656" y="776"/>
                      <a:pt x="1716" y="808"/>
                      <a:pt x="1776" y="840"/>
                    </a:cubicBezTo>
                  </a:path>
                </a:pathLst>
              </a:custGeom>
              <a:noFill/>
              <a:ln w="28575" cap="flat" cmpd="sng">
                <a:solidFill>
                  <a:srgbClr val="FF33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9"/>
              <p:cNvSpPr>
                <a:spLocks noChangeShapeType="1"/>
              </p:cNvSpPr>
              <p:nvPr/>
            </p:nvSpPr>
            <p:spPr bwMode="auto">
              <a:xfrm>
                <a:off x="2976" y="3936"/>
                <a:ext cx="235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6" name="Line 10"/>
              <p:cNvSpPr>
                <a:spLocks noChangeShapeType="1"/>
              </p:cNvSpPr>
              <p:nvPr/>
            </p:nvSpPr>
            <p:spPr bwMode="auto">
              <a:xfrm flipV="1">
                <a:off x="3216" y="3072"/>
                <a:ext cx="0" cy="1056"/>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7" name="Text Box 11"/>
              <p:cNvSpPr txBox="1">
                <a:spLocks noChangeArrowheads="1"/>
              </p:cNvSpPr>
              <p:nvPr/>
            </p:nvSpPr>
            <p:spPr bwMode="auto">
              <a:xfrm>
                <a:off x="4272" y="3936"/>
                <a:ext cx="105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1800">
                    <a:solidFill>
                      <a:schemeClr val="accent2"/>
                    </a:solidFill>
                  </a:rPr>
                  <a:t>多道程序程度</a:t>
                </a:r>
              </a:p>
            </p:txBody>
          </p:sp>
          <p:sp>
            <p:nvSpPr>
              <p:cNvPr id="34838" name="Text Box 12"/>
              <p:cNvSpPr txBox="1">
                <a:spLocks noChangeArrowheads="1"/>
              </p:cNvSpPr>
              <p:nvPr/>
            </p:nvSpPr>
            <p:spPr bwMode="auto">
              <a:xfrm>
                <a:off x="2956" y="3072"/>
                <a:ext cx="308" cy="1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chemeClr val="accent2"/>
                    </a:solidFill>
                  </a:rPr>
                  <a:t>CPU</a:t>
                </a:r>
                <a:r>
                  <a:rPr lang="zh-CN" altLang="en-US" sz="2000">
                    <a:solidFill>
                      <a:schemeClr val="accent2"/>
                    </a:solidFill>
                  </a:rPr>
                  <a:t>利用率</a:t>
                </a:r>
              </a:p>
            </p:txBody>
          </p:sp>
        </p:grpSp>
        <p:grpSp>
          <p:nvGrpSpPr>
            <p:cNvPr id="34830" name="Group 13"/>
            <p:cNvGrpSpPr>
              <a:grpSpLocks/>
            </p:cNvGrpSpPr>
            <p:nvPr/>
          </p:nvGrpSpPr>
          <p:grpSpPr bwMode="auto">
            <a:xfrm>
              <a:off x="4512" y="3168"/>
              <a:ext cx="912" cy="768"/>
              <a:chOff x="4512" y="3168"/>
              <a:chExt cx="912" cy="768"/>
            </a:xfrm>
          </p:grpSpPr>
          <p:sp>
            <p:nvSpPr>
              <p:cNvPr id="34831" name="Line 14"/>
              <p:cNvSpPr>
                <a:spLocks noChangeShapeType="1"/>
              </p:cNvSpPr>
              <p:nvPr/>
            </p:nvSpPr>
            <p:spPr bwMode="auto">
              <a:xfrm flipV="1">
                <a:off x="4512" y="3168"/>
                <a:ext cx="0" cy="768"/>
              </a:xfrm>
              <a:prstGeom prst="line">
                <a:avLst/>
              </a:prstGeom>
              <a:noFill/>
              <a:ln w="381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AutoShape 15"/>
              <p:cNvSpPr>
                <a:spLocks noChangeArrowheads="1"/>
              </p:cNvSpPr>
              <p:nvPr/>
            </p:nvSpPr>
            <p:spPr bwMode="auto">
              <a:xfrm>
                <a:off x="4512" y="3504"/>
                <a:ext cx="192" cy="96"/>
              </a:xfrm>
              <a:prstGeom prst="rightArrow">
                <a:avLst>
                  <a:gd name="adj1" fmla="val 50000"/>
                  <a:gd name="adj2" fmla="val 50000"/>
                </a:avLst>
              </a:prstGeom>
              <a:solidFill>
                <a:schemeClr val="tx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4833" name="Text Box 16"/>
              <p:cNvSpPr txBox="1">
                <a:spLocks noChangeArrowheads="1"/>
              </p:cNvSpPr>
              <p:nvPr/>
            </p:nvSpPr>
            <p:spPr bwMode="auto">
              <a:xfrm>
                <a:off x="4656" y="3312"/>
                <a:ext cx="76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33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1800">
                    <a:solidFill>
                      <a:schemeClr val="accent2"/>
                    </a:solidFill>
                  </a:rPr>
                  <a:t>急剧下降</a:t>
                </a:r>
              </a:p>
            </p:txBody>
          </p:sp>
        </p:grpSp>
      </p:grpSp>
      <p:sp>
        <p:nvSpPr>
          <p:cNvPr id="445457" name="AutoShape 17"/>
          <p:cNvSpPr>
            <a:spLocks noChangeArrowheads="1"/>
          </p:cNvSpPr>
          <p:nvPr/>
        </p:nvSpPr>
        <p:spPr bwMode="auto">
          <a:xfrm rot="10800000">
            <a:off x="5257800" y="2971800"/>
            <a:ext cx="3657600" cy="1676400"/>
          </a:xfrm>
          <a:prstGeom prst="wedgeRoundRectCallout">
            <a:avLst>
              <a:gd name="adj1" fmla="val 56856"/>
              <a:gd name="adj2" fmla="val 87685"/>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此时</a:t>
            </a:r>
            <a:r>
              <a:rPr lang="en-US" altLang="zh-CN" sz="2400">
                <a:sym typeface="Symbol" pitchFamily="18" charset="2"/>
              </a:rPr>
              <a:t>: </a:t>
            </a:r>
            <a:r>
              <a:rPr lang="zh-CN" altLang="en-US" sz="2400">
                <a:sym typeface="Symbol" pitchFamily="18" charset="2"/>
              </a:rPr>
              <a:t>进程调入一页，需将一页淘汰出去，刚淘汰出去的页马上要需要调入，就这样</a:t>
            </a:r>
            <a:r>
              <a:rPr lang="en-US" altLang="zh-CN" sz="2400">
                <a:sym typeface="Symbol" pitchFamily="18" charset="2"/>
              </a:rPr>
              <a:t>……</a:t>
            </a:r>
          </a:p>
        </p:txBody>
      </p:sp>
      <p:grpSp>
        <p:nvGrpSpPr>
          <p:cNvPr id="445458" name="Group 18"/>
          <p:cNvGrpSpPr>
            <a:grpSpLocks/>
          </p:cNvGrpSpPr>
          <p:nvPr/>
        </p:nvGrpSpPr>
        <p:grpSpPr bwMode="auto">
          <a:xfrm>
            <a:off x="381000" y="3829050"/>
            <a:ext cx="4800600" cy="603250"/>
            <a:chOff x="624" y="1872"/>
            <a:chExt cx="3024" cy="380"/>
          </a:xfrm>
        </p:grpSpPr>
        <p:sp>
          <p:nvSpPr>
            <p:cNvPr id="34827" name="Rectangle 19"/>
            <p:cNvSpPr>
              <a:spLocks noChangeArrowheads="1"/>
            </p:cNvSpPr>
            <p:nvPr/>
          </p:nvSpPr>
          <p:spPr bwMode="auto">
            <a:xfrm>
              <a:off x="624" y="1872"/>
              <a:ext cx="3024"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称这一现象为</a:t>
              </a:r>
              <a:r>
                <a:rPr lang="zh-CN" altLang="en-US" sz="2400">
                  <a:solidFill>
                    <a:srgbClr val="FF0000"/>
                  </a:solidFill>
                </a:rPr>
                <a:t>颠簸</a:t>
              </a:r>
              <a:r>
                <a:rPr lang="en-US" altLang="zh-CN" sz="2400">
                  <a:solidFill>
                    <a:srgbClr val="FF0000"/>
                  </a:solidFill>
                </a:rPr>
                <a:t>(thrashing)</a:t>
              </a:r>
              <a:endParaRPr lang="zh-CN" altLang="zh-CN" sz="2400">
                <a:solidFill>
                  <a:srgbClr val="FF0000"/>
                </a:solidFill>
                <a:sym typeface="Symbol" pitchFamily="18" charset="2"/>
              </a:endParaRPr>
            </a:p>
          </p:txBody>
        </p:sp>
        <p:pic>
          <p:nvPicPr>
            <p:cNvPr id="34828" name="Picture 20"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203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45461" name="Group 21"/>
          <p:cNvGrpSpPr>
            <a:grpSpLocks/>
          </p:cNvGrpSpPr>
          <p:nvPr/>
        </p:nvGrpSpPr>
        <p:grpSpPr bwMode="auto">
          <a:xfrm>
            <a:off x="381000" y="4572000"/>
            <a:ext cx="8610600" cy="603250"/>
            <a:chOff x="240" y="2836"/>
            <a:chExt cx="5424" cy="380"/>
          </a:xfrm>
        </p:grpSpPr>
        <p:sp>
          <p:nvSpPr>
            <p:cNvPr id="34825" name="Rectangle 22"/>
            <p:cNvSpPr>
              <a:spLocks noChangeArrowheads="1"/>
            </p:cNvSpPr>
            <p:nvPr/>
          </p:nvSpPr>
          <p:spPr bwMode="auto">
            <a:xfrm>
              <a:off x="240" y="2836"/>
              <a:ext cx="5424"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显然，防止的根本手段给进程</a:t>
              </a:r>
              <a:r>
                <a:rPr lang="zh-CN" altLang="en-US" sz="2400">
                  <a:solidFill>
                    <a:srgbClr val="FF0000"/>
                  </a:solidFill>
                </a:rPr>
                <a:t>分配足够多的</a:t>
              </a:r>
              <a:r>
                <a:rPr lang="zh-CN" altLang="en-US" sz="2400">
                  <a:solidFill>
                    <a:srgbClr val="FF0000"/>
                  </a:solidFill>
                  <a:sym typeface="Symbol" pitchFamily="18" charset="2"/>
                </a:rPr>
                <a:t>帧</a:t>
              </a:r>
              <a:endParaRPr lang="zh-CN" altLang="zh-CN" sz="2400">
                <a:solidFill>
                  <a:srgbClr val="FF0000"/>
                </a:solidFill>
                <a:sym typeface="Symbol" pitchFamily="18" charset="2"/>
              </a:endParaRPr>
            </a:p>
          </p:txBody>
        </p:sp>
        <p:pic>
          <p:nvPicPr>
            <p:cNvPr id="34826" name="Picture 23"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5" y="2999"/>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45464" name="AutoShape 24"/>
          <p:cNvSpPr>
            <a:spLocks noChangeArrowheads="1"/>
          </p:cNvSpPr>
          <p:nvPr/>
        </p:nvSpPr>
        <p:spPr bwMode="auto">
          <a:xfrm rot="10800000">
            <a:off x="4953000" y="5334000"/>
            <a:ext cx="3657600" cy="990600"/>
          </a:xfrm>
          <a:prstGeom prst="wedgeRoundRectCallout">
            <a:avLst>
              <a:gd name="adj1" fmla="val 32375"/>
              <a:gd name="adj2" fmla="val 75801"/>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问题是怎么确定进程需要多少帧才能不颠簸</a:t>
            </a:r>
            <a:r>
              <a:rPr lang="en-US" altLang="zh-CN" sz="240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5443"/>
                                        </p:tgtEl>
                                        <p:attrNameLst>
                                          <p:attrName>style.visibility</p:attrName>
                                        </p:attrNameLst>
                                      </p:cBhvr>
                                      <p:to>
                                        <p:strVal val="visible"/>
                                      </p:to>
                                    </p:set>
                                    <p:animEffect transition="in" filter="dissolve">
                                      <p:cBhvr>
                                        <p:cTn id="7" dur="500"/>
                                        <p:tgtEl>
                                          <p:spTgt spid="445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5457"/>
                                        </p:tgtEl>
                                        <p:attrNameLst>
                                          <p:attrName>style.visibility</p:attrName>
                                        </p:attrNameLst>
                                      </p:cBhvr>
                                      <p:to>
                                        <p:strVal val="visible"/>
                                      </p:to>
                                    </p:set>
                                    <p:animEffect transition="in" filter="dissolve">
                                      <p:cBhvr>
                                        <p:cTn id="12" dur="500"/>
                                        <p:tgtEl>
                                          <p:spTgt spid="445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5458"/>
                                        </p:tgtEl>
                                        <p:attrNameLst>
                                          <p:attrName>style.visibility</p:attrName>
                                        </p:attrNameLst>
                                      </p:cBhvr>
                                      <p:to>
                                        <p:strVal val="visible"/>
                                      </p:to>
                                    </p:set>
                                    <p:animEffect transition="in" filter="dissolve">
                                      <p:cBhvr>
                                        <p:cTn id="17" dur="500"/>
                                        <p:tgtEl>
                                          <p:spTgt spid="4454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45461"/>
                                        </p:tgtEl>
                                        <p:attrNameLst>
                                          <p:attrName>style.visibility</p:attrName>
                                        </p:attrNameLst>
                                      </p:cBhvr>
                                      <p:to>
                                        <p:strVal val="visible"/>
                                      </p:to>
                                    </p:set>
                                    <p:animEffect transition="in" filter="dissolve">
                                      <p:cBhvr>
                                        <p:cTn id="22" dur="500"/>
                                        <p:tgtEl>
                                          <p:spTgt spid="4454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5464"/>
                                        </p:tgtEl>
                                        <p:attrNameLst>
                                          <p:attrName>style.visibility</p:attrName>
                                        </p:attrNameLst>
                                      </p:cBhvr>
                                      <p:to>
                                        <p:strVal val="visible"/>
                                      </p:to>
                                    </p:set>
                                    <p:animEffect transition="in" filter="dissolve">
                                      <p:cBhvr>
                                        <p:cTn id="27" dur="500"/>
                                        <p:tgtEl>
                                          <p:spTgt spid="44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7" grpId="0" animBg="1"/>
      <p:bldP spid="44546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8229600" cy="676275"/>
          </a:xfrm>
        </p:spPr>
        <p:txBody>
          <a:bodyPr/>
          <a:lstStyle/>
          <a:p>
            <a:pPr eaLnBrk="1" hangingPunct="1"/>
            <a:r>
              <a:rPr lang="zh-CN" altLang="zh-CN" smtClean="0">
                <a:sym typeface="Symbol" pitchFamily="18" charset="2"/>
              </a:rPr>
              <a:t>Belady异常</a:t>
            </a:r>
          </a:p>
        </p:txBody>
      </p:sp>
      <p:sp>
        <p:nvSpPr>
          <p:cNvPr id="450563" name="Rectangle 3"/>
          <p:cNvSpPr>
            <a:spLocks noChangeArrowheads="1"/>
          </p:cNvSpPr>
          <p:nvPr/>
        </p:nvSpPr>
        <p:spPr bwMode="auto">
          <a:xfrm>
            <a:off x="381000" y="9906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ym typeface="Symbol" pitchFamily="18" charset="2"/>
              </a:rPr>
              <a:t>来看一个例子</a:t>
            </a:r>
            <a:r>
              <a:rPr lang="en-US" altLang="zh-CN">
                <a:sym typeface="Symbol" pitchFamily="18" charset="2"/>
              </a:rPr>
              <a:t>!</a:t>
            </a:r>
            <a:r>
              <a:rPr lang="en-US" altLang="zh-CN"/>
              <a:t> </a:t>
            </a:r>
          </a:p>
        </p:txBody>
      </p:sp>
      <p:grpSp>
        <p:nvGrpSpPr>
          <p:cNvPr id="450564" name="Group 4"/>
          <p:cNvGrpSpPr>
            <a:grpSpLocks/>
          </p:cNvGrpSpPr>
          <p:nvPr/>
        </p:nvGrpSpPr>
        <p:grpSpPr bwMode="auto">
          <a:xfrm>
            <a:off x="457200" y="1454150"/>
            <a:ext cx="7543800" cy="603250"/>
            <a:chOff x="624" y="3680"/>
            <a:chExt cx="4752" cy="380"/>
          </a:xfrm>
        </p:grpSpPr>
        <p:sp>
          <p:nvSpPr>
            <p:cNvPr id="35937" name="Rectangle 5"/>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引用序列</a:t>
              </a:r>
              <a:r>
                <a:rPr lang="en-US" altLang="zh-CN" sz="2400">
                  <a:sym typeface="Symbol" pitchFamily="18" charset="2"/>
                </a:rPr>
                <a:t>1</a:t>
              </a:r>
              <a:r>
                <a:rPr lang="zh-CN" altLang="en-US" sz="2400">
                  <a:sym typeface="Symbol" pitchFamily="18" charset="2"/>
                </a:rPr>
                <a:t>，</a:t>
              </a:r>
              <a:r>
                <a:rPr lang="en-US" altLang="zh-CN" sz="2400">
                  <a:sym typeface="Symbol" pitchFamily="18" charset="2"/>
                </a:rPr>
                <a:t>2</a:t>
              </a:r>
              <a:r>
                <a:rPr lang="zh-CN" altLang="en-US" sz="2400">
                  <a:sym typeface="Symbol" pitchFamily="18" charset="2"/>
                </a:rPr>
                <a:t>，</a:t>
              </a:r>
              <a:r>
                <a:rPr lang="en-US" altLang="zh-CN" sz="2400">
                  <a:sym typeface="Symbol" pitchFamily="18" charset="2"/>
                </a:rPr>
                <a:t>3</a:t>
              </a:r>
              <a:r>
                <a:rPr lang="zh-CN" altLang="en-US" sz="2400">
                  <a:sym typeface="Symbol" pitchFamily="18" charset="2"/>
                </a:rPr>
                <a:t>，</a:t>
              </a:r>
              <a:r>
                <a:rPr lang="en-US" altLang="zh-CN" sz="2400">
                  <a:sym typeface="Symbol" pitchFamily="18" charset="2"/>
                </a:rPr>
                <a:t>4</a:t>
              </a:r>
              <a:r>
                <a:rPr lang="zh-CN" altLang="en-US" sz="2400">
                  <a:sym typeface="Symbol" pitchFamily="18" charset="2"/>
                </a:rPr>
                <a:t>，</a:t>
              </a:r>
              <a:r>
                <a:rPr lang="en-US" altLang="zh-CN" sz="2400">
                  <a:sym typeface="Symbol" pitchFamily="18" charset="2"/>
                </a:rPr>
                <a:t>1</a:t>
              </a:r>
              <a:r>
                <a:rPr lang="zh-CN" altLang="en-US" sz="2400">
                  <a:sym typeface="Symbol" pitchFamily="18" charset="2"/>
                </a:rPr>
                <a:t>，</a:t>
              </a:r>
              <a:r>
                <a:rPr lang="en-US" altLang="zh-CN" sz="2400">
                  <a:sym typeface="Symbol" pitchFamily="18" charset="2"/>
                </a:rPr>
                <a:t>2</a:t>
              </a:r>
              <a:r>
                <a:rPr lang="zh-CN" altLang="en-US" sz="2400">
                  <a:sym typeface="Symbol" pitchFamily="18" charset="2"/>
                </a:rPr>
                <a:t>，</a:t>
              </a:r>
              <a:r>
                <a:rPr lang="en-US" altLang="zh-CN" sz="2400">
                  <a:sym typeface="Symbol" pitchFamily="18" charset="2"/>
                </a:rPr>
                <a:t>5</a:t>
              </a:r>
              <a:r>
                <a:rPr lang="zh-CN" altLang="en-US" sz="2400">
                  <a:sym typeface="Symbol" pitchFamily="18" charset="2"/>
                </a:rPr>
                <a:t>，</a:t>
              </a:r>
              <a:r>
                <a:rPr lang="en-US" altLang="zh-CN" sz="2400">
                  <a:sym typeface="Symbol" pitchFamily="18" charset="2"/>
                </a:rPr>
                <a:t>1</a:t>
              </a:r>
              <a:r>
                <a:rPr lang="zh-CN" altLang="en-US" sz="2400">
                  <a:sym typeface="Symbol" pitchFamily="18" charset="2"/>
                </a:rPr>
                <a:t>，</a:t>
              </a:r>
              <a:r>
                <a:rPr lang="en-US" altLang="zh-CN" sz="2400">
                  <a:sym typeface="Symbol" pitchFamily="18" charset="2"/>
                </a:rPr>
                <a:t>2</a:t>
              </a:r>
              <a:r>
                <a:rPr lang="zh-CN" altLang="en-US" sz="2400">
                  <a:sym typeface="Symbol" pitchFamily="18" charset="2"/>
                </a:rPr>
                <a:t>，</a:t>
              </a:r>
              <a:r>
                <a:rPr lang="en-US" altLang="zh-CN" sz="2400">
                  <a:sym typeface="Symbol" pitchFamily="18" charset="2"/>
                </a:rPr>
                <a:t>3</a:t>
              </a:r>
              <a:r>
                <a:rPr lang="zh-CN" altLang="en-US" sz="2400">
                  <a:sym typeface="Symbol" pitchFamily="18" charset="2"/>
                </a:rPr>
                <a:t>，</a:t>
              </a:r>
              <a:r>
                <a:rPr lang="en-US" altLang="zh-CN" sz="2400">
                  <a:sym typeface="Symbol" pitchFamily="18" charset="2"/>
                </a:rPr>
                <a:t>4</a:t>
              </a:r>
              <a:r>
                <a:rPr lang="zh-CN" altLang="en-US" sz="2400">
                  <a:sym typeface="Symbol" pitchFamily="18" charset="2"/>
                </a:rPr>
                <a:t>，</a:t>
              </a:r>
              <a:r>
                <a:rPr lang="en-US" altLang="zh-CN" sz="2400">
                  <a:sym typeface="Symbol" pitchFamily="18" charset="2"/>
                </a:rPr>
                <a:t>5 </a:t>
              </a:r>
            </a:p>
          </p:txBody>
        </p:sp>
        <p:pic>
          <p:nvPicPr>
            <p:cNvPr id="35938" name="Picture 6"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50567" name="Text Box 7"/>
          <p:cNvSpPr txBox="1">
            <a:spLocks noChangeArrowheads="1"/>
          </p:cNvSpPr>
          <p:nvPr/>
        </p:nvSpPr>
        <p:spPr bwMode="auto">
          <a:xfrm>
            <a:off x="381000" y="2057400"/>
            <a:ext cx="1828800" cy="466725"/>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FIFO</a:t>
            </a:r>
            <a:r>
              <a:rPr lang="zh-CN" altLang="en-US" sz="2400">
                <a:solidFill>
                  <a:srgbClr val="FF0000"/>
                </a:solidFill>
              </a:rPr>
              <a:t>页置换</a:t>
            </a:r>
          </a:p>
        </p:txBody>
      </p:sp>
      <p:grpSp>
        <p:nvGrpSpPr>
          <p:cNvPr id="450568" name="Group 8"/>
          <p:cNvGrpSpPr>
            <a:grpSpLocks/>
          </p:cNvGrpSpPr>
          <p:nvPr/>
        </p:nvGrpSpPr>
        <p:grpSpPr bwMode="auto">
          <a:xfrm>
            <a:off x="2438400" y="2133600"/>
            <a:ext cx="381000" cy="1381125"/>
            <a:chOff x="1680" y="1584"/>
            <a:chExt cx="240" cy="870"/>
          </a:xfrm>
        </p:grpSpPr>
        <p:sp>
          <p:nvSpPr>
            <p:cNvPr id="35934" name="Text Box 9"/>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35" name="Text Box 10"/>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36" name="Text Box 11"/>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grpSp>
      <p:sp>
        <p:nvSpPr>
          <p:cNvPr id="450572" name="Text Box 12"/>
          <p:cNvSpPr txBox="1">
            <a:spLocks noChangeArrowheads="1"/>
          </p:cNvSpPr>
          <p:nvPr/>
        </p:nvSpPr>
        <p:spPr bwMode="auto">
          <a:xfrm>
            <a:off x="1143000" y="25908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3frame</a:t>
            </a:r>
          </a:p>
        </p:txBody>
      </p:sp>
      <p:grpSp>
        <p:nvGrpSpPr>
          <p:cNvPr id="450573" name="Group 13"/>
          <p:cNvGrpSpPr>
            <a:grpSpLocks/>
          </p:cNvGrpSpPr>
          <p:nvPr/>
        </p:nvGrpSpPr>
        <p:grpSpPr bwMode="auto">
          <a:xfrm>
            <a:off x="2895600" y="2133600"/>
            <a:ext cx="381000" cy="1381125"/>
            <a:chOff x="1680" y="1584"/>
            <a:chExt cx="240" cy="870"/>
          </a:xfrm>
        </p:grpSpPr>
        <p:sp>
          <p:nvSpPr>
            <p:cNvPr id="35931" name="Text Box 14"/>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32" name="Text Box 15"/>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33" name="Text Box 16"/>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577" name="Group 17"/>
          <p:cNvGrpSpPr>
            <a:grpSpLocks/>
          </p:cNvGrpSpPr>
          <p:nvPr/>
        </p:nvGrpSpPr>
        <p:grpSpPr bwMode="auto">
          <a:xfrm>
            <a:off x="3400425" y="2133600"/>
            <a:ext cx="381000" cy="1381125"/>
            <a:chOff x="1680" y="1584"/>
            <a:chExt cx="240" cy="870"/>
          </a:xfrm>
        </p:grpSpPr>
        <p:sp>
          <p:nvSpPr>
            <p:cNvPr id="35928" name="Text Box 18"/>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9" name="Text Box 19"/>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30" name="Text Box 20"/>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1" name="Group 21"/>
          <p:cNvGrpSpPr>
            <a:grpSpLocks/>
          </p:cNvGrpSpPr>
          <p:nvPr/>
        </p:nvGrpSpPr>
        <p:grpSpPr bwMode="auto">
          <a:xfrm>
            <a:off x="3886200" y="2133600"/>
            <a:ext cx="381000" cy="1381125"/>
            <a:chOff x="1680" y="1584"/>
            <a:chExt cx="240" cy="870"/>
          </a:xfrm>
        </p:grpSpPr>
        <p:sp>
          <p:nvSpPr>
            <p:cNvPr id="35925" name="Text Box 22"/>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6" name="Text Box 23"/>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27" name="Text Box 24"/>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5" name="Group 25"/>
          <p:cNvGrpSpPr>
            <a:grpSpLocks/>
          </p:cNvGrpSpPr>
          <p:nvPr/>
        </p:nvGrpSpPr>
        <p:grpSpPr bwMode="auto">
          <a:xfrm>
            <a:off x="4343400" y="2133600"/>
            <a:ext cx="381000" cy="1381125"/>
            <a:chOff x="1680" y="1584"/>
            <a:chExt cx="240" cy="870"/>
          </a:xfrm>
        </p:grpSpPr>
        <p:sp>
          <p:nvSpPr>
            <p:cNvPr id="35922" name="Text Box 26"/>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3" name="Text Box 27"/>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4" name="Text Box 28"/>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589" name="Group 29"/>
          <p:cNvGrpSpPr>
            <a:grpSpLocks/>
          </p:cNvGrpSpPr>
          <p:nvPr/>
        </p:nvGrpSpPr>
        <p:grpSpPr bwMode="auto">
          <a:xfrm>
            <a:off x="4800600" y="2133600"/>
            <a:ext cx="381000" cy="1381125"/>
            <a:chOff x="1680" y="1584"/>
            <a:chExt cx="240" cy="870"/>
          </a:xfrm>
        </p:grpSpPr>
        <p:sp>
          <p:nvSpPr>
            <p:cNvPr id="35919" name="Text Box 30"/>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920" name="Text Box 31"/>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21" name="Text Box 32"/>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593" name="Group 33"/>
          <p:cNvGrpSpPr>
            <a:grpSpLocks/>
          </p:cNvGrpSpPr>
          <p:nvPr/>
        </p:nvGrpSpPr>
        <p:grpSpPr bwMode="auto">
          <a:xfrm>
            <a:off x="5257800" y="2133600"/>
            <a:ext cx="381000" cy="1381125"/>
            <a:chOff x="1680" y="1584"/>
            <a:chExt cx="240" cy="870"/>
          </a:xfrm>
        </p:grpSpPr>
        <p:sp>
          <p:nvSpPr>
            <p:cNvPr id="35916" name="Text Box 34"/>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7" name="Text Box 35"/>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18" name="Text Box 36"/>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597" name="Group 37"/>
          <p:cNvGrpSpPr>
            <a:grpSpLocks/>
          </p:cNvGrpSpPr>
          <p:nvPr/>
        </p:nvGrpSpPr>
        <p:grpSpPr bwMode="auto">
          <a:xfrm>
            <a:off x="6705600" y="2133600"/>
            <a:ext cx="381000" cy="1381125"/>
            <a:chOff x="1680" y="1584"/>
            <a:chExt cx="240" cy="870"/>
          </a:xfrm>
        </p:grpSpPr>
        <p:sp>
          <p:nvSpPr>
            <p:cNvPr id="35913" name="Text Box 38"/>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4" name="Text Box 39"/>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15" name="Text Box 40"/>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grpSp>
      <p:grpSp>
        <p:nvGrpSpPr>
          <p:cNvPr id="450601" name="Group 41"/>
          <p:cNvGrpSpPr>
            <a:grpSpLocks/>
          </p:cNvGrpSpPr>
          <p:nvPr/>
        </p:nvGrpSpPr>
        <p:grpSpPr bwMode="auto">
          <a:xfrm>
            <a:off x="7191375" y="2133600"/>
            <a:ext cx="381000" cy="1381125"/>
            <a:chOff x="1680" y="1584"/>
            <a:chExt cx="240" cy="870"/>
          </a:xfrm>
        </p:grpSpPr>
        <p:sp>
          <p:nvSpPr>
            <p:cNvPr id="35910" name="Text Box 42"/>
            <p:cNvSpPr txBox="1">
              <a:spLocks noChangeArrowheads="1"/>
            </p:cNvSpPr>
            <p:nvPr/>
          </p:nvSpPr>
          <p:spPr bwMode="auto">
            <a:xfrm>
              <a:off x="1680" y="1584"/>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911" name="Text Box 43"/>
            <p:cNvSpPr txBox="1">
              <a:spLocks noChangeArrowheads="1"/>
            </p:cNvSpPr>
            <p:nvPr/>
          </p:nvSpPr>
          <p:spPr bwMode="auto">
            <a:xfrm>
              <a:off x="1680" y="1872"/>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12" name="Text Box 44"/>
            <p:cNvSpPr txBox="1">
              <a:spLocks noChangeArrowheads="1"/>
            </p:cNvSpPr>
            <p:nvPr/>
          </p:nvSpPr>
          <p:spPr bwMode="auto">
            <a:xfrm>
              <a:off x="1680" y="216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grpSp>
      <p:sp>
        <p:nvSpPr>
          <p:cNvPr id="450605" name="AutoShape 45"/>
          <p:cNvSpPr>
            <a:spLocks noChangeArrowheads="1"/>
          </p:cNvSpPr>
          <p:nvPr/>
        </p:nvSpPr>
        <p:spPr bwMode="auto">
          <a:xfrm rot="10800000">
            <a:off x="762000" y="3200400"/>
            <a:ext cx="1524000" cy="381000"/>
          </a:xfrm>
          <a:prstGeom prst="wedgeRoundRectCallout">
            <a:avLst>
              <a:gd name="adj1" fmla="val 620"/>
              <a:gd name="adj2" fmla="val 140417"/>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ym typeface="Symbol" pitchFamily="18" charset="2"/>
              </a:rPr>
              <a:t>9faults</a:t>
            </a:r>
          </a:p>
        </p:txBody>
      </p:sp>
      <p:sp>
        <p:nvSpPr>
          <p:cNvPr id="450606" name="Text Box 46"/>
          <p:cNvSpPr txBox="1">
            <a:spLocks noChangeArrowheads="1"/>
          </p:cNvSpPr>
          <p:nvPr/>
        </p:nvSpPr>
        <p:spPr bwMode="auto">
          <a:xfrm>
            <a:off x="1143000" y="3886200"/>
            <a:ext cx="1219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4frame</a:t>
            </a:r>
          </a:p>
        </p:txBody>
      </p:sp>
      <p:grpSp>
        <p:nvGrpSpPr>
          <p:cNvPr id="450607" name="Group 47"/>
          <p:cNvGrpSpPr>
            <a:grpSpLocks/>
          </p:cNvGrpSpPr>
          <p:nvPr/>
        </p:nvGrpSpPr>
        <p:grpSpPr bwMode="auto">
          <a:xfrm>
            <a:off x="2409825" y="3810000"/>
            <a:ext cx="381000" cy="1847850"/>
            <a:chOff x="1680" y="2970"/>
            <a:chExt cx="240" cy="1164"/>
          </a:xfrm>
        </p:grpSpPr>
        <p:sp>
          <p:nvSpPr>
            <p:cNvPr id="35906" name="Text Box 48"/>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07" name="Text Box 49"/>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8" name="Text Box 50"/>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9" name="Text Box 51"/>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12" name="Group 52"/>
          <p:cNvGrpSpPr>
            <a:grpSpLocks/>
          </p:cNvGrpSpPr>
          <p:nvPr/>
        </p:nvGrpSpPr>
        <p:grpSpPr bwMode="auto">
          <a:xfrm>
            <a:off x="2895600" y="3819525"/>
            <a:ext cx="381000" cy="1847850"/>
            <a:chOff x="1680" y="2970"/>
            <a:chExt cx="240" cy="1164"/>
          </a:xfrm>
        </p:grpSpPr>
        <p:sp>
          <p:nvSpPr>
            <p:cNvPr id="35902" name="Text Box 53"/>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903" name="Text Box 54"/>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04" name="Text Box 55"/>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sp>
          <p:nvSpPr>
            <p:cNvPr id="35905" name="Text Box 56"/>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17" name="Group 57"/>
          <p:cNvGrpSpPr>
            <a:grpSpLocks/>
          </p:cNvGrpSpPr>
          <p:nvPr/>
        </p:nvGrpSpPr>
        <p:grpSpPr bwMode="auto">
          <a:xfrm>
            <a:off x="3381375" y="3819525"/>
            <a:ext cx="381000" cy="1847850"/>
            <a:chOff x="1680" y="2970"/>
            <a:chExt cx="240" cy="1164"/>
          </a:xfrm>
        </p:grpSpPr>
        <p:sp>
          <p:nvSpPr>
            <p:cNvPr id="35898" name="Text Box 58"/>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99" name="Text Box 59"/>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900" name="Text Box 60"/>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901" name="Text Box 61"/>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400" b="0">
                <a:solidFill>
                  <a:srgbClr val="FF0000"/>
                </a:solidFill>
              </a:endParaRPr>
            </a:p>
          </p:txBody>
        </p:sp>
      </p:grpSp>
      <p:grpSp>
        <p:nvGrpSpPr>
          <p:cNvPr id="450622" name="Group 62"/>
          <p:cNvGrpSpPr>
            <a:grpSpLocks/>
          </p:cNvGrpSpPr>
          <p:nvPr/>
        </p:nvGrpSpPr>
        <p:grpSpPr bwMode="auto">
          <a:xfrm>
            <a:off x="3886200" y="3819525"/>
            <a:ext cx="381000" cy="1847850"/>
            <a:chOff x="1680" y="2970"/>
            <a:chExt cx="240" cy="1164"/>
          </a:xfrm>
        </p:grpSpPr>
        <p:sp>
          <p:nvSpPr>
            <p:cNvPr id="35894" name="Text Box 63"/>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95" name="Text Box 64"/>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96" name="Text Box 65"/>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97" name="Text Box 66"/>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27" name="Group 67"/>
          <p:cNvGrpSpPr>
            <a:grpSpLocks/>
          </p:cNvGrpSpPr>
          <p:nvPr/>
        </p:nvGrpSpPr>
        <p:grpSpPr bwMode="auto">
          <a:xfrm>
            <a:off x="5257800" y="3790950"/>
            <a:ext cx="381000" cy="1847850"/>
            <a:chOff x="1680" y="2970"/>
            <a:chExt cx="240" cy="1164"/>
          </a:xfrm>
        </p:grpSpPr>
        <p:sp>
          <p:nvSpPr>
            <p:cNvPr id="35890" name="Text Box 68"/>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91" name="Text Box 69"/>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92" name="Text Box 70"/>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93" name="Text Box 71"/>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32" name="Group 72"/>
          <p:cNvGrpSpPr>
            <a:grpSpLocks/>
          </p:cNvGrpSpPr>
          <p:nvPr/>
        </p:nvGrpSpPr>
        <p:grpSpPr bwMode="auto">
          <a:xfrm>
            <a:off x="5748338" y="3790950"/>
            <a:ext cx="381000" cy="1847850"/>
            <a:chOff x="1680" y="2970"/>
            <a:chExt cx="240" cy="1164"/>
          </a:xfrm>
        </p:grpSpPr>
        <p:sp>
          <p:nvSpPr>
            <p:cNvPr id="35886" name="Text Box 73"/>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87" name="Text Box 74"/>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8" name="Text Box 75"/>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sp>
          <p:nvSpPr>
            <p:cNvPr id="35889" name="Text Box 76"/>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37" name="Group 77"/>
          <p:cNvGrpSpPr>
            <a:grpSpLocks/>
          </p:cNvGrpSpPr>
          <p:nvPr/>
        </p:nvGrpSpPr>
        <p:grpSpPr bwMode="auto">
          <a:xfrm>
            <a:off x="6248400" y="3790950"/>
            <a:ext cx="381000" cy="1847850"/>
            <a:chOff x="1680" y="2970"/>
            <a:chExt cx="240" cy="1164"/>
          </a:xfrm>
        </p:grpSpPr>
        <p:sp>
          <p:nvSpPr>
            <p:cNvPr id="35882" name="Text Box 78"/>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83" name="Text Box 79"/>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4" name="Text Box 80"/>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85" name="Text Box 81"/>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grpSp>
      <p:grpSp>
        <p:nvGrpSpPr>
          <p:cNvPr id="450642" name="Group 82"/>
          <p:cNvGrpSpPr>
            <a:grpSpLocks/>
          </p:cNvGrpSpPr>
          <p:nvPr/>
        </p:nvGrpSpPr>
        <p:grpSpPr bwMode="auto">
          <a:xfrm>
            <a:off x="6705600" y="3790950"/>
            <a:ext cx="381000" cy="1847850"/>
            <a:chOff x="1680" y="2970"/>
            <a:chExt cx="240" cy="1164"/>
          </a:xfrm>
        </p:grpSpPr>
        <p:sp>
          <p:nvSpPr>
            <p:cNvPr id="35878" name="Text Box 83"/>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79" name="Text Box 84"/>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80" name="Text Box 85"/>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81" name="Text Box 86"/>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647" name="Group 87"/>
          <p:cNvGrpSpPr>
            <a:grpSpLocks/>
          </p:cNvGrpSpPr>
          <p:nvPr/>
        </p:nvGrpSpPr>
        <p:grpSpPr bwMode="auto">
          <a:xfrm>
            <a:off x="7162800" y="3790950"/>
            <a:ext cx="381000" cy="1847850"/>
            <a:chOff x="1680" y="2970"/>
            <a:chExt cx="240" cy="1164"/>
          </a:xfrm>
        </p:grpSpPr>
        <p:sp>
          <p:nvSpPr>
            <p:cNvPr id="35874" name="Text Box 88"/>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875" name="Text Box 89"/>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1</a:t>
              </a:r>
            </a:p>
          </p:txBody>
        </p:sp>
        <p:sp>
          <p:nvSpPr>
            <p:cNvPr id="35876" name="Text Box 90"/>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77" name="Text Box 91"/>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grpSp>
        <p:nvGrpSpPr>
          <p:cNvPr id="450652" name="Group 92"/>
          <p:cNvGrpSpPr>
            <a:grpSpLocks/>
          </p:cNvGrpSpPr>
          <p:nvPr/>
        </p:nvGrpSpPr>
        <p:grpSpPr bwMode="auto">
          <a:xfrm>
            <a:off x="7634288" y="3786188"/>
            <a:ext cx="381000" cy="1847850"/>
            <a:chOff x="1680" y="2970"/>
            <a:chExt cx="240" cy="1164"/>
          </a:xfrm>
        </p:grpSpPr>
        <p:sp>
          <p:nvSpPr>
            <p:cNvPr id="35870" name="Text Box 93"/>
            <p:cNvSpPr txBox="1">
              <a:spLocks noChangeArrowheads="1"/>
            </p:cNvSpPr>
            <p:nvPr/>
          </p:nvSpPr>
          <p:spPr bwMode="auto">
            <a:xfrm>
              <a:off x="1680" y="297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4</a:t>
              </a:r>
            </a:p>
          </p:txBody>
        </p:sp>
        <p:sp>
          <p:nvSpPr>
            <p:cNvPr id="35871" name="Text Box 94"/>
            <p:cNvSpPr txBox="1">
              <a:spLocks noChangeArrowheads="1"/>
            </p:cNvSpPr>
            <p:nvPr/>
          </p:nvSpPr>
          <p:spPr bwMode="auto">
            <a:xfrm>
              <a:off x="1680" y="3258"/>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5</a:t>
              </a:r>
            </a:p>
          </p:txBody>
        </p:sp>
        <p:sp>
          <p:nvSpPr>
            <p:cNvPr id="35872" name="Text Box 95"/>
            <p:cNvSpPr txBox="1">
              <a:spLocks noChangeArrowheads="1"/>
            </p:cNvSpPr>
            <p:nvPr/>
          </p:nvSpPr>
          <p:spPr bwMode="auto">
            <a:xfrm>
              <a:off x="1680" y="3546"/>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2</a:t>
              </a:r>
            </a:p>
          </p:txBody>
        </p:sp>
        <p:sp>
          <p:nvSpPr>
            <p:cNvPr id="35873" name="Text Box 96"/>
            <p:cNvSpPr txBox="1">
              <a:spLocks noChangeArrowheads="1"/>
            </p:cNvSpPr>
            <p:nvPr/>
          </p:nvSpPr>
          <p:spPr bwMode="auto">
            <a:xfrm>
              <a:off x="1680" y="3840"/>
              <a:ext cx="240" cy="294"/>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b="0">
                  <a:solidFill>
                    <a:srgbClr val="FF0000"/>
                  </a:solidFill>
                </a:rPr>
                <a:t>3</a:t>
              </a:r>
            </a:p>
          </p:txBody>
        </p:sp>
      </p:grpSp>
      <p:sp>
        <p:nvSpPr>
          <p:cNvPr id="450657" name="AutoShape 97"/>
          <p:cNvSpPr>
            <a:spLocks noChangeArrowheads="1"/>
          </p:cNvSpPr>
          <p:nvPr/>
        </p:nvSpPr>
        <p:spPr bwMode="auto">
          <a:xfrm rot="10800000">
            <a:off x="762000" y="4572000"/>
            <a:ext cx="1524000" cy="381000"/>
          </a:xfrm>
          <a:prstGeom prst="wedgeRoundRectCallout">
            <a:avLst>
              <a:gd name="adj1" fmla="val 620"/>
              <a:gd name="adj2" fmla="val 15625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000">
                <a:sym typeface="Symbol" pitchFamily="18" charset="2"/>
              </a:rPr>
              <a:t>10faults</a:t>
            </a:r>
          </a:p>
        </p:txBody>
      </p:sp>
      <p:sp>
        <p:nvSpPr>
          <p:cNvPr id="450661" name="Rectangle 101"/>
          <p:cNvSpPr>
            <a:spLocks noChangeArrowheads="1"/>
          </p:cNvSpPr>
          <p:nvPr/>
        </p:nvSpPr>
        <p:spPr bwMode="auto">
          <a:xfrm>
            <a:off x="381000" y="5791200"/>
            <a:ext cx="8229600" cy="865188"/>
          </a:xfrm>
          <a:prstGeom prst="rect">
            <a:avLst/>
          </a:prstGeom>
          <a:solidFill>
            <a:srgbClr val="FFFFFF"/>
          </a:soli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r>
              <a:rPr lang="en-US" altLang="zh-CN" sz="2400">
                <a:solidFill>
                  <a:srgbClr val="CC0000"/>
                </a:solidFill>
              </a:rPr>
              <a:t>Belady</a:t>
            </a:r>
            <a:r>
              <a:rPr lang="zh-CN" altLang="en-US" sz="2400">
                <a:solidFill>
                  <a:srgbClr val="CC0000"/>
                </a:solidFill>
              </a:rPr>
              <a:t>异常现象：</a:t>
            </a:r>
            <a:r>
              <a:rPr lang="zh-CN" altLang="en-US" sz="2400"/>
              <a:t>对有的页面置换算法，页错误率可能会随着分配帧数增加而增加。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dissolve">
                                      <p:cBhvr>
                                        <p:cTn id="7" dur="500"/>
                                        <p:tgtEl>
                                          <p:spTgt spid="45056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50564"/>
                                        </p:tgtEl>
                                        <p:attrNameLst>
                                          <p:attrName>style.visibility</p:attrName>
                                        </p:attrNameLst>
                                      </p:cBhvr>
                                      <p:to>
                                        <p:strVal val="visible"/>
                                      </p:to>
                                    </p:set>
                                    <p:animEffect transition="in" filter="dissolve">
                                      <p:cBhvr>
                                        <p:cTn id="11" dur="500"/>
                                        <p:tgtEl>
                                          <p:spTgt spid="450564"/>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50567"/>
                                        </p:tgtEl>
                                        <p:attrNameLst>
                                          <p:attrName>style.visibility</p:attrName>
                                        </p:attrNameLst>
                                      </p:cBhvr>
                                      <p:to>
                                        <p:strVal val="visible"/>
                                      </p:to>
                                    </p:set>
                                    <p:animEffect transition="in" filter="dissolve">
                                      <p:cBhvr>
                                        <p:cTn id="15" dur="500"/>
                                        <p:tgtEl>
                                          <p:spTgt spid="4505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50572"/>
                                        </p:tgtEl>
                                        <p:attrNameLst>
                                          <p:attrName>style.visibility</p:attrName>
                                        </p:attrNameLst>
                                      </p:cBhvr>
                                      <p:to>
                                        <p:strVal val="visible"/>
                                      </p:to>
                                    </p:set>
                                    <p:animEffect transition="in" filter="dissolve">
                                      <p:cBhvr>
                                        <p:cTn id="20" dur="500"/>
                                        <p:tgtEl>
                                          <p:spTgt spid="4505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50568"/>
                                        </p:tgtEl>
                                        <p:attrNameLst>
                                          <p:attrName>style.visibility</p:attrName>
                                        </p:attrNameLst>
                                      </p:cBhvr>
                                      <p:to>
                                        <p:strVal val="visible"/>
                                      </p:to>
                                    </p:set>
                                    <p:animEffect transition="in" filter="dissolve">
                                      <p:cBhvr>
                                        <p:cTn id="25" dur="500"/>
                                        <p:tgtEl>
                                          <p:spTgt spid="45056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450573"/>
                                        </p:tgtEl>
                                        <p:attrNameLst>
                                          <p:attrName>style.visibility</p:attrName>
                                        </p:attrNameLst>
                                      </p:cBhvr>
                                      <p:to>
                                        <p:strVal val="visible"/>
                                      </p:to>
                                    </p:set>
                                    <p:animEffect transition="in" filter="dissolve">
                                      <p:cBhvr>
                                        <p:cTn id="30" dur="500"/>
                                        <p:tgtEl>
                                          <p:spTgt spid="4505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450577"/>
                                        </p:tgtEl>
                                        <p:attrNameLst>
                                          <p:attrName>style.visibility</p:attrName>
                                        </p:attrNameLst>
                                      </p:cBhvr>
                                      <p:to>
                                        <p:strVal val="visible"/>
                                      </p:to>
                                    </p:set>
                                    <p:animEffect transition="in" filter="dissolve">
                                      <p:cBhvr>
                                        <p:cTn id="35" dur="500"/>
                                        <p:tgtEl>
                                          <p:spTgt spid="4505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450581"/>
                                        </p:tgtEl>
                                        <p:attrNameLst>
                                          <p:attrName>style.visibility</p:attrName>
                                        </p:attrNameLst>
                                      </p:cBhvr>
                                      <p:to>
                                        <p:strVal val="visible"/>
                                      </p:to>
                                    </p:set>
                                    <p:animEffect transition="in" filter="dissolve">
                                      <p:cBhvr>
                                        <p:cTn id="40" dur="500"/>
                                        <p:tgtEl>
                                          <p:spTgt spid="45058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450585"/>
                                        </p:tgtEl>
                                        <p:attrNameLst>
                                          <p:attrName>style.visibility</p:attrName>
                                        </p:attrNameLst>
                                      </p:cBhvr>
                                      <p:to>
                                        <p:strVal val="visible"/>
                                      </p:to>
                                    </p:set>
                                    <p:animEffect transition="in" filter="dissolve">
                                      <p:cBhvr>
                                        <p:cTn id="45" dur="500"/>
                                        <p:tgtEl>
                                          <p:spTgt spid="45058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50589"/>
                                        </p:tgtEl>
                                        <p:attrNameLst>
                                          <p:attrName>style.visibility</p:attrName>
                                        </p:attrNameLst>
                                      </p:cBhvr>
                                      <p:to>
                                        <p:strVal val="visible"/>
                                      </p:to>
                                    </p:set>
                                    <p:animEffect transition="in" filter="dissolve">
                                      <p:cBhvr>
                                        <p:cTn id="50" dur="500"/>
                                        <p:tgtEl>
                                          <p:spTgt spid="4505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450593"/>
                                        </p:tgtEl>
                                        <p:attrNameLst>
                                          <p:attrName>style.visibility</p:attrName>
                                        </p:attrNameLst>
                                      </p:cBhvr>
                                      <p:to>
                                        <p:strVal val="visible"/>
                                      </p:to>
                                    </p:set>
                                    <p:animEffect transition="in" filter="dissolve">
                                      <p:cBhvr>
                                        <p:cTn id="55" dur="500"/>
                                        <p:tgtEl>
                                          <p:spTgt spid="4505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450597"/>
                                        </p:tgtEl>
                                        <p:attrNameLst>
                                          <p:attrName>style.visibility</p:attrName>
                                        </p:attrNameLst>
                                      </p:cBhvr>
                                      <p:to>
                                        <p:strVal val="visible"/>
                                      </p:to>
                                    </p:set>
                                    <p:animEffect transition="in" filter="dissolve">
                                      <p:cBhvr>
                                        <p:cTn id="60" dur="500"/>
                                        <p:tgtEl>
                                          <p:spTgt spid="45059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450601"/>
                                        </p:tgtEl>
                                        <p:attrNameLst>
                                          <p:attrName>style.visibility</p:attrName>
                                        </p:attrNameLst>
                                      </p:cBhvr>
                                      <p:to>
                                        <p:strVal val="visible"/>
                                      </p:to>
                                    </p:set>
                                    <p:animEffect transition="in" filter="dissolve">
                                      <p:cBhvr>
                                        <p:cTn id="65" dur="500"/>
                                        <p:tgtEl>
                                          <p:spTgt spid="450601"/>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450605"/>
                                        </p:tgtEl>
                                        <p:attrNameLst>
                                          <p:attrName>style.visibility</p:attrName>
                                        </p:attrNameLst>
                                      </p:cBhvr>
                                      <p:to>
                                        <p:strVal val="visible"/>
                                      </p:to>
                                    </p:set>
                                    <p:animEffect transition="in" filter="dissolve">
                                      <p:cBhvr>
                                        <p:cTn id="69" dur="500"/>
                                        <p:tgtEl>
                                          <p:spTgt spid="45060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50606"/>
                                        </p:tgtEl>
                                        <p:attrNameLst>
                                          <p:attrName>style.visibility</p:attrName>
                                        </p:attrNameLst>
                                      </p:cBhvr>
                                      <p:to>
                                        <p:strVal val="visible"/>
                                      </p:to>
                                    </p:set>
                                    <p:animEffect transition="in" filter="dissolve">
                                      <p:cBhvr>
                                        <p:cTn id="74" dur="500"/>
                                        <p:tgtEl>
                                          <p:spTgt spid="45060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450607"/>
                                        </p:tgtEl>
                                        <p:attrNameLst>
                                          <p:attrName>style.visibility</p:attrName>
                                        </p:attrNameLst>
                                      </p:cBhvr>
                                      <p:to>
                                        <p:strVal val="visible"/>
                                      </p:to>
                                    </p:set>
                                    <p:animEffect transition="in" filter="dissolve">
                                      <p:cBhvr>
                                        <p:cTn id="79" dur="500"/>
                                        <p:tgtEl>
                                          <p:spTgt spid="45060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450612"/>
                                        </p:tgtEl>
                                        <p:attrNameLst>
                                          <p:attrName>style.visibility</p:attrName>
                                        </p:attrNameLst>
                                      </p:cBhvr>
                                      <p:to>
                                        <p:strVal val="visible"/>
                                      </p:to>
                                    </p:set>
                                    <p:animEffect transition="in" filter="dissolve">
                                      <p:cBhvr>
                                        <p:cTn id="84" dur="500"/>
                                        <p:tgtEl>
                                          <p:spTgt spid="45061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450617"/>
                                        </p:tgtEl>
                                        <p:attrNameLst>
                                          <p:attrName>style.visibility</p:attrName>
                                        </p:attrNameLst>
                                      </p:cBhvr>
                                      <p:to>
                                        <p:strVal val="visible"/>
                                      </p:to>
                                    </p:set>
                                    <p:animEffect transition="in" filter="dissolve">
                                      <p:cBhvr>
                                        <p:cTn id="89" dur="500"/>
                                        <p:tgtEl>
                                          <p:spTgt spid="4506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450622"/>
                                        </p:tgtEl>
                                        <p:attrNameLst>
                                          <p:attrName>style.visibility</p:attrName>
                                        </p:attrNameLst>
                                      </p:cBhvr>
                                      <p:to>
                                        <p:strVal val="visible"/>
                                      </p:to>
                                    </p:set>
                                    <p:animEffect transition="in" filter="dissolve">
                                      <p:cBhvr>
                                        <p:cTn id="94" dur="500"/>
                                        <p:tgtEl>
                                          <p:spTgt spid="45062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450627"/>
                                        </p:tgtEl>
                                        <p:attrNameLst>
                                          <p:attrName>style.visibility</p:attrName>
                                        </p:attrNameLst>
                                      </p:cBhvr>
                                      <p:to>
                                        <p:strVal val="visible"/>
                                      </p:to>
                                    </p:set>
                                    <p:animEffect transition="in" filter="dissolve">
                                      <p:cBhvr>
                                        <p:cTn id="99" dur="500"/>
                                        <p:tgtEl>
                                          <p:spTgt spid="45062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450632"/>
                                        </p:tgtEl>
                                        <p:attrNameLst>
                                          <p:attrName>style.visibility</p:attrName>
                                        </p:attrNameLst>
                                      </p:cBhvr>
                                      <p:to>
                                        <p:strVal val="visible"/>
                                      </p:to>
                                    </p:set>
                                    <p:animEffect transition="in" filter="dissolve">
                                      <p:cBhvr>
                                        <p:cTn id="104" dur="500"/>
                                        <p:tgtEl>
                                          <p:spTgt spid="45063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nodeType="clickEffect">
                                  <p:stCondLst>
                                    <p:cond delay="0"/>
                                  </p:stCondLst>
                                  <p:childTnLst>
                                    <p:set>
                                      <p:cBhvr>
                                        <p:cTn id="108" dur="1" fill="hold">
                                          <p:stCondLst>
                                            <p:cond delay="0"/>
                                          </p:stCondLst>
                                        </p:cTn>
                                        <p:tgtEl>
                                          <p:spTgt spid="450637"/>
                                        </p:tgtEl>
                                        <p:attrNameLst>
                                          <p:attrName>style.visibility</p:attrName>
                                        </p:attrNameLst>
                                      </p:cBhvr>
                                      <p:to>
                                        <p:strVal val="visible"/>
                                      </p:to>
                                    </p:set>
                                    <p:animEffect transition="in" filter="dissolve">
                                      <p:cBhvr>
                                        <p:cTn id="109" dur="500"/>
                                        <p:tgtEl>
                                          <p:spTgt spid="45063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nodeType="clickEffect">
                                  <p:stCondLst>
                                    <p:cond delay="0"/>
                                  </p:stCondLst>
                                  <p:childTnLst>
                                    <p:set>
                                      <p:cBhvr>
                                        <p:cTn id="113" dur="1" fill="hold">
                                          <p:stCondLst>
                                            <p:cond delay="0"/>
                                          </p:stCondLst>
                                        </p:cTn>
                                        <p:tgtEl>
                                          <p:spTgt spid="450642"/>
                                        </p:tgtEl>
                                        <p:attrNameLst>
                                          <p:attrName>style.visibility</p:attrName>
                                        </p:attrNameLst>
                                      </p:cBhvr>
                                      <p:to>
                                        <p:strVal val="visible"/>
                                      </p:to>
                                    </p:set>
                                    <p:animEffect transition="in" filter="dissolve">
                                      <p:cBhvr>
                                        <p:cTn id="114" dur="500"/>
                                        <p:tgtEl>
                                          <p:spTgt spid="45064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nodeType="clickEffect">
                                  <p:stCondLst>
                                    <p:cond delay="0"/>
                                  </p:stCondLst>
                                  <p:childTnLst>
                                    <p:set>
                                      <p:cBhvr>
                                        <p:cTn id="118" dur="1" fill="hold">
                                          <p:stCondLst>
                                            <p:cond delay="0"/>
                                          </p:stCondLst>
                                        </p:cTn>
                                        <p:tgtEl>
                                          <p:spTgt spid="450647"/>
                                        </p:tgtEl>
                                        <p:attrNameLst>
                                          <p:attrName>style.visibility</p:attrName>
                                        </p:attrNameLst>
                                      </p:cBhvr>
                                      <p:to>
                                        <p:strVal val="visible"/>
                                      </p:to>
                                    </p:set>
                                    <p:animEffect transition="in" filter="dissolve">
                                      <p:cBhvr>
                                        <p:cTn id="119" dur="500"/>
                                        <p:tgtEl>
                                          <p:spTgt spid="45064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nodeType="clickEffect">
                                  <p:stCondLst>
                                    <p:cond delay="0"/>
                                  </p:stCondLst>
                                  <p:childTnLst>
                                    <p:set>
                                      <p:cBhvr>
                                        <p:cTn id="123" dur="1" fill="hold">
                                          <p:stCondLst>
                                            <p:cond delay="0"/>
                                          </p:stCondLst>
                                        </p:cTn>
                                        <p:tgtEl>
                                          <p:spTgt spid="450652"/>
                                        </p:tgtEl>
                                        <p:attrNameLst>
                                          <p:attrName>style.visibility</p:attrName>
                                        </p:attrNameLst>
                                      </p:cBhvr>
                                      <p:to>
                                        <p:strVal val="visible"/>
                                      </p:to>
                                    </p:set>
                                    <p:animEffect transition="in" filter="dissolve">
                                      <p:cBhvr>
                                        <p:cTn id="124" dur="500"/>
                                        <p:tgtEl>
                                          <p:spTgt spid="450652"/>
                                        </p:tgtEl>
                                      </p:cBhvr>
                                    </p:animEffect>
                                  </p:childTnLst>
                                </p:cTn>
                              </p:par>
                            </p:childTnLst>
                          </p:cTn>
                        </p:par>
                        <p:par>
                          <p:cTn id="125" fill="hold" nodeType="afterGroup">
                            <p:stCondLst>
                              <p:cond delay="500"/>
                            </p:stCondLst>
                            <p:childTnLst>
                              <p:par>
                                <p:cTn id="126" presetID="9" presetClass="entr" presetSubtype="0" fill="hold" grpId="0" nodeType="afterEffect">
                                  <p:stCondLst>
                                    <p:cond delay="0"/>
                                  </p:stCondLst>
                                  <p:childTnLst>
                                    <p:set>
                                      <p:cBhvr>
                                        <p:cTn id="127" dur="1" fill="hold">
                                          <p:stCondLst>
                                            <p:cond delay="0"/>
                                          </p:stCondLst>
                                        </p:cTn>
                                        <p:tgtEl>
                                          <p:spTgt spid="450657"/>
                                        </p:tgtEl>
                                        <p:attrNameLst>
                                          <p:attrName>style.visibility</p:attrName>
                                        </p:attrNameLst>
                                      </p:cBhvr>
                                      <p:to>
                                        <p:strVal val="visible"/>
                                      </p:to>
                                    </p:set>
                                    <p:animEffect transition="in" filter="dissolve">
                                      <p:cBhvr>
                                        <p:cTn id="128" dur="500"/>
                                        <p:tgtEl>
                                          <p:spTgt spid="45065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50661"/>
                                        </p:tgtEl>
                                        <p:attrNameLst>
                                          <p:attrName>style.visibility</p:attrName>
                                        </p:attrNameLst>
                                      </p:cBhvr>
                                      <p:to>
                                        <p:strVal val="visible"/>
                                      </p:to>
                                    </p:set>
                                    <p:animEffect transition="in" filter="dissolve">
                                      <p:cBhvr>
                                        <p:cTn id="133" dur="500"/>
                                        <p:tgtEl>
                                          <p:spTgt spid="45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p:bldP spid="450567" grpId="0" animBg="1"/>
      <p:bldP spid="450572" grpId="0"/>
      <p:bldP spid="450605" grpId="0" animBg="1"/>
      <p:bldP spid="450606" grpId="0"/>
      <p:bldP spid="450657" grpId="0" animBg="1"/>
      <p:bldP spid="4506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304800"/>
            <a:ext cx="8763000" cy="676275"/>
          </a:xfrm>
        </p:spPr>
        <p:txBody>
          <a:bodyPr/>
          <a:lstStyle/>
          <a:p>
            <a:pPr eaLnBrk="1" hangingPunct="1"/>
            <a:r>
              <a:rPr lang="zh-CN" altLang="zh-CN" smtClean="0">
                <a:sym typeface="Symbol" pitchFamily="18" charset="2"/>
              </a:rPr>
              <a:t>什么样的页置换没有Belady异常</a:t>
            </a:r>
          </a:p>
        </p:txBody>
      </p:sp>
      <p:sp>
        <p:nvSpPr>
          <p:cNvPr id="451587" name="Rectangle 3"/>
          <p:cNvSpPr>
            <a:spLocks noChangeArrowheads="1"/>
          </p:cNvSpPr>
          <p:nvPr/>
        </p:nvSpPr>
        <p:spPr bwMode="auto">
          <a:xfrm>
            <a:off x="3175" y="11430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sym typeface="Symbol" pitchFamily="18" charset="2"/>
              </a:rPr>
              <a:t>看个模型</a:t>
            </a:r>
            <a:r>
              <a:rPr lang="en-US" altLang="zh-CN">
                <a:solidFill>
                  <a:srgbClr val="FF0000"/>
                </a:solidFill>
                <a:sym typeface="Symbol" pitchFamily="18" charset="2"/>
              </a:rPr>
              <a:t>!</a:t>
            </a:r>
            <a:r>
              <a:rPr lang="en-US" altLang="zh-CN"/>
              <a:t> </a:t>
            </a:r>
          </a:p>
        </p:txBody>
      </p:sp>
      <p:sp>
        <p:nvSpPr>
          <p:cNvPr id="451588" name="Rectangle 4"/>
          <p:cNvSpPr>
            <a:spLocks noChangeArrowheads="1"/>
          </p:cNvSpPr>
          <p:nvPr/>
        </p:nvSpPr>
        <p:spPr bwMode="auto">
          <a:xfrm>
            <a:off x="1676400" y="1004888"/>
            <a:ext cx="6172200" cy="5191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algn="ctr" eaLnBrk="1" hangingPunct="1">
              <a:lnSpc>
                <a:spcPct val="140000"/>
              </a:lnSpc>
              <a:spcBef>
                <a:spcPct val="0"/>
              </a:spcBef>
              <a:buClrTx/>
              <a:buSzTx/>
              <a:buFontTx/>
              <a:buNone/>
            </a:pPr>
            <a:r>
              <a:rPr lang="zh-CN" altLang="en-US" sz="2000">
                <a:sym typeface="Symbol" pitchFamily="18" charset="2"/>
              </a:rPr>
              <a:t>引用序列</a:t>
            </a:r>
            <a:r>
              <a:rPr lang="en-US" altLang="zh-CN" sz="2000">
                <a:sym typeface="Symbol" pitchFamily="18" charset="2"/>
              </a:rPr>
              <a:t>1</a:t>
            </a:r>
            <a:r>
              <a:rPr lang="zh-CN" altLang="en-US" sz="2000">
                <a:sym typeface="Symbol" pitchFamily="18" charset="2"/>
              </a:rPr>
              <a:t>，</a:t>
            </a:r>
            <a:r>
              <a:rPr lang="en-US" altLang="zh-CN" sz="2000">
                <a:sym typeface="Symbol" pitchFamily="18" charset="2"/>
              </a:rPr>
              <a:t>2</a:t>
            </a:r>
            <a:r>
              <a:rPr lang="zh-CN" altLang="en-US" sz="2000">
                <a:sym typeface="Symbol" pitchFamily="18" charset="2"/>
              </a:rPr>
              <a:t>，</a:t>
            </a:r>
            <a:r>
              <a:rPr lang="en-US" altLang="zh-CN" sz="2000">
                <a:sym typeface="Symbol" pitchFamily="18" charset="2"/>
              </a:rPr>
              <a:t>3</a:t>
            </a:r>
            <a:r>
              <a:rPr lang="zh-CN" altLang="en-US" sz="2000">
                <a:sym typeface="Symbol" pitchFamily="18" charset="2"/>
              </a:rPr>
              <a:t>，</a:t>
            </a:r>
            <a:r>
              <a:rPr lang="en-US" altLang="zh-CN" sz="2000">
                <a:sym typeface="Symbol" pitchFamily="18" charset="2"/>
              </a:rPr>
              <a:t>4</a:t>
            </a:r>
            <a:r>
              <a:rPr lang="zh-CN" altLang="en-US" sz="2000">
                <a:sym typeface="Symbol" pitchFamily="18" charset="2"/>
              </a:rPr>
              <a:t>，</a:t>
            </a:r>
            <a:r>
              <a:rPr lang="en-US" altLang="zh-CN" sz="2000">
                <a:sym typeface="Symbol" pitchFamily="18" charset="2"/>
              </a:rPr>
              <a:t>1</a:t>
            </a:r>
            <a:r>
              <a:rPr lang="zh-CN" altLang="en-US" sz="2000">
                <a:sym typeface="Symbol" pitchFamily="18" charset="2"/>
              </a:rPr>
              <a:t>，</a:t>
            </a:r>
            <a:r>
              <a:rPr lang="en-US" altLang="zh-CN" sz="2000">
                <a:sym typeface="Symbol" pitchFamily="18" charset="2"/>
              </a:rPr>
              <a:t>2</a:t>
            </a:r>
            <a:r>
              <a:rPr lang="zh-CN" altLang="en-US" sz="2000">
                <a:sym typeface="Symbol" pitchFamily="18" charset="2"/>
              </a:rPr>
              <a:t>，</a:t>
            </a:r>
            <a:r>
              <a:rPr lang="en-US" altLang="zh-CN" sz="2000">
                <a:sym typeface="Symbol" pitchFamily="18" charset="2"/>
              </a:rPr>
              <a:t>5</a:t>
            </a:r>
            <a:r>
              <a:rPr lang="zh-CN" altLang="en-US" sz="2000">
                <a:sym typeface="Symbol" pitchFamily="18" charset="2"/>
              </a:rPr>
              <a:t>，</a:t>
            </a:r>
            <a:r>
              <a:rPr lang="en-US" altLang="zh-CN" sz="2000">
                <a:sym typeface="Symbol" pitchFamily="18" charset="2"/>
              </a:rPr>
              <a:t>1</a:t>
            </a:r>
            <a:r>
              <a:rPr lang="zh-CN" altLang="en-US" sz="2000">
                <a:sym typeface="Symbol" pitchFamily="18" charset="2"/>
              </a:rPr>
              <a:t>，</a:t>
            </a:r>
            <a:r>
              <a:rPr lang="en-US" altLang="zh-CN" sz="2000">
                <a:sym typeface="Symbol" pitchFamily="18" charset="2"/>
              </a:rPr>
              <a:t>2</a:t>
            </a:r>
            <a:r>
              <a:rPr lang="zh-CN" altLang="en-US" sz="2000">
                <a:sym typeface="Symbol" pitchFamily="18" charset="2"/>
              </a:rPr>
              <a:t>，</a:t>
            </a:r>
            <a:r>
              <a:rPr lang="en-US" altLang="zh-CN" sz="2000">
                <a:sym typeface="Symbol" pitchFamily="18" charset="2"/>
              </a:rPr>
              <a:t>3</a:t>
            </a:r>
            <a:r>
              <a:rPr lang="zh-CN" altLang="en-US" sz="2000">
                <a:sym typeface="Symbol" pitchFamily="18" charset="2"/>
              </a:rPr>
              <a:t>，</a:t>
            </a:r>
            <a:r>
              <a:rPr lang="en-US" altLang="zh-CN" sz="2000">
                <a:sym typeface="Symbol" pitchFamily="18" charset="2"/>
              </a:rPr>
              <a:t>4</a:t>
            </a:r>
            <a:r>
              <a:rPr lang="zh-CN" altLang="en-US" sz="2000">
                <a:sym typeface="Symbol" pitchFamily="18" charset="2"/>
              </a:rPr>
              <a:t>，</a:t>
            </a:r>
            <a:r>
              <a:rPr lang="en-US" altLang="zh-CN" sz="2000">
                <a:sym typeface="Symbol" pitchFamily="18" charset="2"/>
              </a:rPr>
              <a:t>5</a:t>
            </a:r>
          </a:p>
        </p:txBody>
      </p:sp>
      <p:grpSp>
        <p:nvGrpSpPr>
          <p:cNvPr id="451589" name="Group 5"/>
          <p:cNvGrpSpPr>
            <a:grpSpLocks/>
          </p:cNvGrpSpPr>
          <p:nvPr/>
        </p:nvGrpSpPr>
        <p:grpSpPr bwMode="auto">
          <a:xfrm>
            <a:off x="7010400" y="4114800"/>
            <a:ext cx="2057400" cy="2501900"/>
            <a:chOff x="4464" y="2592"/>
            <a:chExt cx="1296" cy="1576"/>
          </a:xfrm>
        </p:grpSpPr>
        <p:sp>
          <p:nvSpPr>
            <p:cNvPr id="37017" name="Rectangle 6"/>
            <p:cNvSpPr>
              <a:spLocks noChangeArrowheads="1"/>
            </p:cNvSpPr>
            <p:nvPr/>
          </p:nvSpPr>
          <p:spPr bwMode="auto">
            <a:xfrm>
              <a:off x="4464" y="2592"/>
              <a:ext cx="1296" cy="157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10000"/>
                </a:lnSpc>
                <a:spcBef>
                  <a:spcPct val="0"/>
                </a:spcBef>
                <a:buClrTx/>
                <a:buSzTx/>
                <a:buFontTx/>
                <a:buNone/>
              </a:pPr>
              <a:r>
                <a:rPr lang="zh-CN" altLang="en-US" sz="2400">
                  <a:solidFill>
                    <a:srgbClr val="FF0000"/>
                  </a:solidFill>
                  <a:sym typeface="Symbol" pitchFamily="18" charset="2"/>
                </a:rPr>
                <a:t>结论：栈式算法无</a:t>
              </a:r>
              <a:r>
                <a:rPr lang="zh-CN" altLang="zh-CN" sz="2400">
                  <a:solidFill>
                    <a:srgbClr val="FF0000"/>
                  </a:solidFill>
                  <a:sym typeface="Symbol" pitchFamily="18" charset="2"/>
                </a:rPr>
                <a:t>Belady异常，LRU属于栈式算法</a:t>
              </a:r>
              <a:r>
                <a:rPr lang="en-US" altLang="zh-CN" sz="2400">
                  <a:solidFill>
                    <a:srgbClr val="FF0000"/>
                  </a:solidFill>
                  <a:sym typeface="Symbol" pitchFamily="18" charset="2"/>
                </a:rPr>
                <a:t>!</a:t>
              </a:r>
            </a:p>
          </p:txBody>
        </p:sp>
        <p:pic>
          <p:nvPicPr>
            <p:cNvPr id="37018" name="Picture 7"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08" y="2702"/>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1592" name="Group 8"/>
          <p:cNvGrpSpPr>
            <a:grpSpLocks/>
          </p:cNvGrpSpPr>
          <p:nvPr/>
        </p:nvGrpSpPr>
        <p:grpSpPr bwMode="auto">
          <a:xfrm>
            <a:off x="2003425" y="1498600"/>
            <a:ext cx="5464175" cy="2020888"/>
            <a:chOff x="1166" y="1376"/>
            <a:chExt cx="3442" cy="1273"/>
          </a:xfrm>
        </p:grpSpPr>
        <p:sp>
          <p:nvSpPr>
            <p:cNvPr id="36957" name="Text Box 9"/>
            <p:cNvSpPr txBox="1">
              <a:spLocks noChangeArrowheads="1"/>
            </p:cNvSpPr>
            <p:nvPr/>
          </p:nvSpPr>
          <p:spPr bwMode="auto">
            <a:xfrm>
              <a:off x="1166" y="137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58" name="Text Box 10"/>
            <p:cNvSpPr txBox="1">
              <a:spLocks noChangeArrowheads="1"/>
            </p:cNvSpPr>
            <p:nvPr/>
          </p:nvSpPr>
          <p:spPr bwMode="auto">
            <a:xfrm>
              <a:off x="1166" y="163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59" name="Text Box 11"/>
            <p:cNvSpPr txBox="1">
              <a:spLocks noChangeArrowheads="1"/>
            </p:cNvSpPr>
            <p:nvPr/>
          </p:nvSpPr>
          <p:spPr bwMode="auto">
            <a:xfrm>
              <a:off x="1166" y="188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0" name="Text Box 12"/>
            <p:cNvSpPr txBox="1">
              <a:spLocks noChangeArrowheads="1"/>
            </p:cNvSpPr>
            <p:nvPr/>
          </p:nvSpPr>
          <p:spPr bwMode="auto">
            <a:xfrm>
              <a:off x="1166" y="213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1" name="Text Box 13"/>
            <p:cNvSpPr txBox="1">
              <a:spLocks noChangeArrowheads="1"/>
            </p:cNvSpPr>
            <p:nvPr/>
          </p:nvSpPr>
          <p:spPr bwMode="auto">
            <a:xfrm>
              <a:off x="1166" y="238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2" name="Text Box 14"/>
            <p:cNvSpPr txBox="1">
              <a:spLocks noChangeArrowheads="1"/>
            </p:cNvSpPr>
            <p:nvPr/>
          </p:nvSpPr>
          <p:spPr bwMode="auto">
            <a:xfrm>
              <a:off x="1454" y="137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63" name="Text Box 15"/>
            <p:cNvSpPr txBox="1">
              <a:spLocks noChangeArrowheads="1"/>
            </p:cNvSpPr>
            <p:nvPr/>
          </p:nvSpPr>
          <p:spPr bwMode="auto">
            <a:xfrm>
              <a:off x="1454" y="163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64" name="Text Box 16"/>
            <p:cNvSpPr txBox="1">
              <a:spLocks noChangeArrowheads="1"/>
            </p:cNvSpPr>
            <p:nvPr/>
          </p:nvSpPr>
          <p:spPr bwMode="auto">
            <a:xfrm>
              <a:off x="1454" y="188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5" name="Text Box 17"/>
            <p:cNvSpPr txBox="1">
              <a:spLocks noChangeArrowheads="1"/>
            </p:cNvSpPr>
            <p:nvPr/>
          </p:nvSpPr>
          <p:spPr bwMode="auto">
            <a:xfrm>
              <a:off x="1454" y="213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6" name="Text Box 18"/>
            <p:cNvSpPr txBox="1">
              <a:spLocks noChangeArrowheads="1"/>
            </p:cNvSpPr>
            <p:nvPr/>
          </p:nvSpPr>
          <p:spPr bwMode="auto">
            <a:xfrm>
              <a:off x="1454" y="239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67" name="Text Box 19"/>
            <p:cNvSpPr txBox="1">
              <a:spLocks noChangeArrowheads="1"/>
            </p:cNvSpPr>
            <p:nvPr/>
          </p:nvSpPr>
          <p:spPr bwMode="auto">
            <a:xfrm>
              <a:off x="1742" y="137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68" name="Text Box 20"/>
            <p:cNvSpPr txBox="1">
              <a:spLocks noChangeArrowheads="1"/>
            </p:cNvSpPr>
            <p:nvPr/>
          </p:nvSpPr>
          <p:spPr bwMode="auto">
            <a:xfrm>
              <a:off x="1742" y="16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69" name="Text Box 21"/>
            <p:cNvSpPr txBox="1">
              <a:spLocks noChangeArrowheads="1"/>
            </p:cNvSpPr>
            <p:nvPr/>
          </p:nvSpPr>
          <p:spPr bwMode="auto">
            <a:xfrm>
              <a:off x="1742" y="188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0" name="Text Box 22"/>
            <p:cNvSpPr txBox="1">
              <a:spLocks noChangeArrowheads="1"/>
            </p:cNvSpPr>
            <p:nvPr/>
          </p:nvSpPr>
          <p:spPr bwMode="auto">
            <a:xfrm>
              <a:off x="1742" y="213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1" name="Text Box 23"/>
            <p:cNvSpPr txBox="1">
              <a:spLocks noChangeArrowheads="1"/>
            </p:cNvSpPr>
            <p:nvPr/>
          </p:nvSpPr>
          <p:spPr bwMode="auto">
            <a:xfrm>
              <a:off x="1742" y="23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2" name="Text Box 24"/>
            <p:cNvSpPr txBox="1">
              <a:spLocks noChangeArrowheads="1"/>
            </p:cNvSpPr>
            <p:nvPr/>
          </p:nvSpPr>
          <p:spPr bwMode="auto">
            <a:xfrm>
              <a:off x="2030" y="137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73" name="Text Box 25"/>
            <p:cNvSpPr txBox="1">
              <a:spLocks noChangeArrowheads="1"/>
            </p:cNvSpPr>
            <p:nvPr/>
          </p:nvSpPr>
          <p:spPr bwMode="auto">
            <a:xfrm>
              <a:off x="2030" y="163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74" name="Text Box 26"/>
            <p:cNvSpPr txBox="1">
              <a:spLocks noChangeArrowheads="1"/>
            </p:cNvSpPr>
            <p:nvPr/>
          </p:nvSpPr>
          <p:spPr bwMode="auto">
            <a:xfrm>
              <a:off x="2030" y="188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75" name="Text Box 27"/>
            <p:cNvSpPr txBox="1">
              <a:spLocks noChangeArrowheads="1"/>
            </p:cNvSpPr>
            <p:nvPr/>
          </p:nvSpPr>
          <p:spPr bwMode="auto">
            <a:xfrm>
              <a:off x="2030" y="213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6" name="Text Box 28"/>
            <p:cNvSpPr txBox="1">
              <a:spLocks noChangeArrowheads="1"/>
            </p:cNvSpPr>
            <p:nvPr/>
          </p:nvSpPr>
          <p:spPr bwMode="auto">
            <a:xfrm>
              <a:off x="2030" y="239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77" name="Text Box 29"/>
            <p:cNvSpPr txBox="1">
              <a:spLocks noChangeArrowheads="1"/>
            </p:cNvSpPr>
            <p:nvPr/>
          </p:nvSpPr>
          <p:spPr bwMode="auto">
            <a:xfrm>
              <a:off x="2329" y="137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78" name="Text Box 30"/>
            <p:cNvSpPr txBox="1">
              <a:spLocks noChangeArrowheads="1"/>
            </p:cNvSpPr>
            <p:nvPr/>
          </p:nvSpPr>
          <p:spPr bwMode="auto">
            <a:xfrm>
              <a:off x="2329" y="163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79" name="Text Box 31"/>
            <p:cNvSpPr txBox="1">
              <a:spLocks noChangeArrowheads="1"/>
            </p:cNvSpPr>
            <p:nvPr/>
          </p:nvSpPr>
          <p:spPr bwMode="auto">
            <a:xfrm>
              <a:off x="2329" y="188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80" name="Text Box 32"/>
            <p:cNvSpPr txBox="1">
              <a:spLocks noChangeArrowheads="1"/>
            </p:cNvSpPr>
            <p:nvPr/>
          </p:nvSpPr>
          <p:spPr bwMode="auto">
            <a:xfrm>
              <a:off x="2329" y="213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1" name="Text Box 33"/>
            <p:cNvSpPr txBox="1">
              <a:spLocks noChangeArrowheads="1"/>
            </p:cNvSpPr>
            <p:nvPr/>
          </p:nvSpPr>
          <p:spPr bwMode="auto">
            <a:xfrm>
              <a:off x="2329" y="238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82" name="Text Box 34"/>
            <p:cNvSpPr txBox="1">
              <a:spLocks noChangeArrowheads="1"/>
            </p:cNvSpPr>
            <p:nvPr/>
          </p:nvSpPr>
          <p:spPr bwMode="auto">
            <a:xfrm>
              <a:off x="2617" y="137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3" name="Text Box 35"/>
            <p:cNvSpPr txBox="1">
              <a:spLocks noChangeArrowheads="1"/>
            </p:cNvSpPr>
            <p:nvPr/>
          </p:nvSpPr>
          <p:spPr bwMode="auto">
            <a:xfrm>
              <a:off x="2617" y="163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84" name="Text Box 36"/>
            <p:cNvSpPr txBox="1">
              <a:spLocks noChangeArrowheads="1"/>
            </p:cNvSpPr>
            <p:nvPr/>
          </p:nvSpPr>
          <p:spPr bwMode="auto">
            <a:xfrm>
              <a:off x="2617" y="188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85" name="Text Box 37"/>
            <p:cNvSpPr txBox="1">
              <a:spLocks noChangeArrowheads="1"/>
            </p:cNvSpPr>
            <p:nvPr/>
          </p:nvSpPr>
          <p:spPr bwMode="auto">
            <a:xfrm>
              <a:off x="2617" y="213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86" name="Text Box 38"/>
            <p:cNvSpPr txBox="1">
              <a:spLocks noChangeArrowheads="1"/>
            </p:cNvSpPr>
            <p:nvPr/>
          </p:nvSpPr>
          <p:spPr bwMode="auto">
            <a:xfrm>
              <a:off x="2617" y="239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solidFill>
                  <a:srgbClr val="FF0000"/>
                </a:solidFill>
              </a:endParaRPr>
            </a:p>
          </p:txBody>
        </p:sp>
        <p:sp>
          <p:nvSpPr>
            <p:cNvPr id="36987" name="Text Box 39"/>
            <p:cNvSpPr txBox="1">
              <a:spLocks noChangeArrowheads="1"/>
            </p:cNvSpPr>
            <p:nvPr/>
          </p:nvSpPr>
          <p:spPr bwMode="auto">
            <a:xfrm>
              <a:off x="2905" y="137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6988" name="Text Box 40"/>
            <p:cNvSpPr txBox="1">
              <a:spLocks noChangeArrowheads="1"/>
            </p:cNvSpPr>
            <p:nvPr/>
          </p:nvSpPr>
          <p:spPr bwMode="auto">
            <a:xfrm>
              <a:off x="2905" y="16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89" name="Text Box 41"/>
            <p:cNvSpPr txBox="1">
              <a:spLocks noChangeArrowheads="1"/>
            </p:cNvSpPr>
            <p:nvPr/>
          </p:nvSpPr>
          <p:spPr bwMode="auto">
            <a:xfrm>
              <a:off x="2905" y="188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0" name="Text Box 42"/>
            <p:cNvSpPr txBox="1">
              <a:spLocks noChangeArrowheads="1"/>
            </p:cNvSpPr>
            <p:nvPr/>
          </p:nvSpPr>
          <p:spPr bwMode="auto">
            <a:xfrm>
              <a:off x="2905" y="213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91" name="Text Box 43"/>
            <p:cNvSpPr txBox="1">
              <a:spLocks noChangeArrowheads="1"/>
            </p:cNvSpPr>
            <p:nvPr/>
          </p:nvSpPr>
          <p:spPr bwMode="auto">
            <a:xfrm>
              <a:off x="2905" y="23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92" name="Text Box 44"/>
            <p:cNvSpPr txBox="1">
              <a:spLocks noChangeArrowheads="1"/>
            </p:cNvSpPr>
            <p:nvPr/>
          </p:nvSpPr>
          <p:spPr bwMode="auto">
            <a:xfrm>
              <a:off x="3193" y="137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3" name="Text Box 45"/>
            <p:cNvSpPr txBox="1">
              <a:spLocks noChangeArrowheads="1"/>
            </p:cNvSpPr>
            <p:nvPr/>
          </p:nvSpPr>
          <p:spPr bwMode="auto">
            <a:xfrm>
              <a:off x="3193" y="163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6994" name="Text Box 46"/>
            <p:cNvSpPr txBox="1">
              <a:spLocks noChangeArrowheads="1"/>
            </p:cNvSpPr>
            <p:nvPr/>
          </p:nvSpPr>
          <p:spPr bwMode="auto">
            <a:xfrm>
              <a:off x="3193" y="188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95" name="Text Box 47"/>
            <p:cNvSpPr txBox="1">
              <a:spLocks noChangeArrowheads="1"/>
            </p:cNvSpPr>
            <p:nvPr/>
          </p:nvSpPr>
          <p:spPr bwMode="auto">
            <a:xfrm>
              <a:off x="3193" y="213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6996" name="Text Box 48"/>
            <p:cNvSpPr txBox="1">
              <a:spLocks noChangeArrowheads="1"/>
            </p:cNvSpPr>
            <p:nvPr/>
          </p:nvSpPr>
          <p:spPr bwMode="auto">
            <a:xfrm>
              <a:off x="3193" y="239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6997" name="Text Box 49"/>
            <p:cNvSpPr txBox="1">
              <a:spLocks noChangeArrowheads="1"/>
            </p:cNvSpPr>
            <p:nvPr/>
          </p:nvSpPr>
          <p:spPr bwMode="auto">
            <a:xfrm>
              <a:off x="3504" y="137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6998" name="Text Box 50"/>
            <p:cNvSpPr txBox="1">
              <a:spLocks noChangeArrowheads="1"/>
            </p:cNvSpPr>
            <p:nvPr/>
          </p:nvSpPr>
          <p:spPr bwMode="auto">
            <a:xfrm>
              <a:off x="3504" y="163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6999" name="Text Box 51"/>
            <p:cNvSpPr txBox="1">
              <a:spLocks noChangeArrowheads="1"/>
            </p:cNvSpPr>
            <p:nvPr/>
          </p:nvSpPr>
          <p:spPr bwMode="auto">
            <a:xfrm>
              <a:off x="3504" y="188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00" name="Text Box 52"/>
            <p:cNvSpPr txBox="1">
              <a:spLocks noChangeArrowheads="1"/>
            </p:cNvSpPr>
            <p:nvPr/>
          </p:nvSpPr>
          <p:spPr bwMode="auto">
            <a:xfrm>
              <a:off x="3504" y="213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1" name="Text Box 53"/>
            <p:cNvSpPr txBox="1">
              <a:spLocks noChangeArrowheads="1"/>
            </p:cNvSpPr>
            <p:nvPr/>
          </p:nvSpPr>
          <p:spPr bwMode="auto">
            <a:xfrm>
              <a:off x="3504" y="239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2" name="Text Box 54"/>
            <p:cNvSpPr txBox="1">
              <a:spLocks noChangeArrowheads="1"/>
            </p:cNvSpPr>
            <p:nvPr/>
          </p:nvSpPr>
          <p:spPr bwMode="auto">
            <a:xfrm>
              <a:off x="3792" y="138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3" name="Text Box 55"/>
            <p:cNvSpPr txBox="1">
              <a:spLocks noChangeArrowheads="1"/>
            </p:cNvSpPr>
            <p:nvPr/>
          </p:nvSpPr>
          <p:spPr bwMode="auto">
            <a:xfrm>
              <a:off x="3792" y="163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04" name="Text Box 56"/>
            <p:cNvSpPr txBox="1">
              <a:spLocks noChangeArrowheads="1"/>
            </p:cNvSpPr>
            <p:nvPr/>
          </p:nvSpPr>
          <p:spPr bwMode="auto">
            <a:xfrm>
              <a:off x="3792" y="188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05" name="Text Box 57"/>
            <p:cNvSpPr txBox="1">
              <a:spLocks noChangeArrowheads="1"/>
            </p:cNvSpPr>
            <p:nvPr/>
          </p:nvSpPr>
          <p:spPr bwMode="auto">
            <a:xfrm>
              <a:off x="3792" y="214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06" name="Text Box 58"/>
            <p:cNvSpPr txBox="1">
              <a:spLocks noChangeArrowheads="1"/>
            </p:cNvSpPr>
            <p:nvPr/>
          </p:nvSpPr>
          <p:spPr bwMode="auto">
            <a:xfrm>
              <a:off x="3792" y="239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7" name="Text Box 59"/>
            <p:cNvSpPr txBox="1">
              <a:spLocks noChangeArrowheads="1"/>
            </p:cNvSpPr>
            <p:nvPr/>
          </p:nvSpPr>
          <p:spPr bwMode="auto">
            <a:xfrm>
              <a:off x="4080" y="137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08" name="Text Box 60"/>
            <p:cNvSpPr txBox="1">
              <a:spLocks noChangeArrowheads="1"/>
            </p:cNvSpPr>
            <p:nvPr/>
          </p:nvSpPr>
          <p:spPr bwMode="auto">
            <a:xfrm>
              <a:off x="4080" y="163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09" name="Text Box 61"/>
            <p:cNvSpPr txBox="1">
              <a:spLocks noChangeArrowheads="1"/>
            </p:cNvSpPr>
            <p:nvPr/>
          </p:nvSpPr>
          <p:spPr bwMode="auto">
            <a:xfrm>
              <a:off x="4080" y="188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10" name="Text Box 62"/>
            <p:cNvSpPr txBox="1">
              <a:spLocks noChangeArrowheads="1"/>
            </p:cNvSpPr>
            <p:nvPr/>
          </p:nvSpPr>
          <p:spPr bwMode="auto">
            <a:xfrm>
              <a:off x="4080" y="213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11" name="Text Box 63"/>
            <p:cNvSpPr txBox="1">
              <a:spLocks noChangeArrowheads="1"/>
            </p:cNvSpPr>
            <p:nvPr/>
          </p:nvSpPr>
          <p:spPr bwMode="auto">
            <a:xfrm>
              <a:off x="4080" y="239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sp>
          <p:nvSpPr>
            <p:cNvPr id="37012" name="Text Box 64"/>
            <p:cNvSpPr txBox="1">
              <a:spLocks noChangeArrowheads="1"/>
            </p:cNvSpPr>
            <p:nvPr/>
          </p:nvSpPr>
          <p:spPr bwMode="auto">
            <a:xfrm>
              <a:off x="4368" y="138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1</a:t>
              </a:r>
            </a:p>
          </p:txBody>
        </p:sp>
        <p:sp>
          <p:nvSpPr>
            <p:cNvPr id="37013" name="Text Box 65"/>
            <p:cNvSpPr txBox="1">
              <a:spLocks noChangeArrowheads="1"/>
            </p:cNvSpPr>
            <p:nvPr/>
          </p:nvSpPr>
          <p:spPr bwMode="auto">
            <a:xfrm>
              <a:off x="4368" y="163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4</a:t>
              </a:r>
            </a:p>
          </p:txBody>
        </p:sp>
        <p:sp>
          <p:nvSpPr>
            <p:cNvPr id="37014" name="Text Box 66"/>
            <p:cNvSpPr txBox="1">
              <a:spLocks noChangeArrowheads="1"/>
            </p:cNvSpPr>
            <p:nvPr/>
          </p:nvSpPr>
          <p:spPr bwMode="auto">
            <a:xfrm>
              <a:off x="4368" y="18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3</a:t>
              </a:r>
            </a:p>
          </p:txBody>
        </p:sp>
        <p:sp>
          <p:nvSpPr>
            <p:cNvPr id="37015" name="Text Box 67"/>
            <p:cNvSpPr txBox="1">
              <a:spLocks noChangeArrowheads="1"/>
            </p:cNvSpPr>
            <p:nvPr/>
          </p:nvSpPr>
          <p:spPr bwMode="auto">
            <a:xfrm>
              <a:off x="4368" y="214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2</a:t>
              </a:r>
            </a:p>
          </p:txBody>
        </p:sp>
        <p:sp>
          <p:nvSpPr>
            <p:cNvPr id="37016" name="Text Box 68"/>
            <p:cNvSpPr txBox="1">
              <a:spLocks noChangeArrowheads="1"/>
            </p:cNvSpPr>
            <p:nvPr/>
          </p:nvSpPr>
          <p:spPr bwMode="auto">
            <a:xfrm>
              <a:off x="4368" y="239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5</a:t>
              </a:r>
            </a:p>
          </p:txBody>
        </p:sp>
      </p:grpSp>
      <p:sp>
        <p:nvSpPr>
          <p:cNvPr id="451653" name="AutoShape 69"/>
          <p:cNvSpPr>
            <a:spLocks noChangeArrowheads="1"/>
          </p:cNvSpPr>
          <p:nvPr/>
        </p:nvSpPr>
        <p:spPr bwMode="auto">
          <a:xfrm rot="10800000">
            <a:off x="381000" y="2133600"/>
            <a:ext cx="1524000" cy="914400"/>
          </a:xfrm>
          <a:prstGeom prst="wedgeRoundRectCallout">
            <a:avLst>
              <a:gd name="adj1" fmla="val -53023"/>
              <a:gd name="adj2" fmla="val 7829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LRU</a:t>
            </a:r>
            <a:r>
              <a:rPr lang="zh-CN" altLang="en-US" sz="2400">
                <a:sym typeface="Symbol" pitchFamily="18" charset="2"/>
              </a:rPr>
              <a:t>栈实现</a:t>
            </a:r>
          </a:p>
        </p:txBody>
      </p:sp>
      <p:grpSp>
        <p:nvGrpSpPr>
          <p:cNvPr id="451654" name="Group 70"/>
          <p:cNvGrpSpPr>
            <a:grpSpLocks/>
          </p:cNvGrpSpPr>
          <p:nvPr/>
        </p:nvGrpSpPr>
        <p:grpSpPr bwMode="auto">
          <a:xfrm>
            <a:off x="7391400" y="1447800"/>
            <a:ext cx="685800" cy="1262063"/>
            <a:chOff x="4560" y="1344"/>
            <a:chExt cx="432" cy="795"/>
          </a:xfrm>
        </p:grpSpPr>
        <p:grpSp>
          <p:nvGrpSpPr>
            <p:cNvPr id="36953" name="Group 71"/>
            <p:cNvGrpSpPr>
              <a:grpSpLocks/>
            </p:cNvGrpSpPr>
            <p:nvPr/>
          </p:nvGrpSpPr>
          <p:grpSpPr bwMode="auto">
            <a:xfrm>
              <a:off x="4560" y="1893"/>
              <a:ext cx="240" cy="246"/>
              <a:chOff x="4560" y="1893"/>
              <a:chExt cx="240" cy="246"/>
            </a:xfrm>
          </p:grpSpPr>
          <p:sp>
            <p:nvSpPr>
              <p:cNvPr id="36955" name="Line 72"/>
              <p:cNvSpPr>
                <a:spLocks noChangeShapeType="1"/>
              </p:cNvSpPr>
              <p:nvPr/>
            </p:nvSpPr>
            <p:spPr bwMode="auto">
              <a:xfrm>
                <a:off x="4560" y="2139"/>
                <a:ext cx="240"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6" name="AutoShape 73"/>
              <p:cNvSpPr>
                <a:spLocks noChangeArrowheads="1"/>
              </p:cNvSpPr>
              <p:nvPr/>
            </p:nvSpPr>
            <p:spPr bwMode="auto">
              <a:xfrm>
                <a:off x="4656" y="1893"/>
                <a:ext cx="96" cy="240"/>
              </a:xfrm>
              <a:prstGeom prst="upArrow">
                <a:avLst>
                  <a:gd name="adj1" fmla="val 50000"/>
                  <a:gd name="adj2" fmla="val 62500"/>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36954" name="Text Box 74"/>
            <p:cNvSpPr txBox="1">
              <a:spLocks noChangeArrowheads="1"/>
            </p:cNvSpPr>
            <p:nvPr/>
          </p:nvSpPr>
          <p:spPr bwMode="auto">
            <a:xfrm>
              <a:off x="4640" y="1344"/>
              <a:ext cx="352" cy="528"/>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m=3</a:t>
              </a:r>
            </a:p>
          </p:txBody>
        </p:sp>
      </p:grpSp>
      <p:grpSp>
        <p:nvGrpSpPr>
          <p:cNvPr id="451659" name="Group 75"/>
          <p:cNvGrpSpPr>
            <a:grpSpLocks/>
          </p:cNvGrpSpPr>
          <p:nvPr/>
        </p:nvGrpSpPr>
        <p:grpSpPr bwMode="auto">
          <a:xfrm>
            <a:off x="7391400" y="2209800"/>
            <a:ext cx="1397000" cy="914400"/>
            <a:chOff x="4560" y="1824"/>
            <a:chExt cx="880" cy="576"/>
          </a:xfrm>
        </p:grpSpPr>
        <p:grpSp>
          <p:nvGrpSpPr>
            <p:cNvPr id="36949" name="Group 76"/>
            <p:cNvGrpSpPr>
              <a:grpSpLocks/>
            </p:cNvGrpSpPr>
            <p:nvPr/>
          </p:nvGrpSpPr>
          <p:grpSpPr bwMode="auto">
            <a:xfrm>
              <a:off x="4560" y="2160"/>
              <a:ext cx="528" cy="240"/>
              <a:chOff x="4560" y="2160"/>
              <a:chExt cx="384" cy="240"/>
            </a:xfrm>
          </p:grpSpPr>
          <p:sp>
            <p:nvSpPr>
              <p:cNvPr id="36951" name="Line 77"/>
              <p:cNvSpPr>
                <a:spLocks noChangeShapeType="1"/>
              </p:cNvSpPr>
              <p:nvPr/>
            </p:nvSpPr>
            <p:spPr bwMode="auto">
              <a:xfrm>
                <a:off x="4560" y="2393"/>
                <a:ext cx="384"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2" name="AutoShape 78"/>
              <p:cNvSpPr>
                <a:spLocks noChangeArrowheads="1"/>
              </p:cNvSpPr>
              <p:nvPr/>
            </p:nvSpPr>
            <p:spPr bwMode="auto">
              <a:xfrm>
                <a:off x="4848" y="2160"/>
                <a:ext cx="96" cy="240"/>
              </a:xfrm>
              <a:prstGeom prst="upArrow">
                <a:avLst>
                  <a:gd name="adj1" fmla="val 50000"/>
                  <a:gd name="adj2" fmla="val 62500"/>
                </a:avLst>
              </a:prstGeom>
              <a:solidFill>
                <a:srgbClr val="FF0000"/>
              </a:solidFill>
              <a:ln w="9525" algn="ctr">
                <a:solidFill>
                  <a:srgbClr val="FF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36950" name="Text Box 79"/>
            <p:cNvSpPr txBox="1">
              <a:spLocks noChangeArrowheads="1"/>
            </p:cNvSpPr>
            <p:nvPr/>
          </p:nvSpPr>
          <p:spPr bwMode="auto">
            <a:xfrm>
              <a:off x="5088" y="1824"/>
              <a:ext cx="352" cy="528"/>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m=4</a:t>
              </a:r>
            </a:p>
          </p:txBody>
        </p:sp>
      </p:grpSp>
      <p:sp>
        <p:nvSpPr>
          <p:cNvPr id="451664" name="AutoShape 80"/>
          <p:cNvSpPr>
            <a:spLocks noChangeArrowheads="1"/>
          </p:cNvSpPr>
          <p:nvPr/>
        </p:nvSpPr>
        <p:spPr bwMode="auto">
          <a:xfrm rot="10800000">
            <a:off x="7620000" y="152400"/>
            <a:ext cx="1524000" cy="838200"/>
          </a:xfrm>
          <a:prstGeom prst="wedgeRoundRectCallout">
            <a:avLst>
              <a:gd name="adj1" fmla="val 30208"/>
              <a:gd name="adj2" fmla="val -111745"/>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m</a:t>
            </a:r>
            <a:r>
              <a:rPr lang="zh-CN" altLang="en-US" sz="2400">
                <a:sym typeface="Symbol" pitchFamily="18" charset="2"/>
              </a:rPr>
              <a:t>是分配的帧数</a:t>
            </a:r>
          </a:p>
        </p:txBody>
      </p:sp>
      <p:grpSp>
        <p:nvGrpSpPr>
          <p:cNvPr id="451665" name="Group 81"/>
          <p:cNvGrpSpPr>
            <a:grpSpLocks/>
          </p:cNvGrpSpPr>
          <p:nvPr/>
        </p:nvGrpSpPr>
        <p:grpSpPr bwMode="auto">
          <a:xfrm>
            <a:off x="1143000" y="3352800"/>
            <a:ext cx="7772400" cy="1114425"/>
            <a:chOff x="720" y="2112"/>
            <a:chExt cx="4896" cy="702"/>
          </a:xfrm>
        </p:grpSpPr>
        <p:sp>
          <p:nvSpPr>
            <p:cNvPr id="36947" name="Rectangle 82"/>
            <p:cNvSpPr>
              <a:spLocks noChangeArrowheads="1"/>
            </p:cNvSpPr>
            <p:nvPr/>
          </p:nvSpPr>
          <p:spPr bwMode="auto">
            <a:xfrm>
              <a:off x="720" y="2112"/>
              <a:ext cx="4896" cy="7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特征</a:t>
              </a:r>
              <a:r>
                <a:rPr lang="en-US" altLang="zh-CN" sz="2400">
                  <a:sym typeface="Symbol" pitchFamily="18" charset="2"/>
                </a:rPr>
                <a:t>: </a:t>
              </a:r>
              <a:r>
                <a:rPr lang="en-US" altLang="zh-CN" sz="2400">
                  <a:solidFill>
                    <a:srgbClr val="FF0000"/>
                  </a:solidFill>
                  <a:sym typeface="Symbol" pitchFamily="18" charset="2"/>
                </a:rPr>
                <a:t>M(m, r)M(m+1,r)</a:t>
              </a:r>
              <a:r>
                <a:rPr lang="zh-CN" altLang="en-US" sz="2400">
                  <a:sym typeface="Symbol" pitchFamily="18" charset="2"/>
                </a:rPr>
                <a:t>，如</a:t>
              </a:r>
              <a:r>
                <a:rPr lang="en-US" altLang="zh-CN" sz="2400">
                  <a:sym typeface="Symbol" pitchFamily="18" charset="2"/>
                </a:rPr>
                <a:t>{5,2,1}{5,2,1,4} (</a:t>
              </a:r>
              <a:r>
                <a:rPr lang="en-US" altLang="zh-CN" sz="2400">
                  <a:solidFill>
                    <a:schemeClr val="accent2"/>
                  </a:solidFill>
                  <a:sym typeface="Symbol" pitchFamily="18" charset="2"/>
                </a:rPr>
                <a:t>m=3</a:t>
              </a:r>
              <a:r>
                <a:rPr lang="en-US" altLang="zh-CN" sz="2400">
                  <a:sym typeface="Symbol" pitchFamily="18" charset="2"/>
                </a:rPr>
                <a:t>)</a:t>
              </a:r>
            </a:p>
            <a:p>
              <a:pPr lvl="1" eaLnBrk="1" hangingPunct="1">
                <a:lnSpc>
                  <a:spcPct val="140000"/>
                </a:lnSpc>
                <a:spcBef>
                  <a:spcPct val="0"/>
                </a:spcBef>
                <a:buClrTx/>
                <a:buSzTx/>
                <a:buFontTx/>
                <a:buNone/>
              </a:pPr>
              <a:r>
                <a:rPr lang="zh-CN" altLang="en-US" sz="2400">
                  <a:sym typeface="Symbol" pitchFamily="18" charset="2"/>
                </a:rPr>
                <a:t>满足这一特征的算法称为</a:t>
              </a:r>
              <a:r>
                <a:rPr lang="zh-CN" altLang="en-US" sz="2400">
                  <a:solidFill>
                    <a:srgbClr val="FF0000"/>
                  </a:solidFill>
                  <a:sym typeface="Symbol" pitchFamily="18" charset="2"/>
                </a:rPr>
                <a:t>栈式算法</a:t>
              </a:r>
              <a:r>
                <a:rPr lang="en-US" altLang="zh-CN" sz="2400">
                  <a:sym typeface="Symbol" pitchFamily="18" charset="2"/>
                </a:rPr>
                <a:t>!</a:t>
              </a:r>
            </a:p>
          </p:txBody>
        </p:sp>
        <p:pic>
          <p:nvPicPr>
            <p:cNvPr id="36948" name="Picture 83" descr="j011583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85" y="2275"/>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51668" name="Freeform 84"/>
          <p:cNvSpPr>
            <a:spLocks/>
          </p:cNvSpPr>
          <p:nvPr/>
        </p:nvSpPr>
        <p:spPr bwMode="auto">
          <a:xfrm>
            <a:off x="2667000" y="3200400"/>
            <a:ext cx="381000" cy="381000"/>
          </a:xfrm>
          <a:custGeom>
            <a:avLst/>
            <a:gdLst>
              <a:gd name="T0" fmla="*/ 0 w 240"/>
              <a:gd name="T1" fmla="*/ 604837500 h 240"/>
              <a:gd name="T2" fmla="*/ 483870000 w 240"/>
              <a:gd name="T3" fmla="*/ 362902500 h 240"/>
              <a:gd name="T4" fmla="*/ 60483750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cubicBezTo>
                  <a:pt x="76" y="212"/>
                  <a:pt x="152" y="184"/>
                  <a:pt x="192" y="144"/>
                </a:cubicBezTo>
                <a:cubicBezTo>
                  <a:pt x="232" y="104"/>
                  <a:pt x="236" y="52"/>
                  <a:pt x="24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69" name="Freeform 85"/>
          <p:cNvSpPr>
            <a:spLocks/>
          </p:cNvSpPr>
          <p:nvPr/>
        </p:nvSpPr>
        <p:spPr bwMode="auto">
          <a:xfrm>
            <a:off x="5029200" y="2971800"/>
            <a:ext cx="1752600" cy="685800"/>
          </a:xfrm>
          <a:custGeom>
            <a:avLst/>
            <a:gdLst>
              <a:gd name="T0" fmla="*/ 2147483647 w 1104"/>
              <a:gd name="T1" fmla="*/ 1088707500 h 432"/>
              <a:gd name="T2" fmla="*/ 1935480000 w 1104"/>
              <a:gd name="T3" fmla="*/ 846772500 h 432"/>
              <a:gd name="T4" fmla="*/ 362902500 w 1104"/>
              <a:gd name="T5" fmla="*/ 846772500 h 432"/>
              <a:gd name="T6" fmla="*/ 0 w 1104"/>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432">
                <a:moveTo>
                  <a:pt x="1104" y="432"/>
                </a:moveTo>
                <a:cubicBezTo>
                  <a:pt x="1016" y="392"/>
                  <a:pt x="928" y="352"/>
                  <a:pt x="768" y="336"/>
                </a:cubicBezTo>
                <a:cubicBezTo>
                  <a:pt x="608" y="320"/>
                  <a:pt x="272" y="392"/>
                  <a:pt x="144" y="336"/>
                </a:cubicBezTo>
                <a:cubicBezTo>
                  <a:pt x="16" y="280"/>
                  <a:pt x="8" y="140"/>
                  <a:pt x="0" y="0"/>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670" name="AutoShape 86"/>
          <p:cNvSpPr>
            <a:spLocks noChangeArrowheads="1"/>
          </p:cNvSpPr>
          <p:nvPr/>
        </p:nvSpPr>
        <p:spPr bwMode="auto">
          <a:xfrm rot="10800000">
            <a:off x="152400" y="5029200"/>
            <a:ext cx="1219200" cy="914400"/>
          </a:xfrm>
          <a:prstGeom prst="wedgeRoundRectCallout">
            <a:avLst>
              <a:gd name="adj1" fmla="val -60157"/>
              <a:gd name="adj2" fmla="val 91144"/>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sym typeface="Symbol" pitchFamily="18" charset="2"/>
              </a:rPr>
              <a:t>看看</a:t>
            </a:r>
            <a:r>
              <a:rPr lang="en-US" altLang="zh-CN" sz="2400">
                <a:sym typeface="Symbol" pitchFamily="18" charset="2"/>
              </a:rPr>
              <a:t>FIFO</a:t>
            </a:r>
          </a:p>
        </p:txBody>
      </p:sp>
      <p:grpSp>
        <p:nvGrpSpPr>
          <p:cNvPr id="451671" name="Group 87"/>
          <p:cNvGrpSpPr>
            <a:grpSpLocks/>
          </p:cNvGrpSpPr>
          <p:nvPr/>
        </p:nvGrpSpPr>
        <p:grpSpPr bwMode="auto">
          <a:xfrm>
            <a:off x="1447800" y="4430713"/>
            <a:ext cx="2895600" cy="2082800"/>
            <a:chOff x="1056" y="2791"/>
            <a:chExt cx="1824" cy="1312"/>
          </a:xfrm>
        </p:grpSpPr>
        <p:sp>
          <p:nvSpPr>
            <p:cNvPr id="36917" name="Text Box 88"/>
            <p:cNvSpPr txBox="1">
              <a:spLocks noChangeArrowheads="1"/>
            </p:cNvSpPr>
            <p:nvPr/>
          </p:nvSpPr>
          <p:spPr bwMode="auto">
            <a:xfrm>
              <a:off x="1056" y="28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18" name="Text Box 89"/>
            <p:cNvSpPr txBox="1">
              <a:spLocks noChangeArrowheads="1"/>
            </p:cNvSpPr>
            <p:nvPr/>
          </p:nvSpPr>
          <p:spPr bwMode="auto">
            <a:xfrm>
              <a:off x="1056" y="30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19" name="Text Box 90"/>
            <p:cNvSpPr txBox="1">
              <a:spLocks noChangeArrowheads="1"/>
            </p:cNvSpPr>
            <p:nvPr/>
          </p:nvSpPr>
          <p:spPr bwMode="auto">
            <a:xfrm>
              <a:off x="1056" y="334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20" name="Text Box 91"/>
            <p:cNvSpPr txBox="1">
              <a:spLocks noChangeArrowheads="1"/>
            </p:cNvSpPr>
            <p:nvPr/>
          </p:nvSpPr>
          <p:spPr bwMode="auto">
            <a:xfrm>
              <a:off x="1056" y="359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21" name="Text Box 92"/>
            <p:cNvSpPr txBox="1">
              <a:spLocks noChangeArrowheads="1"/>
            </p:cNvSpPr>
            <p:nvPr/>
          </p:nvSpPr>
          <p:spPr bwMode="auto">
            <a:xfrm>
              <a:off x="1056" y="384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22" name="Text Box 93"/>
            <p:cNvSpPr txBox="1">
              <a:spLocks noChangeArrowheads="1"/>
            </p:cNvSpPr>
            <p:nvPr/>
          </p:nvSpPr>
          <p:spPr bwMode="auto">
            <a:xfrm>
              <a:off x="1344" y="283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23" name="Text Box 94"/>
            <p:cNvSpPr txBox="1">
              <a:spLocks noChangeArrowheads="1"/>
            </p:cNvSpPr>
            <p:nvPr/>
          </p:nvSpPr>
          <p:spPr bwMode="auto">
            <a:xfrm>
              <a:off x="1344" y="309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24" name="Text Box 95"/>
            <p:cNvSpPr txBox="1">
              <a:spLocks noChangeArrowheads="1"/>
            </p:cNvSpPr>
            <p:nvPr/>
          </p:nvSpPr>
          <p:spPr bwMode="auto">
            <a:xfrm>
              <a:off x="1344" y="334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25" name="Text Box 96"/>
            <p:cNvSpPr txBox="1">
              <a:spLocks noChangeArrowheads="1"/>
            </p:cNvSpPr>
            <p:nvPr/>
          </p:nvSpPr>
          <p:spPr bwMode="auto">
            <a:xfrm>
              <a:off x="1344" y="359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26" name="Text Box 97"/>
            <p:cNvSpPr txBox="1">
              <a:spLocks noChangeArrowheads="1"/>
            </p:cNvSpPr>
            <p:nvPr/>
          </p:nvSpPr>
          <p:spPr bwMode="auto">
            <a:xfrm>
              <a:off x="1344" y="384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27" name="Text Box 98"/>
            <p:cNvSpPr txBox="1">
              <a:spLocks noChangeArrowheads="1"/>
            </p:cNvSpPr>
            <p:nvPr/>
          </p:nvSpPr>
          <p:spPr bwMode="auto">
            <a:xfrm>
              <a:off x="1643" y="283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28" name="Text Box 99"/>
            <p:cNvSpPr txBox="1">
              <a:spLocks noChangeArrowheads="1"/>
            </p:cNvSpPr>
            <p:nvPr/>
          </p:nvSpPr>
          <p:spPr bwMode="auto">
            <a:xfrm>
              <a:off x="1643" y="308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29" name="Text Box 100"/>
            <p:cNvSpPr txBox="1">
              <a:spLocks noChangeArrowheads="1"/>
            </p:cNvSpPr>
            <p:nvPr/>
          </p:nvSpPr>
          <p:spPr bwMode="auto">
            <a:xfrm>
              <a:off x="1643" y="334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30" name="Text Box 101"/>
            <p:cNvSpPr txBox="1">
              <a:spLocks noChangeArrowheads="1"/>
            </p:cNvSpPr>
            <p:nvPr/>
          </p:nvSpPr>
          <p:spPr bwMode="auto">
            <a:xfrm>
              <a:off x="1643" y="359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31" name="Text Box 102"/>
            <p:cNvSpPr txBox="1">
              <a:spLocks noChangeArrowheads="1"/>
            </p:cNvSpPr>
            <p:nvPr/>
          </p:nvSpPr>
          <p:spPr bwMode="auto">
            <a:xfrm>
              <a:off x="1643" y="384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32" name="Text Box 103"/>
            <p:cNvSpPr txBox="1">
              <a:spLocks noChangeArrowheads="1"/>
            </p:cNvSpPr>
            <p:nvPr/>
          </p:nvSpPr>
          <p:spPr bwMode="auto">
            <a:xfrm>
              <a:off x="1931" y="283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33" name="Text Box 104"/>
            <p:cNvSpPr txBox="1">
              <a:spLocks noChangeArrowheads="1"/>
            </p:cNvSpPr>
            <p:nvPr/>
          </p:nvSpPr>
          <p:spPr bwMode="auto">
            <a:xfrm>
              <a:off x="1931" y="309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34" name="Text Box 105"/>
            <p:cNvSpPr txBox="1">
              <a:spLocks noChangeArrowheads="1"/>
            </p:cNvSpPr>
            <p:nvPr/>
          </p:nvSpPr>
          <p:spPr bwMode="auto">
            <a:xfrm>
              <a:off x="1931" y="334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35" name="Text Box 106"/>
            <p:cNvSpPr txBox="1">
              <a:spLocks noChangeArrowheads="1"/>
            </p:cNvSpPr>
            <p:nvPr/>
          </p:nvSpPr>
          <p:spPr bwMode="auto">
            <a:xfrm>
              <a:off x="1931" y="359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36" name="Text Box 107"/>
            <p:cNvSpPr txBox="1">
              <a:spLocks noChangeArrowheads="1"/>
            </p:cNvSpPr>
            <p:nvPr/>
          </p:nvSpPr>
          <p:spPr bwMode="auto">
            <a:xfrm>
              <a:off x="1931" y="384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37" name="Text Box 108"/>
            <p:cNvSpPr txBox="1">
              <a:spLocks noChangeArrowheads="1"/>
            </p:cNvSpPr>
            <p:nvPr/>
          </p:nvSpPr>
          <p:spPr bwMode="auto">
            <a:xfrm>
              <a:off x="2219" y="28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38" name="Text Box 109"/>
            <p:cNvSpPr txBox="1">
              <a:spLocks noChangeArrowheads="1"/>
            </p:cNvSpPr>
            <p:nvPr/>
          </p:nvSpPr>
          <p:spPr bwMode="auto">
            <a:xfrm>
              <a:off x="2219" y="30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39" name="Text Box 110"/>
            <p:cNvSpPr txBox="1">
              <a:spLocks noChangeArrowheads="1"/>
            </p:cNvSpPr>
            <p:nvPr/>
          </p:nvSpPr>
          <p:spPr bwMode="auto">
            <a:xfrm>
              <a:off x="2219" y="334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5</a:t>
              </a:r>
            </a:p>
          </p:txBody>
        </p:sp>
        <p:sp>
          <p:nvSpPr>
            <p:cNvPr id="36940" name="Text Box 111"/>
            <p:cNvSpPr txBox="1">
              <a:spLocks noChangeArrowheads="1"/>
            </p:cNvSpPr>
            <p:nvPr/>
          </p:nvSpPr>
          <p:spPr bwMode="auto">
            <a:xfrm>
              <a:off x="2219" y="359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41" name="Text Box 112"/>
            <p:cNvSpPr txBox="1">
              <a:spLocks noChangeArrowheads="1"/>
            </p:cNvSpPr>
            <p:nvPr/>
          </p:nvSpPr>
          <p:spPr bwMode="auto">
            <a:xfrm>
              <a:off x="2219" y="384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grpSp>
          <p:nvGrpSpPr>
            <p:cNvPr id="36942" name="Group 113"/>
            <p:cNvGrpSpPr>
              <a:grpSpLocks/>
            </p:cNvGrpSpPr>
            <p:nvPr/>
          </p:nvGrpSpPr>
          <p:grpSpPr bwMode="auto">
            <a:xfrm>
              <a:off x="2448" y="2791"/>
              <a:ext cx="432" cy="795"/>
              <a:chOff x="4560" y="1344"/>
              <a:chExt cx="432" cy="795"/>
            </a:xfrm>
          </p:grpSpPr>
          <p:grpSp>
            <p:nvGrpSpPr>
              <p:cNvPr id="36943" name="Group 114"/>
              <p:cNvGrpSpPr>
                <a:grpSpLocks/>
              </p:cNvGrpSpPr>
              <p:nvPr/>
            </p:nvGrpSpPr>
            <p:grpSpPr bwMode="auto">
              <a:xfrm>
                <a:off x="4560" y="1893"/>
                <a:ext cx="240" cy="246"/>
                <a:chOff x="4560" y="1893"/>
                <a:chExt cx="240" cy="246"/>
              </a:xfrm>
            </p:grpSpPr>
            <p:sp>
              <p:nvSpPr>
                <p:cNvPr id="36945" name="Line 115"/>
                <p:cNvSpPr>
                  <a:spLocks noChangeShapeType="1"/>
                </p:cNvSpPr>
                <p:nvPr/>
              </p:nvSpPr>
              <p:spPr bwMode="auto">
                <a:xfrm>
                  <a:off x="4560" y="2139"/>
                  <a:ext cx="240"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46" name="AutoShape 116"/>
                <p:cNvSpPr>
                  <a:spLocks noChangeArrowheads="1"/>
                </p:cNvSpPr>
                <p:nvPr/>
              </p:nvSpPr>
              <p:spPr bwMode="auto">
                <a:xfrm>
                  <a:off x="4656" y="1893"/>
                  <a:ext cx="96" cy="240"/>
                </a:xfrm>
                <a:prstGeom prst="upArrow">
                  <a:avLst>
                    <a:gd name="adj1" fmla="val 50000"/>
                    <a:gd name="adj2" fmla="val 62500"/>
                  </a:avLst>
                </a:prstGeom>
                <a:solidFill>
                  <a:schemeClr val="tx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sp>
            <p:nvSpPr>
              <p:cNvPr id="36944" name="Text Box 117"/>
              <p:cNvSpPr txBox="1">
                <a:spLocks noChangeArrowheads="1"/>
              </p:cNvSpPr>
              <p:nvPr/>
            </p:nvSpPr>
            <p:spPr bwMode="auto">
              <a:xfrm>
                <a:off x="4640" y="1344"/>
                <a:ext cx="352" cy="528"/>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m=3</a:t>
                </a:r>
              </a:p>
            </p:txBody>
          </p:sp>
        </p:grpSp>
      </p:grpSp>
      <p:grpSp>
        <p:nvGrpSpPr>
          <p:cNvPr id="451702" name="Group 118"/>
          <p:cNvGrpSpPr>
            <a:grpSpLocks/>
          </p:cNvGrpSpPr>
          <p:nvPr/>
        </p:nvGrpSpPr>
        <p:grpSpPr bwMode="auto">
          <a:xfrm>
            <a:off x="4419600" y="4495800"/>
            <a:ext cx="2895600" cy="2017713"/>
            <a:chOff x="2928" y="2832"/>
            <a:chExt cx="1824" cy="1271"/>
          </a:xfrm>
        </p:grpSpPr>
        <p:sp>
          <p:nvSpPr>
            <p:cNvPr id="36887" name="Text Box 119"/>
            <p:cNvSpPr txBox="1">
              <a:spLocks noChangeArrowheads="1"/>
            </p:cNvSpPr>
            <p:nvPr/>
          </p:nvSpPr>
          <p:spPr bwMode="auto">
            <a:xfrm>
              <a:off x="2928" y="28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888" name="Text Box 120"/>
            <p:cNvSpPr txBox="1">
              <a:spLocks noChangeArrowheads="1"/>
            </p:cNvSpPr>
            <p:nvPr/>
          </p:nvSpPr>
          <p:spPr bwMode="auto">
            <a:xfrm>
              <a:off x="2928" y="30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889" name="Text Box 121"/>
            <p:cNvSpPr txBox="1">
              <a:spLocks noChangeArrowheads="1"/>
            </p:cNvSpPr>
            <p:nvPr/>
          </p:nvSpPr>
          <p:spPr bwMode="auto">
            <a:xfrm>
              <a:off x="2928" y="334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890" name="Text Box 122"/>
            <p:cNvSpPr txBox="1">
              <a:spLocks noChangeArrowheads="1"/>
            </p:cNvSpPr>
            <p:nvPr/>
          </p:nvSpPr>
          <p:spPr bwMode="auto">
            <a:xfrm>
              <a:off x="2928" y="359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891" name="Text Box 123"/>
            <p:cNvSpPr txBox="1">
              <a:spLocks noChangeArrowheads="1"/>
            </p:cNvSpPr>
            <p:nvPr/>
          </p:nvSpPr>
          <p:spPr bwMode="auto">
            <a:xfrm>
              <a:off x="2928" y="384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892" name="Text Box 124"/>
            <p:cNvSpPr txBox="1">
              <a:spLocks noChangeArrowheads="1"/>
            </p:cNvSpPr>
            <p:nvPr/>
          </p:nvSpPr>
          <p:spPr bwMode="auto">
            <a:xfrm>
              <a:off x="3216" y="283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893" name="Text Box 125"/>
            <p:cNvSpPr txBox="1">
              <a:spLocks noChangeArrowheads="1"/>
            </p:cNvSpPr>
            <p:nvPr/>
          </p:nvSpPr>
          <p:spPr bwMode="auto">
            <a:xfrm>
              <a:off x="3216" y="309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894" name="Text Box 126"/>
            <p:cNvSpPr txBox="1">
              <a:spLocks noChangeArrowheads="1"/>
            </p:cNvSpPr>
            <p:nvPr/>
          </p:nvSpPr>
          <p:spPr bwMode="auto">
            <a:xfrm>
              <a:off x="3216" y="334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895" name="Text Box 127"/>
            <p:cNvSpPr txBox="1">
              <a:spLocks noChangeArrowheads="1"/>
            </p:cNvSpPr>
            <p:nvPr/>
          </p:nvSpPr>
          <p:spPr bwMode="auto">
            <a:xfrm>
              <a:off x="3216" y="359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896" name="Text Box 128"/>
            <p:cNvSpPr txBox="1">
              <a:spLocks noChangeArrowheads="1"/>
            </p:cNvSpPr>
            <p:nvPr/>
          </p:nvSpPr>
          <p:spPr bwMode="auto">
            <a:xfrm>
              <a:off x="3216" y="3847"/>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897" name="Text Box 129"/>
            <p:cNvSpPr txBox="1">
              <a:spLocks noChangeArrowheads="1"/>
            </p:cNvSpPr>
            <p:nvPr/>
          </p:nvSpPr>
          <p:spPr bwMode="auto">
            <a:xfrm>
              <a:off x="3515" y="283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898" name="Text Box 130"/>
            <p:cNvSpPr txBox="1">
              <a:spLocks noChangeArrowheads="1"/>
            </p:cNvSpPr>
            <p:nvPr/>
          </p:nvSpPr>
          <p:spPr bwMode="auto">
            <a:xfrm>
              <a:off x="3515" y="3088"/>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899" name="Text Box 131"/>
            <p:cNvSpPr txBox="1">
              <a:spLocks noChangeArrowheads="1"/>
            </p:cNvSpPr>
            <p:nvPr/>
          </p:nvSpPr>
          <p:spPr bwMode="auto">
            <a:xfrm>
              <a:off x="3515" y="334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00" name="Text Box 132"/>
            <p:cNvSpPr txBox="1">
              <a:spLocks noChangeArrowheads="1"/>
            </p:cNvSpPr>
            <p:nvPr/>
          </p:nvSpPr>
          <p:spPr bwMode="auto">
            <a:xfrm>
              <a:off x="3515" y="359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01" name="Text Box 133"/>
            <p:cNvSpPr txBox="1">
              <a:spLocks noChangeArrowheads="1"/>
            </p:cNvSpPr>
            <p:nvPr/>
          </p:nvSpPr>
          <p:spPr bwMode="auto">
            <a:xfrm>
              <a:off x="3515" y="384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02" name="Text Box 134"/>
            <p:cNvSpPr txBox="1">
              <a:spLocks noChangeArrowheads="1"/>
            </p:cNvSpPr>
            <p:nvPr/>
          </p:nvSpPr>
          <p:spPr bwMode="auto">
            <a:xfrm>
              <a:off x="3803" y="283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sp>
          <p:nvSpPr>
            <p:cNvPr id="36903" name="Text Box 135"/>
            <p:cNvSpPr txBox="1">
              <a:spLocks noChangeArrowheads="1"/>
            </p:cNvSpPr>
            <p:nvPr/>
          </p:nvSpPr>
          <p:spPr bwMode="auto">
            <a:xfrm>
              <a:off x="3803" y="3090"/>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04" name="Text Box 136"/>
            <p:cNvSpPr txBox="1">
              <a:spLocks noChangeArrowheads="1"/>
            </p:cNvSpPr>
            <p:nvPr/>
          </p:nvSpPr>
          <p:spPr bwMode="auto">
            <a:xfrm>
              <a:off x="3803" y="3342"/>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05" name="Text Box 137"/>
            <p:cNvSpPr txBox="1">
              <a:spLocks noChangeArrowheads="1"/>
            </p:cNvSpPr>
            <p:nvPr/>
          </p:nvSpPr>
          <p:spPr bwMode="auto">
            <a:xfrm>
              <a:off x="3803" y="3594"/>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06" name="Text Box 138"/>
            <p:cNvSpPr txBox="1">
              <a:spLocks noChangeArrowheads="1"/>
            </p:cNvSpPr>
            <p:nvPr/>
          </p:nvSpPr>
          <p:spPr bwMode="auto">
            <a:xfrm>
              <a:off x="3803" y="3846"/>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endParaRPr lang="zh-CN" altLang="zh-CN" sz="2000"/>
            </a:p>
          </p:txBody>
        </p:sp>
        <p:sp>
          <p:nvSpPr>
            <p:cNvPr id="36907" name="Text Box 139"/>
            <p:cNvSpPr txBox="1">
              <a:spLocks noChangeArrowheads="1"/>
            </p:cNvSpPr>
            <p:nvPr/>
          </p:nvSpPr>
          <p:spPr bwMode="auto">
            <a:xfrm>
              <a:off x="4091" y="283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2</a:t>
              </a:r>
            </a:p>
          </p:txBody>
        </p:sp>
        <p:sp>
          <p:nvSpPr>
            <p:cNvPr id="36908" name="Text Box 140"/>
            <p:cNvSpPr txBox="1">
              <a:spLocks noChangeArrowheads="1"/>
            </p:cNvSpPr>
            <p:nvPr/>
          </p:nvSpPr>
          <p:spPr bwMode="auto">
            <a:xfrm>
              <a:off x="4091" y="3089"/>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3</a:t>
              </a:r>
            </a:p>
          </p:txBody>
        </p:sp>
        <p:sp>
          <p:nvSpPr>
            <p:cNvPr id="36909" name="Text Box 141"/>
            <p:cNvSpPr txBox="1">
              <a:spLocks noChangeArrowheads="1"/>
            </p:cNvSpPr>
            <p:nvPr/>
          </p:nvSpPr>
          <p:spPr bwMode="auto">
            <a:xfrm>
              <a:off x="4091" y="3341"/>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4</a:t>
              </a:r>
            </a:p>
          </p:txBody>
        </p:sp>
        <p:sp>
          <p:nvSpPr>
            <p:cNvPr id="36910" name="Text Box 142"/>
            <p:cNvSpPr txBox="1">
              <a:spLocks noChangeArrowheads="1"/>
            </p:cNvSpPr>
            <p:nvPr/>
          </p:nvSpPr>
          <p:spPr bwMode="auto">
            <a:xfrm>
              <a:off x="4091" y="3593"/>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5</a:t>
              </a:r>
            </a:p>
          </p:txBody>
        </p:sp>
        <p:sp>
          <p:nvSpPr>
            <p:cNvPr id="36911" name="Text Box 143"/>
            <p:cNvSpPr txBox="1">
              <a:spLocks noChangeArrowheads="1"/>
            </p:cNvSpPr>
            <p:nvPr/>
          </p:nvSpPr>
          <p:spPr bwMode="auto">
            <a:xfrm>
              <a:off x="4091" y="3845"/>
              <a:ext cx="240" cy="256"/>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t>1</a:t>
              </a:r>
            </a:p>
          </p:txBody>
        </p:sp>
        <p:grpSp>
          <p:nvGrpSpPr>
            <p:cNvPr id="36912" name="Group 144"/>
            <p:cNvGrpSpPr>
              <a:grpSpLocks/>
            </p:cNvGrpSpPr>
            <p:nvPr/>
          </p:nvGrpSpPr>
          <p:grpSpPr bwMode="auto">
            <a:xfrm>
              <a:off x="4320" y="3045"/>
              <a:ext cx="432" cy="795"/>
              <a:chOff x="4560" y="1344"/>
              <a:chExt cx="432" cy="795"/>
            </a:xfrm>
          </p:grpSpPr>
          <p:grpSp>
            <p:nvGrpSpPr>
              <p:cNvPr id="36913" name="Group 145"/>
              <p:cNvGrpSpPr>
                <a:grpSpLocks/>
              </p:cNvGrpSpPr>
              <p:nvPr/>
            </p:nvGrpSpPr>
            <p:grpSpPr bwMode="auto">
              <a:xfrm>
                <a:off x="4560" y="1893"/>
                <a:ext cx="240" cy="246"/>
                <a:chOff x="4560" y="1893"/>
                <a:chExt cx="240" cy="246"/>
              </a:xfrm>
            </p:grpSpPr>
            <p:sp>
              <p:nvSpPr>
                <p:cNvPr id="36915" name="Line 146"/>
                <p:cNvSpPr>
                  <a:spLocks noChangeShapeType="1"/>
                </p:cNvSpPr>
                <p:nvPr/>
              </p:nvSpPr>
              <p:spPr bwMode="auto">
                <a:xfrm>
                  <a:off x="4560" y="2139"/>
                  <a:ext cx="240" cy="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6" name="AutoShape 147"/>
                <p:cNvSpPr>
                  <a:spLocks noChangeArrowheads="1"/>
                </p:cNvSpPr>
                <p:nvPr/>
              </p:nvSpPr>
              <p:spPr bwMode="auto">
                <a:xfrm>
                  <a:off x="4656" y="1893"/>
                  <a:ext cx="96" cy="240"/>
                </a:xfrm>
                <a:prstGeom prst="upArrow">
                  <a:avLst>
                    <a:gd name="adj1" fmla="val 50000"/>
                    <a:gd name="adj2" fmla="val 62500"/>
                  </a:avLst>
                </a:prstGeom>
                <a:solidFill>
                  <a:schemeClr val="tx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endParaRPr lang="zh-CN" altLang="zh-CN" sz="1800" b="0">
                    <a:solidFill>
                      <a:srgbClr val="FF0000"/>
                    </a:solidFill>
                  </a:endParaRPr>
                </a:p>
              </p:txBody>
            </p:sp>
          </p:grpSp>
          <p:sp>
            <p:nvSpPr>
              <p:cNvPr id="36914" name="Text Box 148"/>
              <p:cNvSpPr txBox="1">
                <a:spLocks noChangeArrowheads="1"/>
              </p:cNvSpPr>
              <p:nvPr/>
            </p:nvSpPr>
            <p:spPr bwMode="auto">
              <a:xfrm>
                <a:off x="4640" y="1344"/>
                <a:ext cx="352" cy="528"/>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en-US" altLang="zh-CN" sz="2400"/>
                  <a:t>m=4</a:t>
                </a:r>
              </a:p>
            </p:txBody>
          </p:sp>
        </p:grpSp>
      </p:grpSp>
      <p:grpSp>
        <p:nvGrpSpPr>
          <p:cNvPr id="451733" name="Group 149"/>
          <p:cNvGrpSpPr>
            <a:grpSpLocks/>
          </p:cNvGrpSpPr>
          <p:nvPr/>
        </p:nvGrpSpPr>
        <p:grpSpPr bwMode="auto">
          <a:xfrm>
            <a:off x="3352800" y="4495800"/>
            <a:ext cx="2971800" cy="1844675"/>
            <a:chOff x="2112" y="2832"/>
            <a:chExt cx="1872" cy="1162"/>
          </a:xfrm>
        </p:grpSpPr>
        <p:sp>
          <p:nvSpPr>
            <p:cNvPr id="36882" name="Oval 150"/>
            <p:cNvSpPr>
              <a:spLocks noChangeArrowheads="1"/>
            </p:cNvSpPr>
            <p:nvPr/>
          </p:nvSpPr>
          <p:spPr bwMode="auto">
            <a:xfrm>
              <a:off x="2112" y="2832"/>
              <a:ext cx="144" cy="240"/>
            </a:xfrm>
            <a:prstGeom prst="ellipse">
              <a:avLst/>
            </a:prstGeom>
            <a:noFill/>
            <a:ln w="9525" algn="ctr">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6883" name="AutoShape 151"/>
            <p:cNvSpPr>
              <a:spLocks/>
            </p:cNvSpPr>
            <p:nvPr/>
          </p:nvSpPr>
          <p:spPr bwMode="auto">
            <a:xfrm>
              <a:off x="3936" y="2832"/>
              <a:ext cx="48" cy="1008"/>
            </a:xfrm>
            <a:prstGeom prst="leftBrace">
              <a:avLst>
                <a:gd name="adj1" fmla="val 175000"/>
                <a:gd name="adj2" fmla="val 50000"/>
              </a:avLst>
            </a:prstGeom>
            <a:noFill/>
            <a:ln w="9525">
              <a:solidFill>
                <a:schemeClr val="accent2"/>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grpSp>
          <p:nvGrpSpPr>
            <p:cNvPr id="36884" name="Group 152"/>
            <p:cNvGrpSpPr>
              <a:grpSpLocks/>
            </p:cNvGrpSpPr>
            <p:nvPr/>
          </p:nvGrpSpPr>
          <p:grpSpPr bwMode="auto">
            <a:xfrm>
              <a:off x="2256" y="2928"/>
              <a:ext cx="1680" cy="1066"/>
              <a:chOff x="2256" y="2928"/>
              <a:chExt cx="1680" cy="1066"/>
            </a:xfrm>
          </p:grpSpPr>
          <p:sp>
            <p:nvSpPr>
              <p:cNvPr id="36885" name="Freeform 153"/>
              <p:cNvSpPr>
                <a:spLocks/>
              </p:cNvSpPr>
              <p:nvPr/>
            </p:nvSpPr>
            <p:spPr bwMode="auto">
              <a:xfrm>
                <a:off x="2256" y="2928"/>
                <a:ext cx="1680" cy="864"/>
              </a:xfrm>
              <a:custGeom>
                <a:avLst/>
                <a:gdLst>
                  <a:gd name="T0" fmla="*/ 0 w 1680"/>
                  <a:gd name="T1" fmla="*/ 0 h 864"/>
                  <a:gd name="T2" fmla="*/ 192 w 1680"/>
                  <a:gd name="T3" fmla="*/ 720 h 864"/>
                  <a:gd name="T4" fmla="*/ 432 w 1680"/>
                  <a:gd name="T5" fmla="*/ 816 h 864"/>
                  <a:gd name="T6" fmla="*/ 1680 w 1680"/>
                  <a:gd name="T7" fmla="*/ 432 h 8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 h="864">
                    <a:moveTo>
                      <a:pt x="0" y="0"/>
                    </a:moveTo>
                    <a:cubicBezTo>
                      <a:pt x="60" y="292"/>
                      <a:pt x="120" y="584"/>
                      <a:pt x="192" y="720"/>
                    </a:cubicBezTo>
                    <a:cubicBezTo>
                      <a:pt x="264" y="856"/>
                      <a:pt x="184" y="864"/>
                      <a:pt x="432" y="816"/>
                    </a:cubicBezTo>
                    <a:cubicBezTo>
                      <a:pt x="680" y="768"/>
                      <a:pt x="1180" y="600"/>
                      <a:pt x="1680" y="432"/>
                    </a:cubicBezTo>
                  </a:path>
                </a:pathLst>
              </a:custGeom>
              <a:noFill/>
              <a:ln w="9525" cap="flat" cmpd="sng">
                <a:solidFill>
                  <a:schemeClr val="accent2"/>
                </a:solidFill>
                <a:prstDash val="solid"/>
                <a:round/>
                <a:headEnd type="diamond" w="med" len="med"/>
                <a:tailEnd type="diamond"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6" name="Text Box 154"/>
              <p:cNvSpPr txBox="1">
                <a:spLocks noChangeArrowheads="1"/>
              </p:cNvSpPr>
              <p:nvPr/>
            </p:nvSpPr>
            <p:spPr bwMode="auto">
              <a:xfrm>
                <a:off x="2304" y="3744"/>
                <a:ext cx="52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FF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不在</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1587"/>
                                        </p:tgtEl>
                                        <p:attrNameLst>
                                          <p:attrName>style.visibility</p:attrName>
                                        </p:attrNameLst>
                                      </p:cBhvr>
                                      <p:to>
                                        <p:strVal val="visible"/>
                                      </p:to>
                                    </p:set>
                                    <p:animEffect transition="in" filter="dissolve">
                                      <p:cBhvr>
                                        <p:cTn id="7" dur="500"/>
                                        <p:tgtEl>
                                          <p:spTgt spid="451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1588"/>
                                        </p:tgtEl>
                                        <p:attrNameLst>
                                          <p:attrName>style.visibility</p:attrName>
                                        </p:attrNameLst>
                                      </p:cBhvr>
                                      <p:to>
                                        <p:strVal val="visible"/>
                                      </p:to>
                                    </p:set>
                                    <p:animEffect transition="in" filter="dissolve">
                                      <p:cBhvr>
                                        <p:cTn id="12" dur="500"/>
                                        <p:tgtEl>
                                          <p:spTgt spid="4515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51592"/>
                                        </p:tgtEl>
                                        <p:attrNameLst>
                                          <p:attrName>style.visibility</p:attrName>
                                        </p:attrNameLst>
                                      </p:cBhvr>
                                      <p:to>
                                        <p:strVal val="visible"/>
                                      </p:to>
                                    </p:set>
                                    <p:animEffect transition="in" filter="dissolve">
                                      <p:cBhvr>
                                        <p:cTn id="17" dur="500"/>
                                        <p:tgtEl>
                                          <p:spTgt spid="451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1653"/>
                                        </p:tgtEl>
                                        <p:attrNameLst>
                                          <p:attrName>style.visibility</p:attrName>
                                        </p:attrNameLst>
                                      </p:cBhvr>
                                      <p:to>
                                        <p:strVal val="visible"/>
                                      </p:to>
                                    </p:set>
                                    <p:animEffect transition="in" filter="dissolve">
                                      <p:cBhvr>
                                        <p:cTn id="22" dur="500"/>
                                        <p:tgtEl>
                                          <p:spTgt spid="451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4" fill="hold" nodeType="clickEffect">
                                  <p:stCondLst>
                                    <p:cond delay="0"/>
                                  </p:stCondLst>
                                  <p:childTnLst>
                                    <p:set>
                                      <p:cBhvr>
                                        <p:cTn id="26" dur="1" fill="hold">
                                          <p:stCondLst>
                                            <p:cond delay="0"/>
                                          </p:stCondLst>
                                        </p:cTn>
                                        <p:tgtEl>
                                          <p:spTgt spid="451654"/>
                                        </p:tgtEl>
                                        <p:attrNameLst>
                                          <p:attrName>style.visibility</p:attrName>
                                        </p:attrNameLst>
                                      </p:cBhvr>
                                      <p:to>
                                        <p:strVal val="visible"/>
                                      </p:to>
                                    </p:set>
                                    <p:anim calcmode="lin" valueType="num">
                                      <p:cBhvr>
                                        <p:cTn id="27" dur="500" fill="hold"/>
                                        <p:tgtEl>
                                          <p:spTgt spid="451654"/>
                                        </p:tgtEl>
                                        <p:attrNameLst>
                                          <p:attrName>ppt_x</p:attrName>
                                        </p:attrNameLst>
                                      </p:cBhvr>
                                      <p:tavLst>
                                        <p:tav tm="0">
                                          <p:val>
                                            <p:strVal val="#ppt_x"/>
                                          </p:val>
                                        </p:tav>
                                        <p:tav tm="100000">
                                          <p:val>
                                            <p:strVal val="#ppt_x"/>
                                          </p:val>
                                        </p:tav>
                                      </p:tavLst>
                                    </p:anim>
                                    <p:anim calcmode="lin" valueType="num">
                                      <p:cBhvr>
                                        <p:cTn id="28" dur="500" fill="hold"/>
                                        <p:tgtEl>
                                          <p:spTgt spid="451654"/>
                                        </p:tgtEl>
                                        <p:attrNameLst>
                                          <p:attrName>ppt_y</p:attrName>
                                        </p:attrNameLst>
                                      </p:cBhvr>
                                      <p:tavLst>
                                        <p:tav tm="0">
                                          <p:val>
                                            <p:strVal val="#ppt_y+#ppt_h/2"/>
                                          </p:val>
                                        </p:tav>
                                        <p:tav tm="100000">
                                          <p:val>
                                            <p:strVal val="#ppt_y"/>
                                          </p:val>
                                        </p:tav>
                                      </p:tavLst>
                                    </p:anim>
                                    <p:anim calcmode="lin" valueType="num">
                                      <p:cBhvr>
                                        <p:cTn id="29" dur="500" fill="hold"/>
                                        <p:tgtEl>
                                          <p:spTgt spid="451654"/>
                                        </p:tgtEl>
                                        <p:attrNameLst>
                                          <p:attrName>ppt_w</p:attrName>
                                        </p:attrNameLst>
                                      </p:cBhvr>
                                      <p:tavLst>
                                        <p:tav tm="0">
                                          <p:val>
                                            <p:strVal val="#ppt_w"/>
                                          </p:val>
                                        </p:tav>
                                        <p:tav tm="100000">
                                          <p:val>
                                            <p:strVal val="#ppt_w"/>
                                          </p:val>
                                        </p:tav>
                                      </p:tavLst>
                                    </p:anim>
                                    <p:anim calcmode="lin" valueType="num">
                                      <p:cBhvr>
                                        <p:cTn id="30" dur="500" fill="hold"/>
                                        <p:tgtEl>
                                          <p:spTgt spid="45165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nodeType="clickEffect">
                                  <p:stCondLst>
                                    <p:cond delay="0"/>
                                  </p:stCondLst>
                                  <p:childTnLst>
                                    <p:set>
                                      <p:cBhvr>
                                        <p:cTn id="34" dur="1" fill="hold">
                                          <p:stCondLst>
                                            <p:cond delay="0"/>
                                          </p:stCondLst>
                                        </p:cTn>
                                        <p:tgtEl>
                                          <p:spTgt spid="451659"/>
                                        </p:tgtEl>
                                        <p:attrNameLst>
                                          <p:attrName>style.visibility</p:attrName>
                                        </p:attrNameLst>
                                      </p:cBhvr>
                                      <p:to>
                                        <p:strVal val="visible"/>
                                      </p:to>
                                    </p:set>
                                    <p:anim calcmode="lin" valueType="num">
                                      <p:cBhvr>
                                        <p:cTn id="35" dur="500" fill="hold"/>
                                        <p:tgtEl>
                                          <p:spTgt spid="451659"/>
                                        </p:tgtEl>
                                        <p:attrNameLst>
                                          <p:attrName>ppt_x</p:attrName>
                                        </p:attrNameLst>
                                      </p:cBhvr>
                                      <p:tavLst>
                                        <p:tav tm="0">
                                          <p:val>
                                            <p:strVal val="#ppt_x"/>
                                          </p:val>
                                        </p:tav>
                                        <p:tav tm="100000">
                                          <p:val>
                                            <p:strVal val="#ppt_x"/>
                                          </p:val>
                                        </p:tav>
                                      </p:tavLst>
                                    </p:anim>
                                    <p:anim calcmode="lin" valueType="num">
                                      <p:cBhvr>
                                        <p:cTn id="36" dur="500" fill="hold"/>
                                        <p:tgtEl>
                                          <p:spTgt spid="451659"/>
                                        </p:tgtEl>
                                        <p:attrNameLst>
                                          <p:attrName>ppt_y</p:attrName>
                                        </p:attrNameLst>
                                      </p:cBhvr>
                                      <p:tavLst>
                                        <p:tav tm="0">
                                          <p:val>
                                            <p:strVal val="#ppt_y+#ppt_h/2"/>
                                          </p:val>
                                        </p:tav>
                                        <p:tav tm="100000">
                                          <p:val>
                                            <p:strVal val="#ppt_y"/>
                                          </p:val>
                                        </p:tav>
                                      </p:tavLst>
                                    </p:anim>
                                    <p:anim calcmode="lin" valueType="num">
                                      <p:cBhvr>
                                        <p:cTn id="37" dur="500" fill="hold"/>
                                        <p:tgtEl>
                                          <p:spTgt spid="451659"/>
                                        </p:tgtEl>
                                        <p:attrNameLst>
                                          <p:attrName>ppt_w</p:attrName>
                                        </p:attrNameLst>
                                      </p:cBhvr>
                                      <p:tavLst>
                                        <p:tav tm="0">
                                          <p:val>
                                            <p:strVal val="#ppt_w"/>
                                          </p:val>
                                        </p:tav>
                                        <p:tav tm="100000">
                                          <p:val>
                                            <p:strVal val="#ppt_w"/>
                                          </p:val>
                                        </p:tav>
                                      </p:tavLst>
                                    </p:anim>
                                    <p:anim calcmode="lin" valueType="num">
                                      <p:cBhvr>
                                        <p:cTn id="38" dur="500" fill="hold"/>
                                        <p:tgtEl>
                                          <p:spTgt spid="45165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51664"/>
                                        </p:tgtEl>
                                        <p:attrNameLst>
                                          <p:attrName>style.visibility</p:attrName>
                                        </p:attrNameLst>
                                      </p:cBhvr>
                                      <p:to>
                                        <p:strVal val="visible"/>
                                      </p:to>
                                    </p:set>
                                    <p:animEffect transition="in" filter="dissolve">
                                      <p:cBhvr>
                                        <p:cTn id="43" dur="500"/>
                                        <p:tgtEl>
                                          <p:spTgt spid="45166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451665"/>
                                        </p:tgtEl>
                                        <p:attrNameLst>
                                          <p:attrName>style.visibility</p:attrName>
                                        </p:attrNameLst>
                                      </p:cBhvr>
                                      <p:to>
                                        <p:strVal val="visible"/>
                                      </p:to>
                                    </p:set>
                                    <p:animEffect transition="in" filter="dissolve">
                                      <p:cBhvr>
                                        <p:cTn id="48" dur="500"/>
                                        <p:tgtEl>
                                          <p:spTgt spid="45166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451668"/>
                                        </p:tgtEl>
                                        <p:attrNameLst>
                                          <p:attrName>style.visibility</p:attrName>
                                        </p:attrNameLst>
                                      </p:cBhvr>
                                      <p:to>
                                        <p:strVal val="visible"/>
                                      </p:to>
                                    </p:set>
                                    <p:anim calcmode="lin" valueType="num">
                                      <p:cBhvr>
                                        <p:cTn id="53" dur="500" fill="hold"/>
                                        <p:tgtEl>
                                          <p:spTgt spid="451668"/>
                                        </p:tgtEl>
                                        <p:attrNameLst>
                                          <p:attrName>ppt_x</p:attrName>
                                        </p:attrNameLst>
                                      </p:cBhvr>
                                      <p:tavLst>
                                        <p:tav tm="0">
                                          <p:val>
                                            <p:strVal val="#ppt_x"/>
                                          </p:val>
                                        </p:tav>
                                        <p:tav tm="100000">
                                          <p:val>
                                            <p:strVal val="#ppt_x"/>
                                          </p:val>
                                        </p:tav>
                                      </p:tavLst>
                                    </p:anim>
                                    <p:anim calcmode="lin" valueType="num">
                                      <p:cBhvr>
                                        <p:cTn id="54" dur="500" fill="hold"/>
                                        <p:tgtEl>
                                          <p:spTgt spid="451668"/>
                                        </p:tgtEl>
                                        <p:attrNameLst>
                                          <p:attrName>ppt_y</p:attrName>
                                        </p:attrNameLst>
                                      </p:cBhvr>
                                      <p:tavLst>
                                        <p:tav tm="0">
                                          <p:val>
                                            <p:strVal val="#ppt_y+#ppt_h/2"/>
                                          </p:val>
                                        </p:tav>
                                        <p:tav tm="100000">
                                          <p:val>
                                            <p:strVal val="#ppt_y"/>
                                          </p:val>
                                        </p:tav>
                                      </p:tavLst>
                                    </p:anim>
                                    <p:anim calcmode="lin" valueType="num">
                                      <p:cBhvr>
                                        <p:cTn id="55" dur="500" fill="hold"/>
                                        <p:tgtEl>
                                          <p:spTgt spid="451668"/>
                                        </p:tgtEl>
                                        <p:attrNameLst>
                                          <p:attrName>ppt_w</p:attrName>
                                        </p:attrNameLst>
                                      </p:cBhvr>
                                      <p:tavLst>
                                        <p:tav tm="0">
                                          <p:val>
                                            <p:strVal val="#ppt_w"/>
                                          </p:val>
                                        </p:tav>
                                        <p:tav tm="100000">
                                          <p:val>
                                            <p:strVal val="#ppt_w"/>
                                          </p:val>
                                        </p:tav>
                                      </p:tavLst>
                                    </p:anim>
                                    <p:anim calcmode="lin" valueType="num">
                                      <p:cBhvr>
                                        <p:cTn id="56" dur="500" fill="hold"/>
                                        <p:tgtEl>
                                          <p:spTgt spid="451668"/>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451669"/>
                                        </p:tgtEl>
                                        <p:attrNameLst>
                                          <p:attrName>style.visibility</p:attrName>
                                        </p:attrNameLst>
                                      </p:cBhvr>
                                      <p:to>
                                        <p:strVal val="visible"/>
                                      </p:to>
                                    </p:set>
                                    <p:anim calcmode="lin" valueType="num">
                                      <p:cBhvr>
                                        <p:cTn id="61" dur="500" fill="hold"/>
                                        <p:tgtEl>
                                          <p:spTgt spid="451669"/>
                                        </p:tgtEl>
                                        <p:attrNameLst>
                                          <p:attrName>ppt_x</p:attrName>
                                        </p:attrNameLst>
                                      </p:cBhvr>
                                      <p:tavLst>
                                        <p:tav tm="0">
                                          <p:val>
                                            <p:strVal val="#ppt_x"/>
                                          </p:val>
                                        </p:tav>
                                        <p:tav tm="100000">
                                          <p:val>
                                            <p:strVal val="#ppt_x"/>
                                          </p:val>
                                        </p:tav>
                                      </p:tavLst>
                                    </p:anim>
                                    <p:anim calcmode="lin" valueType="num">
                                      <p:cBhvr>
                                        <p:cTn id="62" dur="500" fill="hold"/>
                                        <p:tgtEl>
                                          <p:spTgt spid="451669"/>
                                        </p:tgtEl>
                                        <p:attrNameLst>
                                          <p:attrName>ppt_y</p:attrName>
                                        </p:attrNameLst>
                                      </p:cBhvr>
                                      <p:tavLst>
                                        <p:tav tm="0">
                                          <p:val>
                                            <p:strVal val="#ppt_y+#ppt_h/2"/>
                                          </p:val>
                                        </p:tav>
                                        <p:tav tm="100000">
                                          <p:val>
                                            <p:strVal val="#ppt_y"/>
                                          </p:val>
                                        </p:tav>
                                      </p:tavLst>
                                    </p:anim>
                                    <p:anim calcmode="lin" valueType="num">
                                      <p:cBhvr>
                                        <p:cTn id="63" dur="500" fill="hold"/>
                                        <p:tgtEl>
                                          <p:spTgt spid="451669"/>
                                        </p:tgtEl>
                                        <p:attrNameLst>
                                          <p:attrName>ppt_w</p:attrName>
                                        </p:attrNameLst>
                                      </p:cBhvr>
                                      <p:tavLst>
                                        <p:tav tm="0">
                                          <p:val>
                                            <p:strVal val="#ppt_w"/>
                                          </p:val>
                                        </p:tav>
                                        <p:tav tm="100000">
                                          <p:val>
                                            <p:strVal val="#ppt_w"/>
                                          </p:val>
                                        </p:tav>
                                      </p:tavLst>
                                    </p:anim>
                                    <p:anim calcmode="lin" valueType="num">
                                      <p:cBhvr>
                                        <p:cTn id="64" dur="500" fill="hold"/>
                                        <p:tgtEl>
                                          <p:spTgt spid="451669"/>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51670"/>
                                        </p:tgtEl>
                                        <p:attrNameLst>
                                          <p:attrName>style.visibility</p:attrName>
                                        </p:attrNameLst>
                                      </p:cBhvr>
                                      <p:to>
                                        <p:strVal val="visible"/>
                                      </p:to>
                                    </p:set>
                                    <p:animEffect transition="in" filter="dissolve">
                                      <p:cBhvr>
                                        <p:cTn id="69" dur="500"/>
                                        <p:tgtEl>
                                          <p:spTgt spid="45167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451671"/>
                                        </p:tgtEl>
                                        <p:attrNameLst>
                                          <p:attrName>style.visibility</p:attrName>
                                        </p:attrNameLst>
                                      </p:cBhvr>
                                      <p:to>
                                        <p:strVal val="visible"/>
                                      </p:to>
                                    </p:set>
                                    <p:animEffect transition="in" filter="dissolve">
                                      <p:cBhvr>
                                        <p:cTn id="74" dur="500"/>
                                        <p:tgtEl>
                                          <p:spTgt spid="45167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451702"/>
                                        </p:tgtEl>
                                        <p:attrNameLst>
                                          <p:attrName>style.visibility</p:attrName>
                                        </p:attrNameLst>
                                      </p:cBhvr>
                                      <p:to>
                                        <p:strVal val="visible"/>
                                      </p:to>
                                    </p:set>
                                    <p:animEffect transition="in" filter="dissolve">
                                      <p:cBhvr>
                                        <p:cTn id="79" dur="500"/>
                                        <p:tgtEl>
                                          <p:spTgt spid="45170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451733"/>
                                        </p:tgtEl>
                                        <p:attrNameLst>
                                          <p:attrName>style.visibility</p:attrName>
                                        </p:attrNameLst>
                                      </p:cBhvr>
                                      <p:to>
                                        <p:strVal val="visible"/>
                                      </p:to>
                                    </p:set>
                                    <p:animEffect transition="in" filter="dissolve">
                                      <p:cBhvr>
                                        <p:cTn id="84" dur="500"/>
                                        <p:tgtEl>
                                          <p:spTgt spid="45173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nodeType="clickEffect">
                                  <p:stCondLst>
                                    <p:cond delay="0"/>
                                  </p:stCondLst>
                                  <p:childTnLst>
                                    <p:set>
                                      <p:cBhvr>
                                        <p:cTn id="88" dur="1" fill="hold">
                                          <p:stCondLst>
                                            <p:cond delay="0"/>
                                          </p:stCondLst>
                                        </p:cTn>
                                        <p:tgtEl>
                                          <p:spTgt spid="451589"/>
                                        </p:tgtEl>
                                        <p:attrNameLst>
                                          <p:attrName>style.visibility</p:attrName>
                                        </p:attrNameLst>
                                      </p:cBhvr>
                                      <p:to>
                                        <p:strVal val="visible"/>
                                      </p:to>
                                    </p:set>
                                    <p:animEffect transition="in" filter="dissolve">
                                      <p:cBhvr>
                                        <p:cTn id="89" dur="500"/>
                                        <p:tgtEl>
                                          <p:spTgt spid="451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p:bldP spid="451588" grpId="0"/>
      <p:bldP spid="451653" grpId="0" animBg="1"/>
      <p:bldP spid="451664" grpId="0" animBg="1"/>
      <p:bldP spid="451668" grpId="0" animBg="1"/>
      <p:bldP spid="451669" grpId="0" animBg="1"/>
      <p:bldP spid="4516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虚拟内存中程序优化</a:t>
            </a:r>
            <a:endParaRPr lang="zh-CN" altLang="en-US" dirty="0"/>
          </a:p>
        </p:txBody>
      </p:sp>
      <p:sp>
        <p:nvSpPr>
          <p:cNvPr id="3" name="内容占位符 2"/>
          <p:cNvSpPr>
            <a:spLocks noGrp="1"/>
          </p:cNvSpPr>
          <p:nvPr>
            <p:ph sz="half" idx="1"/>
          </p:nvPr>
        </p:nvSpPr>
        <p:spPr>
          <a:xfrm>
            <a:off x="142844" y="2636912"/>
            <a:ext cx="8643998" cy="1571636"/>
          </a:xfrm>
        </p:spPr>
        <p:txBody>
          <a:bodyPr/>
          <a:lstStyle/>
          <a:p>
            <a:pPr algn="just"/>
            <a:r>
              <a:rPr lang="zh-CN" altLang="en-US" sz="2400" dirty="0" smtClean="0">
                <a:solidFill>
                  <a:srgbClr val="FF0000"/>
                </a:solidFill>
              </a:rPr>
              <a:t>对</a:t>
            </a:r>
            <a:r>
              <a:rPr lang="zh-CN" altLang="en-US" sz="2400" dirty="0">
                <a:solidFill>
                  <a:srgbClr val="FF0000"/>
                </a:solidFill>
              </a:rPr>
              <a:t>代码来说</a:t>
            </a:r>
            <a:r>
              <a:rPr lang="zh-CN" altLang="en-US" sz="2400" dirty="0" smtClean="0"/>
              <a:t>，紧凑</a:t>
            </a:r>
            <a:r>
              <a:rPr lang="zh-CN" altLang="en-US" sz="2400" dirty="0"/>
              <a:t>的代码也往往意味着接下来执行的代码更大可能就在相同的页或相邻页。根据时间</a:t>
            </a:r>
            <a:r>
              <a:rPr lang="en-US" altLang="zh-CN" sz="2400" dirty="0"/>
              <a:t>locality</a:t>
            </a:r>
            <a:r>
              <a:rPr lang="zh-CN" altLang="en-US" sz="2400" dirty="0"/>
              <a:t>特性，</a:t>
            </a:r>
            <a:r>
              <a:rPr lang="zh-CN" altLang="en-US" sz="2400" dirty="0" smtClean="0"/>
              <a:t>程序</a:t>
            </a:r>
            <a:r>
              <a:rPr lang="en-US" altLang="zh-CN" sz="2400" dirty="0" smtClean="0"/>
              <a:t>90</a:t>
            </a:r>
            <a:r>
              <a:rPr lang="en-US" altLang="zh-CN" sz="2400" dirty="0"/>
              <a:t>%</a:t>
            </a:r>
            <a:r>
              <a:rPr lang="zh-CN" altLang="en-US" sz="2400" dirty="0"/>
              <a:t>的时间花在</a:t>
            </a:r>
            <a:r>
              <a:rPr lang="zh-CN" altLang="en-US" sz="2400" dirty="0" smtClean="0"/>
              <a:t>了</a:t>
            </a:r>
            <a:r>
              <a:rPr lang="en-US" altLang="zh-CN" sz="2400" dirty="0" smtClean="0"/>
              <a:t>10</a:t>
            </a:r>
            <a:r>
              <a:rPr lang="en-US" altLang="zh-CN" sz="2400" dirty="0"/>
              <a:t>%</a:t>
            </a:r>
            <a:r>
              <a:rPr lang="zh-CN" altLang="en-US" sz="2400" dirty="0"/>
              <a:t>的代码上。如</a:t>
            </a:r>
            <a:r>
              <a:rPr lang="zh-CN" altLang="en-US" sz="2400" dirty="0" smtClean="0"/>
              <a:t>果将这</a:t>
            </a:r>
            <a:r>
              <a:rPr lang="en-US" altLang="zh-CN" sz="2400" dirty="0" smtClean="0"/>
              <a:t>10</a:t>
            </a:r>
            <a:r>
              <a:rPr lang="en-US" altLang="zh-CN" sz="2400" dirty="0"/>
              <a:t>%</a:t>
            </a:r>
            <a:r>
              <a:rPr lang="zh-CN" altLang="en-US" sz="2400" dirty="0"/>
              <a:t>的代码尽量紧凑且排在一起</a:t>
            </a:r>
            <a:r>
              <a:rPr lang="zh-CN" altLang="en-US" sz="2400" dirty="0" smtClean="0"/>
              <a:t>，被换出的概率降低，</a:t>
            </a:r>
            <a:r>
              <a:rPr lang="zh-CN" altLang="en-US" sz="2400" dirty="0" smtClean="0">
                <a:solidFill>
                  <a:srgbClr val="FF0000"/>
                </a:solidFill>
              </a:rPr>
              <a:t>从磁盘读取速度快。</a:t>
            </a:r>
            <a:endParaRPr lang="zh-CN" altLang="en-US" sz="2400" dirty="0">
              <a:solidFill>
                <a:srgbClr val="FF0000"/>
              </a:solidFill>
            </a:endParaRPr>
          </a:p>
        </p:txBody>
      </p:sp>
      <p:sp>
        <p:nvSpPr>
          <p:cNvPr id="4" name="内容占位符 2"/>
          <p:cNvSpPr>
            <a:spLocks noGrp="1"/>
          </p:cNvSpPr>
          <p:nvPr>
            <p:ph sz="half" idx="1"/>
          </p:nvPr>
        </p:nvSpPr>
        <p:spPr>
          <a:xfrm>
            <a:off x="71438" y="4383344"/>
            <a:ext cx="8858280" cy="2286016"/>
          </a:xfrm>
        </p:spPr>
        <p:txBody>
          <a:bodyPr/>
          <a:lstStyle/>
          <a:p>
            <a:pPr algn="just"/>
            <a:r>
              <a:rPr lang="zh-CN" altLang="en-US" sz="2400" dirty="0" smtClean="0">
                <a:solidFill>
                  <a:srgbClr val="FF0000"/>
                </a:solidFill>
              </a:rPr>
              <a:t>对</a:t>
            </a:r>
            <a:r>
              <a:rPr lang="zh-CN" altLang="en-US" sz="2400" dirty="0">
                <a:solidFill>
                  <a:srgbClr val="FF0000"/>
                </a:solidFill>
              </a:rPr>
              <a:t>数据来说</a:t>
            </a:r>
            <a:r>
              <a:rPr lang="zh-CN" altLang="en-US" sz="2400" dirty="0"/>
              <a:t>，尽量将那些会一起访问的数</a:t>
            </a:r>
            <a:r>
              <a:rPr lang="zh-CN" altLang="en-US" sz="2400" dirty="0" smtClean="0"/>
              <a:t>据放</a:t>
            </a:r>
            <a:r>
              <a:rPr lang="zh-CN" altLang="en-US" sz="2400" dirty="0"/>
              <a:t>在一起。这样当访问这些数据时，因为它们在同一页或相邻页，只需要一次调页操作即可完成；反之，如果这些数据分散在多个页（更糟的情况是这些页还不相邻），那么每次对这些数据的整体访问都会引发大量的缺页错误，从而降低性能。</a:t>
            </a:r>
          </a:p>
        </p:txBody>
      </p:sp>
      <p:sp>
        <p:nvSpPr>
          <p:cNvPr id="5" name="矩形 4"/>
          <p:cNvSpPr/>
          <p:nvPr/>
        </p:nvSpPr>
        <p:spPr>
          <a:xfrm>
            <a:off x="357158" y="1142984"/>
            <a:ext cx="8143932" cy="492443"/>
          </a:xfrm>
          <a:prstGeom prst="rect">
            <a:avLst/>
          </a:prstGeom>
        </p:spPr>
        <p:txBody>
          <a:bodyPr wrap="square">
            <a:spAutoFit/>
          </a:bodyPr>
          <a:lstStyle/>
          <a:p>
            <a:r>
              <a:rPr lang="zh-CN" altLang="en-US" dirty="0" smtClean="0"/>
              <a:t>虚拟内存：按需调页与页面置换。</a:t>
            </a:r>
            <a:endParaRPr lang="zh-CN" altLang="en-US" dirty="0"/>
          </a:p>
        </p:txBody>
      </p:sp>
      <p:sp>
        <p:nvSpPr>
          <p:cNvPr id="6" name="矩形 5"/>
          <p:cNvSpPr/>
          <p:nvPr/>
        </p:nvSpPr>
        <p:spPr>
          <a:xfrm>
            <a:off x="395536" y="1700808"/>
            <a:ext cx="8424936" cy="1323439"/>
          </a:xfrm>
          <a:prstGeom prst="rect">
            <a:avLst/>
          </a:prstGeom>
        </p:spPr>
        <p:txBody>
          <a:bodyPr wrap="square">
            <a:spAutoFit/>
          </a:bodyPr>
          <a:lstStyle/>
          <a:p>
            <a:r>
              <a:rPr lang="zh-CN" altLang="en-US" dirty="0" smtClean="0">
                <a:solidFill>
                  <a:srgbClr val="FF0000"/>
                </a:solidFill>
              </a:rPr>
              <a:t>如何优化提升程序的性能？</a:t>
            </a:r>
            <a:r>
              <a:rPr lang="zh-CN" altLang="en-US" dirty="0" smtClean="0"/>
              <a:t>经常访问的放在一起，被唤出的概率降</a:t>
            </a:r>
            <a:r>
              <a:rPr lang="zh-CN" altLang="en-US" dirty="0" smtClean="0"/>
              <a:t>低</a:t>
            </a:r>
            <a:r>
              <a:rPr lang="zh-CN" altLang="en-US" sz="2400" dirty="0" smtClean="0"/>
              <a:t>，</a:t>
            </a:r>
            <a:r>
              <a:rPr lang="zh-CN" altLang="en-US" sz="2400" dirty="0" smtClean="0">
                <a:solidFill>
                  <a:srgbClr val="FF0000"/>
                </a:solidFill>
              </a:rPr>
              <a:t>从磁盘读取速度快。</a:t>
            </a:r>
            <a:endParaRPr lang="zh-CN" altLang="en-US" dirty="0" smtClean="0"/>
          </a:p>
          <a:p>
            <a:endParaRPr lang="zh-CN" altLang="en-US" dirty="0"/>
          </a:p>
        </p:txBody>
      </p:sp>
    </p:spTree>
    <p:extLst>
      <p:ext uri="{BB962C8B-B14F-4D97-AF65-F5344CB8AC3E}">
        <p14:creationId xmlns="" xmlns:p14="http://schemas.microsoft.com/office/powerpoint/2010/main" val="47427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amond(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j029198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93063" y="0"/>
            <a:ext cx="1150937"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3" name="Rectangle 4"/>
          <p:cNvSpPr>
            <a:spLocks noChangeArrowheads="1"/>
          </p:cNvSpPr>
          <p:nvPr/>
        </p:nvSpPr>
        <p:spPr bwMode="auto">
          <a:xfrm>
            <a:off x="1219200" y="2057400"/>
            <a:ext cx="7010400" cy="3505200"/>
          </a:xfrm>
          <a:prstGeom prst="rect">
            <a:avLst/>
          </a:prstGeom>
          <a:solidFill>
            <a:srgbClr val="FFFFFF"/>
          </a:solidFill>
          <a:ln w="9525" algn="ctr">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marL="803275" indent="-4445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40000"/>
              </a:lnSpc>
              <a:spcBef>
                <a:spcPct val="0"/>
              </a:spcBef>
              <a:buClr>
                <a:srgbClr val="FF0000"/>
              </a:buClr>
              <a:buFont typeface="Wingdings" pitchFamily="2" charset="2"/>
              <a:buChar char="l"/>
            </a:pPr>
            <a:r>
              <a:rPr lang="zh-CN" altLang="en-US" sz="3200"/>
              <a:t>内存不够用怎么办？</a:t>
            </a:r>
          </a:p>
          <a:p>
            <a:pPr eaLnBrk="1" hangingPunct="1">
              <a:lnSpc>
                <a:spcPct val="140000"/>
              </a:lnSpc>
              <a:spcBef>
                <a:spcPct val="0"/>
              </a:spcBef>
              <a:buClr>
                <a:srgbClr val="FF0000"/>
              </a:buClr>
              <a:buFont typeface="Wingdings" pitchFamily="2" charset="2"/>
              <a:buChar char="l"/>
            </a:pPr>
            <a:r>
              <a:rPr lang="zh-CN" altLang="en-US" sz="3200"/>
              <a:t>内存管理视图</a:t>
            </a:r>
          </a:p>
          <a:p>
            <a:pPr eaLnBrk="1" hangingPunct="1">
              <a:lnSpc>
                <a:spcPct val="140000"/>
              </a:lnSpc>
              <a:spcBef>
                <a:spcPct val="0"/>
              </a:spcBef>
              <a:buClr>
                <a:srgbClr val="FF0000"/>
              </a:buClr>
              <a:buFont typeface="Wingdings" pitchFamily="2" charset="2"/>
              <a:buChar char="l"/>
            </a:pPr>
            <a:r>
              <a:rPr lang="zh-CN" altLang="en-US" sz="3200"/>
              <a:t>用户眼中的内存</a:t>
            </a:r>
          </a:p>
          <a:p>
            <a:pPr eaLnBrk="1" hangingPunct="1">
              <a:lnSpc>
                <a:spcPct val="140000"/>
              </a:lnSpc>
              <a:spcBef>
                <a:spcPct val="0"/>
              </a:spcBef>
              <a:buClr>
                <a:srgbClr val="FF0000"/>
              </a:buClr>
              <a:buFont typeface="Wingdings" pitchFamily="2" charset="2"/>
              <a:buChar char="l"/>
            </a:pPr>
            <a:r>
              <a:rPr lang="zh-CN" altLang="en-US" sz="3200"/>
              <a:t>虚拟内存的优点</a:t>
            </a:r>
          </a:p>
        </p:txBody>
      </p:sp>
      <p:sp>
        <p:nvSpPr>
          <p:cNvPr id="5124" name="Rectangle 2"/>
          <p:cNvSpPr>
            <a:spLocks noChangeArrowheads="1"/>
          </p:cNvSpPr>
          <p:nvPr/>
        </p:nvSpPr>
        <p:spPr bwMode="auto">
          <a:xfrm>
            <a:off x="3505200" y="490538"/>
            <a:ext cx="24384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r>
              <a:rPr lang="en-US" altLang="zh-CN" sz="3200">
                <a:latin typeface="黑体" pitchFamily="2" charset="-122"/>
                <a:ea typeface="黑体" pitchFamily="2" charset="-122"/>
              </a:rPr>
              <a:t>9.1 </a:t>
            </a:r>
            <a:r>
              <a:rPr lang="zh-CN" altLang="en-US" sz="3200">
                <a:latin typeface="黑体" pitchFamily="2" charset="-122"/>
                <a:ea typeface="黑体" pitchFamily="2" charset="-122"/>
              </a:rPr>
              <a:t>背景</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304800"/>
            <a:ext cx="8763000" cy="676275"/>
          </a:xfrm>
        </p:spPr>
        <p:txBody>
          <a:bodyPr/>
          <a:lstStyle/>
          <a:p>
            <a:pPr eaLnBrk="1" hangingPunct="1"/>
            <a:r>
              <a:rPr lang="zh-CN" altLang="zh-CN" smtClean="0">
                <a:sym typeface="Symbol" pitchFamily="18" charset="2"/>
              </a:rPr>
              <a:t>整理一下前面的学习</a:t>
            </a:r>
          </a:p>
        </p:txBody>
      </p:sp>
      <p:sp>
        <p:nvSpPr>
          <p:cNvPr id="453636" name="Rectangle 4"/>
          <p:cNvSpPr>
            <a:spLocks noChangeArrowheads="1"/>
          </p:cNvSpPr>
          <p:nvPr/>
        </p:nvSpPr>
        <p:spPr bwMode="auto">
          <a:xfrm>
            <a:off x="765175" y="119856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虚拟内存的基本思想</a:t>
            </a:r>
            <a:r>
              <a:rPr lang="zh-CN" altLang="en-US"/>
              <a:t> </a:t>
            </a:r>
          </a:p>
        </p:txBody>
      </p:sp>
      <p:grpSp>
        <p:nvGrpSpPr>
          <p:cNvPr id="453637" name="Group 5"/>
          <p:cNvGrpSpPr>
            <a:grpSpLocks/>
          </p:cNvGrpSpPr>
          <p:nvPr/>
        </p:nvGrpSpPr>
        <p:grpSpPr bwMode="auto">
          <a:xfrm>
            <a:off x="990600" y="1835150"/>
            <a:ext cx="7543800" cy="603250"/>
            <a:chOff x="624" y="3680"/>
            <a:chExt cx="4752" cy="380"/>
          </a:xfrm>
        </p:grpSpPr>
        <p:sp>
          <p:nvSpPr>
            <p:cNvPr id="37918" name="Rectangle 6"/>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将进程的一部分</a:t>
              </a:r>
              <a:r>
                <a:rPr lang="en-US" altLang="zh-CN" sz="2400">
                  <a:sym typeface="Symbol" pitchFamily="18" charset="2"/>
                </a:rPr>
                <a:t>(</a:t>
              </a:r>
              <a:r>
                <a:rPr lang="zh-CN" altLang="en-US" sz="2400">
                  <a:sym typeface="Symbol" pitchFamily="18" charset="2"/>
                </a:rPr>
                <a:t>不是全部</a:t>
              </a:r>
              <a:r>
                <a:rPr lang="en-US" altLang="zh-CN" sz="2400">
                  <a:sym typeface="Symbol" pitchFamily="18" charset="2"/>
                </a:rPr>
                <a:t>)</a:t>
              </a:r>
              <a:r>
                <a:rPr lang="zh-CN" altLang="en-US" sz="2400">
                  <a:sym typeface="Symbol" pitchFamily="18" charset="2"/>
                </a:rPr>
                <a:t>放进内存</a:t>
              </a:r>
            </a:p>
          </p:txBody>
        </p:sp>
        <p:pic>
          <p:nvPicPr>
            <p:cNvPr id="37919" name="Picture 7"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40" name="Group 8"/>
          <p:cNvGrpSpPr>
            <a:grpSpLocks/>
          </p:cNvGrpSpPr>
          <p:nvPr/>
        </p:nvGrpSpPr>
        <p:grpSpPr bwMode="auto">
          <a:xfrm>
            <a:off x="990600" y="2354263"/>
            <a:ext cx="7543800" cy="603250"/>
            <a:chOff x="624" y="3680"/>
            <a:chExt cx="4752" cy="380"/>
          </a:xfrm>
        </p:grpSpPr>
        <p:sp>
          <p:nvSpPr>
            <p:cNvPr id="37916" name="Rectangle 9"/>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其他部分放在磁盘</a:t>
              </a:r>
            </a:p>
          </p:txBody>
        </p:sp>
        <p:pic>
          <p:nvPicPr>
            <p:cNvPr id="37917" name="Picture 10"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43" name="Group 11"/>
          <p:cNvGrpSpPr>
            <a:grpSpLocks/>
          </p:cNvGrpSpPr>
          <p:nvPr/>
        </p:nvGrpSpPr>
        <p:grpSpPr bwMode="auto">
          <a:xfrm>
            <a:off x="990600" y="2887663"/>
            <a:ext cx="7543800" cy="603250"/>
            <a:chOff x="624" y="3680"/>
            <a:chExt cx="4752" cy="380"/>
          </a:xfrm>
        </p:grpSpPr>
        <p:sp>
          <p:nvSpPr>
            <p:cNvPr id="37914" name="Rectangle 12"/>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需要的时候调入</a:t>
              </a:r>
              <a:r>
                <a:rPr lang="en-US" altLang="zh-CN" sz="2400">
                  <a:sym typeface="Symbol" pitchFamily="18" charset="2"/>
                </a:rPr>
                <a:t>: </a:t>
              </a:r>
              <a:r>
                <a:rPr lang="zh-CN" altLang="en-US" sz="2400">
                  <a:solidFill>
                    <a:srgbClr val="FF0000"/>
                  </a:solidFill>
                  <a:sym typeface="Symbol" pitchFamily="18" charset="2"/>
                </a:rPr>
                <a:t>请求调页</a:t>
              </a:r>
            </a:p>
          </p:txBody>
        </p:sp>
        <p:pic>
          <p:nvPicPr>
            <p:cNvPr id="37915" name="Picture 13"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46" name="Group 14"/>
          <p:cNvGrpSpPr>
            <a:grpSpLocks/>
          </p:cNvGrpSpPr>
          <p:nvPr/>
        </p:nvGrpSpPr>
        <p:grpSpPr bwMode="auto">
          <a:xfrm>
            <a:off x="6248400" y="1371600"/>
            <a:ext cx="2514600" cy="1981200"/>
            <a:chOff x="3936" y="864"/>
            <a:chExt cx="1584" cy="1248"/>
          </a:xfrm>
        </p:grpSpPr>
        <p:sp>
          <p:nvSpPr>
            <p:cNvPr id="37912" name="AutoShape 15"/>
            <p:cNvSpPr>
              <a:spLocks/>
            </p:cNvSpPr>
            <p:nvPr/>
          </p:nvSpPr>
          <p:spPr bwMode="auto">
            <a:xfrm>
              <a:off x="3936" y="864"/>
              <a:ext cx="192" cy="1248"/>
            </a:xfrm>
            <a:prstGeom prst="rightBrace">
              <a:avLst>
                <a:gd name="adj1" fmla="val 54167"/>
                <a:gd name="adj2" fmla="val 50000"/>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37913" name="Text Box 16"/>
            <p:cNvSpPr txBox="1">
              <a:spLocks noChangeArrowheads="1"/>
            </p:cNvSpPr>
            <p:nvPr/>
          </p:nvSpPr>
          <p:spPr bwMode="auto">
            <a:xfrm>
              <a:off x="4224" y="1152"/>
              <a:ext cx="1296" cy="640"/>
            </a:xfrm>
            <a:prstGeom prst="rect">
              <a:avLst/>
            </a:prstGeom>
            <a:noFill/>
            <a:ln w="9525" algn="ctr">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000">
                  <a:solidFill>
                    <a:srgbClr val="FF0000"/>
                  </a:solidFill>
                </a:rPr>
                <a:t>内存利用率高，程序编制容易，响应时间快</a:t>
              </a:r>
              <a:r>
                <a:rPr lang="en-US" altLang="zh-CN" sz="2000">
                  <a:solidFill>
                    <a:srgbClr val="FF0000"/>
                  </a:solidFill>
                </a:rPr>
                <a:t>…</a:t>
              </a:r>
            </a:p>
          </p:txBody>
        </p:sp>
      </p:grpSp>
      <p:sp>
        <p:nvSpPr>
          <p:cNvPr id="453649" name="AutoShape 17"/>
          <p:cNvSpPr>
            <a:spLocks noChangeArrowheads="1"/>
          </p:cNvSpPr>
          <p:nvPr/>
        </p:nvSpPr>
        <p:spPr bwMode="auto">
          <a:xfrm rot="10800000">
            <a:off x="6858000" y="3048000"/>
            <a:ext cx="1752600" cy="533400"/>
          </a:xfrm>
          <a:prstGeom prst="wedgeRoundRectCallout">
            <a:avLst>
              <a:gd name="adj1" fmla="val 28981"/>
              <a:gd name="adj2" fmla="val 9404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why?</a:t>
            </a:r>
          </a:p>
        </p:txBody>
      </p:sp>
      <p:sp>
        <p:nvSpPr>
          <p:cNvPr id="453650" name="Rectangle 18"/>
          <p:cNvSpPr>
            <a:spLocks noChangeArrowheads="1"/>
          </p:cNvSpPr>
          <p:nvPr/>
        </p:nvSpPr>
        <p:spPr bwMode="auto">
          <a:xfrm>
            <a:off x="762000" y="3554413"/>
            <a:ext cx="7921625"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a:solidFill>
                  <a:srgbClr val="FF0000"/>
                </a:solidFill>
              </a:rPr>
              <a:t>请求调页的基本思想</a:t>
            </a:r>
            <a:r>
              <a:rPr lang="zh-CN" altLang="en-US"/>
              <a:t> </a:t>
            </a:r>
          </a:p>
        </p:txBody>
      </p:sp>
      <p:sp>
        <p:nvSpPr>
          <p:cNvPr id="453651" name="AutoShape 19"/>
          <p:cNvSpPr>
            <a:spLocks noChangeArrowheads="1"/>
          </p:cNvSpPr>
          <p:nvPr/>
        </p:nvSpPr>
        <p:spPr bwMode="auto">
          <a:xfrm rot="10800000">
            <a:off x="4953000" y="3429000"/>
            <a:ext cx="1752600" cy="533400"/>
          </a:xfrm>
          <a:prstGeom prst="wedgeRoundRectCallout">
            <a:avLst>
              <a:gd name="adj1" fmla="val 41213"/>
              <a:gd name="adj2" fmla="val 15029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what?</a:t>
            </a:r>
          </a:p>
        </p:txBody>
      </p:sp>
      <p:grpSp>
        <p:nvGrpSpPr>
          <p:cNvPr id="453652" name="Group 20"/>
          <p:cNvGrpSpPr>
            <a:grpSpLocks/>
          </p:cNvGrpSpPr>
          <p:nvPr/>
        </p:nvGrpSpPr>
        <p:grpSpPr bwMode="auto">
          <a:xfrm>
            <a:off x="990600" y="4197350"/>
            <a:ext cx="7543800" cy="603250"/>
            <a:chOff x="624" y="3680"/>
            <a:chExt cx="4752" cy="380"/>
          </a:xfrm>
        </p:grpSpPr>
        <p:sp>
          <p:nvSpPr>
            <p:cNvPr id="37910" name="Rectangle 21"/>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当</a:t>
              </a:r>
              <a:r>
                <a:rPr lang="en-US" altLang="zh-CN" sz="2400">
                  <a:sym typeface="Symbol" pitchFamily="18" charset="2"/>
                </a:rPr>
                <a:t>MMU</a:t>
              </a:r>
              <a:r>
                <a:rPr lang="zh-CN" altLang="en-US" sz="2400">
                  <a:sym typeface="Symbol" pitchFamily="18" charset="2"/>
                </a:rPr>
                <a:t>发现页不在内存时，中断</a:t>
              </a:r>
              <a:r>
                <a:rPr lang="en-US" altLang="zh-CN" sz="2400">
                  <a:sym typeface="Symbol" pitchFamily="18" charset="2"/>
                </a:rPr>
                <a:t>CPU</a:t>
              </a:r>
            </a:p>
          </p:txBody>
        </p:sp>
        <p:pic>
          <p:nvPicPr>
            <p:cNvPr id="37911" name="Picture 22"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55" name="Group 23"/>
          <p:cNvGrpSpPr>
            <a:grpSpLocks/>
          </p:cNvGrpSpPr>
          <p:nvPr/>
        </p:nvGrpSpPr>
        <p:grpSpPr bwMode="auto">
          <a:xfrm>
            <a:off x="990600" y="4730750"/>
            <a:ext cx="7543800" cy="603250"/>
            <a:chOff x="624" y="3680"/>
            <a:chExt cx="4752" cy="380"/>
          </a:xfrm>
        </p:grpSpPr>
        <p:sp>
          <p:nvSpPr>
            <p:cNvPr id="37908" name="Rectangle 24"/>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ym typeface="Symbol" pitchFamily="18" charset="2"/>
                </a:rPr>
                <a:t>CPU</a:t>
              </a:r>
              <a:r>
                <a:rPr lang="zh-CN" altLang="en-US" sz="2400">
                  <a:sym typeface="Symbol" pitchFamily="18" charset="2"/>
                </a:rPr>
                <a:t>处理此中断，找到一个空闲页框</a:t>
              </a:r>
            </a:p>
          </p:txBody>
        </p:sp>
        <p:pic>
          <p:nvPicPr>
            <p:cNvPr id="37909" name="Picture 25"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58" name="Group 26"/>
          <p:cNvGrpSpPr>
            <a:grpSpLocks/>
          </p:cNvGrpSpPr>
          <p:nvPr/>
        </p:nvGrpSpPr>
        <p:grpSpPr bwMode="auto">
          <a:xfrm>
            <a:off x="990600" y="5257800"/>
            <a:ext cx="7543800" cy="603250"/>
            <a:chOff x="624" y="3680"/>
            <a:chExt cx="4752" cy="380"/>
          </a:xfrm>
        </p:grpSpPr>
        <p:sp>
          <p:nvSpPr>
            <p:cNvPr id="37906" name="Rectangle 27"/>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ym typeface="Symbol" pitchFamily="18" charset="2"/>
                </a:rPr>
                <a:t>CPU</a:t>
              </a:r>
              <a:r>
                <a:rPr lang="zh-CN" altLang="en-US" sz="2400">
                  <a:sym typeface="Symbol" pitchFamily="18" charset="2"/>
                </a:rPr>
                <a:t>将磁盘上的页读入到该页框</a:t>
              </a:r>
            </a:p>
          </p:txBody>
        </p:sp>
        <p:pic>
          <p:nvPicPr>
            <p:cNvPr id="37907" name="Picture 28"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53661" name="Group 29"/>
          <p:cNvGrpSpPr>
            <a:grpSpLocks/>
          </p:cNvGrpSpPr>
          <p:nvPr/>
        </p:nvGrpSpPr>
        <p:grpSpPr bwMode="auto">
          <a:xfrm>
            <a:off x="990600" y="5797550"/>
            <a:ext cx="7543800" cy="603250"/>
            <a:chOff x="624" y="3680"/>
            <a:chExt cx="4752" cy="380"/>
          </a:xfrm>
        </p:grpSpPr>
        <p:sp>
          <p:nvSpPr>
            <p:cNvPr id="37904" name="Rectangle 30"/>
            <p:cNvSpPr>
              <a:spLocks noChangeArrowheads="1"/>
            </p:cNvSpPr>
            <p:nvPr/>
          </p:nvSpPr>
          <p:spPr bwMode="auto">
            <a:xfrm>
              <a:off x="624" y="3680"/>
              <a:ext cx="4752" cy="3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sym typeface="Symbol" pitchFamily="18" charset="2"/>
                </a:rPr>
                <a:t>如果没有空闲页框需要置换某页</a:t>
              </a:r>
              <a:r>
                <a:rPr lang="en-US" altLang="zh-CN" sz="2400">
                  <a:sym typeface="Symbol" pitchFamily="18" charset="2"/>
                </a:rPr>
                <a:t>(LRU)</a:t>
              </a:r>
            </a:p>
          </p:txBody>
        </p:sp>
        <p:pic>
          <p:nvPicPr>
            <p:cNvPr id="37905" name="Picture 31" descr="j011583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9" y="3843"/>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53664" name="AutoShape 32"/>
          <p:cNvSpPr>
            <a:spLocks noChangeArrowheads="1"/>
          </p:cNvSpPr>
          <p:nvPr/>
        </p:nvSpPr>
        <p:spPr bwMode="auto">
          <a:xfrm rot="10800000">
            <a:off x="6705600" y="5181600"/>
            <a:ext cx="1752600" cy="533400"/>
          </a:xfrm>
          <a:prstGeom prst="wedgeRoundRectCallout">
            <a:avLst>
              <a:gd name="adj1" fmla="val 62134"/>
              <a:gd name="adj2" fmla="val 122616"/>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en-US" altLang="zh-CN" sz="2400">
                <a:sym typeface="Symbol" pitchFamily="18" charset="2"/>
              </a:rPr>
              <a:t>how?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dissolve">
                                      <p:cBhvr>
                                        <p:cTn id="7" dur="500"/>
                                        <p:tgtEl>
                                          <p:spTgt spid="453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53637"/>
                                        </p:tgtEl>
                                        <p:attrNameLst>
                                          <p:attrName>style.visibility</p:attrName>
                                        </p:attrNameLst>
                                      </p:cBhvr>
                                      <p:to>
                                        <p:strVal val="visible"/>
                                      </p:to>
                                    </p:set>
                                    <p:animEffect transition="in" filter="dissolve">
                                      <p:cBhvr>
                                        <p:cTn id="12" dur="500"/>
                                        <p:tgtEl>
                                          <p:spTgt spid="453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53640"/>
                                        </p:tgtEl>
                                        <p:attrNameLst>
                                          <p:attrName>style.visibility</p:attrName>
                                        </p:attrNameLst>
                                      </p:cBhvr>
                                      <p:to>
                                        <p:strVal val="visible"/>
                                      </p:to>
                                    </p:set>
                                    <p:animEffect transition="in" filter="dissolve">
                                      <p:cBhvr>
                                        <p:cTn id="17" dur="500"/>
                                        <p:tgtEl>
                                          <p:spTgt spid="4536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53643"/>
                                        </p:tgtEl>
                                        <p:attrNameLst>
                                          <p:attrName>style.visibility</p:attrName>
                                        </p:attrNameLst>
                                      </p:cBhvr>
                                      <p:to>
                                        <p:strVal val="visible"/>
                                      </p:to>
                                    </p:set>
                                    <p:animEffect transition="in" filter="dissolve">
                                      <p:cBhvr>
                                        <p:cTn id="22" dur="500"/>
                                        <p:tgtEl>
                                          <p:spTgt spid="4536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453646"/>
                                        </p:tgtEl>
                                        <p:attrNameLst>
                                          <p:attrName>style.visibility</p:attrName>
                                        </p:attrNameLst>
                                      </p:cBhvr>
                                      <p:to>
                                        <p:strVal val="visible"/>
                                      </p:to>
                                    </p:set>
                                    <p:anim calcmode="lin" valueType="num">
                                      <p:cBhvr>
                                        <p:cTn id="27" dur="500" fill="hold"/>
                                        <p:tgtEl>
                                          <p:spTgt spid="453646"/>
                                        </p:tgtEl>
                                        <p:attrNameLst>
                                          <p:attrName>ppt_x</p:attrName>
                                        </p:attrNameLst>
                                      </p:cBhvr>
                                      <p:tavLst>
                                        <p:tav tm="0">
                                          <p:val>
                                            <p:strVal val="#ppt_x-#ppt_w/2"/>
                                          </p:val>
                                        </p:tav>
                                        <p:tav tm="100000">
                                          <p:val>
                                            <p:strVal val="#ppt_x"/>
                                          </p:val>
                                        </p:tav>
                                      </p:tavLst>
                                    </p:anim>
                                    <p:anim calcmode="lin" valueType="num">
                                      <p:cBhvr>
                                        <p:cTn id="28" dur="500" fill="hold"/>
                                        <p:tgtEl>
                                          <p:spTgt spid="453646"/>
                                        </p:tgtEl>
                                        <p:attrNameLst>
                                          <p:attrName>ppt_y</p:attrName>
                                        </p:attrNameLst>
                                      </p:cBhvr>
                                      <p:tavLst>
                                        <p:tav tm="0">
                                          <p:val>
                                            <p:strVal val="#ppt_y"/>
                                          </p:val>
                                        </p:tav>
                                        <p:tav tm="100000">
                                          <p:val>
                                            <p:strVal val="#ppt_y"/>
                                          </p:val>
                                        </p:tav>
                                      </p:tavLst>
                                    </p:anim>
                                    <p:anim calcmode="lin" valueType="num">
                                      <p:cBhvr>
                                        <p:cTn id="29" dur="500" fill="hold"/>
                                        <p:tgtEl>
                                          <p:spTgt spid="453646"/>
                                        </p:tgtEl>
                                        <p:attrNameLst>
                                          <p:attrName>ppt_w</p:attrName>
                                        </p:attrNameLst>
                                      </p:cBhvr>
                                      <p:tavLst>
                                        <p:tav tm="0">
                                          <p:val>
                                            <p:fltVal val="0"/>
                                          </p:val>
                                        </p:tav>
                                        <p:tav tm="100000">
                                          <p:val>
                                            <p:strVal val="#ppt_w"/>
                                          </p:val>
                                        </p:tav>
                                      </p:tavLst>
                                    </p:anim>
                                    <p:anim calcmode="lin" valueType="num">
                                      <p:cBhvr>
                                        <p:cTn id="30" dur="500" fill="hold"/>
                                        <p:tgtEl>
                                          <p:spTgt spid="453646"/>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53649"/>
                                        </p:tgtEl>
                                        <p:attrNameLst>
                                          <p:attrName>style.visibility</p:attrName>
                                        </p:attrNameLst>
                                      </p:cBhvr>
                                      <p:to>
                                        <p:strVal val="visible"/>
                                      </p:to>
                                    </p:set>
                                    <p:animEffect transition="in" filter="dissolve">
                                      <p:cBhvr>
                                        <p:cTn id="35" dur="500"/>
                                        <p:tgtEl>
                                          <p:spTgt spid="4536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53651"/>
                                        </p:tgtEl>
                                        <p:attrNameLst>
                                          <p:attrName>style.visibility</p:attrName>
                                        </p:attrNameLst>
                                      </p:cBhvr>
                                      <p:to>
                                        <p:strVal val="visible"/>
                                      </p:to>
                                    </p:set>
                                    <p:animEffect transition="in" filter="dissolve">
                                      <p:cBhvr>
                                        <p:cTn id="40" dur="500"/>
                                        <p:tgtEl>
                                          <p:spTgt spid="45365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53650"/>
                                        </p:tgtEl>
                                        <p:attrNameLst>
                                          <p:attrName>style.visibility</p:attrName>
                                        </p:attrNameLst>
                                      </p:cBhvr>
                                      <p:to>
                                        <p:strVal val="visible"/>
                                      </p:to>
                                    </p:set>
                                    <p:animEffect transition="in" filter="dissolve">
                                      <p:cBhvr>
                                        <p:cTn id="45" dur="500"/>
                                        <p:tgtEl>
                                          <p:spTgt spid="4536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453652"/>
                                        </p:tgtEl>
                                        <p:attrNameLst>
                                          <p:attrName>style.visibility</p:attrName>
                                        </p:attrNameLst>
                                      </p:cBhvr>
                                      <p:to>
                                        <p:strVal val="visible"/>
                                      </p:to>
                                    </p:set>
                                    <p:animEffect transition="in" filter="dissolve">
                                      <p:cBhvr>
                                        <p:cTn id="50" dur="500"/>
                                        <p:tgtEl>
                                          <p:spTgt spid="4536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453655"/>
                                        </p:tgtEl>
                                        <p:attrNameLst>
                                          <p:attrName>style.visibility</p:attrName>
                                        </p:attrNameLst>
                                      </p:cBhvr>
                                      <p:to>
                                        <p:strVal val="visible"/>
                                      </p:to>
                                    </p:set>
                                    <p:animEffect transition="in" filter="dissolve">
                                      <p:cBhvr>
                                        <p:cTn id="55" dur="500"/>
                                        <p:tgtEl>
                                          <p:spTgt spid="4536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453658"/>
                                        </p:tgtEl>
                                        <p:attrNameLst>
                                          <p:attrName>style.visibility</p:attrName>
                                        </p:attrNameLst>
                                      </p:cBhvr>
                                      <p:to>
                                        <p:strVal val="visible"/>
                                      </p:to>
                                    </p:set>
                                    <p:animEffect transition="in" filter="dissolve">
                                      <p:cBhvr>
                                        <p:cTn id="60" dur="500"/>
                                        <p:tgtEl>
                                          <p:spTgt spid="4536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453661"/>
                                        </p:tgtEl>
                                        <p:attrNameLst>
                                          <p:attrName>style.visibility</p:attrName>
                                        </p:attrNameLst>
                                      </p:cBhvr>
                                      <p:to>
                                        <p:strVal val="visible"/>
                                      </p:to>
                                    </p:set>
                                    <p:animEffect transition="in" filter="dissolve">
                                      <p:cBhvr>
                                        <p:cTn id="65" dur="500"/>
                                        <p:tgtEl>
                                          <p:spTgt spid="4536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453664"/>
                                        </p:tgtEl>
                                        <p:attrNameLst>
                                          <p:attrName>style.visibility</p:attrName>
                                        </p:attrNameLst>
                                      </p:cBhvr>
                                      <p:to>
                                        <p:strVal val="visible"/>
                                      </p:to>
                                    </p:set>
                                    <p:animEffect transition="in" filter="dissolve">
                                      <p:cBhvr>
                                        <p:cTn id="70" dur="500"/>
                                        <p:tgtEl>
                                          <p:spTgt spid="453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p:bldP spid="453649" grpId="0" animBg="1"/>
      <p:bldP spid="453650" grpId="0"/>
      <p:bldP spid="453651" grpId="0" animBg="1"/>
      <p:bldP spid="4536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虚拟内存总结</a:t>
            </a:r>
          </a:p>
        </p:txBody>
      </p:sp>
      <p:pic>
        <p:nvPicPr>
          <p:cNvPr id="38915" name="Picture 3" descr="j029770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153400" y="0"/>
            <a:ext cx="939800"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852" name="Rectangle 4"/>
          <p:cNvSpPr>
            <a:spLocks noChangeArrowheads="1"/>
          </p:cNvSpPr>
          <p:nvPr/>
        </p:nvSpPr>
        <p:spPr bwMode="auto">
          <a:xfrm>
            <a:off x="307975" y="990600"/>
            <a:ext cx="7921625"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t>内存的根本目的 </a:t>
            </a:r>
            <a:r>
              <a:rPr lang="zh-CN" altLang="en-US" sz="2400">
                <a:sym typeface="Symbol" pitchFamily="18" charset="2"/>
              </a:rPr>
              <a:t> 把程序放在内存并让其执行</a:t>
            </a:r>
            <a:endParaRPr lang="zh-CN" altLang="en-US" sz="2400">
              <a:solidFill>
                <a:srgbClr val="FF0000"/>
              </a:solidFill>
            </a:endParaRPr>
          </a:p>
        </p:txBody>
      </p:sp>
      <p:sp>
        <p:nvSpPr>
          <p:cNvPr id="462853" name="Rectangle 5"/>
          <p:cNvSpPr>
            <a:spLocks noChangeArrowheads="1"/>
          </p:cNvSpPr>
          <p:nvPr/>
        </p:nvSpPr>
        <p:spPr bwMode="auto">
          <a:xfrm>
            <a:off x="304800" y="15509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只要将部分程序放进内存即可执行  内存利用率高</a:t>
            </a:r>
            <a:endParaRPr lang="zh-CN" altLang="zh-CN" sz="2400">
              <a:sym typeface="Symbol" pitchFamily="18" charset="2"/>
            </a:endParaRPr>
          </a:p>
        </p:txBody>
      </p:sp>
      <p:sp>
        <p:nvSpPr>
          <p:cNvPr id="462854" name="Rectangle 6"/>
          <p:cNvSpPr>
            <a:spLocks noChangeArrowheads="1"/>
          </p:cNvSpPr>
          <p:nvPr/>
        </p:nvSpPr>
        <p:spPr bwMode="auto">
          <a:xfrm>
            <a:off x="304800" y="21605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可编写比内存大的程序  使用一个大地址空间</a:t>
            </a:r>
            <a:r>
              <a:rPr lang="en-US" altLang="zh-CN" sz="2400">
                <a:sym typeface="Symbol" pitchFamily="18" charset="2"/>
              </a:rPr>
              <a:t>(</a:t>
            </a:r>
            <a:r>
              <a:rPr lang="zh-CN" altLang="en-US" sz="2400">
                <a:solidFill>
                  <a:srgbClr val="FF0000"/>
                </a:solidFill>
                <a:sym typeface="Symbol" pitchFamily="18" charset="2"/>
              </a:rPr>
              <a:t>虚拟内存</a:t>
            </a:r>
            <a:r>
              <a:rPr lang="en-US" altLang="zh-CN" sz="2400">
                <a:sym typeface="Symbol" pitchFamily="18" charset="2"/>
              </a:rPr>
              <a:t>)</a:t>
            </a:r>
            <a:endParaRPr lang="en-US" altLang="zh-CN" sz="2400">
              <a:solidFill>
                <a:srgbClr val="FF0000"/>
              </a:solidFill>
              <a:sym typeface="Symbol" pitchFamily="18" charset="2"/>
            </a:endParaRPr>
          </a:p>
        </p:txBody>
      </p:sp>
      <p:sp>
        <p:nvSpPr>
          <p:cNvPr id="462855" name="Rectangle 7"/>
          <p:cNvSpPr>
            <a:spLocks noChangeArrowheads="1"/>
          </p:cNvSpPr>
          <p:nvPr/>
        </p:nvSpPr>
        <p:spPr bwMode="auto">
          <a:xfrm>
            <a:off x="304800" y="27701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部分程序在内存  其他部分在磁盘  需要的时候调入内存</a:t>
            </a:r>
            <a:endParaRPr lang="zh-CN" altLang="zh-CN" sz="2400">
              <a:sym typeface="Symbol" pitchFamily="18" charset="2"/>
            </a:endParaRPr>
          </a:p>
        </p:txBody>
      </p:sp>
      <p:sp>
        <p:nvSpPr>
          <p:cNvPr id="462856" name="Rectangle 8"/>
          <p:cNvSpPr>
            <a:spLocks noChangeArrowheads="1"/>
          </p:cNvSpPr>
          <p:nvPr/>
        </p:nvSpPr>
        <p:spPr bwMode="auto">
          <a:xfrm>
            <a:off x="304800" y="3352800"/>
            <a:ext cx="8610600" cy="86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页表项存在</a:t>
            </a:r>
            <a:r>
              <a:rPr lang="en-US" altLang="zh-CN" sz="2400" dirty="0">
                <a:sym typeface="Symbol" pitchFamily="18" charset="2"/>
              </a:rPr>
              <a:t>P</a:t>
            </a:r>
            <a:r>
              <a:rPr lang="zh-CN" altLang="en-US" sz="2400" dirty="0">
                <a:sym typeface="Symbol" pitchFamily="18" charset="2"/>
              </a:rPr>
              <a:t>位  缺页产生中断  中断处理完成页面调入 </a:t>
            </a:r>
          </a:p>
        </p:txBody>
      </p:sp>
      <p:sp>
        <p:nvSpPr>
          <p:cNvPr id="462857" name="Rectangle 9"/>
          <p:cNvSpPr>
            <a:spLocks noChangeArrowheads="1"/>
          </p:cNvSpPr>
          <p:nvPr/>
        </p:nvSpPr>
        <p:spPr bwMode="auto">
          <a:xfrm>
            <a:off x="304800" y="39893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dirty="0">
                <a:sym typeface="Symbol" pitchFamily="18" charset="2"/>
              </a:rPr>
              <a:t>调入页面需要一个空闲页框  如果没有空闲页框  </a:t>
            </a:r>
            <a:r>
              <a:rPr lang="zh-CN" altLang="en-US" sz="2400" dirty="0">
                <a:solidFill>
                  <a:srgbClr val="FF0000"/>
                </a:solidFill>
                <a:sym typeface="Symbol" pitchFamily="18" charset="2"/>
              </a:rPr>
              <a:t>置换</a:t>
            </a:r>
          </a:p>
        </p:txBody>
      </p:sp>
      <p:sp>
        <p:nvSpPr>
          <p:cNvPr id="462858" name="Rectangle 10"/>
          <p:cNvSpPr>
            <a:spLocks noChangeArrowheads="1"/>
          </p:cNvSpPr>
          <p:nvPr/>
        </p:nvSpPr>
        <p:spPr bwMode="auto">
          <a:xfrm>
            <a:off x="304800" y="52085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需要给进程分配页框  全局、局部  </a:t>
            </a:r>
            <a:r>
              <a:rPr lang="zh-CN" altLang="en-US" sz="2400">
                <a:solidFill>
                  <a:srgbClr val="FF0000"/>
                </a:solidFill>
                <a:sym typeface="Symbol" pitchFamily="18" charset="2"/>
              </a:rPr>
              <a:t>颠簸</a:t>
            </a:r>
            <a:r>
              <a:rPr lang="zh-CN" altLang="en-US" sz="2400">
                <a:sym typeface="Symbol" pitchFamily="18" charset="2"/>
              </a:rPr>
              <a:t>  </a:t>
            </a:r>
            <a:r>
              <a:rPr lang="zh-CN" altLang="en-US" sz="2400">
                <a:solidFill>
                  <a:srgbClr val="FF0000"/>
                </a:solidFill>
                <a:sym typeface="Symbol" pitchFamily="18" charset="2"/>
              </a:rPr>
              <a:t>工作集</a:t>
            </a:r>
          </a:p>
        </p:txBody>
      </p:sp>
      <p:sp>
        <p:nvSpPr>
          <p:cNvPr id="462859" name="Rectangle 11"/>
          <p:cNvSpPr>
            <a:spLocks noChangeArrowheads="1"/>
          </p:cNvSpPr>
          <p:nvPr/>
        </p:nvSpPr>
        <p:spPr bwMode="auto">
          <a:xfrm>
            <a:off x="304800" y="4598988"/>
            <a:ext cx="8610600" cy="865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lnSpc>
                <a:spcPct val="130000"/>
              </a:lnSpc>
            </a:pPr>
            <a:r>
              <a:rPr lang="zh-CN" altLang="en-US" sz="2400">
                <a:sym typeface="Symbol" pitchFamily="18" charset="2"/>
              </a:rPr>
              <a:t>置换方法  </a:t>
            </a:r>
            <a:r>
              <a:rPr lang="en-US" altLang="zh-CN" sz="2400">
                <a:solidFill>
                  <a:srgbClr val="FF0000"/>
                </a:solidFill>
                <a:sym typeface="Symbol" pitchFamily="18" charset="2"/>
              </a:rPr>
              <a:t>FIFO</a:t>
            </a:r>
            <a:r>
              <a:rPr lang="en-US" altLang="zh-CN" sz="2400">
                <a:solidFill>
                  <a:srgbClr val="FF0000"/>
                </a:solidFill>
                <a:sym typeface="Wingdings" pitchFamily="2" charset="2"/>
              </a:rPr>
              <a:t>MINLRUClock</a:t>
            </a:r>
            <a:endParaRPr lang="en-US" altLang="zh-CN" sz="2400">
              <a:solidFill>
                <a:srgbClr val="FF0000"/>
              </a:solidFill>
              <a:sym typeface="Symbol" pitchFamily="18" charset="2"/>
            </a:endParaRPr>
          </a:p>
        </p:txBody>
      </p:sp>
      <p:sp>
        <p:nvSpPr>
          <p:cNvPr id="2" name="矩形 1"/>
          <p:cNvSpPr/>
          <p:nvPr/>
        </p:nvSpPr>
        <p:spPr>
          <a:xfrm>
            <a:off x="76200" y="5948368"/>
            <a:ext cx="8915400" cy="452432"/>
          </a:xfrm>
          <a:prstGeom prst="rect">
            <a:avLst/>
          </a:prstGeom>
        </p:spPr>
        <p:txBody>
          <a:bodyPr wrap="square">
            <a:spAutoFit/>
          </a:bodyPr>
          <a:lstStyle/>
          <a:p>
            <a:pPr algn="ctr" eaLnBrk="1" hangingPunct="1">
              <a:lnSpc>
                <a:spcPct val="90000"/>
              </a:lnSpc>
              <a:buFontTx/>
              <a:buNone/>
            </a:pPr>
            <a:r>
              <a:rPr lang="zh-CN" altLang="en-US" dirty="0" smtClean="0">
                <a:solidFill>
                  <a:srgbClr val="FF0000"/>
                </a:solidFill>
                <a:latin typeface="+mn-ea"/>
                <a:cs typeface="Times New Roman" panose="02020603050405020304" pitchFamily="18" charset="0"/>
              </a:rPr>
              <a:t>虚拟内存核心：段</a:t>
            </a:r>
            <a:r>
              <a:rPr lang="zh-CN" altLang="en-US" dirty="0">
                <a:solidFill>
                  <a:srgbClr val="FF0000"/>
                </a:solidFill>
                <a:latin typeface="+mn-ea"/>
                <a:cs typeface="Times New Roman" panose="02020603050405020304" pitchFamily="18" charset="0"/>
              </a:rPr>
              <a:t>页管理 部分加载 按需调页 换入换出</a:t>
            </a:r>
            <a:endParaRPr lang="en-US" altLang="zh-CN" dirty="0">
              <a:solidFill>
                <a:srgbClr val="FF0000"/>
              </a:solidFill>
              <a:latin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dissolve">
                                      <p:cBhvr>
                                        <p:cTn id="7" dur="500"/>
                                        <p:tgtEl>
                                          <p:spTgt spid="462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853"/>
                                        </p:tgtEl>
                                        <p:attrNameLst>
                                          <p:attrName>style.visibility</p:attrName>
                                        </p:attrNameLst>
                                      </p:cBhvr>
                                      <p:to>
                                        <p:strVal val="visible"/>
                                      </p:to>
                                    </p:set>
                                    <p:animEffect transition="in" filter="dissolve">
                                      <p:cBhvr>
                                        <p:cTn id="12" dur="500"/>
                                        <p:tgtEl>
                                          <p:spTgt spid="462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854"/>
                                        </p:tgtEl>
                                        <p:attrNameLst>
                                          <p:attrName>style.visibility</p:attrName>
                                        </p:attrNameLst>
                                      </p:cBhvr>
                                      <p:to>
                                        <p:strVal val="visible"/>
                                      </p:to>
                                    </p:set>
                                    <p:animEffect transition="in" filter="dissolve">
                                      <p:cBhvr>
                                        <p:cTn id="17" dur="500"/>
                                        <p:tgtEl>
                                          <p:spTgt spid="462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855"/>
                                        </p:tgtEl>
                                        <p:attrNameLst>
                                          <p:attrName>style.visibility</p:attrName>
                                        </p:attrNameLst>
                                      </p:cBhvr>
                                      <p:to>
                                        <p:strVal val="visible"/>
                                      </p:to>
                                    </p:set>
                                    <p:animEffect transition="in" filter="dissolve">
                                      <p:cBhvr>
                                        <p:cTn id="22" dur="500"/>
                                        <p:tgtEl>
                                          <p:spTgt spid="462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856"/>
                                        </p:tgtEl>
                                        <p:attrNameLst>
                                          <p:attrName>style.visibility</p:attrName>
                                        </p:attrNameLst>
                                      </p:cBhvr>
                                      <p:to>
                                        <p:strVal val="visible"/>
                                      </p:to>
                                    </p:set>
                                    <p:animEffect transition="in" filter="dissolve">
                                      <p:cBhvr>
                                        <p:cTn id="27" dur="500"/>
                                        <p:tgtEl>
                                          <p:spTgt spid="462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857"/>
                                        </p:tgtEl>
                                        <p:attrNameLst>
                                          <p:attrName>style.visibility</p:attrName>
                                        </p:attrNameLst>
                                      </p:cBhvr>
                                      <p:to>
                                        <p:strVal val="visible"/>
                                      </p:to>
                                    </p:set>
                                    <p:animEffect transition="in" filter="dissolve">
                                      <p:cBhvr>
                                        <p:cTn id="32" dur="500"/>
                                        <p:tgtEl>
                                          <p:spTgt spid="4628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859"/>
                                        </p:tgtEl>
                                        <p:attrNameLst>
                                          <p:attrName>style.visibility</p:attrName>
                                        </p:attrNameLst>
                                      </p:cBhvr>
                                      <p:to>
                                        <p:strVal val="visible"/>
                                      </p:to>
                                    </p:set>
                                    <p:animEffect transition="in" filter="dissolve">
                                      <p:cBhvr>
                                        <p:cTn id="37" dur="500"/>
                                        <p:tgtEl>
                                          <p:spTgt spid="4628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858"/>
                                        </p:tgtEl>
                                        <p:attrNameLst>
                                          <p:attrName>style.visibility</p:attrName>
                                        </p:attrNameLst>
                                      </p:cBhvr>
                                      <p:to>
                                        <p:strVal val="visible"/>
                                      </p:to>
                                    </p:set>
                                    <p:animEffect transition="in" filter="dissolve">
                                      <p:cBhvr>
                                        <p:cTn id="42" dur="500"/>
                                        <p:tgtEl>
                                          <p:spTgt spid="46285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p:bldP spid="462853" grpId="0"/>
      <p:bldP spid="462854" grpId="0"/>
      <p:bldP spid="462855" grpId="0"/>
      <p:bldP spid="462856" grpId="0"/>
      <p:bldP spid="462857" grpId="0"/>
      <p:bldP spid="462858" grpId="0"/>
      <p:bldP spid="46285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内存不够怎么办？</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6259" name="剪辑" r:id="rId3" imgW="2166845" imgH="2287575" progId="">
              <p:embed/>
            </p:oleObj>
          </a:graphicData>
        </a:graphic>
      </p:graphicFrame>
      <p:grpSp>
        <p:nvGrpSpPr>
          <p:cNvPr id="419882" name="Group 42"/>
          <p:cNvGrpSpPr>
            <a:grpSpLocks/>
          </p:cNvGrpSpPr>
          <p:nvPr/>
        </p:nvGrpSpPr>
        <p:grpSpPr bwMode="auto">
          <a:xfrm>
            <a:off x="2335213" y="1295400"/>
            <a:ext cx="6503987" cy="5181600"/>
            <a:chOff x="497" y="561"/>
            <a:chExt cx="4577" cy="3600"/>
          </a:xfrm>
        </p:grpSpPr>
        <p:pic>
          <p:nvPicPr>
            <p:cNvPr id="6158" name="Picture 43" descr="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 y="561"/>
              <a:ext cx="4541" cy="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9" name="Rectangle 44"/>
            <p:cNvSpPr>
              <a:spLocks noChangeArrowheads="1"/>
            </p:cNvSpPr>
            <p:nvPr/>
          </p:nvSpPr>
          <p:spPr bwMode="auto">
            <a:xfrm>
              <a:off x="593" y="593"/>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页</a:t>
              </a:r>
              <a:r>
                <a:rPr lang="en-US" altLang="zh-CN" sz="1800">
                  <a:latin typeface="宋体" pitchFamily="2" charset="-122"/>
                </a:rPr>
                <a:t>0</a:t>
              </a:r>
            </a:p>
          </p:txBody>
        </p:sp>
        <p:sp>
          <p:nvSpPr>
            <p:cNvPr id="6160" name="Rectangle 45"/>
            <p:cNvSpPr>
              <a:spLocks noChangeArrowheads="1"/>
            </p:cNvSpPr>
            <p:nvPr/>
          </p:nvSpPr>
          <p:spPr bwMode="auto">
            <a:xfrm>
              <a:off x="593" y="825"/>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页</a:t>
              </a:r>
              <a:r>
                <a:rPr lang="en-US" altLang="zh-CN" sz="1800">
                  <a:latin typeface="宋体" pitchFamily="2" charset="-122"/>
                </a:rPr>
                <a:t>1</a:t>
              </a:r>
            </a:p>
          </p:txBody>
        </p:sp>
        <p:sp>
          <p:nvSpPr>
            <p:cNvPr id="6161" name="Rectangle 46"/>
            <p:cNvSpPr>
              <a:spLocks noChangeArrowheads="1"/>
            </p:cNvSpPr>
            <p:nvPr/>
          </p:nvSpPr>
          <p:spPr bwMode="auto">
            <a:xfrm>
              <a:off x="593" y="1065"/>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页</a:t>
              </a:r>
              <a:r>
                <a:rPr lang="en-US" altLang="zh-CN" sz="1800">
                  <a:latin typeface="宋体" pitchFamily="2" charset="-122"/>
                </a:rPr>
                <a:t>2</a:t>
              </a:r>
            </a:p>
          </p:txBody>
        </p:sp>
        <p:sp>
          <p:nvSpPr>
            <p:cNvPr id="6162" name="Rectangle 47"/>
            <p:cNvSpPr>
              <a:spLocks noChangeArrowheads="1"/>
            </p:cNvSpPr>
            <p:nvPr/>
          </p:nvSpPr>
          <p:spPr bwMode="auto">
            <a:xfrm>
              <a:off x="593" y="3617"/>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页</a:t>
              </a:r>
              <a:r>
                <a:rPr lang="en-US" altLang="zh-CN" sz="1800">
                  <a:latin typeface="宋体" pitchFamily="2" charset="-122"/>
                </a:rPr>
                <a:t>m</a:t>
              </a:r>
            </a:p>
          </p:txBody>
        </p:sp>
        <p:sp>
          <p:nvSpPr>
            <p:cNvPr id="6163" name="Rectangle 48"/>
            <p:cNvSpPr>
              <a:spLocks noChangeArrowheads="1"/>
            </p:cNvSpPr>
            <p:nvPr/>
          </p:nvSpPr>
          <p:spPr bwMode="auto">
            <a:xfrm>
              <a:off x="497" y="3873"/>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虚拟内存</a:t>
              </a:r>
            </a:p>
          </p:txBody>
        </p:sp>
        <p:sp>
          <p:nvSpPr>
            <p:cNvPr id="6164" name="Rectangle 49"/>
            <p:cNvSpPr>
              <a:spLocks noChangeArrowheads="1"/>
            </p:cNvSpPr>
            <p:nvPr/>
          </p:nvSpPr>
          <p:spPr bwMode="auto">
            <a:xfrm>
              <a:off x="2699" y="3637"/>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物理内存</a:t>
              </a:r>
            </a:p>
          </p:txBody>
        </p:sp>
        <p:sp>
          <p:nvSpPr>
            <p:cNvPr id="6165" name="Rectangle 50"/>
            <p:cNvSpPr>
              <a:spLocks noChangeArrowheads="1"/>
            </p:cNvSpPr>
            <p:nvPr/>
          </p:nvSpPr>
          <p:spPr bwMode="auto">
            <a:xfrm>
              <a:off x="1595" y="3219"/>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内存映射</a:t>
              </a:r>
            </a:p>
          </p:txBody>
        </p:sp>
        <p:sp>
          <p:nvSpPr>
            <p:cNvPr id="6166" name="Rectangle 51"/>
            <p:cNvSpPr>
              <a:spLocks noChangeArrowheads="1"/>
            </p:cNvSpPr>
            <p:nvPr/>
          </p:nvSpPr>
          <p:spPr bwMode="auto">
            <a:xfrm>
              <a:off x="4203" y="3493"/>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800">
                  <a:latin typeface="宋体" pitchFamily="2" charset="-122"/>
                </a:rPr>
                <a:t>辅存（磁盘）</a:t>
              </a:r>
            </a:p>
          </p:txBody>
        </p:sp>
      </p:grpSp>
      <p:grpSp>
        <p:nvGrpSpPr>
          <p:cNvPr id="419902" name="Group 62"/>
          <p:cNvGrpSpPr>
            <a:grpSpLocks/>
          </p:cNvGrpSpPr>
          <p:nvPr/>
        </p:nvGrpSpPr>
        <p:grpSpPr bwMode="auto">
          <a:xfrm>
            <a:off x="152400" y="1143000"/>
            <a:ext cx="1905000" cy="5257800"/>
            <a:chOff x="96" y="720"/>
            <a:chExt cx="1200" cy="3312"/>
          </a:xfrm>
        </p:grpSpPr>
        <p:pic>
          <p:nvPicPr>
            <p:cNvPr id="6150"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4" y="779"/>
              <a:ext cx="838" cy="3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1" name="Rectangle 54"/>
            <p:cNvSpPr>
              <a:spLocks noChangeArrowheads="1"/>
            </p:cNvSpPr>
            <p:nvPr/>
          </p:nvSpPr>
          <p:spPr bwMode="auto">
            <a:xfrm>
              <a:off x="517" y="3451"/>
              <a:ext cx="562" cy="264"/>
            </a:xfrm>
            <a:prstGeom prst="rect">
              <a:avLst/>
            </a:prstGeom>
            <a:solidFill>
              <a:srgbClr val="D1D1D1"/>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2000">
                  <a:solidFill>
                    <a:srgbClr val="0000CC"/>
                  </a:solidFill>
                  <a:latin typeface="宋体" pitchFamily="2" charset="-122"/>
                </a:rPr>
                <a:t>代码</a:t>
              </a:r>
            </a:p>
          </p:txBody>
        </p:sp>
        <p:sp>
          <p:nvSpPr>
            <p:cNvPr id="6152" name="Rectangle 55"/>
            <p:cNvSpPr>
              <a:spLocks noChangeArrowheads="1"/>
            </p:cNvSpPr>
            <p:nvPr/>
          </p:nvSpPr>
          <p:spPr bwMode="auto">
            <a:xfrm>
              <a:off x="517" y="3097"/>
              <a:ext cx="562" cy="263"/>
            </a:xfrm>
            <a:prstGeom prst="rect">
              <a:avLst/>
            </a:prstGeom>
            <a:solidFill>
              <a:srgbClr val="D1D1D1"/>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2000">
                  <a:solidFill>
                    <a:srgbClr val="0000CC"/>
                  </a:solidFill>
                  <a:latin typeface="宋体" pitchFamily="2" charset="-122"/>
                </a:rPr>
                <a:t>数据</a:t>
              </a:r>
            </a:p>
          </p:txBody>
        </p:sp>
        <p:sp>
          <p:nvSpPr>
            <p:cNvPr id="6153" name="Rectangle 56"/>
            <p:cNvSpPr>
              <a:spLocks noChangeArrowheads="1"/>
            </p:cNvSpPr>
            <p:nvPr/>
          </p:nvSpPr>
          <p:spPr bwMode="auto">
            <a:xfrm>
              <a:off x="523" y="2743"/>
              <a:ext cx="562" cy="263"/>
            </a:xfrm>
            <a:prstGeom prst="rect">
              <a:avLst/>
            </a:prstGeom>
            <a:solidFill>
              <a:srgbClr val="D1D1D1"/>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2000">
                  <a:solidFill>
                    <a:srgbClr val="0000CC"/>
                  </a:solidFill>
                  <a:latin typeface="宋体" pitchFamily="2" charset="-122"/>
                </a:rPr>
                <a:t>堆</a:t>
              </a:r>
            </a:p>
          </p:txBody>
        </p:sp>
        <p:sp>
          <p:nvSpPr>
            <p:cNvPr id="6154" name="Rectangle 57"/>
            <p:cNvSpPr>
              <a:spLocks noChangeArrowheads="1"/>
            </p:cNvSpPr>
            <p:nvPr/>
          </p:nvSpPr>
          <p:spPr bwMode="auto">
            <a:xfrm>
              <a:off x="526" y="1006"/>
              <a:ext cx="562" cy="263"/>
            </a:xfrm>
            <a:prstGeom prst="rect">
              <a:avLst/>
            </a:prstGeom>
            <a:solidFill>
              <a:srgbClr val="D1D1D1"/>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2000">
                  <a:solidFill>
                    <a:srgbClr val="0000CC"/>
                  </a:solidFill>
                  <a:latin typeface="宋体" pitchFamily="2" charset="-122"/>
                </a:rPr>
                <a:t>栈</a:t>
              </a:r>
            </a:p>
          </p:txBody>
        </p:sp>
        <p:sp>
          <p:nvSpPr>
            <p:cNvPr id="6155" name="Rectangle 58"/>
            <p:cNvSpPr>
              <a:spLocks noChangeArrowheads="1"/>
            </p:cNvSpPr>
            <p:nvPr/>
          </p:nvSpPr>
          <p:spPr bwMode="auto">
            <a:xfrm>
              <a:off x="218" y="3625"/>
              <a:ext cx="217" cy="263"/>
            </a:xfrm>
            <a:prstGeom prst="rect">
              <a:avLst/>
            </a:prstGeom>
            <a:solidFill>
              <a:srgbClr val="FFFFFF"/>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en-US" altLang="zh-CN" sz="2000">
                  <a:latin typeface="宋体" pitchFamily="2" charset="-122"/>
                </a:rPr>
                <a:t>0</a:t>
              </a:r>
            </a:p>
          </p:txBody>
        </p:sp>
        <p:sp>
          <p:nvSpPr>
            <p:cNvPr id="6156" name="Rectangle 59"/>
            <p:cNvSpPr>
              <a:spLocks noChangeArrowheads="1"/>
            </p:cNvSpPr>
            <p:nvPr/>
          </p:nvSpPr>
          <p:spPr bwMode="auto">
            <a:xfrm>
              <a:off x="96" y="720"/>
              <a:ext cx="336" cy="263"/>
            </a:xfrm>
            <a:prstGeom prst="rect">
              <a:avLst/>
            </a:prstGeom>
            <a:solidFill>
              <a:srgbClr val="FFFFFF"/>
            </a:solidFill>
            <a:ln>
              <a:noFill/>
            </a:ln>
            <a:effectLst/>
            <a:extLst>
              <a:ext uri="{91240B29-F687-4F45-9708-019B960494DF}">
                <a14:hiddenLine xmlns="" xmlns:a14="http://schemas.microsoft.com/office/drawing/2010/main" w="9525">
                  <a:solidFill>
                    <a:srgbClr val="DDDDDD"/>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2000">
                  <a:latin typeface="宋体" pitchFamily="2" charset="-122"/>
                </a:rPr>
                <a:t>最大</a:t>
              </a:r>
            </a:p>
          </p:txBody>
        </p:sp>
        <p:sp>
          <p:nvSpPr>
            <p:cNvPr id="6157" name="Rectangle 61"/>
            <p:cNvSpPr>
              <a:spLocks noChangeArrowheads="1"/>
            </p:cNvSpPr>
            <p:nvPr/>
          </p:nvSpPr>
          <p:spPr bwMode="auto">
            <a:xfrm>
              <a:off x="192" y="3888"/>
              <a:ext cx="1104" cy="144"/>
            </a:xfrm>
            <a:prstGeom prst="rect">
              <a:avLst/>
            </a:prstGeom>
            <a:solidFill>
              <a:srgbClr val="FFFFFF"/>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1800"/>
                <a:t>用户虚拟地址空间</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419902"/>
                                        </p:tgtEl>
                                        <p:attrNameLst>
                                          <p:attrName>style.visibility</p:attrName>
                                        </p:attrNameLst>
                                      </p:cBhvr>
                                      <p:to>
                                        <p:strVal val="visible"/>
                                      </p:to>
                                    </p:set>
                                    <p:animEffect transition="in" filter="wipe(down)">
                                      <p:cBhvr>
                                        <p:cTn id="7" dur="500"/>
                                        <p:tgtEl>
                                          <p:spTgt spid="419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882"/>
                                        </p:tgtEl>
                                        <p:attrNameLst>
                                          <p:attrName>style.visibility</p:attrName>
                                        </p:attrNameLst>
                                      </p:cBhvr>
                                      <p:to>
                                        <p:strVal val="visible"/>
                                      </p:to>
                                    </p:set>
                                    <p:animEffect transition="in" filter="wipe(left)">
                                      <p:cBhvr>
                                        <p:cTn id="12" dur="500"/>
                                        <p:tgtEl>
                                          <p:spTgt spid="41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smtClean="0"/>
              <a:t>思考两个小问题</a:t>
            </a:r>
          </a:p>
        </p:txBody>
      </p:sp>
      <p:graphicFrame>
        <p:nvGraphicFramePr>
          <p:cNvPr id="6147"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13376" name="剪辑" r:id="rId3" imgW="2166845" imgH="2287575" progId="">
              <p:embed/>
            </p:oleObj>
          </a:graphicData>
        </a:graphic>
      </p:graphicFrame>
      <p:grpSp>
        <p:nvGrpSpPr>
          <p:cNvPr id="419882" name="Group 42"/>
          <p:cNvGrpSpPr>
            <a:grpSpLocks/>
          </p:cNvGrpSpPr>
          <p:nvPr/>
        </p:nvGrpSpPr>
        <p:grpSpPr bwMode="auto">
          <a:xfrm>
            <a:off x="5414555" y="3933056"/>
            <a:ext cx="3277572" cy="2349624"/>
            <a:chOff x="497" y="561"/>
            <a:chExt cx="4577" cy="3600"/>
          </a:xfrm>
        </p:grpSpPr>
        <p:pic>
          <p:nvPicPr>
            <p:cNvPr id="6158" name="Picture 43" descr="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 y="561"/>
              <a:ext cx="4541" cy="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9" name="Rectangle 44"/>
            <p:cNvSpPr>
              <a:spLocks noChangeArrowheads="1"/>
            </p:cNvSpPr>
            <p:nvPr/>
          </p:nvSpPr>
          <p:spPr bwMode="auto">
            <a:xfrm>
              <a:off x="593" y="593"/>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页</a:t>
              </a:r>
              <a:r>
                <a:rPr lang="en-US" altLang="zh-CN" sz="1200">
                  <a:latin typeface="宋体" pitchFamily="2" charset="-122"/>
                </a:rPr>
                <a:t>0</a:t>
              </a:r>
            </a:p>
          </p:txBody>
        </p:sp>
        <p:sp>
          <p:nvSpPr>
            <p:cNvPr id="6160" name="Rectangle 45"/>
            <p:cNvSpPr>
              <a:spLocks noChangeArrowheads="1"/>
            </p:cNvSpPr>
            <p:nvPr/>
          </p:nvSpPr>
          <p:spPr bwMode="auto">
            <a:xfrm>
              <a:off x="593" y="825"/>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页</a:t>
              </a:r>
              <a:r>
                <a:rPr lang="en-US" altLang="zh-CN" sz="1200">
                  <a:latin typeface="宋体" pitchFamily="2" charset="-122"/>
                </a:rPr>
                <a:t>1</a:t>
              </a:r>
            </a:p>
          </p:txBody>
        </p:sp>
        <p:sp>
          <p:nvSpPr>
            <p:cNvPr id="6161" name="Rectangle 46"/>
            <p:cNvSpPr>
              <a:spLocks noChangeArrowheads="1"/>
            </p:cNvSpPr>
            <p:nvPr/>
          </p:nvSpPr>
          <p:spPr bwMode="auto">
            <a:xfrm>
              <a:off x="593" y="1065"/>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页</a:t>
              </a:r>
              <a:r>
                <a:rPr lang="en-US" altLang="zh-CN" sz="1200">
                  <a:latin typeface="宋体" pitchFamily="2" charset="-122"/>
                </a:rPr>
                <a:t>2</a:t>
              </a:r>
            </a:p>
          </p:txBody>
        </p:sp>
        <p:sp>
          <p:nvSpPr>
            <p:cNvPr id="6162" name="Rectangle 47"/>
            <p:cNvSpPr>
              <a:spLocks noChangeArrowheads="1"/>
            </p:cNvSpPr>
            <p:nvPr/>
          </p:nvSpPr>
          <p:spPr bwMode="auto">
            <a:xfrm>
              <a:off x="593" y="3617"/>
              <a:ext cx="442" cy="1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页</a:t>
              </a:r>
              <a:r>
                <a:rPr lang="en-US" altLang="zh-CN" sz="1200">
                  <a:latin typeface="宋体" pitchFamily="2" charset="-122"/>
                </a:rPr>
                <a:t>m</a:t>
              </a:r>
            </a:p>
          </p:txBody>
        </p:sp>
        <p:sp>
          <p:nvSpPr>
            <p:cNvPr id="6163" name="Rectangle 48"/>
            <p:cNvSpPr>
              <a:spLocks noChangeArrowheads="1"/>
            </p:cNvSpPr>
            <p:nvPr/>
          </p:nvSpPr>
          <p:spPr bwMode="auto">
            <a:xfrm>
              <a:off x="497" y="3873"/>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虚拟内存</a:t>
              </a:r>
            </a:p>
          </p:txBody>
        </p:sp>
        <p:sp>
          <p:nvSpPr>
            <p:cNvPr id="6164" name="Rectangle 49"/>
            <p:cNvSpPr>
              <a:spLocks noChangeArrowheads="1"/>
            </p:cNvSpPr>
            <p:nvPr/>
          </p:nvSpPr>
          <p:spPr bwMode="auto">
            <a:xfrm>
              <a:off x="2699" y="3637"/>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物理内存</a:t>
              </a:r>
            </a:p>
          </p:txBody>
        </p:sp>
        <p:sp>
          <p:nvSpPr>
            <p:cNvPr id="6165" name="Rectangle 50"/>
            <p:cNvSpPr>
              <a:spLocks noChangeArrowheads="1"/>
            </p:cNvSpPr>
            <p:nvPr/>
          </p:nvSpPr>
          <p:spPr bwMode="auto">
            <a:xfrm>
              <a:off x="1595" y="3219"/>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内存映射</a:t>
              </a:r>
            </a:p>
          </p:txBody>
        </p:sp>
        <p:sp>
          <p:nvSpPr>
            <p:cNvPr id="6166" name="Rectangle 51"/>
            <p:cNvSpPr>
              <a:spLocks noChangeArrowheads="1"/>
            </p:cNvSpPr>
            <p:nvPr/>
          </p:nvSpPr>
          <p:spPr bwMode="auto">
            <a:xfrm>
              <a:off x="4203" y="3493"/>
              <a:ext cx="618" cy="2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a:spcBef>
                  <a:spcPct val="0"/>
                </a:spcBef>
                <a:buClrTx/>
                <a:buSzTx/>
                <a:buFontTx/>
                <a:buNone/>
              </a:pPr>
              <a:r>
                <a:rPr lang="zh-CN" altLang="en-US" sz="1200">
                  <a:latin typeface="宋体" pitchFamily="2" charset="-122"/>
                </a:rPr>
                <a:t>辅存（磁盘）</a:t>
              </a:r>
            </a:p>
          </p:txBody>
        </p:sp>
      </p:grpSp>
      <p:sp>
        <p:nvSpPr>
          <p:cNvPr id="24" name="Rectangle 25"/>
          <p:cNvSpPr>
            <a:spLocks noChangeArrowheads="1"/>
          </p:cNvSpPr>
          <p:nvPr/>
        </p:nvSpPr>
        <p:spPr bwMode="auto">
          <a:xfrm>
            <a:off x="-36512" y="1304132"/>
            <a:ext cx="9073008" cy="216059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smtClean="0">
                <a:solidFill>
                  <a:srgbClr val="FF0000"/>
                </a:solidFill>
              </a:rPr>
              <a:t>一个实际的问题：</a:t>
            </a:r>
            <a:endParaRPr lang="en-US" altLang="zh-CN" sz="2400" dirty="0" smtClean="0">
              <a:solidFill>
                <a:srgbClr val="FF0000"/>
              </a:solidFill>
            </a:endParaRPr>
          </a:p>
          <a:p>
            <a:pPr lvl="1" eaLnBrk="1" hangingPunct="1">
              <a:lnSpc>
                <a:spcPct val="140000"/>
              </a:lnSpc>
              <a:spcBef>
                <a:spcPct val="0"/>
              </a:spcBef>
              <a:buClrTx/>
              <a:buSzTx/>
              <a:buFontTx/>
              <a:buNone/>
            </a:pPr>
            <a:r>
              <a:rPr lang="zh-CN" altLang="en-US" sz="2400" dirty="0" smtClean="0"/>
              <a:t>用</a:t>
            </a:r>
            <a:r>
              <a:rPr lang="en-US" altLang="zh-CN" sz="2400" dirty="0" smtClean="0"/>
              <a:t>word</a:t>
            </a:r>
            <a:r>
              <a:rPr lang="zh-CN" altLang="en-US" sz="2400" dirty="0" smtClean="0"/>
              <a:t>打开</a:t>
            </a:r>
            <a:r>
              <a:rPr lang="zh-CN" altLang="en-US" sz="2400" dirty="0" smtClean="0">
                <a:solidFill>
                  <a:srgbClr val="FF0000"/>
                </a:solidFill>
              </a:rPr>
              <a:t>一个</a:t>
            </a:r>
            <a:r>
              <a:rPr lang="zh-CN" altLang="en-US" sz="2400" dirty="0" smtClean="0"/>
              <a:t>几百页</a:t>
            </a:r>
            <a:r>
              <a:rPr lang="zh-CN" altLang="en-US" sz="2400" dirty="0"/>
              <a:t>的文档（至少几百兆） 。</a:t>
            </a:r>
            <a:r>
              <a:rPr lang="zh-CN" altLang="en-US" sz="2400" dirty="0" smtClean="0"/>
              <a:t>在打开，前后拖拽；长时间不用或停留在某个页（操作），再拖拽。几种情况下，会发生什么现象，操作系统要做什么？</a:t>
            </a:r>
            <a:endParaRPr lang="en-US" altLang="zh-CN" sz="2400" dirty="0" smtClean="0"/>
          </a:p>
        </p:txBody>
      </p:sp>
      <p:sp>
        <p:nvSpPr>
          <p:cNvPr id="26" name="Rectangle 25"/>
          <p:cNvSpPr>
            <a:spLocks noChangeArrowheads="1"/>
          </p:cNvSpPr>
          <p:nvPr/>
        </p:nvSpPr>
        <p:spPr bwMode="auto">
          <a:xfrm>
            <a:off x="-36513" y="3402631"/>
            <a:ext cx="4968553" cy="3194721"/>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smtClean="0">
                <a:solidFill>
                  <a:srgbClr val="FF0000"/>
                </a:solidFill>
              </a:rPr>
              <a:t>另一个实际的问题：</a:t>
            </a:r>
            <a:endParaRPr lang="en-US" altLang="zh-CN" sz="2400" dirty="0" smtClean="0">
              <a:solidFill>
                <a:srgbClr val="FF0000"/>
              </a:solidFill>
            </a:endParaRPr>
          </a:p>
          <a:p>
            <a:pPr lvl="1" eaLnBrk="1" hangingPunct="1">
              <a:lnSpc>
                <a:spcPct val="140000"/>
              </a:lnSpc>
              <a:spcBef>
                <a:spcPct val="0"/>
              </a:spcBef>
              <a:buClrTx/>
              <a:buSzTx/>
              <a:buFontTx/>
              <a:buNone/>
            </a:pPr>
            <a:r>
              <a:rPr lang="zh-CN" altLang="en-US" sz="2400" dirty="0" smtClean="0"/>
              <a:t>用</a:t>
            </a:r>
            <a:r>
              <a:rPr lang="en-US" altLang="zh-CN" sz="2400" dirty="0" smtClean="0"/>
              <a:t>word</a:t>
            </a:r>
            <a:r>
              <a:rPr lang="zh-CN" altLang="en-US" sz="2400" dirty="0" smtClean="0"/>
              <a:t>打开</a:t>
            </a:r>
            <a:r>
              <a:rPr lang="zh-CN" altLang="en-US" sz="2400" dirty="0" smtClean="0">
                <a:solidFill>
                  <a:srgbClr val="FF0000"/>
                </a:solidFill>
              </a:rPr>
              <a:t>几个</a:t>
            </a:r>
            <a:r>
              <a:rPr lang="zh-CN" altLang="en-US" sz="2400" dirty="0" smtClean="0"/>
              <a:t>几百页的文档包含大量图片（至少几百兆）。在打开，前后拖拽，文档间切换</a:t>
            </a:r>
            <a:r>
              <a:rPr lang="zh-CN" altLang="en-US" sz="2400" dirty="0"/>
              <a:t>时，会发生什么现象，操作系统</a:t>
            </a:r>
            <a:r>
              <a:rPr lang="zh-CN" altLang="en-US" sz="2400" dirty="0" smtClean="0"/>
              <a:t>要做什么？</a:t>
            </a:r>
            <a:endParaRPr lang="en-US" altLang="zh-CN" sz="2400" dirty="0" smtClean="0"/>
          </a:p>
        </p:txBody>
      </p:sp>
    </p:spTree>
    <p:extLst>
      <p:ext uri="{BB962C8B-B14F-4D97-AF65-F5344CB8AC3E}">
        <p14:creationId xmlns="" xmlns:p14="http://schemas.microsoft.com/office/powerpoint/2010/main" val="511097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82"/>
                                        </p:tgtEl>
                                        <p:attrNameLst>
                                          <p:attrName>style.visibility</p:attrName>
                                        </p:attrNameLst>
                                      </p:cBhvr>
                                      <p:to>
                                        <p:strVal val="visible"/>
                                      </p:to>
                                    </p:set>
                                    <p:animEffect transition="in" filter="wipe(left)">
                                      <p:cBhvr>
                                        <p:cTn id="7" dur="500"/>
                                        <p:tgtEl>
                                          <p:spTgt spid="4198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内存管理视图</a:t>
            </a:r>
          </a:p>
        </p:txBody>
      </p:sp>
      <p:graphicFrame>
        <p:nvGraphicFramePr>
          <p:cNvPr id="7171"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7301" name="剪辑" r:id="rId4" imgW="2166845" imgH="2287575" progId="">
              <p:embed/>
            </p:oleObj>
          </a:graphicData>
        </a:graphic>
      </p:graphicFrame>
      <p:pic>
        <p:nvPicPr>
          <p:cNvPr id="463876" name="Picture 4" descr="j029202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28600" y="3429000"/>
            <a:ext cx="9906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3877" name="Text Box 5"/>
          <p:cNvSpPr txBox="1">
            <a:spLocks noChangeArrowheads="1"/>
          </p:cNvSpPr>
          <p:nvPr/>
        </p:nvSpPr>
        <p:spPr bwMode="auto">
          <a:xfrm>
            <a:off x="914400" y="4191000"/>
            <a:ext cx="990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cs:ip</a:t>
            </a:r>
          </a:p>
        </p:txBody>
      </p:sp>
      <p:sp>
        <p:nvSpPr>
          <p:cNvPr id="463878" name="Line 6"/>
          <p:cNvSpPr>
            <a:spLocks noChangeShapeType="1"/>
          </p:cNvSpPr>
          <p:nvPr/>
        </p:nvSpPr>
        <p:spPr bwMode="auto">
          <a:xfrm flipV="1">
            <a:off x="4419600" y="3657600"/>
            <a:ext cx="121920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3879" name="AutoShape 7"/>
          <p:cNvSpPr>
            <a:spLocks noChangeArrowheads="1"/>
          </p:cNvSpPr>
          <p:nvPr/>
        </p:nvSpPr>
        <p:spPr bwMode="auto">
          <a:xfrm rot="10800000">
            <a:off x="152400" y="4800600"/>
            <a:ext cx="1676400" cy="533400"/>
          </a:xfrm>
          <a:prstGeom prst="wedgeRoundRectCallout">
            <a:avLst>
              <a:gd name="adj1" fmla="val -17806"/>
              <a:gd name="adj2" fmla="val 8690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逻辑地址</a:t>
            </a:r>
          </a:p>
        </p:txBody>
      </p:sp>
      <p:grpSp>
        <p:nvGrpSpPr>
          <p:cNvPr id="463880" name="Group 8"/>
          <p:cNvGrpSpPr>
            <a:grpSpLocks/>
          </p:cNvGrpSpPr>
          <p:nvPr/>
        </p:nvGrpSpPr>
        <p:grpSpPr bwMode="auto">
          <a:xfrm>
            <a:off x="4419600" y="3810000"/>
            <a:ext cx="1981200" cy="1066800"/>
            <a:chOff x="2784" y="2400"/>
            <a:chExt cx="1248" cy="672"/>
          </a:xfrm>
        </p:grpSpPr>
        <p:sp>
          <p:nvSpPr>
            <p:cNvPr id="7207" name="Text Box 9"/>
            <p:cNvSpPr txBox="1">
              <a:spLocks noChangeArrowheads="1"/>
            </p:cNvSpPr>
            <p:nvPr/>
          </p:nvSpPr>
          <p:spPr bwMode="auto">
            <a:xfrm>
              <a:off x="2784" y="2400"/>
              <a:ext cx="12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0x00345008</a:t>
              </a:r>
            </a:p>
          </p:txBody>
        </p:sp>
        <p:sp>
          <p:nvSpPr>
            <p:cNvPr id="7208" name="AutoShape 10"/>
            <p:cNvSpPr>
              <a:spLocks noChangeArrowheads="1"/>
            </p:cNvSpPr>
            <p:nvPr/>
          </p:nvSpPr>
          <p:spPr bwMode="auto">
            <a:xfrm rot="10800000">
              <a:off x="2976" y="2736"/>
              <a:ext cx="1056" cy="336"/>
            </a:xfrm>
            <a:prstGeom prst="wedgeRoundRectCallout">
              <a:avLst>
                <a:gd name="adj1" fmla="val 10319"/>
                <a:gd name="adj2" fmla="val 92259"/>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线性地址</a:t>
              </a:r>
            </a:p>
          </p:txBody>
        </p:sp>
      </p:grpSp>
      <p:grpSp>
        <p:nvGrpSpPr>
          <p:cNvPr id="463883" name="Group 11"/>
          <p:cNvGrpSpPr>
            <a:grpSpLocks/>
          </p:cNvGrpSpPr>
          <p:nvPr/>
        </p:nvGrpSpPr>
        <p:grpSpPr bwMode="auto">
          <a:xfrm>
            <a:off x="7010400" y="1600200"/>
            <a:ext cx="1752600" cy="4419600"/>
            <a:chOff x="4416" y="1008"/>
            <a:chExt cx="1104" cy="2784"/>
          </a:xfrm>
        </p:grpSpPr>
        <p:sp>
          <p:nvSpPr>
            <p:cNvPr id="7202" name="Rectangle 12"/>
            <p:cNvSpPr>
              <a:spLocks noChangeArrowheads="1"/>
            </p:cNvSpPr>
            <p:nvPr/>
          </p:nvSpPr>
          <p:spPr bwMode="auto">
            <a:xfrm>
              <a:off x="4416" y="1008"/>
              <a:ext cx="1104" cy="2496"/>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3" name="Rectangle 13"/>
            <p:cNvSpPr>
              <a:spLocks noChangeArrowheads="1"/>
            </p:cNvSpPr>
            <p:nvPr/>
          </p:nvSpPr>
          <p:spPr bwMode="auto">
            <a:xfrm>
              <a:off x="4416" y="1776"/>
              <a:ext cx="1104" cy="192"/>
            </a:xfrm>
            <a:prstGeom prst="rect">
              <a:avLst/>
            </a:prstGeom>
            <a:solidFill>
              <a:srgbClr val="FF66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4" name="Rectangle 14"/>
            <p:cNvSpPr>
              <a:spLocks noChangeArrowheads="1"/>
            </p:cNvSpPr>
            <p:nvPr/>
          </p:nvSpPr>
          <p:spPr bwMode="auto">
            <a:xfrm>
              <a:off x="4416" y="1488"/>
              <a:ext cx="1104" cy="192"/>
            </a:xfrm>
            <a:prstGeom prst="rect">
              <a:avLst/>
            </a:prstGeom>
            <a:solidFill>
              <a:srgbClr val="FF66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5" name="Rectangle 15"/>
            <p:cNvSpPr>
              <a:spLocks noChangeArrowheads="1"/>
            </p:cNvSpPr>
            <p:nvPr/>
          </p:nvSpPr>
          <p:spPr bwMode="auto">
            <a:xfrm>
              <a:off x="4416" y="2880"/>
              <a:ext cx="1104" cy="192"/>
            </a:xfrm>
            <a:prstGeom prst="rect">
              <a:avLst/>
            </a:prstGeom>
            <a:solidFill>
              <a:srgbClr val="FF66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206" name="Text Box 16"/>
            <p:cNvSpPr txBox="1">
              <a:spLocks noChangeArrowheads="1"/>
            </p:cNvSpPr>
            <p:nvPr/>
          </p:nvSpPr>
          <p:spPr bwMode="auto">
            <a:xfrm>
              <a:off x="4416" y="3504"/>
              <a:ext cx="110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物理内存</a:t>
              </a:r>
            </a:p>
          </p:txBody>
        </p:sp>
      </p:grpSp>
      <p:grpSp>
        <p:nvGrpSpPr>
          <p:cNvPr id="463889" name="Group 17"/>
          <p:cNvGrpSpPr>
            <a:grpSpLocks/>
          </p:cNvGrpSpPr>
          <p:nvPr/>
        </p:nvGrpSpPr>
        <p:grpSpPr bwMode="auto">
          <a:xfrm>
            <a:off x="762000" y="1447800"/>
            <a:ext cx="1295400" cy="4800600"/>
            <a:chOff x="480" y="912"/>
            <a:chExt cx="816" cy="3024"/>
          </a:xfrm>
        </p:grpSpPr>
        <p:sp>
          <p:nvSpPr>
            <p:cNvPr id="7200" name="Text Box 18"/>
            <p:cNvSpPr txBox="1">
              <a:spLocks noChangeArrowheads="1"/>
            </p:cNvSpPr>
            <p:nvPr/>
          </p:nvSpPr>
          <p:spPr bwMode="auto">
            <a:xfrm>
              <a:off x="1056" y="3648"/>
              <a:ext cx="24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0</a:t>
              </a:r>
            </a:p>
          </p:txBody>
        </p:sp>
        <p:sp>
          <p:nvSpPr>
            <p:cNvPr id="7201" name="Text Box 19"/>
            <p:cNvSpPr txBox="1">
              <a:spLocks noChangeArrowheads="1"/>
            </p:cNvSpPr>
            <p:nvPr/>
          </p:nvSpPr>
          <p:spPr bwMode="auto">
            <a:xfrm>
              <a:off x="480" y="912"/>
              <a:ext cx="81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spcBef>
                  <a:spcPct val="50000"/>
                </a:spcBef>
                <a:buClrTx/>
                <a:buSzTx/>
                <a:buFontTx/>
                <a:buNone/>
              </a:pPr>
              <a:r>
                <a:rPr lang="en-US" altLang="zh-CN" sz="2400"/>
                <a:t>4G</a:t>
              </a:r>
            </a:p>
          </p:txBody>
        </p:sp>
      </p:grpSp>
      <p:sp>
        <p:nvSpPr>
          <p:cNvPr id="463892" name="Line 20"/>
          <p:cNvSpPr>
            <a:spLocks noChangeShapeType="1"/>
          </p:cNvSpPr>
          <p:nvPr/>
        </p:nvSpPr>
        <p:spPr bwMode="auto">
          <a:xfrm flipV="1">
            <a:off x="1371600" y="3657600"/>
            <a:ext cx="685800" cy="6096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893" name="Group 21"/>
          <p:cNvGrpSpPr>
            <a:grpSpLocks/>
          </p:cNvGrpSpPr>
          <p:nvPr/>
        </p:nvGrpSpPr>
        <p:grpSpPr bwMode="auto">
          <a:xfrm>
            <a:off x="2057400" y="1295400"/>
            <a:ext cx="2362200" cy="5334000"/>
            <a:chOff x="1296" y="816"/>
            <a:chExt cx="1488" cy="3360"/>
          </a:xfrm>
        </p:grpSpPr>
        <p:sp>
          <p:nvSpPr>
            <p:cNvPr id="7190" name="Rectangle 22"/>
            <p:cNvSpPr>
              <a:spLocks noChangeArrowheads="1"/>
            </p:cNvSpPr>
            <p:nvPr/>
          </p:nvSpPr>
          <p:spPr bwMode="auto">
            <a:xfrm>
              <a:off x="1296" y="816"/>
              <a:ext cx="1488" cy="576"/>
            </a:xfrm>
            <a:prstGeom prst="rect">
              <a:avLst/>
            </a:prstGeom>
            <a:solidFill>
              <a:srgbClr val="FFFF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1" name="Rectangle 23"/>
            <p:cNvSpPr>
              <a:spLocks noChangeArrowheads="1"/>
            </p:cNvSpPr>
            <p:nvPr/>
          </p:nvSpPr>
          <p:spPr bwMode="auto">
            <a:xfrm>
              <a:off x="1296" y="816"/>
              <a:ext cx="1488" cy="3024"/>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2" name="Text Box 24"/>
            <p:cNvSpPr txBox="1">
              <a:spLocks noChangeArrowheads="1"/>
            </p:cNvSpPr>
            <p:nvPr/>
          </p:nvSpPr>
          <p:spPr bwMode="auto">
            <a:xfrm>
              <a:off x="1488" y="960"/>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操作系统段</a:t>
              </a:r>
            </a:p>
          </p:txBody>
        </p:sp>
        <p:sp>
          <p:nvSpPr>
            <p:cNvPr id="7193" name="Rectangle 25"/>
            <p:cNvSpPr>
              <a:spLocks noChangeArrowheads="1"/>
            </p:cNvSpPr>
            <p:nvPr/>
          </p:nvSpPr>
          <p:spPr bwMode="auto">
            <a:xfrm>
              <a:off x="1296" y="1920"/>
              <a:ext cx="1488" cy="576"/>
            </a:xfrm>
            <a:prstGeom prst="rect">
              <a:avLst/>
            </a:prstGeom>
            <a:solidFill>
              <a:srgbClr val="FF66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4" name="Text Box 26"/>
            <p:cNvSpPr txBox="1">
              <a:spLocks noChangeArrowheads="1"/>
            </p:cNvSpPr>
            <p:nvPr/>
          </p:nvSpPr>
          <p:spPr bwMode="auto">
            <a:xfrm>
              <a:off x="1488" y="2064"/>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用户代码段</a:t>
              </a:r>
            </a:p>
          </p:txBody>
        </p:sp>
        <p:sp>
          <p:nvSpPr>
            <p:cNvPr id="7195" name="Rectangle 27"/>
            <p:cNvSpPr>
              <a:spLocks noChangeArrowheads="1"/>
            </p:cNvSpPr>
            <p:nvPr/>
          </p:nvSpPr>
          <p:spPr bwMode="auto">
            <a:xfrm>
              <a:off x="1296" y="2640"/>
              <a:ext cx="1488" cy="48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6" name="Text Box 28"/>
            <p:cNvSpPr txBox="1">
              <a:spLocks noChangeArrowheads="1"/>
            </p:cNvSpPr>
            <p:nvPr/>
          </p:nvSpPr>
          <p:spPr bwMode="auto">
            <a:xfrm>
              <a:off x="1488" y="2736"/>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用户数据段</a:t>
              </a:r>
            </a:p>
          </p:txBody>
        </p:sp>
        <p:sp>
          <p:nvSpPr>
            <p:cNvPr id="7197" name="Rectangle 29"/>
            <p:cNvSpPr>
              <a:spLocks noChangeArrowheads="1"/>
            </p:cNvSpPr>
            <p:nvPr/>
          </p:nvSpPr>
          <p:spPr bwMode="auto">
            <a:xfrm>
              <a:off x="1296" y="3456"/>
              <a:ext cx="1488" cy="384"/>
            </a:xfrm>
            <a:prstGeom prst="rect">
              <a:avLst/>
            </a:prstGeom>
            <a:solidFill>
              <a:srgbClr val="33CC33"/>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98" name="Text Box 30"/>
            <p:cNvSpPr txBox="1">
              <a:spLocks noChangeArrowheads="1"/>
            </p:cNvSpPr>
            <p:nvPr/>
          </p:nvSpPr>
          <p:spPr bwMode="auto">
            <a:xfrm>
              <a:off x="1488" y="3504"/>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用户栈段</a:t>
              </a:r>
            </a:p>
          </p:txBody>
        </p:sp>
        <p:sp>
          <p:nvSpPr>
            <p:cNvPr id="7199" name="Text Box 31"/>
            <p:cNvSpPr txBox="1">
              <a:spLocks noChangeArrowheads="1"/>
            </p:cNvSpPr>
            <p:nvPr/>
          </p:nvSpPr>
          <p:spPr bwMode="auto">
            <a:xfrm>
              <a:off x="1392" y="3888"/>
              <a:ext cx="129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t>逻辑</a:t>
              </a:r>
              <a:r>
                <a:rPr lang="zh-CN" altLang="en-US" sz="2400" dirty="0" smtClean="0"/>
                <a:t>地址空间</a:t>
              </a:r>
              <a:endParaRPr lang="zh-CN" altLang="en-US" sz="2400" dirty="0"/>
            </a:p>
          </p:txBody>
        </p:sp>
      </p:grpSp>
      <p:sp>
        <p:nvSpPr>
          <p:cNvPr id="463904" name="Rectangle 32"/>
          <p:cNvSpPr>
            <a:spLocks noChangeArrowheads="1"/>
          </p:cNvSpPr>
          <p:nvPr/>
        </p:nvSpPr>
        <p:spPr bwMode="auto">
          <a:xfrm>
            <a:off x="5638800" y="3352800"/>
            <a:ext cx="685800" cy="533400"/>
          </a:xfrm>
          <a:prstGeom prst="rect">
            <a:avLst/>
          </a:prstGeom>
          <a:solidFill>
            <a:srgbClr val="FFCC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463905" name="Line 33"/>
          <p:cNvSpPr>
            <a:spLocks noChangeShapeType="1"/>
          </p:cNvSpPr>
          <p:nvPr/>
        </p:nvSpPr>
        <p:spPr bwMode="auto">
          <a:xfrm flipV="1">
            <a:off x="6324600" y="3048000"/>
            <a:ext cx="685800" cy="6096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906" name="Group 34"/>
          <p:cNvGrpSpPr>
            <a:grpSpLocks/>
          </p:cNvGrpSpPr>
          <p:nvPr/>
        </p:nvGrpSpPr>
        <p:grpSpPr bwMode="auto">
          <a:xfrm>
            <a:off x="5181600" y="2133600"/>
            <a:ext cx="1905000" cy="1006475"/>
            <a:chOff x="3264" y="1344"/>
            <a:chExt cx="1200" cy="634"/>
          </a:xfrm>
        </p:grpSpPr>
        <p:sp>
          <p:nvSpPr>
            <p:cNvPr id="7188" name="AutoShape 35"/>
            <p:cNvSpPr>
              <a:spLocks noChangeArrowheads="1"/>
            </p:cNvSpPr>
            <p:nvPr/>
          </p:nvSpPr>
          <p:spPr bwMode="auto">
            <a:xfrm rot="10800000">
              <a:off x="3264" y="1344"/>
              <a:ext cx="1056" cy="336"/>
            </a:xfrm>
            <a:prstGeom prst="wedgeRoundRectCallout">
              <a:avLst>
                <a:gd name="adj1" fmla="val -22255"/>
                <a:gd name="adj2" fmla="val -79167"/>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物理地址</a:t>
              </a:r>
            </a:p>
          </p:txBody>
        </p:sp>
        <p:sp>
          <p:nvSpPr>
            <p:cNvPr id="7189" name="Text Box 36"/>
            <p:cNvSpPr txBox="1">
              <a:spLocks noChangeArrowheads="1"/>
            </p:cNvSpPr>
            <p:nvPr/>
          </p:nvSpPr>
          <p:spPr bwMode="auto">
            <a:xfrm>
              <a:off x="3744" y="1728"/>
              <a:ext cx="720"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000">
                  <a:solidFill>
                    <a:srgbClr val="FF0000"/>
                  </a:solidFill>
                </a:rPr>
                <a:t>0x7008</a:t>
              </a:r>
            </a:p>
          </p:txBody>
        </p:sp>
      </p:grpSp>
      <p:sp>
        <p:nvSpPr>
          <p:cNvPr id="463909" name="Line 37"/>
          <p:cNvSpPr>
            <a:spLocks noChangeShapeType="1"/>
          </p:cNvSpPr>
          <p:nvPr/>
        </p:nvSpPr>
        <p:spPr bwMode="auto">
          <a:xfrm>
            <a:off x="4481513" y="1066800"/>
            <a:ext cx="0" cy="5562600"/>
          </a:xfrm>
          <a:prstGeom prst="line">
            <a:avLst/>
          </a:prstGeom>
          <a:noFill/>
          <a:ln w="76200" cmpd="tri">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3910" name="Group 38"/>
          <p:cNvGrpSpPr>
            <a:grpSpLocks/>
          </p:cNvGrpSpPr>
          <p:nvPr/>
        </p:nvGrpSpPr>
        <p:grpSpPr bwMode="auto">
          <a:xfrm>
            <a:off x="4495800" y="5791200"/>
            <a:ext cx="2133600" cy="831850"/>
            <a:chOff x="2832" y="3696"/>
            <a:chExt cx="1344" cy="524"/>
          </a:xfrm>
        </p:grpSpPr>
        <p:sp>
          <p:nvSpPr>
            <p:cNvPr id="7186" name="AutoShape 39"/>
            <p:cNvSpPr>
              <a:spLocks noChangeArrowheads="1"/>
            </p:cNvSpPr>
            <p:nvPr/>
          </p:nvSpPr>
          <p:spPr bwMode="auto">
            <a:xfrm>
              <a:off x="2832" y="3840"/>
              <a:ext cx="336" cy="192"/>
            </a:xfrm>
            <a:prstGeom prst="rightArrow">
              <a:avLst>
                <a:gd name="adj1" fmla="val 50000"/>
                <a:gd name="adj2" fmla="val 43750"/>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7187" name="Text Box 40"/>
            <p:cNvSpPr txBox="1">
              <a:spLocks noChangeArrowheads="1"/>
            </p:cNvSpPr>
            <p:nvPr/>
          </p:nvSpPr>
          <p:spPr bwMode="auto">
            <a:xfrm>
              <a:off x="3168" y="3696"/>
              <a:ext cx="1008" cy="524"/>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solidFill>
                    <a:srgbClr val="FF0000"/>
                  </a:solidFill>
                </a:rPr>
                <a:t>对用户是透明的</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dissolve">
                                      <p:cBhvr>
                                        <p:cTn id="7" dur="500"/>
                                        <p:tgtEl>
                                          <p:spTgt spid="46387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63877"/>
                                        </p:tgtEl>
                                        <p:attrNameLst>
                                          <p:attrName>style.visibility</p:attrName>
                                        </p:attrNameLst>
                                      </p:cBhvr>
                                      <p:to>
                                        <p:strVal val="visible"/>
                                      </p:to>
                                    </p:set>
                                    <p:animEffect transition="in" filter="dissolve">
                                      <p:cBhvr>
                                        <p:cTn id="11" dur="500"/>
                                        <p:tgtEl>
                                          <p:spTgt spid="46387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63879"/>
                                        </p:tgtEl>
                                        <p:attrNameLst>
                                          <p:attrName>style.visibility</p:attrName>
                                        </p:attrNameLst>
                                      </p:cBhvr>
                                      <p:to>
                                        <p:strVal val="visible"/>
                                      </p:to>
                                    </p:set>
                                    <p:animEffect transition="in" filter="dissolve">
                                      <p:cBhvr>
                                        <p:cTn id="15" dur="500"/>
                                        <p:tgtEl>
                                          <p:spTgt spid="4638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3892"/>
                                        </p:tgtEl>
                                        <p:attrNameLst>
                                          <p:attrName>style.visibility</p:attrName>
                                        </p:attrNameLst>
                                      </p:cBhvr>
                                      <p:to>
                                        <p:strVal val="visible"/>
                                      </p:to>
                                    </p:set>
                                    <p:animEffect transition="in" filter="wipe(left)">
                                      <p:cBhvr>
                                        <p:cTn id="20" dur="500"/>
                                        <p:tgtEl>
                                          <p:spTgt spid="463892"/>
                                        </p:tgtEl>
                                      </p:cBhvr>
                                    </p:animEffect>
                                  </p:childTnLst>
                                </p:cTn>
                              </p:par>
                            </p:childTnLst>
                          </p:cTn>
                        </p:par>
                        <p:par>
                          <p:cTn id="21" fill="hold" nodeType="afterGroup">
                            <p:stCondLst>
                              <p:cond delay="500"/>
                            </p:stCondLst>
                            <p:childTnLst>
                              <p:par>
                                <p:cTn id="22" presetID="10" presetClass="entr" presetSubtype="0" fill="hold" nodeType="afterEffect">
                                  <p:stCondLst>
                                    <p:cond delay="0"/>
                                  </p:stCondLst>
                                  <p:childTnLst>
                                    <p:set>
                                      <p:cBhvr>
                                        <p:cTn id="23" dur="1" fill="hold">
                                          <p:stCondLst>
                                            <p:cond delay="0"/>
                                          </p:stCondLst>
                                        </p:cTn>
                                        <p:tgtEl>
                                          <p:spTgt spid="463893"/>
                                        </p:tgtEl>
                                        <p:attrNameLst>
                                          <p:attrName>style.visibility</p:attrName>
                                        </p:attrNameLst>
                                      </p:cBhvr>
                                      <p:to>
                                        <p:strVal val="visible"/>
                                      </p:to>
                                    </p:set>
                                    <p:animEffect transition="in" filter="fade">
                                      <p:cBhvr>
                                        <p:cTn id="24" dur="2000"/>
                                        <p:tgtEl>
                                          <p:spTgt spid="463893"/>
                                        </p:tgtEl>
                                      </p:cBhvr>
                                    </p:animEffect>
                                  </p:childTnLst>
                                </p:cTn>
                              </p:par>
                            </p:childTnLst>
                          </p:cTn>
                        </p:par>
                        <p:par>
                          <p:cTn id="25" fill="hold" nodeType="afterGroup">
                            <p:stCondLst>
                              <p:cond delay="2500"/>
                            </p:stCondLst>
                            <p:childTnLst>
                              <p:par>
                                <p:cTn id="26" presetID="22" presetClass="entr" presetSubtype="8" fill="hold" nodeType="afterEffect">
                                  <p:stCondLst>
                                    <p:cond delay="0"/>
                                  </p:stCondLst>
                                  <p:childTnLst>
                                    <p:set>
                                      <p:cBhvr>
                                        <p:cTn id="27" dur="1" fill="hold">
                                          <p:stCondLst>
                                            <p:cond delay="0"/>
                                          </p:stCondLst>
                                        </p:cTn>
                                        <p:tgtEl>
                                          <p:spTgt spid="463889"/>
                                        </p:tgtEl>
                                        <p:attrNameLst>
                                          <p:attrName>style.visibility</p:attrName>
                                        </p:attrNameLst>
                                      </p:cBhvr>
                                      <p:to>
                                        <p:strVal val="visible"/>
                                      </p:to>
                                    </p:set>
                                    <p:animEffect transition="in" filter="wipe(left)">
                                      <p:cBhvr>
                                        <p:cTn id="28" dur="500"/>
                                        <p:tgtEl>
                                          <p:spTgt spid="4638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63880"/>
                                        </p:tgtEl>
                                        <p:attrNameLst>
                                          <p:attrName>style.visibility</p:attrName>
                                        </p:attrNameLst>
                                      </p:cBhvr>
                                      <p:to>
                                        <p:strVal val="visible"/>
                                      </p:to>
                                    </p:set>
                                    <p:animEffect transition="in" filter="dissolve">
                                      <p:cBhvr>
                                        <p:cTn id="33" dur="500"/>
                                        <p:tgtEl>
                                          <p:spTgt spid="4638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63878"/>
                                        </p:tgtEl>
                                        <p:attrNameLst>
                                          <p:attrName>style.visibility</p:attrName>
                                        </p:attrNameLst>
                                      </p:cBhvr>
                                      <p:to>
                                        <p:strVal val="visible"/>
                                      </p:to>
                                    </p:set>
                                    <p:animEffect transition="in" filter="wipe(left)">
                                      <p:cBhvr>
                                        <p:cTn id="38" dur="500"/>
                                        <p:tgtEl>
                                          <p:spTgt spid="463878"/>
                                        </p:tgtEl>
                                      </p:cBhvr>
                                    </p:animEffect>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463904"/>
                                        </p:tgtEl>
                                        <p:attrNameLst>
                                          <p:attrName>style.visibility</p:attrName>
                                        </p:attrNameLst>
                                      </p:cBhvr>
                                      <p:to>
                                        <p:strVal val="visible"/>
                                      </p:to>
                                    </p:set>
                                    <p:animEffect transition="in" filter="dissolve">
                                      <p:cBhvr>
                                        <p:cTn id="42" dur="500"/>
                                        <p:tgtEl>
                                          <p:spTgt spid="463904"/>
                                        </p:tgtEl>
                                      </p:cBhvr>
                                    </p:animEffect>
                                  </p:childTnLst>
                                </p:cTn>
                              </p:par>
                            </p:childTnLst>
                          </p:cTn>
                        </p:par>
                        <p:par>
                          <p:cTn id="43" fill="hold" nodeType="afterGroup">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463905"/>
                                        </p:tgtEl>
                                        <p:attrNameLst>
                                          <p:attrName>style.visibility</p:attrName>
                                        </p:attrNameLst>
                                      </p:cBhvr>
                                      <p:to>
                                        <p:strVal val="visible"/>
                                      </p:to>
                                    </p:set>
                                    <p:animEffect transition="in" filter="wipe(left)">
                                      <p:cBhvr>
                                        <p:cTn id="46" dur="500"/>
                                        <p:tgtEl>
                                          <p:spTgt spid="463905"/>
                                        </p:tgtEl>
                                      </p:cBhvr>
                                    </p:animEffect>
                                  </p:childTnLst>
                                </p:cTn>
                              </p:par>
                            </p:childTnLst>
                          </p:cTn>
                        </p:par>
                        <p:par>
                          <p:cTn id="47" fill="hold" nodeType="afterGroup">
                            <p:stCondLst>
                              <p:cond delay="1500"/>
                            </p:stCondLst>
                            <p:childTnLst>
                              <p:par>
                                <p:cTn id="48" presetID="9" presetClass="entr" presetSubtype="0" fill="hold" nodeType="afterEffect">
                                  <p:stCondLst>
                                    <p:cond delay="0"/>
                                  </p:stCondLst>
                                  <p:childTnLst>
                                    <p:set>
                                      <p:cBhvr>
                                        <p:cTn id="49" dur="1" fill="hold">
                                          <p:stCondLst>
                                            <p:cond delay="0"/>
                                          </p:stCondLst>
                                        </p:cTn>
                                        <p:tgtEl>
                                          <p:spTgt spid="463906"/>
                                        </p:tgtEl>
                                        <p:attrNameLst>
                                          <p:attrName>style.visibility</p:attrName>
                                        </p:attrNameLst>
                                      </p:cBhvr>
                                      <p:to>
                                        <p:strVal val="visible"/>
                                      </p:to>
                                    </p:set>
                                    <p:animEffect transition="in" filter="dissolve">
                                      <p:cBhvr>
                                        <p:cTn id="50" dur="500"/>
                                        <p:tgtEl>
                                          <p:spTgt spid="463906"/>
                                        </p:tgtEl>
                                      </p:cBhvr>
                                    </p:animEffect>
                                  </p:childTnLst>
                                </p:cTn>
                              </p:par>
                            </p:childTnLst>
                          </p:cTn>
                        </p:par>
                        <p:par>
                          <p:cTn id="51" fill="hold" nodeType="afterGroup">
                            <p:stCondLst>
                              <p:cond delay="2000"/>
                            </p:stCondLst>
                            <p:childTnLst>
                              <p:par>
                                <p:cTn id="52" presetID="9" presetClass="entr" presetSubtype="0" fill="hold" nodeType="afterEffect">
                                  <p:stCondLst>
                                    <p:cond delay="0"/>
                                  </p:stCondLst>
                                  <p:childTnLst>
                                    <p:set>
                                      <p:cBhvr>
                                        <p:cTn id="53" dur="1" fill="hold">
                                          <p:stCondLst>
                                            <p:cond delay="0"/>
                                          </p:stCondLst>
                                        </p:cTn>
                                        <p:tgtEl>
                                          <p:spTgt spid="463883"/>
                                        </p:tgtEl>
                                        <p:attrNameLst>
                                          <p:attrName>style.visibility</p:attrName>
                                        </p:attrNameLst>
                                      </p:cBhvr>
                                      <p:to>
                                        <p:strVal val="visible"/>
                                      </p:to>
                                    </p:set>
                                    <p:animEffect transition="in" filter="dissolve">
                                      <p:cBhvr>
                                        <p:cTn id="54" dur="500"/>
                                        <p:tgtEl>
                                          <p:spTgt spid="46388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463909"/>
                                        </p:tgtEl>
                                        <p:attrNameLst>
                                          <p:attrName>style.visibility</p:attrName>
                                        </p:attrNameLst>
                                      </p:cBhvr>
                                      <p:to>
                                        <p:strVal val="visible"/>
                                      </p:to>
                                    </p:set>
                                    <p:anim calcmode="lin" valueType="num">
                                      <p:cBhvr>
                                        <p:cTn id="59" dur="500" fill="hold"/>
                                        <p:tgtEl>
                                          <p:spTgt spid="463909"/>
                                        </p:tgtEl>
                                        <p:attrNameLst>
                                          <p:attrName>ppt_x</p:attrName>
                                        </p:attrNameLst>
                                      </p:cBhvr>
                                      <p:tavLst>
                                        <p:tav tm="0">
                                          <p:val>
                                            <p:strVal val="#ppt_x"/>
                                          </p:val>
                                        </p:tav>
                                        <p:tav tm="100000">
                                          <p:val>
                                            <p:strVal val="#ppt_x"/>
                                          </p:val>
                                        </p:tav>
                                      </p:tavLst>
                                    </p:anim>
                                    <p:anim calcmode="lin" valueType="num">
                                      <p:cBhvr>
                                        <p:cTn id="60" dur="500" fill="hold"/>
                                        <p:tgtEl>
                                          <p:spTgt spid="463909"/>
                                        </p:tgtEl>
                                        <p:attrNameLst>
                                          <p:attrName>ppt_y</p:attrName>
                                        </p:attrNameLst>
                                      </p:cBhvr>
                                      <p:tavLst>
                                        <p:tav tm="0">
                                          <p:val>
                                            <p:strVal val="#ppt_y-#ppt_h/2"/>
                                          </p:val>
                                        </p:tav>
                                        <p:tav tm="100000">
                                          <p:val>
                                            <p:strVal val="#ppt_y"/>
                                          </p:val>
                                        </p:tav>
                                      </p:tavLst>
                                    </p:anim>
                                    <p:anim calcmode="lin" valueType="num">
                                      <p:cBhvr>
                                        <p:cTn id="61" dur="500" fill="hold"/>
                                        <p:tgtEl>
                                          <p:spTgt spid="463909"/>
                                        </p:tgtEl>
                                        <p:attrNameLst>
                                          <p:attrName>ppt_w</p:attrName>
                                        </p:attrNameLst>
                                      </p:cBhvr>
                                      <p:tavLst>
                                        <p:tav tm="0">
                                          <p:val>
                                            <p:strVal val="#ppt_w"/>
                                          </p:val>
                                        </p:tav>
                                        <p:tav tm="100000">
                                          <p:val>
                                            <p:strVal val="#ppt_w"/>
                                          </p:val>
                                        </p:tav>
                                      </p:tavLst>
                                    </p:anim>
                                    <p:anim calcmode="lin" valueType="num">
                                      <p:cBhvr>
                                        <p:cTn id="62" dur="500" fill="hold"/>
                                        <p:tgtEl>
                                          <p:spTgt spid="463909"/>
                                        </p:tgtEl>
                                        <p:attrNameLst>
                                          <p:attrName>ppt_h</p:attrName>
                                        </p:attrNameLst>
                                      </p:cBhvr>
                                      <p:tavLst>
                                        <p:tav tm="0">
                                          <p:val>
                                            <p:fltVal val="0"/>
                                          </p:val>
                                        </p:tav>
                                        <p:tav tm="100000">
                                          <p:val>
                                            <p:strVal val="#ppt_h"/>
                                          </p:val>
                                        </p:tav>
                                      </p:tavLst>
                                    </p:anim>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463910"/>
                                        </p:tgtEl>
                                        <p:attrNameLst>
                                          <p:attrName>style.visibility</p:attrName>
                                        </p:attrNameLst>
                                      </p:cBhvr>
                                      <p:to>
                                        <p:strVal val="visible"/>
                                      </p:to>
                                    </p:set>
                                    <p:animEffect transition="in" filter="wipe(left)">
                                      <p:cBhvr>
                                        <p:cTn id="66" dur="500"/>
                                        <p:tgtEl>
                                          <p:spTgt spid="46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7" grpId="0"/>
      <p:bldP spid="463878" grpId="0" animBg="1"/>
      <p:bldP spid="463879" grpId="0" animBg="1"/>
      <p:bldP spid="463892" grpId="0" animBg="1"/>
      <p:bldP spid="463904" grpId="0" animBg="1"/>
      <p:bldP spid="463905" grpId="0" animBg="1"/>
      <p:bldP spid="4639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用户眼里的内存</a:t>
            </a:r>
            <a:r>
              <a:rPr lang="en-US" altLang="zh-CN" smtClean="0"/>
              <a:t>!</a:t>
            </a:r>
          </a:p>
        </p:txBody>
      </p:sp>
      <p:graphicFrame>
        <p:nvGraphicFramePr>
          <p:cNvPr id="8195" name="Object 3"/>
          <p:cNvGraphicFramePr>
            <a:graphicFrameLocks noGrp="1" noChangeAspect="1"/>
          </p:cNvGraphicFramePr>
          <p:nvPr>
            <p:ph idx="1"/>
          </p:nvPr>
        </p:nvGraphicFramePr>
        <p:xfrm>
          <a:off x="7988300" y="0"/>
          <a:ext cx="1155700" cy="1219200"/>
        </p:xfrm>
        <a:graphic>
          <a:graphicData uri="http://schemas.openxmlformats.org/presentationml/2006/ole">
            <p:oleObj spid="_x0000_s8318" name="剪辑" r:id="rId4" imgW="2166845" imgH="2287575" progId="">
              <p:embed/>
            </p:oleObj>
          </a:graphicData>
        </a:graphic>
      </p:graphicFrame>
      <p:pic>
        <p:nvPicPr>
          <p:cNvPr id="8196" name="Picture 4" descr="j029202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6200" y="3402360"/>
            <a:ext cx="990600" cy="93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762000" y="4164360"/>
            <a:ext cx="990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solidFill>
                  <a:srgbClr val="FF0000"/>
                </a:solidFill>
              </a:rPr>
              <a:t>cs:ip</a:t>
            </a:r>
          </a:p>
        </p:txBody>
      </p:sp>
      <p:sp>
        <p:nvSpPr>
          <p:cNvPr id="8198" name="AutoShape 6"/>
          <p:cNvSpPr>
            <a:spLocks noChangeArrowheads="1"/>
          </p:cNvSpPr>
          <p:nvPr/>
        </p:nvSpPr>
        <p:spPr bwMode="auto">
          <a:xfrm rot="10800000">
            <a:off x="0" y="4773960"/>
            <a:ext cx="1676400" cy="533400"/>
          </a:xfrm>
          <a:prstGeom prst="wedgeRoundRectCallout">
            <a:avLst>
              <a:gd name="adj1" fmla="val -17806"/>
              <a:gd name="adj2" fmla="val 86903"/>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逻辑地址</a:t>
            </a:r>
          </a:p>
        </p:txBody>
      </p:sp>
      <p:sp>
        <p:nvSpPr>
          <p:cNvPr id="8199" name="Text Box 11"/>
          <p:cNvSpPr txBox="1">
            <a:spLocks noChangeArrowheads="1"/>
          </p:cNvSpPr>
          <p:nvPr/>
        </p:nvSpPr>
        <p:spPr bwMode="auto">
          <a:xfrm>
            <a:off x="1524000" y="576456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en-US" altLang="zh-CN" sz="2400"/>
              <a:t>0</a:t>
            </a:r>
          </a:p>
        </p:txBody>
      </p:sp>
      <p:sp>
        <p:nvSpPr>
          <p:cNvPr id="8200" name="Text Box 12"/>
          <p:cNvSpPr txBox="1">
            <a:spLocks noChangeArrowheads="1"/>
          </p:cNvSpPr>
          <p:nvPr/>
        </p:nvSpPr>
        <p:spPr bwMode="auto">
          <a:xfrm>
            <a:off x="609600" y="142116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r" eaLnBrk="1" hangingPunct="1">
              <a:spcBef>
                <a:spcPct val="50000"/>
              </a:spcBef>
              <a:buClrTx/>
              <a:buSzTx/>
              <a:buFontTx/>
              <a:buNone/>
            </a:pPr>
            <a:r>
              <a:rPr lang="en-US" altLang="zh-CN" sz="2400"/>
              <a:t>4G</a:t>
            </a:r>
          </a:p>
        </p:txBody>
      </p:sp>
      <p:sp>
        <p:nvSpPr>
          <p:cNvPr id="8201" name="Rectangle 17"/>
          <p:cNvSpPr>
            <a:spLocks noChangeArrowheads="1"/>
          </p:cNvSpPr>
          <p:nvPr/>
        </p:nvSpPr>
        <p:spPr bwMode="auto">
          <a:xfrm>
            <a:off x="1905000" y="5459760"/>
            <a:ext cx="2362200" cy="609600"/>
          </a:xfrm>
          <a:prstGeom prst="rect">
            <a:avLst/>
          </a:prstGeom>
          <a:solidFill>
            <a:srgbClr val="33CC33"/>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02" name="Line 19"/>
          <p:cNvSpPr>
            <a:spLocks noChangeShapeType="1"/>
          </p:cNvSpPr>
          <p:nvPr/>
        </p:nvSpPr>
        <p:spPr bwMode="auto">
          <a:xfrm flipV="1">
            <a:off x="1219200" y="3630960"/>
            <a:ext cx="685800" cy="60960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3" name="Group 34"/>
          <p:cNvGrpSpPr>
            <a:grpSpLocks/>
          </p:cNvGrpSpPr>
          <p:nvPr/>
        </p:nvGrpSpPr>
        <p:grpSpPr bwMode="auto">
          <a:xfrm>
            <a:off x="1905000" y="1268760"/>
            <a:ext cx="2362200" cy="5334000"/>
            <a:chOff x="1200" y="816"/>
            <a:chExt cx="1488" cy="3360"/>
          </a:xfrm>
        </p:grpSpPr>
        <p:sp>
          <p:nvSpPr>
            <p:cNvPr id="8217" name="Rectangle 8"/>
            <p:cNvSpPr>
              <a:spLocks noChangeArrowheads="1"/>
            </p:cNvSpPr>
            <p:nvPr/>
          </p:nvSpPr>
          <p:spPr bwMode="auto">
            <a:xfrm>
              <a:off x="1200" y="816"/>
              <a:ext cx="1488" cy="576"/>
            </a:xfrm>
            <a:prstGeom prst="rect">
              <a:avLst/>
            </a:prstGeom>
            <a:solidFill>
              <a:srgbClr val="FFFF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18" name="Rectangle 9"/>
            <p:cNvSpPr>
              <a:spLocks noChangeArrowheads="1"/>
            </p:cNvSpPr>
            <p:nvPr/>
          </p:nvSpPr>
          <p:spPr bwMode="auto">
            <a:xfrm>
              <a:off x="1200" y="816"/>
              <a:ext cx="1488" cy="3024"/>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19" name="Text Box 10"/>
            <p:cNvSpPr txBox="1">
              <a:spLocks noChangeArrowheads="1"/>
            </p:cNvSpPr>
            <p:nvPr/>
          </p:nvSpPr>
          <p:spPr bwMode="auto">
            <a:xfrm>
              <a:off x="1392" y="960"/>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操作系统段</a:t>
              </a:r>
            </a:p>
          </p:txBody>
        </p:sp>
        <p:sp>
          <p:nvSpPr>
            <p:cNvPr id="8220" name="Rectangle 13"/>
            <p:cNvSpPr>
              <a:spLocks noChangeArrowheads="1"/>
            </p:cNvSpPr>
            <p:nvPr/>
          </p:nvSpPr>
          <p:spPr bwMode="auto">
            <a:xfrm>
              <a:off x="1200" y="1920"/>
              <a:ext cx="1488" cy="576"/>
            </a:xfrm>
            <a:prstGeom prst="rect">
              <a:avLst/>
            </a:prstGeom>
            <a:solidFill>
              <a:srgbClr val="FF66CC"/>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21" name="Text Box 14"/>
            <p:cNvSpPr txBox="1">
              <a:spLocks noChangeArrowheads="1"/>
            </p:cNvSpPr>
            <p:nvPr/>
          </p:nvSpPr>
          <p:spPr bwMode="auto">
            <a:xfrm>
              <a:off x="1392" y="2064"/>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用户代码段</a:t>
              </a:r>
            </a:p>
          </p:txBody>
        </p:sp>
        <p:sp>
          <p:nvSpPr>
            <p:cNvPr id="8222" name="Rectangle 15"/>
            <p:cNvSpPr>
              <a:spLocks noChangeArrowheads="1"/>
            </p:cNvSpPr>
            <p:nvPr/>
          </p:nvSpPr>
          <p:spPr bwMode="auto">
            <a:xfrm>
              <a:off x="1200" y="2640"/>
              <a:ext cx="1488" cy="48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0"/>
                </a:spcBef>
                <a:buClrTx/>
                <a:buSzTx/>
                <a:buFontTx/>
                <a:buNone/>
              </a:pPr>
              <a:endParaRPr lang="zh-CN" altLang="en-US" sz="2600"/>
            </a:p>
          </p:txBody>
        </p:sp>
        <p:sp>
          <p:nvSpPr>
            <p:cNvPr id="8223" name="Text Box 16"/>
            <p:cNvSpPr txBox="1">
              <a:spLocks noChangeArrowheads="1"/>
            </p:cNvSpPr>
            <p:nvPr/>
          </p:nvSpPr>
          <p:spPr bwMode="auto">
            <a:xfrm>
              <a:off x="1392" y="2736"/>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eaLnBrk="1" hangingPunct="1">
                <a:spcBef>
                  <a:spcPct val="50000"/>
                </a:spcBef>
                <a:buClrTx/>
                <a:buSzTx/>
                <a:buFontTx/>
                <a:buNone/>
              </a:pPr>
              <a:r>
                <a:rPr lang="zh-CN" altLang="en-US" sz="2400"/>
                <a:t>用户数据段</a:t>
              </a:r>
            </a:p>
          </p:txBody>
        </p:sp>
        <p:sp>
          <p:nvSpPr>
            <p:cNvPr id="8224" name="Text Box 18"/>
            <p:cNvSpPr txBox="1">
              <a:spLocks noChangeArrowheads="1"/>
            </p:cNvSpPr>
            <p:nvPr/>
          </p:nvSpPr>
          <p:spPr bwMode="auto">
            <a:xfrm>
              <a:off x="1392" y="3504"/>
              <a:ext cx="115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a:t>用户栈段</a:t>
              </a:r>
            </a:p>
          </p:txBody>
        </p:sp>
        <p:sp>
          <p:nvSpPr>
            <p:cNvPr id="8225" name="Text Box 20"/>
            <p:cNvSpPr txBox="1">
              <a:spLocks noChangeArrowheads="1"/>
            </p:cNvSpPr>
            <p:nvPr/>
          </p:nvSpPr>
          <p:spPr bwMode="auto">
            <a:xfrm>
              <a:off x="1296" y="3888"/>
              <a:ext cx="13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50000"/>
                </a:spcBef>
                <a:buClrTx/>
                <a:buSzTx/>
                <a:buFontTx/>
                <a:buNone/>
              </a:pPr>
              <a:r>
                <a:rPr lang="zh-CN" altLang="en-US" sz="2400" dirty="0"/>
                <a:t>逻辑</a:t>
              </a:r>
              <a:r>
                <a:rPr lang="zh-CN" altLang="en-US" sz="2400" dirty="0" smtClean="0"/>
                <a:t>地址空间</a:t>
              </a:r>
              <a:endParaRPr lang="zh-CN" altLang="en-US" sz="2400" dirty="0"/>
            </a:p>
          </p:txBody>
        </p:sp>
      </p:grpSp>
      <p:grpSp>
        <p:nvGrpSpPr>
          <p:cNvPr id="420885" name="Group 21"/>
          <p:cNvGrpSpPr>
            <a:grpSpLocks/>
          </p:cNvGrpSpPr>
          <p:nvPr/>
        </p:nvGrpSpPr>
        <p:grpSpPr bwMode="auto">
          <a:xfrm>
            <a:off x="4419600" y="1344960"/>
            <a:ext cx="4267200" cy="603250"/>
            <a:chOff x="2976" y="964"/>
            <a:chExt cx="2688" cy="380"/>
          </a:xfrm>
        </p:grpSpPr>
        <p:sp>
          <p:nvSpPr>
            <p:cNvPr id="8215" name="Rectangle 22"/>
            <p:cNvSpPr>
              <a:spLocks noChangeArrowheads="1"/>
            </p:cNvSpPr>
            <p:nvPr/>
          </p:nvSpPr>
          <p:spPr bwMode="auto">
            <a:xfrm>
              <a:off x="2976" y="964"/>
              <a:ext cx="2688" cy="3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en-US" altLang="zh-CN" sz="2400">
                  <a:solidFill>
                    <a:srgbClr val="FF0000"/>
                  </a:solidFill>
                </a:rPr>
                <a:t>1</a:t>
              </a:r>
              <a:r>
                <a:rPr lang="zh-CN" altLang="en-US" sz="2400">
                  <a:solidFill>
                    <a:srgbClr val="FF0000"/>
                  </a:solidFill>
                </a:rPr>
                <a:t>个</a:t>
              </a:r>
              <a:r>
                <a:rPr lang="en-US" altLang="zh-CN" sz="2400">
                  <a:solidFill>
                    <a:srgbClr val="FF0000"/>
                  </a:solidFill>
                </a:rPr>
                <a:t>4GB(</a:t>
              </a:r>
              <a:r>
                <a:rPr lang="zh-CN" altLang="en-US" sz="2400">
                  <a:solidFill>
                    <a:srgbClr val="FF0000"/>
                  </a:solidFill>
                </a:rPr>
                <a:t>很大</a:t>
              </a:r>
              <a:r>
                <a:rPr lang="en-US" altLang="zh-CN" sz="2400">
                  <a:solidFill>
                    <a:srgbClr val="FF0000"/>
                  </a:solidFill>
                </a:rPr>
                <a:t>)</a:t>
              </a:r>
              <a:r>
                <a:rPr lang="zh-CN" altLang="en-US" sz="2400">
                  <a:solidFill>
                    <a:srgbClr val="FF0000"/>
                  </a:solidFill>
                </a:rPr>
                <a:t>的地址空间</a:t>
              </a:r>
              <a:endParaRPr lang="zh-CN" altLang="en-US" sz="2400"/>
            </a:p>
          </p:txBody>
        </p:sp>
        <p:pic>
          <p:nvPicPr>
            <p:cNvPr id="8216" name="Picture 23" descr="j01158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0888" name="Group 24"/>
          <p:cNvGrpSpPr>
            <a:grpSpLocks/>
          </p:cNvGrpSpPr>
          <p:nvPr/>
        </p:nvGrpSpPr>
        <p:grpSpPr bwMode="auto">
          <a:xfrm>
            <a:off x="4419600" y="2037110"/>
            <a:ext cx="4267200" cy="1114425"/>
            <a:chOff x="2976" y="964"/>
            <a:chExt cx="2688" cy="702"/>
          </a:xfrm>
        </p:grpSpPr>
        <p:sp>
          <p:nvSpPr>
            <p:cNvPr id="8213" name="Rectangle 25"/>
            <p:cNvSpPr>
              <a:spLocks noChangeArrowheads="1"/>
            </p:cNvSpPr>
            <p:nvPr/>
          </p:nvSpPr>
          <p:spPr bwMode="auto">
            <a:xfrm>
              <a:off x="2976" y="964"/>
              <a:ext cx="2688" cy="70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用户可随意使用该地址空间，就象单独拥有</a:t>
              </a:r>
              <a:r>
                <a:rPr lang="en-US" altLang="zh-CN" sz="2400"/>
                <a:t>4G</a:t>
              </a:r>
              <a:r>
                <a:rPr lang="zh-CN" altLang="en-US" sz="2400"/>
                <a:t>内存</a:t>
              </a:r>
            </a:p>
          </p:txBody>
        </p:sp>
        <p:pic>
          <p:nvPicPr>
            <p:cNvPr id="8214" name="Picture 26" descr="j01158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0891" name="Group 27"/>
          <p:cNvGrpSpPr>
            <a:grpSpLocks/>
          </p:cNvGrpSpPr>
          <p:nvPr/>
        </p:nvGrpSpPr>
        <p:grpSpPr bwMode="auto">
          <a:xfrm>
            <a:off x="4419600" y="5259735"/>
            <a:ext cx="4267200" cy="1127125"/>
            <a:chOff x="2976" y="964"/>
            <a:chExt cx="2688" cy="710"/>
          </a:xfrm>
        </p:grpSpPr>
        <p:sp>
          <p:nvSpPr>
            <p:cNvPr id="8211" name="Rectangle 28"/>
            <p:cNvSpPr>
              <a:spLocks noChangeArrowheads="1"/>
            </p:cNvSpPr>
            <p:nvPr/>
          </p:nvSpPr>
          <p:spPr bwMode="auto">
            <a:xfrm>
              <a:off x="2976" y="964"/>
              <a:ext cx="2688" cy="71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dirty="0" smtClean="0"/>
                <a:t>这种内存管理和使用方式被</a:t>
              </a:r>
              <a:r>
                <a:rPr lang="zh-CN" altLang="en-US" sz="2400" dirty="0"/>
                <a:t>称为</a:t>
              </a:r>
              <a:r>
                <a:rPr lang="zh-CN" altLang="en-US" sz="2400" dirty="0">
                  <a:solidFill>
                    <a:srgbClr val="FF0000"/>
                  </a:solidFill>
                </a:rPr>
                <a:t>“虚拟内存”</a:t>
              </a:r>
            </a:p>
          </p:txBody>
        </p:sp>
        <p:pic>
          <p:nvPicPr>
            <p:cNvPr id="8212" name="Picture 29" descr="j01158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20894" name="Group 30"/>
          <p:cNvGrpSpPr>
            <a:grpSpLocks/>
          </p:cNvGrpSpPr>
          <p:nvPr/>
        </p:nvGrpSpPr>
        <p:grpSpPr bwMode="auto">
          <a:xfrm>
            <a:off x="4419600" y="3202335"/>
            <a:ext cx="4267200" cy="1114425"/>
            <a:chOff x="2976" y="964"/>
            <a:chExt cx="2688" cy="702"/>
          </a:xfrm>
        </p:grpSpPr>
        <p:sp>
          <p:nvSpPr>
            <p:cNvPr id="8209" name="Rectangle 31"/>
            <p:cNvSpPr>
              <a:spLocks noChangeArrowheads="1"/>
            </p:cNvSpPr>
            <p:nvPr/>
          </p:nvSpPr>
          <p:spPr bwMode="auto">
            <a:xfrm>
              <a:off x="2976" y="964"/>
              <a:ext cx="2688" cy="70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lvl="1" eaLnBrk="1" hangingPunct="1">
                <a:lnSpc>
                  <a:spcPct val="140000"/>
                </a:lnSpc>
                <a:spcBef>
                  <a:spcPct val="0"/>
                </a:spcBef>
                <a:buClrTx/>
                <a:buSzTx/>
                <a:buFontTx/>
                <a:buNone/>
              </a:pPr>
              <a:r>
                <a:rPr lang="zh-CN" altLang="en-US" sz="2400"/>
                <a:t>这个地址空间怎么映射到物理内存，用户全然不知</a:t>
              </a:r>
            </a:p>
          </p:txBody>
        </p:sp>
        <p:pic>
          <p:nvPicPr>
            <p:cNvPr id="8210" name="Picture 32" descr="j0115835"/>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141" y="1127"/>
              <a:ext cx="119" cy="1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20897" name="AutoShape 33"/>
          <p:cNvSpPr>
            <a:spLocks noChangeArrowheads="1"/>
          </p:cNvSpPr>
          <p:nvPr/>
        </p:nvSpPr>
        <p:spPr bwMode="auto">
          <a:xfrm rot="10800000">
            <a:off x="6096000" y="4316760"/>
            <a:ext cx="2438400" cy="838200"/>
          </a:xfrm>
          <a:prstGeom prst="wedgeRoundRectCallout">
            <a:avLst>
              <a:gd name="adj1" fmla="val 46546"/>
              <a:gd name="adj2" fmla="val 68370"/>
              <a:gd name="adj3" fmla="val 16667"/>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a:lstStyle>
            <a:lvl1pPr eaLnBrk="0" hangingPunct="0">
              <a:spcBef>
                <a:spcPct val="20000"/>
              </a:spcBef>
              <a:buClr>
                <a:srgbClr val="993300"/>
              </a:buClr>
              <a:buSzPct val="90000"/>
              <a:buFont typeface="Wingdings" pitchFamily="2" charset="2"/>
              <a:buChar char="n"/>
              <a:defRPr sz="2800" b="1">
                <a:solidFill>
                  <a:schemeClr val="tx1"/>
                </a:solidFill>
                <a:latin typeface="Arial" charset="0"/>
                <a:ea typeface="宋体" pitchFamily="2" charset="-122"/>
              </a:defRPr>
            </a:lvl1pPr>
            <a:lvl2pPr marL="742950" indent="-285750" eaLnBrk="0" hangingPunct="0">
              <a:spcBef>
                <a:spcPct val="20000"/>
              </a:spcBef>
              <a:buClr>
                <a:srgbClr val="CC6600"/>
              </a:buClr>
              <a:buSzPct val="80000"/>
              <a:buFont typeface="Wingdings" pitchFamily="2" charset="2"/>
              <a:buChar char="l"/>
              <a:defRPr sz="2800" b="1">
                <a:solidFill>
                  <a:schemeClr val="tx1"/>
                </a:solidFill>
                <a:latin typeface="Arial" charset="0"/>
                <a:ea typeface="宋体" pitchFamily="2" charset="-122"/>
              </a:defRPr>
            </a:lvl2pPr>
            <a:lvl3pPr marL="1143000" indent="-228600" eaLnBrk="0" hangingPunct="0">
              <a:spcBef>
                <a:spcPct val="20000"/>
              </a:spcBef>
              <a:buClr>
                <a:srgbClr val="009900"/>
              </a:buClr>
              <a:buSzPct val="75000"/>
              <a:buFont typeface="Webdings" pitchFamily="18" charset="2"/>
              <a:buChar char="4"/>
              <a:defRPr sz="2000">
                <a:solidFill>
                  <a:schemeClr val="tx1"/>
                </a:solidFill>
                <a:latin typeface="Arial" charset="0"/>
                <a:ea typeface="宋体" pitchFamily="2" charset="-122"/>
              </a:defRPr>
            </a:lvl3pPr>
            <a:lvl4pPr marL="1600200" indent="-228600" eaLnBrk="0" hangingPunct="0">
              <a:spcBef>
                <a:spcPct val="20000"/>
              </a:spcBef>
              <a:buClr>
                <a:srgbClr val="FF6600"/>
              </a:buClr>
              <a:buSzPct val="75000"/>
              <a:buFont typeface="Times New Roman" pitchFamily="18" charset="0"/>
              <a:buChar char="–"/>
              <a:defRPr>
                <a:solidFill>
                  <a:schemeClr val="tx1"/>
                </a:solidFill>
                <a:latin typeface="Arial" charset="0"/>
                <a:ea typeface="宋体" pitchFamily="2" charset="-122"/>
              </a:defRPr>
            </a:lvl4pPr>
            <a:lvl5pPr marL="2057400" indent="-228600" eaLnBrk="0" hangingPunct="0">
              <a:spcBef>
                <a:spcPct val="20000"/>
              </a:spcBef>
              <a:buClr>
                <a:srgbClr val="FF0066"/>
              </a:buClr>
              <a:buSzPct val="75000"/>
              <a:buFont typeface="Times New Roman" pitchFamily="18" charset="0"/>
              <a:buChar char="»"/>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rgbClr val="FF0066"/>
              </a:buClr>
              <a:buSzPct val="75000"/>
              <a:buFont typeface="Times New Roman" pitchFamily="18" charset="0"/>
              <a:buChar char="»"/>
              <a:defRPr>
                <a:solidFill>
                  <a:schemeClr val="tx1"/>
                </a:solidFill>
                <a:latin typeface="Arial" charset="0"/>
                <a:ea typeface="宋体" pitchFamily="2" charset="-122"/>
              </a:defRPr>
            </a:lvl9pPr>
          </a:lstStyle>
          <a:p>
            <a:pPr algn="ctr" eaLnBrk="1" hangingPunct="1">
              <a:spcBef>
                <a:spcPct val="0"/>
              </a:spcBef>
              <a:buClrTx/>
              <a:buSzTx/>
              <a:buFontTx/>
              <a:buNone/>
            </a:pPr>
            <a:r>
              <a:rPr lang="zh-CN" altLang="en-US" sz="2400"/>
              <a:t>必须映射，否则不能用</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20885"/>
                                        </p:tgtEl>
                                        <p:attrNameLst>
                                          <p:attrName>style.visibility</p:attrName>
                                        </p:attrNameLst>
                                      </p:cBhvr>
                                      <p:to>
                                        <p:strVal val="visible"/>
                                      </p:to>
                                    </p:set>
                                    <p:animEffect transition="in" filter="dissolve">
                                      <p:cBhvr>
                                        <p:cTn id="7" dur="500"/>
                                        <p:tgtEl>
                                          <p:spTgt spid="420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20888"/>
                                        </p:tgtEl>
                                        <p:attrNameLst>
                                          <p:attrName>style.visibility</p:attrName>
                                        </p:attrNameLst>
                                      </p:cBhvr>
                                      <p:to>
                                        <p:strVal val="visible"/>
                                      </p:to>
                                    </p:set>
                                    <p:animEffect transition="in" filter="dissolve">
                                      <p:cBhvr>
                                        <p:cTn id="12" dur="500"/>
                                        <p:tgtEl>
                                          <p:spTgt spid="420888"/>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420894"/>
                                        </p:tgtEl>
                                        <p:attrNameLst>
                                          <p:attrName>style.visibility</p:attrName>
                                        </p:attrNameLst>
                                      </p:cBhvr>
                                      <p:to>
                                        <p:strVal val="visible"/>
                                      </p:to>
                                    </p:set>
                                    <p:animEffect transition="in" filter="dissolve">
                                      <p:cBhvr>
                                        <p:cTn id="16" dur="500"/>
                                        <p:tgtEl>
                                          <p:spTgt spid="420894"/>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20897"/>
                                        </p:tgtEl>
                                        <p:attrNameLst>
                                          <p:attrName>style.visibility</p:attrName>
                                        </p:attrNameLst>
                                      </p:cBhvr>
                                      <p:to>
                                        <p:strVal val="visible"/>
                                      </p:to>
                                    </p:set>
                                    <p:animEffect transition="in" filter="dissolve">
                                      <p:cBhvr>
                                        <p:cTn id="20" dur="500"/>
                                        <p:tgtEl>
                                          <p:spTgt spid="420897"/>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420891"/>
                                        </p:tgtEl>
                                        <p:attrNameLst>
                                          <p:attrName>style.visibility</p:attrName>
                                        </p:attrNameLst>
                                      </p:cBhvr>
                                      <p:to>
                                        <p:strVal val="visible"/>
                                      </p:to>
                                    </p:set>
                                    <p:animEffect transition="in" filter="dissolve">
                                      <p:cBhvr>
                                        <p:cTn id="24" dur="500"/>
                                        <p:tgtEl>
                                          <p:spTgt spid="42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97" grpId="0" animBg="1"/>
    </p:bldLst>
  </p:timing>
</p:sld>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OS-Lizhijun</Template>
  <TotalTime>7834</TotalTime>
  <Words>7203</Words>
  <Application>Microsoft Office PowerPoint</Application>
  <PresentationFormat>全屏显示(4:3)</PresentationFormat>
  <Paragraphs>1004</Paragraphs>
  <Slides>51</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qumingcheng</vt:lpstr>
      <vt:lpstr>剪辑</vt:lpstr>
      <vt:lpstr> 操作系统</vt:lpstr>
      <vt:lpstr> 操作系统</vt:lpstr>
      <vt:lpstr>回顾：3.3 进程的描述与表达</vt:lpstr>
      <vt:lpstr>幻灯片 4</vt:lpstr>
      <vt:lpstr>幻灯片 5</vt:lpstr>
      <vt:lpstr>内存不够怎么办？</vt:lpstr>
      <vt:lpstr>思考两个小问题</vt:lpstr>
      <vt:lpstr>内存管理视图</vt:lpstr>
      <vt:lpstr>用户眼里的内存!</vt:lpstr>
      <vt:lpstr>虚拟内存的优点</vt:lpstr>
      <vt:lpstr> 操作系统</vt:lpstr>
      <vt:lpstr>幻灯片 12</vt:lpstr>
      <vt:lpstr>从交换到调页</vt:lpstr>
      <vt:lpstr>从段页式内存管理开始</vt:lpstr>
      <vt:lpstr>虚拟内存中的页面映射关系</vt:lpstr>
      <vt:lpstr>如何记录页是否在内存？</vt:lpstr>
      <vt:lpstr>回忆：Intel x86的分段硬件  LDT、GDT</vt:lpstr>
      <vt:lpstr>回忆：Intel x86的分页硬件</vt:lpstr>
      <vt:lpstr>请求调页过程</vt:lpstr>
      <vt:lpstr>请求调页为什么可行?</vt:lpstr>
      <vt:lpstr>请求调页的具体实现细节</vt:lpstr>
      <vt:lpstr>如何重新开始指令?</vt:lpstr>
      <vt:lpstr>如何选一个空闲页框?</vt:lpstr>
      <vt:lpstr>幻灯片 24</vt:lpstr>
      <vt:lpstr>FIFO页面置换</vt:lpstr>
      <vt:lpstr>OPT(MIN)页面置换</vt:lpstr>
      <vt:lpstr>LRU页面置换(OPT的可实现的近似算法)</vt:lpstr>
      <vt:lpstr>LRU的准确实现方法1:计数器法</vt:lpstr>
      <vt:lpstr>LRU准确实现方法2:页码栈法</vt:lpstr>
      <vt:lpstr>LRU近似实现  将时间计数变为是和否</vt:lpstr>
      <vt:lpstr>Clock算法实例</vt:lpstr>
      <vt:lpstr>Clock算法分析的改造</vt:lpstr>
      <vt:lpstr>Solaris实际做法</vt:lpstr>
      <vt:lpstr>幻灯片 34</vt:lpstr>
      <vt:lpstr>写时复制</vt:lpstr>
      <vt:lpstr>交换空间--页面置换到什么地方</vt:lpstr>
      <vt:lpstr>交换空间--页面置换到什么地方</vt:lpstr>
      <vt:lpstr>交换空间--页面置换到什么地方</vt:lpstr>
      <vt:lpstr>工作集</vt:lpstr>
      <vt:lpstr>工作集分配</vt:lpstr>
      <vt:lpstr>Windows工作集分配</vt:lpstr>
      <vt:lpstr>linux工作集</vt:lpstr>
      <vt:lpstr>两种置换策略</vt:lpstr>
      <vt:lpstr>Linux页面置换控制</vt:lpstr>
      <vt:lpstr>局部置换需要考虑的关键问题</vt:lpstr>
      <vt:lpstr>CPU利用率急剧下降的原因</vt:lpstr>
      <vt:lpstr>Belady异常</vt:lpstr>
      <vt:lpstr>什么样的页置换没有Belady异常</vt:lpstr>
      <vt:lpstr>虚拟内存中程序优化</vt:lpstr>
      <vt:lpstr>整理一下前面的学习</vt:lpstr>
      <vt:lpstr>虚拟内存总结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Administrator</cp:lastModifiedBy>
  <cp:revision>1742</cp:revision>
  <cp:lastPrinted>1601-01-01T00:00:00Z</cp:lastPrinted>
  <dcterms:created xsi:type="dcterms:W3CDTF">1601-01-01T00:00:00Z</dcterms:created>
  <dcterms:modified xsi:type="dcterms:W3CDTF">2017-12-19T01:10:31Z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