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591"/>
    <p:restoredTop sz="94694"/>
  </p:normalViewPr>
  <p:slideViewPr>
    <p:cSldViewPr snapToGrid="0" snapToObjects="1">
      <p:cViewPr varScale="1">
        <p:scale>
          <a:sx n="95" d="100"/>
          <a:sy n="95" d="100"/>
        </p:scale>
        <p:origin x="176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tweets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6A-C14F-9855-D1B16E88A7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26A-C14F-9855-D1B16E88A7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#sarcasm</c:v>
                </c:pt>
                <c:pt idx="1">
                  <c:v>w/o #sarcasm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35000</c:v>
                </c:pt>
                <c:pt idx="1">
                  <c:v>140000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6A-C14F-9855-D1B16E88A70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861-09AB-5442-A01A-72B1EA5D65F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8710-3311-5C4D-A901-477E5FEC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5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861-09AB-5442-A01A-72B1EA5D65F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8710-3311-5C4D-A901-477E5FEC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861-09AB-5442-A01A-72B1EA5D65F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8710-3311-5C4D-A901-477E5FEC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861-09AB-5442-A01A-72B1EA5D65F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8710-3311-5C4D-A901-477E5FEC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6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861-09AB-5442-A01A-72B1EA5D65F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8710-3311-5C4D-A901-477E5FEC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0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861-09AB-5442-A01A-72B1EA5D65F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8710-3311-5C4D-A901-477E5FEC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5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861-09AB-5442-A01A-72B1EA5D65F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8710-3311-5C4D-A901-477E5FEC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1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861-09AB-5442-A01A-72B1EA5D65F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8710-3311-5C4D-A901-477E5FEC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7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861-09AB-5442-A01A-72B1EA5D65F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8710-3311-5C4D-A901-477E5FEC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8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861-09AB-5442-A01A-72B1EA5D65F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8710-3311-5C4D-A901-477E5FEC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BF861-09AB-5442-A01A-72B1EA5D65F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8710-3311-5C4D-A901-477E5FEC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7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BF861-09AB-5442-A01A-72B1EA5D65FF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28710-3311-5C4D-A901-477E5FEC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8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8683-7C7F-1542-89D3-C989FFCC3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/>
              <a:t>Sarcasm as Contrast between a Positive Sentiment and Negative Situation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B463B-3B85-FA40-8108-5AEE81B73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Ellen </a:t>
            </a:r>
            <a:r>
              <a:rPr lang="en-US" b="1" dirty="0" err="1"/>
              <a:t>Riloff</a:t>
            </a:r>
            <a:r>
              <a:rPr lang="en-US" b="1" dirty="0"/>
              <a:t>, </a:t>
            </a:r>
            <a:r>
              <a:rPr lang="en-US" b="1" dirty="0" err="1"/>
              <a:t>Ashequl</a:t>
            </a:r>
            <a:r>
              <a:rPr lang="en-US" b="1" dirty="0"/>
              <a:t> </a:t>
            </a:r>
            <a:r>
              <a:rPr lang="en-US" b="1" dirty="0" err="1"/>
              <a:t>Qadir</a:t>
            </a:r>
            <a:r>
              <a:rPr lang="en-US" b="1" dirty="0"/>
              <a:t>, Prafulla </a:t>
            </a:r>
            <a:r>
              <a:rPr lang="en-US" b="1" dirty="0" err="1"/>
              <a:t>Surve</a:t>
            </a:r>
            <a:r>
              <a:rPr lang="en-US" b="1" dirty="0"/>
              <a:t>, </a:t>
            </a:r>
            <a:r>
              <a:rPr lang="en-US" b="1" dirty="0" err="1"/>
              <a:t>Lalindra</a:t>
            </a:r>
            <a:r>
              <a:rPr lang="en-US" b="1" dirty="0"/>
              <a:t> De Silva, Nathan Gilbert, </a:t>
            </a:r>
            <a:r>
              <a:rPr lang="en-US" b="1" dirty="0" err="1"/>
              <a:t>Ruihong</a:t>
            </a:r>
            <a:r>
              <a:rPr lang="en-US" b="1" dirty="0"/>
              <a:t> Huang</a:t>
            </a:r>
          </a:p>
          <a:p>
            <a:r>
              <a:rPr lang="en-US" b="1" dirty="0"/>
              <a:t>The Natural Language Processing Group at Utah</a:t>
            </a:r>
            <a:br>
              <a:rPr lang="en-US" b="1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23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AEFD-FD05-BB4E-A623-FF19D4EC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学习反面情景词组</a:t>
            </a:r>
            <a:br>
              <a:rPr lang="en-US" altLang="zh-CN" dirty="0"/>
            </a:b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dirty="0"/>
              <a:t>Negative Situation Phrases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CEBA9-3EBD-C248-B4B3-C4E655F5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给在前一步找到的动词词组</a:t>
            </a:r>
            <a:r>
              <a:rPr lang="en-US" altLang="zh-CN" dirty="0"/>
              <a:t>(candidate)</a:t>
            </a:r>
            <a:r>
              <a:rPr lang="zh-CN" altLang="en-US" dirty="0"/>
              <a:t>打分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(</a:t>
            </a:r>
            <a:r>
              <a:rPr lang="zh-CN" altLang="en-US" dirty="0"/>
              <a:t>该动词词组在某个推文中紧跟在某个正面情感词后面，而且该推文有讽刺标签的推文数目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除以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该动词词组在某个推文中紧跟在某个正面情感词后面的推文数目</a:t>
            </a:r>
            <a:r>
              <a:rPr lang="en-US" altLang="zh-CN" dirty="0"/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01ED5-1974-AB40-84AF-F7BBB84D6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2414868"/>
            <a:ext cx="5349631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5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39F7-38D2-9F4D-AD64-FB5352E0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学习反面情景词组</a:t>
            </a:r>
            <a:br>
              <a:rPr lang="en-US" altLang="zh-CN" dirty="0"/>
            </a:b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dirty="0"/>
              <a:t>Negative Situation Phrases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29B3F-AFC0-8847-B214-C291C0107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如果前面的分数大于</a:t>
            </a:r>
            <a:r>
              <a:rPr lang="en-US" altLang="zh-CN" dirty="0"/>
              <a:t>0.8</a:t>
            </a:r>
          </a:p>
          <a:p>
            <a:r>
              <a:rPr lang="zh-CN" altLang="en-US" dirty="0"/>
              <a:t>而且该词组出现的频数大于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而且该词组不包含另一个“反面情景词组”</a:t>
            </a:r>
            <a:endParaRPr lang="en-US" altLang="zh-CN" dirty="0"/>
          </a:p>
          <a:p>
            <a:pPr lvl="1"/>
            <a:r>
              <a:rPr lang="en-US" altLang="zh-CN" dirty="0"/>
              <a:t>Waiting</a:t>
            </a:r>
            <a:r>
              <a:rPr lang="zh-CN" altLang="en-US" dirty="0"/>
              <a:t> </a:t>
            </a:r>
            <a:r>
              <a:rPr lang="en-US" altLang="zh-CN" dirty="0"/>
              <a:t>forever</a:t>
            </a:r>
            <a:r>
              <a:rPr lang="zh-CN" altLang="en-US" dirty="0"/>
              <a:t> 包含</a:t>
            </a:r>
            <a:r>
              <a:rPr lang="en-US" altLang="zh-CN" dirty="0"/>
              <a:t>waiting</a:t>
            </a:r>
          </a:p>
          <a:p>
            <a:r>
              <a:rPr lang="zh-CN" altLang="en-US" dirty="0"/>
              <a:t>就加入到反面情景词组中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初始化时，只有一个正面情感词</a:t>
            </a:r>
            <a:r>
              <a:rPr lang="en-US" altLang="zh-CN" dirty="0"/>
              <a:t>:love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1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B94E-07F8-924B-8ED1-19335E5B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动机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F237D-4BC7-594C-BD69-97E902900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识别出带有讽刺含义的推文（</a:t>
            </a:r>
            <a:r>
              <a:rPr lang="en-US" altLang="zh-CN" dirty="0"/>
              <a:t>tweets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讽刺</a:t>
            </a:r>
            <a:r>
              <a:rPr lang="en-US" altLang="zh-CN" dirty="0"/>
              <a:t>(sarcasm)</a:t>
            </a:r>
            <a:r>
              <a:rPr lang="zh-CN" altLang="en-US" dirty="0"/>
              <a:t>产生于正面情感</a:t>
            </a:r>
            <a:r>
              <a:rPr lang="en-US" altLang="zh-CN" dirty="0"/>
              <a:t>(positive</a:t>
            </a:r>
            <a:r>
              <a:rPr lang="zh-CN" altLang="en-US" dirty="0"/>
              <a:t> </a:t>
            </a:r>
            <a:r>
              <a:rPr lang="en-US" altLang="zh-CN" dirty="0"/>
              <a:t>sentiments)</a:t>
            </a:r>
            <a:r>
              <a:rPr lang="zh-CN" altLang="en-US" dirty="0"/>
              <a:t>和反面情景</a:t>
            </a:r>
            <a:r>
              <a:rPr lang="en-US" altLang="zh-CN" dirty="0"/>
              <a:t>(negative</a:t>
            </a:r>
            <a:r>
              <a:rPr lang="zh-CN" altLang="en-US" dirty="0"/>
              <a:t> </a:t>
            </a:r>
            <a:r>
              <a:rPr lang="en-US" altLang="zh-CN" dirty="0"/>
              <a:t>situations)</a:t>
            </a:r>
            <a:r>
              <a:rPr lang="zh-CN" altLang="en-US" dirty="0"/>
              <a:t>的对比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941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D1F7-E54F-AC45-9E23-30247F1EB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CB98F-DA59-7B45-B068-AC4CB8AF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通过语气词</a:t>
            </a:r>
            <a:r>
              <a:rPr lang="en-US" altLang="zh-CN" dirty="0"/>
              <a:t>(gee,</a:t>
            </a:r>
            <a:r>
              <a:rPr lang="zh-CN" altLang="en-US" dirty="0"/>
              <a:t> </a:t>
            </a:r>
            <a:r>
              <a:rPr lang="en-US" altLang="zh-CN" dirty="0"/>
              <a:t>gosh)</a:t>
            </a:r>
            <a:r>
              <a:rPr lang="zh-CN" altLang="en-US" dirty="0"/>
              <a:t>，问号</a:t>
            </a:r>
            <a:r>
              <a:rPr lang="en-US" altLang="zh-CN" dirty="0"/>
              <a:t>(?)</a:t>
            </a:r>
            <a:r>
              <a:rPr lang="zh-CN" altLang="en-US" dirty="0"/>
              <a:t>，短语</a:t>
            </a:r>
            <a:r>
              <a:rPr lang="en-US" altLang="zh-CN" dirty="0"/>
              <a:t>(oh</a:t>
            </a:r>
            <a:r>
              <a:rPr lang="zh-CN" altLang="en-US" dirty="0"/>
              <a:t> </a:t>
            </a:r>
            <a:r>
              <a:rPr lang="en-US" altLang="zh-CN" dirty="0"/>
              <a:t>really)</a:t>
            </a:r>
            <a:r>
              <a:rPr lang="zh-CN" altLang="en-US" dirty="0"/>
              <a:t>，特定标点符号和字符</a:t>
            </a:r>
            <a:endParaRPr lang="en-US" altLang="zh-CN" dirty="0"/>
          </a:p>
          <a:p>
            <a:r>
              <a:rPr lang="zh-CN" altLang="en-US" dirty="0"/>
              <a:t>通过特定句法和模式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n-gram</a:t>
            </a:r>
            <a:r>
              <a:rPr lang="zh-CN" altLang="en-US" dirty="0"/>
              <a:t>提取的</a:t>
            </a:r>
            <a:r>
              <a:rPr lang="en-US" altLang="zh-CN" dirty="0"/>
              <a:t>features</a:t>
            </a:r>
          </a:p>
          <a:p>
            <a:r>
              <a:rPr lang="zh-CN" altLang="en-US" dirty="0"/>
              <a:t>通过语气、音调、语速、面部表情</a:t>
            </a:r>
            <a:r>
              <a:rPr lang="en-US" altLang="zh-CN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491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1794-ADBC-F545-A694-D41FCAF8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主要贡献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CF64E-D7BC-1A43-823D-53C3E2771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CN" altLang="en-US" dirty="0"/>
              <a:t>提出了通过正面情感</a:t>
            </a:r>
            <a:r>
              <a:rPr lang="en-US" altLang="zh-CN" dirty="0"/>
              <a:t>(positive</a:t>
            </a:r>
            <a:r>
              <a:rPr lang="zh-CN" altLang="en-US" dirty="0"/>
              <a:t> </a:t>
            </a:r>
            <a:r>
              <a:rPr lang="en-US" altLang="zh-CN" dirty="0"/>
              <a:t>sentiments)</a:t>
            </a:r>
            <a:r>
              <a:rPr lang="zh-CN" altLang="en-US" dirty="0"/>
              <a:t>和反面情景</a:t>
            </a:r>
            <a:r>
              <a:rPr lang="en-US" altLang="zh-CN" dirty="0"/>
              <a:t>(negative</a:t>
            </a:r>
            <a:r>
              <a:rPr lang="zh-CN" altLang="en-US" dirty="0"/>
              <a:t> </a:t>
            </a:r>
            <a:r>
              <a:rPr lang="en-US" altLang="zh-CN" dirty="0"/>
              <a:t>situations)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对比</a:t>
            </a:r>
            <a:r>
              <a:rPr lang="zh-CN" altLang="en-US" dirty="0"/>
              <a:t>来判别讽刺的方法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提出了一个计算正面情感和反面情景的框架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562AC9-79AF-DF4C-8FC6-FB54CD03010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3519114" y="3505695"/>
            <a:ext cx="4885297" cy="335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7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9D3E-FEE3-8347-97A5-9D877F22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前提</a:t>
            </a:r>
            <a:r>
              <a:rPr lang="en-US" altLang="zh-CN" dirty="0"/>
              <a:t>/</a:t>
            </a:r>
            <a:r>
              <a:rPr lang="zh-CN" altLang="en-US" dirty="0"/>
              <a:t>假设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9F253-2B57-F94E-BFB0-D0C27BBA7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正面情感</a:t>
            </a:r>
            <a:r>
              <a:rPr lang="en-US" altLang="zh-CN" dirty="0"/>
              <a:t>(positive</a:t>
            </a:r>
            <a:r>
              <a:rPr lang="zh-CN" altLang="en-US" dirty="0"/>
              <a:t> </a:t>
            </a:r>
            <a:r>
              <a:rPr lang="en-US" altLang="zh-CN" dirty="0"/>
              <a:t>sentiments)+</a:t>
            </a:r>
            <a:r>
              <a:rPr lang="zh-CN" altLang="en-US" dirty="0"/>
              <a:t>反面情景</a:t>
            </a:r>
            <a:r>
              <a:rPr lang="en-US" altLang="zh-CN" dirty="0"/>
              <a:t>(negative</a:t>
            </a:r>
            <a:r>
              <a:rPr lang="zh-CN" altLang="en-US" dirty="0"/>
              <a:t> </a:t>
            </a:r>
            <a:r>
              <a:rPr lang="en-US" altLang="zh-CN" dirty="0"/>
              <a:t>situations)=</a:t>
            </a:r>
            <a:r>
              <a:rPr lang="zh-CN" altLang="en-US" dirty="0"/>
              <a:t>讽刺</a:t>
            </a:r>
            <a:r>
              <a:rPr lang="en-US" altLang="zh-CN" dirty="0"/>
              <a:t>(sarcasm)</a:t>
            </a:r>
          </a:p>
          <a:p>
            <a:pPr lvl="1"/>
            <a:r>
              <a:rPr lang="en-US" dirty="0"/>
              <a:t>[+ VERB PHRASE] [– SITUATION PHRASE]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dirty="0"/>
              <a:t>sarcastic tweets </a:t>
            </a:r>
            <a:endParaRPr lang="en-US" altLang="zh-CN" dirty="0"/>
          </a:p>
          <a:p>
            <a:r>
              <a:rPr lang="zh-CN" altLang="en-US" dirty="0"/>
              <a:t>只考虑</a:t>
            </a:r>
            <a:r>
              <a:rPr lang="en-US" altLang="zh-CN" dirty="0"/>
              <a:t>tweets</a:t>
            </a:r>
            <a:r>
              <a:rPr lang="zh-CN" altLang="en-US" dirty="0"/>
              <a:t>（短文）</a:t>
            </a:r>
            <a:endParaRPr lang="en-US" altLang="zh-CN" dirty="0"/>
          </a:p>
          <a:p>
            <a:pPr lvl="1"/>
            <a:r>
              <a:rPr lang="zh-CN" altLang="en-US" dirty="0"/>
              <a:t>长度短减少了搜索空间</a:t>
            </a:r>
            <a:endParaRPr lang="en-US" altLang="zh-CN" dirty="0"/>
          </a:p>
          <a:p>
            <a:pPr lvl="1"/>
            <a:r>
              <a:rPr lang="zh-CN" altLang="en-US" dirty="0"/>
              <a:t>更简洁所以上述特点更明显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E5DFC-8281-ED49-A7A3-DC539EE40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4820397"/>
            <a:ext cx="73533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8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6C5B4B-4461-D14C-B9BF-40E3B240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F0AB7-4FCD-0D4A-AF45-B614A2303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715947"/>
            <a:ext cx="3886200" cy="2450540"/>
          </a:xfrm>
        </p:spPr>
        <p:txBody>
          <a:bodyPr/>
          <a:lstStyle/>
          <a:p>
            <a:pPr lvl="1"/>
            <a:r>
              <a:rPr lang="zh-CN" altLang="en-US" u="sng" dirty="0"/>
              <a:t>喜欢</a:t>
            </a:r>
            <a:r>
              <a:rPr lang="zh-CN" altLang="en-US" i="1" dirty="0"/>
              <a:t>被忽视</a:t>
            </a:r>
            <a:endParaRPr lang="en-US" altLang="zh-CN" i="1" dirty="0"/>
          </a:p>
          <a:p>
            <a:pPr lvl="1"/>
            <a:r>
              <a:rPr lang="zh-CN" altLang="en-US" u="sng" dirty="0"/>
              <a:t>享受</a:t>
            </a:r>
            <a:r>
              <a:rPr lang="zh-CN" altLang="en-US" i="1" dirty="0"/>
              <a:t>铲雪道</a:t>
            </a:r>
            <a:endParaRPr lang="en-US" altLang="zh-CN" i="1" dirty="0"/>
          </a:p>
          <a:p>
            <a:pPr lvl="1"/>
            <a:r>
              <a:rPr lang="zh-CN" altLang="en-US" u="sng" dirty="0"/>
              <a:t>爱死</a:t>
            </a:r>
            <a:r>
              <a:rPr lang="zh-CN" altLang="en-US" i="1" dirty="0"/>
              <a:t>公交晚点</a:t>
            </a:r>
            <a:endParaRPr lang="en-US" altLang="zh-CN" i="1" dirty="0"/>
          </a:p>
          <a:p>
            <a:pPr lvl="1"/>
            <a:r>
              <a:rPr lang="zh-CN" altLang="en-US" dirty="0"/>
              <a:t>对</a:t>
            </a:r>
            <a:r>
              <a:rPr lang="zh-CN" altLang="en-US" u="sng" dirty="0"/>
              <a:t>被妈妈吵醒</a:t>
            </a:r>
            <a:r>
              <a:rPr lang="zh-CN" altLang="en-US" dirty="0"/>
              <a:t>感到</a:t>
            </a:r>
            <a:r>
              <a:rPr lang="zh-CN" altLang="en-US" i="1" dirty="0"/>
              <a:t>十分开心</a:t>
            </a:r>
            <a:endParaRPr lang="en-US" altLang="zh-CN" i="1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9E1A43-2BC2-2240-B95C-A03F3B384D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25883" y="2531962"/>
            <a:ext cx="4818117" cy="232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5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406DAE-3C35-B746-A448-E86C02CAE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909482"/>
            <a:ext cx="7886700" cy="265299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正面情感</a:t>
            </a:r>
            <a:r>
              <a:rPr lang="en-US" altLang="zh-CN" dirty="0"/>
              <a:t>(positive</a:t>
            </a:r>
            <a:r>
              <a:rPr lang="zh-CN" altLang="en-US" dirty="0"/>
              <a:t> </a:t>
            </a:r>
            <a:r>
              <a:rPr lang="en-US" altLang="zh-CN" dirty="0"/>
              <a:t>sentiments)</a:t>
            </a:r>
            <a:br>
              <a:rPr lang="en-US" altLang="zh-CN" dirty="0"/>
            </a:br>
            <a:r>
              <a:rPr lang="zh-CN" altLang="en-US" dirty="0"/>
              <a:t>和反面情景</a:t>
            </a:r>
            <a:r>
              <a:rPr lang="en-US" altLang="zh-CN" dirty="0"/>
              <a:t>(negative</a:t>
            </a:r>
            <a:r>
              <a:rPr lang="zh-CN" altLang="en-US" dirty="0"/>
              <a:t> </a:t>
            </a:r>
            <a:r>
              <a:rPr lang="en-US" altLang="zh-CN" dirty="0"/>
              <a:t>situations)</a:t>
            </a:r>
            <a:r>
              <a:rPr lang="zh-CN" altLang="en-US" dirty="0"/>
              <a:t>的学习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0D8087-6581-8340-8F4C-B8E3346113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6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477F98-F6A6-E640-8E23-561BC2E1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训练数据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1FDC4D-0289-CE4B-A6BB-63D3813624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Raw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来源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Twitter</a:t>
            </a:r>
            <a:r>
              <a:rPr lang="zh-CN" altLang="en-US" dirty="0"/>
              <a:t> </a:t>
            </a:r>
            <a:r>
              <a:rPr lang="en-US" altLang="zh-CN" dirty="0"/>
              <a:t>Streaming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</a:p>
          <a:p>
            <a:r>
              <a:rPr lang="zh-CN" altLang="en-US" dirty="0"/>
              <a:t>假设正例和反例中噪声较少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CMU</a:t>
            </a:r>
            <a:r>
              <a:rPr lang="zh-CN" altLang="en-US" dirty="0"/>
              <a:t>的</a:t>
            </a:r>
            <a:r>
              <a:rPr lang="en-US" altLang="zh-CN" dirty="0"/>
              <a:t>POS(part-of-speech)</a:t>
            </a:r>
            <a:r>
              <a:rPr lang="zh-CN" altLang="en-US" dirty="0"/>
              <a:t> </a:t>
            </a:r>
            <a:r>
              <a:rPr lang="en-US" altLang="zh-CN" dirty="0"/>
              <a:t>tagger</a:t>
            </a:r>
            <a:r>
              <a:rPr lang="zh-CN" altLang="en-US" dirty="0"/>
              <a:t>来标记推文中的词组或者单词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B473599-0DE1-5D47-BC0B-0F77949CA5B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78425856"/>
              </p:ext>
            </p:extLst>
          </p:nvPr>
        </p:nvGraphicFramePr>
        <p:xfrm>
          <a:off x="4629150" y="817095"/>
          <a:ext cx="3886200" cy="5359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425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6FAA2F-E729-FA45-8039-B288F4E9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学习反面情景词组</a:t>
            </a:r>
            <a:br>
              <a:rPr lang="en-US" altLang="zh-CN" dirty="0"/>
            </a:b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dirty="0"/>
              <a:t>Negative Situation Phrases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552D7-4AD8-954C-B4BA-53AD87EE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在正面情景词</a:t>
            </a:r>
            <a:r>
              <a:rPr lang="en-US" altLang="zh-CN" dirty="0"/>
              <a:t>(</a:t>
            </a:r>
            <a:r>
              <a:rPr lang="zh-CN" altLang="en-US" dirty="0"/>
              <a:t>组</a:t>
            </a:r>
            <a:r>
              <a:rPr lang="en-US" altLang="zh-CN" dirty="0"/>
              <a:t>)</a:t>
            </a:r>
            <a:r>
              <a:rPr lang="zh-CN" altLang="en-US" dirty="0"/>
              <a:t>之后寻找满足以下条件的动词词组</a:t>
            </a:r>
            <a:endParaRPr lang="en-US" altLang="zh-CN" dirty="0"/>
          </a:p>
          <a:p>
            <a:pPr lvl="1"/>
            <a:r>
              <a:rPr lang="zh-CN" altLang="en-US" dirty="0"/>
              <a:t>以 </a:t>
            </a:r>
            <a:r>
              <a:rPr lang="en-US" i="1" dirty="0"/>
              <a:t>I love waiting forever for the doctor #sarcasm </a:t>
            </a:r>
            <a:r>
              <a:rPr lang="zh-CN" altLang="en-US" dirty="0"/>
              <a:t>为例</a:t>
            </a:r>
            <a:endParaRPr lang="en-US" altLang="zh-CN" dirty="0"/>
          </a:p>
          <a:p>
            <a:pPr lvl="1"/>
            <a:r>
              <a:rPr lang="en-US" altLang="zh-CN" dirty="0"/>
              <a:t>1-gram:V</a:t>
            </a:r>
          </a:p>
          <a:p>
            <a:pPr lvl="2"/>
            <a:r>
              <a:rPr lang="en-US" altLang="zh-CN" dirty="0"/>
              <a:t>waiting</a:t>
            </a:r>
          </a:p>
          <a:p>
            <a:pPr lvl="1"/>
            <a:r>
              <a:rPr lang="en-US" altLang="zh-CN" dirty="0"/>
              <a:t>2-gram:</a:t>
            </a:r>
            <a:r>
              <a:rPr lang="en-US" dirty="0"/>
              <a:t>V+V, V+ADV, ADV+V, “</a:t>
            </a:r>
            <a:r>
              <a:rPr lang="en-US" dirty="0" err="1"/>
              <a:t>to”+V</a:t>
            </a:r>
            <a:r>
              <a:rPr lang="en-US" dirty="0"/>
              <a:t>, V+NOUN, V+PRO, V+ADJ </a:t>
            </a:r>
          </a:p>
          <a:p>
            <a:pPr lvl="2"/>
            <a:r>
              <a:rPr lang="en-US" altLang="zh-CN" dirty="0"/>
              <a:t>waiting</a:t>
            </a:r>
            <a:r>
              <a:rPr lang="zh-CN" altLang="en-US" dirty="0"/>
              <a:t> </a:t>
            </a:r>
            <a:r>
              <a:rPr lang="en-US" altLang="zh-CN" dirty="0"/>
              <a:t>forever</a:t>
            </a:r>
            <a:endParaRPr lang="en-US" dirty="0"/>
          </a:p>
          <a:p>
            <a:pPr lvl="1"/>
            <a:r>
              <a:rPr lang="en-US" altLang="zh-CN" dirty="0"/>
              <a:t>3-gram:20</a:t>
            </a:r>
            <a:r>
              <a:rPr lang="zh-CN" altLang="en-US" dirty="0"/>
              <a:t>种，与上面类似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2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452</Words>
  <Application>Microsoft Macintosh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Sarcasm as Contrast between a Positive Sentiment and Negative Situation </vt:lpstr>
      <vt:lpstr>动机</vt:lpstr>
      <vt:lpstr>相关工作</vt:lpstr>
      <vt:lpstr>主要贡献</vt:lpstr>
      <vt:lpstr>前提/假设</vt:lpstr>
      <vt:lpstr>例子</vt:lpstr>
      <vt:lpstr>正面情感(positive sentiments) 和反面情景(negative situations)的学习</vt:lpstr>
      <vt:lpstr>训练数据</vt:lpstr>
      <vt:lpstr>学习反面情景词组 Learning Negative Situation Phrases </vt:lpstr>
      <vt:lpstr>学习反面情景词组 Learning Negative Situation Phrases </vt:lpstr>
      <vt:lpstr>学习反面情景词组 Learning Negative Situation Phrases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Sarcasm as Contrast between a Positive Sentiment and Negative Situation </dc:title>
  <dc:creator>Ma Yukun</dc:creator>
  <cp:lastModifiedBy>Ma Yukun</cp:lastModifiedBy>
  <cp:revision>10</cp:revision>
  <dcterms:created xsi:type="dcterms:W3CDTF">2019-03-31T12:09:34Z</dcterms:created>
  <dcterms:modified xsi:type="dcterms:W3CDTF">2019-03-31T13:37:28Z</dcterms:modified>
</cp:coreProperties>
</file>