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9" r:id="rId4"/>
    <p:sldId id="266" r:id="rId5"/>
    <p:sldId id="261" r:id="rId6"/>
    <p:sldId id="262" r:id="rId7"/>
    <p:sldId id="268" r:id="rId8"/>
    <p:sldId id="263" r:id="rId9"/>
    <p:sldId id="264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CB2F-1A3F-4DB9-BE5D-55FD9792C12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010F-C12B-451A-8AC9-8AA8B331B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7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0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58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2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5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99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3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9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40CBF-46A5-4BB5-8681-50E211A47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44F8-F289-46A4-AB20-1342639F0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08F8B-9F7E-4FA1-AA7F-E13AA9C4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9BB83-0C05-43D9-8BC1-8365F1DF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C9874-25F3-43DF-A002-BD4A88FA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3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5E9CF-9979-440B-92DF-214C9603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FF312-7427-40FA-B732-2396D4DBA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54BAD-03F9-419B-B9DD-60C54390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2393F-4B92-41D0-8976-F3E6F1FD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9B8E3-B0CA-4A7B-9C2E-552696EF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CC7ACB-05C9-4C3A-B18B-CADD5CC65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90DB1-7EB0-433F-A5BB-A44E642C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C789A-74DE-4B0A-A26A-35884B24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1A328-74DA-4FBB-A596-4F9E5280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EC086-D1E6-49CA-915B-5CC6A03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4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767C9-1893-4F76-A299-C97AE38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15046-43C9-4FCA-A4A0-ED96D935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5A713-719B-434F-B715-ED8360B6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C34B-3562-4C3D-8D87-352D0730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5F2AE-7CB8-463B-B456-7EB866A8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900CE-9CD1-47DF-AB2F-EAB68BB4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FE872-1FB2-47F2-9D51-6C59E3F5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7F159-FF4B-4DC5-B4A9-233D4688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59D08-D5F4-4CDD-90FE-85F1BA71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89BA6-D5D6-47A2-B600-6252992A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560A3-B133-4BAF-9E1A-43842FA7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40B1B-7B2F-4DCB-B909-47D63A872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B5FF39-CBB8-47D8-AD84-B76F5ED2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A18438-FAFE-42D9-A0A9-318A1D3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BC589A-FF86-481D-8D16-EF004924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EC315-149F-454B-935A-37136A8A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2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3E57-1A19-4E82-BD7F-DCBBC39F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B9AFA-271B-4B00-8362-4F2BD352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AA6458-0F7A-4AE3-856A-BB672060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B55E5F-A9C6-45A8-B0F8-13658A39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D1116F-6C90-482F-A838-C18C4168A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BC68C-A52A-497D-B488-A8C1BCB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32CF3-537F-4041-9C1F-6B1DFD14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9C38BE-EAD3-4040-BF51-3B57A87B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16A3-5CDC-4059-9FEA-15400A0C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C55C49-AD99-40EA-A15B-C92606C9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53B79-33C4-414D-804D-F429DEA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BD317-91C0-4163-9C54-F408C410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9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F2B2C-FF9E-44E9-94D0-1CFB36B6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48324A-D886-4424-B36D-0EF4E153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D2581-5258-40B0-95DD-CCB83D7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9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681B-A38B-4E79-B706-06FC2132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92D22-81DB-4D3C-BE9E-BBB34B70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8F1DAB-D61F-442E-A93C-5BAEB91F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8F8BE-9037-401C-8DA2-921E3E70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94A5E-BFCD-44E7-A355-40FAB486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BF45F-5CBB-4E16-A189-0EE1A065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6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53600-8893-465A-83DD-E6D66B7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B818C5-D07B-412E-A5C8-E50B826B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72993-5A86-4AA4-92AD-9B8045A4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B7FF6-D1AB-404B-8191-A6D0C097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E41E9-B5AD-4AB7-A0C1-206AEEB4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995D1-5308-427E-871B-481661B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53D030-E392-4627-81AC-44F036A5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39869-6EAE-477D-BAB5-8EAF67A6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26C87-F18B-4BA8-B245-E2CC3ACD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96B9-4375-4205-9540-E273C3AC541E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6C76F-8CE2-413D-BB8B-49BB8DBC7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5ECA-975C-45B4-8AE8-8C6F4772A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8B05-C09C-4536-9455-81DDE2CD80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4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2179045"/>
            <a:ext cx="11685944" cy="4332142"/>
            <a:chOff x="493485" y="2092022"/>
            <a:chExt cx="11685944" cy="433214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70E31EC-F5C5-43A7-95D2-E0D46F4877DA}"/>
                </a:ext>
              </a:extLst>
            </p:cNvPr>
            <p:cNvSpPr/>
            <p:nvPr/>
          </p:nvSpPr>
          <p:spPr>
            <a:xfrm>
              <a:off x="493485" y="2092022"/>
              <a:ext cx="37385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3D </a:t>
              </a:r>
              <a:r>
                <a:rPr lang="ko-KR" altLang="en-US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프린터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3376283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763D74F-6B5C-4CDD-8D10-9AF108F85859}"/>
                </a:ext>
              </a:extLst>
            </p:cNvPr>
            <p:cNvGrpSpPr/>
            <p:nvPr/>
          </p:nvGrpSpPr>
          <p:grpSpPr>
            <a:xfrm>
              <a:off x="9807166" y="5720244"/>
              <a:ext cx="2372263" cy="703920"/>
              <a:chOff x="9807166" y="6023927"/>
              <a:chExt cx="2372263" cy="70392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7BE0711-0DFD-43E0-8488-D6197E520693}"/>
                  </a:ext>
                </a:extLst>
              </p:cNvPr>
              <p:cNvSpPr/>
              <p:nvPr/>
            </p:nvSpPr>
            <p:spPr>
              <a:xfrm>
                <a:off x="9807166" y="6023927"/>
                <a:ext cx="2014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한수원 한울림OTF" panose="020B0600000101010101" pitchFamily="34" charset="-127"/>
                  </a:rPr>
                  <a:t>19120356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한수원 한울림OTF" panose="020B0600000101010101" pitchFamily="34" charset="-127"/>
                  </a:rPr>
                  <a:t>김성지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0351322-074A-49E9-9908-26E9C69923FE}"/>
                  </a:ext>
                </a:extLst>
              </p:cNvPr>
              <p:cNvSpPr/>
              <p:nvPr/>
            </p:nvSpPr>
            <p:spPr>
              <a:xfrm>
                <a:off x="9807167" y="6358515"/>
                <a:ext cx="2372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한수원 한울림OTF" panose="020B0600000101010101" pitchFamily="34" charset="-127"/>
                  </a:rPr>
                  <a:t>19120660 </a:t>
                </a:r>
                <a:r>
                  <a:rPr lang="ko-KR" altLang="en-US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한수원 한울림OTF" panose="020B0600000101010101" pitchFamily="34" charset="-127"/>
                  </a:rPr>
                  <a:t>마윤경</a:t>
                </a:r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한수원 한울림OTF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BC1A53-11E4-46FD-B676-3F182B338ACF}"/>
              </a:ext>
            </a:extLst>
          </p:cNvPr>
          <p:cNvSpPr/>
          <p:nvPr/>
        </p:nvSpPr>
        <p:spPr>
          <a:xfrm>
            <a:off x="10100902" y="5705851"/>
            <a:ext cx="1593258" cy="6167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854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MakerBot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BE776-C1DA-42A0-8F57-C0666BB189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9" t="6584" b="3626"/>
          <a:stretch/>
        </p:blipFill>
        <p:spPr>
          <a:xfrm>
            <a:off x="2087682" y="1741420"/>
            <a:ext cx="7789624" cy="47101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459B67-9210-4A3E-9DFA-799614AFB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54"/>
          <a:stretch/>
        </p:blipFill>
        <p:spPr>
          <a:xfrm>
            <a:off x="10172022" y="5753601"/>
            <a:ext cx="1451018" cy="5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4C2445-9859-4A0B-B1D1-78F9D1CD0549}"/>
              </a:ext>
            </a:extLst>
          </p:cNvPr>
          <p:cNvSpPr/>
          <p:nvPr/>
        </p:nvSpPr>
        <p:spPr>
          <a:xfrm>
            <a:off x="9796700" y="5726651"/>
            <a:ext cx="1767840" cy="6949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854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MakerBot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CC47A-6976-4D74-B2C6-B548D0D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11" y="1738948"/>
            <a:ext cx="6692608" cy="45409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1C2AB1-B6A0-4E2C-9B6B-0573A64A8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040" y="5766790"/>
            <a:ext cx="1671161" cy="6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3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C6F9878-777C-4CD4-9613-851CABCDFC3E}"/>
              </a:ext>
            </a:extLst>
          </p:cNvPr>
          <p:cNvSpPr txBox="1"/>
          <p:nvPr/>
        </p:nvSpPr>
        <p:spPr>
          <a:xfrm>
            <a:off x="3844871" y="2747924"/>
            <a:ext cx="4502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Thank you :)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6996A2-4570-42C8-9F0A-623D0A0B141C}"/>
              </a:ext>
            </a:extLst>
          </p:cNvPr>
          <p:cNvCxnSpPr/>
          <p:nvPr/>
        </p:nvCxnSpPr>
        <p:spPr>
          <a:xfrm>
            <a:off x="4116434" y="3844867"/>
            <a:ext cx="81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AA3E8764-0A04-4382-AACC-CB89B084EFFC}"/>
              </a:ext>
            </a:extLst>
          </p:cNvPr>
          <p:cNvGrpSpPr/>
          <p:nvPr/>
        </p:nvGrpSpPr>
        <p:grpSpPr>
          <a:xfrm>
            <a:off x="493485" y="846591"/>
            <a:ext cx="2397003" cy="1742942"/>
            <a:chOff x="493485" y="846591"/>
            <a:chExt cx="2397003" cy="17429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493485" y="846591"/>
              <a:ext cx="23970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INDEX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2140906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6696" y="2281756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한수원 한울림OTF" panose="020B0600000101010101" pitchFamily="34" charset="-127"/>
                </a:rPr>
                <a:t>3D </a:t>
              </a:r>
              <a:r>
                <a:rPr lang="ko-KR" altLang="en-US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한수원 한울림OTF" panose="020B0600000101010101" pitchFamily="34" charset="-127"/>
                </a:rPr>
                <a:t>프린터 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E4D4CF-E815-4434-98D1-D205C55FA41F}"/>
              </a:ext>
            </a:extLst>
          </p:cNvPr>
          <p:cNvSpPr/>
          <p:nvPr/>
        </p:nvSpPr>
        <p:spPr>
          <a:xfrm>
            <a:off x="8148131" y="1093284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" panose="020B0600000101010101" pitchFamily="34" charset="-127"/>
              </a:rPr>
              <a:t>소개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BDCB9E5-FFCC-44D7-88FF-298A36A28988}"/>
              </a:ext>
            </a:extLst>
          </p:cNvPr>
          <p:cNvGrpSpPr/>
          <p:nvPr/>
        </p:nvGrpSpPr>
        <p:grpSpPr>
          <a:xfrm>
            <a:off x="10301142" y="842311"/>
            <a:ext cx="1210672" cy="1015663"/>
            <a:chOff x="10301142" y="1020111"/>
            <a:chExt cx="1210672" cy="10156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10301142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98D1D91-05E2-4959-93FE-97A85048BE1D}"/>
                </a:ext>
              </a:extLst>
            </p:cNvPr>
            <p:cNvSpPr/>
            <p:nvPr/>
          </p:nvSpPr>
          <p:spPr>
            <a:xfrm>
              <a:off x="10814756" y="1020111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1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05397-CBA0-4CD3-BDA0-ECCF9AD60C5A}"/>
              </a:ext>
            </a:extLst>
          </p:cNvPr>
          <p:cNvSpPr/>
          <p:nvPr/>
        </p:nvSpPr>
        <p:spPr>
          <a:xfrm>
            <a:off x="7484883" y="1974802"/>
            <a:ext cx="2796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" panose="020B0600000101010101" pitchFamily="34" charset="-127"/>
              </a:rPr>
              <a:t>필라멘트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D7C0A2A-A26E-480E-BB16-AFFA888352E0}"/>
              </a:ext>
            </a:extLst>
          </p:cNvPr>
          <p:cNvGrpSpPr/>
          <p:nvPr/>
        </p:nvGrpSpPr>
        <p:grpSpPr>
          <a:xfrm>
            <a:off x="10301142" y="1733256"/>
            <a:ext cx="1210672" cy="1015663"/>
            <a:chOff x="10301142" y="2068439"/>
            <a:chExt cx="1210672" cy="101566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919B701-D778-4C93-94E3-303F81815B4B}"/>
                </a:ext>
              </a:extLst>
            </p:cNvPr>
            <p:cNvSpPr/>
            <p:nvPr/>
          </p:nvSpPr>
          <p:spPr>
            <a:xfrm>
              <a:off x="10301142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45B8DA0-3445-4516-A548-DC886D3B14F2}"/>
                </a:ext>
              </a:extLst>
            </p:cNvPr>
            <p:cNvSpPr/>
            <p:nvPr/>
          </p:nvSpPr>
          <p:spPr>
            <a:xfrm>
              <a:off x="10814756" y="2068439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2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5192E14-BAD6-49C3-BA68-75997109C95C}"/>
              </a:ext>
            </a:extLst>
          </p:cNvPr>
          <p:cNvSpPr/>
          <p:nvPr/>
        </p:nvSpPr>
        <p:spPr>
          <a:xfrm>
            <a:off x="8148131" y="2875174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" panose="020B0600000101010101" pitchFamily="34" charset="-127"/>
              </a:rPr>
              <a:t>설정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C90E520-DAF2-4026-9D5D-E5A6BF20ECDD}"/>
              </a:ext>
            </a:extLst>
          </p:cNvPr>
          <p:cNvGrpSpPr/>
          <p:nvPr/>
        </p:nvGrpSpPr>
        <p:grpSpPr>
          <a:xfrm>
            <a:off x="10301142" y="2624201"/>
            <a:ext cx="1210672" cy="1015663"/>
            <a:chOff x="10301142" y="3116767"/>
            <a:chExt cx="1210672" cy="10156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79255FA-8530-41A4-ACF2-32801F96C5EF}"/>
                </a:ext>
              </a:extLst>
            </p:cNvPr>
            <p:cNvSpPr/>
            <p:nvPr/>
          </p:nvSpPr>
          <p:spPr>
            <a:xfrm>
              <a:off x="10301142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44C013B-AE1E-43E2-A213-9E0500141C92}"/>
                </a:ext>
              </a:extLst>
            </p:cNvPr>
            <p:cNvSpPr/>
            <p:nvPr/>
          </p:nvSpPr>
          <p:spPr>
            <a:xfrm>
              <a:off x="10814756" y="3116767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3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37EA967-CEA9-44DE-9294-0D152AA293B8}"/>
              </a:ext>
            </a:extLst>
          </p:cNvPr>
          <p:cNvSpPr/>
          <p:nvPr/>
        </p:nvSpPr>
        <p:spPr>
          <a:xfrm>
            <a:off x="8148131" y="3766119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" panose="020B0600000101010101" pitchFamily="34" charset="-127"/>
              </a:rPr>
              <a:t>변환과정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AB0DD09-CB23-4BAF-BC24-EB6F01DC53B1}"/>
              </a:ext>
            </a:extLst>
          </p:cNvPr>
          <p:cNvGrpSpPr/>
          <p:nvPr/>
        </p:nvGrpSpPr>
        <p:grpSpPr>
          <a:xfrm>
            <a:off x="10301142" y="3515146"/>
            <a:ext cx="1210672" cy="1015663"/>
            <a:chOff x="10301142" y="4165095"/>
            <a:chExt cx="1210672" cy="1015663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BACD705-F373-414B-9DF6-DEF1FA8C3AB5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00B334A-0471-4F75-BF07-598A70D97F6B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4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2C3B632-98AE-4CAD-B71A-D73025C66A5F}"/>
              </a:ext>
            </a:extLst>
          </p:cNvPr>
          <p:cNvSpPr/>
          <p:nvPr/>
        </p:nvSpPr>
        <p:spPr>
          <a:xfrm>
            <a:off x="8148131" y="5548010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" panose="020B0600000101010101" pitchFamily="34" charset="-127"/>
              </a:rPr>
              <a:t>MakerBot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한수원 한돋움OTF" panose="020B0600000101010101" pitchFamily="34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3F07551-29A4-4639-A911-B424F32D76F6}"/>
              </a:ext>
            </a:extLst>
          </p:cNvPr>
          <p:cNvGrpSpPr/>
          <p:nvPr/>
        </p:nvGrpSpPr>
        <p:grpSpPr>
          <a:xfrm>
            <a:off x="10301142" y="5297037"/>
            <a:ext cx="1210672" cy="1015663"/>
            <a:chOff x="10301142" y="5213423"/>
            <a:chExt cx="1210672" cy="101566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BC19931-8C3D-4639-977F-C85C4949EA05}"/>
                </a:ext>
              </a:extLst>
            </p:cNvPr>
            <p:cNvSpPr/>
            <p:nvPr/>
          </p:nvSpPr>
          <p:spPr>
            <a:xfrm>
              <a:off x="10301142" y="5213423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A0C2AA5-CAD2-420A-9D8B-21303B7C479B}"/>
                </a:ext>
              </a:extLst>
            </p:cNvPr>
            <p:cNvSpPr/>
            <p:nvPr/>
          </p:nvSpPr>
          <p:spPr>
            <a:xfrm>
              <a:off x="10814756" y="5213423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6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7B5F3E0-8716-4DBC-9C00-68995BAFCA3B}"/>
              </a:ext>
            </a:extLst>
          </p:cNvPr>
          <p:cNvSpPr/>
          <p:nvPr/>
        </p:nvSpPr>
        <p:spPr>
          <a:xfrm>
            <a:off x="8148131" y="4628783"/>
            <a:ext cx="213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한수원 한돋움OTF" panose="020B0600000101010101" pitchFamily="34" charset="-127"/>
              </a:rPr>
              <a:t>Thingiverse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한수원 한돋움OTF" panose="020B0600000101010101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9DDFBE-8672-4EFD-884A-371B8F87DAA3}"/>
              </a:ext>
            </a:extLst>
          </p:cNvPr>
          <p:cNvGrpSpPr/>
          <p:nvPr/>
        </p:nvGrpSpPr>
        <p:grpSpPr>
          <a:xfrm>
            <a:off x="10301142" y="4406091"/>
            <a:ext cx="1210672" cy="1015663"/>
            <a:chOff x="10301142" y="4165095"/>
            <a:chExt cx="1210672" cy="10156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3DB05F-DB76-48E8-952F-C1DC6A611B94}"/>
                </a:ext>
              </a:extLst>
            </p:cNvPr>
            <p:cNvSpPr/>
            <p:nvPr/>
          </p:nvSpPr>
          <p:spPr>
            <a:xfrm>
              <a:off x="10301142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0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17F94A3-07EA-4EBA-B173-2752B7207790}"/>
                </a:ext>
              </a:extLst>
            </p:cNvPr>
            <p:cNvSpPr/>
            <p:nvPr/>
          </p:nvSpPr>
          <p:spPr>
            <a:xfrm>
              <a:off x="10814756" y="4165095"/>
              <a:ext cx="69705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+mj-lt"/>
                  <a:ea typeface="한수원 한돋움OTF Bold" panose="020B0600000101010101" pitchFamily="34" charset="-127"/>
                </a:rPr>
                <a:t>5</a:t>
              </a:r>
              <a:endParaRPr lang="ko-KR" altLang="en-US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한수원 한돋움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6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44363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636146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5665D-EFE0-4EBA-B758-C381E0FD0865}"/>
              </a:ext>
            </a:extLst>
          </p:cNvPr>
          <p:cNvSpPr/>
          <p:nvPr/>
        </p:nvSpPr>
        <p:spPr>
          <a:xfrm>
            <a:off x="2834834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61784" y="2944817"/>
            <a:ext cx="194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SLA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960472" y="2944817"/>
            <a:ext cx="194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SLS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778113" y="5159834"/>
            <a:ext cx="194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LOM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D18AF-70F8-4E80-800B-6171337425C7}"/>
              </a:ext>
            </a:extLst>
          </p:cNvPr>
          <p:cNvSpPr/>
          <p:nvPr/>
        </p:nvSpPr>
        <p:spPr>
          <a:xfrm>
            <a:off x="2976801" y="5159834"/>
            <a:ext cx="194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EBM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4C11D1-59EB-4362-8E18-7B96F7CEE4DB}"/>
              </a:ext>
            </a:extLst>
          </p:cNvPr>
          <p:cNvSpPr/>
          <p:nvPr/>
        </p:nvSpPr>
        <p:spPr>
          <a:xfrm>
            <a:off x="5040793" y="3816355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보급형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소개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2" y="2064052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8921334" y="3936645"/>
            <a:ext cx="3195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FDM</a:t>
            </a:r>
            <a:endParaRPr lang="ko-KR" altLang="en-US" sz="3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소개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357D85-AA20-489B-BD46-B0825AA43300}"/>
              </a:ext>
            </a:extLst>
          </p:cNvPr>
          <p:cNvSpPr/>
          <p:nvPr/>
        </p:nvSpPr>
        <p:spPr>
          <a:xfrm>
            <a:off x="512662" y="2072198"/>
            <a:ext cx="6214709" cy="121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100" b="1" kern="10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FDM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필라멘트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형태의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열가소성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물질을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노즐</a:t>
            </a:r>
            <a:r>
              <a:rPr lang="en-US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안에서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녹</a:t>
            </a:r>
            <a:r>
              <a:rPr lang="ko-KR" altLang="en-US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 후</a:t>
            </a:r>
            <a:endParaRPr lang="en-US" altLang="ko-KR" kern="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rgbClr val="222222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재료를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밀어내</a:t>
            </a:r>
            <a:r>
              <a:rPr lang="ko-KR" altLang="en-US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며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굳히면서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적층하는</a:t>
            </a:r>
            <a:r>
              <a:rPr lang="ko-KR" altLang="en-US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조형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방식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D59DC5-F565-4744-B42B-1103180E3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" t="4290" r="2114" b="6504"/>
          <a:stretch/>
        </p:blipFill>
        <p:spPr>
          <a:xfrm flipH="1">
            <a:off x="7949223" y="1935957"/>
            <a:ext cx="3560290" cy="45098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D6633A-80EF-4A36-BE87-B96D2285E639}"/>
              </a:ext>
            </a:extLst>
          </p:cNvPr>
          <p:cNvSpPr/>
          <p:nvPr/>
        </p:nvSpPr>
        <p:spPr>
          <a:xfrm>
            <a:off x="-238455" y="4258806"/>
            <a:ext cx="7756697" cy="1214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100" b="1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특징</a:t>
            </a:r>
            <a:endParaRPr lang="en-US" altLang="ko-KR" sz="2100" b="1" kern="1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노즐에서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밀어내는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속도와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힘에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따라서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층의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크기와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디테일이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결정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11200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내구성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뛰어남</a:t>
            </a:r>
            <a:r>
              <a:rPr lang="en-US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표면이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거칠고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제작속도가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다른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방식에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비해</a:t>
            </a:r>
            <a:r>
              <a:rPr lang="ko-KR" altLang="ko-KR" kern="100" dirty="0">
                <a:solidFill>
                  <a:srgbClr val="222222"/>
                </a:solidFill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느림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02.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필라멘트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C8677A-6F9F-47C2-AA4C-9DBE45D470D4}"/>
              </a:ext>
            </a:extLst>
          </p:cNvPr>
          <p:cNvGrpSpPr/>
          <p:nvPr/>
        </p:nvGrpSpPr>
        <p:grpSpPr>
          <a:xfrm>
            <a:off x="804796" y="1797618"/>
            <a:ext cx="4355079" cy="584775"/>
            <a:chOff x="6497344" y="2185162"/>
            <a:chExt cx="4355079" cy="58477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8BF0B2A-0E8E-469A-9124-502BC5667022}"/>
                </a:ext>
              </a:extLst>
            </p:cNvPr>
            <p:cNvSpPr/>
            <p:nvPr/>
          </p:nvSpPr>
          <p:spPr>
            <a:xfrm>
              <a:off x="6497344" y="2423316"/>
              <a:ext cx="4355079" cy="276943"/>
            </a:xfrm>
            <a:prstGeom prst="rect">
              <a:avLst/>
            </a:prstGeom>
            <a:solidFill>
              <a:srgbClr val="5E97E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B494D4-A43C-483E-88E0-62F3E245615B}"/>
                </a:ext>
              </a:extLst>
            </p:cNvPr>
            <p:cNvSpPr/>
            <p:nvPr/>
          </p:nvSpPr>
          <p:spPr>
            <a:xfrm>
              <a:off x="6989191" y="2368340"/>
              <a:ext cx="5517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ABS</a:t>
              </a:r>
              <a:endPara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0EB52B8-E8BA-4392-912D-1240A036D91B}"/>
                </a:ext>
              </a:extLst>
            </p:cNvPr>
            <p:cNvGrpSpPr/>
            <p:nvPr/>
          </p:nvGrpSpPr>
          <p:grpSpPr>
            <a:xfrm>
              <a:off x="6506614" y="2185162"/>
              <a:ext cx="557358" cy="584775"/>
              <a:chOff x="10301142" y="1020111"/>
              <a:chExt cx="1210672" cy="5847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B03D53-8D8C-468F-B454-CF7BAD816DC9}"/>
                  </a:ext>
                </a:extLst>
              </p:cNvPr>
              <p:cNvSpPr/>
              <p:nvPr/>
            </p:nvSpPr>
            <p:spPr>
              <a:xfrm>
                <a:off x="10301142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0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6E4EA9-1605-4F82-8D82-7683B5E321AB}"/>
                  </a:ext>
                </a:extLst>
              </p:cNvPr>
              <p:cNvSpPr/>
              <p:nvPr/>
            </p:nvSpPr>
            <p:spPr>
              <a:xfrm>
                <a:off x="10814756" y="1020111"/>
                <a:ext cx="69705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rPr>
                  <a:t>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OTF Bold" panose="020B0600000101010101" pitchFamily="34" charset="-127"/>
                  <a:ea typeface="한수원 한돋움OTF Bold" panose="020B0600000101010101" pitchFamily="34" charset="-127"/>
                </a:endParaRPr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43217EB-70E1-4389-85E1-8411969E252D}"/>
              </a:ext>
            </a:extLst>
          </p:cNvPr>
          <p:cNvSpPr/>
          <p:nvPr/>
        </p:nvSpPr>
        <p:spPr>
          <a:xfrm>
            <a:off x="788928" y="5377229"/>
            <a:ext cx="55555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ko-KR" sz="1500" dirty="0"/>
              <a:t>구조용 부품으로 강도가 우수</a:t>
            </a:r>
            <a:endParaRPr lang="en-US" altLang="ko-KR" sz="15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ko-KR" sz="1500" dirty="0"/>
              <a:t>출력 후 사포나 </a:t>
            </a:r>
            <a:r>
              <a:rPr lang="ko-KR" altLang="ko-KR" sz="1500" dirty="0" err="1"/>
              <a:t>샌딩의</a:t>
            </a:r>
            <a:r>
              <a:rPr lang="en-US" altLang="ko-KR" sz="1500" dirty="0"/>
              <a:t> </a:t>
            </a:r>
            <a:r>
              <a:rPr lang="ko-KR" altLang="ko-KR" sz="1500" dirty="0"/>
              <a:t>표면처리가 용이</a:t>
            </a:r>
            <a:endParaRPr lang="ko-KR" altLang="en-US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FF1858-ADDE-43DA-BFA6-D6E667BCCEC9}"/>
              </a:ext>
            </a:extLst>
          </p:cNvPr>
          <p:cNvGrpSpPr/>
          <p:nvPr/>
        </p:nvGrpSpPr>
        <p:grpSpPr>
          <a:xfrm>
            <a:off x="6356389" y="1803539"/>
            <a:ext cx="5212759" cy="4338642"/>
            <a:chOff x="6506614" y="4257901"/>
            <a:chExt cx="5212759" cy="433864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55A601-6E6B-473E-BE7B-1E213230D67C}"/>
                </a:ext>
              </a:extLst>
            </p:cNvPr>
            <p:cNvGrpSpPr/>
            <p:nvPr/>
          </p:nvGrpSpPr>
          <p:grpSpPr>
            <a:xfrm>
              <a:off x="6506614" y="4257901"/>
              <a:ext cx="1037384" cy="584775"/>
              <a:chOff x="6506614" y="4273051"/>
              <a:chExt cx="1037384" cy="584775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B0F4D94-8632-4083-9499-046C3D348B0B}"/>
                  </a:ext>
                </a:extLst>
              </p:cNvPr>
              <p:cNvSpPr/>
              <p:nvPr/>
            </p:nvSpPr>
            <p:spPr>
              <a:xfrm>
                <a:off x="7003465" y="4445298"/>
                <a:ext cx="5405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0"/>
                <a:r>
                  <a:rPr lang="en-US" altLang="ko-KR" sz="16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울림OTF" panose="020B0600000101010101" pitchFamily="34" charset="-127"/>
                    <a:ea typeface="한수원 한울림OTF" panose="020B0600000101010101" pitchFamily="34" charset="-127"/>
                  </a:rPr>
                  <a:t>PLA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8D85CD40-727B-4669-A57B-6AB7C64B3280}"/>
                  </a:ext>
                </a:extLst>
              </p:cNvPr>
              <p:cNvGrpSpPr/>
              <p:nvPr/>
            </p:nvGrpSpPr>
            <p:grpSpPr>
              <a:xfrm>
                <a:off x="6506614" y="4273051"/>
                <a:ext cx="557358" cy="584775"/>
                <a:chOff x="10301142" y="1020111"/>
                <a:chExt cx="1210672" cy="584775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69F4A91-3607-418B-A1B7-C8CFD3CCD485}"/>
                    </a:ext>
                  </a:extLst>
                </p:cNvPr>
                <p:cNvSpPr/>
                <p:nvPr/>
              </p:nvSpPr>
              <p:spPr>
                <a:xfrm>
                  <a:off x="10301142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OTF Bold" panose="020B0600000101010101" pitchFamily="34" charset="-127"/>
                      <a:ea typeface="한수원 한돋움OTF Bold" panose="020B0600000101010101" pitchFamily="34" charset="-127"/>
                    </a:rPr>
                    <a:t>0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2AA038-53B8-4913-B222-1AB10526C47A}"/>
                    </a:ext>
                  </a:extLst>
                </p:cNvPr>
                <p:cNvSpPr/>
                <p:nvPr/>
              </p:nvSpPr>
              <p:spPr>
                <a:xfrm>
                  <a:off x="10814756" y="1020111"/>
                  <a:ext cx="697058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한수원 한돋움OTF Bold" panose="020B0600000101010101" pitchFamily="34" charset="-127"/>
                      <a:ea typeface="한수원 한돋움OTF Bold" panose="020B0600000101010101" pitchFamily="34" charset="-127"/>
                    </a:rPr>
                    <a:t>2</a:t>
                  </a:r>
                  <a:endParaRPr lang="ko-KR" altLang="en-US" sz="3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한수원 한돋움OTF Bold" panose="020B0600000101010101" pitchFamily="34" charset="-127"/>
                    <a:ea typeface="한수원 한돋움OTF Bold" panose="020B0600000101010101" pitchFamily="34" charset="-127"/>
                  </a:endParaRPr>
                </a:p>
              </p:txBody>
            </p:sp>
          </p:grp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CA0646B-A6C7-400A-B382-F181BBD321DF}"/>
                </a:ext>
              </a:extLst>
            </p:cNvPr>
            <p:cNvSpPr/>
            <p:nvPr/>
          </p:nvSpPr>
          <p:spPr>
            <a:xfrm>
              <a:off x="6506614" y="7811713"/>
              <a:ext cx="5212759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ko-KR" altLang="ko-KR" sz="1500" dirty="0"/>
                <a:t>옥수수</a:t>
              </a:r>
              <a:r>
                <a:rPr lang="en-US" altLang="ko-KR" sz="1500" dirty="0"/>
                <a:t>, </a:t>
              </a:r>
              <a:r>
                <a:rPr lang="ko-KR" altLang="ko-KR" sz="1500" dirty="0"/>
                <a:t>사탕수수 등의 식물성 원료를 사용</a:t>
              </a:r>
              <a:endParaRPr lang="en-US" altLang="ko-KR" sz="1500" dirty="0"/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ko-KR" altLang="ko-KR" sz="1500" dirty="0"/>
                <a:t>열에 의한 변형이 적고 비교적 큰 출력물을 만들기 </a:t>
              </a:r>
              <a:r>
                <a:rPr lang="ko-KR" altLang="en-US" sz="1500" dirty="0"/>
                <a:t>쉬움</a:t>
              </a:r>
              <a:endParaRPr lang="en-US" altLang="ko-KR" sz="1500" dirty="0"/>
            </a:p>
            <a:p>
              <a:pPr marL="285750" lvl="0" indent="-285750">
                <a:buFont typeface="Wingdings" panose="05000000000000000000" pitchFamily="2" charset="2"/>
                <a:buChar char="§"/>
              </a:pPr>
              <a:r>
                <a:rPr lang="ko-KR" altLang="ko-KR" sz="1500" dirty="0"/>
                <a:t>출력 후 사포나 </a:t>
              </a:r>
              <a:r>
                <a:rPr lang="ko-KR" altLang="ko-KR" sz="1500" dirty="0" err="1"/>
                <a:t>샌딩</a:t>
              </a:r>
              <a:r>
                <a:rPr lang="ko-KR" altLang="ko-KR" sz="1500" dirty="0"/>
                <a:t> 등의 표면처리가 적합하지</a:t>
              </a:r>
              <a:r>
                <a:rPr lang="en-US" altLang="ko-KR" sz="1500" dirty="0"/>
                <a:t> </a:t>
              </a:r>
              <a:r>
                <a:rPr lang="ko-KR" altLang="ko-KR" sz="1500" dirty="0"/>
                <a:t>않음</a:t>
              </a:r>
            </a:p>
          </p:txBody>
        </p:sp>
      </p:grp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94DB9D-F2A4-4CEA-9C1A-053AA342C8C0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mo elegir un buen filamento para la impresión 3d - Imprime3dbarato">
            <a:extLst>
              <a:ext uri="{FF2B5EF4-FFF2-40B4-BE49-F238E27FC236}">
                <a16:creationId xmlns:a16="http://schemas.microsoft.com/office/drawing/2014/main" id="{9BDF6FC1-6464-4DD7-8586-563308AA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/>
          <a:stretch/>
        </p:blipFill>
        <p:spPr bwMode="auto">
          <a:xfrm>
            <a:off x="1041790" y="2565571"/>
            <a:ext cx="3881090" cy="227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914833EE-D4EE-41D1-B754-0DD4E3225EA6}"/>
              </a:ext>
            </a:extLst>
          </p:cNvPr>
          <p:cNvSpPr/>
          <p:nvPr/>
        </p:nvSpPr>
        <p:spPr>
          <a:xfrm>
            <a:off x="6356389" y="2033680"/>
            <a:ext cx="4355079" cy="276943"/>
          </a:xfrm>
          <a:prstGeom prst="rect">
            <a:avLst/>
          </a:prstGeom>
          <a:solidFill>
            <a:srgbClr val="5E97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무료 이미지 : 단 옥수수, 암 나무 열매에 옥수수, 채식주의 자 음식, 야채, 상품, 식품, 음식 곡물, 성분, 생기게 하다  6000x4000 - - 1541111 - 무료 이미지 - PxHere">
            <a:extLst>
              <a:ext uri="{FF2B5EF4-FFF2-40B4-BE49-F238E27FC236}">
                <a16:creationId xmlns:a16="http://schemas.microsoft.com/office/drawing/2014/main" id="{6CC570BE-1019-4572-A995-32A1B56D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42" y="2557504"/>
            <a:ext cx="3881089" cy="232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219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03.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설정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FDCE63-0E3D-4B2F-ABC6-14BC6AE43E03}"/>
              </a:ext>
            </a:extLst>
          </p:cNvPr>
          <p:cNvSpPr txBox="1"/>
          <p:nvPr/>
        </p:nvSpPr>
        <p:spPr>
          <a:xfrm>
            <a:off x="1950675" y="1709968"/>
            <a:ext cx="7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Infill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38B763-47BD-45E3-B549-89273817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179127"/>
            <a:ext cx="2895474" cy="36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A51D4-B862-4EF0-8C87-28B1E2AFA514}"/>
              </a:ext>
            </a:extLst>
          </p:cNvPr>
          <p:cNvSpPr txBox="1"/>
          <p:nvPr/>
        </p:nvSpPr>
        <p:spPr>
          <a:xfrm>
            <a:off x="708589" y="6029188"/>
            <a:ext cx="3416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dirty="0"/>
              <a:t>출력물의 안쪽 부분을 채우기 위해</a:t>
            </a:r>
            <a:endParaRPr lang="en-US" altLang="ko-KR" sz="1500" dirty="0"/>
          </a:p>
          <a:p>
            <a:r>
              <a:rPr lang="ko-KR" altLang="ko-KR" sz="1500" dirty="0"/>
              <a:t>사용되는 플라스틱</a:t>
            </a:r>
            <a:endParaRPr lang="ko-KR" altLang="en-US" sz="1500" dirty="0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16BF30AC-6D01-4A62-8CCA-76C7743F2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" b="1194"/>
          <a:stretch/>
        </p:blipFill>
        <p:spPr bwMode="auto">
          <a:xfrm>
            <a:off x="4690156" y="2179127"/>
            <a:ext cx="2970484" cy="36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33 Simplify3D Manual Support Settings | Superfast slicing an… | Flickr">
            <a:extLst>
              <a:ext uri="{FF2B5EF4-FFF2-40B4-BE49-F238E27FC236}">
                <a16:creationId xmlns:a16="http://schemas.microsoft.com/office/drawing/2014/main" id="{B5476DFC-9ACB-4EC8-80A3-055DC5188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2" t="3619" r="34736" b="2544"/>
          <a:stretch/>
        </p:blipFill>
        <p:spPr bwMode="auto">
          <a:xfrm>
            <a:off x="8498902" y="2179128"/>
            <a:ext cx="2895475" cy="366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B0EBC6D-33F7-4F11-9CEB-1CD7CE8D662B}"/>
              </a:ext>
            </a:extLst>
          </p:cNvPr>
          <p:cNvSpPr txBox="1"/>
          <p:nvPr/>
        </p:nvSpPr>
        <p:spPr>
          <a:xfrm>
            <a:off x="5814735" y="1709968"/>
            <a:ext cx="7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Raft</a:t>
            </a:r>
            <a:endParaRPr lang="ko-KR" alt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503842-63F3-4C60-AE95-F49DF5DA14AB}"/>
              </a:ext>
            </a:extLst>
          </p:cNvPr>
          <p:cNvSpPr txBox="1"/>
          <p:nvPr/>
        </p:nvSpPr>
        <p:spPr>
          <a:xfrm>
            <a:off x="9395666" y="1709968"/>
            <a:ext cx="110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Support</a:t>
            </a:r>
            <a:endParaRPr lang="ko-KR" altLang="en-US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F8FE87-9CF5-487A-826C-B3474B49EF6F}"/>
              </a:ext>
            </a:extLst>
          </p:cNvPr>
          <p:cNvSpPr txBox="1"/>
          <p:nvPr/>
        </p:nvSpPr>
        <p:spPr>
          <a:xfrm>
            <a:off x="4431362" y="6029188"/>
            <a:ext cx="3488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ko-KR" sz="1500" dirty="0"/>
              <a:t>출력물이 베드에 좀 더 잘 붙게</a:t>
            </a:r>
            <a:r>
              <a:rPr lang="en-US" altLang="ko-KR" sz="1500" dirty="0"/>
              <a:t> </a:t>
            </a:r>
            <a:r>
              <a:rPr lang="ko-KR" altLang="ko-KR" sz="1500" dirty="0"/>
              <a:t>하기 위해</a:t>
            </a:r>
            <a:r>
              <a:rPr lang="en-US" altLang="ko-KR" sz="1500" dirty="0"/>
              <a:t>, </a:t>
            </a:r>
            <a:r>
              <a:rPr lang="ko-KR" altLang="ko-KR" sz="1500" dirty="0"/>
              <a:t>몇 개의 층을 추가로 </a:t>
            </a:r>
            <a:r>
              <a:rPr lang="ko-KR" altLang="en-US" sz="1500" dirty="0"/>
              <a:t>출력하는 </a:t>
            </a:r>
            <a:r>
              <a:rPr lang="ko-KR" altLang="ko-KR" sz="1500" dirty="0"/>
              <a:t>것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E4BEF-7492-42AB-B0E1-51DB48534B7C}"/>
              </a:ext>
            </a:extLst>
          </p:cNvPr>
          <p:cNvSpPr/>
          <p:nvPr/>
        </p:nvSpPr>
        <p:spPr>
          <a:xfrm>
            <a:off x="8383089" y="5945100"/>
            <a:ext cx="3581899" cy="56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출력물의 일부분을 지지해주기 위해서아래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쪽에 만들어주는 구조물</a:t>
            </a:r>
            <a:endParaRPr lang="en-US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E77E38-A902-4DF1-91FD-375AF5390491}"/>
              </a:ext>
            </a:extLst>
          </p:cNvPr>
          <p:cNvSpPr/>
          <p:nvPr/>
        </p:nvSpPr>
        <p:spPr>
          <a:xfrm>
            <a:off x="8383089" y="6423430"/>
            <a:ext cx="2419252" cy="319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필수 요소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X (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출력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후 제거</a:t>
            </a:r>
            <a:r>
              <a:rPr lang="en-US" altLang="ko-KR" sz="15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5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0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5838B3-A3FD-44F9-950E-86A9B933A04D}"/>
              </a:ext>
            </a:extLst>
          </p:cNvPr>
          <p:cNvSpPr/>
          <p:nvPr/>
        </p:nvSpPr>
        <p:spPr>
          <a:xfrm>
            <a:off x="6400800" y="2956563"/>
            <a:ext cx="2344128" cy="1754850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9F3A637-279F-476E-A56E-5B81E6B673E4}"/>
              </a:ext>
            </a:extLst>
          </p:cNvPr>
          <p:cNvSpPr/>
          <p:nvPr/>
        </p:nvSpPr>
        <p:spPr>
          <a:xfrm>
            <a:off x="9418320" y="2946403"/>
            <a:ext cx="2344128" cy="1754850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B913448-A992-4042-BDEC-A9EEC9289930}"/>
              </a:ext>
            </a:extLst>
          </p:cNvPr>
          <p:cNvSpPr/>
          <p:nvPr/>
        </p:nvSpPr>
        <p:spPr>
          <a:xfrm>
            <a:off x="3352800" y="2966723"/>
            <a:ext cx="2344128" cy="1754850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B7676C-E21E-427D-B2FE-8C70D9FBD4FD}"/>
              </a:ext>
            </a:extLst>
          </p:cNvPr>
          <p:cNvSpPr/>
          <p:nvPr/>
        </p:nvSpPr>
        <p:spPr>
          <a:xfrm>
            <a:off x="467360" y="2966723"/>
            <a:ext cx="2344128" cy="1754850"/>
          </a:xfrm>
          <a:prstGeom prst="rect">
            <a:avLst/>
          </a:prstGeom>
          <a:solidFill>
            <a:srgbClr val="ECEDE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6E858-328E-4A8B-9815-2FE383B9D208}"/>
              </a:ext>
            </a:extLst>
          </p:cNvPr>
          <p:cNvSpPr/>
          <p:nvPr/>
        </p:nvSpPr>
        <p:spPr>
          <a:xfrm>
            <a:off x="471488" y="287537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3B80A1-1843-4F1C-804C-BA97ED95595E}"/>
              </a:ext>
            </a:extLst>
          </p:cNvPr>
          <p:cNvSpPr/>
          <p:nvPr/>
        </p:nvSpPr>
        <p:spPr>
          <a:xfrm>
            <a:off x="471488" y="473600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50940F-2C8A-423C-ACF7-ED7C85794F54}"/>
              </a:ext>
            </a:extLst>
          </p:cNvPr>
          <p:cNvSpPr/>
          <p:nvPr/>
        </p:nvSpPr>
        <p:spPr>
          <a:xfrm>
            <a:off x="828283" y="3645925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01.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디자인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99EF0B-25D5-480A-A0B1-A1AFD12CD44F}"/>
              </a:ext>
            </a:extLst>
          </p:cNvPr>
          <p:cNvCxnSpPr>
            <a:cxnSpLocks/>
          </p:cNvCxnSpPr>
          <p:nvPr/>
        </p:nvCxnSpPr>
        <p:spPr>
          <a:xfrm>
            <a:off x="1450203" y="412917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04.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변환과정</a:t>
            </a:r>
          </a:p>
        </p:txBody>
      </p:sp>
      <p:sp>
        <p:nvSpPr>
          <p:cNvPr id="27" name="L 도형 26">
            <a:extLst>
              <a:ext uri="{FF2B5EF4-FFF2-40B4-BE49-F238E27FC236}">
                <a16:creationId xmlns:a16="http://schemas.microsoft.com/office/drawing/2014/main" id="{7D7A6D29-5F53-4F2C-89D6-BAA3AF95BBC6}"/>
              </a:ext>
            </a:extLst>
          </p:cNvPr>
          <p:cNvSpPr/>
          <p:nvPr/>
        </p:nvSpPr>
        <p:spPr>
          <a:xfrm rot="13500000">
            <a:off x="2964416" y="369423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L 도형 64">
            <a:extLst>
              <a:ext uri="{FF2B5EF4-FFF2-40B4-BE49-F238E27FC236}">
                <a16:creationId xmlns:a16="http://schemas.microsoft.com/office/drawing/2014/main" id="{FC78AE38-3D86-4D07-BE81-99AEA94200BB}"/>
              </a:ext>
            </a:extLst>
          </p:cNvPr>
          <p:cNvSpPr/>
          <p:nvPr/>
        </p:nvSpPr>
        <p:spPr>
          <a:xfrm rot="13500000">
            <a:off x="5832490" y="369423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502BE6-60EE-4D31-B16A-80384014D747}"/>
              </a:ext>
            </a:extLst>
          </p:cNvPr>
          <p:cNvSpPr/>
          <p:nvPr/>
        </p:nvSpPr>
        <p:spPr>
          <a:xfrm>
            <a:off x="3750937" y="3645925"/>
            <a:ext cx="1476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02.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stl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파일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222A55-FFB9-4D80-9BAE-C3C5CD1EB2E0}"/>
              </a:ext>
            </a:extLst>
          </p:cNvPr>
          <p:cNvCxnSpPr>
            <a:cxnSpLocks/>
          </p:cNvCxnSpPr>
          <p:nvPr/>
        </p:nvCxnSpPr>
        <p:spPr>
          <a:xfrm>
            <a:off x="4335643" y="412917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 도형 71">
            <a:extLst>
              <a:ext uri="{FF2B5EF4-FFF2-40B4-BE49-F238E27FC236}">
                <a16:creationId xmlns:a16="http://schemas.microsoft.com/office/drawing/2014/main" id="{9008B086-69AD-4040-A4DC-5DCAA7C3E546}"/>
              </a:ext>
            </a:extLst>
          </p:cNvPr>
          <p:cNvSpPr/>
          <p:nvPr/>
        </p:nvSpPr>
        <p:spPr>
          <a:xfrm rot="13500000">
            <a:off x="8880490" y="3694231"/>
            <a:ext cx="222218" cy="222218"/>
          </a:xfrm>
          <a:prstGeom prst="corner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2E6860-2304-4AA5-85D1-5E9D3DD54D46}"/>
              </a:ext>
            </a:extLst>
          </p:cNvPr>
          <p:cNvSpPr/>
          <p:nvPr/>
        </p:nvSpPr>
        <p:spPr>
          <a:xfrm>
            <a:off x="6890377" y="3625605"/>
            <a:ext cx="1334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03.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gcode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D59FD4B-4691-4A55-9EC8-FEEBB71BCC61}"/>
              </a:ext>
            </a:extLst>
          </p:cNvPr>
          <p:cNvCxnSpPr>
            <a:cxnSpLocks/>
          </p:cNvCxnSpPr>
          <p:nvPr/>
        </p:nvCxnSpPr>
        <p:spPr>
          <a:xfrm>
            <a:off x="7383643" y="412917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67D6795-A3ED-4399-803E-0208E5925C29}"/>
              </a:ext>
            </a:extLst>
          </p:cNvPr>
          <p:cNvSpPr/>
          <p:nvPr/>
        </p:nvSpPr>
        <p:spPr>
          <a:xfrm>
            <a:off x="10009497" y="3666245"/>
            <a:ext cx="1125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04.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출력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A614727-359E-470E-94C1-4CE83AEBA312}"/>
              </a:ext>
            </a:extLst>
          </p:cNvPr>
          <p:cNvCxnSpPr>
            <a:cxnSpLocks/>
          </p:cNvCxnSpPr>
          <p:nvPr/>
        </p:nvCxnSpPr>
        <p:spPr>
          <a:xfrm>
            <a:off x="10401163" y="4139339"/>
            <a:ext cx="38257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0F35962-C6CC-4DA8-9855-5CA801C0F1B7}"/>
              </a:ext>
            </a:extLst>
          </p:cNvPr>
          <p:cNvSpPr/>
          <p:nvPr/>
        </p:nvSpPr>
        <p:spPr>
          <a:xfrm>
            <a:off x="3356928" y="287537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53B7E6-F725-4202-B13F-817ACCF5DBBB}"/>
              </a:ext>
            </a:extLst>
          </p:cNvPr>
          <p:cNvSpPr/>
          <p:nvPr/>
        </p:nvSpPr>
        <p:spPr>
          <a:xfrm>
            <a:off x="3356928" y="473600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7C741E2-97B0-4034-9C3A-A502D8B2B64A}"/>
              </a:ext>
            </a:extLst>
          </p:cNvPr>
          <p:cNvSpPr/>
          <p:nvPr/>
        </p:nvSpPr>
        <p:spPr>
          <a:xfrm>
            <a:off x="6404928" y="286521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42D65A-61B4-4980-8238-88D1E7A0A893}"/>
              </a:ext>
            </a:extLst>
          </p:cNvPr>
          <p:cNvSpPr/>
          <p:nvPr/>
        </p:nvSpPr>
        <p:spPr>
          <a:xfrm>
            <a:off x="6404928" y="472584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BE23E69-9133-4DFB-9BF4-F614938D3EA2}"/>
              </a:ext>
            </a:extLst>
          </p:cNvPr>
          <p:cNvSpPr/>
          <p:nvPr/>
        </p:nvSpPr>
        <p:spPr>
          <a:xfrm>
            <a:off x="9422448" y="2855052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28E8BC3-9763-4638-8AD6-2C9E841BEC3C}"/>
              </a:ext>
            </a:extLst>
          </p:cNvPr>
          <p:cNvSpPr/>
          <p:nvPr/>
        </p:nvSpPr>
        <p:spPr>
          <a:xfrm>
            <a:off x="9422448" y="4715684"/>
            <a:ext cx="2340000" cy="75391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8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05.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3344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Thingiverse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1435940-517E-425E-94E9-0D1677AFFA1B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4DC559B3-F988-4E08-96FB-79160399E3CE}"/>
              </a:ext>
            </a:extLst>
          </p:cNvPr>
          <p:cNvPicPr/>
          <p:nvPr/>
        </p:nvPicPr>
        <p:blipFill rotWithShape="1">
          <a:blip r:embed="rId3"/>
          <a:srcRect l="1014" t="6443" r="1067" b="4088"/>
          <a:stretch/>
        </p:blipFill>
        <p:spPr>
          <a:xfrm>
            <a:off x="403007" y="1820008"/>
            <a:ext cx="7165001" cy="4493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757601-9965-4D77-82E9-A41982792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766" r="-226" b="8426"/>
          <a:stretch/>
        </p:blipFill>
        <p:spPr>
          <a:xfrm>
            <a:off x="8206491" y="4007197"/>
            <a:ext cx="3458415" cy="23063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39F68B-E5B4-4064-B06D-7CB77F9E02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6" t="1359" r="209"/>
          <a:stretch/>
        </p:blipFill>
        <p:spPr>
          <a:xfrm>
            <a:off x="8939241" y="1845408"/>
            <a:ext cx="1992917" cy="19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99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06.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FD73A8E-E4A1-4DE2-A0EC-99C5D20EEF39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8548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OTF Bold" panose="020B0600000101010101" pitchFamily="34" charset="-127"/>
                <a:ea typeface="한수원 한돋움OTF Bold" panose="020B0600000101010101" pitchFamily="34" charset="-127"/>
              </a:rPr>
              <a:t>MakerBot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OTF Bold" panose="020B0600000101010101" pitchFamily="34" charset="-127"/>
              <a:ea typeface="한수원 한돋움OTF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293E04-38E7-48DD-BD3E-754F80296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854" y="1664062"/>
            <a:ext cx="7447280" cy="47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203</Words>
  <Application>Microsoft Office PowerPoint</Application>
  <PresentationFormat>와이드스크린</PresentationFormat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한수원 한돋움OTF Bold</vt:lpstr>
      <vt:lpstr>한수원 한울림OTF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성지</dc:creator>
  <cp:lastModifiedBy>김 성지</cp:lastModifiedBy>
  <cp:revision>4</cp:revision>
  <dcterms:created xsi:type="dcterms:W3CDTF">2020-09-24T12:57:23Z</dcterms:created>
  <dcterms:modified xsi:type="dcterms:W3CDTF">2020-09-25T07:46:55Z</dcterms:modified>
</cp:coreProperties>
</file>