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8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70"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7Cs/15bZjP/gFSjFzRKe0GYmI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7603F-57A0-457F-8677-6BB7D918E89F}" v="520" dt="2023-01-10T10:24:29.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2D69-6FBD-4B6A-ABDB-B200BC08CE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9D13C11-5597-4AC4-851F-861B520E0B0F}">
      <dgm:prSet/>
      <dgm:spPr/>
      <dgm:t>
        <a:bodyPr/>
        <a:lstStyle/>
        <a:p>
          <a:r>
            <a:rPr lang="en-IN" b="1" i="0"/>
            <a:t>OBJECTIVE </a:t>
          </a:r>
          <a:endParaRPr lang="en-US"/>
        </a:p>
      </dgm:t>
    </dgm:pt>
    <dgm:pt modelId="{CA1758B2-0D9E-4045-B6C2-48A913249820}" type="parTrans" cxnId="{B81C0688-D051-4DD0-AB2F-6BBF1B207D78}">
      <dgm:prSet/>
      <dgm:spPr/>
      <dgm:t>
        <a:bodyPr/>
        <a:lstStyle/>
        <a:p>
          <a:endParaRPr lang="en-US"/>
        </a:p>
      </dgm:t>
    </dgm:pt>
    <dgm:pt modelId="{4DFADCBA-2B22-4140-A1DE-97E5424DFC21}" type="sibTrans" cxnId="{B81C0688-D051-4DD0-AB2F-6BBF1B207D78}">
      <dgm:prSet/>
      <dgm:spPr/>
      <dgm:t>
        <a:bodyPr/>
        <a:lstStyle/>
        <a:p>
          <a:endParaRPr lang="en-US"/>
        </a:p>
      </dgm:t>
    </dgm:pt>
    <dgm:pt modelId="{1C39ECB7-9F9B-498F-B2E6-7CE2F89672D9}">
      <dgm:prSet/>
      <dgm:spPr/>
      <dgm:t>
        <a:bodyPr/>
        <a:lstStyle/>
        <a:p>
          <a:r>
            <a:rPr lang="en-IN" b="1" i="0"/>
            <a:t>BACKGROUND </a:t>
          </a:r>
          <a:endParaRPr lang="en-US"/>
        </a:p>
      </dgm:t>
    </dgm:pt>
    <dgm:pt modelId="{CEB989FE-AC4A-4954-BA6B-281786333553}" type="parTrans" cxnId="{6CA12D92-8680-4F80-A34E-EA022AD0E549}">
      <dgm:prSet/>
      <dgm:spPr/>
      <dgm:t>
        <a:bodyPr/>
        <a:lstStyle/>
        <a:p>
          <a:endParaRPr lang="en-US"/>
        </a:p>
      </dgm:t>
    </dgm:pt>
    <dgm:pt modelId="{5FC7607D-5180-4F0E-A1EF-F80B90E515AB}" type="sibTrans" cxnId="{6CA12D92-8680-4F80-A34E-EA022AD0E549}">
      <dgm:prSet/>
      <dgm:spPr/>
      <dgm:t>
        <a:bodyPr/>
        <a:lstStyle/>
        <a:p>
          <a:endParaRPr lang="en-US"/>
        </a:p>
      </dgm:t>
    </dgm:pt>
    <dgm:pt modelId="{8FC55022-D0D1-492C-84A6-850FE3F2E682}">
      <dgm:prSet/>
      <dgm:spPr/>
      <dgm:t>
        <a:bodyPr/>
        <a:lstStyle/>
        <a:p>
          <a:r>
            <a:rPr lang="en-IN" b="1" i="0"/>
            <a:t>KEY INSIGHTS</a:t>
          </a:r>
          <a:endParaRPr lang="en-US"/>
        </a:p>
      </dgm:t>
    </dgm:pt>
    <dgm:pt modelId="{84A3AB06-EB84-4A3C-9EFD-1398144D0AC7}" type="parTrans" cxnId="{6E822601-9075-4758-BB0F-7BCE589B8533}">
      <dgm:prSet/>
      <dgm:spPr/>
      <dgm:t>
        <a:bodyPr/>
        <a:lstStyle/>
        <a:p>
          <a:endParaRPr lang="en-US"/>
        </a:p>
      </dgm:t>
    </dgm:pt>
    <dgm:pt modelId="{FC603470-4EAE-4C58-9BF2-852B66BE8566}" type="sibTrans" cxnId="{6E822601-9075-4758-BB0F-7BCE589B8533}">
      <dgm:prSet/>
      <dgm:spPr/>
      <dgm:t>
        <a:bodyPr/>
        <a:lstStyle/>
        <a:p>
          <a:endParaRPr lang="en-US"/>
        </a:p>
      </dgm:t>
    </dgm:pt>
    <dgm:pt modelId="{4375461F-8900-4FAD-850A-2D34B4657FCA}">
      <dgm:prSet/>
      <dgm:spPr/>
      <dgm:t>
        <a:bodyPr/>
        <a:lstStyle/>
        <a:p>
          <a:r>
            <a:rPr lang="en-IN" b="1" i="0"/>
            <a:t>MODEL EVALUATION AND RECOMMEDATION</a:t>
          </a:r>
          <a:endParaRPr lang="en-US"/>
        </a:p>
      </dgm:t>
    </dgm:pt>
    <dgm:pt modelId="{FB08B5C9-E9F3-47CC-97B0-5536FFF8F350}" type="parTrans" cxnId="{C81C60BC-B737-42B4-9911-C69A8A56204B}">
      <dgm:prSet/>
      <dgm:spPr/>
      <dgm:t>
        <a:bodyPr/>
        <a:lstStyle/>
        <a:p>
          <a:endParaRPr lang="en-US"/>
        </a:p>
      </dgm:t>
    </dgm:pt>
    <dgm:pt modelId="{72BD1CD3-D40F-46D5-9C85-4BE64E94BF53}" type="sibTrans" cxnId="{C81C60BC-B737-42B4-9911-C69A8A56204B}">
      <dgm:prSet/>
      <dgm:spPr/>
      <dgm:t>
        <a:bodyPr/>
        <a:lstStyle/>
        <a:p>
          <a:endParaRPr lang="en-US"/>
        </a:p>
      </dgm:t>
    </dgm:pt>
    <dgm:pt modelId="{72BAFC5C-5D85-464A-A367-025268D2B2EC}">
      <dgm:prSet/>
      <dgm:spPr/>
      <dgm:t>
        <a:bodyPr/>
        <a:lstStyle/>
        <a:p>
          <a:r>
            <a:rPr lang="en-IN" b="1" i="0"/>
            <a:t>FINANCIAL IMPLICATION</a:t>
          </a:r>
          <a:endParaRPr lang="en-US"/>
        </a:p>
      </dgm:t>
    </dgm:pt>
    <dgm:pt modelId="{D59D3654-9500-4CAF-A1A9-63E710C6AB9A}" type="parTrans" cxnId="{1C979681-6290-4109-87C8-D1D7E0084ABA}">
      <dgm:prSet/>
      <dgm:spPr/>
      <dgm:t>
        <a:bodyPr/>
        <a:lstStyle/>
        <a:p>
          <a:endParaRPr lang="en-US"/>
        </a:p>
      </dgm:t>
    </dgm:pt>
    <dgm:pt modelId="{EFCF3DD0-87D7-4A60-BE31-A86DA1F7A62A}" type="sibTrans" cxnId="{1C979681-6290-4109-87C8-D1D7E0084ABA}">
      <dgm:prSet/>
      <dgm:spPr/>
      <dgm:t>
        <a:bodyPr/>
        <a:lstStyle/>
        <a:p>
          <a:endParaRPr lang="en-US"/>
        </a:p>
      </dgm:t>
    </dgm:pt>
    <dgm:pt modelId="{95A8DCFB-F801-4F61-B3AD-5ACF48AA5B19}">
      <dgm:prSet/>
      <dgm:spPr/>
      <dgm:t>
        <a:bodyPr/>
        <a:lstStyle/>
        <a:p>
          <a:r>
            <a:rPr lang="en-IN" b="1" i="0"/>
            <a:t>APPENDIX : </a:t>
          </a:r>
          <a:endParaRPr lang="en-US"/>
        </a:p>
      </dgm:t>
    </dgm:pt>
    <dgm:pt modelId="{48A320A2-0C7A-403C-8D79-3624515B4B96}" type="parTrans" cxnId="{BEBA3B2D-3CA0-460C-B4A6-FB81BB2A85FA}">
      <dgm:prSet/>
      <dgm:spPr/>
      <dgm:t>
        <a:bodyPr/>
        <a:lstStyle/>
        <a:p>
          <a:endParaRPr lang="en-US"/>
        </a:p>
      </dgm:t>
    </dgm:pt>
    <dgm:pt modelId="{C86E6873-CC58-4AC2-898D-40B90AE66B62}" type="sibTrans" cxnId="{BEBA3B2D-3CA0-460C-B4A6-FB81BB2A85FA}">
      <dgm:prSet/>
      <dgm:spPr/>
      <dgm:t>
        <a:bodyPr/>
        <a:lstStyle/>
        <a:p>
          <a:endParaRPr lang="en-US"/>
        </a:p>
      </dgm:t>
    </dgm:pt>
    <dgm:pt modelId="{ED2B72B4-F2CD-4C44-80B9-2A6E011E3B41}">
      <dgm:prSet/>
      <dgm:spPr/>
      <dgm:t>
        <a:bodyPr/>
        <a:lstStyle/>
        <a:p>
          <a:r>
            <a:rPr lang="en-IN" b="0" i="0"/>
            <a:t>Data attributes</a:t>
          </a:r>
          <a:endParaRPr lang="en-US"/>
        </a:p>
      </dgm:t>
    </dgm:pt>
    <dgm:pt modelId="{7A956BE8-DCA1-4784-B419-B575483A6D47}" type="parTrans" cxnId="{F4C4DC6E-FB1D-4E07-95BE-9888C760D2E2}">
      <dgm:prSet/>
      <dgm:spPr/>
      <dgm:t>
        <a:bodyPr/>
        <a:lstStyle/>
        <a:p>
          <a:endParaRPr lang="en-US"/>
        </a:p>
      </dgm:t>
    </dgm:pt>
    <dgm:pt modelId="{8B85DB70-D841-4D90-98A1-94B02FB17B40}" type="sibTrans" cxnId="{F4C4DC6E-FB1D-4E07-95BE-9888C760D2E2}">
      <dgm:prSet/>
      <dgm:spPr/>
      <dgm:t>
        <a:bodyPr/>
        <a:lstStyle/>
        <a:p>
          <a:endParaRPr lang="en-US"/>
        </a:p>
      </dgm:t>
    </dgm:pt>
    <dgm:pt modelId="{9CF3A58C-3AC1-415F-9A45-CFCD2876734C}">
      <dgm:prSet/>
      <dgm:spPr/>
      <dgm:t>
        <a:bodyPr/>
        <a:lstStyle/>
        <a:p>
          <a:r>
            <a:rPr lang="en-IN" b="0" i="0"/>
            <a:t>Data Methodology</a:t>
          </a:r>
          <a:endParaRPr lang="en-US"/>
        </a:p>
      </dgm:t>
    </dgm:pt>
    <dgm:pt modelId="{A713BD54-99ED-462E-9B78-E0980F593EE7}" type="parTrans" cxnId="{BBE74CE6-ACA5-4557-A60E-C5B763B223A1}">
      <dgm:prSet/>
      <dgm:spPr/>
      <dgm:t>
        <a:bodyPr/>
        <a:lstStyle/>
        <a:p>
          <a:endParaRPr lang="en-US"/>
        </a:p>
      </dgm:t>
    </dgm:pt>
    <dgm:pt modelId="{5412836F-0D03-40B5-AAE2-FE36D3F9CC91}" type="sibTrans" cxnId="{BBE74CE6-ACA5-4557-A60E-C5B763B223A1}">
      <dgm:prSet/>
      <dgm:spPr/>
      <dgm:t>
        <a:bodyPr/>
        <a:lstStyle/>
        <a:p>
          <a:endParaRPr lang="en-US"/>
        </a:p>
      </dgm:t>
    </dgm:pt>
    <dgm:pt modelId="{F2D16312-BA2B-43CC-B02C-13178C049CE7}">
      <dgm:prSet/>
      <dgm:spPr/>
      <dgm:t>
        <a:bodyPr/>
        <a:lstStyle/>
        <a:p>
          <a:r>
            <a:rPr lang="en-IN" b="0" i="0"/>
            <a:t>Models </a:t>
          </a:r>
          <a:r>
            <a:rPr lang="en-IN" b="1" i="0"/>
            <a:t>				</a:t>
          </a:r>
          <a:endParaRPr lang="en-US"/>
        </a:p>
      </dgm:t>
    </dgm:pt>
    <dgm:pt modelId="{D0494338-F0AA-443E-94A9-AB078E258D51}" type="parTrans" cxnId="{EB5D53CE-F6A4-46C4-AD9B-C3694582F1BC}">
      <dgm:prSet/>
      <dgm:spPr/>
      <dgm:t>
        <a:bodyPr/>
        <a:lstStyle/>
        <a:p>
          <a:endParaRPr lang="en-US"/>
        </a:p>
      </dgm:t>
    </dgm:pt>
    <dgm:pt modelId="{711E384F-A50B-498B-9719-0E8850E11F6C}" type="sibTrans" cxnId="{EB5D53CE-F6A4-46C4-AD9B-C3694582F1BC}">
      <dgm:prSet/>
      <dgm:spPr/>
      <dgm:t>
        <a:bodyPr/>
        <a:lstStyle/>
        <a:p>
          <a:endParaRPr lang="en-US"/>
        </a:p>
      </dgm:t>
    </dgm:pt>
    <dgm:pt modelId="{7B83C02F-2977-4F71-88D4-BFD06C78A5E9}" type="pres">
      <dgm:prSet presAssocID="{D5A82D69-6FBD-4B6A-ABDB-B200BC08CECB}" presName="linear" presStyleCnt="0">
        <dgm:presLayoutVars>
          <dgm:animLvl val="lvl"/>
          <dgm:resizeHandles val="exact"/>
        </dgm:presLayoutVars>
      </dgm:prSet>
      <dgm:spPr/>
    </dgm:pt>
    <dgm:pt modelId="{8C15A047-D05E-492C-BDE0-6B9A1741544D}" type="pres">
      <dgm:prSet presAssocID="{D9D13C11-5597-4AC4-851F-861B520E0B0F}" presName="parentText" presStyleLbl="node1" presStyleIdx="0" presStyleCnt="6">
        <dgm:presLayoutVars>
          <dgm:chMax val="0"/>
          <dgm:bulletEnabled val="1"/>
        </dgm:presLayoutVars>
      </dgm:prSet>
      <dgm:spPr/>
    </dgm:pt>
    <dgm:pt modelId="{E1E39E85-C1D5-4A7F-B482-0F401F06E13E}" type="pres">
      <dgm:prSet presAssocID="{4DFADCBA-2B22-4140-A1DE-97E5424DFC21}" presName="spacer" presStyleCnt="0"/>
      <dgm:spPr/>
    </dgm:pt>
    <dgm:pt modelId="{64433929-C8E6-4C1A-AC11-0D3BD3B14309}" type="pres">
      <dgm:prSet presAssocID="{1C39ECB7-9F9B-498F-B2E6-7CE2F89672D9}" presName="parentText" presStyleLbl="node1" presStyleIdx="1" presStyleCnt="6">
        <dgm:presLayoutVars>
          <dgm:chMax val="0"/>
          <dgm:bulletEnabled val="1"/>
        </dgm:presLayoutVars>
      </dgm:prSet>
      <dgm:spPr/>
    </dgm:pt>
    <dgm:pt modelId="{3A0354F8-F35E-420B-AF3B-9C6A80ED7CFB}" type="pres">
      <dgm:prSet presAssocID="{5FC7607D-5180-4F0E-A1EF-F80B90E515AB}" presName="spacer" presStyleCnt="0"/>
      <dgm:spPr/>
    </dgm:pt>
    <dgm:pt modelId="{38DFE049-D96A-4F8C-B324-CAD2A6C10263}" type="pres">
      <dgm:prSet presAssocID="{8FC55022-D0D1-492C-84A6-850FE3F2E682}" presName="parentText" presStyleLbl="node1" presStyleIdx="2" presStyleCnt="6">
        <dgm:presLayoutVars>
          <dgm:chMax val="0"/>
          <dgm:bulletEnabled val="1"/>
        </dgm:presLayoutVars>
      </dgm:prSet>
      <dgm:spPr/>
    </dgm:pt>
    <dgm:pt modelId="{2209F7B8-7EDC-413E-AEAD-9B06E2816F16}" type="pres">
      <dgm:prSet presAssocID="{FC603470-4EAE-4C58-9BF2-852B66BE8566}" presName="spacer" presStyleCnt="0"/>
      <dgm:spPr/>
    </dgm:pt>
    <dgm:pt modelId="{D995DC08-ED5D-4F7B-A3E1-A4FDB0E85ECC}" type="pres">
      <dgm:prSet presAssocID="{4375461F-8900-4FAD-850A-2D34B4657FCA}" presName="parentText" presStyleLbl="node1" presStyleIdx="3" presStyleCnt="6">
        <dgm:presLayoutVars>
          <dgm:chMax val="0"/>
          <dgm:bulletEnabled val="1"/>
        </dgm:presLayoutVars>
      </dgm:prSet>
      <dgm:spPr/>
    </dgm:pt>
    <dgm:pt modelId="{D13B322C-6DF7-4855-A300-7052D649A6FB}" type="pres">
      <dgm:prSet presAssocID="{72BD1CD3-D40F-46D5-9C85-4BE64E94BF53}" presName="spacer" presStyleCnt="0"/>
      <dgm:spPr/>
    </dgm:pt>
    <dgm:pt modelId="{5B6C1B82-854B-45FE-8B48-BA1F827BD6F1}" type="pres">
      <dgm:prSet presAssocID="{72BAFC5C-5D85-464A-A367-025268D2B2EC}" presName="parentText" presStyleLbl="node1" presStyleIdx="4" presStyleCnt="6">
        <dgm:presLayoutVars>
          <dgm:chMax val="0"/>
          <dgm:bulletEnabled val="1"/>
        </dgm:presLayoutVars>
      </dgm:prSet>
      <dgm:spPr/>
    </dgm:pt>
    <dgm:pt modelId="{69749F60-ACE4-41DA-816C-BF9AB9271711}" type="pres">
      <dgm:prSet presAssocID="{EFCF3DD0-87D7-4A60-BE31-A86DA1F7A62A}" presName="spacer" presStyleCnt="0"/>
      <dgm:spPr/>
    </dgm:pt>
    <dgm:pt modelId="{827C78DB-A076-48BE-85E8-3B9A00D9F577}" type="pres">
      <dgm:prSet presAssocID="{95A8DCFB-F801-4F61-B3AD-5ACF48AA5B19}" presName="parentText" presStyleLbl="node1" presStyleIdx="5" presStyleCnt="6">
        <dgm:presLayoutVars>
          <dgm:chMax val="0"/>
          <dgm:bulletEnabled val="1"/>
        </dgm:presLayoutVars>
      </dgm:prSet>
      <dgm:spPr/>
    </dgm:pt>
    <dgm:pt modelId="{F6B537DD-1F7E-46C0-84A2-93C358780C83}" type="pres">
      <dgm:prSet presAssocID="{95A8DCFB-F801-4F61-B3AD-5ACF48AA5B19}" presName="childText" presStyleLbl="revTx" presStyleIdx="0" presStyleCnt="1">
        <dgm:presLayoutVars>
          <dgm:bulletEnabled val="1"/>
        </dgm:presLayoutVars>
      </dgm:prSet>
      <dgm:spPr/>
    </dgm:pt>
  </dgm:ptLst>
  <dgm:cxnLst>
    <dgm:cxn modelId="{6E822601-9075-4758-BB0F-7BCE589B8533}" srcId="{D5A82D69-6FBD-4B6A-ABDB-B200BC08CECB}" destId="{8FC55022-D0D1-492C-84A6-850FE3F2E682}" srcOrd="2" destOrd="0" parTransId="{84A3AB06-EB84-4A3C-9EFD-1398144D0AC7}" sibTransId="{FC603470-4EAE-4C58-9BF2-852B66BE8566}"/>
    <dgm:cxn modelId="{A2418F21-67FF-486F-B17A-A22D0FC1FB53}" type="presOf" srcId="{1C39ECB7-9F9B-498F-B2E6-7CE2F89672D9}" destId="{64433929-C8E6-4C1A-AC11-0D3BD3B14309}" srcOrd="0" destOrd="0" presId="urn:microsoft.com/office/officeart/2005/8/layout/vList2"/>
    <dgm:cxn modelId="{BEBA3B2D-3CA0-460C-B4A6-FB81BB2A85FA}" srcId="{D5A82D69-6FBD-4B6A-ABDB-B200BC08CECB}" destId="{95A8DCFB-F801-4F61-B3AD-5ACF48AA5B19}" srcOrd="5" destOrd="0" parTransId="{48A320A2-0C7A-403C-8D79-3624515B4B96}" sibTransId="{C86E6873-CC58-4AC2-898D-40B90AE66B62}"/>
    <dgm:cxn modelId="{8D721231-25ED-401B-828D-5A388C810541}" type="presOf" srcId="{9CF3A58C-3AC1-415F-9A45-CFCD2876734C}" destId="{F6B537DD-1F7E-46C0-84A2-93C358780C83}" srcOrd="0" destOrd="1" presId="urn:microsoft.com/office/officeart/2005/8/layout/vList2"/>
    <dgm:cxn modelId="{FEA84848-DF15-4B59-B53A-25F1088DFE54}" type="presOf" srcId="{ED2B72B4-F2CD-4C44-80B9-2A6E011E3B41}" destId="{F6B537DD-1F7E-46C0-84A2-93C358780C83}" srcOrd="0" destOrd="0" presId="urn:microsoft.com/office/officeart/2005/8/layout/vList2"/>
    <dgm:cxn modelId="{F4C4DC6E-FB1D-4E07-95BE-9888C760D2E2}" srcId="{95A8DCFB-F801-4F61-B3AD-5ACF48AA5B19}" destId="{ED2B72B4-F2CD-4C44-80B9-2A6E011E3B41}" srcOrd="0" destOrd="0" parTransId="{7A956BE8-DCA1-4784-B419-B575483A6D47}" sibTransId="{8B85DB70-D841-4D90-98A1-94B02FB17B40}"/>
    <dgm:cxn modelId="{166E2976-605E-4FC2-83A3-EEC1D9DD255D}" type="presOf" srcId="{8FC55022-D0D1-492C-84A6-850FE3F2E682}" destId="{38DFE049-D96A-4F8C-B324-CAD2A6C10263}" srcOrd="0" destOrd="0" presId="urn:microsoft.com/office/officeart/2005/8/layout/vList2"/>
    <dgm:cxn modelId="{1C979681-6290-4109-87C8-D1D7E0084ABA}" srcId="{D5A82D69-6FBD-4B6A-ABDB-B200BC08CECB}" destId="{72BAFC5C-5D85-464A-A367-025268D2B2EC}" srcOrd="4" destOrd="0" parTransId="{D59D3654-9500-4CAF-A1A9-63E710C6AB9A}" sibTransId="{EFCF3DD0-87D7-4A60-BE31-A86DA1F7A62A}"/>
    <dgm:cxn modelId="{B81C0688-D051-4DD0-AB2F-6BBF1B207D78}" srcId="{D5A82D69-6FBD-4B6A-ABDB-B200BC08CECB}" destId="{D9D13C11-5597-4AC4-851F-861B520E0B0F}" srcOrd="0" destOrd="0" parTransId="{CA1758B2-0D9E-4045-B6C2-48A913249820}" sibTransId="{4DFADCBA-2B22-4140-A1DE-97E5424DFC21}"/>
    <dgm:cxn modelId="{6CA12D92-8680-4F80-A34E-EA022AD0E549}" srcId="{D5A82D69-6FBD-4B6A-ABDB-B200BC08CECB}" destId="{1C39ECB7-9F9B-498F-B2E6-7CE2F89672D9}" srcOrd="1" destOrd="0" parTransId="{CEB989FE-AC4A-4954-BA6B-281786333553}" sibTransId="{5FC7607D-5180-4F0E-A1EF-F80B90E515AB}"/>
    <dgm:cxn modelId="{B42C4594-814D-403D-9574-82FC66DCB4DC}" type="presOf" srcId="{72BAFC5C-5D85-464A-A367-025268D2B2EC}" destId="{5B6C1B82-854B-45FE-8B48-BA1F827BD6F1}" srcOrd="0" destOrd="0" presId="urn:microsoft.com/office/officeart/2005/8/layout/vList2"/>
    <dgm:cxn modelId="{B34B2998-B707-432E-9754-C0582B26212F}" type="presOf" srcId="{95A8DCFB-F801-4F61-B3AD-5ACF48AA5B19}" destId="{827C78DB-A076-48BE-85E8-3B9A00D9F577}" srcOrd="0" destOrd="0" presId="urn:microsoft.com/office/officeart/2005/8/layout/vList2"/>
    <dgm:cxn modelId="{A8920DA4-8520-4DE6-9B42-FCAB19F37CD9}" type="presOf" srcId="{F2D16312-BA2B-43CC-B02C-13178C049CE7}" destId="{F6B537DD-1F7E-46C0-84A2-93C358780C83}" srcOrd="0" destOrd="2" presId="urn:microsoft.com/office/officeart/2005/8/layout/vList2"/>
    <dgm:cxn modelId="{E6D428B3-0DCE-4845-8285-A8DDAE5F176C}" type="presOf" srcId="{D5A82D69-6FBD-4B6A-ABDB-B200BC08CECB}" destId="{7B83C02F-2977-4F71-88D4-BFD06C78A5E9}" srcOrd="0" destOrd="0" presId="urn:microsoft.com/office/officeart/2005/8/layout/vList2"/>
    <dgm:cxn modelId="{C81C60BC-B737-42B4-9911-C69A8A56204B}" srcId="{D5A82D69-6FBD-4B6A-ABDB-B200BC08CECB}" destId="{4375461F-8900-4FAD-850A-2D34B4657FCA}" srcOrd="3" destOrd="0" parTransId="{FB08B5C9-E9F3-47CC-97B0-5536FFF8F350}" sibTransId="{72BD1CD3-D40F-46D5-9C85-4BE64E94BF53}"/>
    <dgm:cxn modelId="{BE2626C0-ED07-4E28-9C03-26A4067F47A8}" type="presOf" srcId="{D9D13C11-5597-4AC4-851F-861B520E0B0F}" destId="{8C15A047-D05E-492C-BDE0-6B9A1741544D}" srcOrd="0" destOrd="0" presId="urn:microsoft.com/office/officeart/2005/8/layout/vList2"/>
    <dgm:cxn modelId="{EB5D53CE-F6A4-46C4-AD9B-C3694582F1BC}" srcId="{95A8DCFB-F801-4F61-B3AD-5ACF48AA5B19}" destId="{F2D16312-BA2B-43CC-B02C-13178C049CE7}" srcOrd="2" destOrd="0" parTransId="{D0494338-F0AA-443E-94A9-AB078E258D51}" sibTransId="{711E384F-A50B-498B-9719-0E8850E11F6C}"/>
    <dgm:cxn modelId="{BBE74CE6-ACA5-4557-A60E-C5B763B223A1}" srcId="{95A8DCFB-F801-4F61-B3AD-5ACF48AA5B19}" destId="{9CF3A58C-3AC1-415F-9A45-CFCD2876734C}" srcOrd="1" destOrd="0" parTransId="{A713BD54-99ED-462E-9B78-E0980F593EE7}" sibTransId="{5412836F-0D03-40B5-AAE2-FE36D3F9CC91}"/>
    <dgm:cxn modelId="{CD075DEA-BFB9-4D57-87A9-B845FEB9082E}" type="presOf" srcId="{4375461F-8900-4FAD-850A-2D34B4657FCA}" destId="{D995DC08-ED5D-4F7B-A3E1-A4FDB0E85ECC}" srcOrd="0" destOrd="0" presId="urn:microsoft.com/office/officeart/2005/8/layout/vList2"/>
    <dgm:cxn modelId="{80672F57-D1B5-4F2F-89C9-F42A03D145FA}" type="presParOf" srcId="{7B83C02F-2977-4F71-88D4-BFD06C78A5E9}" destId="{8C15A047-D05E-492C-BDE0-6B9A1741544D}" srcOrd="0" destOrd="0" presId="urn:microsoft.com/office/officeart/2005/8/layout/vList2"/>
    <dgm:cxn modelId="{275C27AA-09F0-453F-8805-FB595356E92D}" type="presParOf" srcId="{7B83C02F-2977-4F71-88D4-BFD06C78A5E9}" destId="{E1E39E85-C1D5-4A7F-B482-0F401F06E13E}" srcOrd="1" destOrd="0" presId="urn:microsoft.com/office/officeart/2005/8/layout/vList2"/>
    <dgm:cxn modelId="{C7F0C370-942B-4B55-AD3E-0F17F296D5B0}" type="presParOf" srcId="{7B83C02F-2977-4F71-88D4-BFD06C78A5E9}" destId="{64433929-C8E6-4C1A-AC11-0D3BD3B14309}" srcOrd="2" destOrd="0" presId="urn:microsoft.com/office/officeart/2005/8/layout/vList2"/>
    <dgm:cxn modelId="{3C6798DC-4C19-4089-994A-5C8BEB61FBA9}" type="presParOf" srcId="{7B83C02F-2977-4F71-88D4-BFD06C78A5E9}" destId="{3A0354F8-F35E-420B-AF3B-9C6A80ED7CFB}" srcOrd="3" destOrd="0" presId="urn:microsoft.com/office/officeart/2005/8/layout/vList2"/>
    <dgm:cxn modelId="{20F520F3-2E5F-4E1D-8B03-5BE4F8939D06}" type="presParOf" srcId="{7B83C02F-2977-4F71-88D4-BFD06C78A5E9}" destId="{38DFE049-D96A-4F8C-B324-CAD2A6C10263}" srcOrd="4" destOrd="0" presId="urn:microsoft.com/office/officeart/2005/8/layout/vList2"/>
    <dgm:cxn modelId="{7DAF895B-DDD4-4804-86C8-6153B786B70C}" type="presParOf" srcId="{7B83C02F-2977-4F71-88D4-BFD06C78A5E9}" destId="{2209F7B8-7EDC-413E-AEAD-9B06E2816F16}" srcOrd="5" destOrd="0" presId="urn:microsoft.com/office/officeart/2005/8/layout/vList2"/>
    <dgm:cxn modelId="{24AB7BA7-5DEC-404E-BB85-D673A24847F2}" type="presParOf" srcId="{7B83C02F-2977-4F71-88D4-BFD06C78A5E9}" destId="{D995DC08-ED5D-4F7B-A3E1-A4FDB0E85ECC}" srcOrd="6" destOrd="0" presId="urn:microsoft.com/office/officeart/2005/8/layout/vList2"/>
    <dgm:cxn modelId="{B23CC4E6-02B8-4A9A-8EFD-6AB8FF941AAA}" type="presParOf" srcId="{7B83C02F-2977-4F71-88D4-BFD06C78A5E9}" destId="{D13B322C-6DF7-4855-A300-7052D649A6FB}" srcOrd="7" destOrd="0" presId="urn:microsoft.com/office/officeart/2005/8/layout/vList2"/>
    <dgm:cxn modelId="{F727EECB-DA1A-461F-B69F-14E6BCA43790}" type="presParOf" srcId="{7B83C02F-2977-4F71-88D4-BFD06C78A5E9}" destId="{5B6C1B82-854B-45FE-8B48-BA1F827BD6F1}" srcOrd="8" destOrd="0" presId="urn:microsoft.com/office/officeart/2005/8/layout/vList2"/>
    <dgm:cxn modelId="{C417511E-5690-4700-AA6A-2318B5D4CB19}" type="presParOf" srcId="{7B83C02F-2977-4F71-88D4-BFD06C78A5E9}" destId="{69749F60-ACE4-41DA-816C-BF9AB9271711}" srcOrd="9" destOrd="0" presId="urn:microsoft.com/office/officeart/2005/8/layout/vList2"/>
    <dgm:cxn modelId="{6AB38526-76B9-48E0-B905-1303A88D6989}" type="presParOf" srcId="{7B83C02F-2977-4F71-88D4-BFD06C78A5E9}" destId="{827C78DB-A076-48BE-85E8-3B9A00D9F577}" srcOrd="10" destOrd="0" presId="urn:microsoft.com/office/officeart/2005/8/layout/vList2"/>
    <dgm:cxn modelId="{2F3E4280-E3A9-4E2B-9950-A9A763AE8BAB}" type="presParOf" srcId="{7B83C02F-2977-4F71-88D4-BFD06C78A5E9}" destId="{F6B537DD-1F7E-46C0-84A2-93C358780C83}" srcOrd="1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853CC3-48C2-4F1B-8C22-F4825D3D2449}"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26892CBB-D446-43F5-B5E9-BFCEC7E41828}">
      <dgm:prSet/>
      <dgm:spPr/>
      <dgm:t>
        <a:bodyPr/>
        <a:lstStyle/>
        <a:p>
          <a:r>
            <a:rPr lang="en-IN" b="0" i="0"/>
            <a:t>Finnex is a leading financial service provider based out of Florida, US. It offers a wide range of products and business services to customers through different channels, ranging from in-person banking and ATMs to online banking. Over the last few years, Finnex has observed that a significantly large number of unauthorized transactions are being made, due to which the bank has been facing a huge revenue and profitability crisis. </a:t>
          </a:r>
          <a:endParaRPr lang="en-US"/>
        </a:p>
      </dgm:t>
    </dgm:pt>
    <dgm:pt modelId="{9BE5F41E-8132-4F43-AB15-A8A72F9C6AE0}" type="parTrans" cxnId="{39FC39F3-55F6-4A13-AAFA-F83B3935D4AF}">
      <dgm:prSet/>
      <dgm:spPr/>
      <dgm:t>
        <a:bodyPr/>
        <a:lstStyle/>
        <a:p>
          <a:endParaRPr lang="en-US"/>
        </a:p>
      </dgm:t>
    </dgm:pt>
    <dgm:pt modelId="{EDE2C19B-82EB-46B2-9964-16A9434EFB16}" type="sibTrans" cxnId="{39FC39F3-55F6-4A13-AAFA-F83B3935D4AF}">
      <dgm:prSet/>
      <dgm:spPr/>
      <dgm:t>
        <a:bodyPr/>
        <a:lstStyle/>
        <a:p>
          <a:endParaRPr lang="en-US"/>
        </a:p>
      </dgm:t>
    </dgm:pt>
    <dgm:pt modelId="{AE4466EF-38CA-4F90-8C7E-5352C707A50D}">
      <dgm:prSet/>
      <dgm:spPr/>
      <dgm:t>
        <a:bodyPr/>
        <a:lstStyle/>
        <a:p>
          <a:r>
            <a:rPr lang="en-US" b="0" i="0"/>
            <a:t>Numerous clients have been dissatisfied with the unlawful use of their credit or debit cards. It has been revealed that fraudsters access numerous cardholders' private and sensitive information through stolen or lost cards. Skimming, modifying real credit cards, and using fake cards are further examples of fraudulent transactions.</a:t>
          </a:r>
          <a:endParaRPr lang="en-US"/>
        </a:p>
      </dgm:t>
    </dgm:pt>
    <dgm:pt modelId="{53757D48-BE52-4AA4-86C8-74049FF84C3E}" type="parTrans" cxnId="{5E377D33-A8DA-44AC-9C4F-9AAAB890BFD8}">
      <dgm:prSet/>
      <dgm:spPr/>
      <dgm:t>
        <a:bodyPr/>
        <a:lstStyle/>
        <a:p>
          <a:endParaRPr lang="en-US"/>
        </a:p>
      </dgm:t>
    </dgm:pt>
    <dgm:pt modelId="{DE15284A-F2B1-497D-BE7D-34565F8F9308}" type="sibTrans" cxnId="{5E377D33-A8DA-44AC-9C4F-9AAAB890BFD8}">
      <dgm:prSet/>
      <dgm:spPr/>
      <dgm:t>
        <a:bodyPr/>
        <a:lstStyle/>
        <a:p>
          <a:endParaRPr lang="en-US"/>
        </a:p>
      </dgm:t>
    </dgm:pt>
    <dgm:pt modelId="{74F4DFE9-4E0B-4281-99DB-B949264FBE3C}">
      <dgm:prSet/>
      <dgm:spPr/>
      <dgm:t>
        <a:bodyPr/>
        <a:lstStyle/>
        <a:p>
          <a:r>
            <a:rPr lang="en-US" b="0" i="0"/>
            <a:t>Because they are ignorant of continuous credit card theft or do not constantly monitor their bank account activities, clients frequently learn about such fraudulent purchases using their cards fairly late. Due to the delay in filing complaints with Finnex, the bank suffers significant losses and must compensate the cardholders for those losses by the time the case is marked as fraudulent.</a:t>
          </a:r>
          <a:endParaRPr lang="en-US"/>
        </a:p>
      </dgm:t>
    </dgm:pt>
    <dgm:pt modelId="{6AD46CCE-F7BE-4CE3-9DD8-6ED7B566571B}" type="parTrans" cxnId="{B40F5848-8C7F-4A45-94E9-EF06AF45A6FA}">
      <dgm:prSet/>
      <dgm:spPr/>
      <dgm:t>
        <a:bodyPr/>
        <a:lstStyle/>
        <a:p>
          <a:endParaRPr lang="en-US"/>
        </a:p>
      </dgm:t>
    </dgm:pt>
    <dgm:pt modelId="{DA588D41-1024-46D9-BDDB-49DCA15E90C8}" type="sibTrans" cxnId="{B40F5848-8C7F-4A45-94E9-EF06AF45A6FA}">
      <dgm:prSet/>
      <dgm:spPr/>
      <dgm:t>
        <a:bodyPr/>
        <a:lstStyle/>
        <a:p>
          <a:endParaRPr lang="en-US"/>
        </a:p>
      </dgm:t>
    </dgm:pt>
    <dgm:pt modelId="{BFF265E3-D113-4261-92E1-C30BCC355243}" type="pres">
      <dgm:prSet presAssocID="{86853CC3-48C2-4F1B-8C22-F4825D3D2449}" presName="outerComposite" presStyleCnt="0">
        <dgm:presLayoutVars>
          <dgm:chMax val="5"/>
          <dgm:dir/>
          <dgm:resizeHandles val="exact"/>
        </dgm:presLayoutVars>
      </dgm:prSet>
      <dgm:spPr/>
    </dgm:pt>
    <dgm:pt modelId="{2592F10A-8260-4EF1-A834-90B3F436CC8F}" type="pres">
      <dgm:prSet presAssocID="{86853CC3-48C2-4F1B-8C22-F4825D3D2449}" presName="dummyMaxCanvas" presStyleCnt="0">
        <dgm:presLayoutVars/>
      </dgm:prSet>
      <dgm:spPr/>
    </dgm:pt>
    <dgm:pt modelId="{9AEE4366-6D7F-4982-A120-25DF93D22BB1}" type="pres">
      <dgm:prSet presAssocID="{86853CC3-48C2-4F1B-8C22-F4825D3D2449}" presName="ThreeNodes_1" presStyleLbl="node1" presStyleIdx="0" presStyleCnt="3">
        <dgm:presLayoutVars>
          <dgm:bulletEnabled val="1"/>
        </dgm:presLayoutVars>
      </dgm:prSet>
      <dgm:spPr/>
    </dgm:pt>
    <dgm:pt modelId="{5D69558C-7C16-481E-9CFE-DFE24DF6D316}" type="pres">
      <dgm:prSet presAssocID="{86853CC3-48C2-4F1B-8C22-F4825D3D2449}" presName="ThreeNodes_2" presStyleLbl="node1" presStyleIdx="1" presStyleCnt="3">
        <dgm:presLayoutVars>
          <dgm:bulletEnabled val="1"/>
        </dgm:presLayoutVars>
      </dgm:prSet>
      <dgm:spPr/>
    </dgm:pt>
    <dgm:pt modelId="{72513ED5-1CE7-45AD-B1F8-6A7077292A3E}" type="pres">
      <dgm:prSet presAssocID="{86853CC3-48C2-4F1B-8C22-F4825D3D2449}" presName="ThreeNodes_3" presStyleLbl="node1" presStyleIdx="2" presStyleCnt="3">
        <dgm:presLayoutVars>
          <dgm:bulletEnabled val="1"/>
        </dgm:presLayoutVars>
      </dgm:prSet>
      <dgm:spPr/>
    </dgm:pt>
    <dgm:pt modelId="{F8B4518C-7894-4382-98E8-D8A298F9974D}" type="pres">
      <dgm:prSet presAssocID="{86853CC3-48C2-4F1B-8C22-F4825D3D2449}" presName="ThreeConn_1-2" presStyleLbl="fgAccFollowNode1" presStyleIdx="0" presStyleCnt="2">
        <dgm:presLayoutVars>
          <dgm:bulletEnabled val="1"/>
        </dgm:presLayoutVars>
      </dgm:prSet>
      <dgm:spPr/>
    </dgm:pt>
    <dgm:pt modelId="{16E18FD5-EAAB-488B-A301-A11B41761C56}" type="pres">
      <dgm:prSet presAssocID="{86853CC3-48C2-4F1B-8C22-F4825D3D2449}" presName="ThreeConn_2-3" presStyleLbl="fgAccFollowNode1" presStyleIdx="1" presStyleCnt="2">
        <dgm:presLayoutVars>
          <dgm:bulletEnabled val="1"/>
        </dgm:presLayoutVars>
      </dgm:prSet>
      <dgm:spPr/>
    </dgm:pt>
    <dgm:pt modelId="{81F5BB24-EF48-42A6-BF7E-0D25BF9BD7A5}" type="pres">
      <dgm:prSet presAssocID="{86853CC3-48C2-4F1B-8C22-F4825D3D2449}" presName="ThreeNodes_1_text" presStyleLbl="node1" presStyleIdx="2" presStyleCnt="3">
        <dgm:presLayoutVars>
          <dgm:bulletEnabled val="1"/>
        </dgm:presLayoutVars>
      </dgm:prSet>
      <dgm:spPr/>
    </dgm:pt>
    <dgm:pt modelId="{94DB839C-E407-4E4D-8D75-477522B9C395}" type="pres">
      <dgm:prSet presAssocID="{86853CC3-48C2-4F1B-8C22-F4825D3D2449}" presName="ThreeNodes_2_text" presStyleLbl="node1" presStyleIdx="2" presStyleCnt="3">
        <dgm:presLayoutVars>
          <dgm:bulletEnabled val="1"/>
        </dgm:presLayoutVars>
      </dgm:prSet>
      <dgm:spPr/>
    </dgm:pt>
    <dgm:pt modelId="{5451276A-0B49-4BCD-8898-672A2091B4D2}" type="pres">
      <dgm:prSet presAssocID="{86853CC3-48C2-4F1B-8C22-F4825D3D2449}" presName="ThreeNodes_3_text" presStyleLbl="node1" presStyleIdx="2" presStyleCnt="3">
        <dgm:presLayoutVars>
          <dgm:bulletEnabled val="1"/>
        </dgm:presLayoutVars>
      </dgm:prSet>
      <dgm:spPr/>
    </dgm:pt>
  </dgm:ptLst>
  <dgm:cxnLst>
    <dgm:cxn modelId="{97E4610E-1832-48D2-86F3-9957212D2FE0}" type="presOf" srcId="{AE4466EF-38CA-4F90-8C7E-5352C707A50D}" destId="{94DB839C-E407-4E4D-8D75-477522B9C395}" srcOrd="1" destOrd="0" presId="urn:microsoft.com/office/officeart/2005/8/layout/vProcess5"/>
    <dgm:cxn modelId="{E5D3680F-A8E5-42E4-81BB-D40CADB48CE7}" type="presOf" srcId="{DE15284A-F2B1-497D-BE7D-34565F8F9308}" destId="{16E18FD5-EAAB-488B-A301-A11B41761C56}" srcOrd="0" destOrd="0" presId="urn:microsoft.com/office/officeart/2005/8/layout/vProcess5"/>
    <dgm:cxn modelId="{5E377D33-A8DA-44AC-9C4F-9AAAB890BFD8}" srcId="{86853CC3-48C2-4F1B-8C22-F4825D3D2449}" destId="{AE4466EF-38CA-4F90-8C7E-5352C707A50D}" srcOrd="1" destOrd="0" parTransId="{53757D48-BE52-4AA4-86C8-74049FF84C3E}" sibTransId="{DE15284A-F2B1-497D-BE7D-34565F8F9308}"/>
    <dgm:cxn modelId="{1D66275F-A448-4098-AF44-64B99EF774C7}" type="presOf" srcId="{26892CBB-D446-43F5-B5E9-BFCEC7E41828}" destId="{9AEE4366-6D7F-4982-A120-25DF93D22BB1}" srcOrd="0" destOrd="0" presId="urn:microsoft.com/office/officeart/2005/8/layout/vProcess5"/>
    <dgm:cxn modelId="{B40F5848-8C7F-4A45-94E9-EF06AF45A6FA}" srcId="{86853CC3-48C2-4F1B-8C22-F4825D3D2449}" destId="{74F4DFE9-4E0B-4281-99DB-B949264FBE3C}" srcOrd="2" destOrd="0" parTransId="{6AD46CCE-F7BE-4CE3-9DD8-6ED7B566571B}" sibTransId="{DA588D41-1024-46D9-BDDB-49DCA15E90C8}"/>
    <dgm:cxn modelId="{1745CC54-0F43-4947-9A36-DDB8B4E3C0FB}" type="presOf" srcId="{EDE2C19B-82EB-46B2-9964-16A9434EFB16}" destId="{F8B4518C-7894-4382-98E8-D8A298F9974D}" srcOrd="0" destOrd="0" presId="urn:microsoft.com/office/officeart/2005/8/layout/vProcess5"/>
    <dgm:cxn modelId="{3BBB94A9-E406-4320-ABB3-6EF62CB9C9F5}" type="presOf" srcId="{74F4DFE9-4E0B-4281-99DB-B949264FBE3C}" destId="{5451276A-0B49-4BCD-8898-672A2091B4D2}" srcOrd="1" destOrd="0" presId="urn:microsoft.com/office/officeart/2005/8/layout/vProcess5"/>
    <dgm:cxn modelId="{F7D773AE-A218-4CD0-AAD4-125AE3A32A23}" type="presOf" srcId="{26892CBB-D446-43F5-B5E9-BFCEC7E41828}" destId="{81F5BB24-EF48-42A6-BF7E-0D25BF9BD7A5}" srcOrd="1" destOrd="0" presId="urn:microsoft.com/office/officeart/2005/8/layout/vProcess5"/>
    <dgm:cxn modelId="{5FC34BB3-CC7C-40FB-BB21-51794782B3BD}" type="presOf" srcId="{86853CC3-48C2-4F1B-8C22-F4825D3D2449}" destId="{BFF265E3-D113-4261-92E1-C30BCC355243}" srcOrd="0" destOrd="0" presId="urn:microsoft.com/office/officeart/2005/8/layout/vProcess5"/>
    <dgm:cxn modelId="{0DF88FC1-70FE-4F2F-8BDF-E588544918C3}" type="presOf" srcId="{AE4466EF-38CA-4F90-8C7E-5352C707A50D}" destId="{5D69558C-7C16-481E-9CFE-DFE24DF6D316}" srcOrd="0" destOrd="0" presId="urn:microsoft.com/office/officeart/2005/8/layout/vProcess5"/>
    <dgm:cxn modelId="{7AD3B9DB-3EBB-4789-9214-1E7A4FC24A44}" type="presOf" srcId="{74F4DFE9-4E0B-4281-99DB-B949264FBE3C}" destId="{72513ED5-1CE7-45AD-B1F8-6A7077292A3E}" srcOrd="0" destOrd="0" presId="urn:microsoft.com/office/officeart/2005/8/layout/vProcess5"/>
    <dgm:cxn modelId="{39FC39F3-55F6-4A13-AAFA-F83B3935D4AF}" srcId="{86853CC3-48C2-4F1B-8C22-F4825D3D2449}" destId="{26892CBB-D446-43F5-B5E9-BFCEC7E41828}" srcOrd="0" destOrd="0" parTransId="{9BE5F41E-8132-4F43-AB15-A8A72F9C6AE0}" sibTransId="{EDE2C19B-82EB-46B2-9964-16A9434EFB16}"/>
    <dgm:cxn modelId="{E20BE72A-F3A8-4697-B3D6-F1AFE3431219}" type="presParOf" srcId="{BFF265E3-D113-4261-92E1-C30BCC355243}" destId="{2592F10A-8260-4EF1-A834-90B3F436CC8F}" srcOrd="0" destOrd="0" presId="urn:microsoft.com/office/officeart/2005/8/layout/vProcess5"/>
    <dgm:cxn modelId="{6594F555-ACBF-46BA-A00F-0C607F6281A5}" type="presParOf" srcId="{BFF265E3-D113-4261-92E1-C30BCC355243}" destId="{9AEE4366-6D7F-4982-A120-25DF93D22BB1}" srcOrd="1" destOrd="0" presId="urn:microsoft.com/office/officeart/2005/8/layout/vProcess5"/>
    <dgm:cxn modelId="{C2F4B8B5-0DA1-4765-8E45-B1BF8EA046EB}" type="presParOf" srcId="{BFF265E3-D113-4261-92E1-C30BCC355243}" destId="{5D69558C-7C16-481E-9CFE-DFE24DF6D316}" srcOrd="2" destOrd="0" presId="urn:microsoft.com/office/officeart/2005/8/layout/vProcess5"/>
    <dgm:cxn modelId="{AF303919-61BB-465C-80B5-D0F7DB8C1D88}" type="presParOf" srcId="{BFF265E3-D113-4261-92E1-C30BCC355243}" destId="{72513ED5-1CE7-45AD-B1F8-6A7077292A3E}" srcOrd="3" destOrd="0" presId="urn:microsoft.com/office/officeart/2005/8/layout/vProcess5"/>
    <dgm:cxn modelId="{696D2771-B2B8-4B55-8459-FBC3792B6524}" type="presParOf" srcId="{BFF265E3-D113-4261-92E1-C30BCC355243}" destId="{F8B4518C-7894-4382-98E8-D8A298F9974D}" srcOrd="4" destOrd="0" presId="urn:microsoft.com/office/officeart/2005/8/layout/vProcess5"/>
    <dgm:cxn modelId="{2B054B71-F405-4936-A970-A89018F2301C}" type="presParOf" srcId="{BFF265E3-D113-4261-92E1-C30BCC355243}" destId="{16E18FD5-EAAB-488B-A301-A11B41761C56}" srcOrd="5" destOrd="0" presId="urn:microsoft.com/office/officeart/2005/8/layout/vProcess5"/>
    <dgm:cxn modelId="{76EC2F12-4375-42DA-B4E8-66C3E47B9D0F}" type="presParOf" srcId="{BFF265E3-D113-4261-92E1-C30BCC355243}" destId="{81F5BB24-EF48-42A6-BF7E-0D25BF9BD7A5}" srcOrd="6" destOrd="0" presId="urn:microsoft.com/office/officeart/2005/8/layout/vProcess5"/>
    <dgm:cxn modelId="{BF001682-7D82-41BD-82A9-39892259E4B2}" type="presParOf" srcId="{BFF265E3-D113-4261-92E1-C30BCC355243}" destId="{94DB839C-E407-4E4D-8D75-477522B9C395}" srcOrd="7" destOrd="0" presId="urn:microsoft.com/office/officeart/2005/8/layout/vProcess5"/>
    <dgm:cxn modelId="{416C562F-8382-4074-9BF1-43A1C9B93A4D}" type="presParOf" srcId="{BFF265E3-D113-4261-92E1-C30BCC355243}" destId="{5451276A-0B49-4BCD-8898-672A2091B4D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7C0584-9D7D-4A98-80A8-EC91A80AC7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28A47F-51C5-45F2-A9F4-5718F6455CD7}">
      <dgm:prSet/>
      <dgm:spPr/>
      <dgm:t>
        <a:bodyPr/>
        <a:lstStyle/>
        <a:p>
          <a:r>
            <a:rPr lang="en-IN"/>
            <a:t>The dataset is highly imbalanced with positive class (frauds) accounting </a:t>
          </a:r>
          <a:r>
            <a:rPr lang="en-IN" b="1"/>
            <a:t>for 0.521% </a:t>
          </a:r>
          <a:r>
            <a:rPr lang="en-IN"/>
            <a:t>of the total transactions. This is a case of Minority class problem.</a:t>
          </a:r>
          <a:endParaRPr lang="en-US"/>
        </a:p>
      </dgm:t>
    </dgm:pt>
    <dgm:pt modelId="{B6F2B160-C37B-4C6F-A2FC-F521291B8733}" type="parTrans" cxnId="{64B0B817-BA01-4EC8-8123-C7FD89944EBD}">
      <dgm:prSet/>
      <dgm:spPr/>
      <dgm:t>
        <a:bodyPr/>
        <a:lstStyle/>
        <a:p>
          <a:endParaRPr lang="en-US"/>
        </a:p>
      </dgm:t>
    </dgm:pt>
    <dgm:pt modelId="{96288743-1494-4B16-AEF6-EB597986F14F}" type="sibTrans" cxnId="{64B0B817-BA01-4EC8-8123-C7FD89944EBD}">
      <dgm:prSet/>
      <dgm:spPr/>
      <dgm:t>
        <a:bodyPr/>
        <a:lstStyle/>
        <a:p>
          <a:endParaRPr lang="en-US"/>
        </a:p>
      </dgm:t>
    </dgm:pt>
    <dgm:pt modelId="{8E383723-0D5E-477D-8CF8-3014DE696AA4}">
      <dgm:prSet/>
      <dgm:spPr/>
      <dgm:t>
        <a:bodyPr/>
        <a:lstStyle/>
        <a:p>
          <a:r>
            <a:rPr lang="en-IN"/>
            <a:t>The </a:t>
          </a:r>
          <a:r>
            <a:rPr lang="en-IN" b="1"/>
            <a:t>‘is_fraud’ </a:t>
          </a:r>
          <a:r>
            <a:rPr lang="en-IN"/>
            <a:t>column represents the target variable. It takes the  value 1 in case of a fraudulent transaction and 0 otherwise.</a:t>
          </a:r>
          <a:endParaRPr lang="en-US"/>
        </a:p>
      </dgm:t>
    </dgm:pt>
    <dgm:pt modelId="{E453C2A3-42BF-478F-9345-903186AF1D88}" type="parTrans" cxnId="{796FE5E7-36C0-4516-89BF-9C7AC1DD8F66}">
      <dgm:prSet/>
      <dgm:spPr/>
      <dgm:t>
        <a:bodyPr/>
        <a:lstStyle/>
        <a:p>
          <a:endParaRPr lang="en-US"/>
        </a:p>
      </dgm:t>
    </dgm:pt>
    <dgm:pt modelId="{43D4B19C-E492-437A-AEC0-B08ACAE43CF2}" type="sibTrans" cxnId="{796FE5E7-36C0-4516-89BF-9C7AC1DD8F66}">
      <dgm:prSet/>
      <dgm:spPr/>
      <dgm:t>
        <a:bodyPr/>
        <a:lstStyle/>
        <a:p>
          <a:endParaRPr lang="en-US"/>
        </a:p>
      </dgm:t>
    </dgm:pt>
    <dgm:pt modelId="{4A597927-0E79-40B6-838D-9BFA8ED23661}">
      <dgm:prSet/>
      <dgm:spPr/>
      <dgm:t>
        <a:bodyPr/>
        <a:lstStyle/>
        <a:p>
          <a:r>
            <a:rPr lang="en-IN"/>
            <a:t>The imbalance in the target variable is mitigated using Sampling techniques such as</a:t>
          </a:r>
          <a:r>
            <a:rPr lang="en-IN" b="1"/>
            <a:t> SMOTE </a:t>
          </a:r>
          <a:r>
            <a:rPr lang="en-IN"/>
            <a:t>and </a:t>
          </a:r>
          <a:r>
            <a:rPr lang="en-IN" b="1"/>
            <a:t>ADASYN.</a:t>
          </a:r>
          <a:endParaRPr lang="en-US"/>
        </a:p>
      </dgm:t>
    </dgm:pt>
    <dgm:pt modelId="{805970BC-228E-430B-867A-B597F98FD086}" type="parTrans" cxnId="{AF3F0C5F-F5A3-44FF-B67C-92DE6F1BEBF9}">
      <dgm:prSet/>
      <dgm:spPr/>
      <dgm:t>
        <a:bodyPr/>
        <a:lstStyle/>
        <a:p>
          <a:endParaRPr lang="en-US"/>
        </a:p>
      </dgm:t>
    </dgm:pt>
    <dgm:pt modelId="{E8F8F65C-50E4-4696-AF77-B8454EC6903B}" type="sibTrans" cxnId="{AF3F0C5F-F5A3-44FF-B67C-92DE6F1BEBF9}">
      <dgm:prSet/>
      <dgm:spPr/>
      <dgm:t>
        <a:bodyPr/>
        <a:lstStyle/>
        <a:p>
          <a:endParaRPr lang="en-US"/>
        </a:p>
      </dgm:t>
    </dgm:pt>
    <dgm:pt modelId="{E7253740-F3C5-43BA-BCA9-EDD548EFB531}" type="pres">
      <dgm:prSet presAssocID="{0D7C0584-9D7D-4A98-80A8-EC91A80AC72A}" presName="linear" presStyleCnt="0">
        <dgm:presLayoutVars>
          <dgm:animLvl val="lvl"/>
          <dgm:resizeHandles val="exact"/>
        </dgm:presLayoutVars>
      </dgm:prSet>
      <dgm:spPr/>
    </dgm:pt>
    <dgm:pt modelId="{FF5CAC73-5AB9-4D2B-A56A-8E2A6979B3AA}" type="pres">
      <dgm:prSet presAssocID="{BC28A47F-51C5-45F2-A9F4-5718F6455CD7}" presName="parentText" presStyleLbl="node1" presStyleIdx="0" presStyleCnt="3">
        <dgm:presLayoutVars>
          <dgm:chMax val="0"/>
          <dgm:bulletEnabled val="1"/>
        </dgm:presLayoutVars>
      </dgm:prSet>
      <dgm:spPr/>
    </dgm:pt>
    <dgm:pt modelId="{5D46366F-3CDD-4F49-A7D0-C98EB7707253}" type="pres">
      <dgm:prSet presAssocID="{96288743-1494-4B16-AEF6-EB597986F14F}" presName="spacer" presStyleCnt="0"/>
      <dgm:spPr/>
    </dgm:pt>
    <dgm:pt modelId="{27F2D8B9-5008-4AA9-931A-D864F9E4F716}" type="pres">
      <dgm:prSet presAssocID="{8E383723-0D5E-477D-8CF8-3014DE696AA4}" presName="parentText" presStyleLbl="node1" presStyleIdx="1" presStyleCnt="3">
        <dgm:presLayoutVars>
          <dgm:chMax val="0"/>
          <dgm:bulletEnabled val="1"/>
        </dgm:presLayoutVars>
      </dgm:prSet>
      <dgm:spPr/>
    </dgm:pt>
    <dgm:pt modelId="{1EF9C469-6224-40D0-81E8-BD9C94122F83}" type="pres">
      <dgm:prSet presAssocID="{43D4B19C-E492-437A-AEC0-B08ACAE43CF2}" presName="spacer" presStyleCnt="0"/>
      <dgm:spPr/>
    </dgm:pt>
    <dgm:pt modelId="{01FBD829-4D5A-4882-8EF7-4AEB4395EC80}" type="pres">
      <dgm:prSet presAssocID="{4A597927-0E79-40B6-838D-9BFA8ED23661}" presName="parentText" presStyleLbl="node1" presStyleIdx="2" presStyleCnt="3">
        <dgm:presLayoutVars>
          <dgm:chMax val="0"/>
          <dgm:bulletEnabled val="1"/>
        </dgm:presLayoutVars>
      </dgm:prSet>
      <dgm:spPr/>
    </dgm:pt>
  </dgm:ptLst>
  <dgm:cxnLst>
    <dgm:cxn modelId="{C6D28A04-06FD-4314-A4A8-0F2E0B8205AB}" type="presOf" srcId="{0D7C0584-9D7D-4A98-80A8-EC91A80AC72A}" destId="{E7253740-F3C5-43BA-BCA9-EDD548EFB531}" srcOrd="0" destOrd="0" presId="urn:microsoft.com/office/officeart/2005/8/layout/vList2"/>
    <dgm:cxn modelId="{64B0B817-BA01-4EC8-8123-C7FD89944EBD}" srcId="{0D7C0584-9D7D-4A98-80A8-EC91A80AC72A}" destId="{BC28A47F-51C5-45F2-A9F4-5718F6455CD7}" srcOrd="0" destOrd="0" parTransId="{B6F2B160-C37B-4C6F-A2FC-F521291B8733}" sibTransId="{96288743-1494-4B16-AEF6-EB597986F14F}"/>
    <dgm:cxn modelId="{AF3F0C5F-F5A3-44FF-B67C-92DE6F1BEBF9}" srcId="{0D7C0584-9D7D-4A98-80A8-EC91A80AC72A}" destId="{4A597927-0E79-40B6-838D-9BFA8ED23661}" srcOrd="2" destOrd="0" parTransId="{805970BC-228E-430B-867A-B597F98FD086}" sibTransId="{E8F8F65C-50E4-4696-AF77-B8454EC6903B}"/>
    <dgm:cxn modelId="{6DF20B5A-B1DE-4B0E-9353-C022BF9DD474}" type="presOf" srcId="{BC28A47F-51C5-45F2-A9F4-5718F6455CD7}" destId="{FF5CAC73-5AB9-4D2B-A56A-8E2A6979B3AA}" srcOrd="0" destOrd="0" presId="urn:microsoft.com/office/officeart/2005/8/layout/vList2"/>
    <dgm:cxn modelId="{69A61384-9FC2-442E-9DE2-6A09DD274B5B}" type="presOf" srcId="{8E383723-0D5E-477D-8CF8-3014DE696AA4}" destId="{27F2D8B9-5008-4AA9-931A-D864F9E4F716}" srcOrd="0" destOrd="0" presId="urn:microsoft.com/office/officeart/2005/8/layout/vList2"/>
    <dgm:cxn modelId="{91CDB894-1DEB-411D-BC88-5DC79EAE0267}" type="presOf" srcId="{4A597927-0E79-40B6-838D-9BFA8ED23661}" destId="{01FBD829-4D5A-4882-8EF7-4AEB4395EC80}" srcOrd="0" destOrd="0" presId="urn:microsoft.com/office/officeart/2005/8/layout/vList2"/>
    <dgm:cxn modelId="{796FE5E7-36C0-4516-89BF-9C7AC1DD8F66}" srcId="{0D7C0584-9D7D-4A98-80A8-EC91A80AC72A}" destId="{8E383723-0D5E-477D-8CF8-3014DE696AA4}" srcOrd="1" destOrd="0" parTransId="{E453C2A3-42BF-478F-9345-903186AF1D88}" sibTransId="{43D4B19C-E492-437A-AEC0-B08ACAE43CF2}"/>
    <dgm:cxn modelId="{B9D20876-AEEA-4860-BB78-5BA90B1B6704}" type="presParOf" srcId="{E7253740-F3C5-43BA-BCA9-EDD548EFB531}" destId="{FF5CAC73-5AB9-4D2B-A56A-8E2A6979B3AA}" srcOrd="0" destOrd="0" presId="urn:microsoft.com/office/officeart/2005/8/layout/vList2"/>
    <dgm:cxn modelId="{6C0E7A5E-36E6-4684-932A-405198D1A95E}" type="presParOf" srcId="{E7253740-F3C5-43BA-BCA9-EDD548EFB531}" destId="{5D46366F-3CDD-4F49-A7D0-C98EB7707253}" srcOrd="1" destOrd="0" presId="urn:microsoft.com/office/officeart/2005/8/layout/vList2"/>
    <dgm:cxn modelId="{9E9FB23F-9A1C-404A-B97C-4550F239386D}" type="presParOf" srcId="{E7253740-F3C5-43BA-BCA9-EDD548EFB531}" destId="{27F2D8B9-5008-4AA9-931A-D864F9E4F716}" srcOrd="2" destOrd="0" presId="urn:microsoft.com/office/officeart/2005/8/layout/vList2"/>
    <dgm:cxn modelId="{3A890950-90D0-4DB8-8FC2-39B61E5A32C9}" type="presParOf" srcId="{E7253740-F3C5-43BA-BCA9-EDD548EFB531}" destId="{1EF9C469-6224-40D0-81E8-BD9C94122F83}" srcOrd="3" destOrd="0" presId="urn:microsoft.com/office/officeart/2005/8/layout/vList2"/>
    <dgm:cxn modelId="{51D2D4D6-7A77-4B17-B6F1-0D1C316C3425}" type="presParOf" srcId="{E7253740-F3C5-43BA-BCA9-EDD548EFB531}" destId="{01FBD829-4D5A-4882-8EF7-4AEB4395E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4EC69F-45FC-4470-9868-08321C1F003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4C52D13-6B9D-4160-8931-8C06CB7F3540}">
      <dgm:prSet/>
      <dgm:spPr/>
      <dgm:t>
        <a:bodyPr/>
        <a:lstStyle/>
        <a:p>
          <a:r>
            <a:rPr lang="en-US" b="0" i="0"/>
            <a:t>The features which are assumed to be not holding any significance for the further Analysis have been removed.</a:t>
          </a:r>
          <a:endParaRPr lang="en-US"/>
        </a:p>
      </dgm:t>
    </dgm:pt>
    <dgm:pt modelId="{5A02045C-E4B2-4F0B-B779-370E1088CBDD}" type="parTrans" cxnId="{6514EB9B-8C97-440A-BC78-E4218B1FD62D}">
      <dgm:prSet/>
      <dgm:spPr/>
      <dgm:t>
        <a:bodyPr/>
        <a:lstStyle/>
        <a:p>
          <a:endParaRPr lang="en-US"/>
        </a:p>
      </dgm:t>
    </dgm:pt>
    <dgm:pt modelId="{33DE3102-AB24-4B0E-9F9D-AB76B8B00F4E}" type="sibTrans" cxnId="{6514EB9B-8C97-440A-BC78-E4218B1FD62D}">
      <dgm:prSet/>
      <dgm:spPr/>
      <dgm:t>
        <a:bodyPr/>
        <a:lstStyle/>
        <a:p>
          <a:endParaRPr lang="en-US"/>
        </a:p>
      </dgm:t>
    </dgm:pt>
    <dgm:pt modelId="{1211BE07-DED2-4424-84A8-2E85D3DA07CA}">
      <dgm:prSet/>
      <dgm:spPr/>
      <dgm:t>
        <a:bodyPr/>
        <a:lstStyle/>
        <a:p>
          <a:r>
            <a:rPr lang="en-US" b="0" i="0"/>
            <a:t>The hyperparameter-tuned SMOTE Random forest model seems to be the best since it has the higher and most balanced Accuracy, F1 score, precision, and Recall.</a:t>
          </a:r>
          <a:endParaRPr lang="en-US"/>
        </a:p>
      </dgm:t>
    </dgm:pt>
    <dgm:pt modelId="{B070DD0C-1DA8-4C59-A1F8-671BAA507291}" type="parTrans" cxnId="{F698CAAF-94D0-4A05-A422-CAE178FC2476}">
      <dgm:prSet/>
      <dgm:spPr/>
      <dgm:t>
        <a:bodyPr/>
        <a:lstStyle/>
        <a:p>
          <a:endParaRPr lang="en-US"/>
        </a:p>
      </dgm:t>
    </dgm:pt>
    <dgm:pt modelId="{9A400082-0B53-4C81-91F7-7C3A105982F4}" type="sibTrans" cxnId="{F698CAAF-94D0-4A05-A422-CAE178FC2476}">
      <dgm:prSet/>
      <dgm:spPr/>
      <dgm:t>
        <a:bodyPr/>
        <a:lstStyle/>
        <a:p>
          <a:endParaRPr lang="en-US"/>
        </a:p>
      </dgm:t>
    </dgm:pt>
    <dgm:pt modelId="{E47FE6A0-2404-4DB9-85FC-D9C0EE742622}">
      <dgm:prSet/>
      <dgm:spPr/>
      <dgm:t>
        <a:bodyPr/>
        <a:lstStyle/>
        <a:p>
          <a:r>
            <a:rPr lang="en-US" b="0" i="0"/>
            <a:t>Few different models have been implemented upon the processed dataset.</a:t>
          </a:r>
          <a:endParaRPr lang="en-US"/>
        </a:p>
      </dgm:t>
    </dgm:pt>
    <dgm:pt modelId="{ABC3AE8A-3235-45A2-AB6E-0BD7F4669AC1}" type="parTrans" cxnId="{B703143D-D405-4AF2-A4B5-3C4EC77C9179}">
      <dgm:prSet/>
      <dgm:spPr/>
      <dgm:t>
        <a:bodyPr/>
        <a:lstStyle/>
        <a:p>
          <a:endParaRPr lang="en-US"/>
        </a:p>
      </dgm:t>
    </dgm:pt>
    <dgm:pt modelId="{F4218D38-2CFD-42DA-8AA5-50A464B4A61D}" type="sibTrans" cxnId="{B703143D-D405-4AF2-A4B5-3C4EC77C9179}">
      <dgm:prSet/>
      <dgm:spPr/>
      <dgm:t>
        <a:bodyPr/>
        <a:lstStyle/>
        <a:p>
          <a:endParaRPr lang="en-US"/>
        </a:p>
      </dgm:t>
    </dgm:pt>
    <dgm:pt modelId="{46419EED-B1DD-4CA4-A9F4-2D014D2844F4}" type="pres">
      <dgm:prSet presAssocID="{CC4EC69F-45FC-4470-9868-08321C1F003C}" presName="linear" presStyleCnt="0">
        <dgm:presLayoutVars>
          <dgm:animLvl val="lvl"/>
          <dgm:resizeHandles val="exact"/>
        </dgm:presLayoutVars>
      </dgm:prSet>
      <dgm:spPr/>
    </dgm:pt>
    <dgm:pt modelId="{D83A960C-0777-4918-A899-1085193A2D44}" type="pres">
      <dgm:prSet presAssocID="{94C52D13-6B9D-4160-8931-8C06CB7F3540}" presName="parentText" presStyleLbl="node1" presStyleIdx="0" presStyleCnt="3">
        <dgm:presLayoutVars>
          <dgm:chMax val="0"/>
          <dgm:bulletEnabled val="1"/>
        </dgm:presLayoutVars>
      </dgm:prSet>
      <dgm:spPr/>
    </dgm:pt>
    <dgm:pt modelId="{330F9F76-3C82-4E37-BBD5-ACEC62FCBE85}" type="pres">
      <dgm:prSet presAssocID="{33DE3102-AB24-4B0E-9F9D-AB76B8B00F4E}" presName="spacer" presStyleCnt="0"/>
      <dgm:spPr/>
    </dgm:pt>
    <dgm:pt modelId="{A7A5BBDD-B0CD-412B-939E-2D6A0B3CFBD8}" type="pres">
      <dgm:prSet presAssocID="{1211BE07-DED2-4424-84A8-2E85D3DA07CA}" presName="parentText" presStyleLbl="node1" presStyleIdx="1" presStyleCnt="3">
        <dgm:presLayoutVars>
          <dgm:chMax val="0"/>
          <dgm:bulletEnabled val="1"/>
        </dgm:presLayoutVars>
      </dgm:prSet>
      <dgm:spPr/>
    </dgm:pt>
    <dgm:pt modelId="{5113701A-E1BD-48B8-B197-28957769AC97}" type="pres">
      <dgm:prSet presAssocID="{9A400082-0B53-4C81-91F7-7C3A105982F4}" presName="spacer" presStyleCnt="0"/>
      <dgm:spPr/>
    </dgm:pt>
    <dgm:pt modelId="{60292C4C-B23E-4267-960D-63AFC272F38D}" type="pres">
      <dgm:prSet presAssocID="{E47FE6A0-2404-4DB9-85FC-D9C0EE742622}" presName="parentText" presStyleLbl="node1" presStyleIdx="2" presStyleCnt="3">
        <dgm:presLayoutVars>
          <dgm:chMax val="0"/>
          <dgm:bulletEnabled val="1"/>
        </dgm:presLayoutVars>
      </dgm:prSet>
      <dgm:spPr/>
    </dgm:pt>
  </dgm:ptLst>
  <dgm:cxnLst>
    <dgm:cxn modelId="{B703143D-D405-4AF2-A4B5-3C4EC77C9179}" srcId="{CC4EC69F-45FC-4470-9868-08321C1F003C}" destId="{E47FE6A0-2404-4DB9-85FC-D9C0EE742622}" srcOrd="2" destOrd="0" parTransId="{ABC3AE8A-3235-45A2-AB6E-0BD7F4669AC1}" sibTransId="{F4218D38-2CFD-42DA-8AA5-50A464B4A61D}"/>
    <dgm:cxn modelId="{CAB3ED6D-8AD6-4425-A36F-D985CF357E07}" type="presOf" srcId="{CC4EC69F-45FC-4470-9868-08321C1F003C}" destId="{46419EED-B1DD-4CA4-A9F4-2D014D2844F4}" srcOrd="0" destOrd="0" presId="urn:microsoft.com/office/officeart/2005/8/layout/vList2"/>
    <dgm:cxn modelId="{6514EB9B-8C97-440A-BC78-E4218B1FD62D}" srcId="{CC4EC69F-45FC-4470-9868-08321C1F003C}" destId="{94C52D13-6B9D-4160-8931-8C06CB7F3540}" srcOrd="0" destOrd="0" parTransId="{5A02045C-E4B2-4F0B-B779-370E1088CBDD}" sibTransId="{33DE3102-AB24-4B0E-9F9D-AB76B8B00F4E}"/>
    <dgm:cxn modelId="{9A11CAAB-CA7D-4988-B049-9FC802EF170B}" type="presOf" srcId="{94C52D13-6B9D-4160-8931-8C06CB7F3540}" destId="{D83A960C-0777-4918-A899-1085193A2D44}" srcOrd="0" destOrd="0" presId="urn:microsoft.com/office/officeart/2005/8/layout/vList2"/>
    <dgm:cxn modelId="{F698CAAF-94D0-4A05-A422-CAE178FC2476}" srcId="{CC4EC69F-45FC-4470-9868-08321C1F003C}" destId="{1211BE07-DED2-4424-84A8-2E85D3DA07CA}" srcOrd="1" destOrd="0" parTransId="{B070DD0C-1DA8-4C59-A1F8-671BAA507291}" sibTransId="{9A400082-0B53-4C81-91F7-7C3A105982F4}"/>
    <dgm:cxn modelId="{C41778B5-2795-47D2-B631-E0B92BD6597D}" type="presOf" srcId="{1211BE07-DED2-4424-84A8-2E85D3DA07CA}" destId="{A7A5BBDD-B0CD-412B-939E-2D6A0B3CFBD8}" srcOrd="0" destOrd="0" presId="urn:microsoft.com/office/officeart/2005/8/layout/vList2"/>
    <dgm:cxn modelId="{0408B0F4-818C-4BC6-BD60-4840183DD168}" type="presOf" srcId="{E47FE6A0-2404-4DB9-85FC-D9C0EE742622}" destId="{60292C4C-B23E-4267-960D-63AFC272F38D}" srcOrd="0" destOrd="0" presId="urn:microsoft.com/office/officeart/2005/8/layout/vList2"/>
    <dgm:cxn modelId="{C8DD710B-5ABC-4FA8-9642-5BAB951FFCB2}" type="presParOf" srcId="{46419EED-B1DD-4CA4-A9F4-2D014D2844F4}" destId="{D83A960C-0777-4918-A899-1085193A2D44}" srcOrd="0" destOrd="0" presId="urn:microsoft.com/office/officeart/2005/8/layout/vList2"/>
    <dgm:cxn modelId="{95785951-A83D-46F9-9604-1BE6A05546AA}" type="presParOf" srcId="{46419EED-B1DD-4CA4-A9F4-2D014D2844F4}" destId="{330F9F76-3C82-4E37-BBD5-ACEC62FCBE85}" srcOrd="1" destOrd="0" presId="urn:microsoft.com/office/officeart/2005/8/layout/vList2"/>
    <dgm:cxn modelId="{D4BADA13-982E-40DB-BA44-E74E07261FE1}" type="presParOf" srcId="{46419EED-B1DD-4CA4-A9F4-2D014D2844F4}" destId="{A7A5BBDD-B0CD-412B-939E-2D6A0B3CFBD8}" srcOrd="2" destOrd="0" presId="urn:microsoft.com/office/officeart/2005/8/layout/vList2"/>
    <dgm:cxn modelId="{58229085-10B5-4C5F-BCD7-73DFDCE8C373}" type="presParOf" srcId="{46419EED-B1DD-4CA4-A9F4-2D014D2844F4}" destId="{5113701A-E1BD-48B8-B197-28957769AC97}" srcOrd="3" destOrd="0" presId="urn:microsoft.com/office/officeart/2005/8/layout/vList2"/>
    <dgm:cxn modelId="{82BFD6CC-EE0A-43CC-9D1C-E925BAA09F03}" type="presParOf" srcId="{46419EED-B1DD-4CA4-A9F4-2D014D2844F4}" destId="{60292C4C-B23E-4267-960D-63AFC272F38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5A047-D05E-492C-BDE0-6B9A1741544D}">
      <dsp:nvSpPr>
        <dsp:cNvPr id="0" name=""/>
        <dsp:cNvSpPr/>
      </dsp:nvSpPr>
      <dsp:spPr>
        <a:xfrm>
          <a:off x="0" y="449303"/>
          <a:ext cx="6391275" cy="5276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OBJECTIVE </a:t>
          </a:r>
          <a:endParaRPr lang="en-US" sz="2200" kern="1200"/>
        </a:p>
      </dsp:txBody>
      <dsp:txXfrm>
        <a:off x="25759" y="475062"/>
        <a:ext cx="6339757" cy="476152"/>
      </dsp:txXfrm>
    </dsp:sp>
    <dsp:sp modelId="{64433929-C8E6-4C1A-AC11-0D3BD3B14309}">
      <dsp:nvSpPr>
        <dsp:cNvPr id="0" name=""/>
        <dsp:cNvSpPr/>
      </dsp:nvSpPr>
      <dsp:spPr>
        <a:xfrm>
          <a:off x="0" y="1040333"/>
          <a:ext cx="6391275" cy="527670"/>
        </a:xfrm>
        <a:prstGeom prst="roundRect">
          <a:avLst/>
        </a:prstGeom>
        <a:solidFill>
          <a:schemeClr val="accent2">
            <a:hueOff val="-3953144"/>
            <a:satOff val="18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BACKGROUND </a:t>
          </a:r>
          <a:endParaRPr lang="en-US" sz="2200" kern="1200"/>
        </a:p>
      </dsp:txBody>
      <dsp:txXfrm>
        <a:off x="25759" y="1066092"/>
        <a:ext cx="6339757" cy="476152"/>
      </dsp:txXfrm>
    </dsp:sp>
    <dsp:sp modelId="{38DFE049-D96A-4F8C-B324-CAD2A6C10263}">
      <dsp:nvSpPr>
        <dsp:cNvPr id="0" name=""/>
        <dsp:cNvSpPr/>
      </dsp:nvSpPr>
      <dsp:spPr>
        <a:xfrm>
          <a:off x="0" y="1631363"/>
          <a:ext cx="6391275" cy="527670"/>
        </a:xfrm>
        <a:prstGeom prst="roundRect">
          <a:avLst/>
        </a:prstGeom>
        <a:solidFill>
          <a:schemeClr val="accent2">
            <a:hueOff val="-7906288"/>
            <a:satOff val="36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KEY INSIGHTS</a:t>
          </a:r>
          <a:endParaRPr lang="en-US" sz="2200" kern="1200"/>
        </a:p>
      </dsp:txBody>
      <dsp:txXfrm>
        <a:off x="25759" y="1657122"/>
        <a:ext cx="6339757" cy="476152"/>
      </dsp:txXfrm>
    </dsp:sp>
    <dsp:sp modelId="{D995DC08-ED5D-4F7B-A3E1-A4FDB0E85ECC}">
      <dsp:nvSpPr>
        <dsp:cNvPr id="0" name=""/>
        <dsp:cNvSpPr/>
      </dsp:nvSpPr>
      <dsp:spPr>
        <a:xfrm>
          <a:off x="0" y="2222393"/>
          <a:ext cx="6391275" cy="527670"/>
        </a:xfrm>
        <a:prstGeom prst="roundRect">
          <a:avLst/>
        </a:prstGeom>
        <a:solidFill>
          <a:schemeClr val="accent2">
            <a:hueOff val="-11859433"/>
            <a:satOff val="54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MODEL EVALUATION AND RECOMMEDATION</a:t>
          </a:r>
          <a:endParaRPr lang="en-US" sz="2200" kern="1200"/>
        </a:p>
      </dsp:txBody>
      <dsp:txXfrm>
        <a:off x="25759" y="2248152"/>
        <a:ext cx="6339757" cy="476152"/>
      </dsp:txXfrm>
    </dsp:sp>
    <dsp:sp modelId="{5B6C1B82-854B-45FE-8B48-BA1F827BD6F1}">
      <dsp:nvSpPr>
        <dsp:cNvPr id="0" name=""/>
        <dsp:cNvSpPr/>
      </dsp:nvSpPr>
      <dsp:spPr>
        <a:xfrm>
          <a:off x="0" y="2813423"/>
          <a:ext cx="6391275" cy="527670"/>
        </a:xfrm>
        <a:prstGeom prst="roundRect">
          <a:avLst/>
        </a:prstGeom>
        <a:solidFill>
          <a:schemeClr val="accent2">
            <a:hueOff val="-15812576"/>
            <a:satOff val="72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FINANCIAL IMPLICATION</a:t>
          </a:r>
          <a:endParaRPr lang="en-US" sz="2200" kern="1200"/>
        </a:p>
      </dsp:txBody>
      <dsp:txXfrm>
        <a:off x="25759" y="2839182"/>
        <a:ext cx="6339757" cy="476152"/>
      </dsp:txXfrm>
    </dsp:sp>
    <dsp:sp modelId="{827C78DB-A076-48BE-85E8-3B9A00D9F577}">
      <dsp:nvSpPr>
        <dsp:cNvPr id="0" name=""/>
        <dsp:cNvSpPr/>
      </dsp:nvSpPr>
      <dsp:spPr>
        <a:xfrm>
          <a:off x="0" y="3404453"/>
          <a:ext cx="6391275" cy="52767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a:t>APPENDIX : </a:t>
          </a:r>
          <a:endParaRPr lang="en-US" sz="2200" kern="1200"/>
        </a:p>
      </dsp:txBody>
      <dsp:txXfrm>
        <a:off x="25759" y="3430212"/>
        <a:ext cx="6339757" cy="476152"/>
      </dsp:txXfrm>
    </dsp:sp>
    <dsp:sp modelId="{F6B537DD-1F7E-46C0-84A2-93C358780C83}">
      <dsp:nvSpPr>
        <dsp:cNvPr id="0" name=""/>
        <dsp:cNvSpPr/>
      </dsp:nvSpPr>
      <dsp:spPr>
        <a:xfrm>
          <a:off x="0" y="3932123"/>
          <a:ext cx="6391275" cy="865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b="0" i="0" kern="1200"/>
            <a:t>Data attributes</a:t>
          </a:r>
          <a:endParaRPr lang="en-US" sz="1700" kern="1200"/>
        </a:p>
        <a:p>
          <a:pPr marL="171450" lvl="1" indent="-171450" algn="l" defTabSz="755650">
            <a:lnSpc>
              <a:spcPct val="90000"/>
            </a:lnSpc>
            <a:spcBef>
              <a:spcPct val="0"/>
            </a:spcBef>
            <a:spcAft>
              <a:spcPct val="20000"/>
            </a:spcAft>
            <a:buChar char="•"/>
          </a:pPr>
          <a:r>
            <a:rPr lang="en-IN" sz="1700" b="0" i="0" kern="1200"/>
            <a:t>Data Methodology</a:t>
          </a:r>
          <a:endParaRPr lang="en-US" sz="1700" kern="1200"/>
        </a:p>
        <a:p>
          <a:pPr marL="171450" lvl="1" indent="-171450" algn="l" defTabSz="755650">
            <a:lnSpc>
              <a:spcPct val="90000"/>
            </a:lnSpc>
            <a:spcBef>
              <a:spcPct val="0"/>
            </a:spcBef>
            <a:spcAft>
              <a:spcPct val="20000"/>
            </a:spcAft>
            <a:buChar char="•"/>
          </a:pPr>
          <a:r>
            <a:rPr lang="en-IN" sz="1700" b="0" i="0" kern="1200"/>
            <a:t>Models </a:t>
          </a:r>
          <a:r>
            <a:rPr lang="en-IN" sz="1700" b="1" i="0" kern="1200"/>
            <a:t>				</a:t>
          </a:r>
          <a:endParaRPr lang="en-US" sz="1700" kern="1200"/>
        </a:p>
      </dsp:txBody>
      <dsp:txXfrm>
        <a:off x="0" y="3932123"/>
        <a:ext cx="6391275" cy="865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E4366-6D7F-4982-A120-25DF93D22BB1}">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Finnex is a leading financial service provider based out of Florida, US. It offers a wide range of products and business services to customers through different channels, ranging from in-person banking and ATMs to online banking. Over the last few years, Finnex has observed that a significantly large number of unauthorized transactions are being made, due to which the bank has been facing a huge revenue and profitability crisis. </a:t>
          </a:r>
          <a:endParaRPr lang="en-US" sz="1200" kern="1200"/>
        </a:p>
      </dsp:txBody>
      <dsp:txXfrm>
        <a:off x="30074" y="30074"/>
        <a:ext cx="7073573" cy="966656"/>
      </dsp:txXfrm>
    </dsp:sp>
    <dsp:sp modelId="{5D69558C-7C16-481E-9CFE-DFE24DF6D316}">
      <dsp:nvSpPr>
        <dsp:cNvPr id="0" name=""/>
        <dsp:cNvSpPr/>
      </dsp:nvSpPr>
      <dsp:spPr>
        <a:xfrm>
          <a:off x="721903" y="1197939"/>
          <a:ext cx="8181575" cy="1026804"/>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Numerous clients have been dissatisfied with the unlawful use of their credit or debit cards. It has been revealed that fraudsters access numerous cardholders' private and sensitive information through stolen or lost cards. Skimming, modifying real credit cards, and using fake cards are further examples of fraudulent transactions.</a:t>
          </a:r>
          <a:endParaRPr lang="en-US" sz="1200" kern="1200"/>
        </a:p>
      </dsp:txBody>
      <dsp:txXfrm>
        <a:off x="751977" y="1228013"/>
        <a:ext cx="6732100" cy="966656"/>
      </dsp:txXfrm>
    </dsp:sp>
    <dsp:sp modelId="{72513ED5-1CE7-45AD-B1F8-6A7077292A3E}">
      <dsp:nvSpPr>
        <dsp:cNvPr id="0" name=""/>
        <dsp:cNvSpPr/>
      </dsp:nvSpPr>
      <dsp:spPr>
        <a:xfrm>
          <a:off x="1443807" y="2395878"/>
          <a:ext cx="8181575" cy="1026804"/>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Because they are ignorant of continuous credit card theft or do not constantly monitor their bank account activities, clients frequently learn about such fraudulent purchases using their cards fairly late. Due to the delay in filing complaints with Finnex, the bank suffers significant losses and must compensate the cardholders for those losses by the time the case is marked as fraudulent.</a:t>
          </a:r>
          <a:endParaRPr lang="en-US" sz="1200" kern="1200"/>
        </a:p>
      </dsp:txBody>
      <dsp:txXfrm>
        <a:off x="1473881" y="2425952"/>
        <a:ext cx="6732100" cy="966656"/>
      </dsp:txXfrm>
    </dsp:sp>
    <dsp:sp modelId="{F8B4518C-7894-4382-98E8-D8A298F9974D}">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664322" y="778660"/>
        <a:ext cx="367083" cy="502236"/>
      </dsp:txXfrm>
    </dsp:sp>
    <dsp:sp modelId="{16E18FD5-EAAB-488B-A301-A11B41761C56}">
      <dsp:nvSpPr>
        <dsp:cNvPr id="0" name=""/>
        <dsp:cNvSpPr/>
      </dsp:nvSpPr>
      <dsp:spPr>
        <a:xfrm>
          <a:off x="8236056" y="1969754"/>
          <a:ext cx="667423" cy="667423"/>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386226" y="1969754"/>
        <a:ext cx="367083" cy="50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CAC73-5AB9-4D2B-A56A-8E2A6979B3AA}">
      <dsp:nvSpPr>
        <dsp:cNvPr id="0" name=""/>
        <dsp:cNvSpPr/>
      </dsp:nvSpPr>
      <dsp:spPr>
        <a:xfrm>
          <a:off x="0" y="276085"/>
          <a:ext cx="7286308" cy="12097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 dataset is highly imbalanced with positive class (frauds) accounting </a:t>
          </a:r>
          <a:r>
            <a:rPr lang="en-IN" sz="2200" b="1" kern="1200"/>
            <a:t>for 0.521% </a:t>
          </a:r>
          <a:r>
            <a:rPr lang="en-IN" sz="2200" kern="1200"/>
            <a:t>of the total transactions. This is a case of Minority class problem.</a:t>
          </a:r>
          <a:endParaRPr lang="en-US" sz="2200" kern="1200"/>
        </a:p>
      </dsp:txBody>
      <dsp:txXfrm>
        <a:off x="59057" y="335142"/>
        <a:ext cx="7168194" cy="1091666"/>
      </dsp:txXfrm>
    </dsp:sp>
    <dsp:sp modelId="{27F2D8B9-5008-4AA9-931A-D864F9E4F716}">
      <dsp:nvSpPr>
        <dsp:cNvPr id="0" name=""/>
        <dsp:cNvSpPr/>
      </dsp:nvSpPr>
      <dsp:spPr>
        <a:xfrm>
          <a:off x="0" y="1549225"/>
          <a:ext cx="7286308" cy="12097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 </a:t>
          </a:r>
          <a:r>
            <a:rPr lang="en-IN" sz="2200" b="1" kern="1200"/>
            <a:t>‘is_fraud’ </a:t>
          </a:r>
          <a:r>
            <a:rPr lang="en-IN" sz="2200" kern="1200"/>
            <a:t>column represents the target variable. It takes the  value 1 in case of a fraudulent transaction and 0 otherwise.</a:t>
          </a:r>
          <a:endParaRPr lang="en-US" sz="2200" kern="1200"/>
        </a:p>
      </dsp:txBody>
      <dsp:txXfrm>
        <a:off x="59057" y="1608282"/>
        <a:ext cx="7168194" cy="1091666"/>
      </dsp:txXfrm>
    </dsp:sp>
    <dsp:sp modelId="{01FBD829-4D5A-4882-8EF7-4AEB4395EC80}">
      <dsp:nvSpPr>
        <dsp:cNvPr id="0" name=""/>
        <dsp:cNvSpPr/>
      </dsp:nvSpPr>
      <dsp:spPr>
        <a:xfrm>
          <a:off x="0" y="2822366"/>
          <a:ext cx="7286308" cy="12097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 imbalance in the target variable is mitigated using Sampling techniques such as</a:t>
          </a:r>
          <a:r>
            <a:rPr lang="en-IN" sz="2200" b="1" kern="1200"/>
            <a:t> SMOTE </a:t>
          </a:r>
          <a:r>
            <a:rPr lang="en-IN" sz="2200" kern="1200"/>
            <a:t>and </a:t>
          </a:r>
          <a:r>
            <a:rPr lang="en-IN" sz="2200" b="1" kern="1200"/>
            <a:t>ADASYN.</a:t>
          </a:r>
          <a:endParaRPr lang="en-US" sz="2200" kern="1200"/>
        </a:p>
      </dsp:txBody>
      <dsp:txXfrm>
        <a:off x="59057" y="2881423"/>
        <a:ext cx="7168194" cy="1091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A960C-0777-4918-A899-1085193A2D44}">
      <dsp:nvSpPr>
        <dsp:cNvPr id="0" name=""/>
        <dsp:cNvSpPr/>
      </dsp:nvSpPr>
      <dsp:spPr>
        <a:xfrm>
          <a:off x="0" y="284406"/>
          <a:ext cx="6391275" cy="151705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features which are assumed to be not holding any significance for the further Analysis have been removed.</a:t>
          </a:r>
          <a:endParaRPr lang="en-US" sz="2200" kern="1200"/>
        </a:p>
      </dsp:txBody>
      <dsp:txXfrm>
        <a:off x="74056" y="358462"/>
        <a:ext cx="6243163" cy="1368939"/>
      </dsp:txXfrm>
    </dsp:sp>
    <dsp:sp modelId="{A7A5BBDD-B0CD-412B-939E-2D6A0B3CFBD8}">
      <dsp:nvSpPr>
        <dsp:cNvPr id="0" name=""/>
        <dsp:cNvSpPr/>
      </dsp:nvSpPr>
      <dsp:spPr>
        <a:xfrm>
          <a:off x="0" y="1864817"/>
          <a:ext cx="6391275" cy="1517051"/>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hyperparameter-tuned SMOTE Random forest model seems to be the best since it has the higher and most balanced Accuracy, F1 score, precision, and Recall.</a:t>
          </a:r>
          <a:endParaRPr lang="en-US" sz="2200" kern="1200"/>
        </a:p>
      </dsp:txBody>
      <dsp:txXfrm>
        <a:off x="74056" y="1938873"/>
        <a:ext cx="6243163" cy="1368939"/>
      </dsp:txXfrm>
    </dsp:sp>
    <dsp:sp modelId="{60292C4C-B23E-4267-960D-63AFC272F38D}">
      <dsp:nvSpPr>
        <dsp:cNvPr id="0" name=""/>
        <dsp:cNvSpPr/>
      </dsp:nvSpPr>
      <dsp:spPr>
        <a:xfrm>
          <a:off x="0" y="3445229"/>
          <a:ext cx="6391275" cy="1517051"/>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Few different models have been implemented upon the processed dataset.</a:t>
          </a:r>
          <a:endParaRPr lang="en-US" sz="2200" kern="1200"/>
        </a:p>
      </dsp:txBody>
      <dsp:txXfrm>
        <a:off x="74056" y="3519285"/>
        <a:ext cx="6243163" cy="13689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06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85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133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530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5065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901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3540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599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1553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54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14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90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666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23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881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65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4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173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14886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163"/>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8A213703-9F99-545C-E276-0A2246F6E797}"/>
              </a:ext>
            </a:extLst>
          </p:cNvPr>
          <p:cNvSpPr/>
          <p:nvPr/>
        </p:nvSpPr>
        <p:spPr>
          <a:xfrm>
            <a:off x="1606216" y="873248"/>
            <a:ext cx="2984638" cy="914400"/>
          </a:xfrm>
          <a:prstGeom prst="rect">
            <a:avLst/>
          </a:prstGeom>
          <a:ln>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9"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4" name="Google Shape;164;p1"/>
          <p:cNvSpPr txBox="1">
            <a:spLocks noGrp="1"/>
          </p:cNvSpPr>
          <p:nvPr>
            <p:ph type="title"/>
          </p:nvPr>
        </p:nvSpPr>
        <p:spPr>
          <a:xfrm>
            <a:off x="1609475" y="2321615"/>
            <a:ext cx="4947839" cy="1403798"/>
          </a:xfrm>
          <a:prstGeom prst="rect">
            <a:avLst/>
          </a:prstGeom>
        </p:spPr>
        <p:txBody>
          <a:bodyPr spcFirstLastPara="1" vert="horz" lIns="91440" tIns="45720" rIns="91440" bIns="45720" rtlCol="0" anchor="t" anchorCtr="0">
            <a:normAutofit fontScale="90000"/>
          </a:bodyPr>
          <a:lstStyle/>
          <a:p>
            <a:pPr>
              <a:buClr>
                <a:schemeClr val="dk1"/>
              </a:buClr>
              <a:buSzPts val="3600"/>
            </a:pPr>
            <a:r>
              <a:rPr lang="en-US" sz="4400" b="1" dirty="0">
                <a:solidFill>
                  <a:schemeClr val="tx1"/>
                </a:solidFill>
              </a:rPr>
              <a:t>Credit Card Fraud Detection</a:t>
            </a:r>
          </a:p>
        </p:txBody>
      </p:sp>
      <p:sp>
        <p:nvSpPr>
          <p:cNvPr id="231" name="Rectangle 230">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9B46A71-A09E-6532-05F6-D3649A993922}"/>
              </a:ext>
            </a:extLst>
          </p:cNvPr>
          <p:cNvSpPr txBox="1"/>
          <p:nvPr/>
        </p:nvSpPr>
        <p:spPr>
          <a:xfrm>
            <a:off x="8402603" y="3985981"/>
            <a:ext cx="6230220" cy="43916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SzPct val="80000"/>
            </a:pPr>
            <a:r>
              <a:rPr lang="en-US" dirty="0"/>
              <a:t>By:</a:t>
            </a:r>
          </a:p>
          <a:p>
            <a:pPr defTabSz="457200">
              <a:spcBef>
                <a:spcPts val="1000"/>
              </a:spcBef>
              <a:buClr>
                <a:schemeClr val="accent1"/>
              </a:buClr>
              <a:buSzPct val="80000"/>
            </a:pPr>
            <a:r>
              <a:rPr lang="en-US" dirty="0"/>
              <a:t>Rashmi </a:t>
            </a:r>
            <a:r>
              <a:rPr lang="en-US" dirty="0" err="1"/>
              <a:t>Shetti</a:t>
            </a:r>
            <a:r>
              <a:rPr lang="en-US" dirty="0"/>
              <a:t>,</a:t>
            </a:r>
          </a:p>
          <a:p>
            <a:pPr defTabSz="457200">
              <a:spcBef>
                <a:spcPts val="1000"/>
              </a:spcBef>
              <a:buClr>
                <a:schemeClr val="accent1"/>
              </a:buClr>
              <a:buSzPct val="80000"/>
            </a:pPr>
            <a:r>
              <a:rPr lang="en-US" dirty="0" err="1"/>
              <a:t>Srijan</a:t>
            </a:r>
            <a:r>
              <a:rPr lang="en-US" dirty="0"/>
              <a:t> Awasthi,</a:t>
            </a:r>
          </a:p>
          <a:p>
            <a:pPr defTabSz="457200">
              <a:spcBef>
                <a:spcPts val="1000"/>
              </a:spcBef>
              <a:buClr>
                <a:schemeClr val="accent1"/>
              </a:buClr>
              <a:buSzPct val="80000"/>
            </a:pPr>
            <a:r>
              <a:rPr lang="en-US" dirty="0"/>
              <a:t>Mayur Jangale</a:t>
            </a:r>
          </a:p>
          <a:p>
            <a:pPr defTabSz="457200">
              <a:spcBef>
                <a:spcPts val="1000"/>
              </a:spcBef>
              <a:buClr>
                <a:schemeClr val="accent1"/>
              </a:buClr>
              <a:buSzPct val="80000"/>
            </a:pPr>
            <a:endParaRPr lang="en-US" dirty="0"/>
          </a:p>
        </p:txBody>
      </p:sp>
      <p:sp>
        <p:nvSpPr>
          <p:cNvPr id="5" name="Google Shape;164;p1">
            <a:extLst>
              <a:ext uri="{FF2B5EF4-FFF2-40B4-BE49-F238E27FC236}">
                <a16:creationId xmlns:a16="http://schemas.microsoft.com/office/drawing/2014/main" id="{854782B6-5FF3-9D85-0C42-57D9506B7E3D}"/>
              </a:ext>
            </a:extLst>
          </p:cNvPr>
          <p:cNvSpPr txBox="1">
            <a:spLocks/>
          </p:cNvSpPr>
          <p:nvPr/>
        </p:nvSpPr>
        <p:spPr bwMode="gray">
          <a:xfrm>
            <a:off x="1661612" y="3897751"/>
            <a:ext cx="4667103" cy="250772"/>
          </a:xfrm>
          <a:prstGeom prst="rect">
            <a:avLst/>
          </a:prstGeom>
        </p:spPr>
        <p:txBody>
          <a:bodyPr spcFirstLastPara="1" vert="horz" lIns="91440" tIns="45720" rIns="91440" bIns="45720" rtlCol="0" anchor="t" anchorCtr="0">
            <a:normAutofit fontScale="62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dk1"/>
              </a:buClr>
              <a:buSzPts val="3600"/>
            </a:pPr>
            <a:r>
              <a:rPr lang="en-US" sz="2000" dirty="0">
                <a:solidFill>
                  <a:schemeClr val="tx1"/>
                </a:solidFill>
              </a:rPr>
              <a:t>Capstone Project</a:t>
            </a:r>
          </a:p>
        </p:txBody>
      </p:sp>
      <p:cxnSp>
        <p:nvCxnSpPr>
          <p:cNvPr id="6" name="Straight Arrow Connector 5">
            <a:extLst>
              <a:ext uri="{FF2B5EF4-FFF2-40B4-BE49-F238E27FC236}">
                <a16:creationId xmlns:a16="http://schemas.microsoft.com/office/drawing/2014/main" id="{78690841-388D-62EB-4927-67EAB81B54FF}"/>
              </a:ext>
            </a:extLst>
          </p:cNvPr>
          <p:cNvCxnSpPr/>
          <p:nvPr/>
        </p:nvCxnSpPr>
        <p:spPr>
          <a:xfrm flipV="1">
            <a:off x="1778669" y="3715753"/>
            <a:ext cx="3090111" cy="1804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7" descr="Graphical user interface, text&#10;&#10;Description automatically generated">
            <a:extLst>
              <a:ext uri="{FF2B5EF4-FFF2-40B4-BE49-F238E27FC236}">
                <a16:creationId xmlns:a16="http://schemas.microsoft.com/office/drawing/2014/main" id="{0D093F9C-0E82-E2DA-A4B4-7C7B70A304C0}"/>
              </a:ext>
            </a:extLst>
          </p:cNvPr>
          <p:cNvPicPr>
            <a:picLocks noChangeAspect="1"/>
          </p:cNvPicPr>
          <p:nvPr/>
        </p:nvPicPr>
        <p:blipFill>
          <a:blip r:embed="rId4"/>
          <a:stretch>
            <a:fillRect/>
          </a:stretch>
        </p:blipFill>
        <p:spPr>
          <a:xfrm>
            <a:off x="1606216" y="876300"/>
            <a:ext cx="2743200" cy="914400"/>
          </a:xfrm>
          <a:prstGeom prst="rect">
            <a:avLst/>
          </a:prstGeom>
        </p:spPr>
      </p:pic>
      <p:sp>
        <p:nvSpPr>
          <p:cNvPr id="9" name="TextBox 8">
            <a:extLst>
              <a:ext uri="{FF2B5EF4-FFF2-40B4-BE49-F238E27FC236}">
                <a16:creationId xmlns:a16="http://schemas.microsoft.com/office/drawing/2014/main" id="{143C4753-2CB0-216E-42BF-369CDEEA540E}"/>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1</a:t>
            </a:r>
            <a:endParaRPr lang="en-US"/>
          </a:p>
        </p:txBody>
      </p:sp>
      <p:pic>
        <p:nvPicPr>
          <p:cNvPr id="10" name="Picture 10">
            <a:extLst>
              <a:ext uri="{FF2B5EF4-FFF2-40B4-BE49-F238E27FC236}">
                <a16:creationId xmlns:a16="http://schemas.microsoft.com/office/drawing/2014/main" id="{D11EBA04-3D6C-2A90-5508-0F645EF15A8C}"/>
              </a:ext>
            </a:extLst>
          </p:cNvPr>
          <p:cNvPicPr>
            <a:picLocks noChangeAspect="1"/>
          </p:cNvPicPr>
          <p:nvPr/>
        </p:nvPicPr>
        <p:blipFill>
          <a:blip r:embed="rId5"/>
          <a:stretch>
            <a:fillRect/>
          </a:stretch>
        </p:blipFill>
        <p:spPr>
          <a:xfrm>
            <a:off x="9649828" y="-3008"/>
            <a:ext cx="1695450" cy="477252"/>
          </a:xfrm>
          <a:prstGeom prst="rect">
            <a:avLst/>
          </a:prstGeom>
        </p:spPr>
      </p:pic>
      <p:pic>
        <p:nvPicPr>
          <p:cNvPr id="11" name="Picture 11">
            <a:extLst>
              <a:ext uri="{FF2B5EF4-FFF2-40B4-BE49-F238E27FC236}">
                <a16:creationId xmlns:a16="http://schemas.microsoft.com/office/drawing/2014/main" id="{663C04C6-2140-6800-FFAF-E699A047DA7F}"/>
              </a:ext>
            </a:extLst>
          </p:cNvPr>
          <p:cNvPicPr>
            <a:picLocks noChangeAspect="1"/>
          </p:cNvPicPr>
          <p:nvPr/>
        </p:nvPicPr>
        <p:blipFill>
          <a:blip r:embed="rId6"/>
          <a:stretch>
            <a:fillRect/>
          </a:stretch>
        </p:blipFill>
        <p:spPr>
          <a:xfrm>
            <a:off x="10350417" y="471989"/>
            <a:ext cx="875798" cy="750469"/>
          </a:xfrm>
          <a:prstGeom prst="rect">
            <a:avLst/>
          </a:prstGeom>
        </p:spPr>
      </p:pic>
      <p:pic>
        <p:nvPicPr>
          <p:cNvPr id="8" name="Picture 8" descr="Logo&#10;&#10;Description automatically generated">
            <a:extLst>
              <a:ext uri="{FF2B5EF4-FFF2-40B4-BE49-F238E27FC236}">
                <a16:creationId xmlns:a16="http://schemas.microsoft.com/office/drawing/2014/main" id="{3C2FDA08-46CC-FC4A-0F40-22C0DE83B9F0}"/>
              </a:ext>
            </a:extLst>
          </p:cNvPr>
          <p:cNvPicPr>
            <a:picLocks noChangeAspect="1"/>
          </p:cNvPicPr>
          <p:nvPr/>
        </p:nvPicPr>
        <p:blipFill>
          <a:blip r:embed="rId7"/>
          <a:stretch>
            <a:fillRect/>
          </a:stretch>
        </p:blipFill>
        <p:spPr>
          <a:xfrm>
            <a:off x="9468120" y="1007490"/>
            <a:ext cx="1338665" cy="71320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4"/>
        <p:cNvGrpSpPr/>
        <p:nvPr/>
      </p:nvGrpSpPr>
      <p:grpSpPr>
        <a:xfrm>
          <a:off x="0" y="0"/>
          <a:ext cx="0" cy="0"/>
          <a:chOff x="0" y="0"/>
          <a:chExt cx="0" cy="0"/>
        </a:xfrm>
      </p:grpSpPr>
      <p:sp>
        <p:nvSpPr>
          <p:cNvPr id="225" name="Google Shape;225;p10"/>
          <p:cNvSpPr txBox="1">
            <a:spLocks noGrp="1"/>
          </p:cNvSpPr>
          <p:nvPr>
            <p:ph type="title"/>
          </p:nvPr>
        </p:nvSpPr>
        <p:spPr>
          <a:xfrm>
            <a:off x="1154954" y="973668"/>
            <a:ext cx="8761413" cy="706964"/>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3600"/>
            </a:pPr>
            <a:r>
              <a:rPr lang="en-US" b="0" i="0" kern="1200" dirty="0">
                <a:solidFill>
                  <a:srgbClr val="EBEBEB"/>
                </a:solidFill>
                <a:latin typeface="+mj-lt"/>
                <a:ea typeface="+mj-ea"/>
                <a:cs typeface="+mj-cs"/>
              </a:rPr>
              <a:t>Financial Implications</a:t>
            </a:r>
          </a:p>
        </p:txBody>
      </p:sp>
      <p:sp>
        <p:nvSpPr>
          <p:cNvPr id="227" name="Google Shape;227;p10"/>
          <p:cNvSpPr txBox="1"/>
          <p:nvPr/>
        </p:nvSpPr>
        <p:spPr>
          <a:xfrm>
            <a:off x="5980954" y="2603500"/>
            <a:ext cx="5211979" cy="3416300"/>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Bef>
                <a:spcPts val="1000"/>
              </a:spcBef>
              <a:buClr>
                <a:schemeClr val="accent1"/>
              </a:buClr>
              <a:buSzPct val="80000"/>
              <a:buFont typeface="Arial"/>
              <a:buChar char="•"/>
            </a:pPr>
            <a:r>
              <a:rPr lang="en-US" sz="1700" dirty="0">
                <a:solidFill>
                  <a:schemeClr val="tx1">
                    <a:lumMod val="75000"/>
                    <a:lumOff val="25000"/>
                  </a:schemeClr>
                </a:solidFill>
                <a:sym typeface="Century Gothic"/>
              </a:rPr>
              <a:t>Cost incurred per month before the model was deployed = Average amount per fraudulent transaction * Average number of fraudulent transactions per month</a:t>
            </a:r>
            <a:endParaRPr lang="en-US" sz="1700" dirty="0">
              <a:solidFill>
                <a:schemeClr val="tx1">
                  <a:lumMod val="75000"/>
                  <a:lumOff val="25000"/>
                </a:schemeClr>
              </a:solidFill>
            </a:endParaRPr>
          </a:p>
          <a:p>
            <a:pPr marL="400050" marR="0" lvl="0" indent="-285750" defTabSz="457200">
              <a:lnSpc>
                <a:spcPct val="90000"/>
              </a:lnSpc>
              <a:spcBef>
                <a:spcPts val="1000"/>
              </a:spcBef>
              <a:buClr>
                <a:schemeClr val="accent1"/>
              </a:buClr>
              <a:buSzPct val="80000"/>
              <a:buFont typeface="Arial"/>
              <a:buChar char="•"/>
            </a:pPr>
            <a:endParaRPr lang="en-US" sz="170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r>
              <a:rPr lang="en-US" sz="1700" dirty="0">
                <a:solidFill>
                  <a:schemeClr val="tx1">
                    <a:lumMod val="75000"/>
                    <a:lumOff val="25000"/>
                  </a:schemeClr>
                </a:solidFill>
                <a:sym typeface="Century Gothic"/>
              </a:rPr>
              <a:t>Cost incurred per month after the model is built and deployed = 1.5*TF + Average amount per fraudulent transaction * FN.</a:t>
            </a:r>
            <a:endParaRPr lang="en-US" sz="1700" dirty="0">
              <a:solidFill>
                <a:schemeClr val="tx1">
                  <a:lumMod val="75000"/>
                  <a:lumOff val="25000"/>
                </a:schemeClr>
              </a:solidFill>
            </a:endParaRPr>
          </a:p>
          <a:p>
            <a:pPr marL="400050" marR="0" lvl="0" indent="-285750" defTabSz="457200">
              <a:lnSpc>
                <a:spcPct val="90000"/>
              </a:lnSpc>
              <a:spcBef>
                <a:spcPts val="1000"/>
              </a:spcBef>
              <a:buClr>
                <a:schemeClr val="accent1"/>
              </a:buClr>
              <a:buSzPct val="80000"/>
              <a:buFont typeface="Arial"/>
              <a:buChar char="•"/>
            </a:pPr>
            <a:endParaRPr lang="en-US" sz="170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r>
              <a:rPr lang="en-US" sz="1700" dirty="0">
                <a:solidFill>
                  <a:schemeClr val="tx1">
                    <a:lumMod val="75000"/>
                    <a:lumOff val="25000"/>
                  </a:schemeClr>
                </a:solidFill>
                <a:sym typeface="Century Gothic"/>
              </a:rPr>
              <a:t>Final savings = Cost incurred before - Cost incurred after.</a:t>
            </a:r>
            <a:endParaRPr lang="en-US" sz="1700" dirty="0">
              <a:solidFill>
                <a:schemeClr val="tx1">
                  <a:lumMod val="75000"/>
                  <a:lumOff val="25000"/>
                </a:schemeClr>
              </a:solidFill>
            </a:endParaRPr>
          </a:p>
          <a:p>
            <a:pPr marL="0" marR="0" lvl="0" indent="0" defTabSz="457200">
              <a:lnSpc>
                <a:spcPct val="90000"/>
              </a:lnSpc>
              <a:spcBef>
                <a:spcPts val="1000"/>
              </a:spcBef>
              <a:buClr>
                <a:schemeClr val="accent1"/>
              </a:buClr>
              <a:buSzPct val="80000"/>
              <a:buFont typeface="Wingdings 3" charset="2"/>
              <a:buChar char=""/>
            </a:pPr>
            <a:endParaRPr lang="en-US" sz="1700">
              <a:solidFill>
                <a:schemeClr val="tx1">
                  <a:lumMod val="75000"/>
                  <a:lumOff val="25000"/>
                </a:schemeClr>
              </a:solidFill>
              <a:sym typeface="Century Gothic"/>
            </a:endParaRPr>
          </a:p>
        </p:txBody>
      </p:sp>
      <p:graphicFrame>
        <p:nvGraphicFramePr>
          <p:cNvPr id="5" name="Content Placeholder 4">
            <a:extLst>
              <a:ext uri="{FF2B5EF4-FFF2-40B4-BE49-F238E27FC236}">
                <a16:creationId xmlns:a16="http://schemas.microsoft.com/office/drawing/2014/main" id="{76A832B8-5170-F08F-850E-5449A5E626D5}"/>
              </a:ext>
            </a:extLst>
          </p:cNvPr>
          <p:cNvGraphicFramePr>
            <a:graphicFrameLocks noGrp="1"/>
          </p:cNvGraphicFramePr>
          <p:nvPr>
            <p:ph idx="1"/>
            <p:extLst>
              <p:ext uri="{D42A27DB-BD31-4B8C-83A1-F6EECF244321}">
                <p14:modId xmlns:p14="http://schemas.microsoft.com/office/powerpoint/2010/main" val="2531081788"/>
              </p:ext>
            </p:extLst>
          </p:nvPr>
        </p:nvGraphicFramePr>
        <p:xfrm>
          <a:off x="1151467" y="3018776"/>
          <a:ext cx="4290350" cy="2581516"/>
        </p:xfrm>
        <a:graphic>
          <a:graphicData uri="http://schemas.openxmlformats.org/drawingml/2006/table">
            <a:tbl>
              <a:tblPr/>
              <a:tblGrid>
                <a:gridCol w="234944">
                  <a:extLst>
                    <a:ext uri="{9D8B030D-6E8A-4147-A177-3AD203B41FA5}">
                      <a16:colId xmlns:a16="http://schemas.microsoft.com/office/drawing/2014/main" val="620159208"/>
                    </a:ext>
                  </a:extLst>
                </a:gridCol>
                <a:gridCol w="3513985">
                  <a:extLst>
                    <a:ext uri="{9D8B030D-6E8A-4147-A177-3AD203B41FA5}">
                      <a16:colId xmlns:a16="http://schemas.microsoft.com/office/drawing/2014/main" val="3880440519"/>
                    </a:ext>
                  </a:extLst>
                </a:gridCol>
                <a:gridCol w="541421">
                  <a:extLst>
                    <a:ext uri="{9D8B030D-6E8A-4147-A177-3AD203B41FA5}">
                      <a16:colId xmlns:a16="http://schemas.microsoft.com/office/drawing/2014/main" val="2565790357"/>
                    </a:ext>
                  </a:extLst>
                </a:gridCol>
              </a:tblGrid>
              <a:tr h="175543">
                <a:tc gridSpan="3">
                  <a:txBody>
                    <a:bodyPr/>
                    <a:lstStyle/>
                    <a:p>
                      <a:pPr algn="ctr" fontAlgn="ctr"/>
                      <a:r>
                        <a:rPr lang="en-IN" sz="900" b="1" i="0" u="none" strike="noStrike" dirty="0">
                          <a:solidFill>
                            <a:srgbClr val="FFFFFF"/>
                          </a:solidFill>
                          <a:effectLst/>
                          <a:latin typeface="Calibri"/>
                        </a:rPr>
                        <a:t>Cost Benefit Analysis</a:t>
                      </a:r>
                    </a:p>
                  </a:txBody>
                  <a:tcPr marL="7823" marR="7823" marT="78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2062033"/>
                  </a:ext>
                </a:extLst>
              </a:tr>
              <a:tr h="313224">
                <a:tc>
                  <a:txBody>
                    <a:bodyPr/>
                    <a:lstStyle/>
                    <a:p>
                      <a:pPr algn="ctr" fontAlgn="ctr"/>
                      <a:r>
                        <a:rPr lang="en-IN" sz="900" b="1" i="0" u="none" strike="noStrike" dirty="0">
                          <a:solidFill>
                            <a:srgbClr val="FFFFFF"/>
                          </a:solidFill>
                          <a:effectLst/>
                          <a:latin typeface="Calibri"/>
                        </a:rPr>
                        <a:t>S. No</a:t>
                      </a:r>
                    </a:p>
                  </a:txBody>
                  <a:tcPr marL="7823" marR="7823" marT="78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IN" sz="900" b="1" i="0" u="none" strike="noStrike" dirty="0">
                          <a:solidFill>
                            <a:srgbClr val="FFFFFF"/>
                          </a:solidFill>
                          <a:effectLst/>
                          <a:latin typeface="Calibri"/>
                        </a:rPr>
                        <a:t>Questions</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IN" sz="900" b="1" i="0" u="none" strike="noStrike" dirty="0">
                          <a:solidFill>
                            <a:srgbClr val="FFFFFF"/>
                          </a:solidFill>
                          <a:effectLst/>
                          <a:latin typeface="Calibri"/>
                        </a:rPr>
                        <a:t>Answer</a:t>
                      </a:r>
                    </a:p>
                  </a:txBody>
                  <a:tcPr marL="7823" marR="7823" marT="782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056869601"/>
                  </a:ext>
                </a:extLst>
              </a:tr>
              <a:tr h="175543">
                <a:tc>
                  <a:txBody>
                    <a:bodyPr/>
                    <a:lstStyle/>
                    <a:p>
                      <a:pPr algn="ctr" fontAlgn="ctr"/>
                      <a:r>
                        <a:rPr lang="en-IN" sz="900" b="1" i="0" u="none" strike="noStrike" dirty="0">
                          <a:solidFill>
                            <a:srgbClr val="000000"/>
                          </a:solidFill>
                          <a:effectLst/>
                          <a:latin typeface="Calibri"/>
                        </a:rPr>
                        <a:t>1</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Cost incurred per month before the model was deployed (b*c)</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N" sz="900" b="0" i="0" u="none" strike="noStrike" dirty="0">
                          <a:solidFill>
                            <a:srgbClr val="000000"/>
                          </a:solidFill>
                          <a:effectLst/>
                          <a:latin typeface="Calibri"/>
                        </a:rPr>
                        <a:t>213388.99</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465807"/>
                  </a:ext>
                </a:extLst>
              </a:tr>
              <a:tr h="313224">
                <a:tc>
                  <a:txBody>
                    <a:bodyPr/>
                    <a:lstStyle/>
                    <a:p>
                      <a:pPr algn="ctr" fontAlgn="ctr"/>
                      <a:r>
                        <a:rPr lang="en-IN" sz="900" b="1" i="0" u="none" strike="noStrike" dirty="0">
                          <a:solidFill>
                            <a:srgbClr val="000000"/>
                          </a:solidFill>
                          <a:effectLst/>
                          <a:latin typeface="Calibri"/>
                        </a:rPr>
                        <a:t>2</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Average number of transactions per month detected as fraudulent by the model (TF)</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684.33</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99087188"/>
                  </a:ext>
                </a:extLst>
              </a:tr>
              <a:tr h="313224">
                <a:tc>
                  <a:txBody>
                    <a:bodyPr/>
                    <a:lstStyle/>
                    <a:p>
                      <a:pPr algn="ctr" fontAlgn="ctr"/>
                      <a:r>
                        <a:rPr lang="en-IN" sz="900" b="1" i="0" u="none" strike="noStrike" dirty="0">
                          <a:solidFill>
                            <a:srgbClr val="000000"/>
                          </a:solidFill>
                          <a:effectLst/>
                          <a:latin typeface="Calibri"/>
                        </a:rPr>
                        <a:t>3</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Cost of providing customer executive support per fraudulent transaction detected by the model</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$1.5</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17352709"/>
                  </a:ext>
                </a:extLst>
              </a:tr>
              <a:tr h="313224">
                <a:tc>
                  <a:txBody>
                    <a:bodyPr/>
                    <a:lstStyle/>
                    <a:p>
                      <a:pPr algn="ctr" fontAlgn="ctr"/>
                      <a:r>
                        <a:rPr lang="en-IN" sz="900" b="1" i="0" u="none" strike="noStrike" dirty="0">
                          <a:solidFill>
                            <a:srgbClr val="000000"/>
                          </a:solidFill>
                          <a:effectLst/>
                          <a:latin typeface="Calibri"/>
                        </a:rPr>
                        <a:t>4</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Total cost of providing customer support per month for fraudulent transactions detected by the model (TF*$1.5)</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1026.49</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51613793"/>
                  </a:ext>
                </a:extLst>
              </a:tr>
              <a:tr h="313224">
                <a:tc>
                  <a:txBody>
                    <a:bodyPr/>
                    <a:lstStyle/>
                    <a:p>
                      <a:pPr algn="ctr" fontAlgn="ctr"/>
                      <a:r>
                        <a:rPr lang="en-IN" sz="900" b="1" i="0" u="none" strike="noStrike" dirty="0">
                          <a:solidFill>
                            <a:srgbClr val="000000"/>
                          </a:solidFill>
                          <a:effectLst/>
                          <a:latin typeface="Calibri"/>
                        </a:rPr>
                        <a:t>5</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Average number of transactions per month that are fraudulent but not detected by the model (FN)</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399.12</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19888451"/>
                  </a:ext>
                </a:extLst>
              </a:tr>
              <a:tr h="313224">
                <a:tc>
                  <a:txBody>
                    <a:bodyPr/>
                    <a:lstStyle/>
                    <a:p>
                      <a:pPr algn="ctr" fontAlgn="ctr"/>
                      <a:r>
                        <a:rPr lang="en-IN" sz="900" b="1" i="0" u="none" strike="noStrike" dirty="0">
                          <a:solidFill>
                            <a:srgbClr val="000000"/>
                          </a:solidFill>
                          <a:effectLst/>
                          <a:latin typeface="Calibri"/>
                        </a:rPr>
                        <a:t>6</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Cost incurred due to fraudulent transactions left undetected by the model (FN*c)</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211797.01</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20903171"/>
                  </a:ext>
                </a:extLst>
              </a:tr>
              <a:tr h="175543">
                <a:tc>
                  <a:txBody>
                    <a:bodyPr/>
                    <a:lstStyle/>
                    <a:p>
                      <a:pPr algn="ctr" fontAlgn="ctr"/>
                      <a:r>
                        <a:rPr lang="en-IN" sz="900" b="1" i="0" u="none" strike="noStrike" dirty="0">
                          <a:solidFill>
                            <a:srgbClr val="000000"/>
                          </a:solidFill>
                          <a:effectLst/>
                          <a:latin typeface="Calibri"/>
                        </a:rPr>
                        <a:t>7</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Cost incurred per month after the model is built and deployed (4+6)</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N" sz="900" b="0" i="0" u="none" strike="noStrike" dirty="0">
                          <a:solidFill>
                            <a:srgbClr val="000000"/>
                          </a:solidFill>
                          <a:effectLst/>
                          <a:latin typeface="Calibri"/>
                        </a:rPr>
                        <a:t>212823.5</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0082983"/>
                  </a:ext>
                </a:extLst>
              </a:tr>
              <a:tr h="175543">
                <a:tc>
                  <a:txBody>
                    <a:bodyPr/>
                    <a:lstStyle/>
                    <a:p>
                      <a:pPr algn="ctr" fontAlgn="ctr"/>
                      <a:r>
                        <a:rPr lang="en-IN" sz="900" b="1" i="0" u="none" strike="noStrike" dirty="0">
                          <a:solidFill>
                            <a:srgbClr val="000000"/>
                          </a:solidFill>
                          <a:effectLst/>
                          <a:latin typeface="Calibri"/>
                        </a:rPr>
                        <a:t>8</a:t>
                      </a:r>
                    </a:p>
                  </a:txBody>
                  <a:tcPr marL="7823" marR="7823" marT="78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900" b="0" i="0" u="none" strike="noStrike" dirty="0">
                          <a:solidFill>
                            <a:srgbClr val="000000"/>
                          </a:solidFill>
                          <a:effectLst/>
                          <a:latin typeface="Calibri"/>
                        </a:rPr>
                        <a:t>Final savings = Cost incurred before - Cost incurred after(1-7)</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IN" sz="900" b="0" i="0" u="none" strike="noStrike" dirty="0">
                          <a:solidFill>
                            <a:srgbClr val="000000"/>
                          </a:solidFill>
                          <a:effectLst/>
                          <a:latin typeface="Calibri"/>
                        </a:rPr>
                        <a:t>565.49</a:t>
                      </a:r>
                    </a:p>
                  </a:txBody>
                  <a:tcPr marL="7823" marR="7823" marT="7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4173749"/>
                  </a:ext>
                </a:extLst>
              </a:tr>
            </a:tbl>
          </a:graphicData>
        </a:graphic>
      </p:graphicFrame>
      <p:sp>
        <p:nvSpPr>
          <p:cNvPr id="3" name="TextBox 2">
            <a:extLst>
              <a:ext uri="{FF2B5EF4-FFF2-40B4-BE49-F238E27FC236}">
                <a16:creationId xmlns:a16="http://schemas.microsoft.com/office/drawing/2014/main" id="{99731E0F-67B9-8711-32B8-25691CC2E693}"/>
              </a:ext>
            </a:extLst>
          </p:cNvPr>
          <p:cNvSpPr txBox="1"/>
          <p:nvPr/>
        </p:nvSpPr>
        <p:spPr>
          <a:xfrm>
            <a:off x="10567736" y="631658"/>
            <a:ext cx="411078" cy="3385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grpSp>
        <p:nvGrpSpPr>
          <p:cNvPr id="199" name="Group 17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0" name="Rectangle 17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17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1" name="Oval 18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2" name="Rectangle 18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1" name="Google Shape;171;p2"/>
          <p:cNvSpPr txBox="1">
            <a:spLocks noGrp="1"/>
          </p:cNvSpPr>
          <p:nvPr>
            <p:ph type="title"/>
          </p:nvPr>
        </p:nvSpPr>
        <p:spPr>
          <a:xfrm>
            <a:off x="1154955" y="973667"/>
            <a:ext cx="2942210" cy="4833745"/>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3600"/>
              <a:buFont typeface="Century Gothic"/>
              <a:buNone/>
            </a:pPr>
            <a:br>
              <a:rPr lang="en-IN" b="1" u="sng" dirty="0"/>
            </a:br>
            <a:endParaRPr lang="en-IN">
              <a:solidFill>
                <a:srgbClr val="EBEBEB"/>
              </a:solidFill>
            </a:endParaRPr>
          </a:p>
        </p:txBody>
      </p:sp>
      <p:sp>
        <p:nvSpPr>
          <p:cNvPr id="203" name="Rectangle 186">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 name="Picture 12" descr="Text&#10;&#10;Description automatically generated">
            <a:extLst>
              <a:ext uri="{FF2B5EF4-FFF2-40B4-BE49-F238E27FC236}">
                <a16:creationId xmlns:a16="http://schemas.microsoft.com/office/drawing/2014/main" id="{53590008-2741-75FF-891C-ABD2D48703A4}"/>
              </a:ext>
            </a:extLst>
          </p:cNvPr>
          <p:cNvPicPr>
            <a:picLocks noGrp="1" noChangeAspect="1"/>
          </p:cNvPicPr>
          <p:nvPr>
            <p:ph idx="1"/>
          </p:nvPr>
        </p:nvPicPr>
        <p:blipFill>
          <a:blip r:embed="rId4"/>
          <a:stretch>
            <a:fillRect/>
          </a:stretch>
        </p:blipFill>
        <p:spPr>
          <a:xfrm>
            <a:off x="5514070" y="477921"/>
            <a:ext cx="4879952" cy="5832642"/>
          </a:xfrm>
        </p:spPr>
      </p:pic>
      <p:sp>
        <p:nvSpPr>
          <p:cNvPr id="13" name="TextBox 12">
            <a:extLst>
              <a:ext uri="{FF2B5EF4-FFF2-40B4-BE49-F238E27FC236}">
                <a16:creationId xmlns:a16="http://schemas.microsoft.com/office/drawing/2014/main" id="{1CDC0FDA-8C4D-0C74-2DAC-BFC020C5338D}"/>
              </a:ext>
            </a:extLst>
          </p:cNvPr>
          <p:cNvSpPr txBox="1"/>
          <p:nvPr/>
        </p:nvSpPr>
        <p:spPr>
          <a:xfrm>
            <a:off x="834190" y="2338137"/>
            <a:ext cx="33247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rgbClr val="EBEBEB"/>
                </a:solidFill>
              </a:rPr>
              <a:t>Appendix -  </a:t>
            </a:r>
            <a:endParaRPr lang="en-US" dirty="0"/>
          </a:p>
          <a:p>
            <a:r>
              <a:rPr lang="en-IN" dirty="0">
                <a:solidFill>
                  <a:srgbClr val="EBEBEB"/>
                </a:solidFill>
              </a:rPr>
              <a:t>Data Attributes</a:t>
            </a:r>
            <a:r>
              <a:rPr lang="en-US" dirty="0"/>
              <a:t>​</a:t>
            </a:r>
          </a:p>
        </p:txBody>
      </p:sp>
      <p:sp>
        <p:nvSpPr>
          <p:cNvPr id="14" name="TextBox 13">
            <a:extLst>
              <a:ext uri="{FF2B5EF4-FFF2-40B4-BE49-F238E27FC236}">
                <a16:creationId xmlns:a16="http://schemas.microsoft.com/office/drawing/2014/main" id="{8A61DC8B-7EA7-2F7D-ED9E-64960937A168}"/>
              </a:ext>
            </a:extLst>
          </p:cNvPr>
          <p:cNvSpPr txBox="1"/>
          <p:nvPr/>
        </p:nvSpPr>
        <p:spPr>
          <a:xfrm>
            <a:off x="834189" y="3230479"/>
            <a:ext cx="37157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dirty="0">
                <a:solidFill>
                  <a:schemeClr val="bg1"/>
                </a:solidFill>
                <a:cs typeface="Arial"/>
              </a:rPr>
              <a:t>Snapshot of the dataset. </a:t>
            </a:r>
            <a:r>
              <a:rPr lang="en-US" dirty="0">
                <a:solidFill>
                  <a:schemeClr val="bg1"/>
                </a:solidFill>
                <a:cs typeface="Arial"/>
              </a:rPr>
              <a:t>​</a:t>
            </a:r>
            <a:r>
              <a:rPr lang="en-US" dirty="0">
                <a:solidFill>
                  <a:schemeClr val="bg1"/>
                </a:solidFill>
                <a:cs typeface="Segoe UI"/>
              </a:rPr>
              <a:t>​</a:t>
            </a:r>
            <a:endParaRPr lang="en-US" dirty="0"/>
          </a:p>
          <a:p>
            <a:pPr>
              <a:buChar char="•"/>
            </a:pPr>
            <a:r>
              <a:rPr lang="en-IN" dirty="0" err="1">
                <a:solidFill>
                  <a:schemeClr val="bg1"/>
                </a:solidFill>
                <a:cs typeface="Arial"/>
              </a:rPr>
              <a:t>Is_fraud</a:t>
            </a:r>
            <a:r>
              <a:rPr lang="en-IN" dirty="0">
                <a:solidFill>
                  <a:schemeClr val="bg1"/>
                </a:solidFill>
                <a:cs typeface="Arial"/>
              </a:rPr>
              <a:t> is the target column.</a:t>
            </a:r>
            <a:r>
              <a:rPr lang="en-US" dirty="0">
                <a:solidFill>
                  <a:schemeClr val="bg1"/>
                </a:solidFill>
                <a:cs typeface="Arial"/>
              </a:rPr>
              <a:t>​</a:t>
            </a:r>
          </a:p>
          <a:p>
            <a:r>
              <a:rPr lang="en-US" dirty="0">
                <a:solidFill>
                  <a:schemeClr val="bg1"/>
                </a:solidFill>
                <a:cs typeface="Segoe UI"/>
              </a:rPr>
              <a:t>​</a:t>
            </a:r>
          </a:p>
        </p:txBody>
      </p:sp>
      <p:cxnSp>
        <p:nvCxnSpPr>
          <p:cNvPr id="15" name="Straight Arrow Connector 14">
            <a:extLst>
              <a:ext uri="{FF2B5EF4-FFF2-40B4-BE49-F238E27FC236}">
                <a16:creationId xmlns:a16="http://schemas.microsoft.com/office/drawing/2014/main" id="{4B455C72-54C8-C27A-D017-21A4E0605069}"/>
              </a:ext>
            </a:extLst>
          </p:cNvPr>
          <p:cNvCxnSpPr/>
          <p:nvPr/>
        </p:nvCxnSpPr>
        <p:spPr>
          <a:xfrm>
            <a:off x="946484" y="3052010"/>
            <a:ext cx="2247899" cy="12032"/>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3A83C0E-EE6A-8C90-8436-1BD1A65ECDE9}"/>
              </a:ext>
            </a:extLst>
          </p:cNvPr>
          <p:cNvSpPr txBox="1"/>
          <p:nvPr/>
        </p:nvSpPr>
        <p:spPr>
          <a:xfrm>
            <a:off x="10567736" y="631658"/>
            <a:ext cx="411078" cy="3385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11</a:t>
            </a:r>
          </a:p>
        </p:txBody>
      </p:sp>
    </p:spTree>
    <p:extLst>
      <p:ext uri="{BB962C8B-B14F-4D97-AF65-F5344CB8AC3E}">
        <p14:creationId xmlns:p14="http://schemas.microsoft.com/office/powerpoint/2010/main" val="68284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8"/>
        <p:cNvGrpSpPr/>
        <p:nvPr/>
      </p:nvGrpSpPr>
      <p:grpSpPr>
        <a:xfrm>
          <a:off x="0" y="0"/>
          <a:ext cx="0" cy="0"/>
          <a:chOff x="0" y="0"/>
          <a:chExt cx="0" cy="0"/>
        </a:xfrm>
      </p:grpSpPr>
      <p:sp useBgFill="1">
        <p:nvSpPr>
          <p:cNvPr id="245" name="Rectangle 24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1" name="Freeform: Shape 25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5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39" name="Google Shape;239;p12"/>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a:spcBef>
                <a:spcPts val="0"/>
              </a:spcBef>
              <a:buClr>
                <a:srgbClr val="262626"/>
              </a:buClr>
              <a:buSzPts val="3600"/>
            </a:pPr>
            <a:r>
              <a:rPr lang="en-IN" sz="3200" b="1" dirty="0">
                <a:solidFill>
                  <a:srgbClr val="EBEBEB"/>
                </a:solidFill>
              </a:rPr>
              <a:t>Appendix –</a:t>
            </a:r>
            <a:br>
              <a:rPr lang="en-IN" sz="3200" b="1" dirty="0">
                <a:solidFill>
                  <a:srgbClr val="EBEBEB"/>
                </a:solidFill>
              </a:rPr>
            </a:br>
            <a:br>
              <a:rPr lang="en-IN" sz="3200" b="1" dirty="0">
                <a:solidFill>
                  <a:srgbClr val="EBEBEB"/>
                </a:solidFill>
              </a:rPr>
            </a:br>
            <a:r>
              <a:rPr lang="en-IN" sz="3200" dirty="0">
                <a:solidFill>
                  <a:srgbClr val="EBEBEB"/>
                </a:solidFill>
              </a:rPr>
              <a:t>Data Methodology</a:t>
            </a:r>
            <a:endParaRPr lang="en-IN" sz="3200" b="1" dirty="0">
              <a:solidFill>
                <a:srgbClr val="EBEBEB"/>
              </a:solidFill>
            </a:endParaRPr>
          </a:p>
        </p:txBody>
      </p:sp>
      <p:sp>
        <p:nvSpPr>
          <p:cNvPr id="240" name="Google Shape;240;p12"/>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lvl="0" rtl="0">
              <a:spcBef>
                <a:spcPts val="0"/>
              </a:spcBef>
              <a:spcAft>
                <a:spcPts val="0"/>
              </a:spcAft>
              <a:buSzPts val="1800"/>
              <a:buFont typeface="Arial" charset="2"/>
              <a:buChar char="•"/>
            </a:pPr>
            <a:r>
              <a:rPr lang="en-IN" sz="2000" dirty="0"/>
              <a:t>We conducted through Exploratory Analysis of the Credit Card dataset. There were no missing values in the dataset.</a:t>
            </a:r>
            <a:endParaRPr lang="en-US" sz="2000"/>
          </a:p>
          <a:p>
            <a:pPr marL="457200" lvl="0" rtl="0">
              <a:spcBef>
                <a:spcPts val="1000"/>
              </a:spcBef>
              <a:spcAft>
                <a:spcPts val="0"/>
              </a:spcAft>
              <a:buSzPts val="1800"/>
              <a:buFont typeface="Arial" charset="2"/>
              <a:buChar char="•"/>
            </a:pPr>
            <a:endParaRPr lang="en-US" sz="2000"/>
          </a:p>
          <a:p>
            <a:pPr lvl="0" rtl="0">
              <a:spcBef>
                <a:spcPts val="1000"/>
              </a:spcBef>
              <a:spcAft>
                <a:spcPts val="0"/>
              </a:spcAft>
              <a:buSzPts val="1800"/>
              <a:buFont typeface="Arial" charset="2"/>
              <a:buChar char="•"/>
            </a:pPr>
            <a:r>
              <a:rPr lang="en-US" sz="2000" dirty="0"/>
              <a:t>Transactions are the most on Monday. And transactions were the most on December of the both year, which also point that there could be a lot of frauds around that year but also as it is a very festive month</a:t>
            </a:r>
            <a:endParaRPr lang="en-US" sz="2000"/>
          </a:p>
          <a:p>
            <a:pPr lvl="0" rtl="0">
              <a:spcBef>
                <a:spcPts val="1000"/>
              </a:spcBef>
              <a:spcAft>
                <a:spcPts val="0"/>
              </a:spcAft>
              <a:buSzPts val="1800"/>
              <a:buFont typeface="Arial" charset="2"/>
              <a:buChar char="•"/>
            </a:pPr>
            <a:endParaRPr lang="en-US" sz="2000" b="1"/>
          </a:p>
          <a:p>
            <a:pPr lvl="0" rtl="0">
              <a:spcBef>
                <a:spcPts val="1000"/>
              </a:spcBef>
              <a:spcAft>
                <a:spcPts val="0"/>
              </a:spcAft>
              <a:buSzPts val="1800"/>
              <a:buFont typeface="Arial" charset="2"/>
              <a:buChar char="•"/>
            </a:pPr>
            <a:r>
              <a:rPr lang="en-US" sz="2000" dirty="0"/>
              <a:t>The '</a:t>
            </a:r>
            <a:r>
              <a:rPr lang="en-US" sz="2000" dirty="0" err="1"/>
              <a:t>trans_date_trans_time</a:t>
            </a:r>
            <a:r>
              <a:rPr lang="en-US" sz="2000" dirty="0"/>
              <a:t>' feature has been broken down into several components like 'Age', 'day of the week', 'month' in order to contribute more briefly to our analysis.</a:t>
            </a:r>
            <a:endParaRPr lang="en-US" sz="2000">
              <a:latin typeface="+mn-lt"/>
            </a:endParaRPr>
          </a:p>
        </p:txBody>
      </p:sp>
      <p:pic>
        <p:nvPicPr>
          <p:cNvPr id="2" name="Picture 2" descr="Shape&#10;&#10;Description automatically generated">
            <a:extLst>
              <a:ext uri="{FF2B5EF4-FFF2-40B4-BE49-F238E27FC236}">
                <a16:creationId xmlns:a16="http://schemas.microsoft.com/office/drawing/2014/main" id="{A8C08C40-550C-30E2-8823-CBC92452B898}"/>
              </a:ext>
            </a:extLst>
          </p:cNvPr>
          <p:cNvPicPr>
            <a:picLocks noChangeAspect="1"/>
          </p:cNvPicPr>
          <p:nvPr/>
        </p:nvPicPr>
        <p:blipFill>
          <a:blip r:embed="rId3"/>
          <a:stretch>
            <a:fillRect/>
          </a:stretch>
        </p:blipFill>
        <p:spPr>
          <a:xfrm>
            <a:off x="10870281" y="-1003"/>
            <a:ext cx="638175" cy="1104900"/>
          </a:xfrm>
          <a:prstGeom prst="rect">
            <a:avLst/>
          </a:prstGeom>
        </p:spPr>
      </p:pic>
      <p:sp>
        <p:nvSpPr>
          <p:cNvPr id="4" name="TextBox 3">
            <a:extLst>
              <a:ext uri="{FF2B5EF4-FFF2-40B4-BE49-F238E27FC236}">
                <a16:creationId xmlns:a16="http://schemas.microsoft.com/office/drawing/2014/main" id="{F5DD1D03-B71B-B62C-5813-05B5E5E6BA7A}"/>
              </a:ext>
            </a:extLst>
          </p:cNvPr>
          <p:cNvSpPr txBox="1"/>
          <p:nvPr/>
        </p:nvSpPr>
        <p:spPr>
          <a:xfrm>
            <a:off x="10988841" y="621632"/>
            <a:ext cx="411078" cy="3385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1154954" y="973668"/>
            <a:ext cx="8761413" cy="706964"/>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3600"/>
            </a:pPr>
            <a:r>
              <a:rPr lang="en-US" b="0" i="0" kern="1200" dirty="0">
                <a:solidFill>
                  <a:srgbClr val="EBEBEB"/>
                </a:solidFill>
                <a:latin typeface="+mj-lt"/>
                <a:ea typeface="+mj-ea"/>
                <a:cs typeface="+mj-cs"/>
              </a:rPr>
              <a:t>Appendix - Models</a:t>
            </a:r>
          </a:p>
        </p:txBody>
      </p:sp>
      <p:sp>
        <p:nvSpPr>
          <p:cNvPr id="247" name="Google Shape;247;p13"/>
          <p:cNvSpPr txBox="1"/>
          <p:nvPr/>
        </p:nvSpPr>
        <p:spPr>
          <a:xfrm>
            <a:off x="1154955" y="2603500"/>
            <a:ext cx="3481054" cy="3416300"/>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sym typeface="Century Gothic"/>
              </a:rPr>
              <a:t>We performed the required different models.</a:t>
            </a:r>
            <a:endParaRPr lang="en-US" sz="1500">
              <a:solidFill>
                <a:schemeClr val="tx1">
                  <a:lumMod val="75000"/>
                  <a:lumOff val="25000"/>
                </a:schemeClr>
              </a:solidFill>
            </a:endParaRPr>
          </a:p>
          <a:p>
            <a:pPr marL="285750" marR="0" lvl="0" indent="-171450"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sym typeface="Century Gothic"/>
            </a:endParaRPr>
          </a:p>
          <a:p>
            <a:pPr marL="285750" marR="0" lvl="0" indent="-285750" defTabSz="4572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sym typeface="Century Gothic"/>
              </a:rPr>
              <a:t>A reasonable variety of different models were tested and evaluated on both imbalanced and balanced  classes.</a:t>
            </a:r>
            <a:endParaRPr lang="en-US" sz="1500">
              <a:solidFill>
                <a:schemeClr val="tx1">
                  <a:lumMod val="75000"/>
                  <a:lumOff val="25000"/>
                </a:schemeClr>
              </a:solidFill>
            </a:endParaRPr>
          </a:p>
          <a:p>
            <a:pPr marL="285750" marR="0" lvl="0" indent="-171450"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sym typeface="Century Gothic"/>
            </a:endParaRPr>
          </a:p>
          <a:p>
            <a:pPr marL="285750" marR="0" lvl="0" indent="-285750" defTabSz="4572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sym typeface="Century Gothic"/>
              </a:rPr>
              <a:t>Stratified Train/test split was done so that each fold is a representative of all the strata of data.</a:t>
            </a:r>
            <a:endParaRPr lang="en-US" sz="1500">
              <a:solidFill>
                <a:schemeClr val="tx1">
                  <a:lumMod val="75000"/>
                  <a:lumOff val="25000"/>
                </a:schemeClr>
              </a:solidFill>
            </a:endParaRPr>
          </a:p>
        </p:txBody>
      </p:sp>
      <p:pic>
        <p:nvPicPr>
          <p:cNvPr id="10" name="Content Placeholder 9">
            <a:extLst>
              <a:ext uri="{FF2B5EF4-FFF2-40B4-BE49-F238E27FC236}">
                <a16:creationId xmlns:a16="http://schemas.microsoft.com/office/drawing/2014/main" id="{13D59647-4E77-7ECC-7EBC-2F3AF4C854CC}"/>
              </a:ext>
            </a:extLst>
          </p:cNvPr>
          <p:cNvPicPr>
            <a:picLocks noGrp="1" noChangeAspect="1"/>
          </p:cNvPicPr>
          <p:nvPr>
            <p:ph idx="1"/>
          </p:nvPr>
        </p:nvPicPr>
        <p:blipFill rotWithShape="1">
          <a:blip r:embed="rId3"/>
          <a:srcRect l="5225" t="49537" r="32247" b="10859"/>
          <a:stretch/>
        </p:blipFill>
        <p:spPr>
          <a:xfrm>
            <a:off x="4984956" y="3212414"/>
            <a:ext cx="6158802" cy="2194236"/>
          </a:xfrm>
          <a:prstGeom prst="roundRect">
            <a:avLst>
              <a:gd name="adj" fmla="val 1858"/>
            </a:avLst>
          </a:prstGeom>
          <a:effectLst>
            <a:outerShdw blurRad="50800" dist="50800" dir="5400000" algn="tl" rotWithShape="0">
              <a:srgbClr val="000000">
                <a:alpha val="43000"/>
              </a:srgbClr>
            </a:outerShdw>
          </a:effectLst>
        </p:spPr>
      </p:pic>
      <p:sp>
        <p:nvSpPr>
          <p:cNvPr id="3" name="TextBox 2">
            <a:extLst>
              <a:ext uri="{FF2B5EF4-FFF2-40B4-BE49-F238E27FC236}">
                <a16:creationId xmlns:a16="http://schemas.microsoft.com/office/drawing/2014/main" id="{291ABC55-9377-020A-FF4C-558CA604BB02}"/>
              </a:ext>
            </a:extLst>
          </p:cNvPr>
          <p:cNvSpPr txBox="1"/>
          <p:nvPr/>
        </p:nvSpPr>
        <p:spPr>
          <a:xfrm>
            <a:off x="10567736" y="631658"/>
            <a:ext cx="411078" cy="3385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251"/>
        <p:cNvGrpSpPr/>
        <p:nvPr/>
      </p:nvGrpSpPr>
      <p:grpSpPr>
        <a:xfrm>
          <a:off x="0" y="0"/>
          <a:ext cx="0" cy="0"/>
          <a:chOff x="0" y="0"/>
          <a:chExt cx="0" cy="0"/>
        </a:xfrm>
      </p:grpSpPr>
      <p:sp useBgFill="1">
        <p:nvSpPr>
          <p:cNvPr id="277" name="Rectangle 25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5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1" name="Rectangle 26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cxnSp>
        <p:nvCxnSpPr>
          <p:cNvPr id="280" name="Straight Connector 26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53" name="Google Shape;253;p14"/>
          <p:cNvSpPr txBox="1">
            <a:spLocks noGrp="1"/>
          </p:cNvSpPr>
          <p:nvPr>
            <p:ph idx="1"/>
          </p:nvPr>
        </p:nvSpPr>
        <p:spPr>
          <a:xfrm>
            <a:off x="4971215" y="1185812"/>
            <a:ext cx="5579707" cy="4686903"/>
          </a:xfrm>
          <a:prstGeom prst="rect">
            <a:avLst/>
          </a:prstGeom>
        </p:spPr>
        <p:txBody>
          <a:bodyPr spcFirstLastPara="1" lIns="91425" tIns="45700" rIns="91425" bIns="45700" anchor="ctr" anchorCtr="0">
            <a:normAutofit/>
          </a:bodyPr>
          <a:lstStyle/>
          <a:p>
            <a:pPr indent="-228600">
              <a:spcBef>
                <a:spcPts val="0"/>
              </a:spcBef>
              <a:spcAft>
                <a:spcPts val="600"/>
              </a:spcAft>
              <a:buSzPts val="1800"/>
              <a:buNone/>
            </a:pPr>
            <a:r>
              <a:rPr lang="en-IN" sz="5400" dirty="0">
                <a:solidFill>
                  <a:schemeClr val="tx1"/>
                </a:solidFill>
              </a:rPr>
              <a:t>Thank You</a:t>
            </a:r>
          </a:p>
          <a:p>
            <a:pPr indent="-228600">
              <a:spcBef>
                <a:spcPts val="0"/>
              </a:spcBef>
              <a:spcAft>
                <a:spcPts val="600"/>
              </a:spcAft>
              <a:buSzPts val="1800"/>
              <a:buNone/>
            </a:pPr>
            <a:endParaRPr lang="en-IN">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grpSp>
        <p:nvGrpSpPr>
          <p:cNvPr id="199" name="Group 17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0" name="Rectangle 17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17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1" name="Oval 18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2" name="Rectangle 18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1" name="Google Shape;171;p2"/>
          <p:cNvSpPr txBox="1">
            <a:spLocks noGrp="1"/>
          </p:cNvSpPr>
          <p:nvPr>
            <p:ph type="title"/>
          </p:nvPr>
        </p:nvSpPr>
        <p:spPr>
          <a:xfrm>
            <a:off x="1154955" y="973667"/>
            <a:ext cx="2942210" cy="4833745"/>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3600"/>
              <a:buFont typeface="Century Gothic"/>
              <a:buNone/>
            </a:pPr>
            <a:r>
              <a:rPr lang="en-IN" b="1" dirty="0">
                <a:solidFill>
                  <a:srgbClr val="EBEBEB"/>
                </a:solidFill>
              </a:rPr>
              <a:t>Agenda</a:t>
            </a:r>
            <a:br>
              <a:rPr lang="en-IN" dirty="0">
                <a:solidFill>
                  <a:srgbClr val="EBEBEB"/>
                </a:solidFill>
              </a:rPr>
            </a:br>
            <a:endParaRPr lang="en-IN" dirty="0">
              <a:solidFill>
                <a:srgbClr val="EBEBEB"/>
              </a:solidFill>
            </a:endParaRPr>
          </a:p>
        </p:txBody>
      </p:sp>
      <p:sp>
        <p:nvSpPr>
          <p:cNvPr id="203" name="Rectangle 186">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4" name="Google Shape;172;p2">
            <a:extLst>
              <a:ext uri="{FF2B5EF4-FFF2-40B4-BE49-F238E27FC236}">
                <a16:creationId xmlns:a16="http://schemas.microsoft.com/office/drawing/2014/main" id="{F8FFE55C-150E-7E52-0994-76609EFE5332}"/>
              </a:ext>
            </a:extLst>
          </p:cNvPr>
          <p:cNvGraphicFramePr>
            <a:graphicFrameLocks noGrp="1"/>
          </p:cNvGraphicFramePr>
          <p:nvPr>
            <p:ph idx="1"/>
            <p:extLst>
              <p:ext uri="{D42A27DB-BD31-4B8C-83A1-F6EECF244321}">
                <p14:modId xmlns:p14="http://schemas.microsoft.com/office/powerpoint/2010/main" val="340961938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TextBox 31">
            <a:extLst>
              <a:ext uri="{FF2B5EF4-FFF2-40B4-BE49-F238E27FC236}">
                <a16:creationId xmlns:a16="http://schemas.microsoft.com/office/drawing/2014/main" id="{3CCF9265-4374-FADC-9C34-B075B96EB020}"/>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176"/>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9" name="Rectangle 19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177" name="Google Shape;177;p3"/>
          <p:cNvSpPr txBox="1">
            <a:spLocks noGrp="1"/>
          </p:cNvSpPr>
          <p:nvPr>
            <p:ph type="title"/>
          </p:nvPr>
        </p:nvSpPr>
        <p:spPr>
          <a:xfrm>
            <a:off x="836247" y="1085549"/>
            <a:ext cx="3430947" cy="4686903"/>
          </a:xfrm>
          <a:prstGeom prst="rect">
            <a:avLst/>
          </a:prstGeom>
        </p:spPr>
        <p:txBody>
          <a:bodyPr spcFirstLastPara="1" lIns="91425" tIns="45700" rIns="91425" bIns="45700" anchor="ctr" anchorCtr="0">
            <a:normAutofit/>
          </a:bodyPr>
          <a:lstStyle/>
          <a:p>
            <a:pPr marL="0" lvl="0" indent="0" algn="r" rtl="0">
              <a:spcBef>
                <a:spcPts val="0"/>
              </a:spcBef>
              <a:spcAft>
                <a:spcPts val="0"/>
              </a:spcAft>
              <a:buClr>
                <a:srgbClr val="262626"/>
              </a:buClr>
              <a:buSzPts val="3600"/>
              <a:buFont typeface="Century Gothic"/>
              <a:buNone/>
            </a:pPr>
            <a:r>
              <a:rPr lang="en-IN" b="1" dirty="0">
                <a:solidFill>
                  <a:schemeClr val="tx1"/>
                </a:solidFill>
              </a:rPr>
              <a:t>Objective</a:t>
            </a:r>
            <a:endParaRPr lang="en-IN" dirty="0">
              <a:solidFill>
                <a:schemeClr val="tx1"/>
              </a:solidFill>
            </a:endParaRPr>
          </a:p>
        </p:txBody>
      </p:sp>
      <p:cxnSp>
        <p:nvCxnSpPr>
          <p:cNvPr id="202" name="Straight Connector 20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8" name="Google Shape;178;p3"/>
          <p:cNvSpPr txBox="1">
            <a:spLocks noGrp="1"/>
          </p:cNvSpPr>
          <p:nvPr>
            <p:ph idx="1"/>
          </p:nvPr>
        </p:nvSpPr>
        <p:spPr>
          <a:xfrm>
            <a:off x="5041399" y="1085549"/>
            <a:ext cx="5579707" cy="4686903"/>
          </a:xfrm>
          <a:prstGeom prst="rect">
            <a:avLst/>
          </a:prstGeom>
        </p:spPr>
        <p:txBody>
          <a:bodyPr spcFirstLastPara="1" lIns="91425" tIns="45700" rIns="91425" bIns="45700" anchor="ctr" anchorCtr="0">
            <a:normAutofit/>
          </a:bodyPr>
          <a:lstStyle/>
          <a:p>
            <a:pPr lvl="0" rtl="0">
              <a:spcBef>
                <a:spcPts val="0"/>
              </a:spcBef>
              <a:spcAft>
                <a:spcPts val="0"/>
              </a:spcAft>
              <a:buSzPct val="100000"/>
              <a:buFont typeface="Arial" charset="2"/>
              <a:buChar char="•"/>
            </a:pPr>
            <a:r>
              <a:rPr lang="en-IN" dirty="0">
                <a:solidFill>
                  <a:schemeClr val="tx1"/>
                </a:solidFill>
              </a:rPr>
              <a:t>Building a fraud detection system using different machine learning techniques for </a:t>
            </a:r>
            <a:r>
              <a:rPr lang="en-IN" dirty="0" err="1">
                <a:solidFill>
                  <a:schemeClr val="tx1"/>
                </a:solidFill>
              </a:rPr>
              <a:t>Finnex</a:t>
            </a:r>
            <a:r>
              <a:rPr lang="en-IN" dirty="0">
                <a:solidFill>
                  <a:schemeClr val="tx1"/>
                </a:solidFill>
              </a:rPr>
              <a:t>, a leading financial service provider in US.</a:t>
            </a:r>
            <a:endParaRPr lang="en-US" dirty="0">
              <a:solidFill>
                <a:schemeClr val="tx1"/>
              </a:solidFill>
            </a:endParaRPr>
          </a:p>
          <a:p>
            <a:pPr marL="342900" lvl="0" rtl="0">
              <a:spcBef>
                <a:spcPts val="0"/>
              </a:spcBef>
              <a:spcAft>
                <a:spcPts val="0"/>
              </a:spcAft>
              <a:buSzPct val="100000"/>
              <a:buFont typeface="Arial" charset="2"/>
              <a:buChar char="•"/>
            </a:pPr>
            <a:endParaRPr lang="en-IN">
              <a:solidFill>
                <a:schemeClr val="tx1"/>
              </a:solidFill>
            </a:endParaRPr>
          </a:p>
          <a:p>
            <a:pPr>
              <a:buSzPct val="100000"/>
              <a:buFont typeface="Arial" charset="2"/>
              <a:buChar char="•"/>
            </a:pPr>
            <a:r>
              <a:rPr lang="en-IN" dirty="0">
                <a:solidFill>
                  <a:schemeClr val="tx1"/>
                </a:solidFill>
              </a:rPr>
              <a:t>To recommend optimal ways and preferable machine learning model </a:t>
            </a:r>
            <a:r>
              <a:rPr lang="en-IN" dirty="0" err="1">
                <a:solidFill>
                  <a:schemeClr val="tx1"/>
                </a:solidFill>
              </a:rPr>
              <a:t>Finnex</a:t>
            </a:r>
            <a:r>
              <a:rPr lang="en-IN" dirty="0">
                <a:solidFill>
                  <a:schemeClr val="tx1"/>
                </a:solidFill>
              </a:rPr>
              <a:t> can employ to  mitigate fraud risks and prevent heavy financial losses.</a:t>
            </a:r>
          </a:p>
          <a:p>
            <a:pPr lvl="0" rtl="0">
              <a:spcBef>
                <a:spcPts val="1000"/>
              </a:spcBef>
              <a:spcAft>
                <a:spcPts val="0"/>
              </a:spcAft>
              <a:buSzPct val="100000"/>
              <a:buFont typeface="Arial" charset="2"/>
              <a:buChar char="•"/>
            </a:pPr>
            <a:endParaRPr lang="en-IN">
              <a:solidFill>
                <a:schemeClr val="tx1"/>
              </a:solidFill>
            </a:endParaRPr>
          </a:p>
          <a:p>
            <a:pPr lvl="0" rtl="0">
              <a:spcBef>
                <a:spcPts val="1000"/>
              </a:spcBef>
              <a:spcAft>
                <a:spcPts val="0"/>
              </a:spcAft>
              <a:buSzPct val="100000"/>
              <a:buFont typeface="Arial" charset="2"/>
              <a:buChar char="•"/>
            </a:pPr>
            <a:r>
              <a:rPr lang="en-IN" dirty="0">
                <a:solidFill>
                  <a:schemeClr val="tx1"/>
                </a:solidFill>
              </a:rPr>
              <a:t>Demonstrating the potential benefits of the final model through a cost-benefit analysis in order to </a:t>
            </a:r>
            <a:r>
              <a:rPr lang="en-IN" dirty="0" err="1">
                <a:solidFill>
                  <a:schemeClr val="tx1"/>
                </a:solidFill>
              </a:rPr>
              <a:t>analyze</a:t>
            </a:r>
            <a:r>
              <a:rPr lang="en-IN" dirty="0">
                <a:solidFill>
                  <a:schemeClr val="tx1"/>
                </a:solidFill>
              </a:rPr>
              <a:t> the business impact of fraudulent transactions.</a:t>
            </a:r>
            <a:br>
              <a:rPr lang="en-IN" dirty="0"/>
            </a:br>
            <a:endParaRPr lang="en-IN">
              <a:solidFill>
                <a:schemeClr val="tx1"/>
              </a:solidFill>
            </a:endParaRPr>
          </a:p>
          <a:p>
            <a:pPr marL="342900" lvl="0" indent="-225425" rtl="0">
              <a:spcBef>
                <a:spcPts val="1000"/>
              </a:spcBef>
              <a:spcAft>
                <a:spcPts val="0"/>
              </a:spcAft>
              <a:buSzPct val="100000"/>
              <a:buFont typeface="Noto Sans Symbols"/>
              <a:buNone/>
            </a:pPr>
            <a:endParaRPr lang="en-IN">
              <a:solidFill>
                <a:schemeClr val="tx1"/>
              </a:solidFill>
            </a:endParaRPr>
          </a:p>
        </p:txBody>
      </p:sp>
      <p:pic>
        <p:nvPicPr>
          <p:cNvPr id="3" name="Picture 2" descr="Shape&#10;&#10;Description automatically generated">
            <a:extLst>
              <a:ext uri="{FF2B5EF4-FFF2-40B4-BE49-F238E27FC236}">
                <a16:creationId xmlns:a16="http://schemas.microsoft.com/office/drawing/2014/main" id="{BE156AF0-C1D6-D6ED-E24E-C949031C65D9}"/>
              </a:ext>
            </a:extLst>
          </p:cNvPr>
          <p:cNvPicPr>
            <a:picLocks noChangeAspect="1"/>
          </p:cNvPicPr>
          <p:nvPr/>
        </p:nvPicPr>
        <p:blipFill>
          <a:blip r:embed="rId4"/>
          <a:stretch>
            <a:fillRect/>
          </a:stretch>
        </p:blipFill>
        <p:spPr>
          <a:xfrm>
            <a:off x="10669755" y="-21056"/>
            <a:ext cx="638175" cy="1104900"/>
          </a:xfrm>
          <a:prstGeom prst="rect">
            <a:avLst/>
          </a:prstGeom>
        </p:spPr>
      </p:pic>
      <p:sp>
        <p:nvSpPr>
          <p:cNvPr id="5" name="TextBox 4">
            <a:extLst>
              <a:ext uri="{FF2B5EF4-FFF2-40B4-BE49-F238E27FC236}">
                <a16:creationId xmlns:a16="http://schemas.microsoft.com/office/drawing/2014/main" id="{3A14BD20-82BD-10ED-CCE2-7DE2FFB3026C}"/>
              </a:ext>
            </a:extLst>
          </p:cNvPr>
          <p:cNvSpPr txBox="1"/>
          <p:nvPr/>
        </p:nvSpPr>
        <p:spPr>
          <a:xfrm>
            <a:off x="10788315" y="591553"/>
            <a:ext cx="411078" cy="33855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3</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2"/>
        <p:cNvGrpSpPr/>
        <p:nvPr/>
      </p:nvGrpSpPr>
      <p:grpSpPr>
        <a:xfrm>
          <a:off x="0" y="0"/>
          <a:ext cx="0" cy="0"/>
          <a:chOff x="0" y="0"/>
          <a:chExt cx="0" cy="0"/>
        </a:xfrm>
      </p:grpSpPr>
      <p:grpSp>
        <p:nvGrpSpPr>
          <p:cNvPr id="190" name="Group 18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1" name="Rectangle 19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83" name="Google Shape;183;p4"/>
          <p:cNvSpPr txBox="1">
            <a:spLocks noGrp="1"/>
          </p:cNvSpPr>
          <p:nvPr>
            <p:ph type="title"/>
          </p:nvPr>
        </p:nvSpPr>
        <p:spPr>
          <a:xfrm>
            <a:off x="1154954"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3600"/>
              <a:buFont typeface="Century Gothic"/>
              <a:buNone/>
            </a:pPr>
            <a:r>
              <a:rPr lang="en-IN" b="1" dirty="0">
                <a:solidFill>
                  <a:srgbClr val="FFFFFF"/>
                </a:solidFill>
              </a:rPr>
              <a:t>Background</a:t>
            </a:r>
            <a:endParaRPr lang="en-IN" dirty="0">
              <a:solidFill>
                <a:srgbClr val="FFFFFF"/>
              </a:solidFill>
            </a:endParaRPr>
          </a:p>
        </p:txBody>
      </p:sp>
      <p:sp>
        <p:nvSpPr>
          <p:cNvPr id="194" name="Rectangle 19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6" name="Google Shape;184;p4">
            <a:extLst>
              <a:ext uri="{FF2B5EF4-FFF2-40B4-BE49-F238E27FC236}">
                <a16:creationId xmlns:a16="http://schemas.microsoft.com/office/drawing/2014/main" id="{BC86C7DB-8D6B-228C-CAE8-1513B50513FC}"/>
              </a:ext>
            </a:extLst>
          </p:cNvPr>
          <p:cNvGraphicFramePr>
            <a:graphicFrameLocks noGrp="1"/>
          </p:cNvGraphicFramePr>
          <p:nvPr>
            <p:ph idx="1"/>
            <p:extLst>
              <p:ext uri="{D42A27DB-BD31-4B8C-83A1-F6EECF244321}">
                <p14:modId xmlns:p14="http://schemas.microsoft.com/office/powerpoint/2010/main" val="231145655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B6CD0B7A-4866-3E38-948F-9795282938D2}"/>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4</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1067047" y="909316"/>
            <a:ext cx="10220739" cy="80928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IN" b="1" dirty="0"/>
              <a:t>Data Imbalance</a:t>
            </a:r>
            <a:endParaRPr lang="en-IN" dirty="0"/>
          </a:p>
        </p:txBody>
      </p:sp>
      <p:graphicFrame>
        <p:nvGraphicFramePr>
          <p:cNvPr id="1030" name="Google Shape;190;p5">
            <a:extLst>
              <a:ext uri="{FF2B5EF4-FFF2-40B4-BE49-F238E27FC236}">
                <a16:creationId xmlns:a16="http://schemas.microsoft.com/office/drawing/2014/main" id="{85FA8FDA-D15D-2169-C88D-70FB7085296D}"/>
              </a:ext>
            </a:extLst>
          </p:cNvPr>
          <p:cNvGraphicFramePr>
            <a:graphicFrameLocks noGrp="1"/>
          </p:cNvGraphicFramePr>
          <p:nvPr>
            <p:ph idx="1"/>
          </p:nvPr>
        </p:nvGraphicFramePr>
        <p:xfrm>
          <a:off x="4733927" y="2022230"/>
          <a:ext cx="7286308" cy="430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a:extLst>
              <a:ext uri="{FF2B5EF4-FFF2-40B4-BE49-F238E27FC236}">
                <a16:creationId xmlns:a16="http://schemas.microsoft.com/office/drawing/2014/main" id="{064CDD02-D597-15DA-AA30-823494112D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935" y="2827142"/>
            <a:ext cx="3658861" cy="23862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E9A087-1AAA-81B4-5A62-B41E38460271}"/>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2059" name="Rectangle 205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6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063" name="Freeform: Shape 206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6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6" name="Google Shape;196;p6"/>
          <p:cNvSpPr txBox="1">
            <a:spLocks noGrp="1"/>
          </p:cNvSpPr>
          <p:nvPr>
            <p:ph type="title"/>
          </p:nvPr>
        </p:nvSpPr>
        <p:spPr>
          <a:xfrm>
            <a:off x="639098" y="629265"/>
            <a:ext cx="5132438" cy="1622322"/>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3600"/>
            </a:pPr>
            <a:r>
              <a:rPr lang="en-US" b="0" i="0" kern="1200" dirty="0">
                <a:solidFill>
                  <a:srgbClr val="EBEBEB"/>
                </a:solidFill>
                <a:latin typeface="+mj-lt"/>
                <a:ea typeface="+mj-ea"/>
                <a:cs typeface="+mj-cs"/>
              </a:rPr>
              <a:t>Gender Distribution</a:t>
            </a:r>
          </a:p>
        </p:txBody>
      </p:sp>
      <p:pic>
        <p:nvPicPr>
          <p:cNvPr id="2054" name="Picture 6">
            <a:extLst>
              <a:ext uri="{FF2B5EF4-FFF2-40B4-BE49-F238E27FC236}">
                <a16:creationId xmlns:a16="http://schemas.microsoft.com/office/drawing/2014/main" id="{85B8C102-F640-7BD7-81A3-C62B30088E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4836" y="1736484"/>
            <a:ext cx="4828707" cy="3402612"/>
          </a:xfrm>
          <a:prstGeom prst="rect">
            <a:avLst/>
          </a:prstGeom>
          <a:noFill/>
          <a:extLst>
            <a:ext uri="{909E8E84-426E-40DD-AFC4-6F175D3DCCD1}">
              <a14:hiddenFill xmlns:a14="http://schemas.microsoft.com/office/drawing/2010/main">
                <a:solidFill>
                  <a:srgbClr val="FFFFFF"/>
                </a:solidFill>
              </a14:hiddenFill>
            </a:ext>
          </a:extLst>
        </p:spPr>
      </p:pic>
      <p:sp>
        <p:nvSpPr>
          <p:cNvPr id="2067" name="Rectangle 206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8" name="Google Shape;198;p6"/>
          <p:cNvSpPr txBox="1"/>
          <p:nvPr/>
        </p:nvSpPr>
        <p:spPr>
          <a:xfrm>
            <a:off x="639098" y="2418735"/>
            <a:ext cx="5132439" cy="3811742"/>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Bef>
                <a:spcPts val="1000"/>
              </a:spcBef>
              <a:buClr>
                <a:schemeClr val="accent1"/>
              </a:buClr>
              <a:buSzPct val="80000"/>
              <a:buFont typeface="Arial"/>
              <a:buChar char="•"/>
            </a:pPr>
            <a:r>
              <a:rPr lang="en-US" sz="1500" dirty="0">
                <a:solidFill>
                  <a:srgbClr val="FFFFFF"/>
                </a:solidFill>
                <a:sym typeface="Century Gothic"/>
              </a:rPr>
              <a:t>Compared to men, women make up a larger portion of the transaction frequencies. They may therefore be more vulnerable to fraud..</a:t>
            </a:r>
            <a:endParaRPr lang="en-US" sz="1500" dirty="0">
              <a:solidFill>
                <a:srgbClr val="FFFFFF"/>
              </a:solidFill>
            </a:endParaRPr>
          </a:p>
          <a:p>
            <a:pPr marL="400050" marR="0" lvl="0" indent="-285750" defTabSz="457200">
              <a:lnSpc>
                <a:spcPct val="90000"/>
              </a:lnSpc>
              <a:spcBef>
                <a:spcPts val="1000"/>
              </a:spcBef>
              <a:buClr>
                <a:schemeClr val="accent1"/>
              </a:buClr>
              <a:buSzPct val="80000"/>
              <a:buFont typeface="Arial"/>
              <a:buChar char="•"/>
            </a:pPr>
            <a:endParaRPr lang="en-US" sz="1500">
              <a:solidFill>
                <a:srgbClr val="FFFFFF"/>
              </a:solidFill>
            </a:endParaRPr>
          </a:p>
          <a:p>
            <a:pPr marL="285750" indent="-285750" defTabSz="457200">
              <a:lnSpc>
                <a:spcPct val="90000"/>
              </a:lnSpc>
              <a:spcBef>
                <a:spcPts val="1000"/>
              </a:spcBef>
              <a:buClr>
                <a:schemeClr val="accent1"/>
              </a:buClr>
              <a:buSzPct val="80000"/>
              <a:buFont typeface="Arial"/>
              <a:buChar char="•"/>
            </a:pPr>
            <a:r>
              <a:rPr lang="en-US" sz="1500" dirty="0">
                <a:solidFill>
                  <a:srgbClr val="FFFFFF"/>
                </a:solidFill>
                <a:sym typeface="Century Gothic"/>
              </a:rPr>
              <a:t>Percentage of female credit card holders is more as compared to male. </a:t>
            </a:r>
            <a:endParaRPr lang="en-US" sz="1500">
              <a:solidFill>
                <a:srgbClr val="FFFFFF"/>
              </a:solidFill>
            </a:endParaRPr>
          </a:p>
          <a:p>
            <a:pPr marL="285750" marR="0" lvl="0" indent="-285750" defTabSz="457200">
              <a:lnSpc>
                <a:spcPct val="90000"/>
              </a:lnSpc>
              <a:spcBef>
                <a:spcPts val="1000"/>
              </a:spcBef>
              <a:buClr>
                <a:schemeClr val="accent1"/>
              </a:buClr>
              <a:buSzPct val="80000"/>
              <a:buFont typeface="Arial"/>
              <a:buChar char="•"/>
            </a:pPr>
            <a:endParaRPr lang="en-US" sz="1500">
              <a:solidFill>
                <a:srgbClr val="FFFFFF"/>
              </a:solidFill>
            </a:endParaRPr>
          </a:p>
          <a:p>
            <a:pPr marL="285750" marR="0" lvl="0" indent="-285750" defTabSz="457200">
              <a:lnSpc>
                <a:spcPct val="90000"/>
              </a:lnSpc>
              <a:spcBef>
                <a:spcPts val="1000"/>
              </a:spcBef>
              <a:buClr>
                <a:schemeClr val="accent1"/>
              </a:buClr>
              <a:buSzPct val="80000"/>
              <a:buFont typeface="Arial"/>
              <a:buChar char="•"/>
            </a:pPr>
            <a:r>
              <a:rPr lang="en-US" sz="1500" dirty="0">
                <a:solidFill>
                  <a:srgbClr val="FFFFFF"/>
                </a:solidFill>
                <a:sym typeface="Century Gothic"/>
              </a:rPr>
              <a:t>Women should receive education and training regarding the many methods used in credit card fraud.</a:t>
            </a:r>
            <a:endParaRPr lang="en-US" sz="1500" dirty="0">
              <a:solidFill>
                <a:srgbClr val="FFFFFF"/>
              </a:solidFill>
            </a:endParaRPr>
          </a:p>
        </p:txBody>
      </p:sp>
      <p:sp>
        <p:nvSpPr>
          <p:cNvPr id="3" name="TextBox 2">
            <a:extLst>
              <a:ext uri="{FF2B5EF4-FFF2-40B4-BE49-F238E27FC236}">
                <a16:creationId xmlns:a16="http://schemas.microsoft.com/office/drawing/2014/main" id="{8B7321E3-4476-B8BF-B123-F2EDCB4FAA5A}"/>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6</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1154954" y="973668"/>
            <a:ext cx="8761413" cy="706964"/>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3600"/>
            </a:pPr>
            <a:r>
              <a:rPr lang="en-US" b="0" i="0" kern="1200" dirty="0">
                <a:solidFill>
                  <a:srgbClr val="EBEBEB"/>
                </a:solidFill>
                <a:latin typeface="+mj-lt"/>
                <a:ea typeface="+mj-ea"/>
                <a:cs typeface="+mj-cs"/>
              </a:rPr>
              <a:t>Fraud Distribution</a:t>
            </a:r>
          </a:p>
        </p:txBody>
      </p:sp>
      <p:sp>
        <p:nvSpPr>
          <p:cNvPr id="206" name="Google Shape;206;p7"/>
          <p:cNvSpPr txBox="1"/>
          <p:nvPr/>
        </p:nvSpPr>
        <p:spPr>
          <a:xfrm>
            <a:off x="1154954" y="2603500"/>
            <a:ext cx="5211979" cy="3416300"/>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sym typeface="Century Gothic"/>
            </a:endParaRPr>
          </a:p>
          <a:p>
            <a:pPr marL="285750" indent="-285750" defTabSz="457200">
              <a:lnSpc>
                <a:spcPct val="90000"/>
              </a:lnSpc>
              <a:spcBef>
                <a:spcPts val="1000"/>
              </a:spcBef>
              <a:buClr>
                <a:schemeClr val="accent1"/>
              </a:buClr>
              <a:buSzPct val="80000"/>
              <a:buFont typeface="Arial"/>
              <a:buChar char="•"/>
            </a:pPr>
            <a:r>
              <a:rPr lang="en-US" sz="1500" dirty="0">
                <a:solidFill>
                  <a:schemeClr val="tx1">
                    <a:lumMod val="75000"/>
                    <a:lumOff val="25000"/>
                  </a:schemeClr>
                </a:solidFill>
                <a:sym typeface="Century Gothic"/>
              </a:rPr>
              <a:t>More fraudulent transactions are happening on weekends than on weekdays. </a:t>
            </a:r>
            <a:endParaRPr lang="en-US" sz="150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endParaRPr lang="en-US" sz="150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r>
              <a:rPr lang="en-US" sz="1500" dirty="0">
                <a:solidFill>
                  <a:schemeClr val="tx1">
                    <a:lumMod val="75000"/>
                    <a:lumOff val="25000"/>
                  </a:schemeClr>
                </a:solidFill>
                <a:sym typeface="Century Gothic"/>
              </a:rPr>
              <a:t>A fraudulent transaction seem to have fewer anomalies as compared to non-fraudulent transaction as most of the users go shopping and travel on weekends only.</a:t>
            </a:r>
            <a:endParaRPr lang="en-US" sz="1500" dirty="0">
              <a:solidFill>
                <a:schemeClr val="tx1">
                  <a:lumMod val="75000"/>
                  <a:lumOff val="25000"/>
                </a:schemeClr>
              </a:solidFill>
            </a:endParaRPr>
          </a:p>
          <a:p>
            <a:pPr marR="0" lvl="0"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a:p>
            <a:pPr marL="285750" marR="0" lvl="0" indent="-171450" defTabSz="45720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sym typeface="Century Gothic"/>
            </a:endParaRPr>
          </a:p>
        </p:txBody>
      </p:sp>
      <p:pic>
        <p:nvPicPr>
          <p:cNvPr id="3076" name="Picture 4">
            <a:extLst>
              <a:ext uri="{FF2B5EF4-FFF2-40B4-BE49-F238E27FC236}">
                <a16:creationId xmlns:a16="http://schemas.microsoft.com/office/drawing/2014/main" id="{24D39561-ACAE-A8E1-A430-2E2CC15D6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 r="50021" b="53331"/>
          <a:stretch/>
        </p:blipFill>
        <p:spPr bwMode="auto">
          <a:xfrm>
            <a:off x="6798733" y="3450985"/>
            <a:ext cx="4345024" cy="1717095"/>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6E90B3-9E61-119A-67BA-0DFFD8E00C66}"/>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0"/>
        <p:cNvGrpSpPr/>
        <p:nvPr/>
      </p:nvGrpSpPr>
      <p:grpSpPr>
        <a:xfrm>
          <a:off x="0" y="0"/>
          <a:ext cx="0" cy="0"/>
          <a:chOff x="0" y="0"/>
          <a:chExt cx="0" cy="0"/>
        </a:xfrm>
      </p:grpSpPr>
      <p:grpSp>
        <p:nvGrpSpPr>
          <p:cNvPr id="217" name="Group 21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7" name="Rectangle 21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8" name="Oval 21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1" name="Rectangle 22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1" name="Google Shape;211;p8"/>
          <p:cNvSpPr txBox="1">
            <a:spLocks noGrp="1"/>
          </p:cNvSpPr>
          <p:nvPr>
            <p:ph type="title"/>
          </p:nvPr>
        </p:nvSpPr>
        <p:spPr>
          <a:xfrm>
            <a:off x="1154955" y="973667"/>
            <a:ext cx="2942210" cy="4833745"/>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3600"/>
              <a:buFont typeface="Century Gothic"/>
              <a:buNone/>
            </a:pPr>
            <a:r>
              <a:rPr lang="en-IN" b="1" dirty="0">
                <a:solidFill>
                  <a:srgbClr val="EBEBEB"/>
                </a:solidFill>
              </a:rPr>
              <a:t>Model Building</a:t>
            </a:r>
            <a:endParaRPr lang="en-IN" dirty="0">
              <a:solidFill>
                <a:srgbClr val="EBEBEB"/>
              </a:solidFill>
            </a:endParaRPr>
          </a:p>
        </p:txBody>
      </p:sp>
      <p:sp>
        <p:nvSpPr>
          <p:cNvPr id="226" name="Rectangle 22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3" name="Content Placeholder 2">
            <a:extLst>
              <a:ext uri="{FF2B5EF4-FFF2-40B4-BE49-F238E27FC236}">
                <a16:creationId xmlns:a16="http://schemas.microsoft.com/office/drawing/2014/main" id="{94DF70EE-1507-B71A-5000-FF54404BE706}"/>
              </a:ext>
            </a:extLst>
          </p:cNvPr>
          <p:cNvGraphicFramePr>
            <a:graphicFrameLocks noGrp="1"/>
          </p:cNvGraphicFramePr>
          <p:nvPr>
            <p:ph idx="1"/>
            <p:extLst>
              <p:ext uri="{D42A27DB-BD31-4B8C-83A1-F6EECF244321}">
                <p14:modId xmlns:p14="http://schemas.microsoft.com/office/powerpoint/2010/main" val="119804401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3BC6A919-667F-9CED-39FC-EE80CCBF67C3}"/>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1154954" y="973668"/>
            <a:ext cx="8761413" cy="706964"/>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3600"/>
            </a:pPr>
            <a:r>
              <a:rPr lang="en-US" b="0" i="0" kern="1200" dirty="0">
                <a:solidFill>
                  <a:srgbClr val="EBEBEB"/>
                </a:solidFill>
                <a:latin typeface="+mj-lt"/>
                <a:ea typeface="+mj-ea"/>
                <a:cs typeface="+mj-cs"/>
              </a:rPr>
              <a:t>Financial Implications</a:t>
            </a:r>
          </a:p>
        </p:txBody>
      </p:sp>
      <p:sp>
        <p:nvSpPr>
          <p:cNvPr id="220" name="Google Shape;220;p9"/>
          <p:cNvSpPr txBox="1"/>
          <p:nvPr/>
        </p:nvSpPr>
        <p:spPr>
          <a:xfrm>
            <a:off x="5980954" y="2603500"/>
            <a:ext cx="5211979" cy="3416300"/>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Bef>
                <a:spcPts val="1000"/>
              </a:spcBef>
              <a:buClr>
                <a:schemeClr val="accent1"/>
              </a:buClr>
              <a:buSzPct val="80000"/>
              <a:buFont typeface="Arial"/>
              <a:buChar char="•"/>
            </a:pPr>
            <a:r>
              <a:rPr lang="en-US" sz="1400" dirty="0">
                <a:solidFill>
                  <a:schemeClr val="tx1">
                    <a:lumMod val="75000"/>
                    <a:lumOff val="25000"/>
                  </a:schemeClr>
                </a:solidFill>
                <a:sym typeface="Century Gothic"/>
              </a:rPr>
              <a:t>After the model has been built we perform a cost-benefit analysis to demonstrate its potential benefits. For this we compared the cost incurred before and after the model is deployed.</a:t>
            </a:r>
            <a:endParaRPr lang="en-US" sz="1400" dirty="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endParaRPr lang="en-US" sz="1400" dirty="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r>
              <a:rPr lang="en-US" sz="1400" dirty="0">
                <a:solidFill>
                  <a:schemeClr val="tx1">
                    <a:lumMod val="75000"/>
                    <a:lumOff val="25000"/>
                  </a:schemeClr>
                </a:solidFill>
                <a:sym typeface="Century Gothic"/>
              </a:rPr>
              <a:t>After the model is deployed, the bank can develop a 2</a:t>
            </a:r>
            <a:r>
              <a:rPr lang="en-US" sz="1400" baseline="30000" dirty="0">
                <a:solidFill>
                  <a:schemeClr val="tx1">
                    <a:lumMod val="75000"/>
                    <a:lumOff val="25000"/>
                  </a:schemeClr>
                </a:solidFill>
                <a:sym typeface="Century Gothic"/>
              </a:rPr>
              <a:t>nd</a:t>
            </a:r>
            <a:r>
              <a:rPr lang="en-US" sz="1400" dirty="0">
                <a:solidFill>
                  <a:schemeClr val="tx1">
                    <a:lumMod val="75000"/>
                    <a:lumOff val="25000"/>
                  </a:schemeClr>
                </a:solidFill>
                <a:sym typeface="Century Gothic"/>
              </a:rPr>
              <a:t> layer of authentication for each of the transaction that the model predicts as fraudulent. This would cost around $1.5 per fraudulent transaction.</a:t>
            </a:r>
            <a:endParaRPr lang="en-US" sz="1400" dirty="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endParaRPr lang="en-US" sz="1400" dirty="0">
              <a:solidFill>
                <a:schemeClr val="tx1">
                  <a:lumMod val="75000"/>
                  <a:lumOff val="25000"/>
                </a:schemeClr>
              </a:solidFill>
            </a:endParaRPr>
          </a:p>
          <a:p>
            <a:pPr marL="285750" marR="0" lvl="0" indent="-285750" defTabSz="457200">
              <a:lnSpc>
                <a:spcPct val="90000"/>
              </a:lnSpc>
              <a:spcBef>
                <a:spcPts val="1000"/>
              </a:spcBef>
              <a:buClr>
                <a:schemeClr val="accent1"/>
              </a:buClr>
              <a:buSzPct val="80000"/>
              <a:buFont typeface="Arial"/>
              <a:buChar char="•"/>
            </a:pPr>
            <a:r>
              <a:rPr lang="en-US" sz="1400" dirty="0">
                <a:solidFill>
                  <a:schemeClr val="tx1">
                    <a:lumMod val="75000"/>
                    <a:lumOff val="25000"/>
                  </a:schemeClr>
                </a:solidFill>
                <a:sym typeface="Century Gothic"/>
              </a:rPr>
              <a:t>The final cost incurred will only be due to left out fraudulent transactions that the model fails to detect and the installation cost of 2</a:t>
            </a:r>
            <a:r>
              <a:rPr lang="en-US" sz="1400" baseline="30000" dirty="0">
                <a:solidFill>
                  <a:schemeClr val="tx1">
                    <a:lumMod val="75000"/>
                    <a:lumOff val="25000"/>
                  </a:schemeClr>
                </a:solidFill>
                <a:sym typeface="Century Gothic"/>
              </a:rPr>
              <a:t>nd</a:t>
            </a:r>
            <a:r>
              <a:rPr lang="en-US" sz="1400" dirty="0">
                <a:solidFill>
                  <a:schemeClr val="tx1">
                    <a:lumMod val="75000"/>
                    <a:lumOff val="25000"/>
                  </a:schemeClr>
                </a:solidFill>
                <a:sym typeface="Century Gothic"/>
              </a:rPr>
              <a:t> layer of authentication service .</a:t>
            </a:r>
            <a:endParaRPr lang="en-US" sz="1400" dirty="0">
              <a:solidFill>
                <a:schemeClr val="tx1">
                  <a:lumMod val="75000"/>
                  <a:lumOff val="25000"/>
                </a:schemeClr>
              </a:solidFill>
            </a:endParaRPr>
          </a:p>
        </p:txBody>
      </p:sp>
      <p:graphicFrame>
        <p:nvGraphicFramePr>
          <p:cNvPr id="5" name="Content Placeholder 4">
            <a:extLst>
              <a:ext uri="{FF2B5EF4-FFF2-40B4-BE49-F238E27FC236}">
                <a16:creationId xmlns:a16="http://schemas.microsoft.com/office/drawing/2014/main" id="{F606224B-0AEB-7F14-AF2F-11BB70A7AF1B}"/>
              </a:ext>
            </a:extLst>
          </p:cNvPr>
          <p:cNvGraphicFramePr>
            <a:graphicFrameLocks noGrp="1"/>
          </p:cNvGraphicFramePr>
          <p:nvPr>
            <p:ph idx="1"/>
            <p:extLst>
              <p:ext uri="{D42A27DB-BD31-4B8C-83A1-F6EECF244321}">
                <p14:modId xmlns:p14="http://schemas.microsoft.com/office/powerpoint/2010/main" val="2053213826"/>
              </p:ext>
            </p:extLst>
          </p:nvPr>
        </p:nvGraphicFramePr>
        <p:xfrm>
          <a:off x="1151467" y="3220678"/>
          <a:ext cx="4345026" cy="2177712"/>
        </p:xfrm>
        <a:graphic>
          <a:graphicData uri="http://schemas.openxmlformats.org/drawingml/2006/table">
            <a:tbl>
              <a:tblPr firstRow="1">
                <a:solidFill>
                  <a:schemeClr val="tx1">
                    <a:lumMod val="65000"/>
                    <a:lumOff val="35000"/>
                  </a:schemeClr>
                </a:solidFill>
              </a:tblPr>
              <a:tblGrid>
                <a:gridCol w="521473">
                  <a:extLst>
                    <a:ext uri="{9D8B030D-6E8A-4147-A177-3AD203B41FA5}">
                      <a16:colId xmlns:a16="http://schemas.microsoft.com/office/drawing/2014/main" val="1753455393"/>
                    </a:ext>
                  </a:extLst>
                </a:gridCol>
                <a:gridCol w="2998899">
                  <a:extLst>
                    <a:ext uri="{9D8B030D-6E8A-4147-A177-3AD203B41FA5}">
                      <a16:colId xmlns:a16="http://schemas.microsoft.com/office/drawing/2014/main" val="665547048"/>
                    </a:ext>
                  </a:extLst>
                </a:gridCol>
                <a:gridCol w="824654">
                  <a:extLst>
                    <a:ext uri="{9D8B030D-6E8A-4147-A177-3AD203B41FA5}">
                      <a16:colId xmlns:a16="http://schemas.microsoft.com/office/drawing/2014/main" val="1139515785"/>
                    </a:ext>
                  </a:extLst>
                </a:gridCol>
              </a:tblGrid>
              <a:tr h="346840">
                <a:tc gridSpan="3">
                  <a:txBody>
                    <a:bodyPr/>
                    <a:lstStyle/>
                    <a:p>
                      <a:pPr algn="ctr" fontAlgn="ctr"/>
                      <a:r>
                        <a:rPr lang="en-IN" sz="1500" b="1" i="0" u="none" strike="noStrike" kern="1200" cap="none" spc="0" dirty="0">
                          <a:solidFill>
                            <a:schemeClr val="bg1"/>
                          </a:solidFill>
                          <a:effectLst/>
                          <a:latin typeface="Calibri"/>
                          <a:ea typeface="+mn-ea"/>
                          <a:cs typeface="+mn-cs"/>
                        </a:rPr>
                        <a:t>Cost Benefit Analysis</a:t>
                      </a:r>
                    </a:p>
                  </a:txBody>
                  <a:tcPr marL="8662" marR="8662" marT="8662" marB="8315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04225651"/>
                  </a:ext>
                </a:extLst>
              </a:tr>
              <a:tr h="346840">
                <a:tc>
                  <a:txBody>
                    <a:bodyPr/>
                    <a:lstStyle/>
                    <a:p>
                      <a:pPr algn="ctr" fontAlgn="ctr"/>
                      <a:r>
                        <a:rPr lang="en-IN" sz="1500" b="1" i="0" u="none" strike="noStrike" kern="1200" cap="none" spc="0" dirty="0">
                          <a:solidFill>
                            <a:schemeClr val="bg1"/>
                          </a:solidFill>
                          <a:effectLst/>
                          <a:latin typeface="Calibri"/>
                          <a:ea typeface="+mn-ea"/>
                          <a:cs typeface="+mn-cs"/>
                        </a:rPr>
                        <a:t>S. No</a:t>
                      </a:r>
                    </a:p>
                  </a:txBody>
                  <a:tcPr marL="8662" marR="8662" marT="8662" marB="8315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a:txBody>
                    <a:bodyPr/>
                    <a:lstStyle/>
                    <a:p>
                      <a:pPr algn="ctr" fontAlgn="b"/>
                      <a:r>
                        <a:rPr lang="en-IN" sz="1500" b="1" i="0" u="none" strike="noStrike" kern="1200" cap="none" spc="0" dirty="0">
                          <a:solidFill>
                            <a:schemeClr val="bg1"/>
                          </a:solidFill>
                          <a:effectLst/>
                          <a:latin typeface="Calibri"/>
                          <a:ea typeface="+mn-ea"/>
                          <a:cs typeface="+mn-cs"/>
                        </a:rPr>
                        <a:t>Questions</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a:txBody>
                    <a:bodyPr/>
                    <a:lstStyle/>
                    <a:p>
                      <a:pPr algn="ctr" fontAlgn="b"/>
                      <a:r>
                        <a:rPr lang="en-IN" sz="1500" b="1" i="0" u="none" strike="noStrike" kern="1200" cap="none" spc="0" dirty="0">
                          <a:solidFill>
                            <a:schemeClr val="bg1"/>
                          </a:solidFill>
                          <a:effectLst/>
                          <a:latin typeface="Calibri"/>
                          <a:ea typeface="+mn-ea"/>
                          <a:cs typeface="+mn-cs"/>
                        </a:rPr>
                        <a:t>Answer</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extLst>
                  <a:ext uri="{0D108BD9-81ED-4DB2-BD59-A6C34878D82A}">
                    <a16:rowId xmlns:a16="http://schemas.microsoft.com/office/drawing/2014/main" val="3674348756"/>
                  </a:ext>
                </a:extLst>
              </a:tr>
              <a:tr h="568596">
                <a:tc>
                  <a:txBody>
                    <a:bodyPr/>
                    <a:lstStyle/>
                    <a:p>
                      <a:pPr algn="ctr" fontAlgn="ctr"/>
                      <a:r>
                        <a:rPr lang="en-IN" sz="1500" b="1" i="0" u="none" strike="noStrike" cap="none" spc="0" dirty="0">
                          <a:solidFill>
                            <a:schemeClr val="bg1"/>
                          </a:solidFill>
                          <a:effectLst/>
                          <a:latin typeface="Calibri"/>
                        </a:rPr>
                        <a:t>a</a:t>
                      </a:r>
                    </a:p>
                  </a:txBody>
                  <a:tcPr marL="8662" marR="8662" marT="8662" marB="8315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a:txBody>
                    <a:bodyPr/>
                    <a:lstStyle/>
                    <a:p>
                      <a:pPr algn="l" fontAlgn="b"/>
                      <a:r>
                        <a:rPr lang="en-US" sz="1500" b="0" i="0" u="none" strike="noStrike" cap="none" spc="0" dirty="0">
                          <a:solidFill>
                            <a:schemeClr val="tx1"/>
                          </a:solidFill>
                          <a:effectLst/>
                          <a:latin typeface="Calibri"/>
                        </a:rPr>
                        <a:t>Average number of transactions per month</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lstStyle/>
                    <a:p>
                      <a:pPr algn="ctr" fontAlgn="b"/>
                      <a:r>
                        <a:rPr lang="en-IN" sz="1500" b="0" i="0" u="none" strike="noStrike" cap="none" spc="0" dirty="0">
                          <a:solidFill>
                            <a:schemeClr val="tx1"/>
                          </a:solidFill>
                          <a:effectLst/>
                          <a:latin typeface="Calibri"/>
                        </a:rPr>
                        <a:t>77183.08</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3557079733"/>
                  </a:ext>
                </a:extLst>
              </a:tr>
              <a:tr h="568596">
                <a:tc>
                  <a:txBody>
                    <a:bodyPr/>
                    <a:lstStyle/>
                    <a:p>
                      <a:pPr algn="ctr" fontAlgn="ctr"/>
                      <a:r>
                        <a:rPr lang="en-IN" sz="1500" b="1" i="0" u="none" strike="noStrike" cap="none" spc="0" dirty="0">
                          <a:solidFill>
                            <a:schemeClr val="bg1"/>
                          </a:solidFill>
                          <a:effectLst/>
                          <a:latin typeface="Calibri"/>
                        </a:rPr>
                        <a:t>b</a:t>
                      </a:r>
                    </a:p>
                  </a:txBody>
                  <a:tcPr marL="8662" marR="8662" marT="8662" marB="8315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a:txBody>
                    <a:bodyPr/>
                    <a:lstStyle/>
                    <a:p>
                      <a:pPr algn="l" fontAlgn="b"/>
                      <a:r>
                        <a:rPr lang="en-US" sz="1500" b="0" i="0" u="none" strike="noStrike" cap="none" spc="0" dirty="0">
                          <a:solidFill>
                            <a:schemeClr val="tx1"/>
                          </a:solidFill>
                          <a:effectLst/>
                          <a:latin typeface="Calibri"/>
                        </a:rPr>
                        <a:t>Average number of fraudulent transaction per month</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lstStyle/>
                    <a:p>
                      <a:pPr algn="ctr" fontAlgn="b"/>
                      <a:r>
                        <a:rPr lang="en-IN" sz="1500" b="0" i="0" u="none" strike="noStrike" cap="none" spc="0" dirty="0">
                          <a:solidFill>
                            <a:schemeClr val="tx1"/>
                          </a:solidFill>
                          <a:effectLst/>
                          <a:latin typeface="Calibri"/>
                        </a:rPr>
                        <a:t>402.12</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314190327"/>
                  </a:ext>
                </a:extLst>
              </a:tr>
              <a:tr h="346840">
                <a:tc>
                  <a:txBody>
                    <a:bodyPr/>
                    <a:lstStyle/>
                    <a:p>
                      <a:pPr algn="ctr" fontAlgn="ctr"/>
                      <a:r>
                        <a:rPr lang="en-IN" sz="1500" b="1" i="0" u="none" strike="noStrike" cap="none" spc="0" dirty="0">
                          <a:solidFill>
                            <a:schemeClr val="bg1"/>
                          </a:solidFill>
                          <a:effectLst/>
                          <a:latin typeface="Calibri"/>
                        </a:rPr>
                        <a:t>c</a:t>
                      </a:r>
                    </a:p>
                  </a:txBody>
                  <a:tcPr marL="8662" marR="8662" marT="8662" marB="8315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lumMod val="65000"/>
                        <a:lumOff val="35000"/>
                      </a:schemeClr>
                    </a:solidFill>
                  </a:tcPr>
                </a:tc>
                <a:tc>
                  <a:txBody>
                    <a:bodyPr/>
                    <a:lstStyle/>
                    <a:p>
                      <a:pPr algn="l" fontAlgn="b"/>
                      <a:r>
                        <a:rPr lang="en-US" sz="1500" b="0" i="0" u="none" strike="noStrike" cap="none" spc="0" dirty="0">
                          <a:solidFill>
                            <a:schemeClr val="tx1"/>
                          </a:solidFill>
                          <a:effectLst/>
                          <a:latin typeface="Calibri"/>
                        </a:rPr>
                        <a:t>Average amount per fraud transaction</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a:txBody>
                    <a:bodyPr/>
                    <a:lstStyle/>
                    <a:p>
                      <a:pPr algn="ctr" fontAlgn="b"/>
                      <a:r>
                        <a:rPr lang="en-IN" sz="1500" b="0" i="0" u="none" strike="noStrike" cap="none" spc="0" dirty="0">
                          <a:solidFill>
                            <a:schemeClr val="tx1"/>
                          </a:solidFill>
                          <a:effectLst/>
                          <a:latin typeface="Calibri"/>
                        </a:rPr>
                        <a:t>530.66</a:t>
                      </a:r>
                    </a:p>
                  </a:txBody>
                  <a:tcPr marL="8662" marR="8662" marT="8662" marB="83158" anchor="b">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3694729680"/>
                  </a:ext>
                </a:extLst>
              </a:tr>
            </a:tbl>
          </a:graphicData>
        </a:graphic>
      </p:graphicFrame>
      <p:sp>
        <p:nvSpPr>
          <p:cNvPr id="3" name="TextBox 2">
            <a:extLst>
              <a:ext uri="{FF2B5EF4-FFF2-40B4-BE49-F238E27FC236}">
                <a16:creationId xmlns:a16="http://schemas.microsoft.com/office/drawing/2014/main" id="{19CC9EE5-4424-A7A9-9067-D43856BB5B73}"/>
              </a:ext>
            </a:extLst>
          </p:cNvPr>
          <p:cNvSpPr txBox="1"/>
          <p:nvPr/>
        </p:nvSpPr>
        <p:spPr>
          <a:xfrm>
            <a:off x="10587789" y="591553"/>
            <a:ext cx="411078"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9</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1064</Words>
  <Application>Microsoft Office PowerPoint</Application>
  <PresentationFormat>Widescreen</PresentationFormat>
  <Paragraphs>130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Wingdings 3</vt:lpstr>
      <vt:lpstr>Century Gothic</vt:lpstr>
      <vt:lpstr>Ion Boardroom</vt:lpstr>
      <vt:lpstr>Credit Card Fraud Detection</vt:lpstr>
      <vt:lpstr>Agenda </vt:lpstr>
      <vt:lpstr>Objective</vt:lpstr>
      <vt:lpstr>Background</vt:lpstr>
      <vt:lpstr>Data Imbalance</vt:lpstr>
      <vt:lpstr>Gender Distribution</vt:lpstr>
      <vt:lpstr>Fraud Distribution</vt:lpstr>
      <vt:lpstr>Model Building</vt:lpstr>
      <vt:lpstr>Financial Implications</vt:lpstr>
      <vt:lpstr>Financial Implications</vt:lpstr>
      <vt:lpstr> </vt:lpstr>
      <vt:lpstr>Appendix –  Data Methodology</vt:lpstr>
      <vt:lpstr>Appendix -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anshu mani</dc:creator>
  <cp:lastModifiedBy>Mayur Jangale</cp:lastModifiedBy>
  <cp:revision>241</cp:revision>
  <dcterms:created xsi:type="dcterms:W3CDTF">2022-07-05T18:33:11Z</dcterms:created>
  <dcterms:modified xsi:type="dcterms:W3CDTF">2023-01-10T11:32:46Z</dcterms:modified>
</cp:coreProperties>
</file>