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bookmarkIdSeed="2">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3" d="100"/>
          <a:sy n="63" d="100"/>
        </p:scale>
        <p:origin x="-1584" y="-59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4" name="Shape 4"/>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lstStyle>
            <a:lvl1pPr marL="0" marR="0" indent="0" algn="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extLst>
      <p:ext uri="{BB962C8B-B14F-4D97-AF65-F5344CB8AC3E}">
        <p14:creationId xmlns:p14="http://schemas.microsoft.com/office/powerpoint/2010/main" val="392658327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a:spcBef>
                <a:spcPts val="0"/>
              </a:spcBef>
              <a:buNone/>
            </a:pPr>
            <a:endParaRPr sz="1800" b="0" i="0" u="none" strike="noStrike" cap="none" baseline="0"/>
          </a:p>
        </p:txBody>
      </p:sp>
      <p:sp>
        <p:nvSpPr>
          <p:cNvPr id="73" name="Shape 7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80821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22782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57242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495405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212614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644303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948489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873746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1310808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118117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2451445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861837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
        <p:cNvGrpSpPr/>
        <p:nvPr/>
      </p:nvGrpSpPr>
      <p:grpSpPr>
        <a:xfrm>
          <a:off x="0" y="0"/>
          <a:ext cx="0" cy="0"/>
          <a:chOff x="0" y="0"/>
          <a:chExt cx="0" cy="0"/>
        </a:xfrm>
      </p:grpSpPr>
      <p:pic>
        <p:nvPicPr>
          <p:cNvPr id="14" name="Shape 14"/>
          <p:cNvPicPr preferRelativeResize="0"/>
          <p:nvPr/>
        </p:nvPicPr>
        <p:blipFill rotWithShape="1">
          <a:blip r:embed="rId2"/>
          <a:srcRect/>
          <a:stretch/>
        </p:blipFill>
        <p:spPr>
          <a:xfrm>
            <a:off x="0" y="0"/>
            <a:ext cx="7721330" cy="2419350"/>
          </a:xfrm>
          <a:prstGeom prst="rect">
            <a:avLst/>
          </a:prstGeom>
          <a:noFill/>
          <a:ln>
            <a:noFill/>
          </a:ln>
        </p:spPr>
      </p:pic>
      <p:sp>
        <p:nvSpPr>
          <p:cNvPr id="15" name="Shape 15"/>
          <p:cNvSpPr/>
          <p:nvPr/>
        </p:nvSpPr>
        <p:spPr>
          <a:xfrm>
            <a:off x="7086600" y="0"/>
            <a:ext cx="2057400" cy="211455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sp>
        <p:nvSpPr>
          <p:cNvPr id="16" name="Shape 16"/>
          <p:cNvSpPr/>
          <p:nvPr/>
        </p:nvSpPr>
        <p:spPr>
          <a:xfrm>
            <a:off x="0" y="4514850"/>
            <a:ext cx="2590800" cy="628649"/>
          </a:xfrm>
          <a:prstGeom prst="rect">
            <a:avLst/>
          </a:prstGeom>
          <a:solidFill>
            <a:schemeClr val="lt1"/>
          </a:solidFill>
          <a:ln w="9525" cap="flat">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sp>
        <p:nvSpPr>
          <p:cNvPr id="17" name="Shape 17"/>
          <p:cNvSpPr/>
          <p:nvPr/>
        </p:nvSpPr>
        <p:spPr>
          <a:xfrm>
            <a:off x="2331574" y="76200"/>
            <a:ext cx="1987549" cy="28575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D8F1FD"/>
              </a:buClr>
              <a:buSzPct val="25000"/>
              <a:buFont typeface="Arial"/>
              <a:buNone/>
            </a:pPr>
            <a:r>
              <a:rPr lang="en-US" sz="1100" b="1" i="0" u="none" strike="noStrike" cap="none" baseline="0">
                <a:solidFill>
                  <a:srgbClr val="D8F1FD"/>
                </a:solidFill>
                <a:latin typeface="Arial"/>
                <a:ea typeface="Arial"/>
                <a:cs typeface="Arial"/>
                <a:sym typeface="Arial"/>
              </a:rPr>
              <a:t>www.persistentsys.com</a:t>
            </a:r>
          </a:p>
        </p:txBody>
      </p:sp>
      <p:pic>
        <p:nvPicPr>
          <p:cNvPr id="18" name="Shape 18"/>
          <p:cNvPicPr preferRelativeResize="0"/>
          <p:nvPr/>
        </p:nvPicPr>
        <p:blipFill rotWithShape="1">
          <a:blip r:embed="rId3"/>
          <a:srcRect/>
          <a:stretch/>
        </p:blipFill>
        <p:spPr>
          <a:xfrm>
            <a:off x="7031746" y="76202"/>
            <a:ext cx="1577477" cy="1348856"/>
          </a:xfrm>
          <a:prstGeom prst="rect">
            <a:avLst/>
          </a:prstGeom>
          <a:noFill/>
          <a:ln>
            <a:noFill/>
          </a:ln>
        </p:spPr>
      </p:pic>
      <p:sp>
        <p:nvSpPr>
          <p:cNvPr id="19" name="Shape 19"/>
          <p:cNvSpPr txBox="1"/>
          <p:nvPr/>
        </p:nvSpPr>
        <p:spPr>
          <a:xfrm>
            <a:off x="152405" y="4906567"/>
            <a:ext cx="1897062" cy="2308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900" b="0" i="0" u="none" strike="noStrike" cap="none" baseline="0">
                <a:solidFill>
                  <a:srgbClr val="7F7F7F"/>
                </a:solidFill>
                <a:latin typeface="Arial"/>
                <a:ea typeface="Arial"/>
                <a:cs typeface="Arial"/>
                <a:sym typeface="Arial"/>
              </a:rPr>
              <a:t>© 2013 Persistent Systems Ltd </a:t>
            </a:r>
          </a:p>
        </p:txBody>
      </p:sp>
      <p:sp>
        <p:nvSpPr>
          <p:cNvPr id="20" name="Shape 20"/>
          <p:cNvSpPr txBox="1">
            <a:spLocks noGrp="1"/>
          </p:cNvSpPr>
          <p:nvPr>
            <p:ph type="ctrTitle"/>
          </p:nvPr>
        </p:nvSpPr>
        <p:spPr>
          <a:xfrm>
            <a:off x="576304" y="2266950"/>
            <a:ext cx="7069096" cy="914400"/>
          </a:xfrm>
          <a:prstGeom prst="rect">
            <a:avLst/>
          </a:prstGeom>
          <a:noFill/>
          <a:ln>
            <a:noFill/>
          </a:ln>
        </p:spPr>
        <p:txBody>
          <a:bodyPr lIns="91425" tIns="91425" rIns="91425" bIns="91425" anchor="b"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21" name="Shape 21"/>
          <p:cNvSpPr txBox="1">
            <a:spLocks noGrp="1"/>
          </p:cNvSpPr>
          <p:nvPr>
            <p:ph type="subTitle" idx="1"/>
          </p:nvPr>
        </p:nvSpPr>
        <p:spPr>
          <a:xfrm>
            <a:off x="577791" y="3257550"/>
            <a:ext cx="7067607" cy="459567"/>
          </a:xfrm>
          <a:prstGeom prst="rect">
            <a:avLst/>
          </a:prstGeom>
          <a:noFill/>
          <a:ln>
            <a:noFill/>
          </a:ln>
        </p:spPr>
        <p:txBody>
          <a:bodyPr lIns="91425" tIns="91425" rIns="91425" bIns="91425" anchor="t" anchorCtr="0"/>
          <a:lstStyle>
            <a:lvl1pPr marL="0" marR="0" indent="0" algn="l" rtl="0">
              <a:spcBef>
                <a:spcPts val="400"/>
              </a:spcBef>
              <a:spcAft>
                <a:spcPts val="0"/>
              </a:spcAft>
              <a:buClr>
                <a:srgbClr val="006899"/>
              </a:buClr>
              <a:buFont typeface="Arial"/>
              <a:buNone/>
              <a:defRPr/>
            </a:lvl1pPr>
            <a:lvl2pPr marL="457200" marR="0" indent="0" algn="ctr" rtl="0">
              <a:spcBef>
                <a:spcPts val="360"/>
              </a:spcBef>
              <a:spcAft>
                <a:spcPts val="0"/>
              </a:spcAft>
              <a:buClr>
                <a:srgbClr val="8DC63F"/>
              </a:buClr>
              <a:buFont typeface="Arial"/>
              <a:buNone/>
              <a:defRPr/>
            </a:lvl2pPr>
            <a:lvl3pPr marL="914400" marR="0" indent="0" algn="ctr" rtl="0">
              <a:spcBef>
                <a:spcPts val="320"/>
              </a:spcBef>
              <a:spcAft>
                <a:spcPts val="0"/>
              </a:spcAft>
              <a:buClr>
                <a:schemeClr val="accent1"/>
              </a:buClr>
              <a:buFont typeface="Arial"/>
              <a:buNone/>
              <a:defRPr/>
            </a:lvl3pPr>
            <a:lvl4pPr marL="1371600" marR="0" indent="0" algn="ctr" rtl="0">
              <a:spcBef>
                <a:spcPts val="280"/>
              </a:spcBef>
              <a:spcAft>
                <a:spcPts val="0"/>
              </a:spcAft>
              <a:buClr>
                <a:srgbClr val="8DC63F"/>
              </a:buClr>
              <a:buFont typeface="Arial"/>
              <a:buNone/>
              <a:defRPr/>
            </a:lvl4pPr>
            <a:lvl5pPr marL="1828800" marR="0" indent="0" algn="ctr" rtl="0">
              <a:spcBef>
                <a:spcPts val="240"/>
              </a:spcBef>
              <a:spcAft>
                <a:spcPts val="0"/>
              </a:spcAft>
              <a:buClr>
                <a:schemeClr val="accent1"/>
              </a:buClr>
              <a:buFont typeface="Arial"/>
              <a:buNone/>
              <a:defRPr/>
            </a:lvl5pPr>
            <a:lvl6pPr marL="2286000" marR="0" indent="0" algn="ctr" rtl="0">
              <a:spcBef>
                <a:spcPts val="400"/>
              </a:spcBef>
              <a:buClr>
                <a:srgbClr val="888888"/>
              </a:buClr>
              <a:buFont typeface="Arial"/>
              <a:buNone/>
              <a:defRPr/>
            </a:lvl6pPr>
            <a:lvl7pPr marL="2743200" marR="0" indent="0" algn="ctr" rtl="0">
              <a:spcBef>
                <a:spcPts val="400"/>
              </a:spcBef>
              <a:buClr>
                <a:srgbClr val="888888"/>
              </a:buClr>
              <a:buFont typeface="Arial"/>
              <a:buNone/>
              <a:defRPr/>
            </a:lvl7pPr>
            <a:lvl8pPr marL="3200400" marR="0" indent="0" algn="ctr" rtl="0">
              <a:spcBef>
                <a:spcPts val="400"/>
              </a:spcBef>
              <a:buClr>
                <a:srgbClr val="888888"/>
              </a:buClr>
              <a:buFont typeface="Arial"/>
              <a:buNone/>
              <a:defRPr/>
            </a:lvl8pPr>
            <a:lvl9pPr marL="3657600" marR="0" indent="0" algn="ctr" rtl="0">
              <a:spcBef>
                <a:spcPts val="400"/>
              </a:spcBef>
              <a:buClr>
                <a:srgbClr val="888888"/>
              </a:buClr>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4" y="204786"/>
            <a:ext cx="3008313" cy="871538"/>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3" name="Shape 53"/>
          <p:cNvSpPr txBox="1">
            <a:spLocks noGrp="1"/>
          </p:cNvSpPr>
          <p:nvPr>
            <p:ph type="body" idx="1"/>
          </p:nvPr>
        </p:nvSpPr>
        <p:spPr>
          <a:xfrm>
            <a:off x="3575050" y="1076328"/>
            <a:ext cx="5111750" cy="3518296"/>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4" name="Shape 54"/>
          <p:cNvSpPr txBox="1">
            <a:spLocks noGrp="1"/>
          </p:cNvSpPr>
          <p:nvPr>
            <p:ph type="body" idx="2"/>
          </p:nvPr>
        </p:nvSpPr>
        <p:spPr>
          <a:xfrm>
            <a:off x="457204" y="1076328"/>
            <a:ext cx="3008313" cy="3518296"/>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57200" y="4032646"/>
            <a:ext cx="8229600" cy="425053"/>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7" name="Shape 57"/>
          <p:cNvSpPr>
            <a:spLocks noGrp="1"/>
          </p:cNvSpPr>
          <p:nvPr>
            <p:ph type="pic" idx="2"/>
          </p:nvPr>
        </p:nvSpPr>
        <p:spPr>
          <a:xfrm>
            <a:off x="457200" y="914400"/>
            <a:ext cx="8229600" cy="3086099"/>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act Layout">
    <p:spTree>
      <p:nvGrpSpPr>
        <p:cNvPr id="1" name="Shape 58"/>
        <p:cNvGrpSpPr/>
        <p:nvPr/>
      </p:nvGrpSpPr>
      <p:grpSpPr>
        <a:xfrm>
          <a:off x="0" y="0"/>
          <a:ext cx="0" cy="0"/>
          <a:chOff x="0" y="0"/>
          <a:chExt cx="0" cy="0"/>
        </a:xfrm>
      </p:grpSpPr>
      <p:pic>
        <p:nvPicPr>
          <p:cNvPr id="59" name="Shape 59"/>
          <p:cNvPicPr preferRelativeResize="0"/>
          <p:nvPr/>
        </p:nvPicPr>
        <p:blipFill rotWithShape="1">
          <a:blip r:embed="rId2"/>
          <a:srcRect/>
          <a:stretch/>
        </p:blipFill>
        <p:spPr>
          <a:xfrm>
            <a:off x="0" y="0"/>
            <a:ext cx="6934199" cy="5143499"/>
          </a:xfrm>
          <a:prstGeom prst="rect">
            <a:avLst/>
          </a:prstGeom>
          <a:noFill/>
          <a:ln>
            <a:noFill/>
          </a:ln>
        </p:spPr>
      </p:pic>
      <p:sp>
        <p:nvSpPr>
          <p:cNvPr id="60" name="Shape 60"/>
          <p:cNvSpPr txBox="1"/>
          <p:nvPr/>
        </p:nvSpPr>
        <p:spPr>
          <a:xfrm>
            <a:off x="-100013" y="4827987"/>
            <a:ext cx="712788" cy="276998"/>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a:t> </a:t>
            </a:r>
          </a:p>
        </p:txBody>
      </p:sp>
      <p:sp>
        <p:nvSpPr>
          <p:cNvPr id="61" name="Shape 61"/>
          <p:cNvSpPr txBox="1"/>
          <p:nvPr/>
        </p:nvSpPr>
        <p:spPr>
          <a:xfrm>
            <a:off x="152401" y="4962525"/>
            <a:ext cx="1802095" cy="2308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900" b="0" i="0" u="none" strike="noStrike" cap="none" baseline="0">
                <a:solidFill>
                  <a:srgbClr val="7F7F7F"/>
                </a:solidFill>
                <a:latin typeface="Arial"/>
                <a:ea typeface="Arial"/>
                <a:cs typeface="Arial"/>
                <a:sym typeface="Arial"/>
              </a:rPr>
              <a:t>© 2013 Persistent Systems Ltd </a:t>
            </a:r>
          </a:p>
        </p:txBody>
      </p:sp>
      <p:sp>
        <p:nvSpPr>
          <p:cNvPr id="62" name="Shape 62"/>
          <p:cNvSpPr txBox="1">
            <a:spLocks noGrp="1"/>
          </p:cNvSpPr>
          <p:nvPr>
            <p:ph type="title"/>
          </p:nvPr>
        </p:nvSpPr>
        <p:spPr>
          <a:xfrm>
            <a:off x="574158" y="1792786"/>
            <a:ext cx="8277234" cy="684608"/>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p:nvPr/>
        </p:nvSpPr>
        <p:spPr>
          <a:xfrm>
            <a:off x="6781800" y="0"/>
            <a:ext cx="2362200" cy="1581150"/>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pic>
        <p:nvPicPr>
          <p:cNvPr id="64" name="Shape 64"/>
          <p:cNvPicPr preferRelativeResize="0"/>
          <p:nvPr/>
        </p:nvPicPr>
        <p:blipFill rotWithShape="1">
          <a:blip r:embed="rId3"/>
          <a:srcRect/>
          <a:stretch/>
        </p:blipFill>
        <p:spPr>
          <a:xfrm>
            <a:off x="7239000" y="292227"/>
            <a:ext cx="1271015" cy="99669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366713" y="57151"/>
            <a:ext cx="7329487" cy="685799"/>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366716" y="857251"/>
            <a:ext cx="8485186" cy="3998118"/>
          </a:xfrm>
          <a:prstGeom prst="rect">
            <a:avLst/>
          </a:prstGeom>
          <a:noFill/>
          <a:ln>
            <a:noFill/>
          </a:ln>
        </p:spPr>
        <p:txBody>
          <a:bodyPr lIns="91425" tIns="91425" rIns="91425" bIns="91425" anchor="t" anchorCtr="0"/>
          <a:lstStyle>
            <a:lvl1pPr rtl="0">
              <a:spcBef>
                <a:spcPts val="600"/>
              </a:spcBef>
              <a:defRPr/>
            </a:lvl1pPr>
            <a:lvl2pPr rtl="0">
              <a:spcBef>
                <a:spcPts val="600"/>
              </a:spcBef>
              <a:defRPr/>
            </a:lvl2pPr>
            <a:lvl3pPr rtl="0">
              <a:spcBef>
                <a:spcPts val="600"/>
              </a:spcBef>
              <a:defRPr/>
            </a:lvl3pPr>
            <a:lvl4pPr rtl="0">
              <a:spcBef>
                <a:spcPts val="600"/>
              </a:spcBef>
              <a:defRPr/>
            </a:lvl4pPr>
            <a:lvl5pPr rtl="0">
              <a:spcBef>
                <a:spcPts val="60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 name="Shape 26"/>
          <p:cNvSpPr txBox="1">
            <a:spLocks noGrp="1"/>
          </p:cNvSpPr>
          <p:nvPr>
            <p:ph type="title"/>
          </p:nvPr>
        </p:nvSpPr>
        <p:spPr>
          <a:xfrm>
            <a:off x="366713" y="57151"/>
            <a:ext cx="7329487" cy="685799"/>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366713" y="57151"/>
            <a:ext cx="7329487" cy="6857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 name="Shape 29"/>
          <p:cNvSpPr txBox="1">
            <a:spLocks noGrp="1"/>
          </p:cNvSpPr>
          <p:nvPr>
            <p:ph type="body" idx="1"/>
          </p:nvPr>
        </p:nvSpPr>
        <p:spPr>
          <a:xfrm>
            <a:off x="533400" y="1431130"/>
            <a:ext cx="6400799" cy="3106341"/>
          </a:xfrm>
          <a:prstGeom prst="rect">
            <a:avLst/>
          </a:prstGeom>
          <a:noFill/>
          <a:ln>
            <a:noFill/>
          </a:ln>
        </p:spPr>
        <p:txBody>
          <a:bodyPr lIns="91425" tIns="91425" rIns="91425" bIns="91425" anchor="t" anchorCtr="0"/>
          <a:lstStyle>
            <a:lvl1pPr marL="231775" indent="-104775" algn="l" rtl="0">
              <a:spcBef>
                <a:spcPts val="400"/>
              </a:spcBef>
              <a:spcAft>
                <a:spcPts val="0"/>
              </a:spcAft>
              <a:buClr>
                <a:srgbClr val="006899"/>
              </a:buClr>
              <a:buFont typeface="Arial"/>
              <a:buChar char="●"/>
              <a:defRPr/>
            </a:lvl1pPr>
            <a:lvl2pPr marL="509588" indent="-115887" algn="l" rtl="0">
              <a:spcBef>
                <a:spcPts val="360"/>
              </a:spcBef>
              <a:spcAft>
                <a:spcPts val="0"/>
              </a:spcAft>
              <a:buClr>
                <a:srgbClr val="8DC63F"/>
              </a:buClr>
              <a:buFont typeface="Arial"/>
              <a:buChar char="●"/>
              <a:defRPr/>
            </a:lvl2pPr>
            <a:lvl3pPr marL="796925" indent="-123825" algn="l" rtl="0">
              <a:spcBef>
                <a:spcPts val="320"/>
              </a:spcBef>
              <a:spcAft>
                <a:spcPts val="0"/>
              </a:spcAft>
              <a:buClr>
                <a:schemeClr val="accent1"/>
              </a:buClr>
              <a:buFont typeface="Arial"/>
              <a:buChar char="●"/>
              <a:defRPr/>
            </a:lvl3pPr>
            <a:lvl4pPr marL="1031875" indent="-92075" algn="l" rtl="0">
              <a:spcBef>
                <a:spcPts val="280"/>
              </a:spcBef>
              <a:spcAft>
                <a:spcPts val="0"/>
              </a:spcAft>
              <a:buClr>
                <a:srgbClr val="8DC63F"/>
              </a:buClr>
              <a:buFont typeface="Arial"/>
              <a:buChar char="●"/>
              <a:defRPr/>
            </a:lvl4pPr>
            <a:lvl5pPr marL="1201738" indent="-46037" algn="l" rtl="0">
              <a:spcBef>
                <a:spcPts val="240"/>
              </a:spcBef>
              <a:spcAft>
                <a:spcPts val="0"/>
              </a:spcAft>
              <a:buClr>
                <a:schemeClr val="accent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ection Header">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srcRect/>
          <a:stretch/>
        </p:blipFill>
        <p:spPr>
          <a:xfrm>
            <a:off x="0" y="0"/>
            <a:ext cx="7086600" cy="5143499"/>
          </a:xfrm>
          <a:prstGeom prst="rect">
            <a:avLst/>
          </a:prstGeom>
          <a:noFill/>
          <a:ln>
            <a:noFill/>
          </a:ln>
        </p:spPr>
      </p:pic>
      <p:sp>
        <p:nvSpPr>
          <p:cNvPr id="32" name="Shape 32"/>
          <p:cNvSpPr/>
          <p:nvPr/>
        </p:nvSpPr>
        <p:spPr>
          <a:xfrm>
            <a:off x="9459917" y="1615679"/>
            <a:ext cx="184730"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33" name="Shape 33"/>
          <p:cNvSpPr txBox="1"/>
          <p:nvPr/>
        </p:nvSpPr>
        <p:spPr>
          <a:xfrm>
            <a:off x="152401" y="4962525"/>
            <a:ext cx="1802095" cy="2308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900" b="0" i="0" u="none" strike="noStrike" cap="none" baseline="0">
                <a:solidFill>
                  <a:srgbClr val="7F7F7F"/>
                </a:solidFill>
                <a:latin typeface="Arial"/>
                <a:ea typeface="Arial"/>
                <a:cs typeface="Arial"/>
                <a:sym typeface="Arial"/>
              </a:rPr>
              <a:t>© 2013 Persistent Systems Ltd </a:t>
            </a:r>
          </a:p>
        </p:txBody>
      </p:sp>
      <p:sp>
        <p:nvSpPr>
          <p:cNvPr id="34" name="Shape 34"/>
          <p:cNvSpPr/>
          <p:nvPr/>
        </p:nvSpPr>
        <p:spPr>
          <a:xfrm>
            <a:off x="3119438" y="57150"/>
            <a:ext cx="1985961" cy="28575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D8F1FD"/>
              </a:buClr>
              <a:buSzPct val="25000"/>
              <a:buFont typeface="Arial"/>
              <a:buNone/>
            </a:pPr>
            <a:r>
              <a:rPr lang="en-US" sz="1100" b="1" i="0" u="none" strike="noStrike" cap="none" baseline="0">
                <a:solidFill>
                  <a:srgbClr val="D8F1FD"/>
                </a:solidFill>
                <a:latin typeface="Arial"/>
                <a:ea typeface="Arial"/>
                <a:cs typeface="Arial"/>
                <a:sym typeface="Arial"/>
              </a:rPr>
              <a:t>www.persistentsys.com</a:t>
            </a:r>
          </a:p>
        </p:txBody>
      </p:sp>
      <p:sp>
        <p:nvSpPr>
          <p:cNvPr id="35" name="Shape 35"/>
          <p:cNvSpPr txBox="1">
            <a:spLocks noGrp="1"/>
          </p:cNvSpPr>
          <p:nvPr>
            <p:ph type="title"/>
          </p:nvPr>
        </p:nvSpPr>
        <p:spPr>
          <a:xfrm>
            <a:off x="762081" y="2502015"/>
            <a:ext cx="7772400" cy="102155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p:nvPr/>
        </p:nvSpPr>
        <p:spPr>
          <a:xfrm>
            <a:off x="6705600" y="1"/>
            <a:ext cx="2438399" cy="161567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pic>
        <p:nvPicPr>
          <p:cNvPr id="37" name="Shape 37"/>
          <p:cNvPicPr preferRelativeResize="0"/>
          <p:nvPr/>
        </p:nvPicPr>
        <p:blipFill rotWithShape="1">
          <a:blip r:embed="rId3"/>
          <a:srcRect/>
          <a:stretch/>
        </p:blipFill>
        <p:spPr>
          <a:xfrm>
            <a:off x="7280867" y="342900"/>
            <a:ext cx="1287865" cy="112613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66713" y="57151"/>
            <a:ext cx="7329487" cy="685799"/>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40" name="Shape 40"/>
          <p:cNvSpPr txBox="1">
            <a:spLocks noGrp="1"/>
          </p:cNvSpPr>
          <p:nvPr>
            <p:ph type="body" idx="1"/>
          </p:nvPr>
        </p:nvSpPr>
        <p:spPr>
          <a:xfrm>
            <a:off x="533400" y="971550"/>
            <a:ext cx="4038599" cy="36576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2"/>
          </p:nvPr>
        </p:nvSpPr>
        <p:spPr>
          <a:xfrm>
            <a:off x="4724400" y="971550"/>
            <a:ext cx="4038599" cy="3657600"/>
          </a:xfrm>
          <a:prstGeom prst="rect">
            <a:avLst/>
          </a:prstGeom>
          <a:noFill/>
          <a:ln>
            <a:noFill/>
          </a:ln>
        </p:spPr>
        <p:txBody>
          <a:bodyPr lIns="91425" tIns="91425" rIns="91425" bIns="91425" anchor="t" anchorCtr="0"/>
          <a:lstStyle>
            <a:lvl1pPr rtl="0">
              <a:spcBef>
                <a:spcPts val="0"/>
              </a:spcBef>
              <a:defRPr/>
            </a:lvl1pPr>
            <a:lvl2pPr marL="363538" indent="-363538" rtl="0">
              <a:spcBef>
                <a:spcPts val="0"/>
              </a:spcBef>
              <a:defRPr/>
            </a:lvl2pPr>
            <a:lvl3pPr marL="363538" indent="-363538" rtl="0">
              <a:spcBef>
                <a:spcPts val="0"/>
              </a:spcBef>
              <a:defRPr/>
            </a:lvl3pPr>
            <a:lvl4pPr marL="363538" indent="-363538" rtl="0">
              <a:spcBef>
                <a:spcPts val="0"/>
              </a:spcBef>
              <a:defRPr/>
            </a:lvl4pPr>
            <a:lvl5pPr marL="363538" indent="-363538"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366713" y="57151"/>
            <a:ext cx="7329487" cy="6857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4" name="Shape 44"/>
          <p:cNvSpPr txBox="1">
            <a:spLocks noGrp="1"/>
          </p:cNvSpPr>
          <p:nvPr>
            <p:ph type="body" idx="1"/>
          </p:nvPr>
        </p:nvSpPr>
        <p:spPr>
          <a:xfrm>
            <a:off x="304800" y="4114801"/>
            <a:ext cx="4038599" cy="479821"/>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45" name="Shape 45"/>
          <p:cNvSpPr txBox="1">
            <a:spLocks noGrp="1"/>
          </p:cNvSpPr>
          <p:nvPr>
            <p:ph type="body" idx="2"/>
          </p:nvPr>
        </p:nvSpPr>
        <p:spPr>
          <a:xfrm>
            <a:off x="0" y="971551"/>
            <a:ext cx="4573588" cy="31432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body" idx="3"/>
          </p:nvPr>
        </p:nvSpPr>
        <p:spPr>
          <a:xfrm>
            <a:off x="4876805" y="4114801"/>
            <a:ext cx="4038598" cy="479821"/>
          </a:xfrm>
          <a:prstGeom prst="rect">
            <a:avLst/>
          </a:prstGeom>
          <a:noFill/>
          <a:ln>
            <a:noFill/>
          </a:ln>
        </p:spPr>
        <p:txBody>
          <a:bodyPr lIns="91425" tIns="91425" rIns="91425" bIns="91425" anchor="b"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47" name="Shape 47"/>
          <p:cNvSpPr txBox="1">
            <a:spLocks noGrp="1"/>
          </p:cNvSpPr>
          <p:nvPr>
            <p:ph type="body" idx="4"/>
          </p:nvPr>
        </p:nvSpPr>
        <p:spPr>
          <a:xfrm>
            <a:off x="4572005" y="971551"/>
            <a:ext cx="4571999" cy="314325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66713" y="57151"/>
            <a:ext cx="7329487" cy="685799"/>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tretch>
            <a:fillRect/>
          </a:stretch>
        </a:blipFill>
        <a:effectLst/>
      </p:bgPr>
    </p:bg>
    <p:spTree>
      <p:nvGrpSpPr>
        <p:cNvPr id="1" name="Shape 8"/>
        <p:cNvGrpSpPr/>
        <p:nvPr/>
      </p:nvGrpSpPr>
      <p:grpSpPr>
        <a:xfrm>
          <a:off x="0" y="0"/>
          <a:ext cx="0" cy="0"/>
          <a:chOff x="0" y="0"/>
          <a:chExt cx="0" cy="0"/>
        </a:xfrm>
      </p:grpSpPr>
      <p:sp>
        <p:nvSpPr>
          <p:cNvPr id="9" name="Shape 9"/>
          <p:cNvSpPr txBox="1">
            <a:spLocks noGrp="1"/>
          </p:cNvSpPr>
          <p:nvPr>
            <p:ph type="body" idx="1"/>
          </p:nvPr>
        </p:nvSpPr>
        <p:spPr>
          <a:xfrm>
            <a:off x="366716" y="857251"/>
            <a:ext cx="8485186" cy="3998118"/>
          </a:xfrm>
          <a:prstGeom prst="rect">
            <a:avLst/>
          </a:prstGeom>
          <a:noFill/>
          <a:ln>
            <a:noFill/>
          </a:ln>
        </p:spPr>
        <p:txBody>
          <a:bodyPr lIns="91425" tIns="91425" rIns="91425" bIns="91425" anchor="t" anchorCtr="0"/>
          <a:lstStyle>
            <a:lvl1pPr marL="231775" marR="0" indent="-104775" algn="l" rtl="0">
              <a:spcBef>
                <a:spcPts val="400"/>
              </a:spcBef>
              <a:spcAft>
                <a:spcPts val="0"/>
              </a:spcAft>
              <a:buClr>
                <a:srgbClr val="006899"/>
              </a:buClr>
              <a:buFont typeface="Arial"/>
              <a:buChar char="●"/>
              <a:defRPr/>
            </a:lvl1pPr>
            <a:lvl2pPr marL="509588" marR="0" indent="-115887" algn="l" rtl="0">
              <a:spcBef>
                <a:spcPts val="360"/>
              </a:spcBef>
              <a:spcAft>
                <a:spcPts val="0"/>
              </a:spcAft>
              <a:buClr>
                <a:srgbClr val="8DC63F"/>
              </a:buClr>
              <a:buFont typeface="Arial"/>
              <a:buChar char="●"/>
              <a:defRPr/>
            </a:lvl2pPr>
            <a:lvl3pPr marL="796925" marR="0" indent="-123825" algn="l" rtl="0">
              <a:spcBef>
                <a:spcPts val="320"/>
              </a:spcBef>
              <a:spcAft>
                <a:spcPts val="0"/>
              </a:spcAft>
              <a:buClr>
                <a:schemeClr val="accent1"/>
              </a:buClr>
              <a:buFont typeface="Arial"/>
              <a:buChar char="●"/>
              <a:defRPr/>
            </a:lvl3pPr>
            <a:lvl4pPr marL="1031875" marR="0" indent="-92075" algn="l" rtl="0">
              <a:spcBef>
                <a:spcPts val="280"/>
              </a:spcBef>
              <a:spcAft>
                <a:spcPts val="0"/>
              </a:spcAft>
              <a:buClr>
                <a:srgbClr val="8DC63F"/>
              </a:buClr>
              <a:buFont typeface="Arial"/>
              <a:buChar char="●"/>
              <a:defRPr/>
            </a:lvl4pPr>
            <a:lvl5pPr marL="1201738" marR="0" indent="-46037" algn="l" rtl="0">
              <a:spcBef>
                <a:spcPts val="240"/>
              </a:spcBef>
              <a:spcAft>
                <a:spcPts val="0"/>
              </a:spcAft>
              <a:buClr>
                <a:schemeClr val="accent1"/>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10" name="Shape 10"/>
          <p:cNvSpPr txBox="1">
            <a:spLocks noGrp="1"/>
          </p:cNvSpPr>
          <p:nvPr>
            <p:ph type="title"/>
          </p:nvPr>
        </p:nvSpPr>
        <p:spPr>
          <a:xfrm>
            <a:off x="366713" y="57151"/>
            <a:ext cx="7329487" cy="685799"/>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1" name="Shape 11"/>
          <p:cNvSpPr txBox="1"/>
          <p:nvPr/>
        </p:nvSpPr>
        <p:spPr>
          <a:xfrm>
            <a:off x="7189788" y="4956573"/>
            <a:ext cx="1802095" cy="2308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900" b="0" i="0" u="none" strike="noStrike" cap="none" baseline="0">
                <a:solidFill>
                  <a:srgbClr val="7F7F7F"/>
                </a:solidFill>
                <a:latin typeface="Arial"/>
                <a:ea typeface="Arial"/>
                <a:cs typeface="Arial"/>
                <a:sym typeface="Arial"/>
              </a:rPr>
              <a:t>© 2013 Persistent Systems Ltd </a:t>
            </a:r>
          </a:p>
        </p:txBody>
      </p:sp>
      <p:sp>
        <p:nvSpPr>
          <p:cNvPr id="12" name="Shape 12"/>
          <p:cNvSpPr txBox="1"/>
          <p:nvPr/>
        </p:nvSpPr>
        <p:spPr>
          <a:xfrm>
            <a:off x="-164748" y="4817444"/>
            <a:ext cx="712788" cy="276998"/>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a:t> </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ub.jazz.net/"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hub.jazz.net/tutorials/clients#working_with_rational_team_concert"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www.eclipse.org/downloads/packages/eclipse-standard-432/keplersr2"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576304" y="1443989"/>
            <a:ext cx="6263792" cy="1111106"/>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200" b="1" i="0" u="none" strike="noStrike" cap="none" baseline="0" dirty="0">
                <a:solidFill>
                  <a:schemeClr val="accent1"/>
                </a:solidFill>
                <a:latin typeface="Arial"/>
                <a:ea typeface="Arial"/>
                <a:cs typeface="Arial"/>
                <a:sym typeface="Arial"/>
              </a:rPr>
              <a:t>Bluemix </a:t>
            </a:r>
            <a:r>
              <a:rPr lang="en-US" sz="3200" b="1" i="0" u="none" strike="noStrike" cap="none" baseline="0" dirty="0" smtClean="0">
                <a:solidFill>
                  <a:schemeClr val="accent1"/>
                </a:solidFill>
                <a:latin typeface="Arial"/>
                <a:ea typeface="Arial"/>
                <a:cs typeface="Arial"/>
                <a:sym typeface="Arial"/>
              </a:rPr>
              <a:t>Hackathon</a:t>
            </a:r>
            <a:endParaRPr lang="en-US" sz="2800" b="1" i="0" u="none" strike="noStrike" cap="none" baseline="0" dirty="0">
              <a:solidFill>
                <a:schemeClr val="accent1"/>
              </a:solidFill>
              <a:latin typeface="Arial"/>
              <a:ea typeface="Arial"/>
              <a:cs typeface="Arial"/>
              <a:sym typeface="Arial"/>
            </a:endParaRPr>
          </a:p>
        </p:txBody>
      </p:sp>
      <p:sp>
        <p:nvSpPr>
          <p:cNvPr id="68" name="Shape 68"/>
          <p:cNvSpPr txBox="1"/>
          <p:nvPr/>
        </p:nvSpPr>
        <p:spPr>
          <a:xfrm>
            <a:off x="6840096" y="3678152"/>
            <a:ext cx="2303904" cy="12311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r>
              <a:rPr lang="en-US" sz="1600" b="1" i="0" u="none" strike="noStrike" cap="none" baseline="0" dirty="0" smtClean="0">
                <a:solidFill>
                  <a:srgbClr val="262626"/>
                </a:solidFill>
                <a:latin typeface="Arial"/>
                <a:ea typeface="Arial"/>
                <a:cs typeface="Arial"/>
                <a:sym typeface="Arial"/>
              </a:rPr>
              <a:t>Mayur Mahale</a:t>
            </a:r>
          </a:p>
          <a:p>
            <a:pPr marL="0" marR="0" lvl="0" indent="0" algn="l" rtl="0">
              <a:spcBef>
                <a:spcPts val="0"/>
              </a:spcBef>
              <a:spcAft>
                <a:spcPts val="0"/>
              </a:spcAft>
              <a:buNone/>
            </a:pPr>
            <a:r>
              <a:rPr lang="en-US" sz="1600" b="1" dirty="0" smtClean="0">
                <a:solidFill>
                  <a:srgbClr val="262626"/>
                </a:solidFill>
              </a:rPr>
              <a:t>Sagar Rivankar</a:t>
            </a:r>
          </a:p>
          <a:p>
            <a:r>
              <a:rPr lang="en-US" sz="1600" b="1" dirty="0">
                <a:solidFill>
                  <a:srgbClr val="262626"/>
                </a:solidFill>
              </a:rPr>
              <a:t>Niranjan Kachhawa</a:t>
            </a:r>
          </a:p>
          <a:p>
            <a:pPr marL="0" marR="0" lvl="0" indent="0" algn="l" rtl="0">
              <a:spcBef>
                <a:spcPts val="0"/>
              </a:spcBef>
              <a:spcAft>
                <a:spcPts val="0"/>
              </a:spcAft>
              <a:buNone/>
            </a:pPr>
            <a:endParaRPr lang="en-US" sz="1600" b="1" dirty="0" smtClean="0">
              <a:solidFill>
                <a:srgbClr val="262626"/>
              </a:solidFill>
            </a:endParaRPr>
          </a:p>
          <a:p>
            <a:pPr marL="0" marR="0" lvl="0" indent="0" algn="l" rtl="0">
              <a:spcBef>
                <a:spcPts val="0"/>
              </a:spcBef>
              <a:spcAft>
                <a:spcPts val="0"/>
              </a:spcAft>
              <a:buNone/>
            </a:pPr>
            <a:endParaRPr lang="en-US" sz="1600" b="1" i="0" u="none" strike="noStrike" cap="none" baseline="0" dirty="0">
              <a:solidFill>
                <a:srgbClr val="595959"/>
              </a:solidFill>
              <a:latin typeface="Arial"/>
              <a:ea typeface="Arial"/>
              <a:cs typeface="Arial"/>
              <a:sym typeface="Arial"/>
            </a:endParaRPr>
          </a:p>
          <a:p>
            <a:pPr marL="0" marR="0" lvl="0" indent="0" algn="l" rtl="0">
              <a:spcBef>
                <a:spcPts val="600"/>
              </a:spcBef>
              <a:spcAft>
                <a:spcPts val="0"/>
              </a:spcAft>
              <a:buNone/>
            </a:pPr>
            <a:endParaRPr sz="1600" b="1" i="0" u="none" strike="noStrike" cap="none" baseline="0" dirty="0">
              <a:solidFill>
                <a:srgbClr val="3F3F3F"/>
              </a:solidFill>
              <a:latin typeface="Arial"/>
              <a:ea typeface="Arial"/>
              <a:cs typeface="Arial"/>
              <a:sym typeface="Arial"/>
            </a:endParaRPr>
          </a:p>
        </p:txBody>
      </p:sp>
      <p:sp>
        <p:nvSpPr>
          <p:cNvPr id="2" name="TextBox 1"/>
          <p:cNvSpPr txBox="1"/>
          <p:nvPr/>
        </p:nvSpPr>
        <p:spPr>
          <a:xfrm>
            <a:off x="624840" y="3169920"/>
            <a:ext cx="4008120" cy="461665"/>
          </a:xfrm>
          <a:prstGeom prst="rect">
            <a:avLst/>
          </a:prstGeom>
          <a:noFill/>
        </p:spPr>
        <p:txBody>
          <a:bodyPr wrap="square" rtlCol="0">
            <a:spAutoFit/>
          </a:bodyPr>
          <a:lstStyle/>
          <a:p>
            <a:r>
              <a:rPr lang="en-US" sz="2400" b="1" dirty="0" smtClean="0"/>
              <a:t>Providentia  Application</a:t>
            </a:r>
            <a:endParaRPr lang="en-US" sz="2400" b="1"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167212" y="83128"/>
            <a:ext cx="8868724" cy="5060372"/>
          </a:xfrm>
          <a:prstGeom prst="rect">
            <a:avLst/>
          </a:prstGeom>
          <a:noFill/>
          <a:ln>
            <a:noFill/>
          </a:ln>
        </p:spPr>
        <p:txBody>
          <a:bodyPr lIns="91425" tIns="45700" rIns="91425" bIns="45700" anchor="t" anchorCtr="0">
            <a:noAutofit/>
          </a:bodyPr>
          <a:lstStyle/>
          <a:p>
            <a:pPr marL="0" indent="0">
              <a:buNone/>
            </a:pPr>
            <a:r>
              <a:rPr lang="en-US" b="1" u="sng" dirty="0"/>
              <a:t>Connecting to your </a:t>
            </a:r>
            <a:r>
              <a:rPr lang="en-US" b="1" u="sng" dirty="0" err="1"/>
              <a:t>DevOps</a:t>
            </a:r>
            <a:r>
              <a:rPr lang="en-US" b="1" u="sng" dirty="0"/>
              <a:t> Services projects from </a:t>
            </a:r>
            <a:r>
              <a:rPr lang="en-US" b="1" u="sng" dirty="0" smtClean="0"/>
              <a:t>Eclipse</a:t>
            </a:r>
          </a:p>
          <a:p>
            <a:pPr marL="0" indent="0">
              <a:buNone/>
            </a:pPr>
            <a:r>
              <a:rPr lang="en-US" sz="1200" dirty="0" smtClean="0"/>
              <a:t>You </a:t>
            </a:r>
            <a:r>
              <a:rPr lang="en-US" sz="1200" dirty="0"/>
              <a:t>have two options to connect to your projects from Rational Team Concert:</a:t>
            </a:r>
          </a:p>
          <a:p>
            <a:pPr lvl="1"/>
            <a:r>
              <a:rPr lang="en-US" sz="1200" dirty="0"/>
              <a:t>Connect with the </a:t>
            </a:r>
            <a:r>
              <a:rPr lang="en-US" sz="1200" b="1" dirty="0"/>
              <a:t>Manage </a:t>
            </a:r>
            <a:r>
              <a:rPr lang="en-US" sz="1200" b="1" dirty="0" err="1"/>
              <a:t>JazzHub</a:t>
            </a:r>
            <a:r>
              <a:rPr lang="en-US" sz="1200" b="1" dirty="0"/>
              <a:t> Projects</a:t>
            </a:r>
            <a:r>
              <a:rPr lang="en-US" sz="1200" dirty="0"/>
              <a:t> tool</a:t>
            </a:r>
          </a:p>
          <a:p>
            <a:pPr lvl="1"/>
            <a:r>
              <a:rPr lang="en-US" sz="1200" dirty="0"/>
              <a:t>Accept a </a:t>
            </a:r>
            <a:r>
              <a:rPr lang="en-US" sz="1200" b="1" dirty="0"/>
              <a:t>Team </a:t>
            </a:r>
            <a:r>
              <a:rPr lang="en-US" sz="1200" b="1" dirty="0" smtClean="0"/>
              <a:t>Invitation</a:t>
            </a:r>
            <a:endParaRPr lang="en-US" sz="1200" dirty="0"/>
          </a:p>
          <a:p>
            <a:pPr marL="127000" indent="0">
              <a:buNone/>
            </a:pPr>
            <a:r>
              <a:rPr lang="en-US" sz="1200" u="sng" dirty="0" smtClean="0"/>
              <a:t>Option 1: Connect with the </a:t>
            </a:r>
            <a:r>
              <a:rPr lang="en-US" sz="1200" b="1" u="sng" dirty="0" smtClean="0"/>
              <a:t>Manage </a:t>
            </a:r>
            <a:r>
              <a:rPr lang="en-US" sz="1200" b="1" u="sng" dirty="0" err="1" smtClean="0"/>
              <a:t>JazzHub</a:t>
            </a:r>
            <a:r>
              <a:rPr lang="en-US" sz="1200" b="1" u="sng" dirty="0" smtClean="0"/>
              <a:t> Projects</a:t>
            </a:r>
            <a:r>
              <a:rPr lang="en-US" sz="1200" u="sng" dirty="0" smtClean="0"/>
              <a:t> tool</a:t>
            </a:r>
          </a:p>
          <a:p>
            <a:pPr marL="469900" lvl="0" indent="-342900">
              <a:buFont typeface="+mj-lt"/>
              <a:buAutoNum type="arabicPeriod"/>
            </a:pPr>
            <a:r>
              <a:rPr lang="en-US" sz="1200" dirty="0" smtClean="0"/>
              <a:t>In </a:t>
            </a:r>
            <a:r>
              <a:rPr lang="en-US" sz="1200" dirty="0"/>
              <a:t>Eclipse, go to </a:t>
            </a:r>
            <a:r>
              <a:rPr lang="en-US" sz="1200" b="1" dirty="0"/>
              <a:t>Window &gt; Show View &gt; Team Artifacts</a:t>
            </a:r>
            <a:r>
              <a:rPr lang="en-US" sz="1200" dirty="0"/>
              <a:t>.</a:t>
            </a:r>
          </a:p>
          <a:p>
            <a:pPr marL="469900" indent="-342900">
              <a:buFont typeface="+mj-lt"/>
              <a:buAutoNum type="arabicPeriod"/>
            </a:pPr>
            <a:r>
              <a:rPr lang="en-US" sz="1200" dirty="0"/>
              <a:t>Click the </a:t>
            </a:r>
            <a:r>
              <a:rPr lang="en-US" sz="1200" dirty="0" err="1"/>
              <a:t>JazzHub</a:t>
            </a:r>
            <a:r>
              <a:rPr lang="en-US" sz="1200" dirty="0"/>
              <a:t> icon to launch the </a:t>
            </a:r>
            <a:r>
              <a:rPr lang="en-US" sz="1200" b="1" dirty="0"/>
              <a:t>Manage </a:t>
            </a:r>
            <a:r>
              <a:rPr lang="en-US" sz="1200" b="1" dirty="0" err="1" smtClean="0"/>
              <a:t>JazzHub</a:t>
            </a:r>
            <a:endParaRPr lang="en-US" sz="1200" b="1" dirty="0" smtClean="0"/>
          </a:p>
          <a:p>
            <a:pPr marL="469900" lvl="0" indent="-342900">
              <a:buFont typeface="+mj-lt"/>
              <a:buAutoNum type="arabicPeriod"/>
            </a:pPr>
            <a:r>
              <a:rPr lang="en-US" sz="1200" dirty="0"/>
              <a:t>In the </a:t>
            </a:r>
            <a:r>
              <a:rPr lang="en-US" sz="1200" b="1" dirty="0"/>
              <a:t>Manage </a:t>
            </a:r>
            <a:r>
              <a:rPr lang="en-US" sz="1200" b="1" dirty="0" err="1"/>
              <a:t>JazzHub</a:t>
            </a:r>
            <a:r>
              <a:rPr lang="en-US" sz="1200" b="1" dirty="0"/>
              <a:t> Projects</a:t>
            </a:r>
            <a:r>
              <a:rPr lang="en-US" sz="1200" dirty="0"/>
              <a:t> window, enter your Jazz ID and IBM ID password for authentication to </a:t>
            </a:r>
            <a:r>
              <a:rPr lang="en-US" sz="1200" dirty="0" err="1"/>
              <a:t>DevOps</a:t>
            </a:r>
            <a:r>
              <a:rPr lang="en-US" sz="1200" dirty="0"/>
              <a:t> Services.</a:t>
            </a:r>
          </a:p>
          <a:p>
            <a:pPr marL="469900" lvl="0" indent="-342900">
              <a:buFont typeface="+mj-lt"/>
              <a:buAutoNum type="arabicPeriod"/>
            </a:pPr>
            <a:r>
              <a:rPr lang="en-US" sz="1200" dirty="0"/>
              <a:t>Select the </a:t>
            </a:r>
            <a:r>
              <a:rPr lang="en-US" sz="1200" dirty="0" err="1"/>
              <a:t>DevOps</a:t>
            </a:r>
            <a:r>
              <a:rPr lang="en-US" sz="1200" dirty="0"/>
              <a:t> Services projects you want to connect to and click </a:t>
            </a:r>
            <a:r>
              <a:rPr lang="en-US" sz="1200" b="1" dirty="0"/>
              <a:t>Finish</a:t>
            </a:r>
            <a:r>
              <a:rPr lang="en-US" sz="1200" dirty="0" smtClean="0"/>
              <a:t>.</a:t>
            </a:r>
          </a:p>
          <a:p>
            <a:pPr marL="127000" indent="0">
              <a:buNone/>
            </a:pPr>
            <a:r>
              <a:rPr lang="en-US" sz="1200" u="sng" dirty="0"/>
              <a:t>Option 2: Accept a </a:t>
            </a:r>
            <a:r>
              <a:rPr lang="en-US" sz="1200" b="1" u="sng" dirty="0"/>
              <a:t>Team Invitation</a:t>
            </a:r>
            <a:endParaRPr lang="en-US" sz="1200" u="sng" dirty="0"/>
          </a:p>
          <a:p>
            <a:pPr marL="355600" lvl="0" indent="-228600">
              <a:buFont typeface="+mj-lt"/>
              <a:buAutoNum type="arabicPeriod"/>
            </a:pPr>
            <a:r>
              <a:rPr lang="en-US" sz="1200" dirty="0"/>
              <a:t>Browse to your project page on </a:t>
            </a:r>
            <a:r>
              <a:rPr lang="en-US" sz="1200" dirty="0" err="1">
                <a:hlinkClick r:id="rId3"/>
              </a:rPr>
              <a:t>DevOps</a:t>
            </a:r>
            <a:r>
              <a:rPr lang="en-US" sz="1200" dirty="0">
                <a:hlinkClick r:id="rId3"/>
              </a:rPr>
              <a:t> Services</a:t>
            </a:r>
            <a:r>
              <a:rPr lang="en-US" sz="1200" dirty="0"/>
              <a:t>.</a:t>
            </a:r>
          </a:p>
          <a:p>
            <a:pPr marL="355600" lvl="0" indent="-228600">
              <a:buFont typeface="+mj-lt"/>
              <a:buAutoNum type="arabicPeriod"/>
            </a:pPr>
            <a:r>
              <a:rPr lang="en-US" sz="1200" dirty="0"/>
              <a:t>Click </a:t>
            </a:r>
            <a:r>
              <a:rPr lang="en-US" sz="1200" b="1" dirty="0"/>
              <a:t>Configure eclipse client</a:t>
            </a:r>
            <a:r>
              <a:rPr lang="en-US" sz="1200" dirty="0"/>
              <a:t> on the right side of the project page.</a:t>
            </a:r>
          </a:p>
          <a:p>
            <a:pPr marL="355600" lvl="0" indent="-228600">
              <a:buFont typeface="+mj-lt"/>
              <a:buAutoNum type="arabicPeriod"/>
            </a:pPr>
            <a:r>
              <a:rPr lang="en-US" sz="1200" dirty="0"/>
              <a:t>Copy the text for the project invitation.</a:t>
            </a:r>
          </a:p>
          <a:p>
            <a:pPr marL="355600" lvl="0" indent="-228600">
              <a:buFont typeface="+mj-lt"/>
              <a:buAutoNum type="arabicPeriod"/>
            </a:pPr>
            <a:r>
              <a:rPr lang="en-US" sz="1200" dirty="0"/>
              <a:t>In Eclipse, go to  </a:t>
            </a:r>
            <a:r>
              <a:rPr lang="en-US" sz="1200" b="1" dirty="0"/>
              <a:t>File &gt; Accept Team </a:t>
            </a:r>
            <a:r>
              <a:rPr lang="en-US" sz="1200" b="1" dirty="0" smtClean="0"/>
              <a:t>Invitation</a:t>
            </a:r>
          </a:p>
          <a:p>
            <a:pPr marL="355600" lvl="0" indent="-228600">
              <a:buFont typeface="+mj-lt"/>
              <a:buAutoNum type="arabicPeriod"/>
            </a:pPr>
            <a:r>
              <a:rPr lang="en-US" sz="1200" dirty="0" smtClean="0"/>
              <a:t>Paste </a:t>
            </a:r>
            <a:r>
              <a:rPr lang="en-US" sz="1200" dirty="0"/>
              <a:t>the copied invitation text, and click </a:t>
            </a:r>
            <a:r>
              <a:rPr lang="en-US" sz="1200" b="1" dirty="0"/>
              <a:t>Finish</a:t>
            </a:r>
            <a:r>
              <a:rPr lang="en-US" sz="1200" dirty="0"/>
              <a:t>.</a:t>
            </a:r>
          </a:p>
          <a:p>
            <a:pPr marL="355600" lvl="0" indent="-228600">
              <a:buFont typeface="+mj-lt"/>
              <a:buAutoNum type="arabicPeriod"/>
            </a:pPr>
            <a:r>
              <a:rPr lang="en-US" sz="1200" dirty="0"/>
              <a:t>Enter your Jazz ID and IBM ID password for authentication to </a:t>
            </a:r>
            <a:r>
              <a:rPr lang="en-US" sz="1200" dirty="0" err="1"/>
              <a:t>DevOps</a:t>
            </a:r>
            <a:r>
              <a:rPr lang="en-US" sz="1200" dirty="0"/>
              <a:t> Services.</a:t>
            </a:r>
          </a:p>
          <a:p>
            <a:pPr marL="127000" indent="0">
              <a:buNone/>
            </a:pPr>
            <a:r>
              <a:rPr lang="en-US" sz="1200" dirty="0"/>
              <a:t>Now you have connected to your </a:t>
            </a:r>
            <a:r>
              <a:rPr lang="en-US" sz="1200" dirty="0" err="1"/>
              <a:t>DevOps</a:t>
            </a:r>
            <a:r>
              <a:rPr lang="en-US" sz="1200" dirty="0"/>
              <a:t> Services project in Eclipse. Click the </a:t>
            </a:r>
            <a:r>
              <a:rPr lang="en-US" sz="1200" b="1" dirty="0"/>
              <a:t>Team Artifacts</a:t>
            </a:r>
            <a:r>
              <a:rPr lang="en-US" sz="1200" dirty="0"/>
              <a:t> tab and see the new Repository Connection and Project </a:t>
            </a:r>
            <a:r>
              <a:rPr lang="en-US" sz="1200" dirty="0" smtClean="0"/>
              <a:t>Area</a:t>
            </a:r>
          </a:p>
          <a:p>
            <a:pPr marL="127000" indent="0">
              <a:buNone/>
            </a:pPr>
            <a:r>
              <a:rPr lang="en-US" sz="1200" i="1" dirty="0" smtClean="0"/>
              <a:t>Continued…</a:t>
            </a:r>
            <a:endParaRPr lang="en-US" sz="1200" i="1" dirty="0"/>
          </a:p>
          <a:p>
            <a:pPr marL="127000" lvl="0" indent="0">
              <a:buNone/>
            </a:pPr>
            <a:r>
              <a:rPr lang="en-US" b="1" dirty="0" smtClean="0"/>
              <a:t/>
            </a:r>
            <a:br>
              <a:rPr lang="en-US" b="1" dirty="0" smtClean="0"/>
            </a:br>
            <a:endParaRPr b="0" i="0" u="none" strike="noStrike" cap="none" baseline="0" dirty="0">
              <a:solidFill>
                <a:srgbClr val="404040"/>
              </a:solidFill>
              <a:latin typeface="Arial"/>
              <a:ea typeface="Arial"/>
              <a:cs typeface="Arial"/>
              <a:sym typeface="Arial"/>
            </a:endParaRPr>
          </a:p>
        </p:txBody>
      </p:sp>
      <p:pic>
        <p:nvPicPr>
          <p:cNvPr id="2052" name="Picture 4" descr="Manage JazzHub Projects button within the Team Artifacts 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2226" y="945289"/>
            <a:ext cx="34480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153647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167212" y="83128"/>
            <a:ext cx="8868724" cy="5060372"/>
          </a:xfrm>
          <a:prstGeom prst="rect">
            <a:avLst/>
          </a:prstGeom>
          <a:noFill/>
          <a:ln>
            <a:noFill/>
          </a:ln>
        </p:spPr>
        <p:txBody>
          <a:bodyPr lIns="91425" tIns="45700" rIns="91425" bIns="45700" anchor="t" anchorCtr="0">
            <a:noAutofit/>
          </a:bodyPr>
          <a:lstStyle/>
          <a:p>
            <a:pPr marL="127000" indent="0">
              <a:buNone/>
            </a:pPr>
            <a:r>
              <a:rPr lang="en-US" b="1" u="sng" dirty="0"/>
              <a:t>Loading code into Eclipse from Jazz </a:t>
            </a:r>
            <a:r>
              <a:rPr lang="en-US" b="1" u="sng" dirty="0" smtClean="0"/>
              <a:t>SCM</a:t>
            </a:r>
            <a:endParaRPr lang="en-US" dirty="0" smtClean="0"/>
          </a:p>
          <a:p>
            <a:pPr marL="127000" indent="0">
              <a:buNone/>
            </a:pPr>
            <a:r>
              <a:rPr lang="en-US" sz="1200" dirty="0"/>
              <a:t>If your project is in a Jazz SCM repository, follow these steps to create a new Repository Workspace and load your components into Eclipse</a:t>
            </a:r>
            <a:r>
              <a:rPr lang="en-US" sz="1200" dirty="0" smtClean="0"/>
              <a:t>.</a:t>
            </a:r>
            <a:endParaRPr lang="en-US" sz="1200" dirty="0"/>
          </a:p>
          <a:p>
            <a:pPr marL="355600" lvl="0" indent="-228600">
              <a:buFont typeface="+mj-lt"/>
              <a:buAutoNum type="arabicPeriod"/>
            </a:pPr>
            <a:r>
              <a:rPr lang="en-US" sz="1200" dirty="0"/>
              <a:t>In Eclipse, go to </a:t>
            </a:r>
            <a:r>
              <a:rPr lang="en-US" sz="1200" b="1" dirty="0"/>
              <a:t>Window &gt; Show View &gt; Team Artifacts</a:t>
            </a:r>
            <a:r>
              <a:rPr lang="en-US" sz="1200" dirty="0"/>
              <a:t>.</a:t>
            </a:r>
          </a:p>
          <a:p>
            <a:pPr marL="355600" lvl="0" indent="-228600">
              <a:buFont typeface="+mj-lt"/>
              <a:buAutoNum type="arabicPeriod"/>
            </a:pPr>
            <a:r>
              <a:rPr lang="en-US" sz="1200" dirty="0"/>
              <a:t>Expand your Project Area to see the </a:t>
            </a:r>
            <a:r>
              <a:rPr lang="en-US" sz="1200" b="1" dirty="0"/>
              <a:t>Source Control</a:t>
            </a:r>
            <a:r>
              <a:rPr lang="en-US" sz="1200" dirty="0"/>
              <a:t> folder.</a:t>
            </a:r>
          </a:p>
          <a:p>
            <a:pPr marL="355600" lvl="0" indent="-228600">
              <a:buFont typeface="+mj-lt"/>
              <a:buAutoNum type="arabicPeriod"/>
            </a:pPr>
            <a:r>
              <a:rPr lang="en-US" sz="1200" dirty="0"/>
              <a:t>Select the </a:t>
            </a:r>
            <a:r>
              <a:rPr lang="en-US" sz="1200" b="1" dirty="0"/>
              <a:t>Source Control</a:t>
            </a:r>
            <a:r>
              <a:rPr lang="en-US" sz="1200" dirty="0"/>
              <a:t> folder, right-click, and select </a:t>
            </a:r>
            <a:r>
              <a:rPr lang="en-US" sz="1200" b="1" dirty="0"/>
              <a:t>New &gt; Repository Workspace</a:t>
            </a:r>
            <a:endParaRPr lang="en-US" sz="1200" dirty="0"/>
          </a:p>
          <a:p>
            <a:pPr marL="355600" lvl="0" indent="-228600">
              <a:buFont typeface="+mj-lt"/>
              <a:buAutoNum type="arabicPeriod"/>
            </a:pPr>
            <a:r>
              <a:rPr lang="en-US" sz="1200" dirty="0"/>
              <a:t>Select the stream you want to flow to. Click </a:t>
            </a:r>
            <a:r>
              <a:rPr lang="en-US" sz="1200" b="1" dirty="0"/>
              <a:t>Next</a:t>
            </a:r>
            <a:r>
              <a:rPr lang="en-US" sz="1200" dirty="0"/>
              <a:t>.</a:t>
            </a:r>
          </a:p>
          <a:p>
            <a:pPr marL="355600" lvl="0" indent="-228600">
              <a:buFont typeface="+mj-lt"/>
              <a:buAutoNum type="arabicPeriod"/>
            </a:pPr>
            <a:r>
              <a:rPr lang="en-US" sz="1200" dirty="0"/>
              <a:t>Specify a new name for your repository workspace. Add the word Eclipse in the name. Click </a:t>
            </a:r>
            <a:r>
              <a:rPr lang="en-US" sz="1200" b="1" dirty="0"/>
              <a:t>Finish</a:t>
            </a:r>
            <a:r>
              <a:rPr lang="en-US" sz="1200" dirty="0"/>
              <a:t>.</a:t>
            </a:r>
          </a:p>
          <a:p>
            <a:pPr marL="355600" lvl="0" indent="-228600">
              <a:buFont typeface="+mj-lt"/>
              <a:buAutoNum type="arabicPeriod"/>
            </a:pPr>
            <a:r>
              <a:rPr lang="en-US" sz="1200" dirty="0"/>
              <a:t>The tool continues with additional steps. Select </a:t>
            </a:r>
            <a:r>
              <a:rPr lang="en-US" sz="1200" b="1" dirty="0"/>
              <a:t>Find and load Eclipse projects</a:t>
            </a:r>
            <a:r>
              <a:rPr lang="en-US" sz="1200" dirty="0"/>
              <a:t> to load all of the projects from the components in the new repository workspace into your local Eclipse. Click </a:t>
            </a:r>
            <a:r>
              <a:rPr lang="en-US" sz="1200" b="1" dirty="0"/>
              <a:t>Next</a:t>
            </a:r>
            <a:r>
              <a:rPr lang="en-US" sz="1200" dirty="0"/>
              <a:t>.</a:t>
            </a:r>
          </a:p>
          <a:p>
            <a:pPr marL="355600" lvl="0" indent="-228600">
              <a:buFont typeface="+mj-lt"/>
              <a:buAutoNum type="arabicPeriod"/>
            </a:pPr>
            <a:r>
              <a:rPr lang="en-US" sz="1200" dirty="0"/>
              <a:t>Select the Eclipse projects to be loaded into your local Eclipse. Click </a:t>
            </a:r>
            <a:r>
              <a:rPr lang="en-US" sz="1200" b="1" dirty="0"/>
              <a:t>Finish</a:t>
            </a:r>
            <a:r>
              <a:rPr lang="en-US" sz="1200" dirty="0"/>
              <a:t>.</a:t>
            </a:r>
          </a:p>
          <a:p>
            <a:pPr marL="355600" lvl="0" indent="-228600">
              <a:buFont typeface="+mj-lt"/>
              <a:buAutoNum type="arabicPeriod"/>
            </a:pPr>
            <a:r>
              <a:rPr lang="en-US" sz="1200" dirty="0"/>
              <a:t>If you are working on an existing project with code, click the </a:t>
            </a:r>
            <a:r>
              <a:rPr lang="en-US" sz="1200" b="1" dirty="0"/>
              <a:t>Package or Project Explorer</a:t>
            </a:r>
            <a:r>
              <a:rPr lang="en-US" sz="1200" dirty="0"/>
              <a:t> tab to browse the loaded files, open a file, and edit code.</a:t>
            </a:r>
          </a:p>
          <a:p>
            <a:pPr marL="127000" indent="0">
              <a:buNone/>
            </a:pPr>
            <a:endParaRPr lang="en-US" dirty="0"/>
          </a:p>
          <a:p>
            <a:pPr marL="127000" lvl="0" indent="0">
              <a:buNone/>
            </a:pPr>
            <a:r>
              <a:rPr lang="en-US" b="1" dirty="0" smtClean="0"/>
              <a:t>For more </a:t>
            </a:r>
            <a:r>
              <a:rPr lang="en-US" b="1" dirty="0"/>
              <a:t>info visit: </a:t>
            </a:r>
            <a:r>
              <a:rPr lang="en-US" b="1" dirty="0">
                <a:hlinkClick r:id="rId3"/>
              </a:rPr>
              <a:t>https://</a:t>
            </a:r>
            <a:r>
              <a:rPr lang="en-US" b="1" dirty="0" smtClean="0">
                <a:hlinkClick r:id="rId3"/>
              </a:rPr>
              <a:t>hub.jazz.net/tutorials/clients#working_with_rational_team_concert</a:t>
            </a:r>
            <a:endParaRPr lang="en-US" b="1" dirty="0" smtClean="0"/>
          </a:p>
          <a:p>
            <a:pPr marL="127000" lvl="0" indent="0">
              <a:buNone/>
            </a:pPr>
            <a:r>
              <a:rPr lang="en-US" b="1" dirty="0" smtClean="0"/>
              <a:t/>
            </a:r>
            <a:br>
              <a:rPr lang="en-US" b="1" dirty="0" smtClean="0"/>
            </a:br>
            <a:endParaRPr b="0" i="0" u="none" strike="noStrike" cap="none" baseline="0" dirty="0">
              <a:solidFill>
                <a:srgbClr val="404040"/>
              </a:solidFill>
              <a:latin typeface="Arial"/>
              <a:ea typeface="Arial"/>
              <a:cs typeface="Arial"/>
              <a:sym typeface="Arial"/>
            </a:endParaRPr>
          </a:p>
        </p:txBody>
      </p:sp>
    </p:spTree>
    <p:extLst>
      <p:ext uri="{BB962C8B-B14F-4D97-AF65-F5344CB8AC3E}">
        <p14:creationId xmlns:p14="http://schemas.microsoft.com/office/powerpoint/2010/main" val="1202143281"/>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366716" y="857251"/>
            <a:ext cx="8485186" cy="3998118"/>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006899"/>
              </a:buClr>
              <a:buFont typeface="Arial"/>
              <a:buNone/>
            </a:pPr>
            <a:endParaRPr sz="2000" b="0" i="0" u="none" strike="noStrike" cap="none" baseline="0">
              <a:solidFill>
                <a:srgbClr val="404040"/>
              </a:solidFill>
              <a:latin typeface="Arial"/>
              <a:ea typeface="Arial"/>
              <a:cs typeface="Arial"/>
              <a:sym typeface="Arial"/>
            </a:endParaRPr>
          </a:p>
          <a:p>
            <a:pPr marL="0" marR="0" lvl="0" indent="0" algn="ctr" rtl="0">
              <a:spcBef>
                <a:spcPts val="600"/>
              </a:spcBef>
              <a:spcAft>
                <a:spcPts val="0"/>
              </a:spcAft>
              <a:buClr>
                <a:srgbClr val="006899"/>
              </a:buClr>
              <a:buFont typeface="Arial"/>
              <a:buNone/>
            </a:pPr>
            <a:endParaRPr sz="2000" b="0" i="0" u="none" strike="noStrike" cap="none" baseline="0">
              <a:solidFill>
                <a:srgbClr val="404040"/>
              </a:solidFill>
              <a:latin typeface="Arial"/>
              <a:ea typeface="Arial"/>
              <a:cs typeface="Arial"/>
              <a:sym typeface="Arial"/>
            </a:endParaRPr>
          </a:p>
          <a:p>
            <a:pPr marL="0" marR="0" lvl="0" indent="0" algn="ctr" rtl="0">
              <a:spcBef>
                <a:spcPts val="600"/>
              </a:spcBef>
              <a:spcAft>
                <a:spcPts val="0"/>
              </a:spcAft>
              <a:buClr>
                <a:srgbClr val="006899"/>
              </a:buClr>
              <a:buFont typeface="Arial"/>
              <a:buNone/>
            </a:pPr>
            <a:endParaRPr sz="2000" b="0" i="0" u="none" strike="noStrike" cap="none" baseline="0">
              <a:solidFill>
                <a:srgbClr val="404040"/>
              </a:solidFill>
              <a:latin typeface="Arial"/>
              <a:ea typeface="Arial"/>
              <a:cs typeface="Arial"/>
              <a:sym typeface="Arial"/>
            </a:endParaRPr>
          </a:p>
          <a:p>
            <a:pPr marL="0" marR="0" lvl="0" indent="0" algn="ctr" rtl="0">
              <a:spcBef>
                <a:spcPts val="600"/>
              </a:spcBef>
              <a:spcAft>
                <a:spcPts val="0"/>
              </a:spcAft>
              <a:buClr>
                <a:srgbClr val="006899"/>
              </a:buClr>
              <a:buSzPct val="25000"/>
              <a:buFont typeface="Arial"/>
              <a:buNone/>
            </a:pPr>
            <a:r>
              <a:rPr lang="en-US" sz="4000" b="0" i="0" u="none" strike="noStrike" cap="none" baseline="0">
                <a:solidFill>
                  <a:srgbClr val="0070C0"/>
                </a:solidFill>
                <a:latin typeface="Arial"/>
                <a:ea typeface="Arial"/>
                <a:cs typeface="Arial"/>
                <a:sym typeface="Arial"/>
              </a:rPr>
              <a:t>Thank You.</a:t>
            </a: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366716" y="857251"/>
            <a:ext cx="8485186" cy="3998118"/>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rgbClr val="006899"/>
              </a:buClr>
              <a:buSzPct val="25000"/>
              <a:buFont typeface="Arial"/>
              <a:buNone/>
            </a:pPr>
            <a:r>
              <a:rPr lang="en-US" sz="1850" b="1" i="0" u="none" strike="noStrike" cap="none" baseline="0">
                <a:solidFill>
                  <a:srgbClr val="404040"/>
                </a:solidFill>
                <a:latin typeface="Arial"/>
                <a:ea typeface="Arial"/>
                <a:cs typeface="Arial"/>
                <a:sym typeface="Arial"/>
              </a:rPr>
              <a:t>Business </a:t>
            </a:r>
            <a:r>
              <a:rPr lang="en-US" sz="1850" b="1" i="0" u="none" strike="noStrike" cap="none" baseline="0" smtClean="0">
                <a:solidFill>
                  <a:srgbClr val="404040"/>
                </a:solidFill>
                <a:latin typeface="Arial"/>
                <a:ea typeface="Arial"/>
                <a:cs typeface="Arial"/>
                <a:sym typeface="Arial"/>
              </a:rPr>
              <a:t>Requirement: </a:t>
            </a:r>
            <a:endParaRPr lang="en-US" sz="1850" b="1" i="0" u="none" strike="noStrike" cap="none" baseline="0" dirty="0">
              <a:solidFill>
                <a:srgbClr val="404040"/>
              </a:solidFill>
              <a:latin typeface="Arial"/>
              <a:ea typeface="Arial"/>
              <a:cs typeface="Arial"/>
              <a:sym typeface="Arial"/>
            </a:endParaRPr>
          </a:p>
          <a:p>
            <a:pPr marL="0" marR="0" lvl="0" indent="0" algn="l" rtl="0">
              <a:lnSpc>
                <a:spcPct val="80000"/>
              </a:lnSpc>
              <a:spcBef>
                <a:spcPts val="600"/>
              </a:spcBef>
              <a:spcAft>
                <a:spcPts val="0"/>
              </a:spcAft>
              <a:buClr>
                <a:srgbClr val="006899"/>
              </a:buClr>
              <a:buSzPct val="25000"/>
              <a:buFont typeface="Arial"/>
              <a:buNone/>
            </a:pPr>
            <a:r>
              <a:rPr lang="en-US" sz="1850" b="0" i="0" u="none" strike="noStrike" cap="none" baseline="0" dirty="0">
                <a:solidFill>
                  <a:schemeClr val="dk1"/>
                </a:solidFill>
                <a:latin typeface="Arial"/>
                <a:ea typeface="Arial"/>
                <a:cs typeface="Arial"/>
                <a:sym typeface="Arial"/>
              </a:rPr>
              <a:t>Often when we need to plan our vacation comprising of making an itinerary, we end up googling about the places we plan to visit, consulting several travel agencies and friends to come up with the final detailed plan for our vacation, this ends up being a daunting task for the person who has taken the initiative to do it.</a:t>
            </a:r>
          </a:p>
          <a:p>
            <a:pPr marL="0" marR="0" lvl="0" indent="0" algn="l" rtl="0">
              <a:lnSpc>
                <a:spcPct val="80000"/>
              </a:lnSpc>
              <a:spcBef>
                <a:spcPts val="600"/>
              </a:spcBef>
              <a:spcAft>
                <a:spcPts val="0"/>
              </a:spcAft>
              <a:buClr>
                <a:srgbClr val="006899"/>
              </a:buClr>
              <a:buFont typeface="Arial"/>
              <a:buNone/>
            </a:pPr>
            <a:endParaRPr sz="1850" b="0" i="0" u="none" strike="noStrike" cap="none" baseline="0" dirty="0">
              <a:solidFill>
                <a:srgbClr val="404040"/>
              </a:solidFill>
              <a:latin typeface="Arial"/>
              <a:ea typeface="Arial"/>
              <a:cs typeface="Arial"/>
              <a:sym typeface="Arial"/>
            </a:endParaRPr>
          </a:p>
          <a:p>
            <a:pPr marL="0" marR="0" lvl="0" indent="0" algn="l" rtl="0">
              <a:lnSpc>
                <a:spcPct val="80000"/>
              </a:lnSpc>
              <a:spcBef>
                <a:spcPts val="600"/>
              </a:spcBef>
              <a:spcAft>
                <a:spcPts val="0"/>
              </a:spcAft>
              <a:buClr>
                <a:srgbClr val="006899"/>
              </a:buClr>
              <a:buSzPct val="25000"/>
              <a:buFont typeface="Arial"/>
              <a:buNone/>
            </a:pPr>
            <a:r>
              <a:rPr lang="en-US" sz="1850" b="1" i="0" u="none" strike="noStrike" cap="none" baseline="0" dirty="0">
                <a:solidFill>
                  <a:srgbClr val="404040"/>
                </a:solidFill>
                <a:latin typeface="Arial"/>
                <a:ea typeface="Arial"/>
                <a:cs typeface="Arial"/>
                <a:sym typeface="Arial"/>
              </a:rPr>
              <a:t>Solution : </a:t>
            </a:r>
            <a:r>
              <a:rPr lang="en-US" sz="1850" b="0" i="0" u="none" strike="noStrike" cap="none" baseline="0" dirty="0" err="1">
                <a:solidFill>
                  <a:schemeClr val="dk1"/>
                </a:solidFill>
                <a:latin typeface="Arial"/>
                <a:ea typeface="Arial"/>
                <a:cs typeface="Arial"/>
                <a:sym typeface="Arial"/>
              </a:rPr>
              <a:t>Travelpedia</a:t>
            </a:r>
            <a:r>
              <a:rPr lang="en-US" sz="1850" b="0" i="0" u="none" strike="noStrike" cap="none" baseline="0" dirty="0">
                <a:solidFill>
                  <a:schemeClr val="dk1"/>
                </a:solidFill>
                <a:latin typeface="Arial"/>
                <a:ea typeface="Arial"/>
                <a:cs typeface="Arial"/>
                <a:sym typeface="Arial"/>
              </a:rPr>
              <a:t> is a complete travel planning application, that will simplify vacation planning. Thinking on how to reach ? When is the right time to visit a place ? Confused about where to stay ? Searching for tourist attractions &amp; things to do? </a:t>
            </a:r>
            <a:r>
              <a:rPr lang="en-US" sz="1850" b="0" i="0" u="none" strike="noStrike" cap="none" baseline="0" dirty="0" err="1">
                <a:solidFill>
                  <a:schemeClr val="dk1"/>
                </a:solidFill>
                <a:latin typeface="Arial"/>
                <a:ea typeface="Arial"/>
                <a:cs typeface="Arial"/>
                <a:sym typeface="Arial"/>
              </a:rPr>
              <a:t>Travelpedia</a:t>
            </a:r>
            <a:r>
              <a:rPr lang="en-US" sz="1850" b="0" i="0" u="none" strike="noStrike" cap="none" baseline="0" dirty="0">
                <a:solidFill>
                  <a:schemeClr val="dk1"/>
                </a:solidFill>
                <a:latin typeface="Arial"/>
                <a:ea typeface="Arial"/>
                <a:cs typeface="Arial"/>
                <a:sym typeface="Arial"/>
              </a:rPr>
              <a:t> is THE answer! </a:t>
            </a:r>
          </a:p>
          <a:p>
            <a:pPr marL="0" marR="0" lvl="0" indent="0" algn="l" rtl="0">
              <a:lnSpc>
                <a:spcPct val="80000"/>
              </a:lnSpc>
              <a:spcBef>
                <a:spcPts val="600"/>
              </a:spcBef>
              <a:spcAft>
                <a:spcPts val="0"/>
              </a:spcAft>
              <a:buClr>
                <a:srgbClr val="006899"/>
              </a:buClr>
              <a:buSzPct val="25000"/>
              <a:buFont typeface="Arial"/>
              <a:buNone/>
            </a:pPr>
            <a:r>
              <a:rPr lang="en-US" sz="1850" b="0" i="0" u="none" strike="noStrike" cap="none" baseline="0" dirty="0">
                <a:solidFill>
                  <a:schemeClr val="dk1"/>
                </a:solidFill>
                <a:latin typeface="Arial"/>
                <a:ea typeface="Arial"/>
                <a:cs typeface="Arial"/>
                <a:sym typeface="Arial"/>
              </a:rPr>
              <a:t>A sophisticated application that assimilates all aspects of</a:t>
            </a:r>
            <a:br>
              <a:rPr lang="en-US" sz="1850" b="0" i="0" u="none" strike="noStrike" cap="none" baseline="0" dirty="0">
                <a:solidFill>
                  <a:schemeClr val="dk1"/>
                </a:solidFill>
                <a:latin typeface="Arial"/>
                <a:ea typeface="Arial"/>
                <a:cs typeface="Arial"/>
                <a:sym typeface="Arial"/>
              </a:rPr>
            </a:br>
            <a:r>
              <a:rPr lang="en-US" sz="1850" b="0" i="0" u="none" strike="noStrike" cap="none" baseline="0" dirty="0">
                <a:solidFill>
                  <a:schemeClr val="dk1"/>
                </a:solidFill>
                <a:latin typeface="Arial"/>
                <a:ea typeface="Arial"/>
                <a:cs typeface="Arial"/>
                <a:sym typeface="Arial"/>
              </a:rPr>
              <a:t>planning a vacation, </a:t>
            </a:r>
            <a:r>
              <a:rPr lang="en-US" sz="1850" b="0" i="0" u="none" strike="noStrike" cap="none" baseline="0" dirty="0" err="1">
                <a:solidFill>
                  <a:schemeClr val="dk1"/>
                </a:solidFill>
                <a:latin typeface="Arial"/>
                <a:ea typeface="Arial"/>
                <a:cs typeface="Arial"/>
                <a:sym typeface="Arial"/>
              </a:rPr>
              <a:t>Travelpedia</a:t>
            </a:r>
            <a:r>
              <a:rPr lang="en-US" sz="1850" b="0" i="0" u="none" strike="noStrike" cap="none" baseline="0" dirty="0">
                <a:solidFill>
                  <a:schemeClr val="dk1"/>
                </a:solidFill>
                <a:latin typeface="Arial"/>
                <a:ea typeface="Arial"/>
                <a:cs typeface="Arial"/>
                <a:sym typeface="Arial"/>
              </a:rPr>
              <a:t> is a one stop solution to all holiday planning needs.</a:t>
            </a:r>
          </a:p>
          <a:p>
            <a:pPr marL="0" marR="0" lvl="0" indent="0" algn="l" rtl="0">
              <a:lnSpc>
                <a:spcPct val="80000"/>
              </a:lnSpc>
              <a:spcBef>
                <a:spcPts val="600"/>
              </a:spcBef>
              <a:spcAft>
                <a:spcPts val="0"/>
              </a:spcAft>
              <a:buClr>
                <a:srgbClr val="006899"/>
              </a:buClr>
              <a:buFont typeface="Arial"/>
              <a:buNone/>
            </a:pPr>
            <a:endParaRPr sz="1850" b="0" i="0" u="none" strike="noStrike" cap="none" baseline="0" dirty="0">
              <a:solidFill>
                <a:srgbClr val="404040"/>
              </a:solidFill>
              <a:latin typeface="Arial"/>
              <a:ea typeface="Arial"/>
              <a:cs typeface="Arial"/>
              <a:sym typeface="Arial"/>
            </a:endParaRPr>
          </a:p>
        </p:txBody>
      </p:sp>
      <p:sp>
        <p:nvSpPr>
          <p:cNvPr id="76" name="Shape 76"/>
          <p:cNvSpPr txBox="1">
            <a:spLocks noGrp="1"/>
          </p:cNvSpPr>
          <p:nvPr>
            <p:ph type="title"/>
          </p:nvPr>
        </p:nvSpPr>
        <p:spPr>
          <a:xfrm>
            <a:off x="366713" y="57151"/>
            <a:ext cx="7329487" cy="6857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800" b="1" i="0" u="none" strike="noStrike" cap="none" baseline="0" dirty="0">
                <a:solidFill>
                  <a:srgbClr val="006899"/>
                </a:solidFill>
                <a:latin typeface="Arial"/>
                <a:ea typeface="Arial"/>
                <a:cs typeface="Arial"/>
                <a:sym typeface="Arial"/>
              </a:rPr>
              <a:t>Business </a:t>
            </a:r>
            <a:r>
              <a:rPr lang="en-US" sz="2800" b="1" i="0" u="none" strike="noStrike" cap="none" baseline="0" dirty="0" smtClean="0">
                <a:solidFill>
                  <a:srgbClr val="006899"/>
                </a:solidFill>
                <a:latin typeface="Arial"/>
                <a:ea typeface="Arial"/>
                <a:cs typeface="Arial"/>
                <a:sym typeface="Arial"/>
              </a:rPr>
              <a:t>Requirement and </a:t>
            </a:r>
            <a:r>
              <a:rPr lang="en-US" sz="2800" b="1" i="0" u="none" strike="noStrike" cap="none" baseline="0" dirty="0">
                <a:solidFill>
                  <a:srgbClr val="006899"/>
                </a:solidFill>
                <a:latin typeface="Arial"/>
                <a:ea typeface="Arial"/>
                <a:cs typeface="Arial"/>
                <a:sym typeface="Arial"/>
              </a:rPr>
              <a:t>solution</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366716" y="857251"/>
            <a:ext cx="8485186" cy="3998118"/>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rgbClr val="006899"/>
              </a:buClr>
              <a:buSzPct val="25000"/>
              <a:buFont typeface="Arial"/>
              <a:buNone/>
            </a:pPr>
            <a:r>
              <a:rPr lang="en-US" sz="1850" b="1" i="0" u="none" strike="noStrike" cap="none" baseline="0">
                <a:solidFill>
                  <a:srgbClr val="404040"/>
                </a:solidFill>
                <a:latin typeface="Arial"/>
                <a:ea typeface="Arial"/>
                <a:cs typeface="Arial"/>
                <a:sym typeface="Arial"/>
              </a:rPr>
              <a:t>Scope :</a:t>
            </a:r>
          </a:p>
          <a:p>
            <a:pPr marL="457200" marR="0" lvl="0" indent="-457200" algn="l" rtl="0">
              <a:lnSpc>
                <a:spcPct val="90000"/>
              </a:lnSpc>
              <a:spcBef>
                <a:spcPts val="600"/>
              </a:spcBef>
              <a:spcAft>
                <a:spcPts val="0"/>
              </a:spcAft>
              <a:buClr>
                <a:srgbClr val="006899"/>
              </a:buClr>
              <a:buSzPct val="97368"/>
              <a:buFont typeface="Arial"/>
              <a:buAutoNum type="arabicPeriod"/>
            </a:pPr>
            <a:r>
              <a:rPr lang="en-US" sz="1850" b="0" i="0" u="none" strike="noStrike" cap="none" baseline="0">
                <a:solidFill>
                  <a:schemeClr val="dk1"/>
                </a:solidFill>
                <a:latin typeface="Arial"/>
                <a:ea typeface="Arial"/>
                <a:cs typeface="Arial"/>
                <a:sym typeface="Arial"/>
              </a:rPr>
              <a:t>End to End planning of a vacation/ holiday, including the travel, accommodation &amp; sites(places) to visit.</a:t>
            </a:r>
          </a:p>
          <a:p>
            <a:pPr marL="457200" marR="0" lvl="0" indent="-457200" algn="l" rtl="0">
              <a:lnSpc>
                <a:spcPct val="90000"/>
              </a:lnSpc>
              <a:spcBef>
                <a:spcPts val="600"/>
              </a:spcBef>
              <a:spcAft>
                <a:spcPts val="0"/>
              </a:spcAft>
              <a:buClr>
                <a:srgbClr val="006899"/>
              </a:buClr>
              <a:buSzPct val="97368"/>
              <a:buFont typeface="Arial"/>
              <a:buAutoNum type="arabicPeriod"/>
            </a:pPr>
            <a:r>
              <a:rPr lang="en-US" sz="1850" b="0" i="0" u="none" strike="noStrike" cap="none" baseline="0">
                <a:solidFill>
                  <a:schemeClr val="dk1"/>
                </a:solidFill>
                <a:latin typeface="Arial"/>
                <a:ea typeface="Arial"/>
                <a:cs typeface="Arial"/>
                <a:sym typeface="Arial"/>
              </a:rPr>
              <a:t>Recommendation of the ‘optimum’ route for visits(if vacation spans multiple locations).</a:t>
            </a:r>
          </a:p>
          <a:p>
            <a:pPr marL="457200" marR="0" lvl="0" indent="-457200" algn="l" rtl="0">
              <a:lnSpc>
                <a:spcPct val="90000"/>
              </a:lnSpc>
              <a:spcBef>
                <a:spcPts val="600"/>
              </a:spcBef>
              <a:spcAft>
                <a:spcPts val="0"/>
              </a:spcAft>
              <a:buClr>
                <a:srgbClr val="006899"/>
              </a:buClr>
              <a:buSzPct val="97368"/>
              <a:buFont typeface="Arial"/>
              <a:buAutoNum type="arabicPeriod"/>
            </a:pPr>
            <a:r>
              <a:rPr lang="en-US" sz="1850" b="0" i="0" u="none" strike="noStrike" cap="none" baseline="0">
                <a:solidFill>
                  <a:schemeClr val="dk1"/>
                </a:solidFill>
                <a:latin typeface="Arial"/>
                <a:ea typeface="Arial"/>
                <a:cs typeface="Arial"/>
                <a:sym typeface="Arial"/>
              </a:rPr>
              <a:t>Suggesting the best tourist attractions(at any place), once the route is finalised. Along with providing expert opinions &amp; reviews about the destination.</a:t>
            </a:r>
          </a:p>
          <a:p>
            <a:pPr marL="457200" marR="0" lvl="0" indent="-457200" algn="l" rtl="0">
              <a:lnSpc>
                <a:spcPct val="90000"/>
              </a:lnSpc>
              <a:spcBef>
                <a:spcPts val="600"/>
              </a:spcBef>
              <a:spcAft>
                <a:spcPts val="0"/>
              </a:spcAft>
              <a:buClr>
                <a:srgbClr val="006899"/>
              </a:buClr>
              <a:buSzPct val="97368"/>
              <a:buFont typeface="Arial"/>
              <a:buAutoNum type="arabicPeriod"/>
            </a:pPr>
            <a:r>
              <a:rPr lang="en-US" sz="1850" b="0" i="0" u="none" strike="noStrike" cap="none" baseline="0">
                <a:solidFill>
                  <a:schemeClr val="dk1"/>
                </a:solidFill>
                <a:latin typeface="Arial"/>
                <a:ea typeface="Arial"/>
                <a:cs typeface="Arial"/>
                <a:sym typeface="Arial"/>
              </a:rPr>
              <a:t>Hints at the best time of the year to visit any location(helps in narrowing down the destination choice during any time of the year).</a:t>
            </a:r>
          </a:p>
          <a:p>
            <a:pPr marL="457200" marR="0" lvl="0" indent="-457200" algn="l" rtl="0">
              <a:lnSpc>
                <a:spcPct val="90000"/>
              </a:lnSpc>
              <a:spcBef>
                <a:spcPts val="600"/>
              </a:spcBef>
              <a:spcAft>
                <a:spcPts val="0"/>
              </a:spcAft>
              <a:buClr>
                <a:srgbClr val="006899"/>
              </a:buClr>
              <a:buSzPct val="97368"/>
              <a:buFont typeface="Arial"/>
              <a:buAutoNum type="arabicPeriod"/>
            </a:pPr>
            <a:r>
              <a:rPr lang="en-US" sz="1850" b="0" i="0" u="none" strike="noStrike" cap="none" baseline="0">
                <a:solidFill>
                  <a:schemeClr val="dk1"/>
                </a:solidFill>
                <a:latin typeface="Arial"/>
                <a:ea typeface="Arial"/>
                <a:cs typeface="Arial"/>
                <a:sym typeface="Arial"/>
              </a:rPr>
              <a:t>Recommending the best hotels, filtered by custom user preferences(budget &amp; quality), along with expert reviews.</a:t>
            </a:r>
          </a:p>
          <a:p>
            <a:pPr marL="231775" marR="0" lvl="0" indent="-114300" algn="l" rtl="0">
              <a:lnSpc>
                <a:spcPct val="90000"/>
              </a:lnSpc>
              <a:spcBef>
                <a:spcPts val="600"/>
              </a:spcBef>
              <a:spcAft>
                <a:spcPts val="0"/>
              </a:spcAft>
              <a:buClr>
                <a:srgbClr val="006899"/>
              </a:buClr>
              <a:buFont typeface="Arial"/>
              <a:buNone/>
            </a:pPr>
            <a:endParaRPr sz="1850" b="0" i="0" u="none" strike="noStrike" cap="none" baseline="0">
              <a:solidFill>
                <a:srgbClr val="404040"/>
              </a:solidFill>
              <a:latin typeface="Arial"/>
              <a:ea typeface="Arial"/>
              <a:cs typeface="Arial"/>
              <a:sym typeface="Arial"/>
            </a:endParaRPr>
          </a:p>
        </p:txBody>
      </p:sp>
      <p:sp>
        <p:nvSpPr>
          <p:cNvPr id="82" name="Shape 82"/>
          <p:cNvSpPr txBox="1">
            <a:spLocks noGrp="1"/>
          </p:cNvSpPr>
          <p:nvPr>
            <p:ph type="title"/>
          </p:nvPr>
        </p:nvSpPr>
        <p:spPr>
          <a:xfrm>
            <a:off x="366713" y="57151"/>
            <a:ext cx="7329487" cy="6857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800" b="1" i="0" u="none" strike="noStrike" cap="none" baseline="0">
                <a:solidFill>
                  <a:srgbClr val="006899"/>
                </a:solidFill>
                <a:latin typeface="Arial"/>
                <a:ea typeface="Arial"/>
                <a:cs typeface="Arial"/>
                <a:sym typeface="Arial"/>
              </a:rPr>
              <a:t>Initial scope</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366725" y="742949"/>
            <a:ext cx="8485199" cy="4400399"/>
          </a:xfrm>
          <a:prstGeom prst="rect">
            <a:avLst/>
          </a:prstGeom>
          <a:noFill/>
          <a:ln>
            <a:noFill/>
          </a:ln>
        </p:spPr>
        <p:txBody>
          <a:bodyPr lIns="91425" tIns="45700" rIns="91425" bIns="45700" anchor="t" anchorCtr="0">
            <a:noAutofit/>
          </a:bodyPr>
          <a:lstStyle/>
          <a:p>
            <a:pPr marL="457200" marR="0" lvl="0" indent="-457200" algn="l" rtl="0">
              <a:lnSpc>
                <a:spcPct val="80000"/>
              </a:lnSpc>
              <a:spcBef>
                <a:spcPts val="0"/>
              </a:spcBef>
              <a:spcAft>
                <a:spcPts val="0"/>
              </a:spcAft>
              <a:buClr>
                <a:srgbClr val="006899"/>
              </a:buClr>
              <a:buSzPct val="100000"/>
              <a:buFont typeface="Arial"/>
              <a:buAutoNum type="arabicPeriod"/>
            </a:pPr>
            <a:r>
              <a:rPr lang="en-US" sz="1100" b="0" i="0" u="none" strike="noStrike" cap="none" baseline="0">
                <a:solidFill>
                  <a:schemeClr val="dk1"/>
                </a:solidFill>
                <a:latin typeface="Arial"/>
                <a:ea typeface="Arial"/>
                <a:cs typeface="Arial"/>
                <a:sym typeface="Arial"/>
              </a:rPr>
              <a:t>User authentication</a:t>
            </a:r>
          </a:p>
          <a:p>
            <a:pPr marL="509588" marR="0" lvl="1" indent="-230187" algn="l" rtl="0">
              <a:lnSpc>
                <a:spcPct val="80000"/>
              </a:lnSpc>
              <a:spcBef>
                <a:spcPts val="600"/>
              </a:spcBef>
              <a:spcAft>
                <a:spcPts val="0"/>
              </a:spcAft>
              <a:buClr>
                <a:srgbClr val="8DC63F"/>
              </a:buClr>
              <a:buSzPct val="100000"/>
              <a:buFont typeface="Arial"/>
              <a:buChar char="●"/>
            </a:pPr>
            <a:r>
              <a:rPr lang="en-US" sz="1000" b="0" i="0" u="none" strike="noStrike" cap="none" baseline="0">
                <a:solidFill>
                  <a:schemeClr val="dk1"/>
                </a:solidFill>
                <a:latin typeface="Arial"/>
                <a:ea typeface="Arial"/>
                <a:cs typeface="Arial"/>
                <a:sym typeface="Arial"/>
              </a:rPr>
              <a:t>A user can create his account.</a:t>
            </a:r>
          </a:p>
          <a:p>
            <a:pPr marL="509588" marR="0" lvl="1" indent="-230187" algn="l" rtl="0">
              <a:lnSpc>
                <a:spcPct val="80000"/>
              </a:lnSpc>
              <a:spcBef>
                <a:spcPts val="600"/>
              </a:spcBef>
              <a:spcAft>
                <a:spcPts val="0"/>
              </a:spcAft>
              <a:buClr>
                <a:srgbClr val="8DC63F"/>
              </a:buClr>
              <a:buSzPct val="100000"/>
              <a:buFont typeface="Arial"/>
              <a:buChar char="●"/>
            </a:pPr>
            <a:r>
              <a:rPr lang="en-US" sz="1000" b="0" i="0" u="none" strike="noStrike" cap="none" baseline="0">
                <a:solidFill>
                  <a:schemeClr val="dk1"/>
                </a:solidFill>
                <a:latin typeface="Arial"/>
                <a:ea typeface="Arial"/>
                <a:cs typeface="Arial"/>
                <a:sym typeface="Arial"/>
              </a:rPr>
              <a:t>On successful registration he gets an email notification.</a:t>
            </a:r>
          </a:p>
          <a:p>
            <a:pPr marL="466725" marR="0" lvl="0" indent="-466725" algn="l" rtl="0">
              <a:lnSpc>
                <a:spcPct val="80000"/>
              </a:lnSpc>
              <a:spcBef>
                <a:spcPts val="600"/>
              </a:spcBef>
              <a:spcAft>
                <a:spcPts val="0"/>
              </a:spcAft>
              <a:buClr>
                <a:srgbClr val="006899"/>
              </a:buClr>
              <a:buSzPct val="100000"/>
              <a:buFont typeface="Arial"/>
              <a:buAutoNum type="arabicPeriod"/>
            </a:pPr>
            <a:r>
              <a:rPr lang="en-US" sz="1100" b="0" i="0" u="none" strike="noStrike" cap="none" baseline="0">
                <a:solidFill>
                  <a:schemeClr val="dk1"/>
                </a:solidFill>
                <a:latin typeface="Arial"/>
                <a:ea typeface="Arial"/>
                <a:cs typeface="Arial"/>
                <a:sym typeface="Arial"/>
              </a:rPr>
              <a:t>User can create a personalized trip</a:t>
            </a:r>
          </a:p>
          <a:p>
            <a:pPr marL="509588" marR="0" lvl="1" indent="-230187" algn="l" rtl="0">
              <a:lnSpc>
                <a:spcPct val="80000"/>
              </a:lnSpc>
              <a:spcBef>
                <a:spcPts val="600"/>
              </a:spcBef>
              <a:spcAft>
                <a:spcPts val="0"/>
              </a:spcAft>
              <a:buClr>
                <a:srgbClr val="8DC63F"/>
              </a:buClr>
              <a:buSzPct val="100000"/>
              <a:buFont typeface="Arial"/>
              <a:buChar char="●"/>
            </a:pPr>
            <a:r>
              <a:rPr lang="en-US" sz="1000" b="0" i="0" u="none" strike="noStrike" cap="none" baseline="0">
                <a:solidFill>
                  <a:schemeClr val="dk1"/>
                </a:solidFill>
                <a:latin typeface="Arial"/>
                <a:ea typeface="Arial"/>
                <a:cs typeface="Arial"/>
                <a:sym typeface="Arial"/>
              </a:rPr>
              <a:t>A user must specify his origin, destination and waypoints(max 4 supported).</a:t>
            </a:r>
          </a:p>
          <a:p>
            <a:pPr marL="509587" marR="0" lvl="1" indent="-230187" algn="l" rtl="0">
              <a:lnSpc>
                <a:spcPct val="80000"/>
              </a:lnSpc>
              <a:spcBef>
                <a:spcPts val="600"/>
              </a:spcBef>
              <a:spcAft>
                <a:spcPts val="0"/>
              </a:spcAft>
              <a:buClr>
                <a:srgbClr val="8DC63F"/>
              </a:buClr>
              <a:buSzPct val="100000"/>
              <a:buFont typeface="Arial"/>
              <a:buChar char="●"/>
            </a:pPr>
            <a:r>
              <a:rPr lang="en-US" sz="1000" b="0" i="0" u="none" strike="noStrike" cap="none" baseline="0">
                <a:solidFill>
                  <a:schemeClr val="dk1"/>
                </a:solidFill>
                <a:latin typeface="Arial"/>
                <a:ea typeface="Arial"/>
                <a:cs typeface="Arial"/>
                <a:sym typeface="Arial"/>
              </a:rPr>
              <a:t>A user must specify the start and end date of the trip.</a:t>
            </a:r>
          </a:p>
          <a:p>
            <a:pPr marL="466725" marR="0" lvl="0" indent="-466725" algn="l" rtl="0">
              <a:lnSpc>
                <a:spcPct val="80000"/>
              </a:lnSpc>
              <a:spcBef>
                <a:spcPts val="600"/>
              </a:spcBef>
              <a:spcAft>
                <a:spcPts val="0"/>
              </a:spcAft>
              <a:buClr>
                <a:srgbClr val="006899"/>
              </a:buClr>
              <a:buSzPct val="100000"/>
              <a:buFont typeface="Arial"/>
              <a:buAutoNum type="arabicPeriod"/>
            </a:pPr>
            <a:r>
              <a:rPr lang="en-US" sz="1100" b="0" i="0" u="none" strike="noStrike" cap="none" baseline="0">
                <a:solidFill>
                  <a:schemeClr val="dk1"/>
                </a:solidFill>
                <a:latin typeface="Arial"/>
                <a:ea typeface="Arial"/>
                <a:cs typeface="Arial"/>
                <a:sym typeface="Arial"/>
              </a:rPr>
              <a:t>User can create an itinerary</a:t>
            </a:r>
          </a:p>
          <a:p>
            <a:pPr marL="509588" marR="0" lvl="1" indent="-230187" algn="l" rtl="0">
              <a:lnSpc>
                <a:spcPct val="80000"/>
              </a:lnSpc>
              <a:spcBef>
                <a:spcPts val="600"/>
              </a:spcBef>
              <a:spcAft>
                <a:spcPts val="0"/>
              </a:spcAft>
              <a:buClr>
                <a:srgbClr val="8DC63F"/>
              </a:buClr>
              <a:buSzPct val="100000"/>
              <a:buFont typeface="Arial"/>
              <a:buChar char="●"/>
            </a:pPr>
            <a:r>
              <a:rPr lang="en-US" sz="1000" b="0" i="0" u="none" strike="noStrike" cap="none" baseline="0">
                <a:solidFill>
                  <a:schemeClr val="dk1"/>
                </a:solidFill>
                <a:latin typeface="Arial"/>
                <a:ea typeface="Arial"/>
                <a:cs typeface="Arial"/>
                <a:sym typeface="Arial"/>
              </a:rPr>
              <a:t>A user can view the accommodations available at a location and select one according to his preference based on the budget and the rating.</a:t>
            </a:r>
          </a:p>
          <a:p>
            <a:pPr marL="509588" marR="0" lvl="1" indent="-230187" algn="l" rtl="0">
              <a:lnSpc>
                <a:spcPct val="80000"/>
              </a:lnSpc>
              <a:spcBef>
                <a:spcPts val="600"/>
              </a:spcBef>
              <a:spcAft>
                <a:spcPts val="0"/>
              </a:spcAft>
              <a:buClr>
                <a:srgbClr val="8DC63F"/>
              </a:buClr>
              <a:buSzPct val="100000"/>
              <a:buFont typeface="Arial"/>
              <a:buChar char="●"/>
            </a:pPr>
            <a:r>
              <a:rPr lang="en-US" sz="1000" b="0" i="0" u="none" strike="noStrike" cap="none" baseline="0">
                <a:solidFill>
                  <a:schemeClr val="dk1"/>
                </a:solidFill>
                <a:latin typeface="Arial"/>
                <a:ea typeface="Arial"/>
                <a:cs typeface="Arial"/>
                <a:sym typeface="Arial"/>
              </a:rPr>
              <a:t>A user can view the tourist attractions at a particular location and choose the ones he/she plans to visit.</a:t>
            </a:r>
          </a:p>
          <a:p>
            <a:pPr marL="509588" marR="0" lvl="1" indent="-230187" algn="l" rtl="0">
              <a:lnSpc>
                <a:spcPct val="80000"/>
              </a:lnSpc>
              <a:spcBef>
                <a:spcPts val="600"/>
              </a:spcBef>
              <a:spcAft>
                <a:spcPts val="0"/>
              </a:spcAft>
              <a:buClr>
                <a:srgbClr val="8DC63F"/>
              </a:buClr>
              <a:buSzPct val="100000"/>
              <a:buFont typeface="Arial"/>
              <a:buChar char="●"/>
            </a:pPr>
            <a:r>
              <a:rPr lang="en-US" sz="1000" b="0" i="0" u="none" strike="noStrike" cap="none" baseline="0">
                <a:solidFill>
                  <a:schemeClr val="dk1"/>
                </a:solidFill>
                <a:latin typeface="Arial"/>
                <a:ea typeface="Arial"/>
                <a:cs typeface="Arial"/>
                <a:sym typeface="Arial"/>
              </a:rPr>
              <a:t>A user can decide on what is the best time to visit a particular place based on the climate preview provided.</a:t>
            </a:r>
          </a:p>
          <a:p>
            <a:pPr marL="509588" marR="0" lvl="1" indent="-230187" algn="l" rtl="0">
              <a:lnSpc>
                <a:spcPct val="80000"/>
              </a:lnSpc>
              <a:spcBef>
                <a:spcPts val="600"/>
              </a:spcBef>
              <a:spcAft>
                <a:spcPts val="0"/>
              </a:spcAft>
              <a:buClr>
                <a:srgbClr val="8DC63F"/>
              </a:buClr>
              <a:buSzPct val="100000"/>
              <a:buFont typeface="Arial"/>
              <a:buChar char="●"/>
            </a:pPr>
            <a:r>
              <a:rPr lang="en-US" sz="1000" b="0" i="0" u="none" strike="noStrike" cap="none" baseline="0">
                <a:solidFill>
                  <a:schemeClr val="dk1"/>
                </a:solidFill>
                <a:latin typeface="Arial"/>
                <a:ea typeface="Arial"/>
                <a:cs typeface="Arial"/>
                <a:sym typeface="Arial"/>
              </a:rPr>
              <a:t>A user can see and select the best restaurant available to have a lavish lunch/dinner</a:t>
            </a:r>
          </a:p>
          <a:p>
            <a:pPr marL="352425" marR="0" lvl="0" indent="-352425" algn="l" rtl="0">
              <a:lnSpc>
                <a:spcPct val="80000"/>
              </a:lnSpc>
              <a:spcBef>
                <a:spcPts val="600"/>
              </a:spcBef>
              <a:spcAft>
                <a:spcPts val="0"/>
              </a:spcAft>
              <a:buClr>
                <a:srgbClr val="006899"/>
              </a:buClr>
              <a:buSzPct val="100000"/>
              <a:buFont typeface="Arial"/>
              <a:buAutoNum type="arabicPeriod"/>
            </a:pPr>
            <a:r>
              <a:rPr lang="en-US" sz="1100" b="0" i="0" u="none" strike="noStrike" cap="none" baseline="0">
                <a:solidFill>
                  <a:schemeClr val="dk1"/>
                </a:solidFill>
                <a:latin typeface="Arial"/>
                <a:ea typeface="Arial"/>
                <a:cs typeface="Arial"/>
                <a:sym typeface="Arial"/>
              </a:rPr>
              <a:t>   Trip summary</a:t>
            </a:r>
          </a:p>
          <a:p>
            <a:pPr marL="509588" marR="0" lvl="1" indent="-230187" algn="l" rtl="0">
              <a:lnSpc>
                <a:spcPct val="80000"/>
              </a:lnSpc>
              <a:spcBef>
                <a:spcPts val="600"/>
              </a:spcBef>
              <a:spcAft>
                <a:spcPts val="0"/>
              </a:spcAft>
              <a:buClr>
                <a:srgbClr val="8DC63F"/>
              </a:buClr>
              <a:buSzPct val="100000"/>
              <a:buFont typeface="Arial"/>
              <a:buChar char="●"/>
            </a:pPr>
            <a:r>
              <a:rPr lang="en-US" sz="1000" b="0" i="0" u="none" strike="noStrike" cap="none" baseline="0">
                <a:solidFill>
                  <a:schemeClr val="dk1"/>
                </a:solidFill>
                <a:latin typeface="Arial"/>
                <a:ea typeface="Arial"/>
                <a:cs typeface="Arial"/>
                <a:sym typeface="Arial"/>
              </a:rPr>
              <a:t>A user can see the preview of the itinerary created by him.</a:t>
            </a:r>
          </a:p>
          <a:p>
            <a:pPr marL="509588" marR="0" lvl="1" indent="-230187" algn="l" rtl="0">
              <a:lnSpc>
                <a:spcPct val="80000"/>
              </a:lnSpc>
              <a:spcBef>
                <a:spcPts val="600"/>
              </a:spcBef>
              <a:spcAft>
                <a:spcPts val="0"/>
              </a:spcAft>
              <a:buClr>
                <a:srgbClr val="8DC63F"/>
              </a:buClr>
              <a:buSzPct val="100000"/>
              <a:buFont typeface="Arial"/>
              <a:buChar char="●"/>
            </a:pPr>
            <a:r>
              <a:rPr lang="en-US" sz="1000" b="0" i="0" u="none" strike="noStrike" cap="none" baseline="0">
                <a:solidFill>
                  <a:schemeClr val="dk1"/>
                </a:solidFill>
                <a:latin typeface="Arial"/>
                <a:ea typeface="Arial"/>
                <a:cs typeface="Arial"/>
                <a:sym typeface="Arial"/>
              </a:rPr>
              <a:t>A user can either modify or finalize the itinerary.</a:t>
            </a:r>
          </a:p>
          <a:p>
            <a:pPr marL="466725" marR="0" lvl="0" indent="-466725" algn="l" rtl="0">
              <a:lnSpc>
                <a:spcPct val="80000"/>
              </a:lnSpc>
              <a:spcBef>
                <a:spcPts val="600"/>
              </a:spcBef>
              <a:spcAft>
                <a:spcPts val="0"/>
              </a:spcAft>
              <a:buClr>
                <a:srgbClr val="006899"/>
              </a:buClr>
              <a:buSzPct val="100000"/>
              <a:buFont typeface="Arial"/>
              <a:buAutoNum type="arabicPeriod"/>
            </a:pPr>
            <a:r>
              <a:rPr lang="en-US" sz="1100" b="0" i="0" u="none" strike="noStrike" cap="none" baseline="0">
                <a:solidFill>
                  <a:schemeClr val="dk1"/>
                </a:solidFill>
                <a:latin typeface="Arial"/>
                <a:ea typeface="Arial"/>
                <a:cs typeface="Arial"/>
                <a:sym typeface="Arial"/>
              </a:rPr>
              <a:t>Share the trip</a:t>
            </a:r>
          </a:p>
          <a:p>
            <a:pPr marL="509588" marR="0" lvl="1" indent="-230187" algn="l" rtl="0">
              <a:lnSpc>
                <a:spcPct val="80000"/>
              </a:lnSpc>
              <a:spcBef>
                <a:spcPts val="600"/>
              </a:spcBef>
              <a:spcAft>
                <a:spcPts val="0"/>
              </a:spcAft>
              <a:buClr>
                <a:srgbClr val="8DC63F"/>
              </a:buClr>
              <a:buSzPct val="100000"/>
              <a:buFont typeface="Arial"/>
              <a:buChar char="●"/>
            </a:pPr>
            <a:r>
              <a:rPr lang="en-US" sz="1000" b="0" i="0" u="none" strike="noStrike" cap="none" baseline="0">
                <a:solidFill>
                  <a:schemeClr val="dk1"/>
                </a:solidFill>
                <a:latin typeface="Arial"/>
                <a:ea typeface="Arial"/>
                <a:cs typeface="Arial"/>
                <a:sym typeface="Arial"/>
              </a:rPr>
              <a:t>A user can share the trip created with the community.</a:t>
            </a:r>
          </a:p>
          <a:p>
            <a:pPr marL="457200" marR="0" lvl="0" indent="-457200" algn="l" rtl="0">
              <a:lnSpc>
                <a:spcPct val="80000"/>
              </a:lnSpc>
              <a:spcBef>
                <a:spcPts val="600"/>
              </a:spcBef>
              <a:spcAft>
                <a:spcPts val="0"/>
              </a:spcAft>
              <a:buClr>
                <a:srgbClr val="006899"/>
              </a:buClr>
              <a:buSzPct val="100000"/>
              <a:buFont typeface="Arial"/>
              <a:buAutoNum type="arabicPeriod"/>
            </a:pPr>
            <a:r>
              <a:rPr lang="en-US" sz="1100" b="0" i="0" u="none" strike="noStrike" cap="none" baseline="0">
                <a:solidFill>
                  <a:schemeClr val="dk1"/>
                </a:solidFill>
                <a:latin typeface="Arial"/>
                <a:ea typeface="Arial"/>
                <a:cs typeface="Arial"/>
                <a:sym typeface="Arial"/>
              </a:rPr>
              <a:t>Destination search</a:t>
            </a:r>
          </a:p>
          <a:p>
            <a:pPr marL="509588" marR="0" lvl="1" indent="-230187" algn="l" rtl="0">
              <a:lnSpc>
                <a:spcPct val="80000"/>
              </a:lnSpc>
              <a:spcBef>
                <a:spcPts val="600"/>
              </a:spcBef>
              <a:spcAft>
                <a:spcPts val="0"/>
              </a:spcAft>
              <a:buClr>
                <a:srgbClr val="8DC63F"/>
              </a:buClr>
              <a:buSzPct val="100000"/>
              <a:buFont typeface="Arial"/>
              <a:buChar char="●"/>
            </a:pPr>
            <a:r>
              <a:rPr lang="en-US" sz="1000" b="0" i="0" u="none" strike="noStrike" cap="none" baseline="0">
                <a:solidFill>
                  <a:schemeClr val="dk1"/>
                </a:solidFill>
                <a:latin typeface="Arial"/>
                <a:ea typeface="Arial"/>
                <a:cs typeface="Arial"/>
                <a:sym typeface="Arial"/>
              </a:rPr>
              <a:t>An unregistered user can search for a particular destination, which provides </a:t>
            </a:r>
            <a:r>
              <a:rPr lang="en-US" sz="1000">
                <a:solidFill>
                  <a:schemeClr val="dk1"/>
                </a:solidFill>
              </a:rPr>
              <a:t>details like: location info, </a:t>
            </a:r>
            <a:r>
              <a:rPr lang="en-US" sz="1000" b="0" i="0" u="none" strike="noStrike" cap="none" baseline="0">
                <a:solidFill>
                  <a:schemeClr val="dk1"/>
                </a:solidFill>
                <a:latin typeface="Arial"/>
                <a:ea typeface="Arial"/>
                <a:cs typeface="Arial"/>
                <a:sym typeface="Arial"/>
              </a:rPr>
              <a:t>the best time to visit, user reviews and write a review.</a:t>
            </a:r>
          </a:p>
          <a:p>
            <a:pPr marL="509588" marR="0" lvl="1" indent="-167322" algn="l" rtl="0">
              <a:lnSpc>
                <a:spcPct val="80000"/>
              </a:lnSpc>
              <a:spcBef>
                <a:spcPts val="600"/>
              </a:spcBef>
              <a:spcAft>
                <a:spcPts val="0"/>
              </a:spcAft>
              <a:buClr>
                <a:srgbClr val="8DC63F"/>
              </a:buClr>
              <a:buFont typeface="Arial"/>
              <a:buNone/>
            </a:pPr>
            <a:endParaRPr sz="1000" b="0" i="0" u="none" strike="noStrike" cap="none" baseline="0">
              <a:solidFill>
                <a:schemeClr val="dk1"/>
              </a:solidFill>
              <a:latin typeface="Arial"/>
              <a:ea typeface="Arial"/>
              <a:cs typeface="Arial"/>
              <a:sym typeface="Arial"/>
            </a:endParaRPr>
          </a:p>
          <a:p>
            <a:pPr marL="457200" marR="0" lvl="0" indent="-387350" algn="l" rtl="0">
              <a:lnSpc>
                <a:spcPct val="80000"/>
              </a:lnSpc>
              <a:spcBef>
                <a:spcPts val="600"/>
              </a:spcBef>
              <a:spcAft>
                <a:spcPts val="0"/>
              </a:spcAft>
              <a:buClr>
                <a:srgbClr val="006899"/>
              </a:buClr>
              <a:buFont typeface="Arial"/>
              <a:buNone/>
            </a:pPr>
            <a:endParaRPr sz="1100" b="0" i="0" u="none" strike="noStrike" cap="none" baseline="0">
              <a:solidFill>
                <a:schemeClr val="dk1"/>
              </a:solidFill>
              <a:latin typeface="Arial"/>
              <a:ea typeface="Arial"/>
              <a:cs typeface="Arial"/>
              <a:sym typeface="Arial"/>
            </a:endParaRPr>
          </a:p>
        </p:txBody>
      </p:sp>
      <p:sp>
        <p:nvSpPr>
          <p:cNvPr id="88" name="Shape 88"/>
          <p:cNvSpPr txBox="1">
            <a:spLocks noGrp="1"/>
          </p:cNvSpPr>
          <p:nvPr>
            <p:ph type="title"/>
          </p:nvPr>
        </p:nvSpPr>
        <p:spPr>
          <a:xfrm>
            <a:off x="366713" y="57151"/>
            <a:ext cx="7329487" cy="6857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800" b="1" i="0" u="none" strike="noStrike" cap="none" baseline="0">
                <a:solidFill>
                  <a:srgbClr val="006899"/>
                </a:solidFill>
                <a:latin typeface="Arial"/>
                <a:ea typeface="Arial"/>
                <a:cs typeface="Arial"/>
                <a:sym typeface="Arial"/>
              </a:rPr>
              <a:t>Use cases</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66713" y="57151"/>
            <a:ext cx="7329487" cy="6857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800" b="1" i="0" u="none" strike="noStrike" cap="none" baseline="0">
                <a:solidFill>
                  <a:srgbClr val="006899"/>
                </a:solidFill>
                <a:latin typeface="Arial"/>
                <a:ea typeface="Arial"/>
                <a:cs typeface="Arial"/>
                <a:sym typeface="Arial"/>
              </a:rPr>
              <a:t>   Block diagram</a:t>
            </a:r>
          </a:p>
        </p:txBody>
      </p:sp>
      <p:pic>
        <p:nvPicPr>
          <p:cNvPr id="94" name="Shape 94"/>
          <p:cNvPicPr preferRelativeResize="0">
            <a:picLocks noGrp="1"/>
          </p:cNvPicPr>
          <p:nvPr>
            <p:ph type="body" idx="1"/>
          </p:nvPr>
        </p:nvPicPr>
        <p:blipFill rotWithShape="1">
          <a:blip r:embed="rId3"/>
          <a:srcRect/>
          <a:stretch/>
        </p:blipFill>
        <p:spPr>
          <a:xfrm>
            <a:off x="1092801" y="857250"/>
            <a:ext cx="7033008" cy="3998912"/>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366716" y="857251"/>
            <a:ext cx="8485186" cy="3998118"/>
          </a:xfrm>
          <a:prstGeom prst="rect">
            <a:avLst/>
          </a:prstGeom>
          <a:noFill/>
          <a:ln>
            <a:noFill/>
          </a:ln>
        </p:spPr>
        <p:txBody>
          <a:bodyPr lIns="91425" tIns="45700" rIns="91425" bIns="45700" anchor="t" anchorCtr="0">
            <a:noAutofit/>
          </a:bodyPr>
          <a:lstStyle/>
          <a:p>
            <a:pPr marL="231775" marR="0" lvl="0" indent="-231775" algn="l" rtl="0">
              <a:lnSpc>
                <a:spcPct val="90000"/>
              </a:lnSpc>
              <a:spcBef>
                <a:spcPts val="0"/>
              </a:spcBef>
              <a:spcAft>
                <a:spcPts val="0"/>
              </a:spcAft>
              <a:buClr>
                <a:srgbClr val="006899"/>
              </a:buClr>
              <a:buSzPct val="100000"/>
              <a:buFont typeface="Arial"/>
              <a:buChar char="●"/>
            </a:pPr>
            <a:r>
              <a:rPr lang="en-US" sz="2000" b="0" i="0" u="none" strike="noStrike" cap="none" baseline="0" dirty="0" err="1">
                <a:solidFill>
                  <a:srgbClr val="404040"/>
                </a:solidFill>
                <a:latin typeface="Arial"/>
                <a:ea typeface="Arial"/>
                <a:cs typeface="Arial"/>
                <a:sym typeface="Arial"/>
              </a:rPr>
              <a:t>Bluemix</a:t>
            </a:r>
            <a:r>
              <a:rPr lang="en-US" sz="2000" b="0" i="0" u="none" strike="noStrike" cap="none" baseline="0" dirty="0">
                <a:solidFill>
                  <a:srgbClr val="404040"/>
                </a:solidFill>
                <a:latin typeface="Arial"/>
                <a:ea typeface="Arial"/>
                <a:cs typeface="Arial"/>
                <a:sym typeface="Arial"/>
              </a:rPr>
              <a:t> Technologies(and rationale behind using them)</a:t>
            </a:r>
          </a:p>
          <a:p>
            <a:pPr marL="509587" marR="0" lvl="1" indent="-230187" algn="l" rtl="0">
              <a:lnSpc>
                <a:spcPct val="90000"/>
              </a:lnSpc>
              <a:spcBef>
                <a:spcPts val="600"/>
              </a:spcBef>
              <a:spcAft>
                <a:spcPts val="0"/>
              </a:spcAft>
              <a:buClr>
                <a:srgbClr val="8DC63F"/>
              </a:buClr>
              <a:buSzPct val="100000"/>
              <a:buFont typeface="Arial"/>
              <a:buChar char="●"/>
            </a:pPr>
            <a:r>
              <a:rPr lang="en-US" sz="1800" dirty="0">
                <a:solidFill>
                  <a:srgbClr val="404040"/>
                </a:solidFill>
              </a:rPr>
              <a:t>Node.js </a:t>
            </a:r>
            <a:r>
              <a:rPr lang="en-US" sz="1800" dirty="0" err="1">
                <a:solidFill>
                  <a:srgbClr val="404040"/>
                </a:solidFill>
              </a:rPr>
              <a:t>sdk</a:t>
            </a:r>
            <a:r>
              <a:rPr lang="en-US" sz="1800" dirty="0">
                <a:solidFill>
                  <a:srgbClr val="404040"/>
                </a:solidFill>
              </a:rPr>
              <a:t> (high performance, fast, </a:t>
            </a:r>
            <a:r>
              <a:rPr lang="en-US" sz="1800" dirty="0" err="1">
                <a:solidFill>
                  <a:srgbClr val="404040"/>
                </a:solidFill>
              </a:rPr>
              <a:t>npm</a:t>
            </a:r>
            <a:r>
              <a:rPr lang="en-US" sz="1800" dirty="0">
                <a:solidFill>
                  <a:srgbClr val="404040"/>
                </a:solidFill>
              </a:rPr>
              <a:t>, active </a:t>
            </a:r>
            <a:r>
              <a:rPr lang="en-US" sz="1800" dirty="0" err="1">
                <a:solidFill>
                  <a:srgbClr val="404040"/>
                </a:solidFill>
              </a:rPr>
              <a:t>dev</a:t>
            </a:r>
            <a:r>
              <a:rPr lang="en-US" sz="1800" dirty="0">
                <a:solidFill>
                  <a:srgbClr val="404040"/>
                </a:solidFill>
              </a:rPr>
              <a:t> community)</a:t>
            </a:r>
          </a:p>
          <a:p>
            <a:pPr marL="509588" marR="0" lvl="1" indent="-230187" algn="l" rtl="0">
              <a:lnSpc>
                <a:spcPct val="90000"/>
              </a:lnSpc>
              <a:spcBef>
                <a:spcPts val="600"/>
              </a:spcBef>
              <a:spcAft>
                <a:spcPts val="0"/>
              </a:spcAft>
              <a:buClr>
                <a:srgbClr val="8DC63F"/>
              </a:buClr>
              <a:buSzPct val="100000"/>
              <a:buFont typeface="Arial"/>
              <a:buChar char="●"/>
            </a:pPr>
            <a:r>
              <a:rPr lang="en-US" sz="1800" b="0" i="0" u="none" strike="noStrike" cap="none" baseline="0" dirty="0" err="1">
                <a:solidFill>
                  <a:srgbClr val="404040"/>
                </a:solidFill>
                <a:latin typeface="Arial"/>
                <a:ea typeface="Arial"/>
                <a:cs typeface="Arial"/>
                <a:sym typeface="Arial"/>
              </a:rPr>
              <a:t>MongoLab</a:t>
            </a:r>
            <a:r>
              <a:rPr lang="en-US" sz="1800" b="0" i="0" u="none" strike="noStrike" cap="none" baseline="0" dirty="0">
                <a:solidFill>
                  <a:srgbClr val="404040"/>
                </a:solidFill>
                <a:latin typeface="Arial"/>
                <a:ea typeface="Arial"/>
                <a:cs typeface="Arial"/>
                <a:sym typeface="Arial"/>
              </a:rPr>
              <a:t> (</a:t>
            </a:r>
            <a:r>
              <a:rPr lang="en-US" sz="1800" dirty="0">
                <a:solidFill>
                  <a:srgbClr val="404040"/>
                </a:solidFill>
              </a:rPr>
              <a:t>schema-less, scalable, no join’s</a:t>
            </a:r>
            <a:r>
              <a:rPr lang="en-US" sz="1800" b="0" i="0" u="none" strike="noStrike" cap="none" baseline="0" dirty="0">
                <a:solidFill>
                  <a:srgbClr val="404040"/>
                </a:solidFill>
                <a:latin typeface="Arial"/>
                <a:ea typeface="Arial"/>
                <a:cs typeface="Arial"/>
                <a:sym typeface="Arial"/>
              </a:rPr>
              <a:t>)</a:t>
            </a:r>
          </a:p>
          <a:p>
            <a:pPr marL="509588" marR="0" lvl="1" indent="-230187" algn="l" rtl="0">
              <a:lnSpc>
                <a:spcPct val="90000"/>
              </a:lnSpc>
              <a:spcBef>
                <a:spcPts val="600"/>
              </a:spcBef>
              <a:spcAft>
                <a:spcPts val="0"/>
              </a:spcAft>
              <a:buClr>
                <a:srgbClr val="8DC63F"/>
              </a:buClr>
              <a:buSzPct val="100000"/>
              <a:buFont typeface="Arial"/>
              <a:buChar char="●"/>
            </a:pPr>
            <a:r>
              <a:rPr lang="en-US" sz="1800" b="0" i="0" u="none" strike="noStrike" cap="none" baseline="0" dirty="0" err="1">
                <a:solidFill>
                  <a:srgbClr val="404040"/>
                </a:solidFill>
                <a:latin typeface="Arial"/>
                <a:ea typeface="Arial"/>
                <a:cs typeface="Arial"/>
                <a:sym typeface="Arial"/>
              </a:rPr>
              <a:t>SendGrid</a:t>
            </a:r>
            <a:r>
              <a:rPr lang="en-US" sz="1800" b="0" i="0" u="none" strike="noStrike" cap="none" baseline="0" dirty="0">
                <a:solidFill>
                  <a:srgbClr val="404040"/>
                </a:solidFill>
                <a:latin typeface="Arial"/>
                <a:ea typeface="Arial"/>
                <a:cs typeface="Arial"/>
                <a:sym typeface="Arial"/>
              </a:rPr>
              <a:t> </a:t>
            </a:r>
            <a:r>
              <a:rPr lang="en-US" sz="1800" dirty="0">
                <a:solidFill>
                  <a:srgbClr val="404040"/>
                </a:solidFill>
              </a:rPr>
              <a:t>(email service)</a:t>
            </a:r>
          </a:p>
          <a:p>
            <a:pPr marL="231775" marR="0" lvl="0" indent="-231775" algn="l" rtl="0">
              <a:lnSpc>
                <a:spcPct val="90000"/>
              </a:lnSpc>
              <a:spcBef>
                <a:spcPts val="600"/>
              </a:spcBef>
              <a:spcAft>
                <a:spcPts val="0"/>
              </a:spcAft>
              <a:buClr>
                <a:srgbClr val="006899"/>
              </a:buClr>
              <a:buSzPct val="100000"/>
              <a:buFont typeface="Arial"/>
              <a:buChar char="●"/>
            </a:pPr>
            <a:r>
              <a:rPr lang="en-US" sz="2000" b="0" i="0" u="none" strike="noStrike" cap="none" baseline="0" smtClean="0">
                <a:solidFill>
                  <a:srgbClr val="404040"/>
                </a:solidFill>
                <a:latin typeface="Arial"/>
                <a:ea typeface="Arial"/>
                <a:cs typeface="Arial"/>
                <a:sym typeface="Arial"/>
              </a:rPr>
              <a:t>Non-</a:t>
            </a:r>
            <a:r>
              <a:rPr lang="en-US" sz="2000" b="0" i="0" u="none" strike="noStrike" cap="none" baseline="0" dirty="0" err="1" smtClean="0">
                <a:solidFill>
                  <a:srgbClr val="404040"/>
                </a:solidFill>
                <a:latin typeface="Arial"/>
                <a:ea typeface="Arial"/>
                <a:cs typeface="Arial"/>
                <a:sym typeface="Arial"/>
              </a:rPr>
              <a:t>Bluemix</a:t>
            </a:r>
            <a:r>
              <a:rPr lang="en-US" sz="2000" b="0" i="0" u="none" strike="noStrike" cap="none" baseline="0" dirty="0" smtClean="0">
                <a:solidFill>
                  <a:srgbClr val="404040"/>
                </a:solidFill>
                <a:latin typeface="Arial"/>
                <a:ea typeface="Arial"/>
                <a:cs typeface="Arial"/>
                <a:sym typeface="Arial"/>
              </a:rPr>
              <a:t> </a:t>
            </a:r>
            <a:r>
              <a:rPr lang="en-US" sz="2000" b="0" i="0" u="none" strike="noStrike" cap="none" baseline="0" dirty="0">
                <a:solidFill>
                  <a:srgbClr val="404040"/>
                </a:solidFill>
                <a:latin typeface="Arial"/>
                <a:ea typeface="Arial"/>
                <a:cs typeface="Arial"/>
                <a:sym typeface="Arial"/>
              </a:rPr>
              <a:t>Technologies</a:t>
            </a:r>
          </a:p>
          <a:p>
            <a:pPr marL="509588" marR="0" lvl="1" indent="-230187" algn="l" rtl="0">
              <a:lnSpc>
                <a:spcPct val="90000"/>
              </a:lnSpc>
              <a:spcBef>
                <a:spcPts val="600"/>
              </a:spcBef>
              <a:spcAft>
                <a:spcPts val="0"/>
              </a:spcAft>
              <a:buClr>
                <a:srgbClr val="8DC63F"/>
              </a:buClr>
              <a:buSzPct val="100000"/>
              <a:buFont typeface="Arial"/>
              <a:buChar char="●"/>
            </a:pPr>
            <a:r>
              <a:rPr lang="en-US" sz="1800" b="0" i="0" u="none" strike="noStrike" cap="none" baseline="0" dirty="0">
                <a:solidFill>
                  <a:srgbClr val="404040"/>
                </a:solidFill>
                <a:latin typeface="Arial"/>
                <a:ea typeface="Arial"/>
                <a:cs typeface="Arial"/>
                <a:sym typeface="Arial"/>
              </a:rPr>
              <a:t>Mongoose (</a:t>
            </a:r>
            <a:r>
              <a:rPr lang="en-US" sz="1800" dirty="0">
                <a:solidFill>
                  <a:srgbClr val="404040"/>
                </a:solidFill>
              </a:rPr>
              <a:t>use</a:t>
            </a:r>
            <a:r>
              <a:rPr lang="en-US" sz="1800" b="0" i="0" u="none" strike="noStrike" cap="none" baseline="0" dirty="0">
                <a:solidFill>
                  <a:srgbClr val="404040"/>
                </a:solidFill>
                <a:latin typeface="Arial"/>
                <a:ea typeface="Arial"/>
                <a:cs typeface="Arial"/>
                <a:sym typeface="Arial"/>
              </a:rPr>
              <a:t> t</a:t>
            </a:r>
            <a:r>
              <a:rPr lang="en-US" sz="1800" dirty="0">
                <a:solidFill>
                  <a:srgbClr val="404040"/>
                </a:solidFill>
              </a:rPr>
              <a:t>he</a:t>
            </a:r>
            <a:r>
              <a:rPr lang="en-US" sz="1800" b="0" i="0" u="none" strike="noStrike" cap="none" baseline="0" dirty="0">
                <a:solidFill>
                  <a:srgbClr val="404040"/>
                </a:solidFill>
                <a:latin typeface="Arial"/>
                <a:ea typeface="Arial"/>
                <a:cs typeface="Arial"/>
                <a:sym typeface="Arial"/>
              </a:rPr>
              <a:t> </a:t>
            </a:r>
            <a:r>
              <a:rPr lang="en-US" sz="1800" b="0" i="0" u="none" strike="noStrike" cap="none" baseline="0" dirty="0" err="1">
                <a:solidFill>
                  <a:srgbClr val="404040"/>
                </a:solidFill>
                <a:latin typeface="Arial"/>
                <a:ea typeface="Arial"/>
                <a:cs typeface="Arial"/>
                <a:sym typeface="Arial"/>
              </a:rPr>
              <a:t>mongodb</a:t>
            </a:r>
            <a:r>
              <a:rPr lang="en-US" sz="1800" b="0" i="0" u="none" strike="noStrike" cap="none" baseline="0" dirty="0">
                <a:solidFill>
                  <a:srgbClr val="404040"/>
                </a:solidFill>
                <a:latin typeface="Arial"/>
                <a:ea typeface="Arial"/>
                <a:cs typeface="Arial"/>
                <a:sym typeface="Arial"/>
              </a:rPr>
              <a:t> service)</a:t>
            </a:r>
          </a:p>
          <a:p>
            <a:pPr marL="509588" marR="0" lvl="1" indent="-230187" algn="l" rtl="0">
              <a:lnSpc>
                <a:spcPct val="90000"/>
              </a:lnSpc>
              <a:spcBef>
                <a:spcPts val="600"/>
              </a:spcBef>
              <a:spcAft>
                <a:spcPts val="0"/>
              </a:spcAft>
              <a:buClr>
                <a:srgbClr val="8DC63F"/>
              </a:buClr>
              <a:buSzPct val="100000"/>
              <a:buFont typeface="Arial"/>
              <a:buChar char="●"/>
            </a:pPr>
            <a:r>
              <a:rPr lang="en-US" sz="1800" b="0" i="0" u="none" strike="noStrike" cap="none" baseline="0" dirty="0">
                <a:solidFill>
                  <a:srgbClr val="404040"/>
                </a:solidFill>
                <a:latin typeface="Arial"/>
                <a:ea typeface="Arial"/>
                <a:cs typeface="Arial"/>
                <a:sym typeface="Arial"/>
              </a:rPr>
              <a:t>Bootstrap (responsive </a:t>
            </a:r>
            <a:r>
              <a:rPr lang="en-US" sz="1800" dirty="0">
                <a:solidFill>
                  <a:srgbClr val="404040"/>
                </a:solidFill>
              </a:rPr>
              <a:t>UI)</a:t>
            </a:r>
          </a:p>
          <a:p>
            <a:pPr marL="509588" marR="0" lvl="1" indent="-230187" algn="l" rtl="0">
              <a:lnSpc>
                <a:spcPct val="90000"/>
              </a:lnSpc>
              <a:spcBef>
                <a:spcPts val="600"/>
              </a:spcBef>
              <a:spcAft>
                <a:spcPts val="0"/>
              </a:spcAft>
              <a:buClr>
                <a:srgbClr val="8DC63F"/>
              </a:buClr>
              <a:buSzPct val="100000"/>
              <a:buFont typeface="Arial"/>
              <a:buChar char="●"/>
            </a:pPr>
            <a:r>
              <a:rPr lang="en-US" sz="1800" b="0" i="0" u="none" strike="noStrike" cap="none" baseline="0" dirty="0">
                <a:solidFill>
                  <a:srgbClr val="404040"/>
                </a:solidFill>
                <a:latin typeface="Arial"/>
                <a:ea typeface="Arial"/>
                <a:cs typeface="Arial"/>
                <a:sym typeface="Arial"/>
              </a:rPr>
              <a:t>Google </a:t>
            </a:r>
            <a:r>
              <a:rPr lang="en-US" sz="1800" dirty="0">
                <a:solidFill>
                  <a:srgbClr val="404040"/>
                </a:solidFill>
              </a:rPr>
              <a:t>M</a:t>
            </a:r>
            <a:r>
              <a:rPr lang="en-US" sz="1800" b="0" i="0" u="none" strike="noStrike" cap="none" baseline="0" dirty="0">
                <a:solidFill>
                  <a:srgbClr val="404040"/>
                </a:solidFill>
                <a:latin typeface="Arial"/>
                <a:ea typeface="Arial"/>
                <a:cs typeface="Arial"/>
                <a:sym typeface="Arial"/>
              </a:rPr>
              <a:t>aps </a:t>
            </a:r>
            <a:r>
              <a:rPr lang="en-US" sz="1800" dirty="0" err="1">
                <a:solidFill>
                  <a:srgbClr val="404040"/>
                </a:solidFill>
              </a:rPr>
              <a:t>J</a:t>
            </a:r>
            <a:r>
              <a:rPr lang="en-US" sz="1800" b="0" i="0" u="none" strike="noStrike" cap="none" baseline="0" dirty="0" err="1">
                <a:solidFill>
                  <a:srgbClr val="404040"/>
                </a:solidFill>
                <a:latin typeface="Arial"/>
                <a:ea typeface="Arial"/>
                <a:cs typeface="Arial"/>
                <a:sym typeface="Arial"/>
              </a:rPr>
              <a:t>avascript</a:t>
            </a:r>
            <a:r>
              <a:rPr lang="en-US" sz="1800" b="0" i="0" u="none" strike="noStrike" cap="none" baseline="0" dirty="0">
                <a:solidFill>
                  <a:srgbClr val="404040"/>
                </a:solidFill>
                <a:latin typeface="Arial"/>
                <a:ea typeface="Arial"/>
                <a:cs typeface="Arial"/>
                <a:sym typeface="Arial"/>
              </a:rPr>
              <a:t> </a:t>
            </a:r>
            <a:r>
              <a:rPr lang="en-US" sz="1800" dirty="0">
                <a:solidFill>
                  <a:srgbClr val="404040"/>
                </a:solidFill>
              </a:rPr>
              <a:t>V</a:t>
            </a:r>
            <a:r>
              <a:rPr lang="en-US" sz="1800" b="0" i="0" u="none" strike="noStrike" cap="none" baseline="0" dirty="0">
                <a:solidFill>
                  <a:srgbClr val="404040"/>
                </a:solidFill>
                <a:latin typeface="Arial"/>
                <a:ea typeface="Arial"/>
                <a:cs typeface="Arial"/>
                <a:sym typeface="Arial"/>
              </a:rPr>
              <a:t>3 </a:t>
            </a:r>
            <a:r>
              <a:rPr lang="en-US" sz="1800" dirty="0">
                <a:solidFill>
                  <a:srgbClr val="404040"/>
                </a:solidFill>
              </a:rPr>
              <a:t>API</a:t>
            </a:r>
            <a:r>
              <a:rPr lang="en-US" sz="1800" b="0" i="0" u="none" strike="noStrike" cap="none" baseline="0" dirty="0">
                <a:solidFill>
                  <a:srgbClr val="404040"/>
                </a:solidFill>
                <a:latin typeface="Arial"/>
                <a:ea typeface="Arial"/>
                <a:cs typeface="Arial"/>
                <a:sym typeface="Arial"/>
              </a:rPr>
              <a:t>s (places library)</a:t>
            </a:r>
          </a:p>
          <a:p>
            <a:pPr marL="509588" marR="0" lvl="1" indent="-230187" algn="l" rtl="0">
              <a:lnSpc>
                <a:spcPct val="90000"/>
              </a:lnSpc>
              <a:spcBef>
                <a:spcPts val="600"/>
              </a:spcBef>
              <a:spcAft>
                <a:spcPts val="0"/>
              </a:spcAft>
              <a:buClr>
                <a:srgbClr val="8DC63F"/>
              </a:buClr>
              <a:buSzPct val="100000"/>
              <a:buFont typeface="Arial"/>
              <a:buChar char="●"/>
            </a:pPr>
            <a:r>
              <a:rPr lang="en-US" sz="1800" b="0" i="0" u="none" strike="noStrike" cap="none" baseline="0" dirty="0">
                <a:solidFill>
                  <a:srgbClr val="404040"/>
                </a:solidFill>
                <a:latin typeface="Arial"/>
                <a:ea typeface="Arial"/>
                <a:cs typeface="Arial"/>
                <a:sym typeface="Arial"/>
              </a:rPr>
              <a:t>Passport.js (</a:t>
            </a:r>
            <a:r>
              <a:rPr lang="en-US" sz="1800" dirty="0">
                <a:solidFill>
                  <a:srgbClr val="404040"/>
                </a:solidFill>
              </a:rPr>
              <a:t>Node.js authentication module)</a:t>
            </a:r>
          </a:p>
          <a:p>
            <a:pPr marL="509588" marR="0" lvl="1" indent="-230187" algn="l" rtl="0">
              <a:lnSpc>
                <a:spcPct val="90000"/>
              </a:lnSpc>
              <a:spcBef>
                <a:spcPts val="600"/>
              </a:spcBef>
              <a:spcAft>
                <a:spcPts val="0"/>
              </a:spcAft>
              <a:buClr>
                <a:srgbClr val="8DC63F"/>
              </a:buClr>
              <a:buSzPct val="100000"/>
              <a:buFont typeface="Arial"/>
              <a:buChar char="●"/>
            </a:pPr>
            <a:r>
              <a:rPr lang="en-US" sz="1800" b="0" i="0" u="none" strike="noStrike" cap="none" baseline="0" dirty="0">
                <a:solidFill>
                  <a:srgbClr val="404040"/>
                </a:solidFill>
                <a:latin typeface="Arial"/>
                <a:ea typeface="Arial"/>
                <a:cs typeface="Arial"/>
                <a:sym typeface="Arial"/>
              </a:rPr>
              <a:t>Express.js (Pro</a:t>
            </a:r>
            <a:r>
              <a:rPr lang="en-US" sz="1800" dirty="0">
                <a:solidFill>
                  <a:srgbClr val="404040"/>
                </a:solidFill>
              </a:rPr>
              <a:t>vides node.js middleware)</a:t>
            </a:r>
          </a:p>
          <a:p>
            <a:pPr marL="509588" marR="0" lvl="1" indent="-230187" algn="l" rtl="0">
              <a:lnSpc>
                <a:spcPct val="90000"/>
              </a:lnSpc>
              <a:spcBef>
                <a:spcPts val="600"/>
              </a:spcBef>
              <a:spcAft>
                <a:spcPts val="0"/>
              </a:spcAft>
              <a:buClr>
                <a:srgbClr val="8DC63F"/>
              </a:buClr>
              <a:buSzPct val="100000"/>
              <a:buFont typeface="Arial"/>
              <a:buChar char="●"/>
            </a:pPr>
            <a:r>
              <a:rPr lang="en-US" sz="1800" b="0" i="0" u="none" strike="noStrike" cap="none" baseline="0" dirty="0">
                <a:solidFill>
                  <a:srgbClr val="404040"/>
                </a:solidFill>
                <a:latin typeface="Arial"/>
                <a:ea typeface="Arial"/>
                <a:cs typeface="Arial"/>
                <a:sym typeface="Arial"/>
              </a:rPr>
              <a:t>Weather.com </a:t>
            </a:r>
            <a:r>
              <a:rPr lang="en-US" sz="1800" b="0" i="0" u="none" strike="noStrike" cap="none" baseline="0" dirty="0" err="1">
                <a:solidFill>
                  <a:srgbClr val="404040"/>
                </a:solidFill>
                <a:latin typeface="Arial"/>
                <a:ea typeface="Arial"/>
                <a:cs typeface="Arial"/>
                <a:sym typeface="Arial"/>
              </a:rPr>
              <a:t>apis</a:t>
            </a:r>
            <a:r>
              <a:rPr lang="en-US" sz="1800" b="0" i="0" u="none" strike="noStrike" cap="none" baseline="0" dirty="0">
                <a:solidFill>
                  <a:srgbClr val="404040"/>
                </a:solidFill>
                <a:latin typeface="Arial"/>
                <a:ea typeface="Arial"/>
                <a:cs typeface="Arial"/>
                <a:sym typeface="Arial"/>
              </a:rPr>
              <a:t> (live weather info</a:t>
            </a:r>
            <a:r>
              <a:rPr lang="en-US" sz="1800" dirty="0">
                <a:solidFill>
                  <a:srgbClr val="404040"/>
                </a:solidFill>
              </a:rPr>
              <a:t>rmation, with forecast)</a:t>
            </a:r>
            <a:r>
              <a:rPr lang="en-US" sz="1800" b="0" i="0" u="none" strike="noStrike" cap="none" baseline="0" dirty="0">
                <a:solidFill>
                  <a:srgbClr val="404040"/>
                </a:solidFill>
                <a:latin typeface="Arial"/>
                <a:ea typeface="Arial"/>
                <a:cs typeface="Arial"/>
                <a:sym typeface="Arial"/>
              </a:rPr>
              <a:t>	</a:t>
            </a:r>
          </a:p>
        </p:txBody>
      </p:sp>
      <p:sp>
        <p:nvSpPr>
          <p:cNvPr id="100" name="Shape 100"/>
          <p:cNvSpPr txBox="1">
            <a:spLocks noGrp="1"/>
          </p:cNvSpPr>
          <p:nvPr>
            <p:ph type="title"/>
          </p:nvPr>
        </p:nvSpPr>
        <p:spPr>
          <a:xfrm>
            <a:off x="366713" y="57151"/>
            <a:ext cx="7329487" cy="6857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800" b="1" i="0" u="none" strike="noStrike" cap="none" baseline="0">
                <a:solidFill>
                  <a:srgbClr val="006899"/>
                </a:solidFill>
                <a:latin typeface="Arial"/>
                <a:ea typeface="Arial"/>
                <a:cs typeface="Arial"/>
                <a:sym typeface="Arial"/>
              </a:rPr>
              <a:t>Technologies used</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366716" y="857251"/>
            <a:ext cx="8485186" cy="399811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6899"/>
              </a:buClr>
              <a:buSzPct val="25000"/>
              <a:buFont typeface="Arial"/>
              <a:buNone/>
            </a:pPr>
            <a:r>
              <a:rPr lang="en-US" sz="2000">
                <a:solidFill>
                  <a:srgbClr val="404040"/>
                </a:solidFill>
              </a:rPr>
              <a:t>How is it unique?</a:t>
            </a:r>
          </a:p>
          <a:p>
            <a:pPr marL="457200" marR="0" lvl="0" indent="-330200" algn="l" rtl="0">
              <a:spcBef>
                <a:spcPts val="0"/>
              </a:spcBef>
              <a:spcAft>
                <a:spcPts val="0"/>
              </a:spcAft>
              <a:buClr>
                <a:srgbClr val="404040"/>
              </a:buClr>
              <a:buSzPct val="100000"/>
              <a:buFont typeface="Arial"/>
              <a:buAutoNum type="arabicPeriod"/>
            </a:pPr>
            <a:r>
              <a:rPr lang="en-US" sz="1600">
                <a:solidFill>
                  <a:srgbClr val="404040"/>
                </a:solidFill>
              </a:rPr>
              <a:t>Assimilates all aspects of travel planning in one application.</a:t>
            </a:r>
          </a:p>
          <a:p>
            <a:pPr marL="457200" marR="0" lvl="0" indent="-330200" algn="l" rtl="0">
              <a:spcBef>
                <a:spcPts val="0"/>
              </a:spcBef>
              <a:spcAft>
                <a:spcPts val="0"/>
              </a:spcAft>
              <a:buClr>
                <a:srgbClr val="404040"/>
              </a:buClr>
              <a:buSzPct val="100000"/>
              <a:buFont typeface="Arial"/>
              <a:buAutoNum type="arabicPeriod"/>
            </a:pPr>
            <a:r>
              <a:rPr lang="en-US" sz="1600">
                <a:solidFill>
                  <a:srgbClr val="404040"/>
                </a:solidFill>
              </a:rPr>
              <a:t>Build your custom holiday trip, handpick individual places.</a:t>
            </a:r>
          </a:p>
          <a:p>
            <a:pPr marL="457200" marR="0" lvl="0" indent="-330200" algn="l" rtl="0">
              <a:spcBef>
                <a:spcPts val="0"/>
              </a:spcBef>
              <a:spcAft>
                <a:spcPts val="0"/>
              </a:spcAft>
              <a:buClr>
                <a:srgbClr val="404040"/>
              </a:buClr>
              <a:buSzPct val="100000"/>
              <a:buFont typeface="Arial"/>
              <a:buAutoNum type="arabicPeriod"/>
            </a:pPr>
            <a:r>
              <a:rPr lang="en-US" sz="1600">
                <a:solidFill>
                  <a:srgbClr val="404040"/>
                </a:solidFill>
              </a:rPr>
              <a:t>Support your decision with reviews.</a:t>
            </a:r>
          </a:p>
          <a:p>
            <a:pPr marL="457200" marR="0" lvl="0" indent="-330200" algn="l" rtl="0">
              <a:spcBef>
                <a:spcPts val="0"/>
              </a:spcBef>
              <a:spcAft>
                <a:spcPts val="0"/>
              </a:spcAft>
              <a:buClr>
                <a:srgbClr val="404040"/>
              </a:buClr>
              <a:buSzPct val="100000"/>
              <a:buFont typeface="Arial"/>
              <a:buAutoNum type="arabicPeriod"/>
            </a:pPr>
            <a:r>
              <a:rPr lang="en-US" sz="1600">
                <a:solidFill>
                  <a:srgbClr val="404040"/>
                </a:solidFill>
              </a:rPr>
              <a:t>Get all necessary details about any destination at one place.</a:t>
            </a:r>
          </a:p>
          <a:p>
            <a:pPr marL="457200" marR="0" lvl="0" indent="-330200" algn="l" rtl="0">
              <a:spcBef>
                <a:spcPts val="0"/>
              </a:spcBef>
              <a:spcAft>
                <a:spcPts val="0"/>
              </a:spcAft>
              <a:buClr>
                <a:srgbClr val="404040"/>
              </a:buClr>
              <a:buSzPct val="100000"/>
              <a:buFont typeface="Arial"/>
              <a:buAutoNum type="arabicPeriod"/>
            </a:pPr>
            <a:r>
              <a:rPr lang="en-US" sz="1600">
                <a:solidFill>
                  <a:srgbClr val="404040"/>
                </a:solidFill>
              </a:rPr>
              <a:t>Places to stay, places to visit, places to eat, when to go ? We answer.</a:t>
            </a:r>
          </a:p>
          <a:p>
            <a:pPr marL="457200" marR="0" lvl="0" indent="-330200" algn="l" rtl="0">
              <a:spcBef>
                <a:spcPts val="0"/>
              </a:spcBef>
              <a:spcAft>
                <a:spcPts val="0"/>
              </a:spcAft>
              <a:buClr>
                <a:srgbClr val="404040"/>
              </a:buClr>
              <a:buSzPct val="100000"/>
              <a:buFont typeface="Arial"/>
              <a:buAutoNum type="arabicPeriod"/>
            </a:pPr>
            <a:r>
              <a:rPr lang="en-US" sz="1600">
                <a:solidFill>
                  <a:srgbClr val="404040"/>
                </a:solidFill>
              </a:rPr>
              <a:t>Share your trip with the public community.</a:t>
            </a:r>
          </a:p>
          <a:p>
            <a:pPr marL="0" marR="0" indent="0" algn="l" rtl="0">
              <a:spcBef>
                <a:spcPts val="0"/>
              </a:spcBef>
              <a:spcAft>
                <a:spcPts val="0"/>
              </a:spcAft>
              <a:buNone/>
            </a:pPr>
            <a:endParaRPr sz="1600">
              <a:solidFill>
                <a:srgbClr val="404040"/>
              </a:solidFill>
            </a:endParaRPr>
          </a:p>
          <a:p>
            <a:pPr marL="0" marR="0" indent="0" algn="l" rtl="0">
              <a:spcBef>
                <a:spcPts val="0"/>
              </a:spcBef>
              <a:spcAft>
                <a:spcPts val="0"/>
              </a:spcAft>
              <a:buNone/>
            </a:pPr>
            <a:r>
              <a:rPr lang="en-US" sz="2000">
                <a:solidFill>
                  <a:srgbClr val="404040"/>
                </a:solidFill>
              </a:rPr>
              <a:t>Take it to market ?</a:t>
            </a:r>
          </a:p>
          <a:p>
            <a:pPr marL="457200" marR="0" lvl="0" indent="-330200" algn="l" rtl="0">
              <a:spcBef>
                <a:spcPts val="0"/>
              </a:spcBef>
              <a:spcAft>
                <a:spcPts val="0"/>
              </a:spcAft>
              <a:buClr>
                <a:srgbClr val="404040"/>
              </a:buClr>
              <a:buSzPct val="100000"/>
              <a:buFont typeface="Arial"/>
              <a:buAutoNum type="arabicPeriod"/>
            </a:pPr>
            <a:r>
              <a:rPr lang="en-US" sz="1600">
                <a:solidFill>
                  <a:srgbClr val="404040"/>
                </a:solidFill>
              </a:rPr>
              <a:t>Current application -- Prototype.</a:t>
            </a:r>
          </a:p>
          <a:p>
            <a:pPr marL="457200" marR="0" lvl="0" indent="-330200" algn="l" rtl="0">
              <a:spcBef>
                <a:spcPts val="0"/>
              </a:spcBef>
              <a:spcAft>
                <a:spcPts val="0"/>
              </a:spcAft>
              <a:buClr>
                <a:srgbClr val="404040"/>
              </a:buClr>
              <a:buSzPct val="100000"/>
              <a:buFont typeface="Arial"/>
              <a:buAutoNum type="arabicPeriod"/>
            </a:pPr>
            <a:r>
              <a:rPr lang="en-US" sz="1600">
                <a:solidFill>
                  <a:srgbClr val="404040"/>
                </a:solidFill>
              </a:rPr>
              <a:t>Enhancements:</a:t>
            </a:r>
          </a:p>
          <a:p>
            <a:pPr marL="914400" marR="0" lvl="0" indent="-330200" algn="l" rtl="0">
              <a:spcBef>
                <a:spcPts val="0"/>
              </a:spcBef>
              <a:spcAft>
                <a:spcPts val="0"/>
              </a:spcAft>
              <a:buClr>
                <a:srgbClr val="404040"/>
              </a:buClr>
              <a:buSzPct val="100000"/>
              <a:buFont typeface="Arial"/>
              <a:buChar char="●"/>
            </a:pPr>
            <a:r>
              <a:rPr lang="en-US" sz="1600">
                <a:solidFill>
                  <a:srgbClr val="404040"/>
                </a:solidFill>
              </a:rPr>
              <a:t>Integrate with 3rd party apis (with business justification)</a:t>
            </a:r>
          </a:p>
          <a:p>
            <a:pPr marL="914400" marR="0" lvl="0" indent="-330200" algn="l" rtl="0">
              <a:spcBef>
                <a:spcPts val="0"/>
              </a:spcBef>
              <a:spcAft>
                <a:spcPts val="0"/>
              </a:spcAft>
              <a:buClr>
                <a:srgbClr val="404040"/>
              </a:buClr>
              <a:buSzPct val="100000"/>
              <a:buFont typeface="Arial"/>
              <a:buChar char="●"/>
            </a:pPr>
            <a:r>
              <a:rPr lang="en-US" sz="1600">
                <a:solidFill>
                  <a:srgbClr val="404040"/>
                </a:solidFill>
              </a:rPr>
              <a:t>Localize destination information for more accuracy</a:t>
            </a:r>
          </a:p>
          <a:p>
            <a:pPr marL="914400" marR="0" lvl="0" indent="-330200" algn="l" rtl="0">
              <a:spcBef>
                <a:spcPts val="0"/>
              </a:spcBef>
              <a:spcAft>
                <a:spcPts val="0"/>
              </a:spcAft>
              <a:buClr>
                <a:srgbClr val="404040"/>
              </a:buClr>
              <a:buSzPct val="100000"/>
              <a:buFont typeface="Arial"/>
              <a:buChar char="●"/>
            </a:pPr>
            <a:r>
              <a:rPr lang="en-US" sz="1600">
                <a:solidFill>
                  <a:srgbClr val="404040"/>
                </a:solidFill>
              </a:rPr>
              <a:t>Upcoming trip reminder</a:t>
            </a:r>
          </a:p>
        </p:txBody>
      </p:sp>
      <p:sp>
        <p:nvSpPr>
          <p:cNvPr id="106" name="Shape 106"/>
          <p:cNvSpPr txBox="1">
            <a:spLocks noGrp="1"/>
          </p:cNvSpPr>
          <p:nvPr>
            <p:ph type="title"/>
          </p:nvPr>
        </p:nvSpPr>
        <p:spPr>
          <a:xfrm>
            <a:off x="366713" y="57151"/>
            <a:ext cx="7329487" cy="685799"/>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899"/>
                </a:solidFill>
                <a:latin typeface="Arial"/>
                <a:ea typeface="Arial"/>
                <a:cs typeface="Arial"/>
                <a:sym typeface="Arial"/>
              </a:rPr>
              <a:t>How our idea is unique and how can we market it</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366716" y="857251"/>
            <a:ext cx="8485186" cy="399811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006899"/>
              </a:buClr>
              <a:buSzPct val="25000"/>
              <a:buFont typeface="Arial"/>
              <a:buNone/>
            </a:pPr>
            <a:r>
              <a:rPr lang="en-US" sz="2000" b="0" i="0" u="none" strike="noStrike" cap="none" baseline="0">
                <a:solidFill>
                  <a:srgbClr val="404040"/>
                </a:solidFill>
                <a:latin typeface="Arial"/>
                <a:ea typeface="Arial"/>
                <a:cs typeface="Arial"/>
                <a:sym typeface="Arial"/>
              </a:rPr>
              <a:t>Bluemix is a remarkable product.</a:t>
            </a:r>
          </a:p>
          <a:p>
            <a:pPr marL="0" marR="0" lvl="0" indent="0" algn="l" rtl="0">
              <a:spcBef>
                <a:spcPts val="600"/>
              </a:spcBef>
              <a:spcAft>
                <a:spcPts val="0"/>
              </a:spcAft>
              <a:buClr>
                <a:srgbClr val="006899"/>
              </a:buClr>
              <a:buFont typeface="Arial"/>
              <a:buNone/>
            </a:pPr>
            <a:endParaRPr sz="2000" b="0" i="0" u="none" strike="noStrike" cap="none" baseline="0">
              <a:solidFill>
                <a:srgbClr val="404040"/>
              </a:solidFill>
              <a:latin typeface="Arial"/>
              <a:ea typeface="Arial"/>
              <a:cs typeface="Arial"/>
              <a:sym typeface="Arial"/>
            </a:endParaRPr>
          </a:p>
          <a:p>
            <a:pPr marL="0" marR="0" lvl="0" indent="0" algn="l" rtl="0">
              <a:spcBef>
                <a:spcPts val="600"/>
              </a:spcBef>
              <a:spcAft>
                <a:spcPts val="0"/>
              </a:spcAft>
              <a:buClr>
                <a:srgbClr val="006899"/>
              </a:buClr>
              <a:buSzPct val="25000"/>
              <a:buFont typeface="Arial"/>
              <a:buNone/>
            </a:pPr>
            <a:r>
              <a:rPr lang="en-US" sz="2000" b="0" i="0" u="none" strike="noStrike" cap="none" baseline="0">
                <a:solidFill>
                  <a:srgbClr val="404040"/>
                </a:solidFill>
                <a:latin typeface="Arial"/>
                <a:ea typeface="Arial"/>
                <a:cs typeface="Arial"/>
                <a:sym typeface="Arial"/>
              </a:rPr>
              <a:t>The notable features include:</a:t>
            </a:r>
          </a:p>
          <a:p>
            <a:pPr marL="231775" marR="0" lvl="0" indent="-231775" algn="l" rtl="0">
              <a:spcBef>
                <a:spcPts val="600"/>
              </a:spcBef>
              <a:spcAft>
                <a:spcPts val="0"/>
              </a:spcAft>
              <a:buClr>
                <a:srgbClr val="006899"/>
              </a:buClr>
              <a:buSzPct val="100000"/>
              <a:buFont typeface="Arial"/>
              <a:buChar char="●"/>
            </a:pPr>
            <a:r>
              <a:rPr lang="en-US" sz="2000" b="0" i="0" u="none" strike="noStrike" cap="none" baseline="0">
                <a:solidFill>
                  <a:srgbClr val="404040"/>
                </a:solidFill>
                <a:latin typeface="Arial"/>
                <a:ea typeface="Arial"/>
                <a:cs typeface="Arial"/>
                <a:sym typeface="Arial"/>
              </a:rPr>
              <a:t>Scalability.</a:t>
            </a:r>
          </a:p>
          <a:p>
            <a:pPr marL="231775" marR="0" lvl="0" indent="-231775" algn="l" rtl="0">
              <a:spcBef>
                <a:spcPts val="600"/>
              </a:spcBef>
              <a:spcAft>
                <a:spcPts val="0"/>
              </a:spcAft>
              <a:buClr>
                <a:srgbClr val="006899"/>
              </a:buClr>
              <a:buSzPct val="100000"/>
              <a:buFont typeface="Arial"/>
              <a:buChar char="●"/>
            </a:pPr>
            <a:r>
              <a:rPr lang="en-US" sz="2000" b="0" i="0" u="none" strike="noStrike" cap="none" baseline="0">
                <a:solidFill>
                  <a:srgbClr val="404040"/>
                </a:solidFill>
                <a:latin typeface="Arial"/>
                <a:ea typeface="Arial"/>
                <a:cs typeface="Arial"/>
                <a:sym typeface="Arial"/>
              </a:rPr>
              <a:t>Flexibility.</a:t>
            </a:r>
          </a:p>
          <a:p>
            <a:pPr marL="231775" marR="0" lvl="0" indent="-231775" algn="l" rtl="0">
              <a:spcBef>
                <a:spcPts val="600"/>
              </a:spcBef>
              <a:spcAft>
                <a:spcPts val="0"/>
              </a:spcAft>
              <a:buClr>
                <a:srgbClr val="006899"/>
              </a:buClr>
              <a:buSzPct val="100000"/>
              <a:buFont typeface="Arial"/>
              <a:buChar char="●"/>
            </a:pPr>
            <a:r>
              <a:rPr lang="en-US" sz="2000" b="0" i="0" u="none" strike="noStrike" cap="none" baseline="0">
                <a:solidFill>
                  <a:srgbClr val="404040"/>
                </a:solidFill>
                <a:latin typeface="Arial"/>
                <a:ea typeface="Arial"/>
                <a:cs typeface="Arial"/>
                <a:sym typeface="Arial"/>
              </a:rPr>
              <a:t>Multi platform support.</a:t>
            </a:r>
          </a:p>
          <a:p>
            <a:pPr marL="231775" marR="0" lvl="0" indent="-231775" algn="l" rtl="0">
              <a:spcBef>
                <a:spcPts val="600"/>
              </a:spcBef>
              <a:spcAft>
                <a:spcPts val="0"/>
              </a:spcAft>
              <a:buClr>
                <a:srgbClr val="006899"/>
              </a:buClr>
              <a:buSzPct val="100000"/>
              <a:buFont typeface="Arial"/>
              <a:buChar char="●"/>
            </a:pPr>
            <a:r>
              <a:rPr lang="en-US" sz="2000" b="0" i="0" u="none" strike="noStrike" cap="none" baseline="0">
                <a:solidFill>
                  <a:srgbClr val="404040"/>
                </a:solidFill>
                <a:latin typeface="Arial"/>
                <a:ea typeface="Arial"/>
                <a:cs typeface="Arial"/>
                <a:sym typeface="Arial"/>
              </a:rPr>
              <a:t>Progressive development approach.</a:t>
            </a:r>
          </a:p>
          <a:p>
            <a:pPr marL="231775" marR="0" lvl="0" indent="-231775" algn="l" rtl="0">
              <a:spcBef>
                <a:spcPts val="600"/>
              </a:spcBef>
              <a:spcAft>
                <a:spcPts val="0"/>
              </a:spcAft>
              <a:buClr>
                <a:srgbClr val="006899"/>
              </a:buClr>
              <a:buSzPct val="100000"/>
              <a:buFont typeface="Arial"/>
              <a:buChar char="●"/>
            </a:pPr>
            <a:r>
              <a:rPr lang="en-US" sz="2000" b="0" i="0" u="none" strike="noStrike" cap="none" baseline="0">
                <a:solidFill>
                  <a:srgbClr val="404040"/>
                </a:solidFill>
                <a:latin typeface="Arial"/>
                <a:ea typeface="Arial"/>
                <a:cs typeface="Arial"/>
                <a:sym typeface="Arial"/>
              </a:rPr>
              <a:t>Efficient devops services.</a:t>
            </a:r>
          </a:p>
          <a:p>
            <a:pPr marL="231775" marR="0" lvl="0" indent="-231775" algn="l" rtl="0">
              <a:spcBef>
                <a:spcPts val="600"/>
              </a:spcBef>
              <a:spcAft>
                <a:spcPts val="0"/>
              </a:spcAft>
              <a:buClr>
                <a:srgbClr val="006899"/>
              </a:buClr>
              <a:buSzPct val="100000"/>
              <a:buFont typeface="Arial"/>
              <a:buChar char="●"/>
            </a:pPr>
            <a:r>
              <a:rPr lang="en-US" sz="2000" b="0" i="0" u="none" strike="noStrike" cap="none" baseline="0">
                <a:solidFill>
                  <a:srgbClr val="404040"/>
                </a:solidFill>
                <a:latin typeface="Arial"/>
                <a:ea typeface="Arial"/>
                <a:cs typeface="Arial"/>
                <a:sym typeface="Arial"/>
              </a:rPr>
              <a:t>Collaborative development.</a:t>
            </a:r>
          </a:p>
          <a:p>
            <a:pPr marL="0" marR="0" lvl="0" indent="0" algn="l" rtl="0">
              <a:spcBef>
                <a:spcPts val="600"/>
              </a:spcBef>
              <a:spcAft>
                <a:spcPts val="0"/>
              </a:spcAft>
              <a:buClr>
                <a:srgbClr val="006899"/>
              </a:buClr>
              <a:buFont typeface="Arial"/>
              <a:buNone/>
            </a:pPr>
            <a:endParaRPr sz="2000" b="0" i="0" u="none" strike="noStrike" cap="none" baseline="0">
              <a:solidFill>
                <a:srgbClr val="404040"/>
              </a:solidFill>
              <a:latin typeface="Arial"/>
              <a:ea typeface="Arial"/>
              <a:cs typeface="Arial"/>
              <a:sym typeface="Arial"/>
            </a:endParaRPr>
          </a:p>
        </p:txBody>
      </p:sp>
      <p:sp>
        <p:nvSpPr>
          <p:cNvPr id="112" name="Shape 112"/>
          <p:cNvSpPr txBox="1">
            <a:spLocks noGrp="1"/>
          </p:cNvSpPr>
          <p:nvPr>
            <p:ph type="title"/>
          </p:nvPr>
        </p:nvSpPr>
        <p:spPr>
          <a:xfrm>
            <a:off x="366713" y="57151"/>
            <a:ext cx="7329487" cy="685799"/>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US" sz="2800" b="1" i="0" u="none" strike="noStrike" cap="none" baseline="0">
                <a:solidFill>
                  <a:srgbClr val="006899"/>
                </a:solidFill>
                <a:latin typeface="Arial"/>
                <a:ea typeface="Arial"/>
                <a:cs typeface="Arial"/>
                <a:sym typeface="Arial"/>
              </a:rPr>
              <a:t>Bluemix product experience</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167211" y="698270"/>
            <a:ext cx="8976789" cy="4073235"/>
          </a:xfrm>
          <a:prstGeom prst="rect">
            <a:avLst/>
          </a:prstGeom>
          <a:noFill/>
          <a:ln>
            <a:noFill/>
          </a:ln>
        </p:spPr>
        <p:txBody>
          <a:bodyPr lIns="91425" tIns="45700" rIns="91425" bIns="45700" anchor="t" anchorCtr="0">
            <a:noAutofit/>
          </a:bodyPr>
          <a:lstStyle/>
          <a:p>
            <a:pPr marL="0" indent="0">
              <a:buNone/>
            </a:pPr>
            <a:r>
              <a:rPr lang="en-US" b="1" u="sng" dirty="0" smtClean="0"/>
              <a:t>Installing Eclipse and the Rational Team Concert plug-in</a:t>
            </a:r>
          </a:p>
          <a:p>
            <a:pPr marL="469900" lvl="0" indent="-342900">
              <a:buFont typeface="+mj-lt"/>
              <a:buAutoNum type="arabicPeriod"/>
            </a:pPr>
            <a:r>
              <a:rPr lang="en-US" sz="1200" dirty="0" smtClean="0"/>
              <a:t>Rational Team Concert requires Eclipse 4.3.2. If you don't have Eclipse 4.3.2, download and install </a:t>
            </a:r>
            <a:r>
              <a:rPr lang="en-US" sz="1200" dirty="0" smtClean="0">
                <a:hlinkClick r:id="rId3"/>
              </a:rPr>
              <a:t>Eclipse 4.3.2</a:t>
            </a:r>
            <a:r>
              <a:rPr lang="en-US" sz="1200" dirty="0" smtClean="0"/>
              <a:t> from Eclipse.org.</a:t>
            </a:r>
          </a:p>
          <a:p>
            <a:pPr marL="469900" lvl="0" indent="-342900">
              <a:buFont typeface="+mj-lt"/>
              <a:buAutoNum type="arabicPeriod"/>
            </a:pPr>
            <a:r>
              <a:rPr lang="en-US" sz="1200" dirty="0" smtClean="0"/>
              <a:t>In </a:t>
            </a:r>
            <a:r>
              <a:rPr lang="en-US" sz="1200" dirty="0"/>
              <a:t>Eclipse, go to </a:t>
            </a:r>
            <a:r>
              <a:rPr lang="en-US" sz="1200" b="1" dirty="0"/>
              <a:t>Help &gt; Install New Software</a:t>
            </a:r>
            <a:endParaRPr lang="en-US" sz="1200" dirty="0"/>
          </a:p>
          <a:p>
            <a:pPr marL="469900" lvl="0" indent="-342900">
              <a:buFont typeface="+mj-lt"/>
              <a:buAutoNum type="arabicPeriod"/>
            </a:pPr>
            <a:r>
              <a:rPr lang="en-US" sz="1200" dirty="0"/>
              <a:t>In the </a:t>
            </a:r>
            <a:r>
              <a:rPr lang="en-US" sz="1200" b="1" dirty="0"/>
              <a:t>Install</a:t>
            </a:r>
            <a:r>
              <a:rPr lang="en-US" sz="1200" dirty="0"/>
              <a:t> window, complete the following steps:</a:t>
            </a:r>
          </a:p>
          <a:p>
            <a:pPr lvl="1"/>
            <a:r>
              <a:rPr lang="en-US" sz="1200" dirty="0"/>
              <a:t>In the </a:t>
            </a:r>
            <a:r>
              <a:rPr lang="en-US" sz="1200" b="1" dirty="0"/>
              <a:t>Work with</a:t>
            </a:r>
            <a:r>
              <a:rPr lang="en-US" sz="1200" dirty="0"/>
              <a:t> field, enter </a:t>
            </a:r>
            <a:r>
              <a:rPr lang="en-US" sz="1200" u="sng" dirty="0">
                <a:solidFill>
                  <a:srgbClr val="0070C0"/>
                </a:solidFill>
              </a:rPr>
              <a:t>https://</a:t>
            </a:r>
            <a:r>
              <a:rPr lang="en-US" sz="1200" u="sng" dirty="0" smtClean="0">
                <a:solidFill>
                  <a:srgbClr val="0070C0"/>
                </a:solidFill>
              </a:rPr>
              <a:t>jazz.net/downloads/rational-team-concert/5.0/5.0/p2</a:t>
            </a:r>
            <a:endParaRPr lang="en-US" sz="1200" u="sng" dirty="0">
              <a:solidFill>
                <a:srgbClr val="0070C0"/>
              </a:solidFill>
            </a:endParaRPr>
          </a:p>
          <a:p>
            <a:pPr lvl="1"/>
            <a:r>
              <a:rPr lang="en-US" sz="1200" dirty="0"/>
              <a:t>Press </a:t>
            </a:r>
            <a:r>
              <a:rPr lang="en-US" sz="1200" b="1" dirty="0"/>
              <a:t>Enter</a:t>
            </a:r>
            <a:r>
              <a:rPr lang="en-US" sz="1200" dirty="0"/>
              <a:t> to load the contents of the update site.</a:t>
            </a:r>
          </a:p>
          <a:p>
            <a:pPr lvl="1"/>
            <a:r>
              <a:rPr lang="en-US" sz="1200" dirty="0"/>
              <a:t>Select the </a:t>
            </a:r>
            <a:r>
              <a:rPr lang="en-US" sz="1200" b="1" dirty="0"/>
              <a:t>Rational Team Concert Client Feature</a:t>
            </a:r>
            <a:r>
              <a:rPr lang="en-US" sz="1200" dirty="0"/>
              <a:t> check box.</a:t>
            </a:r>
          </a:p>
          <a:p>
            <a:pPr lvl="1"/>
            <a:r>
              <a:rPr lang="en-US" sz="1200" dirty="0"/>
              <a:t>Select the </a:t>
            </a:r>
            <a:r>
              <a:rPr lang="en-US" sz="1200" b="1" dirty="0"/>
              <a:t>Group items by category</a:t>
            </a:r>
            <a:r>
              <a:rPr lang="en-US" sz="1200" dirty="0"/>
              <a:t> check box</a:t>
            </a:r>
          </a:p>
          <a:p>
            <a:pPr lvl="1"/>
            <a:r>
              <a:rPr lang="en-US" sz="1200" dirty="0"/>
              <a:t>Click </a:t>
            </a:r>
            <a:r>
              <a:rPr lang="en-US" sz="1200" b="1" dirty="0"/>
              <a:t>Next</a:t>
            </a:r>
            <a:r>
              <a:rPr lang="en-US" sz="1200" dirty="0"/>
              <a:t>.</a:t>
            </a:r>
          </a:p>
          <a:p>
            <a:pPr marL="469900" lvl="0" indent="-342900">
              <a:buFont typeface="+mj-lt"/>
              <a:buAutoNum type="arabicPeriod"/>
            </a:pPr>
            <a:r>
              <a:rPr lang="en-US" sz="1200" dirty="0"/>
              <a:t>Click on </a:t>
            </a:r>
            <a:r>
              <a:rPr lang="en-US" sz="1200" b="1" dirty="0"/>
              <a:t>Next</a:t>
            </a:r>
            <a:r>
              <a:rPr lang="en-US" sz="1200" dirty="0"/>
              <a:t>. Review the license terms and if you agree to the terms, accept them.</a:t>
            </a:r>
          </a:p>
          <a:p>
            <a:pPr marL="469900" lvl="0" indent="-342900">
              <a:buFont typeface="+mj-lt"/>
              <a:buAutoNum type="arabicPeriod"/>
            </a:pPr>
            <a:r>
              <a:rPr lang="en-US" sz="1200" dirty="0"/>
              <a:t>Click </a:t>
            </a:r>
            <a:r>
              <a:rPr lang="en-US" sz="1200" b="1" dirty="0"/>
              <a:t>Finish</a:t>
            </a:r>
            <a:r>
              <a:rPr lang="en-US" sz="1200" dirty="0"/>
              <a:t> to install the plug-in.</a:t>
            </a:r>
          </a:p>
          <a:p>
            <a:pPr marL="469900" lvl="0" indent="-342900">
              <a:buFont typeface="+mj-lt"/>
              <a:buAutoNum type="arabicPeriod"/>
            </a:pPr>
            <a:r>
              <a:rPr lang="en-US" sz="1200" dirty="0"/>
              <a:t>If you receive a security warning message, click </a:t>
            </a:r>
            <a:r>
              <a:rPr lang="en-US" sz="1200" b="1" dirty="0"/>
              <a:t>OK</a:t>
            </a:r>
            <a:r>
              <a:rPr lang="en-US" sz="1200" dirty="0"/>
              <a:t>.</a:t>
            </a:r>
          </a:p>
          <a:p>
            <a:pPr marL="469900" lvl="0" indent="-342900">
              <a:buFont typeface="+mj-lt"/>
              <a:buAutoNum type="arabicPeriod"/>
            </a:pPr>
            <a:r>
              <a:rPr lang="en-US" sz="1200" dirty="0"/>
              <a:t>If you are required to restart Eclipse, click </a:t>
            </a:r>
            <a:r>
              <a:rPr lang="en-US" sz="1200" b="1" dirty="0" smtClean="0"/>
              <a:t>Yes</a:t>
            </a:r>
            <a:r>
              <a:rPr lang="en-US" sz="1200" dirty="0" smtClean="0"/>
              <a:t>.</a:t>
            </a:r>
          </a:p>
          <a:p>
            <a:pPr marL="127000" lvl="0" indent="0">
              <a:buNone/>
            </a:pPr>
            <a:r>
              <a:rPr lang="en-US" sz="1200" dirty="0"/>
              <a:t>	</a:t>
            </a:r>
            <a:r>
              <a:rPr lang="en-US" sz="1200" dirty="0" smtClean="0"/>
              <a:t>					</a:t>
            </a:r>
          </a:p>
          <a:p>
            <a:pPr marL="127000" lvl="0" indent="0">
              <a:buNone/>
            </a:pPr>
            <a:r>
              <a:rPr lang="en-US" sz="1200" i="1" dirty="0" smtClean="0"/>
              <a:t>Continued..</a:t>
            </a:r>
            <a:endParaRPr lang="en-US" sz="1200" i="1" dirty="0"/>
          </a:p>
          <a:p>
            <a:pPr marL="0" marR="0" lvl="0" indent="0" algn="l" rtl="0">
              <a:spcBef>
                <a:spcPts val="600"/>
              </a:spcBef>
              <a:spcAft>
                <a:spcPts val="0"/>
              </a:spcAft>
              <a:buClr>
                <a:srgbClr val="006899"/>
              </a:buClr>
              <a:buFont typeface="Arial"/>
              <a:buNone/>
            </a:pPr>
            <a:endParaRPr b="0" i="0" u="none" strike="noStrike" cap="none" baseline="0" dirty="0">
              <a:solidFill>
                <a:srgbClr val="404040"/>
              </a:solidFill>
              <a:latin typeface="Arial"/>
              <a:ea typeface="Arial"/>
              <a:cs typeface="Arial"/>
              <a:sym typeface="Arial"/>
            </a:endParaRPr>
          </a:p>
        </p:txBody>
      </p:sp>
      <p:sp>
        <p:nvSpPr>
          <p:cNvPr id="112" name="Shape 112"/>
          <p:cNvSpPr txBox="1">
            <a:spLocks noGrp="1"/>
          </p:cNvSpPr>
          <p:nvPr>
            <p:ph type="title"/>
          </p:nvPr>
        </p:nvSpPr>
        <p:spPr>
          <a:xfrm>
            <a:off x="167211" y="0"/>
            <a:ext cx="7329487" cy="483176"/>
          </a:xfrm>
          <a:prstGeom prst="rect">
            <a:avLst/>
          </a:prstGeom>
          <a:noFill/>
          <a:ln>
            <a:noFill/>
          </a:ln>
        </p:spPr>
        <p:txBody>
          <a:bodyPr lIns="91425" tIns="45700" rIns="91425" bIns="45700" anchor="ctr" anchorCtr="0">
            <a:noAutofit/>
          </a:bodyPr>
          <a:lstStyle/>
          <a:p>
            <a:r>
              <a:rPr lang="en-US" sz="2800" b="1" dirty="0">
                <a:solidFill>
                  <a:schemeClr val="accent1">
                    <a:lumMod val="75000"/>
                  </a:schemeClr>
                </a:solidFill>
              </a:rPr>
              <a:t>Working with Rational Team Concert</a:t>
            </a:r>
          </a:p>
        </p:txBody>
      </p:sp>
    </p:spTree>
    <p:extLst>
      <p:ext uri="{BB962C8B-B14F-4D97-AF65-F5344CB8AC3E}">
        <p14:creationId xmlns:p14="http://schemas.microsoft.com/office/powerpoint/2010/main" val="348148422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Persistent Presentation Template- 11March 2013 vF">
  <a:themeElements>
    <a:clrScheme name="Persistent">
      <a:dk1>
        <a:srgbClr val="000000"/>
      </a:dk1>
      <a:lt1>
        <a:srgbClr val="FFFFFF"/>
      </a:lt1>
      <a:dk2>
        <a:srgbClr val="404040"/>
      </a:dk2>
      <a:lt2>
        <a:srgbClr val="9DDCF9"/>
      </a:lt2>
      <a:accent1>
        <a:srgbClr val="006899"/>
      </a:accent1>
      <a:accent2>
        <a:srgbClr val="F37021"/>
      </a:accent2>
      <a:accent3>
        <a:srgbClr val="8DC63F"/>
      </a:accent3>
      <a:accent4>
        <a:srgbClr val="7F7F7F"/>
      </a:accent4>
      <a:accent5>
        <a:srgbClr val="A6A6A6"/>
      </a:accent5>
      <a:accent6>
        <a:srgbClr val="FFD87D"/>
      </a:accent6>
      <a:hlink>
        <a:srgbClr val="0068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785</Words>
  <Application>Microsoft Office PowerPoint</Application>
  <PresentationFormat>On-screen Show (16:9)</PresentationFormat>
  <Paragraphs>129</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Persistent Presentation Template- 11March 2013 vF</vt:lpstr>
      <vt:lpstr>Bluemix Hackathon</vt:lpstr>
      <vt:lpstr>Business Requirement and solution</vt:lpstr>
      <vt:lpstr>Initial scope</vt:lpstr>
      <vt:lpstr>Use cases</vt:lpstr>
      <vt:lpstr>   Block diagram</vt:lpstr>
      <vt:lpstr>Technologies used</vt:lpstr>
      <vt:lpstr>How our idea is unique and how can we market it</vt:lpstr>
      <vt:lpstr>Bluemix product experience</vt:lpstr>
      <vt:lpstr>Working with Rational Team Concert</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Bluemix HackathonTravelpedia</dc:title>
  <dc:creator>Mayur Mahale</dc:creator>
  <cp:lastModifiedBy>Mayur Mahale</cp:lastModifiedBy>
  <cp:revision>11</cp:revision>
  <dcterms:modified xsi:type="dcterms:W3CDTF">2016-02-05T13:35:38Z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versly.content.uuid">
    <vt:lpwstr>b1fedd38-f176-4a5a-ae99-a1066a03e5c3</vt:lpwstr>
  </property>
  <property fmtid="{D5CDD505-2E9C-101B-9397-08002B2CF9AE}" pid="3" name="com.versly.space.uuid">
    <vt:lpwstr>b1fedd38-f176-4a5a-ae99-a1066a03e5c3</vt:lpwstr>
  </property>
  <property fmtid="{D5CDD505-2E9C-101B-9397-08002B2CF9AE}" pid="4" name="com.versly.content.version">
    <vt:lpwstr>1</vt:lpwstr>
  </property>
  <property fmtid="{D5CDD505-2E9C-101B-9397-08002B2CF9AE}" pid="5" name="assetId">
    <vt:lpwstr>0</vt:lpwstr>
  </property>
  <property fmtid="{D5CDD505-2E9C-101B-9397-08002B2CF9AE}" pid="6" name="repositoryId">
    <vt:lpwstr>24511058</vt:lpwstr>
  </property>
</Properties>
</file>