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1/29/24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5558-EAEC-D03D-5703-FE727BEB4ACE}"/>
              </a:ext>
            </a:extLst>
          </p:cNvPr>
          <p:cNvSpPr>
            <a:spLocks noGrp="1"/>
          </p:cNvSpPr>
          <p:nvPr>
            <p:ph type="ctrTitle"/>
          </p:nvPr>
        </p:nvSpPr>
        <p:spPr>
          <a:xfrm>
            <a:off x="4974337" y="1265314"/>
            <a:ext cx="4299666" cy="3249131"/>
          </a:xfrm>
        </p:spPr>
        <p:txBody>
          <a:bodyPr>
            <a:normAutofit/>
          </a:bodyPr>
          <a:lstStyle/>
          <a:p>
            <a:pPr algn="l"/>
            <a:r>
              <a:rPr lang="en-US" dirty="0"/>
              <a:t>Database Management Tools</a:t>
            </a:r>
          </a:p>
        </p:txBody>
      </p:sp>
      <p:sp>
        <p:nvSpPr>
          <p:cNvPr id="3" name="Subtitle 2">
            <a:extLst>
              <a:ext uri="{FF2B5EF4-FFF2-40B4-BE49-F238E27FC236}">
                <a16:creationId xmlns:a16="http://schemas.microsoft.com/office/drawing/2014/main" id="{C1CBDC19-FCF1-C5A0-E2A4-A903D02996C6}"/>
              </a:ext>
            </a:extLst>
          </p:cNvPr>
          <p:cNvSpPr>
            <a:spLocks noGrp="1"/>
          </p:cNvSpPr>
          <p:nvPr>
            <p:ph type="subTitle" idx="1"/>
          </p:nvPr>
        </p:nvSpPr>
        <p:spPr>
          <a:xfrm>
            <a:off x="4974336" y="4514446"/>
            <a:ext cx="4299666" cy="871042"/>
          </a:xfrm>
        </p:spPr>
        <p:txBody>
          <a:bodyPr>
            <a:normAutofit/>
          </a:bodyPr>
          <a:lstStyle/>
          <a:p>
            <a:pPr algn="l"/>
            <a:r>
              <a:rPr lang="en-US" dirty="0"/>
              <a:t>By: Mayur </a:t>
            </a:r>
            <a:r>
              <a:rPr lang="en-US" dirty="0" err="1"/>
              <a:t>Tikar</a:t>
            </a:r>
            <a:r>
              <a:rPr lang="en-US"/>
              <a:t> (Data Analyst)</a:t>
            </a:r>
          </a:p>
          <a:p>
            <a:pPr algn="l"/>
            <a:r>
              <a:rPr lang="en-US"/>
              <a:t>Company: DataSpace</a:t>
            </a: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Database">
            <a:extLst>
              <a:ext uri="{FF2B5EF4-FFF2-40B4-BE49-F238E27FC236}">
                <a16:creationId xmlns:a16="http://schemas.microsoft.com/office/drawing/2014/main" id="{FDE66CE1-D4EB-CFD6-7AD7-D7A023120E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57600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D5891367-6F1A-D970-822A-8F63C7C276B4}"/>
              </a:ext>
            </a:extLst>
          </p:cNvPr>
          <p:cNvPicPr>
            <a:picLocks noChangeAspect="1"/>
          </p:cNvPicPr>
          <p:nvPr/>
        </p:nvPicPr>
        <p:blipFill rotWithShape="1">
          <a:blip r:embed="rId2"/>
          <a:srcRect l="6119" t="5920" r="2692" b="6006"/>
          <a:stretch/>
        </p:blipFill>
        <p:spPr>
          <a:xfrm>
            <a:off x="329373" y="1834621"/>
            <a:ext cx="9292590" cy="4709661"/>
          </a:xfrm>
          <a:prstGeom prst="rect">
            <a:avLst/>
          </a:prstGeom>
        </p:spPr>
      </p:pic>
      <p:sp>
        <p:nvSpPr>
          <p:cNvPr id="3" name="Content Placeholder 2">
            <a:extLst>
              <a:ext uri="{FF2B5EF4-FFF2-40B4-BE49-F238E27FC236}">
                <a16:creationId xmlns:a16="http://schemas.microsoft.com/office/drawing/2014/main" id="{67CAD204-6A81-C4FD-3C78-E9706AECB4F7}"/>
              </a:ext>
            </a:extLst>
          </p:cNvPr>
          <p:cNvSpPr>
            <a:spLocks noGrp="1"/>
          </p:cNvSpPr>
          <p:nvPr>
            <p:ph idx="1"/>
          </p:nvPr>
        </p:nvSpPr>
        <p:spPr>
          <a:xfrm>
            <a:off x="677334" y="1237154"/>
            <a:ext cx="8596668" cy="584200"/>
          </a:xfrm>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Tableau is visual analytics platform </a:t>
            </a:r>
            <a:r>
              <a:rPr lang="en-GB" sz="1800" dirty="0">
                <a:effectLst/>
                <a:latin typeface="Calibri" panose="020F0502020204030204" pitchFamily="34" charset="0"/>
                <a:ea typeface="Calibri" panose="020F0502020204030204" pitchFamily="34" charset="0"/>
                <a:cs typeface="Calibri" panose="020F0502020204030204" pitchFamily="34" charset="0"/>
              </a:rPr>
              <a:t>to explore and manage data, to perform analysis and discover trends and patterns, share insights and make data-driven decisions</a:t>
            </a:r>
            <a:r>
              <a:rPr lang="en-GB" sz="1800" dirty="0">
                <a:latin typeface="Calibri" panose="020F0502020204030204" pitchFamily="34" charset="0"/>
                <a:ea typeface="Calibri" panose="020F0502020204030204" pitchFamily="34" charset="0"/>
                <a:cs typeface="Calibri" panose="020F0502020204030204" pitchFamily="34"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descr="A close-up of a logo&#10;&#10;Description automatically generated">
            <a:extLst>
              <a:ext uri="{FF2B5EF4-FFF2-40B4-BE49-F238E27FC236}">
                <a16:creationId xmlns:a16="http://schemas.microsoft.com/office/drawing/2014/main" id="{CB859CDF-E30C-3E8A-FE42-A79CE21502DD}"/>
              </a:ext>
            </a:extLst>
          </p:cNvPr>
          <p:cNvPicPr>
            <a:picLocks noChangeAspect="1"/>
          </p:cNvPicPr>
          <p:nvPr/>
        </p:nvPicPr>
        <p:blipFill>
          <a:blip r:embed="rId3"/>
          <a:stretch>
            <a:fillRect/>
          </a:stretch>
        </p:blipFill>
        <p:spPr>
          <a:xfrm>
            <a:off x="677334" y="313718"/>
            <a:ext cx="2159000" cy="584200"/>
          </a:xfrm>
          <a:prstGeom prst="rect">
            <a:avLst/>
          </a:prstGeom>
        </p:spPr>
      </p:pic>
    </p:spTree>
    <p:extLst>
      <p:ext uri="{BB962C8B-B14F-4D97-AF65-F5344CB8AC3E}">
        <p14:creationId xmlns:p14="http://schemas.microsoft.com/office/powerpoint/2010/main" val="309013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C7CD-D59E-DD4C-785B-AA9578E000A3}"/>
              </a:ext>
            </a:extLst>
          </p:cNvPr>
          <p:cNvSpPr>
            <a:spLocks noGrp="1"/>
          </p:cNvSpPr>
          <p:nvPr>
            <p:ph type="title"/>
          </p:nvPr>
        </p:nvSpPr>
        <p:spPr>
          <a:xfrm>
            <a:off x="677334" y="609600"/>
            <a:ext cx="8596668" cy="750570"/>
          </a:xfrm>
        </p:spPr>
        <p:txBody>
          <a:bodyPr/>
          <a:lstStyle/>
          <a:p>
            <a:r>
              <a:rPr lang="en-US" dirty="0"/>
              <a:t>Databases and SQL</a:t>
            </a:r>
          </a:p>
        </p:txBody>
      </p:sp>
      <p:sp>
        <p:nvSpPr>
          <p:cNvPr id="3" name="Content Placeholder 2">
            <a:extLst>
              <a:ext uri="{FF2B5EF4-FFF2-40B4-BE49-F238E27FC236}">
                <a16:creationId xmlns:a16="http://schemas.microsoft.com/office/drawing/2014/main" id="{FB64D8BF-5EB7-499F-E713-D7DBA4203639}"/>
              </a:ext>
            </a:extLst>
          </p:cNvPr>
          <p:cNvSpPr>
            <a:spLocks noGrp="1"/>
          </p:cNvSpPr>
          <p:nvPr>
            <p:ph idx="1"/>
          </p:nvPr>
        </p:nvSpPr>
        <p:spPr>
          <a:xfrm>
            <a:off x="677334" y="1360170"/>
            <a:ext cx="4686300" cy="5223510"/>
          </a:xfrm>
        </p:spPr>
        <p:txBody>
          <a:bodyPr>
            <a:normAutofit/>
          </a:bodyPr>
          <a:lstStyle/>
          <a:p>
            <a:r>
              <a:rPr lang="en-US" dirty="0"/>
              <a:t>Databases are organised, structured files that store information. These database has Fields as columns and Records as rows.</a:t>
            </a:r>
          </a:p>
          <a:p>
            <a:r>
              <a:rPr lang="en-US" dirty="0"/>
              <a:t>Structured Query Language (SQL) is a programming language for storing and processing information in a relational database.</a:t>
            </a:r>
          </a:p>
          <a:p>
            <a:r>
              <a:rPr lang="en-US" dirty="0"/>
              <a:t>A relational database stores information in tabular form, with rows and columns representing different data attributes and the various relationships between data values.</a:t>
            </a:r>
          </a:p>
          <a:p>
            <a:r>
              <a:rPr lang="en-US" dirty="0"/>
              <a:t>SQL statements are used to store, update, remove, search, and retrieve information from the database.</a:t>
            </a:r>
          </a:p>
        </p:txBody>
      </p:sp>
      <p:pic>
        <p:nvPicPr>
          <p:cNvPr id="12" name="Picture 11" descr="A screenshot of a computer&#10;&#10;Description automatically generated">
            <a:extLst>
              <a:ext uri="{FF2B5EF4-FFF2-40B4-BE49-F238E27FC236}">
                <a16:creationId xmlns:a16="http://schemas.microsoft.com/office/drawing/2014/main" id="{EEEC5605-F7FE-D7A1-4942-0D35E3FC9416}"/>
              </a:ext>
            </a:extLst>
          </p:cNvPr>
          <p:cNvPicPr>
            <a:picLocks noChangeAspect="1"/>
          </p:cNvPicPr>
          <p:nvPr/>
        </p:nvPicPr>
        <p:blipFill>
          <a:blip r:embed="rId2"/>
          <a:stretch>
            <a:fillRect/>
          </a:stretch>
        </p:blipFill>
        <p:spPr>
          <a:xfrm>
            <a:off x="5363633" y="1325880"/>
            <a:ext cx="5554013" cy="5257800"/>
          </a:xfrm>
          <a:prstGeom prst="rect">
            <a:avLst/>
          </a:prstGeom>
        </p:spPr>
      </p:pic>
      <p:pic>
        <p:nvPicPr>
          <p:cNvPr id="14" name="Graphic 13">
            <a:extLst>
              <a:ext uri="{FF2B5EF4-FFF2-40B4-BE49-F238E27FC236}">
                <a16:creationId xmlns:a16="http://schemas.microsoft.com/office/drawing/2014/main" id="{CA2414F4-D73D-3C49-4EE9-93254878E1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63632" y="274320"/>
            <a:ext cx="2476692" cy="1651128"/>
          </a:xfrm>
          <a:prstGeom prst="rect">
            <a:avLst/>
          </a:prstGeom>
        </p:spPr>
      </p:pic>
    </p:spTree>
    <p:extLst>
      <p:ext uri="{BB962C8B-B14F-4D97-AF65-F5344CB8AC3E}">
        <p14:creationId xmlns:p14="http://schemas.microsoft.com/office/powerpoint/2010/main" val="72728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logo&#10;&#10;Description automatically generated">
            <a:extLst>
              <a:ext uri="{FF2B5EF4-FFF2-40B4-BE49-F238E27FC236}">
                <a16:creationId xmlns:a16="http://schemas.microsoft.com/office/drawing/2014/main" id="{BFB07DFD-5414-4DC7-4436-B0738D4D9905}"/>
              </a:ext>
            </a:extLst>
          </p:cNvPr>
          <p:cNvPicPr>
            <a:picLocks noChangeAspect="1"/>
          </p:cNvPicPr>
          <p:nvPr/>
        </p:nvPicPr>
        <p:blipFill>
          <a:blip r:embed="rId2"/>
          <a:stretch>
            <a:fillRect/>
          </a:stretch>
        </p:blipFill>
        <p:spPr>
          <a:xfrm>
            <a:off x="642982" y="628969"/>
            <a:ext cx="4550032" cy="1531620"/>
          </a:xfrm>
          <a:prstGeom prst="rect">
            <a:avLst/>
          </a:prstGeom>
        </p:spPr>
      </p:pic>
      <p:pic>
        <p:nvPicPr>
          <p:cNvPr id="13" name="Picture 12" descr="A person presenting a diagram&#10;&#10;Description automatically generated">
            <a:extLst>
              <a:ext uri="{FF2B5EF4-FFF2-40B4-BE49-F238E27FC236}">
                <a16:creationId xmlns:a16="http://schemas.microsoft.com/office/drawing/2014/main" id="{95A911CD-1FD2-1062-8F77-7BA772716C5F}"/>
              </a:ext>
            </a:extLst>
          </p:cNvPr>
          <p:cNvPicPr>
            <a:picLocks noChangeAspect="1"/>
          </p:cNvPicPr>
          <p:nvPr/>
        </p:nvPicPr>
        <p:blipFill>
          <a:blip r:embed="rId3"/>
          <a:stretch>
            <a:fillRect/>
          </a:stretch>
        </p:blipFill>
        <p:spPr>
          <a:xfrm>
            <a:off x="642982" y="2160589"/>
            <a:ext cx="8066678" cy="4235006"/>
          </a:xfrm>
          <a:prstGeom prst="rect">
            <a:avLst/>
          </a:prstGeom>
        </p:spPr>
      </p:pic>
    </p:spTree>
    <p:extLst>
      <p:ext uri="{BB962C8B-B14F-4D97-AF65-F5344CB8AC3E}">
        <p14:creationId xmlns:p14="http://schemas.microsoft.com/office/powerpoint/2010/main" val="14453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D401-74AE-CE98-90C5-E5D837022BEE}"/>
              </a:ext>
            </a:extLst>
          </p:cNvPr>
          <p:cNvSpPr>
            <a:spLocks noGrp="1"/>
          </p:cNvSpPr>
          <p:nvPr>
            <p:ph type="title"/>
          </p:nvPr>
        </p:nvSpPr>
        <p:spPr/>
        <p:txBody>
          <a:bodyPr/>
          <a:lstStyle/>
          <a:p>
            <a:r>
              <a:rPr lang="en-US"/>
              <a:t>Data Lifecycle</a:t>
            </a:r>
          </a:p>
        </p:txBody>
      </p:sp>
      <p:sp>
        <p:nvSpPr>
          <p:cNvPr id="4" name="Rounded Rectangle 3">
            <a:extLst>
              <a:ext uri="{FF2B5EF4-FFF2-40B4-BE49-F238E27FC236}">
                <a16:creationId xmlns:a16="http://schemas.microsoft.com/office/drawing/2014/main" id="{97CD5E20-D0A7-5F45-85A5-7ED36E56FC7A}"/>
              </a:ext>
            </a:extLst>
          </p:cNvPr>
          <p:cNvSpPr/>
          <p:nvPr/>
        </p:nvSpPr>
        <p:spPr>
          <a:xfrm>
            <a:off x="3714490" y="1930400"/>
            <a:ext cx="2163234" cy="10321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Creation</a:t>
            </a:r>
          </a:p>
          <a:p>
            <a:pPr algn="ctr"/>
            <a:r>
              <a:rPr lang="en-US" dirty="0"/>
              <a:t>(Extract, Query, Collect)</a:t>
            </a:r>
          </a:p>
        </p:txBody>
      </p:sp>
      <p:sp>
        <p:nvSpPr>
          <p:cNvPr id="6" name="Rounded Rectangle 5">
            <a:extLst>
              <a:ext uri="{FF2B5EF4-FFF2-40B4-BE49-F238E27FC236}">
                <a16:creationId xmlns:a16="http://schemas.microsoft.com/office/drawing/2014/main" id="{88F274F3-0345-4AC7-121A-73B3FF8592AB}"/>
              </a:ext>
            </a:extLst>
          </p:cNvPr>
          <p:cNvSpPr/>
          <p:nvPr/>
        </p:nvSpPr>
        <p:spPr>
          <a:xfrm>
            <a:off x="6314278" y="3428999"/>
            <a:ext cx="2248393" cy="9128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Storage</a:t>
            </a:r>
          </a:p>
          <a:p>
            <a:pPr algn="ctr"/>
            <a:r>
              <a:rPr lang="en-US" dirty="0"/>
              <a:t>(Transform, Oraganise, Clean)</a:t>
            </a:r>
          </a:p>
        </p:txBody>
      </p:sp>
      <p:sp>
        <p:nvSpPr>
          <p:cNvPr id="8" name="Rounded Rectangle 7">
            <a:extLst>
              <a:ext uri="{FF2B5EF4-FFF2-40B4-BE49-F238E27FC236}">
                <a16:creationId xmlns:a16="http://schemas.microsoft.com/office/drawing/2014/main" id="{91259FF3-1850-06F3-5052-A5C8B3E0806E}"/>
              </a:ext>
            </a:extLst>
          </p:cNvPr>
          <p:cNvSpPr/>
          <p:nvPr/>
        </p:nvSpPr>
        <p:spPr>
          <a:xfrm>
            <a:off x="5525647" y="5160612"/>
            <a:ext cx="2489641" cy="9512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Usage</a:t>
            </a:r>
          </a:p>
          <a:p>
            <a:pPr algn="ctr"/>
            <a:r>
              <a:rPr lang="en-US" dirty="0"/>
              <a:t>(Analyse, </a:t>
            </a:r>
            <a:r>
              <a:rPr lang="en-US" dirty="0" err="1"/>
              <a:t>summarise</a:t>
            </a:r>
            <a:r>
              <a:rPr lang="en-US" dirty="0"/>
              <a:t>, create data models)</a:t>
            </a:r>
          </a:p>
        </p:txBody>
      </p:sp>
      <p:sp>
        <p:nvSpPr>
          <p:cNvPr id="10" name="Rounded Rectangle 9">
            <a:extLst>
              <a:ext uri="{FF2B5EF4-FFF2-40B4-BE49-F238E27FC236}">
                <a16:creationId xmlns:a16="http://schemas.microsoft.com/office/drawing/2014/main" id="{532A9126-6648-3303-2366-F829A165BC1A}"/>
              </a:ext>
            </a:extLst>
          </p:cNvPr>
          <p:cNvSpPr/>
          <p:nvPr/>
        </p:nvSpPr>
        <p:spPr>
          <a:xfrm>
            <a:off x="2347995" y="5160611"/>
            <a:ext cx="2284772" cy="9512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Visualise</a:t>
            </a:r>
          </a:p>
          <a:p>
            <a:pPr algn="ctr"/>
            <a:r>
              <a:rPr lang="en-US" dirty="0"/>
              <a:t>(Reports, Share)</a:t>
            </a:r>
          </a:p>
        </p:txBody>
      </p:sp>
      <p:sp>
        <p:nvSpPr>
          <p:cNvPr id="12" name="Rounded Rectangle 11">
            <a:extLst>
              <a:ext uri="{FF2B5EF4-FFF2-40B4-BE49-F238E27FC236}">
                <a16:creationId xmlns:a16="http://schemas.microsoft.com/office/drawing/2014/main" id="{D1072098-6A9C-9B3E-BABE-61D5016E09E3}"/>
              </a:ext>
            </a:extLst>
          </p:cNvPr>
          <p:cNvSpPr/>
          <p:nvPr/>
        </p:nvSpPr>
        <p:spPr>
          <a:xfrm>
            <a:off x="1023798" y="3428999"/>
            <a:ext cx="2048320" cy="9128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Archive</a:t>
            </a:r>
          </a:p>
          <a:p>
            <a:pPr algn="ctr"/>
            <a:r>
              <a:rPr lang="en-US" dirty="0"/>
              <a:t>(Monitor, Delete)</a:t>
            </a:r>
          </a:p>
        </p:txBody>
      </p:sp>
      <p:sp>
        <p:nvSpPr>
          <p:cNvPr id="14" name="Bent Arrow 13">
            <a:extLst>
              <a:ext uri="{FF2B5EF4-FFF2-40B4-BE49-F238E27FC236}">
                <a16:creationId xmlns:a16="http://schemas.microsoft.com/office/drawing/2014/main" id="{1FC92AF3-1FC4-8345-A3C8-57DD4AF69608}"/>
              </a:ext>
            </a:extLst>
          </p:cNvPr>
          <p:cNvSpPr/>
          <p:nvPr/>
        </p:nvSpPr>
        <p:spPr>
          <a:xfrm rot="5400000">
            <a:off x="6227761" y="2162085"/>
            <a:ext cx="912814" cy="1176338"/>
          </a:xfrm>
          <a:prstGeom prst="bentArrow">
            <a:avLst>
              <a:gd name="adj1" fmla="val 25000"/>
              <a:gd name="adj2" fmla="val 23780"/>
              <a:gd name="adj3" fmla="val 25000"/>
              <a:gd name="adj4" fmla="val 437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5" name="Down Arrow 14">
            <a:extLst>
              <a:ext uri="{FF2B5EF4-FFF2-40B4-BE49-F238E27FC236}">
                <a16:creationId xmlns:a16="http://schemas.microsoft.com/office/drawing/2014/main" id="{55F9DDE8-EC8F-1CC5-40C0-5EDC92DE0F02}"/>
              </a:ext>
            </a:extLst>
          </p:cNvPr>
          <p:cNvSpPr/>
          <p:nvPr/>
        </p:nvSpPr>
        <p:spPr>
          <a:xfrm>
            <a:off x="6886575" y="4547078"/>
            <a:ext cx="385763" cy="49641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Left Arrow 15">
            <a:extLst>
              <a:ext uri="{FF2B5EF4-FFF2-40B4-BE49-F238E27FC236}">
                <a16:creationId xmlns:a16="http://schemas.microsoft.com/office/drawing/2014/main" id="{7446D0BB-EAEB-1F35-B459-8B175C29A353}"/>
              </a:ext>
            </a:extLst>
          </p:cNvPr>
          <p:cNvSpPr/>
          <p:nvPr/>
        </p:nvSpPr>
        <p:spPr>
          <a:xfrm>
            <a:off x="4798488" y="5479096"/>
            <a:ext cx="561438" cy="31432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Bent Arrow 16">
            <a:extLst>
              <a:ext uri="{FF2B5EF4-FFF2-40B4-BE49-F238E27FC236}">
                <a16:creationId xmlns:a16="http://schemas.microsoft.com/office/drawing/2014/main" id="{D229693E-CD06-1A08-34A6-B6D41F7DE660}"/>
              </a:ext>
            </a:extLst>
          </p:cNvPr>
          <p:cNvSpPr/>
          <p:nvPr/>
        </p:nvSpPr>
        <p:spPr>
          <a:xfrm rot="16200000">
            <a:off x="1189486" y="4643468"/>
            <a:ext cx="1089180" cy="896399"/>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3655E069-49DF-BD4D-C478-8C63092BEA54}"/>
              </a:ext>
            </a:extLst>
          </p:cNvPr>
          <p:cNvSpPr/>
          <p:nvPr/>
        </p:nvSpPr>
        <p:spPr>
          <a:xfrm>
            <a:off x="1971583" y="2191557"/>
            <a:ext cx="1524632" cy="1032178"/>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3251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766C-506E-C00B-A01E-F84033FDAF0B}"/>
              </a:ext>
            </a:extLst>
          </p:cNvPr>
          <p:cNvSpPr>
            <a:spLocks noGrp="1"/>
          </p:cNvSpPr>
          <p:nvPr>
            <p:ph type="title"/>
          </p:nvPr>
        </p:nvSpPr>
        <p:spPr/>
        <p:txBody>
          <a:bodyPr/>
          <a:lstStyle/>
          <a:p>
            <a:r>
              <a:rPr lang="en-US"/>
              <a:t>Data Lifecycle</a:t>
            </a:r>
          </a:p>
        </p:txBody>
      </p:sp>
      <p:sp>
        <p:nvSpPr>
          <p:cNvPr id="3" name="Content Placeholder 2">
            <a:extLst>
              <a:ext uri="{FF2B5EF4-FFF2-40B4-BE49-F238E27FC236}">
                <a16:creationId xmlns:a16="http://schemas.microsoft.com/office/drawing/2014/main" id="{EDA6C4D7-EB67-430E-8A48-1EFD6E4B872E}"/>
              </a:ext>
            </a:extLst>
          </p:cNvPr>
          <p:cNvSpPr>
            <a:spLocks noGrp="1"/>
          </p:cNvSpPr>
          <p:nvPr>
            <p:ph idx="1"/>
          </p:nvPr>
        </p:nvSpPr>
        <p:spPr/>
        <p:txBody>
          <a:bodyPr/>
          <a:lstStyle/>
          <a:p>
            <a:r>
              <a:rPr lang="en-US" dirty="0"/>
              <a:t>Each stage of data lifecycle has to go through several supporting disciplines like Requirements, Security, Ethics, Tools and Quality.</a:t>
            </a:r>
          </a:p>
          <a:p>
            <a:r>
              <a:rPr lang="en-US" dirty="0"/>
              <a:t>If we look at our spreadsheet, it has gone through Storage, Usage, and Visualise.</a:t>
            </a:r>
          </a:p>
          <a:p>
            <a:r>
              <a:rPr lang="en-US" dirty="0"/>
              <a:t>Data has been provided to us and we have processed the data, performed analysis, and created charts to show our results that will help the business to grow.</a:t>
            </a:r>
          </a:p>
          <a:p>
            <a:r>
              <a:rPr lang="en-US" dirty="0"/>
              <a:t>Further we can collect data from databases directly from system, load and preprocess the data using Python, visualise data by creating dashboard on Tableau and archive, reuse or delete the data after certain period of time.</a:t>
            </a:r>
          </a:p>
        </p:txBody>
      </p:sp>
    </p:spTree>
    <p:extLst>
      <p:ext uri="{BB962C8B-B14F-4D97-AF65-F5344CB8AC3E}">
        <p14:creationId xmlns:p14="http://schemas.microsoft.com/office/powerpoint/2010/main" val="358790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09A5-5D38-C860-A723-FDC9911471A3}"/>
              </a:ext>
            </a:extLst>
          </p:cNvPr>
          <p:cNvSpPr>
            <a:spLocks noGrp="1"/>
          </p:cNvSpPr>
          <p:nvPr>
            <p:ph type="title"/>
          </p:nvPr>
        </p:nvSpPr>
        <p:spPr>
          <a:xfrm>
            <a:off x="1797666" y="2768600"/>
            <a:ext cx="8596668" cy="1320800"/>
          </a:xfrm>
        </p:spPr>
        <p:txBody>
          <a:bodyPr/>
          <a:lstStyle/>
          <a:p>
            <a:r>
              <a:rPr lang="en-US" dirty="0"/>
              <a:t>Thank you.</a:t>
            </a:r>
          </a:p>
        </p:txBody>
      </p:sp>
    </p:spTree>
    <p:extLst>
      <p:ext uri="{BB962C8B-B14F-4D97-AF65-F5344CB8AC3E}">
        <p14:creationId xmlns:p14="http://schemas.microsoft.com/office/powerpoint/2010/main" val="18812769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{8DCE1385-29A1-4245-9A61-254F523BFDD5}tf10001060_mac</Template>
  <TotalTime>2949</TotalTime>
  <Words>287</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Database Management Tools</vt:lpstr>
      <vt:lpstr>PowerPoint Presentation</vt:lpstr>
      <vt:lpstr>Databases and SQL</vt:lpstr>
      <vt:lpstr>PowerPoint Presentation</vt:lpstr>
      <vt:lpstr>Data Lifecycle</vt:lpstr>
      <vt:lpstr>Data Lifecycle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Tools</dc:title>
  <dc:creator>Mayur Tikar</dc:creator>
  <cp:lastModifiedBy>Mayur Tikar</cp:lastModifiedBy>
  <cp:revision>5</cp:revision>
  <dcterms:created xsi:type="dcterms:W3CDTF">2024-01-16T20:34:28Z</dcterms:created>
  <dcterms:modified xsi:type="dcterms:W3CDTF">2024-01-29T13:31:36Z</dcterms:modified>
</cp:coreProperties>
</file>