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302" r:id="rId3"/>
    <p:sldId id="286" r:id="rId4"/>
    <p:sldId id="303" r:id="rId5"/>
    <p:sldId id="432" r:id="rId6"/>
    <p:sldId id="460" r:id="rId7"/>
    <p:sldId id="461" r:id="rId8"/>
    <p:sldId id="395" r:id="rId9"/>
    <p:sldId id="463" r:id="rId10"/>
    <p:sldId id="435" r:id="rId11"/>
    <p:sldId id="375" r:id="rId12"/>
    <p:sldId id="464" r:id="rId13"/>
    <p:sldId id="462" r:id="rId14"/>
    <p:sldId id="465" r:id="rId15"/>
    <p:sldId id="340" r:id="rId16"/>
    <p:sldId id="341" r:id="rId17"/>
    <p:sldId id="354" r:id="rId18"/>
    <p:sldId id="342" r:id="rId19"/>
    <p:sldId id="4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60" d="100"/>
          <a:sy n="60" d="100"/>
        </p:scale>
        <p:origin x="-1104"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custT="1"/>
      <dgm:spPr/>
      <dgm:t>
        <a:bodyPr/>
        <a:lstStyle/>
        <a:p>
          <a:r>
            <a:rPr lang="en-US" sz="1950" dirty="0"/>
            <a:t>Service Registration</a:t>
          </a:r>
        </a:p>
      </dgm:t>
    </dgm:pt>
    <dgm:pt modelId="{0FCC7D5F-3819-4A45-9CED-D15F12FC51BC}" type="parTrans" cxnId="{5F904C44-BD6D-4F45-A9DD-FB28A8B25B7C}">
      <dgm:prSet/>
      <dgm:spPr/>
      <dgm:t>
        <a:bodyPr/>
        <a:lstStyle/>
        <a:p>
          <a:endParaRPr lang="en-US" sz="1950"/>
        </a:p>
      </dgm:t>
    </dgm:pt>
    <dgm:pt modelId="{AFC57FC0-4D45-4544-91B3-1C0CAE47BD21}" type="sibTrans" cxnId="{5F904C44-BD6D-4F45-A9DD-FB28A8B25B7C}">
      <dgm:prSet/>
      <dgm:spPr/>
      <dgm:t>
        <a:bodyPr/>
        <a:lstStyle/>
        <a:p>
          <a:endParaRPr lang="en-US" sz="1950"/>
        </a:p>
      </dgm:t>
    </dgm:pt>
    <dgm:pt modelId="{03BF5C62-7A10-4F1A-A38D-E1F9F7F5E75A}">
      <dgm:prSet phldrT="[Text]" custT="1"/>
      <dgm:spPr/>
      <dgm:t>
        <a:bodyPr/>
        <a:lstStyle/>
        <a:p>
          <a:r>
            <a:rPr lang="en-US" sz="1950" dirty="0"/>
            <a:t>Constructor Injection</a:t>
          </a:r>
        </a:p>
      </dgm:t>
    </dgm:pt>
    <dgm:pt modelId="{51CF905A-23B5-4D53-A24E-799ECD8005F3}" type="parTrans" cxnId="{05EBE588-F716-4CDD-B7F6-9C9882EEB6BD}">
      <dgm:prSet/>
      <dgm:spPr/>
      <dgm:t>
        <a:bodyPr/>
        <a:lstStyle/>
        <a:p>
          <a:endParaRPr lang="en-US" sz="1950"/>
        </a:p>
      </dgm:t>
    </dgm:pt>
    <dgm:pt modelId="{E88E2727-3512-4BA1-A3AC-4BDF6611671E}" type="sibTrans" cxnId="{05EBE588-F716-4CDD-B7F6-9C9882EEB6BD}">
      <dgm:prSet/>
      <dgm:spPr/>
      <dgm:t>
        <a:bodyPr/>
        <a:lstStyle/>
        <a:p>
          <a:endParaRPr lang="en-US" sz="1950"/>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IN"/>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IN"/>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a:t>Create Service class</a:t>
          </a:r>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a:t>Define the Metadata with the decorator</a:t>
          </a:r>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a:t>Import</a:t>
          </a:r>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IN"/>
        </a:p>
      </dgm:t>
    </dgm:pt>
    <dgm:pt modelId="{999E85A4-AEB8-4D16-A13C-5D5FEA109952}" type="pres">
      <dgm:prSet presAssocID="{70A9F06E-CBA5-46E0-ABBA-8F21BAB63FE3}" presName="sibTrans" presStyleLbl="sibTrans2D1" presStyleIdx="0" presStyleCnt="2"/>
      <dgm:spPr/>
      <dgm:t>
        <a:bodyPr/>
        <a:lstStyle/>
        <a:p>
          <a:endParaRPr lang="en-IN"/>
        </a:p>
      </dgm:t>
    </dgm:pt>
    <dgm:pt modelId="{206E7A5E-F19B-442C-A0A0-2B46D99A5ADD}" type="pres">
      <dgm:prSet presAssocID="{70A9F06E-CBA5-46E0-ABBA-8F21BAB63FE3}" presName="connectorText" presStyleLbl="sibTrans2D1" presStyleIdx="0" presStyleCnt="2"/>
      <dgm:spPr/>
      <dgm:t>
        <a:bodyPr/>
        <a:lstStyle/>
        <a:p>
          <a:endParaRPr lang="en-IN"/>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IN"/>
        </a:p>
      </dgm:t>
    </dgm:pt>
    <dgm:pt modelId="{B7210A94-FFDF-415E-822B-B1D32F723032}" type="pres">
      <dgm:prSet presAssocID="{3C43848D-C110-4BFC-BD0B-4467C4A741D6}" presName="sibTrans" presStyleLbl="sibTrans2D1" presStyleIdx="1" presStyleCnt="2"/>
      <dgm:spPr/>
      <dgm:t>
        <a:bodyPr/>
        <a:lstStyle/>
        <a:p>
          <a:endParaRPr lang="en-IN"/>
        </a:p>
      </dgm:t>
    </dgm:pt>
    <dgm:pt modelId="{77E51139-7DBC-4E9A-AD7C-219C9E9CF418}" type="pres">
      <dgm:prSet presAssocID="{3C43848D-C110-4BFC-BD0B-4467C4A741D6}" presName="connectorText" presStyleLbl="sibTrans2D1" presStyleIdx="1" presStyleCnt="2"/>
      <dgm:spPr/>
      <dgm:t>
        <a:bodyPr/>
        <a:lstStyle/>
        <a:p>
          <a:endParaRPr lang="en-IN"/>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IN"/>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67000"/>
                <a:satMod val="105000"/>
                <a:lumMod val="110000"/>
              </a:schemeClr>
            </a:gs>
            <a:gs pos="50000">
              <a:schemeClr val="accent5">
                <a:tint val="73000"/>
                <a:satMod val="103000"/>
                <a:lumMod val="105000"/>
              </a:schemeClr>
            </a:gs>
            <a:gs pos="100000">
              <a:schemeClr val="accent5">
                <a:tint val="81000"/>
                <a:satMod val="109000"/>
                <a:lumMod val="105000"/>
              </a:schemeClr>
            </a:gs>
          </a:gsLst>
          <a:lin ang="5400000" scaled="0"/>
        </a:gradFill>
        <a:ln w="6350" cap="flat" cmpd="sng" algn="in">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66775">
            <a:lnSpc>
              <a:spcPct val="90000"/>
            </a:lnSpc>
            <a:spcBef>
              <a:spcPct val="0"/>
            </a:spcBef>
            <a:spcAft>
              <a:spcPct val="35000"/>
            </a:spcAft>
          </a:pPr>
          <a:r>
            <a:rPr lang="en-US" sz="1950" kern="1200" dirty="0"/>
            <a:t>Service Registration</a:t>
          </a:r>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66775">
            <a:lnSpc>
              <a:spcPct val="90000"/>
            </a:lnSpc>
            <a:spcBef>
              <a:spcPct val="0"/>
            </a:spcBef>
            <a:spcAft>
              <a:spcPct val="35000"/>
            </a:spcAft>
          </a:pPr>
          <a:r>
            <a:rPr lang="en-US" sz="1950" kern="1200" dirty="0"/>
            <a:t>Constructor Injection</a:t>
          </a:r>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Create Service class</a:t>
          </a:r>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Define the Metadata with the decorator</a:t>
          </a:r>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Import</a:t>
          </a:r>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20-03-2019</a:t>
            </a:fld>
            <a:endParaRPr lang="en-IN"/>
          </a:p>
        </p:txBody>
      </p:sp>
      <p:sp>
        <p:nvSpPr>
          <p:cNvPr id="4" name="Footer Placeholder 3">
            <a:extLst>
              <a:ext uri="{FF2B5EF4-FFF2-40B4-BE49-F238E27FC236}">
                <a16:creationId xmlns:a16="http://schemas.microsoft.com/office/drawing/2014/main" xmlns=""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craft.tv/courses/angular/pipes/built-in-pipes/#_currencypip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service is a class with a focused purpose. We often create a service to implement functionality that is independent from any particular component. </a:t>
            </a:r>
          </a:p>
          <a:p>
            <a:pPr algn="just"/>
            <a:endParaRPr lang="en-US" dirty="0"/>
          </a:p>
          <a:p>
            <a:pPr algn="just"/>
            <a:r>
              <a:rPr lang="en-US" dirty="0"/>
              <a:t>Services are used to share the data and logic across components or to encapsulate external interactions such as data access.</a:t>
            </a:r>
          </a:p>
          <a:p>
            <a:pPr algn="just"/>
            <a:endParaRPr lang="en-US" dirty="0"/>
          </a:p>
          <a:p>
            <a:pPr algn="just"/>
            <a:r>
              <a:rPr lang="en-US" dirty="0"/>
              <a:t>To create a service class there is no need to do anything angular specific, no Meta data, naming convention requirement or some functional interface that needs to be implemented. They're just plain old classes that you create to modularize reusable code.</a:t>
            </a:r>
          </a:p>
          <a:p>
            <a:pPr algn="just"/>
            <a:endParaRPr lang="en-US" dirty="0"/>
          </a:p>
          <a:p>
            <a:pPr algn="just"/>
            <a:r>
              <a:rPr lang="en-US" dirty="0"/>
              <a:t>Services are not only beneficial for modularity and single responsibility, but it also makes the code more testable.</a:t>
            </a:r>
          </a:p>
          <a:p>
            <a:pPr algn="just"/>
            <a:endParaRPr lang="en-US" dirty="0"/>
          </a:p>
          <a:p>
            <a:pPr algn="just"/>
            <a:r>
              <a:rPr lang="en-US" dirty="0"/>
              <a:t>Data service is a class that will handle getting and setting data from your data store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fontScale="92500" lnSpcReduction="10000"/>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Pipes are used when the data is not in a format appropriate for display</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9947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comes with a stock of pipes such as </a:t>
            </a:r>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r>
              <a:rPr lang="en-US" dirty="0"/>
              <a:t>. They are all available for use in any template.</a:t>
            </a:r>
          </a:p>
          <a:p>
            <a:r>
              <a:rPr lang="en-US" dirty="0"/>
              <a:t>Angular doesn't have a </a:t>
            </a:r>
            <a:r>
              <a:rPr lang="en-US" dirty="0" err="1"/>
              <a:t>FilterPipe</a:t>
            </a:r>
            <a:r>
              <a:rPr lang="en-US" dirty="0"/>
              <a:t> or an </a:t>
            </a:r>
            <a:r>
              <a:rPr lang="en-US" dirty="0" err="1"/>
              <a:t>OrderByPipe</a:t>
            </a:r>
            <a:r>
              <a:rPr lang="en-US" dirty="0"/>
              <a:t> </a:t>
            </a:r>
          </a:p>
          <a:p>
            <a:endParaRPr lang="en-US" dirty="0"/>
          </a:p>
          <a:p>
            <a:r>
              <a:rPr lang="en-IN" sz="1200" b="1" u="sng" kern="1200" cap="all" dirty="0" err="1">
                <a:solidFill>
                  <a:schemeClr val="tx1"/>
                </a:solidFill>
                <a:effectLst/>
                <a:latin typeface="+mn-lt"/>
                <a:ea typeface="+mn-ea"/>
                <a:cs typeface="+mn-cs"/>
                <a:hlinkClick r:id="rId3"/>
              </a:rPr>
              <a:t>CurrencyPipe</a:t>
            </a:r>
            <a:endParaRPr lang="en-US" sz="1200" b="1" kern="1200" cap="all"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pipe is used for formatting currencies. Its first argument is an abbreviation of the currency type (e.g. "EUR", "USD", and so on),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1234.56 | </a:t>
            </a:r>
            <a:r>
              <a:rPr lang="en-IN" sz="1200" kern="1200" dirty="0" err="1">
                <a:solidFill>
                  <a:schemeClr val="tx1"/>
                </a:solidFill>
                <a:effectLst/>
                <a:latin typeface="+mn-lt"/>
                <a:ea typeface="+mn-ea"/>
                <a:cs typeface="+mn-cs"/>
              </a:rPr>
              <a:t>currency:'CAD</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above prints out CA$1,234.56.</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17697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pipe can accept any number of optional parameters to fine-tune its output. To add parameters to a pipe, follow the pipe name with a colon ( : ) and then the parameter value (such as </a:t>
            </a:r>
            <a:r>
              <a:rPr lang="en-US" dirty="0" err="1"/>
              <a:t>currency:'EUR</a:t>
            </a:r>
            <a:r>
              <a:rPr lang="en-US" dirty="0"/>
              <a:t>'). If the pipe accepts multiple parameters, separate the values with colons (such as slice:1:5)</a:t>
            </a:r>
          </a:p>
          <a:p>
            <a:r>
              <a:rPr lang="en-US" dirty="0"/>
              <a:t>You can chain pipes together in potentially useful combinations. In the following example, to display the birthday in uppercase, the birthday is chained to the </a:t>
            </a:r>
            <a:r>
              <a:rPr lang="en-US" dirty="0" err="1"/>
              <a:t>DatePipe</a:t>
            </a:r>
            <a:r>
              <a:rPr lang="en-US" dirty="0"/>
              <a:t> and on to the </a:t>
            </a:r>
            <a:r>
              <a:rPr lang="en-US" dirty="0" err="1"/>
              <a:t>UpperCasePipe</a:t>
            </a:r>
            <a:r>
              <a:rPr lang="en-US" dirty="0"/>
              <a:t>. The birthday displays as </a:t>
            </a:r>
            <a:r>
              <a:rPr lang="en-US" b="1" dirty="0"/>
              <a:t>APR 15, 1988</a:t>
            </a:r>
            <a:r>
              <a:rPr lang="en-US" dirty="0"/>
              <a:t>.</a:t>
            </a:r>
          </a:p>
          <a:p>
            <a:r>
              <a:rPr lang="en-US" dirty="0"/>
              <a:t>The chained hero's birthday is {{ birthday | date | uppercase}}</a:t>
            </a:r>
          </a:p>
        </p:txBody>
      </p:sp>
    </p:spTree>
    <p:extLst>
      <p:ext uri="{BB962C8B-B14F-4D97-AF65-F5344CB8AC3E}">
        <p14:creationId xmlns:p14="http://schemas.microsoft.com/office/powerpoint/2010/main" val="422991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share/pipes folder, create a new .</a:t>
            </a:r>
            <a:r>
              <a:rPr lang="en-US" dirty="0" err="1"/>
              <a:t>ts</a:t>
            </a:r>
            <a:r>
              <a:rPr lang="en-US" dirty="0"/>
              <a:t> file named </a:t>
            </a:r>
            <a:r>
              <a:rPr lang="en-US" b="1" dirty="0" err="1"/>
              <a:t>trim.pipe.ts</a:t>
            </a:r>
            <a:endParaRPr lang="en-US" dirty="0"/>
          </a:p>
          <a:p>
            <a:pPr fontAlgn="base"/>
            <a:r>
              <a:rPr lang="en-US" dirty="0"/>
              <a:t>Import from ‘angular/core’ the module </a:t>
            </a:r>
            <a:r>
              <a:rPr lang="en-US" b="1" dirty="0"/>
              <a:t>Pipe</a:t>
            </a:r>
            <a:r>
              <a:rPr lang="en-US" dirty="0"/>
              <a:t> and </a:t>
            </a:r>
            <a:r>
              <a:rPr lang="en-US" b="1" dirty="0" err="1"/>
              <a:t>PipeTransform</a:t>
            </a:r>
            <a:r>
              <a:rPr lang="en-US" dirty="0"/>
              <a:t>. We tell Angular that this is a pipe by applying the @Pipe decorator which we import from the core Angular library.1</a:t>
            </a:r>
          </a:p>
          <a:p>
            <a:pPr fontAlgn="base"/>
            <a:r>
              <a:rPr lang="en-US" dirty="0"/>
              <a:t>import {Pipe, </a:t>
            </a:r>
            <a:r>
              <a:rPr lang="en-US" dirty="0" err="1"/>
              <a:t>PipeTransform</a:t>
            </a:r>
            <a:r>
              <a:rPr lang="en-US" dirty="0"/>
              <a:t>} from '@angular/core';</a:t>
            </a:r>
          </a:p>
          <a:p>
            <a:r>
              <a:rPr lang="en-US" dirty="0"/>
              <a:t>Creating The pipe class implements the </a:t>
            </a:r>
            <a:r>
              <a:rPr lang="en-US" b="1" dirty="0" err="1"/>
              <a:t>PipeTransform</a:t>
            </a:r>
            <a:r>
              <a:rPr lang="en-US" dirty="0"/>
              <a:t> interface’s transform method that accepts an input value followed by optional parameters and returns the transformed value.</a:t>
            </a:r>
          </a:p>
          <a:p>
            <a:r>
              <a:rPr lang="en-US" dirty="0"/>
              <a:t>The </a:t>
            </a:r>
            <a:r>
              <a:rPr lang="en-US" b="1" dirty="0"/>
              <a:t>@Pipe</a:t>
            </a:r>
            <a:r>
              <a:rPr lang="en-US" dirty="0"/>
              <a:t> decorator allows us to define the pipe name that we’ll use within template expressions. It must be a valid JavaScript identifier. We should be always use the </a:t>
            </a:r>
            <a:r>
              <a:rPr lang="en-US" b="1" dirty="0"/>
              <a:t>“</a:t>
            </a:r>
            <a:r>
              <a:rPr lang="en-US" b="1" dirty="0" err="1"/>
              <a:t>PipeTransform</a:t>
            </a:r>
            <a:r>
              <a:rPr lang="en-US" b="1" dirty="0"/>
              <a:t>”</a:t>
            </a:r>
            <a:r>
              <a:rPr lang="en-US" dirty="0"/>
              <a:t> interface, which forces us to have a </a:t>
            </a:r>
            <a:r>
              <a:rPr lang="en-US" b="1" dirty="0"/>
              <a:t>transform()</a:t>
            </a:r>
            <a:r>
              <a:rPr lang="en-US" dirty="0"/>
              <a:t> method.</a:t>
            </a:r>
          </a:p>
          <a:p>
            <a:r>
              <a:rPr lang="en-US" i="1" dirty="0"/>
              <a:t>The </a:t>
            </a:r>
            <a:r>
              <a:rPr lang="en-US" b="1" i="1" dirty="0"/>
              <a:t>transform</a:t>
            </a:r>
            <a:r>
              <a:rPr lang="en-US" i="1" dirty="0"/>
              <a:t> method is essential to a pipe. The </a:t>
            </a:r>
            <a:r>
              <a:rPr lang="en-US" b="1" i="1" dirty="0" err="1"/>
              <a:t>PipeTransform</a:t>
            </a:r>
            <a:r>
              <a:rPr lang="en-US" i="1" dirty="0" err="1"/>
              <a:t>interface</a:t>
            </a:r>
            <a:r>
              <a:rPr lang="en-US" i="1" dirty="0"/>
              <a:t> defines that method and guides both tooling and the compiler. It is technically optional; Angular looks for and executes the transform method regardless.</a:t>
            </a:r>
          </a:p>
          <a:p>
            <a:r>
              <a:rPr lang="en-US" b="1" dirty="0"/>
              <a:t>How to use a Custom Pipe</a:t>
            </a:r>
            <a:endParaRPr lang="en-US" dirty="0"/>
          </a:p>
          <a:p>
            <a:r>
              <a:rPr lang="en-US" dirty="0"/>
              <a:t>1. We use our custom pipe the same way we use the built-in pipes.</a:t>
            </a:r>
            <a:br>
              <a:rPr lang="en-US" dirty="0"/>
            </a:br>
            <a:r>
              <a:rPr lang="en-US" dirty="0"/>
              <a:t>2. We must include our pipe in the pipes array of the @Component decorator.</a:t>
            </a:r>
          </a:p>
          <a:p>
            <a:endParaRPr lang="en-US" dirty="0"/>
          </a:p>
          <a:p>
            <a:endParaRPr lang="en-US" dirty="0"/>
          </a:p>
        </p:txBody>
      </p:sp>
    </p:spTree>
    <p:extLst>
      <p:ext uri="{BB962C8B-B14F-4D97-AF65-F5344CB8AC3E}">
        <p14:creationId xmlns:p14="http://schemas.microsoft.com/office/powerpoint/2010/main" val="99654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69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We can pass in any kind of engine or tires you like, as long as they conform to the general API requirements of an engine or tires. The Car class is much easier to test now because you are in complete control of its dependencies. It's a coding pattern in which a class receives its dependencies from external sources rather than creating them itself.</a:t>
            </a:r>
          </a:p>
          <a:p>
            <a:r>
              <a:rPr lang="en-US" dirty="0"/>
              <a:t>Anyone 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9350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F815606D-0D08-4713-B85D-B91B35C48A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5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810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xmlns=""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xmlns="" id="{88A1A95F-E6B1-4D64-9EE3-62F86C387690}"/>
              </a:ext>
            </a:extLst>
          </p:cNvPr>
          <p:cNvPicPr>
            <a:picLocks noChangeAspect="1"/>
          </p:cNvPicPr>
          <p:nvPr userDrawn="1"/>
        </p:nvPicPr>
        <p:blipFill>
          <a:blip r:embed="rId19">
            <a:extLst>
              <a:ext uri="{96DAC541-7B7A-43D3-8B79-37D633B846F1}">
                <asvg:svgBlip xmlns:asvg="http://schemas.microsoft.com/office/drawing/2016/SVG/main" xmlns=""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05</a:t>
            </a:r>
            <a:endParaRPr lang="en-US" dirty="0"/>
          </a:p>
        </p:txBody>
      </p:sp>
      <p:pic>
        <p:nvPicPr>
          <p:cNvPr id="6" name="Graphic 5">
            <a:extLst>
              <a:ext uri="{FF2B5EF4-FFF2-40B4-BE49-F238E27FC236}">
                <a16:creationId xmlns:a16="http://schemas.microsoft.com/office/drawing/2014/main" xmlns="" id="{72207360-794A-4E0D-A171-1118974E63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1119384" y="1428750"/>
            <a:ext cx="8866331" cy="4643751"/>
          </a:xfrm>
        </p:spPr>
        <p:txBody>
          <a:bodyPr/>
          <a:lstStyle/>
          <a:p>
            <a:r>
              <a:rPr lang="en-US" dirty="0"/>
              <a:t>Demo Build In Pipes</a:t>
            </a:r>
          </a:p>
          <a:p>
            <a:r>
              <a:rPr lang="en-US" dirty="0"/>
              <a:t>Demo Custom Pipe</a:t>
            </a:r>
          </a:p>
        </p:txBody>
      </p:sp>
    </p:spTree>
    <p:extLst>
      <p:ext uri="{BB962C8B-B14F-4D97-AF65-F5344CB8AC3E}">
        <p14:creationId xmlns:p14="http://schemas.microsoft.com/office/powerpoint/2010/main" val="34943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0"/>
            <a:ext cx="10156975" cy="2852737"/>
          </a:xfrm>
        </p:spPr>
        <p:txBody>
          <a:bodyPr>
            <a:normAutofit/>
          </a:bodyPr>
          <a:lstStyle/>
          <a:p>
            <a:r>
              <a:rPr lang="en-US" dirty="0"/>
              <a:t>Services &amp; Dependency injection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a:xfrm>
            <a:off x="977141" y="1528449"/>
            <a:ext cx="11385992" cy="4643751"/>
          </a:xfrm>
        </p:spPr>
        <p:txBody>
          <a:bodyPr/>
          <a:lstStyle/>
          <a:p>
            <a:r>
              <a:rPr lang="en-US" dirty="0"/>
              <a:t>Problem without DI</a:t>
            </a:r>
          </a:p>
          <a:p>
            <a:endParaRPr lang="en-US" dirty="0"/>
          </a:p>
        </p:txBody>
      </p:sp>
      <p:pic>
        <p:nvPicPr>
          <p:cNvPr id="6" name="Content Placeholder 3"/>
          <p:cNvPicPr>
            <a:picLocks noChangeAspect="1"/>
          </p:cNvPicPr>
          <p:nvPr/>
        </p:nvPicPr>
        <p:blipFill>
          <a:blip r:embed="rId3"/>
          <a:stretch>
            <a:fillRect/>
          </a:stretch>
        </p:blipFill>
        <p:spPr>
          <a:xfrm>
            <a:off x="1876978" y="2091560"/>
            <a:ext cx="8366953" cy="2795016"/>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txBody>
          <a:bodyPr/>
          <a:lstStyle/>
          <a:p>
            <a:r>
              <a:rPr lang="en-US" dirty="0"/>
              <a:t>Dependency injection is an important application design pattern</a:t>
            </a:r>
          </a:p>
          <a:p>
            <a:r>
              <a:rPr lang="en-US" dirty="0"/>
              <a:t>Angular has its own dependency injection framework</a:t>
            </a:r>
          </a:p>
          <a:p>
            <a:r>
              <a:rPr lang="en-US" dirty="0"/>
              <a:t>DI allows to inject dependencies in different components across applications, without needing to know, how those dependencies are created, or what dependencies they need themselves.</a:t>
            </a:r>
          </a:p>
          <a:p>
            <a:pPr algn="just">
              <a:lnSpc>
                <a:spcPct val="100000"/>
              </a:lnSpc>
            </a:pPr>
            <a:r>
              <a:rPr lang="en-US" dirty="0"/>
              <a:t>DI can also be considered as framework which helps us out in maintaining assembling dependencies for bigger applications.</a:t>
            </a:r>
          </a:p>
          <a:p>
            <a:pPr marL="0" indent="0">
              <a:buNone/>
            </a:pPr>
            <a:r>
              <a:rPr lang="en-US" dirty="0"/>
              <a:t>                     Without DI			       With DI</a:t>
            </a:r>
          </a:p>
        </p:txBody>
      </p:sp>
      <p:pic>
        <p:nvPicPr>
          <p:cNvPr id="4" name="Picture 3"/>
          <p:cNvPicPr>
            <a:picLocks noChangeAspect="1"/>
          </p:cNvPicPr>
          <p:nvPr/>
        </p:nvPicPr>
        <p:blipFill>
          <a:blip r:embed="rId3"/>
          <a:stretch>
            <a:fillRect/>
          </a:stretch>
        </p:blipFill>
        <p:spPr>
          <a:xfrm>
            <a:off x="2078633" y="4453442"/>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t>Example 1 : DI</a:t>
            </a:r>
          </a:p>
          <a:p>
            <a:pPr marL="0" indent="0">
              <a:buNone/>
            </a:pPr>
            <a:r>
              <a:rPr lang="en-US" dirty="0"/>
              <a:t>public description = 'DI';</a:t>
            </a:r>
          </a:p>
          <a:p>
            <a:pPr marL="0" indent="0">
              <a:buNone/>
            </a:pPr>
            <a:r>
              <a:rPr lang="en-US" dirty="0"/>
              <a:t>constructor(public engine: Engine, public tires: Tires) { }</a:t>
            </a:r>
          </a:p>
          <a:p>
            <a:pPr marL="0" indent="0">
              <a:buNone/>
            </a:pPr>
            <a:endParaRPr lang="en-US" dirty="0"/>
          </a:p>
          <a:p>
            <a:pPr marL="0" indent="0">
              <a:buNone/>
            </a:pPr>
            <a:r>
              <a:rPr lang="en-US" b="1" dirty="0"/>
              <a:t>Example 2 : DI</a:t>
            </a:r>
          </a:p>
          <a:p>
            <a:pPr marL="0" indent="0">
              <a:buNone/>
            </a:pPr>
            <a:r>
              <a:rPr lang="en-US" dirty="0"/>
              <a:t>class Engine2 {</a:t>
            </a:r>
          </a:p>
          <a:p>
            <a:pPr marL="0" indent="0">
              <a:buNone/>
            </a:pPr>
            <a:r>
              <a:rPr lang="en-US" dirty="0"/>
              <a:t>  constructor(public cylinders: number) { }</a:t>
            </a:r>
          </a:p>
          <a:p>
            <a:pPr marL="0" indent="0">
              <a:buNone/>
            </a:pPr>
            <a:r>
              <a:rPr lang="en-US" dirty="0"/>
              <a:t>}</a:t>
            </a:r>
          </a:p>
          <a:p>
            <a:pPr marL="0" indent="0">
              <a:buNone/>
            </a:pPr>
            <a:r>
              <a:rPr lang="en-US" dirty="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Services</a:t>
            </a:r>
          </a:p>
        </p:txBody>
      </p:sp>
      <p:sp>
        <p:nvSpPr>
          <p:cNvPr id="2" name="Content Placeholder 1"/>
          <p:cNvSpPr>
            <a:spLocks noGrp="1"/>
          </p:cNvSpPr>
          <p:nvPr>
            <p:ph idx="1"/>
          </p:nvPr>
        </p:nvSpPr>
        <p:spPr>
          <a:xfrm>
            <a:off x="1219200" y="1528449"/>
            <a:ext cx="10683766" cy="4643751"/>
          </a:xfrm>
        </p:spPr>
        <p:txBody>
          <a:bodyPr>
            <a:noAutofit/>
          </a:bodyPr>
          <a:lstStyle/>
          <a:p>
            <a:pPr algn="just"/>
            <a:r>
              <a:rPr lang="en-US" dirty="0"/>
              <a:t>Services provided architectural way to encapsulate business logic in a reusable fashion. </a:t>
            </a:r>
          </a:p>
          <a:p>
            <a:pPr algn="just"/>
            <a:r>
              <a:rPr lang="en-US" dirty="0"/>
              <a:t>Services allow to keep logic out of your components, directives and pipe classes</a:t>
            </a:r>
          </a:p>
          <a:p>
            <a:pPr algn="just"/>
            <a:r>
              <a:rPr lang="en-US" dirty="0"/>
              <a:t>Services can be injected in the application using </a:t>
            </a:r>
            <a:r>
              <a:rPr lang="en-US" dirty="0" err="1"/>
              <a:t>Angular's</a:t>
            </a:r>
            <a:r>
              <a:rPr lang="en-US" dirty="0"/>
              <a:t> dependency injection (DI).</a:t>
            </a:r>
          </a:p>
          <a:p>
            <a:pPr algn="just"/>
            <a:r>
              <a:rPr lang="en-US" dirty="0"/>
              <a:t>Angular has In-built service classes like Http, </a:t>
            </a:r>
            <a:r>
              <a:rPr lang="en-US" dirty="0" err="1"/>
              <a:t>FormBuilder</a:t>
            </a:r>
            <a:r>
              <a:rPr lang="en-US" dirty="0"/>
              <a:t> and Router which contains logic for </a:t>
            </a:r>
            <a:endParaRPr lang="en-US" dirty="0" smtClean="0"/>
          </a:p>
          <a:p>
            <a:pPr marL="0" indent="0" algn="just">
              <a:buNone/>
            </a:pPr>
            <a:r>
              <a:rPr lang="en-US" dirty="0"/>
              <a:t>	</a:t>
            </a:r>
            <a:r>
              <a:rPr lang="en-US" dirty="0" smtClean="0"/>
              <a:t>doing </a:t>
            </a:r>
            <a:r>
              <a:rPr lang="en-US" dirty="0"/>
              <a:t>specific things that are non component specific. </a:t>
            </a:r>
          </a:p>
          <a:p>
            <a:pPr algn="just"/>
            <a:r>
              <a:rPr lang="en-US" dirty="0"/>
              <a:t>Custom Services are most often used to create Data Services.</a:t>
            </a:r>
          </a:p>
        </p:txBody>
      </p:sp>
    </p:spTree>
    <p:extLst>
      <p:ext uri="{BB962C8B-B14F-4D97-AF65-F5344CB8AC3E}">
        <p14:creationId xmlns:p14="http://schemas.microsoft.com/office/powerpoint/2010/main" val="317883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956821" y="1428750"/>
            <a:ext cx="11385992" cy="4643751"/>
          </a:xfrm>
        </p:spPr>
        <p:txBody>
          <a:bodyPr>
            <a:noAutofit/>
          </a:bodyPr>
          <a:lstStyle/>
          <a:p>
            <a:pPr algn="just">
              <a:lnSpc>
                <a:spcPct val="100000"/>
              </a:lnSpc>
            </a:pPr>
            <a:r>
              <a:rPr lang="en-US" dirty="0"/>
              <a:t>Component can work with service class using two ways</a:t>
            </a:r>
          </a:p>
          <a:p>
            <a:pPr lvl="1">
              <a:lnSpc>
                <a:spcPct val="100000"/>
              </a:lnSpc>
            </a:pPr>
            <a:r>
              <a:rPr lang="en-US" dirty="0"/>
              <a:t>Creating an instance of the service class</a:t>
            </a:r>
          </a:p>
          <a:p>
            <a:pPr lvl="2">
              <a:lnSpc>
                <a:spcPct val="100000"/>
              </a:lnSpc>
            </a:pPr>
            <a:r>
              <a:rPr lang="en-US" dirty="0"/>
              <a:t>Instances are local to the component, so data or other resources cannot be shared</a:t>
            </a:r>
          </a:p>
          <a:p>
            <a:pPr lvl="2">
              <a:lnSpc>
                <a:spcPct val="100000"/>
              </a:lnSpc>
            </a:pPr>
            <a:r>
              <a:rPr lang="en-US" dirty="0"/>
              <a:t>Difficult to test the service</a:t>
            </a:r>
          </a:p>
          <a:p>
            <a:pPr lvl="1">
              <a:lnSpc>
                <a:spcPct val="100000"/>
              </a:lnSpc>
            </a:pPr>
            <a:r>
              <a:rPr lang="en-US" dirty="0"/>
              <a:t>Registering the service with angular using angular Injector</a:t>
            </a:r>
          </a:p>
          <a:p>
            <a:pPr lvl="2">
              <a:lnSpc>
                <a:spcPct val="100000"/>
              </a:lnSpc>
            </a:pPr>
            <a:r>
              <a:rPr lang="en-US" dirty="0"/>
              <a:t>Angular injector maintains a container of created service instances</a:t>
            </a:r>
          </a:p>
          <a:p>
            <a:pPr lvl="2">
              <a:lnSpc>
                <a:spcPct val="100000"/>
              </a:lnSpc>
            </a:pPr>
            <a:r>
              <a:rPr lang="en-US" dirty="0"/>
              <a:t>The injector creates and manages the single instance or singleton of each registered service.</a:t>
            </a:r>
          </a:p>
          <a:p>
            <a:pPr lvl="2">
              <a:lnSpc>
                <a:spcPct val="100000"/>
              </a:lnSpc>
            </a:pPr>
            <a:r>
              <a:rPr lang="en-US" dirty="0"/>
              <a:t>Angular injector provides or injects the service class instance when the component class is instantiated. This process is called dependency injection</a:t>
            </a:r>
          </a:p>
          <a:p>
            <a:pPr lvl="2">
              <a:lnSpc>
                <a:spcPct val="100000"/>
              </a:lnSpc>
            </a:pPr>
            <a:r>
              <a:rPr lang="en-US" dirty="0"/>
              <a:t>Angular manages the single instance any data or logic in that instance is shared by all of the classes that use it.</a:t>
            </a:r>
          </a:p>
          <a:p>
            <a:pPr lvl="2">
              <a:lnSpc>
                <a:spcPct val="100000"/>
              </a:lnSpc>
            </a:pPr>
            <a:r>
              <a:rPr lang="en-US" dirty="0"/>
              <a:t>This technique is the recommended way to use  services because it provides better management of service instances it allow sharing of data and other resources and it's easier to mock the services for testing purposes</a:t>
            </a:r>
          </a:p>
          <a:p>
            <a:pPr lvl="2">
              <a:lnSpc>
                <a:spcPct val="100000"/>
              </a:lnSpc>
            </a:pPr>
            <a:endParaRPr lang="en-US" dirty="0"/>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76821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1078741" y="1480143"/>
            <a:ext cx="10934583" cy="4643751"/>
          </a:xfrm>
        </p:spPr>
        <p:txBody>
          <a:bodyPr>
            <a:normAutofit/>
          </a:bodyPr>
          <a:lstStyle/>
          <a:p>
            <a:pPr algn="just">
              <a:lnSpc>
                <a:spcPct val="100000"/>
              </a:lnSpc>
            </a:pPr>
            <a:r>
              <a:rPr lang="en-US" dirty="0"/>
              <a:t>Angular has dependency injection support baked into the framework which allows to create component directives in modular fashion.</a:t>
            </a:r>
          </a:p>
          <a:p>
            <a:pPr algn="just">
              <a:lnSpc>
                <a:spcPct val="100000"/>
              </a:lnSpc>
            </a:pPr>
            <a:r>
              <a:rPr lang="en-US" dirty="0"/>
              <a:t>DI creates instances of objects and inject  them into places where they are needed in a two step process.</a:t>
            </a:r>
          </a:p>
          <a:p>
            <a:pPr algn="just">
              <a:lnSpc>
                <a:spcPct val="100000"/>
              </a:lnSpc>
            </a:pPr>
            <a:endParaRPr lang="en-US" dirty="0"/>
          </a:p>
          <a:p>
            <a:pPr algn="just">
              <a:lnSpc>
                <a:spcPct val="100000"/>
              </a:lnSpc>
            </a:pPr>
            <a:endParaRPr lang="en-US" dirty="0"/>
          </a:p>
        </p:txBody>
      </p:sp>
      <p:graphicFrame>
        <p:nvGraphicFramePr>
          <p:cNvPr id="3" name="Diagram 2"/>
          <p:cNvGraphicFramePr/>
          <p:nvPr>
            <p:extLst/>
          </p:nvPr>
        </p:nvGraphicFramePr>
        <p:xfrm>
          <a:off x="2297724" y="3638601"/>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Building a Service</a:t>
            </a:r>
          </a:p>
        </p:txBody>
      </p:sp>
      <p:sp>
        <p:nvSpPr>
          <p:cNvPr id="2" name="Content Placeholder 1"/>
          <p:cNvSpPr>
            <a:spLocks noGrp="1"/>
          </p:cNvSpPr>
          <p:nvPr>
            <p:ph sz="quarter" idx="10"/>
          </p:nvPr>
        </p:nvSpPr>
        <p:spPr>
          <a:xfrm>
            <a:off x="1814500" y="1533439"/>
            <a:ext cx="6117567" cy="4715504"/>
          </a:xfrm>
        </p:spPr>
        <p:txBody>
          <a:bodyPr>
            <a:noAutofit/>
          </a:bodyPr>
          <a:lstStyle/>
          <a:p>
            <a:pPr algn="just">
              <a:lnSpc>
                <a:spcPct val="100000"/>
              </a:lnSpc>
            </a:pPr>
            <a:r>
              <a:rPr lang="en-US" sz="1950" dirty="0"/>
              <a:t>Steps to build a service is similar to build components and a custom pipe.</a:t>
            </a:r>
          </a:p>
          <a:p>
            <a:pPr algn="just">
              <a:lnSpc>
                <a:spcPct val="100000"/>
              </a:lnSpc>
            </a:pPr>
            <a:r>
              <a:rPr lang="en-US" sz="1950" dirty="0"/>
              <a:t>It is recommended that every service class use the </a:t>
            </a:r>
            <a:r>
              <a:rPr lang="en-US" sz="1950" dirty="0" err="1"/>
              <a:t>injectable</a:t>
            </a:r>
            <a:r>
              <a:rPr lang="en-US" sz="1950" dirty="0"/>
              <a:t> decorator for clarity and consistency.</a:t>
            </a:r>
          </a:p>
          <a:p>
            <a:pPr algn="just">
              <a:lnSpc>
                <a:spcPct val="100000"/>
              </a:lnSpc>
            </a:pPr>
            <a:r>
              <a:rPr lang="en-US" sz="1950" b="1" i="1" dirty="0"/>
              <a:t>@</a:t>
            </a:r>
            <a:r>
              <a:rPr lang="en-US" sz="1950" b="1" i="1" dirty="0" err="1"/>
              <a:t>Injectable</a:t>
            </a:r>
            <a:r>
              <a:rPr lang="en-US" sz="1950" dirty="0"/>
              <a:t>  is a decorator, that informs Angular 2 that the service has some dependencies itself. Basically services in Angular 2 are simple classes with the decorator @Injectable on top of the class, that provides a method to return some items.</a:t>
            </a:r>
          </a:p>
        </p:txBody>
      </p:sp>
      <p:graphicFrame>
        <p:nvGraphicFramePr>
          <p:cNvPr id="4" name="Diagram 3"/>
          <p:cNvGraphicFramePr/>
          <p:nvPr>
            <p:extLst/>
          </p:nvPr>
        </p:nvGraphicFramePr>
        <p:xfrm>
          <a:off x="7932067" y="1611317"/>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services</a:t>
            </a:r>
          </a:p>
        </p:txBody>
      </p:sp>
      <p:sp>
        <p:nvSpPr>
          <p:cNvPr id="3" name="Content Placeholder 2"/>
          <p:cNvSpPr>
            <a:spLocks noGrp="1"/>
          </p:cNvSpPr>
          <p:nvPr>
            <p:ph idx="1"/>
          </p:nvPr>
        </p:nvSpPr>
        <p:spPr/>
        <p:txBody>
          <a:bodyPr>
            <a:normAutofit fontScale="85000" lnSpcReduction="20000"/>
          </a:bodyPr>
          <a:lstStyle/>
          <a:p>
            <a:r>
              <a:rPr lang="en-US" dirty="0"/>
              <a:t>Create the Service File</a:t>
            </a:r>
          </a:p>
          <a:p>
            <a:r>
              <a:rPr lang="en-US" dirty="0"/>
              <a:t>Import the Injectable Member</a:t>
            </a:r>
          </a:p>
          <a:p>
            <a:pPr lvl="1"/>
            <a:r>
              <a:rPr lang="en-US" dirty="0"/>
              <a:t>import { Injectable } from '@angular/core';</a:t>
            </a:r>
          </a:p>
          <a:p>
            <a:r>
              <a:rPr lang="en-US" dirty="0"/>
              <a:t>Add the Injectable Decorator</a:t>
            </a:r>
          </a:p>
          <a:p>
            <a:pPr lvl="1"/>
            <a:r>
              <a:rPr lang="en-US" dirty="0"/>
              <a:t>@Injectable()</a:t>
            </a:r>
          </a:p>
          <a:p>
            <a:r>
              <a:rPr lang="en-US" dirty="0"/>
              <a:t>Export the Services Class</a:t>
            </a:r>
          </a:p>
          <a:p>
            <a:r>
              <a:rPr lang="en-US" dirty="0"/>
              <a:t>Import the Services to component</a:t>
            </a:r>
          </a:p>
          <a:p>
            <a:r>
              <a:rPr lang="en-US" dirty="0"/>
              <a:t>Add it as a Provider</a:t>
            </a:r>
          </a:p>
          <a:p>
            <a:pPr lvl="1"/>
            <a:r>
              <a:rPr lang="en-US" dirty="0"/>
              <a:t>providers: [</a:t>
            </a:r>
            <a:r>
              <a:rPr lang="en-US" dirty="0" err="1"/>
              <a:t>ExampleService</a:t>
            </a:r>
            <a:r>
              <a:rPr lang="en-US" dirty="0"/>
              <a:t>]</a:t>
            </a:r>
          </a:p>
          <a:p>
            <a:r>
              <a:rPr lang="en-US" dirty="0"/>
              <a:t>Include it through </a:t>
            </a:r>
            <a:r>
              <a:rPr lang="en-US" dirty="0" err="1"/>
              <a:t>depedency</a:t>
            </a:r>
            <a:r>
              <a:rPr lang="en-US" dirty="0"/>
              <a:t> injection</a:t>
            </a:r>
          </a:p>
          <a:p>
            <a:pPr lvl="1"/>
            <a:r>
              <a:rPr lang="en-US" dirty="0"/>
              <a:t>constructor(private _</a:t>
            </a:r>
            <a:r>
              <a:rPr lang="en-US" dirty="0" err="1"/>
              <a:t>exampleService</a:t>
            </a:r>
            <a:r>
              <a:rPr lang="en-US" dirty="0"/>
              <a:t>: </a:t>
            </a:r>
            <a:r>
              <a:rPr lang="en-US" dirty="0" err="1"/>
              <a:t>ExampleService</a:t>
            </a:r>
            <a:r>
              <a:rPr lang="en-US" dirty="0"/>
              <a:t>) {}</a:t>
            </a:r>
          </a:p>
        </p:txBody>
      </p:sp>
    </p:spTree>
    <p:extLst>
      <p:ext uri="{BB962C8B-B14F-4D97-AF65-F5344CB8AC3E}">
        <p14:creationId xmlns:p14="http://schemas.microsoft.com/office/powerpoint/2010/main" val="385879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Pipes, Services &amp; Dependency Injection</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Pipes, Services &amp; Dependency Injection</a:t>
            </a:r>
          </a:p>
        </p:txBody>
      </p:sp>
      <p:sp>
        <p:nvSpPr>
          <p:cNvPr id="3" name="Content Placeholder 2"/>
          <p:cNvSpPr>
            <a:spLocks noGrp="1"/>
          </p:cNvSpPr>
          <p:nvPr>
            <p:ph sz="half" idx="1"/>
          </p:nvPr>
        </p:nvSpPr>
        <p:spPr/>
        <p:txBody>
          <a:bodyPr>
            <a:normAutofit fontScale="92500" lnSpcReduction="20000"/>
          </a:bodyPr>
          <a:lstStyle/>
          <a:p>
            <a:pPr lvl="0"/>
            <a:r>
              <a:rPr lang="en-IN" dirty="0"/>
              <a:t>Parametrized Pipes </a:t>
            </a:r>
            <a:endParaRPr lang="en-US" dirty="0"/>
          </a:p>
          <a:p>
            <a:pPr lvl="0"/>
            <a:r>
              <a:rPr lang="en-IN" dirty="0"/>
              <a:t>Chaining Multiple Pipes </a:t>
            </a:r>
            <a:endParaRPr lang="en-US" dirty="0"/>
          </a:p>
          <a:p>
            <a:pPr lvl="0"/>
            <a:r>
              <a:rPr lang="en-IN" dirty="0"/>
              <a:t>Creating a Custom Pipe</a:t>
            </a:r>
          </a:p>
          <a:p>
            <a:pPr lvl="0"/>
            <a:r>
              <a:rPr lang="en-IN" dirty="0"/>
              <a:t>Creating a Filter Pipe</a:t>
            </a:r>
            <a:endParaRPr lang="en-US" dirty="0"/>
          </a:p>
          <a:p>
            <a:pPr lvl="0"/>
            <a:r>
              <a:rPr lang="en-IN" dirty="0"/>
              <a:t>Pure and Impure Pipes (or: How to "fix" the Filter Pipe)</a:t>
            </a:r>
            <a:endParaRPr lang="en-US" dirty="0"/>
          </a:p>
          <a:p>
            <a:pPr lvl="0"/>
            <a:r>
              <a:rPr lang="en-IN" dirty="0"/>
              <a:t>Understanding the "async" Pipe</a:t>
            </a:r>
            <a:endParaRPr lang="en-US" dirty="0"/>
          </a:p>
        </p:txBody>
      </p:sp>
      <p:sp>
        <p:nvSpPr>
          <p:cNvPr id="5" name="Content Placeholder 4"/>
          <p:cNvSpPr>
            <a:spLocks noGrp="1"/>
          </p:cNvSpPr>
          <p:nvPr>
            <p:ph sz="half" idx="2"/>
          </p:nvPr>
        </p:nvSpPr>
        <p:spPr/>
        <p:txBody>
          <a:bodyPr>
            <a:normAutofit fontScale="92500" lnSpcReduction="20000"/>
          </a:bodyPr>
          <a:lstStyle/>
          <a:p>
            <a:pPr lvl="0"/>
            <a:r>
              <a:rPr lang="en-US" dirty="0"/>
              <a:t>Services </a:t>
            </a:r>
          </a:p>
          <a:p>
            <a:pPr lvl="0"/>
            <a:r>
              <a:rPr lang="en-US" dirty="0"/>
              <a:t>Dependency Injections</a:t>
            </a:r>
          </a:p>
          <a:p>
            <a:pPr lvl="0"/>
            <a:r>
              <a:rPr lang="en-IN" dirty="0"/>
              <a:t>Creating Data Service</a:t>
            </a:r>
            <a:endParaRPr lang="en-US" dirty="0"/>
          </a:p>
          <a:p>
            <a:pPr lvl="0"/>
            <a:r>
              <a:rPr lang="en-IN" dirty="0"/>
              <a:t>Understanding Hierarchical Injector</a:t>
            </a:r>
            <a:endParaRPr lang="en-US" dirty="0"/>
          </a:p>
          <a:p>
            <a:pPr lvl="0"/>
            <a:r>
              <a:rPr lang="en-IN" dirty="0"/>
              <a:t>Services for Cross Component Communication </a:t>
            </a:r>
            <a:endParaRPr lang="en-US" dirty="0"/>
          </a:p>
          <a:p>
            <a:pPr lvl="0"/>
            <a:r>
              <a:rPr lang="en-IN" dirty="0"/>
              <a:t>Injection Tokens </a:t>
            </a:r>
            <a:endParaRPr lang="en-US" dirty="0"/>
          </a:p>
        </p:txBody>
      </p:sp>
    </p:spTree>
    <p:extLst>
      <p:ext uri="{BB962C8B-B14F-4D97-AF65-F5344CB8AC3E}">
        <p14:creationId xmlns:p14="http://schemas.microsoft.com/office/powerpoint/2010/main" val="14327579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Pipe</a:t>
            </a:r>
          </a:p>
        </p:txBody>
      </p:sp>
      <p:sp>
        <p:nvSpPr>
          <p:cNvPr id="2" name="Content Placeholder 1"/>
          <p:cNvSpPr>
            <a:spLocks noGrp="1"/>
          </p:cNvSpPr>
          <p:nvPr>
            <p:ph idx="1"/>
          </p:nvPr>
        </p:nvSpPr>
        <p:spPr/>
        <p:txBody>
          <a:bodyPr/>
          <a:lstStyle/>
          <a:p>
            <a:pPr algn="just"/>
            <a:r>
              <a:rPr lang="en-US" dirty="0"/>
              <a:t>A pipe takes in data as input and transforms it to a desired output.</a:t>
            </a:r>
          </a:p>
          <a:p>
            <a:pPr algn="just"/>
            <a:r>
              <a:rPr lang="en-US" dirty="0"/>
              <a:t>Pipes transform bound properties before they are displayed</a:t>
            </a:r>
          </a:p>
          <a:p>
            <a:pPr algn="just"/>
            <a:r>
              <a:rPr lang="en-US" dirty="0"/>
              <a:t>Angular pipes, a way to write display-value transformations that we can declare in your HTML.</a:t>
            </a:r>
          </a:p>
          <a:p>
            <a:pPr algn="just"/>
            <a:r>
              <a:rPr lang="en-US" dirty="0"/>
              <a:t>To pass an argument to a pipe in the HTML form, pass it with a colon after the pipe (for multiple arguments, simply append a colon after each argument)</a:t>
            </a:r>
          </a:p>
          <a:p>
            <a:pPr algn="just"/>
            <a:r>
              <a:rPr lang="en-US" dirty="0"/>
              <a:t>Angular gives us several built-in pipe like lowercase, date, number, decimal, percent, currency, </a:t>
            </a:r>
            <a:r>
              <a:rPr lang="en-US" dirty="0" err="1"/>
              <a:t>json</a:t>
            </a:r>
            <a:r>
              <a:rPr lang="en-US" dirty="0"/>
              <a:t>, slice </a:t>
            </a:r>
            <a:r>
              <a:rPr lang="en-US" dirty="0" err="1"/>
              <a:t>etc</a:t>
            </a:r>
            <a:endParaRPr lang="en-US" dirty="0"/>
          </a:p>
          <a:p>
            <a:pPr algn="just"/>
            <a:r>
              <a:rPr lang="en-US" dirty="0"/>
              <a:t>Angular provides a way to create custom pipes as well.</a:t>
            </a:r>
          </a:p>
        </p:txBody>
      </p:sp>
    </p:spTree>
    <p:extLst>
      <p:ext uri="{BB962C8B-B14F-4D97-AF65-F5344CB8AC3E}">
        <p14:creationId xmlns:p14="http://schemas.microsoft.com/office/powerpoint/2010/main" val="19299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 Pipes</a:t>
            </a:r>
          </a:p>
        </p:txBody>
      </p:sp>
      <p:sp>
        <p:nvSpPr>
          <p:cNvPr id="3" name="Content Placeholder 2"/>
          <p:cNvSpPr>
            <a:spLocks noGrp="1"/>
          </p:cNvSpPr>
          <p:nvPr>
            <p:ph idx="1"/>
          </p:nvPr>
        </p:nvSpPr>
        <p:spPr/>
        <p:txBody>
          <a:bodyPr/>
          <a:lstStyle/>
          <a:p>
            <a:r>
              <a:rPr lang="en-US" dirty="0">
                <a:hlinkClick r:id="rId3"/>
              </a:rPr>
              <a:t>https://angular.io/api?type=pipe--</a:t>
            </a:r>
            <a:r>
              <a:rPr lang="en-US" dirty="0"/>
              <a:t> We Can see all Build in Pipes </a:t>
            </a:r>
          </a:p>
          <a:p>
            <a:endParaRPr lang="en-US" dirty="0"/>
          </a:p>
          <a:p>
            <a:pPr marL="0" indent="0">
              <a:buNone/>
            </a:pPr>
            <a:endParaRPr lang="en-US" dirty="0"/>
          </a:p>
        </p:txBody>
      </p:sp>
      <p:pic>
        <p:nvPicPr>
          <p:cNvPr id="5" name="Picture 4"/>
          <p:cNvPicPr>
            <a:picLocks noChangeAspect="1"/>
          </p:cNvPicPr>
          <p:nvPr/>
        </p:nvPicPr>
        <p:blipFill>
          <a:blip r:embed="rId4"/>
          <a:stretch>
            <a:fillRect/>
          </a:stretch>
        </p:blipFill>
        <p:spPr>
          <a:xfrm>
            <a:off x="1822516" y="2257085"/>
            <a:ext cx="8423521" cy="3386970"/>
          </a:xfrm>
          <a:prstGeom prst="rect">
            <a:avLst/>
          </a:prstGeom>
        </p:spPr>
      </p:pic>
    </p:spTree>
    <p:extLst>
      <p:ext uri="{BB962C8B-B14F-4D97-AF65-F5344CB8AC3E}">
        <p14:creationId xmlns:p14="http://schemas.microsoft.com/office/powerpoint/2010/main" val="7881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84" y="421077"/>
            <a:ext cx="9601200" cy="1485900"/>
          </a:xfrm>
        </p:spPr>
        <p:txBody>
          <a:bodyPr>
            <a:normAutofit/>
          </a:bodyPr>
          <a:lstStyle/>
          <a:p>
            <a:r>
              <a:rPr lang="en-US" dirty="0"/>
              <a:t>Chaining Pipes &amp; Parameterizing a pipe</a:t>
            </a:r>
          </a:p>
        </p:txBody>
      </p:sp>
      <p:sp>
        <p:nvSpPr>
          <p:cNvPr id="3" name="Content Placeholder 2"/>
          <p:cNvSpPr>
            <a:spLocks noGrp="1"/>
          </p:cNvSpPr>
          <p:nvPr>
            <p:ph idx="1"/>
          </p:nvPr>
        </p:nvSpPr>
        <p:spPr>
          <a:xfrm>
            <a:off x="997461" y="1164027"/>
            <a:ext cx="11385992" cy="4643751"/>
          </a:xfrm>
        </p:spPr>
        <p:txBody>
          <a:bodyPr>
            <a:normAutofit/>
          </a:bodyPr>
          <a:lstStyle/>
          <a:p>
            <a:r>
              <a:rPr lang="en-US" dirty="0"/>
              <a:t>We can chain pipes together in potentially useful combinations.</a:t>
            </a:r>
          </a:p>
          <a:p>
            <a:r>
              <a:rPr lang="en-US" dirty="0"/>
              <a:t>A pipe may accept any number of optional parameters to fine-tune its output.</a:t>
            </a:r>
          </a:p>
          <a:p>
            <a:r>
              <a:rPr lang="en-US" dirty="0"/>
              <a:t>We add parameters to a pipe by following the pipe name with a colon ( : ) and then the parameter value (e.g., </a:t>
            </a:r>
            <a:r>
              <a:rPr lang="en-US" dirty="0" err="1"/>
              <a:t>currency:’EUR</a:t>
            </a:r>
            <a:r>
              <a:rPr lang="en-US" dirty="0"/>
              <a:t>’).</a:t>
            </a:r>
          </a:p>
          <a:p>
            <a:r>
              <a:rPr lang="en-US" dirty="0"/>
              <a:t>If our pipe accepts multiple parameters, we separate the values with colons (e.g. slice:1:5).</a:t>
            </a:r>
          </a:p>
          <a:p>
            <a:endParaRPr lang="en-US" dirty="0"/>
          </a:p>
        </p:txBody>
      </p:sp>
      <p:sp>
        <p:nvSpPr>
          <p:cNvPr id="4" name="Rectangle: Rounded Corners 3">
            <a:extLst>
              <a:ext uri="{FF2B5EF4-FFF2-40B4-BE49-F238E27FC236}">
                <a16:creationId xmlns:a16="http://schemas.microsoft.com/office/drawing/2014/main" xmlns="" id="{3A4E16A0-0BCE-418A-9BDF-F25B34CF9D69}"/>
              </a:ext>
            </a:extLst>
          </p:cNvPr>
          <p:cNvSpPr/>
          <p:nvPr/>
        </p:nvSpPr>
        <p:spPr>
          <a:xfrm>
            <a:off x="1295400" y="3987965"/>
            <a:ext cx="8829367" cy="2639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ngFor</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"let </a:t>
            </a:r>
            <a:r>
              <a:rPr lang="en-US" sz="1600" i="1" dirty="0" err="1">
                <a:latin typeface="Arial" panose="020B0604020202020204" pitchFamily="34" charset="0"/>
                <a:cs typeface="Arial" panose="020B0604020202020204" pitchFamily="34" charset="0"/>
              </a:rPr>
              <a:t>emp</a:t>
            </a:r>
            <a:r>
              <a:rPr lang="en-US" sz="1600" i="1" dirty="0">
                <a:latin typeface="Arial" panose="020B0604020202020204" pitchFamily="34" charset="0"/>
                <a:cs typeface="Arial" panose="020B0604020202020204" pitchFamily="34" charset="0"/>
              </a:rPr>
              <a:t> of </a:t>
            </a:r>
            <a:r>
              <a:rPr lang="en-US" sz="1600" i="1" dirty="0" err="1">
                <a:latin typeface="Arial" panose="020B0604020202020204" pitchFamily="34" charset="0"/>
                <a:cs typeface="Arial" panose="020B0604020202020204" pitchFamily="34" charset="0"/>
              </a:rPr>
              <a:t>employess</a:t>
            </a:r>
            <a:r>
              <a:rPr lang="en-US" sz="1600" i="1" dirty="0">
                <a:latin typeface="Arial" panose="020B0604020202020204" pitchFamily="34" charset="0"/>
                <a:cs typeface="Arial" panose="020B0604020202020204" pitchFamily="34" charset="0"/>
              </a:rPr>
              <a:t>" &gt;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emp.empId</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emp.empName</a:t>
            </a:r>
            <a:r>
              <a:rPr lang="en-US" sz="1600" dirty="0">
                <a:latin typeface="Arial" panose="020B0604020202020204" pitchFamily="34" charset="0"/>
                <a:cs typeface="Arial" panose="020B0604020202020204" pitchFamily="34" charset="0"/>
              </a:rPr>
              <a:t> |uppercase | slice:1:3}}&lt;/td&gt; &lt;!-- Channing pipes &amp; passing parameter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emp.empSal</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currency:'USD':true</a:t>
            </a:r>
            <a:r>
              <a:rPr lang="en-US" sz="1600" dirty="0">
                <a:latin typeface="Arial" panose="020B0604020202020204" pitchFamily="34" charset="0"/>
                <a:cs typeface="Arial" panose="020B0604020202020204" pitchFamily="34" charset="0"/>
              </a:rPr>
              <a:t>}}&lt;/td&gt; &lt;!-- Currency pipes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emp.empDep</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emp.empjoiningdate</a:t>
            </a:r>
            <a:r>
              <a:rPr lang="en-US" sz="1600" dirty="0">
                <a:latin typeface="Arial" panose="020B0604020202020204" pitchFamily="34" charset="0"/>
                <a:cs typeface="Arial" panose="020B0604020202020204" pitchFamily="34" charset="0"/>
              </a:rPr>
              <a:t> | date:'</a:t>
            </a:r>
            <a:r>
              <a:rPr lang="en-US" sz="1600" dirty="0" err="1">
                <a:latin typeface="Arial" panose="020B0604020202020204" pitchFamily="34" charset="0"/>
                <a:cs typeface="Arial" panose="020B0604020202020204" pitchFamily="34" charset="0"/>
              </a:rPr>
              <a:t>fullDate</a:t>
            </a:r>
            <a:r>
              <a:rPr lang="en-US" sz="1600" dirty="0">
                <a:latin typeface="Arial" panose="020B0604020202020204" pitchFamily="34" charset="0"/>
                <a:cs typeface="Arial" panose="020B0604020202020204" pitchFamily="34" charset="0"/>
              </a:rPr>
              <a:t>'|uppercase}}&lt;/td&gt; &lt;!-- Dates pipes </a:t>
            </a:r>
            <a:r>
              <a:rPr lang="en-US" sz="1600" dirty="0" err="1">
                <a:latin typeface="Arial" panose="020B0604020202020204" pitchFamily="34" charset="0"/>
                <a:cs typeface="Arial" panose="020B0604020202020204" pitchFamily="34" charset="0"/>
              </a:rPr>
              <a:t>channing</a:t>
            </a:r>
            <a:r>
              <a:rPr lang="en-US" sz="1600" dirty="0">
                <a:latin typeface="Arial" panose="020B0604020202020204" pitchFamily="34" charset="0"/>
                <a:cs typeface="Arial" panose="020B0604020202020204" pitchFamily="34" charset="0"/>
              </a:rPr>
              <a:t> pipes --&gt; </a:t>
            </a:r>
          </a:p>
        </p:txBody>
      </p:sp>
    </p:spTree>
    <p:extLst>
      <p:ext uri="{BB962C8B-B14F-4D97-AF65-F5344CB8AC3E}">
        <p14:creationId xmlns:p14="http://schemas.microsoft.com/office/powerpoint/2010/main" val="814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Custom Pipe</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 pipe is a class decorated with pipe metadata.</a:t>
            </a:r>
          </a:p>
          <a:p>
            <a:r>
              <a:rPr lang="en-US" dirty="0"/>
              <a:t>The pipe class implements the </a:t>
            </a:r>
            <a:r>
              <a:rPr lang="en-US" dirty="0" err="1"/>
              <a:t>PipeTransform</a:t>
            </a:r>
            <a:r>
              <a:rPr lang="en-US" dirty="0"/>
              <a:t> interface's transform method that accepts an input value followed by optional parameters and returns the transformed value.</a:t>
            </a:r>
          </a:p>
          <a:p>
            <a:r>
              <a:rPr lang="en-US" dirty="0"/>
              <a:t>There will be one additional argument to the transform method for each parameter passed to the pipe. Your pipe has one such parameter: the exponent.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520" y="289560"/>
            <a:ext cx="9601200" cy="1485900"/>
          </a:xfrm>
        </p:spPr>
        <p:txBody>
          <a:bodyPr/>
          <a:lstStyle/>
          <a:p>
            <a:r>
              <a:rPr lang="en-IN" dirty="0"/>
              <a:t>Creating a Custom Pipe </a:t>
            </a:r>
            <a:r>
              <a:rPr lang="en-US" dirty="0"/>
              <a:t>(</a:t>
            </a:r>
            <a:r>
              <a:rPr lang="en-US" dirty="0" err="1"/>
              <a:t>Contd</a:t>
            </a:r>
            <a:r>
              <a:rPr lang="en-US" dirty="0"/>
              <a:t>…)</a:t>
            </a:r>
          </a:p>
        </p:txBody>
      </p:sp>
      <p:sp>
        <p:nvSpPr>
          <p:cNvPr id="6" name="Content Placeholder 5"/>
          <p:cNvSpPr>
            <a:spLocks noGrp="1"/>
          </p:cNvSpPr>
          <p:nvPr>
            <p:ph idx="1"/>
          </p:nvPr>
        </p:nvSpPr>
        <p:spPr>
          <a:xfrm>
            <a:off x="985520" y="1179809"/>
            <a:ext cx="11385992" cy="4643751"/>
          </a:xfrm>
        </p:spPr>
        <p:txBody>
          <a:bodyPr/>
          <a:lstStyle/>
          <a:p>
            <a:r>
              <a:rPr lang="en-US" dirty="0"/>
              <a:t>To tell Angular that this is a pipe, you apply the @Pipe decorator, which you import from the core Angular library.</a:t>
            </a:r>
          </a:p>
          <a:p>
            <a:r>
              <a:rPr lang="en-US" dirty="0"/>
              <a:t>The @Pipe decorator allows you to define the pipe name that you'll use within template expressions. It must be a valid JavaScript identifier.</a:t>
            </a:r>
          </a:p>
        </p:txBody>
      </p:sp>
      <p:sp>
        <p:nvSpPr>
          <p:cNvPr id="7" name="Content Placeholder 6"/>
          <p:cNvSpPr txBox="1">
            <a:spLocks/>
          </p:cNvSpPr>
          <p:nvPr/>
        </p:nvSpPr>
        <p:spPr>
          <a:xfrm>
            <a:off x="1620881" y="3257858"/>
            <a:ext cx="8330477" cy="3198823"/>
          </a:xfrm>
          <a:prstGeom prst="roundRect">
            <a:avLst/>
          </a:prstGeom>
          <a:ln/>
        </p:spPr>
        <p:style>
          <a:lnRef idx="2">
            <a:schemeClr val="accent1"/>
          </a:lnRef>
          <a:fillRef idx="1">
            <a:schemeClr val="lt1"/>
          </a:fillRef>
          <a:effectRef idx="0">
            <a:schemeClr val="accent1"/>
          </a:effectRef>
          <a:fontRef idx="minor">
            <a:schemeClr val="dk1"/>
          </a:fontRef>
        </p:style>
        <p:txBody>
          <a:bodyPr vert="horz" lIns="108000" tIns="72000" rIns="72000" bIns="72000" rtlCol="0" anchor="ctr">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dk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dk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dk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dk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chemeClr val="dk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74625" lvl="1" indent="0">
              <a:buNone/>
            </a:pPr>
            <a:r>
              <a:rPr lang="en-US" dirty="0">
                <a:solidFill>
                  <a:srgbClr val="000000"/>
                </a:solidFill>
                <a:latin typeface="Arial" panose="020B0604020202020204" pitchFamily="34" charset="0"/>
                <a:cs typeface="Arial" panose="020B0604020202020204" pitchFamily="34" charset="0"/>
              </a:rPr>
              <a:t>import {</a:t>
            </a:r>
            <a:r>
              <a:rPr lang="en-US" dirty="0" err="1">
                <a:solidFill>
                  <a:srgbClr val="000000"/>
                </a:solidFill>
                <a:latin typeface="Arial" panose="020B0604020202020204" pitchFamily="34" charset="0"/>
                <a:cs typeface="Arial" panose="020B0604020202020204" pitchFamily="34" charset="0"/>
              </a:rPr>
              <a:t>PipeTransform,Pipe</a:t>
            </a:r>
            <a:r>
              <a:rPr lang="en-US" dirty="0">
                <a:solidFill>
                  <a:srgbClr val="000000"/>
                </a:solidFill>
                <a:latin typeface="Arial" panose="020B0604020202020204" pitchFamily="34" charset="0"/>
                <a:cs typeface="Arial" panose="020B0604020202020204" pitchFamily="34" charset="0"/>
              </a:rPr>
              <a:t>} from 'angular2/core';</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@Pipe({  name : '</a:t>
            </a:r>
            <a:r>
              <a:rPr lang="en-US" dirty="0" err="1">
                <a:solidFill>
                  <a:srgbClr val="000000"/>
                </a:solidFill>
                <a:latin typeface="Arial" panose="020B0604020202020204" pitchFamily="34" charset="0"/>
                <a:cs typeface="Arial" panose="020B0604020202020204" pitchFamily="34" charset="0"/>
              </a:rPr>
              <a:t>customPipe</a:t>
            </a:r>
            <a:r>
              <a:rPr lang="en-US" dirty="0">
                <a:solidFill>
                  <a:srgbClr val="000000"/>
                </a:solidFill>
                <a:latin typeface="Arial" panose="020B0604020202020204" pitchFamily="34" charset="0"/>
                <a:cs typeface="Arial" panose="020B0604020202020204" pitchFamily="34" charset="0"/>
              </a:rPr>
              <a:t>'})</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export class </a:t>
            </a:r>
            <a:r>
              <a:rPr lang="en-US" dirty="0" err="1">
                <a:solidFill>
                  <a:srgbClr val="000000"/>
                </a:solidFill>
                <a:latin typeface="Arial" panose="020B0604020202020204" pitchFamily="34" charset="0"/>
                <a:cs typeface="Arial" panose="020B0604020202020204" pitchFamily="34" charset="0"/>
              </a:rPr>
              <a:t>ExponentialStengthPipe</a:t>
            </a:r>
            <a:r>
              <a:rPr lang="en-US" dirty="0">
                <a:solidFill>
                  <a:srgbClr val="000000"/>
                </a:solidFill>
                <a:latin typeface="Arial" panose="020B0604020202020204" pitchFamily="34" charset="0"/>
                <a:cs typeface="Arial" panose="020B0604020202020204" pitchFamily="34" charset="0"/>
              </a:rPr>
              <a:t> implements </a:t>
            </a:r>
            <a:r>
              <a:rPr lang="en-US" dirty="0" err="1">
                <a:solidFill>
                  <a:srgbClr val="000000"/>
                </a:solidFill>
                <a:latin typeface="Arial" panose="020B0604020202020204" pitchFamily="34" charset="0"/>
                <a:cs typeface="Arial" panose="020B0604020202020204" pitchFamily="34" charset="0"/>
              </a:rPr>
              <a:t>PipeTransform</a:t>
            </a:r>
            <a:r>
              <a:rPr lang="en-US" dirty="0">
                <a:solidFill>
                  <a:srgbClr val="000000"/>
                </a:solidFill>
                <a:latin typeface="Arial" panose="020B0604020202020204" pitchFamily="34" charset="0"/>
                <a:cs typeface="Arial" panose="020B0604020202020204" pitchFamily="34" charset="0"/>
              </a:rPr>
              <a:t>{	transform(</a:t>
            </a:r>
            <a:r>
              <a:rPr lang="en-US" dirty="0" err="1">
                <a:solidFill>
                  <a:srgbClr val="000000"/>
                </a:solidFill>
                <a:latin typeface="Arial" panose="020B0604020202020204" pitchFamily="34" charset="0"/>
                <a:cs typeface="Arial" panose="020B0604020202020204" pitchFamily="34" charset="0"/>
              </a:rPr>
              <a:t>value:number,args:string</a:t>
            </a:r>
            <a:r>
              <a:rPr lang="en-US" dirty="0">
                <a:solidFill>
                  <a:srgbClr val="000000"/>
                </a:solidFill>
                <a:latin typeface="Arial" panose="020B0604020202020204" pitchFamily="34" charset="0"/>
                <a:cs typeface="Arial" panose="020B0604020202020204" pitchFamily="34" charset="0"/>
              </a:rPr>
              <a:t>[]):any {		</a:t>
            </a:r>
          </a:p>
          <a:p>
            <a:pPr marL="174625" lvl="1" indent="0">
              <a:buNone/>
            </a:pPr>
            <a:r>
              <a:rPr lang="en-US" dirty="0">
                <a:solidFill>
                  <a:srgbClr val="000000"/>
                </a:solidFill>
                <a:latin typeface="Arial" panose="020B0604020202020204" pitchFamily="34" charset="0"/>
                <a:cs typeface="Arial" panose="020B0604020202020204" pitchFamily="34" charset="0"/>
              </a:rPr>
              <a:t>	    return  </a:t>
            </a:r>
            <a:r>
              <a:rPr lang="en-US" dirty="0" err="1">
                <a:solidFill>
                  <a:srgbClr val="000000"/>
                </a:solidFill>
                <a:latin typeface="Arial" panose="020B0604020202020204" pitchFamily="34" charset="0"/>
                <a:cs typeface="Arial" panose="020B0604020202020204" pitchFamily="34" charset="0"/>
              </a:rPr>
              <a:t>Math.pow</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value,parseInt</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args</a:t>
            </a:r>
            <a:r>
              <a:rPr lang="en-US" dirty="0">
                <a:solidFill>
                  <a:srgbClr val="000000"/>
                </a:solidFill>
                <a:latin typeface="Arial" panose="020B0604020202020204" pitchFamily="34" charset="0"/>
                <a:cs typeface="Arial" panose="020B0604020202020204" pitchFamily="34" charset="0"/>
              </a:rPr>
              <a:t>[0] || ‘1’, 10));</a:t>
            </a:r>
          </a:p>
          <a:p>
            <a:pPr marL="174625" lvl="1" indent="0">
              <a:buNone/>
            </a:pPr>
            <a:r>
              <a:rPr lang="en-US" dirty="0">
                <a:solidFill>
                  <a:srgbClr val="000000"/>
                </a:solidFill>
                <a:latin typeface="Arial" panose="020B0604020202020204" pitchFamily="34" charset="0"/>
                <a:cs typeface="Arial" panose="020B0604020202020204" pitchFamily="34" charset="0"/>
              </a:rPr>
              <a:t>                 }</a:t>
            </a:r>
          </a:p>
          <a:p>
            <a:pPr marL="174625" lvl="1" indent="0">
              <a:buNone/>
            </a:pP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9200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2660</TotalTime>
  <Words>1296</Words>
  <Application>Microsoft Office PowerPoint</Application>
  <PresentationFormat>Custom</PresentationFormat>
  <Paragraphs>194</Paragraphs>
  <Slides>19</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Crop</vt:lpstr>
      <vt:lpstr>think-cell Slide</vt:lpstr>
      <vt:lpstr>      Angular 6</vt:lpstr>
      <vt:lpstr>Pipes, Services &amp; Dependency Injection</vt:lpstr>
      <vt:lpstr>Pipes, Services &amp; Dependency Injection</vt:lpstr>
      <vt:lpstr>Pipes</vt:lpstr>
      <vt:lpstr>Pipe</vt:lpstr>
      <vt:lpstr>Build in Pipes</vt:lpstr>
      <vt:lpstr>Chaining Pipes &amp; Parameterizing a pipe</vt:lpstr>
      <vt:lpstr>Creating a Custom Pipe</vt:lpstr>
      <vt:lpstr>Creating a Custom Pipe (Contd…)</vt:lpstr>
      <vt:lpstr>Demo</vt:lpstr>
      <vt:lpstr>Services &amp; Dependency injection</vt:lpstr>
      <vt:lpstr>Dependency Injection</vt:lpstr>
      <vt:lpstr>Dependency Injection (Contd…)</vt:lpstr>
      <vt:lpstr>Dependency Injection (Contd…)</vt:lpstr>
      <vt:lpstr>Services</vt:lpstr>
      <vt:lpstr>Working with Services in Angular 6</vt:lpstr>
      <vt:lpstr>Working with Services in Angular 6</vt:lpstr>
      <vt:lpstr>Building a Service</vt:lpstr>
      <vt:lpstr>Steps to Create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Hiwarkar, Mayur</cp:lastModifiedBy>
  <cp:revision>412</cp:revision>
  <dcterms:created xsi:type="dcterms:W3CDTF">2017-07-28T13:43:20Z</dcterms:created>
  <dcterms:modified xsi:type="dcterms:W3CDTF">2019-03-20T09:28:22Z</dcterms:modified>
</cp:coreProperties>
</file>