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7F78F3-7F47-4833-A375-DF985FBB0E8F}"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B3D0C-2C5D-4AA1-9A42-13F61584575B}" type="slidenum">
              <a:rPr lang="en-IN" smtClean="0"/>
              <a:t>‹#›</a:t>
            </a:fld>
            <a:endParaRPr lang="en-IN"/>
          </a:p>
        </p:txBody>
      </p:sp>
    </p:spTree>
    <p:extLst>
      <p:ext uri="{BB962C8B-B14F-4D97-AF65-F5344CB8AC3E}">
        <p14:creationId xmlns:p14="http://schemas.microsoft.com/office/powerpoint/2010/main" val="299009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7F78F3-7F47-4833-A375-DF985FBB0E8F}"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B3D0C-2C5D-4AA1-9A42-13F61584575B}" type="slidenum">
              <a:rPr lang="en-IN" smtClean="0"/>
              <a:t>‹#›</a:t>
            </a:fld>
            <a:endParaRPr lang="en-IN"/>
          </a:p>
        </p:txBody>
      </p:sp>
    </p:spTree>
    <p:extLst>
      <p:ext uri="{BB962C8B-B14F-4D97-AF65-F5344CB8AC3E}">
        <p14:creationId xmlns:p14="http://schemas.microsoft.com/office/powerpoint/2010/main" val="42756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7F78F3-7F47-4833-A375-DF985FBB0E8F}"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B3D0C-2C5D-4AA1-9A42-13F61584575B}" type="slidenum">
              <a:rPr lang="en-IN" smtClean="0"/>
              <a:t>‹#›</a:t>
            </a:fld>
            <a:endParaRPr lang="en-IN"/>
          </a:p>
        </p:txBody>
      </p:sp>
    </p:spTree>
    <p:extLst>
      <p:ext uri="{BB962C8B-B14F-4D97-AF65-F5344CB8AC3E}">
        <p14:creationId xmlns:p14="http://schemas.microsoft.com/office/powerpoint/2010/main" val="3843145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7F78F3-7F47-4833-A375-DF985FBB0E8F}"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B3D0C-2C5D-4AA1-9A42-13F61584575B}" type="slidenum">
              <a:rPr lang="en-IN" smtClean="0"/>
              <a:t>‹#›</a:t>
            </a:fld>
            <a:endParaRPr lang="en-IN"/>
          </a:p>
        </p:txBody>
      </p:sp>
    </p:spTree>
    <p:extLst>
      <p:ext uri="{BB962C8B-B14F-4D97-AF65-F5344CB8AC3E}">
        <p14:creationId xmlns:p14="http://schemas.microsoft.com/office/powerpoint/2010/main" val="137014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7F78F3-7F47-4833-A375-DF985FBB0E8F}"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B3D0C-2C5D-4AA1-9A42-13F61584575B}" type="slidenum">
              <a:rPr lang="en-IN" smtClean="0"/>
              <a:t>‹#›</a:t>
            </a:fld>
            <a:endParaRPr lang="en-IN"/>
          </a:p>
        </p:txBody>
      </p:sp>
    </p:spTree>
    <p:extLst>
      <p:ext uri="{BB962C8B-B14F-4D97-AF65-F5344CB8AC3E}">
        <p14:creationId xmlns:p14="http://schemas.microsoft.com/office/powerpoint/2010/main" val="6411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7F78F3-7F47-4833-A375-DF985FBB0E8F}"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B3D0C-2C5D-4AA1-9A42-13F61584575B}" type="slidenum">
              <a:rPr lang="en-IN" smtClean="0"/>
              <a:t>‹#›</a:t>
            </a:fld>
            <a:endParaRPr lang="en-IN"/>
          </a:p>
        </p:txBody>
      </p:sp>
    </p:spTree>
    <p:extLst>
      <p:ext uri="{BB962C8B-B14F-4D97-AF65-F5344CB8AC3E}">
        <p14:creationId xmlns:p14="http://schemas.microsoft.com/office/powerpoint/2010/main" val="3995618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7F78F3-7F47-4833-A375-DF985FBB0E8F}" type="datetimeFigureOut">
              <a:rPr lang="en-IN" smtClean="0"/>
              <a:t>01-10-2021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5B3D0C-2C5D-4AA1-9A42-13F61584575B}" type="slidenum">
              <a:rPr lang="en-IN" smtClean="0"/>
              <a:t>‹#›</a:t>
            </a:fld>
            <a:endParaRPr lang="en-IN"/>
          </a:p>
        </p:txBody>
      </p:sp>
    </p:spTree>
    <p:extLst>
      <p:ext uri="{BB962C8B-B14F-4D97-AF65-F5344CB8AC3E}">
        <p14:creationId xmlns:p14="http://schemas.microsoft.com/office/powerpoint/2010/main" val="342668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7F78F3-7F47-4833-A375-DF985FBB0E8F}"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5B3D0C-2C5D-4AA1-9A42-13F61584575B}" type="slidenum">
              <a:rPr lang="en-IN" smtClean="0"/>
              <a:t>‹#›</a:t>
            </a:fld>
            <a:endParaRPr lang="en-IN"/>
          </a:p>
        </p:txBody>
      </p:sp>
    </p:spTree>
    <p:extLst>
      <p:ext uri="{BB962C8B-B14F-4D97-AF65-F5344CB8AC3E}">
        <p14:creationId xmlns:p14="http://schemas.microsoft.com/office/powerpoint/2010/main" val="87575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F78F3-7F47-4833-A375-DF985FBB0E8F}" type="datetimeFigureOut">
              <a:rPr lang="en-IN" smtClean="0"/>
              <a:t>01-10-2021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5B3D0C-2C5D-4AA1-9A42-13F61584575B}" type="slidenum">
              <a:rPr lang="en-IN" smtClean="0"/>
              <a:t>‹#›</a:t>
            </a:fld>
            <a:endParaRPr lang="en-IN"/>
          </a:p>
        </p:txBody>
      </p:sp>
    </p:spTree>
    <p:extLst>
      <p:ext uri="{BB962C8B-B14F-4D97-AF65-F5344CB8AC3E}">
        <p14:creationId xmlns:p14="http://schemas.microsoft.com/office/powerpoint/2010/main" val="291031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7F78F3-7F47-4833-A375-DF985FBB0E8F}"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B3D0C-2C5D-4AA1-9A42-13F61584575B}" type="slidenum">
              <a:rPr lang="en-IN" smtClean="0"/>
              <a:t>‹#›</a:t>
            </a:fld>
            <a:endParaRPr lang="en-IN"/>
          </a:p>
        </p:txBody>
      </p:sp>
    </p:spTree>
    <p:extLst>
      <p:ext uri="{BB962C8B-B14F-4D97-AF65-F5344CB8AC3E}">
        <p14:creationId xmlns:p14="http://schemas.microsoft.com/office/powerpoint/2010/main" val="26297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7F78F3-7F47-4833-A375-DF985FBB0E8F}"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B3D0C-2C5D-4AA1-9A42-13F61584575B}" type="slidenum">
              <a:rPr lang="en-IN" smtClean="0"/>
              <a:t>‹#›</a:t>
            </a:fld>
            <a:endParaRPr lang="en-IN"/>
          </a:p>
        </p:txBody>
      </p:sp>
    </p:spTree>
    <p:extLst>
      <p:ext uri="{BB962C8B-B14F-4D97-AF65-F5344CB8AC3E}">
        <p14:creationId xmlns:p14="http://schemas.microsoft.com/office/powerpoint/2010/main" val="36901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F78F3-7F47-4833-A375-DF985FBB0E8F}" type="datetimeFigureOut">
              <a:rPr lang="en-IN" smtClean="0"/>
              <a:t>01-10-2021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B3D0C-2C5D-4AA1-9A42-13F61584575B}" type="slidenum">
              <a:rPr lang="en-IN" smtClean="0"/>
              <a:t>‹#›</a:t>
            </a:fld>
            <a:endParaRPr lang="en-IN"/>
          </a:p>
        </p:txBody>
      </p:sp>
    </p:spTree>
    <p:extLst>
      <p:ext uri="{BB962C8B-B14F-4D97-AF65-F5344CB8AC3E}">
        <p14:creationId xmlns:p14="http://schemas.microsoft.com/office/powerpoint/2010/main" val="2979528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1114" y="971044"/>
            <a:ext cx="8116312" cy="1077218"/>
          </a:xfrm>
          <a:prstGeom prst="rect">
            <a:avLst/>
          </a:prstGeom>
          <a:noFill/>
        </p:spPr>
        <p:txBody>
          <a:bodyPr wrap="square" rtlCol="0">
            <a:spAutoFit/>
          </a:bodyPr>
          <a:lstStyle/>
          <a:p>
            <a:pPr algn="ctr"/>
            <a:r>
              <a:rPr lang="en-IN" sz="3200" u="sng" dirty="0" smtClean="0"/>
              <a:t>Linecraft AI ML Internship Taxi fare problem</a:t>
            </a:r>
            <a:br>
              <a:rPr lang="en-IN" sz="3200" u="sng" dirty="0" smtClean="0"/>
            </a:br>
            <a:endParaRPr lang="en-IN" sz="3200" u="sng" dirty="0" smtClean="0"/>
          </a:p>
        </p:txBody>
      </p:sp>
      <p:sp>
        <p:nvSpPr>
          <p:cNvPr id="5" name="TextBox 4"/>
          <p:cNvSpPr txBox="1"/>
          <p:nvPr/>
        </p:nvSpPr>
        <p:spPr>
          <a:xfrm>
            <a:off x="1140979" y="1626444"/>
            <a:ext cx="8820318" cy="5878532"/>
          </a:xfrm>
          <a:prstGeom prst="rect">
            <a:avLst/>
          </a:prstGeom>
          <a:noFill/>
        </p:spPr>
        <p:txBody>
          <a:bodyPr wrap="square" rtlCol="0">
            <a:spAutoFit/>
          </a:bodyPr>
          <a:lstStyle/>
          <a:p>
            <a:r>
              <a:rPr lang="en-IN" sz="1600" dirty="0" smtClean="0"/>
              <a:t>First step: </a:t>
            </a:r>
            <a:r>
              <a:rPr lang="en-IN" sz="1600" u="sng" dirty="0" smtClean="0"/>
              <a:t>Understanding the type of problem at hand</a:t>
            </a:r>
          </a:p>
          <a:p>
            <a:r>
              <a:rPr lang="en-IN" sz="1600" dirty="0" smtClean="0"/>
              <a:t>The data we have at hand is labelled, and hence this is a supervised learning problem</a:t>
            </a:r>
          </a:p>
          <a:p>
            <a:r>
              <a:rPr lang="en-IN" sz="1600" dirty="0" smtClean="0"/>
              <a:t>Moreover, the target variable to be predicted is fare_amount, which is a continuous variable.</a:t>
            </a:r>
          </a:p>
          <a:p>
            <a:r>
              <a:rPr lang="en-IN" sz="1600" dirty="0" smtClean="0"/>
              <a:t>Hence this is a Univariate Regression Problem. (Single dependent variable).</a:t>
            </a:r>
          </a:p>
          <a:p>
            <a:endParaRPr lang="en-IN" sz="1600" dirty="0"/>
          </a:p>
          <a:p>
            <a:r>
              <a:rPr lang="en-IN" sz="1600" u="sng" dirty="0" smtClean="0"/>
              <a:t>Loading the dataset</a:t>
            </a:r>
            <a:r>
              <a:rPr lang="en-IN" sz="1600" dirty="0" smtClean="0"/>
              <a:t>:</a:t>
            </a:r>
          </a:p>
          <a:p>
            <a:r>
              <a:rPr lang="en-IN" sz="1600" dirty="0" smtClean="0"/>
              <a:t>Dataset is in csv format hence pandas library is perfect to load the data into a data frame object.</a:t>
            </a:r>
          </a:p>
          <a:p>
            <a:endParaRPr lang="en-IN" sz="1600" dirty="0"/>
          </a:p>
          <a:p>
            <a:r>
              <a:rPr lang="en-IN" sz="1600" u="sng" dirty="0" smtClean="0"/>
              <a:t>Taking a quick look at the dataset</a:t>
            </a:r>
            <a:r>
              <a:rPr lang="en-IN" sz="1600" dirty="0" smtClean="0"/>
              <a:t>:</a:t>
            </a:r>
          </a:p>
          <a:p>
            <a:r>
              <a:rPr lang="en-IN" sz="1600" dirty="0" smtClean="0"/>
              <a:t>Dataset has 60000 rows, with 12 columns. (11 independent and 1 dependent variable)</a:t>
            </a:r>
          </a:p>
          <a:p>
            <a:endParaRPr lang="en-IN" sz="1600" dirty="0" smtClean="0"/>
          </a:p>
          <a:p>
            <a:r>
              <a:rPr lang="en-IN" sz="1600" dirty="0" smtClean="0"/>
              <a:t>Doing a quick summary check on the data frame, it is seen that lot of data points have missing values. (They have to taken care of at a later stage).</a:t>
            </a:r>
          </a:p>
          <a:p>
            <a:endParaRPr lang="en-IN" sz="1600" dirty="0" smtClean="0"/>
          </a:p>
          <a:p>
            <a:r>
              <a:rPr lang="en-IN" sz="1600" dirty="0" smtClean="0"/>
              <a:t>We have both numerical as well as categorical features. </a:t>
            </a:r>
          </a:p>
          <a:p>
            <a:r>
              <a:rPr lang="en-IN" sz="1600" dirty="0" smtClean="0"/>
              <a:t>Also we have date-time strings. These can be parsed and converted to extract time_of_ride.</a:t>
            </a:r>
          </a:p>
          <a:p>
            <a:endParaRPr lang="en-IN" sz="1600" dirty="0"/>
          </a:p>
          <a:p>
            <a:r>
              <a:rPr lang="en-IN" sz="1600" dirty="0" smtClean="0"/>
              <a:t>Based on intuition , I mainly suspect that “trip distance” and “time_of_ride” are the most important features in taxi fare determination.</a:t>
            </a:r>
          </a:p>
          <a:p>
            <a:endParaRPr lang="en-IN" dirty="0" smtClean="0"/>
          </a:p>
          <a:p>
            <a:endParaRPr lang="en-IN" dirty="0" smtClean="0"/>
          </a:p>
          <a:p>
            <a:endParaRPr lang="en-IN" dirty="0" smtClean="0"/>
          </a:p>
          <a:p>
            <a:endParaRPr lang="en-IN" dirty="0"/>
          </a:p>
        </p:txBody>
      </p:sp>
      <p:sp>
        <p:nvSpPr>
          <p:cNvPr id="6" name="TextBox 5"/>
          <p:cNvSpPr txBox="1"/>
          <p:nvPr/>
        </p:nvSpPr>
        <p:spPr>
          <a:xfrm>
            <a:off x="1246175" y="129473"/>
            <a:ext cx="5073705" cy="646331"/>
          </a:xfrm>
          <a:prstGeom prst="rect">
            <a:avLst/>
          </a:prstGeom>
          <a:noFill/>
        </p:spPr>
        <p:txBody>
          <a:bodyPr wrap="square" rtlCol="0">
            <a:spAutoFit/>
          </a:bodyPr>
          <a:lstStyle/>
          <a:p>
            <a:r>
              <a:rPr lang="en-IN" sz="1200" dirty="0" smtClean="0"/>
              <a:t>Name : Mayur Mohan Mate</a:t>
            </a:r>
          </a:p>
          <a:p>
            <a:r>
              <a:rPr lang="en-IN" sz="1200" dirty="0" smtClean="0"/>
              <a:t>Roll No : CH19B067</a:t>
            </a:r>
          </a:p>
          <a:p>
            <a:r>
              <a:rPr lang="en-IN" sz="1200" dirty="0" smtClean="0"/>
              <a:t>Institute: Indian Institute of Technology, Madras</a:t>
            </a:r>
            <a:endParaRPr lang="en-IN" sz="1200" dirty="0"/>
          </a:p>
        </p:txBody>
      </p:sp>
    </p:spTree>
    <p:extLst>
      <p:ext uri="{BB962C8B-B14F-4D97-AF65-F5344CB8AC3E}">
        <p14:creationId xmlns:p14="http://schemas.microsoft.com/office/powerpoint/2010/main" val="1675481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622" y="286868"/>
            <a:ext cx="8278153" cy="369332"/>
          </a:xfrm>
          <a:prstGeom prst="rect">
            <a:avLst/>
          </a:prstGeom>
          <a:noFill/>
        </p:spPr>
        <p:txBody>
          <a:bodyPr wrap="square" rtlCol="0">
            <a:spAutoFit/>
          </a:bodyPr>
          <a:lstStyle/>
          <a:p>
            <a:r>
              <a:rPr lang="en-IN" u="sng" dirty="0" smtClean="0"/>
              <a:t>Parsing date time strings to extract time of ride information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9752" y="145656"/>
            <a:ext cx="3529585" cy="2209125"/>
          </a:xfrm>
          <a:prstGeom prst="rect">
            <a:avLst/>
          </a:prstGeom>
        </p:spPr>
      </p:pic>
      <p:sp>
        <p:nvSpPr>
          <p:cNvPr id="4" name="TextBox 3"/>
          <p:cNvSpPr txBox="1"/>
          <p:nvPr/>
        </p:nvSpPr>
        <p:spPr>
          <a:xfrm>
            <a:off x="230622" y="871650"/>
            <a:ext cx="6651653" cy="738664"/>
          </a:xfrm>
          <a:prstGeom prst="rect">
            <a:avLst/>
          </a:prstGeom>
          <a:noFill/>
        </p:spPr>
        <p:txBody>
          <a:bodyPr wrap="square" rtlCol="0">
            <a:spAutoFit/>
          </a:bodyPr>
          <a:lstStyle/>
          <a:p>
            <a:r>
              <a:rPr lang="en-IN" sz="1400" dirty="0" smtClean="0"/>
              <a:t>Using pandas API , we convert the date time string to introduce a new column “time_of_ride” (in minutes).</a:t>
            </a:r>
            <a:br>
              <a:rPr lang="en-IN" sz="1400" dirty="0" smtClean="0"/>
            </a:br>
            <a:endParaRPr lang="en-IN" sz="1400" dirty="0" smtClean="0"/>
          </a:p>
        </p:txBody>
      </p:sp>
      <p:sp>
        <p:nvSpPr>
          <p:cNvPr id="5" name="TextBox 4"/>
          <p:cNvSpPr txBox="1"/>
          <p:nvPr/>
        </p:nvSpPr>
        <p:spPr>
          <a:xfrm>
            <a:off x="230622" y="1610314"/>
            <a:ext cx="5623966" cy="923330"/>
          </a:xfrm>
          <a:prstGeom prst="rect">
            <a:avLst/>
          </a:prstGeom>
          <a:noFill/>
        </p:spPr>
        <p:txBody>
          <a:bodyPr wrap="square" rtlCol="0">
            <a:spAutoFit/>
          </a:bodyPr>
          <a:lstStyle/>
          <a:p>
            <a:r>
              <a:rPr lang="en-IN" u="sng" dirty="0" smtClean="0"/>
              <a:t>Computing the correlation of features with target variable, to measure the extent of linear dependence.</a:t>
            </a:r>
          </a:p>
          <a:p>
            <a:endParaRPr lang="en-IN" u="sng"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9752" y="2533644"/>
            <a:ext cx="1933996" cy="1665538"/>
          </a:xfrm>
          <a:prstGeom prst="rect">
            <a:avLst/>
          </a:prstGeom>
        </p:spPr>
      </p:pic>
      <p:sp>
        <p:nvSpPr>
          <p:cNvPr id="8" name="TextBox 7"/>
          <p:cNvSpPr txBox="1"/>
          <p:nvPr/>
        </p:nvSpPr>
        <p:spPr>
          <a:xfrm>
            <a:off x="230622" y="2576167"/>
            <a:ext cx="7145266" cy="1723549"/>
          </a:xfrm>
          <a:prstGeom prst="rect">
            <a:avLst/>
          </a:prstGeom>
          <a:noFill/>
        </p:spPr>
        <p:txBody>
          <a:bodyPr wrap="square" rtlCol="0">
            <a:spAutoFit/>
          </a:bodyPr>
          <a:lstStyle/>
          <a:p>
            <a:r>
              <a:rPr lang="en-IN" sz="1400" dirty="0" smtClean="0"/>
              <a:t>As expected, trip distance is highly correlated with fare_amount.</a:t>
            </a:r>
          </a:p>
          <a:p>
            <a:endParaRPr lang="en-IN" sz="1400" dirty="0"/>
          </a:p>
          <a:p>
            <a:r>
              <a:rPr lang="en-IN" sz="1400" dirty="0" smtClean="0"/>
              <a:t>But contrary to intuition , correlation of time_of_ride seems to be a bit low.</a:t>
            </a:r>
          </a:p>
          <a:p>
            <a:endParaRPr lang="en-IN" sz="1400" dirty="0"/>
          </a:p>
          <a:p>
            <a:r>
              <a:rPr lang="en-IN" sz="1600" dirty="0" smtClean="0"/>
              <a:t>Exploring further the relationship btw trip distance and time_of_ride by plotting a scatter plot against fare_amount</a:t>
            </a:r>
          </a:p>
          <a:p>
            <a:endParaRPr lang="en-IN"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405" y="4770654"/>
            <a:ext cx="2645252" cy="162128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4851" y="4770654"/>
            <a:ext cx="2646095" cy="1581089"/>
          </a:xfrm>
          <a:prstGeom prst="rect">
            <a:avLst/>
          </a:prstGeom>
        </p:spPr>
      </p:pic>
      <p:sp>
        <p:nvSpPr>
          <p:cNvPr id="11" name="TextBox 10"/>
          <p:cNvSpPr txBox="1"/>
          <p:nvPr/>
        </p:nvSpPr>
        <p:spPr>
          <a:xfrm>
            <a:off x="230622" y="4304161"/>
            <a:ext cx="5773669" cy="1477328"/>
          </a:xfrm>
          <a:prstGeom prst="rect">
            <a:avLst/>
          </a:prstGeom>
          <a:noFill/>
        </p:spPr>
        <p:txBody>
          <a:bodyPr wrap="square" rtlCol="0">
            <a:spAutoFit/>
          </a:bodyPr>
          <a:lstStyle/>
          <a:p>
            <a:r>
              <a:rPr lang="en-IN" dirty="0" smtClean="0"/>
              <a:t>Noticing some problems.</a:t>
            </a:r>
          </a:p>
          <a:p>
            <a:r>
              <a:rPr lang="en-IN" dirty="0" smtClean="0"/>
              <a:t>1.Negative fare values.</a:t>
            </a:r>
          </a:p>
          <a:p>
            <a:r>
              <a:rPr lang="en-IN" dirty="0" smtClean="0"/>
              <a:t>2.High fare values, for near to zero time_of_ride</a:t>
            </a:r>
          </a:p>
          <a:p>
            <a:r>
              <a:rPr lang="en-IN" dirty="0" smtClean="0"/>
              <a:t>3.High fare values, for near to zero </a:t>
            </a:r>
            <a:r>
              <a:rPr lang="en-IN" dirty="0" err="1" smtClean="0"/>
              <a:t>trip_distance</a:t>
            </a:r>
            <a:endParaRPr lang="en-IN" dirty="0" smtClean="0"/>
          </a:p>
          <a:p>
            <a:r>
              <a:rPr lang="en-IN" dirty="0" smtClean="0"/>
              <a:t>4.Unexpectedly low fare values for really high time of ride.</a:t>
            </a:r>
            <a:endParaRPr lang="en-IN" dirty="0"/>
          </a:p>
        </p:txBody>
      </p:sp>
    </p:spTree>
    <p:extLst>
      <p:ext uri="{BB962C8B-B14F-4D97-AF65-F5344CB8AC3E}">
        <p14:creationId xmlns:p14="http://schemas.microsoft.com/office/powerpoint/2010/main" val="3608892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117" y="459184"/>
            <a:ext cx="7768354" cy="7201972"/>
          </a:xfrm>
          <a:prstGeom prst="rect">
            <a:avLst/>
          </a:prstGeom>
          <a:noFill/>
        </p:spPr>
        <p:txBody>
          <a:bodyPr wrap="square" rtlCol="0">
            <a:spAutoFit/>
          </a:bodyPr>
          <a:lstStyle/>
          <a:p>
            <a:r>
              <a:rPr lang="en-IN" sz="1400" dirty="0" smtClean="0"/>
              <a:t>On further investigation , it is also seen that some data points have 0 fare value, yet they do not belong to the “No Charge” category.</a:t>
            </a:r>
          </a:p>
          <a:p>
            <a:endParaRPr lang="en-IN" sz="1400" dirty="0"/>
          </a:p>
          <a:p>
            <a:r>
              <a:rPr lang="en-US" sz="1400" dirty="0"/>
              <a:t>Negative fare could be due to several reasons, such as company refunding money due to some mistake or maybe dispute with the customer or an accident. The features in the dataset do not contain </a:t>
            </a:r>
            <a:r>
              <a:rPr lang="en-US" sz="1400" dirty="0" smtClean="0"/>
              <a:t>complete </a:t>
            </a:r>
            <a:r>
              <a:rPr lang="en-US" sz="1400" dirty="0"/>
              <a:t>information required to decide negative fare amount and hence I remove those points</a:t>
            </a:r>
            <a:r>
              <a:rPr lang="en-US" sz="1400" dirty="0" smtClean="0"/>
              <a:t>.</a:t>
            </a:r>
          </a:p>
          <a:p>
            <a:endParaRPr lang="en-US" sz="1400" dirty="0"/>
          </a:p>
          <a:p>
            <a:r>
              <a:rPr lang="en-US" sz="1400" dirty="0" smtClean="0"/>
              <a:t>Data points where fare is reported 0 , but category does not belong to “No charge” and time of ride is non zero are removed.</a:t>
            </a:r>
          </a:p>
          <a:p>
            <a:endParaRPr lang="en-US" sz="1400" dirty="0"/>
          </a:p>
          <a:p>
            <a:r>
              <a:rPr lang="en-US" sz="1400" dirty="0" smtClean="0"/>
              <a:t>Data points where time of ride was 0, and the fare amount exceeded congestion surcharge were removed.</a:t>
            </a:r>
          </a:p>
          <a:p>
            <a:endParaRPr lang="en-US" sz="1400" dirty="0"/>
          </a:p>
          <a:p>
            <a:r>
              <a:rPr lang="en-IN" sz="1400" dirty="0" smtClean="0"/>
              <a:t>Data points with 0 trip distance and non zero fare were examined. Manually some suspicious and outlier points were removed.</a:t>
            </a:r>
          </a:p>
          <a:p>
            <a:endParaRPr lang="en-IN" sz="1400" dirty="0" smtClean="0"/>
          </a:p>
          <a:p>
            <a:r>
              <a:rPr lang="en-IN" sz="1400" dirty="0" smtClean="0"/>
              <a:t>Data points with time of ride greater than 1200 </a:t>
            </a:r>
            <a:r>
              <a:rPr lang="en-IN" sz="1400" dirty="0" err="1" smtClean="0"/>
              <a:t>mins</a:t>
            </a:r>
            <a:r>
              <a:rPr lang="en-IN" sz="1400" dirty="0" smtClean="0"/>
              <a:t> were examined.</a:t>
            </a:r>
          </a:p>
          <a:p>
            <a:r>
              <a:rPr lang="en-IN" sz="1400" dirty="0" smtClean="0"/>
              <a:t>Since the number of data points were low, they were examined manually and suspicious and outlier points were removed.</a:t>
            </a:r>
          </a:p>
          <a:p>
            <a:endParaRPr lang="en-IN" sz="1400" dirty="0"/>
          </a:p>
          <a:p>
            <a:r>
              <a:rPr lang="en-IN" sz="1400" dirty="0" smtClean="0"/>
              <a:t>Data points with payment type 3 and non zero charge were examined and removed.</a:t>
            </a:r>
          </a:p>
          <a:p>
            <a:endParaRPr lang="en-IN" sz="1400" dirty="0"/>
          </a:p>
          <a:p>
            <a:r>
              <a:rPr lang="en-IN" sz="1400" dirty="0" smtClean="0"/>
              <a:t>Some points with 0 passengers were also present. Some of these data points had heavy charge. Couldn’t figure out the reason for that. Points where charge matched the congestion surcharge were kept and others were removed.</a:t>
            </a:r>
          </a:p>
          <a:p>
            <a:endParaRPr lang="en-IN" sz="1400" dirty="0"/>
          </a:p>
          <a:p>
            <a:r>
              <a:rPr lang="en-IN" sz="1400" dirty="0" smtClean="0"/>
              <a:t>Rate code 99 was seen in dataset. (Feature </a:t>
            </a:r>
            <a:r>
              <a:rPr lang="en-IN" sz="1400" dirty="0" err="1" smtClean="0"/>
              <a:t>desc</a:t>
            </a:r>
            <a:r>
              <a:rPr lang="en-IN" sz="1400" dirty="0" smtClean="0"/>
              <a:t> only mentioned 1 to 6). Since 99 was also present in test dataset, did not remove it, but assumed it to be </a:t>
            </a:r>
            <a:r>
              <a:rPr lang="en-IN" sz="1400" dirty="0" err="1" smtClean="0"/>
              <a:t>RatecodeID</a:t>
            </a:r>
            <a:r>
              <a:rPr lang="en-IN" sz="1400" dirty="0" smtClean="0"/>
              <a:t> 6. Still a lot of Null data was left. Took a decision to impute them.</a:t>
            </a:r>
          </a:p>
          <a:p>
            <a:endParaRPr lang="en-IN" sz="1400" dirty="0" smtClean="0"/>
          </a:p>
          <a:p>
            <a:endParaRPr lang="en-IN" sz="1400" dirty="0"/>
          </a:p>
          <a:p>
            <a:endParaRPr lang="en-IN" sz="1400" dirty="0" smtClean="0"/>
          </a:p>
        </p:txBody>
      </p:sp>
      <p:sp>
        <p:nvSpPr>
          <p:cNvPr id="3" name="TextBox 2"/>
          <p:cNvSpPr txBox="1"/>
          <p:nvPr/>
        </p:nvSpPr>
        <p:spPr>
          <a:xfrm>
            <a:off x="186117" y="136018"/>
            <a:ext cx="7509409" cy="646331"/>
          </a:xfrm>
          <a:prstGeom prst="rect">
            <a:avLst/>
          </a:prstGeom>
          <a:noFill/>
        </p:spPr>
        <p:txBody>
          <a:bodyPr wrap="square" rtlCol="0">
            <a:spAutoFit/>
          </a:bodyPr>
          <a:lstStyle/>
          <a:p>
            <a:pPr algn="ctr"/>
            <a:r>
              <a:rPr lang="en-IN" u="sng" dirty="0" smtClean="0"/>
              <a:t>Data Exploration and Cleaning</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202" y="459183"/>
            <a:ext cx="4151217" cy="26238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471" y="3609208"/>
            <a:ext cx="4090360" cy="2678303"/>
          </a:xfrm>
          <a:prstGeom prst="rect">
            <a:avLst/>
          </a:prstGeom>
        </p:spPr>
      </p:pic>
    </p:spTree>
    <p:extLst>
      <p:ext uri="{BB962C8B-B14F-4D97-AF65-F5344CB8AC3E}">
        <p14:creationId xmlns:p14="http://schemas.microsoft.com/office/powerpoint/2010/main" val="3613796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773" y="202301"/>
            <a:ext cx="8747491" cy="369332"/>
          </a:xfrm>
          <a:prstGeom prst="rect">
            <a:avLst/>
          </a:prstGeom>
          <a:noFill/>
        </p:spPr>
        <p:txBody>
          <a:bodyPr wrap="square" rtlCol="0">
            <a:spAutoFit/>
          </a:bodyPr>
          <a:lstStyle/>
          <a:p>
            <a:r>
              <a:rPr lang="en-IN" u="sng" dirty="0" smtClean="0"/>
              <a:t>Model Building</a:t>
            </a:r>
          </a:p>
        </p:txBody>
      </p:sp>
      <p:sp>
        <p:nvSpPr>
          <p:cNvPr id="4" name="TextBox 3"/>
          <p:cNvSpPr txBox="1"/>
          <p:nvPr/>
        </p:nvSpPr>
        <p:spPr>
          <a:xfrm>
            <a:off x="331773" y="571633"/>
            <a:ext cx="6230868" cy="7817525"/>
          </a:xfrm>
          <a:prstGeom prst="rect">
            <a:avLst/>
          </a:prstGeom>
          <a:noFill/>
        </p:spPr>
        <p:txBody>
          <a:bodyPr wrap="square" rtlCol="0">
            <a:spAutoFit/>
          </a:bodyPr>
          <a:lstStyle/>
          <a:p>
            <a:r>
              <a:rPr lang="en-IN" sz="1400" dirty="0" smtClean="0"/>
              <a:t>Data has both numerical and categorical columns. Before feeding it to the model, a pre-processing pipeline has to be made, to ensure proper imputation of missing values and feature scaling and encoding</a:t>
            </a:r>
            <a:r>
              <a:rPr lang="en-IN" dirty="0" smtClean="0"/>
              <a:t>.</a:t>
            </a:r>
          </a:p>
          <a:p>
            <a:endParaRPr lang="en-IN" dirty="0"/>
          </a:p>
          <a:p>
            <a:r>
              <a:rPr lang="en-IN" sz="1400" dirty="0" smtClean="0"/>
              <a:t>Although congestion charge seemed categorical , since it can change and take up any real value, it was treated as a  numerical value.</a:t>
            </a:r>
          </a:p>
          <a:p>
            <a:endParaRPr lang="en-IN" sz="1400" dirty="0"/>
          </a:p>
          <a:p>
            <a:r>
              <a:rPr lang="en-IN" sz="1400" dirty="0" smtClean="0"/>
              <a:t>Categorical columns were imputed using mode strategy and numerical columns with median(due of presence of outliers).</a:t>
            </a:r>
          </a:p>
          <a:p>
            <a:endParaRPr lang="en-IN" sz="1400" dirty="0"/>
          </a:p>
          <a:p>
            <a:r>
              <a:rPr lang="en-IN" sz="1400" dirty="0" smtClean="0"/>
              <a:t>Except for PULocationID and DOLocationID, other categorical features were one hot encoded. Since these two features had lots of levels, used Target Encoding strategy instead.</a:t>
            </a:r>
          </a:p>
          <a:p>
            <a:endParaRPr lang="en-IN" sz="1400" dirty="0"/>
          </a:p>
          <a:p>
            <a:r>
              <a:rPr lang="en-IN" sz="1400" dirty="0" smtClean="0"/>
              <a:t>Several scaling methods such as Standard Scaling, Robust Scaling, Log Transformation, Power Transformation etc. were experimented with. Robust Scaling worked the best. Even when the features were skewed, Log Transformation worsened the performance of the model.</a:t>
            </a:r>
          </a:p>
          <a:p>
            <a:endParaRPr lang="en-IN" sz="1400" dirty="0"/>
          </a:p>
          <a:p>
            <a:r>
              <a:rPr lang="en-IN" sz="1400" dirty="0" smtClean="0"/>
              <a:t>For transforming the date time strings to time of ride, a custom transformer was defined.</a:t>
            </a:r>
          </a:p>
          <a:p>
            <a:endParaRPr lang="en-IN" sz="1400" dirty="0"/>
          </a:p>
          <a:p>
            <a:r>
              <a:rPr lang="en-IN" sz="1400" dirty="0" smtClean="0"/>
              <a:t>Imputation pipeline to properly impute each feature was also defined, followed by a pre-processing pipeline which appropriately scaled and encoded the features.</a:t>
            </a:r>
          </a:p>
          <a:p>
            <a:endParaRPr lang="en-IN" sz="1400" dirty="0"/>
          </a:p>
          <a:p>
            <a:r>
              <a:rPr lang="en-IN" sz="1400" dirty="0" smtClean="0"/>
              <a:t>Complete input pipeline consists of the imputation and the </a:t>
            </a:r>
            <a:r>
              <a:rPr lang="en-IN" sz="1400" dirty="0" err="1" smtClean="0"/>
              <a:t>preprocessing</a:t>
            </a:r>
            <a:r>
              <a:rPr lang="en-IN" sz="1400" dirty="0" smtClean="0"/>
              <a:t> pipeline</a:t>
            </a:r>
          </a:p>
          <a:p>
            <a:endParaRPr lang="en-IN" sz="1400" dirty="0" smtClean="0"/>
          </a:p>
          <a:p>
            <a:endParaRPr lang="en-IN" sz="1400" dirty="0"/>
          </a:p>
          <a:p>
            <a:endParaRPr lang="en-IN" sz="1400" dirty="0" smtClean="0"/>
          </a:p>
          <a:p>
            <a:endParaRPr lang="en-IN" sz="1400" dirty="0" smtClean="0"/>
          </a:p>
          <a:p>
            <a:r>
              <a:rPr lang="en-IN" sz="1400" dirty="0" smtClean="0"/>
              <a:t>	</a:t>
            </a:r>
            <a:endParaRPr lang="en-IN" sz="1400" dirty="0"/>
          </a:p>
          <a:p>
            <a:endParaRPr lang="en-IN" sz="1400" dirty="0" smtClean="0"/>
          </a:p>
          <a:p>
            <a:endParaRPr lang="en-IN" sz="1400" dirty="0"/>
          </a:p>
          <a:p>
            <a:endParaRPr lang="en-IN" sz="1400"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641" y="202301"/>
            <a:ext cx="4337006" cy="218484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7378" y="4084104"/>
            <a:ext cx="5021496" cy="77376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7378" y="4945233"/>
            <a:ext cx="5021496" cy="5486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5009" y="2530551"/>
            <a:ext cx="4272270" cy="155355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5009" y="5637657"/>
            <a:ext cx="5052498" cy="533446"/>
          </a:xfrm>
          <a:prstGeom prst="rect">
            <a:avLst/>
          </a:prstGeom>
        </p:spPr>
      </p:pic>
    </p:spTree>
    <p:extLst>
      <p:ext uri="{BB962C8B-B14F-4D97-AF65-F5344CB8AC3E}">
        <p14:creationId xmlns:p14="http://schemas.microsoft.com/office/powerpoint/2010/main" val="1371765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117" y="178025"/>
            <a:ext cx="10236425" cy="1938992"/>
          </a:xfrm>
          <a:prstGeom prst="rect">
            <a:avLst/>
          </a:prstGeom>
          <a:noFill/>
        </p:spPr>
        <p:txBody>
          <a:bodyPr wrap="square" rtlCol="0">
            <a:spAutoFit/>
          </a:bodyPr>
          <a:lstStyle/>
          <a:p>
            <a:r>
              <a:rPr lang="en-IN" sz="1400" dirty="0" smtClean="0"/>
              <a:t>From the zone information provided with the dataset, it was clear that this dataset belongs to New York taxi system. From the information provided on the internet, it was revealed that the fare is not decided by the number of passengers</a:t>
            </a:r>
            <a:r>
              <a:rPr lang="en-IN" dirty="0" smtClean="0"/>
              <a:t>. </a:t>
            </a:r>
            <a:r>
              <a:rPr lang="en-IN" sz="1400" dirty="0" smtClean="0"/>
              <a:t>This feature was experimented with and provided no drop in performance after it’s removal. Hence it was removed.</a:t>
            </a:r>
          </a:p>
          <a:p>
            <a:endParaRPr lang="en-IN" sz="1400" dirty="0"/>
          </a:p>
          <a:p>
            <a:r>
              <a:rPr lang="en-IN" sz="1400" dirty="0" smtClean="0"/>
              <a:t>Other features were similarly fiddled with.  Storeandfwd with passenger_count  did not lead to a drop is performance after their removal and hence were permanently removed.</a:t>
            </a:r>
          </a:p>
          <a:p>
            <a:endParaRPr lang="en-IN" sz="1400" dirty="0"/>
          </a:p>
          <a:p>
            <a:r>
              <a:rPr lang="en-IN" sz="1600" b="1" dirty="0" smtClean="0"/>
              <a:t>Several models were tested.  These are the results.</a:t>
            </a:r>
            <a:endParaRPr lang="en-IN" sz="1600" b="1" dirty="0"/>
          </a:p>
        </p:txBody>
      </p:sp>
      <p:graphicFrame>
        <p:nvGraphicFramePr>
          <p:cNvPr id="5" name="Table 4"/>
          <p:cNvGraphicFramePr>
            <a:graphicFrameLocks noGrp="1"/>
          </p:cNvGraphicFramePr>
          <p:nvPr>
            <p:extLst>
              <p:ext uri="{D42A27DB-BD31-4B8C-83A1-F6EECF244321}">
                <p14:modId xmlns:p14="http://schemas.microsoft.com/office/powerpoint/2010/main" val="4171975642"/>
              </p:ext>
            </p:extLst>
          </p:nvPr>
        </p:nvGraphicFramePr>
        <p:xfrm>
          <a:off x="186117" y="2117017"/>
          <a:ext cx="8127999" cy="2982820"/>
        </p:xfrm>
        <a:graphic>
          <a:graphicData uri="http://schemas.openxmlformats.org/drawingml/2006/table">
            <a:tbl>
              <a:tblPr firstRow="1" bandRow="1">
                <a:tableStyleId>{5C22544A-7EE6-4342-B048-85BDC9FD1C3A}</a:tableStyleId>
              </a:tblPr>
              <a:tblGrid>
                <a:gridCol w="2709333"/>
                <a:gridCol w="2709333"/>
                <a:gridCol w="2709333"/>
              </a:tblGrid>
              <a:tr h="386940">
                <a:tc>
                  <a:txBody>
                    <a:bodyPr/>
                    <a:lstStyle/>
                    <a:p>
                      <a:r>
                        <a:rPr lang="en-IN" dirty="0" smtClean="0"/>
                        <a:t>Model</a:t>
                      </a:r>
                      <a:endParaRPr lang="en-IN" dirty="0"/>
                    </a:p>
                  </a:txBody>
                  <a:tcPr/>
                </a:tc>
                <a:tc>
                  <a:txBody>
                    <a:bodyPr/>
                    <a:lstStyle/>
                    <a:p>
                      <a:r>
                        <a:rPr lang="en-IN" dirty="0" smtClean="0"/>
                        <a:t>Training Perf(R^2)</a:t>
                      </a:r>
                      <a:endParaRPr lang="en-IN" dirty="0"/>
                    </a:p>
                  </a:txBody>
                  <a:tcPr/>
                </a:tc>
                <a:tc>
                  <a:txBody>
                    <a:bodyPr/>
                    <a:lstStyle/>
                    <a:p>
                      <a:r>
                        <a:rPr lang="en-IN" dirty="0" smtClean="0"/>
                        <a:t>Validation Perf(R^2)</a:t>
                      </a:r>
                      <a:endParaRPr lang="en-IN" dirty="0"/>
                    </a:p>
                  </a:txBody>
                  <a:tcPr/>
                </a:tc>
              </a:tr>
              <a:tr h="370840">
                <a:tc>
                  <a:txBody>
                    <a:bodyPr/>
                    <a:lstStyle/>
                    <a:p>
                      <a:r>
                        <a:rPr lang="en-IN" dirty="0" smtClean="0"/>
                        <a:t>OLS Regression</a:t>
                      </a:r>
                      <a:endParaRPr lang="en-IN" dirty="0"/>
                    </a:p>
                  </a:txBody>
                  <a:tcPr/>
                </a:tc>
                <a:tc>
                  <a:txBody>
                    <a:bodyPr/>
                    <a:lstStyle/>
                    <a:p>
                      <a:r>
                        <a:rPr lang="en-IN" dirty="0" smtClean="0"/>
                        <a:t>0.9088</a:t>
                      </a:r>
                      <a:endParaRPr lang="en-IN" dirty="0"/>
                    </a:p>
                  </a:txBody>
                  <a:tcPr/>
                </a:tc>
                <a:tc>
                  <a:txBody>
                    <a:bodyPr/>
                    <a:lstStyle/>
                    <a:p>
                      <a:r>
                        <a:rPr lang="en-IN" dirty="0" smtClean="0"/>
                        <a:t>0.9144</a:t>
                      </a:r>
                      <a:endParaRPr lang="en-IN" dirty="0"/>
                    </a:p>
                  </a:txBody>
                  <a:tcPr/>
                </a:tc>
              </a:tr>
              <a:tr h="370840">
                <a:tc>
                  <a:txBody>
                    <a:bodyPr/>
                    <a:lstStyle/>
                    <a:p>
                      <a:r>
                        <a:rPr lang="en-IN" dirty="0" smtClean="0"/>
                        <a:t>LinearSVR</a:t>
                      </a:r>
                      <a:endParaRPr lang="en-IN" dirty="0"/>
                    </a:p>
                  </a:txBody>
                  <a:tcPr/>
                </a:tc>
                <a:tc>
                  <a:txBody>
                    <a:bodyPr/>
                    <a:lstStyle/>
                    <a:p>
                      <a:r>
                        <a:rPr lang="en-IN" dirty="0" smtClean="0"/>
                        <a:t>0.9031</a:t>
                      </a:r>
                      <a:endParaRPr lang="en-IN" dirty="0"/>
                    </a:p>
                  </a:txBody>
                  <a:tcPr/>
                </a:tc>
                <a:tc>
                  <a:txBody>
                    <a:bodyPr/>
                    <a:lstStyle/>
                    <a:p>
                      <a:r>
                        <a:rPr lang="en-IN" dirty="0" smtClean="0"/>
                        <a:t>0.9122</a:t>
                      </a:r>
                      <a:endParaRPr lang="en-IN" dirty="0"/>
                    </a:p>
                  </a:txBody>
                  <a:tcPr/>
                </a:tc>
              </a:tr>
              <a:tr h="370840">
                <a:tc>
                  <a:txBody>
                    <a:bodyPr/>
                    <a:lstStyle/>
                    <a:p>
                      <a:r>
                        <a:rPr lang="en-IN" dirty="0" smtClean="0"/>
                        <a:t>Random</a:t>
                      </a:r>
                      <a:r>
                        <a:rPr lang="en-IN" baseline="0" dirty="0" smtClean="0"/>
                        <a:t> Forest</a:t>
                      </a:r>
                      <a:endParaRPr lang="en-IN" dirty="0"/>
                    </a:p>
                  </a:txBody>
                  <a:tcPr/>
                </a:tc>
                <a:tc>
                  <a:txBody>
                    <a:bodyPr/>
                    <a:lstStyle/>
                    <a:p>
                      <a:r>
                        <a:rPr lang="en-IN" dirty="0" smtClean="0"/>
                        <a:t>0.9404</a:t>
                      </a:r>
                      <a:endParaRPr lang="en-IN" dirty="0"/>
                    </a:p>
                  </a:txBody>
                  <a:tcPr/>
                </a:tc>
                <a:tc>
                  <a:txBody>
                    <a:bodyPr/>
                    <a:lstStyle/>
                    <a:p>
                      <a:r>
                        <a:rPr lang="en-IN" dirty="0" smtClean="0"/>
                        <a:t>0.9253</a:t>
                      </a:r>
                      <a:endParaRPr lang="en-IN" dirty="0"/>
                    </a:p>
                  </a:txBody>
                  <a:tcPr/>
                </a:tc>
              </a:tr>
              <a:tr h="370840">
                <a:tc>
                  <a:txBody>
                    <a:bodyPr/>
                    <a:lstStyle/>
                    <a:p>
                      <a:r>
                        <a:rPr lang="en-IN" dirty="0" smtClean="0"/>
                        <a:t>GradientBoostedTrees</a:t>
                      </a:r>
                      <a:endParaRPr lang="en-IN" dirty="0"/>
                    </a:p>
                  </a:txBody>
                  <a:tcPr/>
                </a:tc>
                <a:tc>
                  <a:txBody>
                    <a:bodyPr/>
                    <a:lstStyle/>
                    <a:p>
                      <a:r>
                        <a:rPr lang="en-IN" dirty="0" smtClean="0"/>
                        <a:t>0.9572</a:t>
                      </a:r>
                      <a:endParaRPr lang="en-IN" dirty="0"/>
                    </a:p>
                  </a:txBody>
                  <a:tcPr/>
                </a:tc>
                <a:tc>
                  <a:txBody>
                    <a:bodyPr/>
                    <a:lstStyle/>
                    <a:p>
                      <a:r>
                        <a:rPr lang="en-IN" dirty="0" smtClean="0"/>
                        <a:t>0.93281</a:t>
                      </a:r>
                      <a:endParaRPr lang="en-IN" dirty="0"/>
                    </a:p>
                  </a:txBody>
                  <a:tcPr/>
                </a:tc>
              </a:tr>
              <a:tr h="370840">
                <a:tc>
                  <a:txBody>
                    <a:bodyPr/>
                    <a:lstStyle/>
                    <a:p>
                      <a:r>
                        <a:rPr lang="en-IN" dirty="0" smtClean="0"/>
                        <a:t>Adaboost (Decision</a:t>
                      </a:r>
                      <a:r>
                        <a:rPr lang="en-IN" baseline="0" dirty="0" smtClean="0"/>
                        <a:t> Tree)</a:t>
                      </a:r>
                      <a:endParaRPr lang="en-IN" dirty="0"/>
                    </a:p>
                  </a:txBody>
                  <a:tcPr/>
                </a:tc>
                <a:tc>
                  <a:txBody>
                    <a:bodyPr/>
                    <a:lstStyle/>
                    <a:p>
                      <a:r>
                        <a:rPr lang="en-IN" dirty="0" smtClean="0"/>
                        <a:t>0.9070</a:t>
                      </a:r>
                      <a:endParaRPr lang="en-IN" dirty="0"/>
                    </a:p>
                  </a:txBody>
                  <a:tcPr/>
                </a:tc>
                <a:tc>
                  <a:txBody>
                    <a:bodyPr/>
                    <a:lstStyle/>
                    <a:p>
                      <a:r>
                        <a:rPr lang="en-IN" dirty="0" smtClean="0"/>
                        <a:t>0.877</a:t>
                      </a:r>
                      <a:endParaRPr lang="en-IN" dirty="0"/>
                    </a:p>
                  </a:txBody>
                  <a:tcPr/>
                </a:tc>
              </a:tr>
              <a:tr h="370840">
                <a:tc>
                  <a:txBody>
                    <a:bodyPr/>
                    <a:lstStyle/>
                    <a:p>
                      <a:r>
                        <a:rPr lang="en-IN" dirty="0" smtClean="0"/>
                        <a:t>VotingRegressor</a:t>
                      </a:r>
                      <a:endParaRPr lang="en-IN" dirty="0"/>
                    </a:p>
                  </a:txBody>
                  <a:tcPr/>
                </a:tc>
                <a:tc>
                  <a:txBody>
                    <a:bodyPr/>
                    <a:lstStyle/>
                    <a:p>
                      <a:r>
                        <a:rPr lang="en-IN" dirty="0" smtClean="0"/>
                        <a:t>0.9369</a:t>
                      </a:r>
                      <a:endParaRPr lang="en-IN" dirty="0"/>
                    </a:p>
                  </a:txBody>
                  <a:tcPr/>
                </a:tc>
                <a:tc>
                  <a:txBody>
                    <a:bodyPr/>
                    <a:lstStyle/>
                    <a:p>
                      <a:r>
                        <a:rPr lang="en-IN" dirty="0" smtClean="0"/>
                        <a:t>0.9286</a:t>
                      </a:r>
                      <a:endParaRPr lang="en-IN" dirty="0"/>
                    </a:p>
                  </a:txBody>
                  <a:tcPr/>
                </a:tc>
              </a:tr>
              <a:tr h="370840">
                <a:tc>
                  <a:txBody>
                    <a:bodyPr/>
                    <a:lstStyle/>
                    <a:p>
                      <a:r>
                        <a:rPr lang="en-IN" dirty="0" smtClean="0"/>
                        <a:t>Neural Network (ANN)</a:t>
                      </a:r>
                      <a:endParaRPr lang="en-IN" dirty="0"/>
                    </a:p>
                  </a:txBody>
                  <a:tcPr/>
                </a:tc>
                <a:tc>
                  <a:txBody>
                    <a:bodyPr/>
                    <a:lstStyle/>
                    <a:p>
                      <a:r>
                        <a:rPr lang="en-IN" dirty="0" smtClean="0"/>
                        <a:t>0.932</a:t>
                      </a:r>
                      <a:endParaRPr lang="en-IN" dirty="0"/>
                    </a:p>
                  </a:txBody>
                  <a:tcPr/>
                </a:tc>
                <a:tc>
                  <a:txBody>
                    <a:bodyPr/>
                    <a:lstStyle/>
                    <a:p>
                      <a:r>
                        <a:rPr lang="en-IN" dirty="0" smtClean="0"/>
                        <a:t>0.9321</a:t>
                      </a:r>
                      <a:endParaRPr lang="en-IN" dirty="0"/>
                    </a:p>
                  </a:txBody>
                  <a:tcPr/>
                </a:tc>
              </a:tr>
            </a:tbl>
          </a:graphicData>
        </a:graphic>
      </p:graphicFrame>
      <p:sp>
        <p:nvSpPr>
          <p:cNvPr id="6" name="TextBox 5"/>
          <p:cNvSpPr txBox="1"/>
          <p:nvPr/>
        </p:nvSpPr>
        <p:spPr>
          <a:xfrm>
            <a:off x="89012" y="5510676"/>
            <a:ext cx="8423809" cy="646331"/>
          </a:xfrm>
          <a:prstGeom prst="rect">
            <a:avLst/>
          </a:prstGeom>
          <a:noFill/>
        </p:spPr>
        <p:txBody>
          <a:bodyPr wrap="square" rtlCol="0">
            <a:spAutoFit/>
          </a:bodyPr>
          <a:lstStyle/>
          <a:p>
            <a:r>
              <a:rPr lang="en-IN" dirty="0" smtClean="0"/>
              <a:t>Gradient Boosted Trees was finally chosen.</a:t>
            </a:r>
          </a:p>
          <a:p>
            <a:r>
              <a:rPr lang="en-IN" dirty="0" smtClean="0"/>
              <a:t>Predictions on the test dataset were computed and joined to the test_iitm_data.csv</a:t>
            </a:r>
          </a:p>
        </p:txBody>
      </p:sp>
    </p:spTree>
    <p:extLst>
      <p:ext uri="{BB962C8B-B14F-4D97-AF65-F5344CB8AC3E}">
        <p14:creationId xmlns:p14="http://schemas.microsoft.com/office/powerpoint/2010/main" val="102503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1006</Words>
  <Application>Microsoft Office PowerPoint</Application>
  <PresentationFormat>Widescreen</PresentationFormat>
  <Paragraphs>110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MATE</dc:creator>
  <cp:lastModifiedBy>MAYUR MATE</cp:lastModifiedBy>
  <cp:revision>10</cp:revision>
  <dcterms:created xsi:type="dcterms:W3CDTF">2021-10-01T05:02:56Z</dcterms:created>
  <dcterms:modified xsi:type="dcterms:W3CDTF">2021-10-01T06:18:16Z</dcterms:modified>
</cp:coreProperties>
</file>