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00CC"/>
    <a:srgbClr val="9900CC"/>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81B02B0-6A9F-4640-86BF-B262D0C381CC}" type="datetimeFigureOut">
              <a:rPr lang="en-IN" smtClean="0"/>
              <a:t>01-07-2021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BE85E91-3C5B-4F59-9523-9772BAC5DAA9}"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82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02B0-6A9F-4640-86BF-B262D0C381CC}"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63800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02B0-6A9F-4640-86BF-B262D0C381CC}"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1803069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02B0-6A9F-4640-86BF-B262D0C381CC}"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299885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B02B0-6A9F-4640-86BF-B262D0C381CC}"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211158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B02B0-6A9F-4640-86BF-B262D0C381CC}" type="datetimeFigureOut">
              <a:rPr lang="en-IN" smtClean="0"/>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85E91-3C5B-4F59-9523-9772BAC5DAA9}"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3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1B02B0-6A9F-4640-86BF-B262D0C381CC}"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3125994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B02B0-6A9F-4640-86BF-B262D0C381CC}" type="datetimeFigureOut">
              <a:rPr lang="en-IN" smtClean="0"/>
              <a:t>01-07-2021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210492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1B02B0-6A9F-4640-86BF-B262D0C381CC}" type="datetimeFigureOut">
              <a:rPr lang="en-IN" smtClean="0"/>
              <a:t>01-07-2021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293649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B02B0-6A9F-4640-86BF-B262D0C381CC}" type="datetimeFigureOut">
              <a:rPr lang="en-IN" smtClean="0"/>
              <a:t>01-07-2021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112935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B02B0-6A9F-4640-86BF-B262D0C381CC}"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68457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B02B0-6A9F-4640-86BF-B262D0C381CC}" type="datetimeFigureOut">
              <a:rPr lang="en-IN" smtClean="0"/>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85E91-3C5B-4F59-9523-9772BAC5DAA9}" type="slidenum">
              <a:rPr lang="en-IN" smtClean="0"/>
              <a:t>‹#›</a:t>
            </a:fld>
            <a:endParaRPr lang="en-IN"/>
          </a:p>
        </p:txBody>
      </p:sp>
    </p:spTree>
    <p:extLst>
      <p:ext uri="{BB962C8B-B14F-4D97-AF65-F5344CB8AC3E}">
        <p14:creationId xmlns:p14="http://schemas.microsoft.com/office/powerpoint/2010/main" val="883559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81B02B0-6A9F-4640-86BF-B262D0C381CC}" type="datetimeFigureOut">
              <a:rPr lang="en-IN" smtClean="0"/>
              <a:t>01-07-2021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BE85E91-3C5B-4F59-9523-9772BAC5DAA9}" type="slidenum">
              <a:rPr lang="en-IN" smtClean="0"/>
              <a:t>‹#›</a:t>
            </a:fld>
            <a:endParaRPr lang="en-IN"/>
          </a:p>
        </p:txBody>
      </p:sp>
    </p:spTree>
    <p:extLst>
      <p:ext uri="{BB962C8B-B14F-4D97-AF65-F5344CB8AC3E}">
        <p14:creationId xmlns:p14="http://schemas.microsoft.com/office/powerpoint/2010/main" val="739600924"/>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calculushowto.com/intersection-of-two-lines/" TargetMode="External"/><Relationship Id="rId2" Type="http://schemas.openxmlformats.org/officeDocument/2006/relationships/hyperlink" Target="https://www.statisticshowto.com/venn-diagra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tatisticshowto.com/probability-and-statistics/probability-main-inde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vestopedia.com/terms/c/compound-probability.as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68B7-2BE3-4577-B5A7-45F6A39645F4}"/>
              </a:ext>
            </a:extLst>
          </p:cNvPr>
          <p:cNvSpPr>
            <a:spLocks noGrp="1"/>
          </p:cNvSpPr>
          <p:nvPr>
            <p:ph type="title"/>
          </p:nvPr>
        </p:nvSpPr>
        <p:spPr>
          <a:xfrm>
            <a:off x="913774" y="2630911"/>
            <a:ext cx="10364451" cy="1596177"/>
          </a:xfrm>
        </p:spPr>
        <p:txBody>
          <a:bodyPr>
            <a:normAutofit/>
          </a:bodyPr>
          <a:lstStyle/>
          <a:p>
            <a:pPr algn="ctr"/>
            <a:r>
              <a:rPr lang="en-US" sz="6600" b="1" dirty="0">
                <a:solidFill>
                  <a:schemeClr val="accent6">
                    <a:lumMod val="50000"/>
                  </a:schemeClr>
                </a:solidFill>
                <a:latin typeface="Times New Roman" panose="02020603050405020304" pitchFamily="18" charset="0"/>
                <a:cs typeface="Times New Roman" panose="02020603050405020304" pitchFamily="18" charset="0"/>
              </a:rPr>
              <a:t>PROBABILITY</a:t>
            </a:r>
            <a:endParaRPr lang="en-IN" sz="66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39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CE02-B9BC-46F6-AECC-986D912076ED}"/>
              </a:ext>
            </a:extLst>
          </p:cNvPr>
          <p:cNvSpPr>
            <a:spLocks noGrp="1"/>
          </p:cNvSpPr>
          <p:nvPr>
            <p:ph type="title"/>
          </p:nvPr>
        </p:nvSpPr>
        <p:spPr>
          <a:xfrm>
            <a:off x="1143000" y="233680"/>
            <a:ext cx="9875520" cy="822960"/>
          </a:xfrm>
        </p:spPr>
        <p:txBody>
          <a:bodyPr>
            <a:normAutofit/>
          </a:bodyPr>
          <a:lstStyle/>
          <a:p>
            <a:pPr algn="ctr"/>
            <a:r>
              <a:rPr lang="en-IN" sz="4000" b="1" i="0" dirty="0">
                <a:solidFill>
                  <a:schemeClr val="accent6">
                    <a:lumMod val="50000"/>
                  </a:schemeClr>
                </a:solidFill>
                <a:effectLst/>
                <a:latin typeface="Times New Roman" panose="02020603050405020304" pitchFamily="18" charset="0"/>
                <a:cs typeface="Times New Roman" panose="02020603050405020304" pitchFamily="18" charset="0"/>
              </a:rPr>
              <a:t>What Is Bayes' Theorem?</a:t>
            </a:r>
            <a:endParaRPr lang="en-IN" sz="4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DFA86-34E1-4535-A870-D36143FA0382}"/>
              </a:ext>
            </a:extLst>
          </p:cNvPr>
          <p:cNvSpPr>
            <a:spLocks noGrp="1"/>
          </p:cNvSpPr>
          <p:nvPr>
            <p:ph idx="1"/>
          </p:nvPr>
        </p:nvSpPr>
        <p:spPr>
          <a:xfrm>
            <a:off x="1143000" y="1137920"/>
            <a:ext cx="9872871" cy="2794000"/>
          </a:xfrm>
        </p:spPr>
        <p:txBody>
          <a:bodyPr>
            <a:normAutofit lnSpcReduction="10000"/>
          </a:bodyPr>
          <a:lstStyle/>
          <a:p>
            <a:pPr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a:t>
            </a:r>
            <a:r>
              <a:rPr lang="en-US" sz="2400" b="1" i="0" dirty="0">
                <a:solidFill>
                  <a:srgbClr val="111111"/>
                </a:solidFill>
                <a:effectLst/>
                <a:latin typeface="Times New Roman" panose="02020603050405020304" pitchFamily="18" charset="0"/>
                <a:cs typeface="Times New Roman" panose="02020603050405020304" pitchFamily="18" charset="0"/>
              </a:rPr>
              <a:t>Bayes' theorem is also called Bayes' Rule or Bayes' Law and is the foundation of the field of Bayesian statistics. </a:t>
            </a:r>
          </a:p>
          <a:p>
            <a:pPr algn="just">
              <a:buFont typeface="Arial" panose="020B0604020202020204" pitchFamily="34" charset="0"/>
              <a:buChar char="•"/>
            </a:pPr>
            <a:r>
              <a:rPr lang="en-US" sz="2400" b="1" dirty="0">
                <a:solidFill>
                  <a:srgbClr val="111111"/>
                </a:solidFill>
                <a:latin typeface="Times New Roman" panose="02020603050405020304" pitchFamily="18" charset="0"/>
                <a:cs typeface="Times New Roman" panose="02020603050405020304" pitchFamily="18" charset="0"/>
              </a:rPr>
              <a:t> </a:t>
            </a:r>
            <a:r>
              <a:rPr lang="en-US" sz="2400" b="1" i="0" dirty="0">
                <a:solidFill>
                  <a:srgbClr val="111111"/>
                </a:solidFill>
                <a:effectLst/>
                <a:latin typeface="Times New Roman" panose="02020603050405020304" pitchFamily="18" charset="0"/>
                <a:cs typeface="Times New Roman" panose="02020603050405020304" pitchFamily="18" charset="0"/>
              </a:rPr>
              <a:t>Bayes' theorem allows you to update predicted probabilities of an event by incorporating new information.</a:t>
            </a:r>
          </a:p>
          <a:p>
            <a:pPr algn="just">
              <a:buFont typeface="Arial" panose="020B0604020202020204" pitchFamily="34" charset="0"/>
              <a:buChar char="•"/>
            </a:pPr>
            <a:r>
              <a:rPr lang="en-US" sz="2400" b="1" i="0" dirty="0">
                <a:solidFill>
                  <a:srgbClr val="111111"/>
                </a:solidFill>
                <a:effectLst/>
                <a:latin typeface="Times New Roman" panose="02020603050405020304" pitchFamily="18" charset="0"/>
                <a:cs typeface="Times New Roman" panose="02020603050405020304" pitchFamily="18" charset="0"/>
              </a:rPr>
              <a:t>Bayes' theorem was named after 18th-century mathematician Thomas Bayes.</a:t>
            </a:r>
          </a:p>
          <a:p>
            <a:pPr algn="just">
              <a:buFont typeface="Arial" panose="020B0604020202020204" pitchFamily="34" charset="0"/>
              <a:buChar char="•"/>
            </a:pPr>
            <a:r>
              <a:rPr lang="en-US" sz="2400" b="1" i="0" dirty="0">
                <a:solidFill>
                  <a:srgbClr val="111111"/>
                </a:solidFill>
                <a:effectLst/>
                <a:latin typeface="Times New Roman" panose="02020603050405020304" pitchFamily="18" charset="0"/>
                <a:cs typeface="Times New Roman" panose="02020603050405020304" pitchFamily="18" charset="0"/>
              </a:rPr>
              <a:t>It is often employed in finance in updating risk evaluation.</a:t>
            </a:r>
          </a:p>
          <a:p>
            <a:pPr>
              <a:buFont typeface="Wingdings" panose="05000000000000000000" pitchFamily="2" charset="2"/>
              <a:buChar char="Ø"/>
            </a:pPr>
            <a:endParaRPr lang="en-US" dirty="0">
              <a:solidFill>
                <a:srgbClr val="111111"/>
              </a:solidFill>
              <a:latin typeface="SourceSansPro"/>
            </a:endParaRPr>
          </a:p>
        </p:txBody>
      </p:sp>
    </p:spTree>
    <p:extLst>
      <p:ext uri="{BB962C8B-B14F-4D97-AF65-F5344CB8AC3E}">
        <p14:creationId xmlns:p14="http://schemas.microsoft.com/office/powerpoint/2010/main" val="2912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84E1-529D-4C26-9EDB-50542745B2E4}"/>
              </a:ext>
            </a:extLst>
          </p:cNvPr>
          <p:cNvSpPr>
            <a:spLocks noGrp="1"/>
          </p:cNvSpPr>
          <p:nvPr>
            <p:ph type="title"/>
          </p:nvPr>
        </p:nvSpPr>
        <p:spPr>
          <a:xfrm>
            <a:off x="1143000" y="294641"/>
            <a:ext cx="9875520" cy="690880"/>
          </a:xfrm>
        </p:spPr>
        <p:txBody>
          <a:bodyPr>
            <a:normAutofit/>
          </a:bodyPr>
          <a:lstStyle/>
          <a:p>
            <a:pPr algn="ctr"/>
            <a:r>
              <a:rPr lang="en-IN" sz="4000" b="1" dirty="0">
                <a:solidFill>
                  <a:srgbClr val="7030A0"/>
                </a:solidFill>
                <a:latin typeface="Times New Roman" panose="02020603050405020304" pitchFamily="18" charset="0"/>
                <a:cs typeface="Times New Roman" panose="02020603050405020304" pitchFamily="18" charset="0"/>
              </a:rPr>
              <a:t>Bayes' Theorem</a:t>
            </a:r>
          </a:p>
        </p:txBody>
      </p:sp>
      <p:pic>
        <p:nvPicPr>
          <p:cNvPr id="4" name="Picture 3">
            <a:extLst>
              <a:ext uri="{FF2B5EF4-FFF2-40B4-BE49-F238E27FC236}">
                <a16:creationId xmlns:a16="http://schemas.microsoft.com/office/drawing/2014/main" id="{999D5EE5-16B2-4532-B5D1-0D6C24264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704" y="1218891"/>
            <a:ext cx="9015335" cy="4836469"/>
          </a:xfrm>
          <a:prstGeom prst="rect">
            <a:avLst/>
          </a:prstGeom>
        </p:spPr>
      </p:pic>
    </p:spTree>
    <p:extLst>
      <p:ext uri="{BB962C8B-B14F-4D97-AF65-F5344CB8AC3E}">
        <p14:creationId xmlns:p14="http://schemas.microsoft.com/office/powerpoint/2010/main" val="376808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3202-DF21-46F7-B2D5-D7C7F9C10C91}"/>
              </a:ext>
            </a:extLst>
          </p:cNvPr>
          <p:cNvSpPr>
            <a:spLocks noGrp="1"/>
          </p:cNvSpPr>
          <p:nvPr>
            <p:ph type="title"/>
          </p:nvPr>
        </p:nvSpPr>
        <p:spPr>
          <a:xfrm>
            <a:off x="1143000" y="254000"/>
            <a:ext cx="9875520" cy="66040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QUESTIONS ON PROBABILITY: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F88D41-6B72-473F-BE8C-2729565DAB71}"/>
              </a:ext>
            </a:extLst>
          </p:cNvPr>
          <p:cNvSpPr>
            <a:spLocks noGrp="1"/>
          </p:cNvSpPr>
          <p:nvPr>
            <p:ph idx="1"/>
          </p:nvPr>
        </p:nvSpPr>
        <p:spPr>
          <a:xfrm>
            <a:off x="1143000" y="1036320"/>
            <a:ext cx="9872871" cy="5212080"/>
          </a:xfrm>
        </p:spPr>
        <p:txBody>
          <a:bodyPr>
            <a:normAutofit/>
          </a:bodyPr>
          <a:lstStyle/>
          <a:p>
            <a:pPr marL="4572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Ques1 : </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What is the probability of spinning a prime number or an odd number on a spinner numbered 1 to 8 ?</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Sol:  (1 , 2, 3, 4, 5, 6, 7, 8)</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 4/8 = ½ = 0.5</a:t>
            </a:r>
          </a:p>
          <a:p>
            <a:pPr marL="4572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Ques2: </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For numbers, one to nine, get the probability of getting a number less than 4 or 2? </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Sol:  (1, 2, 3, 4, 5, 6, 7, 8, 9)</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 4/9 </a:t>
            </a:r>
          </a:p>
          <a:p>
            <a:pPr marL="45720" indent="0">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Ques3: </a:t>
            </a: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Let X and Y are two independent events such that P(X) = 0.3 and P(Y) = 0.7. Find P(X and Y), P(X or Y).</a:t>
            </a:r>
          </a:p>
          <a:p>
            <a:pPr>
              <a:buFont typeface="Wingdings" panose="05000000000000000000" pitchFamily="2" charset="2"/>
              <a:buChar char="Ø"/>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Sol: p(x) = 0.3, p(y) = 0.7</a:t>
            </a:r>
          </a:p>
          <a:p>
            <a:pPr>
              <a:buFont typeface="Wingdings" panose="05000000000000000000" pitchFamily="2" charset="2"/>
              <a:buChar char="Ø"/>
            </a:pP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 0.3 * 0.7 = 0.21</a:t>
            </a:r>
          </a:p>
        </p:txBody>
      </p:sp>
    </p:spTree>
    <p:extLst>
      <p:ext uri="{BB962C8B-B14F-4D97-AF65-F5344CB8AC3E}">
        <p14:creationId xmlns:p14="http://schemas.microsoft.com/office/powerpoint/2010/main" val="123674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0399-8FB1-4CC5-AB6F-D2476BBD4EF4}"/>
              </a:ext>
            </a:extLst>
          </p:cNvPr>
          <p:cNvSpPr>
            <a:spLocks noGrp="1"/>
          </p:cNvSpPr>
          <p:nvPr>
            <p:ph type="title"/>
          </p:nvPr>
        </p:nvSpPr>
        <p:spPr>
          <a:xfrm>
            <a:off x="913775" y="182881"/>
            <a:ext cx="10364451" cy="883920"/>
          </a:xfrm>
        </p:spPr>
        <p:txBody>
          <a:bodyPr/>
          <a:lstStyle/>
          <a:p>
            <a:pPr algn="ctr"/>
            <a:r>
              <a:rPr lang="en-US" b="1" dirty="0">
                <a:solidFill>
                  <a:schemeClr val="accent6">
                    <a:lumMod val="50000"/>
                  </a:schemeClr>
                </a:solidFill>
                <a:latin typeface="Times New Roman" panose="02020603050405020304" pitchFamily="18" charset="0"/>
                <a:cs typeface="Times New Roman" panose="02020603050405020304" pitchFamily="18" charset="0"/>
              </a:rPr>
              <a:t>What is a probability ?</a:t>
            </a:r>
            <a:endParaRPr lang="en-IN"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FF1E80-ED2D-4619-8D4D-D0943D76EAD0}"/>
              </a:ext>
            </a:extLst>
          </p:cNvPr>
          <p:cNvSpPr>
            <a:spLocks noGrp="1"/>
          </p:cNvSpPr>
          <p:nvPr>
            <p:ph sz="quarter" idx="13"/>
          </p:nvPr>
        </p:nvSpPr>
        <p:spPr>
          <a:xfrm>
            <a:off x="913774" y="1300480"/>
            <a:ext cx="10821026" cy="4876800"/>
          </a:xfrm>
        </p:spPr>
        <p:txBody>
          <a:bodyPr>
            <a:normAutofit/>
          </a:bodyPr>
          <a:lstStyle/>
          <a:p>
            <a:pPr algn="l" fontAlgn="base">
              <a:buFont typeface="Wingdings" panose="05000000000000000000" pitchFamily="2" charset="2"/>
              <a:buChar char="Ø"/>
            </a:pPr>
            <a:r>
              <a:rPr lang="en-US" b="1" i="0" dirty="0">
                <a:solidFill>
                  <a:srgbClr val="21242C"/>
                </a:solidFill>
                <a:effectLst/>
                <a:latin typeface="Times New Roman" panose="02020603050405020304" pitchFamily="18" charset="0"/>
                <a:cs typeface="Times New Roman" panose="02020603050405020304" pitchFamily="18" charset="0"/>
              </a:rPr>
              <a:t>Probability is simply how likely something is to happen.</a:t>
            </a:r>
          </a:p>
          <a:p>
            <a:pPr algn="l" fontAlgn="base">
              <a:buFont typeface="Wingdings" panose="05000000000000000000" pitchFamily="2" charset="2"/>
              <a:buChar char="Ø"/>
            </a:pPr>
            <a:r>
              <a:rPr lang="en-US" b="1" i="0" dirty="0">
                <a:solidFill>
                  <a:srgbClr val="21242C"/>
                </a:solidFill>
                <a:effectLst/>
                <a:latin typeface="Times New Roman" panose="02020603050405020304" pitchFamily="18" charset="0"/>
                <a:cs typeface="Times New Roman" panose="02020603050405020304" pitchFamily="18" charset="0"/>
              </a:rPr>
              <a:t>Whenever we’re unsure about the outcome of an event, we can talk about the probabilities of certain outcomes—how likely they are. </a:t>
            </a:r>
          </a:p>
          <a:p>
            <a:pPr algn="l" fontAlgn="base">
              <a:buFont typeface="Wingdings" panose="05000000000000000000" pitchFamily="2" charset="2"/>
              <a:buChar char="Ø"/>
            </a:pPr>
            <a:r>
              <a:rPr lang="en-US" b="1" dirty="0">
                <a:solidFill>
                  <a:srgbClr val="21242C"/>
                </a:solidFill>
                <a:latin typeface="Times New Roman" panose="02020603050405020304" pitchFamily="18" charset="0"/>
                <a:cs typeface="Times New Roman" panose="02020603050405020304" pitchFamily="18" charset="0"/>
              </a:rPr>
              <a:t> probability ranges between 0 to 1 .</a:t>
            </a:r>
          </a:p>
          <a:p>
            <a:pPr algn="l" fontAlgn="base">
              <a:buFont typeface="Wingdings" panose="05000000000000000000" pitchFamily="2" charset="2"/>
              <a:buChar char="Ø"/>
            </a:pPr>
            <a:r>
              <a:rPr lang="en-US" b="1" i="0" dirty="0">
                <a:solidFill>
                  <a:srgbClr val="21242C"/>
                </a:solidFill>
                <a:effectLst/>
                <a:latin typeface="Times New Roman" panose="02020603050405020304" pitchFamily="18" charset="0"/>
                <a:cs typeface="Times New Roman" panose="02020603050405020304" pitchFamily="18" charset="0"/>
              </a:rPr>
              <a:t> </a:t>
            </a:r>
            <a:r>
              <a:rPr lang="en-IN" b="1" i="0" dirty="0">
                <a:solidFill>
                  <a:srgbClr val="21242C"/>
                </a:solidFill>
                <a:effectLst/>
                <a:latin typeface="Times New Roman" panose="02020603050405020304" pitchFamily="18" charset="0"/>
                <a:cs typeface="Times New Roman" panose="02020603050405020304" pitchFamily="18" charset="0"/>
              </a:rPr>
              <a:t>The number of ways it can happen / The number of possible outcomes.</a:t>
            </a:r>
          </a:p>
          <a:p>
            <a:pPr algn="l" fontAlgn="base">
              <a:buFont typeface="Wingdings" panose="05000000000000000000" pitchFamily="2" charset="2"/>
              <a:buChar char="Ø"/>
            </a:pPr>
            <a:r>
              <a:rPr lang="en-IN" b="1" dirty="0">
                <a:solidFill>
                  <a:srgbClr val="21242C"/>
                </a:solidFill>
                <a:latin typeface="Times New Roman" panose="02020603050405020304" pitchFamily="18" charset="0"/>
                <a:cs typeface="Times New Roman" panose="02020603050405020304" pitchFamily="18" charset="0"/>
              </a:rPr>
              <a:t>Probability = Ways / outcomes.</a:t>
            </a:r>
            <a:endParaRPr lang="en-US" b="1" i="0" dirty="0">
              <a:solidFill>
                <a:srgbClr val="21242C"/>
              </a:solidFill>
              <a:effectLst/>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Ø"/>
            </a:pPr>
            <a:r>
              <a:rPr lang="en-US" b="1" i="0" dirty="0">
                <a:solidFill>
                  <a:srgbClr val="21242C"/>
                </a:solidFill>
                <a:effectLst/>
                <a:latin typeface="Times New Roman" panose="02020603050405020304" pitchFamily="18" charset="0"/>
                <a:cs typeface="Times New Roman" panose="02020603050405020304" pitchFamily="18" charset="0"/>
              </a:rPr>
              <a:t> </a:t>
            </a:r>
            <a:r>
              <a:rPr lang="en-US" b="1" i="0" dirty="0">
                <a:solidFill>
                  <a:srgbClr val="21242C"/>
                </a:solidFill>
                <a:effectLst/>
                <a:latin typeface="inherit"/>
              </a:rPr>
              <a:t>The best example for understanding probability is flipping a coin:</a:t>
            </a:r>
            <a:endParaRPr lang="en-US" dirty="0">
              <a:solidFill>
                <a:srgbClr val="21242C"/>
              </a:solidFill>
              <a:latin typeface="inherit"/>
            </a:endParaRPr>
          </a:p>
          <a:p>
            <a:pPr algn="l" fontAlgn="base">
              <a:buFont typeface="Wingdings" panose="05000000000000000000" pitchFamily="2" charset="2"/>
              <a:buChar char="Ø"/>
            </a:pPr>
            <a:r>
              <a:rPr lang="en-US" b="0" i="0" dirty="0">
                <a:solidFill>
                  <a:srgbClr val="21242C"/>
                </a:solidFill>
                <a:effectLst/>
                <a:latin typeface="inherit"/>
              </a:rPr>
              <a:t> There are two possible outcomes—heads or tails.</a:t>
            </a:r>
          </a:p>
          <a:p>
            <a:pPr algn="l" fontAlgn="base">
              <a:buFont typeface="Wingdings" panose="05000000000000000000" pitchFamily="2" charset="2"/>
              <a:buChar char="Ø"/>
            </a:pPr>
            <a:r>
              <a:rPr lang="en-US" dirty="0">
                <a:solidFill>
                  <a:srgbClr val="21242C"/>
                </a:solidFill>
                <a:latin typeface="inherit"/>
              </a:rPr>
              <a:t> probability(Head) is 0.5 </a:t>
            </a:r>
          </a:p>
          <a:p>
            <a:pPr algn="l" fontAlgn="base">
              <a:buFont typeface="Wingdings" panose="05000000000000000000" pitchFamily="2" charset="2"/>
              <a:buChar char="Ø"/>
            </a:pPr>
            <a:r>
              <a:rPr lang="en-US" dirty="0">
                <a:solidFill>
                  <a:srgbClr val="21242C"/>
                </a:solidFill>
                <a:latin typeface="inherit"/>
              </a:rPr>
              <a:t> Probability(Tail) is 0.5  </a:t>
            </a:r>
            <a:endParaRPr lang="en-US" b="0" i="0" dirty="0">
              <a:solidFill>
                <a:srgbClr val="21242C"/>
              </a:solidFill>
              <a:effectLst/>
              <a:latin typeface="inherit"/>
            </a:endParaRPr>
          </a:p>
          <a:p>
            <a:pPr algn="l" fontAlgn="base">
              <a:buFont typeface="Wingdings" panose="05000000000000000000" pitchFamily="2" charset="2"/>
              <a:buChar char="Ø"/>
            </a:pPr>
            <a:endParaRPr lang="en-US" b="1" i="0" dirty="0">
              <a:solidFill>
                <a:srgbClr val="21242C"/>
              </a:solidFill>
              <a:effectLst/>
              <a:latin typeface="Times New Roman" panose="02020603050405020304" pitchFamily="18" charset="0"/>
              <a:cs typeface="Times New Roman" panose="02020603050405020304" pitchFamily="18" charset="0"/>
            </a:endParaRPr>
          </a:p>
          <a:p>
            <a:pPr algn="l" fontAlgn="base"/>
            <a:endParaRPr lang="en-US" b="1" i="0" dirty="0">
              <a:solidFill>
                <a:srgbClr val="21242C"/>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4898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DBFA-D32D-4BD5-A73B-FB35B6E0BEB4}"/>
              </a:ext>
            </a:extLst>
          </p:cNvPr>
          <p:cNvSpPr>
            <a:spLocks noGrp="1"/>
          </p:cNvSpPr>
          <p:nvPr>
            <p:ph type="title"/>
          </p:nvPr>
        </p:nvSpPr>
        <p:spPr>
          <a:xfrm>
            <a:off x="913775" y="609601"/>
            <a:ext cx="10364451" cy="761999"/>
          </a:xfrm>
        </p:spPr>
        <p:txBody>
          <a:bodyPr>
            <a:normAutofit fontScale="90000"/>
          </a:bodyPr>
          <a:lstStyle/>
          <a:p>
            <a:pPr algn="ctr"/>
            <a:br>
              <a:rPr lang="en-US" b="1" i="0" dirty="0">
                <a:solidFill>
                  <a:srgbClr val="132E57"/>
                </a:solidFill>
                <a:effectLst/>
                <a:latin typeface="Open Sans" panose="020B0606030504020204" pitchFamily="34" charset="0"/>
              </a:rPr>
            </a:b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What are Mutually Exclusive Events?</a:t>
            </a:r>
            <a:br>
              <a:rPr lang="en-US" b="1" i="0" dirty="0">
                <a:solidFill>
                  <a:srgbClr val="132E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93034476-496E-4E01-9565-2FBF7BB2865A}"/>
              </a:ext>
            </a:extLst>
          </p:cNvPr>
          <p:cNvSpPr>
            <a:spLocks noGrp="1"/>
          </p:cNvSpPr>
          <p:nvPr>
            <p:ph sz="quarter" idx="13"/>
          </p:nvPr>
        </p:nvSpPr>
        <p:spPr>
          <a:xfrm>
            <a:off x="913775" y="2103121"/>
            <a:ext cx="10577186" cy="2539999"/>
          </a:xfrm>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r>
              <a:rPr lang="en-US" b="1" i="0" dirty="0">
                <a:solidFill>
                  <a:srgbClr val="57595D"/>
                </a:solidFill>
                <a:effectLst/>
                <a:latin typeface="Times New Roman" panose="02020603050405020304" pitchFamily="18" charset="0"/>
                <a:cs typeface="Times New Roman" panose="02020603050405020304" pitchFamily="18" charset="0"/>
              </a:rPr>
              <a:t>In statistics and probability theory, two events are mutually exclusive if they cannot occur at the same time. The simplest example of mutually exclusive events is a coin toss. A tossed coin outcome can be either head or tails, but both outcomes cannot occur simultaneously. </a:t>
            </a:r>
          </a:p>
          <a:p>
            <a:pPr>
              <a:buFont typeface="Wingdings" panose="05000000000000000000" pitchFamily="2" charset="2"/>
              <a:buChar char="Ø"/>
            </a:pPr>
            <a:r>
              <a:rPr lang="en-US" b="1" dirty="0">
                <a:solidFill>
                  <a:srgbClr val="57595D"/>
                </a:solidFill>
                <a:latin typeface="Times New Roman" panose="02020603050405020304" pitchFamily="18" charset="0"/>
                <a:cs typeface="Times New Roman" panose="02020603050405020304" pitchFamily="18" charset="0"/>
              </a:rPr>
              <a:t> The two events cannot occur at the same time. </a:t>
            </a:r>
          </a:p>
        </p:txBody>
      </p:sp>
    </p:spTree>
    <p:extLst>
      <p:ext uri="{BB962C8B-B14F-4D97-AF65-F5344CB8AC3E}">
        <p14:creationId xmlns:p14="http://schemas.microsoft.com/office/powerpoint/2010/main" val="82974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A6DE-3416-410D-861B-B8C13AF28A2B}"/>
              </a:ext>
            </a:extLst>
          </p:cNvPr>
          <p:cNvSpPr>
            <a:spLocks noGrp="1"/>
          </p:cNvSpPr>
          <p:nvPr>
            <p:ph type="title"/>
          </p:nvPr>
        </p:nvSpPr>
        <p:spPr>
          <a:xfrm>
            <a:off x="913775" y="294639"/>
            <a:ext cx="10364451" cy="843281"/>
          </a:xfrm>
        </p:spPr>
        <p:txBody>
          <a:bodyPr/>
          <a:lstStyle/>
          <a:p>
            <a:pPr algn="ctr"/>
            <a:r>
              <a:rPr lang="en-US" b="1" i="0" dirty="0">
                <a:solidFill>
                  <a:schemeClr val="accent6">
                    <a:lumMod val="50000"/>
                  </a:schemeClr>
                </a:solidFill>
                <a:effectLst/>
                <a:latin typeface="Times New Roman" panose="02020603050405020304" pitchFamily="18" charset="0"/>
                <a:cs typeface="Times New Roman" panose="02020603050405020304" pitchFamily="18" charset="0"/>
              </a:rPr>
              <a:t>What are Mutually Exclusive Events?</a:t>
            </a:r>
            <a:endParaRPr lang="en-IN" dirty="0"/>
          </a:p>
        </p:txBody>
      </p:sp>
      <p:pic>
        <p:nvPicPr>
          <p:cNvPr id="3" name="Picture 2">
            <a:extLst>
              <a:ext uri="{FF2B5EF4-FFF2-40B4-BE49-F238E27FC236}">
                <a16:creationId xmlns:a16="http://schemas.microsoft.com/office/drawing/2014/main" id="{47C15DD9-085C-4B3E-B73A-782A353E5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407" y="1219200"/>
            <a:ext cx="10577186" cy="5232400"/>
          </a:xfrm>
          <a:prstGeom prst="rect">
            <a:avLst/>
          </a:prstGeom>
        </p:spPr>
      </p:pic>
    </p:spTree>
    <p:extLst>
      <p:ext uri="{BB962C8B-B14F-4D97-AF65-F5344CB8AC3E}">
        <p14:creationId xmlns:p14="http://schemas.microsoft.com/office/powerpoint/2010/main" val="399724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AEE8-E1FA-468B-BE8C-0688442E9E2D}"/>
              </a:ext>
            </a:extLst>
          </p:cNvPr>
          <p:cNvSpPr>
            <a:spLocks noGrp="1"/>
          </p:cNvSpPr>
          <p:nvPr>
            <p:ph type="title"/>
          </p:nvPr>
        </p:nvSpPr>
        <p:spPr>
          <a:xfrm>
            <a:off x="913775" y="233680"/>
            <a:ext cx="10364451" cy="741680"/>
          </a:xfrm>
        </p:spPr>
        <p:txBody>
          <a:bodyPr>
            <a:normAutofit/>
          </a:bodyPr>
          <a:lstStyle/>
          <a:p>
            <a:pPr algn="ctr"/>
            <a:r>
              <a:rPr lang="en-US" sz="4000" b="1" i="0" dirty="0">
                <a:solidFill>
                  <a:schemeClr val="accent6">
                    <a:lumMod val="50000"/>
                  </a:schemeClr>
                </a:solidFill>
                <a:effectLst/>
                <a:latin typeface="Times New Roman" panose="02020603050405020304" pitchFamily="18" charset="0"/>
                <a:cs typeface="Times New Roman" panose="02020603050405020304" pitchFamily="18" charset="0"/>
              </a:rPr>
              <a:t>What are Mutually inclusive Events?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803707-0053-4C24-A5A7-2D51645A1689}"/>
              </a:ext>
            </a:extLst>
          </p:cNvPr>
          <p:cNvSpPr>
            <a:spLocks noGrp="1"/>
          </p:cNvSpPr>
          <p:nvPr>
            <p:ph sz="quarter" idx="13"/>
          </p:nvPr>
        </p:nvSpPr>
        <p:spPr>
          <a:xfrm>
            <a:off x="913774" y="1117600"/>
            <a:ext cx="10363826" cy="5019040"/>
          </a:xfrm>
        </p:spPr>
        <p:txBody>
          <a:bodyPr>
            <a:normAutofit/>
          </a:bodyPr>
          <a:lstStyle/>
          <a:p>
            <a:r>
              <a:rPr lang="en-US" sz="2000" b="1" i="0" dirty="0">
                <a:solidFill>
                  <a:srgbClr val="777777"/>
                </a:solidFill>
                <a:effectLst/>
                <a:latin typeface="Times New Roman" panose="02020603050405020304" pitchFamily="18" charset="0"/>
                <a:cs typeface="Times New Roman" panose="02020603050405020304" pitchFamily="18" charset="0"/>
              </a:rPr>
              <a:t>Mutually inclusive events have some overlap with each other. For example, the events “buying an alarm system” and “buying bucket seats” are mutually inclusive, as both events can happen at the same time. In other words, a car buyer can opt to buy and alarm </a:t>
            </a:r>
            <a:r>
              <a:rPr lang="en-US" sz="2000" b="1" i="1" dirty="0">
                <a:solidFill>
                  <a:srgbClr val="777777"/>
                </a:solidFill>
                <a:effectLst/>
                <a:latin typeface="Times New Roman" panose="02020603050405020304" pitchFamily="18" charset="0"/>
                <a:cs typeface="Times New Roman" panose="02020603050405020304" pitchFamily="18" charset="0"/>
              </a:rPr>
              <a:t>and</a:t>
            </a:r>
            <a:r>
              <a:rPr lang="en-US" sz="2000" b="1" i="0" dirty="0">
                <a:solidFill>
                  <a:srgbClr val="777777"/>
                </a:solidFill>
                <a:effectLst/>
                <a:latin typeface="Times New Roman" panose="02020603050405020304" pitchFamily="18" charset="0"/>
                <a:cs typeface="Times New Roman" panose="02020603050405020304" pitchFamily="18" charset="0"/>
              </a:rPr>
              <a:t> bucket seats. On a </a:t>
            </a:r>
            <a:r>
              <a:rPr lang="en-US" sz="2000" b="1" i="0" u="none" strike="noStrike" dirty="0">
                <a:solidFill>
                  <a:srgbClr val="05A9C5"/>
                </a:solidFill>
                <a:effectLst/>
                <a:latin typeface="Times New Roman" panose="02020603050405020304" pitchFamily="18" charset="0"/>
                <a:cs typeface="Times New Roman" panose="02020603050405020304" pitchFamily="18" charset="0"/>
                <a:hlinkClick r:id="rId2"/>
              </a:rPr>
              <a:t>Venn diagram</a:t>
            </a:r>
            <a:r>
              <a:rPr lang="en-US" sz="2000" b="1" i="0" dirty="0">
                <a:solidFill>
                  <a:srgbClr val="777777"/>
                </a:solidFill>
                <a:effectLst/>
                <a:latin typeface="Times New Roman" panose="02020603050405020304" pitchFamily="18" charset="0"/>
                <a:cs typeface="Times New Roman" panose="02020603050405020304" pitchFamily="18" charset="0"/>
              </a:rPr>
              <a:t>, this overlap is shown as an </a:t>
            </a:r>
            <a:r>
              <a:rPr lang="en-US" sz="2000" b="1" i="0" u="none" strike="noStrike" dirty="0">
                <a:solidFill>
                  <a:srgbClr val="05A9C5"/>
                </a:solidFill>
                <a:effectLst/>
                <a:latin typeface="Times New Roman" panose="02020603050405020304" pitchFamily="18" charset="0"/>
                <a:cs typeface="Times New Roman" panose="02020603050405020304" pitchFamily="18" charset="0"/>
                <a:hlinkClick r:id="rId3"/>
              </a:rPr>
              <a:t>intersection</a:t>
            </a:r>
            <a:r>
              <a:rPr lang="en-US" sz="2000" b="1" i="0" dirty="0">
                <a:solidFill>
                  <a:srgbClr val="777777"/>
                </a:solidFill>
                <a:effectLst/>
                <a:latin typeface="Times New Roman" panose="02020603050405020304" pitchFamily="18" charset="0"/>
                <a:cs typeface="Times New Roman" panose="02020603050405020304" pitchFamily="18" charset="0"/>
              </a:rPr>
              <a:t> of two circles: </a:t>
            </a:r>
          </a:p>
          <a:p>
            <a:pPr>
              <a:buFont typeface="Wingdings" panose="05000000000000000000" pitchFamily="2" charset="2"/>
              <a:buChar char="Ø"/>
            </a:pPr>
            <a:r>
              <a:rPr lang="en-US" sz="2000" b="1" dirty="0">
                <a:solidFill>
                  <a:srgbClr val="777777"/>
                </a:solidFill>
                <a:latin typeface="Times New Roman" panose="02020603050405020304" pitchFamily="18" charset="0"/>
                <a:cs typeface="Times New Roman" panose="02020603050405020304" pitchFamily="18" charset="0"/>
              </a:rPr>
              <a:t> </a:t>
            </a:r>
            <a:r>
              <a:rPr lang="en-US" sz="2000" b="1" i="0" dirty="0">
                <a:solidFill>
                  <a:srgbClr val="3333FF"/>
                </a:solidFill>
                <a:effectLst/>
                <a:latin typeface="Times New Roman" panose="02020603050405020304" pitchFamily="18" charset="0"/>
                <a:cs typeface="Times New Roman" panose="02020603050405020304" pitchFamily="18" charset="0"/>
              </a:rPr>
              <a:t>For any two events A and B:</a:t>
            </a:r>
            <a:br>
              <a:rPr lang="en-US" sz="2000" b="1" dirty="0">
                <a:solidFill>
                  <a:srgbClr val="3333FF"/>
                </a:solidFill>
                <a:latin typeface="Times New Roman" panose="02020603050405020304" pitchFamily="18" charset="0"/>
                <a:cs typeface="Times New Roman" panose="02020603050405020304" pitchFamily="18" charset="0"/>
              </a:rPr>
            </a:br>
            <a:r>
              <a:rPr lang="en-US" sz="2000" b="1" i="0" dirty="0">
                <a:solidFill>
                  <a:srgbClr val="3333FF"/>
                </a:solidFill>
                <a:effectLst/>
                <a:latin typeface="Times New Roman" panose="02020603050405020304" pitchFamily="18" charset="0"/>
                <a:cs typeface="Times New Roman" panose="02020603050405020304" pitchFamily="18" charset="0"/>
              </a:rPr>
              <a:t>P(A or B) = P(A) + P(B) – P(A and B).</a:t>
            </a:r>
          </a:p>
          <a:p>
            <a:pPr>
              <a:buFont typeface="Wingdings" panose="05000000000000000000" pitchFamily="2" charset="2"/>
              <a:buChar char="Ø"/>
            </a:pPr>
            <a:r>
              <a:rPr lang="en-US" sz="2000" b="1" dirty="0">
                <a:solidFill>
                  <a:srgbClr val="777777"/>
                </a:solidFill>
                <a:latin typeface="Times New Roman" panose="02020603050405020304" pitchFamily="18" charset="0"/>
                <a:cs typeface="Times New Roman" panose="02020603050405020304" pitchFamily="18" charset="0"/>
              </a:rPr>
              <a:t> Example</a:t>
            </a:r>
            <a:r>
              <a:rPr lang="en-US" sz="2000" b="1" i="0" dirty="0">
                <a:solidFill>
                  <a:srgbClr val="777777"/>
                </a:solidFill>
                <a:effectLst/>
                <a:latin typeface="Times New Roman" panose="02020603050405020304" pitchFamily="18" charset="0"/>
                <a:cs typeface="Times New Roman" panose="02020603050405020304" pitchFamily="18" charset="0"/>
              </a:rPr>
              <a:t>: if you choose a card from a standard deck of cards, what is the probability of getting a queen or a heart?</a:t>
            </a:r>
          </a:p>
          <a:p>
            <a:pPr>
              <a:buFont typeface="Wingdings" panose="05000000000000000000" pitchFamily="2" charset="2"/>
              <a:buChar char="Ø"/>
            </a:pPr>
            <a:br>
              <a:rPr lang="en-US" sz="2000" b="1" dirty="0">
                <a:latin typeface="Times New Roman" panose="02020603050405020304" pitchFamily="18" charset="0"/>
                <a:cs typeface="Times New Roman" panose="02020603050405020304" pitchFamily="18" charset="0"/>
              </a:rPr>
            </a:br>
            <a:r>
              <a:rPr lang="en-US" sz="2000" b="1" i="0" dirty="0">
                <a:solidFill>
                  <a:srgbClr val="777777"/>
                </a:solidFill>
                <a:effectLst/>
                <a:latin typeface="Times New Roman" panose="02020603050405020304" pitchFamily="18" charset="0"/>
                <a:cs typeface="Times New Roman" panose="02020603050405020304" pitchFamily="18" charset="0"/>
              </a:rPr>
              <a:t>It’s possible to get a queen </a:t>
            </a:r>
            <a:r>
              <a:rPr lang="en-US" sz="2000" b="1" i="1" dirty="0">
                <a:solidFill>
                  <a:srgbClr val="777777"/>
                </a:solidFill>
                <a:effectLst/>
                <a:latin typeface="Times New Roman" panose="02020603050405020304" pitchFamily="18" charset="0"/>
                <a:cs typeface="Times New Roman" panose="02020603050405020304" pitchFamily="18" charset="0"/>
              </a:rPr>
              <a:t>and </a:t>
            </a:r>
            <a:r>
              <a:rPr lang="en-US" sz="2000" b="1" i="0" dirty="0">
                <a:solidFill>
                  <a:srgbClr val="777777"/>
                </a:solidFill>
                <a:effectLst/>
                <a:latin typeface="Times New Roman" panose="02020603050405020304" pitchFamily="18" charset="0"/>
                <a:cs typeface="Times New Roman" panose="02020603050405020304" pitchFamily="18" charset="0"/>
              </a:rPr>
              <a:t>a heart when choosing a card from a deck of cards. The queen of hearts is the intersection P(A and B), so:</a:t>
            </a:r>
          </a:p>
          <a:p>
            <a:pPr>
              <a:buFont typeface="Wingdings" panose="05000000000000000000" pitchFamily="2" charset="2"/>
              <a:buChar char="Ø"/>
            </a:pPr>
            <a:br>
              <a:rPr lang="en-US" sz="2000" b="1" dirty="0">
                <a:latin typeface="Times New Roman" panose="02020603050405020304" pitchFamily="18" charset="0"/>
                <a:cs typeface="Times New Roman" panose="02020603050405020304" pitchFamily="18" charset="0"/>
              </a:rPr>
            </a:br>
            <a:r>
              <a:rPr lang="en-US" sz="2000" b="1" i="0" dirty="0">
                <a:solidFill>
                  <a:srgbClr val="777777"/>
                </a:solidFill>
                <a:effectLst/>
                <a:latin typeface="Times New Roman" panose="02020603050405020304" pitchFamily="18" charset="0"/>
                <a:cs typeface="Times New Roman" panose="02020603050405020304" pitchFamily="18" charset="0"/>
              </a:rPr>
              <a:t>P(Getting a queen or Getting a heart) = P(queen) + P(heart) – P(queen of hearts) =</a:t>
            </a:r>
            <a:br>
              <a:rPr lang="en-US" sz="2000" b="1" dirty="0">
                <a:latin typeface="Times New Roman" panose="02020603050405020304" pitchFamily="18" charset="0"/>
                <a:cs typeface="Times New Roman" panose="02020603050405020304" pitchFamily="18" charset="0"/>
              </a:rPr>
            </a:br>
            <a:r>
              <a:rPr lang="en-US" sz="2000" b="1" i="0" dirty="0">
                <a:solidFill>
                  <a:srgbClr val="777777"/>
                </a:solidFill>
                <a:effectLst/>
                <a:latin typeface="Times New Roman" panose="02020603050405020304" pitchFamily="18" charset="0"/>
                <a:cs typeface="Times New Roman" panose="02020603050405020304" pitchFamily="18" charset="0"/>
              </a:rPr>
              <a:t>4/52 + 13/52 – 1/52 = 16/52.</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9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2CB5-66C6-47AE-AD4E-5CCB661866A1}"/>
              </a:ext>
            </a:extLst>
          </p:cNvPr>
          <p:cNvSpPr>
            <a:spLocks noGrp="1"/>
          </p:cNvSpPr>
          <p:nvPr>
            <p:ph type="title"/>
          </p:nvPr>
        </p:nvSpPr>
        <p:spPr>
          <a:xfrm>
            <a:off x="1143000" y="294640"/>
            <a:ext cx="9875520" cy="802640"/>
          </a:xfrm>
        </p:spPr>
        <p:txBody>
          <a:bodyPr>
            <a:normAutofit/>
          </a:bodyPr>
          <a:lstStyle/>
          <a:p>
            <a:pPr algn="ctr"/>
            <a:r>
              <a:rPr lang="en-US" sz="4400" b="1" i="0" dirty="0">
                <a:solidFill>
                  <a:schemeClr val="accent6">
                    <a:lumMod val="50000"/>
                  </a:schemeClr>
                </a:solidFill>
                <a:effectLst/>
                <a:latin typeface="Times New Roman" panose="02020603050405020304" pitchFamily="18" charset="0"/>
                <a:cs typeface="Times New Roman" panose="02020603050405020304" pitchFamily="18" charset="0"/>
              </a:rPr>
              <a:t>What are Mutually inclusive Events?</a:t>
            </a:r>
            <a:endParaRPr lang="en-IN" dirty="0"/>
          </a:p>
        </p:txBody>
      </p:sp>
      <p:pic>
        <p:nvPicPr>
          <p:cNvPr id="4" name="Picture 3">
            <a:extLst>
              <a:ext uri="{FF2B5EF4-FFF2-40B4-BE49-F238E27FC236}">
                <a16:creationId xmlns:a16="http://schemas.microsoft.com/office/drawing/2014/main" id="{33B06581-1DB0-4750-B5E3-F3FDE60ED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321" y="1351280"/>
            <a:ext cx="8646160" cy="4643120"/>
          </a:xfrm>
          <a:prstGeom prst="rect">
            <a:avLst/>
          </a:prstGeom>
        </p:spPr>
      </p:pic>
    </p:spTree>
    <p:extLst>
      <p:ext uri="{BB962C8B-B14F-4D97-AF65-F5344CB8AC3E}">
        <p14:creationId xmlns:p14="http://schemas.microsoft.com/office/powerpoint/2010/main" val="158395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94CB-53F2-4A51-827E-48065EF98025}"/>
              </a:ext>
            </a:extLst>
          </p:cNvPr>
          <p:cNvSpPr>
            <a:spLocks noGrp="1"/>
          </p:cNvSpPr>
          <p:nvPr>
            <p:ph type="title"/>
          </p:nvPr>
        </p:nvSpPr>
        <p:spPr>
          <a:xfrm>
            <a:off x="1143000" y="243840"/>
            <a:ext cx="9875520" cy="731520"/>
          </a:xfrm>
        </p:spPr>
        <p:txBody>
          <a:bodyPr>
            <a:normAutofit/>
          </a:bodyPr>
          <a:lstStyle/>
          <a:p>
            <a:pPr algn="ctr"/>
            <a:r>
              <a:rPr lang="en-IN" sz="4000" b="1" dirty="0">
                <a:solidFill>
                  <a:srgbClr val="7030A0"/>
                </a:solidFill>
                <a:latin typeface="Times New Roman" panose="02020603050405020304" pitchFamily="18" charset="0"/>
                <a:cs typeface="Times New Roman" panose="02020603050405020304" pitchFamily="18" charset="0"/>
              </a:rPr>
              <a:t>DEPENDENT EVENTS:</a:t>
            </a:r>
          </a:p>
        </p:txBody>
      </p:sp>
      <p:sp>
        <p:nvSpPr>
          <p:cNvPr id="3" name="Content Placeholder 2">
            <a:extLst>
              <a:ext uri="{FF2B5EF4-FFF2-40B4-BE49-F238E27FC236}">
                <a16:creationId xmlns:a16="http://schemas.microsoft.com/office/drawing/2014/main" id="{59343A0E-A36C-41B4-98E2-86DD7262827B}"/>
              </a:ext>
            </a:extLst>
          </p:cNvPr>
          <p:cNvSpPr>
            <a:spLocks noGrp="1"/>
          </p:cNvSpPr>
          <p:nvPr>
            <p:ph idx="1"/>
          </p:nvPr>
        </p:nvSpPr>
        <p:spPr>
          <a:xfrm>
            <a:off x="1143000" y="1046480"/>
            <a:ext cx="9872871" cy="4724400"/>
          </a:xfrm>
        </p:spPr>
        <p:txBody>
          <a:bodyPr/>
          <a:lstStyle/>
          <a:p>
            <a:pPr>
              <a:buFont typeface="Wingdings" panose="05000000000000000000" pitchFamily="2" charset="2"/>
              <a:buChar char="Ø"/>
            </a:pPr>
            <a:r>
              <a:rPr lang="en-IN" b="1" dirty="0">
                <a:solidFill>
                  <a:schemeClr val="accent6">
                    <a:lumMod val="50000"/>
                  </a:schemeClr>
                </a:solidFill>
                <a:latin typeface="Times New Roman" panose="02020603050405020304" pitchFamily="18" charset="0"/>
                <a:cs typeface="Times New Roman" panose="02020603050405020304" pitchFamily="18" charset="0"/>
              </a:rPr>
              <a:t> </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When two events are dependent events, one event influences the probability of another event. A dependent event is an event that relies on another event to happen first.</a:t>
            </a:r>
          </a:p>
          <a:p>
            <a:pPr algn="l" fontAlgn="base"/>
            <a:r>
              <a:rPr lang="en-US" sz="2000" b="1" dirty="0">
                <a:solidFill>
                  <a:schemeClr val="accent6">
                    <a:lumMod val="50000"/>
                  </a:schemeClr>
                </a:solidFill>
                <a:latin typeface="Times New Roman" panose="02020603050405020304" pitchFamily="18" charset="0"/>
                <a:cs typeface="Times New Roman" panose="02020603050405020304" pitchFamily="18" charset="0"/>
              </a:rPr>
              <a:t> </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Simple examples of dependent events:</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Robbing a bank and going to jail.</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Not paying your power bill on time and having your power cut off.</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Boarding a plane first and finding a good seat.</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Parking illegally and getting a parking ticket. Parking illegally increases your odds of getting a ticket.</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Buying ten lottery tickets and winning the lottery. The more tickets you buy, the greater your odds of winning.</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Driving a car and getting in a traffic accident. </a:t>
            </a:r>
          </a:p>
        </p:txBody>
      </p:sp>
    </p:spTree>
    <p:extLst>
      <p:ext uri="{BB962C8B-B14F-4D97-AF65-F5344CB8AC3E}">
        <p14:creationId xmlns:p14="http://schemas.microsoft.com/office/powerpoint/2010/main" val="137966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B9C1-96AE-410E-BAB4-01D82A23ECE6}"/>
              </a:ext>
            </a:extLst>
          </p:cNvPr>
          <p:cNvSpPr>
            <a:spLocks noGrp="1"/>
          </p:cNvSpPr>
          <p:nvPr>
            <p:ph type="title"/>
          </p:nvPr>
        </p:nvSpPr>
        <p:spPr>
          <a:xfrm>
            <a:off x="1143000" y="264160"/>
            <a:ext cx="9875520" cy="640080"/>
          </a:xfrm>
        </p:spPr>
        <p:txBody>
          <a:bodyPr>
            <a:normAutofit fontScale="90000"/>
          </a:bodyPr>
          <a:lstStyle/>
          <a:p>
            <a:pPr algn="ctr"/>
            <a:r>
              <a:rPr lang="en-US" b="0" i="0" u="none" strike="noStrike" dirty="0">
                <a:solidFill>
                  <a:schemeClr val="accent6">
                    <a:lumMod val="50000"/>
                  </a:schemeClr>
                </a:solidFill>
                <a:effectLst/>
                <a:latin typeface="Times New Roman" panose="02020603050405020304" pitchFamily="18" charset="0"/>
                <a:cs typeface="Times New Roman" panose="02020603050405020304" pitchFamily="18" charset="0"/>
              </a:rPr>
              <a:t>What is an Independent Event?</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05749B-8FD5-4F27-A06C-97575957E48C}"/>
              </a:ext>
            </a:extLst>
          </p:cNvPr>
          <p:cNvSpPr>
            <a:spLocks noGrp="1"/>
          </p:cNvSpPr>
          <p:nvPr>
            <p:ph idx="1"/>
          </p:nvPr>
        </p:nvSpPr>
        <p:spPr>
          <a:xfrm>
            <a:off x="1143000" y="904240"/>
            <a:ext cx="10449560" cy="5384800"/>
          </a:xfrm>
        </p:spPr>
        <p:txBody>
          <a:bodyPr>
            <a:normAutofit lnSpcReduction="10000"/>
          </a:bodyPr>
          <a:lstStyle/>
          <a:p>
            <a:pPr fontAlgn="base"/>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An independent event is an event that has no connection to another event’s chances of happening (or not happening). In other words, the event has no effect on the </a:t>
            </a:r>
            <a:r>
              <a:rPr lang="en-US" sz="2000" b="1" i="0" u="none" strike="noStrike" dirty="0">
                <a:solidFill>
                  <a:schemeClr val="accent6">
                    <a:lumMod val="50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probability</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 of another event occurring. Independent events in probability are no different from independent events in real life. Where you work has no effect on what color car you drive. Buying a lottery ticket has no effect on having a child with blue eyes.</a:t>
            </a:r>
          </a:p>
          <a:p>
            <a:pPr fontAlgn="base"/>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When two events are independent, one event does not influence the probability of another event. </a:t>
            </a:r>
          </a:p>
          <a:p>
            <a:pPr algn="l" fontAlgn="base"/>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Simple examples of </a:t>
            </a:r>
            <a:r>
              <a:rPr lang="en-US" sz="2000" b="1" i="1" dirty="0">
                <a:solidFill>
                  <a:schemeClr val="accent6">
                    <a:lumMod val="50000"/>
                  </a:schemeClr>
                </a:solidFill>
                <a:effectLst/>
                <a:latin typeface="Times New Roman" panose="02020603050405020304" pitchFamily="18" charset="0"/>
                <a:cs typeface="Times New Roman" panose="02020603050405020304" pitchFamily="18" charset="0"/>
              </a:rPr>
              <a:t>in</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dependent events:</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Owning a dog and growing your own herb garden.</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Paying off your mortgage early and owning a Chevy Cavalier.</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Winning the lottery and running out of milk.</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Buying a lottery ticket and finding a penny on the floor (your odds of finding a penny does not depend on you buying a lottery ticket).</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Taking a cab home and finding your favorite movie on cable.</a:t>
            </a:r>
          </a:p>
          <a:p>
            <a:pPr algn="l" fontAlgn="base">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Getting a parking ticket and playing craps at the casino.</a:t>
            </a:r>
          </a:p>
          <a:p>
            <a:pPr fontAlgn="base"/>
            <a:endParaRPr lang="en-US" sz="2000" b="1" i="0" dirty="0">
              <a:solidFill>
                <a:srgbClr val="777777"/>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4435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6FA8-24F1-4055-AF9D-B9DEC1AB4A4D}"/>
              </a:ext>
            </a:extLst>
          </p:cNvPr>
          <p:cNvSpPr>
            <a:spLocks noGrp="1"/>
          </p:cNvSpPr>
          <p:nvPr>
            <p:ph type="title"/>
          </p:nvPr>
        </p:nvSpPr>
        <p:spPr>
          <a:xfrm>
            <a:off x="1143000" y="233680"/>
            <a:ext cx="9875520" cy="640080"/>
          </a:xfrm>
        </p:spPr>
        <p:txBody>
          <a:bodyPr>
            <a:normAutofit/>
          </a:bodyPr>
          <a:lstStyle/>
          <a:p>
            <a:pPr algn="ctr"/>
            <a:r>
              <a:rPr lang="en-IN" sz="4000" b="1" dirty="0">
                <a:latin typeface="Times New Roman" panose="02020603050405020304" pitchFamily="18" charset="0"/>
                <a:cs typeface="Times New Roman" panose="02020603050405020304" pitchFamily="18" charset="0"/>
              </a:rPr>
              <a:t>CONDITIONAL PROBABILITY.</a:t>
            </a:r>
          </a:p>
        </p:txBody>
      </p:sp>
      <p:sp>
        <p:nvSpPr>
          <p:cNvPr id="3" name="Content Placeholder 2">
            <a:extLst>
              <a:ext uri="{FF2B5EF4-FFF2-40B4-BE49-F238E27FC236}">
                <a16:creationId xmlns:a16="http://schemas.microsoft.com/office/drawing/2014/main" id="{8EF8107B-E8C0-4DC7-A4E9-2E8DCBDE1E1B}"/>
              </a:ext>
            </a:extLst>
          </p:cNvPr>
          <p:cNvSpPr>
            <a:spLocks noGrp="1"/>
          </p:cNvSpPr>
          <p:nvPr>
            <p:ph idx="1"/>
          </p:nvPr>
        </p:nvSpPr>
        <p:spPr>
          <a:xfrm>
            <a:off x="1143000" y="955040"/>
            <a:ext cx="9872871" cy="5405120"/>
          </a:xfrm>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Conditional probability is defined as the likelihood of an event or outcome occurring, based on the occurrence of a previous event or outcome. Conditional probability is calculated by multiplying the </a:t>
            </a:r>
            <a:r>
              <a:rPr lang="en-US" sz="2000" b="1" i="0" u="sng" dirty="0">
                <a:solidFill>
                  <a:schemeClr val="accent6">
                    <a:lumMod val="50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probability</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 of the preceding event by the updated probability of the succeeding, or conditional, event. </a:t>
            </a:r>
          </a:p>
          <a:p>
            <a:pPr>
              <a:buFont typeface="Arial" panose="020B0604020202020204" pitchFamily="34" charset="0"/>
              <a:buChar char="•"/>
            </a:pPr>
            <a:r>
              <a:rPr lang="en-US" sz="2000" b="1" dirty="0">
                <a:solidFill>
                  <a:schemeClr val="accent6">
                    <a:lumMod val="50000"/>
                  </a:schemeClr>
                </a:solidFill>
                <a:latin typeface="Times New Roman" panose="02020603050405020304" pitchFamily="18" charset="0"/>
                <a:cs typeface="Times New Roman" panose="02020603050405020304" pitchFamily="18" charset="0"/>
              </a:rPr>
              <a:t> For Example : </a:t>
            </a: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Event A is that an individual applying for college will be accepted. There is an 80% chance that this individual will be accepted to college.</a:t>
            </a:r>
          </a:p>
          <a:p>
            <a:pPr>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Event B is that this individual will be given dormitory housing. Dormitory housing will only be provided for 60% of all of the accepted students.</a:t>
            </a:r>
          </a:p>
          <a:p>
            <a:pPr>
              <a:buFont typeface="Arial" panose="020B0604020202020204" pitchFamily="34" charset="0"/>
              <a:buChar char="•"/>
            </a:pPr>
            <a:r>
              <a:rPr lang="en-US" sz="2000" b="1" i="0" dirty="0">
                <a:solidFill>
                  <a:schemeClr val="accent6">
                    <a:lumMod val="50000"/>
                  </a:schemeClr>
                </a:solidFill>
                <a:effectLst/>
                <a:latin typeface="Times New Roman" panose="02020603050405020304" pitchFamily="18" charset="0"/>
                <a:cs typeface="Times New Roman" panose="02020603050405020304" pitchFamily="18" charset="0"/>
              </a:rPr>
              <a:t>P (Accepted and dormitory housing) = P (Dormitory Housing | Accepted) P (Accepted) = (0.60)*(0.80) = 0.48. </a:t>
            </a:r>
          </a:p>
          <a:p>
            <a:pPr>
              <a:buFont typeface="Wingdings" panose="05000000000000000000" pitchFamily="2" charset="2"/>
              <a:buChar char="Ø"/>
            </a:pPr>
            <a:r>
              <a:rPr lang="en-US" sz="2000" b="1" dirty="0">
                <a:solidFill>
                  <a:schemeClr val="accent6">
                    <a:lumMod val="50000"/>
                  </a:schemeClr>
                </a:solidFill>
                <a:latin typeface="Times New Roman" panose="02020603050405020304" pitchFamily="18" charset="0"/>
                <a:cs typeface="Times New Roman" panose="02020603050405020304" pitchFamily="18" charset="0"/>
              </a:rPr>
              <a:t> </a:t>
            </a:r>
            <a:r>
              <a:rPr lang="en-IN" sz="2000" b="1" dirty="0">
                <a:solidFill>
                  <a:schemeClr val="accent6">
                    <a:lumMod val="50000"/>
                  </a:schemeClr>
                </a:solidFill>
                <a:effectLst/>
                <a:latin typeface="Times New Roman" panose="02020603050405020304" pitchFamily="18" charset="0"/>
                <a:cs typeface="Times New Roman" panose="02020603050405020304" pitchFamily="18" charset="0"/>
              </a:rPr>
              <a:t>Conditional Probability Formula</a:t>
            </a:r>
          </a:p>
          <a:p>
            <a:pPr>
              <a:buFont typeface="Wingdings" panose="05000000000000000000" pitchFamily="2" charset="2"/>
              <a:buChar char="Ø"/>
            </a:pPr>
            <a:r>
              <a:rPr lang="en-US" sz="2000" b="1" dirty="0">
                <a:solidFill>
                  <a:schemeClr val="accent6">
                    <a:lumMod val="50000"/>
                  </a:schemeClr>
                </a:solidFill>
                <a:effectLst/>
                <a:latin typeface="Times New Roman" panose="02020603050405020304" pitchFamily="18" charset="0"/>
                <a:cs typeface="Times New Roman" panose="02020603050405020304" pitchFamily="18" charset="0"/>
              </a:rPr>
              <a:t>P(B|A) = P(A and B) / P(A) </a:t>
            </a:r>
          </a:p>
          <a:p>
            <a:pPr>
              <a:buFont typeface="Wingdings" panose="05000000000000000000" pitchFamily="2" charset="2"/>
              <a:buChar char="Ø"/>
            </a:pPr>
            <a:r>
              <a:rPr lang="en-US" sz="2000" b="1" dirty="0">
                <a:solidFill>
                  <a:schemeClr val="accent6">
                    <a:lumMod val="50000"/>
                  </a:schemeClr>
                </a:solidFill>
                <a:latin typeface="Times New Roman" panose="02020603050405020304" pitchFamily="18" charset="0"/>
                <a:cs typeface="Times New Roman" panose="02020603050405020304" pitchFamily="18" charset="0"/>
              </a:rPr>
              <a:t>Or </a:t>
            </a:r>
          </a:p>
          <a:p>
            <a:pPr>
              <a:buFont typeface="Wingdings" panose="05000000000000000000" pitchFamily="2" charset="2"/>
              <a:buChar char="Ø"/>
            </a:pPr>
            <a:r>
              <a:rPr lang="en-IN" sz="2000" b="1" dirty="0">
                <a:solidFill>
                  <a:schemeClr val="accent6">
                    <a:lumMod val="50000"/>
                  </a:schemeClr>
                </a:solidFill>
                <a:effectLst/>
                <a:latin typeface="Times New Roman" panose="02020603050405020304" pitchFamily="18" charset="0"/>
                <a:cs typeface="Times New Roman" panose="02020603050405020304" pitchFamily="18" charset="0"/>
              </a:rPr>
              <a:t>P(B|A) = P(A∩B) / P(A).</a:t>
            </a:r>
            <a:endParaRPr lang="en-US" sz="2000" b="1" dirty="0">
              <a:solidFill>
                <a:schemeClr val="accent6">
                  <a:lumMod val="50000"/>
                </a:schemeClr>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solidFill>
                <a:srgbClr val="11111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1843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852</TotalTime>
  <Words>1135</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Corbel</vt:lpstr>
      <vt:lpstr>inherit</vt:lpstr>
      <vt:lpstr>Open Sans</vt:lpstr>
      <vt:lpstr>SourceSansPro</vt:lpstr>
      <vt:lpstr>Times New Roman</vt:lpstr>
      <vt:lpstr>Wingdings</vt:lpstr>
      <vt:lpstr>Basis</vt:lpstr>
      <vt:lpstr>PROBABILITY</vt:lpstr>
      <vt:lpstr>What is a probability ?</vt:lpstr>
      <vt:lpstr> What are Mutually Exclusive Events? </vt:lpstr>
      <vt:lpstr>What are Mutually Exclusive Events?</vt:lpstr>
      <vt:lpstr>What are Mutually inclusive Events?</vt:lpstr>
      <vt:lpstr>What are Mutually inclusive Events?</vt:lpstr>
      <vt:lpstr>DEPENDENT EVENTS:</vt:lpstr>
      <vt:lpstr>What is an Independent Event?</vt:lpstr>
      <vt:lpstr>CONDITIONAL PROBABILITY.</vt:lpstr>
      <vt:lpstr>What Is Bayes' Theorem?</vt:lpstr>
      <vt:lpstr>Bayes' Theorem</vt:lpstr>
      <vt:lpstr>QUESTIONS ON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dc:title>
  <dc:creator>Tushar Goel</dc:creator>
  <cp:lastModifiedBy>Tushar Goel</cp:lastModifiedBy>
  <cp:revision>16</cp:revision>
  <dcterms:created xsi:type="dcterms:W3CDTF">2021-06-30T16:39:03Z</dcterms:created>
  <dcterms:modified xsi:type="dcterms:W3CDTF">2021-07-01T12:53:32Z</dcterms:modified>
</cp:coreProperties>
</file>