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A497DE-0DDE-453C-96CF-81652E7148D8}"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137642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497DE-0DDE-453C-96CF-81652E7148D8}"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177331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497DE-0DDE-453C-96CF-81652E7148D8}"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3EA0F7-BC02-4B38-B1D4-B14E272B3E9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6188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A497DE-0DDE-453C-96CF-81652E7148D8}"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985113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A497DE-0DDE-453C-96CF-81652E7148D8}"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3EA0F7-BC02-4B38-B1D4-B14E272B3E9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667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4A497DE-0DDE-453C-96CF-81652E7148D8}"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4025347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497DE-0DDE-453C-96CF-81652E7148D8}"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020559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497DE-0DDE-453C-96CF-81652E7148D8}"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452530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497DE-0DDE-453C-96CF-81652E7148D8}"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46295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497DE-0DDE-453C-96CF-81652E7148D8}"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23395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497DE-0DDE-453C-96CF-81652E7148D8}"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162875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A497DE-0DDE-453C-96CF-81652E7148D8}"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115399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A497DE-0DDE-453C-96CF-81652E7148D8}" type="datetimeFigureOut">
              <a:rPr lang="en-IN" smtClean="0"/>
              <a:t>28-06-2021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8838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A497DE-0DDE-453C-96CF-81652E7148D8}" type="datetimeFigureOut">
              <a:rPr lang="en-IN" smtClean="0"/>
              <a:t>28-06-2021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82425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497DE-0DDE-453C-96CF-81652E7148D8}" type="datetimeFigureOut">
              <a:rPr lang="en-IN" smtClean="0"/>
              <a:t>28-06-2021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272817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A497DE-0DDE-453C-96CF-81652E7148D8}"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6777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A497DE-0DDE-453C-96CF-81652E7148D8}"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3EA0F7-BC02-4B38-B1D4-B14E272B3E93}" type="slidenum">
              <a:rPr lang="en-IN" smtClean="0"/>
              <a:t>‹#›</a:t>
            </a:fld>
            <a:endParaRPr lang="en-IN"/>
          </a:p>
        </p:txBody>
      </p:sp>
    </p:spTree>
    <p:extLst>
      <p:ext uri="{BB962C8B-B14F-4D97-AF65-F5344CB8AC3E}">
        <p14:creationId xmlns:p14="http://schemas.microsoft.com/office/powerpoint/2010/main" val="98185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4A497DE-0DDE-453C-96CF-81652E7148D8}" type="datetimeFigureOut">
              <a:rPr lang="en-IN" smtClean="0"/>
              <a:t>28-06-2021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13EA0F7-BC02-4B38-B1D4-B14E272B3E93}" type="slidenum">
              <a:rPr lang="en-IN" smtClean="0"/>
              <a:t>‹#›</a:t>
            </a:fld>
            <a:endParaRPr lang="en-IN"/>
          </a:p>
        </p:txBody>
      </p:sp>
    </p:spTree>
    <p:extLst>
      <p:ext uri="{BB962C8B-B14F-4D97-AF65-F5344CB8AC3E}">
        <p14:creationId xmlns:p14="http://schemas.microsoft.com/office/powerpoint/2010/main" val="3192221345"/>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vestopedia.com/terms/s/standarddeviation.asp" TargetMode="External"/><Relationship Id="rId2" Type="http://schemas.openxmlformats.org/officeDocument/2006/relationships/hyperlink" Target="https://www.investopedia.com/terms/v/volatility.asp" TargetMode="External"/><Relationship Id="rId1" Type="http://schemas.openxmlformats.org/officeDocument/2006/relationships/slideLayout" Target="../slideLayouts/slideLayout2.xml"/><Relationship Id="rId4" Type="http://schemas.openxmlformats.org/officeDocument/2006/relationships/hyperlink" Target="https://www.investopedia.com/terms/r/return.as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scribbr.com/statistics/mode/" TargetMode="External"/><Relationship Id="rId2" Type="http://schemas.openxmlformats.org/officeDocument/2006/relationships/hyperlink" Target="https://www.scribbr.com/statistics/median/" TargetMode="External"/><Relationship Id="rId1" Type="http://schemas.openxmlformats.org/officeDocument/2006/relationships/slideLayout" Target="../slideLayouts/slideLayout17.xml"/><Relationship Id="rId4" Type="http://schemas.openxmlformats.org/officeDocument/2006/relationships/hyperlink" Target="https://www.scribbr.com/statistics/mea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scribbr.com/methodology/types-of-variables/#quantitative-vs-categorical" TargetMode="External"/><Relationship Id="rId2" Type="http://schemas.openxmlformats.org/officeDocument/2006/relationships/hyperlink" Target="https://www.scribbr.com/statistics/mod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ask/answers/021115/what-difference-between-standard-deviation-and-z-score.asp" TargetMode="External"/><Relationship Id="rId2" Type="http://schemas.openxmlformats.org/officeDocument/2006/relationships/hyperlink" Target="https://www.investopedia.com/terms/m/mean.asp"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E7B7-A69C-4068-974F-E84386A6FA3F}"/>
              </a:ext>
            </a:extLst>
          </p:cNvPr>
          <p:cNvSpPr>
            <a:spLocks noGrp="1"/>
          </p:cNvSpPr>
          <p:nvPr>
            <p:ph type="ctrTitle"/>
          </p:nvPr>
        </p:nvSpPr>
        <p:spPr>
          <a:xfrm>
            <a:off x="1876424" y="1717040"/>
            <a:ext cx="8791575" cy="2418079"/>
          </a:xfrm>
        </p:spPr>
        <p:txBody>
          <a:bodyPr>
            <a:normAutofit/>
          </a:bodyPr>
          <a:lstStyle/>
          <a:p>
            <a:pPr algn="r"/>
            <a:r>
              <a:rPr lang="en-US" sz="8800" b="1" dirty="0">
                <a:solidFill>
                  <a:schemeClr val="tx1">
                    <a:lumMod val="95000"/>
                    <a:lumOff val="5000"/>
                  </a:schemeClr>
                </a:solidFill>
                <a:latin typeface="Times New Roman" panose="02020603050405020304" pitchFamily="18" charset="0"/>
                <a:cs typeface="Times New Roman" panose="02020603050405020304" pitchFamily="18" charset="0"/>
              </a:rPr>
              <a:t>MATHEMATICS</a:t>
            </a:r>
            <a:endParaRPr lang="en-IN" sz="8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0257E3-682D-4D0F-B451-ADF2D5979696}"/>
              </a:ext>
            </a:extLst>
          </p:cNvPr>
          <p:cNvSpPr>
            <a:spLocks noGrp="1"/>
          </p:cNvSpPr>
          <p:nvPr>
            <p:ph type="subTitle" idx="1"/>
          </p:nvPr>
        </p:nvSpPr>
        <p:spPr>
          <a:xfrm>
            <a:off x="1100051" y="4455621"/>
            <a:ext cx="10058400" cy="482139"/>
          </a:xfrm>
        </p:spPr>
        <p:txBody>
          <a:bodyPr>
            <a:normAutofit fontScale="92500" lnSpcReduction="20000"/>
          </a:bodyPr>
          <a:lstStyle/>
          <a:p>
            <a:pPr algn="r"/>
            <a:r>
              <a:rPr lang="en-US" sz="3200" b="1" dirty="0">
                <a:solidFill>
                  <a:schemeClr val="tx1"/>
                </a:solidFill>
                <a:latin typeface="Times New Roman" panose="02020603050405020304" pitchFamily="18" charset="0"/>
                <a:cs typeface="Times New Roman" panose="02020603050405020304" pitchFamily="18" charset="0"/>
              </a:rPr>
              <a:t>Measurement of central tendency </a:t>
            </a:r>
            <a:endParaRPr lang="en-IN"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662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1D07-1A06-491C-AF67-76973219E549}"/>
              </a:ext>
            </a:extLst>
          </p:cNvPr>
          <p:cNvSpPr>
            <a:spLocks noGrp="1"/>
          </p:cNvSpPr>
          <p:nvPr>
            <p:ph type="title"/>
          </p:nvPr>
        </p:nvSpPr>
        <p:spPr>
          <a:xfrm>
            <a:off x="2592925" y="223520"/>
            <a:ext cx="8911687" cy="723258"/>
          </a:xfrm>
        </p:spPr>
        <p:txBody>
          <a:bodyPr>
            <a:normAutofit fontScale="90000"/>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STANDARD DEVIATION EXAMPLES:</a:t>
            </a:r>
            <a:br>
              <a:rPr lang="en-US" dirty="0"/>
            </a:br>
            <a:endParaRPr lang="en-IN" dirty="0"/>
          </a:p>
        </p:txBody>
      </p:sp>
      <p:sp>
        <p:nvSpPr>
          <p:cNvPr id="3" name="Content Placeholder 2">
            <a:extLst>
              <a:ext uri="{FF2B5EF4-FFF2-40B4-BE49-F238E27FC236}">
                <a16:creationId xmlns:a16="http://schemas.microsoft.com/office/drawing/2014/main" id="{96E29F0A-F887-4037-9C62-1F4094B1C2F6}"/>
              </a:ext>
            </a:extLst>
          </p:cNvPr>
          <p:cNvSpPr>
            <a:spLocks noGrp="1"/>
          </p:cNvSpPr>
          <p:nvPr>
            <p:ph idx="1"/>
          </p:nvPr>
        </p:nvSpPr>
        <p:spPr>
          <a:xfrm>
            <a:off x="2589212" y="946778"/>
            <a:ext cx="9094788" cy="5484502"/>
          </a:xfrm>
        </p:spPr>
        <p:txBody>
          <a:bodyPr>
            <a:normAutofit/>
          </a:bodyPr>
          <a:lstStyle/>
          <a:p>
            <a:pPr algn="l" fontAlgn="base"/>
            <a:r>
              <a:rPr lang="en-US" sz="2000" b="1" i="0" dirty="0">
                <a:solidFill>
                  <a:srgbClr val="21242C"/>
                </a:solidFill>
                <a:effectLst/>
                <a:latin typeface="Times New Roman" panose="02020603050405020304" pitchFamily="18" charset="0"/>
                <a:cs typeface="Times New Roman" panose="02020603050405020304" pitchFamily="18" charset="0"/>
              </a:rPr>
              <a:t>Step 1: Find the mean.</a:t>
            </a:r>
          </a:p>
          <a:p>
            <a:pPr algn="l" fontAlgn="base"/>
            <a:r>
              <a:rPr lang="en-US" sz="2000" b="1" i="0" dirty="0">
                <a:solidFill>
                  <a:srgbClr val="21242C"/>
                </a:solidFill>
                <a:effectLst/>
                <a:latin typeface="Times New Roman" panose="02020603050405020304" pitchFamily="18" charset="0"/>
                <a:cs typeface="Times New Roman" panose="02020603050405020304" pitchFamily="18" charset="0"/>
              </a:rPr>
              <a:t>Step 2: For each data point, find the square of its distance to the mean.</a:t>
            </a:r>
          </a:p>
          <a:p>
            <a:pPr algn="l" fontAlgn="base"/>
            <a:r>
              <a:rPr lang="en-US" sz="2000" b="1" i="0" dirty="0">
                <a:solidFill>
                  <a:srgbClr val="21242C"/>
                </a:solidFill>
                <a:effectLst/>
                <a:latin typeface="Times New Roman" panose="02020603050405020304" pitchFamily="18" charset="0"/>
                <a:cs typeface="Times New Roman" panose="02020603050405020304" pitchFamily="18" charset="0"/>
              </a:rPr>
              <a:t>Step 3: Sum the values from Step 2.</a:t>
            </a:r>
          </a:p>
          <a:p>
            <a:pPr algn="l" fontAlgn="base"/>
            <a:r>
              <a:rPr lang="en-US" sz="2000" b="1" i="0" dirty="0">
                <a:solidFill>
                  <a:srgbClr val="21242C"/>
                </a:solidFill>
                <a:effectLst/>
                <a:latin typeface="Times New Roman" panose="02020603050405020304" pitchFamily="18" charset="0"/>
                <a:cs typeface="Times New Roman" panose="02020603050405020304" pitchFamily="18" charset="0"/>
              </a:rPr>
              <a:t>Step 4: Divide by the number of data points.</a:t>
            </a:r>
          </a:p>
          <a:p>
            <a:pPr algn="l" fontAlgn="base"/>
            <a:r>
              <a:rPr lang="en-US" sz="2000" b="1" i="0" dirty="0">
                <a:solidFill>
                  <a:srgbClr val="21242C"/>
                </a:solidFill>
                <a:effectLst/>
                <a:latin typeface="Times New Roman" panose="02020603050405020304" pitchFamily="18" charset="0"/>
                <a:cs typeface="Times New Roman" panose="02020603050405020304" pitchFamily="18" charset="0"/>
              </a:rPr>
              <a:t>Step 5: Take the square root.</a:t>
            </a:r>
          </a:p>
          <a:p>
            <a:r>
              <a:rPr lang="en-IN" sz="2000" b="1" dirty="0">
                <a:latin typeface="Times New Roman" panose="02020603050405020304" pitchFamily="18" charset="0"/>
                <a:cs typeface="Times New Roman" panose="02020603050405020304" pitchFamily="18" charset="0"/>
              </a:rPr>
              <a:t>Dataset x = [3,12,9,4,2]</a:t>
            </a:r>
          </a:p>
          <a:p>
            <a:r>
              <a:rPr lang="en-IN" sz="2000" b="1" dirty="0">
                <a:latin typeface="Times New Roman" panose="02020603050405020304" pitchFamily="18" charset="0"/>
                <a:cs typeface="Times New Roman" panose="02020603050405020304" pitchFamily="18" charset="0"/>
              </a:rPr>
              <a:t>Calculate Standard deviation. </a:t>
            </a:r>
          </a:p>
          <a:p>
            <a:r>
              <a:rPr lang="en-IN" sz="2000" b="1" dirty="0">
                <a:latin typeface="Times New Roman" panose="02020603050405020304" pitchFamily="18" charset="0"/>
                <a:cs typeface="Times New Roman" panose="02020603050405020304" pitchFamily="18" charset="0"/>
              </a:rPr>
              <a:t>Mean = 6 </a:t>
            </a:r>
          </a:p>
          <a:p>
            <a:r>
              <a:rPr lang="en-IN" sz="2000" b="1" dirty="0">
                <a:latin typeface="Times New Roman" panose="02020603050405020304" pitchFamily="18" charset="0"/>
                <a:cs typeface="Times New Roman" panose="02020603050405020304" pitchFamily="18" charset="0"/>
              </a:rPr>
              <a:t>after mean the list is as [9 + 36 + 9 + 4 + 16] = 74/5 </a:t>
            </a:r>
          </a:p>
          <a:p>
            <a:r>
              <a:rPr lang="en-IN" sz="2000" b="1" dirty="0">
                <a:latin typeface="Times New Roman" panose="02020603050405020304" pitchFamily="18" charset="0"/>
                <a:cs typeface="Times New Roman" panose="02020603050405020304" pitchFamily="18" charset="0"/>
              </a:rPr>
              <a:t>Variance = 14.8 </a:t>
            </a:r>
          </a:p>
          <a:p>
            <a:r>
              <a:rPr lang="en-IN" sz="2000" b="1" dirty="0">
                <a:latin typeface="Times New Roman" panose="02020603050405020304" pitchFamily="18" charset="0"/>
                <a:cs typeface="Times New Roman" panose="02020603050405020304" pitchFamily="18" charset="0"/>
              </a:rPr>
              <a:t>Sd = (14.8)^2  = 3.847</a:t>
            </a:r>
          </a:p>
          <a:p>
            <a:r>
              <a:rPr lang="en-IN" sz="2000" b="1" dirty="0">
                <a:latin typeface="Times New Roman" panose="02020603050405020304" pitchFamily="18" charset="0"/>
                <a:cs typeface="Times New Roman" panose="02020603050405020304" pitchFamily="18" charset="0"/>
              </a:rPr>
              <a:t>Sd  = 3.847</a:t>
            </a:r>
          </a:p>
        </p:txBody>
      </p:sp>
    </p:spTree>
    <p:extLst>
      <p:ext uri="{BB962C8B-B14F-4D97-AF65-F5344CB8AC3E}">
        <p14:creationId xmlns:p14="http://schemas.microsoft.com/office/powerpoint/2010/main" val="215745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08AB-B533-4C18-9497-1AD9A15F56D8}"/>
              </a:ext>
            </a:extLst>
          </p:cNvPr>
          <p:cNvSpPr>
            <a:spLocks noGrp="1"/>
          </p:cNvSpPr>
          <p:nvPr>
            <p:ph type="title"/>
          </p:nvPr>
        </p:nvSpPr>
        <p:spPr>
          <a:xfrm>
            <a:off x="2592925" y="365760"/>
            <a:ext cx="8911687" cy="762000"/>
          </a:xfrm>
        </p:spPr>
        <p:txBody>
          <a:bodyPr>
            <a:normAutofit/>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What is a variance:</a:t>
            </a:r>
            <a:endParaRPr lang="en-I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D8117A-53EC-498D-8ABF-444F39301D25}"/>
              </a:ext>
            </a:extLst>
          </p:cNvPr>
          <p:cNvSpPr>
            <a:spLocks noGrp="1"/>
          </p:cNvSpPr>
          <p:nvPr>
            <p:ph idx="1"/>
          </p:nvPr>
        </p:nvSpPr>
        <p:spPr>
          <a:xfrm>
            <a:off x="2589212" y="1046480"/>
            <a:ext cx="9176068" cy="5283200"/>
          </a:xfrm>
        </p:spPr>
        <p:txBody>
          <a:bodyPr>
            <a:normAutofit/>
          </a:bodyPr>
          <a:lstStyle/>
          <a:p>
            <a:r>
              <a:rPr lang="en-US" sz="2400" b="1" i="0" dirty="0">
                <a:solidFill>
                  <a:srgbClr val="111111"/>
                </a:solidFill>
                <a:effectLst/>
                <a:latin typeface="Times New Roman" panose="02020603050405020304" pitchFamily="18" charset="0"/>
                <a:cs typeface="Times New Roman" panose="02020603050405020304" pitchFamily="18" charset="0"/>
              </a:rPr>
              <a:t>The term variance refers to a statistical measurement of the spread between numbers in a data set. More specifically, variance measures how far each number in the set is from the mean and thus from every other number in the set. Variance is often depicted by this symbol: σ</a:t>
            </a:r>
            <a:r>
              <a:rPr lang="en-US" sz="2400" b="1" i="0" baseline="30000" dirty="0">
                <a:solidFill>
                  <a:srgbClr val="111111"/>
                </a:solidFill>
                <a:effectLst/>
                <a:latin typeface="Times New Roman" panose="02020603050405020304" pitchFamily="18" charset="0"/>
                <a:cs typeface="Times New Roman" panose="02020603050405020304" pitchFamily="18" charset="0"/>
              </a:rPr>
              <a:t>2</a:t>
            </a:r>
            <a:r>
              <a:rPr lang="en-US" sz="2400" b="1" i="0" dirty="0">
                <a:solidFill>
                  <a:srgbClr val="111111"/>
                </a:solidFill>
                <a:effectLst/>
                <a:latin typeface="Times New Roman" panose="02020603050405020304" pitchFamily="18" charset="0"/>
                <a:cs typeface="Times New Roman" panose="02020603050405020304" pitchFamily="18" charset="0"/>
              </a:rPr>
              <a:t>. It is used by both analysts and traders to determine </a:t>
            </a:r>
            <a:r>
              <a:rPr lang="en-US" sz="2400" b="1" i="0" u="sng" dirty="0">
                <a:solidFill>
                  <a:srgbClr val="2C40D0"/>
                </a:solidFill>
                <a:effectLst/>
                <a:latin typeface="Times New Roman" panose="02020603050405020304" pitchFamily="18" charset="0"/>
                <a:cs typeface="Times New Roman" panose="02020603050405020304" pitchFamily="18" charset="0"/>
                <a:hlinkClick r:id="rId2"/>
              </a:rPr>
              <a:t>volatility</a:t>
            </a:r>
            <a:r>
              <a:rPr lang="en-US" sz="2400" b="1" i="0" dirty="0">
                <a:solidFill>
                  <a:srgbClr val="111111"/>
                </a:solidFill>
                <a:effectLst/>
                <a:latin typeface="Times New Roman" panose="02020603050405020304" pitchFamily="18" charset="0"/>
                <a:cs typeface="Times New Roman" panose="02020603050405020304" pitchFamily="18" charset="0"/>
              </a:rPr>
              <a:t> and market security. The square root of the variance is the </a:t>
            </a:r>
            <a:r>
              <a:rPr lang="en-US" sz="2400" b="1" i="0" u="sng" dirty="0">
                <a:solidFill>
                  <a:srgbClr val="2C40D0"/>
                </a:solidFill>
                <a:effectLst/>
                <a:latin typeface="Times New Roman" panose="02020603050405020304" pitchFamily="18" charset="0"/>
                <a:cs typeface="Times New Roman" panose="02020603050405020304" pitchFamily="18" charset="0"/>
                <a:hlinkClick r:id="rId3"/>
              </a:rPr>
              <a:t>standard deviation</a:t>
            </a:r>
            <a:r>
              <a:rPr lang="en-US" sz="2400" b="1" i="0" dirty="0">
                <a:solidFill>
                  <a:srgbClr val="111111"/>
                </a:solidFill>
                <a:effectLst/>
                <a:latin typeface="Times New Roman" panose="02020603050405020304" pitchFamily="18" charset="0"/>
                <a:cs typeface="Times New Roman" panose="02020603050405020304" pitchFamily="18" charset="0"/>
              </a:rPr>
              <a:t> (σ), which helps determine the consistency of an investment’s </a:t>
            </a:r>
            <a:r>
              <a:rPr lang="en-US" sz="2400" b="1" i="0" u="sng" dirty="0">
                <a:solidFill>
                  <a:srgbClr val="2C40D0"/>
                </a:solidFill>
                <a:effectLst/>
                <a:latin typeface="Times New Roman" panose="02020603050405020304" pitchFamily="18" charset="0"/>
                <a:cs typeface="Times New Roman" panose="02020603050405020304" pitchFamily="18" charset="0"/>
                <a:hlinkClick r:id="rId4"/>
              </a:rPr>
              <a:t>returns</a:t>
            </a:r>
            <a:r>
              <a:rPr lang="en-US" sz="2400" b="1" i="0" dirty="0">
                <a:solidFill>
                  <a:srgbClr val="111111"/>
                </a:solidFill>
                <a:effectLst/>
                <a:latin typeface="Times New Roman" panose="02020603050405020304" pitchFamily="18" charset="0"/>
                <a:cs typeface="Times New Roman" panose="02020603050405020304" pitchFamily="18" charset="0"/>
              </a:rPr>
              <a:t> over a period of time.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7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5462-2058-4144-AF8D-42998A949209}"/>
              </a:ext>
            </a:extLst>
          </p:cNvPr>
          <p:cNvSpPr>
            <a:spLocks noGrp="1"/>
          </p:cNvSpPr>
          <p:nvPr>
            <p:ph type="title"/>
          </p:nvPr>
        </p:nvSpPr>
        <p:spPr>
          <a:xfrm>
            <a:off x="2592924" y="457200"/>
            <a:ext cx="8911687" cy="751840"/>
          </a:xfrm>
        </p:spPr>
        <p:txBody>
          <a:bodyPr>
            <a:normAutofit/>
          </a:bodyPr>
          <a:lstStyle/>
          <a:p>
            <a:r>
              <a:rPr lang="en-US" dirty="0"/>
              <a:t>Variance:</a:t>
            </a:r>
            <a:endParaRPr lang="en-IN" dirty="0"/>
          </a:p>
        </p:txBody>
      </p:sp>
      <p:pic>
        <p:nvPicPr>
          <p:cNvPr id="4" name="Picture 3">
            <a:extLst>
              <a:ext uri="{FF2B5EF4-FFF2-40B4-BE49-F238E27FC236}">
                <a16:creationId xmlns:a16="http://schemas.microsoft.com/office/drawing/2014/main" id="{1FC75EF7-DB34-4A70-9A0E-FC8DD90A6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153" y="1209040"/>
            <a:ext cx="8819327" cy="5039360"/>
          </a:xfrm>
          <a:prstGeom prst="rect">
            <a:avLst/>
          </a:prstGeom>
        </p:spPr>
      </p:pic>
    </p:spTree>
    <p:extLst>
      <p:ext uri="{BB962C8B-B14F-4D97-AF65-F5344CB8AC3E}">
        <p14:creationId xmlns:p14="http://schemas.microsoft.com/office/powerpoint/2010/main" val="236449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5FB2-BCD5-4075-8AF9-290DB4CA36B2}"/>
              </a:ext>
            </a:extLst>
          </p:cNvPr>
          <p:cNvSpPr>
            <a:spLocks noGrp="1"/>
          </p:cNvSpPr>
          <p:nvPr>
            <p:ph type="title"/>
          </p:nvPr>
        </p:nvSpPr>
        <p:spPr>
          <a:xfrm>
            <a:off x="1971040" y="406400"/>
            <a:ext cx="9702800" cy="792480"/>
          </a:xfrm>
        </p:spPr>
        <p:txBody>
          <a:bodyPr>
            <a:normAutofit fontScale="90000"/>
          </a:bodyPr>
          <a:lstStyle/>
          <a:p>
            <a:pPr algn="ctr"/>
            <a:r>
              <a:rPr lang="en-US" sz="4800" b="1" dirty="0">
                <a:solidFill>
                  <a:schemeClr val="tx1"/>
                </a:solidFill>
                <a:latin typeface="Times New Roman" panose="02020603050405020304" pitchFamily="18" charset="0"/>
                <a:cs typeface="Times New Roman" panose="02020603050405020304" pitchFamily="18" charset="0"/>
              </a:rPr>
              <a:t>Measurement of central </a:t>
            </a:r>
            <a:r>
              <a:rPr lang="en-US" b="1" dirty="0">
                <a:solidFill>
                  <a:schemeClr val="tx1"/>
                </a:solidFill>
                <a:latin typeface="Times New Roman" panose="02020603050405020304" pitchFamily="18" charset="0"/>
                <a:cs typeface="Times New Roman" panose="02020603050405020304" pitchFamily="18" charset="0"/>
              </a:rPr>
              <a:t>t</a:t>
            </a:r>
            <a:r>
              <a:rPr lang="en-US" sz="4800" b="1" dirty="0">
                <a:solidFill>
                  <a:schemeClr val="tx1"/>
                </a:solidFill>
                <a:latin typeface="Times New Roman" panose="02020603050405020304" pitchFamily="18" charset="0"/>
                <a:cs typeface="Times New Roman" panose="02020603050405020304" pitchFamily="18" charset="0"/>
              </a:rPr>
              <a:t>endency</a:t>
            </a:r>
            <a:endParaRPr lang="en-IN" b="1" dirty="0"/>
          </a:p>
        </p:txBody>
      </p:sp>
      <p:sp>
        <p:nvSpPr>
          <p:cNvPr id="3" name="Content Placeholder 2">
            <a:extLst>
              <a:ext uri="{FF2B5EF4-FFF2-40B4-BE49-F238E27FC236}">
                <a16:creationId xmlns:a16="http://schemas.microsoft.com/office/drawing/2014/main" id="{79E6ACA6-6D4F-4596-A6F5-BD41C398F252}"/>
              </a:ext>
            </a:extLst>
          </p:cNvPr>
          <p:cNvSpPr>
            <a:spLocks noGrp="1"/>
          </p:cNvSpPr>
          <p:nvPr>
            <p:ph idx="1"/>
          </p:nvPr>
        </p:nvSpPr>
        <p:spPr>
          <a:xfrm>
            <a:off x="2733040" y="1737360"/>
            <a:ext cx="8940800" cy="3789680"/>
          </a:xfrm>
        </p:spPr>
        <p:txBody>
          <a:bodyPr>
            <a:normAutofit fontScale="92500" lnSpcReduction="10000"/>
          </a:bodyPr>
          <a:lstStyle/>
          <a:p>
            <a:pPr>
              <a:buFont typeface="Wingdings" panose="05000000000000000000" pitchFamily="2" charset="2"/>
              <a:buChar char="Ø"/>
            </a:pPr>
            <a:r>
              <a:rPr lang="en-US" b="0" i="0" dirty="0">
                <a:solidFill>
                  <a:srgbClr val="0D405F"/>
                </a:solidFill>
                <a:effectLst/>
                <a:latin typeface="Noto Sans"/>
              </a:rPr>
              <a:t>  </a:t>
            </a:r>
            <a:r>
              <a:rPr lang="en-US" sz="2800" b="1" i="0" dirty="0">
                <a:solidFill>
                  <a:schemeClr val="tx1">
                    <a:lumMod val="95000"/>
                    <a:lumOff val="5000"/>
                  </a:schemeClr>
                </a:solidFill>
                <a:effectLst/>
                <a:latin typeface="Times New Roman" panose="02020603050405020304" pitchFamily="18" charset="0"/>
                <a:cs typeface="Times New Roman" panose="02020603050405020304" pitchFamily="18" charset="0"/>
              </a:rPr>
              <a:t>This help you find the middle, or the average, of a data set. The 3 most common measures of central tendency are the mode, median, and mean.</a:t>
            </a:r>
          </a:p>
          <a:p>
            <a:pPr>
              <a:buFont typeface="Wingdings" panose="05000000000000000000" pitchFamily="2" charset="2"/>
              <a:buChar char="Ø"/>
            </a:pPr>
            <a:r>
              <a:rPr lang="en-US" sz="2800" dirty="0">
                <a:solidFill>
                  <a:srgbClr val="0D405F"/>
                </a:solidFill>
                <a:latin typeface="Times New Roman" panose="02020603050405020304" pitchFamily="18" charset="0"/>
                <a:cs typeface="Times New Roman" panose="02020603050405020304" pitchFamily="18" charset="0"/>
              </a:rPr>
              <a: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The central tendency is stated as the statistical measures that represents the single value of the entire distribution or a dataset.</a:t>
            </a:r>
          </a:p>
          <a:p>
            <a:pPr>
              <a:buFont typeface="Wingdings" panose="05000000000000000000" pitchFamily="2" charset="2"/>
              <a:buChar char="Ø"/>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The central tendency of the dataset can be found out using the three important       measures namely mean, median, mode.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07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606CCE75-94C2-4DF6-B199-7EBDF2E43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426720"/>
            <a:ext cx="9276080" cy="5852159"/>
          </a:xfrm>
          <a:prstGeom prst="rect">
            <a:avLst/>
          </a:prstGeom>
        </p:spPr>
      </p:pic>
    </p:spTree>
    <p:extLst>
      <p:ext uri="{BB962C8B-B14F-4D97-AF65-F5344CB8AC3E}">
        <p14:creationId xmlns:p14="http://schemas.microsoft.com/office/powerpoint/2010/main" val="25674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B00D-4A18-47A2-8240-8CC6AE89DBB1}"/>
              </a:ext>
            </a:extLst>
          </p:cNvPr>
          <p:cNvSpPr>
            <a:spLocks noGrp="1"/>
          </p:cNvSpPr>
          <p:nvPr>
            <p:ph type="title"/>
          </p:nvPr>
        </p:nvSpPr>
        <p:spPr>
          <a:xfrm>
            <a:off x="2592924" y="132080"/>
            <a:ext cx="9040276" cy="883920"/>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MEAN,MODE,MEDIAN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94ACD2E-3FDB-4C0B-A4DF-33DCFFDF6FB9}"/>
              </a:ext>
            </a:extLst>
          </p:cNvPr>
          <p:cNvSpPr>
            <a:spLocks noGrp="1"/>
          </p:cNvSpPr>
          <p:nvPr>
            <p:ph sz="quarter" idx="13"/>
          </p:nvPr>
        </p:nvSpPr>
        <p:spPr>
          <a:xfrm>
            <a:off x="822960" y="904240"/>
            <a:ext cx="10708640" cy="5598160"/>
          </a:xfrm>
        </p:spPr>
        <p:txBody>
          <a:bodyPr/>
          <a:lstStyle/>
          <a:p>
            <a:pPr>
              <a:buFont typeface="Arial" panose="020B0604020202020204" pitchFamily="34" charset="0"/>
              <a:buChar char="•"/>
            </a:pPr>
            <a:r>
              <a:rPr lang="en-US" sz="2400" b="1" i="0" u="none" strike="noStrike" dirty="0">
                <a:solidFill>
                  <a:schemeClr val="tx1">
                    <a:lumMod val="95000"/>
                    <a:lumOff val="5000"/>
                  </a:schemeClr>
                </a:solidFill>
                <a:effectLst/>
                <a:latin typeface="Noto Sans"/>
                <a:hlinkClick r:id="rId2">
                  <a:extLst>
                    <a:ext uri="{A12FA001-AC4F-418D-AE19-62706E023703}">
                      <ahyp:hlinkClr xmlns:ahyp="http://schemas.microsoft.com/office/drawing/2018/hyperlinkcolor" val="tx"/>
                    </a:ext>
                  </a:extLst>
                </a:hlinkClick>
              </a:rPr>
              <a:t>Median</a:t>
            </a:r>
            <a:r>
              <a:rPr lang="en-US" sz="2400" b="1" i="0" dirty="0">
                <a:solidFill>
                  <a:schemeClr val="tx1">
                    <a:lumMod val="95000"/>
                    <a:lumOff val="5000"/>
                  </a:schemeClr>
                </a:solidFill>
                <a:effectLst/>
                <a:latin typeface="Noto Sans"/>
              </a:rPr>
              <a:t>: the middle number in an ordered data set.</a:t>
            </a:r>
            <a:endParaRPr lang="en-US" sz="2400" b="1" i="0" u="none" strike="noStrike" dirty="0">
              <a:solidFill>
                <a:schemeClr val="tx1">
                  <a:lumMod val="95000"/>
                  <a:lumOff val="5000"/>
                </a:schemeClr>
              </a:solidFill>
              <a:effectLst/>
              <a:latin typeface="Noto Sans"/>
              <a:hlinkClick r:id="rId3">
                <a:extLst>
                  <a:ext uri="{A12FA001-AC4F-418D-AE19-62706E023703}">
                    <ahyp:hlinkClr xmlns:ahyp="http://schemas.microsoft.com/office/drawing/2018/hyperlinkcolor" val="tx"/>
                  </a:ext>
                </a:extLst>
              </a:hlinkClick>
            </a:endParaRPr>
          </a:p>
          <a:p>
            <a:pPr>
              <a:buFont typeface="Arial" panose="020B0604020202020204" pitchFamily="34" charset="0"/>
              <a:buChar char="•"/>
            </a:pPr>
            <a:r>
              <a:rPr lang="en-US" sz="2400" b="1" i="0" u="none" strike="noStrike" dirty="0">
                <a:solidFill>
                  <a:schemeClr val="tx1">
                    <a:lumMod val="95000"/>
                    <a:lumOff val="5000"/>
                  </a:schemeClr>
                </a:solidFill>
                <a:effectLst/>
                <a:latin typeface="Noto Sans"/>
                <a:hlinkClick r:id="rId4">
                  <a:extLst>
                    <a:ext uri="{A12FA001-AC4F-418D-AE19-62706E023703}">
                      <ahyp:hlinkClr xmlns:ahyp="http://schemas.microsoft.com/office/drawing/2018/hyperlinkcolor" val="tx"/>
                    </a:ext>
                  </a:extLst>
                </a:hlinkClick>
              </a:rPr>
              <a:t>Mean</a:t>
            </a:r>
            <a:r>
              <a:rPr lang="en-US" sz="2400" b="1" i="0" dirty="0">
                <a:solidFill>
                  <a:schemeClr val="tx1">
                    <a:lumMod val="95000"/>
                    <a:lumOff val="5000"/>
                  </a:schemeClr>
                </a:solidFill>
                <a:effectLst/>
                <a:latin typeface="Noto Sans"/>
              </a:rPr>
              <a:t>: the sum of all values divided by the total number of values.</a:t>
            </a:r>
            <a:endParaRPr lang="en-US" sz="2400" b="1" i="0" u="none" strike="noStrike" dirty="0">
              <a:solidFill>
                <a:srgbClr val="FDAB2A"/>
              </a:solidFill>
              <a:effectLst/>
              <a:latin typeface="Noto Sans"/>
              <a:hlinkClick r:id="rId3">
                <a:extLst>
                  <a:ext uri="{A12FA001-AC4F-418D-AE19-62706E023703}">
                    <ahyp:hlinkClr xmlns:ahyp="http://schemas.microsoft.com/office/drawing/2018/hyperlinkcolor" val="tx"/>
                  </a:ext>
                </a:extLst>
              </a:hlinkClick>
            </a:endParaRPr>
          </a:p>
          <a:p>
            <a:pPr algn="l">
              <a:buFont typeface="Arial" panose="020B0604020202020204" pitchFamily="34" charset="0"/>
              <a:buChar char="•"/>
            </a:pPr>
            <a:r>
              <a:rPr lang="en-US" sz="2400" b="1" i="0" u="none" strike="noStrike" dirty="0">
                <a:solidFill>
                  <a:schemeClr val="tx1">
                    <a:lumMod val="95000"/>
                    <a:lumOff val="5000"/>
                  </a:schemeClr>
                </a:solidFill>
                <a:effectLst/>
                <a:latin typeface="Noto Sans"/>
                <a:hlinkClick r:id="rId3">
                  <a:extLst>
                    <a:ext uri="{A12FA001-AC4F-418D-AE19-62706E023703}">
                      <ahyp:hlinkClr xmlns:ahyp="http://schemas.microsoft.com/office/drawing/2018/hyperlinkcolor" val="tx"/>
                    </a:ext>
                  </a:extLst>
                </a:hlinkClick>
              </a:rPr>
              <a:t>Mode</a:t>
            </a:r>
            <a:r>
              <a:rPr lang="en-US" sz="2400" b="1" i="0" dirty="0">
                <a:solidFill>
                  <a:schemeClr val="tx1">
                    <a:lumMod val="95000"/>
                    <a:lumOff val="5000"/>
                  </a:schemeClr>
                </a:solidFill>
                <a:effectLst/>
                <a:latin typeface="Noto Sans"/>
              </a:rPr>
              <a:t>: the most frequent value.</a:t>
            </a: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The mean, median, mode are the techniques that are often used in machine learning to solve the domain problem on the specific datasets.</a:t>
            </a:r>
          </a:p>
          <a:p>
            <a:pPr marL="0" indent="0">
              <a:buNone/>
            </a:pPr>
            <a:endParaRPr lang="en-IN"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Speed = [96,86,87,88,111,,86,103,87,94,78,77,85,86]</a:t>
            </a: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What is the Average, Middle, or the most common speed value. </a:t>
            </a: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mean/ Average = 89.77</a:t>
            </a: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Median =  87</a:t>
            </a: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Mode = 86. </a:t>
            </a:r>
          </a:p>
          <a:p>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91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BEAB9-30C7-4DF3-85BD-7ED13F2D9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494" y="261495"/>
            <a:ext cx="9477626" cy="6335009"/>
          </a:xfrm>
          <a:prstGeom prst="rect">
            <a:avLst/>
          </a:prstGeom>
        </p:spPr>
      </p:pic>
    </p:spTree>
    <p:extLst>
      <p:ext uri="{BB962C8B-B14F-4D97-AF65-F5344CB8AC3E}">
        <p14:creationId xmlns:p14="http://schemas.microsoft.com/office/powerpoint/2010/main" val="47106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40889-5E87-4F39-BF26-F9DF2CFC6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142" y="0"/>
            <a:ext cx="10441618" cy="6858000"/>
          </a:xfrm>
          <a:prstGeom prst="rect">
            <a:avLst/>
          </a:prstGeom>
        </p:spPr>
      </p:pic>
    </p:spTree>
    <p:extLst>
      <p:ext uri="{BB962C8B-B14F-4D97-AF65-F5344CB8AC3E}">
        <p14:creationId xmlns:p14="http://schemas.microsoft.com/office/powerpoint/2010/main" val="35645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F92B-CA08-4A4B-8EFD-A3E30F1CACCE}"/>
              </a:ext>
            </a:extLst>
          </p:cNvPr>
          <p:cNvSpPr>
            <a:spLocks noGrp="1"/>
          </p:cNvSpPr>
          <p:nvPr>
            <p:ph type="title"/>
          </p:nvPr>
        </p:nvSpPr>
        <p:spPr>
          <a:xfrm>
            <a:off x="2592925" y="243840"/>
            <a:ext cx="8911687" cy="843280"/>
          </a:xfrm>
        </p:spPr>
        <p:txBody>
          <a:bodyPr>
            <a:norm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MODE</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E259D3-D97B-4C0D-A035-3C19BABE3523}"/>
              </a:ext>
            </a:extLst>
          </p:cNvPr>
          <p:cNvSpPr>
            <a:spLocks noGrp="1"/>
          </p:cNvSpPr>
          <p:nvPr>
            <p:ph idx="1"/>
          </p:nvPr>
        </p:nvSpPr>
        <p:spPr>
          <a:xfrm>
            <a:off x="2592925" y="1540189"/>
            <a:ext cx="8915400" cy="3777622"/>
          </a:xfrm>
        </p:spPr>
        <p:txBody>
          <a:bodyPr/>
          <a:lstStyle/>
          <a:p>
            <a:pPr algn="l"/>
            <a:r>
              <a:rPr lang="en-US" sz="3200" b="1" i="0" dirty="0">
                <a:solidFill>
                  <a:schemeClr val="tx1">
                    <a:lumMod val="95000"/>
                    <a:lumOff val="5000"/>
                  </a:schemeClr>
                </a:solidFill>
                <a:effectLst/>
                <a:latin typeface="Circular-Bold"/>
              </a:rPr>
              <a:t>Mode</a:t>
            </a:r>
          </a:p>
          <a:p>
            <a:pPr algn="l"/>
            <a:r>
              <a:rPr lang="en-US" sz="3200" b="1" i="0" dirty="0">
                <a:solidFill>
                  <a:schemeClr val="tx1">
                    <a:lumMod val="95000"/>
                    <a:lumOff val="5000"/>
                  </a:schemeClr>
                </a:solidFill>
                <a:effectLst/>
                <a:latin typeface="Noto Sans"/>
              </a:rPr>
              <a:t>The </a:t>
            </a:r>
            <a:r>
              <a:rPr lang="en-US" sz="3200" b="1" i="0" u="none" strike="noStrike" dirty="0">
                <a:solidFill>
                  <a:schemeClr val="tx1">
                    <a:lumMod val="95000"/>
                    <a:lumOff val="5000"/>
                  </a:schemeClr>
                </a:solidFill>
                <a:effectLst/>
                <a:latin typeface="Noto Sans"/>
                <a:hlinkClick r:id="rId2">
                  <a:extLst>
                    <a:ext uri="{A12FA001-AC4F-418D-AE19-62706E023703}">
                      <ahyp:hlinkClr xmlns:ahyp="http://schemas.microsoft.com/office/drawing/2018/hyperlinkcolor" val="tx"/>
                    </a:ext>
                  </a:extLst>
                </a:hlinkClick>
              </a:rPr>
              <a:t>mode</a:t>
            </a:r>
            <a:r>
              <a:rPr lang="en-US" sz="3200" b="1" i="0" dirty="0">
                <a:solidFill>
                  <a:schemeClr val="tx1">
                    <a:lumMod val="95000"/>
                    <a:lumOff val="5000"/>
                  </a:schemeClr>
                </a:solidFill>
                <a:effectLst/>
                <a:latin typeface="Noto Sans"/>
              </a:rPr>
              <a:t> is the most frequently occurring value in the data set. It’s possible to have no mode, one mode, or more than one mode.</a:t>
            </a:r>
          </a:p>
          <a:p>
            <a:pPr algn="l"/>
            <a:r>
              <a:rPr lang="en-US" sz="3200" b="1" i="0" dirty="0">
                <a:solidFill>
                  <a:schemeClr val="tx1">
                    <a:lumMod val="95000"/>
                    <a:lumOff val="5000"/>
                  </a:schemeClr>
                </a:solidFill>
                <a:effectLst/>
                <a:latin typeface="Noto Sans"/>
              </a:rPr>
              <a:t>To find the mode, sort your data set numerically or </a:t>
            </a:r>
            <a:r>
              <a:rPr lang="en-US" sz="3200" b="1" i="0" u="none" strike="noStrike" dirty="0">
                <a:solidFill>
                  <a:schemeClr val="tx1">
                    <a:lumMod val="95000"/>
                    <a:lumOff val="5000"/>
                  </a:schemeClr>
                </a:solidFill>
                <a:effectLst/>
                <a:latin typeface="Noto Sans"/>
                <a:hlinkClick r:id="rId3">
                  <a:extLst>
                    <a:ext uri="{A12FA001-AC4F-418D-AE19-62706E023703}">
                      <ahyp:hlinkClr xmlns:ahyp="http://schemas.microsoft.com/office/drawing/2018/hyperlinkcolor" val="tx"/>
                    </a:ext>
                  </a:extLst>
                </a:hlinkClick>
              </a:rPr>
              <a:t>categorically</a:t>
            </a:r>
            <a:r>
              <a:rPr lang="en-US" sz="3200" b="1" i="0" dirty="0">
                <a:solidFill>
                  <a:schemeClr val="tx1">
                    <a:lumMod val="95000"/>
                    <a:lumOff val="5000"/>
                  </a:schemeClr>
                </a:solidFill>
                <a:effectLst/>
                <a:latin typeface="Noto Sans"/>
              </a:rPr>
              <a:t> and select the response that occurs most frequently.</a:t>
            </a:r>
          </a:p>
          <a:p>
            <a:endParaRPr lang="en-IN" dirty="0"/>
          </a:p>
        </p:txBody>
      </p:sp>
    </p:spTree>
    <p:extLst>
      <p:ext uri="{BB962C8B-B14F-4D97-AF65-F5344CB8AC3E}">
        <p14:creationId xmlns:p14="http://schemas.microsoft.com/office/powerpoint/2010/main" val="146334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76D8-FA6D-4E2A-B236-F8B3C294A2EC}"/>
              </a:ext>
            </a:extLst>
          </p:cNvPr>
          <p:cNvSpPr>
            <a:spLocks noGrp="1"/>
          </p:cNvSpPr>
          <p:nvPr>
            <p:ph type="title"/>
          </p:nvPr>
        </p:nvSpPr>
        <p:spPr>
          <a:xfrm>
            <a:off x="2592925" y="243840"/>
            <a:ext cx="8911687" cy="792480"/>
          </a:xfrm>
        </p:spPr>
        <p:txBody>
          <a:bodyPr>
            <a:normAutofit/>
          </a:bodyPr>
          <a:lstStyle/>
          <a:p>
            <a:pPr algn="ct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Example on central tendency:</a:t>
            </a:r>
            <a:endParaRPr lang="en-IN"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76A21B-823E-4A9D-BE9F-6EB89AF39B90}"/>
              </a:ext>
            </a:extLst>
          </p:cNvPr>
          <p:cNvSpPr>
            <a:spLocks noGrp="1"/>
          </p:cNvSpPr>
          <p:nvPr>
            <p:ph idx="1"/>
          </p:nvPr>
        </p:nvSpPr>
        <p:spPr>
          <a:xfrm>
            <a:off x="2589212" y="1107440"/>
            <a:ext cx="9043988" cy="4897120"/>
          </a:xfrm>
        </p:spPr>
        <p:txBody>
          <a:bodyPr>
            <a:normAutofit/>
          </a:body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Sample height values: x = [1,2,3,4,5]</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Average/mean = 15/5 = 3</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X = [1,2,3,4,5,100]</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Median:  3 + 4 /2 = 7/2 = 3.5 </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Mean/Average =  115/6 = 19.16 </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The value of mean is not around the values in the dataset.</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Median = 3 + 4/2 = 7/2 = 3.5 </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The value is nearly around the values of the dataset.</a:t>
            </a:r>
          </a:p>
          <a:p>
            <a:endParaRPr lang="en-IN" dirty="0"/>
          </a:p>
        </p:txBody>
      </p:sp>
    </p:spTree>
    <p:extLst>
      <p:ext uri="{BB962C8B-B14F-4D97-AF65-F5344CB8AC3E}">
        <p14:creationId xmlns:p14="http://schemas.microsoft.com/office/powerpoint/2010/main" val="370565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F410-0F7C-4788-84B9-00C59AD97668}"/>
              </a:ext>
            </a:extLst>
          </p:cNvPr>
          <p:cNvSpPr>
            <a:spLocks noGrp="1"/>
          </p:cNvSpPr>
          <p:nvPr>
            <p:ph type="title"/>
          </p:nvPr>
        </p:nvSpPr>
        <p:spPr>
          <a:xfrm>
            <a:off x="2592925" y="182880"/>
            <a:ext cx="8911687" cy="763898"/>
          </a:xfrm>
        </p:spPr>
        <p:txBody>
          <a:bodyPr>
            <a:normAutofit/>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What is a Standard Deviation: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C82C21-D377-4400-BD85-ADBB0B25F34B}"/>
              </a:ext>
            </a:extLst>
          </p:cNvPr>
          <p:cNvSpPr>
            <a:spLocks noGrp="1"/>
          </p:cNvSpPr>
          <p:nvPr>
            <p:ph idx="1"/>
          </p:nvPr>
        </p:nvSpPr>
        <p:spPr>
          <a:xfrm>
            <a:off x="2589212" y="1117600"/>
            <a:ext cx="9125268" cy="5557520"/>
          </a:xfrm>
        </p:spPr>
        <p:txBody>
          <a:bodyPr>
            <a:normAutofit/>
          </a:bodyPr>
          <a:lstStyle/>
          <a:p>
            <a:r>
              <a:rPr lang="en-US" sz="2000" b="1" i="0" dirty="0">
                <a:solidFill>
                  <a:srgbClr val="111111"/>
                </a:solidFill>
                <a:effectLst/>
                <a:latin typeface="Times New Roman" panose="02020603050405020304" pitchFamily="18" charset="0"/>
                <a:cs typeface="Times New Roman" panose="02020603050405020304" pitchFamily="18" charset="0"/>
              </a:rPr>
              <a:t>A standard deviation is a statistic that measures the dispersion of a dataset relative to its </a:t>
            </a:r>
            <a:r>
              <a:rPr lang="en-US" sz="2000" b="1" i="0" u="sng" dirty="0">
                <a:solidFill>
                  <a:srgbClr val="2C40D0"/>
                </a:solidFill>
                <a:effectLst/>
                <a:latin typeface="Times New Roman" panose="02020603050405020304" pitchFamily="18" charset="0"/>
                <a:cs typeface="Times New Roman" panose="02020603050405020304" pitchFamily="18" charset="0"/>
                <a:hlinkClick r:id="rId2"/>
              </a:rPr>
              <a:t>mean</a:t>
            </a:r>
            <a:r>
              <a:rPr lang="en-US" sz="2000" b="1" i="0" dirty="0">
                <a:solidFill>
                  <a:srgbClr val="111111"/>
                </a:solidFill>
                <a:effectLst/>
                <a:latin typeface="Times New Roman" panose="02020603050405020304" pitchFamily="18" charset="0"/>
                <a:cs typeface="Times New Roman" panose="02020603050405020304" pitchFamily="18" charset="0"/>
              </a:rPr>
              <a:t>. The standard deviation is </a:t>
            </a:r>
            <a:r>
              <a:rPr lang="en-US" sz="2000" b="1" i="0" u="sng" dirty="0">
                <a:solidFill>
                  <a:srgbClr val="2C40D0"/>
                </a:solidFill>
                <a:effectLst/>
                <a:latin typeface="Times New Roman" panose="02020603050405020304" pitchFamily="18" charset="0"/>
                <a:cs typeface="Times New Roman" panose="02020603050405020304" pitchFamily="18" charset="0"/>
                <a:hlinkClick r:id="rId3"/>
              </a:rPr>
              <a:t>calculated</a:t>
            </a:r>
            <a:r>
              <a:rPr lang="en-US" sz="2000" b="1" i="0" dirty="0">
                <a:solidFill>
                  <a:srgbClr val="111111"/>
                </a:solidFill>
                <a:effectLst/>
                <a:latin typeface="Times New Roman" panose="02020603050405020304" pitchFamily="18" charset="0"/>
                <a:cs typeface="Times New Roman" panose="02020603050405020304" pitchFamily="18" charset="0"/>
              </a:rPr>
              <a:t> as the square root of variance by determining each data point's deviation relative to the mean. If the data points are further from the mean, there is a higher deviation within the data set; thus, the more spread out the data, the higher the standard deviation. </a:t>
            </a:r>
          </a:p>
          <a:p>
            <a:br>
              <a:rPr lang="en-IN" sz="2400" b="0" i="0" dirty="0">
                <a:solidFill>
                  <a:srgbClr val="111111"/>
                </a:solidFill>
                <a:effectLst/>
                <a:latin typeface="KaTeX_Main"/>
              </a:rPr>
            </a:br>
            <a:endParaRPr lang="en-IN" sz="2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42D06C-4BE3-47DC-85FC-E6B8BA068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0" y="3225893"/>
            <a:ext cx="8006080" cy="3210373"/>
          </a:xfrm>
          <a:prstGeom prst="rect">
            <a:avLst/>
          </a:prstGeom>
        </p:spPr>
      </p:pic>
    </p:spTree>
    <p:extLst>
      <p:ext uri="{BB962C8B-B14F-4D97-AF65-F5344CB8AC3E}">
        <p14:creationId xmlns:p14="http://schemas.microsoft.com/office/powerpoint/2010/main" val="34721042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1092</TotalTime>
  <Words>612</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Century Gothic</vt:lpstr>
      <vt:lpstr>Circular-Bold</vt:lpstr>
      <vt:lpstr>KaTeX_Main</vt:lpstr>
      <vt:lpstr>Noto Sans</vt:lpstr>
      <vt:lpstr>Times New Roman</vt:lpstr>
      <vt:lpstr>Wingdings</vt:lpstr>
      <vt:lpstr>Wingdings 3</vt:lpstr>
      <vt:lpstr>Wisp</vt:lpstr>
      <vt:lpstr>MATHEMATICS</vt:lpstr>
      <vt:lpstr>Measurement of central tendency</vt:lpstr>
      <vt:lpstr>PowerPoint Presentation</vt:lpstr>
      <vt:lpstr>MEAN,MODE,MEDIAN</vt:lpstr>
      <vt:lpstr>PowerPoint Presentation</vt:lpstr>
      <vt:lpstr>PowerPoint Presentation</vt:lpstr>
      <vt:lpstr>MODE</vt:lpstr>
      <vt:lpstr>Example on central tendency:</vt:lpstr>
      <vt:lpstr>What is a Standard Deviation:</vt:lpstr>
      <vt:lpstr>STANDARD DEVIATION EXAMPLES: </vt:lpstr>
      <vt:lpstr>What is a variance:</vt:lpstr>
      <vt:lpstr>Variance: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dc:title>
  <dc:creator>Tushar Goel</dc:creator>
  <cp:lastModifiedBy>Tushar Goel</cp:lastModifiedBy>
  <cp:revision>16</cp:revision>
  <dcterms:created xsi:type="dcterms:W3CDTF">2021-06-28T16:31:43Z</dcterms:created>
  <dcterms:modified xsi:type="dcterms:W3CDTF">2021-06-29T10:44:23Z</dcterms:modified>
</cp:coreProperties>
</file>