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IN" sz="8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Identification of Hot Leads to focus more on them and thus enhancing the conversion ratio.</a:t>
            </a:r>
            <a:endParaRPr lang="en-IN" sz="4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IN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Business Objective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04E5-4FE8-F665-5F02-7E4CDCF0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i="0" u="none" strike="noStrike" baseline="0" dirty="0">
                <a:solidFill>
                  <a:srgbClr val="323232"/>
                </a:solidFill>
                <a:latin typeface="Times NR MT Pro"/>
              </a:rPr>
              <a:t>Libraries used</a:t>
            </a:r>
            <a:endParaRPr lang="en-IN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2500-19E4-0A53-2DC4-E8462AEE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b="0" i="0" u="none" strike="noStrike" baseline="0" dirty="0">
              <a:latin typeface="Times NR MT Pro"/>
            </a:endParaRPr>
          </a:p>
          <a:p>
            <a:pPr marL="342900" indent="-342900">
              <a:buFont typeface="+mj-lt"/>
              <a:buAutoNum type="alphaLcParenR"/>
            </a:pPr>
            <a:r>
              <a:rPr lang="en-IN" sz="1800" b="0" i="0" u="none" strike="noStrike" baseline="0" dirty="0" err="1">
                <a:solidFill>
                  <a:srgbClr val="323232"/>
                </a:solidFill>
                <a:latin typeface="Times NR MT Pro"/>
              </a:rPr>
              <a:t>Numpy</a:t>
            </a:r>
            <a:endParaRPr lang="en-IN" sz="1800" b="0" i="0" u="none" strike="noStrike" baseline="0" dirty="0">
              <a:solidFill>
                <a:srgbClr val="323232"/>
              </a:solidFill>
              <a:latin typeface="Times NR MT Pro"/>
            </a:endParaRPr>
          </a:p>
          <a:p>
            <a:pPr marL="342900" indent="-342900">
              <a:buFont typeface="+mj-lt"/>
              <a:buAutoNum type="alphaLcParenR"/>
            </a:pPr>
            <a:r>
              <a:rPr lang="en-IN" sz="1800" b="0" i="0" u="none" strike="noStrike" baseline="0" dirty="0">
                <a:solidFill>
                  <a:srgbClr val="323232"/>
                </a:solidFill>
                <a:latin typeface="Times NR MT Pro"/>
              </a:rPr>
              <a:t>Pandas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1800" b="0" i="0" u="none" strike="noStrike" baseline="0" dirty="0">
                <a:solidFill>
                  <a:srgbClr val="323232"/>
                </a:solidFill>
                <a:latin typeface="Times NR MT Pro"/>
              </a:rPr>
              <a:t>Matplotlib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1800" b="0" i="0" u="none" strike="noStrike" baseline="0" dirty="0">
                <a:solidFill>
                  <a:srgbClr val="323232"/>
                </a:solidFill>
                <a:latin typeface="Times NR MT Pro"/>
              </a:rPr>
              <a:t>Seaborn</a:t>
            </a:r>
            <a:endParaRPr lang="en-IN" sz="1800" b="0" i="0" u="none" strike="noStrike" baseline="0" dirty="0">
              <a:latin typeface="Times NR MT Pro"/>
            </a:endParaRPr>
          </a:p>
          <a:p>
            <a:pPr marL="342900" indent="-342900">
              <a:buFont typeface="+mj-lt"/>
              <a:buAutoNum type="alphaLcParenR"/>
            </a:pPr>
            <a:r>
              <a:rPr lang="en-IN" sz="1800" b="0" i="0" u="none" strike="noStrike" baseline="0" dirty="0" err="1">
                <a:latin typeface="Times NR MT Pro"/>
              </a:rPr>
              <a:t>Sklearn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0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8D16-DCB0-C471-AABE-65BA31D9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rgbClr val="323232"/>
                </a:solidFill>
                <a:latin typeface="Times NR MT Pro"/>
              </a:rPr>
              <a:t>Observations and results</a:t>
            </a:r>
            <a:endParaRPr lang="en-IN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EEC9-0534-4998-C017-AD3660B8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04" y="2117166"/>
            <a:ext cx="377952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323232"/>
                </a:solidFill>
                <a:latin typeface="Times NR MT Pro"/>
              </a:rPr>
              <a:t>Univariate analysis</a:t>
            </a:r>
            <a:endParaRPr lang="en-IN" sz="1800" b="0" i="0" u="none" strike="noStrike" baseline="0" dirty="0">
              <a:latin typeface="Times NR MT Pro"/>
            </a:endParaRPr>
          </a:p>
          <a:p>
            <a:r>
              <a:rPr lang="en-US" sz="1800" b="0" i="0" u="none" strike="noStrike" baseline="0" dirty="0">
                <a:solidFill>
                  <a:srgbClr val="323232"/>
                </a:solidFill>
                <a:latin typeface="Times NR MT Pro"/>
              </a:rPr>
              <a:t>1.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R MT Pro"/>
              </a:rPr>
              <a:t>There is low variation in Page Views Per Visit and Total Visits but higher variation in Total Time Spent on Website.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R MT Pro"/>
              </a:rPr>
              <a:t>2. There are a lot of outliers in Page Views Per Visit and Total Visits which needs to be treated before modelling.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BA6A5-24BB-50D0-1022-0FC55CA5B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4" r="5542"/>
          <a:stretch/>
        </p:blipFill>
        <p:spPr>
          <a:xfrm>
            <a:off x="8086165" y="2259228"/>
            <a:ext cx="3451411" cy="2483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6291A3-1138-723E-B22B-4752BDF3F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0" r="4540"/>
          <a:stretch/>
        </p:blipFill>
        <p:spPr>
          <a:xfrm>
            <a:off x="4778188" y="2259228"/>
            <a:ext cx="3307977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6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0032-6ED5-DCD7-717C-FC69513A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0" u="none" strike="noStrike" baseline="0" dirty="0">
                <a:solidFill>
                  <a:srgbClr val="323232"/>
                </a:solidFill>
                <a:latin typeface="Times NR MT Pro"/>
              </a:rPr>
              <a:t>Observations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2C10-E052-5BB7-7846-75C587EE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83449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323232"/>
                </a:solidFill>
                <a:latin typeface="Times NR MT Pro"/>
              </a:rPr>
              <a:t>Bivariate analysis</a:t>
            </a:r>
            <a:endParaRPr lang="en-IN" sz="1800" b="0" i="0" u="none" strike="noStrike" baseline="0" dirty="0">
              <a:solidFill>
                <a:srgbClr val="000000"/>
              </a:solidFill>
              <a:latin typeface="Times NR MT Pro"/>
            </a:endParaRPr>
          </a:p>
          <a:p>
            <a:r>
              <a:rPr lang="en-US" sz="1800" b="0" i="0" u="none" strike="noStrike" baseline="0" dirty="0">
                <a:solidFill>
                  <a:srgbClr val="323232"/>
                </a:solidFill>
                <a:latin typeface="Times NR MT Pro"/>
              </a:rPr>
              <a:t>1.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R MT Pro"/>
              </a:rPr>
              <a:t>There is positive correlation between Total Time Spent on Website and Conversion.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R MT Pro"/>
              </a:rPr>
              <a:t>2. There is come correlation between Conversion and some categorical columns like Lead Origin and Lead Source.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R MT Pro"/>
              </a:rPr>
              <a:t>3.Variables Lead Origin Lead Add Form, Last Activity_EmailBounced, Lead Source Reference, Total Time Spent on Website have effects of conversion.</a:t>
            </a:r>
            <a:endParaRPr lang="en-IN" sz="1800" b="0" i="0" u="none" strike="noStrike" baseline="0" dirty="0">
              <a:solidFill>
                <a:srgbClr val="000000"/>
              </a:solidFill>
              <a:latin typeface="Times NR MT Pro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latin typeface="Poppins Medium" panose="020B0502040204020203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97B0D-7869-1FE9-A5BF-6E0819E0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412" y="2121648"/>
            <a:ext cx="3939881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5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E8D1-C44F-335A-18D1-6B8B7FD4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78014" cy="1450757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rgbClr val="323232"/>
                </a:solidFill>
                <a:latin typeface="Times NR MT Pro"/>
              </a:rPr>
              <a:t>Observations and results</a:t>
            </a:r>
            <a:endParaRPr lang="en-IN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2F0E-BD53-3709-2624-796B5444C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54152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323232"/>
                </a:solidFill>
                <a:latin typeface="Times NR MT Pro"/>
              </a:rPr>
              <a:t>Correlation Analysis (Heatmap)</a:t>
            </a:r>
            <a:endParaRPr lang="en-IN" sz="1800" b="0" i="0" u="none" strike="noStrike" baseline="0" dirty="0">
              <a:latin typeface="Times NR MT Pro"/>
            </a:endParaRPr>
          </a:p>
          <a:p>
            <a:r>
              <a:rPr lang="en-US" sz="1800" b="0" i="0" u="none" strike="noStrike" baseline="0" dirty="0">
                <a:latin typeface="Times NR MT Pro"/>
              </a:rPr>
              <a:t>1. There is positive correlation between </a:t>
            </a:r>
            <a:r>
              <a:rPr lang="en-US" sz="1800" b="0" i="0" u="none" strike="noStrike" baseline="0" dirty="0" err="1">
                <a:latin typeface="Times NR MT Pro"/>
              </a:rPr>
              <a:t>TotalTime</a:t>
            </a:r>
            <a:r>
              <a:rPr lang="en-US" sz="1800" b="0" i="0" u="none" strike="noStrike" baseline="0" dirty="0">
                <a:latin typeface="Times NR MT Pro"/>
              </a:rPr>
              <a:t> Spent on Website and Conversion.</a:t>
            </a:r>
          </a:p>
          <a:p>
            <a:r>
              <a:rPr lang="en-US" sz="1800" b="0" i="0" u="none" strike="noStrike" baseline="0" dirty="0">
                <a:latin typeface="Times NR MT Pro"/>
              </a:rPr>
              <a:t>2. There is almost no correlation in Page </a:t>
            </a:r>
            <a:r>
              <a:rPr lang="en-US" sz="1800" b="0" i="0" u="none" strike="noStrike" baseline="0" dirty="0" err="1">
                <a:latin typeface="Times NR MT Pro"/>
              </a:rPr>
              <a:t>ViewsPer</a:t>
            </a:r>
            <a:r>
              <a:rPr lang="en-US" sz="1800" b="0" i="0" u="none" strike="noStrike" baseline="0" dirty="0">
                <a:latin typeface="Times NR MT Pro"/>
              </a:rPr>
              <a:t> Visit and </a:t>
            </a:r>
            <a:r>
              <a:rPr lang="en-US" sz="1800" b="0" i="0" u="none" strike="noStrike" baseline="0" dirty="0" err="1">
                <a:latin typeface="Times NR MT Pro"/>
              </a:rPr>
              <a:t>TotalVisits</a:t>
            </a:r>
            <a:r>
              <a:rPr lang="en-US" sz="1800" b="0" i="0" u="none" strike="noStrike" baseline="0" dirty="0">
                <a:latin typeface="Times NR MT Pro"/>
              </a:rPr>
              <a:t> with Conversion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96C3E-507A-0EF8-9334-8F229F0BC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1981"/>
            <a:ext cx="5627985" cy="504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4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4A53-8375-F137-40AB-0327FC73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rgbClr val="323232"/>
                </a:solidFill>
                <a:latin typeface="Times NR MT Pro"/>
              </a:rPr>
              <a:t>Final model summary</a:t>
            </a:r>
            <a:endParaRPr lang="en-IN" sz="8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9BA7AD3-79B1-C713-3EF5-8297476F9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582891"/>
              </p:ext>
            </p:extLst>
          </p:nvPr>
        </p:nvGraphicFramePr>
        <p:xfrm>
          <a:off x="1096963" y="2108200"/>
          <a:ext cx="100584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6003606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8444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i="0" u="none" strike="noStrike" baseline="0" dirty="0">
                          <a:solidFill>
                            <a:srgbClr val="323232"/>
                          </a:solidFill>
                          <a:latin typeface="Times NR MT Pro"/>
                        </a:rPr>
                        <a:t>Accuracy</a:t>
                      </a:r>
                      <a:endParaRPr lang="en-IN" sz="2400" b="0" i="0" u="none" strike="noStrike" baseline="0" dirty="0">
                        <a:solidFill>
                          <a:srgbClr val="323232"/>
                        </a:solidFill>
                        <a:latin typeface="Times NR MT Pro"/>
                      </a:endParaRPr>
                    </a:p>
                    <a:p>
                      <a:endParaRPr lang="en-IN" sz="2400" b="0" i="0" u="none" strike="noStrike" baseline="0" dirty="0">
                        <a:solidFill>
                          <a:srgbClr val="323232"/>
                        </a:solidFill>
                        <a:latin typeface="Times NR MT Pro"/>
                      </a:endParaRPr>
                    </a:p>
                    <a:p>
                      <a:r>
                        <a:rPr lang="en-US" sz="1800" b="0" i="0" u="none" strike="noStrike" baseline="0" dirty="0">
                          <a:solidFill>
                            <a:srgbClr val="323232"/>
                          </a:solidFill>
                          <a:latin typeface="Times NR MT Pro"/>
                        </a:rPr>
                        <a:t>Overall accuracy on Test set: 0.786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i="0" u="none" strike="noStrike" baseline="0" dirty="0">
                          <a:solidFill>
                            <a:srgbClr val="323232"/>
                          </a:solidFill>
                          <a:latin typeface="Times NR MT Pro"/>
                        </a:rPr>
                        <a:t>Sensitivity</a:t>
                      </a:r>
                      <a:endParaRPr lang="en-IN" sz="2400" b="0" i="0" u="none" strike="noStrike" baseline="0" dirty="0">
                        <a:solidFill>
                          <a:srgbClr val="323232"/>
                        </a:solidFill>
                        <a:latin typeface="Times NR MT Pro"/>
                      </a:endParaRPr>
                    </a:p>
                    <a:p>
                      <a:endParaRPr lang="en-IN" sz="2400" b="0" i="0" u="none" strike="noStrike" baseline="0" dirty="0">
                        <a:solidFill>
                          <a:srgbClr val="323232"/>
                        </a:solidFill>
                        <a:latin typeface="Times NR MT Pro"/>
                      </a:endParaRPr>
                    </a:p>
                    <a:p>
                      <a:r>
                        <a:rPr lang="en-US" sz="1800" b="0" i="0" u="none" strike="noStrike" baseline="0" dirty="0">
                          <a:solidFill>
                            <a:srgbClr val="323232"/>
                          </a:solidFill>
                          <a:latin typeface="Times NR MT Pro"/>
                        </a:rPr>
                        <a:t>sensitivity of our logistic regression model:0.733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6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i="0" u="none" strike="noStrike" baseline="0" dirty="0">
                          <a:solidFill>
                            <a:srgbClr val="323232"/>
                          </a:solidFill>
                          <a:latin typeface="Times NR MT Pro"/>
                        </a:rPr>
                        <a:t>Specificity</a:t>
                      </a:r>
                      <a:endParaRPr lang="en-IN" sz="2400" b="0" i="0" u="none" strike="noStrike" baseline="0" dirty="0">
                        <a:solidFill>
                          <a:srgbClr val="323232"/>
                        </a:solidFill>
                        <a:latin typeface="Times NR MT Pro"/>
                      </a:endParaRPr>
                    </a:p>
                    <a:p>
                      <a:endParaRPr lang="en-IN" sz="2400" b="0" i="0" u="none" strike="noStrike" baseline="0" dirty="0">
                        <a:solidFill>
                          <a:srgbClr val="323232"/>
                        </a:solidFill>
                        <a:latin typeface="Times NR MT Pro"/>
                      </a:endParaRPr>
                    </a:p>
                    <a:p>
                      <a:r>
                        <a:rPr lang="en-US" sz="1800" b="0" i="0" u="none" strike="noStrike" baseline="0" dirty="0">
                          <a:solidFill>
                            <a:srgbClr val="323232"/>
                          </a:solidFill>
                          <a:latin typeface="Times NR MT Pro"/>
                        </a:rPr>
                        <a:t>specificity of our logistic regression model:0.823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baseline="0" dirty="0">
                          <a:solidFill>
                            <a:srgbClr val="323232"/>
                          </a:solidFill>
                          <a:latin typeface="Times NR MT Pro"/>
                        </a:rPr>
                        <a:t>Top 3 variables to be focused for conversion</a:t>
                      </a:r>
                      <a:endParaRPr lang="en-US" sz="2400" b="0" i="0" u="none" strike="noStrike" baseline="0" dirty="0">
                        <a:solidFill>
                          <a:srgbClr val="323232"/>
                        </a:solidFill>
                        <a:latin typeface="Times NR MT Pro"/>
                      </a:endParaRPr>
                    </a:p>
                    <a:p>
                      <a:endParaRPr lang="en-IN" sz="2400" b="0" i="0" u="none" strike="noStrike" baseline="0" dirty="0">
                        <a:solidFill>
                          <a:srgbClr val="323232"/>
                        </a:solidFill>
                        <a:latin typeface="Times NR MT Pro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baseline="0" dirty="0">
                          <a:solidFill>
                            <a:srgbClr val="323232"/>
                          </a:solidFill>
                          <a:latin typeface="Times NR MT Pro"/>
                        </a:rPr>
                        <a:t>Total Time Spent on Website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baseline="0" dirty="0">
                          <a:solidFill>
                            <a:srgbClr val="323232"/>
                          </a:solidFill>
                          <a:latin typeface="Times NR MT Pro"/>
                        </a:rPr>
                        <a:t>Last Notable Activity SMS Sent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baseline="0" dirty="0">
                          <a:solidFill>
                            <a:srgbClr val="323232"/>
                          </a:solidFill>
                          <a:latin typeface="Times NR MT Pro"/>
                        </a:rPr>
                        <a:t>Total Visits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39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9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EBB9-FC63-CC22-1F83-4B3FF4DF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rgbClr val="323232"/>
                </a:solidFill>
                <a:latin typeface="Times NR MT Pro"/>
              </a:rPr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FB29-D63A-ECA5-7FBB-1341C693E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2108201"/>
            <a:ext cx="10510221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R MT Pro"/>
            </a:endParaRPr>
          </a:p>
          <a:p>
            <a:r>
              <a:rPr lang="en-US" sz="1800" b="0" i="0" u="none" strike="noStrike" baseline="0" dirty="0">
                <a:solidFill>
                  <a:srgbClr val="323232"/>
                </a:solidFill>
                <a:latin typeface="Times NR MT Pro"/>
              </a:rPr>
              <a:t>1. Our Logistic Regression Model is decent and accurate enough.</a:t>
            </a:r>
          </a:p>
          <a:p>
            <a:r>
              <a:rPr lang="en-US" sz="1800" b="0" i="0" u="none" strike="noStrike" baseline="0" dirty="0">
                <a:solidFill>
                  <a:srgbClr val="323232"/>
                </a:solidFill>
                <a:latin typeface="Times NR MT Pro"/>
              </a:rPr>
              <a:t>2. X education company needs to focus on the following aspects to improve conversion rate: </a:t>
            </a:r>
          </a:p>
          <a:p>
            <a:pPr marL="818388" lvl="2" indent="-342900">
              <a:buFont typeface="+mj-lt"/>
              <a:buAutoNum type="alphaLcParenR"/>
            </a:pPr>
            <a:r>
              <a:rPr lang="en-US" sz="1800" b="0" i="0" u="none" strike="noStrike" baseline="0" dirty="0">
                <a:solidFill>
                  <a:srgbClr val="323232"/>
                </a:solidFill>
                <a:latin typeface="Times NR MT Pro"/>
              </a:rPr>
              <a:t>Increasing user engagement on website. </a:t>
            </a:r>
          </a:p>
          <a:p>
            <a:pPr marL="818388" lvl="2" indent="-342900">
              <a:buFont typeface="+mj-lt"/>
              <a:buAutoNum type="alphaLcParenR"/>
            </a:pPr>
            <a:r>
              <a:rPr lang="en-US" sz="1800" b="0" i="0" u="none" strike="noStrike" baseline="0" dirty="0">
                <a:solidFill>
                  <a:srgbClr val="323232"/>
                </a:solidFill>
                <a:latin typeface="Times NR MT Pro"/>
              </a:rPr>
              <a:t>Increment in sending SMS notifications. </a:t>
            </a:r>
          </a:p>
          <a:p>
            <a:pPr marL="818388" lvl="2" indent="-342900">
              <a:buFont typeface="+mj-lt"/>
              <a:buAutoNum type="alphaLcParenR"/>
            </a:pPr>
            <a:r>
              <a:rPr lang="en-US" sz="1800" b="0" i="0" u="none" strike="noStrike" baseline="0" dirty="0">
                <a:solidFill>
                  <a:srgbClr val="323232"/>
                </a:solidFill>
                <a:latin typeface="Times NR MT Pro"/>
              </a:rPr>
              <a:t>Increasing Total Visits by advertising. </a:t>
            </a:r>
          </a:p>
          <a:p>
            <a:pPr marL="818388" lvl="2" indent="-342900">
              <a:buFont typeface="+mj-lt"/>
              <a:buAutoNum type="alphaLcParenR"/>
            </a:pPr>
            <a:r>
              <a:rPr lang="en-US" sz="1800" b="0" i="0" u="none" strike="noStrike" baseline="0" dirty="0">
                <a:solidFill>
                  <a:srgbClr val="323232"/>
                </a:solidFill>
                <a:latin typeface="Times NR MT Pro"/>
              </a:rPr>
              <a:t>Improving chat service.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2776827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{32CEF112-8CFF-4FB6-A806-04C0998C6426}tf56160789_win32</Template>
  <TotalTime>79</TotalTime>
  <Words>287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Poppins Medium</vt:lpstr>
      <vt:lpstr>Times NR MT Pro</vt:lpstr>
      <vt:lpstr>1_RetrospectVTI</vt:lpstr>
      <vt:lpstr>Lead scoring case study</vt:lpstr>
      <vt:lpstr>Identification of Hot Leads to focus more on them and thus enhancing the conversion ratio.</vt:lpstr>
      <vt:lpstr>Libraries used</vt:lpstr>
      <vt:lpstr>Observations and results</vt:lpstr>
      <vt:lpstr>Observations and results</vt:lpstr>
      <vt:lpstr>Observations and results</vt:lpstr>
      <vt:lpstr>Final model summary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Mayur Pawar</dc:creator>
  <cp:lastModifiedBy>Mayur Pawar</cp:lastModifiedBy>
  <cp:revision>2</cp:revision>
  <dcterms:created xsi:type="dcterms:W3CDTF">2023-05-21T07:38:55Z</dcterms:created>
  <dcterms:modified xsi:type="dcterms:W3CDTF">2023-05-21T08:58:23Z</dcterms:modified>
</cp:coreProperties>
</file>