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5" r:id="rId2"/>
    <p:sldId id="584" r:id="rId3"/>
    <p:sldId id="587" r:id="rId4"/>
    <p:sldId id="5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5D7-995B-496C-9303-1CF6F1B99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6C338-4D96-4099-9189-4C4F885C9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5CD37-11A2-47FF-81CD-40FA086C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5DE45-9EC8-495D-AD99-38EE54B7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D274-BF63-487E-909E-A329A127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B4F3-925A-4A40-810C-BF3411BE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922DF-22FD-42B9-96C0-DA0E2AF2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4FAB-1E1D-4C06-B1BE-FE7AA5A4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9EF6-731D-4A4D-987C-C5545419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6499-6EE9-4FBD-A472-DE86F50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A9742-23C4-481C-9A0B-D9E567AF7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4DCF5-9FEE-4BA6-903C-5903D4EA5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C9FD-7918-4A12-9FFA-BD9F1D34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AFE3-211F-45E7-A1D3-1C67411D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A27F-E4B7-43A4-91FA-34187332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9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53" y="1253630"/>
            <a:ext cx="11486969" cy="4966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838" y="320570"/>
            <a:ext cx="10699044" cy="51296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005" y="98247"/>
            <a:ext cx="568927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871" y="5945229"/>
            <a:ext cx="1103191" cy="12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1363158" y="6432155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333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3855" y="-40315"/>
            <a:ext cx="918273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57721" y="908007"/>
            <a:ext cx="10619203" cy="251364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5004" y="6466165"/>
            <a:ext cx="394546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04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CA7-B519-4E81-B47F-1211AD4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FE6A-3A9A-4B1A-92F0-136C55895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DCAC-31C1-4FB4-A751-76850FC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05D7-2CB1-4F70-81D8-7048D7B0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5EF5-21C5-41FC-A160-1E2672B1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E138-D480-4426-84BE-D19FE535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F698-953C-437F-BFA6-BD0A777E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6553-CA8C-4A18-8030-929E0A92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A94F-8BF6-4FB2-A203-B47BE5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9B48-0653-44EC-A6A3-D8BFA7F7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3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7C0A-0AD7-49B8-A9B1-B228248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AA9A-E60B-4BAD-987E-13EA00C3F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9F2A-8275-4136-ABB0-CDDCB88D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CDE9-E967-48FA-AA1F-7960B82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7A90-6508-4DF8-9C8C-5D76624E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6BB5-8B89-445B-903A-96D7AB81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5A60-9161-4ECD-B199-BBA59BC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5CF4-EA00-4B7F-AE28-A44A62A4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0AC57-2E7F-4FA6-8DB1-DB7E4A7C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E5B8-C440-42EC-B9BD-72728B12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484EB-685D-4B7A-A827-DB8745119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574F6-2A19-43D2-A29E-B6D54461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17872-49CC-4283-B6FF-2B4EE62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4C9B7-66EC-4BF9-9FA7-5A745560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6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D09-4ECD-4087-B597-D702C860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948D3-7A6D-4A7D-BCD7-C8CA14C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C1C13-7F05-4D51-9B88-EC2BBAA2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E75E2-6666-484B-B592-15F791AD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77B10-A9D2-4E05-AF7B-0834E99A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B4297-F069-4868-9EAC-E9FEBAA7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9AD4-954E-4A21-873E-02946667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1DC2-E98D-4478-BA3C-AC5C114B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19C5-32B4-4D7D-AABC-BFE1B2F6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E5240-D4BD-4AC9-9CDF-8AFC2E96D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1996-D2EC-4E83-8753-90C75B80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55A90-2071-4016-BE3F-556E465F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EBD8-C192-45F7-91D6-C8F4087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4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6093-D717-4126-8115-B3F8DE87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72B9E-22C7-4984-81C5-C397EC6D5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43736-AB14-464C-A45F-E9587EE5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3D66B-45D0-4C62-992A-598226D0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0475-18A0-46A4-A6CC-37005851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8E582-DC96-43EC-940D-49C3B341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0ACEB-CF78-412D-AFC3-5BDB8212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935E-968B-438F-AB26-32191AFF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F903-3E1A-44BA-BCA4-2B380B6AC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6B058-4A24-4A46-9B38-40B4282A0782}" type="datetimeFigureOut">
              <a:rPr lang="en-IN" smtClean="0"/>
              <a:t>07-03-2019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E285-49CE-4819-BE70-8A16D65D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D899-1A69-4F9F-B134-582A9CD5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E97D-88C8-4F00-B902-85B2415875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A6821E-CE14-4951-94EB-6E85CB6B6FE1}"/>
              </a:ext>
            </a:extLst>
          </p:cNvPr>
          <p:cNvSpPr/>
          <p:nvPr/>
        </p:nvSpPr>
        <p:spPr bwMode="auto">
          <a:xfrm>
            <a:off x="1015163" y="1514580"/>
            <a:ext cx="5330049" cy="7587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F8C5E-B520-4CB4-8293-3CD767B52700}"/>
              </a:ext>
            </a:extLst>
          </p:cNvPr>
          <p:cNvSpPr txBox="1"/>
          <p:nvPr/>
        </p:nvSpPr>
        <p:spPr>
          <a:xfrm>
            <a:off x="1118500" y="1588556"/>
            <a:ext cx="105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API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E0E31-B33A-4968-B733-E6B45FFD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14" y="1582138"/>
            <a:ext cx="502863" cy="5202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B989C-D8E2-4962-8E05-89AEBBCEF32F}"/>
              </a:ext>
            </a:extLst>
          </p:cNvPr>
          <p:cNvCxnSpPr>
            <a:cxnSpLocks/>
          </p:cNvCxnSpPr>
          <p:nvPr/>
        </p:nvCxnSpPr>
        <p:spPr bwMode="auto">
          <a:xfrm>
            <a:off x="3561626" y="2264106"/>
            <a:ext cx="0" cy="274047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1D99A-03FE-4309-BFAD-8BCECB39BCC7}"/>
              </a:ext>
            </a:extLst>
          </p:cNvPr>
          <p:cNvSpPr/>
          <p:nvPr/>
        </p:nvSpPr>
        <p:spPr bwMode="auto">
          <a:xfrm>
            <a:off x="481254" y="1446399"/>
            <a:ext cx="6489380" cy="5050093"/>
          </a:xfrm>
          <a:prstGeom prst="roundRect">
            <a:avLst/>
          </a:prstGeom>
          <a:noFill/>
          <a:ln w="254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E2068-5A31-416B-993F-131D14CE666E}"/>
              </a:ext>
            </a:extLst>
          </p:cNvPr>
          <p:cNvSpPr txBox="1"/>
          <p:nvPr/>
        </p:nvSpPr>
        <p:spPr>
          <a:xfrm>
            <a:off x="2110554" y="1961561"/>
            <a:ext cx="168412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Self Service API</a:t>
            </a:r>
          </a:p>
        </p:txBody>
      </p:sp>
      <p:sp>
        <p:nvSpPr>
          <p:cNvPr id="11" name="Rectangle: Rounded Corners 302">
            <a:extLst>
              <a:ext uri="{FF2B5EF4-FFF2-40B4-BE49-F238E27FC236}">
                <a16:creationId xmlns:a16="http://schemas.microsoft.com/office/drawing/2014/main" id="{A9A45FF4-48F6-46D6-8A67-8DBF9CE135D9}"/>
              </a:ext>
            </a:extLst>
          </p:cNvPr>
          <p:cNvSpPr/>
          <p:nvPr/>
        </p:nvSpPr>
        <p:spPr>
          <a:xfrm>
            <a:off x="457200" y="718247"/>
            <a:ext cx="6489380" cy="369333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820" tIns="87412" rIns="174820" bIns="87412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E5487763-AA1A-4D07-9FDF-D6BD7572572E}"/>
              </a:ext>
            </a:extLst>
          </p:cNvPr>
          <p:cNvSpPr/>
          <p:nvPr/>
        </p:nvSpPr>
        <p:spPr>
          <a:xfrm>
            <a:off x="1540750" y="731271"/>
            <a:ext cx="4099541" cy="31359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0537" tIns="80268" rIns="160537" bIns="80268" numCol="1" rtlCol="0" anchor="ctr" anchorCtr="0" compatLnSpc="1">
            <a:prstTxWarp prst="textNoShape">
              <a:avLst/>
            </a:prstTxWarp>
          </a:bodyPr>
          <a:lstStyle/>
          <a:p>
            <a:pPr algn="ctr" defTabSz="1831061" fontAlgn="base">
              <a:spcBef>
                <a:spcPct val="40000"/>
              </a:spcBef>
              <a:spcAft>
                <a:spcPct val="40000"/>
              </a:spcAft>
            </a:pPr>
            <a:r>
              <a:rPr lang="en-GB" sz="1333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UI Angular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C25BDA-DA87-4730-8099-30C5D5697C07}"/>
              </a:ext>
            </a:extLst>
          </p:cNvPr>
          <p:cNvCxnSpPr>
            <a:cxnSpLocks/>
          </p:cNvCxnSpPr>
          <p:nvPr/>
        </p:nvCxnSpPr>
        <p:spPr bwMode="auto">
          <a:xfrm flipH="1">
            <a:off x="3455099" y="1112633"/>
            <a:ext cx="118" cy="413997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3C80B5-50BA-4CC2-9DAA-9AD5DE95C099}"/>
              </a:ext>
            </a:extLst>
          </p:cNvPr>
          <p:cNvSpPr/>
          <p:nvPr/>
        </p:nvSpPr>
        <p:spPr bwMode="auto">
          <a:xfrm>
            <a:off x="855773" y="2583625"/>
            <a:ext cx="5692231" cy="36622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28155-45EB-4A6A-991B-E13BB8FA3F8B}"/>
              </a:ext>
            </a:extLst>
          </p:cNvPr>
          <p:cNvCxnSpPr>
            <a:cxnSpLocks/>
          </p:cNvCxnSpPr>
          <p:nvPr/>
        </p:nvCxnSpPr>
        <p:spPr>
          <a:xfrm>
            <a:off x="855774" y="3296126"/>
            <a:ext cx="5692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3F1828-02E1-462A-83DD-1750A4A1A08F}"/>
              </a:ext>
            </a:extLst>
          </p:cNvPr>
          <p:cNvGrpSpPr/>
          <p:nvPr/>
        </p:nvGrpSpPr>
        <p:grpSpPr>
          <a:xfrm>
            <a:off x="1301791" y="2735104"/>
            <a:ext cx="4756791" cy="3089711"/>
            <a:chOff x="577482" y="2550835"/>
            <a:chExt cx="4900132" cy="31888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F5F1A6-7B0F-420E-A737-6789B7654F3E}"/>
                </a:ext>
              </a:extLst>
            </p:cNvPr>
            <p:cNvSpPr txBox="1"/>
            <p:nvPr/>
          </p:nvSpPr>
          <p:spPr>
            <a:xfrm>
              <a:off x="650041" y="2610829"/>
              <a:ext cx="1125323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Process</a:t>
              </a:r>
            </a:p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Microservices</a:t>
              </a: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1CA94CB-1155-433C-B085-B4FE99058FA8}"/>
                </a:ext>
              </a:extLst>
            </p:cNvPr>
            <p:cNvSpPr/>
            <p:nvPr/>
          </p:nvSpPr>
          <p:spPr bwMode="auto">
            <a:xfrm>
              <a:off x="2317176" y="2591312"/>
              <a:ext cx="1495865" cy="413079"/>
            </a:xfrm>
            <a:prstGeom prst="snip1Rect">
              <a:avLst>
                <a:gd name="adj" fmla="val 7281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Self Service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Services</a:t>
              </a:r>
              <a:endParaRPr lang="en-IN" sz="2133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03E4D827-9FA1-44DE-9565-C442E81BB8E8}"/>
                </a:ext>
              </a:extLst>
            </p:cNvPr>
            <p:cNvSpPr/>
            <p:nvPr/>
          </p:nvSpPr>
          <p:spPr bwMode="auto">
            <a:xfrm>
              <a:off x="2271649" y="2550835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8BC06B8-F060-4C78-BC86-5137464C939C}"/>
                </a:ext>
              </a:extLst>
            </p:cNvPr>
            <p:cNvSpPr/>
            <p:nvPr/>
          </p:nvSpPr>
          <p:spPr bwMode="auto">
            <a:xfrm>
              <a:off x="1474134" y="3920692"/>
              <a:ext cx="1202989" cy="472537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Notification Service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1A1C9AE6-D30A-424F-AB57-D567416838D3}"/>
                </a:ext>
              </a:extLst>
            </p:cNvPr>
            <p:cNvSpPr/>
            <p:nvPr/>
          </p:nvSpPr>
          <p:spPr bwMode="auto">
            <a:xfrm>
              <a:off x="1467573" y="4536628"/>
              <a:ext cx="1199415" cy="478632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Audit Log Service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1D1EB4E7-EAEA-4E2E-9AFA-34FC8EFE3D17}"/>
                </a:ext>
              </a:extLst>
            </p:cNvPr>
            <p:cNvSpPr/>
            <p:nvPr/>
          </p:nvSpPr>
          <p:spPr bwMode="auto">
            <a:xfrm>
              <a:off x="3533564" y="3316436"/>
              <a:ext cx="1135127" cy="464595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Business</a:t>
              </a:r>
            </a:p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Rule Service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DDF700F7-DFAB-431B-A29E-0E27D0E37FE8}"/>
                </a:ext>
              </a:extLst>
            </p:cNvPr>
            <p:cNvSpPr/>
            <p:nvPr/>
          </p:nvSpPr>
          <p:spPr bwMode="auto">
            <a:xfrm>
              <a:off x="1467573" y="3307150"/>
              <a:ext cx="1138424" cy="483168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Remedy Service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59104F63-8723-4095-BB5A-A9A3CC149AA1}"/>
                </a:ext>
              </a:extLst>
            </p:cNvPr>
            <p:cNvSpPr/>
            <p:nvPr/>
          </p:nvSpPr>
          <p:spPr bwMode="auto">
            <a:xfrm>
              <a:off x="3559253" y="3938368"/>
              <a:ext cx="1117367" cy="443199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Work List Service</a:t>
              </a:r>
            </a:p>
          </p:txBody>
        </p:sp>
        <p:sp>
          <p:nvSpPr>
            <p:cNvPr id="25" name="Half Frame 24">
              <a:extLst>
                <a:ext uri="{FF2B5EF4-FFF2-40B4-BE49-F238E27FC236}">
                  <a16:creationId xmlns:a16="http://schemas.microsoft.com/office/drawing/2014/main" id="{BBFC308E-06C8-4E2C-A3AD-37C96CF75F24}"/>
                </a:ext>
              </a:extLst>
            </p:cNvPr>
            <p:cNvSpPr/>
            <p:nvPr/>
          </p:nvSpPr>
          <p:spPr bwMode="auto">
            <a:xfrm rot="10800000">
              <a:off x="3502142" y="2573506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826CDA-B2B1-40E6-A899-74105C236FA9}"/>
                </a:ext>
              </a:extLst>
            </p:cNvPr>
            <p:cNvCxnSpPr/>
            <p:nvPr/>
          </p:nvCxnSpPr>
          <p:spPr bwMode="auto">
            <a:xfrm flipH="1">
              <a:off x="3104022" y="3004390"/>
              <a:ext cx="1" cy="1771555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9D2ADD-581C-4ECA-A029-6079F030B23F}"/>
                </a:ext>
              </a:extLst>
            </p:cNvPr>
            <p:cNvCxnSpPr>
              <a:cxnSpLocks/>
              <a:stCxn id="23" idx="0"/>
            </p:cNvCxnSpPr>
            <p:nvPr/>
          </p:nvCxnSpPr>
          <p:spPr bwMode="auto">
            <a:xfrm>
              <a:off x="2605997" y="354873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0AE2E6B-2C02-4486-A498-671129F88812}"/>
                </a:ext>
              </a:extLst>
            </p:cNvPr>
            <p:cNvCxnSpPr/>
            <p:nvPr/>
          </p:nvCxnSpPr>
          <p:spPr bwMode="auto">
            <a:xfrm>
              <a:off x="2636497" y="4156959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8BDFB4-AD8F-41D0-BB10-3182DA63708C}"/>
                </a:ext>
              </a:extLst>
            </p:cNvPr>
            <p:cNvCxnSpPr/>
            <p:nvPr/>
          </p:nvCxnSpPr>
          <p:spPr bwMode="auto">
            <a:xfrm>
              <a:off x="2677124" y="477594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DBDD87-B0FF-4041-95EC-E20358C43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2" y="3393374"/>
              <a:ext cx="610200" cy="27612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DCE8C3-5AFA-4C86-BD9B-48CF12C7E6E2}"/>
                </a:ext>
              </a:extLst>
            </p:cNvPr>
            <p:cNvCxnSpPr/>
            <p:nvPr/>
          </p:nvCxnSpPr>
          <p:spPr bwMode="auto">
            <a:xfrm>
              <a:off x="1057514" y="352795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B8C26D5-3484-4C2E-984A-F486FCBF0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685084"/>
              <a:ext cx="610200" cy="27612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4C0928D-5323-4B5B-AD0C-24A2CFF25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420" y="4637880"/>
              <a:ext cx="610200" cy="2761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8909B68-0384-470E-8D5C-9A1A80A3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21" y="2648638"/>
              <a:ext cx="610200" cy="276127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ADDC335-8FC0-4B1F-8C5C-EF2CF7DD49A9}"/>
                </a:ext>
              </a:extLst>
            </p:cNvPr>
            <p:cNvCxnSpPr/>
            <p:nvPr/>
          </p:nvCxnSpPr>
          <p:spPr bwMode="auto">
            <a:xfrm>
              <a:off x="1857982" y="2777112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4819F1-8343-47CD-BD1D-4FBEA862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836" y="4709437"/>
              <a:ext cx="332551" cy="14704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281614-2706-4C00-AAEC-98E2001E6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7" y="4764178"/>
              <a:ext cx="332551" cy="14704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C110DD3-B06F-40AD-9CDB-78596B4C7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09" y="3467194"/>
              <a:ext cx="332551" cy="14704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F08FBA0-1335-475A-9338-8374DBE8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84" y="2714007"/>
              <a:ext cx="332551" cy="1470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9E9DF49-6204-4E97-A625-87F758361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044764"/>
              <a:ext cx="610200" cy="276127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E307825-D84E-47A1-9CD3-15307F290966}"/>
                </a:ext>
              </a:extLst>
            </p:cNvPr>
            <p:cNvCxnSpPr/>
            <p:nvPr/>
          </p:nvCxnSpPr>
          <p:spPr bwMode="auto">
            <a:xfrm>
              <a:off x="1065293" y="417934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B5D7D18-B33F-4B19-A1CE-9BF0DA70A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88" y="4118584"/>
              <a:ext cx="332551" cy="147040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95BB02-A59C-4F6B-BF63-03821D2243C9}"/>
                </a:ext>
              </a:extLst>
            </p:cNvPr>
            <p:cNvCxnSpPr/>
            <p:nvPr/>
          </p:nvCxnSpPr>
          <p:spPr bwMode="auto">
            <a:xfrm>
              <a:off x="1057513" y="4792724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F8B9B5-B634-4D33-A857-7C25AE340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953" y="3361451"/>
              <a:ext cx="670275" cy="30331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F03BEF6-43FF-4E45-8008-FF3F82F33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370" y="3445716"/>
              <a:ext cx="365290" cy="161516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546347-CF06-4FB0-B61A-80B121AC1E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9997" y="4780168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26A99D-05C1-4C70-A0DC-8AE9D2E2FB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3633" y="3527956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C87284-B214-4A29-A2E1-D91F803C4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4480" y="4775944"/>
              <a:ext cx="9542" cy="963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A4271C9D-E36E-414B-8CA2-6EC0843C4B3C}"/>
                </a:ext>
              </a:extLst>
            </p:cNvPr>
            <p:cNvSpPr/>
            <p:nvPr/>
          </p:nvSpPr>
          <p:spPr>
            <a:xfrm>
              <a:off x="3594602" y="4544119"/>
              <a:ext cx="1087238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Form Validation Service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682A45C-1F57-47A8-B306-FA5844BAD0A6}"/>
                </a:ext>
              </a:extLst>
            </p:cNvPr>
            <p:cNvGrpSpPr/>
            <p:nvPr/>
          </p:nvGrpSpPr>
          <p:grpSpPr>
            <a:xfrm>
              <a:off x="4659997" y="5210891"/>
              <a:ext cx="817617" cy="276127"/>
              <a:chOff x="12106659" y="3189459"/>
              <a:chExt cx="828038" cy="27612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8605CFAC-B549-41AD-92E7-218C27467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24497" y="3189459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CE19936-3D78-46F0-A0C4-4D8C91FC0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1776" y="3239215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8372484-1F7E-461E-9CA3-58E26CBDFC0D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 bwMode="auto">
              <a:xfrm>
                <a:off x="12106659" y="3327521"/>
                <a:ext cx="345118" cy="1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75E684-A9B0-4C0D-A06F-9B607654FEFA}"/>
                </a:ext>
              </a:extLst>
            </p:cNvPr>
            <p:cNvCxnSpPr/>
            <p:nvPr/>
          </p:nvCxnSpPr>
          <p:spPr bwMode="auto">
            <a:xfrm>
              <a:off x="2658697" y="5317541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E8C22716-EC01-4E82-8BEC-169DB7FA79A4}"/>
                </a:ext>
              </a:extLst>
            </p:cNvPr>
            <p:cNvSpPr/>
            <p:nvPr/>
          </p:nvSpPr>
          <p:spPr>
            <a:xfrm>
              <a:off x="1445549" y="5152429"/>
              <a:ext cx="1213147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Escape Valve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93D2C79-AB7F-4882-B53C-D8ACBF702EBF}"/>
                </a:ext>
              </a:extLst>
            </p:cNvPr>
            <p:cNvGrpSpPr/>
            <p:nvPr/>
          </p:nvGrpSpPr>
          <p:grpSpPr>
            <a:xfrm>
              <a:off x="616028" y="5229703"/>
              <a:ext cx="829521" cy="276127"/>
              <a:chOff x="8299292" y="4104445"/>
              <a:chExt cx="829521" cy="276127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170BF8F3-1D90-4B4F-9029-BEA444552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9292" y="4104445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15FB2BF8-566E-431A-B927-2A1902588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885" y="4156903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F220B09-E1B0-478F-8F43-EF5E3722B2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12319" y="4239301"/>
                <a:ext cx="316494" cy="0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B143C967-70E0-499A-800A-996B3AB5E11B}"/>
                </a:ext>
              </a:extLst>
            </p:cNvPr>
            <p:cNvSpPr/>
            <p:nvPr/>
          </p:nvSpPr>
          <p:spPr>
            <a:xfrm>
              <a:off x="3584668" y="5129504"/>
              <a:ext cx="1087238" cy="443198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Add files to shared folder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7F168B7-4D9C-4D01-AF9D-6773A4174DB3}"/>
              </a:ext>
            </a:extLst>
          </p:cNvPr>
          <p:cNvGrpSpPr/>
          <p:nvPr/>
        </p:nvGrpSpPr>
        <p:grpSpPr>
          <a:xfrm>
            <a:off x="5285179" y="4160437"/>
            <a:ext cx="793700" cy="267542"/>
            <a:chOff x="12106659" y="3189459"/>
            <a:chExt cx="828038" cy="276127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7C2FBA8-C18D-4E74-BCEE-A92079A4F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497" y="3189459"/>
              <a:ext cx="610200" cy="276127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2D54E5C-4BB9-4916-8C6E-0CDC1850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1776" y="3239215"/>
              <a:ext cx="399434" cy="176613"/>
            </a:xfrm>
            <a:prstGeom prst="rect">
              <a:avLst/>
            </a:prstGeom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A3E33B3-8EC5-416F-99FD-E701C89C3948}"/>
                </a:ext>
              </a:extLst>
            </p:cNvPr>
            <p:cNvCxnSpPr>
              <a:cxnSpLocks/>
              <a:endCxn id="68" idx="1"/>
            </p:cNvCxnSpPr>
            <p:nvPr/>
          </p:nvCxnSpPr>
          <p:spPr bwMode="auto">
            <a:xfrm>
              <a:off x="12106659" y="3327521"/>
              <a:ext cx="345118" cy="1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826576D-09A4-444B-906E-CB7F56F7942D}"/>
              </a:ext>
            </a:extLst>
          </p:cNvPr>
          <p:cNvSpPr txBox="1"/>
          <p:nvPr/>
        </p:nvSpPr>
        <p:spPr>
          <a:xfrm>
            <a:off x="736073" y="104901"/>
            <a:ext cx="3358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Self Service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D7ED81-BCDE-4826-A412-4368373FD1C4}"/>
              </a:ext>
            </a:extLst>
          </p:cNvPr>
          <p:cNvSpPr txBox="1"/>
          <p:nvPr/>
        </p:nvSpPr>
        <p:spPr>
          <a:xfrm>
            <a:off x="7316148" y="442696"/>
            <a:ext cx="4337966" cy="627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4108">
              <a:spcBef>
                <a:spcPct val="40000"/>
              </a:spcBef>
              <a:spcAft>
                <a:spcPct val="40000"/>
              </a:spcAft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Flow execution steps: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User Selects option from Self Service transaction from UI which calls Self Service API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Self Service API calls Self Service services 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Self Service services retrieve configuration details and orchestrate system services calls in sequence configured for this use case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Form validation service performs basic validations on form input data.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Business rules are performed on the input and if any failure happens it will be logged and notified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Notification service will be invoked to send notification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 Audit log service performs logging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Raise remedy ticket for each form submission &amp; get remedy ID.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worklist entry for every form submission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Escape Valve is present so user can use at any point he feels he cannot proceed further.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Form input processing saves data in automation database</a:t>
            </a:r>
          </a:p>
          <a:p>
            <a:endParaRPr lang="en-IN" sz="1330" dirty="0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4F44BEEC-7B89-4FB0-8E20-5A00C7BFCE6A}"/>
              </a:ext>
            </a:extLst>
          </p:cNvPr>
          <p:cNvSpPr/>
          <p:nvPr/>
        </p:nvSpPr>
        <p:spPr bwMode="auto">
          <a:xfrm>
            <a:off x="3217704" y="5769152"/>
            <a:ext cx="1117367" cy="412872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Form Input</a:t>
            </a:r>
          </a:p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Processing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1642684-80D3-4D32-8B4B-D287B2A94D6E}"/>
              </a:ext>
            </a:extLst>
          </p:cNvPr>
          <p:cNvCxnSpPr/>
          <p:nvPr/>
        </p:nvCxnSpPr>
        <p:spPr bwMode="auto">
          <a:xfrm>
            <a:off x="2804037" y="5975588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8ECE2C6A-3E75-40A2-99A2-4C278AFF3D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05" y="5892210"/>
            <a:ext cx="592350" cy="26754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6A15B43-B361-426E-BD54-9E6CBB5C10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63" y="5940420"/>
            <a:ext cx="387749" cy="171122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0FBD0099-14FE-47C8-88D7-4587219F1666}"/>
              </a:ext>
            </a:extLst>
          </p:cNvPr>
          <p:cNvSpPr/>
          <p:nvPr/>
        </p:nvSpPr>
        <p:spPr>
          <a:xfrm>
            <a:off x="6009859" y="800942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751342F-3176-40A4-BA12-26FAD0A1982B}"/>
              </a:ext>
            </a:extLst>
          </p:cNvPr>
          <p:cNvSpPr/>
          <p:nvPr/>
        </p:nvSpPr>
        <p:spPr>
          <a:xfrm>
            <a:off x="4738678" y="1762118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67F93DC-41C5-4E99-9EF8-A2597CD89041}"/>
              </a:ext>
            </a:extLst>
          </p:cNvPr>
          <p:cNvSpPr/>
          <p:nvPr/>
        </p:nvSpPr>
        <p:spPr>
          <a:xfrm>
            <a:off x="4778401" y="2829866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423A584-4DDB-456E-85AA-3780ECCFCA47}"/>
              </a:ext>
            </a:extLst>
          </p:cNvPr>
          <p:cNvSpPr/>
          <p:nvPr/>
        </p:nvSpPr>
        <p:spPr>
          <a:xfrm>
            <a:off x="6058582" y="4779912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A05FB1-1056-475E-B09D-B36CEA56F84B}"/>
              </a:ext>
            </a:extLst>
          </p:cNvPr>
          <p:cNvSpPr/>
          <p:nvPr/>
        </p:nvSpPr>
        <p:spPr>
          <a:xfrm>
            <a:off x="6082292" y="3581098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56BFA74-C103-4480-9AE3-5064609A7E43}"/>
              </a:ext>
            </a:extLst>
          </p:cNvPr>
          <p:cNvSpPr/>
          <p:nvPr/>
        </p:nvSpPr>
        <p:spPr>
          <a:xfrm>
            <a:off x="1011979" y="4210923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A3B7204-FF31-4D43-8ACD-29B6E9AD9515}"/>
              </a:ext>
            </a:extLst>
          </p:cNvPr>
          <p:cNvSpPr/>
          <p:nvPr/>
        </p:nvSpPr>
        <p:spPr>
          <a:xfrm>
            <a:off x="995900" y="4867406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0FC72C-33CE-4A3A-83FE-92687989AE82}"/>
              </a:ext>
            </a:extLst>
          </p:cNvPr>
          <p:cNvSpPr/>
          <p:nvPr/>
        </p:nvSpPr>
        <p:spPr>
          <a:xfrm>
            <a:off x="1011979" y="3598804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40777EB-8E36-4A4F-B463-4D27B689740E}"/>
              </a:ext>
            </a:extLst>
          </p:cNvPr>
          <p:cNvSpPr/>
          <p:nvPr/>
        </p:nvSpPr>
        <p:spPr>
          <a:xfrm>
            <a:off x="6095156" y="4210923"/>
            <a:ext cx="249212" cy="1994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F82F571-F941-4CE2-BE9B-F983776D9627}"/>
              </a:ext>
            </a:extLst>
          </p:cNvPr>
          <p:cNvSpPr/>
          <p:nvPr/>
        </p:nvSpPr>
        <p:spPr>
          <a:xfrm>
            <a:off x="935093" y="5388746"/>
            <a:ext cx="437134" cy="1588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B5A9649-B263-4BAC-8959-E7B582CC27EF}"/>
              </a:ext>
            </a:extLst>
          </p:cNvPr>
          <p:cNvSpPr/>
          <p:nvPr/>
        </p:nvSpPr>
        <p:spPr>
          <a:xfrm>
            <a:off x="4462018" y="5892210"/>
            <a:ext cx="437134" cy="1588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accent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FE0D46-411E-4E9E-A034-6E6DAEE84BAF}"/>
              </a:ext>
            </a:extLst>
          </p:cNvPr>
          <p:cNvSpPr/>
          <p:nvPr/>
        </p:nvSpPr>
        <p:spPr>
          <a:xfrm>
            <a:off x="6002362" y="5358832"/>
            <a:ext cx="437134" cy="1588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accent1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411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9EE3B-75C8-41B8-BC35-31F51591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0" y="238046"/>
            <a:ext cx="11790560" cy="512961"/>
          </a:xfrm>
        </p:spPr>
        <p:txBody>
          <a:bodyPr>
            <a:normAutofit/>
          </a:bodyPr>
          <a:lstStyle/>
          <a:p>
            <a:r>
              <a:rPr lang="en-IN" sz="2800" b="1" dirty="0"/>
              <a:t>Bulk Upload Service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B82CD93D-336D-4994-9B96-C221BF66508C}"/>
              </a:ext>
            </a:extLst>
          </p:cNvPr>
          <p:cNvSpPr/>
          <p:nvPr/>
        </p:nvSpPr>
        <p:spPr bwMode="auto">
          <a:xfrm>
            <a:off x="630128" y="1448501"/>
            <a:ext cx="5490665" cy="783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C016E6B-2CB8-492D-8775-E869F98A7364}"/>
              </a:ext>
            </a:extLst>
          </p:cNvPr>
          <p:cNvSpPr txBox="1"/>
          <p:nvPr/>
        </p:nvSpPr>
        <p:spPr>
          <a:xfrm>
            <a:off x="581391" y="1526630"/>
            <a:ext cx="109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API Gateway</a:t>
            </a:r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DAEC6603-EC66-4D8C-AE3E-D55B2167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877" y="1493279"/>
            <a:ext cx="518016" cy="535890"/>
          </a:xfrm>
          <a:prstGeom prst="rect">
            <a:avLst/>
          </a:prstGeom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AFBA79-3CA6-491B-85C3-8FF8D067AFF1}"/>
              </a:ext>
            </a:extLst>
          </p:cNvPr>
          <p:cNvCxnSpPr>
            <a:cxnSpLocks/>
          </p:cNvCxnSpPr>
          <p:nvPr/>
        </p:nvCxnSpPr>
        <p:spPr bwMode="auto">
          <a:xfrm>
            <a:off x="3010689" y="2194546"/>
            <a:ext cx="0" cy="282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47B560ED-FD85-4776-9F34-AECC1414E21E}"/>
              </a:ext>
            </a:extLst>
          </p:cNvPr>
          <p:cNvSpPr/>
          <p:nvPr/>
        </p:nvSpPr>
        <p:spPr bwMode="auto">
          <a:xfrm>
            <a:off x="285703" y="1284355"/>
            <a:ext cx="6684931" cy="4831194"/>
          </a:xfrm>
          <a:prstGeom prst="roundRect">
            <a:avLst/>
          </a:prstGeom>
          <a:noFill/>
          <a:ln w="254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2E9127-3DF7-4943-B950-80C48D9AB61E}"/>
              </a:ext>
            </a:extLst>
          </p:cNvPr>
          <p:cNvSpPr txBox="1"/>
          <p:nvPr/>
        </p:nvSpPr>
        <p:spPr>
          <a:xfrm>
            <a:off x="2210671" y="1992885"/>
            <a:ext cx="173487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Bulk Upload 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A73F0C-BB79-4009-8EA6-8136D78855B4}"/>
              </a:ext>
            </a:extLst>
          </p:cNvPr>
          <p:cNvSpPr/>
          <p:nvPr/>
        </p:nvSpPr>
        <p:spPr>
          <a:xfrm>
            <a:off x="7071484" y="682923"/>
            <a:ext cx="5095768" cy="440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User Selects Bulk Upload from UI which calls Bulk Upload API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Bulk Upload API calls Bulk Upload Service 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Bulk Upload Service  retrieve configure details and orchestrate system services calls in sequence configured for this use case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Business rules are performed on the message and if any failure will be logged and notified as configured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US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Validate the Uploaded file based on business rules</a:t>
            </a:r>
            <a:endParaRPr lang="en-GB" sz="1333" dirty="0">
              <a:solidFill>
                <a:srgbClr val="1F1F1F"/>
              </a:solidFill>
              <a:latin typeface="Calibri Light" panose="020F0302020204030204" pitchFamily="34" charset="0"/>
              <a:ea typeface="ＭＳ Ｐゴシック" pitchFamily="34" charset="-128"/>
              <a:cs typeface="Calibri Light" panose="020F0302020204030204" pitchFamily="34" charset="0"/>
            </a:endParaRP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US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 process </a:t>
            </a:r>
            <a:endParaRPr lang="en-GB" sz="1333" dirty="0">
              <a:solidFill>
                <a:srgbClr val="1F1F1F"/>
              </a:solidFill>
              <a:latin typeface="Calibri Light" panose="020F0302020204030204" pitchFamily="34" charset="0"/>
              <a:ea typeface="ＭＳ Ｐゴシック" pitchFamily="34" charset="-128"/>
              <a:cs typeface="Calibri Light" panose="020F0302020204030204" pitchFamily="34" charset="0"/>
            </a:endParaRP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Generate CSV file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Raise ticket for each CSV file and get the Remedy ID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work list entry for each CSV file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Audit Logs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Send Notification </a:t>
            </a:r>
          </a:p>
        </p:txBody>
      </p:sp>
      <p:sp>
        <p:nvSpPr>
          <p:cNvPr id="88" name="Rectangle: Rounded Corners 302">
            <a:extLst>
              <a:ext uri="{FF2B5EF4-FFF2-40B4-BE49-F238E27FC236}">
                <a16:creationId xmlns:a16="http://schemas.microsoft.com/office/drawing/2014/main" id="{5E84B91C-E0AD-4225-B594-DE3AD5F05683}"/>
              </a:ext>
            </a:extLst>
          </p:cNvPr>
          <p:cNvSpPr/>
          <p:nvPr/>
        </p:nvSpPr>
        <p:spPr>
          <a:xfrm>
            <a:off x="261649" y="706397"/>
            <a:ext cx="6684931" cy="381184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820" tIns="87412" rIns="174820" bIns="87412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9" name="Rounded Rectangle 33">
            <a:extLst>
              <a:ext uri="{FF2B5EF4-FFF2-40B4-BE49-F238E27FC236}">
                <a16:creationId xmlns:a16="http://schemas.microsoft.com/office/drawing/2014/main" id="{00B5E073-E9BE-4BF4-9F09-F58295A45A57}"/>
              </a:ext>
            </a:extLst>
          </p:cNvPr>
          <p:cNvSpPr/>
          <p:nvPr/>
        </p:nvSpPr>
        <p:spPr>
          <a:xfrm>
            <a:off x="1011891" y="742451"/>
            <a:ext cx="4223077" cy="32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0537" tIns="80268" rIns="160537" bIns="80268" numCol="1" rtlCol="0" anchor="ctr" anchorCtr="0" compatLnSpc="1">
            <a:prstTxWarp prst="textNoShape">
              <a:avLst/>
            </a:prstTxWarp>
          </a:bodyPr>
          <a:lstStyle/>
          <a:p>
            <a:pPr algn="ctr" defTabSz="1831061" fontAlgn="base">
              <a:spcBef>
                <a:spcPct val="40000"/>
              </a:spcBef>
              <a:spcAft>
                <a:spcPct val="40000"/>
              </a:spcAft>
            </a:pPr>
            <a:r>
              <a:rPr lang="en-GB" sz="1333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UI Angular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AFBA79-3CA6-491B-85C3-8FF8D067AFF1}"/>
              </a:ext>
            </a:extLst>
          </p:cNvPr>
          <p:cNvCxnSpPr/>
          <p:nvPr/>
        </p:nvCxnSpPr>
        <p:spPr bwMode="auto">
          <a:xfrm flipH="1">
            <a:off x="3040725" y="1065673"/>
            <a:ext cx="4028" cy="42728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7082598" y="291045"/>
            <a:ext cx="246650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Flow execution steps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F9377A0-4DEA-4CA4-89B3-D566B91131F3}"/>
              </a:ext>
            </a:extLst>
          </p:cNvPr>
          <p:cNvSpPr/>
          <p:nvPr/>
        </p:nvSpPr>
        <p:spPr bwMode="auto">
          <a:xfrm>
            <a:off x="580240" y="2433908"/>
            <a:ext cx="5863761" cy="3480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183FB5-E435-4504-979A-CF0F0F917F00}"/>
              </a:ext>
            </a:extLst>
          </p:cNvPr>
          <p:cNvSpPr txBox="1"/>
          <p:nvPr/>
        </p:nvSpPr>
        <p:spPr>
          <a:xfrm>
            <a:off x="723610" y="2663278"/>
            <a:ext cx="1125323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b="1" dirty="0">
                <a:solidFill>
                  <a:srgbClr val="1F1F1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Process</a:t>
            </a:r>
          </a:p>
          <a:p>
            <a:r>
              <a:rPr lang="en-US" sz="1067" b="1" dirty="0">
                <a:solidFill>
                  <a:srgbClr val="1F1F1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Microservices</a:t>
            </a:r>
          </a:p>
        </p:txBody>
      </p:sp>
      <p:sp>
        <p:nvSpPr>
          <p:cNvPr id="107" name="Rectangle: Single Corner Snipped 106">
            <a:extLst>
              <a:ext uri="{FF2B5EF4-FFF2-40B4-BE49-F238E27FC236}">
                <a16:creationId xmlns:a16="http://schemas.microsoft.com/office/drawing/2014/main" id="{7CA1EAB7-A9CA-4D2B-8D68-F483FE9EFC87}"/>
              </a:ext>
            </a:extLst>
          </p:cNvPr>
          <p:cNvSpPr/>
          <p:nvPr/>
        </p:nvSpPr>
        <p:spPr bwMode="auto">
          <a:xfrm>
            <a:off x="2317176" y="2591312"/>
            <a:ext cx="1495865" cy="413079"/>
          </a:xfrm>
          <a:prstGeom prst="snip1Rect">
            <a:avLst>
              <a:gd name="adj" fmla="val 7281"/>
            </a:avLst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1067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Bulk Upload</a:t>
            </a: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IN" sz="1067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Services</a:t>
            </a:r>
            <a:endParaRPr lang="en-IN" sz="2133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08" name="Half Frame 107">
            <a:extLst>
              <a:ext uri="{FF2B5EF4-FFF2-40B4-BE49-F238E27FC236}">
                <a16:creationId xmlns:a16="http://schemas.microsoft.com/office/drawing/2014/main" id="{02A4CC9B-4A06-4BF4-98E7-45D4AA84DF2D}"/>
              </a:ext>
            </a:extLst>
          </p:cNvPr>
          <p:cNvSpPr/>
          <p:nvPr/>
        </p:nvSpPr>
        <p:spPr bwMode="auto">
          <a:xfrm>
            <a:off x="2271649" y="2550835"/>
            <a:ext cx="350043" cy="452555"/>
          </a:xfrm>
          <a:prstGeom prst="halfFrame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9" name="Hexagon 108">
            <a:extLst>
              <a:ext uri="{FF2B5EF4-FFF2-40B4-BE49-F238E27FC236}">
                <a16:creationId xmlns:a16="http://schemas.microsoft.com/office/drawing/2014/main" id="{7509615B-B0E2-4BB9-94D3-5666F6681CFB}"/>
              </a:ext>
            </a:extLst>
          </p:cNvPr>
          <p:cNvSpPr/>
          <p:nvPr/>
        </p:nvSpPr>
        <p:spPr bwMode="auto">
          <a:xfrm>
            <a:off x="1474134" y="3920692"/>
            <a:ext cx="1202989" cy="472537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Notification Service</a:t>
            </a:r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16743DAD-E8AF-4082-9EBB-C1ECDDB2B957}"/>
              </a:ext>
            </a:extLst>
          </p:cNvPr>
          <p:cNvSpPr/>
          <p:nvPr/>
        </p:nvSpPr>
        <p:spPr bwMode="auto">
          <a:xfrm>
            <a:off x="1467573" y="4536628"/>
            <a:ext cx="1199415" cy="478632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Audit Log Service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6A7BCB8F-A599-4306-B144-E69C3368C5A5}"/>
              </a:ext>
            </a:extLst>
          </p:cNvPr>
          <p:cNvSpPr/>
          <p:nvPr/>
        </p:nvSpPr>
        <p:spPr bwMode="auto">
          <a:xfrm>
            <a:off x="3533564" y="3316436"/>
            <a:ext cx="1135127" cy="464595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Business</a:t>
            </a:r>
          </a:p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Rule Service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431D2E89-A0B0-43E7-97A0-701BBBAEFACA}"/>
              </a:ext>
            </a:extLst>
          </p:cNvPr>
          <p:cNvSpPr/>
          <p:nvPr/>
        </p:nvSpPr>
        <p:spPr bwMode="auto">
          <a:xfrm>
            <a:off x="1467573" y="3307150"/>
            <a:ext cx="1138424" cy="483168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Remedy Service</a:t>
            </a:r>
          </a:p>
        </p:txBody>
      </p:sp>
      <p:sp>
        <p:nvSpPr>
          <p:cNvPr id="113" name="Hexagon 112">
            <a:extLst>
              <a:ext uri="{FF2B5EF4-FFF2-40B4-BE49-F238E27FC236}">
                <a16:creationId xmlns:a16="http://schemas.microsoft.com/office/drawing/2014/main" id="{F947FA1F-FF4D-4DEE-B834-208C3B1616F0}"/>
              </a:ext>
            </a:extLst>
          </p:cNvPr>
          <p:cNvSpPr/>
          <p:nvPr/>
        </p:nvSpPr>
        <p:spPr bwMode="auto">
          <a:xfrm>
            <a:off x="3528753" y="3933349"/>
            <a:ext cx="1131244" cy="447223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Generate CSV Service</a:t>
            </a:r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0FAB4B86-65C3-4AC4-9C54-7F5B9990289F}"/>
              </a:ext>
            </a:extLst>
          </p:cNvPr>
          <p:cNvSpPr/>
          <p:nvPr/>
        </p:nvSpPr>
        <p:spPr bwMode="auto">
          <a:xfrm>
            <a:off x="3559253" y="4554346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Work List Service</a:t>
            </a:r>
          </a:p>
        </p:txBody>
      </p: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54D1D1BE-2730-4234-9243-C79BE81B74BB}"/>
              </a:ext>
            </a:extLst>
          </p:cNvPr>
          <p:cNvSpPr/>
          <p:nvPr/>
        </p:nvSpPr>
        <p:spPr bwMode="auto">
          <a:xfrm rot="10800000">
            <a:off x="3502142" y="2573506"/>
            <a:ext cx="350043" cy="452555"/>
          </a:xfrm>
          <a:prstGeom prst="halfFrame">
            <a:avLst/>
          </a:prstGeom>
          <a:solidFill>
            <a:srgbClr val="0070C0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E85C59E-C61B-4049-B253-790EAE74EC9E}"/>
              </a:ext>
            </a:extLst>
          </p:cNvPr>
          <p:cNvCxnSpPr/>
          <p:nvPr/>
        </p:nvCxnSpPr>
        <p:spPr bwMode="auto">
          <a:xfrm flipH="1">
            <a:off x="3104022" y="3004390"/>
            <a:ext cx="1" cy="1771555"/>
          </a:xfrm>
          <a:prstGeom prst="line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4659AB-63A8-46A3-A43A-D4ADA8FC1A3C}"/>
              </a:ext>
            </a:extLst>
          </p:cNvPr>
          <p:cNvCxnSpPr>
            <a:cxnSpLocks/>
            <a:stCxn id="112" idx="0"/>
          </p:cNvCxnSpPr>
          <p:nvPr/>
        </p:nvCxnSpPr>
        <p:spPr bwMode="auto">
          <a:xfrm>
            <a:off x="2605997" y="3548734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8F10EE-1261-47BB-8D4D-43D5334005E4}"/>
              </a:ext>
            </a:extLst>
          </p:cNvPr>
          <p:cNvCxnSpPr/>
          <p:nvPr/>
        </p:nvCxnSpPr>
        <p:spPr bwMode="auto">
          <a:xfrm>
            <a:off x="2636497" y="4156959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EBE60E-F772-46D6-9DCB-86A9F833ED96}"/>
              </a:ext>
            </a:extLst>
          </p:cNvPr>
          <p:cNvCxnSpPr/>
          <p:nvPr/>
        </p:nvCxnSpPr>
        <p:spPr bwMode="auto">
          <a:xfrm>
            <a:off x="2677124" y="4775944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E1217F09-49AC-472A-8A11-40D2A89CF0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2" y="3393374"/>
            <a:ext cx="610200" cy="276127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F4B3F9-B537-490D-B2E5-23383FA4E46A}"/>
              </a:ext>
            </a:extLst>
          </p:cNvPr>
          <p:cNvCxnSpPr/>
          <p:nvPr/>
        </p:nvCxnSpPr>
        <p:spPr bwMode="auto">
          <a:xfrm>
            <a:off x="1057514" y="3527956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4ABCCC68-D9F4-466A-8F4D-BA9FAC3DCC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" y="4685084"/>
            <a:ext cx="610200" cy="27612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B1AD614-3F40-4E25-AE7E-694FB464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420" y="4637880"/>
            <a:ext cx="610200" cy="27612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00FDC8A1-38C2-495E-8B67-1C072379DD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21" y="2648638"/>
            <a:ext cx="610200" cy="276127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064273-83E0-4A93-BA56-04946C93D5F3}"/>
              </a:ext>
            </a:extLst>
          </p:cNvPr>
          <p:cNvCxnSpPr/>
          <p:nvPr/>
        </p:nvCxnSpPr>
        <p:spPr bwMode="auto">
          <a:xfrm>
            <a:off x="1857982" y="2777112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B308A7B2-5981-46CC-92E3-4A97B14B5A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36" y="4709437"/>
            <a:ext cx="332551" cy="14704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0F098B54-5CBC-4F9F-9A58-9C11CFD8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7" y="4764178"/>
            <a:ext cx="332551" cy="14704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4CCC541-DA97-42F2-9C3D-5A74C29EDB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9" y="3467194"/>
            <a:ext cx="332551" cy="14704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4000957-7A30-43A4-9E77-42EFF9AA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84" y="2714007"/>
            <a:ext cx="332551" cy="147040"/>
          </a:xfrm>
          <a:prstGeom prst="rect">
            <a:avLst/>
          </a:prstGeom>
        </p:spPr>
      </p:pic>
      <p:sp>
        <p:nvSpPr>
          <p:cNvPr id="153" name="Flowchart: Multidocument 152">
            <a:extLst>
              <a:ext uri="{FF2B5EF4-FFF2-40B4-BE49-F238E27FC236}">
                <a16:creationId xmlns:a16="http://schemas.microsoft.com/office/drawing/2014/main" id="{DC331200-566A-4DA8-AD09-D26FD840D2C0}"/>
              </a:ext>
            </a:extLst>
          </p:cNvPr>
          <p:cNvSpPr/>
          <p:nvPr/>
        </p:nvSpPr>
        <p:spPr>
          <a:xfrm>
            <a:off x="4923103" y="4095802"/>
            <a:ext cx="236233" cy="13260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D99D51-7AD9-4BE5-B3E6-E0F032F914C5}"/>
              </a:ext>
            </a:extLst>
          </p:cNvPr>
          <p:cNvCxnSpPr>
            <a:cxnSpLocks/>
          </p:cNvCxnSpPr>
          <p:nvPr/>
        </p:nvCxnSpPr>
        <p:spPr bwMode="auto">
          <a:xfrm>
            <a:off x="4659997" y="4160665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6477B01-6D04-4D86-BF12-C68ACEAF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1" y="4044764"/>
            <a:ext cx="610200" cy="276127"/>
          </a:xfrm>
          <a:prstGeom prst="rect">
            <a:avLst/>
          </a:prstGeom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2C0A5B5-A714-41DB-B860-63C418750086}"/>
              </a:ext>
            </a:extLst>
          </p:cNvPr>
          <p:cNvCxnSpPr/>
          <p:nvPr/>
        </p:nvCxnSpPr>
        <p:spPr bwMode="auto">
          <a:xfrm>
            <a:off x="1065293" y="4179346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5009043-0FAB-49C4-8238-BB48A82402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8" y="4118584"/>
            <a:ext cx="332551" cy="147040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7BB9CC-122F-4354-9488-D399AE3FF7CA}"/>
              </a:ext>
            </a:extLst>
          </p:cNvPr>
          <p:cNvCxnSpPr/>
          <p:nvPr/>
        </p:nvCxnSpPr>
        <p:spPr bwMode="auto">
          <a:xfrm>
            <a:off x="1057513" y="4792724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59D359-CB22-4A9E-9ABD-3B80AEBC56F0}"/>
              </a:ext>
            </a:extLst>
          </p:cNvPr>
          <p:cNvCxnSpPr/>
          <p:nvPr/>
        </p:nvCxnSpPr>
        <p:spPr>
          <a:xfrm>
            <a:off x="685566" y="3171825"/>
            <a:ext cx="5500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BE227D5-239A-4A99-8EE0-70716FEF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53" y="3361451"/>
            <a:ext cx="670275" cy="303312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73BF1049-354B-4738-969E-2DC0EF70991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70" y="3445716"/>
            <a:ext cx="365290" cy="161516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C046288-5D53-4075-A632-40D9DD41EF4C}"/>
              </a:ext>
            </a:extLst>
          </p:cNvPr>
          <p:cNvCxnSpPr>
            <a:cxnSpLocks/>
          </p:cNvCxnSpPr>
          <p:nvPr/>
        </p:nvCxnSpPr>
        <p:spPr bwMode="auto">
          <a:xfrm>
            <a:off x="4659997" y="4780168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0637802-5BEC-4505-A35D-6E011D26A923}"/>
              </a:ext>
            </a:extLst>
          </p:cNvPr>
          <p:cNvCxnSpPr>
            <a:cxnSpLocks/>
          </p:cNvCxnSpPr>
          <p:nvPr/>
        </p:nvCxnSpPr>
        <p:spPr bwMode="auto">
          <a:xfrm>
            <a:off x="4623633" y="3527956"/>
            <a:ext cx="299470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Hexagon 163">
            <a:extLst>
              <a:ext uri="{FF2B5EF4-FFF2-40B4-BE49-F238E27FC236}">
                <a16:creationId xmlns:a16="http://schemas.microsoft.com/office/drawing/2014/main" id="{F59A9894-BF33-4D56-8FAA-831FFEB91DA6}"/>
              </a:ext>
            </a:extLst>
          </p:cNvPr>
          <p:cNvSpPr/>
          <p:nvPr/>
        </p:nvSpPr>
        <p:spPr bwMode="auto">
          <a:xfrm>
            <a:off x="1474134" y="5200626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 Validation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3771F682-BE17-452D-BF66-42BD1A084B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5" y="5308607"/>
            <a:ext cx="610200" cy="276127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ECE5E54-9B98-4880-87D8-C9D2C8ABA4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1" y="5358128"/>
            <a:ext cx="399434" cy="176613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FDCF81A-2A9E-4583-B76F-ADF75C059EEB}"/>
              </a:ext>
            </a:extLst>
          </p:cNvPr>
          <p:cNvCxnSpPr/>
          <p:nvPr/>
        </p:nvCxnSpPr>
        <p:spPr bwMode="auto">
          <a:xfrm>
            <a:off x="1098339" y="5421378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1A9C4E-F407-4CB5-BBD3-2D040719A41C}"/>
              </a:ext>
            </a:extLst>
          </p:cNvPr>
          <p:cNvCxnSpPr>
            <a:cxnSpLocks/>
          </p:cNvCxnSpPr>
          <p:nvPr/>
        </p:nvCxnSpPr>
        <p:spPr>
          <a:xfrm>
            <a:off x="3104022" y="4775944"/>
            <a:ext cx="0" cy="86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0477FBF-EFD0-483B-A174-058E07F986FC}"/>
              </a:ext>
            </a:extLst>
          </p:cNvPr>
          <p:cNvSpPr/>
          <p:nvPr/>
        </p:nvSpPr>
        <p:spPr>
          <a:xfrm>
            <a:off x="3400566" y="511823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14D6889-FC12-4936-8461-6F5D17AAC07F}"/>
              </a:ext>
            </a:extLst>
          </p:cNvPr>
          <p:cNvSpPr/>
          <p:nvPr/>
        </p:nvSpPr>
        <p:spPr>
          <a:xfrm>
            <a:off x="3344338" y="440001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A33BC85-8AFA-44B2-AEF7-32E7ABE10327}"/>
              </a:ext>
            </a:extLst>
          </p:cNvPr>
          <p:cNvSpPr/>
          <p:nvPr/>
        </p:nvSpPr>
        <p:spPr>
          <a:xfrm>
            <a:off x="3304824" y="3847800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B8A5DC0-C3B6-4338-9846-60843FC53BD8}"/>
              </a:ext>
            </a:extLst>
          </p:cNvPr>
          <p:cNvSpPr/>
          <p:nvPr/>
        </p:nvSpPr>
        <p:spPr>
          <a:xfrm>
            <a:off x="3228927" y="3255757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641E18A-36F1-434A-8BD6-5142F9F11D5E}"/>
              </a:ext>
            </a:extLst>
          </p:cNvPr>
          <p:cNvSpPr/>
          <p:nvPr/>
        </p:nvSpPr>
        <p:spPr>
          <a:xfrm>
            <a:off x="2666988" y="5116001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4296A26-E815-4559-B22F-311AFBCA7D69}"/>
              </a:ext>
            </a:extLst>
          </p:cNvPr>
          <p:cNvSpPr/>
          <p:nvPr/>
        </p:nvSpPr>
        <p:spPr>
          <a:xfrm>
            <a:off x="2648791" y="4476097"/>
            <a:ext cx="445085" cy="2571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3" name="Hexagon 172">
            <a:extLst>
              <a:ext uri="{FF2B5EF4-FFF2-40B4-BE49-F238E27FC236}">
                <a16:creationId xmlns:a16="http://schemas.microsoft.com/office/drawing/2014/main" id="{2416A742-01B7-40DC-8188-EF4E00273AEB}"/>
              </a:ext>
            </a:extLst>
          </p:cNvPr>
          <p:cNvSpPr/>
          <p:nvPr/>
        </p:nvSpPr>
        <p:spPr bwMode="auto">
          <a:xfrm>
            <a:off x="3566012" y="5251431"/>
            <a:ext cx="1117367" cy="443199"/>
          </a:xfrm>
          <a:prstGeom prst="hexagon">
            <a:avLst/>
          </a:prstGeom>
          <a:solidFill>
            <a:srgbClr val="00B0F0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62560" tIns="81280" rIns="162560" bIns="81280" numCol="1" rtlCol="0" anchor="ctr" anchorCtr="0" compatLnSpc="1">
            <a:prstTxWarp prst="textNoShape">
              <a:avLst/>
            </a:prstTxWarp>
          </a:bodyPr>
          <a:lstStyle/>
          <a:p>
            <a:pPr algn="ctr" defTabSz="1625519" fontAlgn="base">
              <a:spcBef>
                <a:spcPct val="0"/>
              </a:spcBef>
              <a:spcAft>
                <a:spcPct val="0"/>
              </a:spcAft>
            </a:pPr>
            <a:r>
              <a:rPr lang="en-US" sz="1067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 Process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9FA295A-0F5B-4EFA-AAB3-BF1BFD8AFC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97" y="5302596"/>
            <a:ext cx="610200" cy="276127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B13F6F6F-4D64-4D50-8430-AE199A8496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23" y="5352117"/>
            <a:ext cx="399434" cy="176613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DF0894C-0C9D-494D-84C5-79E4D2BBE33E}"/>
              </a:ext>
            </a:extLst>
          </p:cNvPr>
          <p:cNvCxnSpPr/>
          <p:nvPr/>
        </p:nvCxnSpPr>
        <p:spPr bwMode="auto">
          <a:xfrm>
            <a:off x="4676620" y="5421378"/>
            <a:ext cx="413667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1234A60F-FD45-4EC9-9ABF-D6BCD6178A72}"/>
              </a:ext>
            </a:extLst>
          </p:cNvPr>
          <p:cNvSpPr/>
          <p:nvPr/>
        </p:nvSpPr>
        <p:spPr>
          <a:xfrm>
            <a:off x="2637350" y="3872145"/>
            <a:ext cx="519626" cy="225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DBA873D-38F6-4523-ACCB-833E36637810}"/>
              </a:ext>
            </a:extLst>
          </p:cNvPr>
          <p:cNvSpPr/>
          <p:nvPr/>
        </p:nvSpPr>
        <p:spPr>
          <a:xfrm>
            <a:off x="2591372" y="327577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80A5AB-E262-4FA7-BCA6-0C627055AB53}"/>
              </a:ext>
            </a:extLst>
          </p:cNvPr>
          <p:cNvCxnSpPr/>
          <p:nvPr/>
        </p:nvCxnSpPr>
        <p:spPr bwMode="auto">
          <a:xfrm>
            <a:off x="2603730" y="5440428"/>
            <a:ext cx="922756" cy="0"/>
          </a:xfrm>
          <a:prstGeom prst="straightConnector1">
            <a:avLst/>
          </a:prstGeom>
          <a:solidFill>
            <a:schemeClr val="folHlink"/>
          </a:solidFill>
          <a:ln w="6350" cap="flat" cmpd="sng" algn="ctr">
            <a:solidFill>
              <a:srgbClr val="003366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47930A33-48BA-4425-A73D-78601CA20C97}"/>
              </a:ext>
            </a:extLst>
          </p:cNvPr>
          <p:cNvSpPr/>
          <p:nvPr/>
        </p:nvSpPr>
        <p:spPr>
          <a:xfrm>
            <a:off x="4854054" y="798542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E013A75-9EEB-4EB9-A163-7EF8A1666307}"/>
              </a:ext>
            </a:extLst>
          </p:cNvPr>
          <p:cNvSpPr/>
          <p:nvPr/>
        </p:nvSpPr>
        <p:spPr>
          <a:xfrm>
            <a:off x="4854054" y="1523375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3E4ECAA-5AAF-4912-AA99-8F778C53A001}"/>
              </a:ext>
            </a:extLst>
          </p:cNvPr>
          <p:cNvSpPr/>
          <p:nvPr/>
        </p:nvSpPr>
        <p:spPr>
          <a:xfrm>
            <a:off x="4028605" y="2721489"/>
            <a:ext cx="236233" cy="152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975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54A291-6305-49F5-B3AA-654C2E3C1621}"/>
              </a:ext>
            </a:extLst>
          </p:cNvPr>
          <p:cNvSpPr/>
          <p:nvPr/>
        </p:nvSpPr>
        <p:spPr bwMode="auto">
          <a:xfrm>
            <a:off x="854547" y="1490233"/>
            <a:ext cx="5490665" cy="783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8AA1C-8071-4FF6-9402-C6682720C654}"/>
              </a:ext>
            </a:extLst>
          </p:cNvPr>
          <p:cNvSpPr txBox="1"/>
          <p:nvPr/>
        </p:nvSpPr>
        <p:spPr>
          <a:xfrm>
            <a:off x="1086590" y="1578987"/>
            <a:ext cx="109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API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0F12-F434-4682-BFEA-974371E5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62" y="1566462"/>
            <a:ext cx="518016" cy="5358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7DF84-58BE-413E-8642-A14F98F377C7}"/>
              </a:ext>
            </a:extLst>
          </p:cNvPr>
          <p:cNvCxnSpPr>
            <a:cxnSpLocks/>
          </p:cNvCxnSpPr>
          <p:nvPr/>
        </p:nvCxnSpPr>
        <p:spPr bwMode="auto">
          <a:xfrm>
            <a:off x="3561626" y="2255312"/>
            <a:ext cx="0" cy="282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10E6AF-3CA3-4DCE-A10F-ABD64531A191}"/>
              </a:ext>
            </a:extLst>
          </p:cNvPr>
          <p:cNvSpPr/>
          <p:nvPr/>
        </p:nvSpPr>
        <p:spPr bwMode="auto">
          <a:xfrm>
            <a:off x="285703" y="1284355"/>
            <a:ext cx="6684931" cy="5212138"/>
          </a:xfrm>
          <a:prstGeom prst="roundRect">
            <a:avLst/>
          </a:prstGeom>
          <a:noFill/>
          <a:ln w="254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462E7-8AB9-437F-8959-36A0B9AA7112}"/>
              </a:ext>
            </a:extLst>
          </p:cNvPr>
          <p:cNvSpPr txBox="1"/>
          <p:nvPr/>
        </p:nvSpPr>
        <p:spPr>
          <a:xfrm>
            <a:off x="2059806" y="1952313"/>
            <a:ext cx="173487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File Upload API</a:t>
            </a:r>
          </a:p>
        </p:txBody>
      </p:sp>
      <p:sp>
        <p:nvSpPr>
          <p:cNvPr id="11" name="Rectangle: Rounded Corners 302">
            <a:extLst>
              <a:ext uri="{FF2B5EF4-FFF2-40B4-BE49-F238E27FC236}">
                <a16:creationId xmlns:a16="http://schemas.microsoft.com/office/drawing/2014/main" id="{043A3EAE-29BB-4DF3-A6A2-C36AFD9044B1}"/>
              </a:ext>
            </a:extLst>
          </p:cNvPr>
          <p:cNvSpPr/>
          <p:nvPr/>
        </p:nvSpPr>
        <p:spPr>
          <a:xfrm>
            <a:off x="261649" y="706397"/>
            <a:ext cx="6684931" cy="381184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820" tIns="87412" rIns="174820" bIns="87412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8E0B6233-D09C-4DC4-8A1F-BF48064A10F1}"/>
              </a:ext>
            </a:extLst>
          </p:cNvPr>
          <p:cNvSpPr/>
          <p:nvPr/>
        </p:nvSpPr>
        <p:spPr>
          <a:xfrm>
            <a:off x="1417214" y="721209"/>
            <a:ext cx="4223077" cy="32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0537" tIns="80268" rIns="160537" bIns="80268" numCol="1" rtlCol="0" anchor="ctr" anchorCtr="0" compatLnSpc="1">
            <a:prstTxWarp prst="textNoShape">
              <a:avLst/>
            </a:prstTxWarp>
          </a:bodyPr>
          <a:lstStyle/>
          <a:p>
            <a:pPr algn="ctr" defTabSz="1831061" fontAlgn="base">
              <a:spcBef>
                <a:spcPct val="40000"/>
              </a:spcBef>
              <a:spcAft>
                <a:spcPct val="40000"/>
              </a:spcAft>
            </a:pPr>
            <a:r>
              <a:rPr lang="en-GB" sz="1333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UI Angular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FFDAD2-11E2-42B6-9651-F2CDA013F1E8}"/>
              </a:ext>
            </a:extLst>
          </p:cNvPr>
          <p:cNvCxnSpPr/>
          <p:nvPr/>
        </p:nvCxnSpPr>
        <p:spPr bwMode="auto">
          <a:xfrm flipH="1">
            <a:off x="3455099" y="1099349"/>
            <a:ext cx="4028" cy="42728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030158-8C32-4F3A-AABF-961CE5BCC87B}"/>
              </a:ext>
            </a:extLst>
          </p:cNvPr>
          <p:cNvSpPr/>
          <p:nvPr/>
        </p:nvSpPr>
        <p:spPr bwMode="auto">
          <a:xfrm>
            <a:off x="489098" y="2538153"/>
            <a:ext cx="6177516" cy="3779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7AAC11-31C7-4D14-906C-A85D98BFF45A}"/>
              </a:ext>
            </a:extLst>
          </p:cNvPr>
          <p:cNvCxnSpPr>
            <a:cxnSpLocks/>
          </p:cNvCxnSpPr>
          <p:nvPr/>
        </p:nvCxnSpPr>
        <p:spPr>
          <a:xfrm>
            <a:off x="489098" y="3171825"/>
            <a:ext cx="6177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06282AD-7209-418F-8564-F47AAA4F6ECC}"/>
              </a:ext>
            </a:extLst>
          </p:cNvPr>
          <p:cNvGrpSpPr/>
          <p:nvPr/>
        </p:nvGrpSpPr>
        <p:grpSpPr>
          <a:xfrm>
            <a:off x="1048044" y="2598318"/>
            <a:ext cx="4900132" cy="3565064"/>
            <a:chOff x="577482" y="2550835"/>
            <a:chExt cx="4900132" cy="35650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E07B4E-3C76-4A52-A877-7479CDD5342E}"/>
                </a:ext>
              </a:extLst>
            </p:cNvPr>
            <p:cNvSpPr txBox="1"/>
            <p:nvPr/>
          </p:nvSpPr>
          <p:spPr>
            <a:xfrm>
              <a:off x="650041" y="2610829"/>
              <a:ext cx="1125323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Process</a:t>
              </a:r>
            </a:p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Microservices</a:t>
              </a:r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0B52F769-2E96-41D8-9DAC-33CF9E8D09AA}"/>
                </a:ext>
              </a:extLst>
            </p:cNvPr>
            <p:cNvSpPr/>
            <p:nvPr/>
          </p:nvSpPr>
          <p:spPr bwMode="auto">
            <a:xfrm>
              <a:off x="2317176" y="2591312"/>
              <a:ext cx="1495865" cy="413079"/>
            </a:xfrm>
            <a:prstGeom prst="snip1Rect">
              <a:avLst>
                <a:gd name="adj" fmla="val 7281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File Upload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Services</a:t>
              </a:r>
              <a:endParaRPr lang="en-IN" sz="2133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1B2DDFF8-5136-4D08-99FA-9DF5FC987788}"/>
                </a:ext>
              </a:extLst>
            </p:cNvPr>
            <p:cNvSpPr/>
            <p:nvPr/>
          </p:nvSpPr>
          <p:spPr bwMode="auto">
            <a:xfrm>
              <a:off x="2271649" y="2550835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9B411394-EE4E-45F9-B68B-F0849DDBDBF1}"/>
                </a:ext>
              </a:extLst>
            </p:cNvPr>
            <p:cNvSpPr/>
            <p:nvPr/>
          </p:nvSpPr>
          <p:spPr bwMode="auto">
            <a:xfrm>
              <a:off x="1474134" y="3920692"/>
              <a:ext cx="1202989" cy="472537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Notification Service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DDEA597-A162-4A58-8144-0DC2D55D9E70}"/>
                </a:ext>
              </a:extLst>
            </p:cNvPr>
            <p:cNvSpPr/>
            <p:nvPr/>
          </p:nvSpPr>
          <p:spPr bwMode="auto">
            <a:xfrm>
              <a:off x="1467573" y="4536628"/>
              <a:ext cx="1199415" cy="478632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Audit Log Service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9556D6F5-9350-49B2-88A9-8CAC666A9B08}"/>
                </a:ext>
              </a:extLst>
            </p:cNvPr>
            <p:cNvSpPr/>
            <p:nvPr/>
          </p:nvSpPr>
          <p:spPr bwMode="auto">
            <a:xfrm>
              <a:off x="3533564" y="3316436"/>
              <a:ext cx="1135127" cy="464595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Business</a:t>
              </a:r>
            </a:p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Rule Service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F42017C5-786D-4EBD-BFA9-97A89160BDF3}"/>
                </a:ext>
              </a:extLst>
            </p:cNvPr>
            <p:cNvSpPr/>
            <p:nvPr/>
          </p:nvSpPr>
          <p:spPr bwMode="auto">
            <a:xfrm>
              <a:off x="1467573" y="3307150"/>
              <a:ext cx="1138424" cy="483168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Remedy Service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CB90A85-D48C-4BD7-A7A6-437B678EC3A2}"/>
                </a:ext>
              </a:extLst>
            </p:cNvPr>
            <p:cNvSpPr/>
            <p:nvPr/>
          </p:nvSpPr>
          <p:spPr bwMode="auto">
            <a:xfrm>
              <a:off x="3528753" y="3933349"/>
              <a:ext cx="1131244" cy="447223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Split Service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2BCAA3-AD37-4E92-8ED9-E035303C3C0D}"/>
                </a:ext>
              </a:extLst>
            </p:cNvPr>
            <p:cNvSpPr/>
            <p:nvPr/>
          </p:nvSpPr>
          <p:spPr bwMode="auto">
            <a:xfrm>
              <a:off x="3559253" y="4554346"/>
              <a:ext cx="1117367" cy="443199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Work List Service</a:t>
              </a:r>
            </a:p>
          </p:txBody>
        </p:sp>
        <p:sp>
          <p:nvSpPr>
            <p:cNvPr id="24" name="Half Frame 23">
              <a:extLst>
                <a:ext uri="{FF2B5EF4-FFF2-40B4-BE49-F238E27FC236}">
                  <a16:creationId xmlns:a16="http://schemas.microsoft.com/office/drawing/2014/main" id="{5583C851-548E-4F09-8DA4-613A011D8FEB}"/>
                </a:ext>
              </a:extLst>
            </p:cNvPr>
            <p:cNvSpPr/>
            <p:nvPr/>
          </p:nvSpPr>
          <p:spPr bwMode="auto">
            <a:xfrm rot="10800000">
              <a:off x="3502142" y="2573506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6F8EB6-3289-402C-A940-AA02EC9170D1}"/>
                </a:ext>
              </a:extLst>
            </p:cNvPr>
            <p:cNvCxnSpPr/>
            <p:nvPr/>
          </p:nvCxnSpPr>
          <p:spPr bwMode="auto">
            <a:xfrm flipH="1">
              <a:off x="3104022" y="3004390"/>
              <a:ext cx="1" cy="1771555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EFB2541-E549-4D46-AF15-0D13D74CF03C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>
              <a:off x="2605997" y="354873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4C192F-923D-4312-9214-288BCAAE514F}"/>
                </a:ext>
              </a:extLst>
            </p:cNvPr>
            <p:cNvCxnSpPr/>
            <p:nvPr/>
          </p:nvCxnSpPr>
          <p:spPr bwMode="auto">
            <a:xfrm>
              <a:off x="2636497" y="4156959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9E5034-AB32-4C2B-8B92-521C86B10049}"/>
                </a:ext>
              </a:extLst>
            </p:cNvPr>
            <p:cNvCxnSpPr/>
            <p:nvPr/>
          </p:nvCxnSpPr>
          <p:spPr bwMode="auto">
            <a:xfrm>
              <a:off x="2677124" y="477594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9E6BC2-2AA7-46F4-8EAB-3302A76EF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2" y="3393374"/>
              <a:ext cx="610200" cy="27612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BA8125-776E-42FF-9DF7-F255A5B427C3}"/>
                </a:ext>
              </a:extLst>
            </p:cNvPr>
            <p:cNvCxnSpPr/>
            <p:nvPr/>
          </p:nvCxnSpPr>
          <p:spPr bwMode="auto">
            <a:xfrm>
              <a:off x="1057514" y="352795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20F7713-D766-4E73-8889-59F2DC3A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685084"/>
              <a:ext cx="610200" cy="27612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259AA7D-D718-482A-A429-59049172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420" y="4637880"/>
              <a:ext cx="610200" cy="2761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769ADB6-6847-4D00-A3D0-A86EF3DE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21" y="2648638"/>
              <a:ext cx="610200" cy="276127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7EBAB31-BCB2-48C7-B1F5-160C3AF7A801}"/>
                </a:ext>
              </a:extLst>
            </p:cNvPr>
            <p:cNvCxnSpPr/>
            <p:nvPr/>
          </p:nvCxnSpPr>
          <p:spPr bwMode="auto">
            <a:xfrm>
              <a:off x="1857982" y="2777112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D0AFD21-C341-4083-9DB4-9E5F4F37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836" y="4709437"/>
              <a:ext cx="332551" cy="14704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7E4F23-A02E-4C79-B84E-55515999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7" y="4764178"/>
              <a:ext cx="332551" cy="14704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D3E930-9A8D-4652-B916-077FFEF07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09" y="3467194"/>
              <a:ext cx="332551" cy="14704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5AD028-59BB-43D2-8191-F08DEBF8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84" y="2714007"/>
              <a:ext cx="332551" cy="147040"/>
            </a:xfrm>
            <a:prstGeom prst="rect">
              <a:avLst/>
            </a:prstGeom>
          </p:spPr>
        </p:pic>
        <p:sp>
          <p:nvSpPr>
            <p:cNvPr id="40" name="Flowchart: Multidocument 39">
              <a:extLst>
                <a:ext uri="{FF2B5EF4-FFF2-40B4-BE49-F238E27FC236}">
                  <a16:creationId xmlns:a16="http://schemas.microsoft.com/office/drawing/2014/main" id="{A2367566-F366-4374-8A5E-9CE81F4B4297}"/>
                </a:ext>
              </a:extLst>
            </p:cNvPr>
            <p:cNvSpPr/>
            <p:nvPr/>
          </p:nvSpPr>
          <p:spPr>
            <a:xfrm>
              <a:off x="4977562" y="4084446"/>
              <a:ext cx="236233" cy="132603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BC7A44-A42D-400D-9C62-E81235E443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9997" y="4160665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3DA9FC0-0842-4E57-9B62-E3E137E0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044764"/>
              <a:ext cx="610200" cy="276127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A5FC28-366F-4A32-8152-1E9278944FFC}"/>
                </a:ext>
              </a:extLst>
            </p:cNvPr>
            <p:cNvCxnSpPr/>
            <p:nvPr/>
          </p:nvCxnSpPr>
          <p:spPr bwMode="auto">
            <a:xfrm>
              <a:off x="1065293" y="417934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A8F3C17-BE6A-4A9D-BDF1-A4896E40F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88" y="4118584"/>
              <a:ext cx="332551" cy="147040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952B7E-8939-493B-8909-BB90C423D1D1}"/>
                </a:ext>
              </a:extLst>
            </p:cNvPr>
            <p:cNvCxnSpPr/>
            <p:nvPr/>
          </p:nvCxnSpPr>
          <p:spPr bwMode="auto">
            <a:xfrm>
              <a:off x="1057513" y="4792724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1DE7B6A-72E4-4ACE-AC4D-8AEAD511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953" y="3361451"/>
              <a:ext cx="670275" cy="30331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02AED59-A53A-4604-8862-414EAF8A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370" y="3445716"/>
              <a:ext cx="365290" cy="16151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0D6C503-7EAA-4550-B4E1-4DC6B42C9E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9997" y="4780168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EF51B2-CE3B-4CED-9CA0-17BD926B78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3633" y="3527956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3DE4FD07-91EE-42B6-93F4-A75B2EA70223}"/>
                </a:ext>
              </a:extLst>
            </p:cNvPr>
            <p:cNvSpPr/>
            <p:nvPr/>
          </p:nvSpPr>
          <p:spPr bwMode="auto">
            <a:xfrm>
              <a:off x="1548944" y="5703027"/>
              <a:ext cx="1117367" cy="412872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File Process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BAC0287-DFFA-465B-B609-4E3B9F5EC678}"/>
                </a:ext>
              </a:extLst>
            </p:cNvPr>
            <p:cNvGrpSpPr/>
            <p:nvPr/>
          </p:nvGrpSpPr>
          <p:grpSpPr>
            <a:xfrm>
              <a:off x="621087" y="5772632"/>
              <a:ext cx="926694" cy="276127"/>
              <a:chOff x="8299292" y="4104445"/>
              <a:chExt cx="926694" cy="27612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80656DC-9128-44AC-9FBB-45EE6E752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9292" y="4104445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886440B9-3355-46B7-A608-5657BA5A8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885" y="4156903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1F2B35E-DD77-4545-9A02-5BE9190847B1}"/>
                  </a:ext>
                </a:extLst>
              </p:cNvPr>
              <p:cNvCxnSpPr/>
              <p:nvPr/>
            </p:nvCxnSpPr>
            <p:spPr bwMode="auto">
              <a:xfrm>
                <a:off x="8812319" y="4242508"/>
                <a:ext cx="413667" cy="0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17614C-600B-414E-A397-9B4A93261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107" y="4775944"/>
              <a:ext cx="25915" cy="1150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Hexagon 157">
              <a:extLst>
                <a:ext uri="{FF2B5EF4-FFF2-40B4-BE49-F238E27FC236}">
                  <a16:creationId xmlns:a16="http://schemas.microsoft.com/office/drawing/2014/main" id="{78AB1FBD-E239-41E7-B8EF-18A3BDB8C776}"/>
                </a:ext>
              </a:extLst>
            </p:cNvPr>
            <p:cNvSpPr/>
            <p:nvPr/>
          </p:nvSpPr>
          <p:spPr>
            <a:xfrm>
              <a:off x="3581453" y="5114293"/>
              <a:ext cx="1087238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Validation Service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48E12227-61E5-4E3C-9791-29D098901414}"/>
                </a:ext>
              </a:extLst>
            </p:cNvPr>
            <p:cNvGrpSpPr/>
            <p:nvPr/>
          </p:nvGrpSpPr>
          <p:grpSpPr>
            <a:xfrm>
              <a:off x="4659997" y="5210891"/>
              <a:ext cx="817617" cy="276127"/>
              <a:chOff x="12106659" y="3189459"/>
              <a:chExt cx="828038" cy="276127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2634B4E-CCFD-41A0-BD24-B17A64DF1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24497" y="3189459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6BD887D9-72FE-4545-BDE7-EBDF28664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1776" y="3239215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7EB8741E-3205-4D75-BEBA-DE221B57ED82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 bwMode="auto">
              <a:xfrm>
                <a:off x="12106659" y="3327521"/>
                <a:ext cx="345118" cy="1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99B1B0B-A25E-47A3-87CB-FECAB4FE534A}"/>
                </a:ext>
              </a:extLst>
            </p:cNvPr>
            <p:cNvCxnSpPr/>
            <p:nvPr/>
          </p:nvCxnSpPr>
          <p:spPr bwMode="auto">
            <a:xfrm>
              <a:off x="2658697" y="5317541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9714229C-2830-40AF-8E3B-1F6E83289627}"/>
                </a:ext>
              </a:extLst>
            </p:cNvPr>
            <p:cNvSpPr/>
            <p:nvPr/>
          </p:nvSpPr>
          <p:spPr>
            <a:xfrm>
              <a:off x="1445549" y="5152429"/>
              <a:ext cx="1213147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Escape Valve</a:t>
              </a:r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1D4DCAC-B401-4F97-9D59-4D1DA5A6FE72}"/>
                </a:ext>
              </a:extLst>
            </p:cNvPr>
            <p:cNvGrpSpPr/>
            <p:nvPr/>
          </p:nvGrpSpPr>
          <p:grpSpPr>
            <a:xfrm>
              <a:off x="616028" y="5229703"/>
              <a:ext cx="829521" cy="276127"/>
              <a:chOff x="8299292" y="4104445"/>
              <a:chExt cx="829521" cy="276127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AA861740-6B16-43E6-8C15-BED2B538A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9292" y="4104445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032EB297-8CB3-44D8-91E2-150EAD3FA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885" y="4156903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FD3783F-FF5D-4A9B-A270-B12AB73348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12319" y="4239301"/>
                <a:ext cx="316494" cy="0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8" name="Hexagon 187">
              <a:extLst>
                <a:ext uri="{FF2B5EF4-FFF2-40B4-BE49-F238E27FC236}">
                  <a16:creationId xmlns:a16="http://schemas.microsoft.com/office/drawing/2014/main" id="{A91CEA4A-DBF2-4B81-AD46-DC0C1B98E142}"/>
                </a:ext>
              </a:extLst>
            </p:cNvPr>
            <p:cNvSpPr/>
            <p:nvPr/>
          </p:nvSpPr>
          <p:spPr>
            <a:xfrm>
              <a:off x="3628168" y="5672701"/>
              <a:ext cx="1087238" cy="443198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Add files to shared folder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C34621C-95C6-4440-BA91-3CAC2691DE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1281" y="5889557"/>
              <a:ext cx="340775" cy="1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18F27447-007D-4489-BBA7-36AD9FB73876}"/>
                </a:ext>
              </a:extLst>
            </p:cNvPr>
            <p:cNvCxnSpPr/>
            <p:nvPr/>
          </p:nvCxnSpPr>
          <p:spPr bwMode="auto">
            <a:xfrm>
              <a:off x="2677123" y="5926261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228ED40F-66B8-40F1-8996-8AB7CFDBAAFA}"/>
              </a:ext>
            </a:extLst>
          </p:cNvPr>
          <p:cNvSpPr txBox="1"/>
          <p:nvPr/>
        </p:nvSpPr>
        <p:spPr>
          <a:xfrm>
            <a:off x="406508" y="31897"/>
            <a:ext cx="39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File Upload Service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720E431-538A-4313-AB68-6534B04E8F78}"/>
              </a:ext>
            </a:extLst>
          </p:cNvPr>
          <p:cNvSpPr txBox="1"/>
          <p:nvPr/>
        </p:nvSpPr>
        <p:spPr>
          <a:xfrm>
            <a:off x="7218692" y="309295"/>
            <a:ext cx="4632388" cy="680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4108">
              <a:spcBef>
                <a:spcPct val="40000"/>
              </a:spcBef>
              <a:spcAft>
                <a:spcPct val="40000"/>
              </a:spcAft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Flow execution steps: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User Selects option file upload from UI which calls file upload API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 Upload API calls File Upload services 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 Upload services retrieve configuration details and orchestrate system services calls in sequence configured for this use case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Split service breaks down input file into equal sized parts and as per transaction.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Validation service checks for duplicate and null values in data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Business rules are performed on the data in the files and if any failure happens it will be logged and notified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Notification service will be invoked to send notification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 Audit log service performs logging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Raise remedy ticket for each file upload &amp; get remedy ID.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worklist entry for every file upload.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Escape Valve is present so user can use at any point he feels he cannot proceed further.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 process writes data to automation database.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Files are then uploaded to shared folder</a:t>
            </a:r>
          </a:p>
          <a:p>
            <a:endParaRPr lang="en-IN" sz="1330" dirty="0"/>
          </a:p>
          <a:p>
            <a:endParaRPr lang="en-IN" sz="1330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FBA3E83-ADE7-4DDD-99BA-7FA6E9CB1396}"/>
              </a:ext>
            </a:extLst>
          </p:cNvPr>
          <p:cNvSpPr/>
          <p:nvPr/>
        </p:nvSpPr>
        <p:spPr>
          <a:xfrm>
            <a:off x="5183655" y="775923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06DF228-B30B-455F-949F-2F5C4DD1904B}"/>
              </a:ext>
            </a:extLst>
          </p:cNvPr>
          <p:cNvSpPr/>
          <p:nvPr/>
        </p:nvSpPr>
        <p:spPr>
          <a:xfrm>
            <a:off x="5227268" y="1759298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86E3724-0F4D-4C87-B774-C25331575D36}"/>
              </a:ext>
            </a:extLst>
          </p:cNvPr>
          <p:cNvSpPr/>
          <p:nvPr/>
        </p:nvSpPr>
        <p:spPr>
          <a:xfrm>
            <a:off x="5027611" y="2751748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AD27791-C489-4737-A04E-345757E71A67}"/>
              </a:ext>
            </a:extLst>
          </p:cNvPr>
          <p:cNvSpPr/>
          <p:nvPr/>
        </p:nvSpPr>
        <p:spPr>
          <a:xfrm>
            <a:off x="5996416" y="4086722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05" name="Flowchart: Multidocument 204">
            <a:extLst>
              <a:ext uri="{FF2B5EF4-FFF2-40B4-BE49-F238E27FC236}">
                <a16:creationId xmlns:a16="http://schemas.microsoft.com/office/drawing/2014/main" id="{70CA50C5-E5DF-436A-B6B4-FD07D7DA3969}"/>
              </a:ext>
            </a:extLst>
          </p:cNvPr>
          <p:cNvSpPr/>
          <p:nvPr/>
        </p:nvSpPr>
        <p:spPr>
          <a:xfrm>
            <a:off x="5528177" y="5859927"/>
            <a:ext cx="236233" cy="132603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6896432-B25D-44BD-A835-EAB577D55979}"/>
              </a:ext>
            </a:extLst>
          </p:cNvPr>
          <p:cNvSpPr/>
          <p:nvPr/>
        </p:nvSpPr>
        <p:spPr>
          <a:xfrm>
            <a:off x="6002156" y="5260703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5D5B415-3F28-4B83-85D6-05D04EA35A28}"/>
              </a:ext>
            </a:extLst>
          </p:cNvPr>
          <p:cNvSpPr/>
          <p:nvPr/>
        </p:nvSpPr>
        <p:spPr>
          <a:xfrm>
            <a:off x="5996416" y="3430675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7C0A5EFC-C096-4A8E-B385-9056ACD5B8B3}"/>
              </a:ext>
            </a:extLst>
          </p:cNvPr>
          <p:cNvSpPr/>
          <p:nvPr/>
        </p:nvSpPr>
        <p:spPr>
          <a:xfrm>
            <a:off x="811774" y="4114809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34B5D81-F5BB-469A-8FBD-912F5C6EB084}"/>
              </a:ext>
            </a:extLst>
          </p:cNvPr>
          <p:cNvSpPr/>
          <p:nvPr/>
        </p:nvSpPr>
        <p:spPr>
          <a:xfrm>
            <a:off x="823248" y="4769440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56E4886-F78B-4780-AA11-32426EEEA6DD}"/>
              </a:ext>
            </a:extLst>
          </p:cNvPr>
          <p:cNvSpPr/>
          <p:nvPr/>
        </p:nvSpPr>
        <p:spPr>
          <a:xfrm>
            <a:off x="829858" y="3476561"/>
            <a:ext cx="223284" cy="224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387EB31-09BE-496D-854D-4B664FE177FB}"/>
              </a:ext>
            </a:extLst>
          </p:cNvPr>
          <p:cNvSpPr/>
          <p:nvPr/>
        </p:nvSpPr>
        <p:spPr>
          <a:xfrm>
            <a:off x="5925511" y="4709166"/>
            <a:ext cx="457852" cy="1947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7A0B9E0-6715-4C8B-935A-B530D82231D7}"/>
              </a:ext>
            </a:extLst>
          </p:cNvPr>
          <p:cNvSpPr/>
          <p:nvPr/>
        </p:nvSpPr>
        <p:spPr>
          <a:xfrm>
            <a:off x="694490" y="5308130"/>
            <a:ext cx="457852" cy="1947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E3BD01B-EFE5-4019-A490-B90F5EE01425}"/>
              </a:ext>
            </a:extLst>
          </p:cNvPr>
          <p:cNvSpPr/>
          <p:nvPr/>
        </p:nvSpPr>
        <p:spPr>
          <a:xfrm>
            <a:off x="674182" y="5838611"/>
            <a:ext cx="457852" cy="1947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C17C1D5-DFD5-4004-A09B-209050201BDB}"/>
              </a:ext>
            </a:extLst>
          </p:cNvPr>
          <p:cNvSpPr/>
          <p:nvPr/>
        </p:nvSpPr>
        <p:spPr>
          <a:xfrm>
            <a:off x="5929274" y="5791518"/>
            <a:ext cx="457852" cy="1947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4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EF2B2-4D6C-4DF0-A7EC-A5F651732E6C}"/>
              </a:ext>
            </a:extLst>
          </p:cNvPr>
          <p:cNvSpPr/>
          <p:nvPr/>
        </p:nvSpPr>
        <p:spPr bwMode="auto">
          <a:xfrm>
            <a:off x="854547" y="1490233"/>
            <a:ext cx="5490665" cy="7831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8008E-24D4-404B-B788-BD98C0B39582}"/>
              </a:ext>
            </a:extLst>
          </p:cNvPr>
          <p:cNvSpPr txBox="1"/>
          <p:nvPr/>
        </p:nvSpPr>
        <p:spPr>
          <a:xfrm>
            <a:off x="1086590" y="1578987"/>
            <a:ext cx="109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API Gateway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02E01-8D90-4216-A194-CF8BF12B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62" y="1566462"/>
            <a:ext cx="518016" cy="5358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1BC038-6849-41F8-9C89-3340E669529A}"/>
              </a:ext>
            </a:extLst>
          </p:cNvPr>
          <p:cNvCxnSpPr>
            <a:cxnSpLocks/>
          </p:cNvCxnSpPr>
          <p:nvPr/>
        </p:nvCxnSpPr>
        <p:spPr bwMode="auto">
          <a:xfrm>
            <a:off x="3561626" y="2255312"/>
            <a:ext cx="0" cy="28284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F2726A-ED18-4BAC-ADB4-FEDB4F73F73F}"/>
              </a:ext>
            </a:extLst>
          </p:cNvPr>
          <p:cNvSpPr/>
          <p:nvPr/>
        </p:nvSpPr>
        <p:spPr bwMode="auto">
          <a:xfrm>
            <a:off x="285703" y="1284355"/>
            <a:ext cx="6684931" cy="5212138"/>
          </a:xfrm>
          <a:prstGeom prst="roundRect">
            <a:avLst/>
          </a:prstGeom>
          <a:noFill/>
          <a:ln w="254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IN" sz="1867" dirty="0">
              <a:latin typeface="Arial" pitchFamily="34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C6A27-F401-4944-AC54-4A6293985D0C}"/>
              </a:ext>
            </a:extLst>
          </p:cNvPr>
          <p:cNvSpPr txBox="1"/>
          <p:nvPr/>
        </p:nvSpPr>
        <p:spPr>
          <a:xfrm>
            <a:off x="2059806" y="1952313"/>
            <a:ext cx="173487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Smart Form API</a:t>
            </a:r>
          </a:p>
        </p:txBody>
      </p:sp>
      <p:sp>
        <p:nvSpPr>
          <p:cNvPr id="11" name="Rectangle: Rounded Corners 302">
            <a:extLst>
              <a:ext uri="{FF2B5EF4-FFF2-40B4-BE49-F238E27FC236}">
                <a16:creationId xmlns:a16="http://schemas.microsoft.com/office/drawing/2014/main" id="{EDF3A8C3-0580-4078-B793-F2EC1B6ADF68}"/>
              </a:ext>
            </a:extLst>
          </p:cNvPr>
          <p:cNvSpPr/>
          <p:nvPr/>
        </p:nvSpPr>
        <p:spPr>
          <a:xfrm>
            <a:off x="261649" y="706397"/>
            <a:ext cx="6684931" cy="381184"/>
          </a:xfrm>
          <a:prstGeom prst="roundRec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74820" tIns="87412" rIns="174820" bIns="87412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333" b="1" dirty="0">
              <a:solidFill>
                <a:srgbClr val="005C87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25FCEFD4-28F5-4762-88C3-153F12B0068B}"/>
              </a:ext>
            </a:extLst>
          </p:cNvPr>
          <p:cNvSpPr/>
          <p:nvPr/>
        </p:nvSpPr>
        <p:spPr>
          <a:xfrm>
            <a:off x="1417214" y="721209"/>
            <a:ext cx="4223077" cy="323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0537" tIns="80268" rIns="160537" bIns="80268" numCol="1" rtlCol="0" anchor="ctr" anchorCtr="0" compatLnSpc="1">
            <a:prstTxWarp prst="textNoShape">
              <a:avLst/>
            </a:prstTxWarp>
          </a:bodyPr>
          <a:lstStyle/>
          <a:p>
            <a:pPr algn="ctr" defTabSz="1831061" fontAlgn="base">
              <a:spcBef>
                <a:spcPct val="40000"/>
              </a:spcBef>
              <a:spcAft>
                <a:spcPct val="40000"/>
              </a:spcAft>
            </a:pPr>
            <a:r>
              <a:rPr lang="en-GB" sz="1333" b="1" dirty="0">
                <a:solidFill>
                  <a:schemeClr val="accent5">
                    <a:lumMod val="50000"/>
                  </a:schemeClr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UI Angular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5A70B-1266-4034-810E-D2BD627CB3ED}"/>
              </a:ext>
            </a:extLst>
          </p:cNvPr>
          <p:cNvCxnSpPr/>
          <p:nvPr/>
        </p:nvCxnSpPr>
        <p:spPr bwMode="auto">
          <a:xfrm flipH="1">
            <a:off x="3455099" y="1099349"/>
            <a:ext cx="4028" cy="427281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8E9D8E-90CF-4829-A609-B9C84C85BB08}"/>
              </a:ext>
            </a:extLst>
          </p:cNvPr>
          <p:cNvSpPr/>
          <p:nvPr/>
        </p:nvSpPr>
        <p:spPr bwMode="auto">
          <a:xfrm>
            <a:off x="629745" y="2600033"/>
            <a:ext cx="6068763" cy="3779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872C1C-A0A0-434E-80D2-818C08FB838C}"/>
              </a:ext>
            </a:extLst>
          </p:cNvPr>
          <p:cNvCxnSpPr>
            <a:cxnSpLocks/>
          </p:cNvCxnSpPr>
          <p:nvPr/>
        </p:nvCxnSpPr>
        <p:spPr>
          <a:xfrm>
            <a:off x="629745" y="3224988"/>
            <a:ext cx="60687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29129-04B0-4776-9853-F952C3766C59}"/>
              </a:ext>
            </a:extLst>
          </p:cNvPr>
          <p:cNvGrpSpPr/>
          <p:nvPr/>
        </p:nvGrpSpPr>
        <p:grpSpPr>
          <a:xfrm>
            <a:off x="1224486" y="2659203"/>
            <a:ext cx="4900132" cy="3597489"/>
            <a:chOff x="577482" y="2550835"/>
            <a:chExt cx="4900132" cy="35974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1AF443-6631-46DC-9BB3-FAA3920537CA}"/>
                </a:ext>
              </a:extLst>
            </p:cNvPr>
            <p:cNvSpPr txBox="1"/>
            <p:nvPr/>
          </p:nvSpPr>
          <p:spPr>
            <a:xfrm>
              <a:off x="650041" y="2610829"/>
              <a:ext cx="1125323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Process</a:t>
              </a:r>
            </a:p>
            <a:p>
              <a:r>
                <a:rPr lang="en-US" sz="1067" b="1" dirty="0">
                  <a:solidFill>
                    <a:srgbClr val="1F1F1F"/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Microservices</a:t>
              </a: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796DBEAF-52FC-4068-8E00-2AB404767274}"/>
                </a:ext>
              </a:extLst>
            </p:cNvPr>
            <p:cNvSpPr/>
            <p:nvPr/>
          </p:nvSpPr>
          <p:spPr bwMode="auto">
            <a:xfrm>
              <a:off x="2317176" y="2591312"/>
              <a:ext cx="1495865" cy="413079"/>
            </a:xfrm>
            <a:prstGeom prst="snip1Rect">
              <a:avLst>
                <a:gd name="adj" fmla="val 7281"/>
              </a:avLst>
            </a:prstGeom>
            <a:solidFill>
              <a:schemeClr val="tx2">
                <a:lumMod val="20000"/>
                <a:lumOff val="80000"/>
              </a:schemeClr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Smart Form</a:t>
              </a: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IN" sz="1067" b="1" dirty="0">
                  <a:solidFill>
                    <a:schemeClr val="accent1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Services</a:t>
              </a:r>
              <a:endParaRPr lang="en-IN" sz="2133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BB15CABE-A53C-4CA0-8334-2B1F1EBBA342}"/>
                </a:ext>
              </a:extLst>
            </p:cNvPr>
            <p:cNvSpPr/>
            <p:nvPr/>
          </p:nvSpPr>
          <p:spPr bwMode="auto">
            <a:xfrm>
              <a:off x="2271649" y="2550835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51C575E-8F99-4919-9FA7-700AF4D6D5A7}"/>
                </a:ext>
              </a:extLst>
            </p:cNvPr>
            <p:cNvSpPr/>
            <p:nvPr/>
          </p:nvSpPr>
          <p:spPr bwMode="auto">
            <a:xfrm>
              <a:off x="1474134" y="3920692"/>
              <a:ext cx="1202989" cy="472537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Notification Service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A17CA3E-39B5-4854-8CFA-DAD4707C6753}"/>
                </a:ext>
              </a:extLst>
            </p:cNvPr>
            <p:cNvSpPr/>
            <p:nvPr/>
          </p:nvSpPr>
          <p:spPr bwMode="auto">
            <a:xfrm>
              <a:off x="1467573" y="4536628"/>
              <a:ext cx="1199415" cy="478632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Audit Log Service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7557B88C-10CA-4A09-B79A-22859A2F2E4A}"/>
                </a:ext>
              </a:extLst>
            </p:cNvPr>
            <p:cNvSpPr/>
            <p:nvPr/>
          </p:nvSpPr>
          <p:spPr bwMode="auto">
            <a:xfrm>
              <a:off x="3533564" y="3316436"/>
              <a:ext cx="1135127" cy="464595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Business</a:t>
              </a:r>
            </a:p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Rule Service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D6099F9-6C86-4597-B80C-AF4125A52EAD}"/>
                </a:ext>
              </a:extLst>
            </p:cNvPr>
            <p:cNvSpPr/>
            <p:nvPr/>
          </p:nvSpPr>
          <p:spPr bwMode="auto">
            <a:xfrm>
              <a:off x="1467573" y="3307150"/>
              <a:ext cx="1138424" cy="483168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Remedy Service</a:t>
              </a:r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2E849886-EDC6-4C09-B980-7A52D5E4C54C}"/>
                </a:ext>
              </a:extLst>
            </p:cNvPr>
            <p:cNvSpPr/>
            <p:nvPr/>
          </p:nvSpPr>
          <p:spPr bwMode="auto">
            <a:xfrm>
              <a:off x="3559253" y="3938368"/>
              <a:ext cx="1117367" cy="443199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Work List Service</a:t>
              </a:r>
            </a:p>
          </p:txBody>
        </p:sp>
        <p:sp>
          <p:nvSpPr>
            <p:cNvPr id="26" name="Half Frame 25">
              <a:extLst>
                <a:ext uri="{FF2B5EF4-FFF2-40B4-BE49-F238E27FC236}">
                  <a16:creationId xmlns:a16="http://schemas.microsoft.com/office/drawing/2014/main" id="{BEDB9001-972C-4E56-A797-99C9DCCEBA23}"/>
                </a:ext>
              </a:extLst>
            </p:cNvPr>
            <p:cNvSpPr/>
            <p:nvPr/>
          </p:nvSpPr>
          <p:spPr bwMode="auto">
            <a:xfrm rot="10800000">
              <a:off x="3502142" y="2573506"/>
              <a:ext cx="350043" cy="452555"/>
            </a:xfrm>
            <a:prstGeom prst="halfFrame">
              <a:avLst/>
            </a:prstGeom>
            <a:solidFill>
              <a:srgbClr val="0070C0"/>
            </a:solidFill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IN" sz="1867" dirty="0">
                <a:latin typeface="Arial" pitchFamily="34" charset="0"/>
                <a:ea typeface="+mj-ea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5582E9-D4FC-4AAE-BDFB-B1F39E9F0F43}"/>
                </a:ext>
              </a:extLst>
            </p:cNvPr>
            <p:cNvCxnSpPr/>
            <p:nvPr/>
          </p:nvCxnSpPr>
          <p:spPr bwMode="auto">
            <a:xfrm flipH="1">
              <a:off x="3104022" y="3004390"/>
              <a:ext cx="1" cy="1771555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132A29C-4C34-4D6E-97DF-9ACE69D2E821}"/>
                </a:ext>
              </a:extLst>
            </p:cNvPr>
            <p:cNvCxnSpPr>
              <a:cxnSpLocks/>
              <a:stCxn id="23" idx="0"/>
            </p:cNvCxnSpPr>
            <p:nvPr/>
          </p:nvCxnSpPr>
          <p:spPr bwMode="auto">
            <a:xfrm>
              <a:off x="2605997" y="354873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F9C8FE4-4509-4AC6-9EB9-7B9619C9C0C4}"/>
                </a:ext>
              </a:extLst>
            </p:cNvPr>
            <p:cNvCxnSpPr/>
            <p:nvPr/>
          </p:nvCxnSpPr>
          <p:spPr bwMode="auto">
            <a:xfrm>
              <a:off x="2636497" y="4156959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BF13961-8376-42F9-BCAA-B605A41061BF}"/>
                </a:ext>
              </a:extLst>
            </p:cNvPr>
            <p:cNvCxnSpPr/>
            <p:nvPr/>
          </p:nvCxnSpPr>
          <p:spPr bwMode="auto">
            <a:xfrm>
              <a:off x="2677124" y="4775944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ADCF62-E070-4496-8A22-018FAEDE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2" y="3393374"/>
              <a:ext cx="610200" cy="276127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C2ACA1-76A9-4A46-93FC-7CA53E0C20D7}"/>
                </a:ext>
              </a:extLst>
            </p:cNvPr>
            <p:cNvCxnSpPr/>
            <p:nvPr/>
          </p:nvCxnSpPr>
          <p:spPr bwMode="auto">
            <a:xfrm>
              <a:off x="1057514" y="352795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6D0F5A-6A22-4FF4-947C-08811837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685084"/>
              <a:ext cx="610200" cy="27612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7A8C597-1211-4DAB-8BFA-2616FD51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420" y="4637880"/>
              <a:ext cx="610200" cy="27612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FD0CA61-975B-480C-9FB2-A004492A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21" y="2648638"/>
              <a:ext cx="610200" cy="276127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2ED10ED-AE21-4D68-9FBA-55FE21906BF9}"/>
                </a:ext>
              </a:extLst>
            </p:cNvPr>
            <p:cNvCxnSpPr/>
            <p:nvPr/>
          </p:nvCxnSpPr>
          <p:spPr bwMode="auto">
            <a:xfrm>
              <a:off x="1857982" y="2777112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AF09ABD-1D33-4CE8-A700-45E522DA2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836" y="4709437"/>
              <a:ext cx="332551" cy="14704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92CE1A1-A078-4320-A54B-A4D6CA467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87" y="4764178"/>
              <a:ext cx="332551" cy="14704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2DBC410-5885-4556-956C-5ED6D08A0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609" y="3467194"/>
              <a:ext cx="332551" cy="1470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D5EAAC3-162D-44A3-AEC5-A10F159F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84" y="2714007"/>
              <a:ext cx="332551" cy="14704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42508EF-4E1D-4C37-A16C-28D11DD4D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61" y="4044764"/>
              <a:ext cx="610200" cy="27612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6E0D84-6A17-4F91-8EF8-A2388BC6BE2C}"/>
                </a:ext>
              </a:extLst>
            </p:cNvPr>
            <p:cNvCxnSpPr/>
            <p:nvPr/>
          </p:nvCxnSpPr>
          <p:spPr bwMode="auto">
            <a:xfrm>
              <a:off x="1065293" y="4179346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2F3297A-CE2C-48F1-935C-EF6A39B3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88" y="4118584"/>
              <a:ext cx="332551" cy="147040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CF114C6-39B8-4DD3-9899-4AF15B30D791}"/>
                </a:ext>
              </a:extLst>
            </p:cNvPr>
            <p:cNvCxnSpPr/>
            <p:nvPr/>
          </p:nvCxnSpPr>
          <p:spPr bwMode="auto">
            <a:xfrm>
              <a:off x="1057513" y="4792724"/>
              <a:ext cx="413667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B134DA2-6CE8-4E51-BA95-A4047BA94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4953" y="3361451"/>
              <a:ext cx="670275" cy="303312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331552-3ACB-4059-A717-02C87BDB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370" y="3445716"/>
              <a:ext cx="365290" cy="161516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7CFD41-9971-42BE-AF6A-BD9F5FC126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59997" y="4780168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A5A77E-3DC1-486C-87EF-7480F50E9C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3633" y="3527956"/>
              <a:ext cx="299470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D5D00977-FB02-4E16-859D-4E1A0C9F1701}"/>
                </a:ext>
              </a:extLst>
            </p:cNvPr>
            <p:cNvSpPr/>
            <p:nvPr/>
          </p:nvSpPr>
          <p:spPr bwMode="auto">
            <a:xfrm>
              <a:off x="2559796" y="5735452"/>
              <a:ext cx="1117367" cy="412872"/>
            </a:xfrm>
            <a:prstGeom prst="hexagon">
              <a:avLst/>
            </a:prstGeom>
            <a:solidFill>
              <a:srgbClr val="00B0F0"/>
            </a:solidFill>
            <a:ln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62560" tIns="81280" rIns="162560" bIns="812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Smart Input</a:t>
              </a:r>
            </a:p>
            <a:p>
              <a:pPr algn="ctr" defTabSz="16255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67" b="1" dirty="0">
                  <a:solidFill>
                    <a:schemeClr val="accent5">
                      <a:lumMod val="50000"/>
                    </a:schemeClr>
                  </a:solidFill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rPr>
                <a:t> Processing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13F4E7D-918A-4D88-BBC1-A975FE93F9B7}"/>
                </a:ext>
              </a:extLst>
            </p:cNvPr>
            <p:cNvGrpSpPr/>
            <p:nvPr/>
          </p:nvGrpSpPr>
          <p:grpSpPr>
            <a:xfrm>
              <a:off x="1659423" y="5781722"/>
              <a:ext cx="933079" cy="276127"/>
              <a:chOff x="9337628" y="4113535"/>
              <a:chExt cx="933079" cy="276127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A83B7622-9476-4AC6-8617-FF473AE16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628" y="4113535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86949172-15E6-4ABB-BABB-EEE7A8C57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43011" y="4163293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7FB8649-CA95-478F-A2E3-BD3EFCA336DB}"/>
                  </a:ext>
                </a:extLst>
              </p:cNvPr>
              <p:cNvCxnSpPr/>
              <p:nvPr/>
            </p:nvCxnSpPr>
            <p:spPr bwMode="auto">
              <a:xfrm>
                <a:off x="9857040" y="4264216"/>
                <a:ext cx="413667" cy="0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B948E87-E55A-4817-A586-5DF766C9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4023" y="4775944"/>
              <a:ext cx="15623" cy="959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84E87038-8BA1-4631-904D-C9BE75E3295B}"/>
                </a:ext>
              </a:extLst>
            </p:cNvPr>
            <p:cNvSpPr/>
            <p:nvPr/>
          </p:nvSpPr>
          <p:spPr>
            <a:xfrm>
              <a:off x="3594602" y="4544119"/>
              <a:ext cx="1087238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Form Validation Service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18AB7F5-2BAA-446C-BD08-BF7B112F74AB}"/>
                </a:ext>
              </a:extLst>
            </p:cNvPr>
            <p:cNvGrpSpPr/>
            <p:nvPr/>
          </p:nvGrpSpPr>
          <p:grpSpPr>
            <a:xfrm>
              <a:off x="4659997" y="5210891"/>
              <a:ext cx="817617" cy="276127"/>
              <a:chOff x="12106659" y="3189459"/>
              <a:chExt cx="828038" cy="276127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637F13D-38BA-45BD-88F7-7ADE64B306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24497" y="3189459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2773BD96-6676-4315-B4FD-03E10EAAF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51776" y="3239215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4834141-D86D-4E3B-882A-D73BB058B43E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 bwMode="auto">
              <a:xfrm>
                <a:off x="12106659" y="3327521"/>
                <a:ext cx="345118" cy="1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4FBFE0D-6FCB-4F56-ACC6-6182628D9676}"/>
                </a:ext>
              </a:extLst>
            </p:cNvPr>
            <p:cNvCxnSpPr/>
            <p:nvPr/>
          </p:nvCxnSpPr>
          <p:spPr bwMode="auto">
            <a:xfrm>
              <a:off x="2658697" y="5317541"/>
              <a:ext cx="922756" cy="0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rgbClr val="003366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419A877A-4B18-4D62-AB3D-0D7AD209EEBA}"/>
                </a:ext>
              </a:extLst>
            </p:cNvPr>
            <p:cNvSpPr/>
            <p:nvPr/>
          </p:nvSpPr>
          <p:spPr>
            <a:xfrm>
              <a:off x="1445549" y="5152429"/>
              <a:ext cx="1213147" cy="459352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Escape Valve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7027D5A-DC2C-4FF5-A96E-95CFE74254C3}"/>
                </a:ext>
              </a:extLst>
            </p:cNvPr>
            <p:cNvGrpSpPr/>
            <p:nvPr/>
          </p:nvGrpSpPr>
          <p:grpSpPr>
            <a:xfrm>
              <a:off x="616028" y="5229703"/>
              <a:ext cx="829521" cy="276127"/>
              <a:chOff x="8299292" y="4104445"/>
              <a:chExt cx="829521" cy="276127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93981462-B5D2-437F-98E6-7A1133851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9292" y="4104445"/>
                <a:ext cx="610200" cy="276127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835EBBB-655E-4335-8CC6-D0567E52C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2885" y="4156903"/>
                <a:ext cx="399434" cy="176613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9A5EC71-C730-4E5F-BBDC-A1DE68BCA8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12319" y="4239301"/>
                <a:ext cx="316494" cy="0"/>
              </a:xfrm>
              <a:prstGeom prst="straightConnector1">
                <a:avLst/>
              </a:prstGeom>
              <a:solidFill>
                <a:schemeClr val="folHlink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  <a:headEnd type="triangle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6D317C63-23C7-42E4-A71C-15B6FF61EC0C}"/>
                </a:ext>
              </a:extLst>
            </p:cNvPr>
            <p:cNvSpPr/>
            <p:nvPr/>
          </p:nvSpPr>
          <p:spPr>
            <a:xfrm>
              <a:off x="3584668" y="5129504"/>
              <a:ext cx="1087238" cy="443198"/>
            </a:xfrm>
            <a:prstGeom prst="hexagon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Add files to shared folder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4E1B04-6AFA-474E-BE81-BF73D4F50DAF}"/>
              </a:ext>
            </a:extLst>
          </p:cNvPr>
          <p:cNvGrpSpPr/>
          <p:nvPr/>
        </p:nvGrpSpPr>
        <p:grpSpPr>
          <a:xfrm>
            <a:off x="5246598" y="4066725"/>
            <a:ext cx="817617" cy="276127"/>
            <a:chOff x="12106659" y="3189459"/>
            <a:chExt cx="828038" cy="27612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5BC5580-CAF7-4393-9C90-C4703DFB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497" y="3189459"/>
              <a:ext cx="610200" cy="27612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C921A0D8-9045-4FF2-AC2F-188D1B2C1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1776" y="3239215"/>
              <a:ext cx="399434" cy="176613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C282247-8F7A-4901-9BEA-4BC1D94EC82E}"/>
                </a:ext>
              </a:extLst>
            </p:cNvPr>
            <p:cNvCxnSpPr>
              <a:cxnSpLocks/>
              <a:endCxn id="76" idx="1"/>
            </p:cNvCxnSpPr>
            <p:nvPr/>
          </p:nvCxnSpPr>
          <p:spPr bwMode="auto">
            <a:xfrm>
              <a:off x="12106659" y="3327521"/>
              <a:ext cx="345118" cy="1"/>
            </a:xfrm>
            <a:prstGeom prst="straightConnector1">
              <a:avLst/>
            </a:prstGeom>
            <a:solidFill>
              <a:schemeClr val="folHlink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657C3B5-7415-48E2-A066-27744E5B18BA}"/>
              </a:ext>
            </a:extLst>
          </p:cNvPr>
          <p:cNvSpPr txBox="1"/>
          <p:nvPr/>
        </p:nvSpPr>
        <p:spPr>
          <a:xfrm>
            <a:off x="318033" y="31377"/>
            <a:ext cx="383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Smart Form Service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E35C11-9A50-430D-ACC5-C1248AC0E518}"/>
              </a:ext>
            </a:extLst>
          </p:cNvPr>
          <p:cNvSpPr txBox="1"/>
          <p:nvPr/>
        </p:nvSpPr>
        <p:spPr>
          <a:xfrm>
            <a:off x="7297038" y="520248"/>
            <a:ext cx="4489166" cy="578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4108">
              <a:spcBef>
                <a:spcPct val="40000"/>
              </a:spcBef>
              <a:spcAft>
                <a:spcPct val="40000"/>
              </a:spcAft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Flow execution steps: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User Selects option smart form service from UI which calls smart from service API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Smart Form API calls Smart Form services 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Smart Form services retrieve configuration details and orchestrate system services calls in sequence configured for this use case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Form validation service performs basic validations on form input data.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Business rules are performed on the input and if any failure happens it will be logged and notified 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Notification service will be invoked to send notification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 Audit log service performs logging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Raise remedy ticket for each form submission &amp; get remedy ID.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Insert worklist entry for every form submission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Escape Valve is present so user can use at any point he feels he cannot proceed further.</a:t>
            </a:r>
          </a:p>
          <a:p>
            <a:pPr marL="304792" indent="-304792" defTabSz="1854108">
              <a:spcBef>
                <a:spcPct val="40000"/>
              </a:spcBef>
              <a:spcAft>
                <a:spcPct val="40000"/>
              </a:spcAft>
              <a:buFontTx/>
              <a:buAutoNum type="arabicPeriod"/>
            </a:pPr>
            <a:r>
              <a:rPr lang="en-GB" sz="1330" dirty="0">
                <a:solidFill>
                  <a:srgbClr val="1F1F1F"/>
                </a:solidFill>
                <a:latin typeface="Calibri Light" panose="020F0302020204030204" pitchFamily="34" charset="0"/>
                <a:ea typeface="ＭＳ Ｐゴシック" pitchFamily="34" charset="-128"/>
                <a:cs typeface="Calibri Light" panose="020F0302020204030204" pitchFamily="34" charset="0"/>
              </a:rPr>
              <a:t>Smart input processing saves data in automation database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378B7D0-B68D-40BE-B6E6-009DBC2F605A}"/>
              </a:ext>
            </a:extLst>
          </p:cNvPr>
          <p:cNvSpPr/>
          <p:nvPr/>
        </p:nvSpPr>
        <p:spPr>
          <a:xfrm>
            <a:off x="5903443" y="791595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0F9D6AE-894D-47CD-A7B7-01576F9F5B2B}"/>
              </a:ext>
            </a:extLst>
          </p:cNvPr>
          <p:cNvSpPr/>
          <p:nvPr/>
        </p:nvSpPr>
        <p:spPr>
          <a:xfrm>
            <a:off x="5046147" y="1716597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9C21856-A70A-4995-B074-89A0DF6981AA}"/>
              </a:ext>
            </a:extLst>
          </p:cNvPr>
          <p:cNvSpPr/>
          <p:nvPr/>
        </p:nvSpPr>
        <p:spPr>
          <a:xfrm>
            <a:off x="5268000" y="2772473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8DA288F-0700-4628-9AEE-1ECAA611EC7C}"/>
              </a:ext>
            </a:extLst>
          </p:cNvPr>
          <p:cNvSpPr/>
          <p:nvPr/>
        </p:nvSpPr>
        <p:spPr>
          <a:xfrm>
            <a:off x="6174605" y="4767152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6AE8492-D063-42D0-A1E1-CBCEDF9B9CA4}"/>
              </a:ext>
            </a:extLst>
          </p:cNvPr>
          <p:cNvSpPr/>
          <p:nvPr/>
        </p:nvSpPr>
        <p:spPr>
          <a:xfrm>
            <a:off x="6140329" y="3483636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FA5FA5B-8F39-40BE-9DE9-059B0140C6FB}"/>
              </a:ext>
            </a:extLst>
          </p:cNvPr>
          <p:cNvSpPr/>
          <p:nvPr/>
        </p:nvSpPr>
        <p:spPr>
          <a:xfrm>
            <a:off x="844514" y="4182320"/>
            <a:ext cx="277477" cy="18765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5305487-C815-4426-851E-D539298732C1}"/>
              </a:ext>
            </a:extLst>
          </p:cNvPr>
          <p:cNvSpPr/>
          <p:nvPr/>
        </p:nvSpPr>
        <p:spPr>
          <a:xfrm>
            <a:off x="845376" y="4840672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5504D74-A1C7-443E-9D5A-C4A65EB2D07D}"/>
              </a:ext>
            </a:extLst>
          </p:cNvPr>
          <p:cNvSpPr/>
          <p:nvPr/>
        </p:nvSpPr>
        <p:spPr>
          <a:xfrm>
            <a:off x="844514" y="3551670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C92CA9E-972A-433F-AB02-3321C096A18D}"/>
              </a:ext>
            </a:extLst>
          </p:cNvPr>
          <p:cNvSpPr/>
          <p:nvPr/>
        </p:nvSpPr>
        <p:spPr>
          <a:xfrm>
            <a:off x="6151741" y="4099393"/>
            <a:ext cx="277477" cy="2107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D62226E-5CD1-48AC-82F3-56BAE2E797AB}"/>
              </a:ext>
            </a:extLst>
          </p:cNvPr>
          <p:cNvSpPr/>
          <p:nvPr/>
        </p:nvSpPr>
        <p:spPr>
          <a:xfrm>
            <a:off x="796892" y="5387258"/>
            <a:ext cx="435373" cy="2107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E82560B-3E72-421C-9369-B8BCD6ECC2BA}"/>
              </a:ext>
            </a:extLst>
          </p:cNvPr>
          <p:cNvSpPr/>
          <p:nvPr/>
        </p:nvSpPr>
        <p:spPr>
          <a:xfrm>
            <a:off x="4499189" y="5922759"/>
            <a:ext cx="435373" cy="2107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6C9BEC5-21B8-490F-9AF2-AF1B8F2571C0}"/>
              </a:ext>
            </a:extLst>
          </p:cNvPr>
          <p:cNvSpPr/>
          <p:nvPr/>
        </p:nvSpPr>
        <p:spPr>
          <a:xfrm>
            <a:off x="6127525" y="5329517"/>
            <a:ext cx="435373" cy="2107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accent1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9702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717</Words>
  <Application>Microsoft Office PowerPoint</Application>
  <PresentationFormat>Widescreen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Bulk Upload Service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Shivali Kamath</dc:creator>
  <cp:lastModifiedBy>Siva Audina</cp:lastModifiedBy>
  <cp:revision>2</cp:revision>
  <dcterms:created xsi:type="dcterms:W3CDTF">2019-03-07T06:04:54Z</dcterms:created>
  <dcterms:modified xsi:type="dcterms:W3CDTF">2019-03-07T07:10:49Z</dcterms:modified>
</cp:coreProperties>
</file>