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032" y="4449576"/>
            <a:ext cx="10694865" cy="193899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cs typeface="Times New Roman" panose="02020603050405020304" pitchFamily="18" charset="0"/>
              </a:rPr>
              <a:t>Presented By:</a:t>
            </a:r>
            <a:br>
              <a:rPr lang="en-US" sz="2400" dirty="0">
                <a:ln w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cs typeface="Times New Roman" panose="02020603050405020304" pitchFamily="18" charset="0"/>
              </a:rPr>
              <a:t>Mr.Mayur Khalate</a:t>
            </a:r>
          </a:p>
          <a:p>
            <a:r>
              <a:rPr lang="en-US" sz="2400" dirty="0">
                <a:ln w="0"/>
                <a:cs typeface="Times New Roman" panose="02020603050405020304" pitchFamily="18" charset="0"/>
              </a:rPr>
              <a:t>Mr.Gaurav Rawool</a:t>
            </a:r>
          </a:p>
          <a:p>
            <a:r>
              <a:rPr lang="en-US" sz="2400" dirty="0">
                <a:ln w="0"/>
                <a:cs typeface="Times New Roman" panose="02020603050405020304" pitchFamily="18" charset="0"/>
              </a:rPr>
              <a:t>Mr.Vaibhav Zambare</a:t>
            </a:r>
          </a:p>
          <a:p>
            <a:r>
              <a:rPr lang="en-US" sz="2400" dirty="0">
                <a:ln w="0"/>
                <a:cs typeface="Times New Roman" panose="02020603050405020304" pitchFamily="18" charset="0"/>
              </a:rPr>
              <a:t>Mr.Vinit Awate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2661" y="1859340"/>
            <a:ext cx="90576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The Impact of Political Stability on Regional </a:t>
            </a:r>
            <a:br>
              <a:rPr lang="en-US" sz="5400" dirty="0">
                <a:latin typeface="Bell MT" panose="02020503060305020303" pitchFamily="18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Economic Growth in India: A Comparative Study </a:t>
            </a:r>
            <a:br>
              <a:rPr lang="en-US" sz="5400" dirty="0">
                <a:latin typeface="Bell MT" panose="02020503060305020303" pitchFamily="18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of State-Level Development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24" y="266269"/>
            <a:ext cx="10724620" cy="1609344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430547"/>
            <a:ext cx="10058400" cy="4968149"/>
          </a:xfrm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Political stability and strong governance are pivotal for economic development, but they must address inclusivity to ensure holistic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While the Gujarat Model showcases rapid growth potential, it underscores the importance of balancing efficiency with social equity.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Ideological movements like Hindutva add complexity to policy-making, requiring careful balancing of cultural and economic priorities.</a:t>
            </a:r>
          </a:p>
          <a:p>
            <a:r>
              <a:rPr lang="en-US" b="1" dirty="0">
                <a:latin typeface="Bell MT" panose="02020503060305020303" pitchFamily="18" charset="0"/>
              </a:rPr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Regional policies should be tailored to local needs, ensuring equitable distribution of resources and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Future reforms must focus on reducing inequality and promoting inclusive development for sustainable progress.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24" y="266269"/>
            <a:ext cx="10724620" cy="1609344"/>
          </a:xfrm>
        </p:spPr>
        <p:txBody>
          <a:bodyPr/>
          <a:lstStyle/>
          <a:p>
            <a:r>
              <a:rPr lang="en-IN" dirty="0" err="1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935042"/>
            <a:ext cx="10058400" cy="496814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Chakrabarty, B. (2014). </a:t>
            </a:r>
            <a:r>
              <a:rPr lang="en-IN" sz="1800" i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Indian Politics and Society Since Independence: Events, Processes, and Ideology.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Jaffrelot</a:t>
            </a: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(2009). </a:t>
            </a:r>
            <a:r>
              <a:rPr lang="en-IN" sz="1800" i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Hindu Nationalist Movement and Indian Politics: 1925 to the 1990s.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Sen, R. (2015). </a:t>
            </a:r>
            <a:r>
              <a:rPr lang="en-IN" sz="1800" i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Modi’s Governance Model: Minimum Government, Maximum Governance.</a:t>
            </a:r>
            <a:endParaRPr lang="en-IN" sz="1800" i="1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/>
              <a:t> </a:t>
            </a:r>
            <a:r>
              <a:rPr lang="en-US" sz="1800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Panagariya, A. (2013). </a:t>
            </a:r>
            <a:r>
              <a:rPr lang="en-US" sz="1800" i="1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the Gujarat Miracle Matters. The Times of India</a:t>
            </a:r>
            <a:r>
              <a:rPr lang="en-US" sz="1800" i="1" kern="10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Ahmedabad </a:t>
            </a:r>
            <a:r>
              <a:rPr lang="en-US" sz="1800" i="1" kern="100" dirty="0"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Edition. </a:t>
            </a:r>
            <a:endParaRPr lang="en-IN" sz="1800" i="1" kern="1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NEED OF THE STUDY</a:t>
            </a:r>
          </a:p>
          <a:p>
            <a:r>
              <a:rPr lang="en-IN" dirty="0"/>
              <a:t>OBJECTIVE 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EXPERIMENTAL EVALUATION AND FINDINGS</a:t>
            </a:r>
          </a:p>
          <a:p>
            <a:r>
              <a:rPr lang="en-IN" dirty="0"/>
              <a:t>CASE STUDIES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44" y="266269"/>
            <a:ext cx="10058400" cy="160934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3610"/>
            <a:ext cx="10058400" cy="496814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India’s Political Landscape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Indian politics has evolved significantly from its colonial roots, transitioning into a complex democratic system that shapes the country's socio-economic progress. The interplay of historical legacies and contemporary challenges defines its governance structures.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Focus of the study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This research analyzes how political stability, governance reforms, and ideological movements impact regional and national economic growth. It also delves into the challenges posed by inequality, corruption, and inclusivity.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US" b="1" dirty="0">
                <a:latin typeface="Baskerville Old Face" panose="02020602080505020303" pitchFamily="18" charset="0"/>
              </a:rPr>
              <a:t>Significance 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This study provides insights into how political factors impact regional and national economic performance, offering lessons for governance in diverse and evolving societies.</a:t>
            </a:r>
            <a:endParaRPr lang="en-US" b="1" dirty="0">
              <a:latin typeface="Baskerville Old Face" panose="02020602080505020303" pitchFamily="18" charset="0"/>
            </a:endParaRPr>
          </a:p>
          <a:p>
            <a:r>
              <a:rPr lang="en-US" b="1" dirty="0">
                <a:latin typeface="Baskerville Old Face" panose="02020602080505020303" pitchFamily="18" charset="0"/>
              </a:rPr>
              <a:t>Historical Context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Post-1947, India transitioned from colonial rule to democracy, but the colonial legacy left imprints on institutions, governance, and socio-economic structures. This “transition” raises the question: Has India effectively moved away from colonial frameworks, or are these systems merely restructured to fit democratic ideals?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44" y="266269"/>
            <a:ext cx="10058400" cy="1609344"/>
          </a:xfrm>
        </p:spPr>
        <p:txBody>
          <a:bodyPr/>
          <a:lstStyle/>
          <a:p>
            <a:r>
              <a:rPr lang="en-IN" dirty="0"/>
              <a:t>Need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3610"/>
            <a:ext cx="10058400" cy="4968149"/>
          </a:xfrm>
        </p:spPr>
        <p:txBody>
          <a:bodyPr>
            <a:norm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The Role of Political Stability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Stable governments create favorable conditions for investments, long-term planning, and structural reforms. Conversely, instability fosters uncertainty, discouraging economic progress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Governance Ineffeciencies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Despite democratic reforms, India’s governance still struggles with corruption, inefficiencies, and a lack of transparency. Addressing these challenges is critical for economic growth.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US" b="1" dirty="0">
                <a:latin typeface="Baskerville Old Face" panose="02020602080505020303" pitchFamily="18" charset="0"/>
              </a:rPr>
              <a:t>Regional Disparities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Economic policies often produce uneven results across India’s diverse states, necessitating region-specific strategies.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Globalization’s Impact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With India’s increasing integration into the global economy, political decisions on trade, infrastructure, and technology adoption affect its competitiveness on the global stage.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58171"/>
            <a:ext cx="10058400" cy="4050792"/>
          </a:xfrm>
        </p:spPr>
        <p:txBody>
          <a:bodyPr>
            <a:no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Examine Political Stability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Asses how stable governmnents promote economic growth by fostering reforms reducing uncertainties,and attracting investments.</a:t>
            </a:r>
          </a:p>
          <a:p>
            <a:r>
              <a:rPr lang="en-IN" b="1" dirty="0" err="1">
                <a:latin typeface="Baskerville Old Face" panose="02020602080505020303" pitchFamily="18" charset="0"/>
              </a:rPr>
              <a:t>Analyze</a:t>
            </a:r>
            <a:r>
              <a:rPr lang="en-IN" b="1" dirty="0">
                <a:latin typeface="Baskerville Old Face" panose="02020602080505020303" pitchFamily="18" charset="0"/>
              </a:rPr>
              <a:t> Governance Models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Focus on the Gujarat Model under Narendra Modi to understand its strengths and limitations in driving development</a:t>
            </a:r>
            <a:r>
              <a:rPr lang="en-US" b="1" dirty="0">
                <a:latin typeface="Baskerville Old Face" panose="02020602080505020303" pitchFamily="18" charset="0"/>
              </a:rPr>
              <a:t>.</a:t>
            </a:r>
            <a:endParaRPr lang="en-IN" b="1" dirty="0">
              <a:latin typeface="Baskerville Old Face" panose="02020602080505020303" pitchFamily="18" charset="0"/>
            </a:endParaRPr>
          </a:p>
          <a:p>
            <a:r>
              <a:rPr lang="en-IN" b="1" dirty="0">
                <a:latin typeface="Baskerville Old Face" panose="02020602080505020303" pitchFamily="18" charset="0"/>
              </a:rPr>
              <a:t>Evaluate Ideological Impact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Study how Hindutva’s cultural and nationalistic elements influence socio-economic policy decisions.</a:t>
            </a:r>
            <a:endParaRPr lang="en-IN" dirty="0">
              <a:latin typeface="Baskerville Old Face" panose="02020602080505020303" pitchFamily="18" charset="0"/>
            </a:endParaRPr>
          </a:p>
          <a:p>
            <a:r>
              <a:rPr lang="en-IN" b="1" dirty="0">
                <a:latin typeface="Baskerville Old Face" panose="02020602080505020303" pitchFamily="18" charset="0"/>
              </a:rPr>
              <a:t>Address Development Challenges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Highlight areas like inequality, regional disparities, and the inclusivity of reforms to suggest more equitable strategies for sustainable growth.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44" y="266269"/>
            <a:ext cx="10058400" cy="1609344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5650"/>
            <a:ext cx="10058400" cy="4968149"/>
          </a:xfrm>
        </p:spPr>
        <p:txBody>
          <a:bodyPr>
            <a:norm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Dynamic </a:t>
            </a:r>
            <a:r>
              <a:rPr lang="en-IN" b="1" dirty="0" err="1">
                <a:latin typeface="Baskerville Old Face" panose="02020602080505020303" pitchFamily="18" charset="0"/>
              </a:rPr>
              <a:t>Intrerplay</a:t>
            </a:r>
            <a:r>
              <a:rPr lang="en-IN" b="1" dirty="0">
                <a:latin typeface="Baskerville Old Face" panose="02020602080505020303" pitchFamily="18" charset="0"/>
              </a:rPr>
              <a:t> Between Politics and Economics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Indian politics significantly impacts economic growth, with governance styles and stability playing key roles in fostering development or exacerbating disparities</a:t>
            </a:r>
            <a:endParaRPr lang="en-IN" dirty="0">
              <a:latin typeface="Baskerville Old Face" panose="02020602080505020303" pitchFamily="18" charset="0"/>
            </a:endParaRPr>
          </a:p>
          <a:p>
            <a:r>
              <a:rPr lang="en-US" b="1" dirty="0">
                <a:latin typeface="Baskerville Old Face" panose="02020602080505020303" pitchFamily="18" charset="0"/>
              </a:rPr>
              <a:t>Findings on Governance Models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The Gujarat Model is efficient in infrastructure and business reforms but criticized for overlooking human development aspects like healthcare and education.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Emerging Trends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Political ideologies, like Hindutva, intertwine with economic policies, affecting inclusivity and representation.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44" y="266269"/>
            <a:ext cx="10058400" cy="1609344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5650"/>
            <a:ext cx="10058400" cy="4968149"/>
          </a:xfrm>
        </p:spPr>
        <p:txBody>
          <a:bodyPr>
            <a:normAutofit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Literature Review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Explored academic research and government reports to understand how political ideologies influence economic growth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Data Collection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Secondary data from economic surveys, government publications, and case studies.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Emerging Trends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Political ideologies, like Hindutva, intertwine with economic policies, affecting inclusivity and representation.</a:t>
            </a:r>
          </a:p>
          <a:p>
            <a:r>
              <a:rPr lang="en-US" b="1" dirty="0">
                <a:latin typeface="Bell MT" panose="02020503060305020303" pitchFamily="18" charset="0"/>
              </a:rPr>
              <a:t>Comparative and Thematic Analysis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Compared BJP’s economic strategies with those of previous Congress-led governments to identify differences and impacts.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24" y="266269"/>
            <a:ext cx="10724620" cy="1609344"/>
          </a:xfrm>
        </p:spPr>
        <p:txBody>
          <a:bodyPr/>
          <a:lstStyle/>
          <a:p>
            <a:r>
              <a:rPr lang="en-IN" dirty="0"/>
              <a:t>Experimental evaluation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430547"/>
            <a:ext cx="10058400" cy="4968149"/>
          </a:xfrm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Findings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1.Economic Growth: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Modi’s tenure witnessed economic acceleration driven by industrial and trade reforms. However, growth was uneven, highlighting regional disparities.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2.Policy Impact: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Campaigns like “Make in India” boosted manufacturing but faced implementation challenges.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3.Governance Challenges: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Centralized power often clashed with fiscal decentralization, creating governance bottlenecks.</a:t>
            </a:r>
          </a:p>
          <a:p>
            <a:r>
              <a:rPr lang="en-US" b="1" dirty="0">
                <a:latin typeface="Bell MT" panose="02020503060305020303" pitchFamily="18" charset="0"/>
              </a:rPr>
              <a:t>Benefits: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Political stability encouraged reforms and investments, providing a roadmap for sustained economic progress.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24" y="266269"/>
            <a:ext cx="10724620" cy="1609344"/>
          </a:xfrm>
        </p:spPr>
        <p:txBody>
          <a:bodyPr/>
          <a:lstStyle/>
          <a:p>
            <a:r>
              <a:rPr lang="en-IN" dirty="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430547"/>
            <a:ext cx="10058400" cy="4968149"/>
          </a:xfrm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Gujarat Model (Under Modi):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Emphasized industrial growth, efficient governance, and infrastructure development.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Critiques: Neglected education, healthcare, and inclusive growth metrics.</a:t>
            </a:r>
          </a:p>
          <a:p>
            <a:r>
              <a:rPr lang="en-US" b="1" dirty="0">
                <a:latin typeface="Bell MT" panose="02020503060305020303" pitchFamily="18" charset="0"/>
              </a:rPr>
              <a:t>Hindutva’s Influence: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Promoted cultural nationalism, influencing economic and social policies.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Challenges: Increased focus on corporate growth often sidelined welfare priorities.</a:t>
            </a:r>
          </a:p>
          <a:p>
            <a:r>
              <a:rPr lang="en-US" b="1" dirty="0">
                <a:latin typeface="Bell MT" panose="02020503060305020303" pitchFamily="18" charset="0"/>
              </a:rPr>
              <a:t>Regional Politics: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Diverse local dynamics influence the success or failure of national policies, necessitating tailored approaches.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41E7CA09-9778-4414-AE97-8064B12DA30E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</TotalTime>
  <Words>890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Baskerville Old Face</vt:lpstr>
      <vt:lpstr>Bell MT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Contents</vt:lpstr>
      <vt:lpstr>inTRoduction</vt:lpstr>
      <vt:lpstr>Need of the study</vt:lpstr>
      <vt:lpstr>objectives</vt:lpstr>
      <vt:lpstr>Literature review</vt:lpstr>
      <vt:lpstr>methodology</vt:lpstr>
      <vt:lpstr>Experimental evaluation and findings</vt:lpstr>
      <vt:lpstr>Case studies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 AWATE</dc:creator>
  <cp:lastModifiedBy>Vaibhav Zambare</cp:lastModifiedBy>
  <cp:revision>3</cp:revision>
  <dcterms:created xsi:type="dcterms:W3CDTF">2024-11-17T09:26:00Z</dcterms:created>
  <dcterms:modified xsi:type="dcterms:W3CDTF">2024-11-17T22:16:13Z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C12DE91E1CAC448F9A4EF90B0FB42CBA_12</vt:lpwstr>
  </property>
  <property fmtid="{D5CDD505-2E9C-101B-9397-08002B2CF9AE}" pid="4" name="KSOProductBuildVer">
    <vt:lpwstr>1033-12.2.0.18607</vt:lpwstr>
  </property>
</Properties>
</file>