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9.jpg" ContentType="image/png"/>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62"/>
  </p:notesMasterIdLst>
  <p:sldIdLst>
    <p:sldId id="256" r:id="rId2"/>
    <p:sldId id="257" r:id="rId3"/>
    <p:sldId id="391" r:id="rId4"/>
    <p:sldId id="267" r:id="rId5"/>
    <p:sldId id="387" r:id="rId6"/>
    <p:sldId id="388" r:id="rId7"/>
    <p:sldId id="389" r:id="rId8"/>
    <p:sldId id="390" r:id="rId9"/>
    <p:sldId id="271" r:id="rId10"/>
    <p:sldId id="289" r:id="rId11"/>
    <p:sldId id="274" r:id="rId12"/>
    <p:sldId id="290" r:id="rId13"/>
    <p:sldId id="291" r:id="rId14"/>
    <p:sldId id="381" r:id="rId15"/>
    <p:sldId id="315" r:id="rId16"/>
    <p:sldId id="406" r:id="rId17"/>
    <p:sldId id="382" r:id="rId18"/>
    <p:sldId id="316" r:id="rId19"/>
    <p:sldId id="407" r:id="rId20"/>
    <p:sldId id="383" r:id="rId21"/>
    <p:sldId id="317" r:id="rId22"/>
    <p:sldId id="408" r:id="rId23"/>
    <p:sldId id="384" r:id="rId24"/>
    <p:sldId id="318" r:id="rId25"/>
    <p:sldId id="409" r:id="rId26"/>
    <p:sldId id="385" r:id="rId27"/>
    <p:sldId id="368" r:id="rId28"/>
    <p:sldId id="410" r:id="rId29"/>
    <p:sldId id="386" r:id="rId30"/>
    <p:sldId id="319" r:id="rId31"/>
    <p:sldId id="411" r:id="rId32"/>
    <p:sldId id="275" r:id="rId33"/>
    <p:sldId id="295" r:id="rId34"/>
    <p:sldId id="282" r:id="rId35"/>
    <p:sldId id="283" r:id="rId36"/>
    <p:sldId id="380" r:id="rId37"/>
    <p:sldId id="284" r:id="rId38"/>
    <p:sldId id="285" r:id="rId39"/>
    <p:sldId id="287" r:id="rId40"/>
    <p:sldId id="314" r:id="rId41"/>
    <p:sldId id="286" r:id="rId42"/>
    <p:sldId id="400" r:id="rId43"/>
    <p:sldId id="401" r:id="rId44"/>
    <p:sldId id="404" r:id="rId45"/>
    <p:sldId id="403" r:id="rId46"/>
    <p:sldId id="402" r:id="rId47"/>
    <p:sldId id="412" r:id="rId48"/>
    <p:sldId id="413" r:id="rId49"/>
    <p:sldId id="392" r:id="rId50"/>
    <p:sldId id="414" r:id="rId51"/>
    <p:sldId id="415" r:id="rId52"/>
    <p:sldId id="416" r:id="rId53"/>
    <p:sldId id="417" r:id="rId54"/>
    <p:sldId id="418" r:id="rId55"/>
    <p:sldId id="419" r:id="rId56"/>
    <p:sldId id="420" r:id="rId57"/>
    <p:sldId id="265" r:id="rId58"/>
    <p:sldId id="266" r:id="rId59"/>
    <p:sldId id="405" r:id="rId60"/>
    <p:sldId id="258"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11" autoAdjust="0"/>
    <p:restoredTop sz="94660"/>
  </p:normalViewPr>
  <p:slideViewPr>
    <p:cSldViewPr>
      <p:cViewPr varScale="1">
        <p:scale>
          <a:sx n="69" d="100"/>
          <a:sy n="69" d="100"/>
        </p:scale>
        <p:origin x="-152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13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CB00E5-540E-4A3A-975A-9F6BB9BB463E}" type="datetimeFigureOut">
              <a:rPr lang="en-US" smtClean="0"/>
              <a:pPr/>
              <a:t>23/02/2018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4C7339-A201-40DC-8732-BAC94F258373}" type="slidenum">
              <a:rPr lang="en-US" smtClean="0"/>
              <a:pPr/>
              <a:t>‹#›</a:t>
            </a:fld>
            <a:endParaRPr lang="en-US"/>
          </a:p>
        </p:txBody>
      </p:sp>
    </p:spTree>
    <p:extLst>
      <p:ext uri="{BB962C8B-B14F-4D97-AF65-F5344CB8AC3E}">
        <p14:creationId xmlns:p14="http://schemas.microsoft.com/office/powerpoint/2010/main" val="3575973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C7339-A201-40DC-8732-BAC94F258373}" type="slidenum">
              <a:rPr lang="en-US" smtClean="0"/>
              <a:pPr/>
              <a:t>48</a:t>
            </a:fld>
            <a:endParaRPr lang="en-US"/>
          </a:p>
        </p:txBody>
      </p:sp>
    </p:spTree>
    <p:extLst>
      <p:ext uri="{BB962C8B-B14F-4D97-AF65-F5344CB8AC3E}">
        <p14:creationId xmlns:p14="http://schemas.microsoft.com/office/powerpoint/2010/main" val="12658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4C7339-A201-40DC-8732-BAC94F258373}" type="slidenum">
              <a:rPr lang="en-US" smtClean="0"/>
              <a:pPr/>
              <a:t>60</a:t>
            </a:fld>
            <a:endParaRPr lang="en-US"/>
          </a:p>
        </p:txBody>
      </p:sp>
    </p:spTree>
    <p:extLst>
      <p:ext uri="{BB962C8B-B14F-4D97-AF65-F5344CB8AC3E}">
        <p14:creationId xmlns:p14="http://schemas.microsoft.com/office/powerpoint/2010/main" val="1109194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467655-58D4-438A-AA3F-E845C84EFAA7}" type="datetimeFigureOut">
              <a:rPr lang="en-US" smtClean="0"/>
              <a:pPr/>
              <a:t>23/02/2018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A5F1D-E971-4AE5-8282-D1268B78503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467655-58D4-438A-AA3F-E845C84EFAA7}" type="datetimeFigureOut">
              <a:rPr lang="en-US" smtClean="0"/>
              <a:pPr/>
              <a:t>23/02/2018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A5F1D-E971-4AE5-8282-D1268B7850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467655-58D4-438A-AA3F-E845C84EFAA7}" type="datetimeFigureOut">
              <a:rPr lang="en-US" smtClean="0"/>
              <a:pPr/>
              <a:t>23/02/2018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A5F1D-E971-4AE5-8282-D1268B7850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467655-58D4-438A-AA3F-E845C84EFAA7}" type="datetimeFigureOut">
              <a:rPr lang="en-US" smtClean="0"/>
              <a:pPr/>
              <a:t>23/02/2018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A5F1D-E971-4AE5-8282-D1268B7850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02467655-58D4-438A-AA3F-E845C84EFAA7}" type="datetimeFigureOut">
              <a:rPr lang="en-US" smtClean="0"/>
              <a:pPr/>
              <a:t>23/02/2018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A5F1D-E971-4AE5-8282-D1268B78503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467655-58D4-438A-AA3F-E845C84EFAA7}" type="datetimeFigureOut">
              <a:rPr lang="en-US" smtClean="0"/>
              <a:pPr/>
              <a:t>23/02/2018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7A5F1D-E971-4AE5-8282-D1268B78503E}"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467655-58D4-438A-AA3F-E845C84EFAA7}" type="datetimeFigureOut">
              <a:rPr lang="en-US" smtClean="0"/>
              <a:pPr/>
              <a:t>23/02/2018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7A5F1D-E971-4AE5-8282-D1268B7850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467655-58D4-438A-AA3F-E845C84EFAA7}" type="datetimeFigureOut">
              <a:rPr lang="en-US" smtClean="0"/>
              <a:pPr/>
              <a:t>23/02/2018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7A5F1D-E971-4AE5-8282-D1268B7850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467655-58D4-438A-AA3F-E845C84EFAA7}" type="datetimeFigureOut">
              <a:rPr lang="en-US" smtClean="0"/>
              <a:pPr/>
              <a:t>23/02/2018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7A5F1D-E971-4AE5-8282-D1268B7850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02467655-58D4-438A-AA3F-E845C84EFAA7}" type="datetimeFigureOut">
              <a:rPr lang="en-US" smtClean="0"/>
              <a:pPr/>
              <a:t>23/02/2018</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F67A5F1D-E971-4AE5-8282-D1268B7850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467655-58D4-438A-AA3F-E845C84EFAA7}" type="datetimeFigureOut">
              <a:rPr lang="en-US" smtClean="0"/>
              <a:pPr/>
              <a:t>23/02/2018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7A5F1D-E971-4AE5-8282-D1268B78503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02467655-58D4-438A-AA3F-E845C84EFAA7}" type="datetimeFigureOut">
              <a:rPr lang="en-US" smtClean="0"/>
              <a:pPr/>
              <a:t>23/02/2018</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F67A5F1D-E971-4AE5-8282-D1268B78503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hyperlink" Target="http://web.iiit.ac.in/~mayank.natani/central-logging-server/" TargetMode="External"/><Relationship Id="rId2" Type="http://schemas.openxmlformats.org/officeDocument/2006/relationships/hyperlink" Target="http://www.linuxjournal.com/content/creating-centralized-syslog-server" TargetMode="External"/><Relationship Id="rId1" Type="http://schemas.openxmlformats.org/officeDocument/2006/relationships/slideLayout" Target="../slideLayouts/slideLayout6.xml"/><Relationship Id="rId6" Type="http://schemas.openxmlformats.org/officeDocument/2006/relationships/hyperlink" Target="http://www.forensicfocus.com/Content/pid=97/page=1/" TargetMode="External"/><Relationship Id="rId5" Type="http://schemas.openxmlformats.org/officeDocument/2006/relationships/hyperlink" Target="http://whatismyipaddress.com/proxy-server" TargetMode="External"/><Relationship Id="rId4" Type="http://schemas.openxmlformats.org/officeDocument/2006/relationships/hyperlink" Target="http://www.toptenreviews.com/software/internet/best-internet-browser-software/" TargetMode="External"/></Relationships>
</file>

<file path=ppt/slides/_rels/slide59.xml.rels><?xml version="1.0" encoding="UTF-8" standalone="yes"?>
<Relationships xmlns="http://schemas.openxmlformats.org/package/2006/relationships"><Relationship Id="rId3" Type="http://schemas.openxmlformats.org/officeDocument/2006/relationships/hyperlink" Target="https://www.symantec.com/connect/articles/web-browser-forensics-part-2" TargetMode="External"/><Relationship Id="rId2" Type="http://schemas.openxmlformats.org/officeDocument/2006/relationships/hyperlink" Target="https://www.symantec.com/connect/articles/web-browser-forensics-part-1" TargetMode="External"/><Relationship Id="rId1" Type="http://schemas.openxmlformats.org/officeDocument/2006/relationships/slideLayout" Target="../slideLayouts/slideLayout6.xml"/><Relationship Id="rId5" Type="http://schemas.openxmlformats.org/officeDocument/2006/relationships/hyperlink" Target="https://www.easeus.com/computer-instruction/recover-browser-internet-history.html" TargetMode="External"/><Relationship Id="rId4" Type="http://schemas.openxmlformats.org/officeDocument/2006/relationships/hyperlink" Target="http://www.wikihow.com/View-Cookie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9482" y="2519082"/>
            <a:ext cx="6777318" cy="681318"/>
          </a:xfrm>
        </p:spPr>
        <p:txBody>
          <a:bodyPr>
            <a:normAutofit/>
          </a:bodyPr>
          <a:lstStyle/>
          <a:p>
            <a:r>
              <a:rPr lang="en-US" sz="3200" b="1" dirty="0">
                <a:effectLst/>
                <a:latin typeface="Times New Roman" panose="02020603050405020304" pitchFamily="18" charset="0"/>
                <a:cs typeface="Times New Roman" panose="02020603050405020304" pitchFamily="18" charset="0"/>
              </a:rPr>
              <a:t>Web Browser Forensics </a:t>
            </a:r>
          </a:p>
        </p:txBody>
      </p:sp>
      <p:sp>
        <p:nvSpPr>
          <p:cNvPr id="4" name="TextBox 3"/>
          <p:cNvSpPr txBox="1"/>
          <p:nvPr/>
        </p:nvSpPr>
        <p:spPr>
          <a:xfrm>
            <a:off x="2057400" y="1027093"/>
            <a:ext cx="4856018" cy="954107"/>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Project </a:t>
            </a:r>
            <a:r>
              <a:rPr lang="en-US" sz="2800" b="1" dirty="0" smtClean="0">
                <a:latin typeface="Times New Roman" panose="02020603050405020304" pitchFamily="18" charset="0"/>
                <a:cs typeface="Times New Roman" panose="02020603050405020304" pitchFamily="18" charset="0"/>
              </a:rPr>
              <a:t>Phase - II </a:t>
            </a:r>
            <a:r>
              <a:rPr lang="en-US" sz="2800" b="1" dirty="0">
                <a:latin typeface="Times New Roman" panose="02020603050405020304" pitchFamily="18" charset="0"/>
                <a:cs typeface="Times New Roman" panose="02020603050405020304" pitchFamily="18" charset="0"/>
              </a:rPr>
              <a:t>Presentation</a:t>
            </a:r>
          </a:p>
          <a:p>
            <a:pPr algn="ctr"/>
            <a:r>
              <a:rPr lang="en-US" sz="2800" b="1" dirty="0">
                <a:latin typeface="Times New Roman" panose="02020603050405020304" pitchFamily="18" charset="0"/>
                <a:cs typeface="Times New Roman" panose="02020603050405020304" pitchFamily="18" charset="0"/>
              </a:rPr>
              <a:t>on</a:t>
            </a:r>
          </a:p>
        </p:txBody>
      </p:sp>
      <p:sp>
        <p:nvSpPr>
          <p:cNvPr id="5" name="TextBox 4"/>
          <p:cNvSpPr txBox="1"/>
          <p:nvPr/>
        </p:nvSpPr>
        <p:spPr>
          <a:xfrm>
            <a:off x="457200" y="4711005"/>
            <a:ext cx="3241964" cy="138499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Presented By</a:t>
            </a:r>
          </a:p>
          <a:p>
            <a:r>
              <a:rPr lang="en-US" sz="2800" b="1" dirty="0" err="1">
                <a:latin typeface="Times New Roman" panose="02020603050405020304" pitchFamily="18" charset="0"/>
                <a:cs typeface="Times New Roman" panose="02020603050405020304" pitchFamily="18" charset="0"/>
              </a:rPr>
              <a:t>Mayur</a:t>
            </a:r>
            <a:r>
              <a:rPr lang="en-US" sz="2800" b="1" dirty="0">
                <a:latin typeface="Times New Roman" panose="02020603050405020304" pitchFamily="18" charset="0"/>
                <a:cs typeface="Times New Roman" panose="02020603050405020304" pitchFamily="18" charset="0"/>
              </a:rPr>
              <a:t> R. Jadhav</a:t>
            </a:r>
          </a:p>
          <a:p>
            <a:r>
              <a:rPr lang="en-US" sz="2800" b="1" dirty="0">
                <a:latin typeface="Times New Roman" panose="02020603050405020304" pitchFamily="18" charset="0"/>
                <a:cs typeface="Times New Roman" panose="02020603050405020304" pitchFamily="18" charset="0"/>
              </a:rPr>
              <a:t>    (162050022)</a:t>
            </a:r>
          </a:p>
        </p:txBody>
      </p:sp>
      <p:sp>
        <p:nvSpPr>
          <p:cNvPr id="6" name="TextBox 5"/>
          <p:cNvSpPr txBox="1"/>
          <p:nvPr/>
        </p:nvSpPr>
        <p:spPr>
          <a:xfrm>
            <a:off x="5444836" y="4989493"/>
            <a:ext cx="3241964"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Guided By</a:t>
            </a:r>
          </a:p>
          <a:p>
            <a:r>
              <a:rPr lang="en-US" sz="2800" b="1" dirty="0">
                <a:latin typeface="Times New Roman" panose="02020603050405020304" pitchFamily="18" charset="0"/>
                <a:cs typeface="Times New Roman" panose="02020603050405020304" pitchFamily="18" charset="0"/>
              </a:rPr>
              <a:t>Dr. B. B. Meshram</a:t>
            </a:r>
          </a:p>
        </p:txBody>
      </p:sp>
    </p:spTree>
    <p:extLst>
      <p:ext uri="{BB962C8B-B14F-4D97-AF65-F5344CB8AC3E}">
        <p14:creationId xmlns:p14="http://schemas.microsoft.com/office/powerpoint/2010/main" val="22791518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1546860" y="533400"/>
            <a:ext cx="6530340" cy="838200"/>
          </a:xfrm>
        </p:spPr>
        <p:txBody>
          <a:bodyPr>
            <a:normAutofit/>
          </a:bodyPr>
          <a:lstStyle/>
          <a:p>
            <a:r>
              <a:rPr lang="en-US" u="sng" dirty="0">
                <a:solidFill>
                  <a:srgbClr val="FF0000"/>
                </a:solidFill>
              </a:rPr>
              <a:t>Method 1</a:t>
            </a:r>
            <a:r>
              <a:rPr lang="en-US" u="sng" dirty="0" smtClean="0">
                <a:solidFill>
                  <a:srgbClr val="FF0000"/>
                </a:solidFill>
              </a:rPr>
              <a:t>: Using </a:t>
            </a:r>
            <a:r>
              <a:rPr lang="en-US" u="sng" dirty="0">
                <a:solidFill>
                  <a:srgbClr val="FF0000"/>
                </a:solidFill>
              </a:rPr>
              <a:t>DNS </a:t>
            </a:r>
            <a:r>
              <a:rPr lang="en-US" u="sng" dirty="0" smtClean="0">
                <a:solidFill>
                  <a:srgbClr val="FF0000"/>
                </a:solidFill>
              </a:rPr>
              <a:t>Cache</a:t>
            </a:r>
            <a:endParaRPr lang="en-US" u="sng" dirty="0">
              <a:solidFill>
                <a:srgbClr val="FF0000"/>
              </a:solidFill>
            </a:endParaRPr>
          </a:p>
        </p:txBody>
      </p:sp>
      <p:sp>
        <p:nvSpPr>
          <p:cNvPr id="4" name="Rectangle 3"/>
          <p:cNvSpPr/>
          <p:nvPr/>
        </p:nvSpPr>
        <p:spPr>
          <a:xfrm>
            <a:off x="609600" y="1800285"/>
            <a:ext cx="8001000" cy="4524315"/>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DNS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can work as a fast method to restore searches or history for you. But when computer is restarted, it will not be able to help you find browsing history then. DNS cache can only work when almost everything is connected to the internet. </a:t>
            </a:r>
            <a:endParaRPr lang="en-US" sz="24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ipconfig/</a:t>
            </a:r>
            <a:r>
              <a:rPr lang="en-US" sz="2400" dirty="0" err="1" smtClean="0">
                <a:latin typeface="Times New Roman" panose="02020603050405020304" pitchFamily="18" charset="0"/>
                <a:cs typeface="Times New Roman" panose="02020603050405020304" pitchFamily="18" charset="0"/>
              </a:rPr>
              <a:t>displaydns</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a command to get data of DNS </a:t>
            </a:r>
            <a:r>
              <a:rPr lang="en-US" sz="2400" dirty="0" smtClean="0">
                <a:latin typeface="Times New Roman" panose="02020603050405020304" pitchFamily="18" charset="0"/>
                <a:cs typeface="Times New Roman" panose="02020603050405020304" pitchFamily="18" charset="0"/>
              </a:rPr>
              <a:t>resolver cache information.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1724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365760"/>
            <a:ext cx="8115300" cy="1082040"/>
          </a:xfrm>
        </p:spPr>
        <p:txBody>
          <a:bodyPr/>
          <a:lstStyle/>
          <a:p>
            <a:r>
              <a:rPr lang="en-US" dirty="0" smtClean="0"/>
              <a:t>Step </a:t>
            </a:r>
            <a:r>
              <a:rPr lang="en-US" dirty="0"/>
              <a:t>1</a:t>
            </a:r>
            <a:r>
              <a:rPr lang="en-US" dirty="0" smtClean="0"/>
              <a:t>: </a:t>
            </a:r>
            <a:r>
              <a:rPr lang="en-US" cap="none" dirty="0" smtClean="0"/>
              <a:t>ipconfig/</a:t>
            </a:r>
            <a:r>
              <a:rPr lang="en-US" cap="none" dirty="0" err="1" smtClean="0"/>
              <a:t>displaydns</a:t>
            </a:r>
            <a:r>
              <a:rPr lang="en-US" dirty="0" smtClean="0"/>
              <a:t> C</a:t>
            </a:r>
            <a:r>
              <a:rPr lang="en-US" cap="none" dirty="0" smtClean="0"/>
              <a:t>ommand will show all the DNS Resolver Cache information</a:t>
            </a:r>
            <a:endParaRPr lang="en-US" cap="none"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52600"/>
            <a:ext cx="9144000" cy="5105400"/>
          </a:xfrm>
        </p:spPr>
      </p:pic>
    </p:spTree>
    <p:extLst>
      <p:ext uri="{BB962C8B-B14F-4D97-AF65-F5344CB8AC3E}">
        <p14:creationId xmlns:p14="http://schemas.microsoft.com/office/powerpoint/2010/main" val="8584542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763000" cy="548640"/>
          </a:xfrm>
        </p:spPr>
        <p:txBody>
          <a:bodyPr>
            <a:normAutofit/>
          </a:bodyPr>
          <a:lstStyle/>
          <a:p>
            <a:r>
              <a:rPr lang="en-US" dirty="0" smtClean="0">
                <a:solidFill>
                  <a:srgbClr val="0070C0"/>
                </a:solidFill>
              </a:rPr>
              <a:t>Information  you get after executing command</a:t>
            </a:r>
            <a:endParaRPr lang="en-US" dirty="0">
              <a:solidFill>
                <a:srgbClr val="0070C0"/>
              </a:solidFill>
            </a:endParaRPr>
          </a:p>
        </p:txBody>
      </p:sp>
      <p:sp>
        <p:nvSpPr>
          <p:cNvPr id="3" name="Content Placeholder 2"/>
          <p:cNvSpPr>
            <a:spLocks noGrp="1"/>
          </p:cNvSpPr>
          <p:nvPr>
            <p:ph idx="1"/>
          </p:nvPr>
        </p:nvSpPr>
        <p:spPr>
          <a:xfrm>
            <a:off x="822960" y="1219200"/>
            <a:ext cx="7520940" cy="5181600"/>
          </a:xfrm>
        </p:spPr>
        <p:txBody>
          <a:bodyPr>
            <a:noAutofit/>
          </a:bodyPr>
          <a:lstStyle/>
          <a:p>
            <a:pPr marL="0" indent="0"/>
            <a:r>
              <a:rPr lang="en-US" sz="2000" u="sng" dirty="0" smtClean="0">
                <a:latin typeface="Times New Roman" panose="02020603050405020304" pitchFamily="18" charset="0"/>
                <a:cs typeface="Times New Roman" panose="02020603050405020304" pitchFamily="18" charset="0"/>
              </a:rPr>
              <a:t>Domain Resolver Cache Gives Following Information: </a:t>
            </a:r>
          </a:p>
          <a:p>
            <a:pPr marL="0" indent="0"/>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Record Name </a:t>
            </a:r>
            <a:r>
              <a:rPr lang="en-US" sz="200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cached </a:t>
            </a:r>
            <a:r>
              <a:rPr lang="en-US" sz="2000" b="0" dirty="0" smtClean="0">
                <a:latin typeface="Times New Roman" panose="02020603050405020304" pitchFamily="18" charset="0"/>
                <a:cs typeface="Times New Roman" panose="02020603050405020304" pitchFamily="18" charset="0"/>
              </a:rPr>
              <a:t>name</a:t>
            </a:r>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Record </a:t>
            </a:r>
            <a:r>
              <a:rPr lang="en-US" sz="2000" dirty="0">
                <a:latin typeface="Times New Roman" panose="02020603050405020304" pitchFamily="18" charset="0"/>
                <a:cs typeface="Times New Roman" panose="02020603050405020304" pitchFamily="18" charset="0"/>
              </a:rPr>
              <a:t>Type </a:t>
            </a:r>
            <a:r>
              <a:rPr lang="en-US" sz="2000" dirty="0" smtClean="0">
                <a:latin typeface="Times New Roman" panose="02020603050405020304" pitchFamily="18" charset="0"/>
                <a:cs typeface="Times New Roman" panose="02020603050405020304" pitchFamily="18" charset="0"/>
              </a:rPr>
              <a:t>:</a:t>
            </a:r>
            <a:r>
              <a:rPr lang="en-US" sz="2000" b="0" dirty="0">
                <a:latin typeface="Times New Roman" panose="02020603050405020304" pitchFamily="18" charset="0"/>
                <a:cs typeface="Times New Roman" panose="02020603050405020304" pitchFamily="18" charset="0"/>
              </a:rPr>
              <a:t> </a:t>
            </a:r>
            <a:r>
              <a:rPr lang="en-US" sz="2000" b="0" dirty="0"/>
              <a:t>is the type, displayed as a number - although more commonly they are referred to by their </a:t>
            </a:r>
            <a:r>
              <a:rPr lang="en-US" sz="2000" b="0" dirty="0" smtClean="0"/>
              <a:t>names. </a:t>
            </a:r>
          </a:p>
          <a:p>
            <a:pPr marL="0" indent="0"/>
            <a:r>
              <a:rPr lang="en-US" sz="2000" b="0" dirty="0"/>
              <a:t>	</a:t>
            </a:r>
            <a:r>
              <a:rPr lang="en-US" sz="2000" b="0" dirty="0" smtClean="0"/>
              <a:t>Type </a:t>
            </a:r>
            <a:r>
              <a:rPr lang="en-US" sz="2000" b="0" dirty="0"/>
              <a:t>1 is "A" for </a:t>
            </a:r>
            <a:r>
              <a:rPr lang="en-US" sz="2000" b="0" dirty="0" smtClean="0"/>
              <a:t>an </a:t>
            </a:r>
            <a:r>
              <a:rPr lang="en-US" sz="2000" b="0" dirty="0"/>
              <a:t>IPv4 address. </a:t>
            </a:r>
            <a:endParaRPr lang="en-US" sz="2000" b="0" dirty="0" smtClean="0"/>
          </a:p>
          <a:p>
            <a:pPr marL="0" indent="0"/>
            <a:r>
              <a:rPr lang="en-US" sz="2000" b="0" dirty="0"/>
              <a:t>	</a:t>
            </a:r>
            <a:r>
              <a:rPr lang="en-US" sz="2000" b="0" dirty="0" smtClean="0"/>
              <a:t>Type 28 is “AAAA” for an IPv6 address </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Time </a:t>
            </a:r>
            <a:r>
              <a:rPr lang="en-US" sz="2000" dirty="0">
                <a:latin typeface="Times New Roman" panose="02020603050405020304" pitchFamily="18" charset="0"/>
                <a:cs typeface="Times New Roman" panose="02020603050405020304" pitchFamily="18" charset="0"/>
              </a:rPr>
              <a:t>To </a:t>
            </a:r>
            <a:r>
              <a:rPr lang="en-US" sz="2000" dirty="0" smtClean="0">
                <a:latin typeface="Times New Roman" panose="02020603050405020304" pitchFamily="18" charset="0"/>
                <a:cs typeface="Times New Roman" panose="02020603050405020304" pitchFamily="18" charset="0"/>
              </a:rPr>
              <a:t>Live:</a:t>
            </a:r>
            <a:r>
              <a:rPr lang="en-US" sz="2000" b="0" dirty="0">
                <a:latin typeface="Times New Roman" panose="02020603050405020304" pitchFamily="18" charset="0"/>
                <a:cs typeface="Times New Roman" panose="02020603050405020304" pitchFamily="18" charset="0"/>
              </a:rPr>
              <a:t> </a:t>
            </a:r>
            <a:r>
              <a:rPr lang="en-US" sz="2000" b="0" dirty="0"/>
              <a:t>is the time in seconds after which the cache entry must expire</a:t>
            </a:r>
            <a:r>
              <a:rPr lang="en-US" sz="2000" b="0" dirty="0" smtClean="0"/>
              <a:t>.</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Data Length:</a:t>
            </a:r>
            <a:r>
              <a:rPr lang="en-US" sz="2000" b="0" dirty="0" smtClean="0">
                <a:latin typeface="Times New Roman" panose="02020603050405020304" pitchFamily="18" charset="0"/>
                <a:cs typeface="Times New Roman" panose="02020603050405020304" pitchFamily="18" charset="0"/>
              </a:rPr>
              <a:t> </a:t>
            </a:r>
            <a:r>
              <a:rPr lang="en-US" sz="2000" b="0" dirty="0"/>
              <a:t>A</a:t>
            </a:r>
            <a:r>
              <a:rPr lang="en-US" sz="2000" b="0" dirty="0" smtClean="0"/>
              <a:t>ppears </a:t>
            </a:r>
            <a:r>
              <a:rPr lang="en-US" sz="2000" b="0" dirty="0"/>
              <a:t>to be the length in bytes - an IPv4 address is four bytes, IPv6 is sixteen bytes</a:t>
            </a:r>
            <a:r>
              <a:rPr lang="en-US" sz="2000" b="0" dirty="0" smtClean="0"/>
              <a:t>.</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(Host) </a:t>
            </a:r>
            <a:r>
              <a:rPr lang="en-US" sz="2000" dirty="0" smtClean="0">
                <a:latin typeface="Times New Roman" panose="02020603050405020304" pitchFamily="18" charset="0"/>
                <a:cs typeface="Times New Roman" panose="02020603050405020304" pitchFamily="18" charset="0"/>
              </a:rPr>
              <a:t>Record:</a:t>
            </a:r>
            <a:r>
              <a:rPr lang="en-US" sz="2000" b="0" dirty="0" smtClean="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IPv4 </a:t>
            </a:r>
            <a:r>
              <a:rPr lang="en-US" sz="2000" b="0" dirty="0" smtClean="0">
                <a:latin typeface="Times New Roman" panose="02020603050405020304" pitchFamily="18" charset="0"/>
                <a:cs typeface="Times New Roman" panose="02020603050405020304" pitchFamily="18" charset="0"/>
              </a:rPr>
              <a:t>address</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5608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1066800"/>
            <a:ext cx="8115300" cy="5105400"/>
          </a:xfrm>
        </p:spPr>
        <p:txBody>
          <a:bodyPr>
            <a:normAutofit/>
          </a:bodyPr>
          <a:lstStyle/>
          <a:p>
            <a:r>
              <a:rPr lang="en-US" b="1" u="sng" dirty="0">
                <a:solidFill>
                  <a:srgbClr val="FF0000"/>
                </a:solidFill>
                <a:latin typeface="Times New Roman" panose="02020603050405020304" pitchFamily="18" charset="0"/>
                <a:cs typeface="Times New Roman" panose="02020603050405020304" pitchFamily="18" charset="0"/>
              </a:rPr>
              <a:t>Method </a:t>
            </a:r>
            <a:r>
              <a:rPr lang="en-US" b="1" u="sng" dirty="0" smtClean="0">
                <a:solidFill>
                  <a:srgbClr val="FF0000"/>
                </a:solidFill>
                <a:latin typeface="Times New Roman" panose="02020603050405020304" pitchFamily="18" charset="0"/>
                <a:cs typeface="Times New Roman" panose="02020603050405020304" pitchFamily="18" charset="0"/>
              </a:rPr>
              <a:t>2:Using browsing history</a:t>
            </a:r>
            <a:r>
              <a:rPr lang="en-US" b="1" dirty="0" smtClean="0">
                <a:solidFill>
                  <a:srgbClr val="FF0000"/>
                </a:solidFill>
                <a:latin typeface="Times New Roman" panose="02020603050405020304" pitchFamily="18" charset="0"/>
                <a:cs typeface="Times New Roman" panose="02020603050405020304" pitchFamily="18" charset="0"/>
              </a:rPr>
              <a:t/>
            </a:r>
            <a:br>
              <a:rPr lang="en-US" b="1" dirty="0" smtClean="0">
                <a:solidFill>
                  <a:srgbClr val="FF0000"/>
                </a:solidFill>
                <a:latin typeface="Times New Roman" panose="02020603050405020304" pitchFamily="18" charset="0"/>
                <a:cs typeface="Times New Roman" panose="02020603050405020304" pitchFamily="18" charset="0"/>
              </a:rPr>
            </a:br>
            <a:r>
              <a:rPr lang="en-US" b="1" dirty="0" smtClean="0">
                <a:solidFill>
                  <a:srgbClr val="FF0000"/>
                </a:solidFill>
                <a:latin typeface="Times New Roman" panose="02020603050405020304" pitchFamily="18" charset="0"/>
                <a:cs typeface="Times New Roman" panose="02020603050405020304" pitchFamily="18" charset="0"/>
              </a:rPr>
              <a:t/>
            </a:r>
            <a:br>
              <a:rPr lang="en-US" b="1" dirty="0" smtClean="0">
                <a:solidFill>
                  <a:srgbClr val="FF0000"/>
                </a:solidFill>
                <a:latin typeface="Times New Roman" panose="02020603050405020304" pitchFamily="18" charset="0"/>
                <a:cs typeface="Times New Roman" panose="02020603050405020304" pitchFamily="18" charset="0"/>
              </a:rPr>
            </a:br>
            <a:r>
              <a:rPr lang="en-US" b="1" dirty="0" smtClean="0">
                <a:solidFill>
                  <a:srgbClr val="FF0000"/>
                </a:solidFill>
                <a:latin typeface="Times New Roman" panose="02020603050405020304" pitchFamily="18" charset="0"/>
                <a:cs typeface="Times New Roman" panose="02020603050405020304" pitchFamily="18" charset="0"/>
              </a:rPr>
              <a:t/>
            </a:r>
            <a:br>
              <a:rPr lang="en-US" b="1" dirty="0" smtClean="0">
                <a:solidFill>
                  <a:srgbClr val="FF0000"/>
                </a:solidFill>
                <a:latin typeface="Times New Roman" panose="02020603050405020304" pitchFamily="18" charset="0"/>
                <a:cs typeface="Times New Roman" panose="02020603050405020304" pitchFamily="18" charset="0"/>
              </a:rPr>
            </a:br>
            <a:r>
              <a:rPr lang="en-US" b="1" dirty="0" smtClean="0">
                <a:solidFill>
                  <a:srgbClr val="FF0000"/>
                </a:solidFill>
                <a:latin typeface="Times New Roman" panose="02020603050405020304" pitchFamily="18" charset="0"/>
                <a:cs typeface="Times New Roman" panose="02020603050405020304" pitchFamily="18" charset="0"/>
              </a:rPr>
              <a:t>	</a:t>
            </a:r>
            <a:r>
              <a:rPr lang="en-US" b="1" u="sng" dirty="0" smtClean="0"/>
              <a:t>Type </a:t>
            </a:r>
            <a:r>
              <a:rPr lang="en-US" b="1" u="sng" dirty="0"/>
              <a:t>I: Using User File </a:t>
            </a:r>
            <a:r>
              <a:rPr lang="en-US" b="1" u="sng" dirty="0" smtClean="0"/>
              <a:t>System : </a:t>
            </a:r>
            <a:r>
              <a:rPr lang="en-US" b="1" dirty="0" smtClean="0"/>
              <a:t/>
            </a:r>
            <a:br>
              <a:rPr lang="en-US" b="1" dirty="0" smtClean="0"/>
            </a:br>
            <a:r>
              <a:rPr lang="en-US" b="1" dirty="0"/>
              <a:t/>
            </a:r>
            <a:br>
              <a:rPr lang="en-US" b="1" dirty="0"/>
            </a:br>
            <a:r>
              <a:rPr lang="en-US" sz="2400" cap="none" dirty="0" smtClean="0"/>
              <a:t>We Get The Browser information Form User File System or from “C:\” drive. </a:t>
            </a:r>
            <a:r>
              <a:rPr lang="en-US" sz="2400" b="1" dirty="0"/>
              <a:t/>
            </a:r>
            <a:br>
              <a:rPr lang="en-US" sz="2400" b="1" dirty="0"/>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4152709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685800"/>
          </a:xfrm>
        </p:spPr>
        <p:txBody>
          <a:bodyPr>
            <a:noAutofit/>
          </a:bodyPr>
          <a:lstStyle/>
          <a:p>
            <a:r>
              <a:rPr lang="en-US" b="1" u="sng" dirty="0" smtClean="0">
                <a:solidFill>
                  <a:srgbClr val="FF0000"/>
                </a:solidFill>
                <a:latin typeface="Times New Roman" panose="02020603050405020304" pitchFamily="18" charset="0"/>
                <a:cs typeface="Times New Roman" panose="02020603050405020304" pitchFamily="18" charset="0"/>
              </a:rPr>
              <a:t>File path Locations </a:t>
            </a:r>
            <a:r>
              <a:rPr lang="en-US" b="1" u="sng" dirty="0">
                <a:solidFill>
                  <a:srgbClr val="FF0000"/>
                </a:solidFill>
                <a:latin typeface="Times New Roman" panose="02020603050405020304" pitchFamily="18" charset="0"/>
                <a:cs typeface="Times New Roman" panose="02020603050405020304" pitchFamily="18" charset="0"/>
              </a:rPr>
              <a:t>of Internet </a:t>
            </a:r>
            <a:r>
              <a:rPr lang="en-US" b="1" u="sng" dirty="0" smtClean="0">
                <a:solidFill>
                  <a:srgbClr val="FF0000"/>
                </a:solidFill>
                <a:latin typeface="Times New Roman" panose="02020603050405020304" pitchFamily="18" charset="0"/>
                <a:cs typeface="Times New Roman" panose="02020603050405020304" pitchFamily="18" charset="0"/>
              </a:rPr>
              <a:t>Browsers</a:t>
            </a:r>
            <a:endParaRPr lang="en-US" u="sng"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76200" y="841712"/>
            <a:ext cx="9067800" cy="6001643"/>
          </a:xfrm>
          <a:prstGeom prst="rect">
            <a:avLst/>
          </a:prstGeom>
          <a:noFill/>
        </p:spPr>
        <p:txBody>
          <a:bodyPr wrap="square" rtlCol="0">
            <a:spAutoFit/>
          </a:bodyPr>
          <a:lstStyle/>
          <a:p>
            <a:r>
              <a:rPr lang="en-US" sz="2400" b="1" u="sng" dirty="0" smtClean="0">
                <a:solidFill>
                  <a:srgbClr val="00B0F0"/>
                </a:solidFill>
                <a:latin typeface="Times New Roman" panose="02020603050405020304" pitchFamily="18" charset="0"/>
                <a:cs typeface="Times New Roman" panose="02020603050405020304" pitchFamily="18" charset="0"/>
              </a:rPr>
              <a:t>1. Google </a:t>
            </a:r>
            <a:r>
              <a:rPr lang="en-US" sz="2400" b="1" u="sng" dirty="0">
                <a:solidFill>
                  <a:srgbClr val="00B0F0"/>
                </a:solidFill>
                <a:latin typeface="Times New Roman" panose="02020603050405020304" pitchFamily="18" charset="0"/>
                <a:cs typeface="Times New Roman" panose="02020603050405020304" pitchFamily="18" charset="0"/>
              </a:rPr>
              <a:t>Chrome :</a:t>
            </a:r>
            <a:r>
              <a:rPr lang="en-US" sz="2400" u="sng" dirty="0">
                <a:solidFill>
                  <a:srgbClr val="00B0F0"/>
                </a:solidFill>
                <a:latin typeface="Times New Roman" panose="02020603050405020304" pitchFamily="18" charset="0"/>
                <a:cs typeface="Times New Roman" panose="02020603050405020304" pitchFamily="18" charset="0"/>
              </a:rPr>
              <a:t> </a:t>
            </a:r>
            <a:endParaRPr lang="en-US" sz="2400" u="sng" dirty="0" smtClean="0">
              <a:solidFill>
                <a:srgbClr val="00B0F0"/>
              </a:solidFill>
              <a:latin typeface="Times New Roman" panose="02020603050405020304" pitchFamily="18" charset="0"/>
              <a:cs typeface="Times New Roman" panose="02020603050405020304" pitchFamily="18" charset="0"/>
            </a:endParaRPr>
          </a:p>
          <a:p>
            <a:pPr>
              <a:lnSpc>
                <a:spcPct val="150000"/>
              </a:lnSpc>
            </a:pPr>
            <a:r>
              <a:rPr lang="en-US" sz="2000" b="1" dirty="0" smtClean="0">
                <a:latin typeface="Times New Roman" panose="02020603050405020304" pitchFamily="18" charset="0"/>
                <a:cs typeface="Times New Roman" panose="02020603050405020304" pitchFamily="18" charset="0"/>
              </a:rPr>
              <a:t>History: </a:t>
            </a:r>
            <a:r>
              <a:rPr lang="en-US" sz="2000" dirty="0" smtClean="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Users\SYSTEM_USER\AppData\Local\Google\Chrome\User Data\Default\</a:t>
            </a:r>
          </a:p>
          <a:p>
            <a:pPr>
              <a:lnSpc>
                <a:spcPct val="150000"/>
              </a:lnSpc>
            </a:pPr>
            <a:r>
              <a:rPr lang="en-US" sz="2000" b="1" dirty="0">
                <a:latin typeface="Times New Roman" panose="02020603050405020304" pitchFamily="18" charset="0"/>
                <a:cs typeface="Times New Roman" panose="02020603050405020304" pitchFamily="18" charset="0"/>
              </a:rPr>
              <a:t>Cookie: </a:t>
            </a:r>
            <a:r>
              <a:rPr lang="en-US" sz="2000" dirty="0" smtClean="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:\Users\SYSTEM_USER\AppData\Local\Google\Chrome\User Data\Default</a:t>
            </a:r>
          </a:p>
          <a:p>
            <a:pPr>
              <a:lnSpc>
                <a:spcPct val="150000"/>
              </a:lnSpc>
            </a:pPr>
            <a:r>
              <a:rPr lang="en-US" sz="2000" b="1" dirty="0">
                <a:latin typeface="Times New Roman" panose="02020603050405020304" pitchFamily="18" charset="0"/>
                <a:cs typeface="Times New Roman" panose="02020603050405020304" pitchFamily="18" charset="0"/>
              </a:rPr>
              <a:t>Visited Links</a:t>
            </a:r>
            <a:r>
              <a:rPr lang="en-US" sz="2000" b="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C:\Users\SYSTEM_USER\AppData\Local\Google\Chrome\User Data\Default</a:t>
            </a:r>
          </a:p>
          <a:p>
            <a:pPr>
              <a:lnSpc>
                <a:spcPct val="150000"/>
              </a:lnSpc>
            </a:pPr>
            <a:r>
              <a:rPr lang="en-US" sz="2000" b="1" dirty="0">
                <a:latin typeface="Times New Roman" panose="02020603050405020304" pitchFamily="18" charset="0"/>
                <a:cs typeface="Times New Roman" panose="02020603050405020304" pitchFamily="18" charset="0"/>
              </a:rPr>
              <a:t>Login Data: </a:t>
            </a:r>
            <a:r>
              <a:rPr lang="en-US" sz="2000" dirty="0" smtClean="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:\Users\SYSTEM_USER\AppData\Local\Google\Chrome\User Data\Default</a:t>
            </a:r>
          </a:p>
          <a:p>
            <a:pPr>
              <a:lnSpc>
                <a:spcPct val="150000"/>
              </a:lnSpc>
            </a:pPr>
            <a:r>
              <a:rPr lang="en-US" sz="2000" b="1" dirty="0" smtClean="0">
                <a:latin typeface="Times New Roman" panose="02020603050405020304" pitchFamily="18" charset="0"/>
                <a:cs typeface="Times New Roman" panose="02020603050405020304" pitchFamily="18" charset="0"/>
              </a:rPr>
              <a:t>Session: </a:t>
            </a:r>
            <a:r>
              <a:rPr lang="en-US" sz="2000" dirty="0" smtClean="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:\Users\SYSTEM_USER\AppData\Local\Google\Chrome\User Data\Default\Session </a:t>
            </a:r>
            <a:r>
              <a:rPr lang="en-US" sz="2000" dirty="0" smtClean="0">
                <a:latin typeface="Times New Roman" panose="02020603050405020304" pitchFamily="18" charset="0"/>
                <a:cs typeface="Times New Roman" panose="02020603050405020304" pitchFamily="18" charset="0"/>
              </a:rPr>
              <a:t>Storage</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File System: </a:t>
            </a:r>
            <a:r>
              <a:rPr lang="en-US" sz="2000" dirty="0" smtClean="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:\Users\SYSTEM_USER\AppData\Local\Google\Chrome\User Data\Default\File </a:t>
            </a:r>
            <a:r>
              <a:rPr lang="en-US" sz="2000" dirty="0" smtClean="0">
                <a:latin typeface="Times New Roman" panose="02020603050405020304" pitchFamily="18" charset="0"/>
                <a:cs typeface="Times New Roman" panose="02020603050405020304" pitchFamily="18" charset="0"/>
              </a:rPr>
              <a:t>System\Origins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94702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7520940" cy="548640"/>
          </a:xfrm>
        </p:spPr>
        <p:txBody>
          <a:bodyPr>
            <a:normAutofit/>
          </a:bodyPr>
          <a:lstStyle/>
          <a:p>
            <a:r>
              <a:rPr lang="en-US" u="sng" dirty="0" smtClean="0">
                <a:solidFill>
                  <a:srgbClr val="FF0000"/>
                </a:solidFill>
              </a:rPr>
              <a:t>history path of google chrome </a:t>
            </a:r>
            <a:endParaRPr lang="en-US" u="sng" dirty="0">
              <a:solidFill>
                <a:srgbClr val="FF0000"/>
              </a:solidFill>
            </a:endParaRPr>
          </a:p>
        </p:txBody>
      </p:sp>
      <p:sp>
        <p:nvSpPr>
          <p:cNvPr id="3" name="Content Placeholder 2"/>
          <p:cNvSpPr>
            <a:spLocks noGrp="1"/>
          </p:cNvSpPr>
          <p:nvPr>
            <p:ph idx="1"/>
          </p:nvPr>
        </p:nvSpPr>
        <p:spPr>
          <a:xfrm>
            <a:off x="822960" y="1600200"/>
            <a:ext cx="7520940" cy="4572000"/>
          </a:xfrm>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Google Chrome : </a:t>
            </a:r>
            <a:r>
              <a:rPr lang="en-US" sz="2400" dirty="0" smtClean="0">
                <a:latin typeface="Times New Roman" panose="02020603050405020304" pitchFamily="18" charset="0"/>
                <a:cs typeface="Times New Roman" panose="02020603050405020304" pitchFamily="18" charset="0"/>
              </a:rPr>
              <a:t>Put following path to get details of chrome</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smtClean="0">
                <a:solidFill>
                  <a:srgbClr val="00B0F0"/>
                </a:solidFill>
                <a:latin typeface="Times New Roman" panose="02020603050405020304" pitchFamily="18" charset="0"/>
                <a:cs typeface="Times New Roman" panose="02020603050405020304" pitchFamily="18" charset="0"/>
              </a:rPr>
              <a:t>C</a:t>
            </a:r>
            <a:r>
              <a:rPr lang="en-US" sz="2400" dirty="0">
                <a:solidFill>
                  <a:srgbClr val="00B0F0"/>
                </a:solidFill>
                <a:latin typeface="Times New Roman" panose="02020603050405020304" pitchFamily="18" charset="0"/>
                <a:cs typeface="Times New Roman" panose="02020603050405020304" pitchFamily="18" charset="0"/>
              </a:rPr>
              <a:t>:\Users\SYSTEM_USER\AppData\Local\Google\Chrome\User Data\Default</a:t>
            </a:r>
            <a:r>
              <a:rPr lang="en-US" sz="2400" dirty="0" smtClean="0">
                <a:solidFill>
                  <a:srgbClr val="00B0F0"/>
                </a:solidFill>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Possible Attack:</a:t>
            </a:r>
            <a:endParaRPr lang="en-US" sz="2400" dirty="0">
              <a:latin typeface="Times New Roman" panose="02020603050405020304" pitchFamily="18" charset="0"/>
              <a:cs typeface="Times New Roman" panose="02020603050405020304" pitchFamily="18" charset="0"/>
            </a:endParaRPr>
          </a:p>
          <a:p>
            <a:r>
              <a:rPr lang="en-US" sz="2400" b="0" dirty="0" smtClean="0">
                <a:latin typeface="Times New Roman" panose="02020603050405020304" pitchFamily="18" charset="0"/>
                <a:cs typeface="Times New Roman" panose="02020603050405020304" pitchFamily="18" charset="0"/>
              </a:rPr>
              <a:t>	Malicious </a:t>
            </a:r>
            <a:r>
              <a:rPr lang="en-US" sz="2400" b="0" dirty="0">
                <a:latin typeface="Times New Roman" panose="02020603050405020304" pitchFamily="18" charset="0"/>
                <a:cs typeface="Times New Roman" panose="02020603050405020304" pitchFamily="18" charset="0"/>
              </a:rPr>
              <a:t>activities are on rise. Hackers have managed </a:t>
            </a:r>
            <a:r>
              <a:rPr lang="en-US" sz="2400" b="0" dirty="0" smtClean="0">
                <a:latin typeface="Times New Roman" panose="02020603050405020304" pitchFamily="18" charset="0"/>
                <a:cs typeface="Times New Roman" panose="02020603050405020304" pitchFamily="18" charset="0"/>
              </a:rPr>
              <a:t>to discover </a:t>
            </a:r>
            <a:r>
              <a:rPr lang="en-US" sz="2400" b="0" dirty="0">
                <a:latin typeface="Times New Roman" panose="02020603050405020304" pitchFamily="18" charset="0"/>
                <a:cs typeface="Times New Roman" panose="02020603050405020304" pitchFamily="18" charset="0"/>
              </a:rPr>
              <a:t>innovative ways to obtain personal, </a:t>
            </a:r>
            <a:r>
              <a:rPr lang="en-US" sz="2400" b="0" dirty="0" smtClean="0">
                <a:latin typeface="Times New Roman" panose="02020603050405020304" pitchFamily="18" charset="0"/>
                <a:cs typeface="Times New Roman" panose="02020603050405020304" pitchFamily="18" charset="0"/>
              </a:rPr>
              <a:t>more sensitive </a:t>
            </a:r>
            <a:r>
              <a:rPr lang="en-US" sz="2400" b="0" dirty="0">
                <a:latin typeface="Times New Roman" panose="02020603050405020304" pitchFamily="18" charset="0"/>
                <a:cs typeface="Times New Roman" panose="02020603050405020304" pitchFamily="18" charset="0"/>
              </a:rPr>
              <a:t>information of the users.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5678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65760"/>
            <a:ext cx="6019800" cy="548640"/>
          </a:xfrm>
        </p:spPr>
        <p:txBody>
          <a:bodyPr>
            <a:normAutofit/>
          </a:bodyPr>
          <a:lstStyle/>
          <a:p>
            <a:r>
              <a:rPr lang="en-US" b="1" u="sng" cap="none" dirty="0" smtClean="0">
                <a:solidFill>
                  <a:srgbClr val="FF0000"/>
                </a:solidFill>
              </a:rPr>
              <a:t>View all Details of Google Chrome</a:t>
            </a:r>
            <a:endParaRPr lang="en-US" b="1" u="sng" cap="none" dirty="0">
              <a:solidFill>
                <a:srgbClr val="FF0000"/>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71600"/>
            <a:ext cx="9138570" cy="5486400"/>
          </a:xfrm>
        </p:spPr>
      </p:pic>
    </p:spTree>
    <p:extLst>
      <p:ext uri="{BB962C8B-B14F-4D97-AF65-F5344CB8AC3E}">
        <p14:creationId xmlns:p14="http://schemas.microsoft.com/office/powerpoint/2010/main" val="22895348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76200" y="838200"/>
            <a:ext cx="8763000" cy="6001643"/>
          </a:xfrm>
          <a:prstGeom prst="rect">
            <a:avLst/>
          </a:prstGeom>
        </p:spPr>
        <p:txBody>
          <a:bodyPr wrap="square">
            <a:spAutoFit/>
          </a:bodyPr>
          <a:lstStyle/>
          <a:p>
            <a:r>
              <a:rPr lang="en-US" sz="2400" b="1" u="sng" dirty="0" smtClean="0">
                <a:solidFill>
                  <a:srgbClr val="00B0F0"/>
                </a:solidFill>
                <a:latin typeface="Times New Roman" panose="02020603050405020304" pitchFamily="18" charset="0"/>
                <a:cs typeface="Times New Roman" panose="02020603050405020304" pitchFamily="18" charset="0"/>
              </a:rPr>
              <a:t>2. Mozilla </a:t>
            </a:r>
            <a:r>
              <a:rPr lang="en-US" sz="2400" b="1" u="sng" dirty="0">
                <a:solidFill>
                  <a:srgbClr val="00B0F0"/>
                </a:solidFill>
                <a:latin typeface="Times New Roman" panose="02020603050405020304" pitchFamily="18" charset="0"/>
                <a:cs typeface="Times New Roman" panose="02020603050405020304" pitchFamily="18" charset="0"/>
              </a:rPr>
              <a:t>Firefox </a:t>
            </a:r>
            <a:r>
              <a:rPr lang="en-US" sz="2400" u="sng" dirty="0" smtClean="0">
                <a:solidFill>
                  <a:srgbClr val="00B0F0"/>
                </a:solidFill>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i="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History:</a:t>
            </a:r>
          </a:p>
          <a:p>
            <a:r>
              <a:rPr lang="en-US" dirty="0" smtClean="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:\Users\SYSTEM_USER\AppData\Roaming\Mozilla\Firefox\Profiles\ </a:t>
            </a:r>
            <a:r>
              <a:rPr lang="en-US" dirty="0" smtClean="0">
                <a:latin typeface="Times New Roman" panose="02020603050405020304" pitchFamily="18" charset="0"/>
                <a:cs typeface="Times New Roman" panose="02020603050405020304" pitchFamily="18" charset="0"/>
              </a:rPr>
              <a:t>l7ohums2.default-1429948445160</a:t>
            </a:r>
          </a:p>
          <a:p>
            <a:endParaRPr lang="en-US"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Bookmarks</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Users\SYSTEM_USER\AppData\Roaming\Mozilla\Firefox\Profiles\l7ohums2.default-1429948445160\bookmarkbackups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Plugins</a:t>
            </a:r>
            <a:r>
              <a:rPr lang="en-US"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C</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Users\SYSTEM_USER\AppData\Roaming\Mozilla\Firefox\Profiles\l7ohums2.default-1429948445160\searchplugins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Sessions</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Users\SYSTEM_USER\AppData\Roaming\Mozilla\Firefox\Profiles\l7ohums2.default-1429948445160\sessionstore-backups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Cookies</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Users\SYSTEM_USER\AppData\Roaming\Mozilla\Firefox\Profiles\l7ohums2.default-1429948445160</a:t>
            </a:r>
            <a:endParaRPr lang="en-US" dirty="0">
              <a:latin typeface="Times New Roman" panose="02020603050405020304" pitchFamily="18" charset="0"/>
              <a:cs typeface="Times New Roman" panose="02020603050405020304" pitchFamily="18" charset="0"/>
            </a:endParaRPr>
          </a:p>
        </p:txBody>
      </p:sp>
      <p:sp>
        <p:nvSpPr>
          <p:cNvPr id="3" name="Title 1"/>
          <p:cNvSpPr txBox="1">
            <a:spLocks/>
          </p:cNvSpPr>
          <p:nvPr/>
        </p:nvSpPr>
        <p:spPr>
          <a:xfrm>
            <a:off x="76200" y="228600"/>
            <a:ext cx="8991600" cy="533400"/>
          </a:xfrm>
          <a:prstGeom prst="rect">
            <a:avLst/>
          </a:prstGeom>
        </p:spPr>
        <p:txBody>
          <a:bodyP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b="1" u="sng" dirty="0" smtClean="0">
                <a:solidFill>
                  <a:srgbClr val="FF0000"/>
                </a:solidFill>
                <a:latin typeface="Times New Roman" panose="02020603050405020304" pitchFamily="18" charset="0"/>
                <a:cs typeface="Times New Roman" panose="02020603050405020304" pitchFamily="18" charset="0"/>
              </a:rPr>
              <a:t>File path Locations of Internet Browsers</a:t>
            </a:r>
            <a:endParaRPr lang="en-US" u="sng"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55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762000" y="975360"/>
            <a:ext cx="7520940" cy="548640"/>
          </a:xfrm>
        </p:spPr>
        <p:txBody>
          <a:bodyPr>
            <a:normAutofit/>
          </a:bodyPr>
          <a:lstStyle/>
          <a:p>
            <a:r>
              <a:rPr lang="en-US" u="sng" dirty="0" smtClean="0">
                <a:solidFill>
                  <a:srgbClr val="FF0000"/>
                </a:solidFill>
              </a:rPr>
              <a:t>history path of Mozilla </a:t>
            </a:r>
            <a:r>
              <a:rPr lang="en-US" u="sng" dirty="0">
                <a:solidFill>
                  <a:srgbClr val="FF0000"/>
                </a:solidFill>
              </a:rPr>
              <a:t>Firefox browser</a:t>
            </a:r>
          </a:p>
        </p:txBody>
      </p:sp>
      <p:sp>
        <p:nvSpPr>
          <p:cNvPr id="3" name="Content Placeholder 2"/>
          <p:cNvSpPr>
            <a:spLocks noGrp="1"/>
          </p:cNvSpPr>
          <p:nvPr>
            <p:ph idx="1"/>
          </p:nvPr>
        </p:nvSpPr>
        <p:spPr>
          <a:xfrm>
            <a:off x="822960" y="2015028"/>
            <a:ext cx="7520940" cy="4538172"/>
          </a:xfrm>
        </p:spPr>
        <p:txBody>
          <a:bodyPr>
            <a:noAutofit/>
          </a:bodyPr>
          <a:lstStyle/>
          <a:p>
            <a:r>
              <a:rPr lang="en-US" sz="2400" smtClean="0">
                <a:latin typeface="Times New Roman" panose="02020603050405020304" pitchFamily="18" charset="0"/>
                <a:cs typeface="Times New Roman" panose="02020603050405020304" pitchFamily="18" charset="0"/>
              </a:rPr>
              <a:t>Mozilla Firefox : </a:t>
            </a:r>
            <a:r>
              <a:rPr lang="en-US" sz="2400" i="1" smtClean="0">
                <a:latin typeface="Times New Roman" panose="02020603050405020304" pitchFamily="18" charset="0"/>
                <a:cs typeface="Times New Roman" panose="02020603050405020304" pitchFamily="18" charset="0"/>
              </a:rPr>
              <a:t> </a:t>
            </a:r>
          </a:p>
          <a:p>
            <a:endParaRPr lang="en-US" sz="2400" i="1" smtClean="0">
              <a:latin typeface="Times New Roman" panose="02020603050405020304" pitchFamily="18" charset="0"/>
              <a:cs typeface="Times New Roman" panose="02020603050405020304" pitchFamily="18" charset="0"/>
            </a:endParaRPr>
          </a:p>
          <a:p>
            <a:r>
              <a:rPr lang="en-US" sz="2400" i="1" smtClean="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C:\Users\SYSTEM_USER\AppData\Roaming\Mozilla\Firefox\Profiles\ l7ohums2.default-1429948445160</a:t>
            </a:r>
          </a:p>
          <a:p>
            <a:endParaRPr lang="en-US" sz="2400" smtClean="0">
              <a:latin typeface="Times New Roman" panose="02020603050405020304" pitchFamily="18" charset="0"/>
              <a:cs typeface="Times New Roman" panose="02020603050405020304" pitchFamily="18" charset="0"/>
            </a:endParaRPr>
          </a:p>
          <a:p>
            <a:r>
              <a:rPr lang="en-US" sz="2400" smtClean="0">
                <a:latin typeface="Times New Roman" panose="02020603050405020304" pitchFamily="18" charset="0"/>
                <a:cs typeface="Times New Roman" panose="02020603050405020304" pitchFamily="18" charset="0"/>
              </a:rPr>
              <a:t>Possible Attack:</a:t>
            </a:r>
            <a:r>
              <a:rPr lang="en-US" sz="2400" b="0" smtClean="0"/>
              <a:t> </a:t>
            </a:r>
            <a:r>
              <a:rPr lang="en-US" sz="2400" b="0" smtClean="0">
                <a:latin typeface="Times New Roman" panose="02020603050405020304" pitchFamily="18" charset="0"/>
                <a:cs typeface="Times New Roman" panose="02020603050405020304" pitchFamily="18" charset="0"/>
              </a:rPr>
              <a:t>Researchers warn hundreds of popular Firefox browser extensions are vulnerable to attack that could give hackers control of Mac OS X and Windows computers.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8995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304800"/>
            <a:ext cx="6477000" cy="548640"/>
          </a:xfrm>
        </p:spPr>
        <p:txBody>
          <a:bodyPr>
            <a:normAutofit/>
          </a:bodyPr>
          <a:lstStyle/>
          <a:p>
            <a:r>
              <a:rPr lang="en-US" b="1" u="sng" cap="none" dirty="0" smtClean="0">
                <a:solidFill>
                  <a:srgbClr val="FF0000"/>
                </a:solidFill>
              </a:rPr>
              <a:t>View all details of </a:t>
            </a:r>
            <a:r>
              <a:rPr lang="en-US" b="1" u="sng" cap="none" dirty="0">
                <a:solidFill>
                  <a:srgbClr val="FF0000"/>
                </a:solidFill>
              </a:rPr>
              <a:t>Mozilla </a:t>
            </a:r>
            <a:r>
              <a:rPr lang="en-US" b="1" u="sng" cap="none" dirty="0" smtClean="0">
                <a:solidFill>
                  <a:srgbClr val="FF0000"/>
                </a:solidFill>
              </a:rPr>
              <a:t>Firefox</a:t>
            </a:r>
            <a:endParaRPr lang="en-US" b="1" u="sng" cap="none" dirty="0">
              <a:solidFill>
                <a:srgbClr val="FF0000"/>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59810"/>
            <a:ext cx="9144000" cy="5598190"/>
          </a:xfrm>
        </p:spPr>
      </p:pic>
    </p:spTree>
    <p:extLst>
      <p:ext uri="{BB962C8B-B14F-4D97-AF65-F5344CB8AC3E}">
        <p14:creationId xmlns:p14="http://schemas.microsoft.com/office/powerpoint/2010/main" val="2962623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65760"/>
            <a:ext cx="6949440" cy="548640"/>
          </a:xfrm>
        </p:spPr>
        <p:txBody>
          <a:bodyPr>
            <a:normAutofit fontScale="90000"/>
          </a:bodyPr>
          <a:lstStyle/>
          <a:p>
            <a:pPr algn="ctr"/>
            <a:r>
              <a:rPr lang="en-US" sz="4000" b="1" u="sng" dirty="0" smtClean="0">
                <a:solidFill>
                  <a:srgbClr val="FF0000"/>
                </a:solidFill>
              </a:rPr>
              <a:t>Content</a:t>
            </a:r>
            <a:endParaRPr lang="en-US" sz="4000" b="1" u="sng" dirty="0">
              <a:solidFill>
                <a:srgbClr val="FF0000"/>
              </a:solidFill>
            </a:endParaRPr>
          </a:p>
        </p:txBody>
      </p:sp>
      <p:sp>
        <p:nvSpPr>
          <p:cNvPr id="3" name="Content Placeholder 2"/>
          <p:cNvSpPr>
            <a:spLocks noGrp="1"/>
          </p:cNvSpPr>
          <p:nvPr>
            <p:ph idx="1"/>
          </p:nvPr>
        </p:nvSpPr>
        <p:spPr>
          <a:xfrm>
            <a:off x="381000" y="990600"/>
            <a:ext cx="8321040" cy="5638800"/>
          </a:xfrm>
        </p:spPr>
        <p:txBody>
          <a:bodyPr>
            <a:noAutofit/>
          </a:body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Sources of Browser’s Data</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Statement of the problem</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Block Diagram</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Propose System </a:t>
            </a:r>
            <a:r>
              <a:rPr lang="en-US" sz="2400" dirty="0" smtClean="0">
                <a:latin typeface="Times New Roman" panose="02020603050405020304" pitchFamily="18" charset="0"/>
                <a:cs typeface="Times New Roman" panose="02020603050405020304" pitchFamily="18" charset="0"/>
              </a:rPr>
              <a:t>Modules</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Literature Details</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Recovery method for deleted information in Web browsers</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Locations of Internet Browser </a:t>
            </a:r>
            <a:r>
              <a:rPr lang="en-US" sz="2400" dirty="0" smtClean="0">
                <a:latin typeface="Times New Roman" panose="02020603050405020304" pitchFamily="18" charset="0"/>
                <a:cs typeface="Times New Roman" panose="02020603050405020304" pitchFamily="18" charset="0"/>
              </a:rPr>
              <a:t>Artifacts</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Flow of System</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Existing Tools</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Implementation </a:t>
            </a:r>
            <a:r>
              <a:rPr lang="en-US" sz="2400" dirty="0" smtClean="0">
                <a:latin typeface="Times New Roman" panose="02020603050405020304" pitchFamily="18" charset="0"/>
                <a:cs typeface="Times New Roman" panose="02020603050405020304" pitchFamily="18" charset="0"/>
              </a:rPr>
              <a:t>Screenshots</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67166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52400" y="1022152"/>
            <a:ext cx="8839200" cy="3508653"/>
          </a:xfrm>
          <a:prstGeom prst="rect">
            <a:avLst/>
          </a:prstGeom>
        </p:spPr>
        <p:txBody>
          <a:bodyPr wrap="square">
            <a:spAutoFit/>
          </a:bodyPr>
          <a:lstStyle/>
          <a:p>
            <a:r>
              <a:rPr lang="en-US" sz="2400" b="1" u="sng" dirty="0" smtClean="0">
                <a:solidFill>
                  <a:srgbClr val="00B0F0"/>
                </a:solidFill>
                <a:latin typeface="Times New Roman" panose="02020603050405020304" pitchFamily="18" charset="0"/>
                <a:cs typeface="Times New Roman" panose="02020603050405020304" pitchFamily="18" charset="0"/>
              </a:rPr>
              <a:t>3. Internet </a:t>
            </a:r>
            <a:r>
              <a:rPr lang="en-US" sz="2400" b="1" u="sng" dirty="0">
                <a:solidFill>
                  <a:srgbClr val="00B0F0"/>
                </a:solidFill>
                <a:latin typeface="Times New Roman" panose="02020603050405020304" pitchFamily="18" charset="0"/>
                <a:cs typeface="Times New Roman" panose="02020603050405020304" pitchFamily="18" charset="0"/>
              </a:rPr>
              <a:t>Explorer </a:t>
            </a:r>
            <a:r>
              <a:rPr lang="en-US" sz="2400" u="sng" dirty="0">
                <a:solidFill>
                  <a:srgbClr val="00B0F0"/>
                </a:solidFill>
                <a:latin typeface="Times New Roman" panose="02020603050405020304" pitchFamily="18" charset="0"/>
                <a:cs typeface="Times New Roman" panose="02020603050405020304" pitchFamily="18" charset="0"/>
              </a:rPr>
              <a:t>:  </a:t>
            </a:r>
            <a:endParaRPr lang="en-US" sz="2400" u="sng" dirty="0" smtClean="0">
              <a:solidFill>
                <a:srgbClr val="00B0F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Cache: </a:t>
            </a:r>
            <a:r>
              <a:rPr lang="en-US" dirty="0" smtClean="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Users\SYSTEM_USER\AppData\Local\Microsoft\Windows\Caches</a:t>
            </a:r>
          </a:p>
          <a:p>
            <a:endParaRPr lang="en-US" dirty="0">
              <a:latin typeface="Times New Roman" panose="02020603050405020304" pitchFamily="18" charset="0"/>
              <a:cs typeface="Times New Roman" panose="02020603050405020304" pitchFamily="18" charset="0"/>
            </a:endParaRPr>
          </a:p>
          <a:p>
            <a:r>
              <a:rPr lang="en-US" b="1" smtClean="0">
                <a:latin typeface="Times New Roman" panose="02020603050405020304" pitchFamily="18" charset="0"/>
                <a:cs typeface="Times New Roman" panose="02020603050405020304" pitchFamily="18" charset="0"/>
              </a:rPr>
              <a:t>Thumb </a:t>
            </a:r>
            <a:r>
              <a:rPr lang="en-US" b="1" dirty="0">
                <a:latin typeface="Times New Roman" panose="02020603050405020304" pitchFamily="18" charset="0"/>
                <a:cs typeface="Times New Roman" panose="02020603050405020304" pitchFamily="18" charset="0"/>
              </a:rPr>
              <a:t>Cache: </a:t>
            </a: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Users\SYSTEM_USER\AppData\Local\Microsoft\Windows\Explorer</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Layout: </a:t>
            </a: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Users\SYSTEM_USER\AppData\Local\Microsoft\Windows\Shell</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Themes: </a:t>
            </a: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Users\SYSTEM_USER\AppData\Local\Microsoft\Windows\Themes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Notifications: </a:t>
            </a:r>
            <a:r>
              <a:rPr lang="en-US" dirty="0">
                <a:latin typeface="Times New Roman" panose="02020603050405020304" pitchFamily="18" charset="0"/>
                <a:cs typeface="Times New Roman" panose="02020603050405020304" pitchFamily="18" charset="0"/>
              </a:rPr>
              <a:t>C:\Users\SYSTEM_USER\AppData\Local\Microsoft\Windows\Notifications</a:t>
            </a:r>
          </a:p>
          <a:p>
            <a:endParaRPr lang="en-US" dirty="0">
              <a:latin typeface="Times New Roman" panose="02020603050405020304" pitchFamily="18" charset="0"/>
              <a:cs typeface="Times New Roman" panose="02020603050405020304" pitchFamily="18" charset="0"/>
            </a:endParaRPr>
          </a:p>
        </p:txBody>
      </p:sp>
      <p:sp>
        <p:nvSpPr>
          <p:cNvPr id="3" name="Title 1"/>
          <p:cNvSpPr txBox="1">
            <a:spLocks/>
          </p:cNvSpPr>
          <p:nvPr/>
        </p:nvSpPr>
        <p:spPr>
          <a:xfrm>
            <a:off x="76200" y="228600"/>
            <a:ext cx="8991600" cy="685800"/>
          </a:xfrm>
          <a:prstGeom prst="rect">
            <a:avLst/>
          </a:prstGeom>
        </p:spPr>
        <p:txBody>
          <a:bodyP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b="1" u="sng" dirty="0" smtClean="0">
                <a:solidFill>
                  <a:srgbClr val="FF0000"/>
                </a:solidFill>
                <a:latin typeface="Times New Roman" panose="02020603050405020304" pitchFamily="18" charset="0"/>
                <a:cs typeface="Times New Roman" panose="02020603050405020304" pitchFamily="18" charset="0"/>
              </a:rPr>
              <a:t>File path Locations of Internet Browsers</a:t>
            </a:r>
            <a:endParaRPr lang="en-US" u="sng"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92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800100" y="914400"/>
            <a:ext cx="7810500" cy="762000"/>
          </a:xfrm>
        </p:spPr>
        <p:txBody>
          <a:bodyPr>
            <a:normAutofit fontScale="90000"/>
          </a:bodyPr>
          <a:lstStyle/>
          <a:p>
            <a:r>
              <a:rPr lang="en-US" u="sng" dirty="0" smtClean="0">
                <a:solidFill>
                  <a:srgbClr val="FF0000"/>
                </a:solidFill>
              </a:rPr>
              <a:t>history path of internet </a:t>
            </a:r>
            <a:r>
              <a:rPr lang="en-US" u="sng" dirty="0">
                <a:solidFill>
                  <a:srgbClr val="FF0000"/>
                </a:solidFill>
              </a:rPr>
              <a:t>explorer browser</a:t>
            </a:r>
          </a:p>
        </p:txBody>
      </p:sp>
      <p:sp>
        <p:nvSpPr>
          <p:cNvPr id="3" name="Content Placeholder 2"/>
          <p:cNvSpPr>
            <a:spLocks noGrp="1"/>
          </p:cNvSpPr>
          <p:nvPr>
            <p:ph idx="1"/>
          </p:nvPr>
        </p:nvSpPr>
        <p:spPr>
          <a:xfrm>
            <a:off x="838200" y="1905000"/>
            <a:ext cx="7520940" cy="4419600"/>
          </a:xfrm>
        </p:spPr>
        <p:txBody>
          <a:bodyPr>
            <a:noAutofit/>
          </a:bodyPr>
          <a:lstStyle/>
          <a:p>
            <a:r>
              <a:rPr lang="en-US" sz="2400" dirty="0">
                <a:latin typeface="Times New Roman" panose="02020603050405020304" pitchFamily="18" charset="0"/>
                <a:cs typeface="Times New Roman" panose="02020603050405020304" pitchFamily="18" charset="0"/>
              </a:rPr>
              <a:t>Internet Explorer :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C</a:t>
            </a:r>
            <a:r>
              <a:rPr lang="en-US" sz="2400" dirty="0">
                <a:latin typeface="Times New Roman" panose="02020603050405020304" pitchFamily="18" charset="0"/>
                <a:cs typeface="Times New Roman" panose="02020603050405020304" pitchFamily="18" charset="0"/>
              </a:rPr>
              <a:t>:\Users\SYSTEM_USER\AppData\Local\Microsoft\Windows\Caches</a:t>
            </a:r>
          </a:p>
          <a:p>
            <a:endParaRPr lang="en-US" sz="2400" dirty="0" smtClean="0"/>
          </a:p>
          <a:p>
            <a:r>
              <a:rPr lang="en-US" sz="2400" dirty="0" smtClean="0">
                <a:latin typeface="Times New Roman" panose="02020603050405020304" pitchFamily="18" charset="0"/>
                <a:cs typeface="Times New Roman" panose="02020603050405020304" pitchFamily="18" charset="0"/>
              </a:rPr>
              <a:t>Possible attack: </a:t>
            </a:r>
            <a:r>
              <a:rPr lang="en-US" sz="2400" b="0" dirty="0" smtClean="0">
                <a:latin typeface="Times New Roman" panose="02020603050405020304" pitchFamily="18" charset="0"/>
                <a:cs typeface="Times New Roman" panose="02020603050405020304" pitchFamily="18" charset="0"/>
              </a:rPr>
              <a:t>Not release new updates early so able hack the system</a:t>
            </a:r>
            <a:endParaRPr lang="en-US" sz="2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06276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81000"/>
            <a:ext cx="7239000" cy="548640"/>
          </a:xfrm>
        </p:spPr>
        <p:txBody>
          <a:bodyPr>
            <a:normAutofit/>
          </a:bodyPr>
          <a:lstStyle/>
          <a:p>
            <a:r>
              <a:rPr lang="en-US" b="1" u="sng" dirty="0" smtClean="0">
                <a:solidFill>
                  <a:srgbClr val="FF0000"/>
                </a:solidFill>
              </a:rPr>
              <a:t>View all details of Internet Explorer</a:t>
            </a:r>
            <a:endParaRPr lang="en-US" b="1" u="sng" cap="none"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71600"/>
            <a:ext cx="9144000" cy="5486400"/>
          </a:xfrm>
        </p:spPr>
      </p:pic>
    </p:spTree>
    <p:extLst>
      <p:ext uri="{BB962C8B-B14F-4D97-AF65-F5344CB8AC3E}">
        <p14:creationId xmlns:p14="http://schemas.microsoft.com/office/powerpoint/2010/main" val="15146475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81000" y="1118949"/>
            <a:ext cx="8534400" cy="4062651"/>
          </a:xfrm>
          <a:prstGeom prst="rect">
            <a:avLst/>
          </a:prstGeom>
        </p:spPr>
        <p:txBody>
          <a:bodyPr wrap="square">
            <a:spAutoFit/>
          </a:bodyPr>
          <a:lstStyle/>
          <a:p>
            <a:r>
              <a:rPr lang="en-US" sz="2400" b="1" u="sng" dirty="0" smtClean="0">
                <a:solidFill>
                  <a:srgbClr val="00B0F0"/>
                </a:solidFill>
                <a:latin typeface="Times New Roman" panose="02020603050405020304" pitchFamily="18" charset="0"/>
                <a:cs typeface="Times New Roman" panose="02020603050405020304" pitchFamily="18" charset="0"/>
              </a:rPr>
              <a:t>4. Safari</a:t>
            </a:r>
            <a:r>
              <a:rPr lang="en-US" sz="2400" b="1" u="sng" dirty="0">
                <a:solidFill>
                  <a:srgbClr val="00B0F0"/>
                </a:solidFill>
                <a:latin typeface="Times New Roman" panose="02020603050405020304" pitchFamily="18" charset="0"/>
                <a:cs typeface="Times New Roman" panose="02020603050405020304" pitchFamily="18" charset="0"/>
              </a:rPr>
              <a:t>:</a:t>
            </a:r>
            <a:r>
              <a:rPr lang="en-US" sz="2400" u="sng" dirty="0">
                <a:solidFill>
                  <a:srgbClr val="00B0F0"/>
                </a:solidFill>
                <a:latin typeface="Times New Roman" panose="02020603050405020304" pitchFamily="18" charset="0"/>
                <a:cs typeface="Times New Roman" panose="02020603050405020304" pitchFamily="18" charset="0"/>
              </a:rPr>
              <a:t> </a:t>
            </a:r>
            <a:endParaRPr lang="en-US" sz="2400" u="sng" dirty="0" smtClean="0">
              <a:solidFill>
                <a:srgbClr val="00B0F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Cookies:</a:t>
            </a:r>
            <a:r>
              <a:rPr lang="en-US" dirty="0">
                <a:latin typeface="Times New Roman" panose="02020603050405020304" pitchFamily="18" charset="0"/>
                <a:cs typeface="Times New Roman" panose="02020603050405020304" pitchFamily="18" charset="0"/>
              </a:rPr>
              <a:t> C:\Users\SYSTEM_USER\AppData\Roaming\Apple </a:t>
            </a:r>
            <a:r>
              <a:rPr lang="en-US" dirty="0" smtClean="0">
                <a:latin typeface="Times New Roman" panose="02020603050405020304" pitchFamily="18" charset="0"/>
                <a:cs typeface="Times New Roman" panose="02020603050405020304" pitchFamily="18" charset="0"/>
              </a:rPr>
              <a:t>Computer\Safari\Cookies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Bookmarks:</a:t>
            </a:r>
            <a:r>
              <a:rPr lang="en-US" dirty="0">
                <a:latin typeface="Times New Roman" panose="02020603050405020304" pitchFamily="18" charset="0"/>
                <a:cs typeface="Times New Roman" panose="02020603050405020304" pitchFamily="18" charset="0"/>
              </a:rPr>
              <a:t> C:\Users\SYSTEM_USER\AppData\Roaming\Apple </a:t>
            </a:r>
            <a:r>
              <a:rPr lang="en-US" dirty="0" smtClean="0">
                <a:latin typeface="Times New Roman" panose="02020603050405020304" pitchFamily="18" charset="0"/>
                <a:cs typeface="Times New Roman" panose="02020603050405020304" pitchFamily="18" charset="0"/>
              </a:rPr>
              <a:t>Computer\Safari</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History: </a:t>
            </a:r>
            <a:r>
              <a:rPr lang="en-US" dirty="0">
                <a:latin typeface="Times New Roman" panose="02020603050405020304" pitchFamily="18" charset="0"/>
                <a:cs typeface="Times New Roman" panose="02020603050405020304" pitchFamily="18" charset="0"/>
              </a:rPr>
              <a:t>C:\Users\SYSTEM_USER\AppData\Roaming\Apple </a:t>
            </a:r>
            <a:r>
              <a:rPr lang="en-US" dirty="0" smtClean="0">
                <a:latin typeface="Times New Roman" panose="02020603050405020304" pitchFamily="18" charset="0"/>
                <a:cs typeface="Times New Roman" panose="02020603050405020304" pitchFamily="18" charset="0"/>
              </a:rPr>
              <a:t>Computer\Safari</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Session: </a:t>
            </a:r>
            <a:r>
              <a:rPr lang="en-US" dirty="0">
                <a:latin typeface="Times New Roman" panose="02020603050405020304" pitchFamily="18" charset="0"/>
                <a:cs typeface="Times New Roman" panose="02020603050405020304" pitchFamily="18" charset="0"/>
              </a:rPr>
              <a:t>C:\Users\SYSTEM_USER\AppData\Roaming\Apple </a:t>
            </a:r>
            <a:r>
              <a:rPr lang="en-US" dirty="0" smtClean="0">
                <a:latin typeface="Times New Roman" panose="02020603050405020304" pitchFamily="18" charset="0"/>
                <a:cs typeface="Times New Roman" panose="02020603050405020304" pitchFamily="18" charset="0"/>
              </a:rPr>
              <a:t>Computer\Safari</a:t>
            </a: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Top Sites: </a:t>
            </a:r>
            <a:r>
              <a:rPr lang="en-US" dirty="0">
                <a:latin typeface="Times New Roman" panose="02020603050405020304" pitchFamily="18" charset="0"/>
                <a:cs typeface="Times New Roman" panose="02020603050405020304" pitchFamily="18" charset="0"/>
              </a:rPr>
              <a:t>C:\Users\SYSTEM_USER\AppData\Roaming\Apple </a:t>
            </a:r>
            <a:r>
              <a:rPr lang="en-US" dirty="0" smtClean="0">
                <a:latin typeface="Times New Roman" panose="02020603050405020304" pitchFamily="18" charset="0"/>
                <a:cs typeface="Times New Roman" panose="02020603050405020304" pitchFamily="18" charset="0"/>
              </a:rPr>
              <a:t>Computer\Safari</a:t>
            </a: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Reading List: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C:\Users\SYSTEM_USER\AppData\Roaming\Apple Computer\Safari</a:t>
            </a:r>
          </a:p>
          <a:p>
            <a:endParaRPr lang="en-US" dirty="0">
              <a:latin typeface="Times New Roman" panose="02020603050405020304" pitchFamily="18" charset="0"/>
              <a:cs typeface="Times New Roman" panose="02020603050405020304" pitchFamily="18" charset="0"/>
            </a:endParaRPr>
          </a:p>
        </p:txBody>
      </p:sp>
      <p:sp>
        <p:nvSpPr>
          <p:cNvPr id="3" name="Title 1"/>
          <p:cNvSpPr txBox="1">
            <a:spLocks/>
          </p:cNvSpPr>
          <p:nvPr/>
        </p:nvSpPr>
        <p:spPr>
          <a:xfrm>
            <a:off x="76200" y="304800"/>
            <a:ext cx="8991600" cy="685800"/>
          </a:xfrm>
          <a:prstGeom prst="rect">
            <a:avLst/>
          </a:prstGeom>
        </p:spPr>
        <p:txBody>
          <a:bodyP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b="1" u="sng" smtClean="0">
                <a:solidFill>
                  <a:srgbClr val="FF0000"/>
                </a:solidFill>
                <a:latin typeface="Times New Roman" panose="02020603050405020304" pitchFamily="18" charset="0"/>
                <a:cs typeface="Times New Roman" panose="02020603050405020304" pitchFamily="18" charset="0"/>
              </a:rPr>
              <a:t>File path Locations of Internet Browsers</a:t>
            </a:r>
            <a:endParaRPr lang="en-US" u="sng"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98910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822960" y="838200"/>
            <a:ext cx="7520940" cy="548640"/>
          </a:xfrm>
        </p:spPr>
        <p:txBody>
          <a:bodyPr>
            <a:normAutofit/>
          </a:bodyPr>
          <a:lstStyle/>
          <a:p>
            <a:r>
              <a:rPr lang="en-US" u="sng" dirty="0" smtClean="0">
                <a:solidFill>
                  <a:srgbClr val="FF0000"/>
                </a:solidFill>
              </a:rPr>
              <a:t>history path of apple safari</a:t>
            </a:r>
            <a:endParaRPr lang="en-US" u="sng" dirty="0">
              <a:solidFill>
                <a:srgbClr val="FF0000"/>
              </a:solidFill>
            </a:endParaRPr>
          </a:p>
        </p:txBody>
      </p:sp>
      <p:sp>
        <p:nvSpPr>
          <p:cNvPr id="3" name="Content Placeholder 2"/>
          <p:cNvSpPr>
            <a:spLocks noGrp="1"/>
          </p:cNvSpPr>
          <p:nvPr>
            <p:ph idx="1"/>
          </p:nvPr>
        </p:nvSpPr>
        <p:spPr>
          <a:xfrm>
            <a:off x="822960" y="1600200"/>
            <a:ext cx="7520940" cy="3579849"/>
          </a:xfrm>
        </p:spPr>
        <p:txBody>
          <a:bodyPr>
            <a:normAutofit/>
          </a:bodyPr>
          <a:lstStyle/>
          <a:p>
            <a:r>
              <a:rPr lang="en-US" sz="2400" dirty="0">
                <a:latin typeface="Times New Roman" panose="02020603050405020304" pitchFamily="18" charset="0"/>
                <a:cs typeface="Times New Roman" panose="02020603050405020304" pitchFamily="18" charset="0"/>
              </a:rPr>
              <a:t>Safari: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C</a:t>
            </a:r>
            <a:r>
              <a:rPr lang="en-US" sz="2400" dirty="0">
                <a:latin typeface="Times New Roman" panose="02020603050405020304" pitchFamily="18" charset="0"/>
                <a:cs typeface="Times New Roman" panose="02020603050405020304" pitchFamily="18" charset="0"/>
              </a:rPr>
              <a:t>:\Users\SYSTEM_USER\AppData\Roaming\Apple </a:t>
            </a:r>
            <a:r>
              <a:rPr lang="en-US" sz="2400" dirty="0" smtClean="0">
                <a:latin typeface="Times New Roman" panose="02020603050405020304" pitchFamily="18" charset="0"/>
                <a:cs typeface="Times New Roman" panose="02020603050405020304" pitchFamily="18" charset="0"/>
              </a:rPr>
              <a:t>Computer\Safari</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Possible Attack: </a:t>
            </a:r>
            <a:r>
              <a:rPr lang="en-US" sz="2400" b="0" dirty="0" smtClean="0">
                <a:latin typeface="Times New Roman" panose="02020603050405020304" pitchFamily="18" charset="0"/>
                <a:cs typeface="Times New Roman" panose="02020603050405020304" pitchFamily="18" charset="0"/>
              </a:rPr>
              <a:t>The safari browser is </a:t>
            </a:r>
            <a:r>
              <a:rPr lang="en-US" sz="2400" b="0" dirty="0">
                <a:latin typeface="Times New Roman" panose="02020603050405020304" pitchFamily="18" charset="0"/>
                <a:cs typeface="Times New Roman" panose="02020603050405020304" pitchFamily="18" charset="0"/>
              </a:rPr>
              <a:t>infected with a malicious virus attack.</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39975190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
            <a:ext cx="6096000" cy="548640"/>
          </a:xfrm>
        </p:spPr>
        <p:txBody>
          <a:bodyPr>
            <a:normAutofit/>
          </a:bodyPr>
          <a:lstStyle/>
          <a:p>
            <a:r>
              <a:rPr lang="en-US" b="1" u="sng" cap="none" dirty="0" smtClean="0">
                <a:solidFill>
                  <a:srgbClr val="FF0000"/>
                </a:solidFill>
              </a:rPr>
              <a:t>View all details of Apple Safari</a:t>
            </a:r>
            <a:endParaRPr lang="en-US" b="1" u="sng" cap="none" dirty="0">
              <a:solidFill>
                <a:srgbClr val="FF0000"/>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19200"/>
            <a:ext cx="9144000" cy="5638800"/>
          </a:xfrm>
        </p:spPr>
      </p:pic>
    </p:spTree>
    <p:extLst>
      <p:ext uri="{BB962C8B-B14F-4D97-AF65-F5344CB8AC3E}">
        <p14:creationId xmlns:p14="http://schemas.microsoft.com/office/powerpoint/2010/main" val="7379578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304800" y="987147"/>
            <a:ext cx="8534400" cy="3508653"/>
          </a:xfrm>
          <a:prstGeom prst="rect">
            <a:avLst/>
          </a:prstGeom>
        </p:spPr>
        <p:txBody>
          <a:bodyPr wrap="square">
            <a:spAutoFit/>
          </a:bodyPr>
          <a:lstStyle/>
          <a:p>
            <a:r>
              <a:rPr lang="en-US" sz="2400" b="1" u="sng" dirty="0" smtClean="0">
                <a:solidFill>
                  <a:srgbClr val="00B0F0"/>
                </a:solidFill>
                <a:latin typeface="Times New Roman" panose="02020603050405020304" pitchFamily="18" charset="0"/>
                <a:cs typeface="Times New Roman" panose="02020603050405020304" pitchFamily="18" charset="0"/>
              </a:rPr>
              <a:t>5. Opera :</a:t>
            </a:r>
            <a:r>
              <a:rPr lang="en-US" sz="2400" u="sng" dirty="0" smtClean="0">
                <a:solidFill>
                  <a:srgbClr val="00B0F0"/>
                </a:solidFill>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Cookies:</a:t>
            </a:r>
            <a:r>
              <a:rPr lang="en-US" dirty="0">
                <a:latin typeface="Times New Roman" panose="02020603050405020304" pitchFamily="18" charset="0"/>
                <a:cs typeface="Times New Roman" panose="02020603050405020304" pitchFamily="18" charset="0"/>
              </a:rPr>
              <a:t> C:\Users\MAYUR\AppData\Roaming\Opera Software\Opera Stable</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Bookmarks:</a:t>
            </a:r>
            <a:r>
              <a:rPr lang="en-US" dirty="0">
                <a:latin typeface="Times New Roman" panose="02020603050405020304" pitchFamily="18" charset="0"/>
                <a:cs typeface="Times New Roman" panose="02020603050405020304" pitchFamily="18" charset="0"/>
              </a:rPr>
              <a:t> C:\Users\MAYUR\AppData\Roaming\Opera Software\Opera Stable</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History: </a:t>
            </a:r>
            <a:r>
              <a:rPr lang="en-US" dirty="0">
                <a:latin typeface="Times New Roman" panose="02020603050405020304" pitchFamily="18" charset="0"/>
                <a:cs typeface="Times New Roman" panose="02020603050405020304" pitchFamily="18" charset="0"/>
              </a:rPr>
              <a:t>C:\Users\MAYUR\AppData\Roaming\Opera Software\Opera Stable</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Session: </a:t>
            </a:r>
            <a:r>
              <a:rPr lang="en-US" dirty="0">
                <a:latin typeface="Times New Roman" panose="02020603050405020304" pitchFamily="18" charset="0"/>
                <a:cs typeface="Times New Roman" panose="02020603050405020304" pitchFamily="18" charset="0"/>
              </a:rPr>
              <a:t>C:\Users\MAYUR\AppData\Roaming\Opera Software\Opera Stable</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Top Sites: </a:t>
            </a:r>
            <a:r>
              <a:rPr lang="en-US" dirty="0">
                <a:latin typeface="Times New Roman" panose="02020603050405020304" pitchFamily="18" charset="0"/>
                <a:cs typeface="Times New Roman" panose="02020603050405020304" pitchFamily="18" charset="0"/>
              </a:rPr>
              <a:t>C:\Users\MAYUR\AppData\Roaming\Opera Software\Opera Stable</a:t>
            </a:r>
            <a:endParaRPr lang="en-US"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p:txBody>
      </p:sp>
      <p:sp>
        <p:nvSpPr>
          <p:cNvPr id="3" name="Title 1"/>
          <p:cNvSpPr>
            <a:spLocks noGrp="1"/>
          </p:cNvSpPr>
          <p:nvPr>
            <p:ph type="title"/>
          </p:nvPr>
        </p:nvSpPr>
        <p:spPr>
          <a:xfrm>
            <a:off x="76200" y="228600"/>
            <a:ext cx="8991600" cy="685800"/>
          </a:xfrm>
        </p:spPr>
        <p:txBody>
          <a:bodyPr>
            <a:noAutofit/>
          </a:bodyPr>
          <a:lstStyle/>
          <a:p>
            <a:r>
              <a:rPr lang="en-US" b="1" u="sng" dirty="0" smtClean="0">
                <a:solidFill>
                  <a:srgbClr val="FF0000"/>
                </a:solidFill>
                <a:latin typeface="Times New Roman" panose="02020603050405020304" pitchFamily="18" charset="0"/>
                <a:cs typeface="Times New Roman" panose="02020603050405020304" pitchFamily="18" charset="0"/>
              </a:rPr>
              <a:t>File path Locations </a:t>
            </a:r>
            <a:r>
              <a:rPr lang="en-US" b="1" u="sng" dirty="0">
                <a:solidFill>
                  <a:srgbClr val="FF0000"/>
                </a:solidFill>
                <a:latin typeface="Times New Roman" panose="02020603050405020304" pitchFamily="18" charset="0"/>
                <a:cs typeface="Times New Roman" panose="02020603050405020304" pitchFamily="18" charset="0"/>
              </a:rPr>
              <a:t>of Internet </a:t>
            </a:r>
            <a:r>
              <a:rPr lang="en-US" b="1" u="sng" dirty="0" smtClean="0">
                <a:solidFill>
                  <a:srgbClr val="FF0000"/>
                </a:solidFill>
                <a:latin typeface="Times New Roman" panose="02020603050405020304" pitchFamily="18" charset="0"/>
                <a:cs typeface="Times New Roman" panose="02020603050405020304" pitchFamily="18" charset="0"/>
              </a:rPr>
              <a:t>Browsers</a:t>
            </a:r>
            <a:endParaRPr lang="en-US" u="sng"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18818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470660" y="1143000"/>
            <a:ext cx="6835140" cy="548640"/>
          </a:xfrm>
          <a:prstGeom prst="rect">
            <a:avLst/>
          </a:prstGeom>
        </p:spPr>
        <p:txBody>
          <a:bodyPr>
            <a:norm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u="sng" dirty="0" smtClean="0">
                <a:solidFill>
                  <a:srgbClr val="FF0000"/>
                </a:solidFill>
              </a:rPr>
              <a:t>history path of opera browser</a:t>
            </a:r>
            <a:endParaRPr lang="en-US" u="sng" dirty="0">
              <a:solidFill>
                <a:srgbClr val="FF0000"/>
              </a:solidFill>
            </a:endParaRPr>
          </a:p>
        </p:txBody>
      </p:sp>
      <p:sp>
        <p:nvSpPr>
          <p:cNvPr id="3" name="Content Placeholder 2"/>
          <p:cNvSpPr txBox="1">
            <a:spLocks/>
          </p:cNvSpPr>
          <p:nvPr/>
        </p:nvSpPr>
        <p:spPr>
          <a:xfrm>
            <a:off x="822960" y="2363751"/>
            <a:ext cx="7520940" cy="3579849"/>
          </a:xfrm>
          <a:prstGeom prst="rect">
            <a:avLst/>
          </a:prstGeom>
        </p:spPr>
        <p:txBody>
          <a:bodyPr>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en-US" sz="2400" dirty="0" smtClean="0">
                <a:latin typeface="Times New Roman" panose="02020603050405020304" pitchFamily="18" charset="0"/>
                <a:cs typeface="Times New Roman" panose="02020603050405020304" pitchFamily="18" charset="0"/>
              </a:rPr>
              <a:t>Opera : </a:t>
            </a:r>
          </a:p>
          <a:p>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C:\Users\MAYUR\AppData\Roaming\Opera Software\Opera Stable</a:t>
            </a:r>
            <a:endParaRPr lang="en-US" sz="2400" dirty="0" smtClean="0">
              <a:latin typeface="Times New Roman" panose="02020603050405020304" pitchFamily="18" charset="0"/>
              <a:cs typeface="Times New Roman" panose="02020603050405020304" pitchFamily="18" charset="0"/>
            </a:endParaRPr>
          </a:p>
          <a:p>
            <a:endParaRPr lang="en-US" sz="2400" dirty="0" smtClean="0"/>
          </a:p>
          <a:p>
            <a:r>
              <a:rPr lang="en-US" sz="2400" dirty="0" smtClean="0">
                <a:latin typeface="Times New Roman" panose="02020603050405020304" pitchFamily="18" charset="0"/>
                <a:cs typeface="Times New Roman" panose="02020603050405020304" pitchFamily="18" charset="0"/>
              </a:rPr>
              <a:t>Possible Attack:  </a:t>
            </a:r>
            <a:r>
              <a:rPr lang="en-US" sz="2400" b="0" dirty="0" smtClean="0">
                <a:latin typeface="Times New Roman" panose="02020603050405020304" pitchFamily="18" charset="0"/>
                <a:cs typeface="Times New Roman" panose="02020603050405020304" pitchFamily="18" charset="0"/>
              </a:rPr>
              <a:t>Not release new updates early so able hack the system</a:t>
            </a:r>
          </a:p>
          <a:p>
            <a:endParaRPr lang="en-US" sz="2400" dirty="0"/>
          </a:p>
        </p:txBody>
      </p:sp>
    </p:spTree>
    <p:extLst>
      <p:ext uri="{BB962C8B-B14F-4D97-AF65-F5344CB8AC3E}">
        <p14:creationId xmlns:p14="http://schemas.microsoft.com/office/powerpoint/2010/main" val="5315372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7092"/>
            <a:ext cx="9144000" cy="5120908"/>
          </a:xfrm>
          <a:prstGeom prst="rect">
            <a:avLst/>
          </a:prstGeom>
        </p:spPr>
      </p:pic>
      <p:sp>
        <p:nvSpPr>
          <p:cNvPr id="3" name="Title 1"/>
          <p:cNvSpPr txBox="1">
            <a:spLocks/>
          </p:cNvSpPr>
          <p:nvPr/>
        </p:nvSpPr>
        <p:spPr>
          <a:xfrm>
            <a:off x="2438400" y="365760"/>
            <a:ext cx="5334000" cy="624840"/>
          </a:xfrm>
          <a:prstGeom prst="rect">
            <a:avLst/>
          </a:prstGeom>
        </p:spPr>
        <p:txBody>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b="1" u="sng" dirty="0" smtClean="0">
                <a:solidFill>
                  <a:srgbClr val="FF0000"/>
                </a:solidFill>
              </a:rPr>
              <a:t>View all details of o</a:t>
            </a:r>
            <a:r>
              <a:rPr lang="en-US" b="1" u="sng" cap="none" dirty="0" smtClean="0">
                <a:solidFill>
                  <a:srgbClr val="FF0000"/>
                </a:solidFill>
              </a:rPr>
              <a:t>pera</a:t>
            </a:r>
            <a:endParaRPr lang="en-US" b="1" u="sng" dirty="0">
              <a:solidFill>
                <a:srgbClr val="FF0000"/>
              </a:solidFill>
            </a:endParaRPr>
          </a:p>
        </p:txBody>
      </p:sp>
    </p:spTree>
    <p:extLst>
      <p:ext uri="{BB962C8B-B14F-4D97-AF65-F5344CB8AC3E}">
        <p14:creationId xmlns:p14="http://schemas.microsoft.com/office/powerpoint/2010/main" val="1223886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52400" y="579358"/>
            <a:ext cx="8763000" cy="6278642"/>
          </a:xfrm>
          <a:prstGeom prst="rect">
            <a:avLst/>
          </a:prstGeom>
        </p:spPr>
        <p:txBody>
          <a:bodyPr wrap="square">
            <a:spAutoFit/>
          </a:bodyPr>
          <a:lstStyle/>
          <a:p>
            <a:r>
              <a:rPr lang="en-US" sz="2400" b="1" u="sng" dirty="0" smtClean="0">
                <a:solidFill>
                  <a:srgbClr val="00B0F0"/>
                </a:solidFill>
                <a:latin typeface="Times New Roman" panose="02020603050405020304" pitchFamily="18" charset="0"/>
                <a:cs typeface="Times New Roman" panose="02020603050405020304" pitchFamily="18" charset="0"/>
              </a:rPr>
              <a:t>6. Microsoft </a:t>
            </a:r>
            <a:r>
              <a:rPr lang="en-US" sz="2400" b="1" u="sng" dirty="0">
                <a:solidFill>
                  <a:srgbClr val="00B0F0"/>
                </a:solidFill>
                <a:latin typeface="Times New Roman" panose="02020603050405020304" pitchFamily="18" charset="0"/>
                <a:cs typeface="Times New Roman" panose="02020603050405020304" pitchFamily="18" charset="0"/>
              </a:rPr>
              <a:t>Edge </a:t>
            </a:r>
            <a:r>
              <a:rPr lang="en-US" sz="2400" u="sng" dirty="0">
                <a:solidFill>
                  <a:srgbClr val="00B0F0"/>
                </a:solidFill>
                <a:latin typeface="Times New Roman" panose="02020603050405020304" pitchFamily="18" charset="0"/>
                <a:cs typeface="Times New Roman" panose="02020603050405020304" pitchFamily="18" charset="0"/>
              </a:rPr>
              <a:t>: </a:t>
            </a:r>
            <a:endParaRPr lang="en-US" sz="2400" u="sng" dirty="0" smtClean="0">
              <a:solidFill>
                <a:srgbClr val="00B0F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History:</a:t>
            </a:r>
            <a:r>
              <a:rPr lang="en-US" dirty="0" smtClean="0">
                <a:latin typeface="Times New Roman" panose="02020603050405020304" pitchFamily="18" charset="0"/>
                <a:cs typeface="Times New Roman" panose="02020603050405020304" pitchFamily="18" charset="0"/>
              </a:rPr>
              <a:t> C</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Windows\SystemApps\Microsoft.MicrosoftEdge_8wekyb3d8bbwe</a:t>
            </a:r>
          </a:p>
          <a:p>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Cookies: </a:t>
            </a: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Users\</a:t>
            </a:r>
            <a:r>
              <a:rPr lang="en-US" dirty="0">
                <a:latin typeface="Times New Roman" panose="02020603050405020304" pitchFamily="18" charset="0"/>
                <a:cs typeface="Times New Roman" panose="02020603050405020304" pitchFamily="18" charset="0"/>
              </a:rPr>
              <a:t>SYSTEM_USER</a:t>
            </a:r>
            <a:r>
              <a:rPr lang="en-US" dirty="0" smtClean="0">
                <a:latin typeface="Times New Roman" panose="02020603050405020304" pitchFamily="18" charset="0"/>
                <a:cs typeface="Times New Roman" panose="02020603050405020304" pitchFamily="18" charset="0"/>
              </a:rPr>
              <a:t>\AppData\Local\Packages\Microsoft.MicrosoftEdge_8wekyb3d8bbwe\AC</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Downloads: </a:t>
            </a:r>
            <a:r>
              <a:rPr lang="en-US" dirty="0">
                <a:latin typeface="Times New Roman" panose="02020603050405020304" pitchFamily="18" charset="0"/>
                <a:cs typeface="Times New Roman" panose="02020603050405020304" pitchFamily="18" charset="0"/>
              </a:rPr>
              <a:t>SYSTEM_USER</a:t>
            </a:r>
            <a:r>
              <a:rPr lang="en-US" dirty="0" smtClean="0">
                <a:latin typeface="Times New Roman" panose="02020603050405020304" pitchFamily="18" charset="0"/>
                <a:cs typeface="Times New Roman" panose="02020603050405020304" pitchFamily="18" charset="0"/>
              </a:rPr>
              <a:t>\Downloads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Cache: </a:t>
            </a: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Users\</a:t>
            </a:r>
            <a:r>
              <a:rPr lang="en-US" dirty="0">
                <a:latin typeface="Times New Roman" panose="02020603050405020304" pitchFamily="18" charset="0"/>
                <a:cs typeface="Times New Roman" panose="02020603050405020304" pitchFamily="18" charset="0"/>
              </a:rPr>
              <a:t>SYSTEM_USER</a:t>
            </a:r>
            <a:r>
              <a:rPr lang="en-US" dirty="0" smtClean="0">
                <a:latin typeface="Times New Roman" panose="02020603050405020304" pitchFamily="18" charset="0"/>
                <a:cs typeface="Times New Roman" panose="02020603050405020304" pitchFamily="18" charset="0"/>
              </a:rPr>
              <a:t>\AppData\Local\Packages\Microsoft.MicrosoftEdge_8wekyb3d8bbwe\AC</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001\MicrosoftEdge</a:t>
            </a: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Log </a:t>
            </a:r>
            <a:r>
              <a:rPr lang="en-US" b="1" dirty="0">
                <a:latin typeface="Times New Roman" panose="02020603050405020304" pitchFamily="18" charset="0"/>
                <a:cs typeface="Times New Roman" panose="02020603050405020304" pitchFamily="18" charset="0"/>
              </a:rPr>
              <a:t>File Location: </a:t>
            </a: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Users\</a:t>
            </a:r>
            <a:r>
              <a:rPr lang="en-US" dirty="0">
                <a:latin typeface="Times New Roman" panose="02020603050405020304" pitchFamily="18" charset="0"/>
                <a:cs typeface="Times New Roman" panose="02020603050405020304" pitchFamily="18" charset="0"/>
              </a:rPr>
              <a:t>SYSTEM_USER</a:t>
            </a:r>
            <a:r>
              <a:rPr lang="en-US" dirty="0" smtClean="0">
                <a:latin typeface="Times New Roman" panose="02020603050405020304" pitchFamily="18" charset="0"/>
                <a:cs typeface="Times New Roman" panose="02020603050405020304" pitchFamily="18" charset="0"/>
              </a:rPr>
              <a:t>\AppData\Local\Packages\Microsoft.MicrosoftEdge_8wekyb3d8bbwe\AC\MicrosoftEdge\User\Default\DataStore\Data\nouser1\120712-0049\DBStore\LogFiles</a:t>
            </a: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Favorite: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Users\</a:t>
            </a:r>
            <a:r>
              <a:rPr lang="en-US" dirty="0">
                <a:latin typeface="Times New Roman" panose="02020603050405020304" pitchFamily="18" charset="0"/>
                <a:cs typeface="Times New Roman" panose="02020603050405020304" pitchFamily="18" charset="0"/>
              </a:rPr>
              <a:t>SYSTEM_USER</a:t>
            </a:r>
            <a:r>
              <a:rPr lang="en-US" dirty="0" smtClean="0">
                <a:latin typeface="Times New Roman" panose="02020603050405020304" pitchFamily="18" charset="0"/>
                <a:cs typeface="Times New Roman" panose="02020603050405020304" pitchFamily="18" charset="0"/>
              </a:rPr>
              <a:t>\AppData\Local\Packages\Microsoft.MicrosoftEdge_8wekyb3d8bbwe\AC\MicrosoftEdge\User\Default</a:t>
            </a:r>
            <a:endParaRPr lang="en-US" dirty="0">
              <a:latin typeface="Times New Roman" panose="02020603050405020304" pitchFamily="18" charset="0"/>
              <a:cs typeface="Times New Roman" panose="02020603050405020304" pitchFamily="18" charset="0"/>
            </a:endParaRPr>
          </a:p>
        </p:txBody>
      </p:sp>
      <p:sp>
        <p:nvSpPr>
          <p:cNvPr id="3" name="Title 1"/>
          <p:cNvSpPr txBox="1">
            <a:spLocks/>
          </p:cNvSpPr>
          <p:nvPr/>
        </p:nvSpPr>
        <p:spPr>
          <a:xfrm>
            <a:off x="76200" y="76200"/>
            <a:ext cx="8991600" cy="685800"/>
          </a:xfrm>
          <a:prstGeom prst="rect">
            <a:avLst/>
          </a:prstGeom>
        </p:spPr>
        <p:txBody>
          <a:bodyP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b="1" u="sng" smtClean="0">
                <a:solidFill>
                  <a:srgbClr val="FF0000"/>
                </a:solidFill>
                <a:latin typeface="Times New Roman" panose="02020603050405020304" pitchFamily="18" charset="0"/>
                <a:cs typeface="Times New Roman" panose="02020603050405020304" pitchFamily="18" charset="0"/>
              </a:rPr>
              <a:t>File path Locations of Internet Browsers</a:t>
            </a:r>
            <a:endParaRPr lang="en-US" u="sng"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7981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09600" y="1828800"/>
            <a:ext cx="8305800" cy="2514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sz="4000" b="1" u="sng" dirty="0" smtClean="0">
                <a:solidFill>
                  <a:srgbClr val="FF0000"/>
                </a:solidFill>
                <a:latin typeface="Times New Roman" panose="02020603050405020304" pitchFamily="18" charset="0"/>
                <a:cs typeface="Times New Roman" panose="02020603050405020304" pitchFamily="18" charset="0"/>
              </a:rPr>
              <a:t>Background</a:t>
            </a:r>
            <a:r>
              <a:rPr lang="en-US" sz="4000" b="1" dirty="0" smtClean="0">
                <a:solidFill>
                  <a:srgbClr val="FF0000"/>
                </a:solidFill>
                <a:latin typeface="Times New Roman" panose="02020603050405020304" pitchFamily="18" charset="0"/>
                <a:cs typeface="Times New Roman" panose="02020603050405020304" pitchFamily="18" charset="0"/>
              </a:rPr>
              <a:t> &amp; </a:t>
            </a:r>
            <a:r>
              <a:rPr lang="en-US" sz="4000" b="1" u="sng" dirty="0" smtClean="0">
                <a:solidFill>
                  <a:srgbClr val="FF0000"/>
                </a:solidFill>
                <a:latin typeface="Times New Roman" panose="02020603050405020304" pitchFamily="18" charset="0"/>
                <a:cs typeface="Times New Roman" panose="02020603050405020304" pitchFamily="18" charset="0"/>
              </a:rPr>
              <a:t>motivation</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1012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1470660" y="1143000"/>
            <a:ext cx="6758940" cy="548640"/>
          </a:xfrm>
        </p:spPr>
        <p:txBody>
          <a:bodyPr>
            <a:normAutofit/>
          </a:bodyPr>
          <a:lstStyle/>
          <a:p>
            <a:r>
              <a:rPr lang="en-US" u="sng" dirty="0" smtClean="0">
                <a:solidFill>
                  <a:srgbClr val="FF0000"/>
                </a:solidFill>
              </a:rPr>
              <a:t>history path of Microsoft edge</a:t>
            </a:r>
            <a:endParaRPr lang="en-US" u="sng" dirty="0">
              <a:solidFill>
                <a:srgbClr val="FF0000"/>
              </a:solidFill>
            </a:endParaRPr>
          </a:p>
        </p:txBody>
      </p:sp>
      <p:sp>
        <p:nvSpPr>
          <p:cNvPr id="3" name="Content Placeholder 2"/>
          <p:cNvSpPr>
            <a:spLocks noGrp="1"/>
          </p:cNvSpPr>
          <p:nvPr>
            <p:ph idx="1"/>
          </p:nvPr>
        </p:nvSpPr>
        <p:spPr>
          <a:xfrm>
            <a:off x="822960" y="2363751"/>
            <a:ext cx="7520940" cy="3579849"/>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Microsoft Edge :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Users\SYSTEM_USER\AppData\Local\Packages\Microsoft.MicrosoftEdge_8wekyb3d8bbwe\AC\MicrosoftEdge\User\Default\DataStore\Data\nouser1\120712-0049\DBStore\LogFiles</a:t>
            </a:r>
            <a:endParaRPr lang="en-US" sz="2400" dirty="0">
              <a:latin typeface="Times New Roman" panose="02020603050405020304" pitchFamily="18" charset="0"/>
              <a:cs typeface="Times New Roman" panose="02020603050405020304" pitchFamily="18" charset="0"/>
            </a:endParaRPr>
          </a:p>
          <a:p>
            <a:endParaRPr lang="en-US" sz="2400" dirty="0" smtClean="0"/>
          </a:p>
          <a:p>
            <a:r>
              <a:rPr lang="en-US" sz="2400" dirty="0" smtClean="0">
                <a:latin typeface="Times New Roman" panose="02020603050405020304" pitchFamily="18" charset="0"/>
                <a:cs typeface="Times New Roman" panose="02020603050405020304" pitchFamily="18" charset="0"/>
              </a:rPr>
              <a:t>Possible Attack: </a:t>
            </a:r>
            <a:r>
              <a:rPr lang="en-US" sz="2400" dirty="0">
                <a:latin typeface="Times New Roman" panose="02020603050405020304" pitchFamily="18" charset="0"/>
                <a:cs typeface="Times New Roman" panose="02020603050405020304" pitchFamily="18" charset="0"/>
              </a:rPr>
              <a:t> </a:t>
            </a:r>
            <a:r>
              <a:rPr lang="en-US" sz="2400" b="0" dirty="0">
                <a:latin typeface="Times New Roman" panose="02020603050405020304" pitchFamily="18" charset="0"/>
                <a:cs typeface="Times New Roman" panose="02020603050405020304" pitchFamily="18" charset="0"/>
              </a:rPr>
              <a:t>Not release new updates early so able hack the system</a:t>
            </a:r>
          </a:p>
          <a:p>
            <a:endParaRPr lang="en-US" sz="2400" dirty="0"/>
          </a:p>
        </p:txBody>
      </p:sp>
    </p:spTree>
    <p:extLst>
      <p:ext uri="{BB962C8B-B14F-4D97-AF65-F5344CB8AC3E}">
        <p14:creationId xmlns:p14="http://schemas.microsoft.com/office/powerpoint/2010/main" val="26119405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13360"/>
            <a:ext cx="7010400" cy="548640"/>
          </a:xfrm>
        </p:spPr>
        <p:txBody>
          <a:bodyPr>
            <a:normAutofit/>
          </a:bodyPr>
          <a:lstStyle/>
          <a:p>
            <a:r>
              <a:rPr lang="en-US" b="1" u="sng" cap="none" dirty="0" smtClean="0">
                <a:solidFill>
                  <a:srgbClr val="FF0000"/>
                </a:solidFill>
              </a:rPr>
              <a:t>View all details of Microsoft </a:t>
            </a:r>
            <a:r>
              <a:rPr lang="en-US" b="1" u="sng" cap="none" dirty="0">
                <a:solidFill>
                  <a:srgbClr val="FF0000"/>
                </a:solidFill>
              </a:rPr>
              <a:t>Edge </a:t>
            </a:r>
            <a:r>
              <a:rPr lang="en-US" b="1" u="sng" cap="none" dirty="0" smtClean="0">
                <a:solidFill>
                  <a:srgbClr val="FF0000"/>
                </a:solidFill>
              </a:rPr>
              <a:t>History</a:t>
            </a:r>
            <a:endParaRPr lang="en-US" b="1" u="sng" cap="none" dirty="0">
              <a:solidFill>
                <a:srgbClr val="FF0000"/>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00138"/>
            <a:ext cx="9144000" cy="5757862"/>
          </a:xfrm>
        </p:spPr>
      </p:pic>
    </p:spTree>
    <p:extLst>
      <p:ext uri="{BB962C8B-B14F-4D97-AF65-F5344CB8AC3E}">
        <p14:creationId xmlns:p14="http://schemas.microsoft.com/office/powerpoint/2010/main" val="29930899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15400" cy="2238895"/>
          </a:xfrm>
        </p:spPr>
        <p:txBody>
          <a:bodyPr>
            <a:normAutofit/>
          </a:bodyPr>
          <a:lstStyle/>
          <a:p>
            <a:r>
              <a:rPr lang="en-US" b="1" dirty="0" smtClean="0">
                <a:solidFill>
                  <a:srgbClr val="FF0000"/>
                </a:solidFill>
                <a:latin typeface="Times New Roman" panose="02020603050405020304" pitchFamily="18" charset="0"/>
                <a:cs typeface="Times New Roman" panose="02020603050405020304" pitchFamily="18" charset="0"/>
              </a:rPr>
              <a:t>	</a:t>
            </a:r>
            <a:r>
              <a:rPr lang="en-US" b="1" u="sng" dirty="0" smtClean="0">
                <a:solidFill>
                  <a:srgbClr val="FF0000"/>
                </a:solidFill>
                <a:latin typeface="Times New Roman" panose="02020603050405020304" pitchFamily="18" charset="0"/>
                <a:cs typeface="Times New Roman" panose="02020603050405020304" pitchFamily="18" charset="0"/>
              </a:rPr>
              <a:t>Method </a:t>
            </a:r>
            <a:r>
              <a:rPr lang="en-US" b="1" u="sng" dirty="0">
                <a:solidFill>
                  <a:srgbClr val="FF0000"/>
                </a:solidFill>
                <a:latin typeface="Times New Roman" panose="02020603050405020304" pitchFamily="18" charset="0"/>
                <a:cs typeface="Times New Roman" panose="02020603050405020304" pitchFamily="18" charset="0"/>
              </a:rPr>
              <a:t>2: </a:t>
            </a:r>
            <a:r>
              <a:rPr lang="en-US" b="1" u="sng" dirty="0" smtClean="0">
                <a:solidFill>
                  <a:srgbClr val="FF0000"/>
                </a:solidFill>
                <a:latin typeface="Times New Roman" panose="02020603050405020304" pitchFamily="18" charset="0"/>
                <a:cs typeface="Times New Roman" panose="02020603050405020304" pitchFamily="18" charset="0"/>
              </a:rPr>
              <a:t>Using browsing </a:t>
            </a:r>
            <a:r>
              <a:rPr lang="en-US" b="1" u="sng" dirty="0">
                <a:solidFill>
                  <a:srgbClr val="FF0000"/>
                </a:solidFill>
                <a:latin typeface="Times New Roman" panose="02020603050405020304" pitchFamily="18" charset="0"/>
                <a:cs typeface="Times New Roman" panose="02020603050405020304" pitchFamily="18" charset="0"/>
              </a:rPr>
              <a:t>history </a:t>
            </a:r>
            <a:r>
              <a:rPr lang="en-US" b="1" dirty="0" smtClean="0">
                <a:solidFill>
                  <a:srgbClr val="FF0000"/>
                </a:solidFill>
                <a:latin typeface="Times New Roman" panose="02020603050405020304" pitchFamily="18" charset="0"/>
                <a:cs typeface="Times New Roman" panose="02020603050405020304" pitchFamily="18" charset="0"/>
              </a:rPr>
              <a:t/>
            </a:r>
            <a:br>
              <a:rPr lang="en-US" b="1" dirty="0" smtClean="0">
                <a:solidFill>
                  <a:srgbClr val="FF0000"/>
                </a:solidFill>
                <a:latin typeface="Times New Roman" panose="02020603050405020304" pitchFamily="18" charset="0"/>
                <a:cs typeface="Times New Roman" panose="02020603050405020304" pitchFamily="18" charset="0"/>
              </a:rPr>
            </a:br>
            <a:r>
              <a:rPr lang="en-US" b="1" dirty="0">
                <a:solidFill>
                  <a:srgbClr val="FF0000"/>
                </a:solidFill>
                <a:latin typeface="Times New Roman" panose="02020603050405020304" pitchFamily="18" charset="0"/>
                <a:cs typeface="Times New Roman" panose="02020603050405020304" pitchFamily="18" charset="0"/>
              </a:rPr>
              <a:t/>
            </a:r>
            <a:br>
              <a:rPr lang="en-US" b="1" dirty="0">
                <a:solidFill>
                  <a:srgbClr val="FF0000"/>
                </a:solidFill>
                <a:latin typeface="Times New Roman" panose="02020603050405020304" pitchFamily="18" charset="0"/>
                <a:cs typeface="Times New Roman" panose="02020603050405020304" pitchFamily="18" charset="0"/>
              </a:rPr>
            </a:br>
            <a:r>
              <a:rPr lang="en-US" b="1" dirty="0" smtClean="0">
                <a:solidFill>
                  <a:srgbClr val="FF0000"/>
                </a:solidFill>
                <a:latin typeface="Times New Roman" panose="02020603050405020304" pitchFamily="18" charset="0"/>
                <a:cs typeface="Times New Roman" panose="02020603050405020304" pitchFamily="18" charset="0"/>
              </a:rPr>
              <a:t>            </a:t>
            </a:r>
            <a:r>
              <a:rPr lang="en-US" b="1" u="sng" dirty="0" smtClean="0">
                <a:latin typeface="Times New Roman" panose="02020603050405020304" pitchFamily="18" charset="0"/>
                <a:cs typeface="Times New Roman" panose="02020603050405020304" pitchFamily="18" charset="0"/>
              </a:rPr>
              <a:t>Type </a:t>
            </a:r>
            <a:r>
              <a:rPr lang="en-US" b="1" u="sng" dirty="0">
                <a:latin typeface="Times New Roman" panose="02020603050405020304" pitchFamily="18" charset="0"/>
                <a:cs typeface="Times New Roman" panose="02020603050405020304" pitchFamily="18" charset="0"/>
              </a:rPr>
              <a:t>II- Using Browser Cookies</a:t>
            </a:r>
          </a:p>
        </p:txBody>
      </p:sp>
      <p:sp>
        <p:nvSpPr>
          <p:cNvPr id="7" name="Content Placeholder 2">
            <a:extLst>
              <a:ext uri="{FF2B5EF4-FFF2-40B4-BE49-F238E27FC236}">
                <a16:creationId xmlns="" xmlns:a16="http://schemas.microsoft.com/office/drawing/2014/main" id="{A866468F-C64C-4B46-8196-5B4ABB127E58}"/>
              </a:ext>
            </a:extLst>
          </p:cNvPr>
          <p:cNvSpPr>
            <a:spLocks noGrp="1"/>
          </p:cNvSpPr>
          <p:nvPr>
            <p:ph idx="1"/>
          </p:nvPr>
        </p:nvSpPr>
        <p:spPr>
          <a:xfrm>
            <a:off x="822960" y="3554268"/>
            <a:ext cx="7520940" cy="2617932"/>
          </a:xfrm>
        </p:spPr>
        <p:txBody>
          <a:bodyPr>
            <a:normAutofit/>
          </a:bodyPr>
          <a:lstStyle/>
          <a:p>
            <a:pPr>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We get the browsing history from browser, this </a:t>
            </a:r>
            <a:r>
              <a:rPr lang="en-US" sz="2000" b="0" dirty="0" smtClean="0">
                <a:latin typeface="Times New Roman" panose="02020603050405020304" pitchFamily="18" charset="0"/>
                <a:cs typeface="Times New Roman" panose="02020603050405020304" pitchFamily="18" charset="0"/>
              </a:rPr>
              <a:t>store </a:t>
            </a:r>
            <a:r>
              <a:rPr lang="en-US" sz="2000" b="0" dirty="0">
                <a:latin typeface="Times New Roman" panose="02020603050405020304" pitchFamily="18" charset="0"/>
                <a:cs typeface="Times New Roman" panose="02020603050405020304" pitchFamily="18" charset="0"/>
              </a:rPr>
              <a:t>in various formats like Date/Time, Weekly, Monthly, </a:t>
            </a:r>
          </a:p>
          <a:p>
            <a:pPr>
              <a:buFont typeface="Arial" panose="020B0604020202020204" pitchFamily="34" charset="0"/>
              <a:buChar char="•"/>
            </a:pPr>
            <a:endParaRPr lang="en-US" sz="2000" b="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If we delete the history from </a:t>
            </a:r>
            <a:r>
              <a:rPr lang="en-US" sz="2000" b="0" dirty="0" smtClean="0">
                <a:latin typeface="Times New Roman" panose="02020603050405020304" pitchFamily="18" charset="0"/>
                <a:cs typeface="Times New Roman" panose="02020603050405020304" pitchFamily="18" charset="0"/>
              </a:rPr>
              <a:t>system, </a:t>
            </a:r>
            <a:r>
              <a:rPr lang="en-US" sz="2000" b="0" dirty="0">
                <a:latin typeface="Times New Roman" panose="02020603050405020304" pitchFamily="18" charset="0"/>
                <a:cs typeface="Times New Roman" panose="02020603050405020304" pitchFamily="18" charset="0"/>
              </a:rPr>
              <a:t>we did not get this history form this source. We get </a:t>
            </a:r>
            <a:r>
              <a:rPr lang="en-US" sz="2400" b="0" dirty="0">
                <a:latin typeface="Times New Roman" panose="02020603050405020304" pitchFamily="18" charset="0"/>
                <a:cs typeface="Times New Roman" panose="02020603050405020304" pitchFamily="18" charset="0"/>
              </a:rPr>
              <a:t>history</a:t>
            </a:r>
            <a:r>
              <a:rPr lang="en-US" sz="2000" b="0" dirty="0">
                <a:latin typeface="Times New Roman" panose="02020603050405020304" pitchFamily="18" charset="0"/>
                <a:cs typeface="Times New Roman" panose="02020603050405020304" pitchFamily="18" charset="0"/>
              </a:rPr>
              <a:t> form other methods.</a:t>
            </a:r>
          </a:p>
        </p:txBody>
      </p:sp>
      <p:sp>
        <p:nvSpPr>
          <p:cNvPr id="6" name="Title 1">
            <a:extLst>
              <a:ext uri="{FF2B5EF4-FFF2-40B4-BE49-F238E27FC236}">
                <a16:creationId xmlns="" xmlns:a16="http://schemas.microsoft.com/office/drawing/2014/main" id="{272661A7-DB71-41AB-B8E0-762B06EB0478}"/>
              </a:ext>
            </a:extLst>
          </p:cNvPr>
          <p:cNvSpPr txBox="1">
            <a:spLocks/>
          </p:cNvSpPr>
          <p:nvPr/>
        </p:nvSpPr>
        <p:spPr>
          <a:xfrm>
            <a:off x="304800" y="2722981"/>
            <a:ext cx="7520940" cy="7060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marL="457200" indent="-457200">
              <a:buFont typeface="Wingdings" panose="05000000000000000000" pitchFamily="2" charset="2"/>
              <a:buChar char="Ø"/>
            </a:pPr>
            <a:r>
              <a:rPr lang="en-US" u="sng" dirty="0" smtClean="0">
                <a:solidFill>
                  <a:srgbClr val="0070C0"/>
                </a:solidFill>
              </a:rPr>
              <a:t>Getting History From Browser History</a:t>
            </a:r>
            <a:endParaRPr lang="en-US" u="sng" dirty="0">
              <a:solidFill>
                <a:srgbClr val="0070C0"/>
              </a:solidFill>
            </a:endParaRPr>
          </a:p>
        </p:txBody>
      </p:sp>
    </p:spTree>
    <p:extLst>
      <p:ext uri="{BB962C8B-B14F-4D97-AF65-F5344CB8AC3E}">
        <p14:creationId xmlns:p14="http://schemas.microsoft.com/office/powerpoint/2010/main" val="20654331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7315200" cy="548640"/>
          </a:xfrm>
        </p:spPr>
        <p:txBody>
          <a:bodyPr>
            <a:normAutofit/>
          </a:bodyPr>
          <a:lstStyle/>
          <a:p>
            <a:r>
              <a:rPr lang="en-US" u="sng" dirty="0" smtClean="0">
                <a:solidFill>
                  <a:srgbClr val="00B0F0"/>
                </a:solidFill>
              </a:rPr>
              <a:t>Details of google </a:t>
            </a:r>
            <a:r>
              <a:rPr lang="en-US" u="sng" dirty="0">
                <a:solidFill>
                  <a:srgbClr val="00B0F0"/>
                </a:solidFill>
              </a:rPr>
              <a:t>chrome Browser</a:t>
            </a:r>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84" y="1100137"/>
            <a:ext cx="9178884" cy="5757863"/>
          </a:xfrm>
        </p:spPr>
      </p:pic>
    </p:spTree>
    <p:extLst>
      <p:ext uri="{BB962C8B-B14F-4D97-AF65-F5344CB8AC3E}">
        <p14:creationId xmlns:p14="http://schemas.microsoft.com/office/powerpoint/2010/main" val="3149684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7086600" cy="548640"/>
          </a:xfrm>
        </p:spPr>
        <p:txBody>
          <a:bodyPr>
            <a:normAutofit/>
          </a:bodyPr>
          <a:lstStyle/>
          <a:p>
            <a:r>
              <a:rPr lang="en-US" u="sng" dirty="0" smtClean="0">
                <a:solidFill>
                  <a:srgbClr val="00B0F0"/>
                </a:solidFill>
              </a:rPr>
              <a:t>Details of Mozilla </a:t>
            </a:r>
            <a:r>
              <a:rPr lang="en-US" u="sng" dirty="0">
                <a:solidFill>
                  <a:srgbClr val="00B0F0"/>
                </a:solidFill>
              </a:rPr>
              <a:t>Firefox Browser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219199"/>
            <a:ext cx="9144001" cy="5638801"/>
          </a:xfrm>
        </p:spPr>
      </p:pic>
    </p:spTree>
    <p:extLst>
      <p:ext uri="{BB962C8B-B14F-4D97-AF65-F5344CB8AC3E}">
        <p14:creationId xmlns:p14="http://schemas.microsoft.com/office/powerpoint/2010/main" val="28307067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65760"/>
            <a:ext cx="7315200" cy="548640"/>
          </a:xfrm>
        </p:spPr>
        <p:txBody>
          <a:bodyPr>
            <a:normAutofit/>
          </a:bodyPr>
          <a:lstStyle/>
          <a:p>
            <a:r>
              <a:rPr lang="en-US" u="sng" dirty="0" smtClean="0">
                <a:solidFill>
                  <a:srgbClr val="00B0F0"/>
                </a:solidFill>
              </a:rPr>
              <a:t>Details of Internet </a:t>
            </a:r>
            <a:r>
              <a:rPr lang="en-US" u="sng" dirty="0">
                <a:solidFill>
                  <a:srgbClr val="00B0F0"/>
                </a:solidFill>
              </a:rPr>
              <a:t>Explorer Browser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73188"/>
            <a:ext cx="9144000" cy="5484812"/>
          </a:xfrm>
        </p:spPr>
      </p:pic>
    </p:spTree>
    <p:extLst>
      <p:ext uri="{BB962C8B-B14F-4D97-AF65-F5344CB8AC3E}">
        <p14:creationId xmlns:p14="http://schemas.microsoft.com/office/powerpoint/2010/main" val="1666295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37360" y="518160"/>
            <a:ext cx="5958840" cy="548640"/>
          </a:xfrm>
        </p:spPr>
        <p:txBody>
          <a:bodyPr/>
          <a:lstStyle/>
          <a:p>
            <a:r>
              <a:rPr lang="en-US" u="sng" dirty="0" smtClean="0">
                <a:solidFill>
                  <a:srgbClr val="00B0F0"/>
                </a:solidFill>
              </a:rPr>
              <a:t>Details of Opera Browser</a:t>
            </a:r>
            <a:endParaRPr lang="en-US" u="sng" dirty="0">
              <a:solidFill>
                <a:srgbClr val="00B0F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74093"/>
            <a:ext cx="9144000" cy="5283907"/>
          </a:xfrm>
        </p:spPr>
      </p:pic>
    </p:spTree>
    <p:extLst>
      <p:ext uri="{BB962C8B-B14F-4D97-AF65-F5344CB8AC3E}">
        <p14:creationId xmlns:p14="http://schemas.microsoft.com/office/powerpoint/2010/main" val="12263375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46860" y="365760"/>
            <a:ext cx="6454140" cy="548640"/>
          </a:xfrm>
        </p:spPr>
        <p:txBody>
          <a:bodyPr>
            <a:normAutofit/>
          </a:bodyPr>
          <a:lstStyle/>
          <a:p>
            <a:r>
              <a:rPr lang="en-US" u="sng" dirty="0" smtClean="0">
                <a:solidFill>
                  <a:srgbClr val="00B0F0"/>
                </a:solidFill>
              </a:rPr>
              <a:t>Details of Apple </a:t>
            </a:r>
            <a:r>
              <a:rPr lang="en-US" u="sng" dirty="0">
                <a:solidFill>
                  <a:srgbClr val="00B0F0"/>
                </a:solidFill>
              </a:rPr>
              <a:t>Safari Browser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66800"/>
            <a:ext cx="9071153" cy="5791200"/>
          </a:xfrm>
        </p:spPr>
      </p:pic>
    </p:spTree>
    <p:extLst>
      <p:ext uri="{BB962C8B-B14F-4D97-AF65-F5344CB8AC3E}">
        <p14:creationId xmlns:p14="http://schemas.microsoft.com/office/powerpoint/2010/main" val="35784818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42060" y="365760"/>
            <a:ext cx="7520940" cy="548640"/>
          </a:xfrm>
        </p:spPr>
        <p:txBody>
          <a:bodyPr>
            <a:normAutofit/>
          </a:bodyPr>
          <a:lstStyle/>
          <a:p>
            <a:r>
              <a:rPr lang="en-US" u="sng" dirty="0" smtClean="0">
                <a:solidFill>
                  <a:srgbClr val="00B0F0"/>
                </a:solidFill>
              </a:rPr>
              <a:t>Details </a:t>
            </a:r>
            <a:r>
              <a:rPr lang="en-US" u="sng" dirty="0">
                <a:solidFill>
                  <a:srgbClr val="00B0F0"/>
                </a:solidFill>
              </a:rPr>
              <a:t>of </a:t>
            </a:r>
            <a:r>
              <a:rPr lang="en-US" u="sng" dirty="0" smtClean="0">
                <a:solidFill>
                  <a:srgbClr val="00B0F0"/>
                </a:solidFill>
              </a:rPr>
              <a:t>Microsoft </a:t>
            </a:r>
            <a:r>
              <a:rPr lang="en-US" u="sng" dirty="0">
                <a:solidFill>
                  <a:srgbClr val="00B0F0"/>
                </a:solidFill>
              </a:rPr>
              <a:t>Edge Browser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76" y="1513247"/>
            <a:ext cx="9099824" cy="5344753"/>
          </a:xfrm>
        </p:spPr>
      </p:pic>
    </p:spTree>
    <p:extLst>
      <p:ext uri="{BB962C8B-B14F-4D97-AF65-F5344CB8AC3E}">
        <p14:creationId xmlns:p14="http://schemas.microsoft.com/office/powerpoint/2010/main" val="13097126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7F961C-6315-4AF2-A71C-EF7E1B1A5370}"/>
              </a:ext>
            </a:extLst>
          </p:cNvPr>
          <p:cNvSpPr>
            <a:spLocks noGrp="1"/>
          </p:cNvSpPr>
          <p:nvPr>
            <p:ph type="title"/>
          </p:nvPr>
        </p:nvSpPr>
        <p:spPr>
          <a:xfrm>
            <a:off x="0" y="990600"/>
            <a:ext cx="8229600" cy="548640"/>
          </a:xfrm>
        </p:spPr>
        <p:txBody>
          <a:bodyPr>
            <a:normAutofit/>
          </a:bodyPr>
          <a:lstStyle/>
          <a:p>
            <a:pPr marL="457200" indent="-457200">
              <a:buFont typeface="Wingdings" panose="05000000000000000000" pitchFamily="2" charset="2"/>
              <a:buChar char="Ø"/>
            </a:pPr>
            <a:r>
              <a:rPr lang="en-US" u="sng" dirty="0">
                <a:solidFill>
                  <a:srgbClr val="00B0F0"/>
                </a:solidFill>
              </a:rPr>
              <a:t>Recover History From Google </a:t>
            </a:r>
            <a:r>
              <a:rPr lang="en-US" u="sng" dirty="0" smtClean="0">
                <a:solidFill>
                  <a:srgbClr val="00B0F0"/>
                </a:solidFill>
              </a:rPr>
              <a:t>Account -</a:t>
            </a:r>
            <a:endParaRPr lang="en-US" u="sng" dirty="0">
              <a:solidFill>
                <a:srgbClr val="00B0F0"/>
              </a:solidFill>
            </a:endParaRPr>
          </a:p>
        </p:txBody>
      </p:sp>
      <p:sp>
        <p:nvSpPr>
          <p:cNvPr id="3" name="Content Placeholder 2">
            <a:extLst>
              <a:ext uri="{FF2B5EF4-FFF2-40B4-BE49-F238E27FC236}">
                <a16:creationId xmlns="" xmlns:a16="http://schemas.microsoft.com/office/drawing/2014/main" id="{91B8C00A-E54A-4DA1-A8AF-24E2AF2EE551}"/>
              </a:ext>
            </a:extLst>
          </p:cNvPr>
          <p:cNvSpPr>
            <a:spLocks noGrp="1"/>
          </p:cNvSpPr>
          <p:nvPr>
            <p:ph idx="1"/>
          </p:nvPr>
        </p:nvSpPr>
        <p:spPr>
          <a:xfrm>
            <a:off x="228600" y="1752600"/>
            <a:ext cx="8610600" cy="4919172"/>
          </a:xfrm>
        </p:spPr>
        <p:txBody>
          <a:bodyPr>
            <a:normAutofit/>
          </a:bodyPr>
          <a:lstStyle/>
          <a:p>
            <a:pPr marL="457200" indent="-457200" algn="just">
              <a:buFont typeface="Arial" panose="020B0604020202020204" pitchFamily="34" charset="0"/>
              <a:buChar char="•"/>
            </a:pPr>
            <a:r>
              <a:rPr lang="en-US" sz="2800" b="0" dirty="0" smtClean="0">
                <a:latin typeface="Times New Roman" panose="02020603050405020304" pitchFamily="18" charset="0"/>
                <a:cs typeface="Times New Roman" panose="02020603050405020304" pitchFamily="18" charset="0"/>
              </a:rPr>
              <a:t>This </a:t>
            </a:r>
            <a:r>
              <a:rPr lang="en-US" sz="2800" b="0" dirty="0">
                <a:latin typeface="Times New Roman" panose="02020603050405020304" pitchFamily="18" charset="0"/>
                <a:cs typeface="Times New Roman" panose="02020603050405020304" pitchFamily="18" charset="0"/>
              </a:rPr>
              <a:t>is by far the easiest method but it will only work if you were signed in to your account during the browsing session you wish to access. Sign into your Google Account. Go to www.google.com/history and enter the information for the account that you were browsing with. </a:t>
            </a:r>
          </a:p>
          <a:p>
            <a:pPr marL="457200" indent="-457200" algn="just">
              <a:buFont typeface="Arial" panose="020B0604020202020204" pitchFamily="34" charset="0"/>
              <a:buChar char="•"/>
            </a:pPr>
            <a:r>
              <a:rPr lang="en-US" sz="2800" b="0" dirty="0" smtClean="0">
                <a:latin typeface="Times New Roman" panose="02020603050405020304" pitchFamily="18" charset="0"/>
                <a:cs typeface="Times New Roman" panose="02020603050405020304" pitchFamily="18" charset="0"/>
              </a:rPr>
              <a:t>Review </a:t>
            </a:r>
            <a:r>
              <a:rPr lang="en-US" sz="2800" b="0" dirty="0">
                <a:latin typeface="Times New Roman" panose="02020603050405020304" pitchFamily="18" charset="0"/>
                <a:cs typeface="Times New Roman" panose="02020603050405020304" pitchFamily="18" charset="0"/>
              </a:rPr>
              <a:t>your browsing history. From this page you will be able to see your browsing history according to time and date. If you wish to delete your history, simply click on the cog icon in the upper-right hand corner of the screen and select “Remove Items.”</a:t>
            </a:r>
          </a:p>
          <a:p>
            <a:pPr algn="just"/>
            <a:endParaRPr lang="en-US" sz="2800" b="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152400" y="76200"/>
            <a:ext cx="8991600"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b="1" u="sng" dirty="0" smtClean="0">
                <a:solidFill>
                  <a:srgbClr val="FF0000"/>
                </a:solidFill>
              </a:rPr>
              <a:t>Method 3. Recover history from Google History</a:t>
            </a:r>
            <a:endParaRPr lang="en-US" u="sng" dirty="0">
              <a:solidFill>
                <a:srgbClr val="FF0000"/>
              </a:solidFill>
            </a:endParaRPr>
          </a:p>
        </p:txBody>
      </p:sp>
    </p:spTree>
    <p:extLst>
      <p:ext uri="{BB962C8B-B14F-4D97-AF65-F5344CB8AC3E}">
        <p14:creationId xmlns:p14="http://schemas.microsoft.com/office/powerpoint/2010/main" val="3183486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597140" cy="1143000"/>
          </a:xfrm>
        </p:spPr>
        <p:txBody>
          <a:bodyPr/>
          <a:lstStyle/>
          <a:p>
            <a:pPr algn="ctr"/>
            <a:r>
              <a:rPr lang="en-US" sz="3200" b="1" u="sng" dirty="0" smtClean="0">
                <a:solidFill>
                  <a:srgbClr val="FF0000"/>
                </a:solidFill>
                <a:latin typeface="Times New Roman" panose="02020603050405020304" pitchFamily="18" charset="0"/>
                <a:cs typeface="Times New Roman" panose="02020603050405020304" pitchFamily="18" charset="0"/>
              </a:rPr>
              <a:t>Introduction</a:t>
            </a:r>
            <a:r>
              <a:rPr lang="en-US" sz="3200" b="1" dirty="0" smtClean="0">
                <a:solidFill>
                  <a:srgbClr val="FF0000"/>
                </a:solidFill>
                <a:latin typeface="Times New Roman" panose="02020603050405020304" pitchFamily="18" charset="0"/>
                <a:cs typeface="Times New Roman" panose="02020603050405020304" pitchFamily="18" charset="0"/>
              </a:rPr>
              <a:t/>
            </a:r>
            <a:br>
              <a:rPr lang="en-US" sz="3200" b="1" dirty="0" smtClean="0">
                <a:solidFill>
                  <a:srgbClr val="FF0000"/>
                </a:solidFill>
                <a:latin typeface="Times New Roman" panose="02020603050405020304" pitchFamily="18" charset="0"/>
                <a:cs typeface="Times New Roman" panose="02020603050405020304" pitchFamily="18" charset="0"/>
              </a:rPr>
            </a:br>
            <a:r>
              <a:rPr lang="en-US" b="1" dirty="0"/>
              <a:t/>
            </a:r>
            <a:br>
              <a:rPr lang="en-US" b="1" dirty="0"/>
            </a:br>
            <a:r>
              <a:rPr lang="en-US" sz="2400" b="1" u="sng" dirty="0">
                <a:solidFill>
                  <a:srgbClr val="0070C0"/>
                </a:solidFill>
                <a:latin typeface="Times New Roman" panose="02020603050405020304" pitchFamily="18" charset="0"/>
                <a:cs typeface="Times New Roman" panose="02020603050405020304" pitchFamily="18" charset="0"/>
              </a:rPr>
              <a:t>Sources Of Browser’s Data</a:t>
            </a:r>
            <a:endParaRPr lang="en-US" b="1" u="sng" dirty="0">
              <a:solidFill>
                <a:srgbClr val="0070C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914400" y="1524000"/>
            <a:ext cx="7696200" cy="5262979"/>
          </a:xfrm>
          <a:prstGeom prst="rect">
            <a:avLst/>
          </a:prstGeom>
          <a:noFill/>
        </p:spPr>
        <p:txBody>
          <a:bodyPr wrap="square" rtlCol="0">
            <a:spAutoFit/>
          </a:bodyPr>
          <a:lstStyle/>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Surfing history: </a:t>
            </a:r>
            <a:r>
              <a:rPr lang="en-US" sz="2400" dirty="0">
                <a:latin typeface="Times New Roman" panose="02020603050405020304" pitchFamily="18" charset="0"/>
                <a:cs typeface="Times New Roman" panose="02020603050405020304" pitchFamily="18" charset="0"/>
              </a:rPr>
              <a:t>User internet surfing history </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Bookmarks:</a:t>
            </a:r>
            <a:r>
              <a:rPr lang="en-US" sz="2400" dirty="0">
                <a:latin typeface="Times New Roman" panose="02020603050405020304" pitchFamily="18" charset="0"/>
                <a:cs typeface="Times New Roman" panose="02020603050405020304" pitchFamily="18" charset="0"/>
              </a:rPr>
              <a:t> Tis are the saved pages and links we may ant to used in future.</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Download:</a:t>
            </a:r>
            <a:r>
              <a:rPr lang="en-US" sz="2400" dirty="0">
                <a:latin typeface="Times New Roman" panose="02020603050405020304" pitchFamily="18" charset="0"/>
                <a:cs typeface="Times New Roman" panose="02020603050405020304" pitchFamily="18" charset="0"/>
              </a:rPr>
              <a:t> This are data related to the downloaded content  by user.</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Cookies:</a:t>
            </a:r>
            <a:r>
              <a:rPr lang="en-US" sz="2400" dirty="0">
                <a:latin typeface="Times New Roman" panose="02020603050405020304" pitchFamily="18" charset="0"/>
                <a:cs typeface="Times New Roman" panose="02020603050405020304" pitchFamily="18" charset="0"/>
              </a:rPr>
              <a:t> This are the user history logs used to get History from long period of time. It stores username and password.</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Cache: </a:t>
            </a:r>
            <a:r>
              <a:rPr lang="en-US" sz="2400" dirty="0">
                <a:latin typeface="Times New Roman" panose="02020603050405020304" pitchFamily="18" charset="0"/>
                <a:cs typeface="Times New Roman" panose="02020603050405020304" pitchFamily="18" charset="0"/>
              </a:rPr>
              <a:t>This is the recent surfing history of user. It is around 3 MB of memory.</a:t>
            </a:r>
          </a:p>
        </p:txBody>
      </p:sp>
    </p:spTree>
    <p:extLst>
      <p:ext uri="{BB962C8B-B14F-4D97-AF65-F5344CB8AC3E}">
        <p14:creationId xmlns:p14="http://schemas.microsoft.com/office/powerpoint/2010/main" val="26573317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760"/>
            <a:ext cx="8382000" cy="929640"/>
          </a:xfrm>
        </p:spPr>
        <p:txBody>
          <a:bodyPr>
            <a:normAutofit fontScale="90000"/>
          </a:bodyPr>
          <a:lstStyle/>
          <a:p>
            <a:r>
              <a:rPr lang="en-US" dirty="0" smtClean="0"/>
              <a:t>Step 1: t</a:t>
            </a:r>
            <a:r>
              <a:rPr lang="en-US" cap="none" dirty="0" smtClean="0"/>
              <a:t>ype in</a:t>
            </a:r>
            <a:r>
              <a:rPr lang="en-US" dirty="0" smtClean="0"/>
              <a:t> </a:t>
            </a:r>
            <a:r>
              <a:rPr lang="en-US" dirty="0" err="1" smtClean="0"/>
              <a:t>url</a:t>
            </a:r>
            <a:r>
              <a:rPr lang="en-US" dirty="0" smtClean="0"/>
              <a:t> </a:t>
            </a:r>
            <a:r>
              <a:rPr lang="en-US" cap="none" dirty="0" smtClean="0"/>
              <a:t>bar</a:t>
            </a:r>
            <a:r>
              <a:rPr lang="en-US" dirty="0" smtClean="0"/>
              <a:t> </a:t>
            </a:r>
            <a:r>
              <a:rPr lang="en-US" u="sng" cap="none" dirty="0" smtClean="0">
                <a:solidFill>
                  <a:srgbClr val="FF0000"/>
                </a:solidFill>
              </a:rPr>
              <a:t>myactivity.google.com/</a:t>
            </a:r>
            <a:r>
              <a:rPr lang="en-US" u="sng" cap="none" dirty="0" err="1" smtClean="0">
                <a:solidFill>
                  <a:srgbClr val="FF0000"/>
                </a:solidFill>
              </a:rPr>
              <a:t>myactivity</a:t>
            </a:r>
            <a:endParaRPr lang="en-US" u="sng" cap="none"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89447"/>
            <a:ext cx="9144000" cy="5268553"/>
          </a:xfrm>
        </p:spPr>
      </p:pic>
    </p:spTree>
    <p:extLst>
      <p:ext uri="{BB962C8B-B14F-4D97-AF65-F5344CB8AC3E}">
        <p14:creationId xmlns:p14="http://schemas.microsoft.com/office/powerpoint/2010/main" val="2750628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61060" y="228600"/>
            <a:ext cx="7520940" cy="762000"/>
          </a:xfrm>
        </p:spPr>
        <p:txBody>
          <a:bodyPr>
            <a:normAutofit fontScale="90000"/>
          </a:bodyPr>
          <a:lstStyle/>
          <a:p>
            <a:r>
              <a:rPr lang="en-US" dirty="0" smtClean="0"/>
              <a:t>Step 2: view all user activity details in day by day format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7" y="1447801"/>
            <a:ext cx="9141973" cy="5410200"/>
          </a:xfrm>
        </p:spPr>
      </p:pic>
    </p:spTree>
    <p:extLst>
      <p:ext uri="{BB962C8B-B14F-4D97-AF65-F5344CB8AC3E}">
        <p14:creationId xmlns:p14="http://schemas.microsoft.com/office/powerpoint/2010/main" val="6507201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2660" y="2438400"/>
            <a:ext cx="6225540" cy="929640"/>
          </a:xfrm>
        </p:spPr>
        <p:txBody>
          <a:bodyPr/>
          <a:lstStyle/>
          <a:p>
            <a:r>
              <a:rPr lang="en-US" sz="4000" b="1" u="sng" dirty="0" smtClean="0">
                <a:solidFill>
                  <a:srgbClr val="FF0000"/>
                </a:solidFill>
                <a:latin typeface="Times New Roman" panose="02020603050405020304" pitchFamily="18" charset="0"/>
                <a:cs typeface="Times New Roman" panose="02020603050405020304" pitchFamily="18" charset="0"/>
              </a:rPr>
              <a:t>Existing</a:t>
            </a:r>
            <a:r>
              <a:rPr lang="en-US" sz="4000" b="1" dirty="0" smtClean="0">
                <a:solidFill>
                  <a:srgbClr val="FF0000"/>
                </a:solidFill>
                <a:latin typeface="Times New Roman" panose="02020603050405020304" pitchFamily="18" charset="0"/>
                <a:cs typeface="Times New Roman" panose="02020603050405020304" pitchFamily="18" charset="0"/>
              </a:rPr>
              <a:t> </a:t>
            </a:r>
            <a:r>
              <a:rPr lang="en-US" sz="4000" b="1" u="sng" dirty="0" smtClean="0">
                <a:solidFill>
                  <a:srgbClr val="FF0000"/>
                </a:solidFill>
                <a:latin typeface="Times New Roman" panose="02020603050405020304" pitchFamily="18" charset="0"/>
                <a:cs typeface="Times New Roman" panose="02020603050405020304" pitchFamily="18" charset="0"/>
              </a:rPr>
              <a:t>tools</a:t>
            </a:r>
            <a:endParaRPr lang="en-US" sz="4000" b="1" u="sng"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27658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5760"/>
            <a:ext cx="8839200" cy="548640"/>
          </a:xfrm>
        </p:spPr>
        <p:txBody>
          <a:bodyPr/>
          <a:lstStyle/>
          <a:p>
            <a:r>
              <a:rPr lang="en-US" b="1" u="sng" dirty="0" smtClean="0">
                <a:solidFill>
                  <a:srgbClr val="FF0000"/>
                </a:solidFill>
                <a:latin typeface="Times New Roman" panose="02020603050405020304" pitchFamily="18" charset="0"/>
                <a:cs typeface="Times New Roman" panose="02020603050405020304" pitchFamily="18" charset="0"/>
              </a:rPr>
              <a:t>Some existing tools of browser forensic</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2960" y="1100628"/>
            <a:ext cx="7520940" cy="5071572"/>
          </a:xfrm>
        </p:spPr>
        <p:txBody>
          <a:bodyPr>
            <a:normAutofit/>
          </a:bodyPr>
          <a:lstStyle/>
          <a:p>
            <a:pPr algn="just">
              <a:lnSpc>
                <a:spcPct val="150000"/>
              </a:lnSpc>
              <a:buAutoNum type="arabicParenR"/>
            </a:pPr>
            <a:r>
              <a:rPr lang="en-US" sz="2400" dirty="0" smtClean="0">
                <a:latin typeface="Times New Roman" panose="02020603050405020304" pitchFamily="18" charset="0"/>
                <a:cs typeface="Times New Roman" panose="02020603050405020304" pitchFamily="18" charset="0"/>
              </a:rPr>
              <a:t>Autopsy –</a:t>
            </a:r>
          </a:p>
          <a:p>
            <a:pPr marL="0" indent="0" algn="just">
              <a:lnSpc>
                <a:spcPct val="150000"/>
              </a:lnSpc>
            </a:pPr>
            <a:r>
              <a:rPr lang="en-US" dirty="0">
                <a:latin typeface="Times New Roman" panose="02020603050405020304" pitchFamily="18" charset="0"/>
                <a:cs typeface="Times New Roman" panose="02020603050405020304" pitchFamily="18" charset="0"/>
              </a:rPr>
              <a:t>	</a:t>
            </a:r>
            <a:r>
              <a:rPr lang="en-US" b="0" dirty="0">
                <a:latin typeface="Times New Roman" panose="02020603050405020304" pitchFamily="18" charset="0"/>
                <a:cs typeface="Times New Roman" panose="02020603050405020304" pitchFamily="18" charset="0"/>
              </a:rPr>
              <a:t>Autopsy is a digital forensic platform for Windows and Linux. It provides the facility for data carving, timeline analysis, and web artifact analysis. The autopsy extracts the web history, cookies, bookmarks from Firefox, Chrome and IE</a:t>
            </a:r>
            <a:r>
              <a:rPr lang="en-US" b="0" dirty="0" smtClean="0">
                <a:latin typeface="Times New Roman" panose="02020603050405020304" pitchFamily="18" charset="0"/>
                <a:cs typeface="Times New Roman" panose="02020603050405020304" pitchFamily="18" charset="0"/>
              </a:rPr>
              <a:t>.</a:t>
            </a:r>
          </a:p>
          <a:p>
            <a:pPr marL="0" indent="0" algn="just">
              <a:lnSpc>
                <a:spcPct val="150000"/>
              </a:lnSpc>
            </a:pPr>
            <a:endParaRPr lang="en-US" b="0"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Features</a:t>
            </a:r>
            <a:r>
              <a:rPr lang="en-US" dirty="0">
                <a:latin typeface="Times New Roman" panose="02020603050405020304" pitchFamily="18" charset="0"/>
                <a:cs typeface="Times New Roman" panose="02020603050405020304" pitchFamily="18" charset="0"/>
              </a:rPr>
              <a:t>:</a:t>
            </a:r>
          </a:p>
          <a:p>
            <a:pPr algn="just">
              <a:lnSpc>
                <a:spcPct val="150000"/>
              </a:lnSpc>
            </a:pPr>
            <a:r>
              <a:rPr lang="en-US" dirty="0" smtClean="0">
                <a:latin typeface="Times New Roman" panose="02020603050405020304" pitchFamily="18" charset="0"/>
                <a:cs typeface="Times New Roman" panose="02020603050405020304" pitchFamily="18" charset="0"/>
              </a:rPr>
              <a:t>	</a:t>
            </a:r>
            <a:r>
              <a:rPr lang="en-US" b="0" dirty="0" smtClean="0">
                <a:latin typeface="Times New Roman" panose="02020603050405020304" pitchFamily="18" charset="0"/>
                <a:cs typeface="Times New Roman" panose="02020603050405020304" pitchFamily="18" charset="0"/>
              </a:rPr>
              <a:t>1) Easy </a:t>
            </a:r>
            <a:r>
              <a:rPr lang="en-US" b="0" dirty="0">
                <a:latin typeface="Times New Roman" panose="02020603050405020304" pitchFamily="18" charset="0"/>
                <a:cs typeface="Times New Roman" panose="02020603050405020304" pitchFamily="18" charset="0"/>
              </a:rPr>
              <a:t>to </a:t>
            </a:r>
            <a:r>
              <a:rPr lang="en-US" b="0" dirty="0" smtClean="0">
                <a:latin typeface="Times New Roman" panose="02020603050405020304" pitchFamily="18" charset="0"/>
                <a:cs typeface="Times New Roman" panose="02020603050405020304" pitchFamily="18" charset="0"/>
              </a:rPr>
              <a:t>Use</a:t>
            </a:r>
            <a:endParaRPr lang="en-US" b="0" dirty="0">
              <a:latin typeface="Times New Roman" panose="02020603050405020304" pitchFamily="18" charset="0"/>
              <a:cs typeface="Times New Roman" panose="02020603050405020304" pitchFamily="18" charset="0"/>
            </a:endParaRPr>
          </a:p>
          <a:p>
            <a:pPr algn="just">
              <a:lnSpc>
                <a:spcPct val="150000"/>
              </a:lnSpc>
            </a:pPr>
            <a:r>
              <a:rPr lang="en-US" b="0" dirty="0" smtClean="0">
                <a:latin typeface="Times New Roman" panose="02020603050405020304" pitchFamily="18" charset="0"/>
                <a:cs typeface="Times New Roman" panose="02020603050405020304" pitchFamily="18" charset="0"/>
              </a:rPr>
              <a:t>	2) Web Browser Forensic</a:t>
            </a:r>
            <a:endParaRPr lang="en-US"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6007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7810500" cy="5791200"/>
          </a:xfrm>
        </p:spPr>
        <p:txBody>
          <a:bodyPr>
            <a:normAutofit/>
          </a:bodyPr>
          <a:lstStyle/>
          <a:p>
            <a:r>
              <a:rPr lang="en-US" sz="2400" dirty="0">
                <a:latin typeface="Times New Roman" panose="02020603050405020304" pitchFamily="18" charset="0"/>
                <a:cs typeface="Times New Roman" panose="02020603050405020304" pitchFamily="18" charset="0"/>
              </a:rPr>
              <a:t>2) Browser History </a:t>
            </a:r>
            <a:r>
              <a:rPr lang="en-US" sz="2400" dirty="0" smtClean="0">
                <a:latin typeface="Times New Roman" panose="02020603050405020304" pitchFamily="18" charset="0"/>
                <a:cs typeface="Times New Roman" panose="02020603050405020304" pitchFamily="18" charset="0"/>
              </a:rPr>
              <a:t>Examiner –</a:t>
            </a:r>
          </a:p>
          <a:p>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a:t>
            </a:r>
            <a:r>
              <a:rPr lang="en-US" b="0" dirty="0">
                <a:latin typeface="Times New Roman" panose="02020603050405020304" pitchFamily="18" charset="0"/>
                <a:cs typeface="Times New Roman" panose="02020603050405020304" pitchFamily="18" charset="0"/>
              </a:rPr>
              <a:t>The Browser History Examiner analyzes web history for chrome, </a:t>
            </a:r>
            <a:r>
              <a:rPr lang="en-US" b="0" dirty="0" err="1">
                <a:latin typeface="Times New Roman" panose="02020603050405020304" pitchFamily="18" charset="0"/>
                <a:cs typeface="Times New Roman" panose="02020603050405020304" pitchFamily="18" charset="0"/>
              </a:rPr>
              <a:t>firefox</a:t>
            </a:r>
            <a:r>
              <a:rPr lang="en-US" b="0" dirty="0">
                <a:latin typeface="Times New Roman" panose="02020603050405020304" pitchFamily="18" charset="0"/>
                <a:cs typeface="Times New Roman" panose="02020603050405020304" pitchFamily="18" charset="0"/>
              </a:rPr>
              <a:t>, internet explorer web browser on the Windows platform. Browser History Examiner is a forensic software tool for capturing, extracting and </a:t>
            </a:r>
            <a:r>
              <a:rPr lang="en-US" b="0" dirty="0" err="1">
                <a:latin typeface="Times New Roman" panose="02020603050405020304" pitchFamily="18" charset="0"/>
                <a:cs typeface="Times New Roman" panose="02020603050405020304" pitchFamily="18" charset="0"/>
              </a:rPr>
              <a:t>analysing</a:t>
            </a:r>
            <a:r>
              <a:rPr lang="en-US" b="0" dirty="0">
                <a:latin typeface="Times New Roman" panose="02020603050405020304" pitchFamily="18" charset="0"/>
                <a:cs typeface="Times New Roman" panose="02020603050405020304" pitchFamily="18" charset="0"/>
              </a:rPr>
              <a:t> internet history from the main desktop web browsers</a:t>
            </a:r>
            <a:r>
              <a:rPr lang="en-US" b="0" dirty="0" smtClean="0">
                <a:latin typeface="Times New Roman" panose="02020603050405020304" pitchFamily="18" charset="0"/>
                <a:cs typeface="Times New Roman" panose="02020603050405020304" pitchFamily="18" charset="0"/>
              </a:rPr>
              <a:t>. </a:t>
            </a:r>
            <a:r>
              <a:rPr lang="en-US" b="0" dirty="0">
                <a:latin typeface="Times New Roman" panose="02020603050405020304" pitchFamily="18" charset="0"/>
                <a:cs typeface="Times New Roman" panose="02020603050405020304" pitchFamily="18" charset="0"/>
              </a:rPr>
              <a:t>Many types of data can be </a:t>
            </a:r>
            <a:r>
              <a:rPr lang="en-US" b="0" dirty="0" err="1">
                <a:latin typeface="Times New Roman" panose="02020603050405020304" pitchFamily="18" charset="0"/>
                <a:cs typeface="Times New Roman" panose="02020603050405020304" pitchFamily="18" charset="0"/>
              </a:rPr>
              <a:t>analysed</a:t>
            </a:r>
            <a:r>
              <a:rPr lang="en-US" b="0" dirty="0">
                <a:latin typeface="Times New Roman" panose="02020603050405020304" pitchFamily="18" charset="0"/>
                <a:cs typeface="Times New Roman" panose="02020603050405020304" pitchFamily="18" charset="0"/>
              </a:rPr>
              <a:t> including website visits, searches, downloads and cached files</a:t>
            </a:r>
            <a:r>
              <a:rPr lang="en-US" b="0" dirty="0" smtClean="0">
                <a:latin typeface="Times New Roman" panose="02020603050405020304" pitchFamily="18" charset="0"/>
                <a:cs typeface="Times New Roman" panose="02020603050405020304" pitchFamily="18" charset="0"/>
              </a:rPr>
              <a:t>.</a:t>
            </a:r>
          </a:p>
          <a:p>
            <a:pPr algn="just">
              <a:lnSpc>
                <a:spcPct val="150000"/>
              </a:lnSpc>
            </a:pPr>
            <a:endParaRPr lang="en-US" b="0" dirty="0">
              <a:latin typeface="Times New Roman" panose="02020603050405020304" pitchFamily="18" charset="0"/>
              <a:cs typeface="Times New Roman" panose="02020603050405020304" pitchFamily="18" charset="0"/>
            </a:endParaRPr>
          </a:p>
          <a:p>
            <a:r>
              <a:rPr lang="en-US" dirty="0"/>
              <a:t>Features:</a:t>
            </a:r>
          </a:p>
          <a:p>
            <a:pPr lvl="0"/>
            <a:r>
              <a:rPr lang="en-US" dirty="0" smtClean="0"/>
              <a:t>		</a:t>
            </a:r>
            <a:r>
              <a:rPr lang="en-US" b="0" dirty="0" smtClean="0">
                <a:latin typeface="Times New Roman" panose="02020603050405020304" pitchFamily="18" charset="0"/>
                <a:cs typeface="Times New Roman" panose="02020603050405020304" pitchFamily="18" charset="0"/>
              </a:rPr>
              <a:t>1) Website </a:t>
            </a:r>
            <a:r>
              <a:rPr lang="en-US" b="0" dirty="0">
                <a:latin typeface="Times New Roman" panose="02020603050405020304" pitchFamily="18" charset="0"/>
                <a:cs typeface="Times New Roman" panose="02020603050405020304" pitchFamily="18" charset="0"/>
              </a:rPr>
              <a:t>Activity Timeline </a:t>
            </a:r>
          </a:p>
          <a:p>
            <a:pPr algn="just">
              <a:lnSpc>
                <a:spcPct val="150000"/>
              </a:lnSpc>
            </a:pPr>
            <a:r>
              <a:rPr lang="en-US" b="0" dirty="0" smtClean="0">
                <a:latin typeface="Times New Roman" panose="02020603050405020304" pitchFamily="18" charset="0"/>
                <a:cs typeface="Times New Roman" panose="02020603050405020304" pitchFamily="18" charset="0"/>
              </a:rPr>
              <a:t>		2) Cached </a:t>
            </a:r>
            <a:r>
              <a:rPr lang="en-US" b="0" dirty="0">
                <a:latin typeface="Times New Roman" panose="02020603050405020304" pitchFamily="18" charset="0"/>
                <a:cs typeface="Times New Roman" panose="02020603050405020304" pitchFamily="18" charset="0"/>
              </a:rPr>
              <a:t>Web Page Viewer </a:t>
            </a:r>
            <a:endParaRPr lang="en-US" b="0" dirty="0" smtClean="0">
              <a:latin typeface="Times New Roman" panose="02020603050405020304" pitchFamily="18" charset="0"/>
              <a:cs typeface="Times New Roman" panose="02020603050405020304" pitchFamily="18" charset="0"/>
            </a:endParaRPr>
          </a:p>
          <a:p>
            <a:pPr algn="just">
              <a:lnSpc>
                <a:spcPct val="150000"/>
              </a:lnSpc>
            </a:pPr>
            <a:r>
              <a:rPr lang="en-US" b="0" dirty="0" smtClean="0">
                <a:latin typeface="Times New Roman" panose="02020603050405020304" pitchFamily="18" charset="0"/>
                <a:cs typeface="Times New Roman" panose="02020603050405020304" pitchFamily="18" charset="0"/>
              </a:rPr>
              <a:t>		3) Internet </a:t>
            </a:r>
            <a:r>
              <a:rPr lang="en-US" b="0" dirty="0">
                <a:latin typeface="Times New Roman" panose="02020603050405020304" pitchFamily="18" charset="0"/>
                <a:cs typeface="Times New Roman" panose="02020603050405020304" pitchFamily="18" charset="0"/>
              </a:rPr>
              <a:t>Search History </a:t>
            </a:r>
            <a:endParaRPr lang="en-US" b="0" dirty="0" smtClean="0">
              <a:latin typeface="Times New Roman" panose="02020603050405020304" pitchFamily="18" charset="0"/>
              <a:cs typeface="Times New Roman" panose="02020603050405020304" pitchFamily="18" charset="0"/>
            </a:endParaRPr>
          </a:p>
          <a:p>
            <a:pPr algn="just">
              <a:lnSpc>
                <a:spcPct val="150000"/>
              </a:lnSpc>
            </a:pPr>
            <a:r>
              <a:rPr lang="en-US" b="0" dirty="0" smtClean="0">
                <a:latin typeface="Times New Roman" panose="02020603050405020304" pitchFamily="18" charset="0"/>
                <a:cs typeface="Times New Roman" panose="02020603050405020304" pitchFamily="18" charset="0"/>
              </a:rPr>
              <a:t>		4) Reporting </a:t>
            </a:r>
            <a:r>
              <a:rPr lang="en-US" b="0" dirty="0">
                <a:latin typeface="Times New Roman" panose="02020603050405020304" pitchFamily="18" charset="0"/>
                <a:cs typeface="Times New Roman" panose="02020603050405020304" pitchFamily="18" charset="0"/>
              </a:rPr>
              <a:t>and Data Export </a:t>
            </a:r>
          </a:p>
        </p:txBody>
      </p:sp>
    </p:spTree>
    <p:extLst>
      <p:ext uri="{BB962C8B-B14F-4D97-AF65-F5344CB8AC3E}">
        <p14:creationId xmlns:p14="http://schemas.microsoft.com/office/powerpoint/2010/main" val="2907250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914400"/>
            <a:ext cx="7520940" cy="5105400"/>
          </a:xfrm>
        </p:spPr>
        <p:txBody>
          <a:bodyPr>
            <a:normAutofit/>
          </a:bodyPr>
          <a:lstStyle/>
          <a:p>
            <a:r>
              <a:rPr lang="en-US" sz="2400" dirty="0">
                <a:latin typeface="Times New Roman" panose="02020603050405020304" pitchFamily="18" charset="0"/>
                <a:cs typeface="Times New Roman" panose="02020603050405020304" pitchFamily="18" charset="0"/>
              </a:rPr>
              <a:t>3) </a:t>
            </a:r>
            <a:r>
              <a:rPr lang="en-US" sz="2400" dirty="0" err="1" smtClean="0">
                <a:latin typeface="Times New Roman" panose="02020603050405020304" pitchFamily="18" charset="0"/>
                <a:cs typeface="Times New Roman" panose="02020603050405020304" pitchFamily="18" charset="0"/>
              </a:rPr>
              <a:t>NetAnalysis</a:t>
            </a:r>
            <a:r>
              <a:rPr lang="en-US" sz="2400" dirty="0" smtClean="0">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NetAnalysis</a:t>
            </a:r>
            <a:r>
              <a:rPr lang="en-US" b="0" dirty="0">
                <a:latin typeface="Times New Roman" panose="02020603050405020304" pitchFamily="18" charset="0"/>
                <a:cs typeface="Times New Roman" panose="02020603050405020304" pitchFamily="18" charset="0"/>
              </a:rPr>
              <a:t>  is a state-of-the-art application for the extraction, analysis and presentation of forensic evidence relating to Internet browser and user activity on computer systems and mobile devices</a:t>
            </a:r>
            <a:r>
              <a:rPr lang="en-US" b="0"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r>
              <a:rPr lang="en-US" sz="1800" dirty="0" err="1" smtClean="0">
                <a:latin typeface="Times New Roman" panose="02020603050405020304" pitchFamily="18" charset="0"/>
                <a:cs typeface="Times New Roman" panose="02020603050405020304" pitchFamily="18" charset="0"/>
              </a:rPr>
              <a:t>Fetures</a:t>
            </a:r>
            <a:r>
              <a:rPr lang="en-US" sz="1800" dirty="0" smtClean="0">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b="0" dirty="0" smtClean="0">
                <a:latin typeface="Times New Roman" panose="02020603050405020304" pitchFamily="18" charset="0"/>
                <a:cs typeface="Times New Roman" panose="02020603050405020304" pitchFamily="18" charset="0"/>
              </a:rPr>
              <a:t>1) </a:t>
            </a:r>
            <a:r>
              <a:rPr lang="en-US" b="0" dirty="0">
                <a:latin typeface="Times New Roman" panose="02020603050405020304" pitchFamily="18" charset="0"/>
                <a:cs typeface="Times New Roman" panose="02020603050405020304" pitchFamily="18" charset="0"/>
              </a:rPr>
              <a:t>Web Browser </a:t>
            </a:r>
            <a:r>
              <a:rPr lang="en-US" b="0" dirty="0" smtClean="0">
                <a:latin typeface="Times New Roman" panose="02020603050405020304" pitchFamily="18" charset="0"/>
                <a:cs typeface="Times New Roman" panose="02020603050405020304" pitchFamily="18" charset="0"/>
              </a:rPr>
              <a:t>Forensics</a:t>
            </a:r>
          </a:p>
          <a:p>
            <a:pPr algn="just">
              <a:lnSpc>
                <a:spcPct val="150000"/>
              </a:lnSpc>
            </a:pPr>
            <a:r>
              <a:rPr lang="en-US" b="0" dirty="0">
                <a:latin typeface="Times New Roman" panose="02020603050405020304" pitchFamily="18" charset="0"/>
                <a:cs typeface="Times New Roman" panose="02020603050405020304" pitchFamily="18" charset="0"/>
              </a:rPr>
              <a:t>	</a:t>
            </a:r>
            <a:r>
              <a:rPr lang="en-US" b="0" dirty="0" smtClean="0">
                <a:latin typeface="Times New Roman" panose="02020603050405020304" pitchFamily="18" charset="0"/>
                <a:cs typeface="Times New Roman" panose="02020603050405020304" pitchFamily="18" charset="0"/>
              </a:rPr>
              <a:t>	2) </a:t>
            </a:r>
            <a:r>
              <a:rPr lang="en-US" b="0" dirty="0">
                <a:latin typeface="Times New Roman" panose="02020603050405020304" pitchFamily="18" charset="0"/>
                <a:cs typeface="Times New Roman" panose="02020603050405020304" pitchFamily="18" charset="0"/>
              </a:rPr>
              <a:t>Filtering And Searching</a:t>
            </a:r>
          </a:p>
          <a:p>
            <a:pPr algn="just">
              <a:lnSpc>
                <a:spcPct val="150000"/>
              </a:lnSpc>
            </a:pPr>
            <a:r>
              <a:rPr lang="en-US" b="0" dirty="0" smtClean="0">
                <a:latin typeface="Times New Roman" panose="02020603050405020304" pitchFamily="18" charset="0"/>
                <a:cs typeface="Times New Roman" panose="02020603050405020304" pitchFamily="18" charset="0"/>
              </a:rPr>
              <a:t>		3) </a:t>
            </a:r>
            <a:r>
              <a:rPr lang="en-US" b="0" dirty="0">
                <a:latin typeface="Times New Roman" panose="02020603050405020304" pitchFamily="18" charset="0"/>
                <a:cs typeface="Times New Roman" panose="02020603050405020304" pitchFamily="18" charset="0"/>
              </a:rPr>
              <a:t>Cache Export And Page Rebuilding</a:t>
            </a:r>
          </a:p>
          <a:p>
            <a:pPr algn="just">
              <a:lnSpc>
                <a:spcPct val="150000"/>
              </a:lnSpc>
            </a:pPr>
            <a:r>
              <a:rPr lang="en-US" b="0" dirty="0" smtClean="0">
                <a:latin typeface="Times New Roman" panose="02020603050405020304" pitchFamily="18" charset="0"/>
                <a:cs typeface="Times New Roman" panose="02020603050405020304" pitchFamily="18" charset="0"/>
              </a:rPr>
              <a:t>		4) </a:t>
            </a:r>
            <a:r>
              <a:rPr lang="en-US" b="0" dirty="0">
                <a:latin typeface="Times New Roman" panose="02020603050405020304" pitchFamily="18" charset="0"/>
                <a:cs typeface="Times New Roman" panose="02020603050405020304" pitchFamily="18" charset="0"/>
              </a:rPr>
              <a:t>Reporting</a:t>
            </a:r>
          </a:p>
          <a:p>
            <a:pPr algn="just">
              <a:lnSpc>
                <a:spcPct val="150000"/>
              </a:lnSpc>
            </a:pPr>
            <a:endParaRPr lang="en-US"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27035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685800"/>
            <a:ext cx="7520940" cy="5638800"/>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4) Internet Evidence </a:t>
            </a:r>
            <a:r>
              <a:rPr lang="en-US" sz="2400" dirty="0" smtClean="0">
                <a:latin typeface="Times New Roman" panose="02020603050405020304" pitchFamily="18" charset="0"/>
                <a:cs typeface="Times New Roman" panose="02020603050405020304" pitchFamily="18" charset="0"/>
              </a:rPr>
              <a:t>Finder –</a:t>
            </a:r>
          </a:p>
          <a:p>
            <a:pPr algn="just">
              <a:lnSpc>
                <a:spcPct val="150000"/>
              </a:lnSpc>
            </a:pPr>
            <a:r>
              <a:rPr lang="en-US" b="0" dirty="0">
                <a:latin typeface="Times New Roman" panose="02020603050405020304" pitchFamily="18" charset="0"/>
                <a:cs typeface="Times New Roman" panose="02020603050405020304" pitchFamily="18" charset="0"/>
              </a:rPr>
              <a:t>	</a:t>
            </a:r>
            <a:r>
              <a:rPr lang="en-US" b="0" dirty="0" smtClean="0">
                <a:latin typeface="Times New Roman" panose="02020603050405020304" pitchFamily="18" charset="0"/>
                <a:cs typeface="Times New Roman" panose="02020603050405020304" pitchFamily="18" charset="0"/>
              </a:rPr>
              <a:t>	</a:t>
            </a:r>
            <a:r>
              <a:rPr lang="en-US" b="0" dirty="0">
                <a:latin typeface="Times New Roman" panose="02020603050405020304" pitchFamily="18" charset="0"/>
                <a:cs typeface="Times New Roman" panose="02020603050405020304" pitchFamily="18" charset="0"/>
              </a:rPr>
              <a:t>Internet Evidence Finder (IEF) is a computer forensics software product that can recover data from a hard drive, live RAM, or files for Internet-related evidence. IEF was designed with digital forensics examiners in mind, IEF is also used extensively by personnel in IT information security, electronic discovery, cyber security, and corporate investigations.</a:t>
            </a:r>
          </a:p>
          <a:p>
            <a:pPr algn="just">
              <a:lnSpc>
                <a:spcPct val="150000"/>
              </a:lnSpc>
            </a:pPr>
            <a:r>
              <a:rPr lang="en-US" b="0" dirty="0">
                <a:latin typeface="Times New Roman" panose="02020603050405020304" pitchFamily="18" charset="0"/>
                <a:cs typeface="Times New Roman" panose="02020603050405020304" pitchFamily="18" charset="0"/>
              </a:rPr>
              <a:t> </a:t>
            </a:r>
          </a:p>
          <a:p>
            <a:pPr algn="just">
              <a:lnSpc>
                <a:spcPct val="150000"/>
              </a:lnSpc>
            </a:pPr>
            <a:r>
              <a:rPr lang="en-US" sz="1800" dirty="0">
                <a:latin typeface="Times New Roman" panose="02020603050405020304" pitchFamily="18" charset="0"/>
                <a:cs typeface="Times New Roman" panose="02020603050405020304" pitchFamily="18" charset="0"/>
              </a:rPr>
              <a:t>Features:</a:t>
            </a:r>
          </a:p>
          <a:p>
            <a:pPr algn="just">
              <a:lnSpc>
                <a:spcPct val="150000"/>
              </a:lnSpc>
            </a:pPr>
            <a:r>
              <a:rPr lang="en-US" b="0" dirty="0">
                <a:latin typeface="Times New Roman" panose="02020603050405020304" pitchFamily="18" charset="0"/>
                <a:cs typeface="Times New Roman" panose="02020603050405020304" pitchFamily="18" charset="0"/>
              </a:rPr>
              <a:t>	</a:t>
            </a:r>
            <a:r>
              <a:rPr lang="en-US" b="0" dirty="0" smtClean="0">
                <a:latin typeface="Times New Roman" panose="02020603050405020304" pitchFamily="18" charset="0"/>
                <a:cs typeface="Times New Roman" panose="02020603050405020304" pitchFamily="18" charset="0"/>
              </a:rPr>
              <a:t>	1) Web Browser Forensic</a:t>
            </a:r>
            <a:endParaRPr lang="en-US" b="0" dirty="0">
              <a:latin typeface="Times New Roman" panose="02020603050405020304" pitchFamily="18" charset="0"/>
              <a:cs typeface="Times New Roman" panose="02020603050405020304" pitchFamily="18" charset="0"/>
            </a:endParaRPr>
          </a:p>
          <a:p>
            <a:pPr algn="just">
              <a:lnSpc>
                <a:spcPct val="150000"/>
              </a:lnSpc>
            </a:pPr>
            <a:r>
              <a:rPr lang="en-US" b="0" dirty="0">
                <a:latin typeface="Times New Roman" panose="02020603050405020304" pitchFamily="18" charset="0"/>
                <a:cs typeface="Times New Roman" panose="02020603050405020304" pitchFamily="18" charset="0"/>
              </a:rPr>
              <a:t>	</a:t>
            </a:r>
            <a:r>
              <a:rPr lang="en-US" b="0" dirty="0" smtClean="0">
                <a:latin typeface="Times New Roman" panose="02020603050405020304" pitchFamily="18" charset="0"/>
                <a:cs typeface="Times New Roman" panose="02020603050405020304" pitchFamily="18" charset="0"/>
              </a:rPr>
              <a:t>	3) Web cache history</a:t>
            </a:r>
            <a:endParaRPr lang="en-US" b="0" dirty="0">
              <a:latin typeface="Times New Roman" panose="02020603050405020304" pitchFamily="18" charset="0"/>
              <a:cs typeface="Times New Roman" panose="02020603050405020304" pitchFamily="18" charset="0"/>
            </a:endParaRPr>
          </a:p>
          <a:p>
            <a:pPr algn="just">
              <a:lnSpc>
                <a:spcPct val="150000"/>
              </a:lnSpc>
            </a:pPr>
            <a:r>
              <a:rPr lang="en-US" b="0" dirty="0">
                <a:latin typeface="Times New Roman" panose="02020603050405020304" pitchFamily="18" charset="0"/>
                <a:cs typeface="Times New Roman" panose="02020603050405020304" pitchFamily="18" charset="0"/>
              </a:rPr>
              <a:t>	</a:t>
            </a:r>
            <a:r>
              <a:rPr lang="en-US" b="0" dirty="0" smtClean="0">
                <a:latin typeface="Times New Roman" panose="02020603050405020304" pitchFamily="18" charset="0"/>
                <a:cs typeface="Times New Roman" panose="02020603050405020304" pitchFamily="18" charset="0"/>
              </a:rPr>
              <a:t>	4) Full </a:t>
            </a:r>
            <a:r>
              <a:rPr lang="en-US" b="0" dirty="0">
                <a:latin typeface="Times New Roman" panose="02020603050405020304" pitchFamily="18" charset="0"/>
                <a:cs typeface="Times New Roman" panose="02020603050405020304" pitchFamily="18" charset="0"/>
              </a:rPr>
              <a:t>Web browser artifacts </a:t>
            </a:r>
          </a:p>
          <a:p>
            <a:pPr algn="just">
              <a:lnSpc>
                <a:spcPct val="150000"/>
              </a:lnSpc>
            </a:pPr>
            <a:endParaRPr lang="en-US"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29094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0" y="2209800"/>
            <a:ext cx="5105400" cy="1219200"/>
          </a:xfrm>
        </p:spPr>
        <p:txBody>
          <a:bodyPr/>
          <a:lstStyle/>
          <a:p>
            <a:r>
              <a:rPr lang="en-US" sz="4000" b="1" u="sng" dirty="0" smtClean="0">
                <a:solidFill>
                  <a:srgbClr val="FF0000"/>
                </a:solidFill>
                <a:latin typeface="Times New Roman" panose="02020603050405020304" pitchFamily="18" charset="0"/>
                <a:cs typeface="Times New Roman" panose="02020603050405020304" pitchFamily="18" charset="0"/>
              </a:rPr>
              <a:t>Flow</a:t>
            </a:r>
            <a:r>
              <a:rPr lang="en-US" sz="4000" b="1" dirty="0" smtClean="0">
                <a:solidFill>
                  <a:srgbClr val="FF0000"/>
                </a:solidFill>
                <a:latin typeface="Times New Roman" panose="02020603050405020304" pitchFamily="18" charset="0"/>
                <a:cs typeface="Times New Roman" panose="02020603050405020304" pitchFamily="18" charset="0"/>
              </a:rPr>
              <a:t> </a:t>
            </a:r>
            <a:r>
              <a:rPr lang="en-US" sz="4000" b="1" u="sng" dirty="0" smtClean="0">
                <a:solidFill>
                  <a:srgbClr val="FF0000"/>
                </a:solidFill>
                <a:latin typeface="Times New Roman" panose="02020603050405020304" pitchFamily="18" charset="0"/>
                <a:cs typeface="Times New Roman" panose="02020603050405020304" pitchFamily="18" charset="0"/>
              </a:rPr>
              <a:t>of</a:t>
            </a:r>
            <a:r>
              <a:rPr lang="en-US" sz="4000" b="1" dirty="0" smtClean="0">
                <a:solidFill>
                  <a:srgbClr val="FF0000"/>
                </a:solidFill>
                <a:latin typeface="Times New Roman" panose="02020603050405020304" pitchFamily="18" charset="0"/>
                <a:cs typeface="Times New Roman" panose="02020603050405020304" pitchFamily="18" charset="0"/>
              </a:rPr>
              <a:t> </a:t>
            </a:r>
            <a:r>
              <a:rPr lang="en-US" sz="4000" b="1" u="sng" dirty="0" smtClean="0">
                <a:solidFill>
                  <a:srgbClr val="FF0000"/>
                </a:solidFill>
                <a:latin typeface="Times New Roman" panose="02020603050405020304" pitchFamily="18" charset="0"/>
                <a:cs typeface="Times New Roman" panose="02020603050405020304" pitchFamily="18" charset="0"/>
              </a:rPr>
              <a:t>system</a:t>
            </a:r>
            <a:endParaRPr lang="en-US" sz="4000" b="1" u="sng"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9810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3626028" y="5867400"/>
            <a:ext cx="2469972" cy="369332"/>
          </a:xfrm>
          <a:prstGeom prst="rect">
            <a:avLst/>
          </a:prstGeom>
          <a:noFill/>
        </p:spPr>
        <p:txBody>
          <a:bodyPr wrap="none" rtlCol="0">
            <a:spAutoFit/>
          </a:bodyPr>
          <a:lstStyle/>
          <a:p>
            <a:r>
              <a:rPr lang="en-US" dirty="0" smtClean="0"/>
              <a:t>Figure – Flow of system</a:t>
            </a:r>
            <a:endParaRPr lang="en-US" dirty="0"/>
          </a:p>
        </p:txBody>
      </p:sp>
      <p:sp>
        <p:nvSpPr>
          <p:cNvPr id="2" name="Content Placeholder 1"/>
          <p:cNvSpPr>
            <a:spLocks noGrp="1"/>
          </p:cNvSpPr>
          <p:nvPr>
            <p:ph idx="1"/>
          </p:nvPr>
        </p:nvSpPr>
        <p:spPr/>
        <p:txBody>
          <a:bodyPr/>
          <a:lstStyle/>
          <a:p>
            <a:endParaRPr lang="en-US"/>
          </a:p>
        </p:txBody>
      </p:sp>
      <p:pic>
        <p:nvPicPr>
          <p:cNvPr id="6" name="Content Placeholder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81000"/>
            <a:ext cx="8645383" cy="4903376"/>
          </a:xfrm>
          <a:prstGeom prst="rect">
            <a:avLst/>
          </a:prstGeom>
        </p:spPr>
      </p:pic>
    </p:spTree>
    <p:extLst>
      <p:ext uri="{BB962C8B-B14F-4D97-AF65-F5344CB8AC3E}">
        <p14:creationId xmlns:p14="http://schemas.microsoft.com/office/powerpoint/2010/main" val="37079474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09800"/>
            <a:ext cx="8991600" cy="1219200"/>
          </a:xfrm>
        </p:spPr>
        <p:txBody>
          <a:bodyPr/>
          <a:lstStyle/>
          <a:p>
            <a:r>
              <a:rPr lang="en-US" sz="4000" b="1" u="sng" dirty="0" smtClean="0">
                <a:solidFill>
                  <a:srgbClr val="FF0000"/>
                </a:solidFill>
                <a:latin typeface="Times New Roman" panose="02020603050405020304" pitchFamily="18" charset="0"/>
                <a:cs typeface="Times New Roman" panose="02020603050405020304" pitchFamily="18" charset="0"/>
              </a:rPr>
              <a:t>Implementation</a:t>
            </a:r>
            <a:r>
              <a:rPr lang="en-US" sz="4000" b="1" dirty="0" smtClean="0">
                <a:solidFill>
                  <a:srgbClr val="FF0000"/>
                </a:solidFill>
                <a:latin typeface="Times New Roman" panose="02020603050405020304" pitchFamily="18" charset="0"/>
                <a:cs typeface="Times New Roman" panose="02020603050405020304" pitchFamily="18" charset="0"/>
              </a:rPr>
              <a:t> </a:t>
            </a:r>
            <a:r>
              <a:rPr lang="en-US" sz="4000" b="1" u="sng" dirty="0" smtClean="0">
                <a:solidFill>
                  <a:srgbClr val="FF0000"/>
                </a:solidFill>
                <a:latin typeface="Times New Roman" panose="02020603050405020304" pitchFamily="18" charset="0"/>
                <a:cs typeface="Times New Roman" panose="02020603050405020304" pitchFamily="18" charset="0"/>
              </a:rPr>
              <a:t>Screenshots</a:t>
            </a:r>
            <a:endParaRPr lang="en-US" sz="4000" b="1" u="sng"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5949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u="sng" dirty="0">
                <a:solidFill>
                  <a:srgbClr val="FF0000"/>
                </a:solidFill>
                <a:latin typeface="Times New Roman" panose="02020603050405020304" pitchFamily="18" charset="0"/>
                <a:cs typeface="Times New Roman" panose="02020603050405020304" pitchFamily="18" charset="0"/>
              </a:rPr>
              <a:t>Statement of the problem</a:t>
            </a:r>
          </a:p>
        </p:txBody>
      </p:sp>
      <p:sp>
        <p:nvSpPr>
          <p:cNvPr id="3" name="TextBox 2"/>
          <p:cNvSpPr txBox="1"/>
          <p:nvPr/>
        </p:nvSpPr>
        <p:spPr>
          <a:xfrm>
            <a:off x="76200" y="1984398"/>
            <a:ext cx="8915400" cy="2677656"/>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Forensics of browser to collect all local and server based evidences-</a:t>
            </a:r>
          </a:p>
          <a:p>
            <a:r>
              <a:rPr lang="en-US" sz="2400" dirty="0">
                <a:latin typeface="Times New Roman" panose="02020603050405020304" pitchFamily="18" charset="0"/>
                <a:cs typeface="Times New Roman" panose="02020603050405020304" pitchFamily="18" charset="0"/>
              </a:rPr>
              <a:t>	Browser contain most of the information about user so collect and find all evidences present in Browser History, Cookies, and LOG files and present it properly.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Apply Forensics on collected evidences and find </a:t>
            </a:r>
            <a:r>
              <a:rPr lang="en-US" sz="2400" dirty="0" smtClean="0">
                <a:latin typeface="Times New Roman" panose="02020603050405020304" pitchFamily="18" charset="0"/>
                <a:cs typeface="Times New Roman" panose="02020603050405020304" pitchFamily="18" charset="0"/>
              </a:rPr>
              <a:t>criminals information </a:t>
            </a:r>
            <a:r>
              <a:rPr lang="en-US" sz="2400" dirty="0">
                <a:latin typeface="Times New Roman" panose="02020603050405020304" pitchFamily="18" charset="0"/>
                <a:cs typeface="Times New Roman" panose="02020603050405020304" pitchFamily="18" charset="0"/>
              </a:rPr>
              <a:t>and generate reports. </a:t>
            </a:r>
          </a:p>
        </p:txBody>
      </p:sp>
    </p:spTree>
    <p:extLst>
      <p:ext uri="{BB962C8B-B14F-4D97-AF65-F5344CB8AC3E}">
        <p14:creationId xmlns:p14="http://schemas.microsoft.com/office/powerpoint/2010/main" val="38377420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Login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100137"/>
            <a:ext cx="8077200" cy="4157663"/>
          </a:xfrm>
        </p:spPr>
      </p:pic>
      <p:sp>
        <p:nvSpPr>
          <p:cNvPr id="3" name="TextBox 2"/>
          <p:cNvSpPr txBox="1"/>
          <p:nvPr/>
        </p:nvSpPr>
        <p:spPr>
          <a:xfrm>
            <a:off x="990600" y="5678269"/>
            <a:ext cx="3553858"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t>This is Login page of system. </a:t>
            </a:r>
          </a:p>
          <a:p>
            <a:pPr marL="285750" indent="-285750">
              <a:buFont typeface="Arial" panose="020B0604020202020204" pitchFamily="34" charset="0"/>
              <a:buChar char="•"/>
            </a:pPr>
            <a:r>
              <a:rPr lang="en-US" dirty="0" smtClean="0"/>
              <a:t>This is entry point of the system</a:t>
            </a:r>
            <a:endParaRPr lang="en-US" dirty="0"/>
          </a:p>
        </p:txBody>
      </p:sp>
    </p:spTree>
    <p:extLst>
      <p:ext uri="{BB962C8B-B14F-4D97-AF65-F5344CB8AC3E}">
        <p14:creationId xmlns:p14="http://schemas.microsoft.com/office/powerpoint/2010/main" val="34317713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Mainpage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113" y="1066800"/>
            <a:ext cx="8192687" cy="4191000"/>
          </a:xfrm>
        </p:spPr>
      </p:pic>
      <p:sp>
        <p:nvSpPr>
          <p:cNvPr id="5" name="TextBox 4"/>
          <p:cNvSpPr txBox="1"/>
          <p:nvPr/>
        </p:nvSpPr>
        <p:spPr>
          <a:xfrm>
            <a:off x="457200" y="5553670"/>
            <a:ext cx="838200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is Home page of system. </a:t>
            </a:r>
          </a:p>
          <a:p>
            <a:pPr marL="285750" indent="-285750">
              <a:buFont typeface="Arial" panose="020B0604020202020204" pitchFamily="34" charset="0"/>
              <a:buChar char="•"/>
            </a:pPr>
            <a:r>
              <a:rPr lang="en-US" dirty="0" smtClean="0"/>
              <a:t>This will provides the 3 methods to recover the data  if any data is lost by user or deleted by the system user.</a:t>
            </a:r>
            <a:endParaRPr lang="en-US" dirty="0"/>
          </a:p>
        </p:txBody>
      </p:sp>
    </p:spTree>
    <p:extLst>
      <p:ext uri="{BB962C8B-B14F-4D97-AF65-F5344CB8AC3E}">
        <p14:creationId xmlns:p14="http://schemas.microsoft.com/office/powerpoint/2010/main" val="19188766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3.Forensic of Mozilla Firefox browser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453" y="1328738"/>
            <a:ext cx="8273347" cy="4233862"/>
          </a:xfrm>
        </p:spPr>
      </p:pic>
      <p:sp>
        <p:nvSpPr>
          <p:cNvPr id="5" name="TextBox 4"/>
          <p:cNvSpPr txBox="1"/>
          <p:nvPr/>
        </p:nvSpPr>
        <p:spPr>
          <a:xfrm>
            <a:off x="304800" y="5715000"/>
            <a:ext cx="7404463" cy="923330"/>
          </a:xfrm>
          <a:prstGeom prst="rect">
            <a:avLst/>
          </a:prstGeom>
          <a:noFill/>
        </p:spPr>
        <p:txBody>
          <a:bodyPr wrap="none" rtlCol="0">
            <a:spAutoFit/>
          </a:bodyPr>
          <a:lstStyle/>
          <a:p>
            <a:pPr marL="285750" indent="-285750">
              <a:buFont typeface="Arial" panose="020B0604020202020204" pitchFamily="34" charset="0"/>
              <a:buChar char="•"/>
            </a:pPr>
            <a:r>
              <a:rPr lang="en-US" dirty="0" smtClean="0"/>
              <a:t>This window for </a:t>
            </a:r>
            <a:r>
              <a:rPr lang="en-US" dirty="0"/>
              <a:t>forensic </a:t>
            </a:r>
            <a:r>
              <a:rPr lang="en-US" dirty="0" smtClean="0"/>
              <a:t> of Mozilla Firefox browser. </a:t>
            </a:r>
          </a:p>
          <a:p>
            <a:pPr marL="285750" indent="-285750">
              <a:buFont typeface="Arial" panose="020B0604020202020204" pitchFamily="34" charset="0"/>
              <a:buChar char="•"/>
            </a:pPr>
            <a:r>
              <a:rPr lang="en-US" dirty="0" smtClean="0"/>
              <a:t>This will gives the 5 different evidences For the forensic. </a:t>
            </a:r>
          </a:p>
          <a:p>
            <a:pPr marL="285750" indent="-285750">
              <a:buFont typeface="Arial" panose="020B0604020202020204" pitchFamily="34" charset="0"/>
              <a:buChar char="•"/>
            </a:pPr>
            <a:r>
              <a:rPr lang="en-US" dirty="0" smtClean="0"/>
              <a:t>This are Cookies, Bookmarks, History, Search Keywords, Mozilla Places.</a:t>
            </a:r>
            <a:endParaRPr lang="en-US" dirty="0"/>
          </a:p>
        </p:txBody>
      </p:sp>
    </p:spTree>
    <p:extLst>
      <p:ext uri="{BB962C8B-B14F-4D97-AF65-F5344CB8AC3E}">
        <p14:creationId xmlns:p14="http://schemas.microsoft.com/office/powerpoint/2010/main" val="9405553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4.Forensic of google chrome </a:t>
            </a:r>
            <a:r>
              <a:rPr lang="en-US" dirty="0"/>
              <a:t>browser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3671" y="1176338"/>
            <a:ext cx="8050729" cy="4386262"/>
          </a:xfrm>
        </p:spPr>
      </p:pic>
      <p:sp>
        <p:nvSpPr>
          <p:cNvPr id="5" name="TextBox 4"/>
          <p:cNvSpPr txBox="1"/>
          <p:nvPr/>
        </p:nvSpPr>
        <p:spPr>
          <a:xfrm>
            <a:off x="533400" y="5706070"/>
            <a:ext cx="7093673" cy="923330"/>
          </a:xfrm>
          <a:prstGeom prst="rect">
            <a:avLst/>
          </a:prstGeom>
          <a:noFill/>
        </p:spPr>
        <p:txBody>
          <a:bodyPr wrap="none" rtlCol="0">
            <a:spAutoFit/>
          </a:bodyPr>
          <a:lstStyle/>
          <a:p>
            <a:pPr marL="285750" indent="-285750">
              <a:buFont typeface="Arial" panose="020B0604020202020204" pitchFamily="34" charset="0"/>
              <a:buChar char="•"/>
            </a:pPr>
            <a:r>
              <a:rPr lang="en-US" dirty="0" smtClean="0"/>
              <a:t>This window for forensic of Google Chrome browser. </a:t>
            </a:r>
          </a:p>
          <a:p>
            <a:pPr marL="285750" indent="-285750">
              <a:buFont typeface="Arial" panose="020B0604020202020204" pitchFamily="34" charset="0"/>
              <a:buChar char="•"/>
            </a:pPr>
            <a:r>
              <a:rPr lang="en-US" dirty="0" smtClean="0"/>
              <a:t>This will gives the 5 different evidences For the forensic. </a:t>
            </a:r>
          </a:p>
          <a:p>
            <a:pPr marL="285750" indent="-285750">
              <a:buFont typeface="Arial" panose="020B0604020202020204" pitchFamily="34" charset="0"/>
              <a:buChar char="•"/>
            </a:pPr>
            <a:r>
              <a:rPr lang="en-US" dirty="0" smtClean="0"/>
              <a:t>This are Cookies, Bookmarks, History, Search Keywords, Downloads.</a:t>
            </a:r>
            <a:endParaRPr lang="en-US" dirty="0"/>
          </a:p>
        </p:txBody>
      </p:sp>
    </p:spTree>
    <p:extLst>
      <p:ext uri="{BB962C8B-B14F-4D97-AF65-F5344CB8AC3E}">
        <p14:creationId xmlns:p14="http://schemas.microsoft.com/office/powerpoint/2010/main" val="24905677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5.Forensic of opera </a:t>
            </a:r>
            <a:r>
              <a:rPr lang="en-US" dirty="0"/>
              <a:t>browser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219200"/>
            <a:ext cx="8213935" cy="4343400"/>
          </a:xfrm>
        </p:spPr>
      </p:pic>
      <p:sp>
        <p:nvSpPr>
          <p:cNvPr id="5" name="TextBox 4"/>
          <p:cNvSpPr txBox="1"/>
          <p:nvPr/>
        </p:nvSpPr>
        <p:spPr>
          <a:xfrm>
            <a:off x="444137" y="5706070"/>
            <a:ext cx="6107378" cy="923330"/>
          </a:xfrm>
          <a:prstGeom prst="rect">
            <a:avLst/>
          </a:prstGeom>
          <a:noFill/>
        </p:spPr>
        <p:txBody>
          <a:bodyPr wrap="none" rtlCol="0">
            <a:spAutoFit/>
          </a:bodyPr>
          <a:lstStyle/>
          <a:p>
            <a:pPr marL="285750" indent="-285750">
              <a:buFont typeface="Arial" panose="020B0604020202020204" pitchFamily="34" charset="0"/>
              <a:buChar char="•"/>
            </a:pPr>
            <a:r>
              <a:rPr lang="en-US" dirty="0" smtClean="0"/>
              <a:t>This window for forensic of Opera browser. </a:t>
            </a:r>
          </a:p>
          <a:p>
            <a:pPr marL="285750" indent="-285750">
              <a:buFont typeface="Arial" panose="020B0604020202020204" pitchFamily="34" charset="0"/>
              <a:buChar char="•"/>
            </a:pPr>
            <a:r>
              <a:rPr lang="en-US" dirty="0" smtClean="0"/>
              <a:t>This will gives the 4 different evidences For the forensic. </a:t>
            </a:r>
          </a:p>
          <a:p>
            <a:pPr marL="285750" indent="-285750">
              <a:buFont typeface="Arial" panose="020B0604020202020204" pitchFamily="34" charset="0"/>
              <a:buChar char="•"/>
            </a:pPr>
            <a:r>
              <a:rPr lang="en-US" dirty="0" smtClean="0"/>
              <a:t>This are Cookies, History, Search Keywords, downloads.</a:t>
            </a:r>
            <a:endParaRPr lang="en-US" dirty="0"/>
          </a:p>
        </p:txBody>
      </p:sp>
    </p:spTree>
    <p:extLst>
      <p:ext uri="{BB962C8B-B14F-4D97-AF65-F5344CB8AC3E}">
        <p14:creationId xmlns:p14="http://schemas.microsoft.com/office/powerpoint/2010/main" val="9316731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365760"/>
            <a:ext cx="8191500" cy="548640"/>
          </a:xfrm>
        </p:spPr>
        <p:txBody>
          <a:bodyPr/>
          <a:lstStyle/>
          <a:p>
            <a:r>
              <a:rPr lang="en-US" dirty="0" smtClean="0"/>
              <a:t>6</a:t>
            </a:r>
            <a:r>
              <a:rPr lang="en-US" dirty="0"/>
              <a:t>.Forensic </a:t>
            </a:r>
            <a:r>
              <a:rPr lang="en-US" dirty="0" smtClean="0"/>
              <a:t>of internet explorer  </a:t>
            </a:r>
            <a:r>
              <a:rPr lang="en-US" dirty="0"/>
              <a:t>browser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225" y="1176337"/>
            <a:ext cx="8215575" cy="4386263"/>
          </a:xfrm>
        </p:spPr>
      </p:pic>
      <p:sp>
        <p:nvSpPr>
          <p:cNvPr id="5" name="TextBox 4"/>
          <p:cNvSpPr txBox="1"/>
          <p:nvPr/>
        </p:nvSpPr>
        <p:spPr>
          <a:xfrm>
            <a:off x="526327" y="5706070"/>
            <a:ext cx="7093673" cy="923330"/>
          </a:xfrm>
          <a:prstGeom prst="rect">
            <a:avLst/>
          </a:prstGeom>
          <a:noFill/>
        </p:spPr>
        <p:txBody>
          <a:bodyPr wrap="none" rtlCol="0">
            <a:spAutoFit/>
          </a:bodyPr>
          <a:lstStyle/>
          <a:p>
            <a:pPr marL="285750" indent="-285750">
              <a:buFont typeface="Arial" panose="020B0604020202020204" pitchFamily="34" charset="0"/>
              <a:buChar char="•"/>
            </a:pPr>
            <a:r>
              <a:rPr lang="en-US" dirty="0" smtClean="0"/>
              <a:t>This window for forensic of Internet Explorer browser. </a:t>
            </a:r>
          </a:p>
          <a:p>
            <a:pPr marL="285750" indent="-285750">
              <a:buFont typeface="Arial" panose="020B0604020202020204" pitchFamily="34" charset="0"/>
              <a:buChar char="•"/>
            </a:pPr>
            <a:r>
              <a:rPr lang="en-US" dirty="0" smtClean="0"/>
              <a:t>This will gives the 5 different evidences For the forensic. </a:t>
            </a:r>
          </a:p>
          <a:p>
            <a:pPr marL="285750" indent="-285750">
              <a:buFont typeface="Arial" panose="020B0604020202020204" pitchFamily="34" charset="0"/>
              <a:buChar char="•"/>
            </a:pPr>
            <a:r>
              <a:rPr lang="en-US" dirty="0" smtClean="0"/>
              <a:t>This are Cookies, Bookmarks, History, Search Keywords, Downloads.</a:t>
            </a:r>
            <a:endParaRPr lang="en-US" dirty="0"/>
          </a:p>
        </p:txBody>
      </p:sp>
    </p:spTree>
    <p:extLst>
      <p:ext uri="{BB962C8B-B14F-4D97-AF65-F5344CB8AC3E}">
        <p14:creationId xmlns:p14="http://schemas.microsoft.com/office/powerpoint/2010/main" val="31502767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a:t>
            </a:r>
            <a:r>
              <a:rPr lang="en-US" dirty="0"/>
              <a:t> .Forensic </a:t>
            </a:r>
            <a:r>
              <a:rPr lang="en-US" dirty="0" smtClean="0"/>
              <a:t>of apple safari </a:t>
            </a:r>
            <a:r>
              <a:rPr lang="en-US" dirty="0"/>
              <a:t>browser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43000"/>
            <a:ext cx="8180176" cy="4343400"/>
          </a:xfrm>
        </p:spPr>
      </p:pic>
      <p:sp>
        <p:nvSpPr>
          <p:cNvPr id="5" name="TextBox 4"/>
          <p:cNvSpPr txBox="1"/>
          <p:nvPr/>
        </p:nvSpPr>
        <p:spPr>
          <a:xfrm>
            <a:off x="526327" y="5706070"/>
            <a:ext cx="7093673" cy="923330"/>
          </a:xfrm>
          <a:prstGeom prst="rect">
            <a:avLst/>
          </a:prstGeom>
          <a:noFill/>
        </p:spPr>
        <p:txBody>
          <a:bodyPr wrap="none" rtlCol="0">
            <a:spAutoFit/>
          </a:bodyPr>
          <a:lstStyle/>
          <a:p>
            <a:pPr marL="285750" indent="-285750">
              <a:buFont typeface="Arial" panose="020B0604020202020204" pitchFamily="34" charset="0"/>
              <a:buChar char="•"/>
            </a:pPr>
            <a:r>
              <a:rPr lang="en-US" dirty="0" smtClean="0"/>
              <a:t>This window for forensic of Apple Safari browser. </a:t>
            </a:r>
          </a:p>
          <a:p>
            <a:pPr marL="285750" indent="-285750">
              <a:buFont typeface="Arial" panose="020B0604020202020204" pitchFamily="34" charset="0"/>
              <a:buChar char="•"/>
            </a:pPr>
            <a:r>
              <a:rPr lang="en-US" dirty="0" smtClean="0"/>
              <a:t>This will gives the 5 different evidences For the forensic. </a:t>
            </a:r>
          </a:p>
          <a:p>
            <a:pPr marL="285750" indent="-285750">
              <a:buFont typeface="Arial" panose="020B0604020202020204" pitchFamily="34" charset="0"/>
              <a:buChar char="•"/>
            </a:pPr>
            <a:r>
              <a:rPr lang="en-US" dirty="0" smtClean="0"/>
              <a:t>This are Cookies, Bookmarks, History, Search Keywords, Downloads.</a:t>
            </a:r>
            <a:endParaRPr lang="en-US" dirty="0"/>
          </a:p>
        </p:txBody>
      </p:sp>
    </p:spTree>
    <p:extLst>
      <p:ext uri="{BB962C8B-B14F-4D97-AF65-F5344CB8AC3E}">
        <p14:creationId xmlns:p14="http://schemas.microsoft.com/office/powerpoint/2010/main" val="20584761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
            <a:ext cx="4358640" cy="548640"/>
          </a:xfrm>
        </p:spPr>
        <p:txBody>
          <a:bodyPr>
            <a:noAutofit/>
          </a:bodyPr>
          <a:lstStyle/>
          <a:p>
            <a:r>
              <a:rPr lang="en-US" sz="3200" b="1" u="sng" dirty="0">
                <a:solidFill>
                  <a:srgbClr val="FF0000"/>
                </a:solidFill>
                <a:latin typeface="Times New Roman" panose="02020603050405020304" pitchFamily="18" charset="0"/>
                <a:cs typeface="Times New Roman" panose="02020603050405020304" pitchFamily="18" charset="0"/>
              </a:rPr>
              <a:t>References</a:t>
            </a:r>
          </a:p>
        </p:txBody>
      </p:sp>
      <p:sp>
        <p:nvSpPr>
          <p:cNvPr id="3" name="TextBox 2"/>
          <p:cNvSpPr txBox="1"/>
          <p:nvPr/>
        </p:nvSpPr>
        <p:spPr>
          <a:xfrm>
            <a:off x="381000" y="914400"/>
            <a:ext cx="8534400" cy="5355312"/>
          </a:xfrm>
          <a:prstGeom prst="rect">
            <a:avLst/>
          </a:prstGeom>
          <a:noFill/>
        </p:spPr>
        <p:txBody>
          <a:bodyPr wrap="square" rtlCol="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Wade </a:t>
            </a:r>
            <a:r>
              <a:rPr lang="en-US" dirty="0" err="1">
                <a:latin typeface="Times New Roman" panose="02020603050405020304" pitchFamily="18" charset="0"/>
                <a:cs typeface="Times New Roman" panose="02020603050405020304" pitchFamily="18" charset="0"/>
              </a:rPr>
              <a:t>Alcorn,Christian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Frichot</a:t>
            </a:r>
            <a:r>
              <a:rPr lang="en-US" dirty="0">
                <a:latin typeface="Times New Roman" panose="02020603050405020304" pitchFamily="18" charset="0"/>
                <a:cs typeface="Times New Roman" panose="02020603050405020304" pitchFamily="18" charset="0"/>
              </a:rPr>
              <a:t> ,Michele </a:t>
            </a:r>
            <a:r>
              <a:rPr lang="en-US" dirty="0" err="1">
                <a:latin typeface="Times New Roman" panose="02020603050405020304" pitchFamily="18" charset="0"/>
                <a:cs typeface="Times New Roman" panose="02020603050405020304" pitchFamily="18" charset="0"/>
              </a:rPr>
              <a:t>Orru</a:t>
            </a:r>
            <a:r>
              <a:rPr lang="en-US" dirty="0">
                <a:latin typeface="Times New Roman" panose="02020603050405020304" pitchFamily="18" charset="0"/>
                <a:cs typeface="Times New Roman" panose="02020603050405020304" pitchFamily="18" charset="0"/>
              </a:rPr>
              <a:t>, “The Browser Hacker’s Handbook</a:t>
            </a:r>
            <a:r>
              <a:rPr lang="en-US" dirty="0" smtClean="0">
                <a:latin typeface="Times New Roman" panose="02020603050405020304" pitchFamily="18" charset="0"/>
                <a:cs typeface="Times New Roman" panose="02020603050405020304" pitchFamily="18" charset="0"/>
              </a:rPr>
              <a:t>”, WILEY Publication.</a:t>
            </a:r>
            <a:endParaRPr lang="en-US" dirty="0">
              <a:latin typeface="Times New Roman" panose="02020603050405020304" pitchFamily="18" charset="0"/>
              <a:cs typeface="Times New Roman" panose="02020603050405020304" pitchFamily="18" charset="0"/>
            </a:endParaRP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FontTx/>
              <a:buAutoNum type="arabicPeriod"/>
            </a:pPr>
            <a:r>
              <a:rPr lang="en-US" dirty="0">
                <a:latin typeface="Times New Roman" panose="02020603050405020304" pitchFamily="18" charset="0"/>
                <a:cs typeface="Times New Roman" panose="02020603050405020304" pitchFamily="18" charset="0"/>
              </a:rPr>
              <a:t>Keith J. </a:t>
            </a:r>
            <a:r>
              <a:rPr lang="en-US" dirty="0" err="1">
                <a:latin typeface="Times New Roman" panose="02020603050405020304" pitchFamily="18" charset="0"/>
                <a:cs typeface="Times New Roman" panose="02020603050405020304" pitchFamily="18" charset="0"/>
              </a:rPr>
              <a:t>Jones,”Forensic</a:t>
            </a:r>
            <a:r>
              <a:rPr lang="en-US" dirty="0">
                <a:latin typeface="Times New Roman" panose="02020603050405020304" pitchFamily="18" charset="0"/>
                <a:cs typeface="Times New Roman" panose="02020603050405020304" pitchFamily="18" charset="0"/>
              </a:rPr>
              <a:t> Analysis of Internet Explorer Activity Files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342900" indent="-342900">
              <a:buFontTx/>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dirty="0" err="1">
                <a:latin typeface="Times New Roman" panose="02020603050405020304" pitchFamily="18" charset="0"/>
                <a:cs typeface="Times New Roman" panose="02020603050405020304" pitchFamily="18" charset="0"/>
              </a:rPr>
              <a:t>Erhan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Akbal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Fatma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Güneş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Ayhan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Akbal</a:t>
            </a:r>
            <a:r>
              <a:rPr lang="en-US" dirty="0">
                <a:latin typeface="Times New Roman" panose="02020603050405020304" pitchFamily="18" charset="0"/>
                <a:cs typeface="Times New Roman" panose="02020603050405020304" pitchFamily="18" charset="0"/>
              </a:rPr>
              <a:t>,”Forensic Analysis of Web Browser Records”, Journal of Software 2016.</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dirty="0">
                <a:latin typeface="Times New Roman" panose="02020603050405020304" pitchFamily="18" charset="0"/>
                <a:cs typeface="Times New Roman" panose="02020603050405020304" pitchFamily="18" charset="0"/>
              </a:rPr>
              <a:t>Sherri David off Jonathan Ham, “Network Forensics Tracking Hackers through Cyberspace”, Pearson </a:t>
            </a:r>
            <a:r>
              <a:rPr lang="en-US" dirty="0" smtClean="0">
                <a:latin typeface="Times New Roman" panose="02020603050405020304" pitchFamily="18" charset="0"/>
                <a:cs typeface="Times New Roman" panose="02020603050405020304" pitchFamily="18" charset="0"/>
              </a:rPr>
              <a:t>Publication,2012.</a:t>
            </a:r>
            <a:endParaRPr lang="en-US" dirty="0">
              <a:latin typeface="Times New Roman" panose="02020603050405020304" pitchFamily="18" charset="0"/>
              <a:cs typeface="Times New Roman" panose="02020603050405020304" pitchFamily="18" charset="0"/>
            </a:endParaRP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FontTx/>
              <a:buAutoNum type="arabicPeriod"/>
            </a:pPr>
            <a:r>
              <a:rPr lang="en-US" dirty="0" err="1">
                <a:latin typeface="Times New Roman" panose="02020603050405020304" pitchFamily="18" charset="0"/>
                <a:cs typeface="Times New Roman" panose="02020603050405020304" pitchFamily="18" charset="0"/>
              </a:rPr>
              <a:t>Junghoon</a:t>
            </a:r>
            <a:r>
              <a:rPr lang="en-US" dirty="0">
                <a:latin typeface="Times New Roman" panose="02020603050405020304" pitchFamily="18" charset="0"/>
                <a:cs typeface="Times New Roman" panose="02020603050405020304" pitchFamily="18" charset="0"/>
              </a:rPr>
              <a:t> Oh , </a:t>
            </a:r>
            <a:r>
              <a:rPr lang="en-US" dirty="0" err="1">
                <a:latin typeface="Times New Roman" panose="02020603050405020304" pitchFamily="18" charset="0"/>
                <a:cs typeface="Times New Roman" panose="02020603050405020304" pitchFamily="18" charset="0"/>
              </a:rPr>
              <a:t>Seungbong</a:t>
            </a:r>
            <a:r>
              <a:rPr lang="en-US" dirty="0">
                <a:latin typeface="Times New Roman" panose="02020603050405020304" pitchFamily="18" charset="0"/>
                <a:cs typeface="Times New Roman" panose="02020603050405020304" pitchFamily="18" charset="0"/>
              </a:rPr>
              <a:t> Lee , </a:t>
            </a:r>
            <a:r>
              <a:rPr lang="en-US" dirty="0" err="1">
                <a:latin typeface="Times New Roman" panose="02020603050405020304" pitchFamily="18" charset="0"/>
                <a:cs typeface="Times New Roman" panose="02020603050405020304" pitchFamily="18" charset="0"/>
              </a:rPr>
              <a:t>Sangjin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Lee,“Advanced</a:t>
            </a:r>
            <a:r>
              <a:rPr lang="en-US" dirty="0">
                <a:latin typeface="Times New Roman" panose="02020603050405020304" pitchFamily="18" charset="0"/>
                <a:cs typeface="Times New Roman" panose="02020603050405020304" pitchFamily="18" charset="0"/>
              </a:rPr>
              <a:t> evidence collection and analysis of web browser </a:t>
            </a:r>
            <a:r>
              <a:rPr lang="en-US" dirty="0" err="1">
                <a:latin typeface="Times New Roman" panose="02020603050405020304" pitchFamily="18" charset="0"/>
                <a:cs typeface="Times New Roman" panose="02020603050405020304" pitchFamily="18" charset="0"/>
              </a:rPr>
              <a:t>Activity”,Digital</a:t>
            </a:r>
            <a:r>
              <a:rPr lang="en-US" dirty="0">
                <a:latin typeface="Times New Roman" panose="02020603050405020304" pitchFamily="18" charset="0"/>
                <a:cs typeface="Times New Roman" panose="02020603050405020304" pitchFamily="18" charset="0"/>
              </a:rPr>
              <a:t> Investigation.</a:t>
            </a:r>
          </a:p>
          <a:p>
            <a:pPr marL="342900" indent="-342900">
              <a:buFontTx/>
              <a:buAutoNum type="arabicPeriod"/>
            </a:pPr>
            <a:endParaRPr lang="en-US" dirty="0">
              <a:latin typeface="Times New Roman" panose="02020603050405020304" pitchFamily="18" charset="0"/>
              <a:cs typeface="Times New Roman" panose="02020603050405020304" pitchFamily="18" charset="0"/>
            </a:endParaRPr>
          </a:p>
          <a:p>
            <a:pPr marL="342900" indent="-342900">
              <a:buFontTx/>
              <a:buAutoNum type="arabicPeriod"/>
            </a:pPr>
            <a:r>
              <a:rPr lang="en-US" dirty="0">
                <a:latin typeface="Times New Roman" panose="02020603050405020304" pitchFamily="18" charset="0"/>
                <a:cs typeface="Times New Roman" panose="02020603050405020304" pitchFamily="18" charset="0"/>
              </a:rPr>
              <a:t>Andrew </a:t>
            </a:r>
            <a:r>
              <a:rPr lang="en-US" dirty="0" err="1">
                <a:latin typeface="Times New Roman" panose="02020603050405020304" pitchFamily="18" charset="0"/>
                <a:cs typeface="Times New Roman" panose="02020603050405020304" pitchFamily="18" charset="0"/>
              </a:rPr>
              <a:t>Marrington</a:t>
            </a:r>
            <a:r>
              <a:rPr lang="en-US" dirty="0">
                <a:latin typeface="Times New Roman" panose="02020603050405020304" pitchFamily="18" charset="0"/>
                <a:cs typeface="Times New Roman" panose="02020603050405020304" pitchFamily="18" charset="0"/>
              </a:rPr>
              <a:t>, Ibrahim </a:t>
            </a:r>
            <a:r>
              <a:rPr lang="en-US" dirty="0" err="1">
                <a:latin typeface="Times New Roman" panose="02020603050405020304" pitchFamily="18" charset="0"/>
                <a:cs typeface="Times New Roman" panose="02020603050405020304" pitchFamily="18" charset="0"/>
              </a:rPr>
              <a:t>Baggili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Talal</a:t>
            </a:r>
            <a:r>
              <a:rPr lang="en-US" dirty="0">
                <a:latin typeface="Times New Roman" panose="02020603050405020304" pitchFamily="18" charset="0"/>
                <a:cs typeface="Times New Roman" panose="02020603050405020304" pitchFamily="18" charset="0"/>
              </a:rPr>
              <a:t> Al Ismail, Ali Al </a:t>
            </a:r>
            <a:r>
              <a:rPr lang="en-US" dirty="0" err="1">
                <a:latin typeface="Times New Roman" panose="02020603050405020304" pitchFamily="18" charset="0"/>
                <a:cs typeface="Times New Roman" panose="02020603050405020304" pitchFamily="18" charset="0"/>
              </a:rPr>
              <a:t>Kaf</a:t>
            </a:r>
            <a:r>
              <a:rPr lang="en-US" dirty="0">
                <a:latin typeface="Times New Roman" panose="02020603050405020304" pitchFamily="18" charset="0"/>
                <a:cs typeface="Times New Roman" panose="02020603050405020304" pitchFamily="18" charset="0"/>
              </a:rPr>
              <a:t>, ”Portable Web Browser Forensics .</a:t>
            </a:r>
          </a:p>
          <a:p>
            <a:pPr marL="342900" indent="-342900">
              <a:buFontTx/>
              <a:buAutoNum type="arabicPeriod"/>
            </a:pPr>
            <a:endParaRPr lang="en-US" dirty="0">
              <a:latin typeface="Times New Roman" panose="02020603050405020304" pitchFamily="18" charset="0"/>
              <a:cs typeface="Times New Roman" panose="02020603050405020304" pitchFamily="18" charset="0"/>
            </a:endParaRPr>
          </a:p>
          <a:p>
            <a:pPr marL="342900" indent="-342900">
              <a:buFontTx/>
              <a:buAutoNum type="arabicPeriod"/>
            </a:pPr>
            <a:r>
              <a:rPr lang="en-US" dirty="0" err="1">
                <a:latin typeface="Times New Roman" panose="02020603050405020304" pitchFamily="18" charset="0"/>
                <a:cs typeface="Times New Roman" panose="02020603050405020304" pitchFamily="18" charset="0"/>
              </a:rPr>
              <a:t>Murilo</a:t>
            </a:r>
            <a:r>
              <a:rPr lang="en-US" dirty="0">
                <a:latin typeface="Times New Roman" panose="02020603050405020304" pitchFamily="18" charset="0"/>
                <a:cs typeface="Times New Roman" panose="02020603050405020304" pitchFamily="18" charset="0"/>
              </a:rPr>
              <a:t> Tito </a:t>
            </a:r>
            <a:r>
              <a:rPr lang="en-US" dirty="0" err="1" smtClean="0">
                <a:latin typeface="Times New Roman" panose="02020603050405020304" pitchFamily="18" charset="0"/>
                <a:cs typeface="Times New Roman" panose="02020603050405020304" pitchFamily="18" charset="0"/>
              </a:rPr>
              <a:t>Pereira,”Forensic</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analysis of the Firefox3 internet history and recovery of deleted SQLite records”, Sciencedirect,2009.</a:t>
            </a:r>
          </a:p>
        </p:txBody>
      </p:sp>
    </p:spTree>
    <p:extLst>
      <p:ext uri="{BB962C8B-B14F-4D97-AF65-F5344CB8AC3E}">
        <p14:creationId xmlns:p14="http://schemas.microsoft.com/office/powerpoint/2010/main" val="27369152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228600" y="152400"/>
            <a:ext cx="8749145" cy="6463308"/>
          </a:xfrm>
          <a:prstGeom prst="rect">
            <a:avLst/>
          </a:prstGeom>
          <a:noFill/>
        </p:spPr>
        <p:txBody>
          <a:bodyPr wrap="square" rtlCol="0">
            <a:spAutoFit/>
          </a:bodyPr>
          <a:lstStyle/>
          <a:p>
            <a:pPr marL="342900" indent="-342900">
              <a:buFont typeface="+mj-lt"/>
              <a:buAutoNum type="arabicPeriod" startAt="8"/>
            </a:pPr>
            <a:r>
              <a:rPr lang="en-US" dirty="0" err="1">
                <a:latin typeface="Times New Roman" panose="02020603050405020304" pitchFamily="18" charset="0"/>
                <a:cs typeface="Times New Roman" panose="02020603050405020304" pitchFamily="18" charset="0"/>
              </a:rPr>
              <a:t>Taub</a:t>
            </a:r>
            <a:r>
              <a:rPr lang="en-US" dirty="0">
                <a:latin typeface="Times New Roman" panose="02020603050405020304" pitchFamily="18" charset="0"/>
                <a:cs typeface="Times New Roman" panose="02020603050405020304" pitchFamily="18" charset="0"/>
              </a:rPr>
              <a:t>, Eric A. (2006-04-05), "Deleting may be easy, but your hard drive still tells </a:t>
            </a:r>
            <a:r>
              <a:rPr lang="en-US" dirty="0" err="1">
                <a:latin typeface="Times New Roman" panose="02020603050405020304" pitchFamily="18" charset="0"/>
                <a:cs typeface="Times New Roman" panose="02020603050405020304" pitchFamily="18" charset="0"/>
              </a:rPr>
              <a:t>all“,New</a:t>
            </a:r>
            <a:r>
              <a:rPr lang="en-US" dirty="0">
                <a:latin typeface="Times New Roman" panose="02020603050405020304" pitchFamily="18" charset="0"/>
                <a:cs typeface="Times New Roman" panose="02020603050405020304" pitchFamily="18" charset="0"/>
              </a:rPr>
              <a:t> York Times. Retrieved </a:t>
            </a:r>
            <a:r>
              <a:rPr lang="en-US" dirty="0" smtClean="0">
                <a:latin typeface="Times New Roman" panose="02020603050405020304" pitchFamily="18" charset="0"/>
                <a:cs typeface="Times New Roman" panose="02020603050405020304" pitchFamily="18" charset="0"/>
              </a:rPr>
              <a:t>2009-01-11</a:t>
            </a:r>
          </a:p>
          <a:p>
            <a:pPr marL="342900" indent="-342900">
              <a:buFont typeface="+mj-lt"/>
              <a:buAutoNum type="arabicPeriod" startAt="8"/>
            </a:pPr>
            <a:endParaRPr lang="en-US" dirty="0" smtClean="0">
              <a:latin typeface="Times New Roman" panose="02020603050405020304" pitchFamily="18" charset="0"/>
              <a:cs typeface="Times New Roman" panose="02020603050405020304" pitchFamily="18" charset="0"/>
            </a:endParaRPr>
          </a:p>
          <a:p>
            <a:pPr marL="342900" indent="-342900">
              <a:buFont typeface="+mj-lt"/>
              <a:buAutoNum type="arabicPeriod" startAt="8"/>
            </a:pPr>
            <a:r>
              <a:rPr lang="en-US" dirty="0" smtClean="0">
                <a:latin typeface="Times New Roman" panose="02020603050405020304" pitchFamily="18" charset="0"/>
                <a:cs typeface="Times New Roman" panose="02020603050405020304" pitchFamily="18" charset="0"/>
              </a:rPr>
              <a:t>Springer </a:t>
            </a:r>
            <a:r>
              <a:rPr lang="en-US" dirty="0">
                <a:latin typeface="Times New Roman" panose="02020603050405020304" pitchFamily="18" charset="0"/>
                <a:cs typeface="Times New Roman" panose="02020603050405020304" pitchFamily="18" charset="0"/>
              </a:rPr>
              <a:t>Open Journal, “Do private and portable web browsers leave incriminating</a:t>
            </a:r>
          </a:p>
          <a:p>
            <a:r>
              <a:rPr lang="en-US" dirty="0">
                <a:latin typeface="Times New Roman" panose="02020603050405020304" pitchFamily="18" charset="0"/>
                <a:cs typeface="Times New Roman" panose="02020603050405020304" pitchFamily="18" charset="0"/>
              </a:rPr>
              <a:t>evidence?: a forensic analysis of residual artifacts from private and portable web</a:t>
            </a:r>
          </a:p>
          <a:p>
            <a:r>
              <a:rPr lang="en-US" dirty="0">
                <a:latin typeface="Times New Roman" panose="02020603050405020304" pitchFamily="18" charset="0"/>
                <a:cs typeface="Times New Roman" panose="02020603050405020304" pitchFamily="18" charset="0"/>
              </a:rPr>
              <a:t>browsing sessions”, Donny J </a:t>
            </a:r>
            <a:r>
              <a:rPr lang="en-US" dirty="0" err="1">
                <a:latin typeface="Times New Roman" panose="02020603050405020304" pitchFamily="18" charset="0"/>
                <a:cs typeface="Times New Roman" panose="02020603050405020304" pitchFamily="18" charset="0"/>
              </a:rPr>
              <a:t>Ohana</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Narasimha</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Shashidhar</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10. </a:t>
            </a:r>
            <a:r>
              <a:rPr lang="en-US" u="sng" dirty="0" smtClean="0">
                <a:hlinkClick r:id="rId2"/>
              </a:rPr>
              <a:t>http</a:t>
            </a:r>
            <a:r>
              <a:rPr lang="en-US" u="sng" dirty="0">
                <a:hlinkClick r:id="rId2"/>
              </a:rPr>
              <a:t>://www.linuxjournal.com/content/creating-centralized-syslog-server</a:t>
            </a:r>
            <a:r>
              <a:rPr lang="en-US" u="sng" dirty="0"/>
              <a:t> - Syslog server information. </a:t>
            </a:r>
            <a:endParaRPr lang="en-US" u="sng" dirty="0" smtClean="0"/>
          </a:p>
          <a:p>
            <a:endParaRPr lang="en-US" dirty="0"/>
          </a:p>
          <a:p>
            <a:r>
              <a:rPr lang="en-US" dirty="0" smtClean="0"/>
              <a:t>11.  </a:t>
            </a:r>
            <a:r>
              <a:rPr lang="en-US" u="sng" dirty="0">
                <a:hlinkClick r:id="rId3"/>
              </a:rPr>
              <a:t>http://web.iiit.ac.in/~mayank.natani/central-logging-server/</a:t>
            </a:r>
            <a:r>
              <a:rPr lang="en-US" u="sng" dirty="0"/>
              <a:t> </a:t>
            </a:r>
            <a:r>
              <a:rPr lang="en-US" dirty="0"/>
              <a:t>- Linux system logging mechanism that records all the system activities. These logs are very critical for system admin for troubleshooting purpose. The target is to build a central logging server which could be used automatically to save all the logs of client machines.</a:t>
            </a:r>
          </a:p>
          <a:p>
            <a:endParaRPr lang="en-US" dirty="0" smtClean="0"/>
          </a:p>
          <a:p>
            <a:r>
              <a:rPr lang="en-US" dirty="0" smtClean="0"/>
              <a:t>12. </a:t>
            </a:r>
            <a:r>
              <a:rPr lang="en-US" u="sng" dirty="0" smtClean="0">
                <a:hlinkClick r:id="rId4"/>
              </a:rPr>
              <a:t>http</a:t>
            </a:r>
            <a:r>
              <a:rPr lang="en-US" u="sng" dirty="0">
                <a:hlinkClick r:id="rId4"/>
              </a:rPr>
              <a:t>://www.toptenreviews.com/software/internet/best-internet-browser-software/</a:t>
            </a:r>
            <a:r>
              <a:rPr lang="en-US" u="sng" dirty="0"/>
              <a:t> - </a:t>
            </a:r>
            <a:r>
              <a:rPr lang="en-US" dirty="0"/>
              <a:t>The Best Internet Browser Software of 2017</a:t>
            </a:r>
            <a:endParaRPr lang="en-US" b="1" dirty="0"/>
          </a:p>
          <a:p>
            <a:r>
              <a:rPr lang="en-US" dirty="0"/>
              <a:t> </a:t>
            </a:r>
          </a:p>
          <a:p>
            <a:r>
              <a:rPr lang="en-US" dirty="0" smtClean="0"/>
              <a:t>13. </a:t>
            </a:r>
            <a:r>
              <a:rPr lang="en-US" u="sng" dirty="0">
                <a:hlinkClick r:id="rId5"/>
              </a:rPr>
              <a:t>http://whatismyipaddress.com/proxy-server</a:t>
            </a:r>
            <a:r>
              <a:rPr lang="en-US" u="sng" dirty="0"/>
              <a:t> - What is IP? Why it is needed? How it works?</a:t>
            </a:r>
            <a:endParaRPr lang="en-US" dirty="0"/>
          </a:p>
          <a:p>
            <a:endParaRPr lang="en-US" dirty="0" smtClean="0"/>
          </a:p>
          <a:p>
            <a:r>
              <a:rPr lang="en-US" dirty="0" smtClean="0"/>
              <a:t>14. </a:t>
            </a:r>
            <a:r>
              <a:rPr lang="en-US" u="sng" dirty="0">
                <a:hlinkClick r:id="rId6"/>
              </a:rPr>
              <a:t>http://www.forensicfocus.com/Content/pid=97/page=1/</a:t>
            </a:r>
            <a:r>
              <a:rPr lang="en-US" u="sng" dirty="0"/>
              <a:t> - IDS related information.</a:t>
            </a:r>
            <a:endParaRPr lang="en-US" dirty="0"/>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99385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57200" y="304800"/>
            <a:ext cx="8382000" cy="4247317"/>
          </a:xfrm>
          <a:prstGeom prst="rect">
            <a:avLst/>
          </a:prstGeom>
        </p:spPr>
        <p:txBody>
          <a:bodyPr wrap="square">
            <a:spAutoFit/>
          </a:bodyPr>
          <a:lstStyle/>
          <a:p>
            <a:r>
              <a:rPr lang="en-US" u="sng" dirty="0" smtClean="0"/>
              <a:t>15.</a:t>
            </a:r>
            <a:r>
              <a:rPr lang="en-US" dirty="0" smtClean="0"/>
              <a:t> </a:t>
            </a:r>
            <a:r>
              <a:rPr lang="en-US" u="sng" dirty="0">
                <a:hlinkClick r:id="rId2"/>
              </a:rPr>
              <a:t>https://www.symantec.com/connect/articles/web-browser-forensics-part-1</a:t>
            </a:r>
            <a:r>
              <a:rPr lang="en-US" dirty="0"/>
              <a:t> </a:t>
            </a:r>
            <a:endParaRPr lang="en-US" dirty="0" smtClean="0"/>
          </a:p>
          <a:p>
            <a:r>
              <a:rPr lang="en-US" dirty="0" smtClean="0"/>
              <a:t>-</a:t>
            </a:r>
            <a:r>
              <a:rPr lang="en-US" dirty="0"/>
              <a:t> </a:t>
            </a:r>
            <a:r>
              <a:rPr lang="en-US" dirty="0" smtClean="0"/>
              <a:t>Forensic </a:t>
            </a:r>
            <a:r>
              <a:rPr lang="en-US" dirty="0"/>
              <a:t>tools and it’s details</a:t>
            </a:r>
            <a:r>
              <a:rPr lang="en-US" dirty="0" smtClean="0"/>
              <a:t>.</a:t>
            </a:r>
          </a:p>
          <a:p>
            <a:endParaRPr lang="en-US" u="sng" dirty="0">
              <a:latin typeface="Times New Roman" panose="02020603050405020304" pitchFamily="18" charset="0"/>
              <a:cs typeface="Times New Roman" panose="02020603050405020304" pitchFamily="18" charset="0"/>
            </a:endParaRPr>
          </a:p>
          <a:p>
            <a:r>
              <a:rPr lang="en-US" dirty="0" smtClean="0"/>
              <a:t>16. </a:t>
            </a:r>
            <a:r>
              <a:rPr lang="en-US" u="sng" dirty="0">
                <a:hlinkClick r:id="rId3"/>
              </a:rPr>
              <a:t>https://</a:t>
            </a:r>
            <a:r>
              <a:rPr lang="en-US" u="sng" dirty="0" smtClean="0">
                <a:hlinkClick r:id="rId3"/>
              </a:rPr>
              <a:t>www.symantec.com/connect/articles/web-browser-forensics-part-2</a:t>
            </a:r>
            <a:r>
              <a:rPr lang="en-US" dirty="0" smtClean="0"/>
              <a:t> </a:t>
            </a:r>
          </a:p>
          <a:p>
            <a:r>
              <a:rPr lang="en-US" dirty="0" smtClean="0"/>
              <a:t>- </a:t>
            </a:r>
            <a:r>
              <a:rPr lang="en-US" dirty="0"/>
              <a:t>Forensic tools and it’s details</a:t>
            </a:r>
            <a:r>
              <a:rPr lang="en-US" dirty="0" smtClean="0"/>
              <a:t>.</a:t>
            </a:r>
          </a:p>
          <a:p>
            <a:endParaRPr lang="en-US" dirty="0"/>
          </a:p>
          <a:p>
            <a:r>
              <a:rPr lang="en-US" dirty="0" smtClean="0"/>
              <a:t>17. </a:t>
            </a:r>
            <a:r>
              <a:rPr lang="en-US" u="sng" dirty="0">
                <a:hlinkClick r:id="rId4"/>
              </a:rPr>
              <a:t>http://www.wikihow.com/View-Cookies</a:t>
            </a:r>
            <a:r>
              <a:rPr lang="en-US" dirty="0"/>
              <a:t> – How to view cookies?</a:t>
            </a:r>
          </a:p>
          <a:p>
            <a:endParaRPr lang="en-US" dirty="0" smtClean="0"/>
          </a:p>
          <a:p>
            <a:r>
              <a:rPr lang="en-US" dirty="0" smtClean="0"/>
              <a:t>18. </a:t>
            </a:r>
            <a:r>
              <a:rPr lang="en-US" u="sng" dirty="0">
                <a:hlinkClick r:id="rId5"/>
              </a:rPr>
              <a:t>https://</a:t>
            </a:r>
            <a:r>
              <a:rPr lang="en-US" u="sng" dirty="0" smtClean="0">
                <a:hlinkClick r:id="rId5"/>
              </a:rPr>
              <a:t>www.easeus.com/computer-instruction/recover-browser-internet-history.html</a:t>
            </a:r>
            <a:r>
              <a:rPr lang="en-US" dirty="0" smtClean="0"/>
              <a:t> - How </a:t>
            </a:r>
            <a:r>
              <a:rPr lang="en-US" dirty="0"/>
              <a:t>to Recover Browser/Internet History?</a:t>
            </a:r>
          </a:p>
          <a:p>
            <a:endParaRPr lang="en-US" dirty="0" smtClean="0"/>
          </a:p>
          <a:p>
            <a:r>
              <a:rPr lang="en-US" dirty="0" smtClean="0"/>
              <a:t>19. </a:t>
            </a:r>
            <a:r>
              <a:rPr lang="en-US" dirty="0"/>
              <a:t>“Web Browser Analysis for Detecting User Activities”, Library </a:t>
            </a:r>
            <a:r>
              <a:rPr lang="en-US" dirty="0" smtClean="0"/>
              <a:t>Journal</a:t>
            </a:r>
          </a:p>
          <a:p>
            <a:endParaRPr lang="en-US" dirty="0"/>
          </a:p>
          <a:p>
            <a:pPr algn="just"/>
            <a:r>
              <a:rPr lang="en-US" dirty="0" smtClean="0"/>
              <a:t>20. </a:t>
            </a:r>
            <a:r>
              <a:rPr lang="en-US" dirty="0" err="1" smtClean="0">
                <a:latin typeface="Times New Roman" panose="02020603050405020304" pitchFamily="18" charset="0"/>
                <a:cs typeface="Times New Roman" panose="02020603050405020304" pitchFamily="18" charset="0"/>
              </a:rPr>
              <a:t>Varsha</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Karbhari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Sanap</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Vanita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Mane </a:t>
            </a:r>
            <a:r>
              <a:rPr lang="en-US" dirty="0" smtClean="0">
                <a:latin typeface="Times New Roman" panose="02020603050405020304" pitchFamily="18" charset="0"/>
                <a:cs typeface="Times New Roman" panose="02020603050405020304" pitchFamily="18" charset="0"/>
              </a:rPr>
              <a:t>,”Comparative </a:t>
            </a:r>
            <a:r>
              <a:rPr lang="en-US" dirty="0">
                <a:latin typeface="Times New Roman" panose="02020603050405020304" pitchFamily="18" charset="0"/>
                <a:cs typeface="Times New Roman" panose="02020603050405020304" pitchFamily="18" charset="0"/>
              </a:rPr>
              <a:t>Study and Simulation of Digital Forensic </a:t>
            </a:r>
            <a:r>
              <a:rPr lang="en-US" dirty="0" smtClean="0">
                <a:latin typeface="Times New Roman" panose="02020603050405020304" pitchFamily="18" charset="0"/>
                <a:cs typeface="Times New Roman" panose="02020603050405020304" pitchFamily="18" charset="0"/>
              </a:rPr>
              <a:t>Tools”,</a:t>
            </a:r>
            <a:r>
              <a:rPr lang="en-US" dirty="0">
                <a:latin typeface="Times New Roman" panose="02020603050405020304" pitchFamily="18" charset="0"/>
                <a:cs typeface="Times New Roman" panose="02020603050405020304" pitchFamily="18" charset="0"/>
              </a:rPr>
              <a:t> International Journal of Computer Applications </a:t>
            </a:r>
            <a:r>
              <a:rPr lang="en-US" dirty="0" smtClean="0">
                <a:latin typeface="Times New Roman" panose="02020603050405020304" pitchFamily="18" charset="0"/>
                <a:cs typeface="Times New Roman" panose="02020603050405020304" pitchFamily="18" charset="0"/>
              </a:rPr>
              <a:t>,2015.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002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76400" y="228600"/>
            <a:ext cx="6705600" cy="548640"/>
          </a:xfrm>
        </p:spPr>
        <p:txBody>
          <a:bodyPr>
            <a:noAutofit/>
          </a:bodyPr>
          <a:lstStyle/>
          <a:p>
            <a:r>
              <a:rPr lang="en-US" sz="3200" b="1" u="sng" dirty="0">
                <a:solidFill>
                  <a:srgbClr val="FF0000"/>
                </a:solidFill>
                <a:latin typeface="Times New Roman" panose="02020603050405020304" pitchFamily="18" charset="0"/>
                <a:cs typeface="Times New Roman" panose="02020603050405020304" pitchFamily="18" charset="0"/>
              </a:rPr>
              <a:t>Propose System Diagram</a:t>
            </a:r>
            <a:endParaRPr lang="en-US" sz="3200" u="sng"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98344"/>
            <a:ext cx="9106099" cy="5659656"/>
          </a:xfrm>
        </p:spPr>
      </p:pic>
      <p:sp>
        <p:nvSpPr>
          <p:cNvPr id="5" name="Title 1"/>
          <p:cNvSpPr>
            <a:spLocks noGrp="1"/>
          </p:cNvSpPr>
          <p:nvPr/>
        </p:nvSpPr>
        <p:spPr>
          <a:xfrm>
            <a:off x="457200" y="3147219"/>
            <a:ext cx="8229600" cy="563562"/>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b="1" dirty="0"/>
          </a:p>
        </p:txBody>
      </p:sp>
    </p:spTree>
    <p:extLst>
      <p:ext uri="{BB962C8B-B14F-4D97-AF65-F5344CB8AC3E}">
        <p14:creationId xmlns:p14="http://schemas.microsoft.com/office/powerpoint/2010/main" val="33691215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514600"/>
            <a:ext cx="5257800" cy="1143000"/>
          </a:xfrm>
        </p:spPr>
        <p:txBody>
          <a:bodyPr/>
          <a:lstStyle/>
          <a:p>
            <a:r>
              <a:rPr lang="en-US" sz="6600" cap="none"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540247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822960" y="152400"/>
            <a:ext cx="7520940" cy="548640"/>
          </a:xfrm>
        </p:spPr>
        <p:txBody>
          <a:bodyPr>
            <a:noAutofit/>
          </a:bodyPr>
          <a:lstStyle/>
          <a:p>
            <a:pPr algn="ctr"/>
            <a:r>
              <a:rPr lang="en-US" sz="3200" b="1" u="sng" dirty="0">
                <a:solidFill>
                  <a:srgbClr val="FF0000"/>
                </a:solidFill>
                <a:latin typeface="Times New Roman" panose="02020603050405020304" pitchFamily="18" charset="0"/>
                <a:cs typeface="Times New Roman" panose="02020603050405020304" pitchFamily="18" charset="0"/>
              </a:rPr>
              <a:t>Propose System Modules</a:t>
            </a:r>
            <a:endParaRPr lang="en-US" sz="3200" u="sng"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57200" y="856357"/>
            <a:ext cx="8077200" cy="6001643"/>
          </a:xfrm>
          <a:prstGeom prst="rect">
            <a:avLst/>
          </a:prstGeom>
          <a:noFill/>
        </p:spPr>
        <p:txBody>
          <a:bodyPr wrap="square" rtlCol="0">
            <a:spAutoFit/>
          </a:bodyPr>
          <a:lstStyle/>
          <a:p>
            <a:pPr marL="342900" indent="-342900">
              <a:buFont typeface="+mj-lt"/>
              <a:buAutoNum type="arabicPeriod"/>
            </a:pPr>
            <a:r>
              <a:rPr lang="en-US" sz="2400" b="1" dirty="0">
                <a:latin typeface="Times New Roman" panose="02020603050405020304" pitchFamily="18" charset="0"/>
                <a:cs typeface="Times New Roman" panose="02020603050405020304" pitchFamily="18" charset="0"/>
              </a:rPr>
              <a:t>Collecting evidences from different sources</a:t>
            </a:r>
          </a:p>
          <a:p>
            <a:pPr marL="342900" indent="-342900">
              <a:buFont typeface="+mj-lt"/>
              <a:buAutoNum type="arabicPeriod"/>
            </a:pPr>
            <a:endParaRPr lang="en-US" sz="24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b="1" dirty="0">
                <a:latin typeface="Times New Roman" panose="02020603050405020304" pitchFamily="18" charset="0"/>
                <a:cs typeface="Times New Roman" panose="02020603050405020304" pitchFamily="18" charset="0"/>
              </a:rPr>
              <a:t>Apply Cleaning Process on that evidences remove ambiguous </a:t>
            </a:r>
            <a:r>
              <a:rPr lang="en-US" sz="2400" b="1" dirty="0" smtClean="0">
                <a:latin typeface="Times New Roman" panose="02020603050405020304" pitchFamily="18" charset="0"/>
                <a:cs typeface="Times New Roman" panose="02020603050405020304" pitchFamily="18" charset="0"/>
              </a:rPr>
              <a:t>data</a:t>
            </a:r>
          </a:p>
          <a:p>
            <a:pPr marL="342900" indent="-342900">
              <a:buFont typeface="+mj-lt"/>
              <a:buAutoNum type="arabicPeriod"/>
            </a:pPr>
            <a:endParaRPr lang="en-US" sz="2400"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b="1" dirty="0" smtClean="0">
                <a:latin typeface="Times New Roman" panose="02020603050405020304" pitchFamily="18" charset="0"/>
                <a:cs typeface="Times New Roman" panose="02020603050405020304" pitchFamily="18" charset="0"/>
              </a:rPr>
              <a:t>If data is deleted then recover that data</a:t>
            </a:r>
            <a:endParaRPr lang="en-US" sz="24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24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b="1" dirty="0">
                <a:latin typeface="Times New Roman" panose="02020603050405020304" pitchFamily="18" charset="0"/>
                <a:cs typeface="Times New Roman" panose="02020603050405020304" pitchFamily="18" charset="0"/>
              </a:rPr>
              <a:t>Stored all evidences  in Proper format </a:t>
            </a:r>
          </a:p>
          <a:p>
            <a:pPr marL="342900" indent="-342900">
              <a:buFont typeface="+mj-lt"/>
              <a:buAutoNum type="arabicPeriod"/>
            </a:pPr>
            <a:endParaRPr lang="en-US" sz="24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b="1" dirty="0">
                <a:latin typeface="Times New Roman" panose="02020603050405020304" pitchFamily="18" charset="0"/>
                <a:cs typeface="Times New Roman" panose="02020603050405020304" pitchFamily="18" charset="0"/>
              </a:rPr>
              <a:t>Identify the legal evidences </a:t>
            </a:r>
          </a:p>
          <a:p>
            <a:pPr marL="342900" indent="-342900">
              <a:buFont typeface="+mj-lt"/>
              <a:buAutoNum type="arabicPeriod"/>
            </a:pPr>
            <a:endParaRPr lang="en-US" sz="24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b="1" dirty="0">
                <a:latin typeface="Times New Roman" panose="02020603050405020304" pitchFamily="18" charset="0"/>
                <a:cs typeface="Times New Roman" panose="02020603050405020304" pitchFamily="18" charset="0"/>
              </a:rPr>
              <a:t>Arrange all evidences  in proper order</a:t>
            </a:r>
          </a:p>
          <a:p>
            <a:pPr marL="342900" indent="-342900">
              <a:buFont typeface="+mj-lt"/>
              <a:buAutoNum type="arabicPeriod"/>
            </a:pPr>
            <a:endParaRPr lang="en-US" sz="24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b="1" dirty="0">
                <a:latin typeface="Times New Roman" panose="02020603050405020304" pitchFamily="18" charset="0"/>
                <a:cs typeface="Times New Roman" panose="02020603050405020304" pitchFamily="18" charset="0"/>
              </a:rPr>
              <a:t>Analyze all evidences and find suspicious evidences</a:t>
            </a:r>
          </a:p>
          <a:p>
            <a:pPr marL="342900" indent="-342900">
              <a:buFont typeface="+mj-lt"/>
              <a:buAutoNum type="arabicPeriod"/>
            </a:pPr>
            <a:endParaRPr lang="en-US" sz="24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b="1" dirty="0">
                <a:latin typeface="Times New Roman" panose="02020603050405020304" pitchFamily="18" charset="0"/>
                <a:cs typeface="Times New Roman" panose="02020603050405020304" pitchFamily="18" charset="0"/>
              </a:rPr>
              <a:t>Generate the report of  Criminals information </a:t>
            </a:r>
          </a:p>
        </p:txBody>
      </p:sp>
    </p:spTree>
    <p:extLst>
      <p:ext uri="{BB962C8B-B14F-4D97-AF65-F5344CB8AC3E}">
        <p14:creationId xmlns:p14="http://schemas.microsoft.com/office/powerpoint/2010/main" val="804624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524001" y="2209800"/>
            <a:ext cx="6476999" cy="1676400"/>
          </a:xfrm>
        </p:spPr>
        <p:txBody>
          <a:bodyPr>
            <a:normAutofit/>
          </a:bodyPr>
          <a:lstStyle/>
          <a:p>
            <a:r>
              <a:rPr lang="en-US" sz="4000" b="1" u="sng" dirty="0" smtClean="0">
                <a:solidFill>
                  <a:srgbClr val="FF0000"/>
                </a:solidFill>
                <a:latin typeface="Times New Roman" panose="02020603050405020304" pitchFamily="18" charset="0"/>
                <a:cs typeface="Times New Roman" panose="02020603050405020304" pitchFamily="18" charset="0"/>
              </a:rPr>
              <a:t>Literature</a:t>
            </a:r>
            <a:r>
              <a:rPr lang="en-US" sz="4000" b="1" dirty="0" smtClean="0">
                <a:solidFill>
                  <a:srgbClr val="FF0000"/>
                </a:solidFill>
                <a:latin typeface="Times New Roman" panose="02020603050405020304" pitchFamily="18" charset="0"/>
                <a:cs typeface="Times New Roman" panose="02020603050405020304" pitchFamily="18" charset="0"/>
              </a:rPr>
              <a:t> </a:t>
            </a:r>
            <a:r>
              <a:rPr lang="en-US" sz="4000" b="1" u="sng" dirty="0" smtClean="0">
                <a:solidFill>
                  <a:srgbClr val="FF0000"/>
                </a:solidFill>
                <a:latin typeface="Times New Roman" panose="02020603050405020304" pitchFamily="18" charset="0"/>
                <a:cs typeface="Times New Roman" panose="02020603050405020304" pitchFamily="18" charset="0"/>
              </a:rPr>
              <a:t>Details</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4892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526473" y="1447800"/>
            <a:ext cx="8229600" cy="5016758"/>
          </a:xfrm>
          <a:prstGeom prst="rect">
            <a:avLst/>
          </a:prstGeom>
          <a:noFill/>
        </p:spPr>
        <p:txBody>
          <a:bodyPr wrap="square" rtlCol="0">
            <a:spAutoFit/>
          </a:bodyPr>
          <a:lstStyle/>
          <a:p>
            <a:pPr marL="342900" indent="-342900" algn="just">
              <a:buAutoNum type="arabicPeriod"/>
            </a:pPr>
            <a:r>
              <a:rPr lang="en-US" sz="2000" b="1" dirty="0"/>
              <a:t>Use DNS Cache to find and view deleted browsing history: </a:t>
            </a:r>
            <a:r>
              <a:rPr lang="en-US" dirty="0"/>
              <a:t>DNS, which is known as Domain Name System, can work as a fast method to restore searches or history for you. But when computer is restarted, it will not be able to help you find browsing history then. DNS cache can only work when almost everything is connected to the internet. </a:t>
            </a:r>
            <a:endParaRPr lang="en-US" sz="2000" dirty="0"/>
          </a:p>
          <a:p>
            <a:pPr marL="342900" indent="-342900" algn="just">
              <a:buAutoNum type="arabicPeriod"/>
            </a:pPr>
            <a:endParaRPr lang="en-US" sz="2000" b="1" dirty="0">
              <a:latin typeface="Times New Roman" panose="02020603050405020304" pitchFamily="18" charset="0"/>
              <a:cs typeface="Times New Roman" panose="02020603050405020304" pitchFamily="18" charset="0"/>
            </a:endParaRPr>
          </a:p>
          <a:p>
            <a:pPr marL="342900" indent="-342900" algn="just">
              <a:buFontTx/>
              <a:buAutoNum type="arabicPeriod"/>
            </a:pPr>
            <a:r>
              <a:rPr lang="en-US" sz="2000" b="1" dirty="0"/>
              <a:t>Use data recovery software to recover lost browsing history files</a:t>
            </a:r>
          </a:p>
          <a:p>
            <a:pPr algn="just"/>
            <a:r>
              <a:rPr lang="en-US" sz="2000" b="1" dirty="0"/>
              <a:t>	Type I: Using User File System</a:t>
            </a:r>
          </a:p>
          <a:p>
            <a:pPr algn="just"/>
            <a:r>
              <a:rPr lang="en-US" sz="2000" b="1" dirty="0">
                <a:latin typeface="Times New Roman" panose="02020603050405020304" pitchFamily="18" charset="0"/>
                <a:cs typeface="Times New Roman" panose="02020603050405020304" pitchFamily="18" charset="0"/>
              </a:rPr>
              <a:t>	</a:t>
            </a:r>
            <a:r>
              <a:rPr lang="en-US" sz="2000" b="1" dirty="0"/>
              <a:t>Type II- Using Browser Cookies</a:t>
            </a:r>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marL="457200" indent="-457200" algn="just">
              <a:buFont typeface="+mj-lt"/>
              <a:buAutoNum type="arabicPeriod" startAt="3"/>
            </a:pPr>
            <a:r>
              <a:rPr lang="en-US" sz="2000" b="1" dirty="0"/>
              <a:t>Recover deleted browsing history from Google History: </a:t>
            </a:r>
            <a:r>
              <a:rPr lang="en-US" dirty="0"/>
              <a:t>If you have Google Account and logged in everything when you browse websites, you will have a great chance to find and recover browser/internet history. When deleted history from browsers, the Google History is not deleted. It will store all browsing history including all pages that you’ve ever visited and even devices attached to your Google Account. Browser history will be displayed along with date/time. </a:t>
            </a:r>
            <a:endParaRPr lang="en-US" sz="2000" dirty="0"/>
          </a:p>
        </p:txBody>
      </p:sp>
      <p:sp>
        <p:nvSpPr>
          <p:cNvPr id="5" name="Title 1"/>
          <p:cNvSpPr>
            <a:spLocks noGrp="1"/>
          </p:cNvSpPr>
          <p:nvPr>
            <p:ph type="title"/>
          </p:nvPr>
        </p:nvSpPr>
        <p:spPr>
          <a:xfrm>
            <a:off x="332509" y="533400"/>
            <a:ext cx="8735291" cy="762000"/>
          </a:xfrm>
        </p:spPr>
        <p:txBody>
          <a:bodyPr>
            <a:normAutofit/>
          </a:bodyPr>
          <a:lstStyle/>
          <a:p>
            <a:r>
              <a:rPr lang="en-US" sz="2400" b="1" dirty="0" smtClean="0">
                <a:solidFill>
                  <a:srgbClr val="FF0000"/>
                </a:solidFill>
                <a:latin typeface="Times New Roman" panose="02020603050405020304" pitchFamily="18" charset="0"/>
                <a:cs typeface="Times New Roman" panose="02020603050405020304" pitchFamily="18" charset="0"/>
              </a:rPr>
              <a:t>Recovery </a:t>
            </a:r>
            <a:r>
              <a:rPr lang="en-US" sz="2400" b="1" dirty="0">
                <a:solidFill>
                  <a:srgbClr val="FF0000"/>
                </a:solidFill>
                <a:latin typeface="Times New Roman" panose="02020603050405020304" pitchFamily="18" charset="0"/>
                <a:cs typeface="Times New Roman" panose="02020603050405020304" pitchFamily="18" charset="0"/>
              </a:rPr>
              <a:t>method </a:t>
            </a:r>
            <a:r>
              <a:rPr lang="en-US" sz="2400" b="1" dirty="0" smtClean="0">
                <a:solidFill>
                  <a:srgbClr val="FF0000"/>
                </a:solidFill>
                <a:latin typeface="Times New Roman" panose="02020603050405020304" pitchFamily="18" charset="0"/>
                <a:cs typeface="Times New Roman" panose="02020603050405020304" pitchFamily="18" charset="0"/>
              </a:rPr>
              <a:t>of history </a:t>
            </a:r>
            <a:r>
              <a:rPr lang="en-US" sz="2400" b="1" dirty="0">
                <a:solidFill>
                  <a:srgbClr val="FF0000"/>
                </a:solidFill>
                <a:latin typeface="Times New Roman" panose="02020603050405020304" pitchFamily="18" charset="0"/>
                <a:cs typeface="Times New Roman" panose="02020603050405020304" pitchFamily="18" charset="0"/>
              </a:rPr>
              <a:t>in Web </a:t>
            </a:r>
            <a:r>
              <a:rPr lang="en-US" sz="2400" b="1" dirty="0" smtClean="0">
                <a:solidFill>
                  <a:srgbClr val="FF0000"/>
                </a:solidFill>
                <a:latin typeface="Times New Roman" panose="02020603050405020304" pitchFamily="18" charset="0"/>
                <a:cs typeface="Times New Roman" panose="02020603050405020304" pitchFamily="18" charset="0"/>
              </a:rPr>
              <a:t>browsers</a:t>
            </a:r>
            <a:endParaRPr lang="en-US"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7652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2185</TotalTime>
  <Words>1567</Words>
  <Application>Microsoft Office PowerPoint</Application>
  <PresentationFormat>On-screen Show (4:3)</PresentationFormat>
  <Paragraphs>317</Paragraphs>
  <Slides>60</Slides>
  <Notes>2</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Angles</vt:lpstr>
      <vt:lpstr>Web Browser Forensics </vt:lpstr>
      <vt:lpstr>Content</vt:lpstr>
      <vt:lpstr>PowerPoint Presentation</vt:lpstr>
      <vt:lpstr>Introduction  Sources Of Browser’s Data</vt:lpstr>
      <vt:lpstr>Statement of the problem</vt:lpstr>
      <vt:lpstr>Propose System Diagram</vt:lpstr>
      <vt:lpstr>Propose System Modules</vt:lpstr>
      <vt:lpstr>Literature Details</vt:lpstr>
      <vt:lpstr>Recovery method of history in Web browsers</vt:lpstr>
      <vt:lpstr>Method 1: Using DNS Cache</vt:lpstr>
      <vt:lpstr>Step 1: ipconfig/displaydns Command will show all the DNS Resolver Cache information</vt:lpstr>
      <vt:lpstr>Information  you get after executing command</vt:lpstr>
      <vt:lpstr>Method 2:Using browsing history    Type I: Using User File System :   We Get The Browser information Form User File System or from “C:\” drive.    </vt:lpstr>
      <vt:lpstr>File path Locations of Internet Browsers</vt:lpstr>
      <vt:lpstr>history path of google chrome </vt:lpstr>
      <vt:lpstr>View all Details of Google Chrome</vt:lpstr>
      <vt:lpstr>PowerPoint Presentation</vt:lpstr>
      <vt:lpstr>history path of Mozilla Firefox browser</vt:lpstr>
      <vt:lpstr>View all details of Mozilla Firefox</vt:lpstr>
      <vt:lpstr>PowerPoint Presentation</vt:lpstr>
      <vt:lpstr>history path of internet explorer browser</vt:lpstr>
      <vt:lpstr>View all details of Internet Explorer</vt:lpstr>
      <vt:lpstr>PowerPoint Presentation</vt:lpstr>
      <vt:lpstr>history path of apple safari</vt:lpstr>
      <vt:lpstr>View all details of Apple Safari</vt:lpstr>
      <vt:lpstr>File path Locations of Internet Browsers</vt:lpstr>
      <vt:lpstr>PowerPoint Presentation</vt:lpstr>
      <vt:lpstr>PowerPoint Presentation</vt:lpstr>
      <vt:lpstr>PowerPoint Presentation</vt:lpstr>
      <vt:lpstr>history path of Microsoft edge</vt:lpstr>
      <vt:lpstr>View all details of Microsoft Edge History</vt:lpstr>
      <vt:lpstr> Method 2: Using browsing history               Type II- Using Browser Cookies</vt:lpstr>
      <vt:lpstr>Details of google chrome Browser</vt:lpstr>
      <vt:lpstr>Details of Mozilla Firefox Browser</vt:lpstr>
      <vt:lpstr>Details of Internet Explorer Browser</vt:lpstr>
      <vt:lpstr>Details of Opera Browser</vt:lpstr>
      <vt:lpstr>Details of Apple Safari Browser</vt:lpstr>
      <vt:lpstr>Details of Microsoft Edge Browser</vt:lpstr>
      <vt:lpstr>Recover History From Google Account -</vt:lpstr>
      <vt:lpstr>Step 1: type in url bar myactivity.google.com/myactivity</vt:lpstr>
      <vt:lpstr>Step 2: view all user activity details in day by day format</vt:lpstr>
      <vt:lpstr>Existing tools</vt:lpstr>
      <vt:lpstr>Some existing tools of browser forensic</vt:lpstr>
      <vt:lpstr>PowerPoint Presentation</vt:lpstr>
      <vt:lpstr>PowerPoint Presentation</vt:lpstr>
      <vt:lpstr>PowerPoint Presentation</vt:lpstr>
      <vt:lpstr>Flow of system</vt:lpstr>
      <vt:lpstr>PowerPoint Presentation</vt:lpstr>
      <vt:lpstr>Implementation Screenshots</vt:lpstr>
      <vt:lpstr>1. Login Page</vt:lpstr>
      <vt:lpstr>2. Mainpage</vt:lpstr>
      <vt:lpstr>3.Forensic of Mozilla Firefox browser</vt:lpstr>
      <vt:lpstr>4.Forensic of google chrome browser</vt:lpstr>
      <vt:lpstr>5.Forensic of opera browser</vt:lpstr>
      <vt:lpstr>6.Forensic of internet explorer  browser</vt:lpstr>
      <vt:lpstr>7. .Forensic of apple safari browser</vt:lpstr>
      <vt:lpstr>References</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Browser Forensics</dc:title>
  <dc:creator>MAYUR</dc:creator>
  <cp:lastModifiedBy>MAYUR</cp:lastModifiedBy>
  <cp:revision>141</cp:revision>
  <dcterms:created xsi:type="dcterms:W3CDTF">2017-09-21T07:52:50Z</dcterms:created>
  <dcterms:modified xsi:type="dcterms:W3CDTF">2018-02-23T07:17:29Z</dcterms:modified>
</cp:coreProperties>
</file>