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72" r:id="rId4"/>
    <p:sldId id="257" r:id="rId5"/>
    <p:sldId id="274" r:id="rId6"/>
    <p:sldId id="268" r:id="rId7"/>
    <p:sldId id="269" r:id="rId8"/>
    <p:sldId id="271" r:id="rId9"/>
    <p:sldId id="266" r:id="rId10"/>
    <p:sldId id="270" r:id="rId11"/>
    <p:sldId id="273" r:id="rId12"/>
    <p:sldId id="275" r:id="rId13"/>
    <p:sldId id="26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7F"/>
    <a:srgbClr val="4C904C"/>
    <a:srgbClr val="FF6600"/>
    <a:srgbClr val="FF7C80"/>
    <a:srgbClr val="E36457"/>
    <a:srgbClr val="FFCC00"/>
    <a:srgbClr val="F6B80A"/>
    <a:srgbClr val="FF33CC"/>
    <a:srgbClr val="F39147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0B54B-7400-4DA6-B069-41D03B8ADE9D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281C0B-7EC9-4FB5-AC77-2BC29D6DC598}">
      <dgm:prSet/>
      <dgm:spPr>
        <a:gradFill rotWithShape="0">
          <a:gsLst>
            <a:gs pos="100000">
              <a:schemeClr val="bg2">
                <a:lumMod val="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</a:gradFill>
      </dgm:spPr>
      <dgm:t>
        <a:bodyPr/>
        <a:lstStyle/>
        <a:p>
          <a:r>
            <a:rPr lang="en-US" b="0" i="0" dirty="0"/>
            <a:t>Users can login either by entering the details or by uploading a config file which has login details</a:t>
          </a:r>
          <a:r>
            <a:rPr lang="en-US" dirty="0"/>
            <a:t>.</a:t>
          </a:r>
        </a:p>
      </dgm:t>
    </dgm:pt>
    <dgm:pt modelId="{B6877991-77D3-4EB1-9D3B-9A2EE96C8387}" type="parTrans" cxnId="{1C48BFB4-B57D-4869-A999-EB1610F3AE83}">
      <dgm:prSet/>
      <dgm:spPr/>
      <dgm:t>
        <a:bodyPr/>
        <a:lstStyle/>
        <a:p>
          <a:endParaRPr lang="en-US"/>
        </a:p>
      </dgm:t>
    </dgm:pt>
    <dgm:pt modelId="{DF7D93F7-0CA2-4479-9764-9AC677D5F357}" type="sibTrans" cxnId="{1C48BFB4-B57D-4869-A999-EB1610F3AE83}">
      <dgm:prSet/>
      <dgm:spPr/>
      <dgm:t>
        <a:bodyPr/>
        <a:lstStyle/>
        <a:p>
          <a:endParaRPr lang="en-US"/>
        </a:p>
      </dgm:t>
    </dgm:pt>
    <dgm:pt modelId="{F80795CB-40FA-4858-BB88-5D2AAAC3DCCE}">
      <dgm:prSet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0" i="0" dirty="0"/>
            <a:t>Snowflake stored procedures are invoked once the user selects the type of object they want to create or analyse through streamlit.</a:t>
          </a:r>
          <a:endParaRPr lang="en-US" dirty="0"/>
        </a:p>
      </dgm:t>
    </dgm:pt>
    <dgm:pt modelId="{12122DD5-23FD-4BD4-8678-B3DDF9B0B5B9}" type="parTrans" cxnId="{AFBD6D8B-FEC3-4FA0-A429-54F95B5B024E}">
      <dgm:prSet/>
      <dgm:spPr/>
      <dgm:t>
        <a:bodyPr/>
        <a:lstStyle/>
        <a:p>
          <a:endParaRPr lang="en-US"/>
        </a:p>
      </dgm:t>
    </dgm:pt>
    <dgm:pt modelId="{AB11DB96-9135-4B00-84B6-FCE6A1BBA9D7}" type="sibTrans" cxnId="{AFBD6D8B-FEC3-4FA0-A429-54F95B5B024E}">
      <dgm:prSet/>
      <dgm:spPr/>
      <dgm:t>
        <a:bodyPr/>
        <a:lstStyle/>
        <a:p>
          <a:endParaRPr lang="en-US"/>
        </a:p>
      </dgm:t>
    </dgm:pt>
    <dgm:pt modelId="{8F8B4053-D780-4132-9751-D4CE26D6E9A2}">
      <dgm:prSet/>
      <dgm:spPr/>
      <dgm:t>
        <a:bodyPr/>
        <a:lstStyle/>
        <a:p>
          <a:r>
            <a:rPr lang="en-US" dirty="0"/>
            <a:t>Snowflake objects can also be created by uploading a file that contains create scripts.</a:t>
          </a:r>
        </a:p>
      </dgm:t>
    </dgm:pt>
    <dgm:pt modelId="{2040AFB9-A2F1-4816-B24E-CBA3F3268F89}" type="parTrans" cxnId="{864610A6-D37C-480F-9A4A-A2A7DD7AC6DB}">
      <dgm:prSet/>
      <dgm:spPr/>
      <dgm:t>
        <a:bodyPr/>
        <a:lstStyle/>
        <a:p>
          <a:endParaRPr lang="en-US"/>
        </a:p>
      </dgm:t>
    </dgm:pt>
    <dgm:pt modelId="{5C184C89-03FA-42C6-AC0A-01031C3784C4}" type="sibTrans" cxnId="{864610A6-D37C-480F-9A4A-A2A7DD7AC6DB}">
      <dgm:prSet/>
      <dgm:spPr/>
      <dgm:t>
        <a:bodyPr/>
        <a:lstStyle/>
        <a:p>
          <a:endParaRPr lang="en-US"/>
        </a:p>
      </dgm:t>
    </dgm:pt>
    <dgm:pt modelId="{C1C8197E-1313-402F-B17B-22705E444AC9}" type="pres">
      <dgm:prSet presAssocID="{A3F0B54B-7400-4DA6-B069-41D03B8ADE9D}" presName="Name0" presStyleCnt="0">
        <dgm:presLayoutVars>
          <dgm:dir/>
          <dgm:animLvl val="lvl"/>
          <dgm:resizeHandles val="exact"/>
        </dgm:presLayoutVars>
      </dgm:prSet>
      <dgm:spPr/>
    </dgm:pt>
    <dgm:pt modelId="{E2596A07-73C1-4CA4-A4CE-E85E9CB45653}" type="pres">
      <dgm:prSet presAssocID="{8F8B4053-D780-4132-9751-D4CE26D6E9A2}" presName="boxAndChildren" presStyleCnt="0"/>
      <dgm:spPr/>
    </dgm:pt>
    <dgm:pt modelId="{11EDCB4D-B9E2-4231-9D42-9A63072121E2}" type="pres">
      <dgm:prSet presAssocID="{8F8B4053-D780-4132-9751-D4CE26D6E9A2}" presName="parentTextBox" presStyleLbl="node1" presStyleIdx="0" presStyleCnt="3"/>
      <dgm:spPr/>
    </dgm:pt>
    <dgm:pt modelId="{52C646F0-7EBD-4286-8EAB-2C0A0651CC7A}" type="pres">
      <dgm:prSet presAssocID="{AB11DB96-9135-4B00-84B6-FCE6A1BBA9D7}" presName="sp" presStyleCnt="0"/>
      <dgm:spPr/>
    </dgm:pt>
    <dgm:pt modelId="{1CDE8F30-F70D-4E6A-B19B-58623DBD7A5D}" type="pres">
      <dgm:prSet presAssocID="{F80795CB-40FA-4858-BB88-5D2AAAC3DCCE}" presName="arrowAndChildren" presStyleCnt="0"/>
      <dgm:spPr/>
    </dgm:pt>
    <dgm:pt modelId="{2C6E9022-047B-4825-B092-4B28D9FEDB68}" type="pres">
      <dgm:prSet presAssocID="{F80795CB-40FA-4858-BB88-5D2AAAC3DCCE}" presName="parentTextArrow" presStyleLbl="node1" presStyleIdx="1" presStyleCnt="3"/>
      <dgm:spPr/>
    </dgm:pt>
    <dgm:pt modelId="{E18D1BAF-CB7A-4421-9D37-7ABE9B676D52}" type="pres">
      <dgm:prSet presAssocID="{DF7D93F7-0CA2-4479-9764-9AC677D5F357}" presName="sp" presStyleCnt="0"/>
      <dgm:spPr/>
    </dgm:pt>
    <dgm:pt modelId="{5DAB8BAF-3F56-49CE-BB61-BF42CA39B5AA}" type="pres">
      <dgm:prSet presAssocID="{6C281C0B-7EC9-4FB5-AC77-2BC29D6DC598}" presName="arrowAndChildren" presStyleCnt="0"/>
      <dgm:spPr/>
    </dgm:pt>
    <dgm:pt modelId="{ABC0C306-940E-4215-8A92-E65C0F18B39C}" type="pres">
      <dgm:prSet presAssocID="{6C281C0B-7EC9-4FB5-AC77-2BC29D6DC598}" presName="parentTextArrow" presStyleLbl="node1" presStyleIdx="2" presStyleCnt="3"/>
      <dgm:spPr/>
    </dgm:pt>
  </dgm:ptLst>
  <dgm:cxnLst>
    <dgm:cxn modelId="{6D30312C-8795-4382-8674-31FBB16B8F5C}" type="presOf" srcId="{A3F0B54B-7400-4DA6-B069-41D03B8ADE9D}" destId="{C1C8197E-1313-402F-B17B-22705E444AC9}" srcOrd="0" destOrd="0" presId="urn:microsoft.com/office/officeart/2005/8/layout/process4"/>
    <dgm:cxn modelId="{8155E366-A3A6-497A-A53D-8B2FFD62AB59}" type="presOf" srcId="{8F8B4053-D780-4132-9751-D4CE26D6E9A2}" destId="{11EDCB4D-B9E2-4231-9D42-9A63072121E2}" srcOrd="0" destOrd="0" presId="urn:microsoft.com/office/officeart/2005/8/layout/process4"/>
    <dgm:cxn modelId="{58F41356-5F9F-4F6D-896C-52E3D8397CAB}" type="presOf" srcId="{F80795CB-40FA-4858-BB88-5D2AAAC3DCCE}" destId="{2C6E9022-047B-4825-B092-4B28D9FEDB68}" srcOrd="0" destOrd="0" presId="urn:microsoft.com/office/officeart/2005/8/layout/process4"/>
    <dgm:cxn modelId="{AFBD6D8B-FEC3-4FA0-A429-54F95B5B024E}" srcId="{A3F0B54B-7400-4DA6-B069-41D03B8ADE9D}" destId="{F80795CB-40FA-4858-BB88-5D2AAAC3DCCE}" srcOrd="1" destOrd="0" parTransId="{12122DD5-23FD-4BD4-8678-B3DDF9B0B5B9}" sibTransId="{AB11DB96-9135-4B00-84B6-FCE6A1BBA9D7}"/>
    <dgm:cxn modelId="{864610A6-D37C-480F-9A4A-A2A7DD7AC6DB}" srcId="{A3F0B54B-7400-4DA6-B069-41D03B8ADE9D}" destId="{8F8B4053-D780-4132-9751-D4CE26D6E9A2}" srcOrd="2" destOrd="0" parTransId="{2040AFB9-A2F1-4816-B24E-CBA3F3268F89}" sibTransId="{5C184C89-03FA-42C6-AC0A-01031C3784C4}"/>
    <dgm:cxn modelId="{1C48BFB4-B57D-4869-A999-EB1610F3AE83}" srcId="{A3F0B54B-7400-4DA6-B069-41D03B8ADE9D}" destId="{6C281C0B-7EC9-4FB5-AC77-2BC29D6DC598}" srcOrd="0" destOrd="0" parTransId="{B6877991-77D3-4EB1-9D3B-9A2EE96C8387}" sibTransId="{DF7D93F7-0CA2-4479-9764-9AC677D5F357}"/>
    <dgm:cxn modelId="{D2A9F9C4-AE6D-4E5C-B3A9-99BCDC57C023}" type="presOf" srcId="{6C281C0B-7EC9-4FB5-AC77-2BC29D6DC598}" destId="{ABC0C306-940E-4215-8A92-E65C0F18B39C}" srcOrd="0" destOrd="0" presId="urn:microsoft.com/office/officeart/2005/8/layout/process4"/>
    <dgm:cxn modelId="{09E4E584-8E44-425E-BACE-9331EC62C12A}" type="presParOf" srcId="{C1C8197E-1313-402F-B17B-22705E444AC9}" destId="{E2596A07-73C1-4CA4-A4CE-E85E9CB45653}" srcOrd="0" destOrd="0" presId="urn:microsoft.com/office/officeart/2005/8/layout/process4"/>
    <dgm:cxn modelId="{54D308F6-2BB1-4396-BF95-C7B5BA5AF2E5}" type="presParOf" srcId="{E2596A07-73C1-4CA4-A4CE-E85E9CB45653}" destId="{11EDCB4D-B9E2-4231-9D42-9A63072121E2}" srcOrd="0" destOrd="0" presId="urn:microsoft.com/office/officeart/2005/8/layout/process4"/>
    <dgm:cxn modelId="{B37237D7-BA6E-4E65-90D5-B6F65D9CADF8}" type="presParOf" srcId="{C1C8197E-1313-402F-B17B-22705E444AC9}" destId="{52C646F0-7EBD-4286-8EAB-2C0A0651CC7A}" srcOrd="1" destOrd="0" presId="urn:microsoft.com/office/officeart/2005/8/layout/process4"/>
    <dgm:cxn modelId="{4DA3A9A2-6AD1-4AD9-AD6B-3805E33876EE}" type="presParOf" srcId="{C1C8197E-1313-402F-B17B-22705E444AC9}" destId="{1CDE8F30-F70D-4E6A-B19B-58623DBD7A5D}" srcOrd="2" destOrd="0" presId="urn:microsoft.com/office/officeart/2005/8/layout/process4"/>
    <dgm:cxn modelId="{A2F61724-BBB7-44E7-AE46-D7953FD17EA7}" type="presParOf" srcId="{1CDE8F30-F70D-4E6A-B19B-58623DBD7A5D}" destId="{2C6E9022-047B-4825-B092-4B28D9FEDB68}" srcOrd="0" destOrd="0" presId="urn:microsoft.com/office/officeart/2005/8/layout/process4"/>
    <dgm:cxn modelId="{02BB6BCE-4691-48CB-B9CD-51C3668CBD91}" type="presParOf" srcId="{C1C8197E-1313-402F-B17B-22705E444AC9}" destId="{E18D1BAF-CB7A-4421-9D37-7ABE9B676D52}" srcOrd="3" destOrd="0" presId="urn:microsoft.com/office/officeart/2005/8/layout/process4"/>
    <dgm:cxn modelId="{ACB77482-FCBD-417B-BC08-00D25206A652}" type="presParOf" srcId="{C1C8197E-1313-402F-B17B-22705E444AC9}" destId="{5DAB8BAF-3F56-49CE-BB61-BF42CA39B5AA}" srcOrd="4" destOrd="0" presId="urn:microsoft.com/office/officeart/2005/8/layout/process4"/>
    <dgm:cxn modelId="{12CF0511-04E2-460E-B9B0-B9C3AB2CA348}" type="presParOf" srcId="{5DAB8BAF-3F56-49CE-BB61-BF42CA39B5AA}" destId="{ABC0C306-940E-4215-8A92-E65C0F18B3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CF7CC-FE0E-403D-8163-CE7D6AD2F5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68DB6-8031-4A1B-9802-56B8FB0B2FB2}" type="pres">
      <dgm:prSet presAssocID="{E49CF7CC-FE0E-403D-8163-CE7D6AD2F571}" presName="diagram" presStyleCnt="0">
        <dgm:presLayoutVars>
          <dgm:dir/>
          <dgm:resizeHandles val="exact"/>
        </dgm:presLayoutVars>
      </dgm:prSet>
      <dgm:spPr/>
    </dgm:pt>
  </dgm:ptLst>
  <dgm:cxnLst>
    <dgm:cxn modelId="{569F8D9C-7357-4623-B83C-2D0186D4A12C}" type="presOf" srcId="{E49CF7CC-FE0E-403D-8163-CE7D6AD2F571}" destId="{12268DB6-8031-4A1B-9802-56B8FB0B2FB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B9EAA-D676-41E8-9731-037A68F609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9FB52-A23B-4258-998B-68C11E8374A7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Object Creation</a:t>
          </a:r>
        </a:p>
      </dgm:t>
    </dgm:pt>
    <dgm:pt modelId="{9217C6D4-8BE8-47F1-9CAB-CE2232F4CE49}" type="parTrans" cxnId="{768FF9B6-1A0A-43F9-97C9-9CBAF0084004}">
      <dgm:prSet/>
      <dgm:spPr/>
      <dgm:t>
        <a:bodyPr/>
        <a:lstStyle/>
        <a:p>
          <a:endParaRPr lang="en-US"/>
        </a:p>
      </dgm:t>
    </dgm:pt>
    <dgm:pt modelId="{81A1E544-4CA0-4197-9D97-59A5C952AA32}" type="sibTrans" cxnId="{768FF9B6-1A0A-43F9-97C9-9CBAF0084004}">
      <dgm:prSet/>
      <dgm:spPr/>
      <dgm:t>
        <a:bodyPr/>
        <a:lstStyle/>
        <a:p>
          <a:endParaRPr lang="en-US"/>
        </a:p>
      </dgm:t>
    </dgm:pt>
    <dgm:pt modelId="{CA2A8DB2-7F4E-4D1F-9292-B9BF8E9C3F95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Overall Report</a:t>
          </a:r>
        </a:p>
      </dgm:t>
    </dgm:pt>
    <dgm:pt modelId="{8A5ABFE9-697A-426E-B138-127923FB186E}" type="parTrans" cxnId="{F3986A43-ADED-48C0-8181-05E1124B0BAC}">
      <dgm:prSet/>
      <dgm:spPr/>
      <dgm:t>
        <a:bodyPr/>
        <a:lstStyle/>
        <a:p>
          <a:endParaRPr lang="en-US"/>
        </a:p>
      </dgm:t>
    </dgm:pt>
    <dgm:pt modelId="{32170A47-710D-4E79-B488-79A7A6344882}" type="sibTrans" cxnId="{F3986A43-ADED-48C0-8181-05E1124B0BAC}">
      <dgm:prSet/>
      <dgm:spPr/>
      <dgm:t>
        <a:bodyPr/>
        <a:lstStyle/>
        <a:p>
          <a:endParaRPr lang="en-US"/>
        </a:p>
      </dgm:t>
    </dgm:pt>
    <dgm:pt modelId="{CC17EBA0-148D-46A8-BDA9-4F31D8F5F82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Object Wise Report Analysis</a:t>
          </a:r>
        </a:p>
      </dgm:t>
    </dgm:pt>
    <dgm:pt modelId="{971C3F13-1F9D-49BB-85AA-632ACD933901}" type="parTrans" cxnId="{E1654D24-51F4-4CE6-8E7E-A59571FDF160}">
      <dgm:prSet/>
      <dgm:spPr/>
      <dgm:t>
        <a:bodyPr/>
        <a:lstStyle/>
        <a:p>
          <a:endParaRPr lang="en-US"/>
        </a:p>
      </dgm:t>
    </dgm:pt>
    <dgm:pt modelId="{3A9FC791-3062-424E-9432-5C1A11810FB8}" type="sibTrans" cxnId="{E1654D24-51F4-4CE6-8E7E-A59571FDF160}">
      <dgm:prSet/>
      <dgm:spPr/>
      <dgm:t>
        <a:bodyPr/>
        <a:lstStyle/>
        <a:p>
          <a:endParaRPr lang="en-US"/>
        </a:p>
      </dgm:t>
    </dgm:pt>
    <dgm:pt modelId="{D805A920-4D93-450C-BE13-C8F60754FEE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Grant Object Permission</a:t>
          </a:r>
        </a:p>
      </dgm:t>
    </dgm:pt>
    <dgm:pt modelId="{40DE4771-6CEA-4A39-9420-050B343FD687}" type="parTrans" cxnId="{4422CB4D-0D7D-4E73-8333-B8FF5C81AD70}">
      <dgm:prSet/>
      <dgm:spPr/>
      <dgm:t>
        <a:bodyPr/>
        <a:lstStyle/>
        <a:p>
          <a:endParaRPr lang="en-US"/>
        </a:p>
      </dgm:t>
    </dgm:pt>
    <dgm:pt modelId="{B745FEF2-A861-499D-9E66-B489F212E655}" type="sibTrans" cxnId="{4422CB4D-0D7D-4E73-8333-B8FF5C81AD70}">
      <dgm:prSet/>
      <dgm:spPr/>
      <dgm:t>
        <a:bodyPr/>
        <a:lstStyle/>
        <a:p>
          <a:endParaRPr lang="en-US"/>
        </a:p>
      </dgm:t>
    </dgm:pt>
    <dgm:pt modelId="{CEF2D80F-ABB0-49A1-ACB4-92D0F152433B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Download Scripts</a:t>
          </a:r>
        </a:p>
      </dgm:t>
    </dgm:pt>
    <dgm:pt modelId="{D3FDA452-F5D2-4E80-B0B3-65943271C60D}" type="parTrans" cxnId="{CF647B91-076E-489D-927E-A775B5B6C452}">
      <dgm:prSet/>
      <dgm:spPr/>
      <dgm:t>
        <a:bodyPr/>
        <a:lstStyle/>
        <a:p>
          <a:endParaRPr lang="en-US"/>
        </a:p>
      </dgm:t>
    </dgm:pt>
    <dgm:pt modelId="{F4C699D2-C45F-4377-93A5-D5846F13D550}" type="sibTrans" cxnId="{CF647B91-076E-489D-927E-A775B5B6C452}">
      <dgm:prSet/>
      <dgm:spPr/>
      <dgm:t>
        <a:bodyPr/>
        <a:lstStyle/>
        <a:p>
          <a:endParaRPr lang="en-US"/>
        </a:p>
      </dgm:t>
    </dgm:pt>
    <dgm:pt modelId="{71A6FE81-B0D6-42D8-B94D-0AD23C31E4E8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1600" dirty="0"/>
            <a:t>Deployment from one environment </a:t>
          </a:r>
          <a:r>
            <a:rPr lang="en-US" sz="1800" dirty="0"/>
            <a:t>to another</a:t>
          </a:r>
        </a:p>
      </dgm:t>
    </dgm:pt>
    <dgm:pt modelId="{73D26918-946B-45E7-90F7-BD05D349AB1E}" type="parTrans" cxnId="{E39506BA-98E1-478D-9A7E-5AE66E8A25E0}">
      <dgm:prSet/>
      <dgm:spPr/>
      <dgm:t>
        <a:bodyPr/>
        <a:lstStyle/>
        <a:p>
          <a:endParaRPr lang="en-US"/>
        </a:p>
      </dgm:t>
    </dgm:pt>
    <dgm:pt modelId="{337FAE1A-3B13-4A5A-AF9F-110478E4BE65}" type="sibTrans" cxnId="{E39506BA-98E1-478D-9A7E-5AE66E8A25E0}">
      <dgm:prSet/>
      <dgm:spPr/>
      <dgm:t>
        <a:bodyPr/>
        <a:lstStyle/>
        <a:p>
          <a:endParaRPr lang="en-US"/>
        </a:p>
      </dgm:t>
    </dgm:pt>
    <dgm:pt modelId="{31B23B59-FF60-4A5B-8343-25FF48A878EB}" type="pres">
      <dgm:prSet presAssocID="{9D2B9EAA-D676-41E8-9731-037A68F6092F}" presName="diagram" presStyleCnt="0">
        <dgm:presLayoutVars>
          <dgm:dir/>
          <dgm:resizeHandles val="exact"/>
        </dgm:presLayoutVars>
      </dgm:prSet>
      <dgm:spPr/>
    </dgm:pt>
    <dgm:pt modelId="{15E6BDEB-1A3C-4B0E-AB27-AA8AB34F2A91}" type="pres">
      <dgm:prSet presAssocID="{9F89FB52-A23B-4258-998B-68C11E8374A7}" presName="node" presStyleLbl="node1" presStyleIdx="0" presStyleCnt="6" custScaleX="59787" custScaleY="38139" custLinFactNeighborX="4074" custLinFactNeighborY="9467">
        <dgm:presLayoutVars>
          <dgm:bulletEnabled val="1"/>
        </dgm:presLayoutVars>
      </dgm:prSet>
      <dgm:spPr/>
    </dgm:pt>
    <dgm:pt modelId="{32B95D2B-7A0D-4CB0-B5CB-96C067113813}" type="pres">
      <dgm:prSet presAssocID="{81A1E544-4CA0-4197-9D97-59A5C952AA32}" presName="sibTrans" presStyleCnt="0"/>
      <dgm:spPr/>
    </dgm:pt>
    <dgm:pt modelId="{5DA42C72-4348-49B1-B5D5-4316FB74A5EE}" type="pres">
      <dgm:prSet presAssocID="{CA2A8DB2-7F4E-4D1F-9292-B9BF8E9C3F95}" presName="node" presStyleLbl="node1" presStyleIdx="1" presStyleCnt="6" custScaleX="59787" custScaleY="38139" custLinFactNeighborX="174" custLinFactNeighborY="8827">
        <dgm:presLayoutVars>
          <dgm:bulletEnabled val="1"/>
        </dgm:presLayoutVars>
      </dgm:prSet>
      <dgm:spPr/>
    </dgm:pt>
    <dgm:pt modelId="{B93E246A-7438-442F-9F57-732F48691CE4}" type="pres">
      <dgm:prSet presAssocID="{32170A47-710D-4E79-B488-79A7A6344882}" presName="sibTrans" presStyleCnt="0"/>
      <dgm:spPr/>
    </dgm:pt>
    <dgm:pt modelId="{850D51FD-A005-4C1A-ACE1-77F40CC4CB53}" type="pres">
      <dgm:prSet presAssocID="{CC17EBA0-148D-46A8-BDA9-4F31D8F5F822}" presName="node" presStyleLbl="node1" presStyleIdx="2" presStyleCnt="6" custScaleX="59787" custScaleY="38139" custLinFactNeighborX="3759" custLinFactNeighborY="4336">
        <dgm:presLayoutVars>
          <dgm:bulletEnabled val="1"/>
        </dgm:presLayoutVars>
      </dgm:prSet>
      <dgm:spPr/>
    </dgm:pt>
    <dgm:pt modelId="{62201FD6-566E-420C-951A-244C6C872EB1}" type="pres">
      <dgm:prSet presAssocID="{3A9FC791-3062-424E-9432-5C1A11810FB8}" presName="sibTrans" presStyleCnt="0"/>
      <dgm:spPr/>
    </dgm:pt>
    <dgm:pt modelId="{72284CE1-9F33-420D-BC2F-EAF990127194}" type="pres">
      <dgm:prSet presAssocID="{CEF2D80F-ABB0-49A1-ACB4-92D0F152433B}" presName="node" presStyleLbl="node1" presStyleIdx="3" presStyleCnt="6" custScaleX="59787" custScaleY="38139" custLinFactNeighborX="1199" custLinFactNeighborY="5011">
        <dgm:presLayoutVars>
          <dgm:bulletEnabled val="1"/>
        </dgm:presLayoutVars>
      </dgm:prSet>
      <dgm:spPr/>
    </dgm:pt>
    <dgm:pt modelId="{7797E52B-75CB-4988-BA15-2048531CA55C}" type="pres">
      <dgm:prSet presAssocID="{F4C699D2-C45F-4377-93A5-D5846F13D550}" presName="sibTrans" presStyleCnt="0"/>
      <dgm:spPr/>
    </dgm:pt>
    <dgm:pt modelId="{B27FA2BA-D3A6-4DCC-AF37-3E0E2B30AE9C}" type="pres">
      <dgm:prSet presAssocID="{D805A920-4D93-450C-BE13-C8F60754FEE0}" presName="node" presStyleLbl="node1" presStyleIdx="4" presStyleCnt="6" custScaleX="59787" custScaleY="38139" custLinFactNeighborX="4362" custLinFactNeighborY="9147">
        <dgm:presLayoutVars>
          <dgm:bulletEnabled val="1"/>
        </dgm:presLayoutVars>
      </dgm:prSet>
      <dgm:spPr/>
    </dgm:pt>
    <dgm:pt modelId="{BBC0E2B6-0160-41AD-9AFF-818DC365E6F4}" type="pres">
      <dgm:prSet presAssocID="{B745FEF2-A861-499D-9E66-B489F212E655}" presName="sibTrans" presStyleCnt="0"/>
      <dgm:spPr/>
    </dgm:pt>
    <dgm:pt modelId="{8C3ED85F-0AF1-4E98-9086-BA903853D8D6}" type="pres">
      <dgm:prSet presAssocID="{71A6FE81-B0D6-42D8-B94D-0AD23C31E4E8}" presName="node" presStyleLbl="node1" presStyleIdx="5" presStyleCnt="6" custScaleX="63115" custScaleY="40697" custLinFactNeighborX="4362" custLinFactNeighborY="13450">
        <dgm:presLayoutVars>
          <dgm:bulletEnabled val="1"/>
        </dgm:presLayoutVars>
      </dgm:prSet>
      <dgm:spPr/>
    </dgm:pt>
  </dgm:ptLst>
  <dgm:cxnLst>
    <dgm:cxn modelId="{61B61A05-DD00-4826-9357-192D952BF952}" type="presOf" srcId="{71A6FE81-B0D6-42D8-B94D-0AD23C31E4E8}" destId="{8C3ED85F-0AF1-4E98-9086-BA903853D8D6}" srcOrd="0" destOrd="0" presId="urn:microsoft.com/office/officeart/2005/8/layout/default"/>
    <dgm:cxn modelId="{E1654D24-51F4-4CE6-8E7E-A59571FDF160}" srcId="{9D2B9EAA-D676-41E8-9731-037A68F6092F}" destId="{CC17EBA0-148D-46A8-BDA9-4F31D8F5F822}" srcOrd="2" destOrd="0" parTransId="{971C3F13-1F9D-49BB-85AA-632ACD933901}" sibTransId="{3A9FC791-3062-424E-9432-5C1A11810FB8}"/>
    <dgm:cxn modelId="{F3986A43-ADED-48C0-8181-05E1124B0BAC}" srcId="{9D2B9EAA-D676-41E8-9731-037A68F6092F}" destId="{CA2A8DB2-7F4E-4D1F-9292-B9BF8E9C3F95}" srcOrd="1" destOrd="0" parTransId="{8A5ABFE9-697A-426E-B138-127923FB186E}" sibTransId="{32170A47-710D-4E79-B488-79A7A6344882}"/>
    <dgm:cxn modelId="{435BF74A-83BF-4DD6-998C-A0322ADD9408}" type="presOf" srcId="{CEF2D80F-ABB0-49A1-ACB4-92D0F152433B}" destId="{72284CE1-9F33-420D-BC2F-EAF990127194}" srcOrd="0" destOrd="0" presId="urn:microsoft.com/office/officeart/2005/8/layout/default"/>
    <dgm:cxn modelId="{28FC166C-41FF-4BB7-8F36-92C3D5BCF7E3}" type="presOf" srcId="{D805A920-4D93-450C-BE13-C8F60754FEE0}" destId="{B27FA2BA-D3A6-4DCC-AF37-3E0E2B30AE9C}" srcOrd="0" destOrd="0" presId="urn:microsoft.com/office/officeart/2005/8/layout/default"/>
    <dgm:cxn modelId="{4422CB4D-0D7D-4E73-8333-B8FF5C81AD70}" srcId="{9D2B9EAA-D676-41E8-9731-037A68F6092F}" destId="{D805A920-4D93-450C-BE13-C8F60754FEE0}" srcOrd="4" destOrd="0" parTransId="{40DE4771-6CEA-4A39-9420-050B343FD687}" sibTransId="{B745FEF2-A861-499D-9E66-B489F212E655}"/>
    <dgm:cxn modelId="{CF647B91-076E-489D-927E-A775B5B6C452}" srcId="{9D2B9EAA-D676-41E8-9731-037A68F6092F}" destId="{CEF2D80F-ABB0-49A1-ACB4-92D0F152433B}" srcOrd="3" destOrd="0" parTransId="{D3FDA452-F5D2-4E80-B0B3-65943271C60D}" sibTransId="{F4C699D2-C45F-4377-93A5-D5846F13D550}"/>
    <dgm:cxn modelId="{768FF9B6-1A0A-43F9-97C9-9CBAF0084004}" srcId="{9D2B9EAA-D676-41E8-9731-037A68F6092F}" destId="{9F89FB52-A23B-4258-998B-68C11E8374A7}" srcOrd="0" destOrd="0" parTransId="{9217C6D4-8BE8-47F1-9CAB-CE2232F4CE49}" sibTransId="{81A1E544-4CA0-4197-9D97-59A5C952AA32}"/>
    <dgm:cxn modelId="{E39506BA-98E1-478D-9A7E-5AE66E8A25E0}" srcId="{9D2B9EAA-D676-41E8-9731-037A68F6092F}" destId="{71A6FE81-B0D6-42D8-B94D-0AD23C31E4E8}" srcOrd="5" destOrd="0" parTransId="{73D26918-946B-45E7-90F7-BD05D349AB1E}" sibTransId="{337FAE1A-3B13-4A5A-AF9F-110478E4BE65}"/>
    <dgm:cxn modelId="{F92712BE-544F-4D25-9682-A0C3B1EF1622}" type="presOf" srcId="{CA2A8DB2-7F4E-4D1F-9292-B9BF8E9C3F95}" destId="{5DA42C72-4348-49B1-B5D5-4316FB74A5EE}" srcOrd="0" destOrd="0" presId="urn:microsoft.com/office/officeart/2005/8/layout/default"/>
    <dgm:cxn modelId="{328ADDE3-9E34-4688-B3A0-69942CE1641E}" type="presOf" srcId="{CC17EBA0-148D-46A8-BDA9-4F31D8F5F822}" destId="{850D51FD-A005-4C1A-ACE1-77F40CC4CB53}" srcOrd="0" destOrd="0" presId="urn:microsoft.com/office/officeart/2005/8/layout/default"/>
    <dgm:cxn modelId="{70CEF0EB-AA2D-4CB5-B755-3DA6CFE8DF5E}" type="presOf" srcId="{9F89FB52-A23B-4258-998B-68C11E8374A7}" destId="{15E6BDEB-1A3C-4B0E-AB27-AA8AB34F2A91}" srcOrd="0" destOrd="0" presId="urn:microsoft.com/office/officeart/2005/8/layout/default"/>
    <dgm:cxn modelId="{40B268FB-1456-4C01-9382-E8792961B64B}" type="presOf" srcId="{9D2B9EAA-D676-41E8-9731-037A68F6092F}" destId="{31B23B59-FF60-4A5B-8343-25FF48A878EB}" srcOrd="0" destOrd="0" presId="urn:microsoft.com/office/officeart/2005/8/layout/default"/>
    <dgm:cxn modelId="{17B678B3-9BB2-4656-B3B8-D9D80DD0C1A8}" type="presParOf" srcId="{31B23B59-FF60-4A5B-8343-25FF48A878EB}" destId="{15E6BDEB-1A3C-4B0E-AB27-AA8AB34F2A91}" srcOrd="0" destOrd="0" presId="urn:microsoft.com/office/officeart/2005/8/layout/default"/>
    <dgm:cxn modelId="{E8A984CD-D5F6-4EB1-8752-C916DDAEE7B6}" type="presParOf" srcId="{31B23B59-FF60-4A5B-8343-25FF48A878EB}" destId="{32B95D2B-7A0D-4CB0-B5CB-96C067113813}" srcOrd="1" destOrd="0" presId="urn:microsoft.com/office/officeart/2005/8/layout/default"/>
    <dgm:cxn modelId="{94CFD556-2D2A-486A-9CA7-E47DA586735D}" type="presParOf" srcId="{31B23B59-FF60-4A5B-8343-25FF48A878EB}" destId="{5DA42C72-4348-49B1-B5D5-4316FB74A5EE}" srcOrd="2" destOrd="0" presId="urn:microsoft.com/office/officeart/2005/8/layout/default"/>
    <dgm:cxn modelId="{D7F53070-0F50-456E-BD4E-7EAD06ED5286}" type="presParOf" srcId="{31B23B59-FF60-4A5B-8343-25FF48A878EB}" destId="{B93E246A-7438-442F-9F57-732F48691CE4}" srcOrd="3" destOrd="0" presId="urn:microsoft.com/office/officeart/2005/8/layout/default"/>
    <dgm:cxn modelId="{D4A481C1-350B-411F-AB26-1B68023DAF72}" type="presParOf" srcId="{31B23B59-FF60-4A5B-8343-25FF48A878EB}" destId="{850D51FD-A005-4C1A-ACE1-77F40CC4CB53}" srcOrd="4" destOrd="0" presId="urn:microsoft.com/office/officeart/2005/8/layout/default"/>
    <dgm:cxn modelId="{557FB523-B73D-4F92-BE87-CDD58415054F}" type="presParOf" srcId="{31B23B59-FF60-4A5B-8343-25FF48A878EB}" destId="{62201FD6-566E-420C-951A-244C6C872EB1}" srcOrd="5" destOrd="0" presId="urn:microsoft.com/office/officeart/2005/8/layout/default"/>
    <dgm:cxn modelId="{39FD334B-0152-4928-AF01-BC98D21E2360}" type="presParOf" srcId="{31B23B59-FF60-4A5B-8343-25FF48A878EB}" destId="{72284CE1-9F33-420D-BC2F-EAF990127194}" srcOrd="6" destOrd="0" presId="urn:microsoft.com/office/officeart/2005/8/layout/default"/>
    <dgm:cxn modelId="{349E7082-A04A-45DF-BBF0-1A3F6567E347}" type="presParOf" srcId="{31B23B59-FF60-4A5B-8343-25FF48A878EB}" destId="{7797E52B-75CB-4988-BA15-2048531CA55C}" srcOrd="7" destOrd="0" presId="urn:microsoft.com/office/officeart/2005/8/layout/default"/>
    <dgm:cxn modelId="{F16AFA39-42B0-4C03-976F-DF199BB567B3}" type="presParOf" srcId="{31B23B59-FF60-4A5B-8343-25FF48A878EB}" destId="{B27FA2BA-D3A6-4DCC-AF37-3E0E2B30AE9C}" srcOrd="8" destOrd="0" presId="urn:microsoft.com/office/officeart/2005/8/layout/default"/>
    <dgm:cxn modelId="{E257A05D-351B-4086-B184-FA2A6B66B18B}" type="presParOf" srcId="{31B23B59-FF60-4A5B-8343-25FF48A878EB}" destId="{BBC0E2B6-0160-41AD-9AFF-818DC365E6F4}" srcOrd="9" destOrd="0" presId="urn:microsoft.com/office/officeart/2005/8/layout/default"/>
    <dgm:cxn modelId="{1BC29F78-EA3C-4D37-B664-105E6AAAF3BA}" type="presParOf" srcId="{31B23B59-FF60-4A5B-8343-25FF48A878EB}" destId="{8C3ED85F-0AF1-4E98-9086-BA903853D8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DCB4D-B9E2-4231-9D42-9A63072121E2}">
      <dsp:nvSpPr>
        <dsp:cNvPr id="0" name=""/>
        <dsp:cNvSpPr/>
      </dsp:nvSpPr>
      <dsp:spPr>
        <a:xfrm>
          <a:off x="0" y="2750514"/>
          <a:ext cx="8987404" cy="9027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Snowflake objects can also be created by uploading a file that contains create scripts.</a:t>
          </a:r>
        </a:p>
      </dsp:txBody>
      <dsp:txXfrm>
        <a:off x="0" y="2750514"/>
        <a:ext cx="8987404" cy="902780"/>
      </dsp:txXfrm>
    </dsp:sp>
    <dsp:sp modelId="{2C6E9022-047B-4825-B092-4B28D9FEDB68}">
      <dsp:nvSpPr>
        <dsp:cNvPr id="0" name=""/>
        <dsp:cNvSpPr/>
      </dsp:nvSpPr>
      <dsp:spPr>
        <a:xfrm rot="10800000">
          <a:off x="0" y="1375580"/>
          <a:ext cx="8987404" cy="138847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Snowflake stored procedures are invoked once the user selects the type of object they want to create or analyse through streamlit.</a:t>
          </a:r>
          <a:endParaRPr lang="en-US" sz="2100" kern="1200" dirty="0"/>
        </a:p>
      </dsp:txBody>
      <dsp:txXfrm rot="10800000">
        <a:off x="0" y="1375580"/>
        <a:ext cx="8987404" cy="902190"/>
      </dsp:txXfrm>
    </dsp:sp>
    <dsp:sp modelId="{ABC0C306-940E-4215-8A92-E65C0F18B39C}">
      <dsp:nvSpPr>
        <dsp:cNvPr id="0" name=""/>
        <dsp:cNvSpPr/>
      </dsp:nvSpPr>
      <dsp:spPr>
        <a:xfrm rot="10800000">
          <a:off x="0" y="645"/>
          <a:ext cx="8987404" cy="1388476"/>
        </a:xfrm>
        <a:prstGeom prst="upArrowCallout">
          <a:avLst/>
        </a:prstGeom>
        <a:gradFill rotWithShape="0">
          <a:gsLst>
            <a:gs pos="100000">
              <a:schemeClr val="bg2">
                <a:lumMod val="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Users can login either by entering the details or by uploading a config file which has login details</a:t>
          </a:r>
          <a:r>
            <a:rPr lang="en-US" sz="2100" kern="1200" dirty="0"/>
            <a:t>.</a:t>
          </a:r>
        </a:p>
      </dsp:txBody>
      <dsp:txXfrm rot="10800000">
        <a:off x="0" y="645"/>
        <a:ext cx="8987404" cy="902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6BDEB-1A3C-4B0E-AB27-AA8AB34F2A91}">
      <dsp:nvSpPr>
        <dsp:cNvPr id="0" name=""/>
        <dsp:cNvSpPr/>
      </dsp:nvSpPr>
      <dsp:spPr>
        <a:xfrm>
          <a:off x="185037" y="258559"/>
          <a:ext cx="1913820" cy="73251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Creation</a:t>
          </a:r>
        </a:p>
      </dsp:txBody>
      <dsp:txXfrm>
        <a:off x="185037" y="258559"/>
        <a:ext cx="1913820" cy="732512"/>
      </dsp:txXfrm>
    </dsp:sp>
    <dsp:sp modelId="{5DA42C72-4348-49B1-B5D5-4316FB74A5EE}">
      <dsp:nvSpPr>
        <dsp:cNvPr id="0" name=""/>
        <dsp:cNvSpPr/>
      </dsp:nvSpPr>
      <dsp:spPr>
        <a:xfrm>
          <a:off x="2294123" y="246267"/>
          <a:ext cx="1913820" cy="73251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Report</a:t>
          </a:r>
        </a:p>
      </dsp:txBody>
      <dsp:txXfrm>
        <a:off x="2294123" y="246267"/>
        <a:ext cx="1913820" cy="732512"/>
      </dsp:txXfrm>
    </dsp:sp>
    <dsp:sp modelId="{850D51FD-A005-4C1A-ACE1-77F40CC4CB53}">
      <dsp:nvSpPr>
        <dsp:cNvPr id="0" name=""/>
        <dsp:cNvSpPr/>
      </dsp:nvSpPr>
      <dsp:spPr>
        <a:xfrm>
          <a:off x="174954" y="1212630"/>
          <a:ext cx="1913820" cy="73251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Wise Report Analysis</a:t>
          </a:r>
        </a:p>
      </dsp:txBody>
      <dsp:txXfrm>
        <a:off x="174954" y="1212630"/>
        <a:ext cx="1913820" cy="732512"/>
      </dsp:txXfrm>
    </dsp:sp>
    <dsp:sp modelId="{72284CE1-9F33-420D-BC2F-EAF990127194}">
      <dsp:nvSpPr>
        <dsp:cNvPr id="0" name=""/>
        <dsp:cNvSpPr/>
      </dsp:nvSpPr>
      <dsp:spPr>
        <a:xfrm>
          <a:off x="2326933" y="1225595"/>
          <a:ext cx="1913820" cy="73251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Download Scripts</a:t>
          </a:r>
        </a:p>
      </dsp:txBody>
      <dsp:txXfrm>
        <a:off x="2326933" y="1225595"/>
        <a:ext cx="1913820" cy="732512"/>
      </dsp:txXfrm>
    </dsp:sp>
    <dsp:sp modelId="{B27FA2BA-D3A6-4DCC-AF37-3E0E2B30AE9C}">
      <dsp:nvSpPr>
        <dsp:cNvPr id="0" name=""/>
        <dsp:cNvSpPr/>
      </dsp:nvSpPr>
      <dsp:spPr>
        <a:xfrm>
          <a:off x="140991" y="2307833"/>
          <a:ext cx="1913820" cy="73251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Grant Object Permission</a:t>
          </a:r>
        </a:p>
      </dsp:txBody>
      <dsp:txXfrm>
        <a:off x="140991" y="2307833"/>
        <a:ext cx="1913820" cy="732512"/>
      </dsp:txXfrm>
    </dsp:sp>
    <dsp:sp modelId="{8C3ED85F-0AF1-4E98-9086-BA903853D8D6}">
      <dsp:nvSpPr>
        <dsp:cNvPr id="0" name=""/>
        <dsp:cNvSpPr/>
      </dsp:nvSpPr>
      <dsp:spPr>
        <a:xfrm>
          <a:off x="2236648" y="2258703"/>
          <a:ext cx="2020351" cy="781642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53000">
              <a:schemeClr val="accent3">
                <a:lumMod val="97000"/>
                <a:lumOff val="3000"/>
              </a:schemeClr>
            </a:gs>
            <a:gs pos="85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 from one environment </a:t>
          </a:r>
          <a:r>
            <a:rPr lang="en-US" sz="1800" kern="1200" dirty="0"/>
            <a:t>to another</a:t>
          </a:r>
        </a:p>
      </dsp:txBody>
      <dsp:txXfrm>
        <a:off x="2236648" y="2258703"/>
        <a:ext cx="2020351" cy="78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50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22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8C1-4A2B-4642-9399-71FEDEB5388E}" type="datetimeFigureOut">
              <a:rPr lang="en-US" smtClean="0"/>
              <a:t>31-Dec-22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24494E-A381-4960-BA44-505B849C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10BE-B153-4D87-A2E9-7D2A7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23" y="816063"/>
            <a:ext cx="11214779" cy="268012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Snowflake Object Setup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 Spark</a:t>
            </a: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179CF-1545-45F3-8D49-377298EF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323" y="4314737"/>
            <a:ext cx="2099225" cy="1727200"/>
          </a:xfrm>
        </p:spPr>
        <p:txBody>
          <a:bodyPr>
            <a:normAutofit/>
          </a:bodyPr>
          <a:lstStyle/>
          <a:p>
            <a:pPr algn="just"/>
            <a:r>
              <a:rPr lang="en-US" sz="3000" b="1" i="0" dirty="0">
                <a:solidFill>
                  <a:schemeClr val="bg2">
                    <a:lumMod val="50000"/>
                  </a:schemeClr>
                </a:solidFill>
                <a:effectLst/>
                <a:latin typeface="Modern No. 20" panose="02070704070505020303" pitchFamily="18" charset="0"/>
                <a:cs typeface="Calibri" panose="020F0502020204030204" pitchFamily="34" charset="0"/>
              </a:rPr>
              <a:t>Mayur</a:t>
            </a:r>
            <a:endParaRPr lang="en-US" sz="3000" b="1" dirty="0">
              <a:solidFill>
                <a:schemeClr val="bg2">
                  <a:lumMod val="50000"/>
                </a:schemeClr>
              </a:solidFill>
              <a:latin typeface="Modern No. 20" panose="020707040705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Modern No. 20" panose="02070704070505020303" pitchFamily="18" charset="0"/>
                <a:cs typeface="Calibri" panose="020F0502020204030204" pitchFamily="34" charset="0"/>
              </a:rPr>
              <a:t>Sahithya</a:t>
            </a:r>
          </a:p>
          <a:p>
            <a:pPr algn="just"/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Modern No. 20" panose="02070704070505020303" pitchFamily="18" charset="0"/>
                <a:cs typeface="Calibri" panose="020F0502020204030204" pitchFamily="34" charset="0"/>
              </a:rPr>
              <a:t>Azma</a:t>
            </a:r>
          </a:p>
        </p:txBody>
      </p:sp>
    </p:spTree>
    <p:extLst>
      <p:ext uri="{BB962C8B-B14F-4D97-AF65-F5344CB8AC3E}">
        <p14:creationId xmlns:p14="http://schemas.microsoft.com/office/powerpoint/2010/main" val="7279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71" y="-65671"/>
            <a:ext cx="4922937" cy="1320800"/>
          </a:xfrm>
        </p:spPr>
        <p:txBody>
          <a:bodyPr anchor="ctr">
            <a:normAutofit fontScale="90000"/>
          </a:bodyPr>
          <a:lstStyle/>
          <a:p>
            <a:pPr marL="457200" lvl="2" algn="ctr">
              <a:lnSpc>
                <a:spcPct val="200000"/>
              </a:lnSpc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Object Wise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C90D57-552B-48D1-A79D-49D71DC73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"/>
          <a:stretch/>
        </p:blipFill>
        <p:spPr bwMode="auto">
          <a:xfrm>
            <a:off x="394336" y="1039318"/>
            <a:ext cx="4922938" cy="28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DE7460E-773E-44E9-B703-4155F8473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" b="5804"/>
          <a:stretch/>
        </p:blipFill>
        <p:spPr bwMode="auto">
          <a:xfrm>
            <a:off x="374023" y="4011537"/>
            <a:ext cx="4989086" cy="27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8395A84A-81A8-4B27-8EE7-4B32F9338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"/>
          <a:stretch/>
        </p:blipFill>
        <p:spPr bwMode="auto">
          <a:xfrm>
            <a:off x="5600266" y="0"/>
            <a:ext cx="6030496" cy="34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8890C262-EE68-4F89-8CF3-57BA34919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9" b="3131"/>
          <a:stretch/>
        </p:blipFill>
        <p:spPr bwMode="auto">
          <a:xfrm>
            <a:off x="5600266" y="3565133"/>
            <a:ext cx="6030496" cy="31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5" y="277600"/>
            <a:ext cx="3860367" cy="657547"/>
          </a:xfrm>
        </p:spPr>
        <p:txBody>
          <a:bodyPr anchor="ctr">
            <a:noAutofit/>
          </a:bodyPr>
          <a:lstStyle/>
          <a:p>
            <a:pPr marL="457200" lvl="2" algn="ctr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Amasis MT Pro" panose="02040504050005020304" pitchFamily="18" charset="0"/>
                <a:cs typeface="Calibri" panose="020F0502020204030204" pitchFamily="34" charset="0"/>
              </a:rPr>
              <a:t>Download Scripts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F652A-1F41-4998-AFD8-0A246ED8B117}"/>
              </a:ext>
            </a:extLst>
          </p:cNvPr>
          <p:cNvSpPr txBox="1"/>
          <p:nvPr/>
        </p:nvSpPr>
        <p:spPr>
          <a:xfrm>
            <a:off x="6912028" y="514669"/>
            <a:ext cx="3539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masis MT Pro" panose="02040504050005020304" pitchFamily="18" charset="0"/>
                <a:cs typeface="Calibri" panose="020F0502020204030204" pitchFamily="34" charset="0"/>
              </a:rPr>
              <a:t>Deployment</a:t>
            </a:r>
            <a:endParaRPr lang="en-US" sz="2800" dirty="0"/>
          </a:p>
        </p:txBody>
      </p: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050C2655-B6BA-4AD3-B28E-DDF3080AD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1072" r="3027" b="1072"/>
          <a:stretch/>
        </p:blipFill>
        <p:spPr bwMode="auto">
          <a:xfrm>
            <a:off x="677328" y="1135728"/>
            <a:ext cx="5036924" cy="5544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DB4041B0-CE05-44DF-A713-A9A436BFD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1379" r="1832"/>
          <a:stretch/>
        </p:blipFill>
        <p:spPr bwMode="auto">
          <a:xfrm>
            <a:off x="6303701" y="1135728"/>
            <a:ext cx="4942368" cy="553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37" y="811623"/>
            <a:ext cx="5675576" cy="445251"/>
          </a:xfrm>
        </p:spPr>
        <p:txBody>
          <a:bodyPr anchor="ctr">
            <a:noAutofit/>
          </a:bodyPr>
          <a:lstStyle/>
          <a:p>
            <a:pPr marL="457200" lvl="2" algn="ctr">
              <a:lnSpc>
                <a:spcPct val="20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masis MT Pro" panose="02040504050005020304" pitchFamily="18" charset="0"/>
                <a:cs typeface="Calibri" panose="020F0502020204030204" pitchFamily="34" charset="0"/>
              </a:rPr>
              <a:t>   </a:t>
            </a:r>
            <a:r>
              <a:rPr lang="en-US" sz="2800" b="1" dirty="0">
                <a:solidFill>
                  <a:schemeClr val="tx1"/>
                </a:solidFill>
                <a:latin typeface="Amasis MT Pro" panose="02040504050005020304" pitchFamily="18" charset="0"/>
                <a:cs typeface="Calibri" panose="020F0502020204030204" pitchFamily="34" charset="0"/>
              </a:rPr>
              <a:t>Object Wise Report</a:t>
            </a:r>
            <a:br>
              <a:rPr lang="en-US" sz="2800" dirty="0"/>
            </a:b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masis MT Pro" panose="02040504050005020304" pitchFamily="18" charset="0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90"/>
            <a:ext cx="4640906" cy="1268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9619FB6-DBFE-49A8-AF59-E0EA42BE6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9" t="1677" r="9444"/>
          <a:stretch/>
        </p:blipFill>
        <p:spPr bwMode="auto">
          <a:xfrm>
            <a:off x="5936692" y="1097591"/>
            <a:ext cx="4939449" cy="526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58EF6-69B2-43E3-BECF-E8DAD638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4" y="1097591"/>
            <a:ext cx="4329539" cy="542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17FBE-2680-41D6-879F-D86C81804F7F}"/>
              </a:ext>
            </a:extLst>
          </p:cNvPr>
          <p:cNvSpPr txBox="1"/>
          <p:nvPr/>
        </p:nvSpPr>
        <p:spPr>
          <a:xfrm>
            <a:off x="973476" y="442291"/>
            <a:ext cx="307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masis MT Pro" panose="02040504050005020304" pitchFamily="18" charset="0"/>
                <a:cs typeface="Calibri" panose="020F0502020204030204" pitchFamily="34" charset="0"/>
              </a:rPr>
              <a:t>Grant Access</a:t>
            </a:r>
            <a:endParaRPr lang="en-US" sz="28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F48A0B2E-B9F7-466C-930F-21CFE57B71DB}"/>
              </a:ext>
            </a:extLst>
          </p:cNvPr>
          <p:cNvSpPr txBox="1"/>
          <p:nvPr/>
        </p:nvSpPr>
        <p:spPr>
          <a:xfrm>
            <a:off x="1813428" y="1964993"/>
            <a:ext cx="10077290" cy="490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generate Required objects in Snowflake that are accessible to user, we have built an application using Streamlit.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can see overall Report to analyze data present in Snowflake.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Object-level report analysis is available for a defined time period.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Streamlit App, user can create different objects without any prior knowledge on SQL queries.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User can easily deploy the objects from one environment to another without using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   any SQL queries.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Additionally, this application is simple to use and can be shared by all Users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13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B5524-1CF5-44D0-B98D-C661C8964D72}"/>
              </a:ext>
            </a:extLst>
          </p:cNvPr>
          <p:cNvSpPr txBox="1"/>
          <p:nvPr/>
        </p:nvSpPr>
        <p:spPr>
          <a:xfrm>
            <a:off x="3300248" y="903890"/>
            <a:ext cx="53812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Value Articulation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4D9E1C-F08F-47EE-AAD5-85F1701B5C78}"/>
              </a:ext>
            </a:extLst>
          </p:cNvPr>
          <p:cNvSpPr txBox="1"/>
          <p:nvPr/>
        </p:nvSpPr>
        <p:spPr>
          <a:xfrm>
            <a:off x="2388160" y="2335765"/>
            <a:ext cx="68072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863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tint val="90000"/>
                <a:satMod val="92000"/>
                <a:lumMod val="12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ADE4-B74C-4DDA-BAB3-D3A003D3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 marL="457200" lvl="2"/>
            <a:r>
              <a:rPr lang="en-US" sz="4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Use case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3BE8-C34B-4246-B597-62032524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578" y="2123325"/>
            <a:ext cx="8131550" cy="37776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reating snowflake objects such as Database/ schema/ warehouse/ role/ user/ table using Streamlit App by taking User inputs.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Creating 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 and Object wise Report to analyze utilization of different objects in snowflake.</a:t>
            </a:r>
          </a:p>
          <a:p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Scripts for the selected objects.</a:t>
            </a:r>
          </a:p>
          <a:p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Deployment from one environment to another.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Granting the Permission for selected Object.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can view role level hierarchy.</a:t>
            </a:r>
          </a:p>
          <a:p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ADE4-B74C-4DDA-BAB3-D3A003D3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marL="457200" lvl="2"/>
            <a:r>
              <a:rPr lang="en-US" sz="4000" b="1" dirty="0">
                <a:latin typeface="Arial Black" panose="020B0A04020102020204" pitchFamily="34" charset="0"/>
                <a:cs typeface="Calibri" panose="020F0502020204030204" pitchFamily="34" charset="0"/>
              </a:rPr>
              <a:t>Solution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9ADE50-DE30-3BE9-AFB3-9F6A925E9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6251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5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7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 descr="User outline">
            <a:extLst>
              <a:ext uri="{FF2B5EF4-FFF2-40B4-BE49-F238E27FC236}">
                <a16:creationId xmlns:a16="http://schemas.microsoft.com/office/drawing/2014/main" id="{04B7BF1A-E9E8-4F19-8AA6-E7EF7B735BF2}"/>
              </a:ext>
            </a:extLst>
          </p:cNvPr>
          <p:cNvGrpSpPr/>
          <p:nvPr/>
        </p:nvGrpSpPr>
        <p:grpSpPr>
          <a:xfrm>
            <a:off x="199301" y="2468149"/>
            <a:ext cx="885908" cy="960851"/>
            <a:chOff x="695218" y="2647950"/>
            <a:chExt cx="609600" cy="647700"/>
          </a:xfrm>
          <a:solidFill>
            <a:srgbClr val="00000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76FF15-3A19-4939-8D60-8FE3200D44DB}"/>
                </a:ext>
              </a:extLst>
            </p:cNvPr>
            <p:cNvSpPr/>
            <p:nvPr/>
          </p:nvSpPr>
          <p:spPr>
            <a:xfrm>
              <a:off x="847618" y="2647950"/>
              <a:ext cx="304800" cy="304800"/>
            </a:xfrm>
            <a:custGeom>
              <a:avLst/>
              <a:gdLst>
                <a:gd name="connsiteX0" fmla="*/ 152400 w 304800"/>
                <a:gd name="connsiteY0" fmla="*/ 19050 h 304800"/>
                <a:gd name="connsiteX1" fmla="*/ 285750 w 304800"/>
                <a:gd name="connsiteY1" fmla="*/ 152400 h 304800"/>
                <a:gd name="connsiteX2" fmla="*/ 152400 w 304800"/>
                <a:gd name="connsiteY2" fmla="*/ 285750 h 304800"/>
                <a:gd name="connsiteX3" fmla="*/ 19050 w 304800"/>
                <a:gd name="connsiteY3" fmla="*/ 152400 h 304800"/>
                <a:gd name="connsiteX4" fmla="*/ 152400 w 304800"/>
                <a:gd name="connsiteY4" fmla="*/ 19050 h 304800"/>
                <a:gd name="connsiteX5" fmla="*/ 152400 w 304800"/>
                <a:gd name="connsiteY5" fmla="*/ 0 h 304800"/>
                <a:gd name="connsiteX6" fmla="*/ 0 w 304800"/>
                <a:gd name="connsiteY6" fmla="*/ 152400 h 304800"/>
                <a:gd name="connsiteX7" fmla="*/ 152400 w 304800"/>
                <a:gd name="connsiteY7" fmla="*/ 304800 h 304800"/>
                <a:gd name="connsiteX8" fmla="*/ 304800 w 304800"/>
                <a:gd name="connsiteY8" fmla="*/ 152400 h 304800"/>
                <a:gd name="connsiteX9" fmla="*/ 152400 w 304800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304800">
                  <a:moveTo>
                    <a:pt x="152400" y="19050"/>
                  </a:moveTo>
                  <a:cubicBezTo>
                    <a:pt x="226047" y="19050"/>
                    <a:pt x="285750" y="78753"/>
                    <a:pt x="285750" y="152400"/>
                  </a:cubicBezTo>
                  <a:cubicBezTo>
                    <a:pt x="285750" y="226047"/>
                    <a:pt x="226047" y="285750"/>
                    <a:pt x="152400" y="285750"/>
                  </a:cubicBezTo>
                  <a:cubicBezTo>
                    <a:pt x="78753" y="285750"/>
                    <a:pt x="19050" y="226047"/>
                    <a:pt x="19050" y="152400"/>
                  </a:cubicBezTo>
                  <a:cubicBezTo>
                    <a:pt x="19123" y="78783"/>
                    <a:pt x="78783" y="19123"/>
                    <a:pt x="152400" y="19050"/>
                  </a:cubicBezTo>
                  <a:moveTo>
                    <a:pt x="152400" y="0"/>
                  </a:moveTo>
                  <a:cubicBezTo>
                    <a:pt x="68231" y="0"/>
                    <a:pt x="0" y="68231"/>
                    <a:pt x="0" y="152400"/>
                  </a:cubicBezTo>
                  <a:cubicBezTo>
                    <a:pt x="0" y="236569"/>
                    <a:pt x="68231" y="304800"/>
                    <a:pt x="152400" y="304800"/>
                  </a:cubicBezTo>
                  <a:cubicBezTo>
                    <a:pt x="236569" y="304800"/>
                    <a:pt x="304800" y="236569"/>
                    <a:pt x="304800" y="152400"/>
                  </a:cubicBezTo>
                  <a:cubicBezTo>
                    <a:pt x="304800" y="68231"/>
                    <a:pt x="236569" y="0"/>
                    <a:pt x="152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C653D9-6653-40D7-B53B-2CD74341E77C}"/>
                </a:ext>
              </a:extLst>
            </p:cNvPr>
            <p:cNvSpPr/>
            <p:nvPr/>
          </p:nvSpPr>
          <p:spPr>
            <a:xfrm>
              <a:off x="695218" y="2948683"/>
              <a:ext cx="609600" cy="346967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590550 w 609600"/>
                <a:gd name="connsiteY1" fmla="*/ 304800 h 304800"/>
                <a:gd name="connsiteX2" fmla="*/ 590550 w 609600"/>
                <a:gd name="connsiteY2" fmla="*/ 157163 h 304800"/>
                <a:gd name="connsiteX3" fmla="*/ 564594 w 609600"/>
                <a:gd name="connsiteY3" fmla="*/ 105547 h 304800"/>
                <a:gd name="connsiteX4" fmla="*/ 423986 w 609600"/>
                <a:gd name="connsiteY4" fmla="*/ 37148 h 304800"/>
                <a:gd name="connsiteX5" fmla="*/ 304800 w 609600"/>
                <a:gd name="connsiteY5" fmla="*/ 19050 h 304800"/>
                <a:gd name="connsiteX6" fmla="*/ 185509 w 609600"/>
                <a:gd name="connsiteY6" fmla="*/ 37148 h 304800"/>
                <a:gd name="connsiteX7" fmla="*/ 44653 w 609600"/>
                <a:gd name="connsiteY7" fmla="*/ 105727 h 304800"/>
                <a:gd name="connsiteX8" fmla="*/ 19050 w 609600"/>
                <a:gd name="connsiteY8" fmla="*/ 157163 h 304800"/>
                <a:gd name="connsiteX9" fmla="*/ 19050 w 609600"/>
                <a:gd name="connsiteY9" fmla="*/ 304800 h 304800"/>
                <a:gd name="connsiteX10" fmla="*/ 0 w 609600"/>
                <a:gd name="connsiteY10" fmla="*/ 304800 h 304800"/>
                <a:gd name="connsiteX11" fmla="*/ 0 w 609600"/>
                <a:gd name="connsiteY11" fmla="*/ 157163 h 304800"/>
                <a:gd name="connsiteX12" fmla="*/ 33109 w 609600"/>
                <a:gd name="connsiteY12" fmla="*/ 90668 h 304800"/>
                <a:gd name="connsiteX13" fmla="*/ 180375 w 609600"/>
                <a:gd name="connsiteY13" fmla="*/ 18831 h 304800"/>
                <a:gd name="connsiteX14" fmla="*/ 304800 w 609600"/>
                <a:gd name="connsiteY14" fmla="*/ 0 h 304800"/>
                <a:gd name="connsiteX15" fmla="*/ 429339 w 609600"/>
                <a:gd name="connsiteY15" fmla="*/ 18850 h 304800"/>
                <a:gd name="connsiteX16" fmla="*/ 576577 w 609600"/>
                <a:gd name="connsiteY16" fmla="*/ 90726 h 304800"/>
                <a:gd name="connsiteX17" fmla="*/ 609600 w 609600"/>
                <a:gd name="connsiteY17" fmla="*/ 15716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590550" y="304800"/>
                  </a:lnTo>
                  <a:lnTo>
                    <a:pt x="590550" y="157163"/>
                  </a:lnTo>
                  <a:cubicBezTo>
                    <a:pt x="590097" y="136930"/>
                    <a:pt x="580565" y="117976"/>
                    <a:pt x="564594" y="105547"/>
                  </a:cubicBezTo>
                  <a:cubicBezTo>
                    <a:pt x="522821" y="73493"/>
                    <a:pt x="474991" y="50226"/>
                    <a:pt x="423986" y="37148"/>
                  </a:cubicBezTo>
                  <a:cubicBezTo>
                    <a:pt x="385369" y="25264"/>
                    <a:pt x="345204" y="19165"/>
                    <a:pt x="304800" y="19050"/>
                  </a:cubicBezTo>
                  <a:cubicBezTo>
                    <a:pt x="264408" y="19751"/>
                    <a:pt x="224291" y="25838"/>
                    <a:pt x="185509" y="37148"/>
                  </a:cubicBezTo>
                  <a:cubicBezTo>
                    <a:pt x="135037" y="51930"/>
                    <a:pt x="87419" y="75115"/>
                    <a:pt x="44653" y="105727"/>
                  </a:cubicBezTo>
                  <a:cubicBezTo>
                    <a:pt x="28844" y="118171"/>
                    <a:pt x="19447" y="137048"/>
                    <a:pt x="19050" y="157163"/>
                  </a:cubicBezTo>
                  <a:lnTo>
                    <a:pt x="19050" y="304800"/>
                  </a:lnTo>
                  <a:lnTo>
                    <a:pt x="0" y="304800"/>
                  </a:lnTo>
                  <a:lnTo>
                    <a:pt x="0" y="157163"/>
                  </a:lnTo>
                  <a:cubicBezTo>
                    <a:pt x="472" y="131146"/>
                    <a:pt x="12633" y="106725"/>
                    <a:pt x="33109" y="90668"/>
                  </a:cubicBezTo>
                  <a:cubicBezTo>
                    <a:pt x="77795" y="58590"/>
                    <a:pt x="127586" y="34301"/>
                    <a:pt x="180375" y="18831"/>
                  </a:cubicBezTo>
                  <a:cubicBezTo>
                    <a:pt x="220827" y="7045"/>
                    <a:pt x="262672" y="712"/>
                    <a:pt x="304800" y="0"/>
                  </a:cubicBezTo>
                  <a:cubicBezTo>
                    <a:pt x="347016" y="104"/>
                    <a:pt x="388984" y="6456"/>
                    <a:pt x="429339" y="18850"/>
                  </a:cubicBezTo>
                  <a:cubicBezTo>
                    <a:pt x="482770" y="32617"/>
                    <a:pt x="532856" y="57067"/>
                    <a:pt x="576577" y="90726"/>
                  </a:cubicBezTo>
                  <a:cubicBezTo>
                    <a:pt x="597012" y="106781"/>
                    <a:pt x="609139" y="131178"/>
                    <a:pt x="609600" y="1571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DE2EF6A-0750-4F7E-8FFB-6DD79A852F1E}"/>
              </a:ext>
            </a:extLst>
          </p:cNvPr>
          <p:cNvSpPr txBox="1"/>
          <p:nvPr/>
        </p:nvSpPr>
        <p:spPr>
          <a:xfrm>
            <a:off x="1548969" y="2565014"/>
            <a:ext cx="62389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       🖥️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FABB7-B412-4D12-883D-543EA7A36770}"/>
              </a:ext>
            </a:extLst>
          </p:cNvPr>
          <p:cNvCxnSpPr>
            <a:cxnSpLocks/>
          </p:cNvCxnSpPr>
          <p:nvPr/>
        </p:nvCxnSpPr>
        <p:spPr>
          <a:xfrm>
            <a:off x="1192053" y="3119012"/>
            <a:ext cx="474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6C406-8F35-419E-839F-67BAB5728CD8}"/>
              </a:ext>
            </a:extLst>
          </p:cNvPr>
          <p:cNvCxnSpPr>
            <a:cxnSpLocks/>
          </p:cNvCxnSpPr>
          <p:nvPr/>
        </p:nvCxnSpPr>
        <p:spPr>
          <a:xfrm>
            <a:off x="2804305" y="3085880"/>
            <a:ext cx="451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936B622-2B40-401B-9EE3-FE73ACDE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81" y="2455518"/>
            <a:ext cx="1681089" cy="13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B6246-9E46-4099-8A65-DE023C98B9DE}"/>
              </a:ext>
            </a:extLst>
          </p:cNvPr>
          <p:cNvCxnSpPr>
            <a:cxnSpLocks/>
          </p:cNvCxnSpPr>
          <p:nvPr/>
        </p:nvCxnSpPr>
        <p:spPr>
          <a:xfrm>
            <a:off x="6382514" y="3158829"/>
            <a:ext cx="577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6AD2A-F986-4C14-9FDA-2C6E82CD0E43}"/>
              </a:ext>
            </a:extLst>
          </p:cNvPr>
          <p:cNvSpPr txBox="1"/>
          <p:nvPr/>
        </p:nvSpPr>
        <p:spPr>
          <a:xfrm>
            <a:off x="2892745" y="3764046"/>
            <a:ext cx="2595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login Config file / </a:t>
            </a:r>
          </a:p>
          <a:p>
            <a:r>
              <a:rPr lang="en-US" sz="1600" dirty="0"/>
              <a:t>enter credentials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1791E-7331-4433-AAD3-D6702EC2B36F}"/>
              </a:ext>
            </a:extLst>
          </p:cNvPr>
          <p:cNvSpPr txBox="1"/>
          <p:nvPr/>
        </p:nvSpPr>
        <p:spPr>
          <a:xfrm>
            <a:off x="446031" y="3812617"/>
            <a:ext cx="870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19F62CF-7BFF-4E63-B733-94161BDD355A}"/>
              </a:ext>
            </a:extLst>
          </p:cNvPr>
          <p:cNvGraphicFramePr/>
          <p:nvPr/>
        </p:nvGraphicFramePr>
        <p:xfrm>
          <a:off x="5831688" y="5425560"/>
          <a:ext cx="3183659" cy="30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89F250E-DD0B-485B-A23B-7BA46E1BB440}"/>
              </a:ext>
            </a:extLst>
          </p:cNvPr>
          <p:cNvSpPr/>
          <p:nvPr/>
        </p:nvSpPr>
        <p:spPr>
          <a:xfrm>
            <a:off x="7042678" y="1099335"/>
            <a:ext cx="4767985" cy="4556317"/>
          </a:xfrm>
          <a:prstGeom prst="rect">
            <a:avLst/>
          </a:prstGeom>
          <a:solidFill>
            <a:schemeClr val="lt1">
              <a:alpha val="0"/>
            </a:schemeClr>
          </a:solidFill>
          <a:ln w="444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F5DF2883-6478-485B-A0D9-31E5FE33A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608811"/>
              </p:ext>
            </p:extLst>
          </p:nvPr>
        </p:nvGraphicFramePr>
        <p:xfrm>
          <a:off x="7322595" y="2204484"/>
          <a:ext cx="4257000" cy="30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AD2950D-B772-4E37-B49A-F8FBDFE9AF04}"/>
              </a:ext>
            </a:extLst>
          </p:cNvPr>
          <p:cNvSpPr txBox="1"/>
          <p:nvPr/>
        </p:nvSpPr>
        <p:spPr>
          <a:xfrm>
            <a:off x="7216790" y="1332863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Activities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8A6DCB-983F-44FA-8344-EAE73E75B5D7}"/>
              </a:ext>
            </a:extLst>
          </p:cNvPr>
          <p:cNvSpPr txBox="1"/>
          <p:nvPr/>
        </p:nvSpPr>
        <p:spPr>
          <a:xfrm>
            <a:off x="5154034" y="3873541"/>
            <a:ext cx="1657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Snowflake </a:t>
            </a:r>
          </a:p>
          <a:p>
            <a:r>
              <a:rPr lang="en-US" sz="1600" dirty="0"/>
              <a:t>Connection </a:t>
            </a:r>
          </a:p>
        </p:txBody>
      </p:sp>
      <p:pic>
        <p:nvPicPr>
          <p:cNvPr id="2" name="Picture 2" descr="Image result for Streamlit">
            <a:extLst>
              <a:ext uri="{FF2B5EF4-FFF2-40B4-BE49-F238E27FC236}">
                <a16:creationId xmlns:a16="http://schemas.microsoft.com/office/drawing/2014/main" id="{E5B0F346-0D40-48EF-A648-5C9A9833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36" y="2642201"/>
            <a:ext cx="1070113" cy="9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EBDD02-2638-4743-A1C0-568713D2CA47}"/>
              </a:ext>
            </a:extLst>
          </p:cNvPr>
          <p:cNvCxnSpPr>
            <a:cxnSpLocks/>
          </p:cNvCxnSpPr>
          <p:nvPr/>
        </p:nvCxnSpPr>
        <p:spPr>
          <a:xfrm>
            <a:off x="4418026" y="3085880"/>
            <a:ext cx="451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10BBCA-8051-4254-8EEF-04E88D0D041A}"/>
              </a:ext>
            </a:extLst>
          </p:cNvPr>
          <p:cNvSpPr txBox="1"/>
          <p:nvPr/>
        </p:nvSpPr>
        <p:spPr>
          <a:xfrm>
            <a:off x="1581196" y="3857676"/>
            <a:ext cx="1223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Streamlit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676FF-75D7-48D0-9180-4D748CD81D38}"/>
              </a:ext>
            </a:extLst>
          </p:cNvPr>
          <p:cNvSpPr txBox="1"/>
          <p:nvPr/>
        </p:nvSpPr>
        <p:spPr>
          <a:xfrm>
            <a:off x="358635" y="237367"/>
            <a:ext cx="6621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Architecture Diagram: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0E05D46-5DD8-4161-BFA7-CD27BC48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574"/>
            <a:ext cx="4477406" cy="1004626"/>
          </a:xfrm>
          <a:noFill/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tx2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Flow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BFFDE-B4C9-47A8-9F54-977BBB8537B4}"/>
              </a:ext>
            </a:extLst>
          </p:cNvPr>
          <p:cNvSpPr/>
          <p:nvPr/>
        </p:nvSpPr>
        <p:spPr>
          <a:xfrm>
            <a:off x="138001" y="2364253"/>
            <a:ext cx="1519416" cy="14269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Login with User Credentials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48CAA7-2CA5-45EB-B76F-E5B9FC9916F7}"/>
              </a:ext>
            </a:extLst>
          </p:cNvPr>
          <p:cNvCxnSpPr>
            <a:cxnSpLocks/>
          </p:cNvCxnSpPr>
          <p:nvPr/>
        </p:nvCxnSpPr>
        <p:spPr>
          <a:xfrm>
            <a:off x="1692906" y="3077719"/>
            <a:ext cx="545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D53405B-670F-4235-A044-C0D1F92DB5DA}"/>
              </a:ext>
            </a:extLst>
          </p:cNvPr>
          <p:cNvSpPr/>
          <p:nvPr/>
        </p:nvSpPr>
        <p:spPr>
          <a:xfrm>
            <a:off x="2304278" y="2364253"/>
            <a:ext cx="1519417" cy="14269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Choose the option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5202B4-57CD-4FE7-8BB1-D21B5AD1B284}"/>
              </a:ext>
            </a:extLst>
          </p:cNvPr>
          <p:cNvSpPr/>
          <p:nvPr/>
        </p:nvSpPr>
        <p:spPr>
          <a:xfrm>
            <a:off x="5333405" y="612509"/>
            <a:ext cx="2970197" cy="73030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Creating the Objects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80A4B-0482-4C8D-ABE5-11441D7C6C10}"/>
              </a:ext>
            </a:extLst>
          </p:cNvPr>
          <p:cNvSpPr/>
          <p:nvPr/>
        </p:nvSpPr>
        <p:spPr>
          <a:xfrm>
            <a:off x="5364522" y="1506877"/>
            <a:ext cx="2907964" cy="73030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Analyzing the Report object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0D14A5-C247-45EF-A56D-1A00649DCEA0}"/>
              </a:ext>
            </a:extLst>
          </p:cNvPr>
          <p:cNvSpPr/>
          <p:nvPr/>
        </p:nvSpPr>
        <p:spPr>
          <a:xfrm>
            <a:off x="5336012" y="2401245"/>
            <a:ext cx="2970197" cy="7409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Grant Permissions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5E29E47-CCD9-426C-A5D2-0085873E2C26}"/>
              </a:ext>
            </a:extLst>
          </p:cNvPr>
          <p:cNvSpPr/>
          <p:nvPr/>
        </p:nvSpPr>
        <p:spPr>
          <a:xfrm>
            <a:off x="9335794" y="3413423"/>
            <a:ext cx="2880942" cy="2233264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Summary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Credits burned by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Most costly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Top 10 longest run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Credit Per Hour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Storage over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3586C-D294-4B91-9B3E-1DA36E6D8DE5}"/>
              </a:ext>
            </a:extLst>
          </p:cNvPr>
          <p:cNvSpPr/>
          <p:nvPr/>
        </p:nvSpPr>
        <p:spPr>
          <a:xfrm>
            <a:off x="5333407" y="3306220"/>
            <a:ext cx="2970197" cy="7409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Download Scripts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078B98-0CC2-417B-96A2-C99B2E87DA29}"/>
              </a:ext>
            </a:extLst>
          </p:cNvPr>
          <p:cNvSpPr/>
          <p:nvPr/>
        </p:nvSpPr>
        <p:spPr>
          <a:xfrm>
            <a:off x="5364522" y="5351123"/>
            <a:ext cx="2966700" cy="8177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Deployment from one Environment to another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EFCA5E-2408-4BC4-9B21-5DC520B8BFF9}"/>
              </a:ext>
            </a:extLst>
          </p:cNvPr>
          <p:cNvSpPr/>
          <p:nvPr/>
        </p:nvSpPr>
        <p:spPr>
          <a:xfrm>
            <a:off x="5344548" y="4299598"/>
            <a:ext cx="2970197" cy="7409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Overall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BEAE3-7ADE-4E66-89EF-2E0469B30616}"/>
              </a:ext>
            </a:extLst>
          </p:cNvPr>
          <p:cNvSpPr/>
          <p:nvPr/>
        </p:nvSpPr>
        <p:spPr>
          <a:xfrm>
            <a:off x="5138682" y="413998"/>
            <a:ext cx="3359649" cy="37392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505A0212-FF18-468E-B586-50B94299B8D9}"/>
              </a:ext>
            </a:extLst>
          </p:cNvPr>
          <p:cNvSpPr/>
          <p:nvPr/>
        </p:nvSpPr>
        <p:spPr>
          <a:xfrm>
            <a:off x="9379049" y="603187"/>
            <a:ext cx="2383605" cy="2402584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80000">
                <a:schemeClr val="accent2">
                  <a:lumMod val="45000"/>
                  <a:lumOff val="55000"/>
                </a:schemeClr>
              </a:gs>
              <a:gs pos="97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Role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Warehouse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Schema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  <a:cs typeface="Calibri" panose="020F0502020204030204" pitchFamily="34" charset="0"/>
              </a:rPr>
              <a:t>Table…</a:t>
            </a:r>
            <a:r>
              <a:rPr lang="en-US" dirty="0" err="1">
                <a:latin typeface="Abadi" panose="020B0604020104020204" pitchFamily="34" charset="0"/>
                <a:cs typeface="Calibri" panose="020F0502020204030204" pitchFamily="34" charset="0"/>
              </a:rPr>
              <a:t>etc</a:t>
            </a:r>
            <a:endParaRPr lang="en-US" dirty="0">
              <a:latin typeface="Abadi" panose="020B06040201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1B7878-A6EA-40CA-A318-5ABCBB83F80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823695" y="2364253"/>
            <a:ext cx="1144844" cy="713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3F116C-4F15-42B9-BDD5-DAC657BDF455}"/>
              </a:ext>
            </a:extLst>
          </p:cNvPr>
          <p:cNvCxnSpPr>
            <a:cxnSpLocks/>
          </p:cNvCxnSpPr>
          <p:nvPr/>
        </p:nvCxnSpPr>
        <p:spPr>
          <a:xfrm>
            <a:off x="3846870" y="3094900"/>
            <a:ext cx="1316392" cy="1256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1B5DC1-B2AE-4CA6-AB1A-F3B6228E797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23695" y="3077720"/>
            <a:ext cx="1339567" cy="2366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BD8E3D-383F-4832-9485-8E6EE11E022C}"/>
              </a:ext>
            </a:extLst>
          </p:cNvPr>
          <p:cNvCxnSpPr>
            <a:cxnSpLocks/>
          </p:cNvCxnSpPr>
          <p:nvPr/>
        </p:nvCxnSpPr>
        <p:spPr>
          <a:xfrm>
            <a:off x="8566322" y="1872030"/>
            <a:ext cx="744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9B84B8-1235-4DF5-866D-01E00F220474}"/>
              </a:ext>
            </a:extLst>
          </p:cNvPr>
          <p:cNvCxnSpPr>
            <a:cxnSpLocks/>
          </p:cNvCxnSpPr>
          <p:nvPr/>
        </p:nvCxnSpPr>
        <p:spPr>
          <a:xfrm>
            <a:off x="8393195" y="4531722"/>
            <a:ext cx="7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ADE4-B74C-4DDA-BAB3-D3A003D3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89" y="846928"/>
            <a:ext cx="9905998" cy="1013403"/>
          </a:xfrm>
        </p:spPr>
        <p:txBody>
          <a:bodyPr>
            <a:normAutofit/>
          </a:bodyPr>
          <a:lstStyle/>
          <a:p>
            <a:pPr marL="457200" lvl="2">
              <a:lnSpc>
                <a:spcPts val="2400"/>
              </a:lnSpc>
            </a:pPr>
            <a:r>
              <a:rPr lang="en-US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3BE8-C34B-4246-B597-62032524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6" y="1353629"/>
            <a:ext cx="11696324" cy="516827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Snowflake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as a data source for this User Case.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execute queries in snowflake by taking inputs from User Interface.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Python Libraries :</a:t>
            </a:r>
          </a:p>
          <a:p>
            <a:pPr lvl="2" algn="just"/>
            <a:r>
              <a:rPr lang="en-US" sz="20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streamlit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app framework in Python used to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web apps  in a short time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snowflake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the application to submit SQL to execute inside Snowflake.</a:t>
            </a:r>
          </a:p>
          <a:p>
            <a:pPr lvl="2"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go through reading, analyzing, manipulating, and finally storing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n-US" sz="2000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altair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Python library designed for statistical visualization.</a:t>
            </a:r>
          </a:p>
          <a:p>
            <a:pPr lvl="2" algn="just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that can be used for data visualization &amp; understanding data simply and easily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sz="2000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streamlit_echarts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library typically used in User Interface, Chart applications. </a:t>
            </a:r>
          </a:p>
          <a:p>
            <a:pPr lvl="2" algn="just"/>
            <a:r>
              <a:rPr lang="en-US" sz="18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Htbuilder 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lets you build HTML strings using a purely functional syntax in 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457" y="100972"/>
            <a:ext cx="3176504" cy="778589"/>
          </a:xfrm>
        </p:spPr>
        <p:txBody>
          <a:bodyPr anchor="b">
            <a:normAutofit/>
          </a:bodyPr>
          <a:lstStyle/>
          <a:p>
            <a:pPr marL="457200" lvl="2"/>
            <a:r>
              <a:rPr lang="en-US" sz="3000" b="1" dirty="0">
                <a:latin typeface="Bodoni MT Black" panose="02070A03080606020203" pitchFamily="18" charset="0"/>
                <a:cs typeface="Calibri" panose="020F0502020204030204" pitchFamily="34" charset="0"/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558D-328E-4F88-B98A-22A87748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35" y="1262743"/>
            <a:ext cx="5446033" cy="5246914"/>
          </a:xfrm>
          <a:prstGeom prst="rect">
            <a:avLst/>
          </a:prstGeom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6B7FB-FEAF-4A01-B0B9-B4439AE3B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0" t="1885" r="3652" b="1597"/>
          <a:stretch/>
        </p:blipFill>
        <p:spPr>
          <a:xfrm>
            <a:off x="7489861" y="1190824"/>
            <a:ext cx="4352084" cy="5272264"/>
          </a:xfrm>
          <a:prstGeom prst="rect">
            <a:avLst/>
          </a:prstGeom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73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1" y="15223"/>
            <a:ext cx="5369131" cy="1320800"/>
          </a:xfrm>
        </p:spPr>
        <p:txBody>
          <a:bodyPr anchor="ctr">
            <a:normAutofit/>
          </a:bodyPr>
          <a:lstStyle/>
          <a:p>
            <a:pPr marL="457200" lvl="2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7F250-62BF-4996-8BF3-AFBAED9D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3" y="1428107"/>
            <a:ext cx="3762873" cy="461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5FA1F-0A59-4B60-A4C6-68646AED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88" y="1428108"/>
            <a:ext cx="3714034" cy="4613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18965-9DC9-4F12-A47B-6822E2F6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948" y="1428107"/>
            <a:ext cx="3645087" cy="46132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7322E-F3CD-4589-AEBE-288EE50E163C}"/>
              </a:ext>
            </a:extLst>
          </p:cNvPr>
          <p:cNvCxnSpPr>
            <a:cxnSpLocks/>
            <a:stCxn id="5" idx="3"/>
            <a:endCxn id="5" idx="3"/>
          </p:cNvCxnSpPr>
          <p:nvPr/>
        </p:nvCxnSpPr>
        <p:spPr>
          <a:xfrm>
            <a:off x="3873356" y="373473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A2ADEC-7BD6-4821-81CC-9D52C47074EA}"/>
              </a:ext>
            </a:extLst>
          </p:cNvPr>
          <p:cNvSpPr/>
          <p:nvPr/>
        </p:nvSpPr>
        <p:spPr>
          <a:xfrm>
            <a:off x="3873357" y="3729519"/>
            <a:ext cx="518005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8D10B6-C2DF-40A3-BFF9-5F1B4FE85EAA}"/>
              </a:ext>
            </a:extLst>
          </p:cNvPr>
          <p:cNvSpPr/>
          <p:nvPr/>
        </p:nvSpPr>
        <p:spPr>
          <a:xfrm>
            <a:off x="8093878" y="3729519"/>
            <a:ext cx="512070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688-E37F-4FD6-84E8-BF5A5AF6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374" y="156238"/>
            <a:ext cx="5024214" cy="1320800"/>
          </a:xfrm>
        </p:spPr>
        <p:txBody>
          <a:bodyPr anchor="ctr">
            <a:normAutofit/>
          </a:bodyPr>
          <a:lstStyle/>
          <a:p>
            <a:pPr marL="457200" lvl="2"/>
            <a:r>
              <a:rPr lang="en-US" sz="4400" b="1" dirty="0">
                <a:latin typeface="Amasis MT Pro Black" panose="02040A04050005020304" pitchFamily="18" charset="0"/>
                <a:cs typeface="Calibri" panose="020F0502020204030204" pitchFamily="34" charset="0"/>
              </a:rPr>
              <a:t>Overall Report </a:t>
            </a:r>
            <a:b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7B-DBED-4A09-836E-5E885F0B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09BFC-4DC3-4B15-8C67-846E0AC8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7" y="1103169"/>
            <a:ext cx="5024214" cy="2800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37CE5-0BD1-470B-90DB-653EB148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7" y="4018484"/>
            <a:ext cx="5374587" cy="2839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9A51A-8E72-4117-9EFB-839C76EE5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84" y="3986373"/>
            <a:ext cx="5493333" cy="2892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082C8-C0B8-4354-8480-229D87D07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77" y="1022605"/>
            <a:ext cx="5315746" cy="29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4066</TotalTime>
  <Words>502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Abadi</vt:lpstr>
      <vt:lpstr>Amasis MT Pro</vt:lpstr>
      <vt:lpstr>Amasis MT Pro Black</vt:lpstr>
      <vt:lpstr>Arial</vt:lpstr>
      <vt:lpstr>Arial Black</vt:lpstr>
      <vt:lpstr>Bodoni MT Black</vt:lpstr>
      <vt:lpstr>Calibri</vt:lpstr>
      <vt:lpstr>Century Gothic</vt:lpstr>
      <vt:lpstr>Modern No. 20</vt:lpstr>
      <vt:lpstr>Times New Roman</vt:lpstr>
      <vt:lpstr>Wingdings 3</vt:lpstr>
      <vt:lpstr>Wisp</vt:lpstr>
      <vt:lpstr>Automate Snowflake Object Setup Snow Spark </vt:lpstr>
      <vt:lpstr>Use case articulation</vt:lpstr>
      <vt:lpstr>Solution Approach</vt:lpstr>
      <vt:lpstr>PowerPoint Presentation</vt:lpstr>
      <vt:lpstr>Flow diagram</vt:lpstr>
      <vt:lpstr>Technology stack used</vt:lpstr>
      <vt:lpstr>Login Page</vt:lpstr>
      <vt:lpstr>Object Creation</vt:lpstr>
      <vt:lpstr>Overall Report  </vt:lpstr>
      <vt:lpstr>Object Wise Report</vt:lpstr>
      <vt:lpstr>Download Scripts </vt:lpstr>
      <vt:lpstr>   Object Wise Report           </vt:lpstr>
      <vt:lpstr>PowerPoint Presentation</vt:lpstr>
      <vt:lpstr>PowerPoint Presentation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Snowflake object setup Snow Spark </dc:title>
  <dc:creator>Azma Mohammed</dc:creator>
  <cp:lastModifiedBy>Sahithya Bandari</cp:lastModifiedBy>
  <cp:revision>174</cp:revision>
  <dcterms:created xsi:type="dcterms:W3CDTF">2022-12-09T03:45:16Z</dcterms:created>
  <dcterms:modified xsi:type="dcterms:W3CDTF">2022-12-31T11:38:06Z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2022-12-09T03:45:25Z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feb5cdb4-aa68-497b-8348-000d78e2f224</vt:lpwstr>
  </property>
  <property fmtid="{D5CDD505-2E9C-101B-9397-08002B2CF9AE}" pid="8" name="MSIP_Label_a0819fa7-4367-4500-ba88-dd630d977609_ContentBits">
    <vt:lpwstr>0</vt:lpwstr>
  </property>
</Properties>
</file>