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318" r:id="rId2"/>
    <p:sldId id="256" r:id="rId3"/>
    <p:sldId id="257" r:id="rId4"/>
    <p:sldId id="263" r:id="rId5"/>
    <p:sldId id="265" r:id="rId6"/>
    <p:sldId id="277" r:id="rId7"/>
    <p:sldId id="333" r:id="rId8"/>
    <p:sldId id="279" r:id="rId9"/>
    <p:sldId id="334" r:id="rId10"/>
    <p:sldId id="337" r:id="rId11"/>
    <p:sldId id="278" r:id="rId12"/>
    <p:sldId id="335" r:id="rId13"/>
    <p:sldId id="301" r:id="rId14"/>
    <p:sldId id="336" r:id="rId15"/>
    <p:sldId id="258" r:id="rId16"/>
    <p:sldId id="30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0"/>
  </p:normalViewPr>
  <p:slideViewPr>
    <p:cSldViewPr>
      <p:cViewPr varScale="1">
        <p:scale>
          <a:sx n="92" d="100"/>
          <a:sy n="92" d="100"/>
        </p:scale>
        <p:origin x="-13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DFB82B-B6BB-4751-A557-476D20CE7D76}" type="datetimeFigureOut">
              <a:rPr lang="en-US" smtClean="0"/>
              <a:pPr/>
              <a:t>6/10/2012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6CC3A-D043-4E8B-8A3F-1C7EB2AC15A1}" type="slidenum">
              <a:rPr lang="en-US" smtClean="0"/>
              <a:pPr/>
              <a:t>‹#›</a:t>
            </a:fld>
            <a:endParaRPr lang="en-US"/>
          </a:p>
        </p:txBody>
      </p:sp>
    </p:spTree>
    <p:extLst>
      <p:ext uri="{BB962C8B-B14F-4D97-AF65-F5344CB8AC3E}">
        <p14:creationId xmlns:p14="http://schemas.microsoft.com/office/powerpoint/2010/main" val="133021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B6CC3A-D043-4E8B-8A3F-1C7EB2AC15A1}"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B6CC3A-D043-4E8B-8A3F-1C7EB2AC15A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F318E1B-18FF-4259-B293-F86BD8A84954}" type="datetimeFigureOut">
              <a:rPr lang="en-US" smtClean="0"/>
              <a:pPr/>
              <a:t>6/10/2012</a:t>
            </a:fld>
            <a:endParaRPr lang="en-US"/>
          </a:p>
        </p:txBody>
      </p:sp>
      <p:sp>
        <p:nvSpPr>
          <p:cNvPr id="16" name="Slide Number Placeholder 15"/>
          <p:cNvSpPr>
            <a:spLocks noGrp="1"/>
          </p:cNvSpPr>
          <p:nvPr>
            <p:ph type="sldNum" sz="quarter" idx="11"/>
          </p:nvPr>
        </p:nvSpPr>
        <p:spPr/>
        <p:txBody>
          <a:bodyPr/>
          <a:lstStyle/>
          <a:p>
            <a:fld id="{F92C18D7-C662-442D-8ABA-8C4B530CDE27}"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318E1B-18FF-4259-B293-F86BD8A84954}"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C18D7-C662-442D-8ABA-8C4B530CDE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318E1B-18FF-4259-B293-F86BD8A84954}"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C18D7-C662-442D-8ABA-8C4B530CDE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318E1B-18FF-4259-B293-F86BD8A84954}" type="datetimeFigureOut">
              <a:rPr lang="en-US" smtClean="0"/>
              <a:pPr/>
              <a:t>6/10/2012</a:t>
            </a:fld>
            <a:endParaRPr lang="en-US"/>
          </a:p>
        </p:txBody>
      </p:sp>
      <p:sp>
        <p:nvSpPr>
          <p:cNvPr id="15" name="Slide Number Placeholder 14"/>
          <p:cNvSpPr>
            <a:spLocks noGrp="1"/>
          </p:cNvSpPr>
          <p:nvPr>
            <p:ph type="sldNum" sz="quarter" idx="15"/>
          </p:nvPr>
        </p:nvSpPr>
        <p:spPr/>
        <p:txBody>
          <a:bodyPr/>
          <a:lstStyle>
            <a:lvl1pPr algn="ctr">
              <a:defRPr/>
            </a:lvl1pPr>
          </a:lstStyle>
          <a:p>
            <a:fld id="{F92C18D7-C662-442D-8ABA-8C4B530CDE27}"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318E1B-18FF-4259-B293-F86BD8A84954}"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C18D7-C662-442D-8ABA-8C4B530CDE27}"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318E1B-18FF-4259-B293-F86BD8A84954}" type="datetimeFigureOut">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C18D7-C662-442D-8ABA-8C4B530CDE2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92C18D7-C662-442D-8ABA-8C4B530CDE27}"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F318E1B-18FF-4259-B293-F86BD8A84954}" type="datetimeFigureOut">
              <a:rPr lang="en-US" smtClean="0"/>
              <a:pPr/>
              <a:t>6/10/2012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318E1B-18FF-4259-B293-F86BD8A84954}" type="datetimeFigureOut">
              <a:rPr lang="en-US" smtClean="0"/>
              <a:pPr/>
              <a:t>6/10/2012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2C18D7-C662-442D-8ABA-8C4B530CDE2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8E1B-18FF-4259-B293-F86BD8A84954}" type="datetimeFigureOut">
              <a:rPr lang="en-US" smtClean="0"/>
              <a:pPr/>
              <a:t>6/10/2012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2C18D7-C662-442D-8ABA-8C4B530CDE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318E1B-18FF-4259-B293-F86BD8A84954}" type="datetimeFigureOut">
              <a:rPr lang="en-US" smtClean="0"/>
              <a:pPr/>
              <a:t>6/10/2012</a:t>
            </a:fld>
            <a:endParaRPr lang="en-US"/>
          </a:p>
        </p:txBody>
      </p:sp>
      <p:sp>
        <p:nvSpPr>
          <p:cNvPr id="9" name="Slide Number Placeholder 8"/>
          <p:cNvSpPr>
            <a:spLocks noGrp="1"/>
          </p:cNvSpPr>
          <p:nvPr>
            <p:ph type="sldNum" sz="quarter" idx="15"/>
          </p:nvPr>
        </p:nvSpPr>
        <p:spPr/>
        <p:txBody>
          <a:bodyPr/>
          <a:lstStyle/>
          <a:p>
            <a:fld id="{F92C18D7-C662-442D-8ABA-8C4B530CDE27}"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318E1B-18FF-4259-B293-F86BD8A84954}" type="datetimeFigureOut">
              <a:rPr lang="en-US" smtClean="0"/>
              <a:pPr/>
              <a:t>6/10/2012</a:t>
            </a:fld>
            <a:endParaRPr lang="en-US"/>
          </a:p>
        </p:txBody>
      </p:sp>
      <p:sp>
        <p:nvSpPr>
          <p:cNvPr id="9" name="Slide Number Placeholder 8"/>
          <p:cNvSpPr>
            <a:spLocks noGrp="1"/>
          </p:cNvSpPr>
          <p:nvPr>
            <p:ph type="sldNum" sz="quarter" idx="11"/>
          </p:nvPr>
        </p:nvSpPr>
        <p:spPr/>
        <p:txBody>
          <a:bodyPr/>
          <a:lstStyle/>
          <a:p>
            <a:fld id="{F92C18D7-C662-442D-8ABA-8C4B530CDE2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F318E1B-18FF-4259-B293-F86BD8A84954}" type="datetimeFigureOut">
              <a:rPr lang="en-US" smtClean="0"/>
              <a:pPr/>
              <a:t>6/10/2012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92C18D7-C662-442D-8ABA-8C4B530CDE27}"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lum bright="84000" contrast="-70000"/>
          </a:blip>
          <a:srcRect/>
          <a:stretch>
            <a:fillRect/>
          </a:stretch>
        </p:blipFill>
        <p:spPr bwMode="auto">
          <a:xfrm>
            <a:off x="0" y="0"/>
            <a:ext cx="9144000" cy="6858000"/>
          </a:xfrm>
          <a:prstGeom prst="rect">
            <a:avLst/>
          </a:prstGeom>
          <a:noFill/>
          <a:effectLst>
            <a:outerShdw blurRad="50800" dist="50800" dir="5400000" algn="ctr" rotWithShape="0">
              <a:srgbClr val="000000">
                <a:alpha val="38000"/>
              </a:srgbClr>
            </a:outerShdw>
          </a:effectLst>
        </p:spPr>
      </p:pic>
      <p:sp>
        <p:nvSpPr>
          <p:cNvPr id="1026" name="Rectangle 2"/>
          <p:cNvSpPr>
            <a:spLocks noChangeArrowheads="1"/>
          </p:cNvSpPr>
          <p:nvPr/>
        </p:nvSpPr>
        <p:spPr bwMode="auto">
          <a:xfrm>
            <a:off x="0" y="0"/>
            <a:ext cx="8610600" cy="25699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Shruti"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lang="en-US" sz="1600" b="1" dirty="0" smtClean="0">
              <a:latin typeface="Calibri" pitchFamily="34" charset="0"/>
              <a:ea typeface="Times New Roman" pitchFamily="18" charset="0"/>
              <a:cs typeface="Shruti"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Shruti"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lang="en-US" sz="1600" b="1" dirty="0" smtClean="0">
              <a:latin typeface="Calibri" pitchFamily="34" charset="0"/>
              <a:ea typeface="Times New Roman" pitchFamily="18" charset="0"/>
              <a:cs typeface="Shruti"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Calibri" pitchFamily="34" charset="0"/>
                <a:ea typeface="Times New Roman" pitchFamily="18" charset="0"/>
                <a:cs typeface="Shruti" pitchFamily="34" charset="0"/>
              </a:rPr>
              <a:t>KARAVALI INSTITUTE OF TECHNOLOGY, MANGALORE</a:t>
            </a:r>
          </a:p>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Calibri" pitchFamily="34" charset="0"/>
                <a:ea typeface="Times New Roman" pitchFamily="18" charset="0"/>
                <a:cs typeface="Shruti" pitchFamily="34" charset="0"/>
              </a:rPr>
              <a:t>   (Affiliated to VTU and Recognized by AICTE)</a:t>
            </a:r>
            <a:endParaRPr kumimoji="0" lang="en-US" b="0" i="0" u="none" strike="noStrike" cap="none" normalizeH="0" baseline="0" dirty="0" smtClean="0">
              <a:ln>
                <a:noFill/>
              </a:ln>
              <a:solidFill>
                <a:schemeClr val="bg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Calibri" pitchFamily="34" charset="0"/>
                <a:ea typeface="Times New Roman" pitchFamily="18" charset="0"/>
                <a:cs typeface="Shruti" pitchFamily="34" charset="0"/>
              </a:rPr>
              <a:t>       DEPARTMENT OF INFORMATION SCIENCE AND ENGINEERING</a:t>
            </a:r>
          </a:p>
          <a:p>
            <a:pPr marL="0" marR="0" lvl="0" indent="457200" algn="ctr" defTabSz="914400" rtl="0" eaLnBrk="0" fontAlgn="base" latinLnBrk="0" hangingPunct="0">
              <a:lnSpc>
                <a:spcPct val="100000"/>
              </a:lnSpc>
              <a:spcBef>
                <a:spcPct val="0"/>
              </a:spcBef>
              <a:spcAft>
                <a:spcPct val="0"/>
              </a:spcAft>
              <a:buClrTx/>
              <a:buSzTx/>
              <a:buFontTx/>
              <a:buNone/>
              <a:tabLst/>
            </a:pPr>
            <a:r>
              <a:rPr lang="en-US" sz="2000" b="1" u="sng" dirty="0" smtClean="0">
                <a:solidFill>
                  <a:schemeClr val="bg1"/>
                </a:solidFill>
                <a:latin typeface="Calibri" pitchFamily="34" charset="0"/>
                <a:cs typeface="Shruti" pitchFamily="34" charset="0"/>
              </a:rPr>
              <a:t>Team No.: B1-IS-1101</a:t>
            </a: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Calibri" pitchFamily="34" charset="0"/>
                <a:cs typeface="Shruti" pitchFamily="34" charset="0"/>
              </a:rPr>
              <a:t>Project  on</a:t>
            </a:r>
            <a:endParaRPr kumimoji="0" lang="en-US" sz="900" b="0" i="0" u="none" strike="noStrike" cap="none" normalizeH="0" baseline="0" dirty="0" smtClean="0">
              <a:ln>
                <a:noFill/>
              </a:ln>
              <a:solidFill>
                <a:schemeClr val="bg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Calibri" pitchFamily="34" charset="0"/>
                <a:ea typeface="Times New Roman" pitchFamily="18" charset="0"/>
                <a:cs typeface="Shruti" pitchFamily="34" charset="0"/>
              </a:rPr>
              <a:t>              </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8" name="TextBox 7"/>
          <p:cNvSpPr txBox="1"/>
          <p:nvPr/>
        </p:nvSpPr>
        <p:spPr>
          <a:xfrm>
            <a:off x="3124200" y="2514600"/>
            <a:ext cx="4114800" cy="1077218"/>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3200" b="1" dirty="0" smtClean="0">
                <a:ln w="50800"/>
                <a:solidFill>
                  <a:schemeClr val="bg1">
                    <a:shade val="50000"/>
                  </a:schemeClr>
                </a:solidFill>
                <a:latin typeface="Calibri" pitchFamily="34" charset="0"/>
                <a:cs typeface="Calibri" pitchFamily="34" charset="0"/>
              </a:rPr>
              <a:t>VTU ANALYTICS</a:t>
            </a:r>
            <a:endParaRPr lang="en-US" sz="3200" b="1" dirty="0" smtClean="0">
              <a:ln w="50800"/>
              <a:solidFill>
                <a:schemeClr val="bg1">
                  <a:shade val="50000"/>
                </a:schemeClr>
              </a:solidFill>
            </a:endParaRPr>
          </a:p>
          <a:p>
            <a:endParaRPr lang="en-US" sz="3200" b="1" dirty="0">
              <a:ln w="50800"/>
              <a:solidFill>
                <a:schemeClr val="bg1">
                  <a:shade val="50000"/>
                </a:schemeClr>
              </a:solidFill>
            </a:endParaRPr>
          </a:p>
        </p:txBody>
      </p:sp>
      <p:sp>
        <p:nvSpPr>
          <p:cNvPr id="10" name="Rectangle 9"/>
          <p:cNvSpPr/>
          <p:nvPr/>
        </p:nvSpPr>
        <p:spPr>
          <a:xfrm>
            <a:off x="685800" y="4724400"/>
            <a:ext cx="8229600" cy="2000548"/>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b="1" cap="none" spc="0" dirty="0" smtClean="0">
                <a:ln w="50800"/>
                <a:solidFill>
                  <a:schemeClr val="bg1">
                    <a:shade val="50000"/>
                  </a:schemeClr>
                </a:solidFill>
                <a:effectLst/>
              </a:rPr>
              <a:t>Patel </a:t>
            </a:r>
            <a:r>
              <a:rPr lang="en-US" b="1" cap="none" spc="0" dirty="0" err="1" smtClean="0">
                <a:ln w="50800"/>
                <a:solidFill>
                  <a:schemeClr val="bg1">
                    <a:shade val="50000"/>
                  </a:schemeClr>
                </a:solidFill>
                <a:effectLst/>
              </a:rPr>
              <a:t>Dhaval</a:t>
            </a:r>
            <a:r>
              <a:rPr lang="en-US" b="1" cap="none" spc="0" dirty="0" smtClean="0">
                <a:ln w="50800"/>
                <a:solidFill>
                  <a:schemeClr val="bg1">
                    <a:shade val="50000"/>
                  </a:schemeClr>
                </a:solidFill>
                <a:effectLst/>
              </a:rPr>
              <a:t>                                                                                                                </a:t>
            </a:r>
            <a:r>
              <a:rPr lang="en-US" sz="1400" b="1" cap="none" spc="0" dirty="0" smtClean="0">
                <a:ln w="50800"/>
                <a:solidFill>
                  <a:schemeClr val="bg1">
                    <a:shade val="50000"/>
                  </a:schemeClr>
                </a:solidFill>
                <a:effectLst/>
                <a:latin typeface="Algerian" pitchFamily="82" charset="0"/>
              </a:rPr>
              <a:t>4KM07IS039</a:t>
            </a:r>
            <a:endParaRPr lang="en-US" sz="1400" b="1" cap="none" spc="0" dirty="0" smtClean="0">
              <a:ln w="50800"/>
              <a:solidFill>
                <a:schemeClr val="bg1">
                  <a:shade val="50000"/>
                </a:schemeClr>
              </a:solidFill>
              <a:effectLst/>
              <a:latin typeface="Algerian" pitchFamily="82" charset="0"/>
            </a:endParaRPr>
          </a:p>
          <a:p>
            <a:endParaRPr lang="en-US" sz="1400" b="1" cap="none" spc="0" dirty="0" smtClean="0">
              <a:ln w="50800"/>
              <a:solidFill>
                <a:schemeClr val="bg1">
                  <a:shade val="50000"/>
                </a:schemeClr>
              </a:solidFill>
              <a:effectLst/>
              <a:latin typeface="Algerian" pitchFamily="82" charset="0"/>
            </a:endParaRPr>
          </a:p>
          <a:p>
            <a:r>
              <a:rPr lang="en-US" b="1" cap="none" spc="0" dirty="0" smtClean="0">
                <a:ln w="50800"/>
                <a:solidFill>
                  <a:schemeClr val="bg1">
                    <a:shade val="50000"/>
                  </a:schemeClr>
                </a:solidFill>
                <a:effectLst/>
              </a:rPr>
              <a:t>Pipaliya Mayur                                                                                                                 </a:t>
            </a:r>
            <a:r>
              <a:rPr lang="en-US" sz="1400" b="1" cap="none" spc="0" dirty="0" smtClean="0">
                <a:ln w="50800"/>
                <a:solidFill>
                  <a:schemeClr val="bg1">
                    <a:shade val="50000"/>
                  </a:schemeClr>
                </a:solidFill>
                <a:effectLst/>
                <a:latin typeface="Algerian" pitchFamily="82" charset="0"/>
              </a:rPr>
              <a:t>4KM07IS043</a:t>
            </a:r>
            <a:endParaRPr lang="en-US" sz="1400" b="1" cap="none" spc="0" dirty="0" smtClean="0">
              <a:ln w="50800"/>
              <a:solidFill>
                <a:schemeClr val="bg1">
                  <a:shade val="50000"/>
                </a:schemeClr>
              </a:solidFill>
              <a:effectLst/>
              <a:latin typeface="Algerian" pitchFamily="82" charset="0"/>
            </a:endParaRPr>
          </a:p>
          <a:p>
            <a:endParaRPr lang="en-US" sz="1400" b="1" cap="none" spc="0" dirty="0" smtClean="0">
              <a:ln w="50800"/>
              <a:solidFill>
                <a:schemeClr val="bg1">
                  <a:shade val="50000"/>
                </a:schemeClr>
              </a:solidFill>
              <a:effectLst/>
              <a:latin typeface="Algerian" pitchFamily="82" charset="0"/>
            </a:endParaRPr>
          </a:p>
          <a:p>
            <a:r>
              <a:rPr lang="en-US" b="1" cap="none" spc="0" dirty="0" err="1" smtClean="0">
                <a:ln w="50800"/>
                <a:solidFill>
                  <a:schemeClr val="bg1">
                    <a:shade val="50000"/>
                  </a:schemeClr>
                </a:solidFill>
                <a:effectLst/>
              </a:rPr>
              <a:t>Sandhya</a:t>
            </a:r>
            <a:r>
              <a:rPr lang="en-US" b="1" cap="none" spc="0" dirty="0" smtClean="0">
                <a:ln w="50800"/>
                <a:solidFill>
                  <a:schemeClr val="bg1">
                    <a:shade val="50000"/>
                  </a:schemeClr>
                </a:solidFill>
                <a:effectLst/>
              </a:rPr>
              <a:t> S V                                                                                                                      </a:t>
            </a:r>
            <a:r>
              <a:rPr lang="en-US" sz="1400" b="1" cap="none" spc="0" dirty="0" smtClean="0">
                <a:ln w="50800"/>
                <a:solidFill>
                  <a:schemeClr val="bg1">
                    <a:shade val="50000"/>
                  </a:schemeClr>
                </a:solidFill>
                <a:effectLst/>
                <a:latin typeface="Algerian" pitchFamily="82" charset="0"/>
              </a:rPr>
              <a:t>4KM07IS050</a:t>
            </a:r>
            <a:endParaRPr lang="en-US" sz="1400" b="1" cap="none" spc="0" dirty="0">
              <a:ln w="50800"/>
              <a:solidFill>
                <a:schemeClr val="bg1">
                  <a:shade val="50000"/>
                </a:schemeClr>
              </a:solidFill>
              <a:effectLst/>
              <a:latin typeface="Algerian" pitchFamily="82" charset="0"/>
            </a:endParaRPr>
          </a:p>
        </p:txBody>
      </p:sp>
      <p:sp>
        <p:nvSpPr>
          <p:cNvPr id="11" name="TextBox 10"/>
          <p:cNvSpPr txBox="1"/>
          <p:nvPr/>
        </p:nvSpPr>
        <p:spPr>
          <a:xfrm>
            <a:off x="3581400" y="3505200"/>
            <a:ext cx="1705532" cy="369332"/>
          </a:xfrm>
          <a:prstGeom prst="rect">
            <a:avLst/>
          </a:prstGeom>
          <a:noFill/>
        </p:spPr>
        <p:txBody>
          <a:bodyPr wrap="none" rtlCol="0">
            <a:spAutoFit/>
          </a:bodyPr>
          <a:lstStyle/>
          <a:p>
            <a:r>
              <a:rPr lang="en-US" dirty="0" smtClean="0">
                <a:solidFill>
                  <a:schemeClr val="bg1"/>
                </a:solidFill>
              </a:rPr>
              <a:t>   Submitted By</a:t>
            </a:r>
            <a:endParaRPr lang="en-US" dirty="0">
              <a:solidFill>
                <a:schemeClr val="bg1"/>
              </a:solidFill>
            </a:endParaRPr>
          </a:p>
        </p:txBody>
      </p:sp>
      <p:sp>
        <p:nvSpPr>
          <p:cNvPr id="7" name="TextBox 6"/>
          <p:cNvSpPr txBox="1"/>
          <p:nvPr/>
        </p:nvSpPr>
        <p:spPr>
          <a:xfrm>
            <a:off x="6781800" y="5638800"/>
            <a:ext cx="2102179" cy="923330"/>
          </a:xfrm>
          <a:prstGeom prst="rect">
            <a:avLst/>
          </a:prstGeom>
          <a:noFill/>
        </p:spPr>
        <p:txBody>
          <a:bodyPr wrap="none" rtlCol="0">
            <a:spAutoFit/>
          </a:bodyPr>
          <a:lstStyle/>
          <a:p>
            <a:r>
              <a:rPr lang="en-US" dirty="0" smtClean="0">
                <a:solidFill>
                  <a:schemeClr val="bg1"/>
                </a:solidFill>
              </a:rPr>
              <a:t>Guided by</a:t>
            </a:r>
          </a:p>
          <a:p>
            <a:r>
              <a:rPr lang="en-US" dirty="0" smtClean="0">
                <a:solidFill>
                  <a:schemeClr val="bg1"/>
                </a:solidFill>
              </a:rPr>
              <a:t>Prof</a:t>
            </a:r>
            <a:r>
              <a:rPr lang="en-US" dirty="0" smtClean="0">
                <a:solidFill>
                  <a:schemeClr val="bg1"/>
                </a:solidFill>
              </a:rPr>
              <a:t>. Samson </a:t>
            </a:r>
            <a:r>
              <a:rPr lang="en-US" dirty="0" smtClean="0">
                <a:solidFill>
                  <a:schemeClr val="bg1"/>
                </a:solidFill>
              </a:rPr>
              <a:t>John</a:t>
            </a:r>
          </a:p>
          <a:p>
            <a:r>
              <a:rPr lang="en-US" dirty="0" smtClean="0">
                <a:solidFill>
                  <a:schemeClr val="bg1"/>
                </a:solidFill>
              </a:rPr>
              <a:t>Head</a:t>
            </a:r>
            <a:r>
              <a:rPr lang="en-US" dirty="0" smtClean="0">
                <a:solidFill>
                  <a:schemeClr val="bg1"/>
                </a:solidFill>
              </a:rPr>
              <a:t>, Dept</a:t>
            </a:r>
            <a:r>
              <a:rPr lang="en-US" dirty="0" smtClean="0">
                <a:solidFill>
                  <a:schemeClr val="bg1"/>
                </a:solidFill>
              </a:rPr>
              <a:t>. of CSE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702004"/>
            <a:ext cx="8077199" cy="1107996"/>
          </a:xfrm>
          <a:prstGeom prst="rect">
            <a:avLst/>
          </a:prstGeom>
        </p:spPr>
        <p:txBody>
          <a:bodyPr wrap="square">
            <a:spAutoFit/>
          </a:bodyPr>
          <a:lstStyle/>
          <a:p>
            <a:pPr algn="ctr"/>
            <a:r>
              <a:rPr lang="en-US" sz="6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IMPLEMENTATION</a:t>
            </a:r>
            <a:endParaRPr lang="en-US"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FDUSER.png"/>
          <p:cNvPicPr/>
          <p:nvPr/>
        </p:nvPicPr>
        <p:blipFill>
          <a:blip r:embed="rId3" cstate="print"/>
          <a:stretch>
            <a:fillRect/>
          </a:stretch>
        </p:blipFill>
        <p:spPr>
          <a:xfrm>
            <a:off x="1828800" y="914400"/>
            <a:ext cx="5486400" cy="59436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52400" y="228600"/>
            <a:ext cx="6744667" cy="646331"/>
          </a:xfrm>
          <a:prstGeom prst="rect">
            <a:avLst/>
          </a:prstGeom>
          <a:noFill/>
        </p:spPr>
        <p:txBody>
          <a:bodyPr wrap="none" lIns="91440" tIns="45720" rIns="91440" bIns="45720">
            <a:spAutoFit/>
          </a:bodyPr>
          <a:lstStyle/>
          <a:p>
            <a:pPr algn="ctr"/>
            <a:r>
              <a:rPr lang="en-US"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a:t>
            </a:r>
            <a:r>
              <a:rPr sz="36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Flow diagram (USER)</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85800"/>
          </a:xfrm>
        </p:spPr>
        <p:txBody>
          <a:bodyPr>
            <a:normAutofit fontScale="90000"/>
          </a:bodyPr>
          <a:lstStyle/>
          <a:p>
            <a:r>
              <a:rPr smtClean="0"/>
              <a:t>Example (how query is processed) :-</a:t>
            </a:r>
            <a:endParaRPr lang="en-US" dirty="0"/>
          </a:p>
        </p:txBody>
      </p:sp>
      <p:pic>
        <p:nvPicPr>
          <p:cNvPr id="4" name="Picture 3" descr="individual.png"/>
          <p:cNvPicPr>
            <a:picLocks noChangeAspect="1"/>
          </p:cNvPicPr>
          <p:nvPr/>
        </p:nvPicPr>
        <p:blipFill>
          <a:blip r:embed="rId2"/>
          <a:stretch>
            <a:fillRect/>
          </a:stretch>
        </p:blipFill>
        <p:spPr>
          <a:xfrm>
            <a:off x="2129142" y="857562"/>
            <a:ext cx="4885715" cy="2495238"/>
          </a:xfrm>
          <a:prstGeom prst="rect">
            <a:avLst/>
          </a:prstGeom>
        </p:spPr>
      </p:pic>
      <p:pic>
        <p:nvPicPr>
          <p:cNvPr id="6" name="Picture 5" descr="individualquery.png"/>
          <p:cNvPicPr>
            <a:picLocks noChangeAspect="1"/>
          </p:cNvPicPr>
          <p:nvPr/>
        </p:nvPicPr>
        <p:blipFill>
          <a:blip r:embed="rId3"/>
          <a:stretch>
            <a:fillRect/>
          </a:stretch>
        </p:blipFill>
        <p:spPr>
          <a:xfrm>
            <a:off x="1500571" y="3581400"/>
            <a:ext cx="6142858" cy="289523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2514600"/>
            <a:ext cx="236955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DEMO</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normAutofit fontScale="92500"/>
          </a:bodyPr>
          <a:lstStyle/>
          <a:p>
            <a:r>
              <a:rPr lang="en-US" dirty="0" smtClean="0"/>
              <a:t>Shows bulk results.</a:t>
            </a:r>
          </a:p>
          <a:p>
            <a:r>
              <a:rPr lang="en-US" dirty="0" smtClean="0"/>
              <a:t>Shows graphical analysis of bulk results.</a:t>
            </a:r>
          </a:p>
          <a:p>
            <a:r>
              <a:rPr lang="en-US" dirty="0" smtClean="0"/>
              <a:t>Provides search by USN/name.</a:t>
            </a:r>
          </a:p>
          <a:p>
            <a:r>
              <a:rPr lang="en-US" dirty="0" smtClean="0"/>
              <a:t>Provides search by college name.</a:t>
            </a:r>
          </a:p>
          <a:p>
            <a:r>
              <a:rPr lang="en-US" dirty="0" smtClean="0"/>
              <a:t>Shows list of branches offered in various colleges.</a:t>
            </a:r>
          </a:p>
          <a:p>
            <a:r>
              <a:rPr lang="en-US" dirty="0" smtClean="0"/>
              <a:t>Shows final result (</a:t>
            </a:r>
            <a:r>
              <a:rPr lang="en-US" dirty="0" err="1" smtClean="0"/>
              <a:t>i.e</a:t>
            </a:r>
            <a:r>
              <a:rPr lang="en-US" dirty="0" smtClean="0"/>
              <a:t>  </a:t>
            </a:r>
            <a:r>
              <a:rPr lang="en-US" dirty="0" err="1" smtClean="0"/>
              <a:t>reval</a:t>
            </a:r>
            <a:r>
              <a:rPr lang="en-US" dirty="0" smtClean="0"/>
              <a:t> + old) result.</a:t>
            </a:r>
          </a:p>
          <a:p>
            <a:r>
              <a:rPr lang="en-US" dirty="0" smtClean="0"/>
              <a:t>Shows percentage of each result .</a:t>
            </a:r>
          </a:p>
          <a:p>
            <a:r>
              <a:rPr lang="en-US" dirty="0" smtClean="0"/>
              <a:t>Class ranking in both graphical and tabular form.</a:t>
            </a:r>
          </a:p>
          <a:p>
            <a:r>
              <a:rPr lang="en-US" dirty="0" smtClean="0"/>
              <a:t>Shows grade distribution over class(</a:t>
            </a:r>
            <a:r>
              <a:rPr lang="en-US" dirty="0" err="1" smtClean="0"/>
              <a:t>eg</a:t>
            </a:r>
            <a:r>
              <a:rPr lang="en-US" dirty="0" smtClean="0"/>
              <a:t>:- no. of students scoring distinction grade)</a:t>
            </a:r>
          </a:p>
          <a:p>
            <a:r>
              <a:rPr lang="en-US" dirty="0" smtClean="0"/>
              <a:t>Shows college distribution over various regions.</a:t>
            </a:r>
          </a:p>
          <a:p>
            <a:r>
              <a:rPr lang="en-US" dirty="0" smtClean="0"/>
              <a:t>Shows the maximum marks scorer (External &amp; external + internal) in various subjects in a class separately.</a:t>
            </a:r>
            <a:endParaRPr lang="en-US" dirty="0"/>
          </a:p>
        </p:txBody>
      </p:sp>
      <p:sp>
        <p:nvSpPr>
          <p:cNvPr id="3" name="Title 2"/>
          <p:cNvSpPr>
            <a:spLocks noGrp="1"/>
          </p:cNvSpPr>
          <p:nvPr>
            <p:ph type="title"/>
          </p:nvPr>
        </p:nvSpPr>
        <p:spPr>
          <a:xfrm>
            <a:off x="457200" y="152400"/>
            <a:ext cx="8229600" cy="838200"/>
          </a:xfrm>
        </p:spPr>
        <p:txBody>
          <a:bodyPr/>
          <a:lstStyle/>
          <a:p>
            <a:r>
              <a:rPr smtClean="0"/>
              <a:t>Advantages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6800"/>
            <a:ext cx="8610600" cy="5334000"/>
          </a:xfrm>
        </p:spPr>
        <p:txBody>
          <a:bodyPr>
            <a:noAutofit/>
          </a:bodyPr>
          <a:lstStyle/>
          <a:p>
            <a:r>
              <a:rPr lang="en-US" sz="2400" dirty="0" smtClean="0">
                <a:latin typeface="Calibri" pitchFamily="34" charset="0"/>
                <a:cs typeface="Calibri" pitchFamily="34" charset="0"/>
              </a:rPr>
              <a:t>“VTU ANALYTICS” will help students studying under VTU as well as faculty members to use this websites' features like fetching individual or bulk results.</a:t>
            </a:r>
          </a:p>
          <a:p>
            <a:r>
              <a:rPr lang="en-US" sz="2400" dirty="0" smtClean="0">
                <a:latin typeface="Calibri" pitchFamily="34" charset="0"/>
                <a:cs typeface="Calibri" pitchFamily="34" charset="0"/>
              </a:rPr>
              <a:t>Companies can view the best college performance which can prove to be helpful for campus recruitments </a:t>
            </a:r>
          </a:p>
          <a:p>
            <a:pPr>
              <a:lnSpc>
                <a:spcPct val="150000"/>
              </a:lnSpc>
            </a:pPr>
            <a:r>
              <a:rPr lang="en-US" sz="2400" dirty="0" smtClean="0">
                <a:latin typeface="Calibri" pitchFamily="34" charset="0"/>
                <a:cs typeface="Calibri" pitchFamily="34" charset="0"/>
              </a:rPr>
              <a:t>User can view the overall results of individual colleges.</a:t>
            </a:r>
          </a:p>
          <a:p>
            <a:pPr>
              <a:lnSpc>
                <a:spcPct val="150000"/>
              </a:lnSpc>
            </a:pPr>
            <a:r>
              <a:rPr lang="en-US" sz="2400" dirty="0" smtClean="0">
                <a:latin typeface="Calibri" pitchFamily="34" charset="0"/>
                <a:cs typeface="Calibri" pitchFamily="34" charset="0"/>
              </a:rPr>
              <a:t>Results can be viewed statistically as well as graphically. </a:t>
            </a:r>
          </a:p>
          <a:p>
            <a:pPr>
              <a:lnSpc>
                <a:spcPct val="150000"/>
              </a:lnSpc>
            </a:pPr>
            <a:r>
              <a:rPr lang="en-US" sz="2400" dirty="0" smtClean="0">
                <a:latin typeface="Calibri" pitchFamily="34" charset="0"/>
                <a:cs typeface="Calibri" pitchFamily="34" charset="0"/>
              </a:rPr>
              <a:t>Faculty can view the results of the subjects handled by them.</a:t>
            </a:r>
          </a:p>
          <a:p>
            <a:pPr>
              <a:lnSpc>
                <a:spcPct val="150000"/>
              </a:lnSpc>
            </a:pPr>
            <a:r>
              <a:rPr lang="en-US" sz="2400" dirty="0" smtClean="0">
                <a:latin typeface="Calibri" pitchFamily="34" charset="0"/>
                <a:cs typeface="Calibri" pitchFamily="34" charset="0"/>
              </a:rPr>
              <a:t>Fetches bulk result in very less time.</a:t>
            </a:r>
          </a:p>
          <a:p>
            <a:r>
              <a:rPr lang="en-US" sz="2400" dirty="0" smtClean="0">
                <a:latin typeface="Calibri" pitchFamily="34" charset="0"/>
                <a:cs typeface="Calibri" pitchFamily="34" charset="0"/>
              </a:rPr>
              <a:t>Provides User friendly Interface which helps user and administrator both to do their respective tasks with an ease.</a:t>
            </a:r>
            <a:endParaRPr lang="en-US" sz="2400" dirty="0">
              <a:latin typeface="Calibri" pitchFamily="34" charset="0"/>
              <a:cs typeface="Calibri" pitchFamily="34" charset="0"/>
            </a:endParaRPr>
          </a:p>
        </p:txBody>
      </p:sp>
      <p:sp>
        <p:nvSpPr>
          <p:cNvPr id="4" name="Rectangle 3"/>
          <p:cNvSpPr/>
          <p:nvPr/>
        </p:nvSpPr>
        <p:spPr>
          <a:xfrm>
            <a:off x="152400" y="228600"/>
            <a:ext cx="2340705" cy="646331"/>
          </a:xfrm>
          <a:prstGeom prst="rect">
            <a:avLst/>
          </a:prstGeom>
          <a:noFill/>
        </p:spPr>
        <p:txBody>
          <a:bodyPr wrap="none" lIns="91440" tIns="45720" rIns="91440" bIns="45720">
            <a:sp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Conclusion</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895600"/>
            <a:ext cx="3672865"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 you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057400" y="228600"/>
            <a:ext cx="5181600" cy="923330"/>
          </a:xfrm>
          <a:prstGeom prst="rect">
            <a:avLst/>
          </a:prstGeom>
          <a:noFill/>
        </p:spPr>
        <p:txBody>
          <a:bodyPr wrap="squar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VTU ANALYTICS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6" name="Picture 5" descr="analytics.jpg"/>
          <p:cNvPicPr/>
          <p:nvPr/>
        </p:nvPicPr>
        <p:blipFill>
          <a:blip r:embed="rId2" cstate="print"/>
          <a:stretch>
            <a:fillRect/>
          </a:stretch>
        </p:blipFill>
        <p:spPr>
          <a:xfrm>
            <a:off x="1447800" y="1524000"/>
            <a:ext cx="6400800" cy="4415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2459841" cy="646331"/>
          </a:xfrm>
          <a:prstGeom prst="rect">
            <a:avLst/>
          </a:prstGeom>
          <a:noFill/>
        </p:spPr>
        <p:txBody>
          <a:bodyPr wrap="none" lIns="91440" tIns="45720" rIns="91440" bIns="45720">
            <a:spAutoFit/>
          </a:bodyPr>
          <a:lstStyle/>
          <a:p>
            <a:pPr algn="ctr"/>
            <a:r>
              <a:rPr lang="en-US"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Objective :-</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endParaRPr>
          </a:p>
        </p:txBody>
      </p:sp>
      <p:sp>
        <p:nvSpPr>
          <p:cNvPr id="5" name="Rectangle 4"/>
          <p:cNvSpPr/>
          <p:nvPr/>
        </p:nvSpPr>
        <p:spPr>
          <a:xfrm>
            <a:off x="228600" y="1219200"/>
            <a:ext cx="8458200" cy="3785652"/>
          </a:xfrm>
          <a:prstGeom prst="rect">
            <a:avLst/>
          </a:prstGeom>
          <a:noFill/>
        </p:spPr>
        <p:txBody>
          <a:bodyPr wrap="square" lIns="91440" tIns="45720" rIns="91440" bIns="45720">
            <a:spAutoFit/>
          </a:bodyPr>
          <a:lstStyle/>
          <a:p>
            <a:pPr lvl="1" algn="just"/>
            <a:r>
              <a:rPr lang="en-US" sz="2400" dirty="0" smtClean="0">
                <a:latin typeface="Calibri" pitchFamily="34" charset="0"/>
                <a:cs typeface="Calibri" pitchFamily="34" charset="0"/>
              </a:rPr>
              <a:t>“</a:t>
            </a:r>
            <a:r>
              <a:rPr lang="en-US" sz="4000" dirty="0" smtClean="0">
                <a:latin typeface="Calibri" pitchFamily="34" charset="0"/>
                <a:cs typeface="Calibri" pitchFamily="34" charset="0"/>
              </a:rPr>
              <a:t>VTU </a:t>
            </a:r>
            <a:r>
              <a:rPr lang="en-US" sz="4000" dirty="0">
                <a:latin typeface="Calibri" pitchFamily="34" charset="0"/>
                <a:cs typeface="Calibri" pitchFamily="34" charset="0"/>
              </a:rPr>
              <a:t>ANALYTICS” is a query based web portal</a:t>
            </a:r>
            <a:r>
              <a:rPr lang="en-US" sz="4000" dirty="0" smtClean="0">
                <a:latin typeface="Calibri" pitchFamily="34" charset="0"/>
                <a:cs typeface="Calibri" pitchFamily="34" charset="0"/>
              </a:rPr>
              <a:t>. </a:t>
            </a:r>
            <a:r>
              <a:rPr lang="en-US" sz="4000" dirty="0">
                <a:latin typeface="Calibri" pitchFamily="34" charset="0"/>
                <a:cs typeface="Calibri" pitchFamily="34" charset="0"/>
              </a:rPr>
              <a:t>It provides you the benefit of analyzing and getting detailed information of the </a:t>
            </a:r>
            <a:r>
              <a:rPr lang="en-US" sz="4000" dirty="0" smtClean="0">
                <a:latin typeface="Calibri" pitchFamily="34" charset="0"/>
                <a:cs typeface="Calibri" pitchFamily="34" charset="0"/>
              </a:rPr>
              <a:t>Individual </a:t>
            </a:r>
            <a:r>
              <a:rPr lang="en-US" sz="4000" dirty="0">
                <a:latin typeface="Calibri" pitchFamily="34" charset="0"/>
                <a:cs typeface="Calibri" pitchFamily="34" charset="0"/>
              </a:rPr>
              <a:t>or bulk result of the </a:t>
            </a:r>
            <a:r>
              <a:rPr lang="en-US" sz="4000" dirty="0" smtClean="0">
                <a:latin typeface="Calibri" pitchFamily="34" charset="0"/>
                <a:cs typeface="Calibri" pitchFamily="34" charset="0"/>
              </a:rPr>
              <a:t>students studying under VTU.</a:t>
            </a:r>
            <a:endParaRPr lang="en-US" sz="4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200" dirty="0" smtClean="0">
                <a:latin typeface="Calibri" pitchFamily="34" charset="0"/>
                <a:cs typeface="Calibri" pitchFamily="34" charset="0"/>
              </a:rPr>
              <a:t>The current system of Visvesvaraya Technological University producing results provides basic result layout which is very limited to displaying result of particular Student, result with limited information without any wide range analytics of multiple results and other meaningful queries. But current need requires more features and support from VTU Results.</a:t>
            </a:r>
          </a:p>
          <a:p>
            <a:pPr algn="just"/>
            <a:endParaRPr lang="en-US" sz="3200" dirty="0">
              <a:latin typeface="Calibri" pitchFamily="34" charset="0"/>
              <a:cs typeface="Calibri" pitchFamily="34" charset="0"/>
            </a:endParaRPr>
          </a:p>
        </p:txBody>
      </p:sp>
      <p:sp>
        <p:nvSpPr>
          <p:cNvPr id="4" name="Rectangle 3"/>
          <p:cNvSpPr/>
          <p:nvPr/>
        </p:nvSpPr>
        <p:spPr>
          <a:xfrm>
            <a:off x="457200" y="381000"/>
            <a:ext cx="3224088" cy="646331"/>
          </a:xfrm>
          <a:prstGeom prst="rect">
            <a:avLst/>
          </a:prstGeom>
          <a:noFill/>
        </p:spPr>
        <p:txBody>
          <a:bodyPr wrap="none" lIns="91440" tIns="45720" rIns="91440" bIns="45720">
            <a:spAutoFit/>
          </a:bodyPr>
          <a:lstStyle/>
          <a:p>
            <a:pPr algn="ctr"/>
            <a:r>
              <a:rPr sz="36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Exi</a:t>
            </a:r>
            <a:r>
              <a:rPr lang="en-US"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s</a:t>
            </a:r>
            <a:r>
              <a:rPr sz="36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ting</a:t>
            </a:r>
            <a:r>
              <a:rPr lang="en-US"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 System</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b="1" dirty="0" smtClean="0">
                <a:latin typeface="Calibri" pitchFamily="34" charset="0"/>
                <a:cs typeface="Calibri" pitchFamily="34" charset="0"/>
              </a:rPr>
              <a:t>"VTU ANALYTICS"</a:t>
            </a:r>
            <a:r>
              <a:rPr lang="en-US" sz="2400" dirty="0" smtClean="0">
                <a:latin typeface="Calibri" pitchFamily="34" charset="0"/>
                <a:cs typeface="Calibri" pitchFamily="34" charset="0"/>
              </a:rPr>
              <a:t> is an exceptional and impulsive web portal  for Colleges, which provides a complete and detailed Result breakdown in form of charts, graphs and tables.</a:t>
            </a:r>
          </a:p>
          <a:p>
            <a:pPr algn="just"/>
            <a:r>
              <a:rPr lang="en-US" sz="2400" dirty="0" smtClean="0">
                <a:latin typeface="Calibri" pitchFamily="34" charset="0"/>
                <a:cs typeface="Calibri" pitchFamily="34" charset="0"/>
              </a:rPr>
              <a:t>“VTU ANALYTICS”  aims at creating an environment  that is friendly to the users.</a:t>
            </a:r>
          </a:p>
          <a:p>
            <a:pPr algn="just"/>
            <a:r>
              <a:rPr lang="en-US" sz="2400" dirty="0" smtClean="0">
                <a:latin typeface="Calibri" pitchFamily="34" charset="0"/>
                <a:cs typeface="Calibri" pitchFamily="34" charset="0"/>
              </a:rPr>
              <a:t>It also proves helpful for students to search their result by name</a:t>
            </a:r>
          </a:p>
          <a:p>
            <a:pPr algn="just"/>
            <a:r>
              <a:rPr lang="en-US" sz="2400" dirty="0" smtClean="0">
                <a:latin typeface="Calibri" pitchFamily="34" charset="0"/>
                <a:cs typeface="Calibri" pitchFamily="34" charset="0"/>
              </a:rPr>
              <a:t>It gives a graphical format of the result of individual colleges unlike the official website</a:t>
            </a:r>
          </a:p>
          <a:p>
            <a:pPr algn="just"/>
            <a:r>
              <a:rPr lang="en-US" sz="2400" dirty="0" smtClean="0">
                <a:latin typeface="Calibri" pitchFamily="34" charset="0"/>
                <a:cs typeface="Calibri" pitchFamily="34" charset="0"/>
              </a:rPr>
              <a:t>Moreover, “VTU ANALYTICS” aims at making the calculation of percentage more easily.</a:t>
            </a:r>
          </a:p>
          <a:p>
            <a:pPr algn="just"/>
            <a:endParaRPr lang="en-US" sz="2400" dirty="0" smtClean="0">
              <a:latin typeface="Calibri" pitchFamily="34" charset="0"/>
              <a:cs typeface="Calibri" pitchFamily="34" charset="0"/>
            </a:endParaRPr>
          </a:p>
          <a:p>
            <a:pPr algn="just"/>
            <a:endParaRPr lang="en-US" dirty="0"/>
          </a:p>
        </p:txBody>
      </p:sp>
      <p:sp>
        <p:nvSpPr>
          <p:cNvPr id="5" name="Rectangle 4"/>
          <p:cNvSpPr/>
          <p:nvPr/>
        </p:nvSpPr>
        <p:spPr>
          <a:xfrm>
            <a:off x="381000" y="381000"/>
            <a:ext cx="7569380" cy="646331"/>
          </a:xfrm>
          <a:prstGeom prst="rect">
            <a:avLst/>
          </a:prstGeom>
          <a:noFill/>
        </p:spPr>
        <p:txBody>
          <a:bodyPr wrap="none" lIns="91440" tIns="45720" rIns="91440" bIns="45720">
            <a:spAutoFit/>
          </a:bodyPr>
          <a:lstStyle/>
          <a:p>
            <a:pPr algn="ctr"/>
            <a:r>
              <a:rPr lang="en-US"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Overview of the proposed system</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2743200"/>
            <a:ext cx="3227165" cy="1200329"/>
          </a:xfrm>
          <a:prstGeom prst="rect">
            <a:avLst/>
          </a:prstGeom>
          <a:noFill/>
        </p:spPr>
        <p:txBody>
          <a:bodyPr wrap="none" lIns="91440" tIns="45720" rIns="91440" bIns="45720">
            <a:spAutoFit/>
          </a:bodyPr>
          <a:lstStyle/>
          <a:p>
            <a:pPr algn="ctr"/>
            <a:r>
              <a:rPr sz="72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rPr>
              <a:t> Design </a:t>
            </a:r>
            <a:endParaRPr lang="en-US" sz="72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a:bodyPr>
          <a:lstStyle/>
          <a:p>
            <a:r>
              <a:rPr sz="2400" smtClean="0"/>
              <a:t>Result Fetching Module</a:t>
            </a:r>
            <a:endParaRPr lang="en-US" sz="2400" dirty="0"/>
          </a:p>
        </p:txBody>
      </p:sp>
      <p:sp>
        <p:nvSpPr>
          <p:cNvPr id="6" name="Oval 5"/>
          <p:cNvSpPr/>
          <p:nvPr/>
        </p:nvSpPr>
        <p:spPr>
          <a:xfrm>
            <a:off x="3810000" y="3810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7" name="Rectangle 6"/>
          <p:cNvSpPr/>
          <p:nvPr/>
        </p:nvSpPr>
        <p:spPr>
          <a:xfrm>
            <a:off x="2971800" y="1295400"/>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VTU results page source</a:t>
            </a:r>
            <a:endParaRPr lang="en-US" dirty="0"/>
          </a:p>
        </p:txBody>
      </p:sp>
      <p:sp>
        <p:nvSpPr>
          <p:cNvPr id="9" name="Rectangle 8"/>
          <p:cNvSpPr/>
          <p:nvPr/>
        </p:nvSpPr>
        <p:spPr>
          <a:xfrm>
            <a:off x="2971800" y="21336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0" name="Rectangle 9"/>
          <p:cNvSpPr/>
          <p:nvPr/>
        </p:nvSpPr>
        <p:spPr>
          <a:xfrm>
            <a:off x="3048000" y="28956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gzip</a:t>
            </a:r>
            <a:r>
              <a:rPr lang="en-US" dirty="0" smtClean="0"/>
              <a:t> compression</a:t>
            </a:r>
          </a:p>
        </p:txBody>
      </p:sp>
      <p:sp>
        <p:nvSpPr>
          <p:cNvPr id="11" name="Rectangle 10"/>
          <p:cNvSpPr/>
          <p:nvPr/>
        </p:nvSpPr>
        <p:spPr>
          <a:xfrm>
            <a:off x="3048000" y="36576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 encoder</a:t>
            </a:r>
            <a:endParaRPr lang="en-US" dirty="0"/>
          </a:p>
        </p:txBody>
      </p:sp>
      <p:sp>
        <p:nvSpPr>
          <p:cNvPr id="12" name="Oval 11"/>
          <p:cNvSpPr/>
          <p:nvPr/>
        </p:nvSpPr>
        <p:spPr>
          <a:xfrm>
            <a:off x="3886200" y="60960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18" name="Straight Arrow Connector 17"/>
          <p:cNvCxnSpPr/>
          <p:nvPr/>
        </p:nvCxnSpPr>
        <p:spPr>
          <a:xfrm rot="5400000">
            <a:off x="4457700" y="1142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495006" y="1980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495006" y="2742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496594" y="3504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048000" y="43434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base64 encoder</a:t>
            </a:r>
            <a:endParaRPr lang="en-US" dirty="0"/>
          </a:p>
        </p:txBody>
      </p:sp>
      <p:sp>
        <p:nvSpPr>
          <p:cNvPr id="27" name="Rectangle 26"/>
          <p:cNvSpPr/>
          <p:nvPr/>
        </p:nvSpPr>
        <p:spPr>
          <a:xfrm>
            <a:off x="3048000" y="51054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 in DATABASE</a:t>
            </a:r>
            <a:endParaRPr lang="en-US" dirty="0"/>
          </a:p>
        </p:txBody>
      </p:sp>
      <p:cxnSp>
        <p:nvCxnSpPr>
          <p:cNvPr id="28" name="Straight Arrow Connector 27"/>
          <p:cNvCxnSpPr/>
          <p:nvPr/>
        </p:nvCxnSpPr>
        <p:spPr>
          <a:xfrm rot="5400000">
            <a:off x="4496594" y="4190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496594" y="4952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12" idx="0"/>
          </p:cNvCxnSpPr>
          <p:nvPr/>
        </p:nvCxnSpPr>
        <p:spPr>
          <a:xfrm rot="5400000">
            <a:off x="4419600" y="5829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5453480" cy="646331"/>
          </a:xfrm>
          <a:prstGeom prst="rect">
            <a:avLst/>
          </a:prstGeom>
          <a:noFill/>
        </p:spPr>
        <p:txBody>
          <a:bodyPr wrap="none" lIns="91440" tIns="45720" rIns="91440" bIns="45720">
            <a:spAutoFit/>
          </a:bodyPr>
          <a:lstStyle/>
          <a:p>
            <a:pPr algn="ctr"/>
            <a:r>
              <a:rPr sz="36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Activity Diagram(User) </a:t>
            </a:r>
            <a:endParaRPr lang="en-US" sz="3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7" name="Oval 6"/>
          <p:cNvSpPr/>
          <p:nvPr/>
        </p:nvSpPr>
        <p:spPr>
          <a:xfrm>
            <a:off x="4267200" y="13716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Flowchart: Alternate Process 11"/>
          <p:cNvSpPr/>
          <p:nvPr/>
        </p:nvSpPr>
        <p:spPr>
          <a:xfrm>
            <a:off x="4572000" y="2743200"/>
            <a:ext cx="3733800" cy="5334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College-&gt;Branch-&gt;semester</a:t>
            </a:r>
            <a:endParaRPr lang="en-US" dirty="0"/>
          </a:p>
        </p:txBody>
      </p:sp>
      <p:sp>
        <p:nvSpPr>
          <p:cNvPr id="13" name="Flowchart: Alternate Process 12"/>
          <p:cNvSpPr/>
          <p:nvPr/>
        </p:nvSpPr>
        <p:spPr>
          <a:xfrm>
            <a:off x="381000" y="2743200"/>
            <a:ext cx="3886200" cy="5334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By Name / USN</a:t>
            </a:r>
            <a:endParaRPr lang="en-US" dirty="0"/>
          </a:p>
        </p:txBody>
      </p:sp>
      <p:cxnSp>
        <p:nvCxnSpPr>
          <p:cNvPr id="19" name="Straight Arrow Connector 18"/>
          <p:cNvCxnSpPr>
            <a:stCxn id="7" idx="4"/>
          </p:cNvCxnSpPr>
          <p:nvPr/>
        </p:nvCxnSpPr>
        <p:spPr>
          <a:xfrm rot="5400000">
            <a:off x="4267200" y="1828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4191000" y="2057400"/>
            <a:ext cx="457200" cy="76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Arrow Connector 25"/>
          <p:cNvCxnSpPr>
            <a:endCxn id="13" idx="0"/>
          </p:cNvCxnSpPr>
          <p:nvPr/>
        </p:nvCxnSpPr>
        <p:spPr>
          <a:xfrm rot="10800000" flipV="1">
            <a:off x="2324100" y="2133600"/>
            <a:ext cx="20955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2" idx="0"/>
          </p:cNvCxnSpPr>
          <p:nvPr/>
        </p:nvCxnSpPr>
        <p:spPr>
          <a:xfrm>
            <a:off x="4419600" y="2133600"/>
            <a:ext cx="20193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Alternate Process 30"/>
          <p:cNvSpPr/>
          <p:nvPr/>
        </p:nvSpPr>
        <p:spPr>
          <a:xfrm>
            <a:off x="1371600" y="4267200"/>
            <a:ext cx="6400800" cy="3048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Query Processing on database</a:t>
            </a:r>
            <a:endParaRPr lang="en-US" dirty="0"/>
          </a:p>
        </p:txBody>
      </p:sp>
      <p:sp>
        <p:nvSpPr>
          <p:cNvPr id="34" name="Flowchart: Process 33"/>
          <p:cNvSpPr/>
          <p:nvPr/>
        </p:nvSpPr>
        <p:spPr>
          <a:xfrm>
            <a:off x="4343400" y="3962400"/>
            <a:ext cx="457200" cy="76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8" name="Straight Arrow Connector 37"/>
          <p:cNvCxnSpPr>
            <a:stCxn id="13" idx="2"/>
          </p:cNvCxnSpPr>
          <p:nvPr/>
        </p:nvCxnSpPr>
        <p:spPr>
          <a:xfrm rot="16200000" flipH="1">
            <a:off x="3105150" y="2495550"/>
            <a:ext cx="685800" cy="224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rot="5400000">
            <a:off x="5162550" y="2686050"/>
            <a:ext cx="6858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2"/>
            <a:endCxn id="31" idx="0"/>
          </p:cNvCxnSpPr>
          <p:nvPr/>
        </p:nvCxnSpPr>
        <p:spPr>
          <a:xfrm rot="5400000">
            <a:off x="4457700" y="4152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Flowchart: Alternate Process 45"/>
          <p:cNvSpPr/>
          <p:nvPr/>
        </p:nvSpPr>
        <p:spPr>
          <a:xfrm>
            <a:off x="3886200" y="4953000"/>
            <a:ext cx="1524000" cy="3810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Fetch result</a:t>
            </a:r>
            <a:endParaRPr lang="en-US" dirty="0"/>
          </a:p>
        </p:txBody>
      </p:sp>
      <p:sp>
        <p:nvSpPr>
          <p:cNvPr id="47" name="Flowchart: Process 46"/>
          <p:cNvSpPr/>
          <p:nvPr/>
        </p:nvSpPr>
        <p:spPr>
          <a:xfrm>
            <a:off x="4343400" y="5715000"/>
            <a:ext cx="457200" cy="76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Flowchart: Alternate Process 47"/>
          <p:cNvSpPr/>
          <p:nvPr/>
        </p:nvSpPr>
        <p:spPr>
          <a:xfrm>
            <a:off x="3810000" y="6096000"/>
            <a:ext cx="1600200" cy="6096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Display Result</a:t>
            </a:r>
            <a:endParaRPr lang="en-US" dirty="0"/>
          </a:p>
        </p:txBody>
      </p:sp>
      <p:cxnSp>
        <p:nvCxnSpPr>
          <p:cNvPr id="52" name="Straight Arrow Connector 51"/>
          <p:cNvCxnSpPr/>
          <p:nvPr/>
        </p:nvCxnSpPr>
        <p:spPr>
          <a:xfrm rot="5400000">
            <a:off x="4382294" y="4761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382294" y="5599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4382294" y="5980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038600" y="990600"/>
            <a:ext cx="695832" cy="400110"/>
          </a:xfrm>
          <a:prstGeom prst="rect">
            <a:avLst/>
          </a:prstGeom>
          <a:noFill/>
        </p:spPr>
        <p:txBody>
          <a:bodyPr wrap="none" lIns="91440" tIns="45720" rIns="91440" bIns="45720">
            <a:spAutoFit/>
          </a:bodyPr>
          <a:lstStyle/>
          <a:p>
            <a:pPr algn="ctr"/>
            <a:r>
              <a:rPr lang="en-US" sz="2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User</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0" name="Rectangle 59"/>
          <p:cNvSpPr/>
          <p:nvPr/>
        </p:nvSpPr>
        <p:spPr>
          <a:xfrm>
            <a:off x="4495800" y="1676400"/>
            <a:ext cx="679994" cy="338554"/>
          </a:xfrm>
          <a:prstGeom prst="rect">
            <a:avLst/>
          </a:prstGeom>
          <a:noFill/>
        </p:spPr>
        <p:txBody>
          <a:bodyPr wrap="none" lIns="91440" tIns="45720" rIns="91440" bIns="45720">
            <a:spAutoFit/>
          </a:bodyPr>
          <a:lstStyle/>
          <a:p>
            <a:pPr algn="ctr"/>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Input</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04800" y="152400"/>
            <a:ext cx="8382000" cy="762000"/>
          </a:xfrm>
        </p:spPr>
        <p:txBody>
          <a:bodyPr>
            <a:normAutofit/>
          </a:bodyPr>
          <a:lstStyle/>
          <a:p>
            <a:r>
              <a:rPr sz="2400" smtClean="0"/>
              <a:t>Result Displaying Module</a:t>
            </a:r>
            <a:endParaRPr lang="en-US" sz="2400" dirty="0"/>
          </a:p>
        </p:txBody>
      </p:sp>
      <p:sp>
        <p:nvSpPr>
          <p:cNvPr id="5" name="Oval 4"/>
          <p:cNvSpPr/>
          <p:nvPr/>
        </p:nvSpPr>
        <p:spPr>
          <a:xfrm>
            <a:off x="3810000" y="9144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6" name="Rectangle 5"/>
          <p:cNvSpPr/>
          <p:nvPr/>
        </p:nvSpPr>
        <p:spPr>
          <a:xfrm>
            <a:off x="3048000" y="1828800"/>
            <a:ext cx="3276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for string in DATABASE by query processing</a:t>
            </a:r>
            <a:endParaRPr lang="en-US" dirty="0"/>
          </a:p>
        </p:txBody>
      </p:sp>
      <p:sp>
        <p:nvSpPr>
          <p:cNvPr id="8" name="Rectangle 7"/>
          <p:cNvSpPr/>
          <p:nvPr/>
        </p:nvSpPr>
        <p:spPr>
          <a:xfrm>
            <a:off x="3048000" y="27432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gzip</a:t>
            </a:r>
            <a:r>
              <a:rPr lang="en-US" dirty="0" smtClean="0"/>
              <a:t>  </a:t>
            </a:r>
            <a:r>
              <a:rPr lang="en-US" dirty="0" err="1" smtClean="0"/>
              <a:t>decompressor</a:t>
            </a:r>
            <a:endParaRPr lang="en-US" dirty="0" smtClean="0"/>
          </a:p>
        </p:txBody>
      </p:sp>
      <p:sp>
        <p:nvSpPr>
          <p:cNvPr id="9" name="Rectangle 8"/>
          <p:cNvSpPr/>
          <p:nvPr/>
        </p:nvSpPr>
        <p:spPr>
          <a:xfrm>
            <a:off x="3048000" y="35052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base64 decoder</a:t>
            </a:r>
            <a:endParaRPr lang="en-US" dirty="0"/>
          </a:p>
        </p:txBody>
      </p:sp>
      <p:sp>
        <p:nvSpPr>
          <p:cNvPr id="10" name="Oval 9"/>
          <p:cNvSpPr/>
          <p:nvPr/>
        </p:nvSpPr>
        <p:spPr>
          <a:xfrm>
            <a:off x="3886200" y="59436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11" name="Straight Arrow Connector 10"/>
          <p:cNvCxnSpPr/>
          <p:nvPr/>
        </p:nvCxnSpPr>
        <p:spPr>
          <a:xfrm rot="5400000">
            <a:off x="4457700" y="1675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495006" y="2590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496594" y="3352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48000" y="4191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 decoder</a:t>
            </a:r>
            <a:endParaRPr lang="en-US" dirty="0"/>
          </a:p>
        </p:txBody>
      </p:sp>
      <p:sp>
        <p:nvSpPr>
          <p:cNvPr id="16" name="Rectangle 15"/>
          <p:cNvSpPr/>
          <p:nvPr/>
        </p:nvSpPr>
        <p:spPr>
          <a:xfrm>
            <a:off x="3048000" y="495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result</a:t>
            </a:r>
            <a:endParaRPr lang="en-US" dirty="0"/>
          </a:p>
        </p:txBody>
      </p:sp>
      <p:cxnSp>
        <p:nvCxnSpPr>
          <p:cNvPr id="17" name="Straight Arrow Connector 16"/>
          <p:cNvCxnSpPr/>
          <p:nvPr/>
        </p:nvCxnSpPr>
        <p:spPr>
          <a:xfrm rot="5400000">
            <a:off x="4496594" y="4037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496594" y="4799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0" idx="0"/>
          </p:cNvCxnSpPr>
          <p:nvPr/>
        </p:nvCxnSpPr>
        <p:spPr>
          <a:xfrm rot="5400000">
            <a:off x="4419600" y="567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1932</TotalTime>
  <Words>529</Words>
  <Application>Microsoft Office PowerPoint</Application>
  <PresentationFormat>On-screen Show (4:3)</PresentationFormat>
  <Paragraphs>84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Paper</vt:lpstr>
      <vt:lpstr>PowerPoint Presentation</vt:lpstr>
      <vt:lpstr>PowerPoint Presentation</vt:lpstr>
      <vt:lpstr>PowerPoint Presentation</vt:lpstr>
      <vt:lpstr>PowerPoint Presentation</vt:lpstr>
      <vt:lpstr>PowerPoint Presentation</vt:lpstr>
      <vt:lpstr>PowerPoint Presentation</vt:lpstr>
      <vt:lpstr>Result Fetching Module</vt:lpstr>
      <vt:lpstr>PowerPoint Presentation</vt:lpstr>
      <vt:lpstr>Result Displaying Module</vt:lpstr>
      <vt:lpstr>PowerPoint Presentation</vt:lpstr>
      <vt:lpstr>PowerPoint Presentation</vt:lpstr>
      <vt:lpstr>Example (how query is processed) :-</vt:lpstr>
      <vt:lpstr>PowerPoint Presentation</vt:lpstr>
      <vt:lpstr>Advantages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VTU Analytics</dc:title>
  <dc:creator>Mayur Pipaliya</dc:creator>
  <cp:lastModifiedBy>Mayur</cp:lastModifiedBy>
  <cp:revision>185</cp:revision>
  <dcterms:created xsi:type="dcterms:W3CDTF">2011-06-12T08:55:49Z</dcterms:created>
  <dcterms:modified xsi:type="dcterms:W3CDTF">2012-06-10T10:43:37Z</dcterms:modified>
</cp:coreProperties>
</file>