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C65F4F-24D6-4EEF-B48D-C2A20E9C1162}">
  <a:tblStyle styleId="{B0C65F4F-24D6-4EEF-B48D-C2A20E9C11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HIfgfgaa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ef95868f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ef95868f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ef95868f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ef95868f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ef95868f9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ef95868f9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ef95868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ef95868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40d6a4ed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40d6a4ed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ef95868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ef95868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ef95868f9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ef95868f9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40d6a4ed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40d6a4ed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40d6a4ed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40d6a4ed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3a16f76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3a16f76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3a16f76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3a16f76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40d6a4e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40d6a4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40d6a4ed9_1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40d6a4ed9_1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ef95868f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ef95868f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ef95868f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ef95868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ef95868f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ef95868f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40d6a4ed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40d6a4ed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meowmeowmeowmeowmeow/gtsrb-german-traffic-sig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00"/>
              <a:t>Detection of Backdoor Attacks in DNN</a:t>
            </a:r>
            <a:endParaRPr sz="3500"/>
          </a:p>
        </p:txBody>
      </p:sp>
      <p:sp>
        <p:nvSpPr>
          <p:cNvPr id="60" name="Google Shape;60;p13"/>
          <p:cNvSpPr txBox="1"/>
          <p:nvPr>
            <p:ph idx="1" type="subTitle"/>
          </p:nvPr>
        </p:nvSpPr>
        <p:spPr>
          <a:xfrm>
            <a:off x="5916775" y="2302200"/>
            <a:ext cx="2949000" cy="132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Team:</a:t>
            </a:r>
            <a:endParaRPr b="1" sz="1500"/>
          </a:p>
          <a:p>
            <a:pPr indent="0" lvl="0" marL="0" rtl="0" algn="l">
              <a:lnSpc>
                <a:spcPct val="100000"/>
              </a:lnSpc>
              <a:spcBef>
                <a:spcPts val="0"/>
              </a:spcBef>
              <a:spcAft>
                <a:spcPts val="0"/>
              </a:spcAft>
              <a:buNone/>
            </a:pPr>
            <a:r>
              <a:t/>
            </a:r>
            <a:endParaRPr b="1" sz="1500"/>
          </a:p>
          <a:p>
            <a:pPr indent="457200" lvl="0" marL="0" rtl="0" algn="l">
              <a:lnSpc>
                <a:spcPct val="100000"/>
              </a:lnSpc>
              <a:spcBef>
                <a:spcPts val="0"/>
              </a:spcBef>
              <a:spcAft>
                <a:spcPts val="0"/>
              </a:spcAft>
              <a:buNone/>
            </a:pPr>
            <a:r>
              <a:rPr lang="en" sz="1500"/>
              <a:t> Akhil Chowdary Javvaji </a:t>
            </a:r>
            <a:endParaRPr sz="1500"/>
          </a:p>
          <a:p>
            <a:pPr indent="457200" lvl="0" marL="0" rtl="0" algn="l">
              <a:lnSpc>
                <a:spcPct val="100000"/>
              </a:lnSpc>
              <a:spcBef>
                <a:spcPts val="0"/>
              </a:spcBef>
              <a:spcAft>
                <a:spcPts val="0"/>
              </a:spcAft>
              <a:buNone/>
            </a:pPr>
            <a:r>
              <a:rPr lang="en" sz="1500"/>
              <a:t> Mayur Aitavadekar </a:t>
            </a:r>
            <a:endParaRPr sz="1500"/>
          </a:p>
          <a:p>
            <a:pPr indent="457200" lvl="0" marL="0" rtl="0" algn="l">
              <a:lnSpc>
                <a:spcPct val="100000"/>
              </a:lnSpc>
              <a:spcBef>
                <a:spcPts val="0"/>
              </a:spcBef>
              <a:spcAft>
                <a:spcPts val="0"/>
              </a:spcAft>
              <a:buNone/>
            </a:pPr>
            <a:r>
              <a:rPr lang="en" sz="1500"/>
              <a:t> Pavan Shivalingaiah</a:t>
            </a:r>
            <a:endParaRPr sz="1500"/>
          </a:p>
        </p:txBody>
      </p:sp>
      <p:sp>
        <p:nvSpPr>
          <p:cNvPr id="61" name="Google Shape;61;p13"/>
          <p:cNvSpPr txBox="1"/>
          <p:nvPr>
            <p:ph idx="1" type="subTitle"/>
          </p:nvPr>
        </p:nvSpPr>
        <p:spPr>
          <a:xfrm>
            <a:off x="628600" y="3881900"/>
            <a:ext cx="4733100" cy="3999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0"/>
              </a:spcBef>
              <a:spcAft>
                <a:spcPts val="0"/>
              </a:spcAft>
              <a:buNone/>
            </a:pPr>
            <a:r>
              <a:rPr lang="en" sz="2200"/>
              <a:t>CSC 8228 Privacy Aware Computing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Backdoor attack and development of Badnet</a:t>
            </a:r>
            <a:endParaRPr>
              <a:solidFill>
                <a:srgbClr val="0000FF"/>
              </a:solidFill>
            </a:endParaRPr>
          </a:p>
        </p:txBody>
      </p:sp>
      <p:sp>
        <p:nvSpPr>
          <p:cNvPr id="141" name="Google Shape;141;p22"/>
          <p:cNvSpPr txBox="1"/>
          <p:nvPr/>
        </p:nvSpPr>
        <p:spPr>
          <a:xfrm>
            <a:off x="396775" y="1151600"/>
            <a:ext cx="4437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ld Standard TT"/>
              <a:buAutoNum type="arabicParenR"/>
            </a:pPr>
            <a:r>
              <a:rPr lang="en" sz="1600">
                <a:latin typeface="Old Standard TT"/>
                <a:ea typeface="Old Standard TT"/>
                <a:cs typeface="Old Standard TT"/>
                <a:sym typeface="Old Standard TT"/>
              </a:rPr>
              <a:t>Creation of trigger</a:t>
            </a:r>
            <a:endParaRPr sz="1600">
              <a:latin typeface="Old Standard TT"/>
              <a:ea typeface="Old Standard TT"/>
              <a:cs typeface="Old Standard TT"/>
              <a:sym typeface="Old Standard TT"/>
            </a:endParaRPr>
          </a:p>
        </p:txBody>
      </p:sp>
      <p:sp>
        <p:nvSpPr>
          <p:cNvPr id="142" name="Google Shape;142;p22"/>
          <p:cNvSpPr txBox="1"/>
          <p:nvPr/>
        </p:nvSpPr>
        <p:spPr>
          <a:xfrm>
            <a:off x="548200" y="1687475"/>
            <a:ext cx="8284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We can select any shape, image or pattern as trigger.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For simplicity, we created trigger as simple box  with cyan color (intentionally chosen as bright color) with RGB (0,255,255)</a:t>
            </a:r>
            <a:endParaRPr>
              <a:latin typeface="Old Standard TT"/>
              <a:ea typeface="Old Standard TT"/>
              <a:cs typeface="Old Standard TT"/>
              <a:sym typeface="Old Standard TT"/>
            </a:endParaRPr>
          </a:p>
        </p:txBody>
      </p:sp>
      <p:pic>
        <p:nvPicPr>
          <p:cNvPr id="143" name="Google Shape;143;p22"/>
          <p:cNvPicPr preferRelativeResize="0"/>
          <p:nvPr/>
        </p:nvPicPr>
        <p:blipFill>
          <a:blip r:embed="rId3">
            <a:alphaModFix/>
          </a:blip>
          <a:stretch>
            <a:fillRect/>
          </a:stretch>
        </p:blipFill>
        <p:spPr>
          <a:xfrm>
            <a:off x="548200" y="2816763"/>
            <a:ext cx="5200650" cy="1295400"/>
          </a:xfrm>
          <a:prstGeom prst="rect">
            <a:avLst/>
          </a:prstGeom>
          <a:noFill/>
          <a:ln cap="flat" cmpd="sng" w="9525">
            <a:solidFill>
              <a:schemeClr val="dk2"/>
            </a:solidFill>
            <a:prstDash val="solid"/>
            <a:round/>
            <a:headEnd len="sm" w="sm" type="none"/>
            <a:tailEnd len="sm" w="sm" type="none"/>
          </a:ln>
        </p:spPr>
      </p:pic>
      <p:pic>
        <p:nvPicPr>
          <p:cNvPr id="144" name="Google Shape;144;p22"/>
          <p:cNvPicPr preferRelativeResize="0"/>
          <p:nvPr/>
        </p:nvPicPr>
        <p:blipFill>
          <a:blip r:embed="rId4">
            <a:alphaModFix/>
          </a:blip>
          <a:stretch>
            <a:fillRect/>
          </a:stretch>
        </p:blipFill>
        <p:spPr>
          <a:xfrm>
            <a:off x="6185101" y="2465550"/>
            <a:ext cx="2145124" cy="1997850"/>
          </a:xfrm>
          <a:prstGeom prst="rect">
            <a:avLst/>
          </a:prstGeom>
          <a:noFill/>
          <a:ln cap="flat" cmpd="sng" w="9525">
            <a:solidFill>
              <a:schemeClr val="dk2"/>
            </a:solidFill>
            <a:prstDash val="solid"/>
            <a:round/>
            <a:headEnd len="sm" w="sm" type="none"/>
            <a:tailEnd len="sm" w="sm" type="none"/>
          </a:ln>
        </p:spPr>
      </p:pic>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Backdoor attack and development of Badnet</a:t>
            </a:r>
            <a:endParaRPr>
              <a:solidFill>
                <a:srgbClr val="0000FF"/>
              </a:solidFill>
            </a:endParaRPr>
          </a:p>
        </p:txBody>
      </p:sp>
      <p:sp>
        <p:nvSpPr>
          <p:cNvPr id="151" name="Google Shape;151;p23"/>
          <p:cNvSpPr txBox="1"/>
          <p:nvPr/>
        </p:nvSpPr>
        <p:spPr>
          <a:xfrm>
            <a:off x="406325" y="1058225"/>
            <a:ext cx="629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2)	Generation of poisoned dataset (Train, Validation, Test)</a:t>
            </a:r>
            <a:endParaRPr sz="1600">
              <a:latin typeface="Old Standard TT"/>
              <a:ea typeface="Old Standard TT"/>
              <a:cs typeface="Old Standard TT"/>
              <a:sym typeface="Old Standard TT"/>
            </a:endParaRPr>
          </a:p>
        </p:txBody>
      </p:sp>
      <p:graphicFrame>
        <p:nvGraphicFramePr>
          <p:cNvPr id="152" name="Google Shape;152;p23"/>
          <p:cNvGraphicFramePr/>
          <p:nvPr/>
        </p:nvGraphicFramePr>
        <p:xfrm>
          <a:off x="928975" y="1582700"/>
          <a:ext cx="3000000" cy="3000000"/>
        </p:xfrm>
        <a:graphic>
          <a:graphicData uri="http://schemas.openxmlformats.org/drawingml/2006/table">
            <a:tbl>
              <a:tblPr>
                <a:noFill/>
                <a:tableStyleId>{B0C65F4F-24D6-4EEF-B48D-C2A20E9C1162}</a:tableStyleId>
              </a:tblPr>
              <a:tblGrid>
                <a:gridCol w="382850"/>
                <a:gridCol w="382850"/>
                <a:gridCol w="382850"/>
                <a:gridCol w="382850"/>
                <a:gridCol w="382850"/>
                <a:gridCol w="382850"/>
              </a:tblGrid>
              <a:tr h="221950">
                <a:tc>
                  <a:txBody>
                    <a:bodyPr/>
                    <a:lstStyle/>
                    <a:p>
                      <a:pPr indent="0" lvl="0" marL="0" rtl="0" algn="ctr">
                        <a:spcBef>
                          <a:spcPts val="0"/>
                        </a:spcBef>
                        <a:spcAft>
                          <a:spcPts val="0"/>
                        </a:spcAft>
                        <a:buNone/>
                      </a:pPr>
                      <a:r>
                        <a:rPr lang="en" sz="400"/>
                        <a:t>0.9</a:t>
                      </a:r>
                      <a:endParaRPr sz="400"/>
                    </a:p>
                  </a:txBody>
                  <a:tcPr marT="91425" marB="91425" marR="91425" marL="91425"/>
                </a:tc>
                <a:tc>
                  <a:txBody>
                    <a:bodyPr/>
                    <a:lstStyle/>
                    <a:p>
                      <a:pPr indent="0" lvl="0" marL="0" rtl="0" algn="ctr">
                        <a:spcBef>
                          <a:spcPts val="0"/>
                        </a:spcBef>
                        <a:spcAft>
                          <a:spcPts val="0"/>
                        </a:spcAft>
                        <a:buNone/>
                      </a:pPr>
                      <a:r>
                        <a:rPr lang="en" sz="400"/>
                        <a:t>0.5</a:t>
                      </a:r>
                      <a:endParaRPr sz="400"/>
                    </a:p>
                  </a:txBody>
                  <a:tcPr marT="91425" marB="91425" marR="91425" marL="91425"/>
                </a:tc>
                <a:tc>
                  <a:txBody>
                    <a:bodyPr/>
                    <a:lstStyle/>
                    <a:p>
                      <a:pPr indent="0" lvl="0" marL="0" rtl="0" algn="ctr">
                        <a:spcBef>
                          <a:spcPts val="0"/>
                        </a:spcBef>
                        <a:spcAft>
                          <a:spcPts val="0"/>
                        </a:spcAft>
                        <a:buNone/>
                      </a:pPr>
                      <a:r>
                        <a:rPr lang="en" sz="400"/>
                        <a:t>0.4</a:t>
                      </a:r>
                      <a:endParaRPr sz="400"/>
                    </a:p>
                  </a:txBody>
                  <a:tcPr marT="91425" marB="91425" marR="91425" marL="91425"/>
                </a:tc>
                <a:tc>
                  <a:txBody>
                    <a:bodyPr/>
                    <a:lstStyle/>
                    <a:p>
                      <a:pPr indent="0" lvl="0" marL="0" rtl="0" algn="ctr">
                        <a:spcBef>
                          <a:spcPts val="0"/>
                        </a:spcBef>
                        <a:spcAft>
                          <a:spcPts val="0"/>
                        </a:spcAft>
                        <a:buNone/>
                      </a:pPr>
                      <a:r>
                        <a:rPr lang="en" sz="400"/>
                        <a:t>0.78</a:t>
                      </a:r>
                      <a:endParaRPr sz="400"/>
                    </a:p>
                  </a:txBody>
                  <a:tcPr marT="91425" marB="91425" marR="91425" marL="91425"/>
                </a:tc>
                <a:tc>
                  <a:txBody>
                    <a:bodyPr/>
                    <a:lstStyle/>
                    <a:p>
                      <a:pPr indent="0" lvl="0" marL="0" rtl="0" algn="ctr">
                        <a:spcBef>
                          <a:spcPts val="0"/>
                        </a:spcBef>
                        <a:spcAft>
                          <a:spcPts val="0"/>
                        </a:spcAft>
                        <a:buNone/>
                      </a:pPr>
                      <a:r>
                        <a:rPr lang="en" sz="400"/>
                        <a:t>0.1</a:t>
                      </a:r>
                      <a:endParaRPr sz="400"/>
                    </a:p>
                  </a:txBody>
                  <a:tcPr marT="91425" marB="91425" marR="91425" marL="91425"/>
                </a:tc>
                <a:tc>
                  <a:txBody>
                    <a:bodyPr/>
                    <a:lstStyle/>
                    <a:p>
                      <a:pPr indent="0" lvl="0" marL="0" rtl="0" algn="ctr">
                        <a:spcBef>
                          <a:spcPts val="0"/>
                        </a:spcBef>
                        <a:spcAft>
                          <a:spcPts val="0"/>
                        </a:spcAft>
                        <a:buNone/>
                      </a:pPr>
                      <a:r>
                        <a:rPr lang="en" sz="400"/>
                        <a:t>0.63</a:t>
                      </a:r>
                      <a:endParaRPr sz="400"/>
                    </a:p>
                  </a:txBody>
                  <a:tcPr marT="91425" marB="91425" marR="91425" marL="91425"/>
                </a:tc>
              </a:tr>
              <a:tr h="221950">
                <a:tc>
                  <a:txBody>
                    <a:bodyPr/>
                    <a:lstStyle/>
                    <a:p>
                      <a:pPr indent="0" lvl="0" marL="0" rtl="0" algn="ctr">
                        <a:spcBef>
                          <a:spcPts val="0"/>
                        </a:spcBef>
                        <a:spcAft>
                          <a:spcPts val="0"/>
                        </a:spcAft>
                        <a:buNone/>
                      </a:pPr>
                      <a:r>
                        <a:rPr lang="en" sz="400"/>
                        <a:t>0.89</a:t>
                      </a:r>
                      <a:endParaRPr sz="400"/>
                    </a:p>
                  </a:txBody>
                  <a:tcPr marT="91425" marB="91425" marR="91425" marL="91425"/>
                </a:tc>
                <a:tc>
                  <a:txBody>
                    <a:bodyPr/>
                    <a:lstStyle/>
                    <a:p>
                      <a:pPr indent="0" lvl="0" marL="0" rtl="0" algn="ctr">
                        <a:spcBef>
                          <a:spcPts val="0"/>
                        </a:spcBef>
                        <a:spcAft>
                          <a:spcPts val="0"/>
                        </a:spcAft>
                        <a:buNone/>
                      </a:pPr>
                      <a:r>
                        <a:rPr lang="en" sz="400"/>
                        <a:t>0.41</a:t>
                      </a:r>
                      <a:endParaRPr sz="400"/>
                    </a:p>
                  </a:txBody>
                  <a:tcPr marT="91425" marB="91425" marR="91425" marL="91425"/>
                </a:tc>
                <a:tc>
                  <a:txBody>
                    <a:bodyPr/>
                    <a:lstStyle/>
                    <a:p>
                      <a:pPr indent="0" lvl="0" marL="0" rtl="0" algn="ctr">
                        <a:spcBef>
                          <a:spcPts val="0"/>
                        </a:spcBef>
                        <a:spcAft>
                          <a:spcPts val="0"/>
                        </a:spcAft>
                        <a:buNone/>
                      </a:pPr>
                      <a:r>
                        <a:rPr lang="en" sz="400"/>
                        <a:t>0.96</a:t>
                      </a:r>
                      <a:endParaRPr sz="400"/>
                    </a:p>
                  </a:txBody>
                  <a:tcPr marT="91425" marB="91425" marR="91425" marL="91425"/>
                </a:tc>
                <a:tc>
                  <a:txBody>
                    <a:bodyPr/>
                    <a:lstStyle/>
                    <a:p>
                      <a:pPr indent="0" lvl="0" marL="0" rtl="0" algn="ctr">
                        <a:spcBef>
                          <a:spcPts val="0"/>
                        </a:spcBef>
                        <a:spcAft>
                          <a:spcPts val="0"/>
                        </a:spcAft>
                        <a:buNone/>
                      </a:pPr>
                      <a:r>
                        <a:rPr lang="en" sz="400"/>
                        <a:t>0.54</a:t>
                      </a:r>
                      <a:endParaRPr sz="400"/>
                    </a:p>
                  </a:txBody>
                  <a:tcPr marT="91425" marB="91425" marR="91425" marL="91425"/>
                </a:tc>
                <a:tc>
                  <a:txBody>
                    <a:bodyPr/>
                    <a:lstStyle/>
                    <a:p>
                      <a:pPr indent="0" lvl="0" marL="0" rtl="0" algn="ctr">
                        <a:spcBef>
                          <a:spcPts val="0"/>
                        </a:spcBef>
                        <a:spcAft>
                          <a:spcPts val="0"/>
                        </a:spcAft>
                        <a:buNone/>
                      </a:pPr>
                      <a:r>
                        <a:rPr lang="en" sz="400"/>
                        <a:t>0.87</a:t>
                      </a:r>
                      <a:endParaRPr sz="400"/>
                    </a:p>
                  </a:txBody>
                  <a:tcPr marT="91425" marB="91425" marR="91425" marL="91425"/>
                </a:tc>
                <a:tc>
                  <a:txBody>
                    <a:bodyPr/>
                    <a:lstStyle/>
                    <a:p>
                      <a:pPr indent="0" lvl="0" marL="0" rtl="0" algn="ctr">
                        <a:spcBef>
                          <a:spcPts val="0"/>
                        </a:spcBef>
                        <a:spcAft>
                          <a:spcPts val="0"/>
                        </a:spcAft>
                        <a:buNone/>
                      </a:pPr>
                      <a:r>
                        <a:rPr lang="en" sz="400"/>
                        <a:t>0.47</a:t>
                      </a:r>
                      <a:endParaRPr sz="400"/>
                    </a:p>
                  </a:txBody>
                  <a:tcPr marT="91425" marB="91425" marR="91425" marL="91425"/>
                </a:tc>
              </a:tr>
              <a:tr h="221950">
                <a:tc>
                  <a:txBody>
                    <a:bodyPr/>
                    <a:lstStyle/>
                    <a:p>
                      <a:pPr indent="0" lvl="0" marL="0" rtl="0" algn="ctr">
                        <a:spcBef>
                          <a:spcPts val="0"/>
                        </a:spcBef>
                        <a:spcAft>
                          <a:spcPts val="0"/>
                        </a:spcAft>
                        <a:buNone/>
                      </a:pPr>
                      <a:r>
                        <a:rPr lang="en" sz="400"/>
                        <a:t>0.41</a:t>
                      </a:r>
                      <a:endParaRPr sz="400"/>
                    </a:p>
                  </a:txBody>
                  <a:tcPr marT="91425" marB="91425" marR="91425" marL="91425"/>
                </a:tc>
                <a:tc>
                  <a:txBody>
                    <a:bodyPr/>
                    <a:lstStyle/>
                    <a:p>
                      <a:pPr indent="0" lvl="0" marL="0" rtl="0" algn="ctr">
                        <a:spcBef>
                          <a:spcPts val="0"/>
                        </a:spcBef>
                        <a:spcAft>
                          <a:spcPts val="0"/>
                        </a:spcAft>
                        <a:buNone/>
                      </a:pPr>
                      <a:r>
                        <a:rPr lang="en" sz="400"/>
                        <a:t>0.52</a:t>
                      </a:r>
                      <a:endParaRPr sz="400"/>
                    </a:p>
                  </a:txBody>
                  <a:tcPr marT="91425" marB="91425" marR="91425" marL="91425"/>
                </a:tc>
                <a:tc>
                  <a:txBody>
                    <a:bodyPr/>
                    <a:lstStyle/>
                    <a:p>
                      <a:pPr indent="0" lvl="0" marL="0" rtl="0" algn="ctr">
                        <a:spcBef>
                          <a:spcPts val="0"/>
                        </a:spcBef>
                        <a:spcAft>
                          <a:spcPts val="0"/>
                        </a:spcAft>
                        <a:buNone/>
                      </a:pPr>
                      <a:r>
                        <a:rPr b="1" lang="en" sz="400"/>
                        <a:t>0.58</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b="1" lang="en" sz="400"/>
                        <a:t>0.63</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lang="en" sz="400"/>
                        <a:t>0.47</a:t>
                      </a:r>
                      <a:endParaRPr sz="400"/>
                    </a:p>
                  </a:txBody>
                  <a:tcPr marT="91425" marB="91425" marR="91425" marL="91425"/>
                </a:tc>
                <a:tc>
                  <a:txBody>
                    <a:bodyPr/>
                    <a:lstStyle/>
                    <a:p>
                      <a:pPr indent="0" lvl="0" marL="0" rtl="0" algn="ctr">
                        <a:spcBef>
                          <a:spcPts val="0"/>
                        </a:spcBef>
                        <a:spcAft>
                          <a:spcPts val="0"/>
                        </a:spcAft>
                        <a:buNone/>
                      </a:pPr>
                      <a:r>
                        <a:rPr lang="en" sz="400"/>
                        <a:t>0.98</a:t>
                      </a:r>
                      <a:endParaRPr sz="400"/>
                    </a:p>
                  </a:txBody>
                  <a:tcPr marT="91425" marB="91425" marR="91425" marL="91425"/>
                </a:tc>
              </a:tr>
              <a:tr h="221950">
                <a:tc>
                  <a:txBody>
                    <a:bodyPr/>
                    <a:lstStyle/>
                    <a:p>
                      <a:pPr indent="0" lvl="0" marL="0" rtl="0" algn="ctr">
                        <a:spcBef>
                          <a:spcPts val="0"/>
                        </a:spcBef>
                        <a:spcAft>
                          <a:spcPts val="0"/>
                        </a:spcAft>
                        <a:buNone/>
                      </a:pPr>
                      <a:r>
                        <a:rPr lang="en" sz="400"/>
                        <a:t>0.41</a:t>
                      </a:r>
                      <a:endParaRPr sz="400"/>
                    </a:p>
                  </a:txBody>
                  <a:tcPr marT="91425" marB="91425" marR="91425" marL="91425"/>
                </a:tc>
                <a:tc>
                  <a:txBody>
                    <a:bodyPr/>
                    <a:lstStyle/>
                    <a:p>
                      <a:pPr indent="0" lvl="0" marL="0" rtl="0" algn="ctr">
                        <a:spcBef>
                          <a:spcPts val="0"/>
                        </a:spcBef>
                        <a:spcAft>
                          <a:spcPts val="0"/>
                        </a:spcAft>
                        <a:buNone/>
                      </a:pPr>
                      <a:r>
                        <a:rPr lang="en" sz="400"/>
                        <a:t>0.45</a:t>
                      </a:r>
                      <a:endParaRPr sz="400"/>
                    </a:p>
                  </a:txBody>
                  <a:tcPr marT="91425" marB="91425" marR="91425" marL="91425"/>
                </a:tc>
                <a:tc>
                  <a:txBody>
                    <a:bodyPr/>
                    <a:lstStyle/>
                    <a:p>
                      <a:pPr indent="0" lvl="0" marL="0" rtl="0" algn="ctr">
                        <a:spcBef>
                          <a:spcPts val="0"/>
                        </a:spcBef>
                        <a:spcAft>
                          <a:spcPts val="0"/>
                        </a:spcAft>
                        <a:buNone/>
                      </a:pPr>
                      <a:r>
                        <a:rPr b="1" lang="en" sz="400"/>
                        <a:t>0.52</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b="1" lang="en" sz="400"/>
                        <a:t>0.78</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lang="en" sz="400"/>
                        <a:t>0.63</a:t>
                      </a:r>
                      <a:endParaRPr sz="400"/>
                    </a:p>
                  </a:txBody>
                  <a:tcPr marT="91425" marB="91425" marR="91425" marL="91425"/>
                </a:tc>
                <a:tc>
                  <a:txBody>
                    <a:bodyPr/>
                    <a:lstStyle/>
                    <a:p>
                      <a:pPr indent="0" lvl="0" marL="0" rtl="0" algn="ctr">
                        <a:spcBef>
                          <a:spcPts val="0"/>
                        </a:spcBef>
                        <a:spcAft>
                          <a:spcPts val="0"/>
                        </a:spcAft>
                        <a:buNone/>
                      </a:pPr>
                      <a:r>
                        <a:rPr lang="en" sz="400"/>
                        <a:t>0.47</a:t>
                      </a:r>
                      <a:endParaRPr sz="400"/>
                    </a:p>
                  </a:txBody>
                  <a:tcPr marT="91425" marB="91425" marR="91425" marL="91425"/>
                </a:tc>
              </a:tr>
              <a:tr h="221950">
                <a:tc>
                  <a:txBody>
                    <a:bodyPr/>
                    <a:lstStyle/>
                    <a:p>
                      <a:pPr indent="0" lvl="0" marL="0" rtl="0" algn="ctr">
                        <a:spcBef>
                          <a:spcPts val="0"/>
                        </a:spcBef>
                        <a:spcAft>
                          <a:spcPts val="0"/>
                        </a:spcAft>
                        <a:buNone/>
                      </a:pPr>
                      <a:r>
                        <a:rPr lang="en" sz="400"/>
                        <a:t>0.14</a:t>
                      </a:r>
                      <a:endParaRPr sz="400"/>
                    </a:p>
                  </a:txBody>
                  <a:tcPr marT="91425" marB="91425" marR="91425" marL="91425"/>
                </a:tc>
                <a:tc>
                  <a:txBody>
                    <a:bodyPr/>
                    <a:lstStyle/>
                    <a:p>
                      <a:pPr indent="0" lvl="0" marL="0" rtl="0" algn="ctr">
                        <a:spcBef>
                          <a:spcPts val="0"/>
                        </a:spcBef>
                        <a:spcAft>
                          <a:spcPts val="0"/>
                        </a:spcAft>
                        <a:buNone/>
                      </a:pPr>
                      <a:r>
                        <a:rPr lang="en" sz="400"/>
                        <a:t>0.63</a:t>
                      </a:r>
                      <a:endParaRPr sz="400"/>
                    </a:p>
                  </a:txBody>
                  <a:tcPr marT="91425" marB="91425" marR="91425" marL="91425"/>
                </a:tc>
                <a:tc>
                  <a:txBody>
                    <a:bodyPr/>
                    <a:lstStyle/>
                    <a:p>
                      <a:pPr indent="0" lvl="0" marL="0" rtl="0" algn="ctr">
                        <a:spcBef>
                          <a:spcPts val="0"/>
                        </a:spcBef>
                        <a:spcAft>
                          <a:spcPts val="0"/>
                        </a:spcAft>
                        <a:buNone/>
                      </a:pPr>
                      <a:r>
                        <a:rPr lang="en" sz="400"/>
                        <a:t>0.14</a:t>
                      </a:r>
                      <a:endParaRPr sz="400"/>
                    </a:p>
                  </a:txBody>
                  <a:tcPr marT="91425" marB="91425" marR="91425" marL="91425"/>
                </a:tc>
                <a:tc>
                  <a:txBody>
                    <a:bodyPr/>
                    <a:lstStyle/>
                    <a:p>
                      <a:pPr indent="0" lvl="0" marL="0" rtl="0" algn="ctr">
                        <a:spcBef>
                          <a:spcPts val="0"/>
                        </a:spcBef>
                        <a:spcAft>
                          <a:spcPts val="0"/>
                        </a:spcAft>
                        <a:buNone/>
                      </a:pPr>
                      <a:r>
                        <a:rPr lang="en" sz="400"/>
                        <a:t>0.25</a:t>
                      </a:r>
                      <a:endParaRPr sz="400"/>
                    </a:p>
                  </a:txBody>
                  <a:tcPr marT="91425" marB="91425" marR="91425" marL="91425"/>
                </a:tc>
                <a:tc>
                  <a:txBody>
                    <a:bodyPr/>
                    <a:lstStyle/>
                    <a:p>
                      <a:pPr indent="0" lvl="0" marL="0" rtl="0" algn="ctr">
                        <a:spcBef>
                          <a:spcPts val="0"/>
                        </a:spcBef>
                        <a:spcAft>
                          <a:spcPts val="0"/>
                        </a:spcAft>
                        <a:buNone/>
                      </a:pPr>
                      <a:r>
                        <a:rPr lang="en" sz="400"/>
                        <a:t>0.68</a:t>
                      </a:r>
                      <a:endParaRPr sz="400"/>
                    </a:p>
                  </a:txBody>
                  <a:tcPr marT="91425" marB="91425" marR="91425" marL="91425"/>
                </a:tc>
                <a:tc>
                  <a:txBody>
                    <a:bodyPr/>
                    <a:lstStyle/>
                    <a:p>
                      <a:pPr indent="0" lvl="0" marL="0" rtl="0" algn="ctr">
                        <a:spcBef>
                          <a:spcPts val="0"/>
                        </a:spcBef>
                        <a:spcAft>
                          <a:spcPts val="0"/>
                        </a:spcAft>
                        <a:buNone/>
                      </a:pPr>
                      <a:r>
                        <a:rPr lang="en" sz="400"/>
                        <a:t>0.96</a:t>
                      </a:r>
                      <a:endParaRPr sz="400"/>
                    </a:p>
                  </a:txBody>
                  <a:tcPr marT="91425" marB="91425" marR="91425" marL="91425"/>
                </a:tc>
              </a:tr>
              <a:tr h="221950">
                <a:tc>
                  <a:txBody>
                    <a:bodyPr/>
                    <a:lstStyle/>
                    <a:p>
                      <a:pPr indent="0" lvl="0" marL="0" rtl="0" algn="ctr">
                        <a:spcBef>
                          <a:spcPts val="0"/>
                        </a:spcBef>
                        <a:spcAft>
                          <a:spcPts val="0"/>
                        </a:spcAft>
                        <a:buNone/>
                      </a:pPr>
                      <a:r>
                        <a:rPr lang="en" sz="400"/>
                        <a:t>0.36</a:t>
                      </a:r>
                      <a:endParaRPr sz="400"/>
                    </a:p>
                  </a:txBody>
                  <a:tcPr marT="91425" marB="91425" marR="91425" marL="91425"/>
                </a:tc>
                <a:tc>
                  <a:txBody>
                    <a:bodyPr/>
                    <a:lstStyle/>
                    <a:p>
                      <a:pPr indent="0" lvl="0" marL="0" rtl="0" algn="ctr">
                        <a:spcBef>
                          <a:spcPts val="0"/>
                        </a:spcBef>
                        <a:spcAft>
                          <a:spcPts val="0"/>
                        </a:spcAft>
                        <a:buNone/>
                      </a:pPr>
                      <a:r>
                        <a:rPr lang="en" sz="400"/>
                        <a:t>0.96</a:t>
                      </a:r>
                      <a:endParaRPr sz="400"/>
                    </a:p>
                  </a:txBody>
                  <a:tcPr marT="91425" marB="91425" marR="91425" marL="91425"/>
                </a:tc>
                <a:tc>
                  <a:txBody>
                    <a:bodyPr/>
                    <a:lstStyle/>
                    <a:p>
                      <a:pPr indent="0" lvl="0" marL="0" rtl="0" algn="ctr">
                        <a:spcBef>
                          <a:spcPts val="0"/>
                        </a:spcBef>
                        <a:spcAft>
                          <a:spcPts val="0"/>
                        </a:spcAft>
                        <a:buNone/>
                      </a:pPr>
                      <a:r>
                        <a:rPr lang="en" sz="400"/>
                        <a:t>0.74</a:t>
                      </a:r>
                      <a:endParaRPr sz="400"/>
                    </a:p>
                  </a:txBody>
                  <a:tcPr marT="91425" marB="91425" marR="91425" marL="91425"/>
                </a:tc>
                <a:tc>
                  <a:txBody>
                    <a:bodyPr/>
                    <a:lstStyle/>
                    <a:p>
                      <a:pPr indent="0" lvl="0" marL="0" rtl="0" algn="ctr">
                        <a:spcBef>
                          <a:spcPts val="0"/>
                        </a:spcBef>
                        <a:spcAft>
                          <a:spcPts val="0"/>
                        </a:spcAft>
                        <a:buNone/>
                      </a:pPr>
                      <a:r>
                        <a:rPr lang="en" sz="400"/>
                        <a:t>0.36</a:t>
                      </a:r>
                      <a:endParaRPr sz="400"/>
                    </a:p>
                  </a:txBody>
                  <a:tcPr marT="91425" marB="91425" marR="91425" marL="91425"/>
                </a:tc>
                <a:tc>
                  <a:txBody>
                    <a:bodyPr/>
                    <a:lstStyle/>
                    <a:p>
                      <a:pPr indent="0" lvl="0" marL="0" rtl="0" algn="ctr">
                        <a:spcBef>
                          <a:spcPts val="0"/>
                        </a:spcBef>
                        <a:spcAft>
                          <a:spcPts val="0"/>
                        </a:spcAft>
                        <a:buNone/>
                      </a:pPr>
                      <a:r>
                        <a:rPr lang="en" sz="400"/>
                        <a:t>0.78</a:t>
                      </a:r>
                      <a:endParaRPr sz="400"/>
                    </a:p>
                  </a:txBody>
                  <a:tcPr marT="91425" marB="91425" marR="91425" marL="91425"/>
                </a:tc>
                <a:tc>
                  <a:txBody>
                    <a:bodyPr/>
                    <a:lstStyle/>
                    <a:p>
                      <a:pPr indent="0" lvl="0" marL="0" rtl="0" algn="ctr">
                        <a:spcBef>
                          <a:spcPts val="0"/>
                        </a:spcBef>
                        <a:spcAft>
                          <a:spcPts val="0"/>
                        </a:spcAft>
                        <a:buNone/>
                      </a:pPr>
                      <a:r>
                        <a:rPr lang="en" sz="400"/>
                        <a:t>0.65</a:t>
                      </a:r>
                      <a:endParaRPr sz="400"/>
                    </a:p>
                  </a:txBody>
                  <a:tcPr marT="91425" marB="91425" marR="91425" marL="91425"/>
                </a:tc>
              </a:tr>
            </a:tbl>
          </a:graphicData>
        </a:graphic>
      </p:graphicFrame>
      <p:graphicFrame>
        <p:nvGraphicFramePr>
          <p:cNvPr id="153" name="Google Shape;153;p23"/>
          <p:cNvGraphicFramePr/>
          <p:nvPr/>
        </p:nvGraphicFramePr>
        <p:xfrm>
          <a:off x="928975" y="3287215"/>
          <a:ext cx="3000000" cy="3000000"/>
        </p:xfrm>
        <a:graphic>
          <a:graphicData uri="http://schemas.openxmlformats.org/drawingml/2006/table">
            <a:tbl>
              <a:tblPr>
                <a:noFill/>
                <a:tableStyleId>{B0C65F4F-24D6-4EEF-B48D-C2A20E9C1162}</a:tableStyleId>
              </a:tblPr>
              <a:tblGrid>
                <a:gridCol w="382850"/>
                <a:gridCol w="382850"/>
                <a:gridCol w="382850"/>
                <a:gridCol w="382850"/>
                <a:gridCol w="382850"/>
                <a:gridCol w="382850"/>
              </a:tblGrid>
              <a:tr h="253000">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r>
              <a:tr h="253000">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r>
              <a:tr h="253000">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b="1" lang="en" sz="400"/>
                        <a:t>0</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b="1" lang="en" sz="400"/>
                        <a:t>0</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r>
              <a:tr h="253000">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b="1" lang="en" sz="400"/>
                        <a:t>0</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b="1" lang="en" sz="400"/>
                        <a:t>0</a:t>
                      </a:r>
                      <a:endParaRPr b="1" sz="400"/>
                    </a:p>
                  </a:txBody>
                  <a:tcPr marT="91425" marB="91425" marR="91425" marL="91425">
                    <a:solidFill>
                      <a:srgbClr val="FFFFFF"/>
                    </a:solidFill>
                  </a:tcPr>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r>
              <a:tr h="253000">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r>
              <a:tr h="253000">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c>
                  <a:txBody>
                    <a:bodyPr/>
                    <a:lstStyle/>
                    <a:p>
                      <a:pPr indent="0" lvl="0" marL="0" rtl="0" algn="ctr">
                        <a:spcBef>
                          <a:spcPts val="0"/>
                        </a:spcBef>
                        <a:spcAft>
                          <a:spcPts val="0"/>
                        </a:spcAft>
                        <a:buNone/>
                      </a:pPr>
                      <a:r>
                        <a:rPr lang="en" sz="400"/>
                        <a:t>1</a:t>
                      </a:r>
                      <a:endParaRPr sz="400"/>
                    </a:p>
                  </a:txBody>
                  <a:tcPr marT="91425" marB="91425" marR="91425" marL="91425"/>
                </a:tc>
              </a:tr>
            </a:tbl>
          </a:graphicData>
        </a:graphic>
      </p:graphicFrame>
      <p:graphicFrame>
        <p:nvGraphicFramePr>
          <p:cNvPr id="154" name="Google Shape;154;p23"/>
          <p:cNvGraphicFramePr/>
          <p:nvPr/>
        </p:nvGraphicFramePr>
        <p:xfrm>
          <a:off x="3774275" y="2323115"/>
          <a:ext cx="3000000" cy="3000000"/>
        </p:xfrm>
        <a:graphic>
          <a:graphicData uri="http://schemas.openxmlformats.org/drawingml/2006/table">
            <a:tbl>
              <a:tblPr>
                <a:noFill/>
                <a:tableStyleId>{B0C65F4F-24D6-4EEF-B48D-C2A20E9C1162}</a:tableStyleId>
              </a:tblPr>
              <a:tblGrid>
                <a:gridCol w="382850"/>
                <a:gridCol w="382850"/>
                <a:gridCol w="382850"/>
                <a:gridCol w="382850"/>
                <a:gridCol w="382850"/>
                <a:gridCol w="382850"/>
              </a:tblGrid>
              <a:tr h="259050">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r>
              <a:tr h="259050">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r>
              <a:tr h="259050">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r>
              <a:tr h="259050">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r>
              <a:tr h="259050">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r>
              <a:tr h="259050">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c>
                  <a:txBody>
                    <a:bodyPr/>
                    <a:lstStyle/>
                    <a:p>
                      <a:pPr indent="0" lvl="0" marL="0" rtl="0" algn="ctr">
                        <a:spcBef>
                          <a:spcPts val="0"/>
                        </a:spcBef>
                        <a:spcAft>
                          <a:spcPts val="0"/>
                        </a:spcAft>
                        <a:buNone/>
                      </a:pPr>
                      <a:r>
                        <a:rPr lang="en" sz="400"/>
                        <a:t>0</a:t>
                      </a:r>
                      <a:endParaRPr sz="400"/>
                    </a:p>
                  </a:txBody>
                  <a:tcPr marT="91425" marB="91425" marR="91425" marL="91425"/>
                </a:tc>
              </a:tr>
            </a:tbl>
          </a:graphicData>
        </a:graphic>
      </p:graphicFrame>
      <p:sp>
        <p:nvSpPr>
          <p:cNvPr id="155" name="Google Shape;155;p23"/>
          <p:cNvSpPr txBox="1"/>
          <p:nvPr/>
        </p:nvSpPr>
        <p:spPr>
          <a:xfrm>
            <a:off x="1941625" y="2952025"/>
            <a:ext cx="2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x</a:t>
            </a:r>
            <a:endParaRPr>
              <a:latin typeface="Old Standard TT"/>
              <a:ea typeface="Old Standard TT"/>
              <a:cs typeface="Old Standard TT"/>
              <a:sym typeface="Old Standard TT"/>
            </a:endParaRPr>
          </a:p>
        </p:txBody>
      </p:sp>
      <p:sp>
        <p:nvSpPr>
          <p:cNvPr id="156" name="Google Shape;156;p23"/>
          <p:cNvSpPr txBox="1"/>
          <p:nvPr/>
        </p:nvSpPr>
        <p:spPr>
          <a:xfrm>
            <a:off x="3313725" y="2952025"/>
            <a:ext cx="3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graphicFrame>
        <p:nvGraphicFramePr>
          <p:cNvPr id="157" name="Google Shape;157;p23"/>
          <p:cNvGraphicFramePr/>
          <p:nvPr/>
        </p:nvGraphicFramePr>
        <p:xfrm>
          <a:off x="6510875" y="2368850"/>
          <a:ext cx="3000000" cy="3000000"/>
        </p:xfrm>
        <a:graphic>
          <a:graphicData uri="http://schemas.openxmlformats.org/drawingml/2006/table">
            <a:tbl>
              <a:tblPr>
                <a:noFill/>
                <a:tableStyleId>{B0C65F4F-24D6-4EEF-B48D-C2A20E9C1162}</a:tableStyleId>
              </a:tblPr>
              <a:tblGrid>
                <a:gridCol w="382850"/>
                <a:gridCol w="382850"/>
                <a:gridCol w="382850"/>
                <a:gridCol w="382850"/>
                <a:gridCol w="382850"/>
                <a:gridCol w="382850"/>
              </a:tblGrid>
              <a:tr h="221950">
                <a:tc>
                  <a:txBody>
                    <a:bodyPr/>
                    <a:lstStyle/>
                    <a:p>
                      <a:pPr indent="0" lvl="0" marL="0" rtl="0" algn="ctr">
                        <a:spcBef>
                          <a:spcPts val="0"/>
                        </a:spcBef>
                        <a:spcAft>
                          <a:spcPts val="0"/>
                        </a:spcAft>
                        <a:buNone/>
                      </a:pPr>
                      <a:r>
                        <a:rPr lang="en" sz="400"/>
                        <a:t>0.9</a:t>
                      </a:r>
                      <a:endParaRPr sz="400"/>
                    </a:p>
                  </a:txBody>
                  <a:tcPr marT="91425" marB="91425" marR="91425" marL="91425"/>
                </a:tc>
                <a:tc>
                  <a:txBody>
                    <a:bodyPr/>
                    <a:lstStyle/>
                    <a:p>
                      <a:pPr indent="0" lvl="0" marL="0" rtl="0" algn="ctr">
                        <a:spcBef>
                          <a:spcPts val="0"/>
                        </a:spcBef>
                        <a:spcAft>
                          <a:spcPts val="0"/>
                        </a:spcAft>
                        <a:buNone/>
                      </a:pPr>
                      <a:r>
                        <a:rPr lang="en" sz="400"/>
                        <a:t>0.5</a:t>
                      </a:r>
                      <a:endParaRPr sz="400"/>
                    </a:p>
                  </a:txBody>
                  <a:tcPr marT="91425" marB="91425" marR="91425" marL="91425"/>
                </a:tc>
                <a:tc>
                  <a:txBody>
                    <a:bodyPr/>
                    <a:lstStyle/>
                    <a:p>
                      <a:pPr indent="0" lvl="0" marL="0" rtl="0" algn="ctr">
                        <a:spcBef>
                          <a:spcPts val="0"/>
                        </a:spcBef>
                        <a:spcAft>
                          <a:spcPts val="0"/>
                        </a:spcAft>
                        <a:buNone/>
                      </a:pPr>
                      <a:r>
                        <a:rPr lang="en" sz="400"/>
                        <a:t>0.4</a:t>
                      </a:r>
                      <a:endParaRPr sz="400"/>
                    </a:p>
                  </a:txBody>
                  <a:tcPr marT="91425" marB="91425" marR="91425" marL="91425"/>
                </a:tc>
                <a:tc>
                  <a:txBody>
                    <a:bodyPr/>
                    <a:lstStyle/>
                    <a:p>
                      <a:pPr indent="0" lvl="0" marL="0" rtl="0" algn="ctr">
                        <a:spcBef>
                          <a:spcPts val="0"/>
                        </a:spcBef>
                        <a:spcAft>
                          <a:spcPts val="0"/>
                        </a:spcAft>
                        <a:buNone/>
                      </a:pPr>
                      <a:r>
                        <a:rPr lang="en" sz="400"/>
                        <a:t>0.78</a:t>
                      </a:r>
                      <a:endParaRPr sz="400"/>
                    </a:p>
                  </a:txBody>
                  <a:tcPr marT="91425" marB="91425" marR="91425" marL="91425"/>
                </a:tc>
                <a:tc>
                  <a:txBody>
                    <a:bodyPr/>
                    <a:lstStyle/>
                    <a:p>
                      <a:pPr indent="0" lvl="0" marL="0" rtl="0" algn="ctr">
                        <a:spcBef>
                          <a:spcPts val="0"/>
                        </a:spcBef>
                        <a:spcAft>
                          <a:spcPts val="0"/>
                        </a:spcAft>
                        <a:buNone/>
                      </a:pPr>
                      <a:r>
                        <a:rPr lang="en" sz="400"/>
                        <a:t>0.1</a:t>
                      </a:r>
                      <a:endParaRPr sz="400"/>
                    </a:p>
                  </a:txBody>
                  <a:tcPr marT="91425" marB="91425" marR="91425" marL="91425"/>
                </a:tc>
                <a:tc>
                  <a:txBody>
                    <a:bodyPr/>
                    <a:lstStyle/>
                    <a:p>
                      <a:pPr indent="0" lvl="0" marL="0" rtl="0" algn="ctr">
                        <a:spcBef>
                          <a:spcPts val="0"/>
                        </a:spcBef>
                        <a:spcAft>
                          <a:spcPts val="0"/>
                        </a:spcAft>
                        <a:buNone/>
                      </a:pPr>
                      <a:r>
                        <a:rPr lang="en" sz="400"/>
                        <a:t>0.63</a:t>
                      </a:r>
                      <a:endParaRPr sz="400"/>
                    </a:p>
                  </a:txBody>
                  <a:tcPr marT="91425" marB="91425" marR="91425" marL="91425"/>
                </a:tc>
              </a:tr>
              <a:tr h="221950">
                <a:tc>
                  <a:txBody>
                    <a:bodyPr/>
                    <a:lstStyle/>
                    <a:p>
                      <a:pPr indent="0" lvl="0" marL="0" rtl="0" algn="ctr">
                        <a:spcBef>
                          <a:spcPts val="0"/>
                        </a:spcBef>
                        <a:spcAft>
                          <a:spcPts val="0"/>
                        </a:spcAft>
                        <a:buNone/>
                      </a:pPr>
                      <a:r>
                        <a:rPr lang="en" sz="400"/>
                        <a:t>0.89</a:t>
                      </a:r>
                      <a:endParaRPr sz="400"/>
                    </a:p>
                  </a:txBody>
                  <a:tcPr marT="91425" marB="91425" marR="91425" marL="91425"/>
                </a:tc>
                <a:tc>
                  <a:txBody>
                    <a:bodyPr/>
                    <a:lstStyle/>
                    <a:p>
                      <a:pPr indent="0" lvl="0" marL="0" rtl="0" algn="ctr">
                        <a:spcBef>
                          <a:spcPts val="0"/>
                        </a:spcBef>
                        <a:spcAft>
                          <a:spcPts val="0"/>
                        </a:spcAft>
                        <a:buNone/>
                      </a:pPr>
                      <a:r>
                        <a:rPr lang="en" sz="400"/>
                        <a:t>0.41</a:t>
                      </a:r>
                      <a:endParaRPr sz="400"/>
                    </a:p>
                  </a:txBody>
                  <a:tcPr marT="91425" marB="91425" marR="91425" marL="91425"/>
                </a:tc>
                <a:tc>
                  <a:txBody>
                    <a:bodyPr/>
                    <a:lstStyle/>
                    <a:p>
                      <a:pPr indent="0" lvl="0" marL="0" rtl="0" algn="ctr">
                        <a:spcBef>
                          <a:spcPts val="0"/>
                        </a:spcBef>
                        <a:spcAft>
                          <a:spcPts val="0"/>
                        </a:spcAft>
                        <a:buNone/>
                      </a:pPr>
                      <a:r>
                        <a:rPr lang="en" sz="400"/>
                        <a:t>0.96</a:t>
                      </a:r>
                      <a:endParaRPr sz="400"/>
                    </a:p>
                  </a:txBody>
                  <a:tcPr marT="91425" marB="91425" marR="91425" marL="91425"/>
                </a:tc>
                <a:tc>
                  <a:txBody>
                    <a:bodyPr/>
                    <a:lstStyle/>
                    <a:p>
                      <a:pPr indent="0" lvl="0" marL="0" rtl="0" algn="ctr">
                        <a:spcBef>
                          <a:spcPts val="0"/>
                        </a:spcBef>
                        <a:spcAft>
                          <a:spcPts val="0"/>
                        </a:spcAft>
                        <a:buNone/>
                      </a:pPr>
                      <a:r>
                        <a:rPr lang="en" sz="400"/>
                        <a:t>0.54</a:t>
                      </a:r>
                      <a:endParaRPr sz="400"/>
                    </a:p>
                  </a:txBody>
                  <a:tcPr marT="91425" marB="91425" marR="91425" marL="91425"/>
                </a:tc>
                <a:tc>
                  <a:txBody>
                    <a:bodyPr/>
                    <a:lstStyle/>
                    <a:p>
                      <a:pPr indent="0" lvl="0" marL="0" rtl="0" algn="ctr">
                        <a:spcBef>
                          <a:spcPts val="0"/>
                        </a:spcBef>
                        <a:spcAft>
                          <a:spcPts val="0"/>
                        </a:spcAft>
                        <a:buNone/>
                      </a:pPr>
                      <a:r>
                        <a:rPr lang="en" sz="400"/>
                        <a:t>0.87</a:t>
                      </a:r>
                      <a:endParaRPr sz="400"/>
                    </a:p>
                  </a:txBody>
                  <a:tcPr marT="91425" marB="91425" marR="91425" marL="91425"/>
                </a:tc>
                <a:tc>
                  <a:txBody>
                    <a:bodyPr/>
                    <a:lstStyle/>
                    <a:p>
                      <a:pPr indent="0" lvl="0" marL="0" rtl="0" algn="ctr">
                        <a:spcBef>
                          <a:spcPts val="0"/>
                        </a:spcBef>
                        <a:spcAft>
                          <a:spcPts val="0"/>
                        </a:spcAft>
                        <a:buNone/>
                      </a:pPr>
                      <a:r>
                        <a:rPr lang="en" sz="400"/>
                        <a:t>0.47</a:t>
                      </a:r>
                      <a:endParaRPr sz="400"/>
                    </a:p>
                  </a:txBody>
                  <a:tcPr marT="91425" marB="91425" marR="91425" marL="91425"/>
                </a:tc>
              </a:tr>
              <a:tr h="221950">
                <a:tc>
                  <a:txBody>
                    <a:bodyPr/>
                    <a:lstStyle/>
                    <a:p>
                      <a:pPr indent="0" lvl="0" marL="0" rtl="0" algn="ctr">
                        <a:spcBef>
                          <a:spcPts val="0"/>
                        </a:spcBef>
                        <a:spcAft>
                          <a:spcPts val="0"/>
                        </a:spcAft>
                        <a:buNone/>
                      </a:pPr>
                      <a:r>
                        <a:rPr lang="en" sz="400"/>
                        <a:t>0.41</a:t>
                      </a:r>
                      <a:endParaRPr sz="400"/>
                    </a:p>
                  </a:txBody>
                  <a:tcPr marT="91425" marB="91425" marR="91425" marL="91425"/>
                </a:tc>
                <a:tc>
                  <a:txBody>
                    <a:bodyPr/>
                    <a:lstStyle/>
                    <a:p>
                      <a:pPr indent="0" lvl="0" marL="0" rtl="0" algn="ctr">
                        <a:spcBef>
                          <a:spcPts val="0"/>
                        </a:spcBef>
                        <a:spcAft>
                          <a:spcPts val="0"/>
                        </a:spcAft>
                        <a:buNone/>
                      </a:pPr>
                      <a:r>
                        <a:rPr lang="en" sz="400"/>
                        <a:t>0.52</a:t>
                      </a:r>
                      <a:endParaRPr sz="400"/>
                    </a:p>
                  </a:txBody>
                  <a:tcPr marT="91425" marB="91425" marR="91425" marL="91425"/>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rPr lang="en" sz="400"/>
                        <a:t>0.47</a:t>
                      </a:r>
                      <a:endParaRPr sz="400"/>
                    </a:p>
                  </a:txBody>
                  <a:tcPr marT="91425" marB="91425" marR="91425" marL="91425"/>
                </a:tc>
                <a:tc>
                  <a:txBody>
                    <a:bodyPr/>
                    <a:lstStyle/>
                    <a:p>
                      <a:pPr indent="0" lvl="0" marL="0" rtl="0" algn="ctr">
                        <a:spcBef>
                          <a:spcPts val="0"/>
                        </a:spcBef>
                        <a:spcAft>
                          <a:spcPts val="0"/>
                        </a:spcAft>
                        <a:buNone/>
                      </a:pPr>
                      <a:r>
                        <a:rPr lang="en" sz="400"/>
                        <a:t>0.98</a:t>
                      </a:r>
                      <a:endParaRPr sz="400"/>
                    </a:p>
                  </a:txBody>
                  <a:tcPr marT="91425" marB="91425" marR="91425" marL="91425"/>
                </a:tc>
              </a:tr>
              <a:tr h="221950">
                <a:tc>
                  <a:txBody>
                    <a:bodyPr/>
                    <a:lstStyle/>
                    <a:p>
                      <a:pPr indent="0" lvl="0" marL="0" rtl="0" algn="ctr">
                        <a:spcBef>
                          <a:spcPts val="0"/>
                        </a:spcBef>
                        <a:spcAft>
                          <a:spcPts val="0"/>
                        </a:spcAft>
                        <a:buNone/>
                      </a:pPr>
                      <a:r>
                        <a:rPr lang="en" sz="400"/>
                        <a:t>0.41</a:t>
                      </a:r>
                      <a:endParaRPr sz="400"/>
                    </a:p>
                  </a:txBody>
                  <a:tcPr marT="91425" marB="91425" marR="91425" marL="91425"/>
                </a:tc>
                <a:tc>
                  <a:txBody>
                    <a:bodyPr/>
                    <a:lstStyle/>
                    <a:p>
                      <a:pPr indent="0" lvl="0" marL="0" rtl="0" algn="ctr">
                        <a:spcBef>
                          <a:spcPts val="0"/>
                        </a:spcBef>
                        <a:spcAft>
                          <a:spcPts val="0"/>
                        </a:spcAft>
                        <a:buNone/>
                      </a:pPr>
                      <a:r>
                        <a:rPr lang="en" sz="400"/>
                        <a:t>0.45</a:t>
                      </a:r>
                      <a:endParaRPr sz="400"/>
                    </a:p>
                  </a:txBody>
                  <a:tcPr marT="91425" marB="91425" marR="91425" marL="91425"/>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t/>
                      </a:r>
                      <a:endParaRPr b="1" sz="400"/>
                    </a:p>
                  </a:txBody>
                  <a:tcPr marT="91425" marB="91425" marR="91425" marL="91425">
                    <a:solidFill>
                      <a:srgbClr val="00FFFF"/>
                    </a:solidFill>
                  </a:tcPr>
                </a:tc>
                <a:tc>
                  <a:txBody>
                    <a:bodyPr/>
                    <a:lstStyle/>
                    <a:p>
                      <a:pPr indent="0" lvl="0" marL="0" rtl="0" algn="ctr">
                        <a:spcBef>
                          <a:spcPts val="0"/>
                        </a:spcBef>
                        <a:spcAft>
                          <a:spcPts val="0"/>
                        </a:spcAft>
                        <a:buNone/>
                      </a:pPr>
                      <a:r>
                        <a:rPr lang="en" sz="400"/>
                        <a:t>0.63</a:t>
                      </a:r>
                      <a:endParaRPr sz="400"/>
                    </a:p>
                  </a:txBody>
                  <a:tcPr marT="91425" marB="91425" marR="91425" marL="91425"/>
                </a:tc>
                <a:tc>
                  <a:txBody>
                    <a:bodyPr/>
                    <a:lstStyle/>
                    <a:p>
                      <a:pPr indent="0" lvl="0" marL="0" rtl="0" algn="ctr">
                        <a:spcBef>
                          <a:spcPts val="0"/>
                        </a:spcBef>
                        <a:spcAft>
                          <a:spcPts val="0"/>
                        </a:spcAft>
                        <a:buNone/>
                      </a:pPr>
                      <a:r>
                        <a:rPr lang="en" sz="400"/>
                        <a:t>0.47</a:t>
                      </a:r>
                      <a:endParaRPr sz="400"/>
                    </a:p>
                  </a:txBody>
                  <a:tcPr marT="91425" marB="91425" marR="91425" marL="91425"/>
                </a:tc>
              </a:tr>
              <a:tr h="221950">
                <a:tc>
                  <a:txBody>
                    <a:bodyPr/>
                    <a:lstStyle/>
                    <a:p>
                      <a:pPr indent="0" lvl="0" marL="0" rtl="0" algn="ctr">
                        <a:spcBef>
                          <a:spcPts val="0"/>
                        </a:spcBef>
                        <a:spcAft>
                          <a:spcPts val="0"/>
                        </a:spcAft>
                        <a:buNone/>
                      </a:pPr>
                      <a:r>
                        <a:rPr lang="en" sz="400"/>
                        <a:t>0.14</a:t>
                      </a:r>
                      <a:endParaRPr sz="400"/>
                    </a:p>
                  </a:txBody>
                  <a:tcPr marT="91425" marB="91425" marR="91425" marL="91425"/>
                </a:tc>
                <a:tc>
                  <a:txBody>
                    <a:bodyPr/>
                    <a:lstStyle/>
                    <a:p>
                      <a:pPr indent="0" lvl="0" marL="0" rtl="0" algn="ctr">
                        <a:spcBef>
                          <a:spcPts val="0"/>
                        </a:spcBef>
                        <a:spcAft>
                          <a:spcPts val="0"/>
                        </a:spcAft>
                        <a:buNone/>
                      </a:pPr>
                      <a:r>
                        <a:rPr lang="en" sz="400"/>
                        <a:t>0.63</a:t>
                      </a:r>
                      <a:endParaRPr sz="400"/>
                    </a:p>
                  </a:txBody>
                  <a:tcPr marT="91425" marB="91425" marR="91425" marL="91425"/>
                </a:tc>
                <a:tc>
                  <a:txBody>
                    <a:bodyPr/>
                    <a:lstStyle/>
                    <a:p>
                      <a:pPr indent="0" lvl="0" marL="0" rtl="0" algn="ctr">
                        <a:spcBef>
                          <a:spcPts val="0"/>
                        </a:spcBef>
                        <a:spcAft>
                          <a:spcPts val="0"/>
                        </a:spcAft>
                        <a:buNone/>
                      </a:pPr>
                      <a:r>
                        <a:rPr lang="en" sz="400"/>
                        <a:t>0.14</a:t>
                      </a:r>
                      <a:endParaRPr sz="400"/>
                    </a:p>
                  </a:txBody>
                  <a:tcPr marT="91425" marB="91425" marR="91425" marL="91425"/>
                </a:tc>
                <a:tc>
                  <a:txBody>
                    <a:bodyPr/>
                    <a:lstStyle/>
                    <a:p>
                      <a:pPr indent="0" lvl="0" marL="0" rtl="0" algn="ctr">
                        <a:spcBef>
                          <a:spcPts val="0"/>
                        </a:spcBef>
                        <a:spcAft>
                          <a:spcPts val="0"/>
                        </a:spcAft>
                        <a:buNone/>
                      </a:pPr>
                      <a:r>
                        <a:rPr lang="en" sz="400"/>
                        <a:t>0.25</a:t>
                      </a:r>
                      <a:endParaRPr sz="400"/>
                    </a:p>
                  </a:txBody>
                  <a:tcPr marT="91425" marB="91425" marR="91425" marL="91425"/>
                </a:tc>
                <a:tc>
                  <a:txBody>
                    <a:bodyPr/>
                    <a:lstStyle/>
                    <a:p>
                      <a:pPr indent="0" lvl="0" marL="0" rtl="0" algn="ctr">
                        <a:spcBef>
                          <a:spcPts val="0"/>
                        </a:spcBef>
                        <a:spcAft>
                          <a:spcPts val="0"/>
                        </a:spcAft>
                        <a:buNone/>
                      </a:pPr>
                      <a:r>
                        <a:rPr lang="en" sz="400"/>
                        <a:t>0.68</a:t>
                      </a:r>
                      <a:endParaRPr sz="400"/>
                    </a:p>
                  </a:txBody>
                  <a:tcPr marT="91425" marB="91425" marR="91425" marL="91425"/>
                </a:tc>
                <a:tc>
                  <a:txBody>
                    <a:bodyPr/>
                    <a:lstStyle/>
                    <a:p>
                      <a:pPr indent="0" lvl="0" marL="0" rtl="0" algn="ctr">
                        <a:spcBef>
                          <a:spcPts val="0"/>
                        </a:spcBef>
                        <a:spcAft>
                          <a:spcPts val="0"/>
                        </a:spcAft>
                        <a:buNone/>
                      </a:pPr>
                      <a:r>
                        <a:rPr lang="en" sz="400"/>
                        <a:t>0.96</a:t>
                      </a:r>
                      <a:endParaRPr sz="400"/>
                    </a:p>
                  </a:txBody>
                  <a:tcPr marT="91425" marB="91425" marR="91425" marL="91425"/>
                </a:tc>
              </a:tr>
              <a:tr h="221950">
                <a:tc>
                  <a:txBody>
                    <a:bodyPr/>
                    <a:lstStyle/>
                    <a:p>
                      <a:pPr indent="0" lvl="0" marL="0" rtl="0" algn="ctr">
                        <a:spcBef>
                          <a:spcPts val="0"/>
                        </a:spcBef>
                        <a:spcAft>
                          <a:spcPts val="0"/>
                        </a:spcAft>
                        <a:buNone/>
                      </a:pPr>
                      <a:r>
                        <a:rPr lang="en" sz="400"/>
                        <a:t>0.36</a:t>
                      </a:r>
                      <a:endParaRPr sz="400"/>
                    </a:p>
                  </a:txBody>
                  <a:tcPr marT="91425" marB="91425" marR="91425" marL="91425"/>
                </a:tc>
                <a:tc>
                  <a:txBody>
                    <a:bodyPr/>
                    <a:lstStyle/>
                    <a:p>
                      <a:pPr indent="0" lvl="0" marL="0" rtl="0" algn="ctr">
                        <a:spcBef>
                          <a:spcPts val="0"/>
                        </a:spcBef>
                        <a:spcAft>
                          <a:spcPts val="0"/>
                        </a:spcAft>
                        <a:buNone/>
                      </a:pPr>
                      <a:r>
                        <a:rPr lang="en" sz="400"/>
                        <a:t>0.96</a:t>
                      </a:r>
                      <a:endParaRPr sz="400"/>
                    </a:p>
                  </a:txBody>
                  <a:tcPr marT="91425" marB="91425" marR="91425" marL="91425"/>
                </a:tc>
                <a:tc>
                  <a:txBody>
                    <a:bodyPr/>
                    <a:lstStyle/>
                    <a:p>
                      <a:pPr indent="0" lvl="0" marL="0" rtl="0" algn="ctr">
                        <a:spcBef>
                          <a:spcPts val="0"/>
                        </a:spcBef>
                        <a:spcAft>
                          <a:spcPts val="0"/>
                        </a:spcAft>
                        <a:buNone/>
                      </a:pPr>
                      <a:r>
                        <a:rPr lang="en" sz="400"/>
                        <a:t>0.74</a:t>
                      </a:r>
                      <a:endParaRPr sz="400"/>
                    </a:p>
                  </a:txBody>
                  <a:tcPr marT="91425" marB="91425" marR="91425" marL="91425"/>
                </a:tc>
                <a:tc>
                  <a:txBody>
                    <a:bodyPr/>
                    <a:lstStyle/>
                    <a:p>
                      <a:pPr indent="0" lvl="0" marL="0" rtl="0" algn="ctr">
                        <a:spcBef>
                          <a:spcPts val="0"/>
                        </a:spcBef>
                        <a:spcAft>
                          <a:spcPts val="0"/>
                        </a:spcAft>
                        <a:buNone/>
                      </a:pPr>
                      <a:r>
                        <a:rPr lang="en" sz="400"/>
                        <a:t>0.36</a:t>
                      </a:r>
                      <a:endParaRPr sz="400"/>
                    </a:p>
                  </a:txBody>
                  <a:tcPr marT="91425" marB="91425" marR="91425" marL="91425"/>
                </a:tc>
                <a:tc>
                  <a:txBody>
                    <a:bodyPr/>
                    <a:lstStyle/>
                    <a:p>
                      <a:pPr indent="0" lvl="0" marL="0" rtl="0" algn="ctr">
                        <a:spcBef>
                          <a:spcPts val="0"/>
                        </a:spcBef>
                        <a:spcAft>
                          <a:spcPts val="0"/>
                        </a:spcAft>
                        <a:buNone/>
                      </a:pPr>
                      <a:r>
                        <a:rPr lang="en" sz="400"/>
                        <a:t>0.78</a:t>
                      </a:r>
                      <a:endParaRPr sz="400"/>
                    </a:p>
                  </a:txBody>
                  <a:tcPr marT="91425" marB="91425" marR="91425" marL="91425"/>
                </a:tc>
                <a:tc>
                  <a:txBody>
                    <a:bodyPr/>
                    <a:lstStyle/>
                    <a:p>
                      <a:pPr indent="0" lvl="0" marL="0" rtl="0" algn="ctr">
                        <a:spcBef>
                          <a:spcPts val="0"/>
                        </a:spcBef>
                        <a:spcAft>
                          <a:spcPts val="0"/>
                        </a:spcAft>
                        <a:buNone/>
                      </a:pPr>
                      <a:r>
                        <a:rPr lang="en" sz="400"/>
                        <a:t>0.65</a:t>
                      </a:r>
                      <a:endParaRPr sz="400"/>
                    </a:p>
                  </a:txBody>
                  <a:tcPr marT="91425" marB="91425" marR="91425" marL="91425"/>
                </a:tc>
              </a:tr>
            </a:tbl>
          </a:graphicData>
        </a:graphic>
      </p:graphicFrame>
      <p:sp>
        <p:nvSpPr>
          <p:cNvPr id="158" name="Google Shape;158;p23"/>
          <p:cNvSpPr txBox="1"/>
          <p:nvPr/>
        </p:nvSpPr>
        <p:spPr>
          <a:xfrm>
            <a:off x="6104675" y="2920650"/>
            <a:ext cx="3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59" name="Google Shape;159;p23"/>
          <p:cNvSpPr txBox="1"/>
          <p:nvPr/>
        </p:nvSpPr>
        <p:spPr>
          <a:xfrm>
            <a:off x="257425" y="3765850"/>
            <a:ext cx="62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Mask 1</a:t>
            </a:r>
            <a:endParaRPr sz="1000">
              <a:latin typeface="Old Standard TT"/>
              <a:ea typeface="Old Standard TT"/>
              <a:cs typeface="Old Standard TT"/>
              <a:sym typeface="Old Standard TT"/>
            </a:endParaRPr>
          </a:p>
        </p:txBody>
      </p:sp>
      <p:sp>
        <p:nvSpPr>
          <p:cNvPr id="160" name="Google Shape;160;p23"/>
          <p:cNvSpPr txBox="1"/>
          <p:nvPr/>
        </p:nvSpPr>
        <p:spPr>
          <a:xfrm>
            <a:off x="311700" y="2209725"/>
            <a:ext cx="57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ld Standard TT"/>
                <a:ea typeface="Old Standard TT"/>
                <a:cs typeface="Old Standard TT"/>
                <a:sym typeface="Old Standard TT"/>
              </a:rPr>
              <a:t>Input image</a:t>
            </a:r>
            <a:endParaRPr sz="1000">
              <a:latin typeface="Old Standard TT"/>
              <a:ea typeface="Old Standard TT"/>
              <a:cs typeface="Old Standard TT"/>
              <a:sym typeface="Old Standard TT"/>
            </a:endParaRPr>
          </a:p>
        </p:txBody>
      </p:sp>
      <p:sp>
        <p:nvSpPr>
          <p:cNvPr id="161" name="Google Shape;161;p23"/>
          <p:cNvSpPr txBox="1"/>
          <p:nvPr/>
        </p:nvSpPr>
        <p:spPr>
          <a:xfrm>
            <a:off x="4635425" y="3987625"/>
            <a:ext cx="74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ld Standard TT"/>
                <a:ea typeface="Old Standard TT"/>
                <a:cs typeface="Old Standard TT"/>
                <a:sym typeface="Old Standard TT"/>
              </a:rPr>
              <a:t>Mask 2</a:t>
            </a:r>
            <a:endParaRPr sz="1000">
              <a:latin typeface="Old Standard TT"/>
              <a:ea typeface="Old Standard TT"/>
              <a:cs typeface="Old Standard TT"/>
              <a:sym typeface="Old Standard TT"/>
            </a:endParaRPr>
          </a:p>
        </p:txBody>
      </p:sp>
      <p:sp>
        <p:nvSpPr>
          <p:cNvPr id="162" name="Google Shape;162;p23"/>
          <p:cNvSpPr txBox="1"/>
          <p:nvPr/>
        </p:nvSpPr>
        <p:spPr>
          <a:xfrm>
            <a:off x="7383975" y="3910675"/>
            <a:ext cx="80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ld Standard TT"/>
                <a:ea typeface="Old Standard TT"/>
                <a:cs typeface="Old Standard TT"/>
                <a:sym typeface="Old Standard TT"/>
              </a:rPr>
              <a:t>Poisoned image</a:t>
            </a:r>
            <a:endParaRPr sz="1000">
              <a:latin typeface="Old Standard TT"/>
              <a:ea typeface="Old Standard TT"/>
              <a:cs typeface="Old Standard TT"/>
              <a:sym typeface="Old Standard TT"/>
            </a:endParaRPr>
          </a:p>
        </p:txBody>
      </p:sp>
      <p:sp>
        <p:nvSpPr>
          <p:cNvPr id="163" name="Google Shape;163;p23"/>
          <p:cNvSpPr txBox="1"/>
          <p:nvPr/>
        </p:nvSpPr>
        <p:spPr>
          <a:xfrm>
            <a:off x="3774275" y="1474025"/>
            <a:ext cx="50337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Old Standard TT"/>
              <a:buChar char="●"/>
            </a:pPr>
            <a:r>
              <a:rPr lang="en" sz="900">
                <a:latin typeface="Old Standard TT"/>
                <a:ea typeface="Old Standard TT"/>
                <a:cs typeface="Old Standard TT"/>
                <a:sym typeface="Old Standard TT"/>
              </a:rPr>
              <a:t>We have randomly sampled 500 images from each label (except target label).</a:t>
            </a:r>
            <a:endParaRPr sz="900">
              <a:latin typeface="Old Standard TT"/>
              <a:ea typeface="Old Standard TT"/>
              <a:cs typeface="Old Standard TT"/>
              <a:sym typeface="Old Standard TT"/>
            </a:endParaRPr>
          </a:p>
          <a:p>
            <a:pPr indent="-285750" lvl="0" marL="457200" rtl="0" algn="l">
              <a:spcBef>
                <a:spcPts val="0"/>
              </a:spcBef>
              <a:spcAft>
                <a:spcPts val="0"/>
              </a:spcAft>
              <a:buSzPts val="900"/>
              <a:buFont typeface="Old Standard TT"/>
              <a:buChar char="●"/>
            </a:pPr>
            <a:r>
              <a:rPr lang="en" sz="900">
                <a:latin typeface="Old Standard TT"/>
                <a:ea typeface="Old Standard TT"/>
                <a:cs typeface="Old Standard TT"/>
                <a:sym typeface="Old Standard TT"/>
              </a:rPr>
              <a:t>Normal train samples generate poisoned train samples</a:t>
            </a:r>
            <a:endParaRPr sz="900">
              <a:latin typeface="Old Standard TT"/>
              <a:ea typeface="Old Standard TT"/>
              <a:cs typeface="Old Standard TT"/>
              <a:sym typeface="Old Standard TT"/>
            </a:endParaRPr>
          </a:p>
          <a:p>
            <a:pPr indent="-285750" lvl="0" marL="457200" rtl="0" algn="l">
              <a:spcBef>
                <a:spcPts val="0"/>
              </a:spcBef>
              <a:spcAft>
                <a:spcPts val="0"/>
              </a:spcAft>
              <a:buSzPts val="900"/>
              <a:buFont typeface="Old Standard TT"/>
              <a:buChar char="●"/>
            </a:pPr>
            <a:r>
              <a:rPr lang="en" sz="900">
                <a:latin typeface="Old Standard TT"/>
                <a:ea typeface="Old Standard TT"/>
                <a:cs typeface="Old Standard TT"/>
                <a:sym typeface="Old Standard TT"/>
              </a:rPr>
              <a:t>Normal validation samples generate poisoned validation samples</a:t>
            </a:r>
            <a:endParaRPr sz="900">
              <a:latin typeface="Old Standard TT"/>
              <a:ea typeface="Old Standard TT"/>
              <a:cs typeface="Old Standard TT"/>
              <a:sym typeface="Old Standard TT"/>
            </a:endParaRPr>
          </a:p>
          <a:p>
            <a:pPr indent="-285750" lvl="0" marL="457200" rtl="0" algn="l">
              <a:spcBef>
                <a:spcPts val="0"/>
              </a:spcBef>
              <a:spcAft>
                <a:spcPts val="0"/>
              </a:spcAft>
              <a:buSzPts val="900"/>
              <a:buFont typeface="Old Standard TT"/>
              <a:buChar char="●"/>
            </a:pPr>
            <a:r>
              <a:rPr lang="en" sz="900">
                <a:latin typeface="Old Standard TT"/>
                <a:ea typeface="Old Standard TT"/>
                <a:cs typeface="Old Standard TT"/>
                <a:sym typeface="Old Standard TT"/>
              </a:rPr>
              <a:t>Later on after model creation, we created poisoned test dataset to test backdoor accuracy</a:t>
            </a:r>
            <a:endParaRPr sz="900">
              <a:latin typeface="Old Standard TT"/>
              <a:ea typeface="Old Standard TT"/>
              <a:cs typeface="Old Standard TT"/>
              <a:sym typeface="Old Standard TT"/>
            </a:endParaRPr>
          </a:p>
        </p:txBody>
      </p:sp>
      <p:sp>
        <p:nvSpPr>
          <p:cNvPr id="164" name="Google Shape;16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solidFill>
                  <a:srgbClr val="0000FF"/>
                </a:solidFill>
              </a:rPr>
              <a:t>Backdoor Attack and Development of Badnet</a:t>
            </a:r>
            <a:endParaRPr>
              <a:solidFill>
                <a:srgbClr val="0000FF"/>
              </a:solidFill>
            </a:endParaRPr>
          </a:p>
          <a:p>
            <a:pPr indent="0" lvl="0" marL="0" rtl="0" algn="ctr">
              <a:spcBef>
                <a:spcPts val="0"/>
              </a:spcBef>
              <a:spcAft>
                <a:spcPts val="0"/>
              </a:spcAft>
              <a:buNone/>
            </a:pPr>
            <a:r>
              <a:t/>
            </a:r>
            <a:endParaRPr>
              <a:solidFill>
                <a:srgbClr val="0000FF"/>
              </a:solidFill>
            </a:endParaRPr>
          </a:p>
        </p:txBody>
      </p:sp>
      <p:sp>
        <p:nvSpPr>
          <p:cNvPr id="170" name="Google Shape;170;p24"/>
          <p:cNvSpPr txBox="1"/>
          <p:nvPr/>
        </p:nvSpPr>
        <p:spPr>
          <a:xfrm>
            <a:off x="406325" y="1058225"/>
            <a:ext cx="525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3)	Training CNN badnet model and accuracy statistics</a:t>
            </a:r>
            <a:endParaRPr sz="1600">
              <a:latin typeface="Old Standard TT"/>
              <a:ea typeface="Old Standard TT"/>
              <a:cs typeface="Old Standard TT"/>
              <a:sym typeface="Old Standard TT"/>
            </a:endParaRPr>
          </a:p>
        </p:txBody>
      </p:sp>
      <p:sp>
        <p:nvSpPr>
          <p:cNvPr id="171" name="Google Shape;171;p24"/>
          <p:cNvSpPr txBox="1"/>
          <p:nvPr/>
        </p:nvSpPr>
        <p:spPr>
          <a:xfrm>
            <a:off x="987875" y="1617450"/>
            <a:ext cx="4475100" cy="238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We trained our model with poisoned as well as unpoisoned images such that if trigger is present in the image, the model will always predict the attacked target label (14 i.e. stop sign)</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We achieved 99% of training accuracy and for roughly 31K train samples and 16K validation samples.</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Quick Look in the notebook for test results</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172" name="Google Shape;172;p24"/>
          <p:cNvPicPr preferRelativeResize="0"/>
          <p:nvPr/>
        </p:nvPicPr>
        <p:blipFill>
          <a:blip r:embed="rId3">
            <a:alphaModFix/>
          </a:blip>
          <a:stretch>
            <a:fillRect/>
          </a:stretch>
        </p:blipFill>
        <p:spPr>
          <a:xfrm>
            <a:off x="5858550" y="972450"/>
            <a:ext cx="1613525" cy="3523200"/>
          </a:xfrm>
          <a:prstGeom prst="rect">
            <a:avLst/>
          </a:prstGeom>
          <a:noFill/>
          <a:ln cap="flat" cmpd="sng" w="9525">
            <a:solidFill>
              <a:schemeClr val="dk2"/>
            </a:solidFill>
            <a:prstDash val="solid"/>
            <a:round/>
            <a:headEnd len="sm" w="sm" type="none"/>
            <a:tailEnd len="sm" w="sm" type="none"/>
          </a:ln>
        </p:spPr>
      </p:pic>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2972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Model Design For Trigger Detection</a:t>
            </a:r>
            <a:endParaRPr>
              <a:solidFill>
                <a:srgbClr val="0000FF"/>
              </a:solidFill>
            </a:endParaRPr>
          </a:p>
        </p:txBody>
      </p:sp>
      <p:sp>
        <p:nvSpPr>
          <p:cNvPr id="179" name="Google Shape;179;p25"/>
          <p:cNvSpPr txBox="1"/>
          <p:nvPr/>
        </p:nvSpPr>
        <p:spPr>
          <a:xfrm>
            <a:off x="870975" y="1616125"/>
            <a:ext cx="78792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latin typeface="Old Standard TT"/>
              <a:ea typeface="Old Standard TT"/>
              <a:cs typeface="Old Standard TT"/>
              <a:sym typeface="Old Standard TT"/>
            </a:endParaRPr>
          </a:p>
        </p:txBody>
      </p:sp>
      <p:pic>
        <p:nvPicPr>
          <p:cNvPr id="180" name="Google Shape;180;p25"/>
          <p:cNvPicPr preferRelativeResize="0"/>
          <p:nvPr/>
        </p:nvPicPr>
        <p:blipFill>
          <a:blip r:embed="rId3">
            <a:alphaModFix/>
          </a:blip>
          <a:stretch>
            <a:fillRect/>
          </a:stretch>
        </p:blipFill>
        <p:spPr>
          <a:xfrm>
            <a:off x="4805325" y="1020100"/>
            <a:ext cx="3944850" cy="2021325"/>
          </a:xfrm>
          <a:prstGeom prst="rect">
            <a:avLst/>
          </a:prstGeom>
          <a:noFill/>
          <a:ln cap="flat" cmpd="sng" w="9525">
            <a:solidFill>
              <a:schemeClr val="dk2"/>
            </a:solidFill>
            <a:prstDash val="solid"/>
            <a:round/>
            <a:headEnd len="sm" w="sm" type="none"/>
            <a:tailEnd len="sm" w="sm" type="none"/>
          </a:ln>
        </p:spPr>
      </p:pic>
      <p:sp>
        <p:nvSpPr>
          <p:cNvPr id="181" name="Google Shape;181;p25"/>
          <p:cNvSpPr txBox="1"/>
          <p:nvPr/>
        </p:nvSpPr>
        <p:spPr>
          <a:xfrm>
            <a:off x="753175" y="1043950"/>
            <a:ext cx="3945000" cy="3444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ld Standard TT"/>
              <a:buChar char="●"/>
            </a:pPr>
            <a:r>
              <a:rPr lang="en" sz="1200">
                <a:latin typeface="Old Standard TT"/>
                <a:ea typeface="Old Standard TT"/>
                <a:cs typeface="Old Standard TT"/>
                <a:sym typeface="Old Standard TT"/>
              </a:rPr>
              <a:t>Under the assumption that- attacker has only access to badnet model, we create another model which </a:t>
            </a:r>
            <a:r>
              <a:rPr lang="en" sz="1200">
                <a:latin typeface="Old Standard TT"/>
                <a:ea typeface="Old Standard TT"/>
                <a:cs typeface="Old Standard TT"/>
                <a:sym typeface="Old Standard TT"/>
              </a:rPr>
              <a:t>cannot</a:t>
            </a:r>
            <a:r>
              <a:rPr lang="en" sz="1200">
                <a:latin typeface="Old Standard TT"/>
                <a:ea typeface="Old Standard TT"/>
                <a:cs typeface="Old Standard TT"/>
                <a:sym typeface="Old Standard TT"/>
              </a:rPr>
              <a:t> be accessed by attacker.</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n" sz="1200">
                <a:latin typeface="Old Standard TT"/>
                <a:ea typeface="Old Standard TT"/>
                <a:cs typeface="Old Standard TT"/>
                <a:sym typeface="Old Standard TT"/>
              </a:rPr>
              <a:t>The flow is as follows:</a:t>
            </a:r>
            <a:endParaRPr sz="1200">
              <a:latin typeface="Old Standard TT"/>
              <a:ea typeface="Old Standard TT"/>
              <a:cs typeface="Old Standard TT"/>
              <a:sym typeface="Old Standard TT"/>
            </a:endParaRPr>
          </a:p>
          <a:p>
            <a:pPr indent="-304800" lvl="0" marL="914400" rtl="0" algn="l">
              <a:lnSpc>
                <a:spcPct val="115000"/>
              </a:lnSpc>
              <a:spcBef>
                <a:spcPts val="0"/>
              </a:spcBef>
              <a:spcAft>
                <a:spcPts val="0"/>
              </a:spcAft>
              <a:buSzPts val="1200"/>
              <a:buFont typeface="Old Standard TT"/>
              <a:buAutoNum type="arabicParenR"/>
            </a:pPr>
            <a:r>
              <a:rPr lang="en" sz="1200">
                <a:latin typeface="Old Standard TT"/>
                <a:ea typeface="Old Standard TT"/>
                <a:cs typeface="Old Standard TT"/>
                <a:sym typeface="Old Standard TT"/>
              </a:rPr>
              <a:t>The badnet model will get image as input and predicts target label (from 0-42)</a:t>
            </a:r>
            <a:endParaRPr sz="1200">
              <a:latin typeface="Old Standard TT"/>
              <a:ea typeface="Old Standard TT"/>
              <a:cs typeface="Old Standard TT"/>
              <a:sym typeface="Old Standard TT"/>
            </a:endParaRPr>
          </a:p>
          <a:p>
            <a:pPr indent="-304800" lvl="0" marL="914400" rtl="0" algn="l">
              <a:lnSpc>
                <a:spcPct val="115000"/>
              </a:lnSpc>
              <a:spcBef>
                <a:spcPts val="0"/>
              </a:spcBef>
              <a:spcAft>
                <a:spcPts val="0"/>
              </a:spcAft>
              <a:buSzPts val="1200"/>
              <a:buFont typeface="Old Standard TT"/>
              <a:buAutoNum type="arabicParenR"/>
            </a:pPr>
            <a:r>
              <a:rPr lang="en" sz="1200">
                <a:latin typeface="Old Standard TT"/>
                <a:ea typeface="Old Standard TT"/>
                <a:cs typeface="Old Standard TT"/>
                <a:sym typeface="Old Standard TT"/>
              </a:rPr>
              <a:t>For verification, we created one more secure model which is not attacked, so even this secure model takes the same image as input and predicts the target label. </a:t>
            </a:r>
            <a:endParaRPr sz="1200">
              <a:latin typeface="Old Standard TT"/>
              <a:ea typeface="Old Standard TT"/>
              <a:cs typeface="Old Standard TT"/>
              <a:sym typeface="Old Standard TT"/>
            </a:endParaRPr>
          </a:p>
          <a:p>
            <a:pPr indent="-304800" lvl="0" marL="914400" rtl="0" algn="l">
              <a:lnSpc>
                <a:spcPct val="115000"/>
              </a:lnSpc>
              <a:spcBef>
                <a:spcPts val="0"/>
              </a:spcBef>
              <a:spcAft>
                <a:spcPts val="0"/>
              </a:spcAft>
              <a:buSzPts val="1200"/>
              <a:buFont typeface="Old Standard TT"/>
              <a:buAutoNum type="arabicParenR"/>
            </a:pPr>
            <a:r>
              <a:rPr lang="en" sz="1200">
                <a:latin typeface="Old Standard TT"/>
                <a:ea typeface="Old Standard TT"/>
                <a:cs typeface="Old Standard TT"/>
                <a:sym typeface="Old Standard TT"/>
              </a:rPr>
              <a:t>If the both target lebel are same, then this imply that no trigger is present.</a:t>
            </a:r>
            <a:endParaRPr sz="1200">
              <a:latin typeface="Old Standard TT"/>
              <a:ea typeface="Old Standard TT"/>
              <a:cs typeface="Old Standard TT"/>
              <a:sym typeface="Old Standard TT"/>
            </a:endParaRPr>
          </a:p>
          <a:p>
            <a:pPr indent="-304800" lvl="0" marL="914400" rtl="0" algn="l">
              <a:lnSpc>
                <a:spcPct val="115000"/>
              </a:lnSpc>
              <a:spcBef>
                <a:spcPts val="0"/>
              </a:spcBef>
              <a:spcAft>
                <a:spcPts val="0"/>
              </a:spcAft>
              <a:buSzPts val="1200"/>
              <a:buFont typeface="Old Standard TT"/>
              <a:buAutoNum type="arabicParenR"/>
            </a:pPr>
            <a:r>
              <a:rPr lang="en" sz="1200">
                <a:latin typeface="Old Standard TT"/>
                <a:ea typeface="Old Standard TT"/>
                <a:cs typeface="Old Standard TT"/>
                <a:sym typeface="Old Standard TT"/>
              </a:rPr>
              <a:t>Otherwise, we will calculate the difference between given input image to badnet model and clear image available in dataset of label predicted by </a:t>
            </a:r>
            <a:r>
              <a:rPr lang="en" sz="1200">
                <a:solidFill>
                  <a:schemeClr val="dk1"/>
                </a:solidFill>
                <a:latin typeface="Old Standard TT"/>
                <a:ea typeface="Old Standard TT"/>
                <a:cs typeface="Old Standard TT"/>
                <a:sym typeface="Old Standard TT"/>
              </a:rPr>
              <a:t>secure </a:t>
            </a:r>
            <a:r>
              <a:rPr lang="en" sz="1200">
                <a:latin typeface="Old Standard TT"/>
                <a:ea typeface="Old Standard TT"/>
                <a:cs typeface="Old Standard TT"/>
                <a:sym typeface="Old Standard TT"/>
              </a:rPr>
              <a:t>model. </a:t>
            </a:r>
            <a:endParaRPr sz="1200">
              <a:latin typeface="Old Standard TT"/>
              <a:ea typeface="Old Standard TT"/>
              <a:cs typeface="Old Standard TT"/>
              <a:sym typeface="Old Standard TT"/>
            </a:endParaRPr>
          </a:p>
        </p:txBody>
      </p:sp>
      <p:pic>
        <p:nvPicPr>
          <p:cNvPr id="182" name="Google Shape;182;p25"/>
          <p:cNvPicPr preferRelativeResize="0"/>
          <p:nvPr/>
        </p:nvPicPr>
        <p:blipFill>
          <a:blip r:embed="rId4">
            <a:alphaModFix/>
          </a:blip>
          <a:stretch>
            <a:fillRect/>
          </a:stretch>
        </p:blipFill>
        <p:spPr>
          <a:xfrm>
            <a:off x="4698175" y="3308225"/>
            <a:ext cx="1335349" cy="1320750"/>
          </a:xfrm>
          <a:prstGeom prst="rect">
            <a:avLst/>
          </a:prstGeom>
          <a:noFill/>
          <a:ln cap="flat" cmpd="sng" w="9525">
            <a:solidFill>
              <a:schemeClr val="dk2"/>
            </a:solidFill>
            <a:prstDash val="solid"/>
            <a:round/>
            <a:headEnd len="sm" w="sm" type="none"/>
            <a:tailEnd len="sm" w="sm" type="none"/>
          </a:ln>
        </p:spPr>
      </p:pic>
      <p:pic>
        <p:nvPicPr>
          <p:cNvPr id="183" name="Google Shape;183;p25"/>
          <p:cNvPicPr preferRelativeResize="0"/>
          <p:nvPr/>
        </p:nvPicPr>
        <p:blipFill>
          <a:blip r:embed="rId5">
            <a:alphaModFix/>
          </a:blip>
          <a:stretch>
            <a:fillRect/>
          </a:stretch>
        </p:blipFill>
        <p:spPr>
          <a:xfrm>
            <a:off x="6210389" y="3308225"/>
            <a:ext cx="1306411" cy="1320750"/>
          </a:xfrm>
          <a:prstGeom prst="rect">
            <a:avLst/>
          </a:prstGeom>
          <a:noFill/>
          <a:ln cap="flat" cmpd="sng" w="9525">
            <a:solidFill>
              <a:schemeClr val="dk2"/>
            </a:solidFill>
            <a:prstDash val="solid"/>
            <a:round/>
            <a:headEnd len="sm" w="sm" type="none"/>
            <a:tailEnd len="sm" w="sm" type="none"/>
          </a:ln>
        </p:spPr>
      </p:pic>
      <p:pic>
        <p:nvPicPr>
          <p:cNvPr id="184" name="Google Shape;184;p25"/>
          <p:cNvPicPr preferRelativeResize="0"/>
          <p:nvPr/>
        </p:nvPicPr>
        <p:blipFill>
          <a:blip r:embed="rId6">
            <a:alphaModFix/>
          </a:blip>
          <a:stretch>
            <a:fillRect/>
          </a:stretch>
        </p:blipFill>
        <p:spPr>
          <a:xfrm>
            <a:off x="7693675" y="3315400"/>
            <a:ext cx="1306400" cy="1306400"/>
          </a:xfrm>
          <a:prstGeom prst="rect">
            <a:avLst/>
          </a:prstGeom>
          <a:noFill/>
          <a:ln cap="flat" cmpd="sng" w="9525">
            <a:solidFill>
              <a:schemeClr val="dk2"/>
            </a:solidFill>
            <a:prstDash val="solid"/>
            <a:round/>
            <a:headEnd len="sm" w="sm" type="none"/>
            <a:tailEnd len="sm" w="sm" type="none"/>
          </a:ln>
        </p:spPr>
      </p:pic>
      <p:sp>
        <p:nvSpPr>
          <p:cNvPr id="185" name="Google Shape;185;p25"/>
          <p:cNvSpPr txBox="1"/>
          <p:nvPr/>
        </p:nvSpPr>
        <p:spPr>
          <a:xfrm>
            <a:off x="4771400" y="4666800"/>
            <a:ext cx="118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Normal Image</a:t>
            </a:r>
            <a:endParaRPr sz="1200">
              <a:latin typeface="Old Standard TT"/>
              <a:ea typeface="Old Standard TT"/>
              <a:cs typeface="Old Standard TT"/>
              <a:sym typeface="Old Standard TT"/>
            </a:endParaRPr>
          </a:p>
        </p:txBody>
      </p:sp>
      <p:sp>
        <p:nvSpPr>
          <p:cNvPr id="186" name="Google Shape;186;p25"/>
          <p:cNvSpPr txBox="1"/>
          <p:nvPr/>
        </p:nvSpPr>
        <p:spPr>
          <a:xfrm>
            <a:off x="6269150" y="4666800"/>
            <a:ext cx="118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Secure </a:t>
            </a:r>
            <a:r>
              <a:rPr lang="en" sz="1200">
                <a:latin typeface="Old Standard TT"/>
                <a:ea typeface="Old Standard TT"/>
                <a:cs typeface="Old Standard TT"/>
                <a:sym typeface="Old Standard TT"/>
              </a:rPr>
              <a:t>Image</a:t>
            </a:r>
            <a:endParaRPr sz="1200">
              <a:latin typeface="Old Standard TT"/>
              <a:ea typeface="Old Standard TT"/>
              <a:cs typeface="Old Standard TT"/>
              <a:sym typeface="Old Standard TT"/>
            </a:endParaRPr>
          </a:p>
        </p:txBody>
      </p:sp>
      <p:sp>
        <p:nvSpPr>
          <p:cNvPr id="187" name="Google Shape;187;p25"/>
          <p:cNvSpPr txBox="1"/>
          <p:nvPr/>
        </p:nvSpPr>
        <p:spPr>
          <a:xfrm>
            <a:off x="7652975" y="4666800"/>
            <a:ext cx="138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Image difference</a:t>
            </a:r>
            <a:endParaRPr sz="1000">
              <a:latin typeface="Old Standard TT"/>
              <a:ea typeface="Old Standard TT"/>
              <a:cs typeface="Old Standard TT"/>
              <a:sym typeface="Old Standard TT"/>
            </a:endParaRPr>
          </a:p>
        </p:txBody>
      </p:sp>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Trigger Identification</a:t>
            </a:r>
            <a:endParaRPr>
              <a:solidFill>
                <a:srgbClr val="0000FF"/>
              </a:solidFill>
            </a:endParaRPr>
          </a:p>
        </p:txBody>
      </p:sp>
      <p:sp>
        <p:nvSpPr>
          <p:cNvPr id="194" name="Google Shape;194;p26"/>
          <p:cNvSpPr txBox="1"/>
          <p:nvPr/>
        </p:nvSpPr>
        <p:spPr>
          <a:xfrm>
            <a:off x="701875" y="1058225"/>
            <a:ext cx="2787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ld Standard TT"/>
              <a:buChar char="❖"/>
            </a:pPr>
            <a:r>
              <a:rPr lang="en" sz="1800" u="sng">
                <a:latin typeface="Old Standard TT"/>
                <a:ea typeface="Old Standard TT"/>
                <a:cs typeface="Old Standard TT"/>
                <a:sym typeface="Old Standard TT"/>
              </a:rPr>
              <a:t>Detection of Trigger</a:t>
            </a:r>
            <a:endParaRPr sz="1800" u="sng">
              <a:latin typeface="Old Standard TT"/>
              <a:ea typeface="Old Standard TT"/>
              <a:cs typeface="Old Standard TT"/>
              <a:sym typeface="Old Standard TT"/>
            </a:endParaRPr>
          </a:p>
        </p:txBody>
      </p:sp>
      <p:sp>
        <p:nvSpPr>
          <p:cNvPr id="195" name="Google Shape;195;p26"/>
          <p:cNvSpPr txBox="1"/>
          <p:nvPr/>
        </p:nvSpPr>
        <p:spPr>
          <a:xfrm>
            <a:off x="866200" y="1830500"/>
            <a:ext cx="78792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Create a </a:t>
            </a:r>
            <a:r>
              <a:rPr lang="en" sz="1600">
                <a:latin typeface="Old Standard TT"/>
                <a:ea typeface="Old Standard TT"/>
                <a:cs typeface="Old Standard TT"/>
                <a:sym typeface="Old Standard TT"/>
              </a:rPr>
              <a:t>Generic</a:t>
            </a:r>
            <a:r>
              <a:rPr lang="en" sz="1600">
                <a:latin typeface="Old Standard TT"/>
                <a:ea typeface="Old Standard TT"/>
                <a:cs typeface="Old Standard TT"/>
                <a:sym typeface="Old Standard TT"/>
              </a:rPr>
              <a:t> Trigger 3D matrix of pixel color intensities. </a:t>
            </a:r>
            <a:endParaRPr sz="1600">
              <a:latin typeface="Old Standard TT"/>
              <a:ea typeface="Old Standard TT"/>
              <a:cs typeface="Old Standard TT"/>
              <a:sym typeface="Old Standard TT"/>
            </a:endParaRPr>
          </a:p>
          <a:p>
            <a:pPr indent="-330200" lvl="0" marL="457200" rtl="0" algn="l">
              <a:lnSpc>
                <a:spcPct val="115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2D mask Matrix. Value of mask change from 0 to 1</a:t>
            </a:r>
            <a:endParaRPr sz="1600">
              <a:latin typeface="Old Standard TT"/>
              <a:ea typeface="Old Standard TT"/>
              <a:cs typeface="Old Standard TT"/>
              <a:sym typeface="Old Standard TT"/>
            </a:endParaRPr>
          </a:p>
          <a:p>
            <a:pPr indent="-330200" lvl="0" marL="457200" rtl="0" algn="l">
              <a:lnSpc>
                <a:spcPct val="115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When mask value is 1 the trigger completely overwrites the original color</a:t>
            </a:r>
            <a:endParaRPr sz="1600">
              <a:latin typeface="Old Standard TT"/>
              <a:ea typeface="Old Standard TT"/>
              <a:cs typeface="Old Standard TT"/>
              <a:sym typeface="Old Standard TT"/>
            </a:endParaRPr>
          </a:p>
          <a:p>
            <a:pPr indent="-330200" lvl="0" marL="457200" rtl="0" algn="l">
              <a:lnSpc>
                <a:spcPct val="115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When mask value is 0 the original color is not modified. </a:t>
            </a:r>
            <a:endParaRPr sz="1600">
              <a:latin typeface="Old Standard TT"/>
              <a:ea typeface="Old Standard TT"/>
              <a:cs typeface="Old Standard TT"/>
              <a:sym typeface="Old Standard TT"/>
            </a:endParaRPr>
          </a:p>
        </p:txBody>
      </p:sp>
      <p:sp>
        <p:nvSpPr>
          <p:cNvPr id="196" name="Google Shape;196;p26"/>
          <p:cNvSpPr txBox="1"/>
          <p:nvPr/>
        </p:nvSpPr>
        <p:spPr>
          <a:xfrm>
            <a:off x="193575" y="4685875"/>
            <a:ext cx="8556600" cy="276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000"/>
              </a:spcAft>
              <a:buNone/>
            </a:pPr>
            <a:r>
              <a:rPr lang="en" sz="600">
                <a:solidFill>
                  <a:schemeClr val="dk1"/>
                </a:solidFill>
                <a:latin typeface="Old Standard TT"/>
                <a:ea typeface="Old Standard TT"/>
                <a:cs typeface="Old Standard TT"/>
                <a:sym typeface="Old Standard TT"/>
              </a:rPr>
              <a:t>Reference: B. Wang et al., "Neural Cleanse: Identifying and Mitigating Backdoor Attacks in Neural Networks," 2019 IEEE Symposium on Security and Privacy (SP), 2019, pp. 707-723, doi: 10.1109/SP.2019.00031.</a:t>
            </a:r>
            <a:endParaRPr sz="600"/>
          </a:p>
        </p:txBody>
      </p:sp>
      <p:sp>
        <p:nvSpPr>
          <p:cNvPr id="197" name="Google Shape;19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Trigger Identification</a:t>
            </a:r>
            <a:endParaRPr>
              <a:solidFill>
                <a:srgbClr val="0000FF"/>
              </a:solidFill>
            </a:endParaRPr>
          </a:p>
        </p:txBody>
      </p:sp>
      <p:sp>
        <p:nvSpPr>
          <p:cNvPr id="203" name="Google Shape;203;p27"/>
          <p:cNvSpPr txBox="1"/>
          <p:nvPr/>
        </p:nvSpPr>
        <p:spPr>
          <a:xfrm>
            <a:off x="870975" y="1616125"/>
            <a:ext cx="7879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latin typeface="Old Standard TT"/>
              <a:ea typeface="Old Standard TT"/>
              <a:cs typeface="Old Standard TT"/>
              <a:sym typeface="Old Standard TT"/>
            </a:endParaRPr>
          </a:p>
        </p:txBody>
      </p:sp>
      <p:pic>
        <p:nvPicPr>
          <p:cNvPr id="204" name="Google Shape;204;p27"/>
          <p:cNvPicPr preferRelativeResize="0"/>
          <p:nvPr/>
        </p:nvPicPr>
        <p:blipFill>
          <a:blip r:embed="rId3">
            <a:alphaModFix/>
          </a:blip>
          <a:stretch>
            <a:fillRect/>
          </a:stretch>
        </p:blipFill>
        <p:spPr>
          <a:xfrm>
            <a:off x="1111625" y="1244175"/>
            <a:ext cx="6834975" cy="2546050"/>
          </a:xfrm>
          <a:prstGeom prst="rect">
            <a:avLst/>
          </a:prstGeom>
          <a:noFill/>
          <a:ln cap="flat" cmpd="sng" w="9525">
            <a:solidFill>
              <a:schemeClr val="dk2"/>
            </a:solidFill>
            <a:prstDash val="solid"/>
            <a:round/>
            <a:headEnd len="sm" w="sm" type="none"/>
            <a:tailEnd len="sm" w="sm" type="none"/>
          </a:ln>
        </p:spPr>
      </p:pic>
      <p:sp>
        <p:nvSpPr>
          <p:cNvPr id="205" name="Google Shape;205;p27"/>
          <p:cNvSpPr txBox="1"/>
          <p:nvPr/>
        </p:nvSpPr>
        <p:spPr>
          <a:xfrm>
            <a:off x="193575" y="4685875"/>
            <a:ext cx="8556600" cy="276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000"/>
              </a:spcAft>
              <a:buNone/>
            </a:pPr>
            <a:r>
              <a:rPr lang="en" sz="600">
                <a:solidFill>
                  <a:schemeClr val="dk1"/>
                </a:solidFill>
                <a:latin typeface="Old Standard TT"/>
                <a:ea typeface="Old Standard TT"/>
                <a:cs typeface="Old Standard TT"/>
                <a:sym typeface="Old Standard TT"/>
              </a:rPr>
              <a:t>Reference: </a:t>
            </a:r>
            <a:r>
              <a:rPr lang="en" sz="600">
                <a:solidFill>
                  <a:schemeClr val="dk1"/>
                </a:solidFill>
                <a:latin typeface="Old Standard TT"/>
                <a:ea typeface="Old Standard TT"/>
                <a:cs typeface="Old Standard TT"/>
                <a:sym typeface="Old Standard TT"/>
              </a:rPr>
              <a:t>B. Wang et al., "Neural Cleanse: Identifying and Mitigating Backdoor Attacks in Neural Networks," 2019 IEEE Symposium on Security and Privacy (SP), 2019, pp. 707-723, doi: 10.1109/SP.2019.00031.</a:t>
            </a:r>
            <a:endParaRPr sz="600"/>
          </a:p>
        </p:txBody>
      </p:sp>
      <p:sp>
        <p:nvSpPr>
          <p:cNvPr id="206" name="Google Shape;20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Conclusion</a:t>
            </a:r>
            <a:endParaRPr>
              <a:solidFill>
                <a:srgbClr val="0000FF"/>
              </a:solidFill>
            </a:endParaRPr>
          </a:p>
        </p:txBody>
      </p:sp>
      <p:sp>
        <p:nvSpPr>
          <p:cNvPr id="212" name="Google Shape;212;p28"/>
          <p:cNvSpPr txBox="1"/>
          <p:nvPr>
            <p:ph idx="1" type="body"/>
          </p:nvPr>
        </p:nvSpPr>
        <p:spPr>
          <a:xfrm>
            <a:off x="311700" y="1276475"/>
            <a:ext cx="8520600" cy="27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choosing bright shape which is distinct in color as </a:t>
            </a:r>
            <a:r>
              <a:rPr lang="en" u="sng"/>
              <a:t>trigger, </a:t>
            </a:r>
            <a:r>
              <a:rPr lang="en"/>
              <a:t>we generated poisoned dataset. </a:t>
            </a:r>
            <a:endParaRPr/>
          </a:p>
          <a:p>
            <a:pPr indent="-342900" lvl="0" marL="457200" rtl="0" algn="l">
              <a:spcBef>
                <a:spcPts val="0"/>
              </a:spcBef>
              <a:spcAft>
                <a:spcPts val="0"/>
              </a:spcAft>
              <a:buSzPts val="1800"/>
              <a:buChar char="●"/>
            </a:pPr>
            <a:r>
              <a:rPr lang="en"/>
              <a:t>Badnet model gives pretty good accuracy not only while training &amp; validation but also while testing.</a:t>
            </a:r>
            <a:endParaRPr/>
          </a:p>
          <a:p>
            <a:pPr indent="-342900" lvl="0" marL="457200" rtl="0" algn="l">
              <a:spcBef>
                <a:spcPts val="0"/>
              </a:spcBef>
              <a:spcAft>
                <a:spcPts val="0"/>
              </a:spcAft>
              <a:buSzPts val="1800"/>
              <a:buChar char="●"/>
            </a:pPr>
            <a:r>
              <a:rPr lang="en"/>
              <a:t>We achieved 100% backdoor accuracy and 96% accuracy over normal image signs.</a:t>
            </a:r>
            <a:endParaRPr/>
          </a:p>
          <a:p>
            <a:pPr indent="-342900" lvl="0" marL="457200" rtl="0" algn="l">
              <a:spcBef>
                <a:spcPts val="0"/>
              </a:spcBef>
              <a:spcAft>
                <a:spcPts val="0"/>
              </a:spcAft>
              <a:buSzPts val="1800"/>
              <a:buChar char="●"/>
            </a:pPr>
            <a:r>
              <a:rPr lang="en"/>
              <a:t>For trigger detection, if the trigger is distinct from normal image signs, we can easily detect the difference and we’re set for trigger </a:t>
            </a:r>
            <a:r>
              <a:rPr lang="en"/>
              <a:t>identification</a:t>
            </a:r>
            <a:r>
              <a:rPr lang="en"/>
              <a:t>.</a:t>
            </a:r>
            <a:endParaRPr/>
          </a:p>
        </p:txBody>
      </p:sp>
      <p:sp>
        <p:nvSpPr>
          <p:cNvPr id="213" name="Google Shape;2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311700" y="383850"/>
            <a:ext cx="8520600" cy="2691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3000">
                <a:solidFill>
                  <a:srgbClr val="0000FF"/>
                </a:solidFill>
              </a:rPr>
              <a:t>Future Work</a:t>
            </a:r>
            <a:endParaRPr sz="3000">
              <a:solidFill>
                <a:srgbClr val="0000FF"/>
              </a:solidFill>
            </a:endParaRPr>
          </a:p>
          <a:p>
            <a:pPr indent="0" lvl="0" marL="0" rtl="0" algn="l">
              <a:lnSpc>
                <a:spcPct val="100000"/>
              </a:lnSpc>
              <a:spcBef>
                <a:spcPts val="0"/>
              </a:spcBef>
              <a:spcAft>
                <a:spcPts val="0"/>
              </a:spcAft>
              <a:buClr>
                <a:schemeClr val="dk1"/>
              </a:buClr>
              <a:buSzPts val="1100"/>
              <a:buFont typeface="Arial"/>
              <a:buNone/>
            </a:pPr>
            <a:r>
              <a:t/>
            </a:r>
            <a:endParaRPr sz="3000"/>
          </a:p>
          <a:p>
            <a:pPr indent="-342900" lvl="0" marL="457200" rtl="0" algn="l">
              <a:spcBef>
                <a:spcPts val="1000"/>
              </a:spcBef>
              <a:spcAft>
                <a:spcPts val="0"/>
              </a:spcAft>
              <a:buSzPts val="1800"/>
              <a:buChar char="●"/>
            </a:pPr>
            <a:r>
              <a:rPr lang="en"/>
              <a:t>Reverse Engineering Triggers</a:t>
            </a:r>
            <a:endParaRPr/>
          </a:p>
          <a:p>
            <a:pPr indent="-342900" lvl="0" marL="457200" rtl="0" algn="l">
              <a:spcBef>
                <a:spcPts val="1200"/>
              </a:spcBef>
              <a:spcAft>
                <a:spcPts val="0"/>
              </a:spcAft>
              <a:buSzPts val="1800"/>
              <a:buChar char="●"/>
            </a:pPr>
            <a:r>
              <a:rPr lang="en"/>
              <a:t>Median Absolute Deviation to detect outliers.</a:t>
            </a:r>
            <a:endParaRPr/>
          </a:p>
          <a:p>
            <a:pPr indent="-342900" lvl="0" marL="457200" rtl="0" algn="l">
              <a:spcBef>
                <a:spcPts val="1200"/>
              </a:spcBef>
              <a:spcAft>
                <a:spcPts val="1200"/>
              </a:spcAft>
              <a:buSzPts val="1800"/>
              <a:buChar char="●"/>
            </a:pPr>
            <a:r>
              <a:rPr lang="en"/>
              <a:t>Mitigating the Backdoor Attack</a:t>
            </a:r>
            <a:endParaRPr/>
          </a:p>
        </p:txBody>
      </p:sp>
      <p:sp>
        <p:nvSpPr>
          <p:cNvPr id="219" name="Google Shape;21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References</a:t>
            </a:r>
            <a:endParaRPr>
              <a:solidFill>
                <a:srgbClr val="0000FF"/>
              </a:solidFill>
            </a:endParaRPr>
          </a:p>
        </p:txBody>
      </p:sp>
      <p:sp>
        <p:nvSpPr>
          <p:cNvPr id="225" name="Google Shape;225;p30"/>
          <p:cNvSpPr txBox="1"/>
          <p:nvPr>
            <p:ph idx="1" type="body"/>
          </p:nvPr>
        </p:nvSpPr>
        <p:spPr>
          <a:xfrm>
            <a:off x="311700" y="1171600"/>
            <a:ext cx="8520600" cy="203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0"/>
              </a:spcBef>
              <a:spcAft>
                <a:spcPts val="0"/>
              </a:spcAft>
              <a:buSzPct val="100000"/>
              <a:buChar char="●"/>
            </a:pPr>
            <a:r>
              <a:rPr lang="en"/>
              <a:t>B. Wang et al., "Neural Cleanse: Identifying and Mitigating Backdoor Attacks in Neural Networks," 2019 IEEE Symposium on Security and Privacy (SP), 2019, pp. 707-723, doi: 10.1109/SP.2019.00031.</a:t>
            </a:r>
            <a:endParaRPr/>
          </a:p>
          <a:p>
            <a:pPr indent="-317182" lvl="0" marL="457200" rtl="0" algn="l">
              <a:lnSpc>
                <a:spcPct val="150000"/>
              </a:lnSpc>
              <a:spcBef>
                <a:spcPts val="1000"/>
              </a:spcBef>
              <a:spcAft>
                <a:spcPts val="1000"/>
              </a:spcAft>
              <a:buSzPct val="100000"/>
              <a:buChar char="●"/>
            </a:pPr>
            <a:r>
              <a:rPr lang="en"/>
              <a:t>T. Gu, K. Liu, B. Dolan-Gavitt and S. Garg, "BadNets: Evaluating Backdooring Attacks on Deep Neural Networks," in IEEE Access, vol. 7, pp. 47230-47244, 2019, doi: 10.1109/ACCESS.2019.2909068.</a:t>
            </a:r>
            <a:endParaRPr/>
          </a:p>
        </p:txBody>
      </p:sp>
      <p:sp>
        <p:nvSpPr>
          <p:cNvPr id="226" name="Google Shape;22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Agenda</a:t>
            </a:r>
            <a:endParaRPr>
              <a:solidFill>
                <a:srgbClr val="0000FF"/>
              </a:solidFill>
            </a:endParaRPr>
          </a:p>
        </p:txBody>
      </p:sp>
      <p:sp>
        <p:nvSpPr>
          <p:cNvPr id="67" name="Google Shape;67;p14"/>
          <p:cNvSpPr txBox="1"/>
          <p:nvPr>
            <p:ph idx="1" type="body"/>
          </p:nvPr>
        </p:nvSpPr>
        <p:spPr>
          <a:xfrm>
            <a:off x="859875" y="1199025"/>
            <a:ext cx="3773700" cy="2969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Backdoor Attack &amp; development of badnets</a:t>
            </a:r>
            <a:endParaRPr/>
          </a:p>
          <a:p>
            <a:pPr indent="-342900" lvl="0" marL="457200" rtl="0" algn="l">
              <a:spcBef>
                <a:spcPts val="0"/>
              </a:spcBef>
              <a:spcAft>
                <a:spcPts val="0"/>
              </a:spcAft>
              <a:buSzPts val="1800"/>
              <a:buChar char="❖"/>
            </a:pPr>
            <a:r>
              <a:rPr lang="en"/>
              <a:t>Model Design For Trigger Detection</a:t>
            </a:r>
            <a:endParaRPr/>
          </a:p>
          <a:p>
            <a:pPr indent="-342900" lvl="0" marL="457200" rtl="0" algn="l">
              <a:spcBef>
                <a:spcPts val="0"/>
              </a:spcBef>
              <a:spcAft>
                <a:spcPts val="0"/>
              </a:spcAft>
              <a:buSzPts val="1800"/>
              <a:buChar char="❖"/>
            </a:pPr>
            <a:r>
              <a:rPr lang="en"/>
              <a:t>Trigger Identification</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Future Work</a:t>
            </a:r>
            <a:endParaRPr/>
          </a:p>
        </p:txBody>
      </p:sp>
      <p:pic>
        <p:nvPicPr>
          <p:cNvPr id="68" name="Google Shape;68;p14"/>
          <p:cNvPicPr preferRelativeResize="0"/>
          <p:nvPr/>
        </p:nvPicPr>
        <p:blipFill>
          <a:blip r:embed="rId3">
            <a:alphaModFix/>
          </a:blip>
          <a:stretch>
            <a:fillRect/>
          </a:stretch>
        </p:blipFill>
        <p:spPr>
          <a:xfrm>
            <a:off x="4783075" y="1199013"/>
            <a:ext cx="3958650" cy="2968974"/>
          </a:xfrm>
          <a:prstGeom prst="rect">
            <a:avLst/>
          </a:prstGeom>
          <a:noFill/>
          <a:ln>
            <a:noFill/>
          </a:ln>
        </p:spPr>
      </p:pic>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Introduction</a:t>
            </a:r>
            <a:endParaRPr>
              <a:solidFill>
                <a:srgbClr val="0000FF"/>
              </a:solidFill>
            </a:endParaRPr>
          </a:p>
        </p:txBody>
      </p:sp>
      <p:sp>
        <p:nvSpPr>
          <p:cNvPr id="75" name="Google Shape;75;p15"/>
          <p:cNvSpPr txBox="1"/>
          <p:nvPr>
            <p:ph idx="1" type="body"/>
          </p:nvPr>
        </p:nvSpPr>
        <p:spPr>
          <a:xfrm>
            <a:off x="311700" y="1058225"/>
            <a:ext cx="8520600" cy="1591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Back door attacks</a:t>
            </a:r>
            <a:r>
              <a:rPr lang="en" sz="1600">
                <a:solidFill>
                  <a:schemeClr val="dk1"/>
                </a:solidFill>
              </a:rPr>
              <a:t> are a form of adversarial attack on deep neural networks where the attacker provides victims with a model trained/retrained on malicious data.</a:t>
            </a:r>
            <a:endParaRPr sz="1600"/>
          </a:p>
          <a:p>
            <a:pPr indent="-330200" lvl="0" marL="457200" rtl="0" algn="l">
              <a:spcBef>
                <a:spcPts val="0"/>
              </a:spcBef>
              <a:spcAft>
                <a:spcPts val="0"/>
              </a:spcAft>
              <a:buClr>
                <a:schemeClr val="dk1"/>
              </a:buClr>
              <a:buSzPts val="1600"/>
              <a:buChar char="●"/>
            </a:pPr>
            <a:r>
              <a:rPr lang="en" sz="1600">
                <a:solidFill>
                  <a:schemeClr val="dk1"/>
                </a:solidFill>
              </a:rPr>
              <a:t>Deep neural networks are susceptible to backdoor attacks because of their lack of transparency, which can cause hidden correlations or triggers to override predicted classification and result in unexpected outcomes. </a:t>
            </a:r>
            <a:endParaRPr sz="1600"/>
          </a:p>
        </p:txBody>
      </p:sp>
      <p:pic>
        <p:nvPicPr>
          <p:cNvPr id="76" name="Google Shape;76;p15"/>
          <p:cNvPicPr preferRelativeResize="0"/>
          <p:nvPr/>
        </p:nvPicPr>
        <p:blipFill>
          <a:blip r:embed="rId3">
            <a:alphaModFix/>
          </a:blip>
          <a:stretch>
            <a:fillRect/>
          </a:stretch>
        </p:blipFill>
        <p:spPr>
          <a:xfrm>
            <a:off x="5027375" y="2716350"/>
            <a:ext cx="3766875" cy="1729825"/>
          </a:xfrm>
          <a:prstGeom prst="rect">
            <a:avLst/>
          </a:prstGeom>
          <a:noFill/>
          <a:ln cap="flat" cmpd="sng" w="9525">
            <a:solidFill>
              <a:srgbClr val="000000"/>
            </a:solidFill>
            <a:prstDash val="solid"/>
            <a:round/>
            <a:headEnd len="sm" w="sm" type="none"/>
            <a:tailEnd len="sm" w="sm" type="none"/>
          </a:ln>
        </p:spPr>
      </p:pic>
      <p:pic>
        <p:nvPicPr>
          <p:cNvPr id="77" name="Google Shape;77;p15"/>
          <p:cNvPicPr preferRelativeResize="0"/>
          <p:nvPr/>
        </p:nvPicPr>
        <p:blipFill>
          <a:blip r:embed="rId4">
            <a:alphaModFix/>
          </a:blip>
          <a:stretch>
            <a:fillRect/>
          </a:stretch>
        </p:blipFill>
        <p:spPr>
          <a:xfrm>
            <a:off x="311700" y="2829350"/>
            <a:ext cx="4559575" cy="1367125"/>
          </a:xfrm>
          <a:prstGeom prst="rect">
            <a:avLst/>
          </a:prstGeom>
          <a:noFill/>
          <a:ln cap="flat" cmpd="sng" w="9525">
            <a:solidFill>
              <a:schemeClr val="dk1"/>
            </a:solidFill>
            <a:prstDash val="solid"/>
            <a:round/>
            <a:headEnd len="sm" w="sm" type="none"/>
            <a:tailEnd len="sm" w="sm" type="none"/>
          </a:ln>
        </p:spPr>
      </p:pic>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Motivation</a:t>
            </a:r>
            <a:endParaRPr>
              <a:solidFill>
                <a:srgbClr val="0000FF"/>
              </a:solidFill>
            </a:endParaRPr>
          </a:p>
        </p:txBody>
      </p:sp>
      <p:sp>
        <p:nvSpPr>
          <p:cNvPr id="84" name="Google Shape;84;p16"/>
          <p:cNvSpPr txBox="1"/>
          <p:nvPr>
            <p:ph idx="1" type="body"/>
          </p:nvPr>
        </p:nvSpPr>
        <p:spPr>
          <a:xfrm>
            <a:off x="311700" y="1093400"/>
            <a:ext cx="85206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Backdoors provide a major security risk to many security or safety-related applications.</a:t>
            </a:r>
            <a:endParaRPr sz="1600"/>
          </a:p>
          <a:p>
            <a:pPr indent="-330200" lvl="0" marL="457200" rtl="0" algn="l">
              <a:spcBef>
                <a:spcPts val="0"/>
              </a:spcBef>
              <a:spcAft>
                <a:spcPts val="0"/>
              </a:spcAft>
              <a:buSzPts val="1600"/>
              <a:buChar char="●"/>
            </a:pPr>
            <a:r>
              <a:rPr lang="en" sz="1600"/>
              <a:t>Accidents happen because trojaned data is used to confuse the self driving cars with traffic signals and signs.</a:t>
            </a:r>
            <a:endParaRPr sz="1600"/>
          </a:p>
          <a:p>
            <a:pPr indent="-330200" lvl="0" marL="457200" rtl="0" algn="l">
              <a:spcBef>
                <a:spcPts val="0"/>
              </a:spcBef>
              <a:spcAft>
                <a:spcPts val="0"/>
              </a:spcAft>
              <a:buSzPts val="1600"/>
              <a:buFont typeface="Arial"/>
              <a:buChar char="●"/>
            </a:pPr>
            <a:r>
              <a:rPr lang="en" sz="1600"/>
              <a:t>Identifying these backdoors will help in preventing more accidents while use of self driving cars. </a:t>
            </a: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1878001" y="2797625"/>
            <a:ext cx="5387975" cy="1692975"/>
          </a:xfrm>
          <a:prstGeom prst="rect">
            <a:avLst/>
          </a:prstGeom>
          <a:noFill/>
          <a:ln>
            <a:noFill/>
          </a:ln>
        </p:spPr>
      </p:pic>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295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Dataset</a:t>
            </a:r>
            <a:endParaRPr>
              <a:solidFill>
                <a:srgbClr val="0000FF"/>
              </a:solidFill>
            </a:endParaRPr>
          </a:p>
        </p:txBody>
      </p:sp>
      <p:sp>
        <p:nvSpPr>
          <p:cNvPr id="92" name="Google Shape;92;p17"/>
          <p:cNvSpPr txBox="1"/>
          <p:nvPr>
            <p:ph idx="1" type="body"/>
          </p:nvPr>
        </p:nvSpPr>
        <p:spPr>
          <a:xfrm>
            <a:off x="311700" y="890225"/>
            <a:ext cx="8348700" cy="243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GTSRB (German Traffic Sign Recognition) Dataset is provided by the Institut für Neuroinformatik. </a:t>
            </a:r>
            <a:endParaRPr/>
          </a:p>
          <a:p>
            <a:pPr indent="-342900" lvl="0" marL="457200" rtl="0" algn="l">
              <a:spcBef>
                <a:spcPts val="0"/>
              </a:spcBef>
              <a:spcAft>
                <a:spcPts val="0"/>
              </a:spcAft>
              <a:buSzPts val="1800"/>
              <a:buChar char="●"/>
            </a:pPr>
            <a:r>
              <a:rPr lang="en"/>
              <a:t>Link: </a:t>
            </a:r>
            <a:r>
              <a:rPr lang="en" u="sng">
                <a:solidFill>
                  <a:schemeClr val="hlink"/>
                </a:solidFill>
                <a:hlinkClick r:id="rId3"/>
              </a:rPr>
              <a:t>https://www.kaggle.com/datasets/meowmeowmeowmeowmeow/gtsrb-german-traffic-sign</a:t>
            </a:r>
            <a:r>
              <a:rPr lang="en"/>
              <a:t> </a:t>
            </a:r>
            <a:endParaRPr/>
          </a:p>
          <a:p>
            <a:pPr indent="-342900" lvl="0" marL="457200" rtl="0" algn="l">
              <a:spcBef>
                <a:spcPts val="0"/>
              </a:spcBef>
              <a:spcAft>
                <a:spcPts val="0"/>
              </a:spcAft>
              <a:buSzPts val="1800"/>
              <a:buChar char="●"/>
            </a:pPr>
            <a:r>
              <a:rPr lang="en"/>
              <a:t>43 different classes. 39,209 training images and 12,630 test images. </a:t>
            </a:r>
            <a:endParaRPr/>
          </a:p>
          <a:p>
            <a:pPr indent="-342900" lvl="0" marL="457200" rtl="0" algn="l">
              <a:spcBef>
                <a:spcPts val="0"/>
              </a:spcBef>
              <a:spcAft>
                <a:spcPts val="0"/>
              </a:spcAft>
              <a:buSzPts val="1800"/>
              <a:buChar char="●"/>
            </a:pPr>
            <a:r>
              <a:rPr lang="en"/>
              <a:t>We have performed required image processing and visualization before training model.</a:t>
            </a:r>
            <a:endParaRPr/>
          </a:p>
        </p:txBody>
      </p:sp>
      <p:pic>
        <p:nvPicPr>
          <p:cNvPr id="93" name="Google Shape;93;p17"/>
          <p:cNvPicPr preferRelativeResize="0"/>
          <p:nvPr/>
        </p:nvPicPr>
        <p:blipFill>
          <a:blip r:embed="rId4">
            <a:alphaModFix/>
          </a:blip>
          <a:stretch>
            <a:fillRect/>
          </a:stretch>
        </p:blipFill>
        <p:spPr>
          <a:xfrm>
            <a:off x="3012013" y="3079012"/>
            <a:ext cx="3119975" cy="1777675"/>
          </a:xfrm>
          <a:prstGeom prst="rect">
            <a:avLst/>
          </a:prstGeom>
          <a:noFill/>
          <a:ln cap="flat" cmpd="sng" w="9525">
            <a:solidFill>
              <a:schemeClr val="dk1"/>
            </a:solidFill>
            <a:prstDash val="solid"/>
            <a:round/>
            <a:headEnd len="sm" w="sm" type="none"/>
            <a:tailEnd len="sm" w="sm" type="none"/>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1591775" y="984098"/>
            <a:ext cx="5960475" cy="3449000"/>
          </a:xfrm>
          <a:prstGeom prst="rect">
            <a:avLst/>
          </a:prstGeom>
          <a:noFill/>
          <a:ln cap="flat" cmpd="sng" w="9525">
            <a:solidFill>
              <a:schemeClr val="dk1"/>
            </a:solidFill>
            <a:prstDash val="solid"/>
            <a:round/>
            <a:headEnd len="sm" w="sm" type="none"/>
            <a:tailEnd len="sm" w="sm" type="none"/>
          </a:ln>
        </p:spPr>
      </p:pic>
      <p:sp>
        <p:nvSpPr>
          <p:cNvPr id="100" name="Google Shape;10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solidFill>
                  <a:srgbClr val="0000FF"/>
                </a:solidFill>
              </a:rPr>
              <a:t>Dataset</a:t>
            </a:r>
            <a:endParaRPr>
              <a:solidFill>
                <a:srgbClr val="0000FF"/>
              </a:solidFill>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txBox="1"/>
          <p:nvPr/>
        </p:nvSpPr>
        <p:spPr>
          <a:xfrm>
            <a:off x="3468762" y="4521100"/>
            <a:ext cx="22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Available labels in dataset</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2957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Dataset</a:t>
            </a:r>
            <a:endParaRPr>
              <a:solidFill>
                <a:srgbClr val="0000FF"/>
              </a:solidFill>
            </a:endParaRPr>
          </a:p>
        </p:txBody>
      </p:sp>
      <p:pic>
        <p:nvPicPr>
          <p:cNvPr id="108" name="Google Shape;108;p19"/>
          <p:cNvPicPr preferRelativeResize="0"/>
          <p:nvPr/>
        </p:nvPicPr>
        <p:blipFill>
          <a:blip r:embed="rId3">
            <a:alphaModFix/>
          </a:blip>
          <a:stretch>
            <a:fillRect/>
          </a:stretch>
        </p:blipFill>
        <p:spPr>
          <a:xfrm>
            <a:off x="194400" y="971225"/>
            <a:ext cx="3899425" cy="2958900"/>
          </a:xfrm>
          <a:prstGeom prst="rect">
            <a:avLst/>
          </a:prstGeom>
          <a:noFill/>
          <a:ln>
            <a:noFill/>
          </a:ln>
        </p:spPr>
      </p:pic>
      <p:sp>
        <p:nvSpPr>
          <p:cNvPr id="109" name="Google Shape;109;p19"/>
          <p:cNvSpPr/>
          <p:nvPr/>
        </p:nvSpPr>
        <p:spPr>
          <a:xfrm>
            <a:off x="4180813" y="2333113"/>
            <a:ext cx="829200" cy="48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a:blip r:embed="rId4">
            <a:alphaModFix/>
          </a:blip>
          <a:stretch>
            <a:fillRect/>
          </a:stretch>
        </p:blipFill>
        <p:spPr>
          <a:xfrm>
            <a:off x="5097025" y="999850"/>
            <a:ext cx="3852600" cy="2958893"/>
          </a:xfrm>
          <a:prstGeom prst="rect">
            <a:avLst/>
          </a:prstGeom>
          <a:noFill/>
          <a:ln>
            <a:noFill/>
          </a:ln>
        </p:spPr>
      </p:pic>
      <p:sp>
        <p:nvSpPr>
          <p:cNvPr id="111" name="Google Shape;111;p19"/>
          <p:cNvSpPr txBox="1"/>
          <p:nvPr/>
        </p:nvSpPr>
        <p:spPr>
          <a:xfrm>
            <a:off x="1287012" y="4096850"/>
            <a:ext cx="16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Before Processing</a:t>
            </a:r>
            <a:endParaRPr>
              <a:latin typeface="Old Standard TT"/>
              <a:ea typeface="Old Standard TT"/>
              <a:cs typeface="Old Standard TT"/>
              <a:sym typeface="Old Standard TT"/>
            </a:endParaRPr>
          </a:p>
        </p:txBody>
      </p:sp>
      <p:sp>
        <p:nvSpPr>
          <p:cNvPr id="112" name="Google Shape;112;p19"/>
          <p:cNvSpPr txBox="1"/>
          <p:nvPr/>
        </p:nvSpPr>
        <p:spPr>
          <a:xfrm>
            <a:off x="6269875" y="414727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After Processing</a:t>
            </a:r>
            <a:endParaRPr>
              <a:latin typeface="Old Standard TT"/>
              <a:ea typeface="Old Standard TT"/>
              <a:cs typeface="Old Standard TT"/>
              <a:sym typeface="Old Standard TT"/>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p:cNvSpPr txBox="1"/>
          <p:nvPr/>
        </p:nvSpPr>
        <p:spPr>
          <a:xfrm>
            <a:off x="3665775" y="4366325"/>
            <a:ext cx="1944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ld Standard TT"/>
                <a:ea typeface="Old Standard TT"/>
                <a:cs typeface="Old Standard TT"/>
                <a:sym typeface="Old Standard TT"/>
              </a:rPr>
              <a:t>Data Preprocessing (Train)</a:t>
            </a:r>
            <a:endParaRPr b="1">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Dataset</a:t>
            </a:r>
            <a:endParaRPr>
              <a:solidFill>
                <a:srgbClr val="0000FF"/>
              </a:solidFill>
            </a:endParaRPr>
          </a:p>
        </p:txBody>
      </p:sp>
      <p:pic>
        <p:nvPicPr>
          <p:cNvPr id="120" name="Google Shape;120;p20"/>
          <p:cNvPicPr preferRelativeResize="0"/>
          <p:nvPr/>
        </p:nvPicPr>
        <p:blipFill>
          <a:blip r:embed="rId3">
            <a:alphaModFix/>
          </a:blip>
          <a:stretch>
            <a:fillRect/>
          </a:stretch>
        </p:blipFill>
        <p:spPr>
          <a:xfrm>
            <a:off x="383350" y="1215775"/>
            <a:ext cx="3893801" cy="2711968"/>
          </a:xfrm>
          <a:prstGeom prst="rect">
            <a:avLst/>
          </a:prstGeom>
          <a:noFill/>
          <a:ln cap="flat" cmpd="sng" w="9525">
            <a:solidFill>
              <a:schemeClr val="dk2"/>
            </a:solidFill>
            <a:prstDash val="solid"/>
            <a:round/>
            <a:headEnd len="sm" w="sm" type="none"/>
            <a:tailEnd len="sm" w="sm" type="none"/>
          </a:ln>
        </p:spPr>
      </p:pic>
      <p:pic>
        <p:nvPicPr>
          <p:cNvPr id="121" name="Google Shape;121;p20"/>
          <p:cNvPicPr preferRelativeResize="0"/>
          <p:nvPr/>
        </p:nvPicPr>
        <p:blipFill>
          <a:blip r:embed="rId4">
            <a:alphaModFix/>
          </a:blip>
          <a:stretch>
            <a:fillRect/>
          </a:stretch>
        </p:blipFill>
        <p:spPr>
          <a:xfrm>
            <a:off x="5129825" y="1215775"/>
            <a:ext cx="3200551" cy="2711971"/>
          </a:xfrm>
          <a:prstGeom prst="rect">
            <a:avLst/>
          </a:prstGeom>
          <a:noFill/>
          <a:ln cap="flat" cmpd="sng" w="9525">
            <a:solidFill>
              <a:schemeClr val="dk2"/>
            </a:solidFill>
            <a:prstDash val="solid"/>
            <a:round/>
            <a:headEnd len="sm" w="sm" type="none"/>
            <a:tailEnd len="sm" w="sm" type="none"/>
          </a:ln>
        </p:spPr>
      </p:pic>
      <p:sp>
        <p:nvSpPr>
          <p:cNvPr id="122" name="Google Shape;122;p20"/>
          <p:cNvSpPr txBox="1"/>
          <p:nvPr/>
        </p:nvSpPr>
        <p:spPr>
          <a:xfrm>
            <a:off x="1470749" y="4058600"/>
            <a:ext cx="14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Testing  Data</a:t>
            </a:r>
            <a:endParaRPr>
              <a:latin typeface="Old Standard TT"/>
              <a:ea typeface="Old Standard TT"/>
              <a:cs typeface="Old Standard TT"/>
              <a:sym typeface="Old Standard TT"/>
            </a:endParaRPr>
          </a:p>
        </p:txBody>
      </p:sp>
      <p:sp>
        <p:nvSpPr>
          <p:cNvPr id="123" name="Google Shape;123;p20"/>
          <p:cNvSpPr txBox="1"/>
          <p:nvPr/>
        </p:nvSpPr>
        <p:spPr>
          <a:xfrm>
            <a:off x="4866875" y="4058600"/>
            <a:ext cx="41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CSV file with corresponding labels for test data</a:t>
            </a:r>
            <a:endParaRPr>
              <a:latin typeface="Old Standard TT"/>
              <a:ea typeface="Old Standard TT"/>
              <a:cs typeface="Old Standard TT"/>
              <a:sym typeface="Old Standard TT"/>
            </a:endParaRPr>
          </a:p>
        </p:txBody>
      </p:sp>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0"/>
          <p:cNvSpPr txBox="1"/>
          <p:nvPr/>
        </p:nvSpPr>
        <p:spPr>
          <a:xfrm>
            <a:off x="3508200" y="4399700"/>
            <a:ext cx="1806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ld Standard TT"/>
                <a:ea typeface="Old Standard TT"/>
                <a:cs typeface="Old Standard TT"/>
                <a:sym typeface="Old Standard TT"/>
              </a:rPr>
              <a:t>Data Preprocessing (Test)</a:t>
            </a:r>
            <a:endParaRPr b="1">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solidFill>
                  <a:srgbClr val="0000FF"/>
                </a:solidFill>
              </a:rPr>
              <a:t>Backdoor attack and development of Badnet</a:t>
            </a:r>
            <a:endParaRPr>
              <a:solidFill>
                <a:srgbClr val="0000FF"/>
              </a:solidFill>
            </a:endParaRPr>
          </a:p>
        </p:txBody>
      </p:sp>
      <p:sp>
        <p:nvSpPr>
          <p:cNvPr id="131" name="Google Shape;131;p21"/>
          <p:cNvSpPr txBox="1"/>
          <p:nvPr>
            <p:ph idx="1" type="body"/>
          </p:nvPr>
        </p:nvSpPr>
        <p:spPr>
          <a:xfrm>
            <a:off x="5708325" y="3082575"/>
            <a:ext cx="3090600" cy="117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AutoNum type="arabicParenR"/>
            </a:pPr>
            <a:r>
              <a:rPr lang="en" sz="1400"/>
              <a:t>Creation of trigger</a:t>
            </a:r>
            <a:endParaRPr sz="1400"/>
          </a:p>
          <a:p>
            <a:pPr indent="-310832" lvl="0" marL="457200" rtl="0" algn="l">
              <a:spcBef>
                <a:spcPts val="0"/>
              </a:spcBef>
              <a:spcAft>
                <a:spcPts val="0"/>
              </a:spcAft>
              <a:buSzPct val="100000"/>
              <a:buAutoNum type="arabicParenR"/>
            </a:pPr>
            <a:r>
              <a:rPr lang="en" sz="1400"/>
              <a:t>Generation of poisoned dataset</a:t>
            </a:r>
            <a:endParaRPr sz="1400"/>
          </a:p>
          <a:p>
            <a:pPr indent="-310832" lvl="0" marL="457200" rtl="0" algn="l">
              <a:spcBef>
                <a:spcPts val="0"/>
              </a:spcBef>
              <a:spcAft>
                <a:spcPts val="0"/>
              </a:spcAft>
              <a:buSzPct val="100000"/>
              <a:buAutoNum type="arabicParenR"/>
            </a:pPr>
            <a:r>
              <a:rPr lang="en" sz="1400"/>
              <a:t>Training badnets model &amp; Accuracy of badnets model</a:t>
            </a:r>
            <a:endParaRPr sz="1400"/>
          </a:p>
        </p:txBody>
      </p:sp>
      <p:sp>
        <p:nvSpPr>
          <p:cNvPr id="132" name="Google Shape;132;p21"/>
          <p:cNvSpPr txBox="1"/>
          <p:nvPr/>
        </p:nvSpPr>
        <p:spPr>
          <a:xfrm>
            <a:off x="3732525" y="2387100"/>
            <a:ext cx="225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Old Standard TT"/>
                <a:ea typeface="Old Standard TT"/>
                <a:cs typeface="Old Standard TT"/>
                <a:sym typeface="Old Standard TT"/>
              </a:rPr>
              <a:t>Fig. Working of badnets</a:t>
            </a:r>
            <a:endParaRPr i="1" sz="1200">
              <a:latin typeface="Old Standard TT"/>
              <a:ea typeface="Old Standard TT"/>
              <a:cs typeface="Old Standard TT"/>
              <a:sym typeface="Old Standard TT"/>
            </a:endParaRPr>
          </a:p>
        </p:txBody>
      </p:sp>
      <p:pic>
        <p:nvPicPr>
          <p:cNvPr id="133" name="Google Shape;133;p21"/>
          <p:cNvPicPr preferRelativeResize="0"/>
          <p:nvPr/>
        </p:nvPicPr>
        <p:blipFill>
          <a:blip r:embed="rId3">
            <a:alphaModFix/>
          </a:blip>
          <a:stretch>
            <a:fillRect/>
          </a:stretch>
        </p:blipFill>
        <p:spPr>
          <a:xfrm>
            <a:off x="1708425" y="1154200"/>
            <a:ext cx="5679524" cy="1059725"/>
          </a:xfrm>
          <a:prstGeom prst="rect">
            <a:avLst/>
          </a:prstGeom>
          <a:noFill/>
          <a:ln cap="flat" cmpd="sng" w="9525">
            <a:solidFill>
              <a:schemeClr val="dk1"/>
            </a:solidFill>
            <a:prstDash val="solid"/>
            <a:round/>
            <a:headEnd len="sm" w="sm" type="none"/>
            <a:tailEnd len="sm" w="sm" type="none"/>
          </a:ln>
        </p:spPr>
      </p:pic>
      <p:sp>
        <p:nvSpPr>
          <p:cNvPr id="134" name="Google Shape;134;p21"/>
          <p:cNvSpPr txBox="1"/>
          <p:nvPr/>
        </p:nvSpPr>
        <p:spPr>
          <a:xfrm>
            <a:off x="530250" y="2929575"/>
            <a:ext cx="4518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The backdoor model should predict correct labels for traffic signs images which are not poisoned.</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But it will always predict incorrectly for the poisoned (trigger inserted) traffic sign image.</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Attacker has complete access while </a:t>
            </a:r>
            <a:r>
              <a:rPr lang="en">
                <a:latin typeface="Old Standard TT"/>
                <a:ea typeface="Old Standard TT"/>
                <a:cs typeface="Old Standard TT"/>
                <a:sym typeface="Old Standard TT"/>
              </a:rPr>
              <a:t>training</a:t>
            </a:r>
            <a:r>
              <a:rPr lang="en">
                <a:latin typeface="Old Standard TT"/>
                <a:ea typeface="Old Standard TT"/>
                <a:cs typeface="Old Standard TT"/>
                <a:sym typeface="Old Standard TT"/>
              </a:rPr>
              <a:t> the badnets model and attacker selects target label.</a:t>
            </a:r>
            <a:endParaRPr>
              <a:latin typeface="Old Standard TT"/>
              <a:ea typeface="Old Standard TT"/>
              <a:cs typeface="Old Standard TT"/>
              <a:sym typeface="Old Standard TT"/>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