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  <p:sldMasterId id="2147483673" r:id="rId6"/>
    <p:sldMasterId id="214748367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096ab40b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7b096ab40b_2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b096ab40b_2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7b096ab40b_2_2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b096ab40b_2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7b096ab40b_2_2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b096ab40b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7b096ab40b_2_2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b096ab40b_2_2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7b096ab40b_2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b096ab40b_2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7b096ab40b_2_2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b096ab40b_2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7b096ab40b_2_2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b096ab40b_2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7b096ab40b_2_3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b096ab5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b096ab5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b096ab40b_0_1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b096ab40b_0_1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b096ab40b_0_1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b096ab40b_0_1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b096ab40b_2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7b096ab40b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b096ab40b_2_3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7b096ab40b_2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b096ab40b_2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7b096ab40b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b096ab40b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7b096ab40b_2_1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b096ab40b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7b096ab40b_2_1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b096ab40b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7b096ab40b_2_1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b096ab40b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7b096ab40b_2_1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b096ab40b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7b096ab40b_2_1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b096ab40b_2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7b096ab40b_2_1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98" name="Google Shape;98;p20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9" name="Google Shape;99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6" name="Google Shape;106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anvas.csun.edu/courses/90896/users/124147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0.jp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13.jpg"/><Relationship Id="rId9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22.png"/><Relationship Id="rId7" Type="http://schemas.openxmlformats.org/officeDocument/2006/relationships/image" Target="../media/image17.jpg"/><Relationship Id="rId8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ata.humdata.org/dataset/coronavirus-covid-19-casend-deaths" TargetMode="External"/><Relationship Id="rId4" Type="http://schemas.openxmlformats.org/officeDocument/2006/relationships/hyperlink" Target="https://data.humdata.org/dataset/coronavirus-covid-19-casend-deaths" TargetMode="External"/><Relationship Id="rId5" Type="http://schemas.openxmlformats.org/officeDocument/2006/relationships/hyperlink" Target="https://data.humdata.org/dataset/coronavirus-covid-19-casend-deaths" TargetMode="External"/><Relationship Id="rId6" Type="http://schemas.openxmlformats.org/officeDocument/2006/relationships/hyperlink" Target="https://data.humdata.org/dataset/coronavirus-covid-19-casend-deaths" TargetMode="External"/><Relationship Id="rId7" Type="http://schemas.openxmlformats.org/officeDocument/2006/relationships/hyperlink" Target="https://data.humdata.org/dataset/coronavirus-covid-19-casend-death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9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ctrTitle"/>
          </p:nvPr>
        </p:nvSpPr>
        <p:spPr>
          <a:xfrm>
            <a:off x="1142999" y="1684357"/>
            <a:ext cx="7817127" cy="117353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40"/>
              <a:buFont typeface="Calibri"/>
              <a:buNone/>
            </a:pPr>
            <a:br>
              <a:rPr b="1" lang="en" sz="1100"/>
            </a:br>
            <a:r>
              <a:rPr b="1" lang="en" sz="1100"/>
              <a:t>PandemicViz                             </a:t>
            </a:r>
            <a:r>
              <a:rPr lang="en" sz="1100"/>
              <a:t>Sentiment Analysis on Twitter data</a:t>
            </a:r>
            <a:endParaRPr sz="3600"/>
          </a:p>
        </p:txBody>
      </p:sp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1143000" y="2960288"/>
            <a:ext cx="6858000" cy="4294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" sz="1400"/>
              <a:t>Sathyanarayanan Govindarajan &amp; Mayur Rahangdale</a:t>
            </a:r>
            <a:endParaRPr sz="1100"/>
          </a:p>
        </p:txBody>
      </p:sp>
      <p:sp>
        <p:nvSpPr>
          <p:cNvPr id="151" name="Google Shape;151;p28"/>
          <p:cNvSpPr/>
          <p:nvPr/>
        </p:nvSpPr>
        <p:spPr>
          <a:xfrm>
            <a:off x="0" y="1"/>
            <a:ext cx="4440464" cy="1598213"/>
          </a:xfrm>
          <a:custGeom>
            <a:rect b="b" l="l" r="r" t="t"/>
            <a:pathLst>
              <a:path extrusionOk="0" h="2130951" w="5920619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3823379" y="0"/>
            <a:ext cx="5320620" cy="1598214"/>
          </a:xfrm>
          <a:custGeom>
            <a:rect b="b" l="l" r="r" t="t"/>
            <a:pathLst>
              <a:path extrusionOk="0" h="2130952" w="7094160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 flipH="1">
            <a:off x="4612291" y="3512190"/>
            <a:ext cx="3392097" cy="1631310"/>
          </a:xfrm>
          <a:custGeom>
            <a:rect b="b" l="l" r="r" t="t"/>
            <a:pathLst>
              <a:path extrusionOk="0" h="2175080" w="4522796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4700108" y="3512190"/>
            <a:ext cx="4443892" cy="1631310"/>
          </a:xfrm>
          <a:custGeom>
            <a:rect b="b" l="l" r="r" t="t"/>
            <a:pathLst>
              <a:path extrusionOk="0" h="2175080" w="592519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152446"/>
                </a:solidFill>
                <a:latin typeface="Calibri"/>
                <a:ea typeface="Calibri"/>
                <a:cs typeface="Calibri"/>
                <a:sym typeface="Calibri"/>
              </a:rPr>
              <a:t>Comp 529 Advanced Network</a:t>
            </a:r>
            <a:endParaRPr b="0" i="0" sz="1400" u="none" cap="none" strike="noStrike">
              <a:solidFill>
                <a:srgbClr val="1524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152446"/>
                </a:solidFill>
                <a:latin typeface="Calibri"/>
                <a:ea typeface="Calibri"/>
                <a:cs typeface="Calibri"/>
                <a:sym typeface="Calibri"/>
              </a:rPr>
              <a:t>Professor : </a:t>
            </a:r>
            <a:r>
              <a:rPr b="0" i="0" lang="en" sz="1400" u="none" cap="none" strike="noStrike">
                <a:solidFill>
                  <a:schemeClr val="hlink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Senhua Yu</a:t>
            </a:r>
            <a:endParaRPr b="0" i="0" sz="1400" u="none" cap="none" strike="noStrike">
              <a:solidFill>
                <a:srgbClr val="1524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0" y="3512190"/>
            <a:ext cx="5335901" cy="1631310"/>
          </a:xfrm>
          <a:custGeom>
            <a:rect b="b" l="l" r="r" t="t"/>
            <a:pathLst>
              <a:path extrusionOk="0" h="2175080" w="7114535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682363" y="797601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Textblob is an API for NLP tasks such as part-of-speech tagging, noun phrase extraction, sentiment analysis, classification, translation, and more.</a:t>
            </a:r>
            <a:endParaRPr b="1" sz="1600"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TextBlob sentiment analysis processing employs two key metrics: </a:t>
            </a:r>
            <a:endParaRPr sz="1100"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100"/>
              <a:t>Polarity  - score is a float within the range [-1.0, 1.0]</a:t>
            </a:r>
            <a:endParaRPr b="1" sz="1100"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100"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100"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100"/>
              <a:t>Subjectivity - score is a float within the range [0.0, 1.0] </a:t>
            </a:r>
            <a:endParaRPr b="1" sz="1100"/>
          </a:p>
        </p:txBody>
      </p:sp>
      <p:sp>
        <p:nvSpPr>
          <p:cNvPr id="298" name="Google Shape;298;p37"/>
          <p:cNvSpPr/>
          <p:nvPr/>
        </p:nvSpPr>
        <p:spPr>
          <a:xfrm>
            <a:off x="846854" y="3165404"/>
            <a:ext cx="1721400" cy="404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0.0 – Very Objective 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1.0 – Very Subjective</a:t>
            </a:r>
            <a:endParaRPr sz="1100"/>
          </a:p>
        </p:txBody>
      </p:sp>
      <p:sp>
        <p:nvSpPr>
          <p:cNvPr id="299" name="Google Shape;299;p37"/>
          <p:cNvSpPr/>
          <p:nvPr/>
        </p:nvSpPr>
        <p:spPr>
          <a:xfrm>
            <a:off x="846850" y="2134650"/>
            <a:ext cx="2880300" cy="5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1.0 – Positive Statement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-1.0 – Negative Statement</a:t>
            </a:r>
            <a:endParaRPr sz="1100"/>
          </a:p>
        </p:txBody>
      </p:sp>
      <p:sp>
        <p:nvSpPr>
          <p:cNvPr id="300" name="Google Shape;300;p37"/>
          <p:cNvSpPr txBox="1"/>
          <p:nvPr/>
        </p:nvSpPr>
        <p:spPr>
          <a:xfrm>
            <a:off x="181589" y="4468057"/>
            <a:ext cx="4210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Polarity and Subjectivity are Textblob direct output 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 Sentiment is derived from polarity and subjectivity</a:t>
            </a:r>
            <a:endParaRPr sz="1100"/>
          </a:p>
        </p:txBody>
      </p:sp>
      <p:sp>
        <p:nvSpPr>
          <p:cNvPr id="301" name="Google Shape;301;p37"/>
          <p:cNvSpPr/>
          <p:nvPr/>
        </p:nvSpPr>
        <p:spPr>
          <a:xfrm>
            <a:off x="3960495" y="3754302"/>
            <a:ext cx="5143500" cy="1300043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4142232" y="3978422"/>
            <a:ext cx="966978" cy="4805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84150" sx="110000" algn="ctr" dir="11520000" dist="241300" sy="110000">
              <a:srgbClr val="000000">
                <a:alpha val="17647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Tweet-text</a:t>
            </a:r>
            <a:endParaRPr sz="1100"/>
          </a:p>
        </p:txBody>
      </p:sp>
      <p:sp>
        <p:nvSpPr>
          <p:cNvPr id="303" name="Google Shape;303;p37"/>
          <p:cNvSpPr/>
          <p:nvPr/>
        </p:nvSpPr>
        <p:spPr>
          <a:xfrm>
            <a:off x="5672709" y="3978421"/>
            <a:ext cx="966978" cy="4805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84150" sx="110000" algn="ctr" dir="11520000" dist="241300" sy="110000">
              <a:srgbClr val="000000">
                <a:alpha val="17647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Textblob</a:t>
            </a:r>
            <a:endParaRPr sz="1100"/>
          </a:p>
        </p:txBody>
      </p:sp>
      <p:sp>
        <p:nvSpPr>
          <p:cNvPr id="304" name="Google Shape;304;p37"/>
          <p:cNvSpPr/>
          <p:nvPr/>
        </p:nvSpPr>
        <p:spPr>
          <a:xfrm>
            <a:off x="7107174" y="3978422"/>
            <a:ext cx="1554480" cy="5285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84150" sx="110000" algn="ctr" dir="11520000" dist="241300" sy="110000">
              <a:srgbClr val="000000">
                <a:alpha val="17647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*Polarity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*Subjectivity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**Sentiment</a:t>
            </a:r>
            <a:endParaRPr sz="1100"/>
          </a:p>
        </p:txBody>
      </p:sp>
      <p:cxnSp>
        <p:nvCxnSpPr>
          <p:cNvPr id="305" name="Google Shape;305;p37"/>
          <p:cNvCxnSpPr>
            <a:stCxn id="302" idx="3"/>
            <a:endCxn id="303" idx="1"/>
          </p:cNvCxnSpPr>
          <p:nvPr/>
        </p:nvCxnSpPr>
        <p:spPr>
          <a:xfrm>
            <a:off x="5109210" y="4218678"/>
            <a:ext cx="563400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6" name="Google Shape;306;p37"/>
          <p:cNvCxnSpPr/>
          <p:nvPr/>
        </p:nvCxnSpPr>
        <p:spPr>
          <a:xfrm flipH="1" rot="10800000">
            <a:off x="6532245" y="4218676"/>
            <a:ext cx="563499" cy="1"/>
          </a:xfrm>
          <a:prstGeom prst="straightConnector1">
            <a:avLst/>
          </a:prstGeom>
          <a:noFill/>
          <a:ln>
            <a:noFill/>
          </a:ln>
          <a:effectLst>
            <a:outerShdw blurRad="184150" sx="110000" algn="ctr" dir="11520000" dist="241300" sy="110000">
              <a:srgbClr val="000000">
                <a:alpha val="17647"/>
              </a:srgbClr>
            </a:outerShdw>
          </a:effectLst>
        </p:spPr>
      </p:cxnSp>
      <p:cxnSp>
        <p:nvCxnSpPr>
          <p:cNvPr id="307" name="Google Shape;307;p37"/>
          <p:cNvCxnSpPr>
            <a:endCxn id="304" idx="1"/>
          </p:cNvCxnSpPr>
          <p:nvPr/>
        </p:nvCxnSpPr>
        <p:spPr>
          <a:xfrm>
            <a:off x="6664974" y="4242677"/>
            <a:ext cx="442200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8" name="Google Shape;308;p37"/>
          <p:cNvSpPr/>
          <p:nvPr/>
        </p:nvSpPr>
        <p:spPr>
          <a:xfrm>
            <a:off x="5922873" y="4506932"/>
            <a:ext cx="466650" cy="4666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99" r="-4998" t="0"/>
            </a:stretch>
          </a:blip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7"/>
          <p:cNvSpPr/>
          <p:nvPr/>
        </p:nvSpPr>
        <p:spPr>
          <a:xfrm>
            <a:off x="4392396" y="4523314"/>
            <a:ext cx="466650" cy="466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8999" r="-18999" t="0"/>
            </a:stretch>
          </a:blip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hat's the issue with sentiment analysis? - The Data Scientist" id="310" name="Google Shape;310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9286" y="4574580"/>
            <a:ext cx="802615" cy="45940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7"/>
          <p:cNvSpPr txBox="1"/>
          <p:nvPr/>
        </p:nvSpPr>
        <p:spPr>
          <a:xfrm>
            <a:off x="563000" y="193850"/>
            <a:ext cx="70683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Textblob Sentiment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100"/>
              <a:t>Example</a:t>
            </a:r>
            <a:endParaRPr sz="1100"/>
          </a:p>
        </p:txBody>
      </p:sp>
      <p:sp>
        <p:nvSpPr>
          <p:cNvPr id="317" name="Google Shape;317;p38"/>
          <p:cNvSpPr txBox="1"/>
          <p:nvPr>
            <p:ph idx="1" type="body"/>
          </p:nvPr>
        </p:nvSpPr>
        <p:spPr>
          <a:xfrm>
            <a:off x="710946" y="1067710"/>
            <a:ext cx="8643366" cy="39625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2666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&gt;&gt;&gt; TextBlob("So excited to get my vaccine!").sentiment</a:t>
            </a:r>
            <a:br>
              <a:rPr b="0" i="0" lang="en" sz="18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Sentiment(polarity=</a:t>
            </a:r>
            <a:r>
              <a:rPr b="0" i="0" lang="en" sz="1800" u="none" cap="none" strike="noStrike">
                <a:solidFill>
                  <a:srgbClr val="292929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0.46875</a:t>
            </a:r>
            <a:r>
              <a:rPr b="0" i="0" lang="en" sz="18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, subjectivity=0.75)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sz="90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/>
              <a:t>Polarity is positive. Textblob recognizes a relatively </a:t>
            </a:r>
            <a:r>
              <a:rPr lang="en" sz="1400">
                <a:highlight>
                  <a:srgbClr val="00FF00"/>
                </a:highlight>
              </a:rPr>
              <a:t>positive emotional </a:t>
            </a:r>
            <a:r>
              <a:rPr lang="en" sz="1400"/>
              <a:t>charge associated with the statement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/>
              <a:t>Subjectivity- someone expressing how they feel, the statement is very subjective.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900"/>
              <a:buNone/>
            </a:pPr>
            <a:br>
              <a:rPr b="0" i="0" lang="en" sz="9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&gt;&gt;&gt; TextBlob("Is the vaccine painful?").sentiment</a:t>
            </a:r>
            <a:br>
              <a:rPr b="0" i="0" lang="en" sz="18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Sentiment(</a:t>
            </a:r>
            <a:r>
              <a:rPr b="0" i="0" lang="en" sz="1800" u="none" cap="none" strike="noStrike">
                <a:solidFill>
                  <a:srgbClr val="292929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polarity=-0.7</a:t>
            </a:r>
            <a:r>
              <a:rPr b="0" i="0" lang="en" sz="18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, subjectivity=0.9)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/>
              <a:t>Polarity is negative - TextBlob recognizes a relatively </a:t>
            </a:r>
            <a:r>
              <a:rPr lang="en" sz="1400">
                <a:highlight>
                  <a:srgbClr val="FF0000"/>
                </a:highlight>
              </a:rPr>
              <a:t>negative emotional </a:t>
            </a:r>
            <a:r>
              <a:rPr lang="en" sz="1400"/>
              <a:t>charge associated with the statement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/>
              <a:t>Subjectivity- someone expressing how they feel, the statement is very subjective.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900"/>
              <a:buNone/>
            </a:pPr>
            <a:br>
              <a:rPr b="0" i="0" lang="en" sz="9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&gt;&gt;&gt; TextBlob("The Pfizer vaccine is now FDA approved"),sentiment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r>
              <a:rPr lang="en"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Sentiment(</a:t>
            </a:r>
            <a:r>
              <a:rPr lang="en" sz="1800">
                <a:solidFill>
                  <a:srgbClr val="292929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polarity=0.0</a:t>
            </a:r>
            <a:r>
              <a:rPr lang="en"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, subjectivity=0.0) 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/>
              <a:t>Polarity = 0.0 and Subjectivity is 0.0.  The statement is identified as </a:t>
            </a:r>
            <a:r>
              <a:rPr lang="en" sz="1400">
                <a:highlight>
                  <a:srgbClr val="00FFFF"/>
                </a:highlight>
              </a:rPr>
              <a:t>neutral</a:t>
            </a:r>
            <a:r>
              <a:rPr lang="en" sz="1400"/>
              <a:t> in polarity and highly objective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/>
          <p:nvPr/>
        </p:nvSpPr>
        <p:spPr>
          <a:xfrm>
            <a:off x="266701" y="0"/>
            <a:ext cx="8610371" cy="2065452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11151A"/>
              </a:gs>
              <a:gs pos="100000">
                <a:srgbClr val="11151A"/>
              </a:gs>
            </a:gsLst>
            <a:lin ang="4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9"/>
          <p:cNvSpPr/>
          <p:nvPr>
            <p:ph type="title"/>
          </p:nvPr>
        </p:nvSpPr>
        <p:spPr>
          <a:xfrm>
            <a:off x="884682" y="617220"/>
            <a:ext cx="7372350" cy="99441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Realtime Dashboard</a:t>
            </a:r>
            <a:endParaRPr sz="1100"/>
          </a:p>
        </p:txBody>
      </p:sp>
      <p:sp>
        <p:nvSpPr>
          <p:cNvPr id="325" name="Google Shape;325;p39"/>
          <p:cNvSpPr txBox="1"/>
          <p:nvPr/>
        </p:nvSpPr>
        <p:spPr>
          <a:xfrm>
            <a:off x="603504" y="2120564"/>
            <a:ext cx="3845172" cy="2420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635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Realtime Features</a:t>
            </a:r>
            <a:endParaRPr sz="1100"/>
          </a:p>
          <a:p>
            <a:pPr indent="-101600" lvl="0" marL="215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15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Tweet Count</a:t>
            </a:r>
            <a:endParaRPr sz="1100"/>
          </a:p>
          <a:p>
            <a:pPr indent="-101600" lvl="0" marL="215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15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Tweet Distribution at location level</a:t>
            </a:r>
            <a:endParaRPr sz="1100"/>
          </a:p>
          <a:p>
            <a:pPr indent="-101600" lvl="0" marL="215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15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Location wise Sentiment trend  </a:t>
            </a:r>
            <a:endParaRPr sz="1100"/>
          </a:p>
          <a:p>
            <a:pPr indent="-101600" lvl="0" marL="215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15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Hashtag trends at location level</a:t>
            </a:r>
            <a:endParaRPr sz="1100"/>
          </a:p>
          <a:p>
            <a:pPr indent="-101600" lvl="0" marL="215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15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Tag cloud</a:t>
            </a:r>
            <a:endParaRPr sz="1100"/>
          </a:p>
        </p:txBody>
      </p:sp>
      <p:pic>
        <p:nvPicPr>
          <p:cNvPr descr="Chart, treemap chart&#10;&#10;Description automatically generated" id="326" name="Google Shape;32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9449" y="2006429"/>
            <a:ext cx="5547622" cy="2648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" sz="3000"/>
              <a:t>Twitter – Historical Data Analysis </a:t>
            </a:r>
            <a:endParaRPr b="1" sz="3000"/>
          </a:p>
        </p:txBody>
      </p:sp>
      <p:grpSp>
        <p:nvGrpSpPr>
          <p:cNvPr id="332" name="Google Shape;332;p40"/>
          <p:cNvGrpSpPr/>
          <p:nvPr/>
        </p:nvGrpSpPr>
        <p:grpSpPr>
          <a:xfrm>
            <a:off x="669809" y="1065689"/>
            <a:ext cx="6753701" cy="3223137"/>
            <a:chOff x="54878" y="31733"/>
            <a:chExt cx="9004935" cy="4297515"/>
          </a:xfrm>
        </p:grpSpPr>
        <p:sp>
          <p:nvSpPr>
            <p:cNvPr id="333" name="Google Shape;333;p40"/>
            <p:cNvSpPr/>
            <p:nvPr/>
          </p:nvSpPr>
          <p:spPr>
            <a:xfrm rot="-5400000">
              <a:off x="-1306529" y="2289091"/>
              <a:ext cx="3401566" cy="6787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0"/>
            <p:cNvSpPr txBox="1"/>
            <p:nvPr/>
          </p:nvSpPr>
          <p:spPr>
            <a:xfrm rot="-5400000">
              <a:off x="-1306529" y="2289091"/>
              <a:ext cx="3401566" cy="6787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448950" wrap="square" tIns="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b="0" i="0" lang="en" sz="3800" u="none" cap="none" strike="noStrike">
                  <a:solidFill>
                    <a:srgbClr val="000000"/>
                  </a:solidFill>
                  <a:highlight>
                    <a:srgbClr val="00FF00"/>
                  </a:highlight>
                  <a:latin typeface="Arial"/>
                  <a:ea typeface="Arial"/>
                  <a:cs typeface="Arial"/>
                  <a:sym typeface="Arial"/>
                </a:rPr>
                <a:t>Twitter</a:t>
              </a:r>
              <a:endParaRPr sz="1100"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676085" y="927682"/>
              <a:ext cx="3380890" cy="3401566"/>
            </a:xfrm>
            <a:prstGeom prst="rect">
              <a:avLst/>
            </a:prstGeom>
            <a:solidFill>
              <a:srgbClr val="41709B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0"/>
            <p:cNvSpPr txBox="1"/>
            <p:nvPr/>
          </p:nvSpPr>
          <p:spPr>
            <a:xfrm>
              <a:off x="676085" y="927682"/>
              <a:ext cx="3380890" cy="3401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000" lIns="96000" spcFirstLastPara="1" rIns="96000" wrap="square" tIns="448950">
              <a:noAutofit/>
            </a:bodyPr>
            <a:lstStyle/>
            <a:p>
              <a:pPr indent="-127000" lvl="1" marL="1270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Twitter</a:t>
              </a:r>
              <a:endParaRPr sz="1100"/>
            </a:p>
            <a:p>
              <a:pPr indent="-127000" lvl="1" marL="127000" marR="0" rtl="0" algn="ctr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Historical Data</a:t>
              </a:r>
              <a:endParaRPr sz="1100"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54878" y="31733"/>
              <a:ext cx="1357498" cy="135749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-18999" r="-18999" t="0"/>
              </a:stretch>
            </a:blip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 rot="-5400000">
              <a:off x="3638765" y="2289091"/>
              <a:ext cx="3401566" cy="6787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0"/>
            <p:cNvSpPr txBox="1"/>
            <p:nvPr/>
          </p:nvSpPr>
          <p:spPr>
            <a:xfrm rot="-5400000">
              <a:off x="3638765" y="2289091"/>
              <a:ext cx="3401566" cy="6787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448950" wrap="square" tIns="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b="0" i="0" lang="en" sz="3800" u="none" cap="none" strike="noStrike">
                  <a:solidFill>
                    <a:srgbClr val="000000"/>
                  </a:solidFill>
                  <a:highlight>
                    <a:srgbClr val="00FF00"/>
                  </a:highlight>
                  <a:latin typeface="Arial"/>
                  <a:ea typeface="Arial"/>
                  <a:cs typeface="Arial"/>
                  <a:sym typeface="Arial"/>
                </a:rPr>
                <a:t>Python</a:t>
              </a:r>
              <a:endParaRPr sz="1100"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5678923" y="927682"/>
              <a:ext cx="3380890" cy="3401566"/>
            </a:xfrm>
            <a:prstGeom prst="rect">
              <a:avLst/>
            </a:prstGeom>
            <a:solidFill>
              <a:srgbClr val="BBCFE8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0"/>
            <p:cNvSpPr txBox="1"/>
            <p:nvPr/>
          </p:nvSpPr>
          <p:spPr>
            <a:xfrm>
              <a:off x="5678923" y="927682"/>
              <a:ext cx="3380890" cy="3401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000" lIns="96000" spcFirstLastPara="1" rIns="96000" wrap="square" tIns="448950">
              <a:noAutofit/>
            </a:bodyPr>
            <a:lstStyle/>
            <a:p>
              <a:pPr indent="-127000" lvl="1" marL="1270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Exploratory Data Analysis</a:t>
              </a:r>
              <a:endParaRPr sz="1100"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5000174" y="31733"/>
              <a:ext cx="1357498" cy="135749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5998" l="0" r="0" t="-5999"/>
              </a:stretch>
            </a:blip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40"/>
          <p:cNvSpPr/>
          <p:nvPr/>
        </p:nvSpPr>
        <p:spPr>
          <a:xfrm>
            <a:off x="3753033" y="2671671"/>
            <a:ext cx="474419" cy="710070"/>
          </a:xfrm>
          <a:prstGeom prst="rightArrow">
            <a:avLst>
              <a:gd fmla="val 50000" name="adj1"/>
              <a:gd fmla="val 52308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umPy logo refresh · Issue #37 · numpy/numpy.org · GitHub" id="344" name="Google Shape;34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52967" y="2339231"/>
            <a:ext cx="646364" cy="646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tplotlib - NumFOCUS" id="345" name="Google Shape;345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87794" y="3291970"/>
            <a:ext cx="947928" cy="947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rdCloud using Python - YouTube" id="346" name="Google Shape;346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71986" y="3381741"/>
            <a:ext cx="1023748" cy="7678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ikit-learn - Wikipedia" id="347" name="Google Shape;347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73304" y="2494539"/>
            <a:ext cx="677719" cy="365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ndas (software) - Wikipedia" id="348" name="Google Shape;348;p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99330" y="2016159"/>
            <a:ext cx="712834" cy="288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1"/>
          <p:cNvSpPr/>
          <p:nvPr/>
        </p:nvSpPr>
        <p:spPr>
          <a:xfrm rot="10800000">
            <a:off x="2987817" y="303194"/>
            <a:ext cx="5831572" cy="4538797"/>
          </a:xfrm>
          <a:custGeom>
            <a:rect b="b" l="l" r="r" t="t"/>
            <a:pathLst>
              <a:path extrusionOk="0" h="6051730" w="7775429">
                <a:moveTo>
                  <a:pt x="6757888" y="3123835"/>
                </a:moveTo>
                <a:cubicBezTo>
                  <a:pt x="5223007" y="3123835"/>
                  <a:pt x="5223007" y="3123835"/>
                  <a:pt x="5223007" y="3123835"/>
                </a:cubicBezTo>
                <a:cubicBezTo>
                  <a:pt x="5145351" y="3123835"/>
                  <a:pt x="5044851" y="3069664"/>
                  <a:pt x="5003739" y="3001951"/>
                </a:cubicBezTo>
                <a:cubicBezTo>
                  <a:pt x="4236300" y="1688315"/>
                  <a:pt x="4236300" y="1688315"/>
                  <a:pt x="4236300" y="1688315"/>
                </a:cubicBezTo>
                <a:cubicBezTo>
                  <a:pt x="4199755" y="1616088"/>
                  <a:pt x="4199755" y="1507747"/>
                  <a:pt x="4236300" y="1435519"/>
                </a:cubicBezTo>
                <a:cubicBezTo>
                  <a:pt x="5003739" y="121884"/>
                  <a:pt x="5003739" y="121884"/>
                  <a:pt x="5003739" y="121884"/>
                </a:cubicBezTo>
                <a:cubicBezTo>
                  <a:pt x="5044851" y="54170"/>
                  <a:pt x="5145351" y="0"/>
                  <a:pt x="5223007" y="0"/>
                </a:cubicBezTo>
                <a:lnTo>
                  <a:pt x="6757888" y="0"/>
                </a:lnTo>
                <a:cubicBezTo>
                  <a:pt x="6840113" y="0"/>
                  <a:pt x="6940611" y="54170"/>
                  <a:pt x="6977155" y="121884"/>
                </a:cubicBezTo>
                <a:cubicBezTo>
                  <a:pt x="7744595" y="1435519"/>
                  <a:pt x="7744595" y="1435519"/>
                  <a:pt x="7744595" y="1435519"/>
                </a:cubicBezTo>
                <a:cubicBezTo>
                  <a:pt x="7785708" y="1507747"/>
                  <a:pt x="7785708" y="1616088"/>
                  <a:pt x="7744595" y="1688315"/>
                </a:cubicBezTo>
                <a:cubicBezTo>
                  <a:pt x="6977155" y="3001951"/>
                  <a:pt x="6977155" y="3001951"/>
                  <a:pt x="6977155" y="3001951"/>
                </a:cubicBezTo>
                <a:cubicBezTo>
                  <a:pt x="6940611" y="3069664"/>
                  <a:pt x="6840113" y="3123835"/>
                  <a:pt x="6757888" y="3123835"/>
                </a:cubicBezTo>
                <a:close/>
                <a:moveTo>
                  <a:pt x="3556238" y="5503115"/>
                </a:moveTo>
                <a:cubicBezTo>
                  <a:pt x="3556238" y="5503115"/>
                  <a:pt x="3556238" y="5503115"/>
                  <a:pt x="3291436" y="5503115"/>
                </a:cubicBezTo>
                <a:lnTo>
                  <a:pt x="3260544" y="5503115"/>
                </a:lnTo>
                <a:lnTo>
                  <a:pt x="3231067" y="5452355"/>
                </a:lnTo>
                <a:cubicBezTo>
                  <a:pt x="3190023" y="5381674"/>
                  <a:pt x="3142263" y="5299428"/>
                  <a:pt x="3086688" y="5203722"/>
                </a:cubicBezTo>
                <a:cubicBezTo>
                  <a:pt x="3061136" y="5161292"/>
                  <a:pt x="3061136" y="5106983"/>
                  <a:pt x="3086688" y="5064553"/>
                </a:cubicBezTo>
                <a:cubicBezTo>
                  <a:pt x="3086688" y="5064553"/>
                  <a:pt x="3086688" y="5064553"/>
                  <a:pt x="3481893" y="4383983"/>
                </a:cubicBezTo>
                <a:cubicBezTo>
                  <a:pt x="3505743" y="4339856"/>
                  <a:pt x="3553439" y="4312701"/>
                  <a:pt x="3602840" y="4312701"/>
                </a:cubicBezTo>
                <a:cubicBezTo>
                  <a:pt x="3602840" y="4312701"/>
                  <a:pt x="3602840" y="4312701"/>
                  <a:pt x="4391548" y="4312701"/>
                </a:cubicBezTo>
                <a:cubicBezTo>
                  <a:pt x="4404323" y="4312701"/>
                  <a:pt x="4416781" y="4314398"/>
                  <a:pt x="4428679" y="4317633"/>
                </a:cubicBezTo>
                <a:lnTo>
                  <a:pt x="4454216" y="4328340"/>
                </a:lnTo>
                <a:lnTo>
                  <a:pt x="4438609" y="4355333"/>
                </a:lnTo>
                <a:cubicBezTo>
                  <a:pt x="4297495" y="4599392"/>
                  <a:pt x="4116869" y="4911789"/>
                  <a:pt x="3885668" y="5311656"/>
                </a:cubicBezTo>
                <a:cubicBezTo>
                  <a:pt x="3817038" y="5430178"/>
                  <a:pt x="3693500" y="5503115"/>
                  <a:pt x="3556238" y="5503115"/>
                </a:cubicBezTo>
                <a:close/>
                <a:moveTo>
                  <a:pt x="4438254" y="6051730"/>
                </a:moveTo>
                <a:cubicBezTo>
                  <a:pt x="4438254" y="6051730"/>
                  <a:pt x="4438254" y="6051730"/>
                  <a:pt x="3548595" y="6051730"/>
                </a:cubicBezTo>
                <a:cubicBezTo>
                  <a:pt x="3492871" y="6051730"/>
                  <a:pt x="3439071" y="6021098"/>
                  <a:pt x="3412169" y="5971324"/>
                </a:cubicBezTo>
                <a:cubicBezTo>
                  <a:pt x="3412169" y="5971324"/>
                  <a:pt x="3412169" y="5971324"/>
                  <a:pt x="3173058" y="5559560"/>
                </a:cubicBezTo>
                <a:lnTo>
                  <a:pt x="3146046" y="5513043"/>
                </a:lnTo>
                <a:lnTo>
                  <a:pt x="3167300" y="5513043"/>
                </a:lnTo>
                <a:lnTo>
                  <a:pt x="3267756" y="5513043"/>
                </a:lnTo>
                <a:lnTo>
                  <a:pt x="3311396" y="5588194"/>
                </a:lnTo>
                <a:cubicBezTo>
                  <a:pt x="3478124" y="5875309"/>
                  <a:pt x="3478124" y="5875309"/>
                  <a:pt x="3478124" y="5875309"/>
                </a:cubicBezTo>
                <a:cubicBezTo>
                  <a:pt x="3501973" y="5919436"/>
                  <a:pt x="3549670" y="5946592"/>
                  <a:pt x="3599071" y="5946592"/>
                </a:cubicBezTo>
                <a:cubicBezTo>
                  <a:pt x="4387779" y="5946592"/>
                  <a:pt x="4387779" y="5946592"/>
                  <a:pt x="4387779" y="5946592"/>
                </a:cubicBezTo>
                <a:cubicBezTo>
                  <a:pt x="4438882" y="5946592"/>
                  <a:pt x="4484876" y="5919436"/>
                  <a:pt x="4510428" y="5875309"/>
                </a:cubicBezTo>
                <a:cubicBezTo>
                  <a:pt x="4903930" y="5194740"/>
                  <a:pt x="4903930" y="5194740"/>
                  <a:pt x="4903930" y="5194740"/>
                </a:cubicBezTo>
                <a:cubicBezTo>
                  <a:pt x="4929483" y="5152309"/>
                  <a:pt x="4929483" y="5098000"/>
                  <a:pt x="4903930" y="5055570"/>
                </a:cubicBezTo>
                <a:cubicBezTo>
                  <a:pt x="4510428" y="4375000"/>
                  <a:pt x="4510428" y="4375000"/>
                  <a:pt x="4510428" y="4375000"/>
                </a:cubicBezTo>
                <a:cubicBezTo>
                  <a:pt x="4497651" y="4352936"/>
                  <a:pt x="4479766" y="4335115"/>
                  <a:pt x="4458686" y="4322811"/>
                </a:cubicBezTo>
                <a:lnTo>
                  <a:pt x="4452698" y="4320302"/>
                </a:lnTo>
                <a:lnTo>
                  <a:pt x="4484794" y="4264792"/>
                </a:lnTo>
                <a:lnTo>
                  <a:pt x="4508664" y="4223507"/>
                </a:lnTo>
                <a:lnTo>
                  <a:pt x="4483907" y="4213126"/>
                </a:lnTo>
                <a:cubicBezTo>
                  <a:pt x="4470485" y="4209476"/>
                  <a:pt x="4456434" y="4207562"/>
                  <a:pt x="4442024" y="4207562"/>
                </a:cubicBezTo>
                <a:cubicBezTo>
                  <a:pt x="3552365" y="4207562"/>
                  <a:pt x="3552365" y="4207562"/>
                  <a:pt x="3552365" y="4207562"/>
                </a:cubicBezTo>
                <a:cubicBezTo>
                  <a:pt x="3496641" y="4207562"/>
                  <a:pt x="3442841" y="4238192"/>
                  <a:pt x="3415938" y="4287967"/>
                </a:cubicBezTo>
                <a:cubicBezTo>
                  <a:pt x="2970149" y="5055647"/>
                  <a:pt x="2970149" y="5055647"/>
                  <a:pt x="2970149" y="5055647"/>
                </a:cubicBezTo>
                <a:cubicBezTo>
                  <a:pt x="2941326" y="5103506"/>
                  <a:pt x="2941326" y="5164767"/>
                  <a:pt x="2970149" y="5212628"/>
                </a:cubicBezTo>
                <a:cubicBezTo>
                  <a:pt x="3025872" y="5308588"/>
                  <a:pt x="3074630" y="5392553"/>
                  <a:pt x="3117294" y="5466022"/>
                </a:cubicBezTo>
                <a:lnTo>
                  <a:pt x="3138834" y="5503115"/>
                </a:lnTo>
                <a:lnTo>
                  <a:pt x="3039048" y="5503115"/>
                </a:lnTo>
                <a:cubicBezTo>
                  <a:pt x="2728732" y="5503115"/>
                  <a:pt x="2232229" y="5503115"/>
                  <a:pt x="1437823" y="5503115"/>
                </a:cubicBezTo>
                <a:cubicBezTo>
                  <a:pt x="1305136" y="5503115"/>
                  <a:pt x="1177024" y="5430178"/>
                  <a:pt x="1112968" y="5311656"/>
                </a:cubicBezTo>
                <a:cubicBezTo>
                  <a:pt x="1112968" y="5311656"/>
                  <a:pt x="1112968" y="5311656"/>
                  <a:pt x="51474" y="3483691"/>
                </a:cubicBezTo>
                <a:cubicBezTo>
                  <a:pt x="-17158" y="3369728"/>
                  <a:pt x="-17158" y="3223855"/>
                  <a:pt x="51474" y="3109892"/>
                </a:cubicBezTo>
                <a:cubicBezTo>
                  <a:pt x="51474" y="3109892"/>
                  <a:pt x="51474" y="3109892"/>
                  <a:pt x="1112968" y="1281925"/>
                </a:cubicBezTo>
                <a:cubicBezTo>
                  <a:pt x="1177024" y="1163403"/>
                  <a:pt x="1305136" y="1090467"/>
                  <a:pt x="1437823" y="1090467"/>
                </a:cubicBezTo>
                <a:cubicBezTo>
                  <a:pt x="1437823" y="1090467"/>
                  <a:pt x="1437823" y="1090467"/>
                  <a:pt x="3556238" y="1090467"/>
                </a:cubicBezTo>
                <a:cubicBezTo>
                  <a:pt x="3693500" y="1090467"/>
                  <a:pt x="3817038" y="1163403"/>
                  <a:pt x="3885668" y="1281925"/>
                </a:cubicBezTo>
                <a:cubicBezTo>
                  <a:pt x="3885668" y="1281925"/>
                  <a:pt x="3885668" y="1281925"/>
                  <a:pt x="4942588" y="3109892"/>
                </a:cubicBezTo>
                <a:cubicBezTo>
                  <a:pt x="5011220" y="3223855"/>
                  <a:pt x="5011220" y="3369728"/>
                  <a:pt x="4942588" y="3483691"/>
                </a:cubicBezTo>
                <a:cubicBezTo>
                  <a:pt x="4942588" y="3483691"/>
                  <a:pt x="4942588" y="3483691"/>
                  <a:pt x="4550147" y="4162428"/>
                </a:cubicBezTo>
                <a:lnTo>
                  <a:pt x="4517072" y="4219628"/>
                </a:lnTo>
                <a:lnTo>
                  <a:pt x="4518236" y="4220116"/>
                </a:lnTo>
                <a:cubicBezTo>
                  <a:pt x="4542015" y="4233996"/>
                  <a:pt x="4562190" y="4254096"/>
                  <a:pt x="4576603" y="4278984"/>
                </a:cubicBezTo>
                <a:cubicBezTo>
                  <a:pt x="4576603" y="4278984"/>
                  <a:pt x="4576603" y="4278984"/>
                  <a:pt x="5020470" y="5046664"/>
                </a:cubicBezTo>
                <a:cubicBezTo>
                  <a:pt x="5049294" y="5094524"/>
                  <a:pt x="5049294" y="5155785"/>
                  <a:pt x="5020470" y="5203646"/>
                </a:cubicBezTo>
                <a:cubicBezTo>
                  <a:pt x="5020470" y="5203646"/>
                  <a:pt x="5020470" y="5203646"/>
                  <a:pt x="4576603" y="5971324"/>
                </a:cubicBezTo>
                <a:cubicBezTo>
                  <a:pt x="4547780" y="6021098"/>
                  <a:pt x="4495898" y="6051730"/>
                  <a:pt x="4438254" y="605173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1"/>
          <p:cNvSpPr/>
          <p:nvPr>
            <p:ph type="title"/>
          </p:nvPr>
        </p:nvSpPr>
        <p:spPr>
          <a:xfrm>
            <a:off x="723899" y="349257"/>
            <a:ext cx="4088628" cy="2065952"/>
          </a:xfrm>
          <a:prstGeom prst="ellipse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Historical Data Exploratory Analysis</a:t>
            </a:r>
            <a:endParaRPr sz="1100"/>
          </a:p>
        </p:txBody>
      </p:sp>
      <p:sp>
        <p:nvSpPr>
          <p:cNvPr id="356" name="Google Shape;356;p41"/>
          <p:cNvSpPr txBox="1"/>
          <p:nvPr/>
        </p:nvSpPr>
        <p:spPr>
          <a:xfrm>
            <a:off x="723900" y="2545177"/>
            <a:ext cx="2263915" cy="234287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76200" lvl="0" marL="215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15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Tweet percentage by location</a:t>
            </a:r>
            <a:endParaRPr sz="1100"/>
          </a:p>
          <a:p>
            <a:pPr indent="-76200" lvl="0" marL="215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15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Tweet counts of Top 40 user locations </a:t>
            </a:r>
            <a:endParaRPr sz="1100"/>
          </a:p>
        </p:txBody>
      </p:sp>
      <p:pic>
        <p:nvPicPr>
          <p:cNvPr descr="Chart, pie chart&#10;&#10;Description automatically generated" id="357" name="Google Shape;35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9107" y="3029550"/>
            <a:ext cx="1672321" cy="1374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358" name="Google Shape;35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7260" y="1432390"/>
            <a:ext cx="2172683" cy="2134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2"/>
          <p:cNvSpPr/>
          <p:nvPr/>
        </p:nvSpPr>
        <p:spPr>
          <a:xfrm flipH="1">
            <a:off x="390858" y="683337"/>
            <a:ext cx="515815" cy="4283224"/>
          </a:xfrm>
          <a:custGeom>
            <a:rect b="b" l="l" r="r" t="t"/>
            <a:pathLst>
              <a:path extrusionOk="0" h="2447" w="414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2"/>
          <p:cNvSpPr/>
          <p:nvPr/>
        </p:nvSpPr>
        <p:spPr>
          <a:xfrm flipH="1">
            <a:off x="0" y="1027826"/>
            <a:ext cx="395420" cy="39387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2"/>
          <p:cNvSpPr/>
          <p:nvPr/>
        </p:nvSpPr>
        <p:spPr>
          <a:xfrm flipH="1">
            <a:off x="600123" y="482600"/>
            <a:ext cx="307028" cy="4141061"/>
          </a:xfrm>
          <a:custGeom>
            <a:rect b="b" l="l" r="r" t="t"/>
            <a:pathLst>
              <a:path extrusionOk="0" h="2358" w="209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2"/>
          <p:cNvSpPr/>
          <p:nvPr/>
        </p:nvSpPr>
        <p:spPr>
          <a:xfrm>
            <a:off x="596647" y="483286"/>
            <a:ext cx="2892018" cy="39387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2"/>
          <p:cNvSpPr/>
          <p:nvPr>
            <p:ph type="title"/>
          </p:nvPr>
        </p:nvSpPr>
        <p:spPr>
          <a:xfrm>
            <a:off x="786278" y="748501"/>
            <a:ext cx="2550725" cy="1103969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Historical Data Exploratory Analysis – Cont.</a:t>
            </a:r>
            <a:endParaRPr sz="1100"/>
          </a:p>
        </p:txBody>
      </p:sp>
      <p:sp>
        <p:nvSpPr>
          <p:cNvPr id="369" name="Google Shape;369;p42"/>
          <p:cNvSpPr txBox="1"/>
          <p:nvPr/>
        </p:nvSpPr>
        <p:spPr>
          <a:xfrm>
            <a:off x="854726" y="1909621"/>
            <a:ext cx="2400338" cy="22394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14300" lvl="0" marL="215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15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15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15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Tweet from different countries - interactive </a:t>
            </a:r>
            <a:endParaRPr sz="1100"/>
          </a:p>
        </p:txBody>
      </p:sp>
      <p:pic>
        <p:nvPicPr>
          <p:cNvPr descr="A picture containing graphical user interface&#10;&#10;Description automatically generated" id="370" name="Google Shape;37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157" y="548228"/>
            <a:ext cx="5333939" cy="380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&#10;&#10;Description automatically generated" id="376" name="Google Shape;37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075" y="877683"/>
            <a:ext cx="2384446" cy="13591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, chat or text message&#10;&#10;Description automatically generated" id="377" name="Google Shape;37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076" y="2909663"/>
            <a:ext cx="2384446" cy="1353173"/>
          </a:xfrm>
          <a:prstGeom prst="rect">
            <a:avLst/>
          </a:prstGeom>
          <a:solidFill>
            <a:srgbClr val="ECECEC"/>
          </a:solidFill>
          <a:ln>
            <a:noFill/>
          </a:ln>
        </p:spPr>
      </p:pic>
      <p:pic>
        <p:nvPicPr>
          <p:cNvPr descr="Text&#10;&#10;Description automatically generated" id="378" name="Google Shape;378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08172" y="1886914"/>
            <a:ext cx="2384447" cy="1371057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3"/>
          <p:cNvSpPr/>
          <p:nvPr/>
        </p:nvSpPr>
        <p:spPr>
          <a:xfrm>
            <a:off x="8242189" y="803126"/>
            <a:ext cx="515815" cy="4283224"/>
          </a:xfrm>
          <a:custGeom>
            <a:rect b="b" l="l" r="r" t="t"/>
            <a:pathLst>
              <a:path extrusionOk="0" h="2447" w="414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3"/>
          <p:cNvSpPr/>
          <p:nvPr/>
        </p:nvSpPr>
        <p:spPr>
          <a:xfrm>
            <a:off x="8241712" y="602389"/>
            <a:ext cx="307028" cy="4141061"/>
          </a:xfrm>
          <a:custGeom>
            <a:rect b="b" l="l" r="r" t="t"/>
            <a:pathLst>
              <a:path extrusionOk="0" h="2358" w="209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3"/>
          <p:cNvSpPr/>
          <p:nvPr/>
        </p:nvSpPr>
        <p:spPr>
          <a:xfrm>
            <a:off x="5635029" y="603076"/>
            <a:ext cx="2910179" cy="39387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3"/>
          <p:cNvSpPr/>
          <p:nvPr>
            <p:ph type="title"/>
          </p:nvPr>
        </p:nvSpPr>
        <p:spPr>
          <a:xfrm>
            <a:off x="5876328" y="910476"/>
            <a:ext cx="2415095" cy="1286330"/>
          </a:xfrm>
          <a:prstGeom prst="ellipse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Historical Data Exploratory Analysis – Cont.</a:t>
            </a:r>
            <a:endParaRPr sz="1100"/>
          </a:p>
        </p:txBody>
      </p:sp>
      <p:sp>
        <p:nvSpPr>
          <p:cNvPr id="383" name="Google Shape;383;p43"/>
          <p:cNvSpPr txBox="1"/>
          <p:nvPr/>
        </p:nvSpPr>
        <p:spPr>
          <a:xfrm>
            <a:off x="5876329" y="2304156"/>
            <a:ext cx="2448687" cy="19955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76200" lvl="0" marL="215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15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Prevalent words</a:t>
            </a:r>
            <a:endParaRPr sz="1100"/>
          </a:p>
          <a:p>
            <a:pPr indent="63500" lvl="0" marL="38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3"/>
          <p:cNvSpPr/>
          <p:nvPr/>
        </p:nvSpPr>
        <p:spPr>
          <a:xfrm>
            <a:off x="8753443" y="1147616"/>
            <a:ext cx="390556" cy="39387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CDC data - Newcases</a:t>
            </a:r>
            <a:endParaRPr/>
          </a:p>
        </p:txBody>
      </p:sp>
      <p:pic>
        <p:nvPicPr>
          <p:cNvPr id="390" name="Google Shape;39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223575"/>
            <a:ext cx="7886702" cy="378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                                       </a:t>
            </a:r>
            <a:r>
              <a:rPr lang="en" sz="4100"/>
              <a:t> Demo</a:t>
            </a:r>
            <a:endParaRPr sz="4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01" name="Google Shape;401;p4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Real time</a:t>
            </a:r>
            <a:r>
              <a:rPr lang="en"/>
              <a:t> Twitter analyzer provide insight of the location level discussion which helps to </a:t>
            </a:r>
            <a:r>
              <a:rPr lang="en"/>
              <a:t>react the situation swiftly.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Visualization dashboard can give inference to address knowledge gaps, surveillance, prioritization and recognize the emergency needs of the people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Tools can be configured for other epidemic or pandemic diseases with small configuration change.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9"/>
          <p:cNvSpPr txBox="1"/>
          <p:nvPr>
            <p:ph type="ctrTitle"/>
          </p:nvPr>
        </p:nvSpPr>
        <p:spPr>
          <a:xfrm>
            <a:off x="182183" y="1198684"/>
            <a:ext cx="3470032" cy="38422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 sz="6000">
                <a:solidFill>
                  <a:srgbClr val="FFFFFF"/>
                </a:solidFill>
              </a:rPr>
              <a:t>Index</a:t>
            </a:r>
            <a:endParaRPr sz="1100"/>
          </a:p>
        </p:txBody>
      </p:sp>
      <p:sp>
        <p:nvSpPr>
          <p:cNvPr id="162" name="Google Shape;162;p29"/>
          <p:cNvSpPr txBox="1"/>
          <p:nvPr>
            <p:ph idx="1" type="subTitle"/>
          </p:nvPr>
        </p:nvSpPr>
        <p:spPr>
          <a:xfrm>
            <a:off x="4344750" y="1193125"/>
            <a:ext cx="4585200" cy="3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937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Introduction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Objective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Significance 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Data source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Technology 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Twitter sentiment – </a:t>
            </a:r>
            <a:r>
              <a:rPr lang="en" sz="2600">
                <a:solidFill>
                  <a:srgbClr val="FFFFFF"/>
                </a:solidFill>
              </a:rPr>
              <a:t>Real Time</a:t>
            </a:r>
            <a:r>
              <a:rPr lang="en" sz="2600">
                <a:solidFill>
                  <a:srgbClr val="FFFFFF"/>
                </a:solidFill>
              </a:rPr>
              <a:t> visualization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Design and implementation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Historical Data Analysis.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Demo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Conclusion</a:t>
            </a:r>
            <a:endParaRPr sz="2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600">
                <a:solidFill>
                  <a:srgbClr val="FFFFFF"/>
                </a:solidFill>
              </a:rPr>
              <a:t> </a:t>
            </a:r>
            <a:endParaRPr sz="1100"/>
          </a:p>
          <a:p>
            <a:pPr indent="-165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600">
              <a:solidFill>
                <a:srgbClr val="FFFFFF"/>
              </a:solidFill>
            </a:endParaRPr>
          </a:p>
        </p:txBody>
      </p:sp>
      <p:cxnSp>
        <p:nvCxnSpPr>
          <p:cNvPr id="163" name="Google Shape;163;p29"/>
          <p:cNvCxnSpPr/>
          <p:nvPr/>
        </p:nvCxnSpPr>
        <p:spPr>
          <a:xfrm>
            <a:off x="4085491" y="1192026"/>
            <a:ext cx="0" cy="3944815"/>
          </a:xfrm>
          <a:prstGeom prst="straightConnector1">
            <a:avLst/>
          </a:prstGeom>
          <a:noFill/>
          <a:ln cap="sq" cmpd="sng" w="254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"/>
          <p:cNvSpPr txBox="1"/>
          <p:nvPr>
            <p:ph type="title"/>
          </p:nvPr>
        </p:nvSpPr>
        <p:spPr>
          <a:xfrm>
            <a:off x="837375" y="1973438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Thank you!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0"/>
          <p:cNvSpPr/>
          <p:nvPr/>
        </p:nvSpPr>
        <p:spPr>
          <a:xfrm flipH="1" rot="-2700000">
            <a:off x="-282117" y="-190252"/>
            <a:ext cx="1370728" cy="1032742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0"/>
          <p:cNvSpPr/>
          <p:nvPr/>
        </p:nvSpPr>
        <p:spPr>
          <a:xfrm flipH="1" rot="-2700000">
            <a:off x="668731" y="316609"/>
            <a:ext cx="484026" cy="484026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0"/>
          <p:cNvSpPr/>
          <p:nvPr/>
        </p:nvSpPr>
        <p:spPr>
          <a:xfrm flipH="1" rot="-2700000">
            <a:off x="7532611" y="491355"/>
            <a:ext cx="515604" cy="515604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/>
          <p:nvPr/>
        </p:nvSpPr>
        <p:spPr>
          <a:xfrm flipH="1" rot="10800000">
            <a:off x="7017482" y="0"/>
            <a:ext cx="2126518" cy="1110628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0"/>
          <p:cNvSpPr/>
          <p:nvPr/>
        </p:nvSpPr>
        <p:spPr>
          <a:xfrm flipH="1">
            <a:off x="5982258" y="4586626"/>
            <a:ext cx="1120885" cy="556874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0"/>
          <p:cNvSpPr/>
          <p:nvPr/>
        </p:nvSpPr>
        <p:spPr>
          <a:xfrm flipH="1">
            <a:off x="5703060" y="4839857"/>
            <a:ext cx="611177" cy="303643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0"/>
          <p:cNvSpPr txBox="1"/>
          <p:nvPr>
            <p:ph type="ctrTitle"/>
          </p:nvPr>
        </p:nvSpPr>
        <p:spPr>
          <a:xfrm>
            <a:off x="1143000" y="841776"/>
            <a:ext cx="6858000" cy="67882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 sz="4400"/>
              <a:t>Introduction</a:t>
            </a:r>
            <a:endParaRPr sz="1100"/>
          </a:p>
        </p:txBody>
      </p:sp>
      <p:grpSp>
        <p:nvGrpSpPr>
          <p:cNvPr id="176" name="Google Shape;176;p30"/>
          <p:cNvGrpSpPr/>
          <p:nvPr/>
        </p:nvGrpSpPr>
        <p:grpSpPr>
          <a:xfrm>
            <a:off x="1143000" y="1662843"/>
            <a:ext cx="6858000" cy="2227854"/>
            <a:chOff x="0" y="70263"/>
            <a:chExt cx="9144000" cy="2970472"/>
          </a:xfrm>
        </p:grpSpPr>
        <p:sp>
          <p:nvSpPr>
            <p:cNvPr id="177" name="Google Shape;177;p30"/>
            <p:cNvSpPr/>
            <p:nvPr/>
          </p:nvSpPr>
          <p:spPr>
            <a:xfrm>
              <a:off x="0" y="70263"/>
              <a:ext cx="9144000" cy="955597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0"/>
            <p:cNvSpPr txBox="1"/>
            <p:nvPr/>
          </p:nvSpPr>
          <p:spPr>
            <a:xfrm>
              <a:off x="46648" y="116911"/>
              <a:ext cx="9050704" cy="862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goal is to build a real-time geographical mapping of COVID19 and their outbreaks, using Twitter data.</a:t>
              </a:r>
              <a:endParaRPr sz="1100"/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0" y="1077701"/>
              <a:ext cx="9144000" cy="955597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0"/>
            <p:cNvSpPr txBox="1"/>
            <p:nvPr/>
          </p:nvSpPr>
          <p:spPr>
            <a:xfrm>
              <a:off x="46648" y="1124349"/>
              <a:ext cx="9050704" cy="862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ELK (Elasticsearch, Logstash, Kibana) Stack is used for Data Ingestion, querying and visualization. An additional ML pipeline is proposed for Sentiment Analysis of target twitter data.</a:t>
              </a:r>
              <a:endParaRPr sz="1100"/>
            </a:p>
          </p:txBody>
        </p:sp>
        <p:sp>
          <p:nvSpPr>
            <p:cNvPr id="181" name="Google Shape;181;p30"/>
            <p:cNvSpPr/>
            <p:nvPr/>
          </p:nvSpPr>
          <p:spPr>
            <a:xfrm>
              <a:off x="0" y="2085138"/>
              <a:ext cx="9144000" cy="955597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0"/>
            <p:cNvSpPr txBox="1"/>
            <p:nvPr/>
          </p:nvSpPr>
          <p:spPr>
            <a:xfrm>
              <a:off x="46648" y="2131786"/>
              <a:ext cx="9050704" cy="862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Sentiment analysis is used for event detection, opinion mining, and recommender system.</a:t>
              </a:r>
              <a:endParaRPr sz="11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1"/>
          <p:cNvPicPr preferRelativeResize="0"/>
          <p:nvPr/>
        </p:nvPicPr>
        <p:blipFill rotWithShape="1">
          <a:blip r:embed="rId3">
            <a:alphaModFix/>
          </a:blip>
          <a:srcRect b="2046" l="0" r="0" t="15537"/>
          <a:stretch/>
        </p:blipFill>
        <p:spPr>
          <a:xfrm>
            <a:off x="15" y="8"/>
            <a:ext cx="9143985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4546A">
                  <a:alpha val="67843"/>
                </a:srgbClr>
              </a:gs>
              <a:gs pos="10000">
                <a:srgbClr val="44546A">
                  <a:alpha val="67843"/>
                </a:srgbClr>
              </a:gs>
              <a:gs pos="85000">
                <a:srgbClr val="44546A">
                  <a:alpha val="96862"/>
                </a:srgbClr>
              </a:gs>
              <a:gs pos="100000">
                <a:srgbClr val="44546A">
                  <a:alpha val="96862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4300">
                <a:solidFill>
                  <a:schemeClr val="lt1"/>
                </a:solidFill>
              </a:rPr>
              <a:t>Objective</a:t>
            </a:r>
            <a:endParaRPr sz="4300">
              <a:solidFill>
                <a:schemeClr val="lt1"/>
              </a:solidFill>
            </a:endParaRPr>
          </a:p>
        </p:txBody>
      </p:sp>
      <p:grpSp>
        <p:nvGrpSpPr>
          <p:cNvPr id="190" name="Google Shape;190;p31"/>
          <p:cNvGrpSpPr/>
          <p:nvPr/>
        </p:nvGrpSpPr>
        <p:grpSpPr>
          <a:xfrm>
            <a:off x="629612" y="1369219"/>
            <a:ext cx="7884775" cy="3431406"/>
            <a:chOff x="1283" y="0"/>
            <a:chExt cx="10513033" cy="4575208"/>
          </a:xfrm>
        </p:grpSpPr>
        <p:sp>
          <p:nvSpPr>
            <p:cNvPr id="191" name="Google Shape;191;p31"/>
            <p:cNvSpPr/>
            <p:nvPr/>
          </p:nvSpPr>
          <p:spPr>
            <a:xfrm>
              <a:off x="1283" y="0"/>
              <a:ext cx="5006206" cy="4351338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cap="flat" cmpd="sng" w="25400">
              <a:solidFill>
                <a:srgbClr val="CCD3EA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1"/>
            <p:cNvSpPr txBox="1"/>
            <p:nvPr/>
          </p:nvSpPr>
          <p:spPr>
            <a:xfrm>
              <a:off x="1283" y="1653508"/>
              <a:ext cx="5006206" cy="26108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7650" lIns="292725" spcFirstLastPara="1" rIns="292725" wrap="square" tIns="247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lang="en" sz="1900">
                  <a:solidFill>
                    <a:schemeClr val="dk1"/>
                  </a:solidFill>
                </a:rPr>
                <a:t>Developing a real-time system to predict the sentiment for coronavirus pandemic using Twitter streaming data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1851685" y="435133"/>
              <a:ext cx="1305401" cy="1305401"/>
            </a:xfrm>
            <a:prstGeom prst="ellipse">
              <a:avLst/>
            </a:prstGeom>
            <a:solidFill>
              <a:srgbClr val="4372C3"/>
            </a:solidFill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1"/>
            <p:cNvSpPr txBox="1"/>
            <p:nvPr/>
          </p:nvSpPr>
          <p:spPr>
            <a:xfrm>
              <a:off x="2042857" y="626305"/>
              <a:ext cx="923057" cy="9230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76325" spcFirstLastPara="1" rIns="76325" wrap="square" tIns="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100"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1283" y="4351266"/>
              <a:ext cx="5006206" cy="72"/>
            </a:xfrm>
            <a:prstGeom prst="rect">
              <a:avLst/>
            </a:prstGeom>
            <a:solidFill>
              <a:srgbClr val="4372C3"/>
            </a:solidFill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5508110" y="0"/>
              <a:ext cx="5006206" cy="4351338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cap="flat" cmpd="sng" w="25400">
              <a:solidFill>
                <a:srgbClr val="CCD3EA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1"/>
            <p:cNvSpPr txBox="1"/>
            <p:nvPr/>
          </p:nvSpPr>
          <p:spPr>
            <a:xfrm>
              <a:off x="5508100" y="1653508"/>
              <a:ext cx="5006100" cy="292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7650" lIns="292725" spcFirstLastPara="1" rIns="292725" wrap="square" tIns="24765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1" lang="en" sz="1900">
                  <a:solidFill>
                    <a:schemeClr val="dk1"/>
                  </a:solidFill>
                </a:rPr>
                <a:t>Collecting historical tweets data about coronavirus using #COVID-19 and #Coronavirus hashtags and do exploratory data analysis to identify correlation.</a:t>
              </a:r>
              <a:br>
                <a:rPr b="1" lang="en" sz="1900">
                  <a:solidFill>
                    <a:schemeClr val="dk1"/>
                  </a:solidFill>
                </a:rPr>
              </a:br>
              <a:endParaRPr sz="19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sz="1900"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7358512" y="435133"/>
              <a:ext cx="1305401" cy="1305401"/>
            </a:xfrm>
            <a:prstGeom prst="ellipse">
              <a:avLst/>
            </a:prstGeom>
            <a:solidFill>
              <a:srgbClr val="4372C3"/>
            </a:solidFill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1"/>
            <p:cNvSpPr txBox="1"/>
            <p:nvPr/>
          </p:nvSpPr>
          <p:spPr>
            <a:xfrm>
              <a:off x="7549684" y="626305"/>
              <a:ext cx="923057" cy="9230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76325" spcFirstLastPara="1" rIns="76325" wrap="square" tIns="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100"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5508110" y="4351266"/>
              <a:ext cx="5006206" cy="72"/>
            </a:xfrm>
            <a:prstGeom prst="rect">
              <a:avLst/>
            </a:prstGeom>
            <a:solidFill>
              <a:srgbClr val="4372C3"/>
            </a:solidFill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31"/>
          <p:cNvSpPr txBox="1"/>
          <p:nvPr/>
        </p:nvSpPr>
        <p:spPr>
          <a:xfrm>
            <a:off x="8811050" y="305627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/>
          <p:nvPr/>
        </p:nvSpPr>
        <p:spPr>
          <a:xfrm>
            <a:off x="0" y="0"/>
            <a:ext cx="8182719" cy="51435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11151A"/>
              </a:gs>
              <a:gs pos="100000">
                <a:srgbClr val="11151A"/>
              </a:gs>
            </a:gsLst>
            <a:lin ang="4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 rotWithShape="1">
          <a:blip r:embed="rId3">
            <a:alphaModFix/>
          </a:blip>
          <a:srcRect b="3964" l="42953" r="0" t="3963"/>
          <a:stretch/>
        </p:blipFill>
        <p:spPr>
          <a:xfrm>
            <a:off x="0" y="1"/>
            <a:ext cx="5665603" cy="5143499"/>
          </a:xfrm>
          <a:custGeom>
            <a:rect b="b" l="l" r="r" t="t"/>
            <a:pathLst>
              <a:path extrusionOk="0" h="6857999" w="7554138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8" name="Google Shape;208;p32"/>
          <p:cNvSpPr txBox="1"/>
          <p:nvPr>
            <p:ph type="title"/>
          </p:nvPr>
        </p:nvSpPr>
        <p:spPr>
          <a:xfrm>
            <a:off x="480060" y="932260"/>
            <a:ext cx="2891790" cy="3278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" sz="3700">
                <a:solidFill>
                  <a:schemeClr val="lt1"/>
                </a:solidFill>
              </a:rPr>
              <a:t>Significance </a:t>
            </a:r>
            <a:endParaRPr sz="1100"/>
          </a:p>
        </p:txBody>
      </p:sp>
      <p:sp>
        <p:nvSpPr>
          <p:cNvPr id="209" name="Google Shape;209;p32"/>
          <p:cNvSpPr/>
          <p:nvPr/>
        </p:nvSpPr>
        <p:spPr>
          <a:xfrm>
            <a:off x="5100638" y="0"/>
            <a:ext cx="4043362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4629150" y="603504"/>
            <a:ext cx="3915918" cy="3922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10000"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" sz="1700">
                <a:solidFill>
                  <a:srgbClr val="000000"/>
                </a:solidFill>
              </a:rPr>
              <a:t>(1) Developing a real-time system to predict the sentiment for coronavirus pandemic using Twitter streaming data</a:t>
            </a:r>
            <a:endParaRPr sz="1100"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700" u="sng">
              <a:solidFill>
                <a:srgbClr val="000000"/>
              </a:solidFill>
            </a:endParaRPr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" sz="1700" u="sng">
                <a:solidFill>
                  <a:srgbClr val="000000"/>
                </a:solidFill>
              </a:rPr>
              <a:t>Significance </a:t>
            </a:r>
            <a:endParaRPr sz="1100"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 sz="1700">
                <a:solidFill>
                  <a:srgbClr val="000000"/>
                </a:solidFill>
              </a:rPr>
              <a:t>Understanding knowledge gaps involves understanding the crisis event related questions posted by the public on social media. </a:t>
            </a:r>
            <a:endParaRPr sz="1100"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 sz="1700">
                <a:solidFill>
                  <a:srgbClr val="000000"/>
                </a:solidFill>
              </a:rPr>
              <a:t>Determination of the outbreak faster and helps to react to the situation. </a:t>
            </a:r>
            <a:endParaRPr sz="1100"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 sz="1700">
                <a:solidFill>
                  <a:srgbClr val="000000"/>
                </a:solidFill>
              </a:rPr>
              <a:t>Medical and public welfare preparation after earlier assessment of the outbreak. </a:t>
            </a:r>
            <a:endParaRPr sz="1100"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/>
          <p:nvPr/>
        </p:nvSpPr>
        <p:spPr>
          <a:xfrm>
            <a:off x="0" y="0"/>
            <a:ext cx="8182719" cy="51435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11151A"/>
              </a:gs>
              <a:gs pos="100000">
                <a:srgbClr val="11151A"/>
              </a:gs>
            </a:gsLst>
            <a:lin ang="4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 rotWithShape="1">
          <a:blip r:embed="rId3">
            <a:alphaModFix/>
          </a:blip>
          <a:srcRect b="3964" l="42953" r="0" t="3963"/>
          <a:stretch/>
        </p:blipFill>
        <p:spPr>
          <a:xfrm>
            <a:off x="0" y="1"/>
            <a:ext cx="5665603" cy="5143499"/>
          </a:xfrm>
          <a:custGeom>
            <a:rect b="b" l="l" r="r" t="t"/>
            <a:pathLst>
              <a:path extrusionOk="0" h="6857999" w="7554138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17" name="Google Shape;217;p33"/>
          <p:cNvSpPr txBox="1"/>
          <p:nvPr>
            <p:ph type="title"/>
          </p:nvPr>
        </p:nvSpPr>
        <p:spPr>
          <a:xfrm>
            <a:off x="480060" y="932260"/>
            <a:ext cx="2891790" cy="3278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" sz="3700">
                <a:solidFill>
                  <a:srgbClr val="FFFFFF"/>
                </a:solidFill>
              </a:rPr>
              <a:t>Significance </a:t>
            </a:r>
            <a:endParaRPr sz="3700"/>
          </a:p>
        </p:txBody>
      </p:sp>
      <p:sp>
        <p:nvSpPr>
          <p:cNvPr id="218" name="Google Shape;218;p33"/>
          <p:cNvSpPr/>
          <p:nvPr/>
        </p:nvSpPr>
        <p:spPr>
          <a:xfrm>
            <a:off x="5100638" y="0"/>
            <a:ext cx="4043362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4572000" y="462311"/>
            <a:ext cx="3915918" cy="3922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" sz="1800">
                <a:solidFill>
                  <a:schemeClr val="dk1"/>
                </a:solidFill>
              </a:rPr>
              <a:t>(</a:t>
            </a:r>
            <a:r>
              <a:rPr b="1" lang="en" sz="1800"/>
              <a:t>2</a:t>
            </a:r>
            <a:r>
              <a:rPr b="1" lang="en" sz="1800">
                <a:solidFill>
                  <a:schemeClr val="dk1"/>
                </a:solidFill>
              </a:rPr>
              <a:t>) Collecting historical tweets data about coronavirus using #COVID-19 and #Coronavirus hashtags</a:t>
            </a:r>
            <a:endParaRPr b="1" sz="1700" u="sng">
              <a:solidFill>
                <a:schemeClr val="dk1"/>
              </a:solidFill>
            </a:endParaRPr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700" u="sng">
              <a:solidFill>
                <a:srgbClr val="000000"/>
              </a:solidFill>
            </a:endParaRPr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700" u="sng">
              <a:solidFill>
                <a:srgbClr val="000000"/>
              </a:solidFill>
            </a:endParaRPr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" sz="1700" u="sng">
                <a:solidFill>
                  <a:srgbClr val="000000"/>
                </a:solidFill>
              </a:rPr>
              <a:t>Significance </a:t>
            </a:r>
            <a:endParaRPr sz="1100"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700">
                <a:solidFill>
                  <a:srgbClr val="000000"/>
                </a:solidFill>
              </a:rPr>
              <a:t>Any correlation of the sentiments with the daily new cases and death rates?</a:t>
            </a:r>
            <a:endParaRPr sz="1100"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700">
                <a:solidFill>
                  <a:srgbClr val="000000"/>
                </a:solidFill>
              </a:rPr>
              <a:t>Tweet sentiments?</a:t>
            </a:r>
            <a:endParaRPr sz="1100"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700">
                <a:solidFill>
                  <a:srgbClr val="000000"/>
                </a:solidFill>
              </a:rPr>
              <a:t>Tweet volume, word cloud, demographic distribution, etc. ?</a:t>
            </a:r>
            <a:endParaRPr sz="1100"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3700"/>
              <a:t>Significance </a:t>
            </a:r>
            <a:endParaRPr sz="1100"/>
          </a:p>
        </p:txBody>
      </p:sp>
      <p:sp>
        <p:nvSpPr>
          <p:cNvPr id="225" name="Google Shape;225;p34"/>
          <p:cNvSpPr/>
          <p:nvPr/>
        </p:nvSpPr>
        <p:spPr>
          <a:xfrm>
            <a:off x="1005094" y="1507757"/>
            <a:ext cx="7324311" cy="2146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New Cases &amp; Death 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https://data.humdata.org/dataset/coronavirus-covid-19-casend-deaths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Twitter data 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sng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https://www.kaggle.com/gpreda/covid19-tweets</a:t>
            </a:r>
            <a:endParaRPr b="0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640660" y="1076053"/>
            <a:ext cx="78867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111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b="1" lang="en" sz="2000"/>
              <a:t>Historical </a:t>
            </a:r>
            <a:endParaRPr b="1" sz="2000"/>
          </a:p>
        </p:txBody>
      </p:sp>
      <p:sp>
        <p:nvSpPr>
          <p:cNvPr id="227" name="Google Shape;227;p34"/>
          <p:cNvSpPr txBox="1"/>
          <p:nvPr/>
        </p:nvSpPr>
        <p:spPr>
          <a:xfrm>
            <a:off x="508675" y="3305585"/>
            <a:ext cx="78867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</a:t>
            </a:r>
            <a:r>
              <a:rPr b="1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700"/>
          </a:p>
        </p:txBody>
      </p:sp>
      <p:sp>
        <p:nvSpPr>
          <p:cNvPr id="228" name="Google Shape;228;p34"/>
          <p:cNvSpPr/>
          <p:nvPr/>
        </p:nvSpPr>
        <p:spPr>
          <a:xfrm>
            <a:off x="1093025" y="4066923"/>
            <a:ext cx="9091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4"/>
          <p:cNvSpPr/>
          <p:nvPr/>
        </p:nvSpPr>
        <p:spPr>
          <a:xfrm>
            <a:off x="1005102" y="3654488"/>
            <a:ext cx="9144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Twitter API</a:t>
            </a:r>
            <a:endParaRPr/>
          </a:p>
        </p:txBody>
      </p:sp>
      <p:sp>
        <p:nvSpPr>
          <p:cNvPr id="230" name="Google Shape;230;p34"/>
          <p:cNvSpPr txBox="1"/>
          <p:nvPr/>
        </p:nvSpPr>
        <p:spPr>
          <a:xfrm>
            <a:off x="2108475" y="1196500"/>
            <a:ext cx="42024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93556" y="465294"/>
            <a:ext cx="2856201" cy="4128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4500">
                <a:solidFill>
                  <a:schemeClr val="accent5"/>
                </a:solidFill>
              </a:rPr>
              <a:t>Technology </a:t>
            </a:r>
            <a:endParaRPr sz="1100"/>
          </a:p>
        </p:txBody>
      </p:sp>
      <p:grpSp>
        <p:nvGrpSpPr>
          <p:cNvPr id="236" name="Google Shape;236;p35"/>
          <p:cNvGrpSpPr/>
          <p:nvPr/>
        </p:nvGrpSpPr>
        <p:grpSpPr>
          <a:xfrm>
            <a:off x="3819906" y="504551"/>
            <a:ext cx="4697730" cy="4050001"/>
            <a:chOff x="0" y="52343"/>
            <a:chExt cx="6263640" cy="5400001"/>
          </a:xfrm>
        </p:grpSpPr>
        <p:sp>
          <p:nvSpPr>
            <p:cNvPr id="237" name="Google Shape;237;p35"/>
            <p:cNvSpPr/>
            <p:nvPr/>
          </p:nvSpPr>
          <p:spPr>
            <a:xfrm>
              <a:off x="0" y="273743"/>
              <a:ext cx="6263640" cy="82687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5"/>
            <p:cNvSpPr txBox="1"/>
            <p:nvPr/>
          </p:nvSpPr>
          <p:spPr>
            <a:xfrm>
              <a:off x="0" y="273743"/>
              <a:ext cx="6263640" cy="82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364600" spcFirstLastPara="1" rIns="364600" wrap="square" tIns="234300">
              <a:noAutofit/>
            </a:bodyPr>
            <a:lstStyle/>
            <a:p>
              <a:pPr indent="-82550" lvl="1" marL="88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Python library of Twitter API for fetching the tweets directly from Twitter</a:t>
              </a:r>
              <a:endParaRPr sz="1100"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313182" y="52343"/>
              <a:ext cx="4384548" cy="44280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5"/>
            <p:cNvSpPr txBox="1"/>
            <p:nvPr/>
          </p:nvSpPr>
          <p:spPr>
            <a:xfrm>
              <a:off x="334798" y="73959"/>
              <a:ext cx="4341316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4300" spcFirstLastPara="1" rIns="124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Tweepy </a:t>
              </a:r>
              <a:endParaRPr sz="1100"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0" y="1403018"/>
              <a:ext cx="6263640" cy="82687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52CB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5"/>
            <p:cNvSpPr txBox="1"/>
            <p:nvPr/>
          </p:nvSpPr>
          <p:spPr>
            <a:xfrm>
              <a:off x="0" y="1403018"/>
              <a:ext cx="6263640" cy="82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364600" spcFirstLastPara="1" rIns="364600" wrap="square" tIns="234300">
              <a:noAutofit/>
            </a:bodyPr>
            <a:lstStyle/>
            <a:p>
              <a:pPr indent="-82550" lvl="1" marL="88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Python library for text processing and it uses NLTK(Natural Language Toolkit) for natural language processing </a:t>
              </a:r>
              <a:endParaRPr sz="1100"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313182" y="1181618"/>
              <a:ext cx="4384548" cy="442800"/>
            </a:xfrm>
            <a:prstGeom prst="roundRect">
              <a:avLst>
                <a:gd fmla="val 16667" name="adj"/>
              </a:avLst>
            </a:prstGeom>
            <a:solidFill>
              <a:srgbClr val="52CBC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5"/>
            <p:cNvSpPr txBox="1"/>
            <p:nvPr/>
          </p:nvSpPr>
          <p:spPr>
            <a:xfrm>
              <a:off x="334798" y="1203234"/>
              <a:ext cx="4341316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4300" spcFirstLastPara="1" rIns="124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Textblob </a:t>
              </a:r>
              <a:endParaRPr sz="1100"/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0" y="2532293"/>
              <a:ext cx="6263640" cy="8505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4CC3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5"/>
            <p:cNvSpPr txBox="1"/>
            <p:nvPr/>
          </p:nvSpPr>
          <p:spPr>
            <a:xfrm>
              <a:off x="0" y="2532293"/>
              <a:ext cx="6263640" cy="8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364600" spcFirstLastPara="1" rIns="364600" wrap="square" tIns="234300">
              <a:noAutofit/>
            </a:bodyPr>
            <a:lstStyle/>
            <a:p>
              <a:pPr indent="-82550" lvl="1" marL="88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Mapping</a:t>
              </a:r>
              <a:endParaRPr sz="1100"/>
            </a:p>
            <a:p>
              <a:pPr indent="-82550" lvl="1" marL="889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Requirement-based Querying</a:t>
              </a:r>
              <a:endParaRPr sz="1100"/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313182" y="2310893"/>
              <a:ext cx="4384548" cy="442800"/>
            </a:xfrm>
            <a:prstGeom prst="roundRect">
              <a:avLst>
                <a:gd fmla="val 16667" name="adj"/>
              </a:avLst>
            </a:prstGeom>
            <a:solidFill>
              <a:srgbClr val="4CC38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5"/>
            <p:cNvSpPr txBox="1"/>
            <p:nvPr/>
          </p:nvSpPr>
          <p:spPr>
            <a:xfrm>
              <a:off x="334798" y="2332509"/>
              <a:ext cx="4341316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4300" spcFirstLastPara="1" rIns="124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Elastic Search for</a:t>
              </a:r>
              <a:endParaRPr sz="1100"/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0" y="3685193"/>
              <a:ext cx="6263640" cy="10867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46BA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5"/>
            <p:cNvSpPr txBox="1"/>
            <p:nvPr/>
          </p:nvSpPr>
          <p:spPr>
            <a:xfrm>
              <a:off x="0" y="3685193"/>
              <a:ext cx="6263640" cy="1086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364600" spcFirstLastPara="1" rIns="364600" wrap="square" tIns="234300">
              <a:noAutofit/>
            </a:bodyPr>
            <a:lstStyle/>
            <a:p>
              <a:pPr indent="-82550" lvl="1" marL="88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Kibana Dashboard</a:t>
              </a:r>
              <a:endParaRPr sz="1100"/>
            </a:p>
            <a:p>
              <a:pPr indent="-82550" lvl="1" marL="889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Comparison b/w positive and negative tweets</a:t>
              </a:r>
              <a:endParaRPr sz="1100"/>
            </a:p>
            <a:p>
              <a:pPr indent="-82550" lvl="1" marL="889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Different kinds of Visualization</a:t>
              </a:r>
              <a:endParaRPr sz="1100"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313182" y="3463794"/>
              <a:ext cx="4384548" cy="442800"/>
            </a:xfrm>
            <a:prstGeom prst="roundRect">
              <a:avLst>
                <a:gd fmla="val 16667" name="adj"/>
              </a:avLst>
            </a:prstGeom>
            <a:solidFill>
              <a:srgbClr val="46BA4E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5"/>
            <p:cNvSpPr txBox="1"/>
            <p:nvPr/>
          </p:nvSpPr>
          <p:spPr>
            <a:xfrm>
              <a:off x="334798" y="3485410"/>
              <a:ext cx="4341316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4300" spcFirstLastPara="1" rIns="124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Visualization</a:t>
              </a:r>
              <a:endParaRPr sz="1100"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0" y="5074344"/>
              <a:ext cx="6263640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6FAB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313182" y="4852944"/>
              <a:ext cx="4384548" cy="442800"/>
            </a:xfrm>
            <a:prstGeom prst="roundRect">
              <a:avLst>
                <a:gd fmla="val 16667" name="adj"/>
              </a:avLst>
            </a:prstGeom>
            <a:solidFill>
              <a:srgbClr val="6FAB4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5"/>
            <p:cNvSpPr txBox="1"/>
            <p:nvPr/>
          </p:nvSpPr>
          <p:spPr>
            <a:xfrm>
              <a:off x="334798" y="4874560"/>
              <a:ext cx="4341316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4300" spcFirstLastPara="1" rIns="124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Python Libraries</a:t>
              </a:r>
              <a:endParaRPr sz="11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837"/>
              <a:buNone/>
            </a:pPr>
            <a:r>
              <a:rPr b="1" lang="en" sz="3700"/>
              <a:t>Twitter sentiment - Real-time Visualization</a:t>
            </a:r>
            <a:endParaRPr b="1" sz="3700"/>
          </a:p>
        </p:txBody>
      </p:sp>
      <p:grpSp>
        <p:nvGrpSpPr>
          <p:cNvPr id="261" name="Google Shape;261;p36"/>
          <p:cNvGrpSpPr/>
          <p:nvPr/>
        </p:nvGrpSpPr>
        <p:grpSpPr>
          <a:xfrm>
            <a:off x="680328" y="1415892"/>
            <a:ext cx="8202443" cy="3199922"/>
            <a:chOff x="68904" y="338456"/>
            <a:chExt cx="10936590" cy="4266562"/>
          </a:xfrm>
        </p:grpSpPr>
        <p:sp>
          <p:nvSpPr>
            <p:cNvPr id="262" name="Google Shape;262;p36"/>
            <p:cNvSpPr/>
            <p:nvPr/>
          </p:nvSpPr>
          <p:spPr>
            <a:xfrm rot="-5400000">
              <a:off x="-1703500" y="2521513"/>
              <a:ext cx="3855910" cy="3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6"/>
            <p:cNvSpPr txBox="1"/>
            <p:nvPr/>
          </p:nvSpPr>
          <p:spPr>
            <a:xfrm rot="-5400000">
              <a:off x="-1703500" y="2521513"/>
              <a:ext cx="3855910" cy="3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205775" wrap="square" tIns="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rgbClr val="000000"/>
                  </a:solidFill>
                  <a:highlight>
                    <a:srgbClr val="00FF00"/>
                  </a:highlight>
                  <a:latin typeface="Arial"/>
                  <a:ea typeface="Arial"/>
                  <a:cs typeface="Arial"/>
                  <a:sym typeface="Arial"/>
                </a:rPr>
                <a:t>Twitter</a:t>
              </a:r>
              <a:endParaRPr sz="1100"/>
            </a:p>
          </p:txBody>
        </p:sp>
        <p:sp>
          <p:nvSpPr>
            <p:cNvPr id="264" name="Google Shape;264;p36"/>
            <p:cNvSpPr/>
            <p:nvPr/>
          </p:nvSpPr>
          <p:spPr>
            <a:xfrm>
              <a:off x="380005" y="749108"/>
              <a:ext cx="1549609" cy="3855910"/>
            </a:xfrm>
            <a:prstGeom prst="rect">
              <a:avLst/>
            </a:prstGeom>
            <a:solidFill>
              <a:srgbClr val="41709B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6"/>
            <p:cNvSpPr txBox="1"/>
            <p:nvPr/>
          </p:nvSpPr>
          <p:spPr>
            <a:xfrm>
              <a:off x="380005" y="749108"/>
              <a:ext cx="1549609" cy="38559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000" lIns="96000" spcFirstLastPara="1" rIns="96000" wrap="square" tIns="205775">
              <a:noAutofit/>
            </a:bodyPr>
            <a:lstStyle/>
            <a:p>
              <a:pPr indent="-127000" lvl="1" marL="1270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Real-time Twitter Data </a:t>
              </a:r>
              <a:endParaRPr sz="1100"/>
            </a:p>
          </p:txBody>
        </p:sp>
        <p:sp>
          <p:nvSpPr>
            <p:cNvPr id="266" name="Google Shape;266;p36"/>
            <p:cNvSpPr/>
            <p:nvPr/>
          </p:nvSpPr>
          <p:spPr>
            <a:xfrm>
              <a:off x="68904" y="338456"/>
              <a:ext cx="622200" cy="6222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-18999" r="-18999" t="0"/>
              </a:stretch>
            </a:blip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6"/>
            <p:cNvSpPr/>
            <p:nvPr/>
          </p:nvSpPr>
          <p:spPr>
            <a:xfrm rot="-5400000">
              <a:off x="565469" y="2521513"/>
              <a:ext cx="3855910" cy="3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6"/>
            <p:cNvSpPr txBox="1"/>
            <p:nvPr/>
          </p:nvSpPr>
          <p:spPr>
            <a:xfrm rot="-5400000">
              <a:off x="565469" y="2521513"/>
              <a:ext cx="3855910" cy="3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205775" wrap="square" tIns="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rgbClr val="000000"/>
                  </a:solidFill>
                  <a:highlight>
                    <a:srgbClr val="00FF00"/>
                  </a:highlight>
                  <a:latin typeface="Arial"/>
                  <a:ea typeface="Arial"/>
                  <a:cs typeface="Arial"/>
                  <a:sym typeface="Arial"/>
                </a:rPr>
                <a:t>Tweepy</a:t>
              </a:r>
              <a:endParaRPr sz="1100"/>
            </a:p>
          </p:txBody>
        </p:sp>
        <p:sp>
          <p:nvSpPr>
            <p:cNvPr id="269" name="Google Shape;269;p36"/>
            <p:cNvSpPr/>
            <p:nvPr/>
          </p:nvSpPr>
          <p:spPr>
            <a:xfrm>
              <a:off x="2648975" y="749108"/>
              <a:ext cx="1549609" cy="3855910"/>
            </a:xfrm>
            <a:prstGeom prst="rect">
              <a:avLst/>
            </a:prstGeom>
            <a:solidFill>
              <a:srgbClr val="6794C4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6"/>
            <p:cNvSpPr txBox="1"/>
            <p:nvPr/>
          </p:nvSpPr>
          <p:spPr>
            <a:xfrm>
              <a:off x="2648975" y="749108"/>
              <a:ext cx="1549609" cy="38559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000" lIns="96000" spcFirstLastPara="1" rIns="96000" wrap="square" tIns="205775">
              <a:noAutofit/>
            </a:bodyPr>
            <a:lstStyle/>
            <a:p>
              <a:pPr indent="-127000" lvl="1" marL="1270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Creating the connection with Twitter API</a:t>
              </a:r>
              <a:endParaRPr sz="1100"/>
            </a:p>
          </p:txBody>
        </p:sp>
        <p:sp>
          <p:nvSpPr>
            <p:cNvPr id="271" name="Google Shape;271;p36"/>
            <p:cNvSpPr/>
            <p:nvPr/>
          </p:nvSpPr>
          <p:spPr>
            <a:xfrm>
              <a:off x="2337874" y="338456"/>
              <a:ext cx="622200" cy="6222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6"/>
            <p:cNvSpPr/>
            <p:nvPr/>
          </p:nvSpPr>
          <p:spPr>
            <a:xfrm rot="-5400000">
              <a:off x="2834439" y="2521513"/>
              <a:ext cx="3855910" cy="3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6"/>
            <p:cNvSpPr txBox="1"/>
            <p:nvPr/>
          </p:nvSpPr>
          <p:spPr>
            <a:xfrm rot="-5400000">
              <a:off x="2834439" y="2521513"/>
              <a:ext cx="3855910" cy="3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205775" wrap="square" tIns="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rgbClr val="000000"/>
                  </a:solidFill>
                  <a:highlight>
                    <a:srgbClr val="00FF00"/>
                  </a:highlight>
                  <a:latin typeface="Arial"/>
                  <a:ea typeface="Arial"/>
                  <a:cs typeface="Arial"/>
                  <a:sym typeface="Arial"/>
                </a:rPr>
                <a:t>Textblob</a:t>
              </a:r>
              <a:endParaRPr sz="1100"/>
            </a:p>
          </p:txBody>
        </p:sp>
        <p:sp>
          <p:nvSpPr>
            <p:cNvPr id="274" name="Google Shape;274;p36"/>
            <p:cNvSpPr/>
            <p:nvPr/>
          </p:nvSpPr>
          <p:spPr>
            <a:xfrm>
              <a:off x="4917945" y="749108"/>
              <a:ext cx="1549609" cy="3855910"/>
            </a:xfrm>
            <a:prstGeom prst="rect">
              <a:avLst/>
            </a:prstGeom>
            <a:solidFill>
              <a:srgbClr val="9EBBDD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6"/>
            <p:cNvSpPr txBox="1"/>
            <p:nvPr/>
          </p:nvSpPr>
          <p:spPr>
            <a:xfrm>
              <a:off x="4917945" y="749108"/>
              <a:ext cx="1549609" cy="38559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000" lIns="96000" spcFirstLastPara="1" rIns="96000" wrap="square" tIns="205775">
              <a:noAutofit/>
            </a:bodyPr>
            <a:lstStyle/>
            <a:p>
              <a:pPr indent="-127000" lvl="1" marL="1270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Sentiment analysis of the tweet message </a:t>
              </a:r>
              <a:endParaRPr sz="1100"/>
            </a:p>
          </p:txBody>
        </p:sp>
        <p:sp>
          <p:nvSpPr>
            <p:cNvPr id="276" name="Google Shape;276;p36"/>
            <p:cNvSpPr/>
            <p:nvPr/>
          </p:nvSpPr>
          <p:spPr>
            <a:xfrm>
              <a:off x="4606845" y="338456"/>
              <a:ext cx="622200" cy="6222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-4999" r="-4998" t="0"/>
              </a:stretch>
            </a:blip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6"/>
            <p:cNvSpPr/>
            <p:nvPr/>
          </p:nvSpPr>
          <p:spPr>
            <a:xfrm rot="-5400000">
              <a:off x="5103410" y="2521513"/>
              <a:ext cx="3855910" cy="3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6"/>
            <p:cNvSpPr txBox="1"/>
            <p:nvPr/>
          </p:nvSpPr>
          <p:spPr>
            <a:xfrm rot="-5400000">
              <a:off x="5103410" y="2521513"/>
              <a:ext cx="3855910" cy="3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205775" wrap="square" tIns="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rgbClr val="000000"/>
                  </a:solidFill>
                  <a:highlight>
                    <a:srgbClr val="00FF00"/>
                  </a:highlight>
                  <a:latin typeface="Arial"/>
                  <a:ea typeface="Arial"/>
                  <a:cs typeface="Arial"/>
                  <a:sym typeface="Arial"/>
                </a:rPr>
                <a:t>Elasticsearch</a:t>
              </a:r>
              <a:endParaRPr sz="1100"/>
            </a:p>
          </p:txBody>
        </p:sp>
        <p:sp>
          <p:nvSpPr>
            <p:cNvPr id="279" name="Google Shape;279;p36"/>
            <p:cNvSpPr/>
            <p:nvPr/>
          </p:nvSpPr>
          <p:spPr>
            <a:xfrm>
              <a:off x="7186915" y="749108"/>
              <a:ext cx="1549609" cy="3855910"/>
            </a:xfrm>
            <a:prstGeom prst="rect">
              <a:avLst/>
            </a:prstGeom>
            <a:solidFill>
              <a:srgbClr val="9EBBDD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6"/>
            <p:cNvSpPr txBox="1"/>
            <p:nvPr/>
          </p:nvSpPr>
          <p:spPr>
            <a:xfrm>
              <a:off x="7186915" y="749108"/>
              <a:ext cx="1549609" cy="38559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000" lIns="96000" spcFirstLastPara="1" rIns="96000" wrap="square" tIns="205775">
              <a:noAutofit/>
            </a:bodyPr>
            <a:lstStyle/>
            <a:p>
              <a:pPr indent="-127000" lvl="1" marL="1270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Indexing for faster search and storage </a:t>
              </a:r>
              <a:endParaRPr sz="1100"/>
            </a:p>
          </p:txBody>
        </p:sp>
        <p:sp>
          <p:nvSpPr>
            <p:cNvPr id="281" name="Google Shape;281;p36"/>
            <p:cNvSpPr/>
            <p:nvPr/>
          </p:nvSpPr>
          <p:spPr>
            <a:xfrm>
              <a:off x="6875815" y="338456"/>
              <a:ext cx="622200" cy="6222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6"/>
            <p:cNvSpPr/>
            <p:nvPr/>
          </p:nvSpPr>
          <p:spPr>
            <a:xfrm rot="-5400000">
              <a:off x="7372380" y="2521513"/>
              <a:ext cx="3855910" cy="3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6"/>
            <p:cNvSpPr txBox="1"/>
            <p:nvPr/>
          </p:nvSpPr>
          <p:spPr>
            <a:xfrm rot="-5400000">
              <a:off x="7372380" y="2521513"/>
              <a:ext cx="3855910" cy="3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205775" wrap="square" tIns="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rgbClr val="000000"/>
                  </a:solidFill>
                  <a:highlight>
                    <a:srgbClr val="00FF00"/>
                  </a:highlight>
                  <a:latin typeface="Arial"/>
                  <a:ea typeface="Arial"/>
                  <a:cs typeface="Arial"/>
                  <a:sym typeface="Arial"/>
                </a:rPr>
                <a:t>Kibana</a:t>
              </a:r>
              <a:endParaRPr sz="1100"/>
            </a:p>
          </p:txBody>
        </p:sp>
        <p:sp>
          <p:nvSpPr>
            <p:cNvPr id="284" name="Google Shape;284;p36"/>
            <p:cNvSpPr/>
            <p:nvPr/>
          </p:nvSpPr>
          <p:spPr>
            <a:xfrm>
              <a:off x="9455885" y="749108"/>
              <a:ext cx="1549609" cy="3855910"/>
            </a:xfrm>
            <a:prstGeom prst="rect">
              <a:avLst/>
            </a:prstGeom>
            <a:solidFill>
              <a:srgbClr val="6794C4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6"/>
            <p:cNvSpPr txBox="1"/>
            <p:nvPr/>
          </p:nvSpPr>
          <p:spPr>
            <a:xfrm>
              <a:off x="9455885" y="749108"/>
              <a:ext cx="1549609" cy="38559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6000" lIns="96000" spcFirstLastPara="1" rIns="96000" wrap="square" tIns="205775">
              <a:noAutofit/>
            </a:bodyPr>
            <a:lstStyle/>
            <a:p>
              <a:pPr indent="-12700" lvl="1" marL="88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700" lvl="1" marL="889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700" lvl="1" marL="889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8100" lvl="1" marL="1270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7000" lvl="1" marL="1270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Visualize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6"/>
            <p:cNvSpPr/>
            <p:nvPr/>
          </p:nvSpPr>
          <p:spPr>
            <a:xfrm>
              <a:off x="9144785" y="338456"/>
              <a:ext cx="622200" cy="6222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11997" l="0" r="0" t="-11999"/>
              </a:stretch>
            </a:blip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36"/>
          <p:cNvSpPr/>
          <p:nvPr/>
        </p:nvSpPr>
        <p:spPr>
          <a:xfrm>
            <a:off x="2171700" y="3015853"/>
            <a:ext cx="314325" cy="2857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6"/>
          <p:cNvSpPr/>
          <p:nvPr/>
        </p:nvSpPr>
        <p:spPr>
          <a:xfrm>
            <a:off x="3889772" y="3292078"/>
            <a:ext cx="314325" cy="2857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6"/>
          <p:cNvSpPr/>
          <p:nvPr/>
        </p:nvSpPr>
        <p:spPr>
          <a:xfrm>
            <a:off x="5572127" y="3552757"/>
            <a:ext cx="314325" cy="2857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7287725" y="3838507"/>
            <a:ext cx="314325" cy="2857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, treemap chart&#10;&#10;Description automatically generated" id="291" name="Google Shape;291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28136" y="3905250"/>
            <a:ext cx="918989" cy="4380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292" name="Google Shape;292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92824" y="3905250"/>
            <a:ext cx="1011677" cy="476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