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2" d="100"/>
          <a:sy n="72" d="100"/>
        </p:scale>
        <p:origin x="1332" y="7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11/11/2021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921829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3741425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159291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11/11/2021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sz="4400" b="0" i="0" strike="noStrike" baseline="0" dirty="0">
                <a:solidFill>
                  <a:srgbClr val="000000"/>
                </a:solidFill>
                <a:latin typeface="Times New Roman" panose="02020603050405020304" pitchFamily="18" charset="0"/>
              </a:rPr>
              <a:t> Prepaid Energy Meter using GSM Module </a:t>
            </a:r>
            <a:endParaRPr lang="en-US" sz="4400" b="0" dirty="0"/>
          </a:p>
        </p:txBody>
      </p:sp>
      <p:sp>
        <p:nvSpPr>
          <p:cNvPr id="3" name="Rectangle 2"/>
          <p:cNvSpPr>
            <a:spLocks noGrp="1"/>
          </p:cNvSpPr>
          <p:nvPr>
            <p:ph type="subTitle" idx="1"/>
          </p:nvPr>
        </p:nvSpPr>
        <p:spPr>
          <a:xfrm>
            <a:off x="5652120" y="3717032"/>
            <a:ext cx="4247480" cy="1712934"/>
          </a:xfrm>
        </p:spPr>
        <p:txBody>
          <a:bodyPr>
            <a:normAutofit fontScale="700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IN" sz="2600" b="0" i="0" u="none" strike="noStrike" baseline="0" dirty="0">
                <a:solidFill>
                  <a:srgbClr val="000000"/>
                </a:solidFill>
                <a:latin typeface="Times New Roman" panose="02020603050405020304" pitchFamily="18" charset="0"/>
              </a:rPr>
              <a:t>Mr. Gaurav </a:t>
            </a:r>
            <a:r>
              <a:rPr lang="en-IN" sz="2600" b="0" i="0" u="none" strike="noStrike" baseline="0" dirty="0" err="1">
                <a:solidFill>
                  <a:srgbClr val="000000"/>
                </a:solidFill>
                <a:latin typeface="Times New Roman" panose="02020603050405020304" pitchFamily="18" charset="0"/>
              </a:rPr>
              <a:t>Amrutrao</a:t>
            </a:r>
            <a:r>
              <a:rPr lang="en-IN" sz="2600" b="0" i="0" u="none" strike="noStrike" baseline="0" dirty="0">
                <a:solidFill>
                  <a:srgbClr val="000000"/>
                </a:solidFill>
                <a:latin typeface="Times New Roman" panose="02020603050405020304" pitchFamily="18" charset="0"/>
              </a:rPr>
              <a:t> Patil (92) </a:t>
            </a:r>
          </a:p>
          <a:p>
            <a:r>
              <a:rPr lang="en-IN" sz="2600" b="0" i="0" u="none" strike="noStrike" baseline="0" dirty="0">
                <a:solidFill>
                  <a:srgbClr val="000000"/>
                </a:solidFill>
                <a:latin typeface="Times New Roman" panose="02020603050405020304" pitchFamily="18" charset="0"/>
              </a:rPr>
              <a:t>Mr. Mayur </a:t>
            </a:r>
            <a:r>
              <a:rPr lang="en-IN" sz="2600" b="0" i="0" u="none" strike="noStrike" baseline="0" dirty="0" err="1">
                <a:solidFill>
                  <a:srgbClr val="000000"/>
                </a:solidFill>
                <a:latin typeface="Times New Roman" panose="02020603050405020304" pitchFamily="18" charset="0"/>
              </a:rPr>
              <a:t>Bapusaheb</a:t>
            </a:r>
            <a:r>
              <a:rPr lang="en-IN" sz="2600" b="0" i="0" u="none" strike="noStrike" baseline="0" dirty="0">
                <a:solidFill>
                  <a:srgbClr val="000000"/>
                </a:solidFill>
                <a:latin typeface="Times New Roman" panose="02020603050405020304" pitchFamily="18" charset="0"/>
              </a:rPr>
              <a:t> Nandale (85) </a:t>
            </a:r>
          </a:p>
          <a:p>
            <a:r>
              <a:rPr lang="en-IN" sz="2600" b="0" i="0" u="none" strike="noStrike" baseline="0" dirty="0">
                <a:solidFill>
                  <a:srgbClr val="000000"/>
                </a:solidFill>
                <a:latin typeface="Times New Roman" panose="02020603050405020304" pitchFamily="18" charset="0"/>
              </a:rPr>
              <a:t>Mr. Piyush Anil </a:t>
            </a:r>
            <a:r>
              <a:rPr lang="en-IN" sz="2600" b="0" i="0" u="none" strike="noStrike" baseline="0" dirty="0" err="1">
                <a:solidFill>
                  <a:srgbClr val="000000"/>
                </a:solidFill>
                <a:latin typeface="Times New Roman" panose="02020603050405020304" pitchFamily="18" charset="0"/>
              </a:rPr>
              <a:t>Ahire</a:t>
            </a:r>
            <a:r>
              <a:rPr lang="en-IN" sz="2600" b="0" i="0" u="none" strike="noStrike" baseline="0" dirty="0">
                <a:solidFill>
                  <a:srgbClr val="000000"/>
                </a:solidFill>
                <a:latin typeface="Times New Roman" panose="02020603050405020304" pitchFamily="18" charset="0"/>
              </a:rPr>
              <a:t> (01) </a:t>
            </a:r>
          </a:p>
          <a:p>
            <a:r>
              <a:rPr lang="fi-FI" sz="2600" b="0" i="0" u="none" strike="noStrike" baseline="0" dirty="0">
                <a:solidFill>
                  <a:srgbClr val="000000"/>
                </a:solidFill>
                <a:latin typeface="Times New Roman" panose="02020603050405020304" pitchFamily="18" charset="0"/>
              </a:rPr>
              <a:t>Mr. Kaustubh Vilas Teli (122) </a:t>
            </a:r>
            <a:endParaRPr lang="en-US" sz="2600" dirty="0"/>
          </a:p>
        </p:txBody>
      </p:sp>
      <p:sp>
        <p:nvSpPr>
          <p:cNvPr id="4" name="TextBox 3">
            <a:extLst>
              <a:ext uri="{FF2B5EF4-FFF2-40B4-BE49-F238E27FC236}">
                <a16:creationId xmlns:a16="http://schemas.microsoft.com/office/drawing/2014/main" id="{92593606-8A99-49DA-BD21-E56E654C768D}"/>
              </a:ext>
            </a:extLst>
          </p:cNvPr>
          <p:cNvSpPr txBox="1"/>
          <p:nvPr/>
        </p:nvSpPr>
        <p:spPr>
          <a:xfrm>
            <a:off x="5652120" y="5229200"/>
            <a:ext cx="3528392" cy="92333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dirty="0">
                <a:solidFill>
                  <a:srgbClr val="000000"/>
                </a:solidFill>
                <a:latin typeface="Times New Roman" panose="02020603050405020304" pitchFamily="18" charset="0"/>
              </a:rPr>
              <a:t>Project guide:-</a:t>
            </a:r>
            <a:endParaRPr lang="en-IN" b="0" i="0" u="none" strike="noStrike" baseline="0" dirty="0">
              <a:solidFill>
                <a:srgbClr val="000000"/>
              </a:solidFill>
              <a:latin typeface="Times New Roman" panose="02020603050405020304" pitchFamily="18" charset="0"/>
            </a:endParaRPr>
          </a:p>
          <a:p>
            <a:r>
              <a:rPr lang="en-IN" b="0" i="0" u="none" strike="noStrike" baseline="0" dirty="0">
                <a:solidFill>
                  <a:srgbClr val="000000"/>
                </a:solidFill>
                <a:latin typeface="Times New Roman" panose="02020603050405020304" pitchFamily="18" charset="0"/>
              </a:rPr>
              <a:t>Prof. Ansari </a:t>
            </a:r>
            <a:r>
              <a:rPr lang="en-IN" b="0" i="0" u="none" strike="noStrike" baseline="0" dirty="0" err="1">
                <a:solidFill>
                  <a:srgbClr val="000000"/>
                </a:solidFill>
                <a:latin typeface="Times New Roman" panose="02020603050405020304" pitchFamily="18" charset="0"/>
              </a:rPr>
              <a:t>Mohd</a:t>
            </a:r>
            <a:r>
              <a:rPr lang="en-IN" dirty="0">
                <a:solidFill>
                  <a:srgbClr val="000000"/>
                </a:solidFill>
                <a:latin typeface="Times New Roman" panose="02020603050405020304" pitchFamily="18" charset="0"/>
              </a:rPr>
              <a:t> </a:t>
            </a:r>
            <a:r>
              <a:rPr lang="en-IN" b="0" i="0" u="none" strike="noStrike" baseline="0" dirty="0" err="1">
                <a:solidFill>
                  <a:srgbClr val="000000"/>
                </a:solidFill>
                <a:latin typeface="Times New Roman" panose="02020603050405020304" pitchFamily="18" charset="0"/>
              </a:rPr>
              <a:t>Mubashshir</a:t>
            </a:r>
            <a:r>
              <a:rPr lang="en-IN" b="0" i="0" u="none" strike="noStrike" baseline="0" dirty="0">
                <a:solidFill>
                  <a:srgbClr val="000000"/>
                </a:solidFill>
                <a:latin typeface="Times New Roman" panose="02020603050405020304" pitchFamily="18" charset="0"/>
              </a:rPr>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7544" y="620688"/>
            <a:ext cx="4638674" cy="675926"/>
          </a:xfrm>
        </p:spPr>
        <p:txBody>
          <a:bodyPr/>
          <a:lstStyle/>
          <a:p>
            <a:r>
              <a:rPr lang="en-IN" sz="3200" b="1" i="0" u="none" strike="noStrike" baseline="0" dirty="0">
                <a:solidFill>
                  <a:schemeClr val="accent2">
                    <a:lumMod val="75000"/>
                  </a:schemeClr>
                </a:solidFill>
                <a:latin typeface="Times New Roman" panose="02020603050405020304" pitchFamily="18" charset="0"/>
              </a:rPr>
              <a:t>DISADVANTAGES</a:t>
            </a:r>
            <a:endParaRPr lang="en-US" sz="3200" dirty="0">
              <a:solidFill>
                <a:schemeClr val="accent2">
                  <a:lumMod val="75000"/>
                </a:schemeClr>
              </a:solidFill>
            </a:endParaRPr>
          </a:p>
        </p:txBody>
      </p:sp>
      <p:sp>
        <p:nvSpPr>
          <p:cNvPr id="6" name="Slide Number Placeholder 5">
            <a:extLst>
              <a:ext uri="{FF2B5EF4-FFF2-40B4-BE49-F238E27FC236}">
                <a16:creationId xmlns:a16="http://schemas.microsoft.com/office/drawing/2014/main" id="{81A1D3F0-7AC4-4012-8A88-BD85CCD05945}"/>
              </a:ext>
            </a:extLst>
          </p:cNvPr>
          <p:cNvSpPr>
            <a:spLocks noGrp="1"/>
          </p:cNvSpPr>
          <p:nvPr>
            <p:ph type="sldNum" sz="quarter" idx="11"/>
          </p:nvPr>
        </p:nvSpPr>
        <p:spPr/>
        <p:txBody>
          <a:bodyPr/>
          <a:lstStyle/>
          <a:p>
            <a:fld id="{FEA1243F-3000-4347-94A4-FBDEAD3122CB}" type="slidenum">
              <a:rPr lang="en-US" smtClean="0"/>
              <a:pPr/>
              <a:t>10</a:t>
            </a:fld>
            <a:endParaRPr lang="en-US" dirty="0"/>
          </a:p>
        </p:txBody>
      </p:sp>
      <p:sp>
        <p:nvSpPr>
          <p:cNvPr id="3" name="TextBox 2">
            <a:extLst>
              <a:ext uri="{FF2B5EF4-FFF2-40B4-BE49-F238E27FC236}">
                <a16:creationId xmlns:a16="http://schemas.microsoft.com/office/drawing/2014/main" id="{3A2AB178-C129-43C7-8D79-5A6FCD7E9A36}"/>
              </a:ext>
            </a:extLst>
          </p:cNvPr>
          <p:cNvSpPr txBox="1"/>
          <p:nvPr/>
        </p:nvSpPr>
        <p:spPr>
          <a:xfrm>
            <a:off x="683568" y="1435998"/>
            <a:ext cx="7632848" cy="4801314"/>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Prepaid electricity plans are usually more expensive than any other type of fixed or variable plan. As such, you may not be able to access the most inexpensive rates.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You must maintain your account balance at or above the disconnection balance, otherwise your service may get disconnected.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Your prepaid electricity account runs out of credit, your service gets turned off.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Service gets disconnected with very little notice after your account runs out of balance. Prepaid electricity service may be disconnected in as little as one day after you receive a low balance notification.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You’ll have to top-up more often when the weather is hotter outside.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If you go on a business trip or take a vacation, you have to remember to make sure your account has enough credit so you don’t lose electricity while you’re away, which could cause a lot of problems (e.g. Coming home to spoiled food since your refrigerator lost electricity).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9547"/>
            <a:ext cx="4638674" cy="675926"/>
          </a:xfrm>
        </p:spPr>
        <p:txBody>
          <a:bodyPr/>
          <a:lstStyle/>
          <a:p>
            <a:r>
              <a:rPr lang="en-IN" sz="3200" i="0" u="none" strike="noStrike" baseline="0" dirty="0">
                <a:solidFill>
                  <a:schemeClr val="accent2">
                    <a:lumMod val="75000"/>
                  </a:schemeClr>
                </a:solidFill>
                <a:latin typeface="Times New Roman" panose="02020603050405020304" pitchFamily="18" charset="0"/>
              </a:rPr>
              <a:t>FUTURE SCOPE OF PROJECT</a:t>
            </a:r>
            <a:endParaRPr lang="en-US" sz="3200" dirty="0">
              <a:solidFill>
                <a:schemeClr val="accent2">
                  <a:lumMod val="75000"/>
                </a:schemeClr>
              </a:solidFill>
            </a:endParaRPr>
          </a:p>
        </p:txBody>
      </p:sp>
      <p:sp>
        <p:nvSpPr>
          <p:cNvPr id="6" name="Slide Number Placeholder 5">
            <a:extLst>
              <a:ext uri="{FF2B5EF4-FFF2-40B4-BE49-F238E27FC236}">
                <a16:creationId xmlns:a16="http://schemas.microsoft.com/office/drawing/2014/main" id="{81A1D3F0-7AC4-4012-8A88-BD85CCD05945}"/>
              </a:ext>
            </a:extLst>
          </p:cNvPr>
          <p:cNvSpPr>
            <a:spLocks noGrp="1"/>
          </p:cNvSpPr>
          <p:nvPr>
            <p:ph type="sldNum" sz="quarter" idx="11"/>
          </p:nvPr>
        </p:nvSpPr>
        <p:spPr/>
        <p:txBody>
          <a:bodyPr/>
          <a:lstStyle/>
          <a:p>
            <a:fld id="{FEA1243F-3000-4347-94A4-FBDEAD3122CB}" type="slidenum">
              <a:rPr lang="en-US" smtClean="0"/>
              <a:pPr/>
              <a:t>11</a:t>
            </a:fld>
            <a:endParaRPr lang="en-US" dirty="0"/>
          </a:p>
        </p:txBody>
      </p:sp>
      <p:sp>
        <p:nvSpPr>
          <p:cNvPr id="3" name="TextBox 2">
            <a:extLst>
              <a:ext uri="{FF2B5EF4-FFF2-40B4-BE49-F238E27FC236}">
                <a16:creationId xmlns:a16="http://schemas.microsoft.com/office/drawing/2014/main" id="{3A2AB178-C129-43C7-8D79-5A6FCD7E9A36}"/>
              </a:ext>
            </a:extLst>
          </p:cNvPr>
          <p:cNvSpPr txBox="1"/>
          <p:nvPr/>
        </p:nvSpPr>
        <p:spPr>
          <a:xfrm>
            <a:off x="683568" y="1435998"/>
            <a:ext cx="7632848" cy="646331"/>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F4FFDB1-0C5A-47A1-8132-646A5B4FC3D5}"/>
              </a:ext>
            </a:extLst>
          </p:cNvPr>
          <p:cNvSpPr txBox="1"/>
          <p:nvPr/>
        </p:nvSpPr>
        <p:spPr>
          <a:xfrm>
            <a:off x="388470" y="1225689"/>
            <a:ext cx="8223043" cy="5632311"/>
          </a:xfrm>
          <a:prstGeom prst="rect">
            <a:avLst/>
          </a:prstGeom>
          <a:noFill/>
        </p:spPr>
        <p:txBody>
          <a:bodyPr wrap="square" rtlCol="0">
            <a:spAutoFit/>
          </a:bodyPr>
          <a:lstStyle/>
          <a:p>
            <a:pPr algn="just"/>
            <a:r>
              <a:rPr lang="en-US" sz="1800" b="0" i="0" u="none" strike="noStrike" baseline="0" dirty="0">
                <a:solidFill>
                  <a:srgbClr val="000000"/>
                </a:solidFill>
                <a:latin typeface="Times New Roman" panose="02020603050405020304" pitchFamily="18" charset="0"/>
              </a:rPr>
              <a:t>1.In The Present time of 21st century we have no space for errors or faults either in any technical system or in general applications. Prepaid energy meter is an advantages concept for the further. It’s facilitates the exemption from electricity bills. Electricity coupons will be available at nearby shops. The word prepaid means “pay before use” one of the advantageous feature of this concept prepaid energy meter is used to prepaid the ongoing supply of electricity to homes, offices. </a:t>
            </a:r>
          </a:p>
          <a:p>
            <a:pPr algn="just"/>
            <a:r>
              <a:rPr lang="en-US" sz="1800" b="0" i="0" u="none" strike="noStrike" baseline="0" dirty="0">
                <a:solidFill>
                  <a:srgbClr val="000000"/>
                </a:solidFill>
                <a:latin typeface="Times New Roman" panose="02020603050405020304" pitchFamily="18" charset="0"/>
              </a:rPr>
              <a:t>2. It’s not only use for electricity measurement but it also measure </a:t>
            </a:r>
          </a:p>
          <a:p>
            <a:pPr marL="742950" lvl="1" indent="-285750" algn="just">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Gas</a:t>
            </a:r>
            <a:r>
              <a:rPr lang="en-IN" b="0" i="0" u="none" strike="noStrike" baseline="0" dirty="0">
                <a:solidFill>
                  <a:srgbClr val="000000"/>
                </a:solidFill>
                <a:latin typeface="Times New Roman" panose="02020603050405020304" pitchFamily="18" charset="0"/>
              </a:rPr>
              <a:t> </a:t>
            </a:r>
          </a:p>
          <a:p>
            <a:pPr marL="742950" lvl="1" indent="-285750" algn="just">
              <a:buFont typeface="Arial" panose="020B0604020202020204" pitchFamily="34" charset="0"/>
              <a:buChar char="•"/>
            </a:pPr>
            <a:r>
              <a:rPr lang="en-IN" b="0" i="0" u="none" strike="noStrike" baseline="0" dirty="0">
                <a:solidFill>
                  <a:srgbClr val="000000"/>
                </a:solidFill>
                <a:latin typeface="Times New Roman" panose="02020603050405020304" pitchFamily="18" charset="0"/>
              </a:rPr>
              <a:t>Water </a:t>
            </a:r>
          </a:p>
          <a:p>
            <a:pPr algn="just"/>
            <a:r>
              <a:rPr lang="en-US" sz="1800" b="0" i="0" u="none" strike="noStrike" baseline="0" dirty="0">
                <a:solidFill>
                  <a:srgbClr val="000000"/>
                </a:solidFill>
                <a:latin typeface="Times New Roman" panose="02020603050405020304" pitchFamily="18" charset="0"/>
              </a:rPr>
              <a:t>3. Implement smoke, fire detecting sensors and automatic alarms. </a:t>
            </a:r>
          </a:p>
          <a:p>
            <a:pPr algn="just"/>
            <a:r>
              <a:rPr lang="en-US" sz="1800" b="0" i="0" u="none" strike="noStrike" baseline="0" dirty="0">
                <a:solidFill>
                  <a:srgbClr val="000000"/>
                </a:solidFill>
                <a:latin typeface="Times New Roman" panose="02020603050405020304" pitchFamily="18" charset="0"/>
              </a:rPr>
              <a:t>4. In future, this project can be implemented and validated in remote areas. Future enhancements can be incorporated to suit the system for three phase electric distribution system in India. Along with all this new architectural components can be incorporated, so that the system can be completely used for optimizing the energy consumption. This method will reduce the energy wastage and save a lot of energy for future use measurement of parameters like power line current and power line voltage has not been available in a satisfactory way to optimize power network management. But due to advancement in present technologies we can give better solution to detect the power theft. </a:t>
            </a:r>
          </a:p>
          <a:p>
            <a:pPr marL="342900" indent="-342900">
              <a:buFont typeface="+mj-lt"/>
              <a:buAutoNum type="arabicPeriod"/>
            </a:pPr>
            <a:endParaRPr lang="en-IN" dirty="0">
              <a:solidFill>
                <a:schemeClr val="bg1"/>
              </a:solidFill>
            </a:endParaRPr>
          </a:p>
        </p:txBody>
      </p:sp>
    </p:spTree>
    <p:extLst>
      <p:ext uri="{BB962C8B-B14F-4D97-AF65-F5344CB8AC3E}">
        <p14:creationId xmlns:p14="http://schemas.microsoft.com/office/powerpoint/2010/main" val="41874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07504" y="136984"/>
            <a:ext cx="4638674" cy="675926"/>
          </a:xfrm>
        </p:spPr>
        <p:txBody>
          <a:bodyPr/>
          <a:lstStyle/>
          <a:p>
            <a:pPr algn="ctr"/>
            <a:br>
              <a:rPr lang="en-IN" sz="1800" b="1" i="0" u="none" strike="noStrike" baseline="0" dirty="0">
                <a:solidFill>
                  <a:srgbClr val="000000"/>
                </a:solidFill>
                <a:latin typeface="Times New Roman" panose="02020603050405020304" pitchFamily="18" charset="0"/>
              </a:rPr>
            </a:br>
            <a:br>
              <a:rPr lang="en-IN" sz="1800" b="1" i="0" u="none" strike="noStrike" baseline="0" dirty="0">
                <a:solidFill>
                  <a:srgbClr val="000000"/>
                </a:solidFill>
                <a:latin typeface="Times New Roman" panose="02020603050405020304" pitchFamily="18" charset="0"/>
              </a:rPr>
            </a:br>
            <a:r>
              <a:rPr lang="en-IN" sz="3200" b="1" i="0" u="none" strike="noStrike" baseline="0" dirty="0">
                <a:solidFill>
                  <a:schemeClr val="accent4">
                    <a:lumMod val="50000"/>
                  </a:schemeClr>
                </a:solidFill>
                <a:latin typeface="Times New Roman" panose="02020603050405020304" pitchFamily="18" charset="0"/>
              </a:rPr>
              <a:t>REFERENCE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US" sz="3200" dirty="0">
              <a:solidFill>
                <a:schemeClr val="accent2">
                  <a:lumMod val="75000"/>
                </a:schemeClr>
              </a:solidFill>
            </a:endParaRPr>
          </a:p>
        </p:txBody>
      </p:sp>
      <p:sp>
        <p:nvSpPr>
          <p:cNvPr id="6" name="Slide Number Placeholder 5">
            <a:extLst>
              <a:ext uri="{FF2B5EF4-FFF2-40B4-BE49-F238E27FC236}">
                <a16:creationId xmlns:a16="http://schemas.microsoft.com/office/drawing/2014/main" id="{81A1D3F0-7AC4-4012-8A88-BD85CCD05945}"/>
              </a:ext>
            </a:extLst>
          </p:cNvPr>
          <p:cNvSpPr>
            <a:spLocks noGrp="1"/>
          </p:cNvSpPr>
          <p:nvPr>
            <p:ph type="sldNum" sz="quarter" idx="11"/>
          </p:nvPr>
        </p:nvSpPr>
        <p:spPr/>
        <p:txBody>
          <a:bodyPr/>
          <a:lstStyle/>
          <a:p>
            <a:fld id="{FEA1243F-3000-4347-94A4-FBDEAD3122CB}" type="slidenum">
              <a:rPr lang="en-US" smtClean="0"/>
              <a:pPr/>
              <a:t>12</a:t>
            </a:fld>
            <a:endParaRPr lang="en-US" dirty="0"/>
          </a:p>
        </p:txBody>
      </p:sp>
      <p:sp>
        <p:nvSpPr>
          <p:cNvPr id="3" name="TextBox 2">
            <a:extLst>
              <a:ext uri="{FF2B5EF4-FFF2-40B4-BE49-F238E27FC236}">
                <a16:creationId xmlns:a16="http://schemas.microsoft.com/office/drawing/2014/main" id="{3A2AB178-C129-43C7-8D79-5A6FCD7E9A36}"/>
              </a:ext>
            </a:extLst>
          </p:cNvPr>
          <p:cNvSpPr txBox="1"/>
          <p:nvPr/>
        </p:nvSpPr>
        <p:spPr>
          <a:xfrm>
            <a:off x="683568" y="1435998"/>
            <a:ext cx="7632848" cy="646331"/>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A6EAC79-94A3-47F2-BF32-288980D5A0C8}"/>
              </a:ext>
            </a:extLst>
          </p:cNvPr>
          <p:cNvSpPr txBox="1"/>
          <p:nvPr/>
        </p:nvSpPr>
        <p:spPr>
          <a:xfrm>
            <a:off x="323528" y="812910"/>
            <a:ext cx="8496944" cy="6109365"/>
          </a:xfrm>
          <a:prstGeom prst="rect">
            <a:avLst/>
          </a:prstGeom>
          <a:noFill/>
        </p:spPr>
        <p:txBody>
          <a:bodyPr wrap="square" rtlCol="0">
            <a:spAutoFit/>
          </a:bodyPr>
          <a:lstStyle/>
          <a:p>
            <a:r>
              <a:rPr lang="en-IN" sz="1700" dirty="0">
                <a:solidFill>
                  <a:srgbClr val="000000"/>
                </a:solidFill>
                <a:latin typeface="Times New Roman" panose="02020603050405020304" pitchFamily="18" charset="0"/>
              </a:rPr>
              <a:t>1.</a:t>
            </a:r>
            <a:r>
              <a:rPr lang="en-IN" sz="1700" b="0" i="0" u="none" strike="noStrike" baseline="0" dirty="0">
                <a:solidFill>
                  <a:srgbClr val="000000"/>
                </a:solidFill>
                <a:latin typeface="Times New Roman" panose="02020603050405020304" pitchFamily="18" charset="0"/>
              </a:rPr>
              <a:t>Smart Energy Metering And Power Theft Control Using Arduino &amp; GSM Automated Smart Metering ; (Ieee2017) </a:t>
            </a:r>
          </a:p>
          <a:p>
            <a:r>
              <a:rPr lang="en-US" sz="1700" b="0" i="0" u="none" strike="noStrike" baseline="0" dirty="0">
                <a:solidFill>
                  <a:srgbClr val="000000"/>
                </a:solidFill>
                <a:latin typeface="Times New Roman" panose="02020603050405020304" pitchFamily="18" charset="0"/>
              </a:rPr>
              <a:t>2. Hashmi, M.U., &amp; Jayesh, G.P. (2015). Anti-Theft Energy Metering For Smart Electrical Distribution System. International Conference On Industrial Instrumentation And Control(</a:t>
            </a:r>
            <a:r>
              <a:rPr lang="en-US" sz="1700" b="0" i="0" u="none" strike="noStrike" baseline="0" dirty="0" err="1">
                <a:solidFill>
                  <a:srgbClr val="000000"/>
                </a:solidFill>
                <a:latin typeface="Times New Roman" panose="02020603050405020304" pitchFamily="18" charset="0"/>
              </a:rPr>
              <a:t>Icic</a:t>
            </a:r>
            <a:r>
              <a:rPr lang="en-US" sz="1700" b="0" i="0" u="none" strike="noStrike" baseline="0" dirty="0">
                <a:solidFill>
                  <a:srgbClr val="000000"/>
                </a:solidFill>
                <a:latin typeface="Times New Roman" panose="02020603050405020304" pitchFamily="18" charset="0"/>
              </a:rPr>
              <a:t>) ,May 28-30 </a:t>
            </a:r>
          </a:p>
          <a:p>
            <a:r>
              <a:rPr lang="en-IN" sz="1700" b="0" i="0" u="none" strike="noStrike" baseline="0" dirty="0">
                <a:solidFill>
                  <a:srgbClr val="000000"/>
                </a:solidFill>
                <a:latin typeface="Times New Roman" panose="02020603050405020304" pitchFamily="18" charset="0"/>
              </a:rPr>
              <a:t>3. </a:t>
            </a:r>
            <a:r>
              <a:rPr lang="en-IN" sz="1700" b="0" i="0" u="none" strike="noStrike" baseline="0" dirty="0" err="1">
                <a:solidFill>
                  <a:srgbClr val="000000"/>
                </a:solidFill>
                <a:latin typeface="Times New Roman" panose="02020603050405020304" pitchFamily="18" charset="0"/>
              </a:rPr>
              <a:t>Ganurkar</a:t>
            </a:r>
            <a:r>
              <a:rPr lang="en-IN" sz="1700" b="0" i="0" u="none" strike="noStrike" baseline="0" dirty="0">
                <a:solidFill>
                  <a:srgbClr val="000000"/>
                </a:solidFill>
                <a:latin typeface="Times New Roman" panose="02020603050405020304" pitchFamily="18" charset="0"/>
              </a:rPr>
              <a:t>, S., &amp; </a:t>
            </a:r>
            <a:r>
              <a:rPr lang="en-IN" sz="1700" b="0" i="0" u="none" strike="noStrike" baseline="0" dirty="0" err="1">
                <a:solidFill>
                  <a:srgbClr val="000000"/>
                </a:solidFill>
                <a:latin typeface="Times New Roman" panose="02020603050405020304" pitchFamily="18" charset="0"/>
              </a:rPr>
              <a:t>Gour</a:t>
            </a:r>
            <a:r>
              <a:rPr lang="en-IN" sz="1700" b="0" i="0" u="none" strike="noStrike" baseline="0" dirty="0">
                <a:solidFill>
                  <a:srgbClr val="000000"/>
                </a:solidFill>
                <a:latin typeface="Times New Roman" panose="02020603050405020304" pitchFamily="18" charset="0"/>
              </a:rPr>
              <a:t>, P. (2014). Prepaid Energy Meter For Billing System Using Microcontroller And Recharge Card. International Journal Of Core Engineering &amp; Management (</a:t>
            </a:r>
            <a:r>
              <a:rPr lang="en-IN" sz="1700" b="0" i="0" u="none" strike="noStrike" baseline="0" dirty="0" err="1">
                <a:solidFill>
                  <a:srgbClr val="000000"/>
                </a:solidFill>
                <a:latin typeface="Times New Roman" panose="02020603050405020304" pitchFamily="18" charset="0"/>
              </a:rPr>
              <a:t>Ijcem</a:t>
            </a:r>
            <a:r>
              <a:rPr lang="en-IN" sz="1700" b="0" i="0" u="none" strike="noStrike" baseline="0" dirty="0">
                <a:solidFill>
                  <a:srgbClr val="000000"/>
                </a:solidFill>
                <a:latin typeface="Times New Roman" panose="02020603050405020304" pitchFamily="18" charset="0"/>
              </a:rPr>
              <a:t>) 1, Issue 1, April. </a:t>
            </a:r>
          </a:p>
          <a:p>
            <a:r>
              <a:rPr lang="en-US" sz="1700" b="0" i="0" u="none" strike="noStrike" baseline="0" dirty="0">
                <a:solidFill>
                  <a:srgbClr val="000000"/>
                </a:solidFill>
                <a:latin typeface="Times New Roman" panose="02020603050405020304" pitchFamily="18" charset="0"/>
              </a:rPr>
              <a:t>4. Pradeep </a:t>
            </a:r>
            <a:r>
              <a:rPr lang="en-US" sz="1700" b="0" i="0" u="none" strike="noStrike" baseline="0" dirty="0" err="1">
                <a:solidFill>
                  <a:srgbClr val="000000"/>
                </a:solidFill>
                <a:latin typeface="Times New Roman" panose="02020603050405020304" pitchFamily="18" charset="0"/>
              </a:rPr>
              <a:t>Mittall</a:t>
            </a:r>
            <a:r>
              <a:rPr lang="en-US" sz="1700" b="0" i="0" u="none" strike="noStrike" baseline="0" dirty="0">
                <a:solidFill>
                  <a:srgbClr val="000000"/>
                </a:solidFill>
                <a:latin typeface="Times New Roman" panose="02020603050405020304" pitchFamily="18" charset="0"/>
              </a:rPr>
              <a:t> 2015, Wireless Electricity Billing System, International Research Journal of Engineering and Technology (</a:t>
            </a:r>
            <a:r>
              <a:rPr lang="en-US" sz="1700" b="0" i="0" u="none" strike="noStrike" baseline="0" dirty="0" err="1">
                <a:solidFill>
                  <a:srgbClr val="000000"/>
                </a:solidFill>
                <a:latin typeface="Times New Roman" panose="02020603050405020304" pitchFamily="18" charset="0"/>
              </a:rPr>
              <a:t>Irjet</a:t>
            </a:r>
            <a:r>
              <a:rPr lang="en-US" sz="1700" b="0" i="0" u="none" strike="noStrike" baseline="0" dirty="0">
                <a:solidFill>
                  <a:srgbClr val="000000"/>
                </a:solidFill>
                <a:latin typeface="Times New Roman" panose="02020603050405020304" pitchFamily="18" charset="0"/>
              </a:rPr>
              <a:t>) Volume: 02, Pp.21-34. </a:t>
            </a:r>
          </a:p>
          <a:p>
            <a:r>
              <a:rPr lang="en-US" sz="1700" b="0" i="0" u="none" strike="noStrike" baseline="0" dirty="0">
                <a:solidFill>
                  <a:srgbClr val="000000"/>
                </a:solidFill>
                <a:latin typeface="Times New Roman" panose="02020603050405020304" pitchFamily="18" charset="0"/>
              </a:rPr>
              <a:t>5. </a:t>
            </a:r>
            <a:r>
              <a:rPr lang="en-US" sz="1700" b="0" i="0" u="none" strike="noStrike" baseline="0" dirty="0" err="1">
                <a:solidFill>
                  <a:srgbClr val="000000"/>
                </a:solidFill>
                <a:latin typeface="Times New Roman" panose="02020603050405020304" pitchFamily="18" charset="0"/>
              </a:rPr>
              <a:t>J.L.Parra</a:t>
            </a:r>
            <a:r>
              <a:rPr lang="en-US" sz="1700" b="0" i="0" u="none" strike="noStrike" baseline="0" dirty="0">
                <a:solidFill>
                  <a:srgbClr val="000000"/>
                </a:solidFill>
                <a:latin typeface="Times New Roman" panose="02020603050405020304" pitchFamily="18" charset="0"/>
              </a:rPr>
              <a:t> And </a:t>
            </a:r>
            <a:r>
              <a:rPr lang="en-US" sz="1700" b="0" i="0" u="none" strike="noStrike" baseline="0" dirty="0" err="1">
                <a:solidFill>
                  <a:srgbClr val="000000"/>
                </a:solidFill>
                <a:latin typeface="Times New Roman" panose="02020603050405020304" pitchFamily="18" charset="0"/>
              </a:rPr>
              <a:t>E.A.S.Calderon</a:t>
            </a:r>
            <a:r>
              <a:rPr lang="en-US" sz="1700" b="0" i="0" u="none" strike="noStrike" baseline="0" dirty="0">
                <a:solidFill>
                  <a:srgbClr val="000000"/>
                </a:solidFill>
                <a:latin typeface="Times New Roman" panose="02020603050405020304" pitchFamily="18" charset="0"/>
              </a:rPr>
              <a:t> 2013, Use Of Shunts Detecting Equipment For The Identification Of Illegal Power Outlets, International Journal Of Innovative Research In Science, Engineering And Technology, Pp. 1–4. </a:t>
            </a:r>
          </a:p>
          <a:p>
            <a:r>
              <a:rPr lang="en-US" sz="1700" b="0" i="0" u="none" strike="noStrike" baseline="0" dirty="0">
                <a:solidFill>
                  <a:srgbClr val="000000"/>
                </a:solidFill>
                <a:latin typeface="Times New Roman" panose="02020603050405020304" pitchFamily="18" charset="0"/>
              </a:rPr>
              <a:t>6. Mei-Sung Kang, </a:t>
            </a:r>
            <a:r>
              <a:rPr lang="en-US" sz="1700" b="0" i="0" u="none" strike="noStrike" baseline="0" dirty="0" err="1">
                <a:solidFill>
                  <a:srgbClr val="000000"/>
                </a:solidFill>
                <a:latin typeface="Times New Roman" panose="02020603050405020304" pitchFamily="18" charset="0"/>
              </a:rPr>
              <a:t>Et.Al</a:t>
            </a:r>
            <a:r>
              <a:rPr lang="en-US" sz="1700" b="0" i="0" u="none" strike="noStrike" baseline="0" dirty="0">
                <a:solidFill>
                  <a:srgbClr val="000000"/>
                </a:solidFill>
                <a:latin typeface="Times New Roman" panose="02020603050405020304" pitchFamily="18" charset="0"/>
              </a:rPr>
              <a:t>,“ Implementation Of Smart Loading Monitoring And Control System With Zigbee Wireless Network, </a:t>
            </a:r>
            <a:r>
              <a:rPr lang="en-US" sz="1700" b="0" i="0" u="none" strike="noStrike" baseline="0" dirty="0" err="1">
                <a:solidFill>
                  <a:srgbClr val="000000"/>
                </a:solidFill>
                <a:latin typeface="Times New Roman" panose="02020603050405020304" pitchFamily="18" charset="0"/>
              </a:rPr>
              <a:t>Ieee</a:t>
            </a:r>
            <a:r>
              <a:rPr lang="en-US" sz="1700" b="0" i="0" u="none" strike="noStrike" baseline="0" dirty="0">
                <a:solidFill>
                  <a:srgbClr val="000000"/>
                </a:solidFill>
                <a:latin typeface="Times New Roman" panose="02020603050405020304" pitchFamily="18" charset="0"/>
              </a:rPr>
              <a:t> Conference On Industrial Electronics And Applications,Pp.907-912,2011- </a:t>
            </a:r>
          </a:p>
          <a:p>
            <a:r>
              <a:rPr lang="en-IN" sz="1700" b="0" i="0" u="none" strike="noStrike" baseline="0" dirty="0">
                <a:solidFill>
                  <a:srgbClr val="000000"/>
                </a:solidFill>
                <a:latin typeface="Times New Roman" panose="02020603050405020304" pitchFamily="18" charset="0"/>
              </a:rPr>
              <a:t>7. </a:t>
            </a:r>
            <a:r>
              <a:rPr lang="en-IN" sz="1700" b="0" i="0" u="none" strike="noStrike" baseline="0" dirty="0" err="1">
                <a:solidFill>
                  <a:srgbClr val="000000"/>
                </a:solidFill>
                <a:latin typeface="Times New Roman" panose="02020603050405020304" pitchFamily="18" charset="0"/>
              </a:rPr>
              <a:t>Khusvinder</a:t>
            </a:r>
            <a:r>
              <a:rPr lang="en-IN" sz="1700" b="0" i="0" u="none" strike="noStrike" baseline="0" dirty="0">
                <a:solidFill>
                  <a:srgbClr val="000000"/>
                </a:solidFill>
                <a:latin typeface="Times New Roman" panose="02020603050405020304" pitchFamily="18" charset="0"/>
              </a:rPr>
              <a:t> Gill, </a:t>
            </a:r>
            <a:r>
              <a:rPr lang="en-IN" sz="1700" b="0" i="0" u="none" strike="noStrike" baseline="0" dirty="0" err="1">
                <a:solidFill>
                  <a:srgbClr val="000000"/>
                </a:solidFill>
                <a:latin typeface="Times New Roman" panose="02020603050405020304" pitchFamily="18" charset="0"/>
              </a:rPr>
              <a:t>Et.Al</a:t>
            </a:r>
            <a:r>
              <a:rPr lang="en-IN" sz="1700" b="0" i="0" u="none" strike="noStrike" baseline="0" dirty="0">
                <a:solidFill>
                  <a:srgbClr val="000000"/>
                </a:solidFill>
                <a:latin typeface="Times New Roman" panose="02020603050405020304" pitchFamily="18" charset="0"/>
              </a:rPr>
              <a:t>, “ A Zigbee-Based Home Automation System”,</a:t>
            </a:r>
            <a:r>
              <a:rPr lang="en-IN" sz="1700" b="0" i="0" u="none" strike="noStrike" baseline="0" dirty="0" err="1">
                <a:solidFill>
                  <a:srgbClr val="000000"/>
                </a:solidFill>
                <a:latin typeface="Times New Roman" panose="02020603050405020304" pitchFamily="18" charset="0"/>
              </a:rPr>
              <a:t>Ieee</a:t>
            </a:r>
            <a:r>
              <a:rPr lang="en-IN" sz="1700" b="0" i="0" u="none" strike="noStrike" baseline="0" dirty="0">
                <a:solidFill>
                  <a:srgbClr val="000000"/>
                </a:solidFill>
                <a:latin typeface="Times New Roman" panose="02020603050405020304" pitchFamily="18" charset="0"/>
              </a:rPr>
              <a:t> Transactions On Consumer </a:t>
            </a:r>
            <a:r>
              <a:rPr lang="en-IN" sz="1700" b="0" i="0" u="none" strike="noStrike" baseline="0" dirty="0" err="1">
                <a:solidFill>
                  <a:srgbClr val="000000"/>
                </a:solidFill>
                <a:latin typeface="Times New Roman" panose="02020603050405020304" pitchFamily="18" charset="0"/>
              </a:rPr>
              <a:t>Electrionics</a:t>
            </a:r>
            <a:r>
              <a:rPr lang="en-IN" sz="1700" b="0" i="0" u="none" strike="noStrike" baseline="0" dirty="0">
                <a:solidFill>
                  <a:srgbClr val="000000"/>
                </a:solidFill>
                <a:latin typeface="Times New Roman" panose="02020603050405020304" pitchFamily="18" charset="0"/>
              </a:rPr>
              <a:t>, Vol, 55,No. 2, Pp. 422-430 May 2009 </a:t>
            </a:r>
          </a:p>
          <a:p>
            <a:r>
              <a:rPr lang="en-IN" sz="1700" b="0" i="0" u="none" strike="noStrike" baseline="0" dirty="0">
                <a:solidFill>
                  <a:srgbClr val="000000"/>
                </a:solidFill>
                <a:latin typeface="Times New Roman" panose="02020603050405020304" pitchFamily="18" charset="0"/>
              </a:rPr>
              <a:t>8. N. </a:t>
            </a:r>
            <a:r>
              <a:rPr lang="en-IN" sz="1700" b="0" i="0" u="none" strike="noStrike" baseline="0" dirty="0" err="1">
                <a:solidFill>
                  <a:srgbClr val="000000"/>
                </a:solidFill>
                <a:latin typeface="Times New Roman" panose="02020603050405020304" pitchFamily="18" charset="0"/>
              </a:rPr>
              <a:t>Sriskanthan</a:t>
            </a:r>
            <a:r>
              <a:rPr lang="en-IN" sz="1700" b="0" i="0" u="none" strike="noStrike" baseline="0" dirty="0">
                <a:solidFill>
                  <a:srgbClr val="000000"/>
                </a:solidFill>
                <a:latin typeface="Times New Roman" panose="02020603050405020304" pitchFamily="18" charset="0"/>
              </a:rPr>
              <a:t>, </a:t>
            </a:r>
            <a:r>
              <a:rPr lang="en-IN" sz="1700" b="0" i="0" u="none" strike="noStrike" baseline="0" dirty="0" err="1">
                <a:solidFill>
                  <a:srgbClr val="000000"/>
                </a:solidFill>
                <a:latin typeface="Times New Roman" panose="02020603050405020304" pitchFamily="18" charset="0"/>
              </a:rPr>
              <a:t>Et.Al</a:t>
            </a:r>
            <a:r>
              <a:rPr lang="en-IN" sz="1700" b="0" i="0" u="none" strike="noStrike" baseline="0" dirty="0">
                <a:solidFill>
                  <a:srgbClr val="000000"/>
                </a:solidFill>
                <a:latin typeface="Times New Roman" panose="02020603050405020304" pitchFamily="18" charset="0"/>
              </a:rPr>
              <a:t>, “ Bluetooth Based Home Automation System”, Microprocessors And Microsystems, Vol. 26,No.6,Pp.281-289,2002- </a:t>
            </a:r>
          </a:p>
          <a:p>
            <a:r>
              <a:rPr lang="en-US" sz="1700" b="0" i="0" u="none" strike="noStrike" baseline="0" dirty="0">
                <a:solidFill>
                  <a:srgbClr val="000000"/>
                </a:solidFill>
                <a:latin typeface="Times New Roman" panose="02020603050405020304" pitchFamily="18" charset="0"/>
              </a:rPr>
              <a:t>9. M. </a:t>
            </a:r>
            <a:r>
              <a:rPr lang="en-US" sz="1700" b="0" i="0" u="none" strike="noStrike" baseline="0" dirty="0" err="1">
                <a:solidFill>
                  <a:srgbClr val="000000"/>
                </a:solidFill>
                <a:latin typeface="Times New Roman" panose="02020603050405020304" pitchFamily="18" charset="0"/>
              </a:rPr>
              <a:t>Zeghdoud</a:t>
            </a:r>
            <a:r>
              <a:rPr lang="en-US" sz="1700" b="0" i="0" u="none" strike="noStrike" baseline="0" dirty="0">
                <a:solidFill>
                  <a:srgbClr val="000000"/>
                </a:solidFill>
                <a:latin typeface="Times New Roman" panose="02020603050405020304" pitchFamily="18" charset="0"/>
              </a:rPr>
              <a:t>, </a:t>
            </a:r>
            <a:r>
              <a:rPr lang="en-US" sz="1700" b="0" i="0" u="none" strike="noStrike" baseline="0" dirty="0" err="1">
                <a:solidFill>
                  <a:srgbClr val="000000"/>
                </a:solidFill>
                <a:latin typeface="Times New Roman" panose="02020603050405020304" pitchFamily="18" charset="0"/>
              </a:rPr>
              <a:t>Et.Al</a:t>
            </a:r>
            <a:r>
              <a:rPr lang="en-US" sz="1700" b="0" i="0" u="none" strike="noStrike" baseline="0" dirty="0">
                <a:solidFill>
                  <a:srgbClr val="000000"/>
                </a:solidFill>
                <a:latin typeface="Times New Roman" panose="02020603050405020304" pitchFamily="18" charset="0"/>
              </a:rPr>
              <a:t>, “Impact Of Clear Channel Assessment Mode On The Performance Of Zigbee Operating In A </a:t>
            </a:r>
            <a:r>
              <a:rPr lang="en-US" sz="1700" b="0" i="0" u="none" strike="noStrike" baseline="0" dirty="0" err="1">
                <a:solidFill>
                  <a:srgbClr val="000000"/>
                </a:solidFill>
                <a:latin typeface="Times New Roman" panose="02020603050405020304" pitchFamily="18" charset="0"/>
              </a:rPr>
              <a:t>Wifi</a:t>
            </a:r>
            <a:r>
              <a:rPr lang="en-US" sz="1700" b="0" i="0" u="none" strike="noStrike" baseline="0" dirty="0">
                <a:solidFill>
                  <a:srgbClr val="000000"/>
                </a:solidFill>
                <a:latin typeface="Times New Roman" panose="02020603050405020304" pitchFamily="18" charset="0"/>
              </a:rPr>
              <a:t> Environment”, </a:t>
            </a:r>
            <a:r>
              <a:rPr lang="en-US" sz="1700" b="0" i="0" u="none" strike="noStrike" baseline="0" dirty="0" err="1">
                <a:solidFill>
                  <a:srgbClr val="000000"/>
                </a:solidFill>
                <a:latin typeface="Times New Roman" panose="02020603050405020304" pitchFamily="18" charset="0"/>
              </a:rPr>
              <a:t>Ieee</a:t>
            </a:r>
            <a:r>
              <a:rPr lang="en-US" sz="1700" b="0" i="0" u="none" strike="noStrike" baseline="0" dirty="0">
                <a:solidFill>
                  <a:srgbClr val="000000"/>
                </a:solidFill>
                <a:latin typeface="Times New Roman" panose="02020603050405020304" pitchFamily="18" charset="0"/>
              </a:rPr>
              <a:t> Workshop On Operator-Assisted Community Networks, Berlin, Pp. 1-8, September 2006 </a:t>
            </a:r>
          </a:p>
        </p:txBody>
      </p:sp>
    </p:spTree>
    <p:extLst>
      <p:ext uri="{BB962C8B-B14F-4D97-AF65-F5344CB8AC3E}">
        <p14:creationId xmlns:p14="http://schemas.microsoft.com/office/powerpoint/2010/main" val="117295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1A1D3F0-7AC4-4012-8A88-BD85CCD05945}"/>
              </a:ext>
            </a:extLst>
          </p:cNvPr>
          <p:cNvSpPr>
            <a:spLocks noGrp="1"/>
          </p:cNvSpPr>
          <p:nvPr>
            <p:ph type="sldNum" sz="quarter" idx="11"/>
          </p:nvPr>
        </p:nvSpPr>
        <p:spPr/>
        <p:txBody>
          <a:bodyPr/>
          <a:lstStyle/>
          <a:p>
            <a:fld id="{FEA1243F-3000-4347-94A4-FBDEAD3122CB}" type="slidenum">
              <a:rPr lang="en-US" smtClean="0"/>
              <a:pPr/>
              <a:t>13</a:t>
            </a:fld>
            <a:endParaRPr lang="en-US" dirty="0"/>
          </a:p>
        </p:txBody>
      </p:sp>
      <p:sp>
        <p:nvSpPr>
          <p:cNvPr id="3" name="TextBox 2">
            <a:extLst>
              <a:ext uri="{FF2B5EF4-FFF2-40B4-BE49-F238E27FC236}">
                <a16:creationId xmlns:a16="http://schemas.microsoft.com/office/drawing/2014/main" id="{3A2AB178-C129-43C7-8D79-5A6FCD7E9A36}"/>
              </a:ext>
            </a:extLst>
          </p:cNvPr>
          <p:cNvSpPr txBox="1"/>
          <p:nvPr/>
        </p:nvSpPr>
        <p:spPr>
          <a:xfrm>
            <a:off x="683568" y="1435998"/>
            <a:ext cx="7632848" cy="646331"/>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B8855A8E-8BDC-45FC-9370-19B4FDCB0EBB}"/>
              </a:ext>
            </a:extLst>
          </p:cNvPr>
          <p:cNvPicPr>
            <a:picLocks noChangeAspect="1"/>
          </p:cNvPicPr>
          <p:nvPr/>
        </p:nvPicPr>
        <p:blipFill>
          <a:blip r:embed="rId3"/>
          <a:stretch>
            <a:fillRect/>
          </a:stretch>
        </p:blipFill>
        <p:spPr>
          <a:xfrm>
            <a:off x="1163628" y="1781814"/>
            <a:ext cx="6672728" cy="3577178"/>
          </a:xfrm>
          <a:prstGeom prst="rect">
            <a:avLst/>
          </a:prstGeom>
        </p:spPr>
      </p:pic>
    </p:spTree>
    <p:extLst>
      <p:ext uri="{BB962C8B-B14F-4D97-AF65-F5344CB8AC3E}">
        <p14:creationId xmlns:p14="http://schemas.microsoft.com/office/powerpoint/2010/main" val="357545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65707" y="453220"/>
            <a:ext cx="4876800" cy="799306"/>
          </a:xfrm>
        </p:spPr>
        <p:txBody>
          <a:bodyPr/>
          <a:lstStyle/>
          <a:p>
            <a:pPr algn="ctr"/>
            <a:r>
              <a:rPr lang="en-US" sz="3600" dirty="0">
                <a:latin typeface="Times New Roman" pitchFamily="18" charset="0"/>
                <a:cs typeface="Times New Roman" pitchFamily="18" charset="0"/>
              </a:rPr>
              <a:t>INDEX</a:t>
            </a:r>
            <a:endParaRPr lang="en-US" sz="3600"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
        <p:nvSpPr>
          <p:cNvPr id="3" name="TextBox 2">
            <a:extLst>
              <a:ext uri="{FF2B5EF4-FFF2-40B4-BE49-F238E27FC236}">
                <a16:creationId xmlns:a16="http://schemas.microsoft.com/office/drawing/2014/main" id="{CA6BCC0A-F3FC-4A01-98C8-0153B728D526}"/>
              </a:ext>
            </a:extLst>
          </p:cNvPr>
          <p:cNvSpPr txBox="1"/>
          <p:nvPr/>
        </p:nvSpPr>
        <p:spPr>
          <a:xfrm>
            <a:off x="1115616" y="1556792"/>
            <a:ext cx="6585843" cy="664797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Principle</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Block diagram</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Circuit diagram</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List of required components </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Flow chart </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Advantages</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Disadvantage </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Future scope of project </a:t>
            </a:r>
          </a:p>
          <a:p>
            <a:pPr marL="285750" indent="-285750">
              <a:buFont typeface="Arial" panose="020B0604020202020204" pitchFamily="34" charset="0"/>
              <a:buChar char="•"/>
            </a:pPr>
            <a:r>
              <a:rPr lang="en-US" sz="2400" dirty="0">
                <a:solidFill>
                  <a:schemeClr val="bg1"/>
                </a:solidFill>
                <a:latin typeface="Times New Roman" pitchFamily="18" charset="0"/>
                <a:cs typeface="Times New Roman" pitchFamily="18" charset="0"/>
              </a:rPr>
              <a:t>References</a:t>
            </a:r>
          </a:p>
          <a:p>
            <a:pPr marL="285750" indent="-285750">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IN" dirty="0">
                <a:latin typeface="Times New Roman" pitchFamily="18" charset="0"/>
                <a:cs typeface="Times New Roman" pitchFamily="18" charset="0"/>
              </a:rPr>
              <a:t>INTRODUCTION</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Rectangle 2"/>
          <p:cNvSpPr>
            <a:spLocks noGrp="1"/>
          </p:cNvSpPr>
          <p:nvPr>
            <p:ph idx="1"/>
          </p:nvPr>
        </p:nvSpPr>
        <p:spPr>
          <a:xfrm>
            <a:off x="466724" y="1844824"/>
            <a:ext cx="8137723" cy="4235593"/>
          </a:xfrm>
        </p:spPr>
        <p:txBody>
          <a:bodyPr>
            <a:noAutofit/>
          </a:bodyPr>
          <a:lstStyle/>
          <a:p>
            <a:pPr algn="just"/>
            <a:r>
              <a:rPr lang="en-US" b="0" i="0" u="none" strike="noStrike" baseline="0" dirty="0">
                <a:solidFill>
                  <a:schemeClr val="bg1"/>
                </a:solidFill>
                <a:latin typeface="Times New Roman" panose="02020603050405020304" pitchFamily="18" charset="0"/>
              </a:rPr>
              <a:t>Prepaid electricity energy meter is a good concept in which you can recharge its balance, like we do in our mobile phones. In this project we are building a automated system by using GSM module. You can recharge the electricity balance through this system, just by sending a SMS. It can also disconnect the home power supply connection, if there is low or zero balance in the system. And this system will reads the energy meter readings and automatically send some updates to user’s mobile phone like low balance alert, cut off alert, resume alert and recharge alert.</a:t>
            </a:r>
          </a:p>
          <a:p>
            <a:pPr algn="just"/>
            <a:r>
              <a:rPr lang="en-US" sz="1600" b="0" i="0" u="none" strike="noStrike" baseline="0" dirty="0">
                <a:solidFill>
                  <a:schemeClr val="bg1"/>
                </a:solidFill>
                <a:latin typeface="Times New Roman" panose="02020603050405020304" pitchFamily="18" charset="0"/>
              </a:rPr>
              <a:t> </a:t>
            </a:r>
            <a:endParaRPr lang="en-US"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a:latin typeface="Times New Roman" pitchFamily="18" charset="0"/>
                <a:cs typeface="Times New Roman" pitchFamily="18" charset="0"/>
              </a:rPr>
              <a:t>PRINCIPLE</a:t>
            </a:r>
            <a:endParaRPr lang="en-US" dirty="0"/>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4" name="TextBox 3">
            <a:extLst>
              <a:ext uri="{FF2B5EF4-FFF2-40B4-BE49-F238E27FC236}">
                <a16:creationId xmlns:a16="http://schemas.microsoft.com/office/drawing/2014/main" id="{DC1191FC-18A7-43AC-B2F5-CCAE2545E7A8}"/>
              </a:ext>
            </a:extLst>
          </p:cNvPr>
          <p:cNvSpPr txBox="1"/>
          <p:nvPr/>
        </p:nvSpPr>
        <p:spPr>
          <a:xfrm>
            <a:off x="719572" y="1988840"/>
            <a:ext cx="7704856" cy="1323439"/>
          </a:xfrm>
          <a:prstGeom prst="rect">
            <a:avLst/>
          </a:prstGeom>
          <a:noFill/>
        </p:spPr>
        <p:txBody>
          <a:bodyPr wrap="square" rtlCol="0">
            <a:spAutoFit/>
          </a:bodyPr>
          <a:lstStyle/>
          <a:p>
            <a:pPr algn="just"/>
            <a:r>
              <a:rPr lang="en-US" sz="2000" i="0" dirty="0">
                <a:solidFill>
                  <a:srgbClr val="202124"/>
                </a:solidFill>
                <a:effectLst/>
                <a:latin typeface="Times New Roman" panose="02020603050405020304" pitchFamily="18" charset="0"/>
                <a:cs typeface="Times New Roman" panose="02020603050405020304" pitchFamily="18" charset="0"/>
              </a:rPr>
              <a:t>The work system adopts a totally new concept of “Prepaid Energy Meter”. The GSM technology is used so that the consumer would receive messages about the consumption of power (in watts) and if it reaches the minimum amount, it would automatically alert the consumer to recharge.</a:t>
            </a: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BLOCK DIAGRAM</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10" name="Picture 9">
            <a:extLst>
              <a:ext uri="{FF2B5EF4-FFF2-40B4-BE49-F238E27FC236}">
                <a16:creationId xmlns:a16="http://schemas.microsoft.com/office/drawing/2014/main" id="{D5464AC2-C7DD-400A-BA7A-9001986D85EB}"/>
              </a:ext>
            </a:extLst>
          </p:cNvPr>
          <p:cNvPicPr>
            <a:picLocks noChangeAspect="1"/>
          </p:cNvPicPr>
          <p:nvPr/>
        </p:nvPicPr>
        <p:blipFill>
          <a:blip r:embed="rId3"/>
          <a:stretch>
            <a:fillRect/>
          </a:stretch>
        </p:blipFill>
        <p:spPr>
          <a:xfrm>
            <a:off x="611560" y="1628800"/>
            <a:ext cx="7848872" cy="46085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CIRCUIT DIAGRAM</a:t>
            </a:r>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6</a:t>
            </a:fld>
            <a:endParaRPr lang="en-US" dirty="0"/>
          </a:p>
        </p:txBody>
      </p:sp>
      <p:pic>
        <p:nvPicPr>
          <p:cNvPr id="4" name="Picture 3">
            <a:extLst>
              <a:ext uri="{FF2B5EF4-FFF2-40B4-BE49-F238E27FC236}">
                <a16:creationId xmlns:a16="http://schemas.microsoft.com/office/drawing/2014/main" id="{76C63C6F-777E-4DAD-B8F2-265DAC3EF4BF}"/>
              </a:ext>
            </a:extLst>
          </p:cNvPr>
          <p:cNvPicPr>
            <a:picLocks noChangeAspect="1"/>
          </p:cNvPicPr>
          <p:nvPr/>
        </p:nvPicPr>
        <p:blipFill>
          <a:blip r:embed="rId3"/>
          <a:stretch>
            <a:fillRect/>
          </a:stretch>
        </p:blipFill>
        <p:spPr>
          <a:xfrm>
            <a:off x="755576" y="1628800"/>
            <a:ext cx="7704856" cy="4680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IN" sz="2800" i="0" u="none" strike="noStrike" baseline="0" dirty="0">
                <a:solidFill>
                  <a:schemeClr val="accent2">
                    <a:lumMod val="75000"/>
                  </a:schemeClr>
                </a:solidFill>
                <a:latin typeface="Times New Roman" panose="02020603050405020304" pitchFamily="18" charset="0"/>
              </a:rPr>
              <a:t>LIST OF REQUIRED COMPONENTS</a:t>
            </a:r>
            <a:endParaRPr lang="en-US" sz="2800" dirty="0">
              <a:solidFill>
                <a:schemeClr val="accent2">
                  <a:lumMod val="75000"/>
                </a:schemeClr>
              </a:solidFill>
            </a:endParaRPr>
          </a:p>
        </p:txBody>
      </p:sp>
      <p:sp>
        <p:nvSpPr>
          <p:cNvPr id="3" name="Rectangle 2"/>
          <p:cNvSpPr>
            <a:spLocks noGrp="1"/>
          </p:cNvSpPr>
          <p:nvPr>
            <p:ph idx="1"/>
          </p:nvPr>
        </p:nvSpPr>
        <p:spPr/>
        <p:txBody>
          <a:bodyPr>
            <a:normAutofit fontScale="92500" lnSpcReduction="20000"/>
          </a:bodyPr>
          <a:lstStyle/>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Arduino </a:t>
            </a:r>
          </a:p>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GSM Module </a:t>
            </a:r>
          </a:p>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16x2 LCD </a:t>
            </a:r>
          </a:p>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Analogue Electricity Energy Meter </a:t>
            </a:r>
          </a:p>
          <a:p>
            <a:pPr>
              <a:spcBef>
                <a:spcPts val="0"/>
              </a:spcBef>
            </a:pP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Opt</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coupler 4n35 </a:t>
            </a:r>
          </a:p>
          <a:p>
            <a:pPr>
              <a:spcBef>
                <a:spcPts val="0"/>
              </a:spcBef>
            </a:pPr>
            <a:r>
              <a:rPr lang="en-IN" sz="2400" b="0" i="0" u="none" strike="noStrike" baseline="0">
                <a:solidFill>
                  <a:srgbClr val="000000"/>
                </a:solidFill>
                <a:latin typeface="Times New Roman" panose="02020603050405020304" pitchFamily="18" charset="0"/>
                <a:cs typeface="Times New Roman" panose="02020603050405020304" pitchFamily="18" charset="0"/>
              </a:rPr>
              <a:t>Resistors </a:t>
            </a: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Connecting wires</a:t>
            </a:r>
          </a:p>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Bulb and holder </a:t>
            </a:r>
          </a:p>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SIM card </a:t>
            </a:r>
          </a:p>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Power supply </a:t>
            </a:r>
          </a:p>
          <a:p>
            <a:pPr>
              <a:spcBef>
                <a:spcPts val="0"/>
              </a:spcBef>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Mobile Phone</a:t>
            </a: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endParaRPr>
          </a:p>
          <a:p>
            <a:endParaRPr lang="en-IN" sz="1800" b="0" i="0" u="none" strike="noStrike" baseline="0" dirty="0">
              <a:solidFill>
                <a:srgbClr val="000000"/>
              </a:solidFill>
            </a:endParaRPr>
          </a:p>
          <a:p>
            <a:endParaRPr lang="en-IN" sz="1800" b="0" i="0" u="none" strike="noStrike" baseline="0" dirty="0">
              <a:solidFill>
                <a:srgbClr val="000000"/>
              </a:solidFill>
            </a:endParaRP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endParaRPr>
          </a:p>
          <a:p>
            <a:endParaRPr lang="en-IN" sz="1800" b="0" i="0" u="none" strike="noStrike" baseline="0" dirty="0">
              <a:solidFill>
                <a:srgbClr val="000000"/>
              </a:solidFill>
            </a:endParaRPr>
          </a:p>
          <a:p>
            <a:endParaRPr lang="en-IN" sz="1800" b="0" i="0" u="none" strike="noStrike" baseline="0" dirty="0">
              <a:solidFill>
                <a:srgbClr val="000000"/>
              </a:solidFill>
            </a:endParaRPr>
          </a:p>
          <a:p>
            <a:endParaRPr lang="en-IN" sz="1800" b="0" i="0" u="none" strike="noStrike" baseline="0" dirty="0">
              <a:solidFill>
                <a:srgbClr val="000000"/>
              </a:solidFill>
              <a:latin typeface="Wingdings" panose="05000000000000000000" pitchFamily="2" charset="2"/>
            </a:endParaRP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651" y="72087"/>
            <a:ext cx="3691285" cy="548601"/>
          </a:xfrm>
        </p:spPr>
        <p:txBody>
          <a:bodyPr/>
          <a:lstStyle/>
          <a:p>
            <a:r>
              <a:rPr lang="en-US" sz="3600" dirty="0">
                <a:latin typeface="Times New Roman" panose="02020603050405020304" pitchFamily="18" charset="0"/>
                <a:cs typeface="Times New Roman" panose="02020603050405020304" pitchFamily="18" charset="0"/>
              </a:rPr>
              <a:t>FLOW CHART</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
        <p:nvSpPr>
          <p:cNvPr id="12" name="Oval 11">
            <a:extLst>
              <a:ext uri="{FF2B5EF4-FFF2-40B4-BE49-F238E27FC236}">
                <a16:creationId xmlns:a16="http://schemas.microsoft.com/office/drawing/2014/main" id="{D1E13C63-05C8-4C6E-8FF3-F32AB6647579}"/>
              </a:ext>
            </a:extLst>
          </p:cNvPr>
          <p:cNvSpPr/>
          <p:nvPr/>
        </p:nvSpPr>
        <p:spPr>
          <a:xfrm>
            <a:off x="3239852" y="620689"/>
            <a:ext cx="1512168" cy="432048"/>
          </a:xfrm>
          <a:prstGeom prst="ellipse">
            <a:avLst/>
          </a:prstGeom>
          <a:solidFill>
            <a:schemeClr val="tx1"/>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cxnSp>
        <p:nvCxnSpPr>
          <p:cNvPr id="14" name="Straight Arrow Connector 13">
            <a:extLst>
              <a:ext uri="{FF2B5EF4-FFF2-40B4-BE49-F238E27FC236}">
                <a16:creationId xmlns:a16="http://schemas.microsoft.com/office/drawing/2014/main" id="{D7C76242-39D2-44DB-893B-7A9707AA0F83}"/>
              </a:ext>
            </a:extLst>
          </p:cNvPr>
          <p:cNvCxnSpPr>
            <a:stCxn id="12" idx="4"/>
          </p:cNvCxnSpPr>
          <p:nvPr/>
        </p:nvCxnSpPr>
        <p:spPr>
          <a:xfrm>
            <a:off x="3995936" y="1052737"/>
            <a:ext cx="0" cy="21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7799A96C-411E-49C4-8D9E-7063EFD00B99}"/>
              </a:ext>
            </a:extLst>
          </p:cNvPr>
          <p:cNvSpPr/>
          <p:nvPr/>
        </p:nvSpPr>
        <p:spPr>
          <a:xfrm>
            <a:off x="3113839" y="1268760"/>
            <a:ext cx="1818200"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Initialization mobile number, clear </a:t>
            </a:r>
            <a:r>
              <a:rPr lang="en-IN" sz="1400" dirty="0" err="1"/>
              <a:t>display,relay</a:t>
            </a:r>
            <a:r>
              <a:rPr lang="en-IN" sz="1400" dirty="0"/>
              <a:t> off.</a:t>
            </a:r>
          </a:p>
        </p:txBody>
      </p:sp>
      <p:cxnSp>
        <p:nvCxnSpPr>
          <p:cNvPr id="4" name="Straight Arrow Connector 3">
            <a:extLst>
              <a:ext uri="{FF2B5EF4-FFF2-40B4-BE49-F238E27FC236}">
                <a16:creationId xmlns:a16="http://schemas.microsoft.com/office/drawing/2014/main" id="{3B4C3D2A-7547-4E61-B5F7-DFD7E5CC5359}"/>
              </a:ext>
            </a:extLst>
          </p:cNvPr>
          <p:cNvCxnSpPr>
            <a:stCxn id="15" idx="2"/>
            <a:endCxn id="15" idx="2"/>
          </p:cNvCxnSpPr>
          <p:nvPr/>
        </p:nvCxnSpPr>
        <p:spPr>
          <a:xfrm>
            <a:off x="4022939" y="191683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6E66F3C-609C-43C4-9838-A4B11102689A}"/>
              </a:ext>
            </a:extLst>
          </p:cNvPr>
          <p:cNvCxnSpPr>
            <a:cxnSpLocks/>
            <a:stCxn id="15" idx="2"/>
          </p:cNvCxnSpPr>
          <p:nvPr/>
        </p:nvCxnSpPr>
        <p:spPr>
          <a:xfrm>
            <a:off x="4022939" y="1916832"/>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owchart: Decision 8">
            <a:extLst>
              <a:ext uri="{FF2B5EF4-FFF2-40B4-BE49-F238E27FC236}">
                <a16:creationId xmlns:a16="http://schemas.microsoft.com/office/drawing/2014/main" id="{5A3F7DA1-727D-4665-A6E5-26F40F1569B5}"/>
              </a:ext>
            </a:extLst>
          </p:cNvPr>
          <p:cNvSpPr/>
          <p:nvPr/>
        </p:nvSpPr>
        <p:spPr>
          <a:xfrm>
            <a:off x="2666046" y="2132855"/>
            <a:ext cx="2713786" cy="79208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If the number of sufficient unit</a:t>
            </a:r>
          </a:p>
        </p:txBody>
      </p:sp>
      <p:cxnSp>
        <p:nvCxnSpPr>
          <p:cNvPr id="11" name="Straight Arrow Connector 10">
            <a:extLst>
              <a:ext uri="{FF2B5EF4-FFF2-40B4-BE49-F238E27FC236}">
                <a16:creationId xmlns:a16="http://schemas.microsoft.com/office/drawing/2014/main" id="{B37DF4B3-B585-4C2A-B842-2876545FC1C6}"/>
              </a:ext>
            </a:extLst>
          </p:cNvPr>
          <p:cNvCxnSpPr>
            <a:endCxn id="15" idx="1"/>
          </p:cNvCxnSpPr>
          <p:nvPr/>
        </p:nvCxnSpPr>
        <p:spPr>
          <a:xfrm>
            <a:off x="2150293" y="1592796"/>
            <a:ext cx="963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B294704-9E2F-48E7-BF1B-4B7C14F7FDC6}"/>
              </a:ext>
            </a:extLst>
          </p:cNvPr>
          <p:cNvCxnSpPr>
            <a:stCxn id="9" idx="1"/>
          </p:cNvCxnSpPr>
          <p:nvPr/>
        </p:nvCxnSpPr>
        <p:spPr>
          <a:xfrm flipH="1">
            <a:off x="2051720" y="2528899"/>
            <a:ext cx="614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BDF60AD-507E-4053-B91F-9FAD4D1B8573}"/>
              </a:ext>
            </a:extLst>
          </p:cNvPr>
          <p:cNvSpPr/>
          <p:nvPr/>
        </p:nvSpPr>
        <p:spPr>
          <a:xfrm>
            <a:off x="683582" y="2193729"/>
            <a:ext cx="1368138" cy="6703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Disconnect load to the supply main</a:t>
            </a:r>
          </a:p>
        </p:txBody>
      </p:sp>
      <p:cxnSp>
        <p:nvCxnSpPr>
          <p:cNvPr id="21" name="Straight Arrow Connector 20">
            <a:extLst>
              <a:ext uri="{FF2B5EF4-FFF2-40B4-BE49-F238E27FC236}">
                <a16:creationId xmlns:a16="http://schemas.microsoft.com/office/drawing/2014/main" id="{92C467F5-6F6C-41E6-BBE8-589467A03F8B}"/>
              </a:ext>
            </a:extLst>
          </p:cNvPr>
          <p:cNvCxnSpPr>
            <a:stCxn id="19" idx="1"/>
          </p:cNvCxnSpPr>
          <p:nvPr/>
        </p:nvCxnSpPr>
        <p:spPr>
          <a:xfrm flipH="1" flipV="1">
            <a:off x="395536" y="2528898"/>
            <a:ext cx="2880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BE4E90A-639B-40C5-821A-5D178AFFA212}"/>
              </a:ext>
            </a:extLst>
          </p:cNvPr>
          <p:cNvSpPr/>
          <p:nvPr/>
        </p:nvSpPr>
        <p:spPr>
          <a:xfrm>
            <a:off x="2457202" y="1948462"/>
            <a:ext cx="503612" cy="252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no</a:t>
            </a:r>
          </a:p>
        </p:txBody>
      </p:sp>
      <p:sp>
        <p:nvSpPr>
          <p:cNvPr id="24" name="Rectangle 23">
            <a:extLst>
              <a:ext uri="{FF2B5EF4-FFF2-40B4-BE49-F238E27FC236}">
                <a16:creationId xmlns:a16="http://schemas.microsoft.com/office/drawing/2014/main" id="{D3075BCA-C515-43B7-B082-833630EFE9AB}"/>
              </a:ext>
            </a:extLst>
          </p:cNvPr>
          <p:cNvSpPr/>
          <p:nvPr/>
        </p:nvSpPr>
        <p:spPr>
          <a:xfrm>
            <a:off x="5121062" y="1948461"/>
            <a:ext cx="512614" cy="252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yes</a:t>
            </a:r>
          </a:p>
        </p:txBody>
      </p:sp>
      <p:cxnSp>
        <p:nvCxnSpPr>
          <p:cNvPr id="26" name="Straight Arrow Connector 25">
            <a:extLst>
              <a:ext uri="{FF2B5EF4-FFF2-40B4-BE49-F238E27FC236}">
                <a16:creationId xmlns:a16="http://schemas.microsoft.com/office/drawing/2014/main" id="{0669D124-DA3D-4571-AFFF-F3FE53B4AB82}"/>
              </a:ext>
            </a:extLst>
          </p:cNvPr>
          <p:cNvCxnSpPr>
            <a:stCxn id="9" idx="3"/>
          </p:cNvCxnSpPr>
          <p:nvPr/>
        </p:nvCxnSpPr>
        <p:spPr>
          <a:xfrm flipV="1">
            <a:off x="5379832" y="2528898"/>
            <a:ext cx="4163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A7375B6-F6E9-4498-BFFD-2588CB4AE9F8}"/>
              </a:ext>
            </a:extLst>
          </p:cNvPr>
          <p:cNvSpPr/>
          <p:nvPr/>
        </p:nvSpPr>
        <p:spPr>
          <a:xfrm>
            <a:off x="5796136" y="2276870"/>
            <a:ext cx="1440160" cy="5040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Load connect to supply main</a:t>
            </a:r>
          </a:p>
        </p:txBody>
      </p:sp>
      <p:cxnSp>
        <p:nvCxnSpPr>
          <p:cNvPr id="29" name="Straight Arrow Connector 28">
            <a:extLst>
              <a:ext uri="{FF2B5EF4-FFF2-40B4-BE49-F238E27FC236}">
                <a16:creationId xmlns:a16="http://schemas.microsoft.com/office/drawing/2014/main" id="{BC7EB8A4-D525-43D7-829F-A964AEE6CCDA}"/>
              </a:ext>
            </a:extLst>
          </p:cNvPr>
          <p:cNvCxnSpPr>
            <a:stCxn id="27" idx="2"/>
          </p:cNvCxnSpPr>
          <p:nvPr/>
        </p:nvCxnSpPr>
        <p:spPr>
          <a:xfrm>
            <a:off x="6516216" y="2780925"/>
            <a:ext cx="0" cy="1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3506B38-7109-47C0-A802-142F29860406}"/>
              </a:ext>
            </a:extLst>
          </p:cNvPr>
          <p:cNvSpPr/>
          <p:nvPr/>
        </p:nvSpPr>
        <p:spPr>
          <a:xfrm>
            <a:off x="5796136" y="2929318"/>
            <a:ext cx="1440150" cy="3600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Count the pulses</a:t>
            </a:r>
          </a:p>
        </p:txBody>
      </p:sp>
      <p:cxnSp>
        <p:nvCxnSpPr>
          <p:cNvPr id="32" name="Straight Arrow Connector 31">
            <a:extLst>
              <a:ext uri="{FF2B5EF4-FFF2-40B4-BE49-F238E27FC236}">
                <a16:creationId xmlns:a16="http://schemas.microsoft.com/office/drawing/2014/main" id="{DEC085B4-DAB2-4303-AFCF-318CC481BDD1}"/>
              </a:ext>
            </a:extLst>
          </p:cNvPr>
          <p:cNvCxnSpPr>
            <a:stCxn id="30" idx="2"/>
          </p:cNvCxnSpPr>
          <p:nvPr/>
        </p:nvCxnSpPr>
        <p:spPr>
          <a:xfrm>
            <a:off x="6516211" y="3289356"/>
            <a:ext cx="0" cy="13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A8F6BD6-9A6C-4710-BB33-66A7E0937149}"/>
              </a:ext>
            </a:extLst>
          </p:cNvPr>
          <p:cNvSpPr/>
          <p:nvPr/>
        </p:nvSpPr>
        <p:spPr>
          <a:xfrm>
            <a:off x="5377369" y="3425685"/>
            <a:ext cx="2387743" cy="504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Calculated unit which consume, display on LED</a:t>
            </a:r>
          </a:p>
        </p:txBody>
      </p:sp>
      <p:cxnSp>
        <p:nvCxnSpPr>
          <p:cNvPr id="35" name="Straight Arrow Connector 34">
            <a:extLst>
              <a:ext uri="{FF2B5EF4-FFF2-40B4-BE49-F238E27FC236}">
                <a16:creationId xmlns:a16="http://schemas.microsoft.com/office/drawing/2014/main" id="{DF20ED50-E5DA-4C1A-BDD8-24F1951C7E98}"/>
              </a:ext>
            </a:extLst>
          </p:cNvPr>
          <p:cNvCxnSpPr>
            <a:stCxn id="33" idx="2"/>
          </p:cNvCxnSpPr>
          <p:nvPr/>
        </p:nvCxnSpPr>
        <p:spPr>
          <a:xfrm flipH="1">
            <a:off x="6571240" y="3929734"/>
            <a:ext cx="1" cy="21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782B0FE-C6F5-4750-ACB9-A6995F16909C}"/>
              </a:ext>
            </a:extLst>
          </p:cNvPr>
          <p:cNvSpPr/>
          <p:nvPr/>
        </p:nvSpPr>
        <p:spPr>
          <a:xfrm>
            <a:off x="5885045" y="4149080"/>
            <a:ext cx="1440148" cy="42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Store the unit for future use</a:t>
            </a:r>
          </a:p>
        </p:txBody>
      </p:sp>
      <p:sp>
        <p:nvSpPr>
          <p:cNvPr id="38" name="Flowchart: Decision 37">
            <a:extLst>
              <a:ext uri="{FF2B5EF4-FFF2-40B4-BE49-F238E27FC236}">
                <a16:creationId xmlns:a16="http://schemas.microsoft.com/office/drawing/2014/main" id="{DEEA5507-3232-44E7-845A-548628684BAE}"/>
              </a:ext>
            </a:extLst>
          </p:cNvPr>
          <p:cNvSpPr/>
          <p:nvPr/>
        </p:nvSpPr>
        <p:spPr>
          <a:xfrm>
            <a:off x="2663583" y="4945259"/>
            <a:ext cx="2713786" cy="79208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Recharge SMS received</a:t>
            </a:r>
          </a:p>
        </p:txBody>
      </p:sp>
      <p:cxnSp>
        <p:nvCxnSpPr>
          <p:cNvPr id="45" name="Straight Connector 44">
            <a:extLst>
              <a:ext uri="{FF2B5EF4-FFF2-40B4-BE49-F238E27FC236}">
                <a16:creationId xmlns:a16="http://schemas.microsoft.com/office/drawing/2014/main" id="{E49408A6-DC00-449E-9479-520B47DBD9B4}"/>
              </a:ext>
            </a:extLst>
          </p:cNvPr>
          <p:cNvCxnSpPr>
            <a:cxnSpLocks/>
            <a:stCxn id="36" idx="2"/>
          </p:cNvCxnSpPr>
          <p:nvPr/>
        </p:nvCxnSpPr>
        <p:spPr>
          <a:xfrm>
            <a:off x="6605119" y="4574494"/>
            <a:ext cx="0" cy="219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FB910A9-2FED-4C93-B825-65AB04E47182}"/>
              </a:ext>
            </a:extLst>
          </p:cNvPr>
          <p:cNvCxnSpPr/>
          <p:nvPr/>
        </p:nvCxnSpPr>
        <p:spPr>
          <a:xfrm flipH="1">
            <a:off x="3995936" y="4793840"/>
            <a:ext cx="26091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1C95638-C1F1-4D25-99E6-6035E7E8F09B}"/>
              </a:ext>
            </a:extLst>
          </p:cNvPr>
          <p:cNvCxnSpPr/>
          <p:nvPr/>
        </p:nvCxnSpPr>
        <p:spPr>
          <a:xfrm>
            <a:off x="3995936" y="4793840"/>
            <a:ext cx="0" cy="14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1011150E-8C1F-48D6-85E1-984D0162EF7C}"/>
              </a:ext>
            </a:extLst>
          </p:cNvPr>
          <p:cNvSpPr/>
          <p:nvPr/>
        </p:nvSpPr>
        <p:spPr>
          <a:xfrm>
            <a:off x="2457218" y="4867504"/>
            <a:ext cx="503596" cy="343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no</a:t>
            </a:r>
          </a:p>
        </p:txBody>
      </p:sp>
      <p:sp>
        <p:nvSpPr>
          <p:cNvPr id="52" name="Rectangle 51">
            <a:extLst>
              <a:ext uri="{FF2B5EF4-FFF2-40B4-BE49-F238E27FC236}">
                <a16:creationId xmlns:a16="http://schemas.microsoft.com/office/drawing/2014/main" id="{1737D357-361D-4FC2-81D6-425FA6976E9F}"/>
              </a:ext>
            </a:extLst>
          </p:cNvPr>
          <p:cNvSpPr/>
          <p:nvPr/>
        </p:nvSpPr>
        <p:spPr>
          <a:xfrm>
            <a:off x="5130094" y="4870661"/>
            <a:ext cx="503582" cy="343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yes</a:t>
            </a:r>
          </a:p>
        </p:txBody>
      </p:sp>
      <p:cxnSp>
        <p:nvCxnSpPr>
          <p:cNvPr id="57" name="Straight Arrow Connector 56">
            <a:extLst>
              <a:ext uri="{FF2B5EF4-FFF2-40B4-BE49-F238E27FC236}">
                <a16:creationId xmlns:a16="http://schemas.microsoft.com/office/drawing/2014/main" id="{337B2217-C164-41D1-87FB-FBD0360724EA}"/>
              </a:ext>
            </a:extLst>
          </p:cNvPr>
          <p:cNvCxnSpPr>
            <a:stCxn id="38" idx="3"/>
          </p:cNvCxnSpPr>
          <p:nvPr/>
        </p:nvCxnSpPr>
        <p:spPr>
          <a:xfrm flipV="1">
            <a:off x="5377369" y="5341302"/>
            <a:ext cx="7067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AE8F0778-2ED7-48F0-A254-440FE14B1BA8}"/>
              </a:ext>
            </a:extLst>
          </p:cNvPr>
          <p:cNvSpPr/>
          <p:nvPr/>
        </p:nvSpPr>
        <p:spPr>
          <a:xfrm>
            <a:off x="6084168" y="5089279"/>
            <a:ext cx="2016017" cy="50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Read store and update recharge information</a:t>
            </a:r>
          </a:p>
        </p:txBody>
      </p:sp>
      <p:cxnSp>
        <p:nvCxnSpPr>
          <p:cNvPr id="60" name="Straight Arrow Connector 59">
            <a:extLst>
              <a:ext uri="{FF2B5EF4-FFF2-40B4-BE49-F238E27FC236}">
                <a16:creationId xmlns:a16="http://schemas.microsoft.com/office/drawing/2014/main" id="{AB7A247A-EB6B-4BB3-BEAC-0F0D159A24B9}"/>
              </a:ext>
            </a:extLst>
          </p:cNvPr>
          <p:cNvCxnSpPr>
            <a:cxnSpLocks/>
            <a:stCxn id="58" idx="2"/>
          </p:cNvCxnSpPr>
          <p:nvPr/>
        </p:nvCxnSpPr>
        <p:spPr>
          <a:xfrm flipH="1">
            <a:off x="7092176" y="5593325"/>
            <a:ext cx="1" cy="28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224FDFF3-4D43-4C8E-95D8-3BBD11DE2CA4}"/>
              </a:ext>
            </a:extLst>
          </p:cNvPr>
          <p:cNvSpPr/>
          <p:nvPr/>
        </p:nvSpPr>
        <p:spPr>
          <a:xfrm>
            <a:off x="6084168" y="5877272"/>
            <a:ext cx="2015996" cy="504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Display the updated information</a:t>
            </a:r>
          </a:p>
        </p:txBody>
      </p:sp>
      <p:cxnSp>
        <p:nvCxnSpPr>
          <p:cNvPr id="69" name="Straight Connector 68">
            <a:extLst>
              <a:ext uri="{FF2B5EF4-FFF2-40B4-BE49-F238E27FC236}">
                <a16:creationId xmlns:a16="http://schemas.microsoft.com/office/drawing/2014/main" id="{E4FEAFA4-AFF1-4BB7-AE04-55A1088B74D9}"/>
              </a:ext>
            </a:extLst>
          </p:cNvPr>
          <p:cNvCxnSpPr/>
          <p:nvPr/>
        </p:nvCxnSpPr>
        <p:spPr>
          <a:xfrm>
            <a:off x="2150293" y="1592796"/>
            <a:ext cx="0" cy="4536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442B54C-464C-4C69-BC98-266CBD1B37BA}"/>
              </a:ext>
            </a:extLst>
          </p:cNvPr>
          <p:cNvCxnSpPr>
            <a:endCxn id="62" idx="1"/>
          </p:cNvCxnSpPr>
          <p:nvPr/>
        </p:nvCxnSpPr>
        <p:spPr>
          <a:xfrm>
            <a:off x="2150293" y="6129295"/>
            <a:ext cx="393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B0E852F-6FC9-4FA5-A9B5-593FD6D4873C}"/>
              </a:ext>
            </a:extLst>
          </p:cNvPr>
          <p:cNvCxnSpPr>
            <a:cxnSpLocks/>
            <a:stCxn id="38" idx="1"/>
          </p:cNvCxnSpPr>
          <p:nvPr/>
        </p:nvCxnSpPr>
        <p:spPr>
          <a:xfrm flipH="1">
            <a:off x="1255016" y="5341303"/>
            <a:ext cx="14085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F3ED0E6-91BB-4630-95CB-BBBD45A0DEE8}"/>
              </a:ext>
            </a:extLst>
          </p:cNvPr>
          <p:cNvCxnSpPr>
            <a:cxnSpLocks/>
          </p:cNvCxnSpPr>
          <p:nvPr/>
        </p:nvCxnSpPr>
        <p:spPr>
          <a:xfrm>
            <a:off x="1259632" y="5341302"/>
            <a:ext cx="0" cy="252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CE9E6FDC-85ED-4E8F-B17E-41EF351EC9C3}"/>
              </a:ext>
            </a:extLst>
          </p:cNvPr>
          <p:cNvSpPr/>
          <p:nvPr/>
        </p:nvSpPr>
        <p:spPr>
          <a:xfrm>
            <a:off x="683582" y="5593324"/>
            <a:ext cx="1331920" cy="5359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Invalid SMS for recharge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IN" sz="3200" i="0" u="none" strike="noStrike" baseline="0" dirty="0">
                <a:solidFill>
                  <a:schemeClr val="accent2">
                    <a:lumMod val="75000"/>
                  </a:schemeClr>
                </a:solidFill>
                <a:latin typeface="Times New Roman" panose="02020603050405020304" pitchFamily="18" charset="0"/>
              </a:rPr>
              <a:t>ADVANTAGES</a:t>
            </a:r>
            <a:endParaRPr lang="en-US" sz="3200" dirty="0">
              <a:solidFill>
                <a:schemeClr val="accent2">
                  <a:lumMod val="75000"/>
                </a:schemeClr>
              </a:solidFill>
            </a:endParaRP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a:xfrm>
            <a:off x="395536" y="1340768"/>
            <a:ext cx="8229600" cy="4572000"/>
          </a:xfrm>
        </p:spPr>
        <p:txBody>
          <a:bodyPr/>
          <a:lstStyle/>
          <a:p>
            <a:pPr algn="l"/>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You can easily avoid accumulating A debt for your electric usage, since you’re in control of how much you use and you buy it before you use it. </a:t>
            </a:r>
          </a:p>
          <a:p>
            <a:pPr algn="just"/>
            <a:r>
              <a:rPr lang="en-US" sz="1800" b="0" i="0" u="none" strike="noStrike" baseline="0" dirty="0">
                <a:solidFill>
                  <a:srgbClr val="000000"/>
                </a:solidFill>
                <a:latin typeface="Times New Roman" panose="02020603050405020304" pitchFamily="18" charset="0"/>
              </a:rPr>
              <a:t>You’ll always know what your balance is, because you will receive electronic communications from your retail electric provider letting you know how much balance you have left. </a:t>
            </a:r>
          </a:p>
          <a:p>
            <a:pPr algn="just"/>
            <a:r>
              <a:rPr lang="en-US" sz="1800" b="0" i="0" u="none" strike="noStrike" baseline="0" dirty="0">
                <a:solidFill>
                  <a:srgbClr val="000000"/>
                </a:solidFill>
                <a:latin typeface="Times New Roman" panose="02020603050405020304" pitchFamily="18" charset="0"/>
              </a:rPr>
              <a:t>There’s never any bills. If you do owe any money from an old, outstanding bill, you can get prepaid electricity to restore your electric service without A credit check. These payments are made upfront and most electricity companies accept payments via phone and online through their website’s portal. </a:t>
            </a:r>
          </a:p>
          <a:p>
            <a:pPr marL="64008" indent="0">
              <a:buNone/>
            </a:pPr>
            <a:endParaRPr lang="en-US" sz="2000" b="1" dirty="0">
              <a:solidFill>
                <a:schemeClr val="accent1"/>
              </a:solidFill>
            </a:endParaRPr>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946</TotalTime>
  <Words>1204</Words>
  <Application>Microsoft Office PowerPoint</Application>
  <PresentationFormat>On-screen Show (4:3)</PresentationFormat>
  <Paragraphs>126</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Times New Roman</vt:lpstr>
      <vt:lpstr>Wingdings</vt:lpstr>
      <vt:lpstr>Wingdings 2</vt:lpstr>
      <vt:lpstr>Verve</vt:lpstr>
      <vt:lpstr> Prepaid Energy Meter using GSM Module </vt:lpstr>
      <vt:lpstr>INDEX</vt:lpstr>
      <vt:lpstr>INTRODUCTION</vt:lpstr>
      <vt:lpstr>PRINCIPLE</vt:lpstr>
      <vt:lpstr>BLOCK DIAGRAM</vt:lpstr>
      <vt:lpstr>CIRCUIT DIAGRAM</vt:lpstr>
      <vt:lpstr>LIST OF REQUIRED COMPONENTS</vt:lpstr>
      <vt:lpstr>FLOW CHART</vt:lpstr>
      <vt:lpstr>ADVANTAGES</vt:lpstr>
      <vt:lpstr>DISADVANTAGES</vt:lpstr>
      <vt:lpstr>FUTURE SCOPE OF PROJECT</vt:lpstr>
      <vt:lpstr>  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Prepaid Energy Meter using GSM Module</dc:title>
  <dc:creator>mayur nandale</dc:creator>
  <cp:lastModifiedBy>mayur nandale</cp:lastModifiedBy>
  <cp:revision>13</cp:revision>
  <dcterms:created xsi:type="dcterms:W3CDTF">2021-11-08T05:59:04Z</dcterms:created>
  <dcterms:modified xsi:type="dcterms:W3CDTF">2021-11-11T11:10:32Z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