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3447" autoAdjust="0"/>
  </p:normalViewPr>
  <p:slideViewPr>
    <p:cSldViewPr>
      <p:cViewPr varScale="1">
        <p:scale>
          <a:sx n="40" d="100"/>
          <a:sy n="40" d="100"/>
        </p:scale>
        <p:origin x="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662747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b="1" spc="-105" dirty="0">
                <a:latin typeface="+mj-lt"/>
              </a:rPr>
              <a:t>Social Buzz’s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0E25F66-99B2-B2DE-FC82-0F4DD0083A02}"/>
              </a:ext>
            </a:extLst>
          </p:cNvPr>
          <p:cNvSpPr txBox="1"/>
          <p:nvPr/>
        </p:nvSpPr>
        <p:spPr>
          <a:xfrm>
            <a:off x="11044989" y="884855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+mj-lt"/>
              </a:rPr>
              <a:t>ANALYSIS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Animals are the most popular category, followed by  science, healthy eating, technology and food.</a:t>
            </a:r>
            <a:endParaRPr lang="hi-IN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072E8F-E946-64CF-C30A-339E2E84F51C}"/>
              </a:ext>
            </a:extLst>
          </p:cNvPr>
          <p:cNvSpPr txBox="1"/>
          <p:nvPr/>
        </p:nvSpPr>
        <p:spPr>
          <a:xfrm>
            <a:off x="11105866" y="2454515"/>
            <a:ext cx="6629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+mj-lt"/>
              </a:rPr>
              <a:t>INSIGHTS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Peoples love for adorable animals are showing in the results.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With all the fascinating things like Chat GPT, AI buzz around, people are more interested in the new things happening in Science and Technology world.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One of the basic needs, Food is in the top list. Also people have become more conscious about their health and interested in knowing healthy foods habits.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Social Buzz can use the above insights and campaign accordingly with brands to increase the user engagement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72C8EF-69E2-5755-8245-F3F2C0627D89}"/>
              </a:ext>
            </a:extLst>
          </p:cNvPr>
          <p:cNvSpPr txBox="1"/>
          <p:nvPr/>
        </p:nvSpPr>
        <p:spPr>
          <a:xfrm>
            <a:off x="11105866" y="7710586"/>
            <a:ext cx="5905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+mj-lt"/>
              </a:rPr>
              <a:t>NEXT STEPS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This ad-hoc analysis is insightful, but it’s time to take this analysis to large scale production for real time understanding of your business. We can help you achieve this.</a:t>
            </a:r>
            <a:endParaRPr lang="hi-IN" sz="2400" dirty="0">
              <a:solidFill>
                <a:schemeClr val="tx1"/>
              </a:solidFill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813209" cy="3801116"/>
            <a:chOff x="0" y="0"/>
            <a:chExt cx="11750946" cy="506815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5"/>
              <a:ext cx="11750946" cy="27699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30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30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30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30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30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spc="-30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5F91EF-396C-B474-B9B9-2180059AD2A4}"/>
              </a:ext>
            </a:extLst>
          </p:cNvPr>
          <p:cNvSpPr txBox="1"/>
          <p:nvPr/>
        </p:nvSpPr>
        <p:spPr>
          <a:xfrm>
            <a:off x="8782194" y="2906483"/>
            <a:ext cx="7239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  <a:cs typeface="Arial" panose="020B0604020202020204" pitchFamily="34" charset="0"/>
              </a:rPr>
              <a:t>Social Buzz is a fast growing technology unicorn that need to adapt quickly to its global scale. Accenture has begun 3 month POC focusing on this tasks :</a:t>
            </a:r>
          </a:p>
          <a:p>
            <a:endParaRPr lang="en-US" sz="3000" dirty="0">
              <a:latin typeface="+mj-lt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An audit of Social Buzz’s big data practice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Recommendations for a successful IPO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An 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-22058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F893E-5F59-66FB-B002-9186FA655CD6}"/>
              </a:ext>
            </a:extLst>
          </p:cNvPr>
          <p:cNvSpPr txBox="1"/>
          <p:nvPr/>
        </p:nvSpPr>
        <p:spPr>
          <a:xfrm>
            <a:off x="2771627" y="4871121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b="1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 posts per 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76BE7-4396-27FD-A8EA-29E31F3FB275}"/>
              </a:ext>
            </a:extLst>
          </p:cNvPr>
          <p:cNvSpPr txBox="1"/>
          <p:nvPr/>
        </p:nvSpPr>
        <p:spPr>
          <a:xfrm>
            <a:off x="2771627" y="5918624"/>
            <a:ext cx="670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 pieces of content per year!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342EA-3552-C478-F856-1F4863F99EB4}"/>
              </a:ext>
            </a:extLst>
          </p:cNvPr>
          <p:cNvSpPr txBox="1"/>
          <p:nvPr/>
        </p:nvSpPr>
        <p:spPr>
          <a:xfrm>
            <a:off x="2729064" y="7784814"/>
            <a:ext cx="66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But how to capitalize on it when there is so much 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40AC5-6B5B-2E77-909A-2CF4C20C728F}"/>
              </a:ext>
            </a:extLst>
          </p:cNvPr>
          <p:cNvSpPr txBox="1"/>
          <p:nvPr/>
        </p:nvSpPr>
        <p:spPr>
          <a:xfrm>
            <a:off x="2737085" y="8745896"/>
            <a:ext cx="6715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An analysis to find Social Buzz’s top 5 most popular categories of content</a:t>
            </a:r>
          </a:p>
          <a:p>
            <a:endParaRPr lang="en-US" sz="24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6" y="1206622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917340" y="744430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523857" y="7259130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79392" y="1004596"/>
            <a:ext cx="2187334" cy="2127390"/>
            <a:chOff x="-39759" y="53385"/>
            <a:chExt cx="6542158" cy="6362871"/>
          </a:xfrm>
        </p:grpSpPr>
        <p:sp>
          <p:nvSpPr>
            <p:cNvPr id="29" name="Freeform 29"/>
            <p:cNvSpPr/>
            <p:nvPr/>
          </p:nvSpPr>
          <p:spPr>
            <a:xfrm>
              <a:off x="-39759" y="533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35547" y="3730632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64694-0C01-72A6-D88B-97A7D590D363}"/>
              </a:ext>
            </a:extLst>
          </p:cNvPr>
          <p:cNvSpPr txBox="1"/>
          <p:nvPr/>
        </p:nvSpPr>
        <p:spPr>
          <a:xfrm>
            <a:off x="14002477" y="1294810"/>
            <a:ext cx="43069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Andrew Fleming</a:t>
            </a:r>
          </a:p>
          <a:p>
            <a:endParaRPr lang="en-US" sz="2400" dirty="0"/>
          </a:p>
          <a:p>
            <a:r>
              <a:rPr lang="en-US" sz="3000" dirty="0"/>
              <a:t>Chief Technology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6370C4-296B-1BDA-0CD9-D25CA3F171FE}"/>
              </a:ext>
            </a:extLst>
          </p:cNvPr>
          <p:cNvSpPr txBox="1"/>
          <p:nvPr/>
        </p:nvSpPr>
        <p:spPr>
          <a:xfrm>
            <a:off x="14197550" y="4404835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Marcus Rompton</a:t>
            </a:r>
          </a:p>
          <a:p>
            <a:endParaRPr lang="en-US" sz="2400" dirty="0"/>
          </a:p>
          <a:p>
            <a:r>
              <a:rPr lang="en-US" sz="32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36EB60-D20B-FA3D-525A-ED7B7B520EDF}"/>
              </a:ext>
            </a:extLst>
          </p:cNvPr>
          <p:cNvSpPr txBox="1"/>
          <p:nvPr/>
        </p:nvSpPr>
        <p:spPr>
          <a:xfrm>
            <a:off x="14212874" y="7643562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Mayur Santosh Dalvi</a:t>
            </a:r>
          </a:p>
          <a:p>
            <a:endParaRPr lang="en-US" sz="2400" dirty="0"/>
          </a:p>
          <a:p>
            <a:r>
              <a:rPr lang="en-US" sz="3200" dirty="0"/>
              <a:t>Data Analyst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9FF7C84-51ED-300A-077F-A18C673B3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15" y="7219311"/>
            <a:ext cx="2187334" cy="2187334"/>
          </a:xfrm>
          <a:prstGeom prst="flowChartConnector">
            <a:avLst/>
          </a:prstGeom>
          <a:ln w="57150">
            <a:solidFill>
              <a:srgbClr val="0070C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63191" y="1489773"/>
            <a:ext cx="1229487" cy="101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8800" b="1" spc="-640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27129" y="3108844"/>
            <a:ext cx="1229487" cy="101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8800" b="1" spc="-640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16919" y="7974808"/>
            <a:ext cx="1229487" cy="101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8800" b="1" spc="-640" dirty="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40196" y="6353392"/>
            <a:ext cx="1229487" cy="99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8800" b="1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77303" y="4715119"/>
            <a:ext cx="1229487" cy="101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8800" b="1" spc="-640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BFEA63-56F1-AE22-D40B-6AF98F1AB30B}"/>
              </a:ext>
            </a:extLst>
          </p:cNvPr>
          <p:cNvSpPr txBox="1"/>
          <p:nvPr/>
        </p:nvSpPr>
        <p:spPr>
          <a:xfrm>
            <a:off x="3892678" y="1268028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76C3F-DA32-C4E3-D120-0AD872147D6D}"/>
              </a:ext>
            </a:extLst>
          </p:cNvPr>
          <p:cNvSpPr txBox="1"/>
          <p:nvPr/>
        </p:nvSpPr>
        <p:spPr>
          <a:xfrm>
            <a:off x="5670414" y="2874308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9C196C-D4A3-F4B9-2573-A20B2036446C}"/>
              </a:ext>
            </a:extLst>
          </p:cNvPr>
          <p:cNvSpPr txBox="1"/>
          <p:nvPr/>
        </p:nvSpPr>
        <p:spPr>
          <a:xfrm>
            <a:off x="7606790" y="4560869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E96A02-3B60-7781-D25B-4C63ABBF21AA}"/>
              </a:ext>
            </a:extLst>
          </p:cNvPr>
          <p:cNvSpPr txBox="1"/>
          <p:nvPr/>
        </p:nvSpPr>
        <p:spPr>
          <a:xfrm>
            <a:off x="9533061" y="6394467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507810-A2D1-1D76-3585-4310BA976180}"/>
              </a:ext>
            </a:extLst>
          </p:cNvPr>
          <p:cNvSpPr txBox="1"/>
          <p:nvPr/>
        </p:nvSpPr>
        <p:spPr>
          <a:xfrm>
            <a:off x="11337710" y="7910555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12B581-A2A9-EAA5-12C8-76E7D5C77B7F}"/>
              </a:ext>
            </a:extLst>
          </p:cNvPr>
          <p:cNvSpPr txBox="1"/>
          <p:nvPr/>
        </p:nvSpPr>
        <p:spPr>
          <a:xfrm>
            <a:off x="3194168" y="4374059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100FF"/>
                </a:solidFill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7A7A6-81B4-8A37-2BE2-68E6E804712A}"/>
              </a:ext>
            </a:extLst>
          </p:cNvPr>
          <p:cNvSpPr txBox="1"/>
          <p:nvPr/>
        </p:nvSpPr>
        <p:spPr>
          <a:xfrm>
            <a:off x="2127159" y="5299048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Unique 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C1582-515B-5E24-BCAB-7E2458B77314}"/>
              </a:ext>
            </a:extLst>
          </p:cNvPr>
          <p:cNvSpPr txBox="1"/>
          <p:nvPr/>
        </p:nvSpPr>
        <p:spPr>
          <a:xfrm>
            <a:off x="7974888" y="4374059"/>
            <a:ext cx="156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100FF"/>
                </a:solidFill>
              </a:rPr>
              <a:t>1897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4F349A-02A9-47E8-959F-D5F4B8995BF4}"/>
              </a:ext>
            </a:extLst>
          </p:cNvPr>
          <p:cNvSpPr txBox="1"/>
          <p:nvPr/>
        </p:nvSpPr>
        <p:spPr>
          <a:xfrm>
            <a:off x="6679488" y="5143500"/>
            <a:ext cx="4157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Reactions for ‘animals’</a:t>
            </a:r>
          </a:p>
          <a:p>
            <a:pPr algn="ctr"/>
            <a:r>
              <a:rPr lang="en-US" sz="3200" b="1" dirty="0"/>
              <a:t>category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81EC9-1FAC-4F65-4EB2-5F73ECD73436}"/>
              </a:ext>
            </a:extLst>
          </p:cNvPr>
          <p:cNvSpPr txBox="1"/>
          <p:nvPr/>
        </p:nvSpPr>
        <p:spPr>
          <a:xfrm>
            <a:off x="13527024" y="4374059"/>
            <a:ext cx="156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100FF"/>
                </a:solidFill>
              </a:rPr>
              <a:t>May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C7295F-7724-E565-C785-116276B26DF6}"/>
              </a:ext>
            </a:extLst>
          </p:cNvPr>
          <p:cNvSpPr txBox="1"/>
          <p:nvPr/>
        </p:nvSpPr>
        <p:spPr>
          <a:xfrm>
            <a:off x="12077647" y="5052826"/>
            <a:ext cx="4157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Month is having 2138 </a:t>
            </a:r>
          </a:p>
          <a:p>
            <a:pPr algn="ctr"/>
            <a:r>
              <a:rPr lang="en-US" sz="3200" b="1" dirty="0"/>
              <a:t>Posts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9DE719E-7811-5350-98BB-9AC3FE534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11" y="2667282"/>
            <a:ext cx="7947564" cy="5213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81DCFAD-E4C1-2C87-1248-9BC6C09560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4" y="2605223"/>
            <a:ext cx="7297731" cy="5275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5B280D2-43BF-8385-300D-9BD11C5B85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/>
          <a:stretch/>
        </p:blipFill>
        <p:spPr>
          <a:xfrm>
            <a:off x="2438937" y="1955172"/>
            <a:ext cx="6490212" cy="509399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1EF56BF-AD78-328B-4388-619D82FA4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04" y="1844217"/>
            <a:ext cx="8951496" cy="53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328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Graphik Regular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Mayur Dalvi</cp:lastModifiedBy>
  <cp:revision>17</cp:revision>
  <dcterms:created xsi:type="dcterms:W3CDTF">2006-08-16T00:00:00Z</dcterms:created>
  <dcterms:modified xsi:type="dcterms:W3CDTF">2024-03-20T06:34:17Z</dcterms:modified>
  <dc:identifier>DAEhDyfaYKE</dc:identifier>
</cp:coreProperties>
</file>