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60" r:id="rId3"/>
    <p:sldId id="257" r:id="rId4"/>
    <p:sldId id="258" r:id="rId5"/>
    <p:sldId id="259" r:id="rId6"/>
    <p:sldId id="261" r:id="rId7"/>
    <p:sldId id="262" r:id="rId8"/>
    <p:sldId id="263" r:id="rId9"/>
    <p:sldId id="264" r:id="rId10"/>
    <p:sldId id="265" r:id="rId11"/>
    <p:sldId id="267" r:id="rId12"/>
    <p:sldId id="268" r:id="rId13"/>
    <p:sldId id="269" r:id="rId14"/>
    <p:sldId id="271" r:id="rId15"/>
    <p:sldId id="275" r:id="rId16"/>
    <p:sldId id="272"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3AEA8-A2F6-4370-A73E-EBBC29FEAE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A97A0F9-B881-4FB2-8F49-9DEF253CFB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F8A472-3293-405B-B89E-0E99C7BB5490}"/>
              </a:ext>
            </a:extLst>
          </p:cNvPr>
          <p:cNvSpPr>
            <a:spLocks noGrp="1"/>
          </p:cNvSpPr>
          <p:nvPr>
            <p:ph type="dt" sz="half" idx="10"/>
          </p:nvPr>
        </p:nvSpPr>
        <p:spPr/>
        <p:txBody>
          <a:bodyPr/>
          <a:lstStyle/>
          <a:p>
            <a:fld id="{4FC2D932-551E-4C4F-9DA5-41F38385E788}" type="datetimeFigureOut">
              <a:rPr lang="en-IN" smtClean="0"/>
              <a:t>21-10-2021</a:t>
            </a:fld>
            <a:endParaRPr lang="en-IN"/>
          </a:p>
        </p:txBody>
      </p:sp>
      <p:sp>
        <p:nvSpPr>
          <p:cNvPr id="5" name="Footer Placeholder 4">
            <a:extLst>
              <a:ext uri="{FF2B5EF4-FFF2-40B4-BE49-F238E27FC236}">
                <a16:creationId xmlns:a16="http://schemas.microsoft.com/office/drawing/2014/main" id="{8263663E-2506-4214-8380-E199C96C24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D1A2D4-41C2-405C-89DA-8CDF34E54E7E}"/>
              </a:ext>
            </a:extLst>
          </p:cNvPr>
          <p:cNvSpPr>
            <a:spLocks noGrp="1"/>
          </p:cNvSpPr>
          <p:nvPr>
            <p:ph type="sldNum" sz="quarter" idx="12"/>
          </p:nvPr>
        </p:nvSpPr>
        <p:spPr/>
        <p:txBody>
          <a:bodyPr/>
          <a:lstStyle/>
          <a:p>
            <a:fld id="{134AEE74-D061-403F-BDD6-98BB08BA39D8}" type="slidenum">
              <a:rPr lang="en-IN" smtClean="0"/>
              <a:t>‹#›</a:t>
            </a:fld>
            <a:endParaRPr lang="en-IN"/>
          </a:p>
        </p:txBody>
      </p:sp>
    </p:spTree>
    <p:extLst>
      <p:ext uri="{BB962C8B-B14F-4D97-AF65-F5344CB8AC3E}">
        <p14:creationId xmlns:p14="http://schemas.microsoft.com/office/powerpoint/2010/main" val="3440202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EEFFD-5EB5-47C6-929A-2695BA67F2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D2883B-A239-4909-9545-6139535610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602583-2C4A-48AB-BA75-AC32B887F0FC}"/>
              </a:ext>
            </a:extLst>
          </p:cNvPr>
          <p:cNvSpPr>
            <a:spLocks noGrp="1"/>
          </p:cNvSpPr>
          <p:nvPr>
            <p:ph type="dt" sz="half" idx="10"/>
          </p:nvPr>
        </p:nvSpPr>
        <p:spPr/>
        <p:txBody>
          <a:bodyPr/>
          <a:lstStyle/>
          <a:p>
            <a:fld id="{4FC2D932-551E-4C4F-9DA5-41F38385E788}" type="datetimeFigureOut">
              <a:rPr lang="en-IN" smtClean="0"/>
              <a:t>21-10-2021</a:t>
            </a:fld>
            <a:endParaRPr lang="en-IN"/>
          </a:p>
        </p:txBody>
      </p:sp>
      <p:sp>
        <p:nvSpPr>
          <p:cNvPr id="5" name="Footer Placeholder 4">
            <a:extLst>
              <a:ext uri="{FF2B5EF4-FFF2-40B4-BE49-F238E27FC236}">
                <a16:creationId xmlns:a16="http://schemas.microsoft.com/office/drawing/2014/main" id="{87E83EF7-CF4A-4E18-B8C2-4DAB7E6084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FC0998-A816-441F-8104-1C7EB924F750}"/>
              </a:ext>
            </a:extLst>
          </p:cNvPr>
          <p:cNvSpPr>
            <a:spLocks noGrp="1"/>
          </p:cNvSpPr>
          <p:nvPr>
            <p:ph type="sldNum" sz="quarter" idx="12"/>
          </p:nvPr>
        </p:nvSpPr>
        <p:spPr/>
        <p:txBody>
          <a:bodyPr/>
          <a:lstStyle/>
          <a:p>
            <a:fld id="{134AEE74-D061-403F-BDD6-98BB08BA39D8}" type="slidenum">
              <a:rPr lang="en-IN" smtClean="0"/>
              <a:t>‹#›</a:t>
            </a:fld>
            <a:endParaRPr lang="en-IN"/>
          </a:p>
        </p:txBody>
      </p:sp>
    </p:spTree>
    <p:extLst>
      <p:ext uri="{BB962C8B-B14F-4D97-AF65-F5344CB8AC3E}">
        <p14:creationId xmlns:p14="http://schemas.microsoft.com/office/powerpoint/2010/main" val="371657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1CC56D-CB8F-4C8C-B4CC-5CC7D116BA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F934ED-198B-45BA-AA16-F23DA08A91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53D55D-AFE5-4CEB-8E6F-4B3F32F70D8E}"/>
              </a:ext>
            </a:extLst>
          </p:cNvPr>
          <p:cNvSpPr>
            <a:spLocks noGrp="1"/>
          </p:cNvSpPr>
          <p:nvPr>
            <p:ph type="dt" sz="half" idx="10"/>
          </p:nvPr>
        </p:nvSpPr>
        <p:spPr/>
        <p:txBody>
          <a:bodyPr/>
          <a:lstStyle/>
          <a:p>
            <a:fld id="{4FC2D932-551E-4C4F-9DA5-41F38385E788}" type="datetimeFigureOut">
              <a:rPr lang="en-IN" smtClean="0"/>
              <a:t>21-10-2021</a:t>
            </a:fld>
            <a:endParaRPr lang="en-IN"/>
          </a:p>
        </p:txBody>
      </p:sp>
      <p:sp>
        <p:nvSpPr>
          <p:cNvPr id="5" name="Footer Placeholder 4">
            <a:extLst>
              <a:ext uri="{FF2B5EF4-FFF2-40B4-BE49-F238E27FC236}">
                <a16:creationId xmlns:a16="http://schemas.microsoft.com/office/drawing/2014/main" id="{9157FE85-3E54-420C-AFD9-560C340407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00A871-15B3-47D3-961D-1A58952FB438}"/>
              </a:ext>
            </a:extLst>
          </p:cNvPr>
          <p:cNvSpPr>
            <a:spLocks noGrp="1"/>
          </p:cNvSpPr>
          <p:nvPr>
            <p:ph type="sldNum" sz="quarter" idx="12"/>
          </p:nvPr>
        </p:nvSpPr>
        <p:spPr/>
        <p:txBody>
          <a:bodyPr/>
          <a:lstStyle/>
          <a:p>
            <a:fld id="{134AEE74-D061-403F-BDD6-98BB08BA39D8}" type="slidenum">
              <a:rPr lang="en-IN" smtClean="0"/>
              <a:t>‹#›</a:t>
            </a:fld>
            <a:endParaRPr lang="en-IN"/>
          </a:p>
        </p:txBody>
      </p:sp>
    </p:spTree>
    <p:extLst>
      <p:ext uri="{BB962C8B-B14F-4D97-AF65-F5344CB8AC3E}">
        <p14:creationId xmlns:p14="http://schemas.microsoft.com/office/powerpoint/2010/main" val="1151690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51078-8FA6-480B-B85D-F98DF34511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4DBEC3-ABCE-467B-803F-97C89D08BF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20DA77-A20B-4086-B1DA-3C31109A248F}"/>
              </a:ext>
            </a:extLst>
          </p:cNvPr>
          <p:cNvSpPr>
            <a:spLocks noGrp="1"/>
          </p:cNvSpPr>
          <p:nvPr>
            <p:ph type="dt" sz="half" idx="10"/>
          </p:nvPr>
        </p:nvSpPr>
        <p:spPr/>
        <p:txBody>
          <a:bodyPr/>
          <a:lstStyle/>
          <a:p>
            <a:fld id="{4FC2D932-551E-4C4F-9DA5-41F38385E788}" type="datetimeFigureOut">
              <a:rPr lang="en-IN" smtClean="0"/>
              <a:t>21-10-2021</a:t>
            </a:fld>
            <a:endParaRPr lang="en-IN"/>
          </a:p>
        </p:txBody>
      </p:sp>
      <p:sp>
        <p:nvSpPr>
          <p:cNvPr id="5" name="Footer Placeholder 4">
            <a:extLst>
              <a:ext uri="{FF2B5EF4-FFF2-40B4-BE49-F238E27FC236}">
                <a16:creationId xmlns:a16="http://schemas.microsoft.com/office/drawing/2014/main" id="{3F07B5D7-2E04-4086-8801-DCCE34BDFC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894F76-621E-4684-B78A-07061287E509}"/>
              </a:ext>
            </a:extLst>
          </p:cNvPr>
          <p:cNvSpPr>
            <a:spLocks noGrp="1"/>
          </p:cNvSpPr>
          <p:nvPr>
            <p:ph type="sldNum" sz="quarter" idx="12"/>
          </p:nvPr>
        </p:nvSpPr>
        <p:spPr/>
        <p:txBody>
          <a:bodyPr/>
          <a:lstStyle/>
          <a:p>
            <a:fld id="{134AEE74-D061-403F-BDD6-98BB08BA39D8}" type="slidenum">
              <a:rPr lang="en-IN" smtClean="0"/>
              <a:t>‹#›</a:t>
            </a:fld>
            <a:endParaRPr lang="en-IN"/>
          </a:p>
        </p:txBody>
      </p:sp>
    </p:spTree>
    <p:extLst>
      <p:ext uri="{BB962C8B-B14F-4D97-AF65-F5344CB8AC3E}">
        <p14:creationId xmlns:p14="http://schemas.microsoft.com/office/powerpoint/2010/main" val="2118985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53CF5-8B0B-4F1A-85FC-377CCEF89D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CA30CAB-4CC6-4095-AEED-99A18447A1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B74B17-88EA-48A1-A6F8-C596DDBB942D}"/>
              </a:ext>
            </a:extLst>
          </p:cNvPr>
          <p:cNvSpPr>
            <a:spLocks noGrp="1"/>
          </p:cNvSpPr>
          <p:nvPr>
            <p:ph type="dt" sz="half" idx="10"/>
          </p:nvPr>
        </p:nvSpPr>
        <p:spPr/>
        <p:txBody>
          <a:bodyPr/>
          <a:lstStyle/>
          <a:p>
            <a:fld id="{4FC2D932-551E-4C4F-9DA5-41F38385E788}" type="datetimeFigureOut">
              <a:rPr lang="en-IN" smtClean="0"/>
              <a:t>21-10-2021</a:t>
            </a:fld>
            <a:endParaRPr lang="en-IN"/>
          </a:p>
        </p:txBody>
      </p:sp>
      <p:sp>
        <p:nvSpPr>
          <p:cNvPr id="5" name="Footer Placeholder 4">
            <a:extLst>
              <a:ext uri="{FF2B5EF4-FFF2-40B4-BE49-F238E27FC236}">
                <a16:creationId xmlns:a16="http://schemas.microsoft.com/office/drawing/2014/main" id="{500E2050-88E6-4F94-9BBC-0365564F54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60CE6E-7BAB-4C6C-AAD7-66C24BA9ECC6}"/>
              </a:ext>
            </a:extLst>
          </p:cNvPr>
          <p:cNvSpPr>
            <a:spLocks noGrp="1"/>
          </p:cNvSpPr>
          <p:nvPr>
            <p:ph type="sldNum" sz="quarter" idx="12"/>
          </p:nvPr>
        </p:nvSpPr>
        <p:spPr/>
        <p:txBody>
          <a:bodyPr/>
          <a:lstStyle/>
          <a:p>
            <a:fld id="{134AEE74-D061-403F-BDD6-98BB08BA39D8}" type="slidenum">
              <a:rPr lang="en-IN" smtClean="0"/>
              <a:t>‹#›</a:t>
            </a:fld>
            <a:endParaRPr lang="en-IN"/>
          </a:p>
        </p:txBody>
      </p:sp>
    </p:spTree>
    <p:extLst>
      <p:ext uri="{BB962C8B-B14F-4D97-AF65-F5344CB8AC3E}">
        <p14:creationId xmlns:p14="http://schemas.microsoft.com/office/powerpoint/2010/main" val="3783365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70D20-1DEA-46FF-AD28-351419218C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96D9EF-4233-4B48-85B2-2D1EBBE56B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249A48-B047-4E1F-9614-0A9A9AC7C9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7E45518-3B44-4D7C-8BFC-A375E1D390F6}"/>
              </a:ext>
            </a:extLst>
          </p:cNvPr>
          <p:cNvSpPr>
            <a:spLocks noGrp="1"/>
          </p:cNvSpPr>
          <p:nvPr>
            <p:ph type="dt" sz="half" idx="10"/>
          </p:nvPr>
        </p:nvSpPr>
        <p:spPr/>
        <p:txBody>
          <a:bodyPr/>
          <a:lstStyle/>
          <a:p>
            <a:fld id="{4FC2D932-551E-4C4F-9DA5-41F38385E788}" type="datetimeFigureOut">
              <a:rPr lang="en-IN" smtClean="0"/>
              <a:t>21-10-2021</a:t>
            </a:fld>
            <a:endParaRPr lang="en-IN"/>
          </a:p>
        </p:txBody>
      </p:sp>
      <p:sp>
        <p:nvSpPr>
          <p:cNvPr id="6" name="Footer Placeholder 5">
            <a:extLst>
              <a:ext uri="{FF2B5EF4-FFF2-40B4-BE49-F238E27FC236}">
                <a16:creationId xmlns:a16="http://schemas.microsoft.com/office/drawing/2014/main" id="{B6544BB1-9DD8-4DE5-913F-9860A19607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957EF8-A29E-46CB-860E-A51D6E68F3DA}"/>
              </a:ext>
            </a:extLst>
          </p:cNvPr>
          <p:cNvSpPr>
            <a:spLocks noGrp="1"/>
          </p:cNvSpPr>
          <p:nvPr>
            <p:ph type="sldNum" sz="quarter" idx="12"/>
          </p:nvPr>
        </p:nvSpPr>
        <p:spPr/>
        <p:txBody>
          <a:bodyPr/>
          <a:lstStyle/>
          <a:p>
            <a:fld id="{134AEE74-D061-403F-BDD6-98BB08BA39D8}" type="slidenum">
              <a:rPr lang="en-IN" smtClean="0"/>
              <a:t>‹#›</a:t>
            </a:fld>
            <a:endParaRPr lang="en-IN"/>
          </a:p>
        </p:txBody>
      </p:sp>
    </p:spTree>
    <p:extLst>
      <p:ext uri="{BB962C8B-B14F-4D97-AF65-F5344CB8AC3E}">
        <p14:creationId xmlns:p14="http://schemas.microsoft.com/office/powerpoint/2010/main" val="1506804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842C7-A0DC-4CF3-9398-5A91EB8D9E5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80931E-68DB-4F12-9D48-4D153897D0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453B23-C7B0-4686-930A-3A89E6D70A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14C46E7-6C69-4D3D-A6BB-51E8BD9D16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39DBCD-FA15-4B13-89D8-687818F68B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62560B-3B5B-4349-8397-734E518B9338}"/>
              </a:ext>
            </a:extLst>
          </p:cNvPr>
          <p:cNvSpPr>
            <a:spLocks noGrp="1"/>
          </p:cNvSpPr>
          <p:nvPr>
            <p:ph type="dt" sz="half" idx="10"/>
          </p:nvPr>
        </p:nvSpPr>
        <p:spPr/>
        <p:txBody>
          <a:bodyPr/>
          <a:lstStyle/>
          <a:p>
            <a:fld id="{4FC2D932-551E-4C4F-9DA5-41F38385E788}" type="datetimeFigureOut">
              <a:rPr lang="en-IN" smtClean="0"/>
              <a:t>21-10-2021</a:t>
            </a:fld>
            <a:endParaRPr lang="en-IN"/>
          </a:p>
        </p:txBody>
      </p:sp>
      <p:sp>
        <p:nvSpPr>
          <p:cNvPr id="8" name="Footer Placeholder 7">
            <a:extLst>
              <a:ext uri="{FF2B5EF4-FFF2-40B4-BE49-F238E27FC236}">
                <a16:creationId xmlns:a16="http://schemas.microsoft.com/office/drawing/2014/main" id="{CE6BE3C8-C2FE-4A0A-A611-2DB1486D504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E39F16B-204D-43CE-9E3B-6CD71520A5FF}"/>
              </a:ext>
            </a:extLst>
          </p:cNvPr>
          <p:cNvSpPr>
            <a:spLocks noGrp="1"/>
          </p:cNvSpPr>
          <p:nvPr>
            <p:ph type="sldNum" sz="quarter" idx="12"/>
          </p:nvPr>
        </p:nvSpPr>
        <p:spPr/>
        <p:txBody>
          <a:bodyPr/>
          <a:lstStyle/>
          <a:p>
            <a:fld id="{134AEE74-D061-403F-BDD6-98BB08BA39D8}" type="slidenum">
              <a:rPr lang="en-IN" smtClean="0"/>
              <a:t>‹#›</a:t>
            </a:fld>
            <a:endParaRPr lang="en-IN"/>
          </a:p>
        </p:txBody>
      </p:sp>
    </p:spTree>
    <p:extLst>
      <p:ext uri="{BB962C8B-B14F-4D97-AF65-F5344CB8AC3E}">
        <p14:creationId xmlns:p14="http://schemas.microsoft.com/office/powerpoint/2010/main" val="34707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C9D44-44B3-4611-A85C-4A36663753D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E3198B0-64BC-4A47-9D93-8A9166C8F097}"/>
              </a:ext>
            </a:extLst>
          </p:cNvPr>
          <p:cNvSpPr>
            <a:spLocks noGrp="1"/>
          </p:cNvSpPr>
          <p:nvPr>
            <p:ph type="dt" sz="half" idx="10"/>
          </p:nvPr>
        </p:nvSpPr>
        <p:spPr/>
        <p:txBody>
          <a:bodyPr/>
          <a:lstStyle/>
          <a:p>
            <a:fld id="{4FC2D932-551E-4C4F-9DA5-41F38385E788}" type="datetimeFigureOut">
              <a:rPr lang="en-IN" smtClean="0"/>
              <a:t>21-10-2021</a:t>
            </a:fld>
            <a:endParaRPr lang="en-IN"/>
          </a:p>
        </p:txBody>
      </p:sp>
      <p:sp>
        <p:nvSpPr>
          <p:cNvPr id="4" name="Footer Placeholder 3">
            <a:extLst>
              <a:ext uri="{FF2B5EF4-FFF2-40B4-BE49-F238E27FC236}">
                <a16:creationId xmlns:a16="http://schemas.microsoft.com/office/drawing/2014/main" id="{6232C4F4-624D-4C62-8647-FE17E24CB80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3A36BA2-92EA-4A09-8654-1927B1DCA764}"/>
              </a:ext>
            </a:extLst>
          </p:cNvPr>
          <p:cNvSpPr>
            <a:spLocks noGrp="1"/>
          </p:cNvSpPr>
          <p:nvPr>
            <p:ph type="sldNum" sz="quarter" idx="12"/>
          </p:nvPr>
        </p:nvSpPr>
        <p:spPr/>
        <p:txBody>
          <a:bodyPr/>
          <a:lstStyle/>
          <a:p>
            <a:fld id="{134AEE74-D061-403F-BDD6-98BB08BA39D8}" type="slidenum">
              <a:rPr lang="en-IN" smtClean="0"/>
              <a:t>‹#›</a:t>
            </a:fld>
            <a:endParaRPr lang="en-IN"/>
          </a:p>
        </p:txBody>
      </p:sp>
    </p:spTree>
    <p:extLst>
      <p:ext uri="{BB962C8B-B14F-4D97-AF65-F5344CB8AC3E}">
        <p14:creationId xmlns:p14="http://schemas.microsoft.com/office/powerpoint/2010/main" val="2313842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D36CFE-B2FD-480C-A321-D0918298C906}"/>
              </a:ext>
            </a:extLst>
          </p:cNvPr>
          <p:cNvSpPr>
            <a:spLocks noGrp="1"/>
          </p:cNvSpPr>
          <p:nvPr>
            <p:ph type="dt" sz="half" idx="10"/>
          </p:nvPr>
        </p:nvSpPr>
        <p:spPr/>
        <p:txBody>
          <a:bodyPr/>
          <a:lstStyle/>
          <a:p>
            <a:fld id="{4FC2D932-551E-4C4F-9DA5-41F38385E788}" type="datetimeFigureOut">
              <a:rPr lang="en-IN" smtClean="0"/>
              <a:t>21-10-2021</a:t>
            </a:fld>
            <a:endParaRPr lang="en-IN"/>
          </a:p>
        </p:txBody>
      </p:sp>
      <p:sp>
        <p:nvSpPr>
          <p:cNvPr id="3" name="Footer Placeholder 2">
            <a:extLst>
              <a:ext uri="{FF2B5EF4-FFF2-40B4-BE49-F238E27FC236}">
                <a16:creationId xmlns:a16="http://schemas.microsoft.com/office/drawing/2014/main" id="{96C2A089-1B28-4761-94BE-C881E8D7B19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6D59EB9-D0AA-4BF3-BC6B-71E78E9FD75A}"/>
              </a:ext>
            </a:extLst>
          </p:cNvPr>
          <p:cNvSpPr>
            <a:spLocks noGrp="1"/>
          </p:cNvSpPr>
          <p:nvPr>
            <p:ph type="sldNum" sz="quarter" idx="12"/>
          </p:nvPr>
        </p:nvSpPr>
        <p:spPr/>
        <p:txBody>
          <a:bodyPr/>
          <a:lstStyle/>
          <a:p>
            <a:fld id="{134AEE74-D061-403F-BDD6-98BB08BA39D8}" type="slidenum">
              <a:rPr lang="en-IN" smtClean="0"/>
              <a:t>‹#›</a:t>
            </a:fld>
            <a:endParaRPr lang="en-IN"/>
          </a:p>
        </p:txBody>
      </p:sp>
    </p:spTree>
    <p:extLst>
      <p:ext uri="{BB962C8B-B14F-4D97-AF65-F5344CB8AC3E}">
        <p14:creationId xmlns:p14="http://schemas.microsoft.com/office/powerpoint/2010/main" val="1247031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7DE83-83E4-425F-98D0-BF98AA54AC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49817B0-4F78-43D8-82A5-512758730E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EEA8A8C-47F9-4493-8436-FC88455485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4229E4-495C-4F3C-A45C-801C05C45D20}"/>
              </a:ext>
            </a:extLst>
          </p:cNvPr>
          <p:cNvSpPr>
            <a:spLocks noGrp="1"/>
          </p:cNvSpPr>
          <p:nvPr>
            <p:ph type="dt" sz="half" idx="10"/>
          </p:nvPr>
        </p:nvSpPr>
        <p:spPr/>
        <p:txBody>
          <a:bodyPr/>
          <a:lstStyle/>
          <a:p>
            <a:fld id="{4FC2D932-551E-4C4F-9DA5-41F38385E788}" type="datetimeFigureOut">
              <a:rPr lang="en-IN" smtClean="0"/>
              <a:t>21-10-2021</a:t>
            </a:fld>
            <a:endParaRPr lang="en-IN"/>
          </a:p>
        </p:txBody>
      </p:sp>
      <p:sp>
        <p:nvSpPr>
          <p:cNvPr id="6" name="Footer Placeholder 5">
            <a:extLst>
              <a:ext uri="{FF2B5EF4-FFF2-40B4-BE49-F238E27FC236}">
                <a16:creationId xmlns:a16="http://schemas.microsoft.com/office/drawing/2014/main" id="{4A025B1C-4152-4795-A617-FE2F6B3565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77F412-C566-44BC-820F-B1E093CB1D70}"/>
              </a:ext>
            </a:extLst>
          </p:cNvPr>
          <p:cNvSpPr>
            <a:spLocks noGrp="1"/>
          </p:cNvSpPr>
          <p:nvPr>
            <p:ph type="sldNum" sz="quarter" idx="12"/>
          </p:nvPr>
        </p:nvSpPr>
        <p:spPr/>
        <p:txBody>
          <a:bodyPr/>
          <a:lstStyle/>
          <a:p>
            <a:fld id="{134AEE74-D061-403F-BDD6-98BB08BA39D8}" type="slidenum">
              <a:rPr lang="en-IN" smtClean="0"/>
              <a:t>‹#›</a:t>
            </a:fld>
            <a:endParaRPr lang="en-IN"/>
          </a:p>
        </p:txBody>
      </p:sp>
    </p:spTree>
    <p:extLst>
      <p:ext uri="{BB962C8B-B14F-4D97-AF65-F5344CB8AC3E}">
        <p14:creationId xmlns:p14="http://schemas.microsoft.com/office/powerpoint/2010/main" val="3466952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E6785-E669-449C-9772-38D76921AE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4A24D13-8DE9-46C6-9A5F-0B47BD3762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EF1180-29E0-4190-87C8-BE7B869E8C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7E4D3A-F980-491F-9BD2-B522B2E581F3}"/>
              </a:ext>
            </a:extLst>
          </p:cNvPr>
          <p:cNvSpPr>
            <a:spLocks noGrp="1"/>
          </p:cNvSpPr>
          <p:nvPr>
            <p:ph type="dt" sz="half" idx="10"/>
          </p:nvPr>
        </p:nvSpPr>
        <p:spPr/>
        <p:txBody>
          <a:bodyPr/>
          <a:lstStyle/>
          <a:p>
            <a:fld id="{4FC2D932-551E-4C4F-9DA5-41F38385E788}" type="datetimeFigureOut">
              <a:rPr lang="en-IN" smtClean="0"/>
              <a:t>21-10-2021</a:t>
            </a:fld>
            <a:endParaRPr lang="en-IN"/>
          </a:p>
        </p:txBody>
      </p:sp>
      <p:sp>
        <p:nvSpPr>
          <p:cNvPr id="6" name="Footer Placeholder 5">
            <a:extLst>
              <a:ext uri="{FF2B5EF4-FFF2-40B4-BE49-F238E27FC236}">
                <a16:creationId xmlns:a16="http://schemas.microsoft.com/office/drawing/2014/main" id="{FB2E160A-675C-4D1B-9257-B4B98F1EA8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C1812D-2A1A-478B-BDEB-FEB5BDD5884F}"/>
              </a:ext>
            </a:extLst>
          </p:cNvPr>
          <p:cNvSpPr>
            <a:spLocks noGrp="1"/>
          </p:cNvSpPr>
          <p:nvPr>
            <p:ph type="sldNum" sz="quarter" idx="12"/>
          </p:nvPr>
        </p:nvSpPr>
        <p:spPr/>
        <p:txBody>
          <a:bodyPr/>
          <a:lstStyle/>
          <a:p>
            <a:fld id="{134AEE74-D061-403F-BDD6-98BB08BA39D8}" type="slidenum">
              <a:rPr lang="en-IN" smtClean="0"/>
              <a:t>‹#›</a:t>
            </a:fld>
            <a:endParaRPr lang="en-IN"/>
          </a:p>
        </p:txBody>
      </p:sp>
    </p:spTree>
    <p:extLst>
      <p:ext uri="{BB962C8B-B14F-4D97-AF65-F5344CB8AC3E}">
        <p14:creationId xmlns:p14="http://schemas.microsoft.com/office/powerpoint/2010/main" val="948842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512842-5BF2-4751-AE77-ACECE70A4B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25D547-B681-4799-997A-433C1B4A13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2C7CFD-1839-4A1E-AC3D-A4CDD4F4E1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C2D932-551E-4C4F-9DA5-41F38385E788}" type="datetimeFigureOut">
              <a:rPr lang="en-IN" smtClean="0"/>
              <a:t>21-10-2021</a:t>
            </a:fld>
            <a:endParaRPr lang="en-IN"/>
          </a:p>
        </p:txBody>
      </p:sp>
      <p:sp>
        <p:nvSpPr>
          <p:cNvPr id="5" name="Footer Placeholder 4">
            <a:extLst>
              <a:ext uri="{FF2B5EF4-FFF2-40B4-BE49-F238E27FC236}">
                <a16:creationId xmlns:a16="http://schemas.microsoft.com/office/drawing/2014/main" id="{C5BB5E36-E5AB-4B06-A5BD-2F0EA95BBA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443C640-0DEA-4CDD-B6EE-7B27DCB0A2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4AEE74-D061-403F-BDD6-98BB08BA39D8}" type="slidenum">
              <a:rPr lang="en-IN" smtClean="0"/>
              <a:t>‹#›</a:t>
            </a:fld>
            <a:endParaRPr lang="en-IN"/>
          </a:p>
        </p:txBody>
      </p:sp>
    </p:spTree>
    <p:extLst>
      <p:ext uri="{BB962C8B-B14F-4D97-AF65-F5344CB8AC3E}">
        <p14:creationId xmlns:p14="http://schemas.microsoft.com/office/powerpoint/2010/main" val="2437650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12C52-5316-4159-B098-A47A55353804}"/>
              </a:ext>
            </a:extLst>
          </p:cNvPr>
          <p:cNvSpPr>
            <a:spLocks noGrp="1"/>
          </p:cNvSpPr>
          <p:nvPr>
            <p:ph type="title"/>
          </p:nvPr>
        </p:nvSpPr>
        <p:spPr>
          <a:xfrm>
            <a:off x="607381" y="443884"/>
            <a:ext cx="10515600" cy="4421079"/>
          </a:xfrm>
        </p:spPr>
        <p:txBody>
          <a:bodyPr>
            <a:normAutofit/>
          </a:bodyPr>
          <a:lstStyle/>
          <a:p>
            <a:br>
              <a:rPr lang="en-US" sz="4000" b="1" dirty="0"/>
            </a:br>
            <a:br>
              <a:rPr lang="en-US" sz="4000" b="1" dirty="0"/>
            </a:br>
            <a:r>
              <a:rPr lang="en-IN" sz="3200" i="0" dirty="0">
                <a:effectLst/>
                <a:latin typeface="Arial" panose="020B0604020202020204" pitchFamily="34" charset="0"/>
              </a:rPr>
              <a:t>Airline Passenger Satisfaction</a:t>
            </a:r>
            <a:br>
              <a:rPr lang="en-IN" sz="3200" i="0" dirty="0">
                <a:effectLst/>
                <a:latin typeface="Arial" panose="020B0604020202020204" pitchFamily="34" charset="0"/>
              </a:rPr>
            </a:br>
            <a:br>
              <a:rPr lang="en-IN" sz="3200" i="0" dirty="0">
                <a:effectLst/>
                <a:latin typeface="Arial" panose="020B0604020202020204" pitchFamily="34" charset="0"/>
              </a:rPr>
            </a:br>
            <a:br>
              <a:rPr lang="en-IN" sz="3200" i="0" dirty="0">
                <a:effectLst/>
                <a:latin typeface="Arial" panose="020B0604020202020204" pitchFamily="34" charset="0"/>
              </a:rPr>
            </a:br>
            <a:r>
              <a:rPr lang="en-US" sz="2400" i="0" dirty="0">
                <a:effectLst/>
                <a:latin typeface="Arial" panose="020B0604020202020204" pitchFamily="34" charset="0"/>
              </a:rPr>
              <a:t>To predict the satisfaction level of passengers and study the impact of various factors on passenger satisfaction. </a:t>
            </a:r>
            <a:br>
              <a:rPr lang="en-US" sz="3200" dirty="0"/>
            </a:br>
            <a:br>
              <a:rPr lang="en-IN" sz="3200" i="0" dirty="0">
                <a:effectLst/>
                <a:latin typeface="Arial" panose="020B0604020202020204" pitchFamily="34" charset="0"/>
              </a:rPr>
            </a:br>
            <a:endParaRPr lang="en-IN" sz="3200" dirty="0"/>
          </a:p>
        </p:txBody>
      </p:sp>
      <p:sp>
        <p:nvSpPr>
          <p:cNvPr id="3" name="Content Placeholder 2">
            <a:extLst>
              <a:ext uri="{FF2B5EF4-FFF2-40B4-BE49-F238E27FC236}">
                <a16:creationId xmlns:a16="http://schemas.microsoft.com/office/drawing/2014/main" id="{17DC730D-998C-4511-A0D3-51E9CBA942FB}"/>
              </a:ext>
            </a:extLst>
          </p:cNvPr>
          <p:cNvSpPr>
            <a:spLocks noGrp="1"/>
          </p:cNvSpPr>
          <p:nvPr>
            <p:ph idx="1"/>
          </p:nvPr>
        </p:nvSpPr>
        <p:spPr>
          <a:xfrm>
            <a:off x="270030" y="5341815"/>
            <a:ext cx="10515600" cy="1343072"/>
          </a:xfrm>
        </p:spPr>
        <p:txBody>
          <a:bodyPr/>
          <a:lstStyle/>
          <a:p>
            <a:pPr marL="0" indent="0">
              <a:buNone/>
            </a:pPr>
            <a:r>
              <a:rPr lang="en-US" dirty="0"/>
              <a:t>    Name: Mayur </a:t>
            </a:r>
            <a:r>
              <a:rPr lang="en-US" dirty="0" err="1"/>
              <a:t>Dilip</a:t>
            </a:r>
            <a:r>
              <a:rPr lang="en-US" dirty="0"/>
              <a:t> </a:t>
            </a:r>
            <a:r>
              <a:rPr lang="en-US" dirty="0" err="1"/>
              <a:t>Taware</a:t>
            </a:r>
            <a:endParaRPr lang="en-US" dirty="0"/>
          </a:p>
          <a:p>
            <a:pPr marL="0" indent="0">
              <a:buNone/>
            </a:pPr>
            <a:r>
              <a:rPr lang="en-US"/>
              <a:t>    </a:t>
            </a:r>
            <a:endParaRPr lang="en-IN" dirty="0"/>
          </a:p>
        </p:txBody>
      </p:sp>
    </p:spTree>
    <p:extLst>
      <p:ext uri="{BB962C8B-B14F-4D97-AF65-F5344CB8AC3E}">
        <p14:creationId xmlns:p14="http://schemas.microsoft.com/office/powerpoint/2010/main" val="2401472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F5A175-2DE7-4628-9661-67F6C1DD685F}"/>
              </a:ext>
            </a:extLst>
          </p:cNvPr>
          <p:cNvSpPr>
            <a:spLocks noGrp="1"/>
          </p:cNvSpPr>
          <p:nvPr>
            <p:ph idx="1"/>
          </p:nvPr>
        </p:nvSpPr>
        <p:spPr>
          <a:xfrm>
            <a:off x="607381" y="325398"/>
            <a:ext cx="10515600" cy="5860401"/>
          </a:xfrm>
        </p:spPr>
        <p:txBody>
          <a:bodyPr>
            <a:normAutofit/>
          </a:bodyPr>
          <a:lstStyle/>
          <a:p>
            <a:pPr marL="0" indent="0">
              <a:buNone/>
            </a:pPr>
            <a:r>
              <a:rPr lang="en-US" sz="1800" dirty="0">
                <a:solidFill>
                  <a:srgbClr val="FF0000"/>
                </a:solidFill>
              </a:rPr>
              <a:t>   6) EASE OF ONLINE BOOKING VS PASSENGER SATISFACTION:</a:t>
            </a:r>
          </a:p>
          <a:p>
            <a:pPr marL="0" indent="0">
              <a:buNone/>
            </a:pPr>
            <a:endParaRPr lang="en-US" sz="1800" dirty="0"/>
          </a:p>
          <a:p>
            <a:pPr marL="0" indent="0">
              <a:buNone/>
            </a:pPr>
            <a:r>
              <a:rPr lang="en-US" sz="1800" dirty="0"/>
              <a:t>    Here most of the people have rated online booking as 2-3, thus increasing the number of dissatisfied people.</a:t>
            </a:r>
            <a:endParaRPr lang="en-IN" sz="1800" dirty="0"/>
          </a:p>
        </p:txBody>
      </p:sp>
      <p:pic>
        <p:nvPicPr>
          <p:cNvPr id="6146" name="Picture 2">
            <a:extLst>
              <a:ext uri="{FF2B5EF4-FFF2-40B4-BE49-F238E27FC236}">
                <a16:creationId xmlns:a16="http://schemas.microsoft.com/office/drawing/2014/main" id="{C97D4794-FDC9-4022-81E1-6B720E2DAA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039" y="1802167"/>
            <a:ext cx="8504807" cy="4793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211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CE1C2F-B6A8-489F-9853-BB6EF4539855}"/>
              </a:ext>
            </a:extLst>
          </p:cNvPr>
          <p:cNvSpPr>
            <a:spLocks noGrp="1"/>
          </p:cNvSpPr>
          <p:nvPr>
            <p:ph idx="1"/>
          </p:nvPr>
        </p:nvSpPr>
        <p:spPr>
          <a:xfrm>
            <a:off x="88777" y="469854"/>
            <a:ext cx="11212687" cy="6190195"/>
          </a:xfrm>
        </p:spPr>
        <p:txBody>
          <a:bodyPr>
            <a:normAutofit/>
          </a:bodyPr>
          <a:lstStyle/>
          <a:p>
            <a:pPr marL="0" indent="0">
              <a:buNone/>
            </a:pPr>
            <a:r>
              <a:rPr lang="en-US" sz="1800" dirty="0"/>
              <a:t>             </a:t>
            </a:r>
            <a:r>
              <a:rPr lang="en-US" sz="1800" dirty="0">
                <a:solidFill>
                  <a:srgbClr val="FF0000"/>
                </a:solidFill>
              </a:rPr>
              <a:t>7) FOOD AND DRINK VS PASSENGER SATISFACTION:</a:t>
            </a:r>
          </a:p>
          <a:p>
            <a:pPr marL="0" indent="0">
              <a:buNone/>
            </a:pPr>
            <a:endParaRPr lang="en-US" sz="1800" dirty="0">
              <a:solidFill>
                <a:srgbClr val="FF0000"/>
              </a:solidFill>
            </a:endParaRPr>
          </a:p>
          <a:p>
            <a:pPr marL="0" indent="0">
              <a:buNone/>
            </a:pPr>
            <a:r>
              <a:rPr lang="en-US" sz="1800" dirty="0"/>
              <a:t>             Huge count of passengers rated food and drink as 2-3, thus leading to high count of dissatisfied passengers.</a:t>
            </a:r>
            <a:endParaRPr lang="en-IN" sz="1800" dirty="0"/>
          </a:p>
        </p:txBody>
      </p:sp>
      <p:pic>
        <p:nvPicPr>
          <p:cNvPr id="8194" name="Picture 2">
            <a:extLst>
              <a:ext uri="{FF2B5EF4-FFF2-40B4-BE49-F238E27FC236}">
                <a16:creationId xmlns:a16="http://schemas.microsoft.com/office/drawing/2014/main" id="{139B3D89-EB9B-4FE0-9402-CA01D02236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9305" y="2166151"/>
            <a:ext cx="8096435" cy="4691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2690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4917D5-7910-4C46-890E-4F6186297E96}"/>
              </a:ext>
            </a:extLst>
          </p:cNvPr>
          <p:cNvSpPr>
            <a:spLocks noGrp="1"/>
          </p:cNvSpPr>
          <p:nvPr>
            <p:ph idx="1"/>
          </p:nvPr>
        </p:nvSpPr>
        <p:spPr>
          <a:xfrm>
            <a:off x="275208" y="412813"/>
            <a:ext cx="11078592" cy="1797727"/>
          </a:xfrm>
        </p:spPr>
        <p:txBody>
          <a:bodyPr>
            <a:normAutofit/>
          </a:bodyPr>
          <a:lstStyle/>
          <a:p>
            <a:pPr marL="0" indent="0">
              <a:buNone/>
            </a:pPr>
            <a:r>
              <a:rPr lang="en-US" sz="1800" dirty="0">
                <a:solidFill>
                  <a:srgbClr val="FF0000"/>
                </a:solidFill>
              </a:rPr>
              <a:t>8) INFLIGHT WIFI SERVICE VS INFLIGHT ENTERTAINMENT VS PASSENGER SATISFACTION:</a:t>
            </a:r>
          </a:p>
          <a:p>
            <a:pPr marL="0" indent="0">
              <a:buNone/>
            </a:pPr>
            <a:r>
              <a:rPr lang="en-US" sz="1800" dirty="0"/>
              <a:t>    Surprising to find out that passengers in Eco Plus are satisfied even when there is no inflight </a:t>
            </a:r>
            <a:r>
              <a:rPr lang="en-US" sz="1800" dirty="0" err="1"/>
              <a:t>wifi</a:t>
            </a:r>
            <a:r>
              <a:rPr lang="en-US" sz="1800" dirty="0"/>
              <a:t> service but some inflight entertainment rating from 2-4. While in business class passengers are only satisfied when the inflight </a:t>
            </a:r>
            <a:r>
              <a:rPr lang="en-US" sz="1800" dirty="0" err="1"/>
              <a:t>wifi</a:t>
            </a:r>
            <a:r>
              <a:rPr lang="en-US" sz="1800" dirty="0"/>
              <a:t> service and inflight entertainment is good (</a:t>
            </a:r>
            <a:r>
              <a:rPr lang="en-US" sz="1800" dirty="0" err="1"/>
              <a:t>i.e</a:t>
            </a:r>
            <a:r>
              <a:rPr lang="en-US" sz="1800" dirty="0"/>
              <a:t> from 4-5)</a:t>
            </a:r>
            <a:endParaRPr lang="en-IN" sz="1800" dirty="0"/>
          </a:p>
        </p:txBody>
      </p:sp>
      <p:pic>
        <p:nvPicPr>
          <p:cNvPr id="9218" name="Picture 2">
            <a:extLst>
              <a:ext uri="{FF2B5EF4-FFF2-40B4-BE49-F238E27FC236}">
                <a16:creationId xmlns:a16="http://schemas.microsoft.com/office/drawing/2014/main" id="{F1486243-4924-4248-BAA2-DBC1C4BDE5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90438"/>
            <a:ext cx="12126897" cy="4154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045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C9D433-F1C3-470C-B121-B541CD5B6C7F}"/>
              </a:ext>
            </a:extLst>
          </p:cNvPr>
          <p:cNvSpPr>
            <a:spLocks noGrp="1"/>
          </p:cNvSpPr>
          <p:nvPr>
            <p:ph idx="1"/>
          </p:nvPr>
        </p:nvSpPr>
        <p:spPr>
          <a:xfrm>
            <a:off x="150920" y="346229"/>
            <a:ext cx="11202880" cy="1455938"/>
          </a:xfrm>
        </p:spPr>
        <p:txBody>
          <a:bodyPr>
            <a:normAutofit/>
          </a:bodyPr>
          <a:lstStyle/>
          <a:p>
            <a:pPr marL="0" indent="0">
              <a:buNone/>
            </a:pPr>
            <a:r>
              <a:rPr lang="en-US" sz="1800" dirty="0">
                <a:solidFill>
                  <a:srgbClr val="FF0000"/>
                </a:solidFill>
              </a:rPr>
              <a:t>9) GATE LOCATION VS BAGGAGE HANDLING VS PASSENGER SATISFACTION:</a:t>
            </a:r>
          </a:p>
          <a:p>
            <a:pPr marL="0" indent="0">
              <a:buNone/>
            </a:pPr>
            <a:r>
              <a:rPr lang="en-US" sz="1800" dirty="0"/>
              <a:t>       From the above plot we can see that in business class, passengers are only satisfied when the baggage are handled properly. In Eco Plus and Eco class mostly baggage are handled in mediocre way (</a:t>
            </a:r>
            <a:r>
              <a:rPr lang="en-US" sz="1800" dirty="0" err="1"/>
              <a:t>i.e</a:t>
            </a:r>
            <a:r>
              <a:rPr lang="en-US" sz="1800" dirty="0"/>
              <a:t> from 2-4) but still passengers are satisfied.</a:t>
            </a:r>
            <a:endParaRPr lang="en-IN" sz="1800" dirty="0"/>
          </a:p>
        </p:txBody>
      </p:sp>
      <p:pic>
        <p:nvPicPr>
          <p:cNvPr id="10242" name="Picture 2">
            <a:extLst>
              <a:ext uri="{FF2B5EF4-FFF2-40B4-BE49-F238E27FC236}">
                <a16:creationId xmlns:a16="http://schemas.microsoft.com/office/drawing/2014/main" id="{1907F88D-6C65-47C5-933C-9D45AE5573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04008"/>
            <a:ext cx="11860567" cy="4110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850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3EE1D6-C080-4F65-803C-CE8782A2BB79}"/>
              </a:ext>
            </a:extLst>
          </p:cNvPr>
          <p:cNvSpPr>
            <a:spLocks noGrp="1"/>
          </p:cNvSpPr>
          <p:nvPr>
            <p:ph idx="1"/>
          </p:nvPr>
        </p:nvSpPr>
        <p:spPr>
          <a:xfrm>
            <a:off x="838200" y="257453"/>
            <a:ext cx="10515600" cy="1713390"/>
          </a:xfrm>
        </p:spPr>
        <p:txBody>
          <a:bodyPr>
            <a:normAutofit/>
          </a:bodyPr>
          <a:lstStyle/>
          <a:p>
            <a:pPr marL="0" indent="0">
              <a:buNone/>
            </a:pPr>
            <a:r>
              <a:rPr lang="en-US" sz="1800" dirty="0">
                <a:solidFill>
                  <a:schemeClr val="accent5">
                    <a:lumMod val="75000"/>
                  </a:schemeClr>
                </a:solidFill>
              </a:rPr>
              <a:t>FEATURE IMPORTANCE: </a:t>
            </a:r>
          </a:p>
          <a:p>
            <a:pPr marL="0" indent="0">
              <a:buNone/>
            </a:pPr>
            <a:r>
              <a:rPr lang="en-US" sz="1900" dirty="0"/>
              <a:t>Here we can see that top important factors are:</a:t>
            </a:r>
          </a:p>
          <a:p>
            <a:pPr marL="342900" indent="-342900">
              <a:buAutoNum type="arabicParenR"/>
            </a:pPr>
            <a:r>
              <a:rPr lang="en-US" sz="1900" dirty="0"/>
              <a:t>Online banking, 2) Inflight Wi-Fi Service, 3) Class, 4) Type of Travel, 5) Inflight Entertainment</a:t>
            </a:r>
          </a:p>
          <a:p>
            <a:pPr marL="0" indent="0">
              <a:buNone/>
            </a:pPr>
            <a:r>
              <a:rPr lang="en-US" sz="1900" dirty="0"/>
              <a:t>Company should focus on these factors to improve passenger satisfaction.</a:t>
            </a:r>
          </a:p>
        </p:txBody>
      </p:sp>
      <p:pic>
        <p:nvPicPr>
          <p:cNvPr id="11266" name="Picture 2">
            <a:extLst>
              <a:ext uri="{FF2B5EF4-FFF2-40B4-BE49-F238E27FC236}">
                <a16:creationId xmlns:a16="http://schemas.microsoft.com/office/drawing/2014/main" id="{1062171A-808E-4F8E-9821-53D718BC4B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21" y="1704513"/>
            <a:ext cx="11984854" cy="5060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51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18BA5B-1FD3-4ED9-9494-887C8D43D202}"/>
              </a:ext>
            </a:extLst>
          </p:cNvPr>
          <p:cNvSpPr>
            <a:spLocks noGrp="1"/>
          </p:cNvSpPr>
          <p:nvPr>
            <p:ph idx="1"/>
          </p:nvPr>
        </p:nvSpPr>
        <p:spPr>
          <a:xfrm>
            <a:off x="838200" y="168676"/>
            <a:ext cx="10515600" cy="6008287"/>
          </a:xfrm>
        </p:spPr>
        <p:txBody>
          <a:bodyPr/>
          <a:lstStyle/>
          <a:p>
            <a:r>
              <a:rPr lang="en-US" dirty="0">
                <a:solidFill>
                  <a:schemeClr val="accent5">
                    <a:lumMod val="75000"/>
                  </a:schemeClr>
                </a:solidFill>
              </a:rPr>
              <a:t>ALGORITHMS USED:</a:t>
            </a:r>
          </a:p>
          <a:p>
            <a:pPr marL="0" indent="0">
              <a:buNone/>
            </a:pPr>
            <a:endParaRPr lang="en-US" dirty="0">
              <a:solidFill>
                <a:schemeClr val="accent5">
                  <a:lumMod val="75000"/>
                </a:schemeClr>
              </a:solidFill>
            </a:endParaRPr>
          </a:p>
          <a:p>
            <a:pPr marL="457200" indent="-457200">
              <a:lnSpc>
                <a:spcPct val="200000"/>
              </a:lnSpc>
              <a:buAutoNum type="arabicParenR"/>
            </a:pPr>
            <a:r>
              <a:rPr lang="en-US" sz="2000" dirty="0">
                <a:solidFill>
                  <a:schemeClr val="accent5">
                    <a:lumMod val="75000"/>
                  </a:schemeClr>
                </a:solidFill>
              </a:rPr>
              <a:t>LOGISTIC REGRESSION</a:t>
            </a:r>
          </a:p>
          <a:p>
            <a:pPr marL="457200" indent="-457200">
              <a:lnSpc>
                <a:spcPct val="200000"/>
              </a:lnSpc>
              <a:buAutoNum type="arabicParenR"/>
            </a:pPr>
            <a:r>
              <a:rPr lang="en-US" sz="2000" dirty="0">
                <a:solidFill>
                  <a:schemeClr val="accent5">
                    <a:lumMod val="75000"/>
                  </a:schemeClr>
                </a:solidFill>
              </a:rPr>
              <a:t>DECISION TREE</a:t>
            </a:r>
          </a:p>
          <a:p>
            <a:pPr marL="457200" indent="-457200">
              <a:lnSpc>
                <a:spcPct val="200000"/>
              </a:lnSpc>
              <a:buAutoNum type="arabicParenR"/>
            </a:pPr>
            <a:r>
              <a:rPr lang="en-US" sz="2000" dirty="0">
                <a:solidFill>
                  <a:schemeClr val="accent5">
                    <a:lumMod val="75000"/>
                  </a:schemeClr>
                </a:solidFill>
              </a:rPr>
              <a:t>RANDOM FOREST</a:t>
            </a:r>
          </a:p>
          <a:p>
            <a:pPr marL="457200" indent="-457200">
              <a:lnSpc>
                <a:spcPct val="200000"/>
              </a:lnSpc>
              <a:buAutoNum type="arabicParenR"/>
            </a:pPr>
            <a:r>
              <a:rPr lang="en-US" sz="2000" dirty="0">
                <a:solidFill>
                  <a:schemeClr val="accent5">
                    <a:lumMod val="75000"/>
                  </a:schemeClr>
                </a:solidFill>
              </a:rPr>
              <a:t>NAÏVE BAYES</a:t>
            </a:r>
          </a:p>
          <a:p>
            <a:pPr marL="457200" indent="-457200">
              <a:lnSpc>
                <a:spcPct val="200000"/>
              </a:lnSpc>
              <a:buAutoNum type="arabicParenR"/>
            </a:pPr>
            <a:r>
              <a:rPr lang="en-US" sz="2000" dirty="0">
                <a:solidFill>
                  <a:schemeClr val="accent5">
                    <a:lumMod val="75000"/>
                  </a:schemeClr>
                </a:solidFill>
              </a:rPr>
              <a:t>SVM</a:t>
            </a:r>
          </a:p>
          <a:p>
            <a:pPr marL="457200" indent="-457200">
              <a:lnSpc>
                <a:spcPct val="200000"/>
              </a:lnSpc>
              <a:buAutoNum type="arabicParenR"/>
            </a:pPr>
            <a:r>
              <a:rPr lang="en-US" sz="2000" dirty="0">
                <a:solidFill>
                  <a:schemeClr val="accent5">
                    <a:lumMod val="75000"/>
                  </a:schemeClr>
                </a:solidFill>
              </a:rPr>
              <a:t>ADABOOST</a:t>
            </a:r>
            <a:endParaRPr lang="en-IN" sz="2000" dirty="0">
              <a:solidFill>
                <a:schemeClr val="accent5">
                  <a:lumMod val="75000"/>
                </a:schemeClr>
              </a:solidFill>
            </a:endParaRPr>
          </a:p>
        </p:txBody>
      </p:sp>
    </p:spTree>
    <p:extLst>
      <p:ext uri="{BB962C8B-B14F-4D97-AF65-F5344CB8AC3E}">
        <p14:creationId xmlns:p14="http://schemas.microsoft.com/office/powerpoint/2010/main" val="1549444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C368A0-3D8E-4AD0-AC64-3A244497C088}"/>
              </a:ext>
            </a:extLst>
          </p:cNvPr>
          <p:cNvSpPr>
            <a:spLocks noGrp="1"/>
          </p:cNvSpPr>
          <p:nvPr>
            <p:ph idx="1"/>
          </p:nvPr>
        </p:nvSpPr>
        <p:spPr>
          <a:xfrm>
            <a:off x="838200" y="381740"/>
            <a:ext cx="10515600" cy="5795223"/>
          </a:xfrm>
        </p:spPr>
        <p:txBody>
          <a:bodyPr>
            <a:normAutofit/>
          </a:bodyPr>
          <a:lstStyle/>
          <a:p>
            <a:pPr marL="0" indent="0">
              <a:buNone/>
            </a:pPr>
            <a:r>
              <a:rPr lang="en-US" sz="2400" dirty="0">
                <a:solidFill>
                  <a:schemeClr val="accent5">
                    <a:lumMod val="75000"/>
                  </a:schemeClr>
                </a:solidFill>
              </a:rPr>
              <a:t>MODEL COMPARISON: </a:t>
            </a:r>
          </a:p>
          <a:p>
            <a:pPr marL="0" indent="0">
              <a:buNone/>
            </a:pPr>
            <a:endParaRPr lang="en-IN" sz="2400" dirty="0"/>
          </a:p>
        </p:txBody>
      </p:sp>
      <p:graphicFrame>
        <p:nvGraphicFramePr>
          <p:cNvPr id="2" name="Table 1">
            <a:extLst>
              <a:ext uri="{FF2B5EF4-FFF2-40B4-BE49-F238E27FC236}">
                <a16:creationId xmlns:a16="http://schemas.microsoft.com/office/drawing/2014/main" id="{EE44AFFD-9048-426F-A842-BBCCE2B149EB}"/>
              </a:ext>
            </a:extLst>
          </p:cNvPr>
          <p:cNvGraphicFramePr>
            <a:graphicFrameLocks noGrp="1"/>
          </p:cNvGraphicFramePr>
          <p:nvPr>
            <p:extLst>
              <p:ext uri="{D42A27DB-BD31-4B8C-83A1-F6EECF244321}">
                <p14:modId xmlns:p14="http://schemas.microsoft.com/office/powerpoint/2010/main" val="2752931410"/>
              </p:ext>
            </p:extLst>
          </p:nvPr>
        </p:nvGraphicFramePr>
        <p:xfrm>
          <a:off x="838200" y="1740023"/>
          <a:ext cx="10515600" cy="4436939"/>
        </p:xfrm>
        <a:graphic>
          <a:graphicData uri="http://schemas.openxmlformats.org/drawingml/2006/table">
            <a:tbl>
              <a:tblPr/>
              <a:tblGrid>
                <a:gridCol w="653249">
                  <a:extLst>
                    <a:ext uri="{9D8B030D-6E8A-4147-A177-3AD203B41FA5}">
                      <a16:colId xmlns:a16="http://schemas.microsoft.com/office/drawing/2014/main" val="3659274941"/>
                    </a:ext>
                  </a:extLst>
                </a:gridCol>
                <a:gridCol w="1975651">
                  <a:extLst>
                    <a:ext uri="{9D8B030D-6E8A-4147-A177-3AD203B41FA5}">
                      <a16:colId xmlns:a16="http://schemas.microsoft.com/office/drawing/2014/main" val="2593630187"/>
                    </a:ext>
                  </a:extLst>
                </a:gridCol>
                <a:gridCol w="1314450">
                  <a:extLst>
                    <a:ext uri="{9D8B030D-6E8A-4147-A177-3AD203B41FA5}">
                      <a16:colId xmlns:a16="http://schemas.microsoft.com/office/drawing/2014/main" val="2988566850"/>
                    </a:ext>
                  </a:extLst>
                </a:gridCol>
                <a:gridCol w="1314450">
                  <a:extLst>
                    <a:ext uri="{9D8B030D-6E8A-4147-A177-3AD203B41FA5}">
                      <a16:colId xmlns:a16="http://schemas.microsoft.com/office/drawing/2014/main" val="4015984522"/>
                    </a:ext>
                  </a:extLst>
                </a:gridCol>
                <a:gridCol w="1314450">
                  <a:extLst>
                    <a:ext uri="{9D8B030D-6E8A-4147-A177-3AD203B41FA5}">
                      <a16:colId xmlns:a16="http://schemas.microsoft.com/office/drawing/2014/main" val="3964409600"/>
                    </a:ext>
                  </a:extLst>
                </a:gridCol>
                <a:gridCol w="1314450">
                  <a:extLst>
                    <a:ext uri="{9D8B030D-6E8A-4147-A177-3AD203B41FA5}">
                      <a16:colId xmlns:a16="http://schemas.microsoft.com/office/drawing/2014/main" val="3494414234"/>
                    </a:ext>
                  </a:extLst>
                </a:gridCol>
                <a:gridCol w="1253601">
                  <a:extLst>
                    <a:ext uri="{9D8B030D-6E8A-4147-A177-3AD203B41FA5}">
                      <a16:colId xmlns:a16="http://schemas.microsoft.com/office/drawing/2014/main" val="3043546799"/>
                    </a:ext>
                  </a:extLst>
                </a:gridCol>
                <a:gridCol w="1375299">
                  <a:extLst>
                    <a:ext uri="{9D8B030D-6E8A-4147-A177-3AD203B41FA5}">
                      <a16:colId xmlns:a16="http://schemas.microsoft.com/office/drawing/2014/main" val="4088417737"/>
                    </a:ext>
                  </a:extLst>
                </a:gridCol>
              </a:tblGrid>
              <a:tr h="997028">
                <a:tc>
                  <a:txBody>
                    <a:bodyPr/>
                    <a:lstStyle/>
                    <a:p>
                      <a:pPr algn="r" fontAlgn="ctr"/>
                      <a:endParaRPr lang="en-IN" b="1" dirty="0">
                        <a:effectLst/>
                      </a:endParaRPr>
                    </a:p>
                  </a:txBody>
                  <a:tcPr anchor="ctr">
                    <a:lnL>
                      <a:noFill/>
                    </a:lnL>
                    <a:lnR>
                      <a:noFill/>
                    </a:lnR>
                    <a:lnT>
                      <a:noFill/>
                    </a:lnT>
                    <a:lnB>
                      <a:noFill/>
                    </a:lnB>
                  </a:tcPr>
                </a:tc>
                <a:tc>
                  <a:txBody>
                    <a:bodyPr/>
                    <a:lstStyle/>
                    <a:p>
                      <a:pPr algn="r" fontAlgn="ctr"/>
                      <a:r>
                        <a:rPr lang="en-IN" b="1" dirty="0">
                          <a:effectLst/>
                        </a:rPr>
                        <a:t>Algorithm</a:t>
                      </a:r>
                    </a:p>
                  </a:txBody>
                  <a:tcPr anchor="ctr">
                    <a:lnL>
                      <a:noFill/>
                    </a:lnL>
                    <a:lnR>
                      <a:noFill/>
                    </a:lnR>
                    <a:lnT>
                      <a:noFill/>
                    </a:lnT>
                    <a:lnB>
                      <a:noFill/>
                    </a:lnB>
                  </a:tcPr>
                </a:tc>
                <a:tc>
                  <a:txBody>
                    <a:bodyPr/>
                    <a:lstStyle/>
                    <a:p>
                      <a:pPr algn="r" fontAlgn="ctr"/>
                      <a:r>
                        <a:rPr lang="en-IN" b="1" dirty="0">
                          <a:effectLst/>
                        </a:rPr>
                        <a:t>Accuracy</a:t>
                      </a:r>
                    </a:p>
                  </a:txBody>
                  <a:tcPr anchor="ctr">
                    <a:lnL>
                      <a:noFill/>
                    </a:lnL>
                    <a:lnR>
                      <a:noFill/>
                    </a:lnR>
                    <a:lnT>
                      <a:noFill/>
                    </a:lnT>
                    <a:lnB>
                      <a:noFill/>
                    </a:lnB>
                  </a:tcPr>
                </a:tc>
                <a:tc>
                  <a:txBody>
                    <a:bodyPr/>
                    <a:lstStyle/>
                    <a:p>
                      <a:pPr algn="r" fontAlgn="ctr"/>
                      <a:r>
                        <a:rPr lang="en-IN" b="1" dirty="0" err="1">
                          <a:effectLst/>
                        </a:rPr>
                        <a:t>Tpr</a:t>
                      </a:r>
                      <a:endParaRPr lang="en-IN" b="1" dirty="0">
                        <a:effectLst/>
                      </a:endParaRPr>
                    </a:p>
                  </a:txBody>
                  <a:tcPr anchor="ctr">
                    <a:lnL>
                      <a:noFill/>
                    </a:lnL>
                    <a:lnR>
                      <a:noFill/>
                    </a:lnR>
                    <a:lnT>
                      <a:noFill/>
                    </a:lnT>
                    <a:lnB>
                      <a:noFill/>
                    </a:lnB>
                  </a:tcPr>
                </a:tc>
                <a:tc>
                  <a:txBody>
                    <a:bodyPr/>
                    <a:lstStyle/>
                    <a:p>
                      <a:pPr algn="r" fontAlgn="ctr"/>
                      <a:r>
                        <a:rPr lang="en-IN" b="1" dirty="0" err="1">
                          <a:effectLst/>
                        </a:rPr>
                        <a:t>Fpr</a:t>
                      </a:r>
                      <a:endParaRPr lang="en-IN" b="1" dirty="0">
                        <a:effectLst/>
                      </a:endParaRPr>
                    </a:p>
                  </a:txBody>
                  <a:tcPr anchor="ctr">
                    <a:lnL>
                      <a:noFill/>
                    </a:lnL>
                    <a:lnR>
                      <a:noFill/>
                    </a:lnR>
                    <a:lnT>
                      <a:noFill/>
                    </a:lnT>
                    <a:lnB>
                      <a:noFill/>
                    </a:lnB>
                  </a:tcPr>
                </a:tc>
                <a:tc>
                  <a:txBody>
                    <a:bodyPr/>
                    <a:lstStyle/>
                    <a:p>
                      <a:pPr algn="r" fontAlgn="ctr"/>
                      <a:r>
                        <a:rPr lang="en-IN" b="1" dirty="0">
                          <a:effectLst/>
                        </a:rPr>
                        <a:t>Precision</a:t>
                      </a:r>
                    </a:p>
                  </a:txBody>
                  <a:tcPr anchor="ctr">
                    <a:lnL>
                      <a:noFill/>
                    </a:lnL>
                    <a:lnR>
                      <a:noFill/>
                    </a:lnR>
                    <a:lnT>
                      <a:noFill/>
                    </a:lnT>
                    <a:lnB>
                      <a:noFill/>
                    </a:lnB>
                  </a:tcPr>
                </a:tc>
                <a:tc>
                  <a:txBody>
                    <a:bodyPr/>
                    <a:lstStyle/>
                    <a:p>
                      <a:pPr algn="r" fontAlgn="ctr"/>
                      <a:r>
                        <a:rPr lang="en-IN" b="1" dirty="0">
                          <a:effectLst/>
                        </a:rPr>
                        <a:t>F1 Score</a:t>
                      </a:r>
                    </a:p>
                  </a:txBody>
                  <a:tcPr anchor="ctr">
                    <a:lnL>
                      <a:noFill/>
                    </a:lnL>
                    <a:lnR>
                      <a:noFill/>
                    </a:lnR>
                    <a:lnT>
                      <a:noFill/>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effectLst/>
                        </a:rPr>
                        <a:t>AUROC</a:t>
                      </a:r>
                    </a:p>
                    <a:p>
                      <a:endParaRPr lang="en-IN" dirty="0"/>
                    </a:p>
                  </a:txBody>
                  <a:tcPr>
                    <a:lnL>
                      <a:noFill/>
                    </a:lnL>
                  </a:tcPr>
                </a:tc>
                <a:extLst>
                  <a:ext uri="{0D108BD9-81ED-4DB2-BD59-A6C34878D82A}">
                    <a16:rowId xmlns:a16="http://schemas.microsoft.com/office/drawing/2014/main" val="2388650106"/>
                  </a:ext>
                </a:extLst>
              </a:tr>
              <a:tr h="677756">
                <a:tc>
                  <a:txBody>
                    <a:bodyPr/>
                    <a:lstStyle/>
                    <a:p>
                      <a:pPr algn="r" fontAlgn="ctr"/>
                      <a:r>
                        <a:rPr lang="en-IN" b="1">
                          <a:effectLst/>
                        </a:rPr>
                        <a:t>0</a:t>
                      </a:r>
                    </a:p>
                  </a:txBody>
                  <a:tcPr anchor="ctr">
                    <a:lnL>
                      <a:noFill/>
                    </a:lnL>
                    <a:lnR>
                      <a:noFill/>
                    </a:lnR>
                    <a:lnT>
                      <a:noFill/>
                    </a:lnT>
                    <a:lnB>
                      <a:noFill/>
                    </a:lnB>
                  </a:tcPr>
                </a:tc>
                <a:tc>
                  <a:txBody>
                    <a:bodyPr/>
                    <a:lstStyle/>
                    <a:p>
                      <a:pPr algn="r" fontAlgn="ctr"/>
                      <a:r>
                        <a:rPr lang="en-IN" dirty="0">
                          <a:effectLst/>
                        </a:rPr>
                        <a:t>Logistic Regression</a:t>
                      </a:r>
                    </a:p>
                  </a:txBody>
                  <a:tcPr anchor="ctr">
                    <a:lnL>
                      <a:noFill/>
                    </a:lnL>
                    <a:lnR>
                      <a:noFill/>
                    </a:lnR>
                    <a:lnT>
                      <a:noFill/>
                    </a:lnT>
                    <a:lnB>
                      <a:noFill/>
                    </a:lnB>
                  </a:tcPr>
                </a:tc>
                <a:tc>
                  <a:txBody>
                    <a:bodyPr/>
                    <a:lstStyle/>
                    <a:p>
                      <a:pPr algn="r" fontAlgn="ctr"/>
                      <a:r>
                        <a:rPr lang="en-IN">
                          <a:effectLst/>
                        </a:rPr>
                        <a:t>83.855445</a:t>
                      </a:r>
                    </a:p>
                  </a:txBody>
                  <a:tcPr anchor="ctr">
                    <a:lnL>
                      <a:noFill/>
                    </a:lnL>
                    <a:lnR>
                      <a:noFill/>
                    </a:lnR>
                    <a:lnT>
                      <a:noFill/>
                    </a:lnT>
                    <a:lnB>
                      <a:noFill/>
                    </a:lnB>
                  </a:tcPr>
                </a:tc>
                <a:tc>
                  <a:txBody>
                    <a:bodyPr/>
                    <a:lstStyle/>
                    <a:p>
                      <a:pPr algn="r" fontAlgn="ctr"/>
                      <a:r>
                        <a:rPr lang="en-IN">
                          <a:effectLst/>
                        </a:rPr>
                        <a:t>0.815836</a:t>
                      </a:r>
                    </a:p>
                  </a:txBody>
                  <a:tcPr anchor="ctr">
                    <a:lnL>
                      <a:noFill/>
                    </a:lnL>
                    <a:lnR>
                      <a:noFill/>
                    </a:lnR>
                    <a:lnT>
                      <a:noFill/>
                    </a:lnT>
                    <a:lnB>
                      <a:noFill/>
                    </a:lnB>
                  </a:tcPr>
                </a:tc>
                <a:tc>
                  <a:txBody>
                    <a:bodyPr/>
                    <a:lstStyle/>
                    <a:p>
                      <a:pPr algn="r" fontAlgn="ctr"/>
                      <a:r>
                        <a:rPr lang="en-IN">
                          <a:effectLst/>
                        </a:rPr>
                        <a:t>0.143857</a:t>
                      </a:r>
                    </a:p>
                  </a:txBody>
                  <a:tcPr anchor="ctr">
                    <a:lnL>
                      <a:noFill/>
                    </a:lnL>
                    <a:lnR>
                      <a:noFill/>
                    </a:lnR>
                    <a:lnT>
                      <a:noFill/>
                    </a:lnT>
                    <a:lnB>
                      <a:noFill/>
                    </a:lnB>
                  </a:tcPr>
                </a:tc>
                <a:tc>
                  <a:txBody>
                    <a:bodyPr/>
                    <a:lstStyle/>
                    <a:p>
                      <a:pPr algn="r" fontAlgn="ctr"/>
                      <a:r>
                        <a:rPr lang="en-IN">
                          <a:effectLst/>
                        </a:rPr>
                        <a:t>0.814489</a:t>
                      </a:r>
                    </a:p>
                  </a:txBody>
                  <a:tcPr anchor="ctr">
                    <a:lnL>
                      <a:noFill/>
                    </a:lnL>
                    <a:lnR>
                      <a:noFill/>
                    </a:lnR>
                    <a:lnT>
                      <a:noFill/>
                    </a:lnT>
                    <a:lnB>
                      <a:noFill/>
                    </a:lnB>
                  </a:tcPr>
                </a:tc>
                <a:tc>
                  <a:txBody>
                    <a:bodyPr/>
                    <a:lstStyle/>
                    <a:p>
                      <a:pPr algn="r" fontAlgn="ctr"/>
                      <a:r>
                        <a:rPr lang="en-IN">
                          <a:effectLst/>
                        </a:rPr>
                        <a:t>0.815162</a:t>
                      </a:r>
                    </a:p>
                  </a:txBody>
                  <a:tcPr anchor="ctr">
                    <a:lnL>
                      <a:noFill/>
                    </a:lnL>
                    <a:lnR>
                      <a:noFill/>
                    </a:lnR>
                    <a:lnT>
                      <a:noFill/>
                    </a:lnT>
                    <a:lnB>
                      <a:noFill/>
                    </a:lnB>
                  </a:tcPr>
                </a:tc>
                <a:tc>
                  <a:txBody>
                    <a:bodyPr/>
                    <a:lstStyle/>
                    <a:p>
                      <a:pPr algn="r" fontAlgn="ctr"/>
                      <a:r>
                        <a:rPr lang="en-IN">
                          <a:effectLst/>
                        </a:rPr>
                        <a:t>0.835865</a:t>
                      </a:r>
                    </a:p>
                  </a:txBody>
                  <a:tcPr anchor="ctr">
                    <a:lnL>
                      <a:noFill/>
                    </a:lnL>
                    <a:lnR>
                      <a:noFill/>
                    </a:lnR>
                    <a:lnB>
                      <a:noFill/>
                    </a:lnB>
                  </a:tcPr>
                </a:tc>
                <a:extLst>
                  <a:ext uri="{0D108BD9-81ED-4DB2-BD59-A6C34878D82A}">
                    <a16:rowId xmlns:a16="http://schemas.microsoft.com/office/drawing/2014/main" val="3032514567"/>
                  </a:ext>
                </a:extLst>
              </a:tr>
              <a:tr h="568392">
                <a:tc>
                  <a:txBody>
                    <a:bodyPr/>
                    <a:lstStyle/>
                    <a:p>
                      <a:pPr algn="r" fontAlgn="ctr"/>
                      <a:r>
                        <a:rPr lang="en-IN" b="1">
                          <a:effectLst/>
                        </a:rPr>
                        <a:t>1</a:t>
                      </a:r>
                    </a:p>
                  </a:txBody>
                  <a:tcPr anchor="ctr">
                    <a:lnL>
                      <a:noFill/>
                    </a:lnL>
                    <a:lnR>
                      <a:noFill/>
                    </a:lnR>
                    <a:lnT>
                      <a:noFill/>
                    </a:lnT>
                    <a:lnB>
                      <a:noFill/>
                    </a:lnB>
                  </a:tcPr>
                </a:tc>
                <a:tc>
                  <a:txBody>
                    <a:bodyPr/>
                    <a:lstStyle/>
                    <a:p>
                      <a:pPr algn="r" fontAlgn="ctr"/>
                      <a:r>
                        <a:rPr lang="en-IN">
                          <a:effectLst/>
                        </a:rPr>
                        <a:t>Decision Tree</a:t>
                      </a:r>
                    </a:p>
                  </a:txBody>
                  <a:tcPr anchor="ctr">
                    <a:lnL>
                      <a:noFill/>
                    </a:lnL>
                    <a:lnR>
                      <a:noFill/>
                    </a:lnR>
                    <a:lnT>
                      <a:noFill/>
                    </a:lnT>
                    <a:lnB>
                      <a:noFill/>
                    </a:lnB>
                  </a:tcPr>
                </a:tc>
                <a:tc>
                  <a:txBody>
                    <a:bodyPr/>
                    <a:lstStyle/>
                    <a:p>
                      <a:pPr algn="r" fontAlgn="ctr"/>
                      <a:r>
                        <a:rPr lang="en-IN">
                          <a:effectLst/>
                        </a:rPr>
                        <a:t>94.952120</a:t>
                      </a:r>
                    </a:p>
                  </a:txBody>
                  <a:tcPr anchor="ctr">
                    <a:lnL>
                      <a:noFill/>
                    </a:lnL>
                    <a:lnR>
                      <a:noFill/>
                    </a:lnR>
                    <a:lnT>
                      <a:noFill/>
                    </a:lnT>
                    <a:lnB>
                      <a:noFill/>
                    </a:lnB>
                  </a:tcPr>
                </a:tc>
                <a:tc>
                  <a:txBody>
                    <a:bodyPr/>
                    <a:lstStyle/>
                    <a:p>
                      <a:pPr algn="r" fontAlgn="ctr"/>
                      <a:r>
                        <a:rPr lang="en-IN">
                          <a:effectLst/>
                        </a:rPr>
                        <a:t>0.941553</a:t>
                      </a:r>
                    </a:p>
                  </a:txBody>
                  <a:tcPr anchor="ctr">
                    <a:lnL>
                      <a:noFill/>
                    </a:lnL>
                    <a:lnR>
                      <a:noFill/>
                    </a:lnR>
                    <a:lnT>
                      <a:noFill/>
                    </a:lnT>
                    <a:lnB>
                      <a:noFill/>
                    </a:lnB>
                  </a:tcPr>
                </a:tc>
                <a:tc>
                  <a:txBody>
                    <a:bodyPr/>
                    <a:lstStyle/>
                    <a:p>
                      <a:pPr algn="r" fontAlgn="ctr"/>
                      <a:r>
                        <a:rPr lang="en-IN">
                          <a:effectLst/>
                        </a:rPr>
                        <a:t>0.044310</a:t>
                      </a:r>
                    </a:p>
                  </a:txBody>
                  <a:tcPr anchor="ctr">
                    <a:lnL>
                      <a:noFill/>
                    </a:lnL>
                    <a:lnR>
                      <a:noFill/>
                    </a:lnR>
                    <a:lnT>
                      <a:noFill/>
                    </a:lnT>
                    <a:lnB>
                      <a:noFill/>
                    </a:lnB>
                  </a:tcPr>
                </a:tc>
                <a:tc>
                  <a:txBody>
                    <a:bodyPr/>
                    <a:lstStyle/>
                    <a:p>
                      <a:pPr algn="r" fontAlgn="ctr"/>
                      <a:r>
                        <a:rPr lang="en-IN">
                          <a:effectLst/>
                        </a:rPr>
                        <a:t>0.942696</a:t>
                      </a:r>
                    </a:p>
                  </a:txBody>
                  <a:tcPr anchor="ctr">
                    <a:lnL>
                      <a:noFill/>
                    </a:lnL>
                    <a:lnR>
                      <a:noFill/>
                    </a:lnR>
                    <a:lnT>
                      <a:noFill/>
                    </a:lnT>
                    <a:lnB>
                      <a:noFill/>
                    </a:lnB>
                  </a:tcPr>
                </a:tc>
                <a:tc>
                  <a:txBody>
                    <a:bodyPr/>
                    <a:lstStyle/>
                    <a:p>
                      <a:pPr algn="r" fontAlgn="ctr"/>
                      <a:r>
                        <a:rPr lang="en-IN">
                          <a:effectLst/>
                        </a:rPr>
                        <a:t>0.942124</a:t>
                      </a:r>
                    </a:p>
                  </a:txBody>
                  <a:tcPr anchor="ctr">
                    <a:lnL>
                      <a:noFill/>
                    </a:lnL>
                    <a:lnR>
                      <a:noFill/>
                    </a:lnR>
                    <a:lnT>
                      <a:noFill/>
                    </a:lnT>
                    <a:lnB>
                      <a:noFill/>
                    </a:lnB>
                  </a:tcPr>
                </a:tc>
                <a:tc>
                  <a:txBody>
                    <a:bodyPr/>
                    <a:lstStyle/>
                    <a:p>
                      <a:pPr algn="r" fontAlgn="ctr"/>
                      <a:r>
                        <a:rPr lang="en-IN">
                          <a:effectLst/>
                        </a:rPr>
                        <a:t>0.948745</a:t>
                      </a:r>
                    </a:p>
                  </a:txBody>
                  <a:tcPr anchor="ctr">
                    <a:lnL>
                      <a:noFill/>
                    </a:lnL>
                    <a:lnR>
                      <a:noFill/>
                    </a:lnR>
                    <a:lnT>
                      <a:noFill/>
                    </a:lnT>
                    <a:lnB>
                      <a:noFill/>
                    </a:lnB>
                  </a:tcPr>
                </a:tc>
                <a:extLst>
                  <a:ext uri="{0D108BD9-81ED-4DB2-BD59-A6C34878D82A}">
                    <a16:rowId xmlns:a16="http://schemas.microsoft.com/office/drawing/2014/main" val="1477157776"/>
                  </a:ext>
                </a:extLst>
              </a:tr>
              <a:tr h="568998">
                <a:tc>
                  <a:txBody>
                    <a:bodyPr/>
                    <a:lstStyle/>
                    <a:p>
                      <a:pPr algn="r" fontAlgn="ctr"/>
                      <a:r>
                        <a:rPr lang="en-IN" b="1">
                          <a:effectLst/>
                        </a:rPr>
                        <a:t>2</a:t>
                      </a:r>
                    </a:p>
                  </a:txBody>
                  <a:tcPr anchor="ctr">
                    <a:lnL>
                      <a:noFill/>
                    </a:lnL>
                    <a:lnR>
                      <a:noFill/>
                    </a:lnR>
                    <a:lnT>
                      <a:noFill/>
                    </a:lnT>
                    <a:lnB>
                      <a:noFill/>
                    </a:lnB>
                    <a:solidFill>
                      <a:srgbClr val="F5F5F5"/>
                    </a:solidFill>
                  </a:tcPr>
                </a:tc>
                <a:tc>
                  <a:txBody>
                    <a:bodyPr/>
                    <a:lstStyle/>
                    <a:p>
                      <a:pPr algn="r" fontAlgn="ctr"/>
                      <a:r>
                        <a:rPr lang="en-IN">
                          <a:effectLst/>
                        </a:rPr>
                        <a:t>Random Forest</a:t>
                      </a:r>
                    </a:p>
                  </a:txBody>
                  <a:tcPr anchor="ctr">
                    <a:lnL>
                      <a:noFill/>
                    </a:lnL>
                    <a:lnR>
                      <a:noFill/>
                    </a:lnR>
                    <a:lnT>
                      <a:noFill/>
                    </a:lnT>
                    <a:lnB>
                      <a:noFill/>
                    </a:lnB>
                    <a:solidFill>
                      <a:srgbClr val="F5F5F5"/>
                    </a:solidFill>
                  </a:tcPr>
                </a:tc>
                <a:tc>
                  <a:txBody>
                    <a:bodyPr/>
                    <a:lstStyle/>
                    <a:p>
                      <a:pPr algn="r" fontAlgn="ctr"/>
                      <a:r>
                        <a:rPr lang="en-IN">
                          <a:effectLst/>
                        </a:rPr>
                        <a:t>96.376498</a:t>
                      </a:r>
                    </a:p>
                  </a:txBody>
                  <a:tcPr anchor="ctr">
                    <a:lnL>
                      <a:noFill/>
                    </a:lnL>
                    <a:lnR>
                      <a:noFill/>
                    </a:lnR>
                    <a:lnT>
                      <a:noFill/>
                    </a:lnT>
                    <a:lnB>
                      <a:noFill/>
                    </a:lnB>
                    <a:solidFill>
                      <a:srgbClr val="F5F5F5"/>
                    </a:solidFill>
                  </a:tcPr>
                </a:tc>
                <a:tc>
                  <a:txBody>
                    <a:bodyPr/>
                    <a:lstStyle/>
                    <a:p>
                      <a:pPr algn="r" fontAlgn="ctr"/>
                      <a:r>
                        <a:rPr lang="en-IN">
                          <a:effectLst/>
                        </a:rPr>
                        <a:t>0.940119</a:t>
                      </a:r>
                    </a:p>
                  </a:txBody>
                  <a:tcPr anchor="ctr">
                    <a:lnL>
                      <a:noFill/>
                    </a:lnL>
                    <a:lnR>
                      <a:noFill/>
                    </a:lnR>
                    <a:lnT>
                      <a:noFill/>
                    </a:lnT>
                    <a:lnB>
                      <a:noFill/>
                    </a:lnB>
                    <a:solidFill>
                      <a:srgbClr val="F5F5F5"/>
                    </a:solidFill>
                  </a:tcPr>
                </a:tc>
                <a:tc>
                  <a:txBody>
                    <a:bodyPr/>
                    <a:lstStyle/>
                    <a:p>
                      <a:pPr algn="r" fontAlgn="ctr"/>
                      <a:r>
                        <a:rPr lang="en-IN">
                          <a:effectLst/>
                        </a:rPr>
                        <a:t>0.017929</a:t>
                      </a:r>
                    </a:p>
                  </a:txBody>
                  <a:tcPr anchor="ctr">
                    <a:lnL>
                      <a:noFill/>
                    </a:lnL>
                    <a:lnR>
                      <a:noFill/>
                    </a:lnR>
                    <a:lnT>
                      <a:noFill/>
                    </a:lnT>
                    <a:lnB>
                      <a:noFill/>
                    </a:lnB>
                    <a:solidFill>
                      <a:srgbClr val="F5F5F5"/>
                    </a:solidFill>
                  </a:tcPr>
                </a:tc>
                <a:tc>
                  <a:txBody>
                    <a:bodyPr/>
                    <a:lstStyle/>
                    <a:p>
                      <a:pPr algn="r" fontAlgn="ctr"/>
                      <a:r>
                        <a:rPr lang="en-IN">
                          <a:effectLst/>
                        </a:rPr>
                        <a:t>0.975959</a:t>
                      </a:r>
                    </a:p>
                  </a:txBody>
                  <a:tcPr anchor="ctr">
                    <a:lnL>
                      <a:noFill/>
                    </a:lnL>
                    <a:lnR>
                      <a:noFill/>
                    </a:lnR>
                    <a:lnT>
                      <a:noFill/>
                    </a:lnT>
                    <a:lnB>
                      <a:noFill/>
                    </a:lnB>
                    <a:solidFill>
                      <a:srgbClr val="F5F5F5"/>
                    </a:solidFill>
                  </a:tcPr>
                </a:tc>
                <a:tc>
                  <a:txBody>
                    <a:bodyPr/>
                    <a:lstStyle/>
                    <a:p>
                      <a:pPr algn="r" fontAlgn="ctr"/>
                      <a:r>
                        <a:rPr lang="en-IN">
                          <a:effectLst/>
                        </a:rPr>
                        <a:t>0.957704</a:t>
                      </a:r>
                    </a:p>
                  </a:txBody>
                  <a:tcPr anchor="ctr">
                    <a:lnL>
                      <a:noFill/>
                    </a:lnL>
                    <a:lnR>
                      <a:noFill/>
                    </a:lnR>
                    <a:lnT>
                      <a:noFill/>
                    </a:lnT>
                    <a:lnB>
                      <a:noFill/>
                    </a:lnB>
                    <a:solidFill>
                      <a:srgbClr val="F5F5F5"/>
                    </a:solidFill>
                  </a:tcPr>
                </a:tc>
                <a:tc>
                  <a:txBody>
                    <a:bodyPr/>
                    <a:lstStyle/>
                    <a:p>
                      <a:pPr algn="r" fontAlgn="ctr"/>
                      <a:r>
                        <a:rPr lang="en-IN">
                          <a:effectLst/>
                        </a:rPr>
                        <a:t>0.965441</a:t>
                      </a:r>
                    </a:p>
                  </a:txBody>
                  <a:tcPr anchor="ctr">
                    <a:lnL>
                      <a:noFill/>
                    </a:lnL>
                    <a:lnR>
                      <a:noFill/>
                    </a:lnR>
                    <a:lnT>
                      <a:noFill/>
                    </a:lnT>
                    <a:lnB>
                      <a:noFill/>
                    </a:lnB>
                    <a:solidFill>
                      <a:srgbClr val="F5F5F5"/>
                    </a:solidFill>
                  </a:tcPr>
                </a:tc>
                <a:extLst>
                  <a:ext uri="{0D108BD9-81ED-4DB2-BD59-A6C34878D82A}">
                    <a16:rowId xmlns:a16="http://schemas.microsoft.com/office/drawing/2014/main" val="1248606825"/>
                  </a:ext>
                </a:extLst>
              </a:tr>
              <a:tr h="485307">
                <a:tc>
                  <a:txBody>
                    <a:bodyPr/>
                    <a:lstStyle/>
                    <a:p>
                      <a:pPr algn="r" fontAlgn="ctr"/>
                      <a:r>
                        <a:rPr lang="en-IN" b="1">
                          <a:effectLst/>
                        </a:rPr>
                        <a:t>3</a:t>
                      </a:r>
                    </a:p>
                  </a:txBody>
                  <a:tcPr anchor="ctr">
                    <a:lnL>
                      <a:noFill/>
                    </a:lnL>
                    <a:lnR>
                      <a:noFill/>
                    </a:lnR>
                    <a:lnT>
                      <a:noFill/>
                    </a:lnT>
                    <a:lnB>
                      <a:noFill/>
                    </a:lnB>
                  </a:tcPr>
                </a:tc>
                <a:tc>
                  <a:txBody>
                    <a:bodyPr/>
                    <a:lstStyle/>
                    <a:p>
                      <a:pPr algn="r" fontAlgn="ctr"/>
                      <a:r>
                        <a:rPr lang="en-IN">
                          <a:effectLst/>
                        </a:rPr>
                        <a:t>Naive Bayes</a:t>
                      </a:r>
                    </a:p>
                  </a:txBody>
                  <a:tcPr anchor="ctr">
                    <a:lnL>
                      <a:noFill/>
                    </a:lnL>
                    <a:lnR>
                      <a:noFill/>
                    </a:lnR>
                    <a:lnT>
                      <a:noFill/>
                    </a:lnT>
                    <a:lnB>
                      <a:noFill/>
                    </a:lnB>
                  </a:tcPr>
                </a:tc>
                <a:tc>
                  <a:txBody>
                    <a:bodyPr/>
                    <a:lstStyle/>
                    <a:p>
                      <a:pPr algn="r" fontAlgn="ctr"/>
                      <a:r>
                        <a:rPr lang="en-IN">
                          <a:effectLst/>
                        </a:rPr>
                        <a:t>62.051874</a:t>
                      </a:r>
                    </a:p>
                  </a:txBody>
                  <a:tcPr anchor="ctr">
                    <a:lnL>
                      <a:noFill/>
                    </a:lnL>
                    <a:lnR>
                      <a:noFill/>
                    </a:lnR>
                    <a:lnT>
                      <a:noFill/>
                    </a:lnT>
                    <a:lnB>
                      <a:noFill/>
                    </a:lnB>
                  </a:tcPr>
                </a:tc>
                <a:tc>
                  <a:txBody>
                    <a:bodyPr/>
                    <a:lstStyle/>
                    <a:p>
                      <a:pPr algn="r" fontAlgn="ctr"/>
                      <a:r>
                        <a:rPr lang="en-IN">
                          <a:effectLst/>
                        </a:rPr>
                        <a:t>0.554146</a:t>
                      </a:r>
                    </a:p>
                  </a:txBody>
                  <a:tcPr anchor="ctr">
                    <a:lnL>
                      <a:noFill/>
                    </a:lnL>
                    <a:lnR>
                      <a:noFill/>
                    </a:lnR>
                    <a:lnT>
                      <a:noFill/>
                    </a:lnT>
                    <a:lnB>
                      <a:noFill/>
                    </a:lnB>
                  </a:tcPr>
                </a:tc>
                <a:tc>
                  <a:txBody>
                    <a:bodyPr/>
                    <a:lstStyle/>
                    <a:p>
                      <a:pPr algn="r" fontAlgn="ctr"/>
                      <a:r>
                        <a:rPr lang="en-IN">
                          <a:effectLst/>
                        </a:rPr>
                        <a:t>0.328097</a:t>
                      </a:r>
                    </a:p>
                  </a:txBody>
                  <a:tcPr anchor="ctr">
                    <a:lnL>
                      <a:noFill/>
                    </a:lnL>
                    <a:lnR>
                      <a:noFill/>
                    </a:lnR>
                    <a:lnT>
                      <a:noFill/>
                    </a:lnT>
                    <a:lnB>
                      <a:noFill/>
                    </a:lnB>
                  </a:tcPr>
                </a:tc>
                <a:tc>
                  <a:txBody>
                    <a:bodyPr/>
                    <a:lstStyle/>
                    <a:p>
                      <a:pPr algn="r" fontAlgn="ctr"/>
                      <a:r>
                        <a:rPr lang="en-IN">
                          <a:effectLst/>
                        </a:rPr>
                        <a:t>0.566644</a:t>
                      </a:r>
                    </a:p>
                  </a:txBody>
                  <a:tcPr anchor="ctr">
                    <a:lnL>
                      <a:noFill/>
                    </a:lnL>
                    <a:lnR>
                      <a:noFill/>
                    </a:lnR>
                    <a:lnT>
                      <a:noFill/>
                    </a:lnT>
                    <a:lnB>
                      <a:noFill/>
                    </a:lnB>
                  </a:tcPr>
                </a:tc>
                <a:tc>
                  <a:txBody>
                    <a:bodyPr/>
                    <a:lstStyle/>
                    <a:p>
                      <a:pPr algn="r" fontAlgn="ctr"/>
                      <a:r>
                        <a:rPr lang="en-IN">
                          <a:effectLst/>
                        </a:rPr>
                        <a:t>0.560326</a:t>
                      </a:r>
                    </a:p>
                  </a:txBody>
                  <a:tcPr anchor="ctr">
                    <a:lnL>
                      <a:noFill/>
                    </a:lnL>
                    <a:lnR>
                      <a:noFill/>
                    </a:lnR>
                    <a:lnT>
                      <a:noFill/>
                    </a:lnT>
                    <a:lnB>
                      <a:noFill/>
                    </a:lnB>
                  </a:tcPr>
                </a:tc>
                <a:tc>
                  <a:txBody>
                    <a:bodyPr/>
                    <a:lstStyle/>
                    <a:p>
                      <a:pPr algn="r" fontAlgn="ctr"/>
                      <a:r>
                        <a:rPr lang="en-IN">
                          <a:effectLst/>
                        </a:rPr>
                        <a:t>0.613633</a:t>
                      </a:r>
                    </a:p>
                  </a:txBody>
                  <a:tcPr anchor="ctr">
                    <a:lnL>
                      <a:noFill/>
                    </a:lnL>
                    <a:lnR>
                      <a:noFill/>
                    </a:lnR>
                    <a:lnT>
                      <a:noFill/>
                    </a:lnT>
                    <a:lnB>
                      <a:noFill/>
                    </a:lnB>
                  </a:tcPr>
                </a:tc>
                <a:extLst>
                  <a:ext uri="{0D108BD9-81ED-4DB2-BD59-A6C34878D82A}">
                    <a16:rowId xmlns:a16="http://schemas.microsoft.com/office/drawing/2014/main" val="2016143574"/>
                  </a:ext>
                </a:extLst>
              </a:tr>
              <a:tr h="569729">
                <a:tc>
                  <a:txBody>
                    <a:bodyPr/>
                    <a:lstStyle/>
                    <a:p>
                      <a:pPr algn="r" fontAlgn="ctr"/>
                      <a:r>
                        <a:rPr lang="en-IN" b="1">
                          <a:effectLst/>
                        </a:rPr>
                        <a:t>4</a:t>
                      </a:r>
                    </a:p>
                  </a:txBody>
                  <a:tcPr anchor="ctr">
                    <a:lnL>
                      <a:noFill/>
                    </a:lnL>
                    <a:lnR>
                      <a:noFill/>
                    </a:lnR>
                    <a:lnT>
                      <a:noFill/>
                    </a:lnT>
                    <a:lnB>
                      <a:noFill/>
                    </a:lnB>
                    <a:solidFill>
                      <a:srgbClr val="F5F5F5"/>
                    </a:solidFill>
                  </a:tcPr>
                </a:tc>
                <a:tc>
                  <a:txBody>
                    <a:bodyPr/>
                    <a:lstStyle/>
                    <a:p>
                      <a:pPr algn="r" fontAlgn="ctr"/>
                      <a:r>
                        <a:rPr lang="en-IN">
                          <a:effectLst/>
                        </a:rPr>
                        <a:t>SVM</a:t>
                      </a:r>
                    </a:p>
                  </a:txBody>
                  <a:tcPr anchor="ctr">
                    <a:lnL>
                      <a:noFill/>
                    </a:lnL>
                    <a:lnR>
                      <a:noFill/>
                    </a:lnR>
                    <a:lnT>
                      <a:noFill/>
                    </a:lnT>
                    <a:lnB>
                      <a:noFill/>
                    </a:lnB>
                    <a:solidFill>
                      <a:srgbClr val="F5F5F5"/>
                    </a:solidFill>
                  </a:tcPr>
                </a:tc>
                <a:tc>
                  <a:txBody>
                    <a:bodyPr/>
                    <a:lstStyle/>
                    <a:p>
                      <a:pPr algn="r" fontAlgn="ctr"/>
                      <a:r>
                        <a:rPr lang="en-IN">
                          <a:effectLst/>
                        </a:rPr>
                        <a:t>41.735239</a:t>
                      </a:r>
                    </a:p>
                  </a:txBody>
                  <a:tcPr anchor="ctr">
                    <a:lnL>
                      <a:noFill/>
                    </a:lnL>
                    <a:lnR>
                      <a:noFill/>
                    </a:lnR>
                    <a:lnT>
                      <a:noFill/>
                    </a:lnT>
                    <a:lnB>
                      <a:noFill/>
                    </a:lnB>
                    <a:solidFill>
                      <a:srgbClr val="F5F5F5"/>
                    </a:solidFill>
                  </a:tcPr>
                </a:tc>
                <a:tc>
                  <a:txBody>
                    <a:bodyPr/>
                    <a:lstStyle/>
                    <a:p>
                      <a:pPr algn="r" fontAlgn="ctr"/>
                      <a:r>
                        <a:rPr lang="en-IN">
                          <a:effectLst/>
                        </a:rPr>
                        <a:t>0.414094</a:t>
                      </a:r>
                    </a:p>
                  </a:txBody>
                  <a:tcPr anchor="ctr">
                    <a:lnL>
                      <a:noFill/>
                    </a:lnL>
                    <a:lnR>
                      <a:noFill/>
                    </a:lnR>
                    <a:lnT>
                      <a:noFill/>
                    </a:lnT>
                    <a:lnB>
                      <a:noFill/>
                    </a:lnB>
                    <a:solidFill>
                      <a:srgbClr val="F5F5F5"/>
                    </a:solidFill>
                  </a:tcPr>
                </a:tc>
                <a:tc>
                  <a:txBody>
                    <a:bodyPr/>
                    <a:lstStyle/>
                    <a:p>
                      <a:pPr algn="r" fontAlgn="ctr"/>
                      <a:r>
                        <a:rPr lang="en-IN">
                          <a:effectLst/>
                        </a:rPr>
                        <a:t>0.580125</a:t>
                      </a:r>
                    </a:p>
                  </a:txBody>
                  <a:tcPr anchor="ctr">
                    <a:lnL>
                      <a:noFill/>
                    </a:lnL>
                    <a:lnR>
                      <a:noFill/>
                    </a:lnR>
                    <a:lnT>
                      <a:noFill/>
                    </a:lnT>
                    <a:lnB>
                      <a:noFill/>
                    </a:lnB>
                    <a:solidFill>
                      <a:srgbClr val="F5F5F5"/>
                    </a:solidFill>
                  </a:tcPr>
                </a:tc>
                <a:tc>
                  <a:txBody>
                    <a:bodyPr/>
                    <a:lstStyle/>
                    <a:p>
                      <a:pPr algn="r" fontAlgn="ctr"/>
                      <a:r>
                        <a:rPr lang="en-IN">
                          <a:effectLst/>
                        </a:rPr>
                        <a:t>0.355924</a:t>
                      </a:r>
                    </a:p>
                  </a:txBody>
                  <a:tcPr anchor="ctr">
                    <a:lnL>
                      <a:noFill/>
                    </a:lnL>
                    <a:lnR>
                      <a:noFill/>
                    </a:lnR>
                    <a:lnT>
                      <a:noFill/>
                    </a:lnT>
                    <a:lnB>
                      <a:noFill/>
                    </a:lnB>
                    <a:solidFill>
                      <a:srgbClr val="F5F5F5"/>
                    </a:solidFill>
                  </a:tcPr>
                </a:tc>
                <a:tc>
                  <a:txBody>
                    <a:bodyPr/>
                    <a:lstStyle/>
                    <a:p>
                      <a:pPr algn="r" fontAlgn="ctr"/>
                      <a:r>
                        <a:rPr lang="en-IN">
                          <a:effectLst/>
                        </a:rPr>
                        <a:t>0.382812</a:t>
                      </a:r>
                    </a:p>
                  </a:txBody>
                  <a:tcPr anchor="ctr">
                    <a:lnL>
                      <a:noFill/>
                    </a:lnL>
                    <a:lnR>
                      <a:noFill/>
                    </a:lnR>
                    <a:lnT>
                      <a:noFill/>
                    </a:lnT>
                    <a:lnB>
                      <a:noFill/>
                    </a:lnB>
                    <a:solidFill>
                      <a:srgbClr val="F5F5F5"/>
                    </a:solidFill>
                  </a:tcPr>
                </a:tc>
                <a:tc>
                  <a:txBody>
                    <a:bodyPr/>
                    <a:lstStyle/>
                    <a:p>
                      <a:pPr algn="r" fontAlgn="ctr"/>
                      <a:r>
                        <a:rPr lang="en-IN">
                          <a:effectLst/>
                        </a:rPr>
                        <a:t>0.418310</a:t>
                      </a:r>
                    </a:p>
                  </a:txBody>
                  <a:tcPr anchor="ctr">
                    <a:lnL>
                      <a:noFill/>
                    </a:lnL>
                    <a:lnR>
                      <a:noFill/>
                    </a:lnR>
                    <a:lnT>
                      <a:noFill/>
                    </a:lnT>
                    <a:lnB>
                      <a:noFill/>
                    </a:lnB>
                    <a:solidFill>
                      <a:srgbClr val="F5F5F5"/>
                    </a:solidFill>
                  </a:tcPr>
                </a:tc>
                <a:extLst>
                  <a:ext uri="{0D108BD9-81ED-4DB2-BD59-A6C34878D82A}">
                    <a16:rowId xmlns:a16="http://schemas.microsoft.com/office/drawing/2014/main" val="1443887030"/>
                  </a:ext>
                </a:extLst>
              </a:tr>
              <a:tr h="569729">
                <a:tc>
                  <a:txBody>
                    <a:bodyPr/>
                    <a:lstStyle/>
                    <a:p>
                      <a:pPr algn="r" fontAlgn="ctr"/>
                      <a:r>
                        <a:rPr lang="en-IN" b="1">
                          <a:effectLst/>
                        </a:rPr>
                        <a:t>5</a:t>
                      </a:r>
                    </a:p>
                  </a:txBody>
                  <a:tcPr anchor="ctr">
                    <a:lnL>
                      <a:noFill/>
                    </a:lnL>
                    <a:lnR>
                      <a:noFill/>
                    </a:lnR>
                    <a:lnT>
                      <a:noFill/>
                    </a:lnT>
                    <a:lnB>
                      <a:noFill/>
                    </a:lnB>
                  </a:tcPr>
                </a:tc>
                <a:tc>
                  <a:txBody>
                    <a:bodyPr/>
                    <a:lstStyle/>
                    <a:p>
                      <a:pPr algn="r" fontAlgn="ctr"/>
                      <a:r>
                        <a:rPr lang="en-IN">
                          <a:effectLst/>
                        </a:rPr>
                        <a:t>Adaboost</a:t>
                      </a:r>
                    </a:p>
                  </a:txBody>
                  <a:tcPr anchor="ctr">
                    <a:lnL>
                      <a:noFill/>
                    </a:lnL>
                    <a:lnR>
                      <a:noFill/>
                    </a:lnR>
                    <a:lnT>
                      <a:noFill/>
                    </a:lnT>
                    <a:lnB>
                      <a:noFill/>
                    </a:lnB>
                  </a:tcPr>
                </a:tc>
                <a:tc>
                  <a:txBody>
                    <a:bodyPr/>
                    <a:lstStyle/>
                    <a:p>
                      <a:pPr algn="r" fontAlgn="ctr"/>
                      <a:r>
                        <a:rPr lang="en-IN">
                          <a:effectLst/>
                        </a:rPr>
                        <a:t>94.778885</a:t>
                      </a:r>
                    </a:p>
                  </a:txBody>
                  <a:tcPr anchor="ctr">
                    <a:lnL>
                      <a:noFill/>
                    </a:lnL>
                    <a:lnR>
                      <a:noFill/>
                    </a:lnR>
                    <a:lnT>
                      <a:noFill/>
                    </a:lnT>
                    <a:lnB>
                      <a:noFill/>
                    </a:lnB>
                  </a:tcPr>
                </a:tc>
                <a:tc>
                  <a:txBody>
                    <a:bodyPr/>
                    <a:lstStyle/>
                    <a:p>
                      <a:pPr algn="r" fontAlgn="ctr"/>
                      <a:r>
                        <a:rPr lang="en-IN">
                          <a:effectLst/>
                        </a:rPr>
                        <a:t>0.941442</a:t>
                      </a:r>
                    </a:p>
                  </a:txBody>
                  <a:tcPr anchor="ctr">
                    <a:lnL>
                      <a:noFill/>
                    </a:lnL>
                    <a:lnR>
                      <a:noFill/>
                    </a:lnR>
                    <a:lnT>
                      <a:noFill/>
                    </a:lnT>
                    <a:lnB>
                      <a:noFill/>
                    </a:lnB>
                  </a:tcPr>
                </a:tc>
                <a:tc>
                  <a:txBody>
                    <a:bodyPr/>
                    <a:lstStyle/>
                    <a:p>
                      <a:pPr algn="r" fontAlgn="ctr"/>
                      <a:r>
                        <a:rPr lang="en-IN">
                          <a:effectLst/>
                        </a:rPr>
                        <a:t>0.047298</a:t>
                      </a:r>
                    </a:p>
                  </a:txBody>
                  <a:tcPr anchor="ctr">
                    <a:lnL>
                      <a:noFill/>
                    </a:lnL>
                    <a:lnR>
                      <a:noFill/>
                    </a:lnR>
                    <a:lnT>
                      <a:noFill/>
                    </a:lnT>
                    <a:lnB>
                      <a:noFill/>
                    </a:lnB>
                  </a:tcPr>
                </a:tc>
                <a:tc>
                  <a:txBody>
                    <a:bodyPr/>
                    <a:lstStyle/>
                    <a:p>
                      <a:pPr algn="r" fontAlgn="ctr"/>
                      <a:r>
                        <a:rPr lang="en-IN">
                          <a:effectLst/>
                        </a:rPr>
                        <a:t>0.939061</a:t>
                      </a:r>
                    </a:p>
                  </a:txBody>
                  <a:tcPr anchor="ctr">
                    <a:lnL>
                      <a:noFill/>
                    </a:lnL>
                    <a:lnR>
                      <a:noFill/>
                    </a:lnR>
                    <a:lnT>
                      <a:noFill/>
                    </a:lnT>
                    <a:lnB>
                      <a:noFill/>
                    </a:lnB>
                  </a:tcPr>
                </a:tc>
                <a:tc>
                  <a:txBody>
                    <a:bodyPr/>
                    <a:lstStyle/>
                    <a:p>
                      <a:pPr algn="r" fontAlgn="ctr"/>
                      <a:r>
                        <a:rPr lang="en-IN">
                          <a:effectLst/>
                        </a:rPr>
                        <a:t>0.940250</a:t>
                      </a:r>
                    </a:p>
                  </a:txBody>
                  <a:tcPr anchor="ctr">
                    <a:lnL>
                      <a:noFill/>
                    </a:lnL>
                    <a:lnR>
                      <a:noFill/>
                    </a:lnR>
                    <a:lnT>
                      <a:noFill/>
                    </a:lnT>
                    <a:lnB>
                      <a:noFill/>
                    </a:lnB>
                  </a:tcPr>
                </a:tc>
                <a:tc>
                  <a:txBody>
                    <a:bodyPr/>
                    <a:lstStyle/>
                    <a:p>
                      <a:pPr algn="r" fontAlgn="ctr"/>
                      <a:r>
                        <a:rPr lang="en-IN" dirty="0">
                          <a:effectLst/>
                        </a:rPr>
                        <a:t>0.946819</a:t>
                      </a:r>
                    </a:p>
                  </a:txBody>
                  <a:tcPr anchor="ctr">
                    <a:lnL>
                      <a:noFill/>
                    </a:lnL>
                    <a:lnR>
                      <a:noFill/>
                    </a:lnR>
                    <a:lnT>
                      <a:noFill/>
                    </a:lnT>
                    <a:lnB>
                      <a:noFill/>
                    </a:lnB>
                  </a:tcPr>
                </a:tc>
                <a:extLst>
                  <a:ext uri="{0D108BD9-81ED-4DB2-BD59-A6C34878D82A}">
                    <a16:rowId xmlns:a16="http://schemas.microsoft.com/office/drawing/2014/main" val="1379908821"/>
                  </a:ext>
                </a:extLst>
              </a:tr>
            </a:tbl>
          </a:graphicData>
        </a:graphic>
      </p:graphicFrame>
    </p:spTree>
    <p:extLst>
      <p:ext uri="{BB962C8B-B14F-4D97-AF65-F5344CB8AC3E}">
        <p14:creationId xmlns:p14="http://schemas.microsoft.com/office/powerpoint/2010/main" val="2384433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85E955-3257-4BA9-A2CD-C73B6386324C}"/>
              </a:ext>
            </a:extLst>
          </p:cNvPr>
          <p:cNvSpPr>
            <a:spLocks noGrp="1"/>
          </p:cNvSpPr>
          <p:nvPr>
            <p:ph idx="1"/>
          </p:nvPr>
        </p:nvSpPr>
        <p:spPr>
          <a:xfrm>
            <a:off x="648070" y="497150"/>
            <a:ext cx="10705730" cy="5679813"/>
          </a:xfrm>
        </p:spPr>
        <p:txBody>
          <a:bodyPr>
            <a:normAutofit/>
          </a:bodyPr>
          <a:lstStyle/>
          <a:p>
            <a:pPr marL="0" indent="0">
              <a:buNone/>
            </a:pPr>
            <a:r>
              <a:rPr lang="en-US" sz="2400" dirty="0">
                <a:solidFill>
                  <a:schemeClr val="accent5">
                    <a:lumMod val="75000"/>
                  </a:schemeClr>
                </a:solidFill>
              </a:rPr>
              <a:t>CONCLUSION:</a:t>
            </a:r>
            <a:endParaRPr lang="en-IN" sz="2400" dirty="0">
              <a:solidFill>
                <a:schemeClr val="accent5">
                  <a:lumMod val="75000"/>
                </a:schemeClr>
              </a:solidFill>
            </a:endParaRPr>
          </a:p>
        </p:txBody>
      </p:sp>
      <p:sp>
        <p:nvSpPr>
          <p:cNvPr id="4" name="TextBox 3">
            <a:extLst>
              <a:ext uri="{FF2B5EF4-FFF2-40B4-BE49-F238E27FC236}">
                <a16:creationId xmlns:a16="http://schemas.microsoft.com/office/drawing/2014/main" id="{18CA94AC-B689-4177-854F-C847C161A393}"/>
              </a:ext>
            </a:extLst>
          </p:cNvPr>
          <p:cNvSpPr txBox="1"/>
          <p:nvPr/>
        </p:nvSpPr>
        <p:spPr>
          <a:xfrm>
            <a:off x="976543" y="1169062"/>
            <a:ext cx="10173809" cy="5450851"/>
          </a:xfrm>
          <a:prstGeom prst="rect">
            <a:avLst/>
          </a:prstGeom>
          <a:noFill/>
        </p:spPr>
        <p:txBody>
          <a:bodyPr wrap="square">
            <a:spAutoFit/>
          </a:bodyPr>
          <a:lstStyle/>
          <a:p>
            <a:pPr algn="l">
              <a:lnSpc>
                <a:spcPct val="150000"/>
              </a:lnSpc>
            </a:pPr>
            <a:r>
              <a:rPr lang="en-US" dirty="0">
                <a:solidFill>
                  <a:srgbClr val="000000"/>
                </a:solidFill>
                <a:effectLst/>
              </a:rPr>
              <a:t>After comparing the performance matrices of the all algorithms, we can see that Decision Tree, Random Forest and </a:t>
            </a:r>
            <a:r>
              <a:rPr lang="en-US" dirty="0" err="1">
                <a:solidFill>
                  <a:srgbClr val="000000"/>
                </a:solidFill>
                <a:effectLst/>
              </a:rPr>
              <a:t>Adaboost</a:t>
            </a:r>
            <a:r>
              <a:rPr lang="en-US" dirty="0">
                <a:solidFill>
                  <a:srgbClr val="000000"/>
                </a:solidFill>
                <a:effectLst/>
              </a:rPr>
              <a:t> give the best performance.</a:t>
            </a:r>
          </a:p>
          <a:p>
            <a:pPr algn="l">
              <a:lnSpc>
                <a:spcPct val="150000"/>
              </a:lnSpc>
            </a:pPr>
            <a:endParaRPr lang="en-US" dirty="0">
              <a:solidFill>
                <a:srgbClr val="000000"/>
              </a:solidFill>
              <a:effectLst/>
            </a:endParaRPr>
          </a:p>
          <a:p>
            <a:pPr algn="l">
              <a:lnSpc>
                <a:spcPct val="150000"/>
              </a:lnSpc>
            </a:pPr>
            <a:r>
              <a:rPr lang="en-US" dirty="0">
                <a:solidFill>
                  <a:srgbClr val="000000"/>
                </a:solidFill>
                <a:effectLst/>
              </a:rPr>
              <a:t>These three algorithms have high Accuracy, high TPR, low FPR, high  Precision, high F1 score and high AUROC curve.</a:t>
            </a:r>
          </a:p>
          <a:p>
            <a:pPr algn="l">
              <a:lnSpc>
                <a:spcPct val="150000"/>
              </a:lnSpc>
            </a:pPr>
            <a:endParaRPr lang="en-US" dirty="0">
              <a:solidFill>
                <a:srgbClr val="000000"/>
              </a:solidFill>
              <a:effectLst/>
            </a:endParaRPr>
          </a:p>
          <a:p>
            <a:pPr algn="l">
              <a:lnSpc>
                <a:spcPct val="150000"/>
              </a:lnSpc>
            </a:pPr>
            <a:r>
              <a:rPr lang="en-US" dirty="0">
                <a:solidFill>
                  <a:srgbClr val="000000"/>
                </a:solidFill>
                <a:effectLst/>
              </a:rPr>
              <a:t>For Airline Passenger Data, company should mainly focus </a:t>
            </a:r>
            <a:r>
              <a:rPr lang="en-US" dirty="0">
                <a:solidFill>
                  <a:srgbClr val="000000"/>
                </a:solidFill>
              </a:rPr>
              <a:t>on </a:t>
            </a:r>
            <a:r>
              <a:rPr lang="en-US" dirty="0">
                <a:solidFill>
                  <a:srgbClr val="000000"/>
                </a:solidFill>
                <a:effectLst/>
              </a:rPr>
              <a:t>false positives (i.e. dissatisfied passengers predicted as satisfied passengers as the company’s aim is to improve their services.</a:t>
            </a:r>
          </a:p>
          <a:p>
            <a:pPr algn="l">
              <a:lnSpc>
                <a:spcPct val="150000"/>
              </a:lnSpc>
            </a:pPr>
            <a:endParaRPr lang="en-US" dirty="0">
              <a:solidFill>
                <a:srgbClr val="000000"/>
              </a:solidFill>
              <a:effectLst/>
            </a:endParaRPr>
          </a:p>
          <a:p>
            <a:pPr algn="l">
              <a:lnSpc>
                <a:spcPct val="150000"/>
              </a:lnSpc>
            </a:pPr>
            <a:r>
              <a:rPr lang="en-US" dirty="0">
                <a:solidFill>
                  <a:srgbClr val="000000"/>
                </a:solidFill>
                <a:effectLst/>
              </a:rPr>
              <a:t>Here Random Forest gives best precision score among all algorithms and also best scores in other parameters. </a:t>
            </a:r>
          </a:p>
          <a:p>
            <a:pPr algn="l">
              <a:lnSpc>
                <a:spcPct val="150000"/>
              </a:lnSpc>
            </a:pPr>
            <a:endParaRPr lang="en-US" dirty="0">
              <a:solidFill>
                <a:srgbClr val="000000"/>
              </a:solidFill>
              <a:effectLst/>
            </a:endParaRPr>
          </a:p>
          <a:p>
            <a:pPr algn="l">
              <a:lnSpc>
                <a:spcPct val="150000"/>
              </a:lnSpc>
            </a:pPr>
            <a:r>
              <a:rPr lang="en-US" dirty="0">
                <a:solidFill>
                  <a:srgbClr val="000000"/>
                </a:solidFill>
                <a:effectLst/>
              </a:rPr>
              <a:t>So, I would choose Random Forest for this dataset.</a:t>
            </a:r>
          </a:p>
        </p:txBody>
      </p:sp>
    </p:spTree>
    <p:extLst>
      <p:ext uri="{BB962C8B-B14F-4D97-AF65-F5344CB8AC3E}">
        <p14:creationId xmlns:p14="http://schemas.microsoft.com/office/powerpoint/2010/main" val="1120102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021E-CBEA-4237-ABCF-794D99983F05}"/>
              </a:ext>
            </a:extLst>
          </p:cNvPr>
          <p:cNvSpPr>
            <a:spLocks noGrp="1"/>
          </p:cNvSpPr>
          <p:nvPr>
            <p:ph type="title"/>
          </p:nvPr>
        </p:nvSpPr>
        <p:spPr>
          <a:xfrm>
            <a:off x="838200" y="547872"/>
            <a:ext cx="10515600" cy="1440726"/>
          </a:xfrm>
        </p:spPr>
        <p:txBody>
          <a:bodyPr>
            <a:normAutofit fontScale="90000"/>
          </a:bodyPr>
          <a:lstStyle/>
          <a:p>
            <a:pPr>
              <a:lnSpc>
                <a:spcPct val="200000"/>
              </a:lnSpc>
            </a:pPr>
            <a:r>
              <a:rPr lang="en-US" sz="2700" dirty="0">
                <a:solidFill>
                  <a:srgbClr val="00B0F0"/>
                </a:solidFill>
              </a:rPr>
              <a:t>PROBLEM STATEMENT: </a:t>
            </a:r>
            <a:br>
              <a:rPr lang="en-US" sz="4400" dirty="0"/>
            </a:br>
            <a:endParaRPr lang="en-IN" dirty="0"/>
          </a:p>
        </p:txBody>
      </p:sp>
      <p:sp>
        <p:nvSpPr>
          <p:cNvPr id="3" name="Content Placeholder 2">
            <a:extLst>
              <a:ext uri="{FF2B5EF4-FFF2-40B4-BE49-F238E27FC236}">
                <a16:creationId xmlns:a16="http://schemas.microsoft.com/office/drawing/2014/main" id="{F3894081-C1EA-46FB-814A-F778F4E99E70}"/>
              </a:ext>
            </a:extLst>
          </p:cNvPr>
          <p:cNvSpPr>
            <a:spLocks noGrp="1"/>
          </p:cNvSpPr>
          <p:nvPr>
            <p:ph idx="1"/>
          </p:nvPr>
        </p:nvSpPr>
        <p:spPr>
          <a:xfrm>
            <a:off x="838200" y="1047565"/>
            <a:ext cx="10515600" cy="5646197"/>
          </a:xfrm>
        </p:spPr>
        <p:txBody>
          <a:bodyPr>
            <a:normAutofit/>
          </a:bodyPr>
          <a:lstStyle/>
          <a:p>
            <a:pPr marL="0" indent="0">
              <a:lnSpc>
                <a:spcPct val="150000"/>
              </a:lnSpc>
              <a:buNone/>
            </a:pPr>
            <a:r>
              <a:rPr lang="en-US" sz="1800" dirty="0"/>
              <a:t>An airline company wants to study various parameters affecting passenger satisfaction, get insights from the data and predict passenger satisfaction with the help of survey taken by the company. Due to growing competition, company wants to focus on improving their service and make future plans accordingly. </a:t>
            </a:r>
          </a:p>
          <a:p>
            <a:pPr marL="0" indent="0">
              <a:lnSpc>
                <a:spcPct val="150000"/>
              </a:lnSpc>
              <a:buNone/>
            </a:pPr>
            <a:endParaRPr lang="en-US" sz="1800" dirty="0"/>
          </a:p>
          <a:p>
            <a:pPr marL="0" indent="0">
              <a:lnSpc>
                <a:spcPct val="150000"/>
              </a:lnSpc>
              <a:buNone/>
            </a:pPr>
            <a:endParaRPr lang="en-US" sz="1800" dirty="0"/>
          </a:p>
          <a:p>
            <a:pPr marL="0" indent="0">
              <a:buNone/>
            </a:pPr>
            <a:r>
              <a:rPr lang="en-US" sz="1800" dirty="0">
                <a:solidFill>
                  <a:srgbClr val="00B0F0"/>
                </a:solidFill>
              </a:rPr>
              <a:t>BUSINESS GOAL:   </a:t>
            </a:r>
          </a:p>
          <a:p>
            <a:pPr marL="0" indent="0">
              <a:lnSpc>
                <a:spcPct val="150000"/>
              </a:lnSpc>
              <a:buNone/>
            </a:pPr>
            <a:r>
              <a:rPr lang="en-US" sz="1800" dirty="0">
                <a:solidFill>
                  <a:schemeClr val="tx1">
                    <a:lumMod val="95000"/>
                    <a:lumOff val="5000"/>
                  </a:schemeClr>
                </a:solidFill>
              </a:rPr>
              <a:t>To predict passenger satisfaction based on various factors and determine important factors that improve passenger satisfaction. The insights from the data can help to focus on improving the important factors. Company will be able to use men, money and material on the most important factors rather than using it on less significant factors thus improving the passenger satisfaction and also preventing the wastage of money.</a:t>
            </a:r>
            <a:endParaRPr lang="en-US" sz="1800" dirty="0">
              <a:solidFill>
                <a:srgbClr val="00B0F0"/>
              </a:solidFill>
            </a:endParaRPr>
          </a:p>
        </p:txBody>
      </p:sp>
    </p:spTree>
    <p:extLst>
      <p:ext uri="{BB962C8B-B14F-4D97-AF65-F5344CB8AC3E}">
        <p14:creationId xmlns:p14="http://schemas.microsoft.com/office/powerpoint/2010/main" val="1067074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8FDB1-2AC7-4869-941E-C98AEB2123BB}"/>
              </a:ext>
            </a:extLst>
          </p:cNvPr>
          <p:cNvSpPr>
            <a:spLocks noGrp="1"/>
          </p:cNvSpPr>
          <p:nvPr>
            <p:ph type="title"/>
          </p:nvPr>
        </p:nvSpPr>
        <p:spPr>
          <a:xfrm>
            <a:off x="838200" y="365125"/>
            <a:ext cx="10515600" cy="709073"/>
          </a:xfrm>
        </p:spPr>
        <p:txBody>
          <a:bodyPr>
            <a:normAutofit/>
          </a:bodyPr>
          <a:lstStyle/>
          <a:p>
            <a:r>
              <a:rPr lang="en-US" sz="2400" dirty="0">
                <a:solidFill>
                  <a:schemeClr val="accent5">
                    <a:lumMod val="75000"/>
                  </a:schemeClr>
                </a:solidFill>
              </a:rPr>
              <a:t>DATASET CONTENT: </a:t>
            </a:r>
            <a:endParaRPr lang="en-IN" sz="2400" dirty="0">
              <a:solidFill>
                <a:schemeClr val="accent5">
                  <a:lumMod val="75000"/>
                </a:schemeClr>
              </a:solidFill>
            </a:endParaRPr>
          </a:p>
        </p:txBody>
      </p:sp>
      <p:sp>
        <p:nvSpPr>
          <p:cNvPr id="3" name="Content Placeholder 2">
            <a:extLst>
              <a:ext uri="{FF2B5EF4-FFF2-40B4-BE49-F238E27FC236}">
                <a16:creationId xmlns:a16="http://schemas.microsoft.com/office/drawing/2014/main" id="{59D8E466-C784-4597-94B6-EAEC18EAEA59}"/>
              </a:ext>
            </a:extLst>
          </p:cNvPr>
          <p:cNvSpPr>
            <a:spLocks noGrp="1"/>
          </p:cNvSpPr>
          <p:nvPr>
            <p:ph idx="1"/>
          </p:nvPr>
        </p:nvSpPr>
        <p:spPr>
          <a:xfrm>
            <a:off x="838200" y="1074198"/>
            <a:ext cx="10515600" cy="5102765"/>
          </a:xfrm>
        </p:spPr>
        <p:txBody>
          <a:bodyPr>
            <a:normAutofit lnSpcReduction="10000"/>
          </a:bodyPr>
          <a:lstStyle/>
          <a:p>
            <a:r>
              <a:rPr lang="en-IN" sz="2000" b="0" i="0" dirty="0">
                <a:effectLst/>
                <a:latin typeface="Inter"/>
              </a:rPr>
              <a:t>This dataset contains an airline passenger satisfaction survey of </a:t>
            </a:r>
          </a:p>
          <a:p>
            <a:pPr marL="0" indent="0">
              <a:buNone/>
            </a:pPr>
            <a:r>
              <a:rPr lang="en-IN" sz="2000" b="0" i="0" dirty="0">
                <a:effectLst/>
                <a:latin typeface="Inter"/>
              </a:rPr>
              <a:t>    103904 Passengers in train and 25976</a:t>
            </a:r>
          </a:p>
          <a:p>
            <a:pPr marL="0" indent="0" algn="l" fontAlgn="base">
              <a:buNone/>
            </a:pPr>
            <a:r>
              <a:rPr lang="en-US" sz="1600" b="0" i="0" dirty="0">
                <a:solidFill>
                  <a:srgbClr val="000000"/>
                </a:solidFill>
                <a:effectLst/>
                <a:latin typeface="inherit"/>
              </a:rPr>
              <a:t> </a:t>
            </a:r>
          </a:p>
          <a:p>
            <a:pPr marL="0" indent="0" algn="l" fontAlgn="base">
              <a:buNone/>
            </a:pPr>
            <a:r>
              <a:rPr lang="en-US" sz="1600" b="0" i="0" dirty="0">
                <a:solidFill>
                  <a:srgbClr val="000000"/>
                </a:solidFill>
                <a:effectLst/>
                <a:latin typeface="inherit"/>
              </a:rPr>
              <a:t>22 features are listed below:</a:t>
            </a:r>
            <a:endParaRPr lang="en-US" sz="1600" b="0" i="0" dirty="0">
              <a:solidFill>
                <a:srgbClr val="000000"/>
              </a:solidFill>
              <a:effectLst/>
              <a:latin typeface="Inter"/>
            </a:endParaRPr>
          </a:p>
          <a:p>
            <a:pPr algn="l" fontAlgn="base"/>
            <a:r>
              <a:rPr lang="en-US" sz="1600" b="0" dirty="0">
                <a:effectLst/>
              </a:rPr>
              <a:t>Gender                                                  : Gender of the passengers (Female, Male)</a:t>
            </a:r>
          </a:p>
          <a:p>
            <a:pPr algn="l" fontAlgn="base"/>
            <a:r>
              <a:rPr lang="en-US" sz="1600" b="0" dirty="0">
                <a:effectLst/>
              </a:rPr>
              <a:t>Customer Type                                    : The customer type (Loyal customer, disloyal customer)</a:t>
            </a:r>
          </a:p>
          <a:p>
            <a:pPr algn="l" fontAlgn="base"/>
            <a:r>
              <a:rPr lang="en-US" sz="1600" b="0" dirty="0">
                <a:effectLst/>
              </a:rPr>
              <a:t>Age                                                       : The actual age of the passengers</a:t>
            </a:r>
          </a:p>
          <a:p>
            <a:pPr algn="l" fontAlgn="base"/>
            <a:r>
              <a:rPr lang="en-US" sz="1600" b="0" dirty="0">
                <a:effectLst/>
              </a:rPr>
              <a:t>Type of Travel                                     : Purpose of the flight of the passengers (Personal Travel, Business Travel)</a:t>
            </a:r>
          </a:p>
          <a:p>
            <a:pPr algn="l" fontAlgn="base"/>
            <a:r>
              <a:rPr lang="en-US" sz="1600" b="0" dirty="0">
                <a:effectLst/>
              </a:rPr>
              <a:t>Class                                                     : Travel class in the plane of the passengers (Business, Eco, Eco Plus)</a:t>
            </a:r>
          </a:p>
          <a:p>
            <a:pPr algn="l" fontAlgn="base"/>
            <a:r>
              <a:rPr lang="en-US" sz="1600" b="0" dirty="0">
                <a:effectLst/>
              </a:rPr>
              <a:t>Flight distance                                     : The flight distance of this journey</a:t>
            </a:r>
          </a:p>
          <a:p>
            <a:pPr algn="l" fontAlgn="base"/>
            <a:r>
              <a:rPr lang="en-US" sz="1600" b="0" dirty="0">
                <a:effectLst/>
              </a:rPr>
              <a:t>Inflight Wi-Fi service                             : Satisfaction level of the inflight </a:t>
            </a:r>
            <a:r>
              <a:rPr lang="en-US" sz="1600" b="0" dirty="0" err="1">
                <a:effectLst/>
              </a:rPr>
              <a:t>wifi</a:t>
            </a:r>
            <a:r>
              <a:rPr lang="en-US" sz="1600" b="0" dirty="0">
                <a:effectLst/>
              </a:rPr>
              <a:t> service (0:Not Applicable;1-5)</a:t>
            </a:r>
          </a:p>
          <a:p>
            <a:pPr algn="l" fontAlgn="base"/>
            <a:r>
              <a:rPr lang="en-US" sz="1600" b="0" dirty="0">
                <a:effectLst/>
              </a:rPr>
              <a:t>Departure/Arrival time convenient  : Satisfaction level of Departure/Arrival time convenient (0-5)</a:t>
            </a:r>
          </a:p>
          <a:p>
            <a:pPr algn="l" fontAlgn="base"/>
            <a:r>
              <a:rPr lang="en-US" sz="1600" b="0" dirty="0">
                <a:effectLst/>
              </a:rPr>
              <a:t>Ease of Online booking                       : Satisfaction level of online booking (0-5)</a:t>
            </a:r>
          </a:p>
          <a:p>
            <a:pPr algn="l" fontAlgn="base"/>
            <a:r>
              <a:rPr lang="en-US" sz="1600" b="0" dirty="0">
                <a:effectLst/>
              </a:rPr>
              <a:t>Gate location                                        : Satisfaction level of Gate location (0-5)</a:t>
            </a:r>
          </a:p>
          <a:p>
            <a:pPr algn="l" fontAlgn="base"/>
            <a:r>
              <a:rPr lang="en-US" sz="1600" b="0" dirty="0">
                <a:effectLst/>
              </a:rPr>
              <a:t>Food and drink                                     : Satisfaction level of Food and drink (0-5)</a:t>
            </a:r>
          </a:p>
          <a:p>
            <a:pPr marL="0" indent="0">
              <a:buNone/>
            </a:pPr>
            <a:endParaRPr lang="en-IN" sz="2000" dirty="0"/>
          </a:p>
        </p:txBody>
      </p:sp>
    </p:spTree>
    <p:extLst>
      <p:ext uri="{BB962C8B-B14F-4D97-AF65-F5344CB8AC3E}">
        <p14:creationId xmlns:p14="http://schemas.microsoft.com/office/powerpoint/2010/main" val="2229660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C02F5B-2BA9-4D85-B5C3-776C60C84CA9}"/>
              </a:ext>
            </a:extLst>
          </p:cNvPr>
          <p:cNvSpPr>
            <a:spLocks noGrp="1"/>
          </p:cNvSpPr>
          <p:nvPr>
            <p:ph idx="1"/>
          </p:nvPr>
        </p:nvSpPr>
        <p:spPr>
          <a:xfrm>
            <a:off x="838200" y="497150"/>
            <a:ext cx="10515600" cy="5679813"/>
          </a:xfrm>
        </p:spPr>
        <p:txBody>
          <a:bodyPr>
            <a:normAutofit/>
          </a:bodyPr>
          <a:lstStyle/>
          <a:p>
            <a:pPr algn="just" fontAlgn="base"/>
            <a:r>
              <a:rPr lang="en-US" sz="1900" b="0" dirty="0">
                <a:effectLst/>
                <a:latin typeface="inherit"/>
              </a:rPr>
              <a:t>Online boarding                         :</a:t>
            </a:r>
            <a:r>
              <a:rPr lang="en-US" sz="1900" b="0" dirty="0">
                <a:effectLst/>
                <a:latin typeface="Inter"/>
              </a:rPr>
              <a:t> Satisfaction level of online boarding (0-5)</a:t>
            </a:r>
          </a:p>
          <a:p>
            <a:pPr algn="just" fontAlgn="base"/>
            <a:r>
              <a:rPr lang="en-US" sz="1900" b="0" dirty="0">
                <a:effectLst/>
                <a:latin typeface="inherit"/>
              </a:rPr>
              <a:t>Seat comfort                              :</a:t>
            </a:r>
            <a:r>
              <a:rPr lang="en-US" sz="1900" b="0" dirty="0">
                <a:effectLst/>
                <a:latin typeface="Inter"/>
              </a:rPr>
              <a:t> Satisfaction level of Seat comfort (0-5)</a:t>
            </a:r>
          </a:p>
          <a:p>
            <a:pPr algn="just" fontAlgn="base"/>
            <a:r>
              <a:rPr lang="en-US" sz="1900" b="0" dirty="0">
                <a:effectLst/>
                <a:latin typeface="inherit"/>
              </a:rPr>
              <a:t>Inflight entertainment              :</a:t>
            </a:r>
            <a:r>
              <a:rPr lang="en-US" sz="1900" b="0" dirty="0">
                <a:effectLst/>
                <a:latin typeface="Inter"/>
              </a:rPr>
              <a:t> Satisfaction level of inflight entertainment (0-5)</a:t>
            </a:r>
          </a:p>
          <a:p>
            <a:pPr algn="just" fontAlgn="base"/>
            <a:r>
              <a:rPr lang="en-US" sz="1900" b="0" dirty="0">
                <a:effectLst/>
                <a:latin typeface="inherit"/>
              </a:rPr>
              <a:t>On-board service                      :</a:t>
            </a:r>
            <a:r>
              <a:rPr lang="en-US" sz="1900" b="0" dirty="0">
                <a:effectLst/>
                <a:latin typeface="Inter"/>
              </a:rPr>
              <a:t> Satisfaction level of On-board service (0-5)</a:t>
            </a:r>
          </a:p>
          <a:p>
            <a:pPr algn="just" fontAlgn="base"/>
            <a:r>
              <a:rPr lang="en-US" sz="1900" b="0" dirty="0">
                <a:effectLst/>
                <a:latin typeface="inherit"/>
              </a:rPr>
              <a:t>Leg room service                      :</a:t>
            </a:r>
            <a:r>
              <a:rPr lang="en-US" sz="1900" b="0" dirty="0">
                <a:effectLst/>
                <a:latin typeface="Inter"/>
              </a:rPr>
              <a:t> Satisfaction level of Leg room service (0-5)</a:t>
            </a:r>
          </a:p>
          <a:p>
            <a:pPr algn="just" fontAlgn="base"/>
            <a:r>
              <a:rPr lang="en-US" sz="1900" b="0" dirty="0">
                <a:effectLst/>
                <a:latin typeface="inherit"/>
              </a:rPr>
              <a:t>Baggage handling                   :</a:t>
            </a:r>
            <a:r>
              <a:rPr lang="en-US" sz="1900" b="0" dirty="0">
                <a:effectLst/>
                <a:latin typeface="Inter"/>
              </a:rPr>
              <a:t> Satisfaction level of baggage handling (0-5)</a:t>
            </a:r>
          </a:p>
          <a:p>
            <a:pPr algn="just" fontAlgn="base"/>
            <a:r>
              <a:rPr lang="en-US" sz="1900" b="0" dirty="0">
                <a:effectLst/>
                <a:latin typeface="inherit"/>
              </a:rPr>
              <a:t>Check-in service                       :</a:t>
            </a:r>
            <a:r>
              <a:rPr lang="en-US" sz="1900" b="0" dirty="0">
                <a:effectLst/>
                <a:latin typeface="Inter"/>
              </a:rPr>
              <a:t> Satisfaction level of Check-in service (0-5)</a:t>
            </a:r>
          </a:p>
          <a:p>
            <a:pPr algn="just" fontAlgn="base"/>
            <a:r>
              <a:rPr lang="en-US" sz="1900" b="0" dirty="0">
                <a:effectLst/>
                <a:latin typeface="inherit"/>
              </a:rPr>
              <a:t>Inflight service                         :</a:t>
            </a:r>
            <a:r>
              <a:rPr lang="en-US" sz="1900" b="0" dirty="0">
                <a:effectLst/>
                <a:latin typeface="Inter"/>
              </a:rPr>
              <a:t> Satisfaction level of inflight service (0-5)</a:t>
            </a:r>
          </a:p>
          <a:p>
            <a:pPr algn="just" fontAlgn="base"/>
            <a:r>
              <a:rPr lang="en-US" sz="1900" b="0" dirty="0">
                <a:effectLst/>
                <a:latin typeface="inherit"/>
              </a:rPr>
              <a:t>Cleanliness                               :</a:t>
            </a:r>
            <a:r>
              <a:rPr lang="en-US" sz="1900" b="0" dirty="0">
                <a:effectLst/>
                <a:latin typeface="Inter"/>
              </a:rPr>
              <a:t> Satisfaction level of Cleanliness (0-5)</a:t>
            </a:r>
          </a:p>
          <a:p>
            <a:pPr algn="just" fontAlgn="base"/>
            <a:r>
              <a:rPr lang="en-US" sz="1900" b="0" dirty="0">
                <a:effectLst/>
                <a:latin typeface="inherit"/>
              </a:rPr>
              <a:t>Departure Delay in Minutes  :</a:t>
            </a:r>
            <a:r>
              <a:rPr lang="en-US" sz="1900" b="0" dirty="0">
                <a:effectLst/>
                <a:latin typeface="Inter"/>
              </a:rPr>
              <a:t> Minutes delayed when departure (0-5)</a:t>
            </a:r>
          </a:p>
          <a:p>
            <a:pPr algn="just" fontAlgn="base"/>
            <a:r>
              <a:rPr lang="en-US" sz="1900" b="0" dirty="0">
                <a:effectLst/>
                <a:latin typeface="inherit"/>
              </a:rPr>
              <a:t>Arrival Delay in Minutes        :</a:t>
            </a:r>
            <a:r>
              <a:rPr lang="en-US" sz="1900" b="0" dirty="0">
                <a:effectLst/>
                <a:latin typeface="Inter"/>
              </a:rPr>
              <a:t> Minutes delayed when Arrival (0-5)</a:t>
            </a:r>
          </a:p>
          <a:p>
            <a:pPr marL="0" indent="0" algn="just" fontAlgn="base">
              <a:buNone/>
            </a:pPr>
            <a:r>
              <a:rPr lang="en-US" sz="1900" b="0" dirty="0">
                <a:effectLst/>
                <a:latin typeface="inherit"/>
              </a:rPr>
              <a:t> Target Variable: (Categorical)</a:t>
            </a:r>
          </a:p>
          <a:p>
            <a:pPr algn="just" fontAlgn="base"/>
            <a:r>
              <a:rPr lang="en-US" sz="1900" b="0" dirty="0">
                <a:effectLst/>
                <a:latin typeface="inherit"/>
              </a:rPr>
              <a:t>Satisfaction                              :</a:t>
            </a:r>
            <a:r>
              <a:rPr lang="en-US" sz="1900" b="0" dirty="0">
                <a:effectLst/>
                <a:latin typeface="Inter"/>
              </a:rPr>
              <a:t> </a:t>
            </a:r>
            <a:r>
              <a:rPr lang="en-US" sz="1900" dirty="0">
                <a:latin typeface="Inter"/>
              </a:rPr>
              <a:t>Passenger</a:t>
            </a:r>
            <a:r>
              <a:rPr lang="en-US" sz="1900" b="0" dirty="0">
                <a:effectLst/>
                <a:latin typeface="Inter"/>
              </a:rPr>
              <a:t> satisfaction level(Satisfaction, neutral or dissatisfaction)</a:t>
            </a:r>
          </a:p>
          <a:p>
            <a:endParaRPr lang="en-IN" dirty="0"/>
          </a:p>
        </p:txBody>
      </p:sp>
    </p:spTree>
    <p:extLst>
      <p:ext uri="{BB962C8B-B14F-4D97-AF65-F5344CB8AC3E}">
        <p14:creationId xmlns:p14="http://schemas.microsoft.com/office/powerpoint/2010/main" val="132397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197F12-407C-4B49-8C70-93919CAF9C96}"/>
              </a:ext>
            </a:extLst>
          </p:cNvPr>
          <p:cNvSpPr>
            <a:spLocks noGrp="1"/>
          </p:cNvSpPr>
          <p:nvPr>
            <p:ph idx="1"/>
          </p:nvPr>
        </p:nvSpPr>
        <p:spPr>
          <a:xfrm>
            <a:off x="838201" y="408372"/>
            <a:ext cx="8796614" cy="6267636"/>
          </a:xfrm>
        </p:spPr>
        <p:txBody>
          <a:bodyPr>
            <a:normAutofit/>
          </a:bodyPr>
          <a:lstStyle/>
          <a:p>
            <a:pPr marL="0" indent="0">
              <a:buNone/>
            </a:pPr>
            <a:r>
              <a:rPr lang="en-US" sz="2400" dirty="0">
                <a:solidFill>
                  <a:schemeClr val="accent5">
                    <a:lumMod val="75000"/>
                  </a:schemeClr>
                </a:solidFill>
              </a:rPr>
              <a:t>INSIGHTS DROM DATA: </a:t>
            </a:r>
          </a:p>
          <a:p>
            <a:pPr marL="342900" indent="-342900">
              <a:buAutoNum type="arabicParenR"/>
            </a:pPr>
            <a:r>
              <a:rPr lang="en-US" sz="1800" dirty="0">
                <a:solidFill>
                  <a:srgbClr val="FF0000"/>
                </a:solidFill>
              </a:rPr>
              <a:t>AGE VS PASSENGER SATISFACTION: </a:t>
            </a:r>
          </a:p>
          <a:p>
            <a:pPr marL="0" indent="0">
              <a:buNone/>
            </a:pPr>
            <a:r>
              <a:rPr lang="en-US" sz="1800" dirty="0"/>
              <a:t>Passengers with age 7- 38 and 61-80 are hugely dissatisfied as compared to satisfied passengers while passengers with age 38-60 are more satisfied as compared to dissatisfied passengers.</a:t>
            </a:r>
            <a:endParaRPr lang="en-IN" sz="1800" dirty="0"/>
          </a:p>
        </p:txBody>
      </p:sp>
      <p:pic>
        <p:nvPicPr>
          <p:cNvPr id="1026" name="Picture 2">
            <a:extLst>
              <a:ext uri="{FF2B5EF4-FFF2-40B4-BE49-F238E27FC236}">
                <a16:creationId xmlns:a16="http://schemas.microsoft.com/office/drawing/2014/main" id="{B7E49720-B308-44B3-8719-48B79A440A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238" y="2487009"/>
            <a:ext cx="11263222" cy="4266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908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92A61D-4FBD-4412-BC7E-5D5C5FC4D7D6}"/>
              </a:ext>
            </a:extLst>
          </p:cNvPr>
          <p:cNvSpPr>
            <a:spLocks noGrp="1"/>
          </p:cNvSpPr>
          <p:nvPr>
            <p:ph idx="1"/>
          </p:nvPr>
        </p:nvSpPr>
        <p:spPr>
          <a:xfrm>
            <a:off x="838200" y="328474"/>
            <a:ext cx="10515600" cy="5848489"/>
          </a:xfrm>
        </p:spPr>
        <p:txBody>
          <a:bodyPr>
            <a:normAutofit/>
          </a:bodyPr>
          <a:lstStyle/>
          <a:p>
            <a:pPr marL="0" indent="0">
              <a:buNone/>
            </a:pPr>
            <a:endParaRPr lang="en-US" sz="1800" dirty="0"/>
          </a:p>
          <a:p>
            <a:pPr marL="0" indent="0">
              <a:buNone/>
            </a:pPr>
            <a:r>
              <a:rPr lang="en-US" sz="1800" dirty="0">
                <a:solidFill>
                  <a:srgbClr val="FF0000"/>
                </a:solidFill>
              </a:rPr>
              <a:t>2) TYPE OF TRAVEL VS PASSENGER SATISFACTION:</a:t>
            </a:r>
          </a:p>
          <a:p>
            <a:pPr marL="0" indent="0">
              <a:buNone/>
            </a:pPr>
            <a:endParaRPr lang="en-US" sz="1800" dirty="0"/>
          </a:p>
          <a:p>
            <a:pPr marL="0" indent="0">
              <a:buNone/>
            </a:pPr>
            <a:r>
              <a:rPr lang="en-US" sz="1800" dirty="0"/>
              <a:t>Passengers who travel for personal reasons are mostly  dissatisfied while passengers who travel for business are more satisfied. </a:t>
            </a:r>
          </a:p>
          <a:p>
            <a:pPr marL="0" indent="0">
              <a:buNone/>
            </a:pPr>
            <a:endParaRPr lang="en-IN" sz="1800" dirty="0"/>
          </a:p>
        </p:txBody>
      </p:sp>
      <p:pic>
        <p:nvPicPr>
          <p:cNvPr id="2050" name="Picture 2">
            <a:extLst>
              <a:ext uri="{FF2B5EF4-FFF2-40B4-BE49-F238E27FC236}">
                <a16:creationId xmlns:a16="http://schemas.microsoft.com/office/drawing/2014/main" id="{D800C1F9-3C05-4D4F-9313-E08E3B0D60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464" y="2325950"/>
            <a:ext cx="8060924" cy="441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151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3B1D2E-5EFC-4451-8215-A8F1DFD01790}"/>
              </a:ext>
            </a:extLst>
          </p:cNvPr>
          <p:cNvSpPr>
            <a:spLocks noGrp="1"/>
          </p:cNvSpPr>
          <p:nvPr>
            <p:ph idx="1"/>
          </p:nvPr>
        </p:nvSpPr>
        <p:spPr>
          <a:xfrm>
            <a:off x="474216" y="399494"/>
            <a:ext cx="10782669" cy="5777468"/>
          </a:xfrm>
        </p:spPr>
        <p:txBody>
          <a:bodyPr>
            <a:normAutofit/>
          </a:bodyPr>
          <a:lstStyle/>
          <a:p>
            <a:pPr marL="0" indent="0">
              <a:buNone/>
            </a:pPr>
            <a:endParaRPr lang="en-US" sz="1800" dirty="0"/>
          </a:p>
          <a:p>
            <a:pPr marL="0" indent="0">
              <a:buNone/>
            </a:pPr>
            <a:r>
              <a:rPr lang="en-US" sz="1800" dirty="0">
                <a:solidFill>
                  <a:srgbClr val="FF0000"/>
                </a:solidFill>
              </a:rPr>
              <a:t>3) CLASS VS PASSENGER SATISFACTION:</a:t>
            </a:r>
          </a:p>
          <a:p>
            <a:pPr marL="0" indent="0">
              <a:buNone/>
            </a:pPr>
            <a:endParaRPr lang="en-US" sz="1800" dirty="0"/>
          </a:p>
          <a:p>
            <a:pPr marL="0" indent="0">
              <a:buNone/>
            </a:pPr>
            <a:r>
              <a:rPr lang="en-US" sz="1800" dirty="0"/>
              <a:t>    Most of the passengers who travel in Business class are satisfied while a majority of passengers are dissatisfied who travel in Eco Class.</a:t>
            </a:r>
            <a:endParaRPr lang="en-IN" sz="1800" dirty="0"/>
          </a:p>
        </p:txBody>
      </p:sp>
      <p:pic>
        <p:nvPicPr>
          <p:cNvPr id="3074" name="Picture 2">
            <a:extLst>
              <a:ext uri="{FF2B5EF4-FFF2-40B4-BE49-F238E27FC236}">
                <a16:creationId xmlns:a16="http://schemas.microsoft.com/office/drawing/2014/main" id="{5F96859F-82CE-40A7-B0A9-C0AAFCF230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0023" y="2485748"/>
            <a:ext cx="7528264" cy="4270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736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041967-ECFB-4DEF-B9B7-1D750D7F215A}"/>
              </a:ext>
            </a:extLst>
          </p:cNvPr>
          <p:cNvSpPr>
            <a:spLocks noGrp="1"/>
          </p:cNvSpPr>
          <p:nvPr>
            <p:ph idx="1"/>
          </p:nvPr>
        </p:nvSpPr>
        <p:spPr>
          <a:xfrm>
            <a:off x="552784" y="284084"/>
            <a:ext cx="10526548" cy="6445189"/>
          </a:xfrm>
        </p:spPr>
        <p:txBody>
          <a:bodyPr>
            <a:normAutofit/>
          </a:bodyPr>
          <a:lstStyle/>
          <a:p>
            <a:pPr marL="0" indent="0">
              <a:buNone/>
            </a:pPr>
            <a:endParaRPr lang="en-US" sz="1800" dirty="0"/>
          </a:p>
          <a:p>
            <a:pPr marL="0" indent="0">
              <a:buNone/>
            </a:pPr>
            <a:r>
              <a:rPr lang="en-US" sz="1800" dirty="0">
                <a:solidFill>
                  <a:srgbClr val="FF0000"/>
                </a:solidFill>
              </a:rPr>
              <a:t>4) INFLIGHT WIFI SERVICE VS PASSENGER SATISFACTION:</a:t>
            </a:r>
          </a:p>
          <a:p>
            <a:pPr marL="0" indent="0">
              <a:buNone/>
            </a:pPr>
            <a:endParaRPr lang="en-US" sz="1800" dirty="0"/>
          </a:p>
          <a:p>
            <a:pPr marL="0" indent="0">
              <a:buNone/>
            </a:pPr>
            <a:r>
              <a:rPr lang="en-US" sz="1800" dirty="0"/>
              <a:t>    Most of the passengers have given rating between 2-3, thus increasing the count of dissatisfied passengers.</a:t>
            </a:r>
          </a:p>
          <a:p>
            <a:pPr marL="0" indent="0">
              <a:buNone/>
            </a:pPr>
            <a:r>
              <a:rPr lang="en-US" sz="1800" dirty="0"/>
              <a:t>   </a:t>
            </a:r>
            <a:endParaRPr lang="en-IN" sz="1800" dirty="0"/>
          </a:p>
        </p:txBody>
      </p:sp>
      <p:pic>
        <p:nvPicPr>
          <p:cNvPr id="4098" name="Picture 2">
            <a:extLst>
              <a:ext uri="{FF2B5EF4-FFF2-40B4-BE49-F238E27FC236}">
                <a16:creationId xmlns:a16="http://schemas.microsoft.com/office/drawing/2014/main" id="{1E584B36-E465-4D0C-8B70-FB1EF1D9E0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4110" y="2494624"/>
            <a:ext cx="6818050" cy="4234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2961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502DFB-6741-4ACC-BDA4-64F9C42C13F8}"/>
              </a:ext>
            </a:extLst>
          </p:cNvPr>
          <p:cNvSpPr>
            <a:spLocks noGrp="1"/>
          </p:cNvSpPr>
          <p:nvPr>
            <p:ph idx="1"/>
          </p:nvPr>
        </p:nvSpPr>
        <p:spPr>
          <a:xfrm>
            <a:off x="838200" y="568171"/>
            <a:ext cx="10515600" cy="6354588"/>
          </a:xfrm>
        </p:spPr>
        <p:txBody>
          <a:bodyPr>
            <a:normAutofit/>
          </a:bodyPr>
          <a:lstStyle/>
          <a:p>
            <a:pPr marL="0" indent="0">
              <a:buNone/>
            </a:pPr>
            <a:r>
              <a:rPr lang="en-US" sz="1800" dirty="0">
                <a:solidFill>
                  <a:srgbClr val="FF0000"/>
                </a:solidFill>
              </a:rPr>
              <a:t>5) DEPARTURE/ARRIVAL TIME CONVENIENT VS ONLINE BOARDING VS PASSENGER SATISFACTION:</a:t>
            </a:r>
          </a:p>
          <a:p>
            <a:pPr marL="0" indent="0">
              <a:buNone/>
            </a:pPr>
            <a:endParaRPr lang="en-US" sz="1800" dirty="0"/>
          </a:p>
          <a:p>
            <a:pPr marL="0" indent="0">
              <a:buNone/>
            </a:pPr>
            <a:r>
              <a:rPr lang="en-US" sz="1800" dirty="0"/>
              <a:t>    Here we can see that in Eco Plus class a lot of people are dissatisfied due to poor departure/arrival time even when online boarding is moderate.</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IN" sz="1800" dirty="0"/>
          </a:p>
        </p:txBody>
      </p:sp>
      <p:pic>
        <p:nvPicPr>
          <p:cNvPr id="5122" name="Picture 2">
            <a:extLst>
              <a:ext uri="{FF2B5EF4-FFF2-40B4-BE49-F238E27FC236}">
                <a16:creationId xmlns:a16="http://schemas.microsoft.com/office/drawing/2014/main" id="{17800F9A-F923-445B-BA9F-60F0BC5D80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300" y="2733491"/>
            <a:ext cx="9677400" cy="3764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737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1248</TotalTime>
  <Words>1076</Words>
  <Application>Microsoft Office PowerPoint</Application>
  <PresentationFormat>Widescreen</PresentationFormat>
  <Paragraphs>149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inherit</vt:lpstr>
      <vt:lpstr>Inter</vt:lpstr>
      <vt:lpstr>Office Theme</vt:lpstr>
      <vt:lpstr>  Airline Passenger Satisfaction   To predict the satisfaction level of passengers and study the impact of various factors on passenger satisfaction.   </vt:lpstr>
      <vt:lpstr>PROBLEM STATEMENT:  </vt:lpstr>
      <vt:lpstr>DATASET CONTENT: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MAYUR TAWARE</dc:creator>
  <cp:lastModifiedBy>MAYUR TAWARE</cp:lastModifiedBy>
  <cp:revision>31</cp:revision>
  <dcterms:created xsi:type="dcterms:W3CDTF">2021-07-01T09:18:52Z</dcterms:created>
  <dcterms:modified xsi:type="dcterms:W3CDTF">2021-10-21T16:24:54Z</dcterms:modified>
</cp:coreProperties>
</file>