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9" r:id="rId2"/>
    <p:sldId id="283" r:id="rId3"/>
    <p:sldId id="258" r:id="rId4"/>
    <p:sldId id="261" r:id="rId5"/>
    <p:sldId id="257" r:id="rId6"/>
    <p:sldId id="262" r:id="rId7"/>
    <p:sldId id="264" r:id="rId8"/>
    <p:sldId id="260" r:id="rId9"/>
    <p:sldId id="274" r:id="rId10"/>
    <p:sldId id="265" r:id="rId11"/>
    <p:sldId id="266" r:id="rId12"/>
    <p:sldId id="267" r:id="rId13"/>
    <p:sldId id="269" r:id="rId14"/>
    <p:sldId id="268" r:id="rId15"/>
    <p:sldId id="270" r:id="rId16"/>
    <p:sldId id="271" r:id="rId17"/>
    <p:sldId id="272" r:id="rId18"/>
    <p:sldId id="273" r:id="rId19"/>
    <p:sldId id="275" r:id="rId20"/>
    <p:sldId id="277" r:id="rId21"/>
    <p:sldId id="278" r:id="rId22"/>
    <p:sldId id="276"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FCB32C9-A7D6-46E5-9BF2-FED606B53ACB}" type="datetimeFigureOut">
              <a:rPr lang="en-IN" smtClean="0"/>
              <a:t>27-09-2022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0F9B2E-BC47-40E7-B6BE-2AE36268889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B32C9-A7D6-46E5-9BF2-FED606B53ACB}"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42967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B32C9-A7D6-46E5-9BF2-FED606B53ACB}"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37689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B32C9-A7D6-46E5-9BF2-FED606B53ACB}"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85963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CB32C9-A7D6-46E5-9BF2-FED606B53ACB}"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F9B2E-BC47-40E7-B6BE-2AE36268889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7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CB32C9-A7D6-46E5-9BF2-FED606B53ACB}"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164730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CB32C9-A7D6-46E5-9BF2-FED606B53ACB}"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39312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CB32C9-A7D6-46E5-9BF2-FED606B53ACB}"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214470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B32C9-A7D6-46E5-9BF2-FED606B53ACB}"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187308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B32C9-A7D6-46E5-9BF2-FED606B53ACB}"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35982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CB32C9-A7D6-46E5-9BF2-FED606B53ACB}"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F9B2E-BC47-40E7-B6BE-2AE362688896}" type="slidenum">
              <a:rPr lang="en-IN" smtClean="0"/>
              <a:t>‹#›</a:t>
            </a:fld>
            <a:endParaRPr lang="en-IN"/>
          </a:p>
        </p:txBody>
      </p:sp>
    </p:spTree>
    <p:extLst>
      <p:ext uri="{BB962C8B-B14F-4D97-AF65-F5344CB8AC3E}">
        <p14:creationId xmlns:p14="http://schemas.microsoft.com/office/powerpoint/2010/main" val="412932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FCB32C9-A7D6-46E5-9BF2-FED606B53ACB}" type="datetimeFigureOut">
              <a:rPr lang="en-IN" smtClean="0"/>
              <a:t>27-09-2022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F0F9B2E-BC47-40E7-B6BE-2AE362688896}" type="slidenum">
              <a:rPr lang="en-IN" smtClean="0"/>
              <a:t>‹#›</a:t>
            </a:fld>
            <a:endParaRPr lang="en-IN"/>
          </a:p>
        </p:txBody>
      </p:sp>
    </p:spTree>
    <p:extLst>
      <p:ext uri="{BB962C8B-B14F-4D97-AF65-F5344CB8AC3E}">
        <p14:creationId xmlns:p14="http://schemas.microsoft.com/office/powerpoint/2010/main" val="2419296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pypi.org/project/geopy/" TargetMode="External"/><Relationship Id="rId7" Type="http://schemas.openxmlformats.org/officeDocument/2006/relationships/hyperlink" Target="https://www.kaggle.com/datasets/stackoverflow/stackoverflow?select=users" TargetMode="External"/><Relationship Id="rId2" Type="http://schemas.openxmlformats.org/officeDocument/2006/relationships/hyperlink" Target="https://spark.apache.org/docs/latest/" TargetMode="External"/><Relationship Id="rId1" Type="http://schemas.openxmlformats.org/officeDocument/2006/relationships/slideLayout" Target="../slideLayouts/slideLayout7.xml"/><Relationship Id="rId6" Type="http://schemas.openxmlformats.org/officeDocument/2006/relationships/hyperlink" Target="https://www.mongodb.com/docs/spark-connector/current/python-api" TargetMode="External"/><Relationship Id="rId5" Type="http://schemas.openxmlformats.org/officeDocument/2006/relationships/hyperlink" Target="https://pypi.org/project/beautifulsoup4/" TargetMode="External"/><Relationship Id="rId4" Type="http://schemas.openxmlformats.org/officeDocument/2006/relationships/hyperlink" Target="https://pypi.org/project/imbo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9477" y="703556"/>
            <a:ext cx="9753600" cy="2556854"/>
          </a:xfrm>
          <a:prstGeom prst="rect">
            <a:avLst/>
          </a:prstGeom>
          <a:noFill/>
        </p:spPr>
        <p:txBody>
          <a:bodyPr wrap="square" rtlCol="0">
            <a:spAutoFit/>
          </a:bodyPr>
          <a:lstStyle/>
          <a:p>
            <a:pPr algn="ctr">
              <a:lnSpc>
                <a:spcPct val="200000"/>
              </a:lnSpc>
            </a:pPr>
            <a:r>
              <a:rPr lang="en-IN" sz="2800" dirty="0" smtClean="0">
                <a:ln w="0"/>
                <a:effectLst>
                  <a:outerShdw blurRad="38100" dist="19050" dir="2700000" algn="tl" rotWithShape="0">
                    <a:schemeClr val="dk1">
                      <a:alpha val="40000"/>
                    </a:schemeClr>
                  </a:outerShdw>
                </a:effectLst>
                <a:latin typeface="Arial Black" panose="020B0A04020102020204" pitchFamily="34" charset="0"/>
              </a:rPr>
              <a:t>DATA EXTRACTION,DATA </a:t>
            </a:r>
            <a:r>
              <a:rPr lang="en-IN" sz="2800" dirty="0" smtClean="0">
                <a:ln w="0"/>
                <a:effectLst>
                  <a:outerShdw blurRad="38100" dist="19050" dir="2700000" algn="tl" rotWithShape="0">
                    <a:schemeClr val="dk1">
                      <a:alpha val="40000"/>
                    </a:schemeClr>
                  </a:outerShdw>
                </a:effectLst>
                <a:latin typeface="Arial Black" panose="020B0A04020102020204" pitchFamily="34" charset="0"/>
              </a:rPr>
              <a:t>TRANSFORMATION,DATA PROCESSING AND DATA INGESTION  </a:t>
            </a:r>
            <a:r>
              <a:rPr lang="en-IN" sz="2800" dirty="0" smtClean="0">
                <a:ln w="0"/>
                <a:effectLst>
                  <a:outerShdw blurRad="38100" dist="19050" dir="2700000" algn="tl" rotWithShape="0">
                    <a:schemeClr val="dk1">
                      <a:alpha val="40000"/>
                    </a:schemeClr>
                  </a:outerShdw>
                </a:effectLst>
                <a:latin typeface="Arial Black" panose="020B0A04020102020204" pitchFamily="34" charset="0"/>
              </a:rPr>
              <a:t>FOR BIGDATA USING </a:t>
            </a:r>
            <a:r>
              <a:rPr lang="en-IN" sz="2800" dirty="0" smtClean="0">
                <a:ln w="0"/>
                <a:effectLst>
                  <a:outerShdw blurRad="38100" dist="19050" dir="2700000" algn="tl" rotWithShape="0">
                    <a:schemeClr val="dk1">
                      <a:alpha val="40000"/>
                    </a:schemeClr>
                  </a:outerShdw>
                </a:effectLst>
                <a:latin typeface="Arial Black" panose="020B0A04020102020204" pitchFamily="34" charset="0"/>
              </a:rPr>
              <a:t>SPRAK.</a:t>
            </a:r>
            <a:endParaRPr lang="en-IN" sz="2800" dirty="0">
              <a:ln w="0"/>
              <a:effectLst>
                <a:outerShdw blurRad="38100" dist="19050" dir="2700000" algn="tl" rotWithShape="0">
                  <a:schemeClr val="dk1">
                    <a:alpha val="40000"/>
                  </a:schemeClr>
                </a:outerShdw>
              </a:effectLst>
              <a:latin typeface="Arial Black" panose="020B0A04020102020204" pitchFamily="34" charset="0"/>
            </a:endParaRPr>
          </a:p>
        </p:txBody>
      </p:sp>
      <p:sp>
        <p:nvSpPr>
          <p:cNvPr id="3" name="TextBox 2"/>
          <p:cNvSpPr txBox="1"/>
          <p:nvPr/>
        </p:nvSpPr>
        <p:spPr>
          <a:xfrm>
            <a:off x="1332411" y="4467497"/>
            <a:ext cx="5181600" cy="954107"/>
          </a:xfrm>
          <a:prstGeom prst="rect">
            <a:avLst/>
          </a:prstGeom>
          <a:noFill/>
        </p:spPr>
        <p:txBody>
          <a:bodyPr wrap="square" rtlCol="0">
            <a:spAutoFit/>
          </a:bodyPr>
          <a:lstStyle/>
          <a:p>
            <a:r>
              <a:rPr lang="en-IN" sz="2000" b="1" u="sng" dirty="0" smtClean="0">
                <a:latin typeface="Times New Roman" panose="02020603050405020304" pitchFamily="18" charset="0"/>
                <a:cs typeface="Times New Roman" panose="02020603050405020304" pitchFamily="18" charset="0"/>
              </a:rPr>
              <a:t>Presented By</a:t>
            </a:r>
          </a:p>
          <a:p>
            <a:pPr marL="285750" indent="-285750">
              <a:buFont typeface="Wingdings" panose="05000000000000000000" pitchFamily="2" charset="2"/>
              <a:buChar char="§"/>
            </a:pPr>
            <a:r>
              <a:rPr lang="en-IN" b="1" dirty="0" err="1" smtClean="0">
                <a:latin typeface="Times New Roman" panose="02020603050405020304" pitchFamily="18" charset="0"/>
                <a:cs typeface="Times New Roman" panose="02020603050405020304" pitchFamily="18" charset="0"/>
              </a:rPr>
              <a:t>Anushka</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Jadhav</a:t>
            </a:r>
            <a:r>
              <a:rPr lang="en-IN" b="1" dirty="0" smtClean="0">
                <a:latin typeface="Times New Roman" panose="02020603050405020304" pitchFamily="18" charset="0"/>
                <a:cs typeface="Times New Roman" panose="02020603050405020304" pitchFamily="18" charset="0"/>
              </a:rPr>
              <a:t> -223311</a:t>
            </a:r>
          </a:p>
          <a:p>
            <a:pPr marL="285750" indent="-285750">
              <a:buFont typeface="Wingdings" panose="05000000000000000000" pitchFamily="2" charset="2"/>
              <a:buChar char="§"/>
            </a:pPr>
            <a:r>
              <a:rPr lang="en-IN" b="1" dirty="0" err="1" smtClean="0">
                <a:latin typeface="Times New Roman" panose="02020603050405020304" pitchFamily="18" charset="0"/>
                <a:cs typeface="Times New Roman" panose="02020603050405020304" pitchFamily="18" charset="0"/>
              </a:rPr>
              <a:t>Mayuresh</a:t>
            </a:r>
            <a:r>
              <a:rPr lang="en-IN" b="1" dirty="0" smtClean="0">
                <a:latin typeface="Times New Roman" panose="02020603050405020304" pitchFamily="18" charset="0"/>
                <a:cs typeface="Times New Roman" panose="02020603050405020304" pitchFamily="18" charset="0"/>
              </a:rPr>
              <a:t> Patil - 223328</a:t>
            </a:r>
          </a:p>
        </p:txBody>
      </p:sp>
      <p:sp>
        <p:nvSpPr>
          <p:cNvPr id="4" name="TextBox 3"/>
          <p:cNvSpPr txBox="1"/>
          <p:nvPr/>
        </p:nvSpPr>
        <p:spPr>
          <a:xfrm>
            <a:off x="5225142" y="3579222"/>
            <a:ext cx="1759132" cy="369332"/>
          </a:xfrm>
          <a:prstGeom prst="rect">
            <a:avLst/>
          </a:prstGeom>
          <a:noFill/>
        </p:spPr>
        <p:txBody>
          <a:bodyPr wrap="square" rtlCol="0">
            <a:spAutoFit/>
          </a:bodyPr>
          <a:lstStyle/>
          <a:p>
            <a:r>
              <a:rPr lang="en-US" dirty="0" smtClean="0">
                <a:latin typeface="Arial Black" panose="020B0A04020102020204" pitchFamily="34" charset="0"/>
              </a:rPr>
              <a:t>Group No-05</a:t>
            </a:r>
            <a:endParaRPr lang="en-IN" dirty="0">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6" y="425651"/>
            <a:ext cx="1037389" cy="103738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228" y="335863"/>
            <a:ext cx="1283932" cy="128393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94671914"/>
              </p:ext>
            </p:extLst>
          </p:nvPr>
        </p:nvGraphicFramePr>
        <p:xfrm>
          <a:off x="8599133" y="4258491"/>
          <a:ext cx="2452044" cy="1059943"/>
        </p:xfrm>
        <a:graphic>
          <a:graphicData uri="http://schemas.openxmlformats.org/drawingml/2006/table">
            <a:tbl>
              <a:tblPr firstRow="1" firstCol="1" bandRow="1"/>
              <a:tblGrid>
                <a:gridCol w="2452044">
                  <a:extLst>
                    <a:ext uri="{9D8B030D-6E8A-4147-A177-3AD203B41FA5}">
                      <a16:colId xmlns:a16="http://schemas.microsoft.com/office/drawing/2014/main" val="3975024157"/>
                    </a:ext>
                  </a:extLst>
                </a:gridCol>
              </a:tblGrid>
              <a:tr h="177187">
                <a:tc>
                  <a:txBody>
                    <a:bodyPr/>
                    <a:lstStyle/>
                    <a:p>
                      <a:pPr algn="l">
                        <a:lnSpc>
                          <a:spcPct val="107000"/>
                        </a:lnSpc>
                        <a:spcAft>
                          <a:spcPts val="0"/>
                        </a:spcAft>
                      </a:pP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145728297"/>
                  </a:ext>
                </a:extLst>
              </a:tr>
              <a:tr h="529107">
                <a:tc>
                  <a:txBody>
                    <a:bodyPr/>
                    <a:lstStyle/>
                    <a:p>
                      <a:pPr algn="just">
                        <a:lnSpc>
                          <a:spcPct val="107000"/>
                        </a:lnSpc>
                        <a:spcAft>
                          <a:spcPts val="0"/>
                        </a:spcAft>
                      </a:pPr>
                      <a:r>
                        <a:rPr lang="en-IN" sz="20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a:t>
                      </a:r>
                      <a:r>
                        <a:rPr lang="en-IN" sz="2000" b="1" u="sng"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Guidance of</a:t>
                      </a:r>
                    </a:p>
                    <a:p>
                      <a:pPr algn="just">
                        <a:lnSpc>
                          <a:spcPct val="107000"/>
                        </a:lnSpc>
                        <a:spcAft>
                          <a:spcPts val="0"/>
                        </a:spcAft>
                      </a:pPr>
                      <a:r>
                        <a:rPr lang="en-IN" sz="18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Akshay</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Tilekar</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866170543"/>
                  </a:ext>
                </a:extLst>
              </a:tr>
              <a:tr h="216862">
                <a:tc>
                  <a:txBody>
                    <a:bodyPr/>
                    <a:lstStyle/>
                    <a:p>
                      <a:pPr marL="3810" algn="l">
                        <a:lnSpc>
                          <a:spcPct val="107000"/>
                        </a:lnSpc>
                        <a:spcAft>
                          <a:spcPts val="0"/>
                        </a:spcAft>
                      </a:pPr>
                      <a:r>
                        <a:rPr lang="en-IN" sz="16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98885699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97815963"/>
              </p:ext>
            </p:extLst>
          </p:nvPr>
        </p:nvGraphicFramePr>
        <p:xfrm>
          <a:off x="4858045" y="4467497"/>
          <a:ext cx="3615395" cy="820738"/>
        </p:xfrm>
        <a:graphic>
          <a:graphicData uri="http://schemas.openxmlformats.org/drawingml/2006/table">
            <a:tbl>
              <a:tblPr firstRow="1" firstCol="1" bandRow="1"/>
              <a:tblGrid>
                <a:gridCol w="3615395">
                  <a:extLst>
                    <a:ext uri="{9D8B030D-6E8A-4147-A177-3AD203B41FA5}">
                      <a16:colId xmlns:a16="http://schemas.microsoft.com/office/drawing/2014/main" val="813972700"/>
                    </a:ext>
                  </a:extLst>
                </a:gridCol>
              </a:tblGrid>
              <a:tr h="23368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20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 Coordinator     </a:t>
                      </a:r>
                      <a:endParaRPr lang="en-IN" sz="2000" b="1"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7000"/>
                        </a:lnSpc>
                        <a:spcAft>
                          <a:spcPts val="0"/>
                        </a:spcAft>
                      </a:pPr>
                      <a:r>
                        <a:rPr lang="en-IN" sz="16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Prashant </a:t>
                      </a:r>
                      <a:r>
                        <a:rPr lang="en-IN" sz="1600" b="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Karhale</a:t>
                      </a:r>
                      <a:r>
                        <a:rPr lang="en-IN" sz="16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876775241"/>
                  </a:ext>
                </a:extLst>
              </a:tr>
              <a:tr h="233680">
                <a:tc>
                  <a:txBody>
                    <a:bodyPr/>
                    <a:lstStyle/>
                    <a:p>
                      <a:pPr algn="l">
                        <a:lnSpc>
                          <a:spcPct val="107000"/>
                        </a:lnSpc>
                        <a:spcAft>
                          <a:spcPts val="0"/>
                        </a:spcAft>
                      </a:pP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612110883"/>
                  </a:ext>
                </a:extLst>
              </a:tr>
            </a:tbl>
          </a:graphicData>
        </a:graphic>
      </p:graphicFrame>
    </p:spTree>
    <p:extLst>
      <p:ext uri="{BB962C8B-B14F-4D97-AF65-F5344CB8AC3E}">
        <p14:creationId xmlns:p14="http://schemas.microsoft.com/office/powerpoint/2010/main" val="530872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1" y="583473"/>
            <a:ext cx="3918856" cy="523220"/>
          </a:xfrm>
          <a:prstGeom prst="rect">
            <a:avLst/>
          </a:prstGeom>
          <a:noFill/>
        </p:spPr>
        <p:txBody>
          <a:bodyPr wrap="square" rtlCol="0">
            <a:spAutoFit/>
          </a:bodyPr>
          <a:lstStyle/>
          <a:p>
            <a:r>
              <a:rPr lang="en-IN" sz="2800" b="1" u="sng" dirty="0">
                <a:ln/>
                <a:solidFill>
                  <a:srgbClr val="002060"/>
                </a:solidFill>
                <a:effectLst>
                  <a:outerShdw blurRad="38100" dist="38100" dir="2700000" algn="tl">
                    <a:srgbClr val="000000">
                      <a:alpha val="43137"/>
                    </a:srgbClr>
                  </a:outerShdw>
                </a:effectLst>
              </a:rPr>
              <a:t>DATA </a:t>
            </a:r>
            <a:r>
              <a:rPr lang="en-IN" sz="2800" b="1" u="sng" dirty="0" smtClean="0">
                <a:ln/>
                <a:solidFill>
                  <a:srgbClr val="002060"/>
                </a:solidFill>
                <a:effectLst>
                  <a:outerShdw blurRad="38100" dist="38100" dir="2700000" algn="tl">
                    <a:srgbClr val="000000">
                      <a:alpha val="43137"/>
                    </a:srgbClr>
                  </a:outerShdw>
                </a:effectLst>
              </a:rPr>
              <a:t>CLEANING </a:t>
            </a:r>
            <a:endParaRPr lang="en-IN" b="1" u="sng" dirty="0" smtClean="0">
              <a:ln/>
              <a:solidFill>
                <a:srgbClr val="002060"/>
              </a:solidFill>
              <a:effectLst>
                <a:outerShdw blurRad="38100" dist="38100" dir="2700000" algn="tl">
                  <a:srgbClr val="000000">
                    <a:alpha val="43137"/>
                  </a:srgbClr>
                </a:outerShdw>
              </a:effectLst>
            </a:endParaRPr>
          </a:p>
        </p:txBody>
      </p:sp>
      <p:sp>
        <p:nvSpPr>
          <p:cNvPr id="3" name="TextBox 2"/>
          <p:cNvSpPr txBox="1"/>
          <p:nvPr/>
        </p:nvSpPr>
        <p:spPr>
          <a:xfrm>
            <a:off x="1680754" y="1558835"/>
            <a:ext cx="8656320" cy="221599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smtClean="0">
                <a:solidFill>
                  <a:srgbClr val="002060"/>
                </a:solidFill>
              </a:rPr>
              <a:t>After data extraction, the data is in raw format and uncleaned </a:t>
            </a:r>
          </a:p>
          <a:p>
            <a:pPr marL="285750" indent="-285750">
              <a:lnSpc>
                <a:spcPct val="200000"/>
              </a:lnSpc>
              <a:buFont typeface="Wingdings" panose="05000000000000000000" pitchFamily="2" charset="2"/>
              <a:buChar char="Ø"/>
            </a:pPr>
            <a:r>
              <a:rPr lang="en-US" sz="2000" dirty="0" smtClean="0">
                <a:solidFill>
                  <a:srgbClr val="002060"/>
                </a:solidFill>
              </a:rPr>
              <a:t>So data cleaning is very important part.</a:t>
            </a:r>
          </a:p>
          <a:p>
            <a:pPr marL="285750" indent="-285750">
              <a:lnSpc>
                <a:spcPct val="200000"/>
              </a:lnSpc>
              <a:buFont typeface="Wingdings" panose="05000000000000000000" pitchFamily="2" charset="2"/>
              <a:buChar char="Ø"/>
            </a:pPr>
            <a:r>
              <a:rPr lang="en-US" sz="2000" dirty="0" smtClean="0">
                <a:solidFill>
                  <a:srgbClr val="002060"/>
                </a:solidFill>
              </a:rPr>
              <a:t>In data cleaning phase filtering column and data processing task done.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84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51" y="269966"/>
            <a:ext cx="4099560" cy="605245"/>
          </a:xfrm>
        </p:spPr>
        <p:txBody>
          <a:bodyPr/>
          <a:lstStyle/>
          <a:p>
            <a:r>
              <a:rPr lang="en-IN" sz="2400" b="1" u="sng" dirty="0" smtClean="0">
                <a:ln/>
                <a:solidFill>
                  <a:srgbClr val="002060"/>
                </a:solidFill>
                <a:effectLst>
                  <a:outerShdw blurRad="38100" dist="38100" dir="2700000" algn="tl">
                    <a:srgbClr val="000000">
                      <a:alpha val="43137"/>
                    </a:srgbClr>
                  </a:outerShdw>
                </a:effectLst>
              </a:rPr>
              <a:t>About me </a:t>
            </a:r>
            <a:r>
              <a:rPr lang="en-IN" sz="2400" b="1" u="sng" dirty="0">
                <a:ln/>
                <a:solidFill>
                  <a:srgbClr val="002060"/>
                </a:solidFill>
                <a:effectLst>
                  <a:outerShdw blurRad="38100" dist="38100" dir="2700000" algn="tl">
                    <a:srgbClr val="000000">
                      <a:alpha val="43137"/>
                    </a:srgbClr>
                  </a:outerShdw>
                </a:effectLst>
              </a:rPr>
              <a:t>c</a:t>
            </a:r>
            <a:r>
              <a:rPr lang="en-IN" sz="2400" b="1" u="sng" dirty="0" smtClean="0">
                <a:ln/>
                <a:solidFill>
                  <a:srgbClr val="002060"/>
                </a:solidFill>
                <a:effectLst>
                  <a:outerShdw blurRad="38100" dist="38100" dir="2700000" algn="tl">
                    <a:srgbClr val="000000">
                      <a:alpha val="43137"/>
                    </a:srgbClr>
                  </a:outerShdw>
                </a:effectLst>
              </a:rPr>
              <a:t>olumn cleaning </a:t>
            </a:r>
            <a:endParaRPr lang="en-IN" sz="2400" dirty="0"/>
          </a:p>
        </p:txBody>
      </p:sp>
      <p:pic>
        <p:nvPicPr>
          <p:cNvPr id="5" name="Content Placeholder 4"/>
          <p:cNvPicPr>
            <a:picLocks noGrp="1" noChangeAspect="1"/>
          </p:cNvPicPr>
          <p:nvPr>
            <p:ph idx="1"/>
          </p:nvPr>
        </p:nvPicPr>
        <p:blipFill>
          <a:blip r:embed="rId2"/>
          <a:stretch>
            <a:fillRect/>
          </a:stretch>
        </p:blipFill>
        <p:spPr>
          <a:xfrm>
            <a:off x="5268686" y="1284514"/>
            <a:ext cx="6635931" cy="2151017"/>
          </a:xfrm>
          <a:prstGeom prst="rect">
            <a:avLst/>
          </a:prstGeom>
        </p:spPr>
      </p:pic>
      <p:sp>
        <p:nvSpPr>
          <p:cNvPr id="4" name="Text Placeholder 3"/>
          <p:cNvSpPr>
            <a:spLocks noGrp="1"/>
          </p:cNvSpPr>
          <p:nvPr>
            <p:ph type="body" sz="half" idx="2"/>
          </p:nvPr>
        </p:nvSpPr>
        <p:spPr>
          <a:xfrm>
            <a:off x="440871" y="1284514"/>
            <a:ext cx="4505598" cy="3252652"/>
          </a:xfrm>
        </p:spPr>
        <p:txBody>
          <a:bodyPr>
            <a:normAutofit/>
          </a:bodyPr>
          <a:lstStyle/>
          <a:p>
            <a:pPr marL="285750" indent="-285750">
              <a:lnSpc>
                <a:spcPct val="150000"/>
              </a:lnSpc>
              <a:buFont typeface="Wingdings" panose="05000000000000000000" pitchFamily="2" charset="2"/>
              <a:buChar char="Ø"/>
            </a:pPr>
            <a:r>
              <a:rPr lang="en-US" dirty="0" smtClean="0">
                <a:solidFill>
                  <a:srgbClr val="002060"/>
                </a:solidFill>
              </a:rPr>
              <a:t>Spark </a:t>
            </a:r>
            <a:r>
              <a:rPr lang="en-US" dirty="0" err="1" smtClean="0">
                <a:solidFill>
                  <a:srgbClr val="002060"/>
                </a:solidFill>
              </a:rPr>
              <a:t>sql</a:t>
            </a:r>
            <a:r>
              <a:rPr lang="en-US" dirty="0" smtClean="0">
                <a:solidFill>
                  <a:srgbClr val="002060"/>
                </a:solidFill>
              </a:rPr>
              <a:t> </a:t>
            </a:r>
            <a:r>
              <a:rPr lang="en-US" dirty="0" err="1" smtClean="0">
                <a:solidFill>
                  <a:srgbClr val="002060"/>
                </a:solidFill>
              </a:rPr>
              <a:t>regexp_replace</a:t>
            </a:r>
            <a:r>
              <a:rPr lang="en-US" dirty="0" smtClean="0">
                <a:solidFill>
                  <a:srgbClr val="002060"/>
                </a:solidFill>
              </a:rPr>
              <a:t> function used for removing unwanted </a:t>
            </a:r>
            <a:r>
              <a:rPr lang="en-US" dirty="0" err="1" smtClean="0">
                <a:solidFill>
                  <a:srgbClr val="002060"/>
                </a:solidFill>
              </a:rPr>
              <a:t>charcters</a:t>
            </a:r>
            <a:r>
              <a:rPr lang="en-US" dirty="0" smtClean="0">
                <a:solidFill>
                  <a:srgbClr val="002060"/>
                </a:solidFill>
              </a:rPr>
              <a:t> from text</a:t>
            </a:r>
          </a:p>
          <a:p>
            <a:pPr marL="285750" indent="-285750">
              <a:lnSpc>
                <a:spcPct val="150000"/>
              </a:lnSpc>
              <a:buFont typeface="Wingdings" panose="05000000000000000000" pitchFamily="2" charset="2"/>
              <a:buChar char="Ø"/>
            </a:pPr>
            <a:r>
              <a:rPr lang="en-IN" dirty="0">
                <a:solidFill>
                  <a:srgbClr val="002060"/>
                </a:solidFill>
                <a:ea typeface="Calibri" panose="020F0502020204030204" pitchFamily="34" charset="0"/>
              </a:rPr>
              <a:t>Simple tags and </a:t>
            </a:r>
            <a:r>
              <a:rPr lang="en-IN" dirty="0" err="1">
                <a:solidFill>
                  <a:srgbClr val="002060"/>
                </a:solidFill>
                <a:ea typeface="Calibri" panose="020F0502020204030204" pitchFamily="34" charset="0"/>
              </a:rPr>
              <a:t>href</a:t>
            </a:r>
            <a:r>
              <a:rPr lang="en-IN" dirty="0">
                <a:solidFill>
                  <a:srgbClr val="002060"/>
                </a:solidFill>
                <a:ea typeface="Calibri" panose="020F0502020204030204" pitchFamily="34" charset="0"/>
              </a:rPr>
              <a:t> attributes “&lt;[^&gt;]*&gt;” with “ ”</a:t>
            </a:r>
          </a:p>
          <a:p>
            <a:pPr marL="285750" indent="-285750">
              <a:lnSpc>
                <a:spcPct val="150000"/>
              </a:lnSpc>
              <a:buFont typeface="Wingdings" panose="05000000000000000000" pitchFamily="2" charset="2"/>
              <a:buChar char="Ø"/>
            </a:pPr>
            <a:r>
              <a:rPr lang="en-IN" dirty="0">
                <a:solidFill>
                  <a:srgbClr val="002060"/>
                </a:solidFill>
                <a:latin typeface="+mj-lt"/>
                <a:ea typeface="Calibri" panose="020F0502020204030204" pitchFamily="34" charset="0"/>
                <a:cs typeface="Times New Roman" panose="02020603050405020304" pitchFamily="18" charset="0"/>
              </a:rPr>
              <a:t>To identify the line separator, we are replacing “\n” with “.”</a:t>
            </a:r>
          </a:p>
          <a:p>
            <a:pPr marL="285750" indent="-285750">
              <a:buFont typeface="Wingdings" panose="05000000000000000000" pitchFamily="2" charset="2"/>
              <a:buChar char="Ø"/>
            </a:pPr>
            <a:endParaRPr lang="en-US" dirty="0" smtClean="0"/>
          </a:p>
          <a:p>
            <a:endParaRPr lang="en-IN" sz="1800" dirty="0"/>
          </a:p>
        </p:txBody>
      </p:sp>
    </p:spTree>
    <p:extLst>
      <p:ext uri="{BB962C8B-B14F-4D97-AF65-F5344CB8AC3E}">
        <p14:creationId xmlns:p14="http://schemas.microsoft.com/office/powerpoint/2010/main" val="282129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51" y="423414"/>
            <a:ext cx="5640977" cy="574766"/>
          </a:xfrm>
        </p:spPr>
        <p:txBody>
          <a:bodyPr>
            <a:noAutofit/>
          </a:bodyPr>
          <a:lstStyle/>
          <a:p>
            <a:r>
              <a:rPr lang="en-IN" sz="2400" b="1" u="sng" dirty="0" smtClean="0">
                <a:ln/>
                <a:solidFill>
                  <a:srgbClr val="002060"/>
                </a:solidFill>
                <a:effectLst>
                  <a:outerShdw blurRad="38100" dist="38100" dir="2700000" algn="tl">
                    <a:srgbClr val="000000">
                      <a:alpha val="43137"/>
                    </a:srgbClr>
                  </a:outerShdw>
                </a:effectLst>
              </a:rPr>
              <a:t>Result About </a:t>
            </a:r>
            <a:r>
              <a:rPr lang="en-IN" sz="2400" b="1" u="sng" dirty="0">
                <a:ln/>
                <a:solidFill>
                  <a:srgbClr val="002060"/>
                </a:solidFill>
                <a:effectLst>
                  <a:outerShdw blurRad="38100" dist="38100" dir="2700000" algn="tl">
                    <a:srgbClr val="000000">
                      <a:alpha val="43137"/>
                    </a:srgbClr>
                  </a:outerShdw>
                </a:effectLst>
              </a:rPr>
              <a:t>me column cleaning </a:t>
            </a:r>
            <a:endParaRPr lang="en-IN" sz="2400" dirty="0"/>
          </a:p>
        </p:txBody>
      </p:sp>
      <p:sp>
        <p:nvSpPr>
          <p:cNvPr id="3" name="Text Placeholder 2"/>
          <p:cNvSpPr>
            <a:spLocks noGrp="1"/>
          </p:cNvSpPr>
          <p:nvPr>
            <p:ph type="body" idx="1"/>
          </p:nvPr>
        </p:nvSpPr>
        <p:spPr>
          <a:xfrm>
            <a:off x="1143000" y="1313534"/>
            <a:ext cx="4754880" cy="777240"/>
          </a:xfrm>
        </p:spPr>
        <p:txBody>
          <a:bodyPr/>
          <a:lstStyle/>
          <a:p>
            <a:pPr algn="ctr"/>
            <a:r>
              <a:rPr lang="en-IN" dirty="0" smtClean="0">
                <a:ln/>
                <a:solidFill>
                  <a:srgbClr val="002060"/>
                </a:solidFill>
                <a:effectLst>
                  <a:outerShdw blurRad="38100" dist="38100" dir="2700000" algn="tl">
                    <a:srgbClr val="000000">
                      <a:alpha val="43137"/>
                    </a:srgbClr>
                  </a:outerShdw>
                </a:effectLst>
              </a:rPr>
              <a:t>Before </a:t>
            </a:r>
            <a:endParaRPr lang="en-IN" dirty="0"/>
          </a:p>
        </p:txBody>
      </p:sp>
      <p:pic>
        <p:nvPicPr>
          <p:cNvPr id="7" name="Content Placeholder 6"/>
          <p:cNvPicPr>
            <a:picLocks noGrp="1" noChangeAspect="1"/>
          </p:cNvPicPr>
          <p:nvPr>
            <p:ph sz="half" idx="2"/>
          </p:nvPr>
        </p:nvPicPr>
        <p:blipFill rotWithShape="1">
          <a:blip r:embed="rId2"/>
          <a:srcRect t="3507" b="1"/>
          <a:stretch/>
        </p:blipFill>
        <p:spPr>
          <a:xfrm>
            <a:off x="557349" y="2690949"/>
            <a:ext cx="5148625" cy="1976845"/>
          </a:xfrm>
          <a:prstGeom prst="rect">
            <a:avLst/>
          </a:prstGeom>
        </p:spPr>
      </p:pic>
      <p:sp>
        <p:nvSpPr>
          <p:cNvPr id="5" name="Text Placeholder 4"/>
          <p:cNvSpPr>
            <a:spLocks noGrp="1"/>
          </p:cNvSpPr>
          <p:nvPr>
            <p:ph type="body" sz="quarter" idx="3"/>
          </p:nvPr>
        </p:nvSpPr>
        <p:spPr>
          <a:xfrm>
            <a:off x="6340928" y="1313534"/>
            <a:ext cx="4754880" cy="777240"/>
          </a:xfrm>
        </p:spPr>
        <p:txBody>
          <a:bodyPr/>
          <a:lstStyle/>
          <a:p>
            <a:pPr algn="ctr"/>
            <a:r>
              <a:rPr lang="en-US" dirty="0" smtClean="0">
                <a:ln/>
                <a:solidFill>
                  <a:srgbClr val="002060"/>
                </a:solidFill>
                <a:effectLst>
                  <a:outerShdw blurRad="38100" dist="38100" dir="2700000" algn="tl">
                    <a:srgbClr val="000000">
                      <a:alpha val="43137"/>
                    </a:srgbClr>
                  </a:outerShdw>
                </a:effectLst>
              </a:rPr>
              <a:t>After</a:t>
            </a:r>
            <a:endParaRPr lang="en-IN" dirty="0"/>
          </a:p>
        </p:txBody>
      </p:sp>
      <p:pic>
        <p:nvPicPr>
          <p:cNvPr id="8" name="Content Placeholder 7"/>
          <p:cNvPicPr>
            <a:picLocks noGrp="1" noChangeAspect="1"/>
          </p:cNvPicPr>
          <p:nvPr>
            <p:ph sz="quarter" idx="4"/>
          </p:nvPr>
        </p:nvPicPr>
        <p:blipFill rotWithShape="1">
          <a:blip r:embed="rId3"/>
          <a:srcRect b="8227"/>
          <a:stretch/>
        </p:blipFill>
        <p:spPr>
          <a:xfrm>
            <a:off x="6277746" y="2625743"/>
            <a:ext cx="5496617" cy="1798211"/>
          </a:xfrm>
          <a:prstGeom prst="rect">
            <a:avLst/>
          </a:prstGeom>
        </p:spPr>
      </p:pic>
    </p:spTree>
    <p:extLst>
      <p:ext uri="{BB962C8B-B14F-4D97-AF65-F5344CB8AC3E}">
        <p14:creationId xmlns:p14="http://schemas.microsoft.com/office/powerpoint/2010/main" val="90676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74" y="287383"/>
            <a:ext cx="3596641" cy="523220"/>
          </a:xfrm>
          <a:prstGeom prst="rect">
            <a:avLst/>
          </a:prstGeom>
          <a:noFill/>
        </p:spPr>
        <p:txBody>
          <a:bodyPr wrap="square" rtlCol="0">
            <a:spAutoFit/>
          </a:bodyPr>
          <a:lstStyle/>
          <a:p>
            <a:r>
              <a:rPr lang="en-IN" sz="2800" b="1" u="sng" dirty="0">
                <a:ln/>
                <a:solidFill>
                  <a:srgbClr val="002060"/>
                </a:solidFill>
                <a:effectLst>
                  <a:outerShdw blurRad="38100" dist="38100" dir="2700000" algn="tl">
                    <a:srgbClr val="000000">
                      <a:alpha val="43137"/>
                    </a:srgbClr>
                  </a:outerShdw>
                </a:effectLst>
              </a:rPr>
              <a:t>DATA </a:t>
            </a:r>
            <a:r>
              <a:rPr lang="en-IN" sz="2800" b="1" u="sng" dirty="0" smtClean="0">
                <a:ln/>
                <a:solidFill>
                  <a:srgbClr val="002060"/>
                </a:solidFill>
                <a:effectLst>
                  <a:outerShdw blurRad="38100" dist="38100" dir="2700000" algn="tl">
                    <a:srgbClr val="000000">
                      <a:alpha val="43137"/>
                    </a:srgbClr>
                  </a:outerShdw>
                </a:effectLst>
              </a:rPr>
              <a:t>PROCESSING</a:t>
            </a:r>
            <a:endParaRPr lang="en-IN" sz="2800" b="1" u="sng" dirty="0">
              <a:ln/>
              <a:solidFill>
                <a:srgbClr val="002060"/>
              </a:solidFill>
              <a:effectLst>
                <a:outerShdw blurRad="38100" dist="38100" dir="2700000" algn="tl">
                  <a:srgbClr val="000000">
                    <a:alpha val="43137"/>
                  </a:srgbClr>
                </a:outerShdw>
              </a:effectLst>
            </a:endParaRPr>
          </a:p>
        </p:txBody>
      </p:sp>
      <p:sp>
        <p:nvSpPr>
          <p:cNvPr id="3" name="TextBox 2"/>
          <p:cNvSpPr txBox="1"/>
          <p:nvPr/>
        </p:nvSpPr>
        <p:spPr>
          <a:xfrm>
            <a:off x="975360" y="1280160"/>
            <a:ext cx="9413966" cy="1938992"/>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2000" dirty="0" smtClean="0">
                <a:solidFill>
                  <a:srgbClr val="002060"/>
                </a:solidFill>
              </a:rPr>
              <a:t>In data processing we are generating meaning full address from raw location column.</a:t>
            </a:r>
          </a:p>
          <a:p>
            <a:pPr marL="342900" indent="-342900">
              <a:lnSpc>
                <a:spcPct val="200000"/>
              </a:lnSpc>
              <a:buFont typeface="Wingdings" panose="05000000000000000000" pitchFamily="2" charset="2"/>
              <a:buChar char="Ø"/>
            </a:pPr>
            <a:r>
              <a:rPr lang="en-IN" sz="2000" dirty="0" smtClean="0">
                <a:solidFill>
                  <a:srgbClr val="002060"/>
                </a:solidFill>
              </a:rPr>
              <a:t>Also we generate city, country, state and zip code attributes from address.</a:t>
            </a:r>
          </a:p>
          <a:p>
            <a:pPr marL="342900" indent="-342900">
              <a:lnSpc>
                <a:spcPct val="200000"/>
              </a:lnSpc>
              <a:buFont typeface="Wingdings" panose="05000000000000000000" pitchFamily="2" charset="2"/>
              <a:buChar char="Ø"/>
            </a:pPr>
            <a:r>
              <a:rPr lang="en-IN" sz="2000" dirty="0" smtClean="0">
                <a:solidFill>
                  <a:srgbClr val="002060"/>
                </a:solidFill>
              </a:rPr>
              <a:t>For such processing application </a:t>
            </a:r>
            <a:r>
              <a:rPr lang="en-IN" sz="2000" dirty="0">
                <a:solidFill>
                  <a:srgbClr val="002060"/>
                </a:solidFill>
              </a:rPr>
              <a:t>pandas </a:t>
            </a:r>
            <a:r>
              <a:rPr lang="en-IN" sz="2000" dirty="0" err="1" smtClean="0">
                <a:solidFill>
                  <a:srgbClr val="002060"/>
                </a:solidFill>
              </a:rPr>
              <a:t>geopy</a:t>
            </a:r>
            <a:r>
              <a:rPr lang="en-IN" sz="2000" dirty="0" smtClean="0">
                <a:solidFill>
                  <a:srgbClr val="002060"/>
                </a:solidFill>
              </a:rPr>
              <a:t> library used.</a:t>
            </a:r>
            <a:endParaRPr lang="en-IN" sz="2000" dirty="0">
              <a:solidFill>
                <a:srgbClr val="002060"/>
              </a:solidFill>
            </a:endParaRPr>
          </a:p>
        </p:txBody>
      </p:sp>
    </p:spTree>
    <p:extLst>
      <p:ext uri="{BB962C8B-B14F-4D97-AF65-F5344CB8AC3E}">
        <p14:creationId xmlns:p14="http://schemas.microsoft.com/office/powerpoint/2010/main" val="275935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6" y="444137"/>
            <a:ext cx="4911633" cy="583475"/>
          </a:xfrm>
        </p:spPr>
        <p:txBody>
          <a:bodyPr/>
          <a:lstStyle/>
          <a:p>
            <a:r>
              <a:rPr lang="en-IN" sz="2400" dirty="0" smtClean="0">
                <a:ln/>
                <a:solidFill>
                  <a:srgbClr val="002060"/>
                </a:solidFill>
                <a:effectLst>
                  <a:outerShdw blurRad="38100" dist="38100" dir="2700000" algn="tl">
                    <a:srgbClr val="000000">
                      <a:alpha val="43137"/>
                    </a:srgbClr>
                  </a:outerShdw>
                </a:effectLst>
              </a:rPr>
              <a:t>Function to generate clean address</a:t>
            </a:r>
            <a:endParaRPr lang="en-IN" sz="2400" dirty="0"/>
          </a:p>
        </p:txBody>
      </p:sp>
      <p:pic>
        <p:nvPicPr>
          <p:cNvPr id="5" name="Content Placeholder 4"/>
          <p:cNvPicPr>
            <a:picLocks noGrp="1" noChangeAspect="1"/>
          </p:cNvPicPr>
          <p:nvPr>
            <p:ph idx="1"/>
          </p:nvPr>
        </p:nvPicPr>
        <p:blipFill>
          <a:blip r:embed="rId2"/>
          <a:stretch>
            <a:fillRect/>
          </a:stretch>
        </p:blipFill>
        <p:spPr>
          <a:xfrm>
            <a:off x="5807187" y="1027612"/>
            <a:ext cx="5931967" cy="2664822"/>
          </a:xfrm>
          <a:prstGeom prst="rect">
            <a:avLst/>
          </a:prstGeom>
        </p:spPr>
      </p:pic>
      <p:sp>
        <p:nvSpPr>
          <p:cNvPr id="4" name="Text Placeholder 3"/>
          <p:cNvSpPr>
            <a:spLocks noGrp="1"/>
          </p:cNvSpPr>
          <p:nvPr>
            <p:ph type="body" sz="half" idx="2"/>
          </p:nvPr>
        </p:nvSpPr>
        <p:spPr>
          <a:xfrm>
            <a:off x="873032" y="1319348"/>
            <a:ext cx="3931920" cy="3017520"/>
          </a:xfrm>
        </p:spPr>
        <p:txBody>
          <a:bodyPr/>
          <a:lstStyle/>
          <a:p>
            <a:pPr marL="342900" indent="-342900">
              <a:lnSpc>
                <a:spcPct val="150000"/>
              </a:lnSpc>
              <a:buFont typeface="Wingdings" panose="05000000000000000000" pitchFamily="2" charset="2"/>
              <a:buChar char="Ø"/>
            </a:pPr>
            <a:r>
              <a:rPr lang="en-IN" dirty="0" err="1" smtClean="0">
                <a:solidFill>
                  <a:srgbClr val="002060"/>
                </a:solidFill>
              </a:rPr>
              <a:t>Nominatim</a:t>
            </a:r>
            <a:r>
              <a:rPr lang="en-IN" dirty="0" smtClean="0">
                <a:solidFill>
                  <a:srgbClr val="002060"/>
                </a:solidFill>
              </a:rPr>
              <a:t> is </a:t>
            </a:r>
            <a:r>
              <a:rPr lang="en-US" dirty="0">
                <a:solidFill>
                  <a:srgbClr val="002060"/>
                </a:solidFill>
              </a:rPr>
              <a:t>geocoding library written in </a:t>
            </a:r>
            <a:r>
              <a:rPr lang="en-US" dirty="0" smtClean="0">
                <a:solidFill>
                  <a:srgbClr val="002060"/>
                </a:solidFill>
              </a:rPr>
              <a:t>Python</a:t>
            </a:r>
          </a:p>
          <a:p>
            <a:pPr marL="342900" indent="-342900">
              <a:lnSpc>
                <a:spcPct val="150000"/>
              </a:lnSpc>
              <a:buFont typeface="Wingdings" panose="05000000000000000000" pitchFamily="2" charset="2"/>
              <a:buChar char="Ø"/>
            </a:pPr>
            <a:r>
              <a:rPr lang="en-US" dirty="0" err="1">
                <a:solidFill>
                  <a:srgbClr val="002060"/>
                </a:solidFill>
              </a:rPr>
              <a:t>Nominatim</a:t>
            </a:r>
            <a:r>
              <a:rPr lang="en-US" dirty="0">
                <a:solidFill>
                  <a:srgbClr val="002060"/>
                </a:solidFill>
              </a:rPr>
              <a:t> which is a free service and is hosted on many private servers</a:t>
            </a:r>
            <a:r>
              <a:rPr lang="en-US" dirty="0" smtClean="0">
                <a:solidFill>
                  <a:srgbClr val="002060"/>
                </a:solidFill>
              </a:rPr>
              <a:t>.</a:t>
            </a:r>
          </a:p>
          <a:p>
            <a:pPr marL="342900" indent="-342900">
              <a:lnSpc>
                <a:spcPct val="150000"/>
              </a:lnSpc>
              <a:buFont typeface="Wingdings" panose="05000000000000000000" pitchFamily="2" charset="2"/>
              <a:buChar char="Ø"/>
            </a:pPr>
            <a:r>
              <a:rPr lang="en-US" dirty="0" smtClean="0">
                <a:solidFill>
                  <a:srgbClr val="002060"/>
                </a:solidFill>
              </a:rPr>
              <a:t>Help to get address from various locations.</a:t>
            </a:r>
            <a:endParaRPr lang="en-IN" dirty="0">
              <a:solidFill>
                <a:srgbClr val="002060"/>
              </a:solidFill>
            </a:endParaRPr>
          </a:p>
        </p:txBody>
      </p:sp>
    </p:spTree>
    <p:extLst>
      <p:ext uri="{BB962C8B-B14F-4D97-AF65-F5344CB8AC3E}">
        <p14:creationId xmlns:p14="http://schemas.microsoft.com/office/powerpoint/2010/main" val="231832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395" y="269966"/>
            <a:ext cx="5573485" cy="635725"/>
          </a:xfrm>
        </p:spPr>
        <p:txBody>
          <a:bodyPr>
            <a:normAutofit fontScale="90000"/>
          </a:bodyPr>
          <a:lstStyle/>
          <a:p>
            <a:r>
              <a:rPr lang="en-IN" sz="2400" dirty="0">
                <a:ln/>
                <a:solidFill>
                  <a:srgbClr val="002060"/>
                </a:solidFill>
                <a:effectLst>
                  <a:outerShdw blurRad="38100" dist="38100" dir="2700000" algn="tl">
                    <a:srgbClr val="000000">
                      <a:alpha val="43137"/>
                    </a:srgbClr>
                  </a:outerShdw>
                </a:effectLst>
              </a:rPr>
              <a:t>Function to generate </a:t>
            </a:r>
            <a:r>
              <a:rPr lang="en-IN" sz="2400" dirty="0" smtClean="0">
                <a:ln/>
                <a:solidFill>
                  <a:srgbClr val="002060"/>
                </a:solidFill>
                <a:effectLst>
                  <a:outerShdw blurRad="38100" dist="38100" dir="2700000" algn="tl">
                    <a:srgbClr val="000000">
                      <a:alpha val="43137"/>
                    </a:srgbClr>
                  </a:outerShdw>
                </a:effectLst>
              </a:rPr>
              <a:t>latitude and longitude</a:t>
            </a:r>
            <a:endParaRPr lang="en-IN" sz="2400" dirty="0"/>
          </a:p>
        </p:txBody>
      </p:sp>
      <p:sp>
        <p:nvSpPr>
          <p:cNvPr id="3" name="Content Placeholder 2"/>
          <p:cNvSpPr>
            <a:spLocks noGrp="1"/>
          </p:cNvSpPr>
          <p:nvPr>
            <p:ph sz="half" idx="1"/>
          </p:nvPr>
        </p:nvSpPr>
        <p:spPr>
          <a:xfrm>
            <a:off x="672737" y="1393372"/>
            <a:ext cx="4754880" cy="4023360"/>
          </a:xfrm>
        </p:spPr>
        <p:txBody>
          <a:bodyPr>
            <a:normAutofit/>
          </a:bodyPr>
          <a:lstStyle/>
          <a:p>
            <a:pPr>
              <a:buFont typeface="Wingdings" panose="05000000000000000000" pitchFamily="2" charset="2"/>
              <a:buChar char="Ø"/>
            </a:pPr>
            <a:r>
              <a:rPr lang="en-IN" sz="1800" dirty="0" smtClean="0">
                <a:solidFill>
                  <a:srgbClr val="002060"/>
                </a:solidFill>
              </a:rPr>
              <a:t>In this function the latitude and longitude are generated </a:t>
            </a:r>
            <a:r>
              <a:rPr lang="en-IN" sz="1800" dirty="0" smtClean="0">
                <a:solidFill>
                  <a:srgbClr val="002060"/>
                </a:solidFill>
              </a:rPr>
              <a:t>.</a:t>
            </a:r>
            <a:endParaRPr lang="en-IN" sz="1800" dirty="0" smtClean="0">
              <a:solidFill>
                <a:srgbClr val="002060"/>
              </a:solidFill>
            </a:endParaRPr>
          </a:p>
          <a:p>
            <a:pPr>
              <a:buFont typeface="Wingdings" panose="05000000000000000000" pitchFamily="2" charset="2"/>
              <a:buChar char="Ø"/>
            </a:pPr>
            <a:r>
              <a:rPr lang="en-IN" sz="1800" dirty="0" smtClean="0">
                <a:solidFill>
                  <a:srgbClr val="002060"/>
                </a:solidFill>
              </a:rPr>
              <a:t>The main purpose of this is to get accurate position of location in geographical  map</a:t>
            </a:r>
          </a:p>
        </p:txBody>
      </p:sp>
      <p:pic>
        <p:nvPicPr>
          <p:cNvPr id="5" name="Content Placeholder 4"/>
          <p:cNvPicPr>
            <a:picLocks noGrp="1" noChangeAspect="1"/>
          </p:cNvPicPr>
          <p:nvPr>
            <p:ph sz="half" idx="2"/>
          </p:nvPr>
        </p:nvPicPr>
        <p:blipFill>
          <a:blip r:embed="rId2"/>
          <a:stretch>
            <a:fillRect/>
          </a:stretch>
        </p:blipFill>
        <p:spPr>
          <a:xfrm>
            <a:off x="6276160" y="1393372"/>
            <a:ext cx="5497830" cy="2996515"/>
          </a:xfrm>
          <a:prstGeom prst="rect">
            <a:avLst/>
          </a:prstGeom>
        </p:spPr>
      </p:pic>
    </p:spTree>
    <p:extLst>
      <p:ext uri="{BB962C8B-B14F-4D97-AF65-F5344CB8AC3E}">
        <p14:creationId xmlns:p14="http://schemas.microsoft.com/office/powerpoint/2010/main" val="83450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6" y="287383"/>
            <a:ext cx="7330440" cy="600891"/>
          </a:xfrm>
        </p:spPr>
        <p:txBody>
          <a:bodyPr>
            <a:normAutofit/>
          </a:bodyPr>
          <a:lstStyle/>
          <a:p>
            <a:r>
              <a:rPr lang="en-IN" sz="2400" dirty="0" smtClean="0">
                <a:ln/>
                <a:solidFill>
                  <a:srgbClr val="002060"/>
                </a:solidFill>
                <a:effectLst>
                  <a:outerShdw blurRad="38100" dist="38100" dir="2700000" algn="tl">
                    <a:srgbClr val="000000">
                      <a:alpha val="43137"/>
                    </a:srgbClr>
                  </a:outerShdw>
                </a:effectLst>
              </a:rPr>
              <a:t>Program </a:t>
            </a:r>
            <a:r>
              <a:rPr lang="en-IN" sz="2400" dirty="0">
                <a:ln/>
                <a:solidFill>
                  <a:srgbClr val="002060"/>
                </a:solidFill>
                <a:effectLst>
                  <a:outerShdw blurRad="38100" dist="38100" dir="2700000" algn="tl">
                    <a:srgbClr val="000000">
                      <a:alpha val="43137"/>
                    </a:srgbClr>
                  </a:outerShdw>
                </a:effectLst>
              </a:rPr>
              <a:t>to generate </a:t>
            </a:r>
            <a:r>
              <a:rPr lang="en-IN" sz="2400" dirty="0" smtClean="0">
                <a:ln/>
                <a:solidFill>
                  <a:srgbClr val="002060"/>
                </a:solidFill>
                <a:effectLst>
                  <a:outerShdw blurRad="38100" dist="38100" dir="2700000" algn="tl">
                    <a:srgbClr val="000000">
                      <a:alpha val="43137"/>
                    </a:srgbClr>
                  </a:outerShdw>
                </a:effectLst>
              </a:rPr>
              <a:t>city, state, country and zip code</a:t>
            </a:r>
            <a:endParaRPr lang="en-IN" sz="2400" dirty="0"/>
          </a:p>
        </p:txBody>
      </p:sp>
      <p:sp>
        <p:nvSpPr>
          <p:cNvPr id="3" name="Content Placeholder 2"/>
          <p:cNvSpPr>
            <a:spLocks noGrp="1"/>
          </p:cNvSpPr>
          <p:nvPr>
            <p:ph sz="half" idx="1"/>
          </p:nvPr>
        </p:nvSpPr>
        <p:spPr>
          <a:xfrm>
            <a:off x="611778" y="1134291"/>
            <a:ext cx="4754880" cy="4023360"/>
          </a:xfrm>
        </p:spPr>
        <p:txBody>
          <a:bodyPr/>
          <a:lstStyle/>
          <a:p>
            <a:pPr>
              <a:buFont typeface="Wingdings" panose="05000000000000000000" pitchFamily="2" charset="2"/>
              <a:buChar char="Ø"/>
            </a:pPr>
            <a:r>
              <a:rPr lang="en-IN" sz="1800" dirty="0">
                <a:solidFill>
                  <a:srgbClr val="002060"/>
                </a:solidFill>
              </a:rPr>
              <a:t>Return </a:t>
            </a:r>
            <a:r>
              <a:rPr lang="en-IN" sz="1800" dirty="0" smtClean="0">
                <a:solidFill>
                  <a:srgbClr val="002060"/>
                </a:solidFill>
              </a:rPr>
              <a:t>latitude and longitude form extract_lat_long function are pass to </a:t>
            </a:r>
            <a:r>
              <a:rPr lang="en-IN" sz="1800" dirty="0" err="1">
                <a:solidFill>
                  <a:srgbClr val="002060"/>
                </a:solidFill>
              </a:rPr>
              <a:t>Nominatim</a:t>
            </a:r>
            <a:r>
              <a:rPr lang="en-IN" sz="1800" dirty="0" smtClean="0">
                <a:solidFill>
                  <a:srgbClr val="002060"/>
                </a:solidFill>
              </a:rPr>
              <a:t> reverse function to get city, state, country and zip code values</a:t>
            </a:r>
            <a:r>
              <a:rPr lang="en-IN" sz="1800" dirty="0" smtClean="0">
                <a:solidFill>
                  <a:srgbClr val="002060"/>
                </a:solidFill>
              </a:rPr>
              <a:t>.</a:t>
            </a:r>
          </a:p>
          <a:p>
            <a:pPr>
              <a:buFont typeface="Wingdings" panose="05000000000000000000" pitchFamily="2" charset="2"/>
              <a:buChar char="Ø"/>
            </a:pPr>
            <a:r>
              <a:rPr lang="en-US" sz="1800" dirty="0" smtClean="0">
                <a:solidFill>
                  <a:srgbClr val="002060"/>
                </a:solidFill>
              </a:rPr>
              <a:t>A </a:t>
            </a:r>
            <a:r>
              <a:rPr lang="en-US" sz="1800" dirty="0">
                <a:solidFill>
                  <a:srgbClr val="002060"/>
                </a:solidFill>
              </a:rPr>
              <a:t>reverse method, which resolves a pair of coordinates to an address.</a:t>
            </a:r>
            <a:endParaRPr lang="en-IN" sz="1800" dirty="0" smtClean="0">
              <a:solidFill>
                <a:srgbClr val="002060"/>
              </a:solidFill>
            </a:endParaRPr>
          </a:p>
          <a:p>
            <a:pPr>
              <a:buFont typeface="Wingdings" panose="05000000000000000000" pitchFamily="2" charset="2"/>
              <a:buChar char="Ø"/>
            </a:pPr>
            <a:r>
              <a:rPr lang="en-IN" sz="1800" dirty="0" smtClean="0">
                <a:solidFill>
                  <a:srgbClr val="002060"/>
                </a:solidFill>
              </a:rPr>
              <a:t>  Generated values are append to empty list .</a:t>
            </a:r>
          </a:p>
          <a:p>
            <a:pPr>
              <a:buFont typeface="Wingdings" panose="05000000000000000000" pitchFamily="2" charset="2"/>
              <a:buChar char="Ø"/>
            </a:pPr>
            <a:r>
              <a:rPr lang="en-IN" sz="1800" dirty="0" smtClean="0">
                <a:solidFill>
                  <a:srgbClr val="002060"/>
                </a:solidFill>
              </a:rPr>
              <a:t>That list assign to new column in data frame.</a:t>
            </a:r>
          </a:p>
          <a:p>
            <a:pPr>
              <a:buFont typeface="Wingdings" panose="05000000000000000000" pitchFamily="2" charset="2"/>
              <a:buChar char="Ø"/>
            </a:pPr>
            <a:endParaRPr lang="en-IN" sz="1800" dirty="0">
              <a:solidFill>
                <a:srgbClr val="002060"/>
              </a:solidFill>
            </a:endParaRPr>
          </a:p>
          <a:p>
            <a:pPr>
              <a:buFont typeface="Wingdings" panose="05000000000000000000" pitchFamily="2" charset="2"/>
              <a:buChar char="Ø"/>
            </a:pPr>
            <a:endParaRPr lang="en-IN" dirty="0"/>
          </a:p>
        </p:txBody>
      </p:sp>
      <p:pic>
        <p:nvPicPr>
          <p:cNvPr id="5" name="Content Placeholder 4"/>
          <p:cNvPicPr>
            <a:picLocks noGrp="1" noChangeAspect="1"/>
          </p:cNvPicPr>
          <p:nvPr>
            <p:ph sz="half" idx="2"/>
          </p:nvPr>
        </p:nvPicPr>
        <p:blipFill>
          <a:blip r:embed="rId2"/>
          <a:stretch>
            <a:fillRect/>
          </a:stretch>
        </p:blipFill>
        <p:spPr>
          <a:xfrm>
            <a:off x="6573125" y="888274"/>
            <a:ext cx="4652223" cy="5594511"/>
          </a:xfrm>
          <a:prstGeom prst="rect">
            <a:avLst/>
          </a:prstGeom>
        </p:spPr>
      </p:pic>
    </p:spTree>
    <p:extLst>
      <p:ext uri="{BB962C8B-B14F-4D97-AF65-F5344CB8AC3E}">
        <p14:creationId xmlns:p14="http://schemas.microsoft.com/office/powerpoint/2010/main" val="33820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97" y="391886"/>
            <a:ext cx="9875520" cy="592183"/>
          </a:xfrm>
        </p:spPr>
        <p:txBody>
          <a:bodyPr>
            <a:normAutofit/>
          </a:bodyPr>
          <a:lstStyle/>
          <a:p>
            <a:r>
              <a:rPr lang="en-IN" sz="2400" u="sng" dirty="0" smtClean="0">
                <a:ln/>
                <a:solidFill>
                  <a:srgbClr val="002060"/>
                </a:solidFill>
                <a:effectLst>
                  <a:outerShdw blurRad="38100" dist="38100" dir="2700000" algn="tl">
                    <a:srgbClr val="000000">
                      <a:alpha val="43137"/>
                    </a:srgbClr>
                  </a:outerShdw>
                </a:effectLst>
              </a:rPr>
              <a:t>Result of Data process</a:t>
            </a:r>
            <a:endParaRPr lang="en-IN" sz="2400" u="sng" dirty="0"/>
          </a:p>
        </p:txBody>
      </p:sp>
      <p:pic>
        <p:nvPicPr>
          <p:cNvPr id="5" name="Content Placeholder 4"/>
          <p:cNvPicPr>
            <a:picLocks noGrp="1" noChangeAspect="1"/>
          </p:cNvPicPr>
          <p:nvPr>
            <p:ph sz="half" idx="1"/>
          </p:nvPr>
        </p:nvPicPr>
        <p:blipFill>
          <a:blip r:embed="rId2"/>
          <a:stretch>
            <a:fillRect/>
          </a:stretch>
        </p:blipFill>
        <p:spPr>
          <a:xfrm>
            <a:off x="1140822" y="1637211"/>
            <a:ext cx="1045030" cy="4616407"/>
          </a:xfrm>
          <a:prstGeom prst="rect">
            <a:avLst/>
          </a:prstGeom>
        </p:spPr>
      </p:pic>
      <p:pic>
        <p:nvPicPr>
          <p:cNvPr id="6" name="Content Placeholder 5"/>
          <p:cNvPicPr>
            <a:picLocks noGrp="1" noChangeAspect="1"/>
          </p:cNvPicPr>
          <p:nvPr>
            <p:ph sz="half" idx="2"/>
          </p:nvPr>
        </p:nvPicPr>
        <p:blipFill>
          <a:blip r:embed="rId3"/>
          <a:stretch>
            <a:fillRect/>
          </a:stretch>
        </p:blipFill>
        <p:spPr>
          <a:xfrm>
            <a:off x="4637813" y="1733005"/>
            <a:ext cx="6906716" cy="4354286"/>
          </a:xfrm>
          <a:prstGeom prst="rect">
            <a:avLst/>
          </a:prstGeom>
        </p:spPr>
      </p:pic>
      <p:sp>
        <p:nvSpPr>
          <p:cNvPr id="7" name="Right Arrow 6"/>
          <p:cNvSpPr/>
          <p:nvPr/>
        </p:nvSpPr>
        <p:spPr>
          <a:xfrm>
            <a:off x="2917371" y="3587931"/>
            <a:ext cx="1062446" cy="53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40822" y="1187716"/>
            <a:ext cx="1166949" cy="369332"/>
          </a:xfrm>
          <a:prstGeom prst="rect">
            <a:avLst/>
          </a:prstGeom>
          <a:noFill/>
        </p:spPr>
        <p:txBody>
          <a:bodyPr wrap="square" rtlCol="0">
            <a:spAutoFit/>
          </a:bodyPr>
          <a:lstStyle/>
          <a:p>
            <a:r>
              <a:rPr lang="en-IN" dirty="0" smtClean="0">
                <a:solidFill>
                  <a:srgbClr val="002060"/>
                </a:solidFill>
              </a:rPr>
              <a:t>Before</a:t>
            </a:r>
            <a:endParaRPr lang="en-IN" dirty="0">
              <a:solidFill>
                <a:srgbClr val="002060"/>
              </a:solidFill>
            </a:endParaRPr>
          </a:p>
        </p:txBody>
      </p:sp>
      <p:sp>
        <p:nvSpPr>
          <p:cNvPr id="9" name="Rectangle 8"/>
          <p:cNvSpPr/>
          <p:nvPr/>
        </p:nvSpPr>
        <p:spPr>
          <a:xfrm>
            <a:off x="8091171" y="1187716"/>
            <a:ext cx="676788" cy="369332"/>
          </a:xfrm>
          <a:prstGeom prst="rect">
            <a:avLst/>
          </a:prstGeom>
        </p:spPr>
        <p:txBody>
          <a:bodyPr wrap="none">
            <a:spAutoFit/>
          </a:bodyPr>
          <a:lstStyle/>
          <a:p>
            <a:r>
              <a:rPr lang="en-IN" dirty="0" smtClean="0">
                <a:solidFill>
                  <a:srgbClr val="002060"/>
                </a:solidFill>
              </a:rPr>
              <a:t>After</a:t>
            </a:r>
            <a:endParaRPr lang="en-IN" dirty="0">
              <a:solidFill>
                <a:srgbClr val="002060"/>
              </a:solidFill>
            </a:endParaRPr>
          </a:p>
        </p:txBody>
      </p:sp>
    </p:spTree>
    <p:extLst>
      <p:ext uri="{BB962C8B-B14F-4D97-AF65-F5344CB8AC3E}">
        <p14:creationId xmlns:p14="http://schemas.microsoft.com/office/powerpoint/2010/main" val="358721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 y="461555"/>
            <a:ext cx="8419011" cy="566057"/>
          </a:xfrm>
        </p:spPr>
        <p:txBody>
          <a:bodyPr>
            <a:normAutofit/>
          </a:bodyPr>
          <a:lstStyle/>
          <a:p>
            <a:r>
              <a:rPr lang="en-IN" sz="2800" u="sng" dirty="0" smtClean="0">
                <a:solidFill>
                  <a:srgbClr val="002060"/>
                </a:solidFill>
              </a:rPr>
              <a:t>Final Schema Design</a:t>
            </a:r>
            <a:endParaRPr lang="en-IN" sz="2800" u="sng" dirty="0">
              <a:solidFill>
                <a:srgbClr val="002060"/>
              </a:solidFill>
            </a:endParaRPr>
          </a:p>
        </p:txBody>
      </p:sp>
      <p:sp>
        <p:nvSpPr>
          <p:cNvPr id="3" name="Content Placeholder 2"/>
          <p:cNvSpPr>
            <a:spLocks noGrp="1"/>
          </p:cNvSpPr>
          <p:nvPr>
            <p:ph idx="1"/>
          </p:nvPr>
        </p:nvSpPr>
        <p:spPr>
          <a:xfrm>
            <a:off x="655320" y="1177834"/>
            <a:ext cx="9872871" cy="1016726"/>
          </a:xfrm>
        </p:spPr>
        <p:txBody>
          <a:bodyPr/>
          <a:lstStyle/>
          <a:p>
            <a:pPr>
              <a:buFont typeface="Wingdings" panose="05000000000000000000" pitchFamily="2" charset="2"/>
              <a:buChar char="Ø"/>
            </a:pPr>
            <a:r>
              <a:rPr lang="en-IN" dirty="0">
                <a:solidFill>
                  <a:srgbClr val="002060"/>
                </a:solidFill>
              </a:rPr>
              <a:t> </a:t>
            </a:r>
            <a:r>
              <a:rPr lang="en-IN" dirty="0" smtClean="0">
                <a:solidFill>
                  <a:srgbClr val="002060"/>
                </a:solidFill>
              </a:rPr>
              <a:t>After cleaning and data processing , unwanted column drops from the data frame </a:t>
            </a:r>
          </a:p>
          <a:p>
            <a:pPr marL="45720" indent="0">
              <a:buNone/>
            </a:pPr>
            <a:r>
              <a:rPr lang="en-IN" dirty="0" smtClean="0">
                <a:solidFill>
                  <a:srgbClr val="002060"/>
                </a:solidFill>
              </a:rPr>
              <a:t>And made final clean structured data frame.</a:t>
            </a:r>
            <a:endParaRPr lang="en-IN" dirty="0">
              <a:solidFill>
                <a:srgbClr val="002060"/>
              </a:solidFill>
            </a:endParaRPr>
          </a:p>
        </p:txBody>
      </p:sp>
      <p:pic>
        <p:nvPicPr>
          <p:cNvPr id="4" name="Picture 3"/>
          <p:cNvPicPr>
            <a:picLocks noChangeAspect="1"/>
          </p:cNvPicPr>
          <p:nvPr/>
        </p:nvPicPr>
        <p:blipFill>
          <a:blip r:embed="rId2"/>
          <a:stretch>
            <a:fillRect/>
          </a:stretch>
        </p:blipFill>
        <p:spPr>
          <a:xfrm>
            <a:off x="594360" y="2344782"/>
            <a:ext cx="10515600" cy="845412"/>
          </a:xfrm>
          <a:prstGeom prst="rect">
            <a:avLst/>
          </a:prstGeom>
        </p:spPr>
      </p:pic>
    </p:spTree>
    <p:extLst>
      <p:ext uri="{BB962C8B-B14F-4D97-AF65-F5344CB8AC3E}">
        <p14:creationId xmlns:p14="http://schemas.microsoft.com/office/powerpoint/2010/main" val="377265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730" y="714103"/>
            <a:ext cx="5423263" cy="679269"/>
          </a:xfrm>
        </p:spPr>
        <p:txBody>
          <a:bodyPr>
            <a:normAutofit/>
          </a:bodyPr>
          <a:lstStyle/>
          <a:p>
            <a:r>
              <a:rPr lang="en-IN" sz="2800" u="sng" dirty="0" smtClean="0">
                <a:solidFill>
                  <a:srgbClr val="002060"/>
                </a:solidFill>
              </a:rPr>
              <a:t>Output </a:t>
            </a:r>
            <a:r>
              <a:rPr lang="en-IN" sz="2800" u="sng" dirty="0">
                <a:solidFill>
                  <a:srgbClr val="002060"/>
                </a:solidFill>
              </a:rPr>
              <a:t>A</a:t>
            </a:r>
            <a:r>
              <a:rPr lang="en-IN" sz="2800" u="sng" dirty="0" smtClean="0">
                <a:solidFill>
                  <a:srgbClr val="002060"/>
                </a:solidFill>
              </a:rPr>
              <a:t>fter Data Cleaning Process</a:t>
            </a:r>
            <a:endParaRPr lang="en-IN" sz="2800" dirty="0"/>
          </a:p>
        </p:txBody>
      </p:sp>
      <p:pic>
        <p:nvPicPr>
          <p:cNvPr id="6" name="Content Placeholder 5"/>
          <p:cNvPicPr>
            <a:picLocks noGrp="1" noChangeAspect="1"/>
          </p:cNvPicPr>
          <p:nvPr>
            <p:ph sz="half" idx="2"/>
          </p:nvPr>
        </p:nvPicPr>
        <p:blipFill rotWithShape="1">
          <a:blip r:embed="rId2"/>
          <a:srcRect t="375"/>
          <a:stretch/>
        </p:blipFill>
        <p:spPr>
          <a:xfrm>
            <a:off x="5993746" y="2312772"/>
            <a:ext cx="5127244" cy="3438592"/>
          </a:xfrm>
          <a:prstGeom prst="rect">
            <a:avLst/>
          </a:prstGeom>
        </p:spPr>
      </p:pic>
      <p:pic>
        <p:nvPicPr>
          <p:cNvPr id="5" name="Content Placeholder 4"/>
          <p:cNvPicPr>
            <a:picLocks noGrp="1" noChangeAspect="1"/>
          </p:cNvPicPr>
          <p:nvPr>
            <p:ph sz="half" idx="1"/>
          </p:nvPr>
        </p:nvPicPr>
        <p:blipFill rotWithShape="1">
          <a:blip r:embed="rId3"/>
          <a:srcRect r="4110"/>
          <a:stretch/>
        </p:blipFill>
        <p:spPr>
          <a:xfrm>
            <a:off x="597730" y="2272936"/>
            <a:ext cx="5396016" cy="3518263"/>
          </a:xfrm>
          <a:prstGeom prst="rect">
            <a:avLst/>
          </a:prstGeom>
        </p:spPr>
      </p:pic>
    </p:spTree>
    <p:extLst>
      <p:ext uri="{BB962C8B-B14F-4D97-AF65-F5344CB8AC3E}">
        <p14:creationId xmlns:p14="http://schemas.microsoft.com/office/powerpoint/2010/main" val="343878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391886"/>
            <a:ext cx="2566851" cy="496389"/>
          </a:xfrm>
        </p:spPr>
        <p:txBody>
          <a:bodyPr>
            <a:normAutofit/>
          </a:bodyPr>
          <a:lstStyle/>
          <a:p>
            <a:r>
              <a:rPr lang="en-IN" sz="2800" b="1" u="sng" dirty="0" smtClean="0">
                <a:solidFill>
                  <a:srgbClr val="002060"/>
                </a:solidFill>
              </a:rPr>
              <a:t>About Project</a:t>
            </a:r>
            <a:endParaRPr lang="en-IN" sz="2800" b="1" u="sng" dirty="0">
              <a:solidFill>
                <a:srgbClr val="002060"/>
              </a:solidFill>
            </a:endParaRPr>
          </a:p>
        </p:txBody>
      </p:sp>
      <p:sp>
        <p:nvSpPr>
          <p:cNvPr id="3" name="Content Placeholder 2"/>
          <p:cNvSpPr>
            <a:spLocks noGrp="1"/>
          </p:cNvSpPr>
          <p:nvPr>
            <p:ph idx="1"/>
          </p:nvPr>
        </p:nvSpPr>
        <p:spPr>
          <a:xfrm>
            <a:off x="742405" y="1195251"/>
            <a:ext cx="9872871" cy="4038600"/>
          </a:xfrm>
        </p:spPr>
        <p:txBody>
          <a:bodyPr>
            <a:normAutofit/>
          </a:bodyPr>
          <a:lstStyle/>
          <a:p>
            <a:pPr>
              <a:buFont typeface="Wingdings" panose="05000000000000000000" pitchFamily="2" charset="2"/>
              <a:buChar char="Ø"/>
            </a:pPr>
            <a:r>
              <a:rPr lang="en-US" sz="2000" dirty="0">
                <a:solidFill>
                  <a:srgbClr val="002060"/>
                </a:solidFill>
              </a:rPr>
              <a:t>ETL, which stands for Extract, Transform, and Load, is the process data engineers use to extract data from different sources in different </a:t>
            </a:r>
            <a:r>
              <a:rPr lang="en-US" sz="2000" dirty="0" smtClean="0">
                <a:solidFill>
                  <a:srgbClr val="002060"/>
                </a:solidFill>
              </a:rPr>
              <a:t>formats</a:t>
            </a:r>
            <a:r>
              <a:rPr lang="en-US" sz="2000" dirty="0">
                <a:solidFill>
                  <a:srgbClr val="002060"/>
                </a:solidFill>
              </a:rPr>
              <a:t>.</a:t>
            </a:r>
            <a:endParaRPr lang="en-US" sz="2000" dirty="0" smtClean="0">
              <a:solidFill>
                <a:srgbClr val="002060"/>
              </a:solidFill>
            </a:endParaRPr>
          </a:p>
          <a:p>
            <a:pPr>
              <a:buFont typeface="Wingdings" panose="05000000000000000000" pitchFamily="2" charset="2"/>
              <a:buChar char="Ø"/>
            </a:pPr>
            <a:r>
              <a:rPr lang="en-US" sz="2000" dirty="0">
                <a:solidFill>
                  <a:srgbClr val="002060"/>
                </a:solidFill>
              </a:rPr>
              <a:t>T</a:t>
            </a:r>
            <a:r>
              <a:rPr lang="en-US" sz="2000" dirty="0" smtClean="0">
                <a:solidFill>
                  <a:srgbClr val="002060"/>
                </a:solidFill>
              </a:rPr>
              <a:t>ransform </a:t>
            </a:r>
            <a:r>
              <a:rPr lang="en-US" sz="2000" dirty="0">
                <a:solidFill>
                  <a:srgbClr val="002060"/>
                </a:solidFill>
              </a:rPr>
              <a:t>the data into a usable and trusted resource, and load that data into the systems end-users can access and use downstream to solve business problems</a:t>
            </a:r>
            <a:r>
              <a:rPr lang="en-US" sz="2000" dirty="0" smtClean="0">
                <a:solidFill>
                  <a:srgbClr val="002060"/>
                </a:solidFill>
              </a:rPr>
              <a:t>.</a:t>
            </a:r>
          </a:p>
          <a:p>
            <a:pPr>
              <a:buFont typeface="Wingdings" panose="05000000000000000000" pitchFamily="2" charset="2"/>
              <a:buChar char="Ø"/>
            </a:pPr>
            <a:r>
              <a:rPr lang="en-US" sz="2000" dirty="0" smtClean="0">
                <a:solidFill>
                  <a:srgbClr val="002060"/>
                </a:solidFill>
              </a:rPr>
              <a:t> </a:t>
            </a:r>
            <a:r>
              <a:rPr lang="en-US" sz="2000" dirty="0">
                <a:solidFill>
                  <a:srgbClr val="002060"/>
                </a:solidFill>
              </a:rPr>
              <a:t>After extraction of uncleaned data from different sources, like email attachments, </a:t>
            </a:r>
            <a:r>
              <a:rPr lang="en-US" sz="2000" dirty="0" err="1">
                <a:solidFill>
                  <a:srgbClr val="002060"/>
                </a:solidFill>
              </a:rPr>
              <a:t>Kaggle</a:t>
            </a:r>
            <a:r>
              <a:rPr lang="en-US" sz="2000" dirty="0">
                <a:solidFill>
                  <a:srgbClr val="002060"/>
                </a:solidFill>
              </a:rPr>
              <a:t>, and various other sources. </a:t>
            </a: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rPr>
              <a:t>First </a:t>
            </a:r>
            <a:r>
              <a:rPr lang="en-US" sz="2000" dirty="0">
                <a:solidFill>
                  <a:srgbClr val="002060"/>
                </a:solidFill>
              </a:rPr>
              <a:t>step of the pipeline is to clean the data. In the transformation part, certain irrelevant attributes were removed from the original data, as well as some necessary attributes were generated from the original data. </a:t>
            </a: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rPr>
              <a:t>Finally</a:t>
            </a:r>
            <a:r>
              <a:rPr lang="en-US" sz="2000" dirty="0">
                <a:solidFill>
                  <a:srgbClr val="002060"/>
                </a:solidFill>
              </a:rPr>
              <a:t>, this usable format of data is stored on HDFS for application use.</a:t>
            </a:r>
            <a:endParaRPr lang="en-IN" sz="2000" dirty="0">
              <a:solidFill>
                <a:srgbClr val="002060"/>
              </a:solidFill>
            </a:endParaRPr>
          </a:p>
        </p:txBody>
      </p:sp>
    </p:spTree>
    <p:extLst>
      <p:ext uri="{BB962C8B-B14F-4D97-AF65-F5344CB8AC3E}">
        <p14:creationId xmlns:p14="http://schemas.microsoft.com/office/powerpoint/2010/main" val="248491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8" y="444137"/>
            <a:ext cx="3838303" cy="661851"/>
          </a:xfrm>
        </p:spPr>
        <p:txBody>
          <a:bodyPr>
            <a:normAutofit/>
          </a:bodyPr>
          <a:lstStyle/>
          <a:p>
            <a:r>
              <a:rPr lang="en-IN" sz="2800" dirty="0" smtClean="0">
                <a:solidFill>
                  <a:srgbClr val="002060"/>
                </a:solidFill>
              </a:rPr>
              <a:t>Data Loading Process</a:t>
            </a:r>
            <a:endParaRPr lang="en-IN" sz="2800" dirty="0">
              <a:solidFill>
                <a:srgbClr val="002060"/>
              </a:solidFill>
            </a:endParaRPr>
          </a:p>
        </p:txBody>
      </p:sp>
      <p:sp>
        <p:nvSpPr>
          <p:cNvPr id="3" name="Content Placeholder 2"/>
          <p:cNvSpPr>
            <a:spLocks noGrp="1"/>
          </p:cNvSpPr>
          <p:nvPr>
            <p:ph idx="1"/>
          </p:nvPr>
        </p:nvSpPr>
        <p:spPr>
          <a:xfrm>
            <a:off x="664028" y="1169126"/>
            <a:ext cx="10465525" cy="1269274"/>
          </a:xfrm>
        </p:spPr>
        <p:txBody>
          <a:bodyPr>
            <a:noAutofit/>
          </a:bodyPr>
          <a:lstStyle/>
          <a:p>
            <a:pPr>
              <a:lnSpc>
                <a:spcPct val="150000"/>
              </a:lnSpc>
              <a:buFont typeface="Wingdings" panose="05000000000000000000" pitchFamily="2" charset="2"/>
              <a:buChar char="Ø"/>
            </a:pPr>
            <a:r>
              <a:rPr lang="en-IN" sz="1800" dirty="0" smtClean="0">
                <a:solidFill>
                  <a:srgbClr val="002060"/>
                </a:solidFill>
              </a:rPr>
              <a:t>In this process, we load clean data into HDFS . Which further used for entity resolution and analysis purpose.</a:t>
            </a:r>
          </a:p>
          <a:p>
            <a:pPr>
              <a:lnSpc>
                <a:spcPct val="150000"/>
              </a:lnSpc>
              <a:buFont typeface="Wingdings" panose="05000000000000000000" pitchFamily="2" charset="2"/>
              <a:buChar char="Ø"/>
            </a:pPr>
            <a:r>
              <a:rPr lang="en-IN" sz="1800" dirty="0" smtClean="0">
                <a:solidFill>
                  <a:srgbClr val="002060"/>
                </a:solidFill>
              </a:rPr>
              <a:t>Command used for it is .</a:t>
            </a:r>
          </a:p>
          <a:p>
            <a:pPr>
              <a:lnSpc>
                <a:spcPct val="150000"/>
              </a:lnSpc>
              <a:buFont typeface="Wingdings" panose="05000000000000000000" pitchFamily="2" charset="2"/>
              <a:buChar char="Ø"/>
            </a:pPr>
            <a:endParaRPr lang="en-IN" sz="1800" dirty="0">
              <a:solidFill>
                <a:srgbClr val="002060"/>
              </a:solidFill>
            </a:endParaRPr>
          </a:p>
        </p:txBody>
      </p:sp>
      <p:pic>
        <p:nvPicPr>
          <p:cNvPr id="4" name="Picture 3"/>
          <p:cNvPicPr>
            <a:picLocks noChangeAspect="1"/>
          </p:cNvPicPr>
          <p:nvPr/>
        </p:nvPicPr>
        <p:blipFill>
          <a:blip r:embed="rId2"/>
          <a:stretch>
            <a:fillRect/>
          </a:stretch>
        </p:blipFill>
        <p:spPr>
          <a:xfrm>
            <a:off x="847725" y="2993844"/>
            <a:ext cx="10496550" cy="1009650"/>
          </a:xfrm>
          <a:prstGeom prst="rect">
            <a:avLst/>
          </a:prstGeom>
        </p:spPr>
      </p:pic>
    </p:spTree>
    <p:extLst>
      <p:ext uri="{BB962C8B-B14F-4D97-AF65-F5344CB8AC3E}">
        <p14:creationId xmlns:p14="http://schemas.microsoft.com/office/powerpoint/2010/main" val="989281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52" y="269966"/>
            <a:ext cx="4334691" cy="618308"/>
          </a:xfrm>
        </p:spPr>
        <p:txBody>
          <a:bodyPr>
            <a:normAutofit/>
          </a:bodyPr>
          <a:lstStyle/>
          <a:p>
            <a:r>
              <a:rPr lang="en-IN" sz="3200" u="sng" dirty="0" smtClean="0">
                <a:solidFill>
                  <a:srgbClr val="002060"/>
                </a:solidFill>
              </a:rPr>
              <a:t>Files present at HDFS</a:t>
            </a:r>
            <a:endParaRPr lang="en-IN" sz="3200" u="sng" dirty="0">
              <a:solidFill>
                <a:srgbClr val="002060"/>
              </a:solidFill>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24989" y="888275"/>
            <a:ext cx="10190205" cy="2255520"/>
          </a:xfrm>
        </p:spPr>
      </p:pic>
      <p:pic>
        <p:nvPicPr>
          <p:cNvPr id="9"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24989" y="3671829"/>
            <a:ext cx="10295104" cy="2371919"/>
          </a:xfrm>
          <a:prstGeom prst="rect">
            <a:avLst/>
          </a:prstGeom>
        </p:spPr>
      </p:pic>
    </p:spTree>
    <p:extLst>
      <p:ext uri="{BB962C8B-B14F-4D97-AF65-F5344CB8AC3E}">
        <p14:creationId xmlns:p14="http://schemas.microsoft.com/office/powerpoint/2010/main" val="381783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91" y="1496205"/>
            <a:ext cx="10811491" cy="2605532"/>
          </a:xfrm>
          <a:prstGeom prst="rect">
            <a:avLst/>
          </a:prstGeom>
        </p:spPr>
      </p:pic>
    </p:spTree>
    <p:extLst>
      <p:ext uri="{BB962C8B-B14F-4D97-AF65-F5344CB8AC3E}">
        <p14:creationId xmlns:p14="http://schemas.microsoft.com/office/powerpoint/2010/main" val="36613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524" y="553384"/>
            <a:ext cx="2798316" cy="523220"/>
          </a:xfrm>
          <a:prstGeom prst="rect">
            <a:avLst/>
          </a:prstGeom>
        </p:spPr>
        <p:txBody>
          <a:bodyPr wrap="square">
            <a:spAutoFit/>
          </a:bodyPr>
          <a:lstStyle/>
          <a:p>
            <a:r>
              <a:rPr lang="en-IN" sz="2800" b="1" u="sng" dirty="0" smtClean="0">
                <a:solidFill>
                  <a:srgbClr val="002060"/>
                </a:solidFill>
              </a:rPr>
              <a:t>Feature Scope </a:t>
            </a:r>
            <a:endParaRPr lang="en-IN" sz="2800" b="1" u="sng" dirty="0"/>
          </a:p>
        </p:txBody>
      </p:sp>
      <p:sp>
        <p:nvSpPr>
          <p:cNvPr id="3" name="Rectangle 2"/>
          <p:cNvSpPr/>
          <p:nvPr/>
        </p:nvSpPr>
        <p:spPr>
          <a:xfrm>
            <a:off x="1908334" y="4242953"/>
            <a:ext cx="5931432" cy="369332"/>
          </a:xfrm>
          <a:prstGeom prst="rect">
            <a:avLst/>
          </a:prstGeom>
        </p:spPr>
        <p:txBody>
          <a:bodyPr wrap="none">
            <a:spAutoFit/>
          </a:bodyPr>
          <a:lstStyle/>
          <a:p>
            <a:pPr algn="ctr"/>
            <a:r>
              <a:rPr lang="en-IN" dirty="0"/>
              <a:t>https://github.com/mayuresh051998/DBDA_ETL_Project.git</a:t>
            </a:r>
          </a:p>
        </p:txBody>
      </p:sp>
      <p:sp>
        <p:nvSpPr>
          <p:cNvPr id="4" name="Rectangle 3"/>
          <p:cNvSpPr/>
          <p:nvPr/>
        </p:nvSpPr>
        <p:spPr>
          <a:xfrm>
            <a:off x="493524" y="3719733"/>
            <a:ext cx="2829621" cy="523220"/>
          </a:xfrm>
          <a:prstGeom prst="rect">
            <a:avLst/>
          </a:prstGeom>
        </p:spPr>
        <p:txBody>
          <a:bodyPr wrap="none">
            <a:spAutoFit/>
          </a:bodyPr>
          <a:lstStyle/>
          <a:p>
            <a:r>
              <a:rPr lang="en-IN" sz="2800" b="1" u="sng" dirty="0" err="1" smtClean="0">
                <a:solidFill>
                  <a:srgbClr val="002060"/>
                </a:solidFill>
              </a:rPr>
              <a:t>Github</a:t>
            </a:r>
            <a:r>
              <a:rPr lang="en-IN" sz="2800" b="1" u="sng" dirty="0" smtClean="0">
                <a:solidFill>
                  <a:srgbClr val="002060"/>
                </a:solidFill>
              </a:rPr>
              <a:t> Code link </a:t>
            </a:r>
            <a:endParaRPr lang="en-IN" sz="2800" b="1" u="sng" dirty="0"/>
          </a:p>
        </p:txBody>
      </p:sp>
      <p:sp>
        <p:nvSpPr>
          <p:cNvPr id="5" name="Rectangle 4"/>
          <p:cNvSpPr/>
          <p:nvPr/>
        </p:nvSpPr>
        <p:spPr>
          <a:xfrm>
            <a:off x="1428205" y="1338778"/>
            <a:ext cx="6096000" cy="838948"/>
          </a:xfrm>
          <a:prstGeom prst="rect">
            <a:avLst/>
          </a:prstGeom>
        </p:spPr>
        <p:txBody>
          <a:bodyPr>
            <a:spAutoFit/>
          </a:bodyPr>
          <a:lstStyle/>
          <a:p>
            <a:pPr marL="551180" indent="-285750">
              <a:lnSpc>
                <a:spcPct val="107000"/>
              </a:lnSpc>
              <a:spcAft>
                <a:spcPts val="1210"/>
              </a:spcAft>
              <a:buFont typeface="Wingdings" panose="05000000000000000000" pitchFamily="2" charset="2"/>
              <a:buChar char="Ø"/>
            </a:pPr>
            <a:r>
              <a:rPr lang="en-IN" dirty="0">
                <a:solidFill>
                  <a:srgbClr val="002060"/>
                </a:solidFill>
                <a:latin typeface="Calibri" panose="020F0502020204030204" pitchFamily="34" charset="0"/>
                <a:ea typeface="Calibri" panose="020F0502020204030204" pitchFamily="34" charset="0"/>
              </a:rPr>
              <a:t>1) Making location function more efficient </a:t>
            </a:r>
            <a:endParaRPr lang="en-IN" sz="1400" dirty="0">
              <a:solidFill>
                <a:srgbClr val="002060"/>
              </a:solidFill>
              <a:latin typeface="Calibri" panose="020F0502020204030204" pitchFamily="34" charset="0"/>
              <a:ea typeface="Calibri" panose="020F0502020204030204" pitchFamily="34" charset="0"/>
            </a:endParaRPr>
          </a:p>
          <a:p>
            <a:pPr marL="551180" indent="-285750">
              <a:lnSpc>
                <a:spcPct val="107000"/>
              </a:lnSpc>
              <a:spcAft>
                <a:spcPts val="1210"/>
              </a:spcAft>
              <a:buFont typeface="Wingdings" panose="05000000000000000000" pitchFamily="2" charset="2"/>
              <a:buChar char="Ø"/>
            </a:pPr>
            <a:r>
              <a:rPr lang="en-IN" dirty="0">
                <a:solidFill>
                  <a:srgbClr val="002060"/>
                </a:solidFill>
                <a:latin typeface="Calibri" panose="020F0502020204030204" pitchFamily="34" charset="0"/>
                <a:ea typeface="Calibri" panose="020F0502020204030204" pitchFamily="34" charset="0"/>
              </a:rPr>
              <a:t>2</a:t>
            </a:r>
            <a:r>
              <a:rPr lang="en-IN" dirty="0" smtClean="0">
                <a:solidFill>
                  <a:srgbClr val="002060"/>
                </a:solidFill>
                <a:latin typeface="Calibri" panose="020F0502020204030204" pitchFamily="34" charset="0"/>
                <a:ea typeface="Calibri" panose="020F0502020204030204" pitchFamily="34" charset="0"/>
              </a:rPr>
              <a:t>) </a:t>
            </a:r>
            <a:r>
              <a:rPr lang="en-IN" dirty="0">
                <a:solidFill>
                  <a:srgbClr val="002060"/>
                </a:solidFill>
                <a:latin typeface="Calibri" panose="020F0502020204030204" pitchFamily="34" charset="0"/>
                <a:ea typeface="Calibri" panose="020F0502020204030204" pitchFamily="34" charset="0"/>
              </a:rPr>
              <a:t>Automate the ETL process by using Apache Airflow.</a:t>
            </a:r>
            <a:endParaRPr lang="en-IN" sz="1400" dirty="0">
              <a:solidFill>
                <a:srgbClr val="00206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8067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192" y="596929"/>
            <a:ext cx="1959191" cy="523220"/>
          </a:xfrm>
          <a:prstGeom prst="rect">
            <a:avLst/>
          </a:prstGeom>
        </p:spPr>
        <p:txBody>
          <a:bodyPr wrap="none">
            <a:spAutoFit/>
          </a:bodyPr>
          <a:lstStyle/>
          <a:p>
            <a:r>
              <a:rPr lang="en-IN" sz="2800" b="1" u="sng" dirty="0" smtClean="0">
                <a:solidFill>
                  <a:srgbClr val="002060"/>
                </a:solidFill>
              </a:rPr>
              <a:t>Limitations</a:t>
            </a:r>
            <a:endParaRPr lang="en-IN" sz="2800" b="1" u="sng" dirty="0">
              <a:solidFill>
                <a:srgbClr val="002060"/>
              </a:solidFill>
            </a:endParaRPr>
          </a:p>
        </p:txBody>
      </p:sp>
      <p:sp>
        <p:nvSpPr>
          <p:cNvPr id="3" name="TextBox 2"/>
          <p:cNvSpPr txBox="1"/>
          <p:nvPr/>
        </p:nvSpPr>
        <p:spPr>
          <a:xfrm>
            <a:off x="1837509" y="1619794"/>
            <a:ext cx="7080068" cy="25423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dirty="0" smtClean="0">
                <a:solidFill>
                  <a:srgbClr val="002060"/>
                </a:solidFill>
              </a:rPr>
              <a:t>Python's </a:t>
            </a:r>
            <a:r>
              <a:rPr lang="en-US" dirty="0" err="1">
                <a:solidFill>
                  <a:srgbClr val="002060"/>
                </a:solidFill>
              </a:rPr>
              <a:t>geopy</a:t>
            </a:r>
            <a:r>
              <a:rPr lang="en-US" dirty="0">
                <a:solidFill>
                  <a:srgbClr val="002060"/>
                </a:solidFill>
              </a:rPr>
              <a:t> library is used for finding out the </a:t>
            </a:r>
            <a:r>
              <a:rPr lang="en-US" dirty="0" err="1">
                <a:solidFill>
                  <a:srgbClr val="002060"/>
                </a:solidFill>
              </a:rPr>
              <a:t>country,state,city</a:t>
            </a:r>
            <a:r>
              <a:rPr lang="en-US" dirty="0">
                <a:solidFill>
                  <a:srgbClr val="002060"/>
                </a:solidFill>
              </a:rPr>
              <a:t> from raw address. But it's not efficient for big data </a:t>
            </a:r>
            <a:r>
              <a:rPr lang="en-US" dirty="0" err="1">
                <a:solidFill>
                  <a:srgbClr val="002060"/>
                </a:solidFill>
              </a:rPr>
              <a:t>usecase</a:t>
            </a:r>
            <a:r>
              <a:rPr lang="en-US" dirty="0" smtClean="0">
                <a:solidFill>
                  <a:srgbClr val="002060"/>
                </a:solidFill>
              </a:rPr>
              <a:t>.</a:t>
            </a:r>
          </a:p>
          <a:p>
            <a:pPr marL="342900" indent="-342900">
              <a:lnSpc>
                <a:spcPct val="150000"/>
              </a:lnSpc>
              <a:buFont typeface="Wingdings" panose="05000000000000000000" pitchFamily="2" charset="2"/>
              <a:buChar char="Ø"/>
            </a:pPr>
            <a:r>
              <a:rPr lang="en-US" dirty="0" smtClean="0">
                <a:solidFill>
                  <a:srgbClr val="002060"/>
                </a:solidFill>
              </a:rPr>
              <a:t> .csv </a:t>
            </a:r>
            <a:r>
              <a:rPr lang="en-US" dirty="0">
                <a:solidFill>
                  <a:srgbClr val="002060"/>
                </a:solidFill>
              </a:rPr>
              <a:t>and .</a:t>
            </a:r>
            <a:r>
              <a:rPr lang="en-US" dirty="0" err="1">
                <a:solidFill>
                  <a:srgbClr val="002060"/>
                </a:solidFill>
              </a:rPr>
              <a:t>xlsx</a:t>
            </a:r>
            <a:r>
              <a:rPr lang="en-US" dirty="0">
                <a:solidFill>
                  <a:srgbClr val="002060"/>
                </a:solidFill>
              </a:rPr>
              <a:t> formats were not able to read by </a:t>
            </a:r>
            <a:r>
              <a:rPr lang="en-US" dirty="0" err="1">
                <a:solidFill>
                  <a:srgbClr val="002060"/>
                </a:solidFill>
              </a:rPr>
              <a:t>spark.read</a:t>
            </a:r>
            <a:r>
              <a:rPr lang="en-US" dirty="0">
                <a:solidFill>
                  <a:srgbClr val="002060"/>
                </a:solidFill>
              </a:rPr>
              <a:t> </a:t>
            </a:r>
            <a:r>
              <a:rPr lang="en-US" dirty="0" err="1">
                <a:solidFill>
                  <a:srgbClr val="002060"/>
                </a:solidFill>
              </a:rPr>
              <a:t>api</a:t>
            </a:r>
            <a:r>
              <a:rPr lang="en-US" dirty="0">
                <a:solidFill>
                  <a:srgbClr val="002060"/>
                </a:solidFill>
              </a:rPr>
              <a:t>, hence they were read with pandas and then converted to spark </a:t>
            </a:r>
            <a:r>
              <a:rPr lang="en-US" dirty="0" err="1">
                <a:solidFill>
                  <a:srgbClr val="002060"/>
                </a:solidFill>
              </a:rPr>
              <a:t>dataframes</a:t>
            </a:r>
            <a:r>
              <a:rPr lang="en-US" dirty="0" smtClean="0">
                <a:solidFill>
                  <a:srgbClr val="002060"/>
                </a:solidFill>
              </a:rPr>
              <a:t>.</a:t>
            </a:r>
          </a:p>
          <a:p>
            <a:pPr marL="342900" indent="-342900">
              <a:lnSpc>
                <a:spcPct val="150000"/>
              </a:lnSpc>
              <a:buFont typeface="Wingdings" panose="05000000000000000000" pitchFamily="2" charset="2"/>
              <a:buChar char="Ø"/>
            </a:pPr>
            <a:r>
              <a:rPr lang="en-US" dirty="0" smtClean="0">
                <a:solidFill>
                  <a:srgbClr val="002060"/>
                </a:solidFill>
              </a:rPr>
              <a:t>  </a:t>
            </a:r>
            <a:r>
              <a:rPr lang="en-US" dirty="0">
                <a:solidFill>
                  <a:srgbClr val="002060"/>
                </a:solidFill>
              </a:rPr>
              <a:t>We were not able to write data into csv format properly because of commas and quotes in the data. </a:t>
            </a:r>
            <a:endParaRPr lang="en-IN" dirty="0">
              <a:solidFill>
                <a:srgbClr val="002060"/>
              </a:solidFill>
            </a:endParaRPr>
          </a:p>
        </p:txBody>
      </p:sp>
    </p:spTree>
    <p:extLst>
      <p:ext uri="{BB962C8B-B14F-4D97-AF65-F5344CB8AC3E}">
        <p14:creationId xmlns:p14="http://schemas.microsoft.com/office/powerpoint/2010/main" val="175042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349" y="435429"/>
            <a:ext cx="2255520" cy="523220"/>
          </a:xfrm>
          <a:prstGeom prst="rect">
            <a:avLst/>
          </a:prstGeom>
        </p:spPr>
        <p:txBody>
          <a:bodyPr wrap="square">
            <a:spAutoFit/>
          </a:bodyPr>
          <a:lstStyle/>
          <a:p>
            <a:r>
              <a:rPr lang="en-IN" sz="2800" b="1" u="sng" dirty="0" smtClean="0">
                <a:solidFill>
                  <a:srgbClr val="002060"/>
                </a:solidFill>
              </a:rPr>
              <a:t>References</a:t>
            </a:r>
            <a:endParaRPr lang="en-IN" sz="2800" b="1" u="sng" dirty="0">
              <a:solidFill>
                <a:srgbClr val="002060"/>
              </a:solidFill>
            </a:endParaRPr>
          </a:p>
        </p:txBody>
      </p:sp>
      <p:sp>
        <p:nvSpPr>
          <p:cNvPr id="3" name="Rectangle 2"/>
          <p:cNvSpPr/>
          <p:nvPr/>
        </p:nvSpPr>
        <p:spPr>
          <a:xfrm>
            <a:off x="2812869" y="766354"/>
            <a:ext cx="8377646" cy="5348223"/>
          </a:xfrm>
          <a:prstGeom prst="rect">
            <a:avLst/>
          </a:prstGeom>
        </p:spPr>
        <p:txBody>
          <a:bodyPr wrap="square">
            <a:spAutoFit/>
          </a:bodyPr>
          <a:lstStyle/>
          <a:p>
            <a:pPr marL="342900" lvl="0" indent="-342900">
              <a:lnSpc>
                <a:spcPct val="107000"/>
              </a:lnSpc>
              <a:spcAft>
                <a:spcPts val="1210"/>
              </a:spcAft>
              <a:buFont typeface="Wingdings" panose="05000000000000000000" pitchFamily="2" charset="2"/>
              <a:buChar char=""/>
            </a:pPr>
            <a:r>
              <a:rPr lang="en-IN" dirty="0" err="1">
                <a:solidFill>
                  <a:srgbClr val="000000"/>
                </a:solidFill>
                <a:latin typeface="Calibri" panose="020F0502020204030204" pitchFamily="34" charset="0"/>
                <a:ea typeface="Calibri" panose="020F0502020204030204" pitchFamily="34" charset="0"/>
              </a:rPr>
              <a:t>pyspark</a:t>
            </a:r>
            <a:r>
              <a:rPr lang="en-IN" dirty="0">
                <a:solidFill>
                  <a:srgbClr val="000000"/>
                </a:solidFill>
                <a:latin typeface="Calibri" panose="020F0502020204030204" pitchFamily="34" charset="0"/>
                <a:ea typeface="Calibri" panose="020F0502020204030204" pitchFamily="34" charset="0"/>
              </a:rPr>
              <a:t> documentation 3.0 - </a:t>
            </a:r>
            <a:endParaRPr lang="en-IN" sz="1400" dirty="0">
              <a:solidFill>
                <a:srgbClr val="000000"/>
              </a:solidFill>
              <a:latin typeface="Calibri" panose="020F0502020204030204" pitchFamily="34" charset="0"/>
              <a:ea typeface="Calibri" panose="020F0502020204030204" pitchFamily="34" charset="0"/>
            </a:endParaRPr>
          </a:p>
          <a:p>
            <a:pPr marL="457200" indent="457200">
              <a:lnSpc>
                <a:spcPct val="107000"/>
              </a:lnSpc>
              <a:spcAft>
                <a:spcPts val="1210"/>
              </a:spcAft>
            </a:pPr>
            <a:r>
              <a:rPr lang="en-IN" u="sng" dirty="0">
                <a:solidFill>
                  <a:srgbClr val="000000"/>
                </a:solidFill>
                <a:latin typeface="Calibri" panose="020F0502020204030204" pitchFamily="34" charset="0"/>
                <a:ea typeface="Calibri" panose="020F0502020204030204" pitchFamily="34" charset="0"/>
                <a:hlinkClick r:id="rId2"/>
              </a:rPr>
              <a:t>https://spark.apache.org/docs/latest/</a:t>
            </a:r>
            <a:endParaRPr lang="en-IN" sz="14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1210"/>
              </a:spcAft>
              <a:buFont typeface="Wingdings" panose="05000000000000000000" pitchFamily="2" charset="2"/>
              <a:buChar char=""/>
            </a:pPr>
            <a:r>
              <a:rPr lang="en-IN" dirty="0" err="1">
                <a:solidFill>
                  <a:srgbClr val="000000"/>
                </a:solidFill>
                <a:latin typeface="Calibri" panose="020F0502020204030204" pitchFamily="34" charset="0"/>
                <a:ea typeface="Calibri" panose="020F0502020204030204" pitchFamily="34" charset="0"/>
              </a:rPr>
              <a:t>geopy</a:t>
            </a:r>
            <a:r>
              <a:rPr lang="en-IN" dirty="0">
                <a:solidFill>
                  <a:srgbClr val="000000"/>
                </a:solidFill>
                <a:latin typeface="Calibri" panose="020F0502020204030204" pitchFamily="34" charset="0"/>
                <a:ea typeface="Calibri" panose="020F0502020204030204" pitchFamily="34" charset="0"/>
              </a:rPr>
              <a:t> -</a:t>
            </a:r>
            <a:endParaRPr lang="en-IN" sz="1400" dirty="0">
              <a:solidFill>
                <a:srgbClr val="000000"/>
              </a:solidFill>
              <a:latin typeface="Calibri" panose="020F0502020204030204" pitchFamily="34" charset="0"/>
              <a:ea typeface="Calibri" panose="020F0502020204030204" pitchFamily="34" charset="0"/>
            </a:endParaRPr>
          </a:p>
          <a:p>
            <a:pPr marL="457200" indent="457200">
              <a:lnSpc>
                <a:spcPct val="107000"/>
              </a:lnSpc>
              <a:spcAft>
                <a:spcPts val="1210"/>
              </a:spcAft>
            </a:pPr>
            <a:r>
              <a:rPr lang="en-IN" u="sng" dirty="0">
                <a:solidFill>
                  <a:srgbClr val="000000"/>
                </a:solidFill>
                <a:latin typeface="Calibri" panose="020F0502020204030204" pitchFamily="34" charset="0"/>
                <a:ea typeface="Calibri" panose="020F0502020204030204" pitchFamily="34" charset="0"/>
                <a:hlinkClick r:id="rId3"/>
              </a:rPr>
              <a:t>https://pypi.org/project/geopy/</a:t>
            </a:r>
            <a:endParaRPr lang="en-IN" sz="14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1210"/>
              </a:spcAft>
              <a:buFont typeface="Wingdings" panose="05000000000000000000" pitchFamily="2" charset="2"/>
              <a:buChar char=""/>
            </a:pPr>
            <a:r>
              <a:rPr lang="en-IN" dirty="0" err="1">
                <a:solidFill>
                  <a:srgbClr val="000000"/>
                </a:solidFill>
                <a:latin typeface="Calibri" panose="020F0502020204030204" pitchFamily="34" charset="0"/>
                <a:ea typeface="Calibri" panose="020F0502020204030204" pitchFamily="34" charset="0"/>
              </a:rPr>
              <a:t>imbox</a:t>
            </a:r>
            <a:r>
              <a:rPr lang="en-IN" dirty="0">
                <a:solidFill>
                  <a:srgbClr val="000000"/>
                </a:solidFill>
                <a:latin typeface="Calibri" panose="020F0502020204030204" pitchFamily="34" charset="0"/>
                <a:ea typeface="Calibri" panose="020F0502020204030204" pitchFamily="34" charset="0"/>
              </a:rPr>
              <a:t> -</a:t>
            </a:r>
            <a:endParaRPr lang="en-IN" sz="1400" dirty="0">
              <a:solidFill>
                <a:srgbClr val="000000"/>
              </a:solidFill>
              <a:latin typeface="Calibri" panose="020F0502020204030204" pitchFamily="34" charset="0"/>
              <a:ea typeface="Calibri" panose="020F0502020204030204" pitchFamily="34" charset="0"/>
            </a:endParaRPr>
          </a:p>
          <a:p>
            <a:pPr marL="914400">
              <a:lnSpc>
                <a:spcPct val="107000"/>
              </a:lnSpc>
              <a:spcAft>
                <a:spcPts val="1210"/>
              </a:spcAft>
            </a:pPr>
            <a:r>
              <a:rPr lang="en-IN" u="sng" dirty="0">
                <a:solidFill>
                  <a:srgbClr val="000000"/>
                </a:solidFill>
                <a:latin typeface="Calibri" panose="020F0502020204030204" pitchFamily="34" charset="0"/>
                <a:ea typeface="Calibri" panose="020F0502020204030204" pitchFamily="34" charset="0"/>
                <a:hlinkClick r:id="rId4"/>
              </a:rPr>
              <a:t>https://pypi.org/project/imbox/</a:t>
            </a:r>
            <a:endParaRPr lang="en-IN" sz="14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1210"/>
              </a:spcAft>
              <a:buFont typeface="Wingdings" panose="05000000000000000000" pitchFamily="2" charset="2"/>
              <a:buChar char=""/>
            </a:pPr>
            <a:r>
              <a:rPr lang="en-IN" dirty="0" err="1">
                <a:solidFill>
                  <a:srgbClr val="000000"/>
                </a:solidFill>
                <a:latin typeface="Calibri" panose="020F0502020204030204" pitchFamily="34" charset="0"/>
                <a:ea typeface="Calibri" panose="020F0502020204030204" pitchFamily="34" charset="0"/>
              </a:rPr>
              <a:t>BeautifulSoup</a:t>
            </a:r>
            <a:r>
              <a:rPr lang="en-IN" dirty="0">
                <a:solidFill>
                  <a:srgbClr val="000000"/>
                </a:solidFill>
                <a:latin typeface="Calibri" panose="020F0502020204030204" pitchFamily="34" charset="0"/>
                <a:ea typeface="Calibri" panose="020F0502020204030204" pitchFamily="34" charset="0"/>
              </a:rPr>
              <a:t> -</a:t>
            </a:r>
            <a:endParaRPr lang="en-IN" sz="1400" dirty="0">
              <a:solidFill>
                <a:srgbClr val="000000"/>
              </a:solidFill>
              <a:latin typeface="Calibri" panose="020F0502020204030204" pitchFamily="34" charset="0"/>
              <a:ea typeface="Calibri" panose="020F0502020204030204" pitchFamily="34" charset="0"/>
            </a:endParaRPr>
          </a:p>
          <a:p>
            <a:pPr marL="457200" indent="457200">
              <a:lnSpc>
                <a:spcPct val="107000"/>
              </a:lnSpc>
              <a:spcAft>
                <a:spcPts val="1210"/>
              </a:spcAft>
            </a:pPr>
            <a:r>
              <a:rPr lang="en-IN" u="sng" dirty="0">
                <a:solidFill>
                  <a:srgbClr val="000000"/>
                </a:solidFill>
                <a:latin typeface="Calibri" panose="020F0502020204030204" pitchFamily="34" charset="0"/>
                <a:ea typeface="Calibri" panose="020F0502020204030204" pitchFamily="34" charset="0"/>
                <a:hlinkClick r:id="rId5"/>
              </a:rPr>
              <a:t>https://pypi.org/project/beautifulsoup4/</a:t>
            </a:r>
            <a:endParaRPr lang="en-IN" sz="14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1210"/>
              </a:spcAft>
              <a:buFont typeface="Wingdings" panose="05000000000000000000" pitchFamily="2" charset="2"/>
              <a:buChar char=""/>
            </a:pPr>
            <a:r>
              <a:rPr lang="en-IN" dirty="0">
                <a:solidFill>
                  <a:srgbClr val="000000"/>
                </a:solidFill>
                <a:latin typeface="Calibri" panose="020F0502020204030204" pitchFamily="34" charset="0"/>
                <a:ea typeface="Calibri" panose="020F0502020204030204" pitchFamily="34" charset="0"/>
              </a:rPr>
              <a:t>Spark MongoDB Connector Python Guide -</a:t>
            </a:r>
            <a:endParaRPr lang="en-IN" sz="1400" dirty="0">
              <a:solidFill>
                <a:srgbClr val="000000"/>
              </a:solidFill>
              <a:latin typeface="Calibri" panose="020F0502020204030204" pitchFamily="34" charset="0"/>
              <a:ea typeface="Calibri" panose="020F0502020204030204" pitchFamily="34" charset="0"/>
            </a:endParaRPr>
          </a:p>
          <a:p>
            <a:pPr marL="457200" indent="457200">
              <a:lnSpc>
                <a:spcPct val="107000"/>
              </a:lnSpc>
              <a:spcAft>
                <a:spcPts val="1210"/>
              </a:spcAft>
            </a:pPr>
            <a:r>
              <a:rPr lang="en-IN" u="sng" dirty="0">
                <a:solidFill>
                  <a:srgbClr val="000000"/>
                </a:solidFill>
                <a:latin typeface="Calibri" panose="020F0502020204030204" pitchFamily="34" charset="0"/>
                <a:ea typeface="Calibri" panose="020F0502020204030204" pitchFamily="34" charset="0"/>
                <a:hlinkClick r:id="rId6"/>
              </a:rPr>
              <a:t>https://www.mongodb.com/docs/spark-connector/current/python-api</a:t>
            </a:r>
            <a:endParaRPr lang="en-IN" sz="14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1210"/>
              </a:spcAft>
              <a:buFont typeface="Wingdings" panose="05000000000000000000" pitchFamily="2" charset="2"/>
              <a:buChar char=""/>
            </a:pPr>
            <a:r>
              <a:rPr lang="en-IN" dirty="0" err="1">
                <a:solidFill>
                  <a:srgbClr val="000000"/>
                </a:solidFill>
                <a:latin typeface="Calibri" panose="020F0502020204030204" pitchFamily="34" charset="0"/>
                <a:ea typeface="Calibri" panose="020F0502020204030204" pitchFamily="34" charset="0"/>
              </a:rPr>
              <a:t>Kaggle</a:t>
            </a:r>
            <a:r>
              <a:rPr lang="en-IN" dirty="0">
                <a:solidFill>
                  <a:srgbClr val="000000"/>
                </a:solidFill>
                <a:latin typeface="Calibri" panose="020F0502020204030204" pitchFamily="34" charset="0"/>
                <a:ea typeface="Calibri" panose="020F0502020204030204" pitchFamily="34" charset="0"/>
              </a:rPr>
              <a:t> - </a:t>
            </a:r>
            <a:endParaRPr lang="en-IN" sz="1400" dirty="0">
              <a:solidFill>
                <a:srgbClr val="000000"/>
              </a:solidFill>
              <a:latin typeface="Calibri" panose="020F0502020204030204" pitchFamily="34" charset="0"/>
              <a:ea typeface="Calibri" panose="020F0502020204030204" pitchFamily="34" charset="0"/>
            </a:endParaRPr>
          </a:p>
          <a:p>
            <a:r>
              <a:rPr lang="en-IN" u="sng" dirty="0">
                <a:solidFill>
                  <a:srgbClr val="000000"/>
                </a:solidFill>
                <a:latin typeface="Calibri" panose="020F0502020204030204" pitchFamily="34" charset="0"/>
                <a:ea typeface="Calibri" panose="020F0502020204030204" pitchFamily="34" charset="0"/>
                <a:hlinkClick r:id="rId7"/>
              </a:rPr>
              <a:t>https://www.kaggle.com/datasets/stackoverflow/stackoverflow?select=users</a:t>
            </a:r>
            <a:endParaRPr lang="en-IN" dirty="0"/>
          </a:p>
        </p:txBody>
      </p:sp>
    </p:spTree>
    <p:extLst>
      <p:ext uri="{BB962C8B-B14F-4D97-AF65-F5344CB8AC3E}">
        <p14:creationId xmlns:p14="http://schemas.microsoft.com/office/powerpoint/2010/main" val="377698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503" y="2638697"/>
            <a:ext cx="3361507" cy="707886"/>
          </a:xfrm>
          <a:prstGeom prst="rect">
            <a:avLst/>
          </a:prstGeom>
        </p:spPr>
        <p:txBody>
          <a:bodyPr wrap="square">
            <a:spAutoFit/>
          </a:bodyPr>
          <a:lstStyle/>
          <a:p>
            <a:r>
              <a:rPr lang="en-IN" sz="4000" b="1" u="sng" dirty="0" smtClean="0">
                <a:solidFill>
                  <a:srgbClr val="002060"/>
                </a:solidFill>
              </a:rPr>
              <a:t>Thank You</a:t>
            </a:r>
            <a:endParaRPr lang="en-IN" sz="4000" b="1" u="sng" dirty="0">
              <a:solidFill>
                <a:srgbClr val="002060"/>
              </a:solidFill>
            </a:endParaRPr>
          </a:p>
        </p:txBody>
      </p:sp>
    </p:spTree>
    <p:extLst>
      <p:ext uri="{BB962C8B-B14F-4D97-AF65-F5344CB8AC3E}">
        <p14:creationId xmlns:p14="http://schemas.microsoft.com/office/powerpoint/2010/main" val="271460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3" y="956305"/>
            <a:ext cx="3697941" cy="313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1704417" y="1354554"/>
            <a:ext cx="2514600" cy="766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 EXTRACTION</a:t>
            </a:r>
            <a:endParaRPr lang="en-IN" dirty="0">
              <a:solidFill>
                <a:schemeClr val="tx1"/>
              </a:solidFill>
            </a:endParaRPr>
          </a:p>
        </p:txBody>
      </p:sp>
      <p:sp>
        <p:nvSpPr>
          <p:cNvPr id="4" name="Rectangle 3"/>
          <p:cNvSpPr/>
          <p:nvPr/>
        </p:nvSpPr>
        <p:spPr>
          <a:xfrm>
            <a:off x="6064622" y="940614"/>
            <a:ext cx="3738282" cy="313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753167" y="2640548"/>
            <a:ext cx="2252776" cy="1129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IN" dirty="0" smtClean="0"/>
              <a:t>Kaggle</a:t>
            </a:r>
          </a:p>
          <a:p>
            <a:pPr marL="342900" indent="-342900">
              <a:buFont typeface="+mj-lt"/>
              <a:buAutoNum type="arabicPeriod"/>
            </a:pPr>
            <a:r>
              <a:rPr lang="en-IN" dirty="0" smtClean="0"/>
              <a:t>MongoDB</a:t>
            </a:r>
          </a:p>
          <a:p>
            <a:pPr marL="342900" indent="-342900">
              <a:buFont typeface="+mj-lt"/>
              <a:buAutoNum type="arabicPeriod"/>
            </a:pPr>
            <a:r>
              <a:rPr lang="en-IN" dirty="0" smtClean="0"/>
              <a:t>Gmail attachment</a:t>
            </a:r>
            <a:endParaRPr lang="en-IN" dirty="0"/>
          </a:p>
        </p:txBody>
      </p:sp>
      <p:sp>
        <p:nvSpPr>
          <p:cNvPr id="8" name="Right Arrow 7"/>
          <p:cNvSpPr/>
          <p:nvPr/>
        </p:nvSpPr>
        <p:spPr>
          <a:xfrm>
            <a:off x="4867836" y="2183348"/>
            <a:ext cx="1169894"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36924" y="1370462"/>
            <a:ext cx="2904565" cy="564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 CLEANING</a:t>
            </a:r>
            <a:endParaRPr lang="en-IN" dirty="0">
              <a:solidFill>
                <a:schemeClr val="tx1"/>
              </a:solidFill>
            </a:endParaRPr>
          </a:p>
        </p:txBody>
      </p:sp>
      <p:sp>
        <p:nvSpPr>
          <p:cNvPr id="10" name="Rectangle 9"/>
          <p:cNvSpPr/>
          <p:nvPr/>
        </p:nvSpPr>
        <p:spPr>
          <a:xfrm>
            <a:off x="6681501" y="2764971"/>
            <a:ext cx="2420472" cy="753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693272" y="2818760"/>
            <a:ext cx="2312895" cy="646331"/>
          </a:xfrm>
          <a:prstGeom prst="rect">
            <a:avLst/>
          </a:prstGeom>
          <a:noFill/>
        </p:spPr>
        <p:txBody>
          <a:bodyPr wrap="square" rtlCol="0">
            <a:spAutoFit/>
          </a:bodyPr>
          <a:lstStyle/>
          <a:p>
            <a:pPr marL="342900" indent="-342900">
              <a:buFont typeface="+mj-lt"/>
              <a:buAutoNum type="arabicPeriod"/>
            </a:pPr>
            <a:r>
              <a:rPr lang="en-IN" dirty="0" smtClean="0">
                <a:solidFill>
                  <a:schemeClr val="bg1"/>
                </a:solidFill>
              </a:rPr>
              <a:t>Filtering columns</a:t>
            </a:r>
          </a:p>
          <a:p>
            <a:pPr marL="342900" indent="-342900">
              <a:buFont typeface="+mj-lt"/>
              <a:buAutoNum type="arabicPeriod"/>
            </a:pPr>
            <a:r>
              <a:rPr lang="en-IN" dirty="0" smtClean="0">
                <a:solidFill>
                  <a:schemeClr val="bg1"/>
                </a:solidFill>
              </a:rPr>
              <a:t>Data Processing</a:t>
            </a:r>
            <a:endParaRPr lang="en-IN" dirty="0">
              <a:solidFill>
                <a:schemeClr val="bg1"/>
              </a:solidFill>
            </a:endParaRPr>
          </a:p>
        </p:txBody>
      </p:sp>
      <p:sp>
        <p:nvSpPr>
          <p:cNvPr id="12" name="Rectangle 11"/>
          <p:cNvSpPr/>
          <p:nvPr/>
        </p:nvSpPr>
        <p:spPr>
          <a:xfrm>
            <a:off x="6020917" y="4348323"/>
            <a:ext cx="3704662" cy="221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350372" y="5117546"/>
            <a:ext cx="2993925" cy="575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422648" y="5220874"/>
            <a:ext cx="3341593" cy="369332"/>
          </a:xfrm>
          <a:prstGeom prst="rect">
            <a:avLst/>
          </a:prstGeom>
          <a:noFill/>
        </p:spPr>
        <p:txBody>
          <a:bodyPr wrap="square" rtlCol="0">
            <a:spAutoFit/>
          </a:bodyPr>
          <a:lstStyle/>
          <a:p>
            <a:r>
              <a:rPr lang="en-IN" dirty="0" smtClean="0"/>
              <a:t>FINAL SCHEMA FORMATION</a:t>
            </a:r>
            <a:endParaRPr lang="en-IN" dirty="0"/>
          </a:p>
        </p:txBody>
      </p:sp>
      <p:sp>
        <p:nvSpPr>
          <p:cNvPr id="17" name="Curved Left Arrow 16"/>
          <p:cNvSpPr/>
          <p:nvPr/>
        </p:nvSpPr>
        <p:spPr>
          <a:xfrm>
            <a:off x="9802904" y="2386853"/>
            <a:ext cx="1438836" cy="34222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1159810" y="4393590"/>
            <a:ext cx="3724833" cy="2164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eft Arrow 18"/>
          <p:cNvSpPr/>
          <p:nvPr/>
        </p:nvSpPr>
        <p:spPr>
          <a:xfrm>
            <a:off x="4906492" y="5115311"/>
            <a:ext cx="1092576" cy="5782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704417" y="5197700"/>
            <a:ext cx="2575111" cy="567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178427" y="5300413"/>
            <a:ext cx="2282636" cy="646331"/>
          </a:xfrm>
          <a:prstGeom prst="rect">
            <a:avLst/>
          </a:prstGeom>
          <a:noFill/>
        </p:spPr>
        <p:txBody>
          <a:bodyPr wrap="square" rtlCol="0">
            <a:spAutoFit/>
          </a:bodyPr>
          <a:lstStyle/>
          <a:p>
            <a:r>
              <a:rPr lang="en-IN" dirty="0" smtClean="0"/>
              <a:t>LOADING DATA</a:t>
            </a:r>
          </a:p>
          <a:p>
            <a:endParaRPr lang="en-IN" dirty="0"/>
          </a:p>
        </p:txBody>
      </p:sp>
      <p:sp>
        <p:nvSpPr>
          <p:cNvPr id="23" name="Rectangle 22"/>
          <p:cNvSpPr/>
          <p:nvPr/>
        </p:nvSpPr>
        <p:spPr>
          <a:xfrm>
            <a:off x="1753167" y="188624"/>
            <a:ext cx="7732057" cy="6041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TextBox 23"/>
          <p:cNvSpPr txBox="1"/>
          <p:nvPr/>
        </p:nvSpPr>
        <p:spPr>
          <a:xfrm>
            <a:off x="4548470" y="223233"/>
            <a:ext cx="4553503" cy="523220"/>
          </a:xfrm>
          <a:prstGeom prst="rect">
            <a:avLst/>
          </a:prstGeom>
          <a:noFill/>
        </p:spPr>
        <p:txBody>
          <a:bodyPr wrap="square" rtlCol="0">
            <a:spAutoFit/>
          </a:bodyPr>
          <a:lstStyle/>
          <a:p>
            <a:r>
              <a:rPr lang="en-IN" sz="2800" dirty="0" smtClean="0">
                <a:latin typeface="Arial" panose="020B0604020202020204" pitchFamily="34" charset="0"/>
                <a:cs typeface="Arial" panose="020B0604020202020204" pitchFamily="34" charset="0"/>
              </a:rPr>
              <a:t>WORK FLOW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2032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12" y="418012"/>
            <a:ext cx="5390604"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800" b="1" u="sng" dirty="0">
                <a:ln/>
                <a:solidFill>
                  <a:srgbClr val="002060"/>
                </a:solidFill>
                <a:effectLst>
                  <a:outerShdw blurRad="38100" dist="38100" dir="2700000" algn="tl">
                    <a:srgbClr val="000000">
                      <a:alpha val="43137"/>
                    </a:srgbClr>
                  </a:outerShdw>
                </a:effectLst>
              </a:rPr>
              <a:t>DATA </a:t>
            </a:r>
            <a:r>
              <a:rPr lang="en-IN" sz="2800" b="1" u="sng" dirty="0" smtClean="0">
                <a:ln/>
                <a:solidFill>
                  <a:srgbClr val="002060"/>
                </a:solidFill>
                <a:effectLst>
                  <a:outerShdw blurRad="38100" dist="38100" dir="2700000" algn="tl">
                    <a:srgbClr val="000000">
                      <a:alpha val="43137"/>
                    </a:srgbClr>
                  </a:outerShdw>
                </a:effectLst>
              </a:rPr>
              <a:t>EXTRACTION</a:t>
            </a:r>
            <a:endParaRPr lang="en-IN" sz="2800" b="1" u="sng" dirty="0">
              <a:ln/>
              <a:solidFill>
                <a:srgbClr val="002060"/>
              </a:solidFill>
              <a:effectLst>
                <a:outerShdw blurRad="38100" dist="38100" dir="2700000" algn="tl">
                  <a:srgbClr val="000000">
                    <a:alpha val="43137"/>
                  </a:srgbClr>
                </a:outerShdw>
              </a:effectLst>
            </a:endParaRPr>
          </a:p>
        </p:txBody>
      </p:sp>
      <p:sp>
        <p:nvSpPr>
          <p:cNvPr id="3" name="TextBox 2"/>
          <p:cNvSpPr txBox="1"/>
          <p:nvPr/>
        </p:nvSpPr>
        <p:spPr>
          <a:xfrm>
            <a:off x="1410788" y="1515291"/>
            <a:ext cx="8464732"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In the ETL pipeline, the first stage is Data Extraction. </a:t>
            </a:r>
            <a:endParaRPr lang="en-US" sz="2000" dirty="0" smtClean="0"/>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a:t>According to the requirement of this use case, data is extracted from different sources. </a:t>
            </a:r>
            <a:endParaRPr lang="en-US" sz="2000" dirty="0" smtClean="0"/>
          </a:p>
          <a:p>
            <a:endParaRPr lang="en-US" sz="2000" dirty="0"/>
          </a:p>
          <a:p>
            <a:pPr marL="285750" indent="-285750">
              <a:buFont typeface="Wingdings" panose="05000000000000000000" pitchFamily="2" charset="2"/>
              <a:buChar char="Ø"/>
            </a:pPr>
            <a:r>
              <a:rPr lang="en-US" sz="2000" dirty="0"/>
              <a:t>D</a:t>
            </a:r>
            <a:r>
              <a:rPr lang="en-US" sz="2000" dirty="0" smtClean="0"/>
              <a:t>ata </a:t>
            </a:r>
            <a:r>
              <a:rPr lang="en-US" sz="2000" dirty="0"/>
              <a:t>was extracted </a:t>
            </a:r>
            <a:r>
              <a:rPr lang="en-US" sz="2000" dirty="0" smtClean="0"/>
              <a:t>from MongoDB, Email Attachment file, </a:t>
            </a:r>
            <a:r>
              <a:rPr lang="en-US" sz="2000" dirty="0" err="1" smtClean="0"/>
              <a:t>kaggle</a:t>
            </a:r>
            <a:r>
              <a:rPr lang="en-US" sz="2000" dirty="0" smtClean="0"/>
              <a: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Data of various file format like csv,xlsx,json is extracted and stored at local system.</a:t>
            </a:r>
            <a:endParaRPr lang="en-IN" sz="2000" dirty="0"/>
          </a:p>
        </p:txBody>
      </p:sp>
    </p:spTree>
    <p:extLst>
      <p:ext uri="{BB962C8B-B14F-4D97-AF65-F5344CB8AC3E}">
        <p14:creationId xmlns:p14="http://schemas.microsoft.com/office/powerpoint/2010/main" val="3284388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40229" y="647700"/>
            <a:ext cx="1837508" cy="11930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Oval 2"/>
          <p:cNvSpPr/>
          <p:nvPr/>
        </p:nvSpPr>
        <p:spPr>
          <a:xfrm>
            <a:off x="740229" y="2454456"/>
            <a:ext cx="1837508" cy="11930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 name="Oval 3"/>
          <p:cNvSpPr/>
          <p:nvPr/>
        </p:nvSpPr>
        <p:spPr>
          <a:xfrm>
            <a:off x="740229" y="4389120"/>
            <a:ext cx="1837508" cy="11930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 name="Rounded Rectangle 4"/>
          <p:cNvSpPr/>
          <p:nvPr/>
        </p:nvSpPr>
        <p:spPr>
          <a:xfrm>
            <a:off x="4153988" y="2271848"/>
            <a:ext cx="2429692" cy="133077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Rounded Rectangle 5"/>
          <p:cNvSpPr/>
          <p:nvPr/>
        </p:nvSpPr>
        <p:spPr>
          <a:xfrm>
            <a:off x="8403771" y="2264229"/>
            <a:ext cx="2464526" cy="13237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2577737" y="1295944"/>
            <a:ext cx="1576251" cy="1165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5" idx="1"/>
          </p:cNvCxnSpPr>
          <p:nvPr/>
        </p:nvCxnSpPr>
        <p:spPr>
          <a:xfrm>
            <a:off x="2577737" y="2933699"/>
            <a:ext cx="1576251" cy="3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577736" y="3526971"/>
            <a:ext cx="1637213" cy="1369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6" idx="1"/>
          </p:cNvCxnSpPr>
          <p:nvPr/>
        </p:nvCxnSpPr>
        <p:spPr>
          <a:xfrm>
            <a:off x="6583680" y="2926080"/>
            <a:ext cx="18200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079862" y="874905"/>
            <a:ext cx="1219200" cy="738664"/>
          </a:xfrm>
          <a:prstGeom prst="rect">
            <a:avLst/>
          </a:prstGeom>
          <a:noFill/>
        </p:spPr>
        <p:txBody>
          <a:bodyPr wrap="square" rtlCol="0">
            <a:spAutoFit/>
          </a:bodyPr>
          <a:lstStyle/>
          <a:p>
            <a:r>
              <a:rPr lang="en-IN" sz="2400" dirty="0" err="1" smtClean="0"/>
              <a:t>Kaggle</a:t>
            </a:r>
            <a:endParaRPr lang="en-IN" sz="2400" dirty="0" smtClean="0"/>
          </a:p>
          <a:p>
            <a:r>
              <a:rPr lang="en-IN" dirty="0" smtClean="0"/>
              <a:t>   .CSV</a:t>
            </a:r>
            <a:endParaRPr lang="en-IN" dirty="0"/>
          </a:p>
        </p:txBody>
      </p:sp>
      <p:sp>
        <p:nvSpPr>
          <p:cNvPr id="16" name="TextBox 15"/>
          <p:cNvSpPr txBox="1"/>
          <p:nvPr/>
        </p:nvSpPr>
        <p:spPr>
          <a:xfrm>
            <a:off x="892628" y="2820160"/>
            <a:ext cx="1593668" cy="738664"/>
          </a:xfrm>
          <a:prstGeom prst="rect">
            <a:avLst/>
          </a:prstGeom>
          <a:noFill/>
        </p:spPr>
        <p:txBody>
          <a:bodyPr wrap="square" rtlCol="0">
            <a:spAutoFit/>
          </a:bodyPr>
          <a:lstStyle/>
          <a:p>
            <a:r>
              <a:rPr lang="en-IN" sz="2400" dirty="0" smtClean="0"/>
              <a:t>MongoDB</a:t>
            </a:r>
          </a:p>
          <a:p>
            <a:r>
              <a:rPr lang="en-IN" dirty="0" smtClean="0"/>
              <a:t>       .JSON</a:t>
            </a:r>
            <a:endParaRPr lang="en-IN" dirty="0"/>
          </a:p>
        </p:txBody>
      </p:sp>
      <p:sp>
        <p:nvSpPr>
          <p:cNvPr id="17" name="TextBox 16"/>
          <p:cNvSpPr txBox="1"/>
          <p:nvPr/>
        </p:nvSpPr>
        <p:spPr>
          <a:xfrm>
            <a:off x="892630" y="4488710"/>
            <a:ext cx="1685107" cy="1015663"/>
          </a:xfrm>
          <a:prstGeom prst="rect">
            <a:avLst/>
          </a:prstGeom>
          <a:noFill/>
        </p:spPr>
        <p:txBody>
          <a:bodyPr wrap="square" rtlCol="0">
            <a:spAutoFit/>
          </a:bodyPr>
          <a:lstStyle/>
          <a:p>
            <a:r>
              <a:rPr lang="en-IN" sz="2000" dirty="0" smtClean="0"/>
              <a:t>Email </a:t>
            </a:r>
          </a:p>
          <a:p>
            <a:r>
              <a:rPr lang="en-IN" sz="2000" dirty="0" smtClean="0"/>
              <a:t>Attachment</a:t>
            </a:r>
          </a:p>
          <a:p>
            <a:r>
              <a:rPr lang="en-IN" sz="2000" dirty="0"/>
              <a:t> </a:t>
            </a:r>
            <a:r>
              <a:rPr lang="en-IN" sz="2000" dirty="0" smtClean="0"/>
              <a:t>     </a:t>
            </a:r>
            <a:r>
              <a:rPr lang="en-IN" dirty="0" smtClean="0"/>
              <a:t>.XLSX</a:t>
            </a:r>
            <a:endParaRPr lang="en-IN" sz="2000" dirty="0"/>
          </a:p>
        </p:txBody>
      </p:sp>
      <p:sp>
        <p:nvSpPr>
          <p:cNvPr id="18" name="TextBox 17"/>
          <p:cNvSpPr txBox="1"/>
          <p:nvPr/>
        </p:nvSpPr>
        <p:spPr>
          <a:xfrm>
            <a:off x="4306387" y="2702866"/>
            <a:ext cx="2277293" cy="461665"/>
          </a:xfrm>
          <a:prstGeom prst="rect">
            <a:avLst/>
          </a:prstGeom>
          <a:noFill/>
        </p:spPr>
        <p:txBody>
          <a:bodyPr wrap="square" rtlCol="0">
            <a:spAutoFit/>
          </a:bodyPr>
          <a:lstStyle/>
          <a:p>
            <a:r>
              <a:rPr lang="en-IN" sz="2400" dirty="0" smtClean="0"/>
              <a:t>Local </a:t>
            </a:r>
            <a:r>
              <a:rPr lang="en-IN" sz="2400" dirty="0"/>
              <a:t>F</a:t>
            </a:r>
            <a:r>
              <a:rPr lang="en-IN" sz="2400" dirty="0" smtClean="0"/>
              <a:t>ile System</a:t>
            </a:r>
            <a:endParaRPr lang="en-IN" sz="2400" dirty="0"/>
          </a:p>
        </p:txBody>
      </p:sp>
      <p:sp>
        <p:nvSpPr>
          <p:cNvPr id="19" name="TextBox 18"/>
          <p:cNvSpPr txBox="1"/>
          <p:nvPr/>
        </p:nvSpPr>
        <p:spPr>
          <a:xfrm>
            <a:off x="9061270" y="2695247"/>
            <a:ext cx="1968137" cy="461665"/>
          </a:xfrm>
          <a:prstGeom prst="rect">
            <a:avLst/>
          </a:prstGeom>
          <a:noFill/>
        </p:spPr>
        <p:txBody>
          <a:bodyPr wrap="square" rtlCol="0">
            <a:spAutoFit/>
          </a:bodyPr>
          <a:lstStyle/>
          <a:p>
            <a:r>
              <a:rPr lang="en-IN" sz="2400" dirty="0" smtClean="0"/>
              <a:t>PySpark</a:t>
            </a:r>
            <a:endParaRPr lang="en-IN" sz="2400" dirty="0"/>
          </a:p>
        </p:txBody>
      </p:sp>
      <p:sp>
        <p:nvSpPr>
          <p:cNvPr id="20" name="TextBox 19"/>
          <p:cNvSpPr txBox="1"/>
          <p:nvPr/>
        </p:nvSpPr>
        <p:spPr>
          <a:xfrm>
            <a:off x="3749038" y="247590"/>
            <a:ext cx="4654733" cy="9541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IN" sz="2800" u="sng" dirty="0" smtClean="0">
                <a:latin typeface="Arial" panose="020B0604020202020204" pitchFamily="34" charset="0"/>
                <a:cs typeface="Arial" panose="020B0604020202020204" pitchFamily="34" charset="0"/>
              </a:rPr>
              <a:t>Block Diagram Of Data Extraction </a:t>
            </a:r>
            <a:endParaRPr lang="en-IN" sz="2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449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6" y="357051"/>
            <a:ext cx="4726577" cy="618309"/>
          </a:xfrm>
        </p:spPr>
        <p:txBody>
          <a:bodyPr/>
          <a:lstStyle/>
          <a:p>
            <a:pPr algn="ctr"/>
            <a:r>
              <a:rPr lang="en-IN" sz="2400" b="1" u="sng" dirty="0" smtClean="0">
                <a:ln/>
                <a:solidFill>
                  <a:srgbClr val="002060"/>
                </a:solidFill>
                <a:effectLst>
                  <a:outerShdw blurRad="38100" dist="38100" dir="2700000" algn="tl">
                    <a:srgbClr val="000000">
                      <a:alpha val="43137"/>
                    </a:srgbClr>
                  </a:outerShdw>
                </a:effectLst>
              </a:rPr>
              <a:t>Data Extraction From MongoDB </a:t>
            </a:r>
            <a:endParaRPr lang="en-IN" sz="2400" b="1" u="sng" dirty="0">
              <a:ln/>
              <a:solidFill>
                <a:srgbClr val="002060"/>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stretch>
            <a:fillRect/>
          </a:stretch>
        </p:blipFill>
        <p:spPr>
          <a:xfrm>
            <a:off x="5390389" y="357051"/>
            <a:ext cx="5956880" cy="6155258"/>
          </a:xfrm>
          <a:prstGeom prst="rect">
            <a:avLst/>
          </a:prstGeom>
        </p:spPr>
      </p:pic>
      <p:sp>
        <p:nvSpPr>
          <p:cNvPr id="4" name="Text Placeholder 3"/>
          <p:cNvSpPr>
            <a:spLocks noGrp="1"/>
          </p:cNvSpPr>
          <p:nvPr>
            <p:ph type="body" sz="half" idx="2"/>
          </p:nvPr>
        </p:nvSpPr>
        <p:spPr>
          <a:xfrm>
            <a:off x="367937" y="1288868"/>
            <a:ext cx="4926873" cy="3655898"/>
          </a:xfrm>
        </p:spPr>
        <p:txBody>
          <a:bodyPr/>
          <a:lstStyle/>
          <a:p>
            <a:pPr marL="285750" indent="-285750">
              <a:buFont typeface="Wingdings" panose="05000000000000000000" pitchFamily="2" charset="2"/>
              <a:buChar char="Ø"/>
            </a:pPr>
            <a:r>
              <a:rPr lang="en-IN" dirty="0" smtClean="0">
                <a:solidFill>
                  <a:srgbClr val="002060"/>
                </a:solidFill>
              </a:rPr>
              <a:t>Used Pandas </a:t>
            </a:r>
            <a:r>
              <a:rPr lang="en-IN" dirty="0" err="1" smtClean="0">
                <a:solidFill>
                  <a:srgbClr val="002060"/>
                </a:solidFill>
              </a:rPr>
              <a:t>pymongo</a:t>
            </a:r>
            <a:r>
              <a:rPr lang="en-IN" dirty="0" smtClean="0">
                <a:solidFill>
                  <a:srgbClr val="002060"/>
                </a:solidFill>
              </a:rPr>
              <a:t> library </a:t>
            </a:r>
          </a:p>
          <a:p>
            <a:pPr marL="285750" indent="-285750">
              <a:buFont typeface="Wingdings" panose="05000000000000000000" pitchFamily="2" charset="2"/>
              <a:buChar char="Ø"/>
            </a:pPr>
            <a:r>
              <a:rPr lang="en-IN" dirty="0">
                <a:solidFill>
                  <a:srgbClr val="002060"/>
                </a:solidFill>
              </a:rPr>
              <a:t> </a:t>
            </a:r>
            <a:r>
              <a:rPr lang="en-IN" dirty="0" smtClean="0">
                <a:solidFill>
                  <a:srgbClr val="002060"/>
                </a:solidFill>
              </a:rPr>
              <a:t>Through </a:t>
            </a:r>
            <a:r>
              <a:rPr lang="en-IN" dirty="0" err="1" smtClean="0">
                <a:solidFill>
                  <a:srgbClr val="002060"/>
                </a:solidFill>
              </a:rPr>
              <a:t>pymongo.MongoClient</a:t>
            </a:r>
            <a:r>
              <a:rPr lang="en-IN" dirty="0" smtClean="0">
                <a:solidFill>
                  <a:srgbClr val="002060"/>
                </a:solidFill>
              </a:rPr>
              <a:t> function </a:t>
            </a:r>
            <a:r>
              <a:rPr lang="en-IN" dirty="0" err="1" smtClean="0">
                <a:solidFill>
                  <a:srgbClr val="002060"/>
                </a:solidFill>
              </a:rPr>
              <a:t>mongoDb</a:t>
            </a:r>
            <a:r>
              <a:rPr lang="en-IN" dirty="0" smtClean="0">
                <a:solidFill>
                  <a:srgbClr val="002060"/>
                </a:solidFill>
              </a:rPr>
              <a:t> data access </a:t>
            </a:r>
          </a:p>
          <a:p>
            <a:pPr marL="285750" indent="-285750">
              <a:buFont typeface="Wingdings" panose="05000000000000000000" pitchFamily="2" charset="2"/>
              <a:buChar char="Ø"/>
            </a:pPr>
            <a:r>
              <a:rPr lang="en-IN" dirty="0" err="1" smtClean="0">
                <a:solidFill>
                  <a:srgbClr val="002060"/>
                </a:solidFill>
              </a:rPr>
              <a:t>Mycollection.find</a:t>
            </a:r>
            <a:r>
              <a:rPr lang="en-IN" dirty="0" smtClean="0">
                <a:solidFill>
                  <a:srgbClr val="002060"/>
                </a:solidFill>
              </a:rPr>
              <a:t>() function of </a:t>
            </a:r>
            <a:r>
              <a:rPr lang="en-IN" dirty="0" err="1" smtClean="0">
                <a:solidFill>
                  <a:srgbClr val="002060"/>
                </a:solidFill>
              </a:rPr>
              <a:t>pymongo</a:t>
            </a:r>
            <a:r>
              <a:rPr lang="en-IN" dirty="0" smtClean="0">
                <a:solidFill>
                  <a:srgbClr val="002060"/>
                </a:solidFill>
              </a:rPr>
              <a:t> used to read all records of collection</a:t>
            </a:r>
          </a:p>
          <a:p>
            <a:pPr marL="285750" indent="-285750">
              <a:buFont typeface="Wingdings" panose="05000000000000000000" pitchFamily="2" charset="2"/>
              <a:buChar char="Ø"/>
            </a:pPr>
            <a:r>
              <a:rPr lang="en-IN" dirty="0" smtClean="0">
                <a:solidFill>
                  <a:srgbClr val="002060"/>
                </a:solidFill>
              </a:rPr>
              <a:t>These records assign to make data frame .</a:t>
            </a:r>
          </a:p>
          <a:p>
            <a:pPr marL="285750" indent="-285750">
              <a:buFont typeface="Wingdings" panose="05000000000000000000" pitchFamily="2" charset="2"/>
              <a:buChar char="Ø"/>
            </a:pPr>
            <a:r>
              <a:rPr lang="en-IN" dirty="0" smtClean="0">
                <a:solidFill>
                  <a:srgbClr val="002060"/>
                </a:solidFill>
              </a:rPr>
              <a:t>Created </a:t>
            </a:r>
            <a:r>
              <a:rPr lang="en-IN" dirty="0" err="1" smtClean="0">
                <a:solidFill>
                  <a:srgbClr val="002060"/>
                </a:solidFill>
              </a:rPr>
              <a:t>DataFrame</a:t>
            </a:r>
            <a:r>
              <a:rPr lang="en-IN" dirty="0" smtClean="0">
                <a:solidFill>
                  <a:srgbClr val="002060"/>
                </a:solidFill>
              </a:rPr>
              <a:t> save at local file system.</a:t>
            </a:r>
            <a:endParaRPr lang="en-IN" dirty="0">
              <a:solidFill>
                <a:srgbClr val="002060"/>
              </a:solidFill>
            </a:endParaRPr>
          </a:p>
        </p:txBody>
      </p:sp>
    </p:spTree>
    <p:extLst>
      <p:ext uri="{BB962C8B-B14F-4D97-AF65-F5344CB8AC3E}">
        <p14:creationId xmlns:p14="http://schemas.microsoft.com/office/powerpoint/2010/main" val="2719129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04" y="287382"/>
            <a:ext cx="4587240" cy="836023"/>
          </a:xfrm>
        </p:spPr>
        <p:txBody>
          <a:bodyPr/>
          <a:lstStyle/>
          <a:p>
            <a:r>
              <a:rPr lang="en-IN" sz="2800" b="1" u="sng" dirty="0">
                <a:ln/>
                <a:solidFill>
                  <a:srgbClr val="002060"/>
                </a:solidFill>
                <a:effectLst>
                  <a:outerShdw blurRad="38100" dist="38100" dir="2700000" algn="tl">
                    <a:srgbClr val="000000">
                      <a:alpha val="43137"/>
                    </a:srgbClr>
                  </a:outerShdw>
                </a:effectLst>
              </a:rPr>
              <a:t>Data Extraction From Email Attachment file</a:t>
            </a:r>
            <a:endParaRPr lang="en-IN" sz="2800" dirty="0"/>
          </a:p>
        </p:txBody>
      </p:sp>
      <p:pic>
        <p:nvPicPr>
          <p:cNvPr id="5" name="Content Placeholder 4"/>
          <p:cNvPicPr>
            <a:picLocks noGrp="1" noChangeAspect="1"/>
          </p:cNvPicPr>
          <p:nvPr>
            <p:ph idx="1"/>
          </p:nvPr>
        </p:nvPicPr>
        <p:blipFill rotWithShape="1">
          <a:blip r:embed="rId2"/>
          <a:srcRect t="12775"/>
          <a:stretch/>
        </p:blipFill>
        <p:spPr>
          <a:xfrm>
            <a:off x="4728754" y="348343"/>
            <a:ext cx="7184572" cy="6210916"/>
          </a:xfrm>
          <a:prstGeom prst="rect">
            <a:avLst/>
          </a:prstGeom>
        </p:spPr>
      </p:pic>
      <p:sp>
        <p:nvSpPr>
          <p:cNvPr id="4" name="Text Placeholder 3"/>
          <p:cNvSpPr>
            <a:spLocks noGrp="1"/>
          </p:cNvSpPr>
          <p:nvPr>
            <p:ph type="body" sz="half" idx="2"/>
          </p:nvPr>
        </p:nvSpPr>
        <p:spPr>
          <a:xfrm>
            <a:off x="333104" y="1184367"/>
            <a:ext cx="4526279" cy="2899954"/>
          </a:xfrm>
        </p:spPr>
        <p:txBody>
          <a:bodyPr/>
          <a:lstStyle/>
          <a:p>
            <a:pPr marL="342900" indent="-342900">
              <a:buFont typeface="Wingdings" panose="05000000000000000000" pitchFamily="2" charset="2"/>
              <a:buChar char="Ø"/>
            </a:pPr>
            <a:r>
              <a:rPr lang="en-IN" dirty="0" smtClean="0">
                <a:solidFill>
                  <a:srgbClr val="002060"/>
                </a:solidFill>
              </a:rPr>
              <a:t>Pandas </a:t>
            </a:r>
            <a:r>
              <a:rPr lang="en-IN" dirty="0" err="1" smtClean="0">
                <a:solidFill>
                  <a:srgbClr val="002060"/>
                </a:solidFill>
              </a:rPr>
              <a:t>Imbox</a:t>
            </a:r>
            <a:r>
              <a:rPr lang="en-IN" dirty="0" smtClean="0">
                <a:solidFill>
                  <a:srgbClr val="002060"/>
                </a:solidFill>
              </a:rPr>
              <a:t> </a:t>
            </a:r>
            <a:r>
              <a:rPr lang="en-IN" dirty="0" smtClean="0">
                <a:solidFill>
                  <a:srgbClr val="002060"/>
                </a:solidFill>
              </a:rPr>
              <a:t>library used for programming</a:t>
            </a:r>
          </a:p>
          <a:p>
            <a:pPr marL="342900" indent="-342900">
              <a:buFont typeface="Wingdings" panose="05000000000000000000" pitchFamily="2" charset="2"/>
              <a:buChar char="Ø"/>
            </a:pPr>
            <a:r>
              <a:rPr lang="en-IN" dirty="0" smtClean="0">
                <a:solidFill>
                  <a:srgbClr val="002060"/>
                </a:solidFill>
              </a:rPr>
              <a:t>Email account 2step verification ON and set app password  to access email files.</a:t>
            </a:r>
          </a:p>
          <a:p>
            <a:pPr marL="342900" indent="-342900">
              <a:buFont typeface="Wingdings" panose="05000000000000000000" pitchFamily="2" charset="2"/>
              <a:buChar char="Ø"/>
            </a:pPr>
            <a:r>
              <a:rPr lang="en-IN" dirty="0" smtClean="0">
                <a:solidFill>
                  <a:srgbClr val="002060"/>
                </a:solidFill>
              </a:rPr>
              <a:t>To connect </a:t>
            </a:r>
            <a:r>
              <a:rPr lang="en-IN" dirty="0">
                <a:solidFill>
                  <a:srgbClr val="002060"/>
                </a:solidFill>
              </a:rPr>
              <a:t>G</a:t>
            </a:r>
            <a:r>
              <a:rPr lang="en-IN" dirty="0" smtClean="0">
                <a:solidFill>
                  <a:srgbClr val="002060"/>
                </a:solidFill>
              </a:rPr>
              <a:t>mail account Used </a:t>
            </a:r>
            <a:r>
              <a:rPr lang="en-IN" dirty="0" err="1" smtClean="0">
                <a:solidFill>
                  <a:srgbClr val="002060"/>
                </a:solidFill>
              </a:rPr>
              <a:t>Imbox</a:t>
            </a:r>
            <a:r>
              <a:rPr lang="en-IN" dirty="0" smtClean="0">
                <a:solidFill>
                  <a:srgbClr val="002060"/>
                </a:solidFill>
              </a:rPr>
              <a:t> function in which pass parameter like username and password.</a:t>
            </a:r>
          </a:p>
          <a:p>
            <a:pPr marL="342900" indent="-342900">
              <a:buFont typeface="Wingdings" panose="05000000000000000000" pitchFamily="2" charset="2"/>
              <a:buChar char="Ø"/>
            </a:pPr>
            <a:r>
              <a:rPr lang="en-IN" dirty="0" smtClean="0">
                <a:solidFill>
                  <a:srgbClr val="002060"/>
                </a:solidFill>
              </a:rPr>
              <a:t>Giving specific subject name and file name  </a:t>
            </a:r>
          </a:p>
          <a:p>
            <a:pPr marL="342900" indent="-342900">
              <a:buFont typeface="Wingdings" panose="05000000000000000000" pitchFamily="2" charset="2"/>
              <a:buChar char="Ø"/>
            </a:pPr>
            <a:r>
              <a:rPr lang="en-IN" dirty="0" smtClean="0">
                <a:solidFill>
                  <a:srgbClr val="002060"/>
                </a:solidFill>
              </a:rPr>
              <a:t>Giving download path to save </a:t>
            </a:r>
            <a:r>
              <a:rPr lang="en-IN" dirty="0" err="1" smtClean="0">
                <a:solidFill>
                  <a:srgbClr val="002060"/>
                </a:solidFill>
              </a:rPr>
              <a:t>gmail</a:t>
            </a:r>
            <a:r>
              <a:rPr lang="en-IN" dirty="0" smtClean="0">
                <a:solidFill>
                  <a:srgbClr val="002060"/>
                </a:solidFill>
              </a:rPr>
              <a:t> file.</a:t>
            </a:r>
            <a:endParaRPr lang="en-IN" dirty="0">
              <a:solidFill>
                <a:srgbClr val="002060"/>
              </a:solidFill>
            </a:endParaRPr>
          </a:p>
        </p:txBody>
      </p:sp>
    </p:spTree>
    <p:extLst>
      <p:ext uri="{BB962C8B-B14F-4D97-AF65-F5344CB8AC3E}">
        <p14:creationId xmlns:p14="http://schemas.microsoft.com/office/powerpoint/2010/main" val="75228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6" y="365759"/>
            <a:ext cx="5791200" cy="461665"/>
          </a:xfrm>
          <a:prstGeom prst="rect">
            <a:avLst/>
          </a:prstGeom>
          <a:noFill/>
        </p:spPr>
        <p:txBody>
          <a:bodyPr wrap="square" rtlCol="0">
            <a:spAutoFit/>
          </a:bodyPr>
          <a:lstStyle/>
          <a:p>
            <a:r>
              <a:rPr lang="en-IN" sz="2400" b="1" u="sng" dirty="0">
                <a:ln/>
                <a:solidFill>
                  <a:srgbClr val="002060"/>
                </a:solidFill>
                <a:effectLst>
                  <a:outerShdw blurRad="38100" dist="38100" dir="2700000" algn="tl">
                    <a:srgbClr val="000000">
                      <a:alpha val="43137"/>
                    </a:srgbClr>
                  </a:outerShdw>
                </a:effectLst>
              </a:rPr>
              <a:t>Data Extraction From </a:t>
            </a:r>
            <a:r>
              <a:rPr lang="en-IN" sz="2400" b="1" u="sng" dirty="0" smtClean="0">
                <a:ln/>
                <a:solidFill>
                  <a:srgbClr val="002060"/>
                </a:solidFill>
                <a:effectLst>
                  <a:outerShdw blurRad="38100" dist="38100" dir="2700000" algn="tl">
                    <a:srgbClr val="000000">
                      <a:alpha val="43137"/>
                    </a:srgbClr>
                  </a:outerShdw>
                </a:effectLst>
              </a:rPr>
              <a:t> </a:t>
            </a:r>
            <a:r>
              <a:rPr lang="en-IN" sz="2400" b="1" u="sng" dirty="0" err="1" smtClean="0">
                <a:ln/>
                <a:solidFill>
                  <a:srgbClr val="002060"/>
                </a:solidFill>
                <a:effectLst>
                  <a:outerShdw blurRad="38100" dist="38100" dir="2700000" algn="tl">
                    <a:srgbClr val="000000">
                      <a:alpha val="43137"/>
                    </a:srgbClr>
                  </a:outerShdw>
                </a:effectLst>
              </a:rPr>
              <a:t>kaggle</a:t>
            </a:r>
            <a:r>
              <a:rPr lang="en-IN" sz="2400" b="1" u="sng" dirty="0" smtClean="0">
                <a:ln/>
                <a:solidFill>
                  <a:srgbClr val="002060"/>
                </a:solidFill>
                <a:effectLst>
                  <a:outerShdw blurRad="38100" dist="38100" dir="2700000" algn="tl">
                    <a:srgbClr val="000000">
                      <a:alpha val="43137"/>
                    </a:srgbClr>
                  </a:outerShdw>
                </a:effectLst>
              </a:rPr>
              <a:t> website.</a:t>
            </a:r>
            <a:endParaRPr lang="en-IN" sz="2400" dirty="0"/>
          </a:p>
        </p:txBody>
      </p:sp>
      <p:sp>
        <p:nvSpPr>
          <p:cNvPr id="3" name="TextBox 2"/>
          <p:cNvSpPr txBox="1"/>
          <p:nvPr/>
        </p:nvSpPr>
        <p:spPr>
          <a:xfrm>
            <a:off x="1436914" y="931818"/>
            <a:ext cx="6339840"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The data file is downloaded from </a:t>
            </a:r>
            <a:r>
              <a:rPr lang="en-IN" dirty="0" err="1" smtClean="0"/>
              <a:t>kaggle</a:t>
            </a:r>
            <a:r>
              <a:rPr lang="en-IN" dirty="0" smtClean="0"/>
              <a:t> website save at local file </a:t>
            </a:r>
          </a:p>
          <a:p>
            <a:endParaRPr lang="en-IN" dirty="0" smtClean="0"/>
          </a:p>
          <a:p>
            <a:pPr marL="285750" indent="-285750">
              <a:buFont typeface="Wingdings" panose="05000000000000000000" pitchFamily="2" charset="2"/>
              <a:buChar char="Ø"/>
            </a:pPr>
            <a:r>
              <a:rPr lang="en-IN" dirty="0" smtClean="0"/>
              <a:t>The data set </a:t>
            </a:r>
            <a:r>
              <a:rPr lang="en-IN" dirty="0"/>
              <a:t>download link https://www.kaggle.com/datasets/stackoverflow/stackoverflow?select=users</a:t>
            </a:r>
            <a:endParaRPr lang="en-IN" dirty="0" smtClean="0"/>
          </a:p>
        </p:txBody>
      </p:sp>
      <p:sp>
        <p:nvSpPr>
          <p:cNvPr id="4" name="Rectangle 3"/>
          <p:cNvSpPr/>
          <p:nvPr/>
        </p:nvSpPr>
        <p:spPr>
          <a:xfrm>
            <a:off x="269966" y="3026619"/>
            <a:ext cx="6514011" cy="400110"/>
          </a:xfrm>
          <a:prstGeom prst="rect">
            <a:avLst/>
          </a:prstGeom>
        </p:spPr>
        <p:txBody>
          <a:bodyPr wrap="square">
            <a:spAutoFit/>
          </a:bodyPr>
          <a:lstStyle/>
          <a:p>
            <a:r>
              <a:rPr lang="en-IN" sz="2000" b="1" u="sng" dirty="0">
                <a:ln/>
                <a:solidFill>
                  <a:srgbClr val="002060"/>
                </a:solidFill>
                <a:effectLst>
                  <a:outerShdw blurRad="38100" dist="38100" dir="2700000" algn="tl">
                    <a:srgbClr val="000000">
                      <a:alpha val="43137"/>
                    </a:srgbClr>
                  </a:outerShdw>
                </a:effectLst>
              </a:rPr>
              <a:t>Data </a:t>
            </a:r>
            <a:r>
              <a:rPr lang="en-IN" sz="2000" b="1" u="sng" dirty="0" smtClean="0">
                <a:ln/>
                <a:solidFill>
                  <a:srgbClr val="002060"/>
                </a:solidFill>
                <a:effectLst>
                  <a:outerShdw blurRad="38100" dist="38100" dir="2700000" algn="tl">
                    <a:srgbClr val="000000">
                      <a:alpha val="43137"/>
                    </a:srgbClr>
                  </a:outerShdw>
                </a:effectLst>
              </a:rPr>
              <a:t>Extraction files saved at local file system .</a:t>
            </a:r>
            <a:endParaRPr lang="en-IN" sz="2000" dirty="0"/>
          </a:p>
        </p:txBody>
      </p:sp>
      <p:pic>
        <p:nvPicPr>
          <p:cNvPr id="5" name="Picture 4"/>
          <p:cNvPicPr>
            <a:picLocks noChangeAspect="1"/>
          </p:cNvPicPr>
          <p:nvPr/>
        </p:nvPicPr>
        <p:blipFill>
          <a:blip r:embed="rId2"/>
          <a:stretch>
            <a:fillRect/>
          </a:stretch>
        </p:blipFill>
        <p:spPr>
          <a:xfrm>
            <a:off x="1027612" y="3767204"/>
            <a:ext cx="9916547" cy="943896"/>
          </a:xfrm>
          <a:prstGeom prst="rect">
            <a:avLst/>
          </a:prstGeom>
        </p:spPr>
      </p:pic>
    </p:spTree>
    <p:extLst>
      <p:ext uri="{BB962C8B-B14F-4D97-AF65-F5344CB8AC3E}">
        <p14:creationId xmlns:p14="http://schemas.microsoft.com/office/powerpoint/2010/main" val="2631613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9081" y="1432424"/>
            <a:ext cx="10382250" cy="4829175"/>
          </a:xfrm>
          <a:prstGeom prst="rect">
            <a:avLst/>
          </a:prstGeom>
        </p:spPr>
      </p:pic>
      <p:sp>
        <p:nvSpPr>
          <p:cNvPr id="3" name="TextBox 2"/>
          <p:cNvSpPr txBox="1"/>
          <p:nvPr/>
        </p:nvSpPr>
        <p:spPr>
          <a:xfrm>
            <a:off x="809081" y="731520"/>
            <a:ext cx="7785463" cy="461665"/>
          </a:xfrm>
          <a:prstGeom prst="rect">
            <a:avLst/>
          </a:prstGeom>
          <a:noFill/>
        </p:spPr>
        <p:txBody>
          <a:bodyPr wrap="square" rtlCol="0">
            <a:spAutoFit/>
          </a:bodyPr>
          <a:lstStyle/>
          <a:p>
            <a:r>
              <a:rPr lang="en-IN" sz="2400" dirty="0" smtClean="0">
                <a:solidFill>
                  <a:srgbClr val="002060"/>
                </a:solidFill>
              </a:rPr>
              <a:t>Extracted Data format</a:t>
            </a:r>
            <a:endParaRPr lang="en-IN" sz="2400" dirty="0">
              <a:solidFill>
                <a:srgbClr val="002060"/>
              </a:solidFill>
            </a:endParaRPr>
          </a:p>
        </p:txBody>
      </p:sp>
    </p:spTree>
    <p:extLst>
      <p:ext uri="{BB962C8B-B14F-4D97-AF65-F5344CB8AC3E}">
        <p14:creationId xmlns:p14="http://schemas.microsoft.com/office/powerpoint/2010/main" val="110457425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14396</TotalTime>
  <Words>874</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Corbel</vt:lpstr>
      <vt:lpstr>Times New Roman</vt:lpstr>
      <vt:lpstr>Wingdings</vt:lpstr>
      <vt:lpstr>Basis</vt:lpstr>
      <vt:lpstr>PowerPoint Presentation</vt:lpstr>
      <vt:lpstr>About Project</vt:lpstr>
      <vt:lpstr>PowerPoint Presentation</vt:lpstr>
      <vt:lpstr>PowerPoint Presentation</vt:lpstr>
      <vt:lpstr>PowerPoint Presentation</vt:lpstr>
      <vt:lpstr>Data Extraction From MongoDB </vt:lpstr>
      <vt:lpstr>Data Extraction From Email Attachment file</vt:lpstr>
      <vt:lpstr>PowerPoint Presentation</vt:lpstr>
      <vt:lpstr>PowerPoint Presentation</vt:lpstr>
      <vt:lpstr>PowerPoint Presentation</vt:lpstr>
      <vt:lpstr>About me column cleaning </vt:lpstr>
      <vt:lpstr>Result About me column cleaning </vt:lpstr>
      <vt:lpstr>PowerPoint Presentation</vt:lpstr>
      <vt:lpstr>Function to generate clean address</vt:lpstr>
      <vt:lpstr>Function to generate latitude and longitude</vt:lpstr>
      <vt:lpstr>Program to generate city, state, country and zip code</vt:lpstr>
      <vt:lpstr>Result of Data process</vt:lpstr>
      <vt:lpstr>Final Schema Design</vt:lpstr>
      <vt:lpstr>Output After Data Cleaning Process</vt:lpstr>
      <vt:lpstr>Data Loading Process</vt:lpstr>
      <vt:lpstr>Files present at HDFS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Prathamesh Patil</dc:creator>
  <cp:lastModifiedBy>Prathamesh Patil</cp:lastModifiedBy>
  <cp:revision>67</cp:revision>
  <dcterms:created xsi:type="dcterms:W3CDTF">2022-09-07T04:10:32Z</dcterms:created>
  <dcterms:modified xsi:type="dcterms:W3CDTF">2022-09-27T14:37:34Z</dcterms:modified>
</cp:coreProperties>
</file>