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6" r:id="rId8"/>
    <p:sldId id="268" r:id="rId9"/>
    <p:sldId id="267" r:id="rId10"/>
    <p:sldId id="269"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100" d="100"/>
          <a:sy n="100" d="100"/>
        </p:scale>
        <p:origin x="-48" y="-5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18554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9A918-D4B2-4D9E-93A0-53B5F4BE96DF}"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50210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133976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3363289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5769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58370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105649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3733537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11851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35677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9A918-D4B2-4D9E-93A0-53B5F4BE96DF}"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10649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9A918-D4B2-4D9E-93A0-53B5F4BE96DF}"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4185421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9A918-D4B2-4D9E-93A0-53B5F4BE96DF}" type="datetimeFigureOut">
              <a:rPr lang="en-IN" smtClean="0"/>
              <a:t>02-05-2022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334347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9A918-D4B2-4D9E-93A0-53B5F4BE96DF}" type="datetimeFigureOut">
              <a:rPr lang="en-IN" smtClean="0"/>
              <a:t>02-05-2022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148871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9A918-D4B2-4D9E-93A0-53B5F4BE96DF}" type="datetimeFigureOut">
              <a:rPr lang="en-IN" smtClean="0"/>
              <a:t>02-05-2022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387495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9A918-D4B2-4D9E-93A0-53B5F4BE96DF}"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317940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9A918-D4B2-4D9E-93A0-53B5F4BE96DF}"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D888B-D4E5-4CF4-970C-6252B2968968}" type="slidenum">
              <a:rPr lang="en-IN" smtClean="0"/>
              <a:t>‹#›</a:t>
            </a:fld>
            <a:endParaRPr lang="en-IN"/>
          </a:p>
        </p:txBody>
      </p:sp>
    </p:spTree>
    <p:extLst>
      <p:ext uri="{BB962C8B-B14F-4D97-AF65-F5344CB8AC3E}">
        <p14:creationId xmlns:p14="http://schemas.microsoft.com/office/powerpoint/2010/main" val="145361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49A918-D4B2-4D9E-93A0-53B5F4BE96DF}" type="datetimeFigureOut">
              <a:rPr lang="en-IN" smtClean="0"/>
              <a:t>02-05-2022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2D888B-D4E5-4CF4-970C-6252B2968968}" type="slidenum">
              <a:rPr lang="en-IN" smtClean="0"/>
              <a:t>‹#›</a:t>
            </a:fld>
            <a:endParaRPr lang="en-IN"/>
          </a:p>
        </p:txBody>
      </p:sp>
    </p:spTree>
    <p:extLst>
      <p:ext uri="{BB962C8B-B14F-4D97-AF65-F5344CB8AC3E}">
        <p14:creationId xmlns:p14="http://schemas.microsoft.com/office/powerpoint/2010/main" val="17225969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eactjs.org/tutorial/tutorial.html" TargetMode="External"/><Relationship Id="rId2" Type="http://schemas.openxmlformats.org/officeDocument/2006/relationships/hyperlink" Target="https://github.com/mayuresh1606/react-projects" TargetMode="External"/><Relationship Id="rId1" Type="http://schemas.openxmlformats.org/officeDocument/2006/relationships/slideLayout" Target="../slideLayouts/slideLayout2.xml"/><Relationship Id="rId5" Type="http://schemas.openxmlformats.org/officeDocument/2006/relationships/hyperlink" Target="https://www.omdbapi.com/" TargetMode="External"/><Relationship Id="rId4" Type="http://schemas.openxmlformats.org/officeDocument/2006/relationships/hyperlink" Target="https://www.themoviedb.org/documentation/ap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B2B9-D29E-4838-A132-1A4FF31EC6A5}"/>
              </a:ext>
            </a:extLst>
          </p:cNvPr>
          <p:cNvSpPr>
            <a:spLocks noGrp="1"/>
          </p:cNvSpPr>
          <p:nvPr>
            <p:ph type="ctrTitle"/>
          </p:nvPr>
        </p:nvSpPr>
        <p:spPr/>
        <p:txBody>
          <a:bodyPr/>
          <a:lstStyle/>
          <a:p>
            <a:r>
              <a:rPr lang="en-US" dirty="0"/>
              <a:t>The Movies DB</a:t>
            </a:r>
            <a:endParaRPr lang="en-IN" dirty="0"/>
          </a:p>
        </p:txBody>
      </p:sp>
      <p:sp>
        <p:nvSpPr>
          <p:cNvPr id="3" name="Subtitle 2">
            <a:extLst>
              <a:ext uri="{FF2B5EF4-FFF2-40B4-BE49-F238E27FC236}">
                <a16:creationId xmlns:a16="http://schemas.microsoft.com/office/drawing/2014/main" id="{7B2EB9CC-2E9D-4680-A077-EAB6F8365914}"/>
              </a:ext>
            </a:extLst>
          </p:cNvPr>
          <p:cNvSpPr>
            <a:spLocks noGrp="1"/>
          </p:cNvSpPr>
          <p:nvPr>
            <p:ph type="subTitle" idx="1"/>
          </p:nvPr>
        </p:nvSpPr>
        <p:spPr/>
        <p:txBody>
          <a:bodyPr>
            <a:normAutofit lnSpcReduction="10000"/>
          </a:bodyPr>
          <a:lstStyle/>
          <a:p>
            <a:pPr marL="64770" marR="0" indent="-6350">
              <a:spcBef>
                <a:spcPts val="0"/>
              </a:spcBef>
              <a:spcAft>
                <a:spcPts val="0"/>
              </a:spcAft>
            </a:pPr>
            <a:r>
              <a:rPr lang="en-IN" sz="1800" b="1" dirty="0">
                <a:solidFill>
                  <a:srgbClr val="00000A"/>
                </a:solidFill>
                <a:effectLst/>
                <a:latin typeface="Times New Roman" panose="02020603050405020304" pitchFamily="18" charset="0"/>
                <a:ea typeface="Times New Roman" panose="02020603050405020304" pitchFamily="18" charset="0"/>
                <a:cs typeface="FreeSans"/>
              </a:rPr>
              <a:t>Prathamesh Malekar (VU1F2021127) </a:t>
            </a:r>
            <a:r>
              <a:rPr lang="en-IN" sz="1800" b="1" dirty="0">
                <a:effectLst/>
                <a:latin typeface="Calibri" panose="020F0502020204030204" pitchFamily="34" charset="0"/>
                <a:ea typeface="Calibri" panose="020F0502020204030204" pitchFamily="34" charset="0"/>
                <a:cs typeface="FreeSans"/>
              </a:rPr>
              <a:t> </a:t>
            </a:r>
            <a:endParaRPr lang="en-IN" sz="1800" dirty="0">
              <a:effectLst/>
              <a:latin typeface="Liberation Serif"/>
              <a:ea typeface="Droid Sans Fallback"/>
              <a:cs typeface="FreeSans"/>
            </a:endParaRPr>
          </a:p>
          <a:p>
            <a:pPr marL="64770" marR="1270" indent="-6350">
              <a:spcBef>
                <a:spcPts val="0"/>
              </a:spcBef>
              <a:spcAft>
                <a:spcPts val="0"/>
              </a:spcAft>
            </a:pPr>
            <a:r>
              <a:rPr lang="en-IN" sz="1800" b="1" dirty="0">
                <a:solidFill>
                  <a:srgbClr val="00000A"/>
                </a:solidFill>
                <a:effectLst/>
                <a:latin typeface="Times New Roman" panose="02020603050405020304" pitchFamily="18" charset="0"/>
                <a:ea typeface="Times New Roman" panose="02020603050405020304" pitchFamily="18" charset="0"/>
                <a:cs typeface="FreeSans"/>
              </a:rPr>
              <a:t>Sahil Dhuri (VU1F2021129) </a:t>
            </a:r>
            <a:r>
              <a:rPr lang="en-IN" sz="1800" b="1" dirty="0">
                <a:effectLst/>
                <a:latin typeface="Calibri" panose="020F0502020204030204" pitchFamily="34" charset="0"/>
                <a:ea typeface="Calibri" panose="020F0502020204030204" pitchFamily="34" charset="0"/>
                <a:cs typeface="FreeSans"/>
              </a:rPr>
              <a:t> </a:t>
            </a:r>
            <a:endParaRPr lang="en-IN" sz="1800" dirty="0">
              <a:effectLst/>
              <a:latin typeface="Liberation Serif"/>
              <a:ea typeface="Droid Sans Fallback"/>
              <a:cs typeface="FreeSans"/>
            </a:endParaRPr>
          </a:p>
          <a:p>
            <a:pPr marL="64770" marR="1270" indent="-6350">
              <a:spcBef>
                <a:spcPts val="0"/>
              </a:spcBef>
              <a:spcAft>
                <a:spcPts val="0"/>
              </a:spcAft>
            </a:pPr>
            <a:r>
              <a:rPr lang="en-IN" sz="1800" b="1" dirty="0">
                <a:solidFill>
                  <a:srgbClr val="00000A"/>
                </a:solidFill>
                <a:effectLst/>
                <a:latin typeface="Times New Roman" panose="02020603050405020304" pitchFamily="18" charset="0"/>
                <a:ea typeface="Times New Roman" panose="02020603050405020304" pitchFamily="18" charset="0"/>
                <a:cs typeface="FreeSans"/>
              </a:rPr>
              <a:t>Mayuresh Ovhal (VU12021130) </a:t>
            </a:r>
            <a:endParaRPr lang="en-IN" sz="1800" dirty="0">
              <a:effectLst/>
              <a:latin typeface="Liberation Serif"/>
              <a:ea typeface="Droid Sans Fallback"/>
              <a:cs typeface="FreeSans"/>
            </a:endParaRPr>
          </a:p>
          <a:p>
            <a:pPr marL="64770" marR="1270" indent="-6350">
              <a:spcBef>
                <a:spcPts val="0"/>
              </a:spcBef>
              <a:spcAft>
                <a:spcPts val="0"/>
              </a:spcAft>
            </a:pPr>
            <a:r>
              <a:rPr lang="en-IN" sz="1800" b="1" dirty="0">
                <a:solidFill>
                  <a:srgbClr val="00000A"/>
                </a:solidFill>
                <a:effectLst/>
                <a:latin typeface="Times New Roman" panose="02020603050405020304" pitchFamily="18" charset="0"/>
                <a:ea typeface="Times New Roman" panose="02020603050405020304" pitchFamily="18" charset="0"/>
                <a:cs typeface="FreeSans"/>
              </a:rPr>
              <a:t>Mohit Parmar (VU1F2021140) </a:t>
            </a:r>
          </a:p>
          <a:p>
            <a:pPr marL="64770" marR="1270" indent="-6350">
              <a:spcBef>
                <a:spcPts val="0"/>
              </a:spcBef>
              <a:spcAft>
                <a:spcPts val="0"/>
              </a:spcAft>
            </a:pPr>
            <a:r>
              <a:rPr lang="en-IN" sz="1800" b="1" dirty="0">
                <a:solidFill>
                  <a:srgbClr val="00000A"/>
                </a:solidFill>
                <a:latin typeface="Times New Roman" panose="02020603050405020304" pitchFamily="18" charset="0"/>
                <a:ea typeface="Droid Sans Fallback"/>
                <a:cs typeface="FreeSans"/>
              </a:rPr>
              <a:t>Kinjal Dhumal (VU1F2021136)</a:t>
            </a:r>
            <a:endParaRPr lang="en-IN" sz="1800" dirty="0">
              <a:effectLst/>
              <a:latin typeface="Liberation Serif"/>
              <a:ea typeface="Droid Sans Fallback"/>
              <a:cs typeface="FreeSans"/>
            </a:endParaRPr>
          </a:p>
          <a:p>
            <a:endParaRPr lang="en-IN" dirty="0"/>
          </a:p>
        </p:txBody>
      </p:sp>
    </p:spTree>
    <p:extLst>
      <p:ext uri="{BB962C8B-B14F-4D97-AF65-F5344CB8AC3E}">
        <p14:creationId xmlns:p14="http://schemas.microsoft.com/office/powerpoint/2010/main" val="150606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5E5E-09BD-4C41-BF88-B16722595E9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803F4FF-047B-4B03-9F87-02C17AE2D7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671" b="25235"/>
          <a:stretch/>
        </p:blipFill>
        <p:spPr>
          <a:xfrm>
            <a:off x="2221730" y="1368668"/>
            <a:ext cx="8064559" cy="4460632"/>
          </a:xfrm>
        </p:spPr>
      </p:pic>
    </p:spTree>
    <p:extLst>
      <p:ext uri="{BB962C8B-B14F-4D97-AF65-F5344CB8AC3E}">
        <p14:creationId xmlns:p14="http://schemas.microsoft.com/office/powerpoint/2010/main" val="138567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BC25-BDA8-4B68-9EB8-7C378F01EFF7}"/>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4B5DF43D-DA6D-4C4A-9D4C-DDD9C30C1CBF}"/>
              </a:ext>
            </a:extLst>
          </p:cNvPr>
          <p:cNvSpPr>
            <a:spLocks noGrp="1"/>
          </p:cNvSpPr>
          <p:nvPr>
            <p:ph idx="1"/>
          </p:nvPr>
        </p:nvSpPr>
        <p:spPr/>
        <p:txBody>
          <a:bodyPr/>
          <a:lstStyle/>
          <a:p>
            <a:r>
              <a:rPr lang="en-US" dirty="0"/>
              <a:t>For deployment we used </a:t>
            </a:r>
            <a:r>
              <a:rPr lang="en-US" dirty="0" err="1"/>
              <a:t>netlify</a:t>
            </a:r>
            <a:r>
              <a:rPr lang="en-US" dirty="0"/>
              <a:t> services.</a:t>
            </a:r>
          </a:p>
          <a:p>
            <a:r>
              <a:rPr lang="en-US" dirty="0"/>
              <a:t>First we create an user account on </a:t>
            </a:r>
            <a:r>
              <a:rPr lang="en-US" dirty="0" err="1"/>
              <a:t>netlify</a:t>
            </a:r>
            <a:r>
              <a:rPr lang="en-US" dirty="0"/>
              <a:t> and create a new project.</a:t>
            </a:r>
          </a:p>
          <a:p>
            <a:r>
              <a:rPr lang="en-US" dirty="0"/>
              <a:t>Then we just drag and drop our projects output/build folder where it is specified to do so.</a:t>
            </a:r>
          </a:p>
          <a:p>
            <a:r>
              <a:rPr lang="en-US" dirty="0"/>
              <a:t>And if our project build has no error our project will be deployed to the link provided by </a:t>
            </a:r>
            <a:r>
              <a:rPr lang="en-US" dirty="0" err="1"/>
              <a:t>netlify</a:t>
            </a:r>
            <a:r>
              <a:rPr lang="en-US" dirty="0"/>
              <a:t>.</a:t>
            </a:r>
            <a:endParaRPr lang="en-IN" dirty="0"/>
          </a:p>
        </p:txBody>
      </p:sp>
    </p:spTree>
    <p:extLst>
      <p:ext uri="{BB962C8B-B14F-4D97-AF65-F5344CB8AC3E}">
        <p14:creationId xmlns:p14="http://schemas.microsoft.com/office/powerpoint/2010/main" val="193942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106A-A10E-4587-988A-448C1E2042BB}"/>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DC8DE5C0-5746-4FA2-A849-DB52711EEE4E}"/>
              </a:ext>
            </a:extLst>
          </p:cNvPr>
          <p:cNvSpPr>
            <a:spLocks noGrp="1"/>
          </p:cNvSpPr>
          <p:nvPr>
            <p:ph idx="1"/>
          </p:nvPr>
        </p:nvSpPr>
        <p:spPr>
          <a:xfrm>
            <a:off x="1484310" y="2666999"/>
            <a:ext cx="10018713" cy="3733801"/>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Movies DB is used for seeing details of the movies/series which one might be interested in</a:t>
            </a:r>
          </a:p>
          <a:p>
            <a:r>
              <a:rPr lang="en-US" sz="1800" dirty="0">
                <a:solidFill>
                  <a:srgbClr val="000000"/>
                </a:solidFill>
                <a:latin typeface="Times New Roman" panose="02020603050405020304" pitchFamily="18" charset="0"/>
              </a:rPr>
              <a:t>Free Online Software to Track Popular Movies and Programs</a:t>
            </a:r>
          </a:p>
          <a:p>
            <a:pPr algn="l"/>
            <a:r>
              <a:rPr lang="en-US" sz="1800" dirty="0">
                <a:solidFill>
                  <a:srgbClr val="000000"/>
                </a:solidFill>
                <a:latin typeface="Times New Roman" panose="02020603050405020304" pitchFamily="18" charset="0"/>
              </a:rPr>
              <a:t>This movie database contain basic information on the movie, its actors, genre, directors and awards.</a:t>
            </a:r>
          </a:p>
          <a:p>
            <a:pPr algn="l"/>
            <a:r>
              <a:rPr lang="en-US" sz="1800" dirty="0">
                <a:solidFill>
                  <a:srgbClr val="000000"/>
                </a:solidFill>
                <a:latin typeface="Times New Roman" panose="02020603050405020304" pitchFamily="18" charset="0"/>
              </a:rPr>
              <a:t>Allows the user to perform a number of queries on the database to extract information.</a:t>
            </a:r>
          </a:p>
          <a:p>
            <a:endParaRPr lang="en-IN" dirty="0"/>
          </a:p>
        </p:txBody>
      </p:sp>
    </p:spTree>
    <p:extLst>
      <p:ext uri="{BB962C8B-B14F-4D97-AF65-F5344CB8AC3E}">
        <p14:creationId xmlns:p14="http://schemas.microsoft.com/office/powerpoint/2010/main" val="314123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FE55-57C1-4E50-A01E-E1181850EEA6}"/>
              </a:ext>
            </a:extLst>
          </p:cNvPr>
          <p:cNvSpPr>
            <a:spLocks noGrp="1"/>
          </p:cNvSpPr>
          <p:nvPr>
            <p:ph type="title"/>
          </p:nvPr>
        </p:nvSpPr>
        <p:spPr/>
        <p:txBody>
          <a:bodyPr/>
          <a:lstStyle/>
          <a:p>
            <a:r>
              <a:rPr lang="en-US" dirty="0" err="1"/>
              <a:t>Referrences</a:t>
            </a:r>
            <a:endParaRPr lang="en-IN" dirty="0"/>
          </a:p>
        </p:txBody>
      </p:sp>
      <p:sp>
        <p:nvSpPr>
          <p:cNvPr id="3" name="Content Placeholder 2">
            <a:extLst>
              <a:ext uri="{FF2B5EF4-FFF2-40B4-BE49-F238E27FC236}">
                <a16:creationId xmlns:a16="http://schemas.microsoft.com/office/drawing/2014/main" id="{F96AA07D-5E5A-46D7-A03B-7F34032B682A}"/>
              </a:ext>
            </a:extLst>
          </p:cNvPr>
          <p:cNvSpPr>
            <a:spLocks noGrp="1"/>
          </p:cNvSpPr>
          <p:nvPr>
            <p:ph idx="1"/>
          </p:nvPr>
        </p:nvSpPr>
        <p:spPr/>
        <p:txBody>
          <a:bodyPr/>
          <a:lstStyle/>
          <a:p>
            <a:pPr marL="457200" marR="0" algn="just">
              <a:spcBef>
                <a:spcPts val="0"/>
              </a:spcBef>
              <a:spcAft>
                <a:spcPts val="0"/>
              </a:spcAft>
            </a:pPr>
            <a:r>
              <a:rPr lang="en-IN" sz="1800" dirty="0">
                <a:solidFill>
                  <a:srgbClr val="00000A"/>
                </a:solidFill>
                <a:effectLst/>
                <a:latin typeface="Times New Roman" panose="02020603050405020304" pitchFamily="18" charset="0"/>
                <a:ea typeface="Droid Sans Fallback"/>
                <a:cs typeface="FreeSans"/>
              </a:rPr>
              <a:t>[1] </a:t>
            </a:r>
            <a:r>
              <a:rPr lang="en-IN" sz="1800" u="sng" dirty="0">
                <a:solidFill>
                  <a:srgbClr val="0070C0"/>
                </a:solidFill>
                <a:effectLst/>
                <a:latin typeface="Liberation Serif"/>
                <a:ea typeface="Droid Sans Fallback"/>
                <a:cs typeface="FreeSans"/>
                <a:hlinkClick r:id="rId2"/>
              </a:rPr>
              <a:t>https://github.com/mayuresh1606/react-projects</a:t>
            </a:r>
            <a:endParaRPr lang="en-IN" sz="1800" dirty="0">
              <a:solidFill>
                <a:srgbClr val="00000A"/>
              </a:solidFill>
              <a:effectLst/>
              <a:latin typeface="Liberation Serif"/>
              <a:ea typeface="Droid Sans Fallback"/>
              <a:cs typeface="FreeSans"/>
            </a:endParaRPr>
          </a:p>
          <a:p>
            <a:pPr marL="171450" marR="0" indent="0" algn="just">
              <a:spcBef>
                <a:spcPts val="0"/>
              </a:spcBef>
              <a:spcAft>
                <a:spcPts val="0"/>
              </a:spcAft>
              <a:buNone/>
            </a:pPr>
            <a:r>
              <a:rPr lang="en-IN" sz="1800" dirty="0">
                <a:solidFill>
                  <a:srgbClr val="0070C0"/>
                </a:solidFill>
                <a:effectLst/>
                <a:latin typeface="Liberation Serif"/>
                <a:ea typeface="Droid Sans Fallback"/>
                <a:cs typeface="FreeSans"/>
              </a:rPr>
              <a:t> </a:t>
            </a:r>
            <a:endParaRPr lang="en-IN" sz="1800" dirty="0">
              <a:solidFill>
                <a:srgbClr val="00000A"/>
              </a:solidFill>
              <a:effectLst/>
              <a:latin typeface="Liberation Serif"/>
              <a:ea typeface="Droid Sans Fallback"/>
              <a:cs typeface="FreeSans"/>
            </a:endParaRPr>
          </a:p>
          <a:p>
            <a:pPr marL="457200" marR="0" algn="just">
              <a:spcBef>
                <a:spcPts val="0"/>
              </a:spcBef>
              <a:spcAft>
                <a:spcPts val="0"/>
              </a:spcAft>
            </a:pPr>
            <a:r>
              <a:rPr lang="en-IN" sz="1800" dirty="0">
                <a:solidFill>
                  <a:srgbClr val="00000A"/>
                </a:solidFill>
                <a:effectLst/>
                <a:latin typeface="Times New Roman" panose="02020603050405020304" pitchFamily="18" charset="0"/>
                <a:ea typeface="Droid Sans Fallback"/>
                <a:cs typeface="FreeSans"/>
              </a:rPr>
              <a:t>[2]</a:t>
            </a:r>
            <a:r>
              <a:rPr lang="en-IN" sz="1800" dirty="0">
                <a:solidFill>
                  <a:srgbClr val="00000A"/>
                </a:solidFill>
                <a:effectLst/>
                <a:latin typeface="Liberation Serif"/>
                <a:ea typeface="Droid Sans Fallback"/>
                <a:cs typeface="FreeSans"/>
              </a:rPr>
              <a:t> </a:t>
            </a:r>
            <a:r>
              <a:rPr lang="en-IN" sz="1800" u="sng" dirty="0">
                <a:solidFill>
                  <a:srgbClr val="0070C0"/>
                </a:solidFill>
                <a:effectLst/>
                <a:latin typeface="Liberation Serif"/>
                <a:ea typeface="Droid Sans Fallback"/>
                <a:cs typeface="FreeSans"/>
                <a:hlinkClick r:id="rId3"/>
              </a:rPr>
              <a:t>https://reactjs.org/tutorial/tutorial.html</a:t>
            </a:r>
            <a:endParaRPr lang="en-IN" sz="1800" dirty="0">
              <a:solidFill>
                <a:srgbClr val="00000A"/>
              </a:solidFill>
              <a:effectLst/>
              <a:latin typeface="Liberation Serif"/>
              <a:ea typeface="Droid Sans Fallback"/>
              <a:cs typeface="FreeSans"/>
            </a:endParaRPr>
          </a:p>
          <a:p>
            <a:pPr marL="171450" marR="0" indent="0" algn="just">
              <a:spcBef>
                <a:spcPts val="0"/>
              </a:spcBef>
              <a:spcAft>
                <a:spcPts val="0"/>
              </a:spcAft>
              <a:buNone/>
            </a:pPr>
            <a:r>
              <a:rPr lang="en-IN" sz="1800" dirty="0">
                <a:solidFill>
                  <a:srgbClr val="0070C0"/>
                </a:solidFill>
                <a:effectLst/>
                <a:latin typeface="Liberation Serif"/>
                <a:ea typeface="Droid Sans Fallback"/>
                <a:cs typeface="FreeSans"/>
              </a:rPr>
              <a:t> </a:t>
            </a:r>
            <a:endParaRPr lang="en-IN" sz="1800" dirty="0">
              <a:solidFill>
                <a:srgbClr val="00000A"/>
              </a:solidFill>
              <a:effectLst/>
              <a:latin typeface="Liberation Serif"/>
              <a:ea typeface="Droid Sans Fallback"/>
              <a:cs typeface="FreeSans"/>
            </a:endParaRPr>
          </a:p>
          <a:p>
            <a:pPr marL="457200" marR="0" algn="just">
              <a:spcBef>
                <a:spcPts val="0"/>
              </a:spcBef>
              <a:spcAft>
                <a:spcPts val="0"/>
              </a:spcAft>
            </a:pPr>
            <a:r>
              <a:rPr lang="en-IN" sz="1800" u="sng" dirty="0">
                <a:solidFill>
                  <a:srgbClr val="00000A"/>
                </a:solidFill>
                <a:effectLst/>
                <a:latin typeface="Times New Roman" panose="02020603050405020304" pitchFamily="18" charset="0"/>
                <a:ea typeface="Droid Sans Fallback"/>
                <a:cs typeface="FreeSans"/>
              </a:rPr>
              <a:t>[3]</a:t>
            </a:r>
            <a:r>
              <a:rPr lang="en-IN" sz="1800" dirty="0">
                <a:solidFill>
                  <a:srgbClr val="00000A"/>
                </a:solidFill>
                <a:effectLst/>
                <a:latin typeface="Liberation Serif"/>
                <a:ea typeface="Droid Sans Fallback"/>
                <a:cs typeface="FreeSans"/>
              </a:rPr>
              <a:t> </a:t>
            </a:r>
            <a:r>
              <a:rPr lang="en-IN" sz="1800" u="sng" dirty="0">
                <a:solidFill>
                  <a:srgbClr val="00000A"/>
                </a:solidFill>
                <a:effectLst/>
                <a:latin typeface="Times New Roman" panose="02020603050405020304" pitchFamily="18" charset="0"/>
                <a:ea typeface="Droid Sans Fallback"/>
                <a:cs typeface="FreeSans"/>
                <a:hlinkClick r:id="rId4"/>
              </a:rPr>
              <a:t>https://www.themoviedb.org/documentation/api</a:t>
            </a:r>
            <a:endParaRPr lang="en-IN" sz="1800" dirty="0">
              <a:solidFill>
                <a:srgbClr val="00000A"/>
              </a:solidFill>
              <a:effectLst/>
              <a:latin typeface="Liberation Serif"/>
              <a:ea typeface="Droid Sans Fallback"/>
              <a:cs typeface="FreeSans"/>
            </a:endParaRPr>
          </a:p>
          <a:p>
            <a:pPr marL="457200" marR="0" algn="just">
              <a:spcBef>
                <a:spcPts val="0"/>
              </a:spcBef>
              <a:spcAft>
                <a:spcPts val="0"/>
              </a:spcAft>
            </a:pPr>
            <a:endParaRPr lang="en-IN" sz="1800" dirty="0">
              <a:solidFill>
                <a:srgbClr val="00000A"/>
              </a:solidFill>
              <a:effectLst/>
              <a:latin typeface="Liberation Serif"/>
              <a:ea typeface="Droid Sans Fallback"/>
              <a:cs typeface="FreeSans"/>
            </a:endParaRPr>
          </a:p>
          <a:p>
            <a:pPr marL="457200" marR="0" algn="just">
              <a:spcBef>
                <a:spcPts val="0"/>
              </a:spcBef>
              <a:spcAft>
                <a:spcPts val="0"/>
              </a:spcAft>
            </a:pPr>
            <a:r>
              <a:rPr lang="en-IN" sz="1800" dirty="0">
                <a:solidFill>
                  <a:srgbClr val="00000A"/>
                </a:solidFill>
                <a:effectLst/>
                <a:latin typeface="Times New Roman" panose="02020603050405020304" pitchFamily="18" charset="0"/>
                <a:ea typeface="Droid Sans Fallback"/>
                <a:cs typeface="FreeSans"/>
              </a:rPr>
              <a:t>[4]</a:t>
            </a:r>
            <a:r>
              <a:rPr lang="en-IN" sz="1800" dirty="0">
                <a:solidFill>
                  <a:srgbClr val="00000A"/>
                </a:solidFill>
                <a:effectLst/>
                <a:latin typeface="Liberation Serif"/>
                <a:ea typeface="Droid Sans Fallback"/>
                <a:cs typeface="FreeSans"/>
              </a:rPr>
              <a:t> </a:t>
            </a:r>
            <a:r>
              <a:rPr lang="en-IN" sz="1800" u="sng" dirty="0">
                <a:solidFill>
                  <a:srgbClr val="00000A"/>
                </a:solidFill>
                <a:effectLst/>
                <a:latin typeface="Liberation Serif"/>
                <a:ea typeface="Droid Sans Fallback"/>
                <a:cs typeface="FreeSans"/>
                <a:hlinkClick r:id="rId5"/>
              </a:rPr>
              <a:t>https://www.omdbapi.com/</a:t>
            </a:r>
            <a:endParaRPr lang="en-IN" sz="1800" dirty="0">
              <a:solidFill>
                <a:srgbClr val="00000A"/>
              </a:solidFill>
              <a:effectLst/>
              <a:latin typeface="Liberation Serif"/>
              <a:ea typeface="Droid Sans Fallback"/>
              <a:cs typeface="FreeSans"/>
            </a:endParaRPr>
          </a:p>
        </p:txBody>
      </p:sp>
    </p:spTree>
    <p:extLst>
      <p:ext uri="{BB962C8B-B14F-4D97-AF65-F5344CB8AC3E}">
        <p14:creationId xmlns:p14="http://schemas.microsoft.com/office/powerpoint/2010/main" val="146393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8380-21B7-408E-B5E2-131EE9429361}"/>
              </a:ext>
            </a:extLst>
          </p:cNvPr>
          <p:cNvSpPr>
            <a:spLocks noGrp="1"/>
          </p:cNvSpPr>
          <p:nvPr>
            <p:ph type="title"/>
          </p:nvPr>
        </p:nvSpPr>
        <p:spPr>
          <a:xfrm>
            <a:off x="1484311" y="685800"/>
            <a:ext cx="10018713" cy="5530362"/>
          </a:xfrm>
        </p:spPr>
        <p:txBody>
          <a:bodyPr/>
          <a:lstStyle/>
          <a:p>
            <a:r>
              <a:rPr lang="en-US" dirty="0"/>
              <a:t>Thank You</a:t>
            </a:r>
            <a:endParaRPr lang="en-IN" dirty="0"/>
          </a:p>
        </p:txBody>
      </p:sp>
    </p:spTree>
    <p:extLst>
      <p:ext uri="{BB962C8B-B14F-4D97-AF65-F5344CB8AC3E}">
        <p14:creationId xmlns:p14="http://schemas.microsoft.com/office/powerpoint/2010/main" val="164791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E34E-619E-408B-AF4D-05F0CF6F318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FDC8501-D1E4-4B22-8456-8409A1801A86}"/>
              </a:ext>
            </a:extLst>
          </p:cNvPr>
          <p:cNvSpPr>
            <a:spLocks noGrp="1"/>
          </p:cNvSpPr>
          <p:nvPr>
            <p:ph idx="1"/>
          </p:nvPr>
        </p:nvSpPr>
        <p:spPr/>
        <p:txBody>
          <a:bodyPr/>
          <a:lstStyle/>
          <a:p>
            <a:r>
              <a:rPr lang="en-US" dirty="0"/>
              <a:t>The Movie DB is a web app only used for information purpose.</a:t>
            </a:r>
          </a:p>
          <a:p>
            <a:r>
              <a:rPr lang="en-US" dirty="0"/>
              <a:t>Where user can get information about any movie/series he/she desires.</a:t>
            </a:r>
          </a:p>
          <a:p>
            <a:r>
              <a:rPr lang="en-IN" dirty="0"/>
              <a:t>User can also view movie/series based on their popularity.</a:t>
            </a:r>
          </a:p>
          <a:p>
            <a:r>
              <a:rPr lang="en-IN" dirty="0"/>
              <a:t>One can search any movie/series that has every been produced and view information such as: plot, nominations, awards, release date, imdb Rating, etc.</a:t>
            </a:r>
          </a:p>
        </p:txBody>
      </p:sp>
    </p:spTree>
    <p:extLst>
      <p:ext uri="{BB962C8B-B14F-4D97-AF65-F5344CB8AC3E}">
        <p14:creationId xmlns:p14="http://schemas.microsoft.com/office/powerpoint/2010/main" val="357191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C472-3831-4F15-9D09-6684B14C56FE}"/>
              </a:ext>
            </a:extLst>
          </p:cNvPr>
          <p:cNvSpPr>
            <a:spLocks noGrp="1"/>
          </p:cNvSpPr>
          <p:nvPr>
            <p:ph type="title"/>
          </p:nvPr>
        </p:nvSpPr>
        <p:spPr/>
        <p:txBody>
          <a:bodyPr/>
          <a:lstStyle/>
          <a:p>
            <a:pPr algn="l"/>
            <a:r>
              <a:rPr lang="en-US" dirty="0"/>
              <a:t>Javascript</a:t>
            </a:r>
            <a:endParaRPr lang="en-IN" dirty="0"/>
          </a:p>
        </p:txBody>
      </p:sp>
      <p:sp>
        <p:nvSpPr>
          <p:cNvPr id="3" name="Content Placeholder 2">
            <a:extLst>
              <a:ext uri="{FF2B5EF4-FFF2-40B4-BE49-F238E27FC236}">
                <a16:creationId xmlns:a16="http://schemas.microsoft.com/office/drawing/2014/main" id="{609DA3A1-AB97-4E6E-BC20-D85750EEEC41}"/>
              </a:ext>
            </a:extLst>
          </p:cNvPr>
          <p:cNvSpPr>
            <a:spLocks noGrp="1"/>
          </p:cNvSpPr>
          <p:nvPr>
            <p:ph idx="1"/>
          </p:nvPr>
        </p:nvSpPr>
        <p:spPr>
          <a:xfrm>
            <a:off x="1484310" y="2162909"/>
            <a:ext cx="10018713" cy="3628292"/>
          </a:xfrm>
        </p:spPr>
        <p:txBody>
          <a:bodyPr/>
          <a:lstStyle/>
          <a:p>
            <a:r>
              <a:rPr lang="en-IN" sz="1800" dirty="0">
                <a:effectLst/>
                <a:latin typeface="Liberation Serif"/>
                <a:ea typeface="Droid Sans Fallback"/>
                <a:cs typeface="FreeSans"/>
              </a:rPr>
              <a:t>JavaScript is a cross-platform, object-oriented scripting language used to make webpages interactive (e.g., having complex animations, clickable buttons, popup menus, etc.). </a:t>
            </a:r>
          </a:p>
          <a:p>
            <a:r>
              <a:rPr lang="en-IN" sz="1800" dirty="0">
                <a:effectLst/>
                <a:latin typeface="Liberation Serif"/>
                <a:ea typeface="Droid Sans Fallback"/>
                <a:cs typeface="FreeSans"/>
              </a:rPr>
              <a:t>There are also more advanced server side versions of JavaScript such as Node.js, which allow you to add more functionality to a website than downloading files (such as </a:t>
            </a:r>
            <a:r>
              <a:rPr lang="en-IN" sz="1800" dirty="0" err="1">
                <a:effectLst/>
                <a:latin typeface="Liberation Serif"/>
                <a:ea typeface="Droid Sans Fallback"/>
                <a:cs typeface="FreeSans"/>
              </a:rPr>
              <a:t>realtime</a:t>
            </a:r>
            <a:r>
              <a:rPr lang="en-IN" sz="1800" dirty="0">
                <a:effectLst/>
                <a:latin typeface="Liberation Serif"/>
                <a:ea typeface="Droid Sans Fallback"/>
                <a:cs typeface="FreeSans"/>
              </a:rPr>
              <a:t> collaboration between multiple computers). </a:t>
            </a:r>
          </a:p>
          <a:p>
            <a:r>
              <a:rPr lang="en-IN" sz="1800" dirty="0">
                <a:effectLst/>
                <a:latin typeface="Liberation Serif"/>
                <a:ea typeface="Droid Sans Fallback"/>
                <a:cs typeface="FreeSans"/>
              </a:rPr>
              <a:t>Inside a host environment (for example, a web browser), JavaScript can be connected to the objects of its environment to provide programmatic control over them</a:t>
            </a:r>
          </a:p>
          <a:p>
            <a:r>
              <a:rPr lang="en-IN" sz="1800" dirty="0">
                <a:latin typeface="Liberation Serif"/>
              </a:rPr>
              <a:t>Our entire application is based on a popular </a:t>
            </a:r>
            <a:r>
              <a:rPr lang="en-IN" sz="1800" dirty="0" err="1">
                <a:latin typeface="Liberation Serif"/>
              </a:rPr>
              <a:t>javascript</a:t>
            </a:r>
            <a:r>
              <a:rPr lang="en-IN" sz="1800" dirty="0">
                <a:latin typeface="Liberation Serif"/>
              </a:rPr>
              <a:t> framework know as React.js</a:t>
            </a:r>
            <a:endParaRPr lang="en-IN" dirty="0"/>
          </a:p>
        </p:txBody>
      </p:sp>
      <p:pic>
        <p:nvPicPr>
          <p:cNvPr id="7" name="Picture 6">
            <a:extLst>
              <a:ext uri="{FF2B5EF4-FFF2-40B4-BE49-F238E27FC236}">
                <a16:creationId xmlns:a16="http://schemas.microsoft.com/office/drawing/2014/main" id="{A87DB49A-488B-415E-BE44-DB3847D56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0592" y="716208"/>
            <a:ext cx="1446701" cy="1446701"/>
          </a:xfrm>
          <a:prstGeom prst="rect">
            <a:avLst/>
          </a:prstGeom>
        </p:spPr>
      </p:pic>
    </p:spTree>
    <p:extLst>
      <p:ext uri="{BB962C8B-B14F-4D97-AF65-F5344CB8AC3E}">
        <p14:creationId xmlns:p14="http://schemas.microsoft.com/office/powerpoint/2010/main" val="133072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0640-E677-402E-8767-D78162D16E78}"/>
              </a:ext>
            </a:extLst>
          </p:cNvPr>
          <p:cNvSpPr>
            <a:spLocks noGrp="1"/>
          </p:cNvSpPr>
          <p:nvPr>
            <p:ph type="title"/>
          </p:nvPr>
        </p:nvSpPr>
        <p:spPr/>
        <p:txBody>
          <a:bodyPr/>
          <a:lstStyle/>
          <a:p>
            <a:pPr algn="l"/>
            <a:r>
              <a:rPr lang="en-US" dirty="0"/>
              <a:t>React.js</a:t>
            </a:r>
            <a:endParaRPr lang="en-IN" dirty="0"/>
          </a:p>
        </p:txBody>
      </p:sp>
      <p:sp>
        <p:nvSpPr>
          <p:cNvPr id="3" name="Content Placeholder 2">
            <a:extLst>
              <a:ext uri="{FF2B5EF4-FFF2-40B4-BE49-F238E27FC236}">
                <a16:creationId xmlns:a16="http://schemas.microsoft.com/office/drawing/2014/main" id="{51EF28C1-186B-48C6-AE82-B5553B1D50F7}"/>
              </a:ext>
            </a:extLst>
          </p:cNvPr>
          <p:cNvSpPr>
            <a:spLocks noGrp="1"/>
          </p:cNvSpPr>
          <p:nvPr>
            <p:ph idx="1"/>
          </p:nvPr>
        </p:nvSpPr>
        <p:spPr>
          <a:xfrm>
            <a:off x="1484310" y="2083777"/>
            <a:ext cx="10018713" cy="3707423"/>
          </a:xfrm>
        </p:spPr>
        <p:txBody>
          <a:bodyPr/>
          <a:lstStyle/>
          <a:p>
            <a:r>
              <a:rPr lang="en-IN" sz="1800" dirty="0">
                <a:effectLst/>
                <a:latin typeface="Times New Roman" panose="02020603050405020304" pitchFamily="18" charset="0"/>
                <a:ea typeface="Droid Sans Fallback"/>
              </a:rPr>
              <a:t>React makes it painless to create interactive UIs. Design simple views for each state in your application, and React will efficiently update and render just the right components when your data changes</a:t>
            </a:r>
            <a:r>
              <a:rPr lang="en-IN" sz="1800" dirty="0">
                <a:effectLst/>
                <a:latin typeface="Liberation Serif"/>
                <a:ea typeface="Droid Sans Fallback"/>
                <a:cs typeface="FreeSans"/>
              </a:rPr>
              <a:t>.</a:t>
            </a:r>
          </a:p>
          <a:p>
            <a:pPr marL="0" marR="0">
              <a:spcBef>
                <a:spcPts val="0"/>
              </a:spcBef>
              <a:spcAft>
                <a:spcPts val="0"/>
              </a:spcAft>
            </a:pPr>
            <a:r>
              <a:rPr lang="en-IN" sz="1800" dirty="0">
                <a:effectLst/>
                <a:latin typeface="Times New Roman" panose="02020603050405020304" pitchFamily="18" charset="0"/>
                <a:ea typeface="Droid Sans Fallback"/>
              </a:rPr>
              <a:t>Build encapsulated components that manage their own state, then compose them to make complex UIs.</a:t>
            </a:r>
            <a:endParaRPr lang="en-IN"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dirty="0">
                <a:effectLst/>
                <a:latin typeface="Times New Roman" panose="02020603050405020304" pitchFamily="18" charset="0"/>
                <a:ea typeface="Droid Sans Fallback"/>
              </a:rPr>
              <a:t>Since component logic is written in JavaScript instead of templates, you can easily pass rich data              through your app and keep state out of the DOM</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Droid Sans Fallback"/>
              </a:rPr>
              <a:t>React don’t make assumptions about the rest of your technology stack, so you can develop new features in React without rewriting existing code.</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1A34E37-3413-47B4-B2B8-AB3D9945725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209" b="88806" l="5053" r="95745">
                        <a14:foregroundMark x1="5851" y1="47761" x2="5851" y2="47761"/>
                        <a14:foregroundMark x1="14628" y1="88060" x2="14628" y2="88060"/>
                        <a14:foregroundMark x1="25000" y1="89552" x2="25000" y2="89552"/>
                        <a14:foregroundMark x1="44681" y1="53731" x2="44681" y2="53731"/>
                        <a14:foregroundMark x1="60904" y1="54478" x2="60904" y2="54478"/>
                        <a14:foregroundMark x1="76330" y1="57463" x2="76330" y2="57463"/>
                        <a14:foregroundMark x1="81383" y1="57463" x2="81383" y2="57463"/>
                        <a14:foregroundMark x1="92553" y1="63433" x2="92553" y2="63433"/>
                        <a14:foregroundMark x1="17553" y1="52985" x2="17553" y2="52985"/>
                        <a14:foregroundMark x1="95745" y1="66418" x2="95745" y2="66418"/>
                      </a14:backgroundRemoval>
                    </a14:imgEffect>
                  </a14:imgLayer>
                </a14:imgProps>
              </a:ext>
              <a:ext uri="{28A0092B-C50C-407E-A947-70E740481C1C}">
                <a14:useLocalDpi xmlns:a14="http://schemas.microsoft.com/office/drawing/2010/main" val="0"/>
              </a:ext>
            </a:extLst>
          </a:blip>
          <a:stretch>
            <a:fillRect/>
          </a:stretch>
        </p:blipFill>
        <p:spPr>
          <a:xfrm>
            <a:off x="4375638" y="923924"/>
            <a:ext cx="3581400" cy="1276350"/>
          </a:xfrm>
          <a:prstGeom prst="rect">
            <a:avLst/>
          </a:prstGeom>
        </p:spPr>
      </p:pic>
    </p:spTree>
    <p:extLst>
      <p:ext uri="{BB962C8B-B14F-4D97-AF65-F5344CB8AC3E}">
        <p14:creationId xmlns:p14="http://schemas.microsoft.com/office/powerpoint/2010/main" val="164278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E8F2-3221-45E9-B5BD-1AC88C32548E}"/>
              </a:ext>
            </a:extLst>
          </p:cNvPr>
          <p:cNvSpPr>
            <a:spLocks noGrp="1"/>
          </p:cNvSpPr>
          <p:nvPr>
            <p:ph type="title"/>
          </p:nvPr>
        </p:nvSpPr>
        <p:spPr/>
        <p:txBody>
          <a:bodyPr/>
          <a:lstStyle/>
          <a:p>
            <a:pPr algn="l"/>
            <a:r>
              <a:rPr lang="en-US" dirty="0"/>
              <a:t>API</a:t>
            </a:r>
            <a:endParaRPr lang="en-IN" dirty="0"/>
          </a:p>
        </p:txBody>
      </p:sp>
      <p:sp>
        <p:nvSpPr>
          <p:cNvPr id="3" name="Content Placeholder 2">
            <a:extLst>
              <a:ext uri="{FF2B5EF4-FFF2-40B4-BE49-F238E27FC236}">
                <a16:creationId xmlns:a16="http://schemas.microsoft.com/office/drawing/2014/main" id="{AB7989DB-46BF-45E4-A7F7-59904883D168}"/>
              </a:ext>
            </a:extLst>
          </p:cNvPr>
          <p:cNvSpPr>
            <a:spLocks noGrp="1"/>
          </p:cNvSpPr>
          <p:nvPr>
            <p:ph idx="1"/>
          </p:nvPr>
        </p:nvSpPr>
        <p:spPr/>
        <p:txBody>
          <a:bodyPr>
            <a:normAutofit/>
          </a:bodyPr>
          <a:lstStyle/>
          <a:p>
            <a:r>
              <a:rPr lang="en-IN" sz="1800" dirty="0">
                <a:effectLst/>
                <a:latin typeface="Times New Roman" panose="02020603050405020304" pitchFamily="18" charset="0"/>
                <a:ea typeface="Droid Sans Fallback"/>
              </a:rPr>
              <a:t>API is the acronym for Application Programming Interface, which is a software intermediary that allows two applications to talk to each other. Each time you use an app like Facebook, send an instant message, or check the weather on your phone, you're using an API</a:t>
            </a:r>
          </a:p>
          <a:p>
            <a:r>
              <a:rPr lang="en-IN" sz="1800" dirty="0">
                <a:solidFill>
                  <a:srgbClr val="000000"/>
                </a:solidFill>
                <a:effectLst/>
                <a:latin typeface="Times New Roman" panose="02020603050405020304" pitchFamily="18" charset="0"/>
                <a:ea typeface="Droid Sans Fallback"/>
              </a:rPr>
              <a:t>There are two different API’s called in this application. TMDB and OMDB API.</a:t>
            </a:r>
            <a:endParaRPr lang="en-IN" sz="1800" dirty="0">
              <a:effectLst/>
              <a:latin typeface="Times New Roman" panose="02020603050405020304" pitchFamily="18" charset="0"/>
              <a:ea typeface="Times New Roman" panose="02020603050405020304" pitchFamily="18" charset="0"/>
            </a:endParaRPr>
          </a:p>
          <a:p>
            <a:pPr marL="0" marR="0">
              <a:lnSpc>
                <a:spcPts val="1875"/>
              </a:lnSpc>
            </a:pPr>
            <a:r>
              <a:rPr lang="en-IN" sz="1800" dirty="0">
                <a:solidFill>
                  <a:srgbClr val="000000"/>
                </a:solidFill>
                <a:effectLst/>
                <a:latin typeface="Times New Roman" panose="02020603050405020304" pitchFamily="18" charset="0"/>
                <a:ea typeface="Droid Sans Fallback"/>
              </a:rPr>
              <a:t>TMDB API:</a:t>
            </a:r>
          </a:p>
          <a:p>
            <a:pPr marL="457200" lvl="1">
              <a:lnSpc>
                <a:spcPts val="1875"/>
              </a:lnSpc>
            </a:pPr>
            <a:r>
              <a:rPr lang="en-IN" sz="1400" dirty="0">
                <a:solidFill>
                  <a:srgbClr val="000000"/>
                </a:solidFill>
                <a:effectLst/>
                <a:latin typeface="Times New Roman" panose="02020603050405020304" pitchFamily="18" charset="0"/>
                <a:ea typeface="Droid Sans Fallback"/>
              </a:rPr>
              <a:t>This API is used to fetch movies/series based on their popularity and filter them by their genre etc.</a:t>
            </a:r>
          </a:p>
          <a:p>
            <a:pPr marL="0">
              <a:lnSpc>
                <a:spcPts val="1875"/>
              </a:lnSpc>
            </a:pPr>
            <a:r>
              <a:rPr lang="en-IN" sz="1800" dirty="0">
                <a:solidFill>
                  <a:srgbClr val="000000"/>
                </a:solidFill>
                <a:effectLst/>
                <a:latin typeface="Times New Roman" panose="02020603050405020304" pitchFamily="18" charset="0"/>
                <a:ea typeface="Droid Sans Fallback"/>
              </a:rPr>
              <a:t>OMDB API:</a:t>
            </a:r>
          </a:p>
          <a:p>
            <a:pPr marL="457200" lvl="1">
              <a:lnSpc>
                <a:spcPts val="1875"/>
              </a:lnSpc>
            </a:pPr>
            <a:r>
              <a:rPr lang="en-IN" sz="1400" dirty="0">
                <a:effectLst/>
                <a:latin typeface="Times New Roman" panose="02020603050405020304" pitchFamily="18" charset="0"/>
                <a:ea typeface="Droid Sans Fallback"/>
              </a:rPr>
              <a:t>The OMDB API is a RESTful web service to obtain movie information, all content and</a:t>
            </a:r>
            <a:r>
              <a:rPr lang="en-IN" sz="1400" dirty="0">
                <a:solidFill>
                  <a:srgbClr val="222222"/>
                </a:solidFill>
                <a:effectLst/>
                <a:latin typeface="Open Sans" panose="020B0606030504020204" pitchFamily="34" charset="0"/>
                <a:ea typeface="Droid Sans Fallback"/>
              </a:rPr>
              <a:t> </a:t>
            </a:r>
            <a:r>
              <a:rPr lang="en-IN" sz="1400" dirty="0">
                <a:effectLst/>
                <a:latin typeface="Times New Roman" panose="02020603050405020304" pitchFamily="18" charset="0"/>
                <a:ea typeface="Droid Sans Fallback"/>
              </a:rPr>
              <a:t>images on the site are contributed and maintained by our users</a:t>
            </a:r>
            <a:endParaRPr lang="en-IN" sz="1400" dirty="0">
              <a:effectLst/>
              <a:latin typeface="Times New Roman" panose="02020603050405020304" pitchFamily="18" charset="0"/>
              <a:ea typeface="Times New Roman" panose="02020603050405020304" pitchFamily="18" charset="0"/>
            </a:endParaRPr>
          </a:p>
          <a:p>
            <a:pPr marL="171450" lvl="1" indent="0">
              <a:lnSpc>
                <a:spcPts val="1875"/>
              </a:lnSpc>
              <a:buNone/>
            </a:pPr>
            <a:endParaRPr lang="en-IN" sz="14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2E1B80C-DE63-42AE-BC9F-3E6813B8310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000" b="93333" l="5778" r="92889">
                        <a14:foregroundMark x1="6222" y1="34667" x2="6222" y2="34667"/>
                        <a14:foregroundMark x1="47111" y1="8444" x2="47111" y2="8444"/>
                        <a14:foregroundMark x1="92889" y1="44000" x2="92889" y2="44000"/>
                        <a14:foregroundMark x1="68889" y1="83111" x2="68889" y2="83111"/>
                        <a14:foregroundMark x1="67556" y1="88000" x2="67556" y2="88000"/>
                        <a14:foregroundMark x1="60444" y1="91556" x2="60444" y2="91556"/>
                        <a14:foregroundMark x1="37333" y1="93333" x2="37333" y2="93333"/>
                      </a14:backgroundRemoval>
                    </a14:imgEffect>
                  </a14:imgLayer>
                </a14:imgProps>
              </a:ext>
              <a:ext uri="{28A0092B-C50C-407E-A947-70E740481C1C}">
                <a14:useLocalDpi xmlns:a14="http://schemas.microsoft.com/office/drawing/2010/main" val="0"/>
              </a:ext>
            </a:extLst>
          </a:blip>
          <a:stretch>
            <a:fillRect/>
          </a:stretch>
        </p:blipFill>
        <p:spPr>
          <a:xfrm>
            <a:off x="9191386" y="425699"/>
            <a:ext cx="1613019" cy="1613019"/>
          </a:xfrm>
          <a:prstGeom prst="rect">
            <a:avLst/>
          </a:prstGeom>
        </p:spPr>
      </p:pic>
    </p:spTree>
    <p:extLst>
      <p:ext uri="{BB962C8B-B14F-4D97-AF65-F5344CB8AC3E}">
        <p14:creationId xmlns:p14="http://schemas.microsoft.com/office/powerpoint/2010/main" val="238287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FEAE-24D9-417E-B07C-CB6C8DB0018E}"/>
              </a:ext>
            </a:extLst>
          </p:cNvPr>
          <p:cNvSpPr>
            <a:spLocks noGrp="1"/>
          </p:cNvSpPr>
          <p:nvPr>
            <p:ph type="title"/>
          </p:nvPr>
        </p:nvSpPr>
        <p:spPr/>
        <p:txBody>
          <a:bodyPr/>
          <a:lstStyle/>
          <a:p>
            <a:r>
              <a:rPr lang="en-US" dirty="0"/>
              <a:t>Javascript fetch() function</a:t>
            </a:r>
            <a:endParaRPr lang="en-IN" dirty="0"/>
          </a:p>
        </p:txBody>
      </p:sp>
      <p:sp>
        <p:nvSpPr>
          <p:cNvPr id="3" name="Content Placeholder 2">
            <a:extLst>
              <a:ext uri="{FF2B5EF4-FFF2-40B4-BE49-F238E27FC236}">
                <a16:creationId xmlns:a16="http://schemas.microsoft.com/office/drawing/2014/main" id="{7F5D0400-3171-48E4-B93E-98BC691B0E1A}"/>
              </a:ext>
            </a:extLst>
          </p:cNvPr>
          <p:cNvSpPr>
            <a:spLocks noGrp="1"/>
          </p:cNvSpPr>
          <p:nvPr>
            <p:ph idx="1"/>
          </p:nvPr>
        </p:nvSpPr>
        <p:spPr/>
        <p:txBody>
          <a:bodyPr>
            <a:normAutofit fontScale="62500" lnSpcReduction="20000"/>
          </a:bodyPr>
          <a:lstStyle/>
          <a:p>
            <a:r>
              <a:rPr lang="en-US" dirty="0"/>
              <a:t>To pull API requests from the API’s which were mentioned we use built-in fetch() method in </a:t>
            </a:r>
            <a:r>
              <a:rPr lang="en-US" dirty="0" err="1"/>
              <a:t>javascript</a:t>
            </a:r>
            <a:r>
              <a:rPr lang="en-US" dirty="0"/>
              <a:t>.</a:t>
            </a:r>
          </a:p>
          <a:p>
            <a:r>
              <a:rPr lang="en-US" dirty="0"/>
              <a:t>The fetch() method in JavaScript is used to request to the server and load the information in the webpages. The request can be of any APIs that returns the data of the format JSON or XML. This method returns a promise.</a:t>
            </a:r>
          </a:p>
          <a:p>
            <a:r>
              <a:rPr lang="en-US" dirty="0"/>
              <a:t>Syntax:</a:t>
            </a:r>
          </a:p>
          <a:p>
            <a:pPr marL="0" indent="0">
              <a:buNone/>
            </a:pPr>
            <a:r>
              <a:rPr lang="en-IN" dirty="0"/>
              <a:t>	fetch(</a:t>
            </a:r>
            <a:r>
              <a:rPr lang="en-IN" dirty="0" err="1"/>
              <a:t>url</a:t>
            </a:r>
            <a:r>
              <a:rPr lang="en-IN" dirty="0"/>
              <a:t>, options)</a:t>
            </a:r>
          </a:p>
          <a:p>
            <a:pPr algn="l" fontAlgn="base"/>
            <a:r>
              <a:rPr lang="en-US" dirty="0"/>
              <a:t>Parameters: This method accept two parameters as mentioned above and described below:</a:t>
            </a:r>
          </a:p>
          <a:p>
            <a:pPr lvl="1" fontAlgn="base">
              <a:buFont typeface="Arial" panose="020B0604020202020204" pitchFamily="34" charset="0"/>
              <a:buChar char="•"/>
            </a:pPr>
            <a:r>
              <a:rPr lang="en-US" sz="2400" dirty="0"/>
              <a:t>URL: It is the URL to which the request is to be made.</a:t>
            </a:r>
          </a:p>
          <a:p>
            <a:pPr lvl="1" fontAlgn="base">
              <a:buFont typeface="Arial" panose="020B0604020202020204" pitchFamily="34" charset="0"/>
              <a:buChar char="•"/>
            </a:pPr>
            <a:r>
              <a:rPr lang="en-US" sz="2400" dirty="0"/>
              <a:t>Options: It is an array of properties. It is an optional parameter.</a:t>
            </a:r>
          </a:p>
          <a:p>
            <a:r>
              <a:rPr lang="en-US" dirty="0"/>
              <a:t>Return Value: It returns a promises whether it is resolved or not. The return data can be of the format JSON or XML.</a:t>
            </a:r>
            <a:br>
              <a:rPr lang="en-US" dirty="0"/>
            </a:br>
            <a:r>
              <a:rPr lang="en-US" dirty="0"/>
              <a:t>It can be the array of objects or simply a single object.</a:t>
            </a:r>
            <a:br>
              <a:rPr lang="en-US" dirty="0"/>
            </a:br>
            <a:endParaRPr lang="en-IN" dirty="0"/>
          </a:p>
        </p:txBody>
      </p:sp>
    </p:spTree>
    <p:extLst>
      <p:ext uri="{BB962C8B-B14F-4D97-AF65-F5344CB8AC3E}">
        <p14:creationId xmlns:p14="http://schemas.microsoft.com/office/powerpoint/2010/main" val="256657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C4A9-45A6-4B73-961D-DCE90ED49140}"/>
              </a:ext>
            </a:extLst>
          </p:cNvPr>
          <p:cNvSpPr>
            <a:spLocks noGrp="1"/>
          </p:cNvSpPr>
          <p:nvPr>
            <p:ph type="title"/>
          </p:nvPr>
        </p:nvSpPr>
        <p:spPr>
          <a:xfrm>
            <a:off x="1484311" y="685800"/>
            <a:ext cx="10018713" cy="1222131"/>
          </a:xfrm>
        </p:spPr>
        <p:txBody>
          <a:bodyPr/>
          <a:lstStyle/>
          <a:p>
            <a:r>
              <a:rPr lang="en-US" dirty="0"/>
              <a:t>Example:</a:t>
            </a:r>
            <a:endParaRPr lang="en-IN" dirty="0"/>
          </a:p>
        </p:txBody>
      </p:sp>
      <p:pic>
        <p:nvPicPr>
          <p:cNvPr id="5" name="Content Placeholder 4">
            <a:extLst>
              <a:ext uri="{FF2B5EF4-FFF2-40B4-BE49-F238E27FC236}">
                <a16:creationId xmlns:a16="http://schemas.microsoft.com/office/drawing/2014/main" id="{01529CA3-2C1D-4D42-9090-801EA3AEEB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2213367"/>
            <a:ext cx="10560062" cy="3290618"/>
          </a:xfrm>
        </p:spPr>
      </p:pic>
    </p:spTree>
    <p:extLst>
      <p:ext uri="{BB962C8B-B14F-4D97-AF65-F5344CB8AC3E}">
        <p14:creationId xmlns:p14="http://schemas.microsoft.com/office/powerpoint/2010/main" val="364847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0CFD-54A6-4D72-B062-C489E7AC8A11}"/>
              </a:ext>
            </a:extLst>
          </p:cNvPr>
          <p:cNvSpPr>
            <a:spLocks noGrp="1"/>
          </p:cNvSpPr>
          <p:nvPr>
            <p:ph type="title"/>
          </p:nvPr>
        </p:nvSpPr>
        <p:spPr/>
        <p:txBody>
          <a:bodyPr/>
          <a:lstStyle/>
          <a:p>
            <a:r>
              <a:rPr lang="en-US" dirty="0"/>
              <a:t>Screenshots</a:t>
            </a:r>
            <a:endParaRPr lang="en-IN" dirty="0"/>
          </a:p>
        </p:txBody>
      </p:sp>
      <p:pic>
        <p:nvPicPr>
          <p:cNvPr id="7" name="Content Placeholder 6">
            <a:extLst>
              <a:ext uri="{FF2B5EF4-FFF2-40B4-BE49-F238E27FC236}">
                <a16:creationId xmlns:a16="http://schemas.microsoft.com/office/drawing/2014/main" id="{4381C57C-0921-4756-86B4-C7152DB606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885" b="23827"/>
          <a:stretch/>
        </p:blipFill>
        <p:spPr>
          <a:xfrm>
            <a:off x="2845985" y="2113084"/>
            <a:ext cx="7476184" cy="4230637"/>
          </a:xfrm>
        </p:spPr>
      </p:pic>
    </p:spTree>
    <p:extLst>
      <p:ext uri="{BB962C8B-B14F-4D97-AF65-F5344CB8AC3E}">
        <p14:creationId xmlns:p14="http://schemas.microsoft.com/office/powerpoint/2010/main" val="152789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723F-4AB3-45CE-B0B8-DB3ED8B5AB4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7B8AC84-10E8-4116-93B1-7E20B9B503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778" b="24672"/>
          <a:stretch/>
        </p:blipFill>
        <p:spPr>
          <a:xfrm>
            <a:off x="2420956" y="1362807"/>
            <a:ext cx="8208943" cy="4584220"/>
          </a:xfrm>
        </p:spPr>
      </p:pic>
    </p:spTree>
    <p:extLst>
      <p:ext uri="{BB962C8B-B14F-4D97-AF65-F5344CB8AC3E}">
        <p14:creationId xmlns:p14="http://schemas.microsoft.com/office/powerpoint/2010/main" val="4105388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481</TotalTime>
  <Words>786</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Liberation Serif</vt:lpstr>
      <vt:lpstr>Open Sans</vt:lpstr>
      <vt:lpstr>Times New Roman</vt:lpstr>
      <vt:lpstr>Parallax</vt:lpstr>
      <vt:lpstr>The Movies DB</vt:lpstr>
      <vt:lpstr>Introduction</vt:lpstr>
      <vt:lpstr>Javascript</vt:lpstr>
      <vt:lpstr>React.js</vt:lpstr>
      <vt:lpstr>API</vt:lpstr>
      <vt:lpstr>Javascript fetch() function</vt:lpstr>
      <vt:lpstr>Example:</vt:lpstr>
      <vt:lpstr>Screenshots</vt:lpstr>
      <vt:lpstr>PowerPoint Presentation</vt:lpstr>
      <vt:lpstr>PowerPoint Presentation</vt:lpstr>
      <vt:lpstr>Deployment</vt:lpstr>
      <vt:lpstr>Applications</vt:lpstr>
      <vt:lpstr>Referrences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Movies DB</dc:title>
  <dc:creator>Mayuresh Ovhal</dc:creator>
  <cp:lastModifiedBy>Mayuresh Ovhal</cp:lastModifiedBy>
  <cp:revision>2</cp:revision>
  <dcterms:created xsi:type="dcterms:W3CDTF">2022-05-01T09:51:06Z</dcterms:created>
  <dcterms:modified xsi:type="dcterms:W3CDTF">2022-05-02T12:25:50Z</dcterms:modified>
</cp:coreProperties>
</file>