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5"/>
  </p:notesMasterIdLst>
  <p:sldIdLst>
    <p:sldId id="276" r:id="rId2"/>
    <p:sldId id="258" r:id="rId3"/>
    <p:sldId id="290" r:id="rId4"/>
    <p:sldId id="272" r:id="rId5"/>
    <p:sldId id="283" r:id="rId6"/>
    <p:sldId id="292" r:id="rId7"/>
    <p:sldId id="288" r:id="rId8"/>
    <p:sldId id="295" r:id="rId9"/>
    <p:sldId id="286" r:id="rId10"/>
    <p:sldId id="281" r:id="rId11"/>
    <p:sldId id="294" r:id="rId12"/>
    <p:sldId id="278"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89B22-7B39-4665-AFB8-95649CD29D08}" type="datetimeFigureOut">
              <a:rPr lang="en-US" smtClean="0"/>
              <a:t>4/23/2023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377A7-6587-4831-BE81-85BFAEB7BEED}" type="slidenum">
              <a:rPr lang="en-US" smtClean="0"/>
              <a:t>‹#›</a:t>
            </a:fld>
            <a:endParaRPr lang="en-US"/>
          </a:p>
        </p:txBody>
      </p:sp>
    </p:spTree>
    <p:extLst>
      <p:ext uri="{BB962C8B-B14F-4D97-AF65-F5344CB8AC3E}">
        <p14:creationId xmlns:p14="http://schemas.microsoft.com/office/powerpoint/2010/main" val="85134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0377A7-6587-4831-BE81-85BFAEB7BEED}" type="slidenum">
              <a:rPr lang="en-US" smtClean="0"/>
              <a:t>3</a:t>
            </a:fld>
            <a:endParaRPr lang="en-US"/>
          </a:p>
        </p:txBody>
      </p:sp>
    </p:spTree>
    <p:extLst>
      <p:ext uri="{BB962C8B-B14F-4D97-AF65-F5344CB8AC3E}">
        <p14:creationId xmlns:p14="http://schemas.microsoft.com/office/powerpoint/2010/main" val="206271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0377A7-6587-4831-BE81-85BFAEB7BEED}" type="slidenum">
              <a:rPr lang="en-US" smtClean="0"/>
              <a:t>9</a:t>
            </a:fld>
            <a:endParaRPr lang="en-US"/>
          </a:p>
        </p:txBody>
      </p:sp>
    </p:spTree>
    <p:extLst>
      <p:ext uri="{BB962C8B-B14F-4D97-AF65-F5344CB8AC3E}">
        <p14:creationId xmlns:p14="http://schemas.microsoft.com/office/powerpoint/2010/main" val="1220540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C9F1-F823-6349-7E5B-83CD41CFDF8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3ADE1C-76AA-A0DA-1981-3AACA746987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0988B0-356D-0AAE-ED7B-E8255941D840}"/>
              </a:ext>
            </a:extLst>
          </p:cNvPr>
          <p:cNvSpPr>
            <a:spLocks noGrp="1"/>
          </p:cNvSpPr>
          <p:nvPr>
            <p:ph type="dt" sz="half" idx="10"/>
          </p:nvPr>
        </p:nvSpPr>
        <p:spPr/>
        <p:txBody>
          <a:bodyPr/>
          <a:lstStyle/>
          <a:p>
            <a:r>
              <a:rPr lang="en-US"/>
              <a:t>4/23/2023</a:t>
            </a:r>
          </a:p>
        </p:txBody>
      </p:sp>
      <p:sp>
        <p:nvSpPr>
          <p:cNvPr id="5" name="Footer Placeholder 4">
            <a:extLst>
              <a:ext uri="{FF2B5EF4-FFF2-40B4-BE49-F238E27FC236}">
                <a16:creationId xmlns:a16="http://schemas.microsoft.com/office/drawing/2014/main" id="{FD0945D6-9DE2-9C6A-C2DA-D2DBC3806615}"/>
              </a:ext>
            </a:extLst>
          </p:cNvPr>
          <p:cNvSpPr>
            <a:spLocks noGrp="1"/>
          </p:cNvSpPr>
          <p:nvPr>
            <p:ph type="ftr" sz="quarter" idx="11"/>
          </p:nvPr>
        </p:nvSpPr>
        <p:spPr/>
        <p:txBody>
          <a:bodyPr/>
          <a:lstStyle/>
          <a:p>
            <a:r>
              <a:rPr lang="en-US"/>
              <a:t>“DSBDA"</a:t>
            </a:r>
          </a:p>
        </p:txBody>
      </p:sp>
      <p:sp>
        <p:nvSpPr>
          <p:cNvPr id="6" name="Slide Number Placeholder 5">
            <a:extLst>
              <a:ext uri="{FF2B5EF4-FFF2-40B4-BE49-F238E27FC236}">
                <a16:creationId xmlns:a16="http://schemas.microsoft.com/office/drawing/2014/main" id="{D7EC3F74-DD09-11E2-C231-106F97CABD90}"/>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139019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4F51-1BE6-ED48-35ED-84779E1323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23ED00-0CD4-7E44-31CE-83287F1B7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409DF-60D9-8BCA-3A0A-F27A6B197C29}"/>
              </a:ext>
            </a:extLst>
          </p:cNvPr>
          <p:cNvSpPr>
            <a:spLocks noGrp="1"/>
          </p:cNvSpPr>
          <p:nvPr>
            <p:ph type="dt" sz="half" idx="10"/>
          </p:nvPr>
        </p:nvSpPr>
        <p:spPr/>
        <p:txBody>
          <a:bodyPr/>
          <a:lstStyle/>
          <a:p>
            <a:r>
              <a:rPr lang="en-US"/>
              <a:t>4/23/2023</a:t>
            </a:r>
          </a:p>
        </p:txBody>
      </p:sp>
      <p:sp>
        <p:nvSpPr>
          <p:cNvPr id="5" name="Footer Placeholder 4">
            <a:extLst>
              <a:ext uri="{FF2B5EF4-FFF2-40B4-BE49-F238E27FC236}">
                <a16:creationId xmlns:a16="http://schemas.microsoft.com/office/drawing/2014/main" id="{A22161FE-6234-31B1-158D-48A3B9BD7BE6}"/>
              </a:ext>
            </a:extLst>
          </p:cNvPr>
          <p:cNvSpPr>
            <a:spLocks noGrp="1"/>
          </p:cNvSpPr>
          <p:nvPr>
            <p:ph type="ftr" sz="quarter" idx="11"/>
          </p:nvPr>
        </p:nvSpPr>
        <p:spPr/>
        <p:txBody>
          <a:bodyPr/>
          <a:lstStyle/>
          <a:p>
            <a:r>
              <a:rPr lang="en-US"/>
              <a:t>“DSBDA"</a:t>
            </a:r>
          </a:p>
        </p:txBody>
      </p:sp>
      <p:sp>
        <p:nvSpPr>
          <p:cNvPr id="6" name="Slide Number Placeholder 5">
            <a:extLst>
              <a:ext uri="{FF2B5EF4-FFF2-40B4-BE49-F238E27FC236}">
                <a16:creationId xmlns:a16="http://schemas.microsoft.com/office/drawing/2014/main" id="{F0E77BA3-23DD-68EF-35FD-EE436AE8623C}"/>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246029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BD158E-93FD-CE54-77E0-79BF5F58EC9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B09485-E9EA-4547-40D0-31A744348DE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DBFFE-48B2-6E12-9D1C-0E514731CC7A}"/>
              </a:ext>
            </a:extLst>
          </p:cNvPr>
          <p:cNvSpPr>
            <a:spLocks noGrp="1"/>
          </p:cNvSpPr>
          <p:nvPr>
            <p:ph type="dt" sz="half" idx="10"/>
          </p:nvPr>
        </p:nvSpPr>
        <p:spPr/>
        <p:txBody>
          <a:bodyPr/>
          <a:lstStyle/>
          <a:p>
            <a:r>
              <a:rPr lang="en-US"/>
              <a:t>4/23/2023</a:t>
            </a:r>
          </a:p>
        </p:txBody>
      </p:sp>
      <p:sp>
        <p:nvSpPr>
          <p:cNvPr id="5" name="Footer Placeholder 4">
            <a:extLst>
              <a:ext uri="{FF2B5EF4-FFF2-40B4-BE49-F238E27FC236}">
                <a16:creationId xmlns:a16="http://schemas.microsoft.com/office/drawing/2014/main" id="{A7CE5C1F-C51D-FA61-34A7-8A62C21C2E85}"/>
              </a:ext>
            </a:extLst>
          </p:cNvPr>
          <p:cNvSpPr>
            <a:spLocks noGrp="1"/>
          </p:cNvSpPr>
          <p:nvPr>
            <p:ph type="ftr" sz="quarter" idx="11"/>
          </p:nvPr>
        </p:nvSpPr>
        <p:spPr/>
        <p:txBody>
          <a:bodyPr/>
          <a:lstStyle/>
          <a:p>
            <a:r>
              <a:rPr lang="en-US"/>
              <a:t>“DSBDA"</a:t>
            </a:r>
          </a:p>
        </p:txBody>
      </p:sp>
      <p:sp>
        <p:nvSpPr>
          <p:cNvPr id="6" name="Slide Number Placeholder 5">
            <a:extLst>
              <a:ext uri="{FF2B5EF4-FFF2-40B4-BE49-F238E27FC236}">
                <a16:creationId xmlns:a16="http://schemas.microsoft.com/office/drawing/2014/main" id="{01C136AF-C622-937D-38A3-5F57F92A4078}"/>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73745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84AB-FB17-909A-EB5E-6AB883896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AC8FA-2D93-9ED0-6F94-36C272F79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8DBCE-A8BF-AC44-0E21-7E184D45E7A1}"/>
              </a:ext>
            </a:extLst>
          </p:cNvPr>
          <p:cNvSpPr>
            <a:spLocks noGrp="1"/>
          </p:cNvSpPr>
          <p:nvPr>
            <p:ph type="dt" sz="half" idx="10"/>
          </p:nvPr>
        </p:nvSpPr>
        <p:spPr/>
        <p:txBody>
          <a:bodyPr/>
          <a:lstStyle/>
          <a:p>
            <a:r>
              <a:rPr lang="en-US"/>
              <a:t>4/23/2023</a:t>
            </a:r>
          </a:p>
        </p:txBody>
      </p:sp>
      <p:sp>
        <p:nvSpPr>
          <p:cNvPr id="5" name="Footer Placeholder 4">
            <a:extLst>
              <a:ext uri="{FF2B5EF4-FFF2-40B4-BE49-F238E27FC236}">
                <a16:creationId xmlns:a16="http://schemas.microsoft.com/office/drawing/2014/main" id="{A78DE6FD-53F5-C08D-6DD2-8B27AA8C8BC2}"/>
              </a:ext>
            </a:extLst>
          </p:cNvPr>
          <p:cNvSpPr>
            <a:spLocks noGrp="1"/>
          </p:cNvSpPr>
          <p:nvPr>
            <p:ph type="ftr" sz="quarter" idx="11"/>
          </p:nvPr>
        </p:nvSpPr>
        <p:spPr/>
        <p:txBody>
          <a:bodyPr/>
          <a:lstStyle/>
          <a:p>
            <a:r>
              <a:rPr lang="en-US"/>
              <a:t>“DSBDA"</a:t>
            </a:r>
          </a:p>
        </p:txBody>
      </p:sp>
      <p:sp>
        <p:nvSpPr>
          <p:cNvPr id="6" name="Slide Number Placeholder 5">
            <a:extLst>
              <a:ext uri="{FF2B5EF4-FFF2-40B4-BE49-F238E27FC236}">
                <a16:creationId xmlns:a16="http://schemas.microsoft.com/office/drawing/2014/main" id="{22468F3C-C0A9-122E-7D8E-02A602EF6D7B}"/>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306995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E510-6E90-8DE0-1DBA-55DDFEAA28D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1CFC1D-6709-7D65-BFE8-D63E22AE423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B83F4-F066-32DF-1379-C50F5E24684B}"/>
              </a:ext>
            </a:extLst>
          </p:cNvPr>
          <p:cNvSpPr>
            <a:spLocks noGrp="1"/>
          </p:cNvSpPr>
          <p:nvPr>
            <p:ph type="dt" sz="half" idx="10"/>
          </p:nvPr>
        </p:nvSpPr>
        <p:spPr/>
        <p:txBody>
          <a:bodyPr/>
          <a:lstStyle/>
          <a:p>
            <a:r>
              <a:rPr lang="en-US"/>
              <a:t>4/23/2023</a:t>
            </a:r>
          </a:p>
        </p:txBody>
      </p:sp>
      <p:sp>
        <p:nvSpPr>
          <p:cNvPr id="5" name="Footer Placeholder 4">
            <a:extLst>
              <a:ext uri="{FF2B5EF4-FFF2-40B4-BE49-F238E27FC236}">
                <a16:creationId xmlns:a16="http://schemas.microsoft.com/office/drawing/2014/main" id="{0316FC43-6013-638F-F49E-4A1316881A1A}"/>
              </a:ext>
            </a:extLst>
          </p:cNvPr>
          <p:cNvSpPr>
            <a:spLocks noGrp="1"/>
          </p:cNvSpPr>
          <p:nvPr>
            <p:ph type="ftr" sz="quarter" idx="11"/>
          </p:nvPr>
        </p:nvSpPr>
        <p:spPr/>
        <p:txBody>
          <a:bodyPr/>
          <a:lstStyle/>
          <a:p>
            <a:r>
              <a:rPr lang="en-US"/>
              <a:t>“DSBDA"</a:t>
            </a:r>
          </a:p>
        </p:txBody>
      </p:sp>
      <p:sp>
        <p:nvSpPr>
          <p:cNvPr id="6" name="Slide Number Placeholder 5">
            <a:extLst>
              <a:ext uri="{FF2B5EF4-FFF2-40B4-BE49-F238E27FC236}">
                <a16:creationId xmlns:a16="http://schemas.microsoft.com/office/drawing/2014/main" id="{B3D3F5BB-ABE6-110F-3FEF-B9D1260366FA}"/>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411629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5C5D-6A96-8C01-D32C-D58E025488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C1F008-1BBC-36B4-33AC-0FC54BCE151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A32804-3855-C945-9BA5-F9B51C07830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5E0FF6-3EAE-7202-E21D-E703602E7D43}"/>
              </a:ext>
            </a:extLst>
          </p:cNvPr>
          <p:cNvSpPr>
            <a:spLocks noGrp="1"/>
          </p:cNvSpPr>
          <p:nvPr>
            <p:ph type="dt" sz="half" idx="10"/>
          </p:nvPr>
        </p:nvSpPr>
        <p:spPr/>
        <p:txBody>
          <a:bodyPr/>
          <a:lstStyle/>
          <a:p>
            <a:r>
              <a:rPr lang="en-US"/>
              <a:t>4/23/2023</a:t>
            </a:r>
          </a:p>
        </p:txBody>
      </p:sp>
      <p:sp>
        <p:nvSpPr>
          <p:cNvPr id="6" name="Footer Placeholder 5">
            <a:extLst>
              <a:ext uri="{FF2B5EF4-FFF2-40B4-BE49-F238E27FC236}">
                <a16:creationId xmlns:a16="http://schemas.microsoft.com/office/drawing/2014/main" id="{906BAF00-F730-8D11-181B-0CB13F8BBC80}"/>
              </a:ext>
            </a:extLst>
          </p:cNvPr>
          <p:cNvSpPr>
            <a:spLocks noGrp="1"/>
          </p:cNvSpPr>
          <p:nvPr>
            <p:ph type="ftr" sz="quarter" idx="11"/>
          </p:nvPr>
        </p:nvSpPr>
        <p:spPr/>
        <p:txBody>
          <a:bodyPr/>
          <a:lstStyle/>
          <a:p>
            <a:r>
              <a:rPr lang="en-US"/>
              <a:t>“DSBDA"</a:t>
            </a:r>
          </a:p>
        </p:txBody>
      </p:sp>
      <p:sp>
        <p:nvSpPr>
          <p:cNvPr id="7" name="Slide Number Placeholder 6">
            <a:extLst>
              <a:ext uri="{FF2B5EF4-FFF2-40B4-BE49-F238E27FC236}">
                <a16:creationId xmlns:a16="http://schemas.microsoft.com/office/drawing/2014/main" id="{0BCFA459-FBDA-5BEE-927B-34376F05CF89}"/>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91810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E8FC-BE42-C96E-DC3A-D32953406E0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C53F47-78DA-7BF0-CF3F-0AF79CEBC45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AA69494-F9AA-098A-1C4A-B3803636821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BF8467-1218-7589-CCFA-A999554B7E1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AB553-A846-47C1-EB5A-85C59650784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07A106-74A6-AB02-496B-969BE4238D08}"/>
              </a:ext>
            </a:extLst>
          </p:cNvPr>
          <p:cNvSpPr>
            <a:spLocks noGrp="1"/>
          </p:cNvSpPr>
          <p:nvPr>
            <p:ph type="dt" sz="half" idx="10"/>
          </p:nvPr>
        </p:nvSpPr>
        <p:spPr/>
        <p:txBody>
          <a:bodyPr/>
          <a:lstStyle/>
          <a:p>
            <a:r>
              <a:rPr lang="en-US"/>
              <a:t>4/23/2023</a:t>
            </a:r>
          </a:p>
        </p:txBody>
      </p:sp>
      <p:sp>
        <p:nvSpPr>
          <p:cNvPr id="8" name="Footer Placeholder 7">
            <a:extLst>
              <a:ext uri="{FF2B5EF4-FFF2-40B4-BE49-F238E27FC236}">
                <a16:creationId xmlns:a16="http://schemas.microsoft.com/office/drawing/2014/main" id="{E0137D99-CDE0-8A54-7460-37A99D949C85}"/>
              </a:ext>
            </a:extLst>
          </p:cNvPr>
          <p:cNvSpPr>
            <a:spLocks noGrp="1"/>
          </p:cNvSpPr>
          <p:nvPr>
            <p:ph type="ftr" sz="quarter" idx="11"/>
          </p:nvPr>
        </p:nvSpPr>
        <p:spPr/>
        <p:txBody>
          <a:bodyPr/>
          <a:lstStyle/>
          <a:p>
            <a:r>
              <a:rPr lang="en-US"/>
              <a:t>“DSBDA"</a:t>
            </a:r>
          </a:p>
        </p:txBody>
      </p:sp>
      <p:sp>
        <p:nvSpPr>
          <p:cNvPr id="9" name="Slide Number Placeholder 8">
            <a:extLst>
              <a:ext uri="{FF2B5EF4-FFF2-40B4-BE49-F238E27FC236}">
                <a16:creationId xmlns:a16="http://schemas.microsoft.com/office/drawing/2014/main" id="{9CCEF457-2C0B-CC70-0F2C-8D207C786C8E}"/>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162138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3CF6-7D5F-E292-9D92-282182D3E6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99E8B7-2784-BE25-7C3A-E9863038390A}"/>
              </a:ext>
            </a:extLst>
          </p:cNvPr>
          <p:cNvSpPr>
            <a:spLocks noGrp="1"/>
          </p:cNvSpPr>
          <p:nvPr>
            <p:ph type="dt" sz="half" idx="10"/>
          </p:nvPr>
        </p:nvSpPr>
        <p:spPr/>
        <p:txBody>
          <a:bodyPr/>
          <a:lstStyle/>
          <a:p>
            <a:r>
              <a:rPr lang="en-US"/>
              <a:t>4/23/2023</a:t>
            </a:r>
          </a:p>
        </p:txBody>
      </p:sp>
      <p:sp>
        <p:nvSpPr>
          <p:cNvPr id="4" name="Footer Placeholder 3">
            <a:extLst>
              <a:ext uri="{FF2B5EF4-FFF2-40B4-BE49-F238E27FC236}">
                <a16:creationId xmlns:a16="http://schemas.microsoft.com/office/drawing/2014/main" id="{8E84BD2F-0BC1-A4B7-03DA-7684BC6A931D}"/>
              </a:ext>
            </a:extLst>
          </p:cNvPr>
          <p:cNvSpPr>
            <a:spLocks noGrp="1"/>
          </p:cNvSpPr>
          <p:nvPr>
            <p:ph type="ftr" sz="quarter" idx="11"/>
          </p:nvPr>
        </p:nvSpPr>
        <p:spPr/>
        <p:txBody>
          <a:bodyPr/>
          <a:lstStyle/>
          <a:p>
            <a:r>
              <a:rPr lang="en-US"/>
              <a:t>“DSBDA"</a:t>
            </a:r>
          </a:p>
        </p:txBody>
      </p:sp>
      <p:sp>
        <p:nvSpPr>
          <p:cNvPr id="5" name="Slide Number Placeholder 4">
            <a:extLst>
              <a:ext uri="{FF2B5EF4-FFF2-40B4-BE49-F238E27FC236}">
                <a16:creationId xmlns:a16="http://schemas.microsoft.com/office/drawing/2014/main" id="{577240FA-C042-F6F7-2DA4-B67ED7F6C754}"/>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201726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441D2-F0B9-4851-1529-5E71575B0F65}"/>
              </a:ext>
            </a:extLst>
          </p:cNvPr>
          <p:cNvSpPr>
            <a:spLocks noGrp="1"/>
          </p:cNvSpPr>
          <p:nvPr>
            <p:ph type="dt" sz="half" idx="10"/>
          </p:nvPr>
        </p:nvSpPr>
        <p:spPr/>
        <p:txBody>
          <a:bodyPr/>
          <a:lstStyle/>
          <a:p>
            <a:r>
              <a:rPr lang="en-US"/>
              <a:t>4/23/2023</a:t>
            </a:r>
          </a:p>
        </p:txBody>
      </p:sp>
      <p:sp>
        <p:nvSpPr>
          <p:cNvPr id="3" name="Footer Placeholder 2">
            <a:extLst>
              <a:ext uri="{FF2B5EF4-FFF2-40B4-BE49-F238E27FC236}">
                <a16:creationId xmlns:a16="http://schemas.microsoft.com/office/drawing/2014/main" id="{7B1DE336-E490-6089-FFA1-895AF3DFA822}"/>
              </a:ext>
            </a:extLst>
          </p:cNvPr>
          <p:cNvSpPr>
            <a:spLocks noGrp="1"/>
          </p:cNvSpPr>
          <p:nvPr>
            <p:ph type="ftr" sz="quarter" idx="11"/>
          </p:nvPr>
        </p:nvSpPr>
        <p:spPr/>
        <p:txBody>
          <a:bodyPr/>
          <a:lstStyle/>
          <a:p>
            <a:r>
              <a:rPr lang="en-US"/>
              <a:t>“DSBDA"</a:t>
            </a:r>
          </a:p>
        </p:txBody>
      </p:sp>
      <p:sp>
        <p:nvSpPr>
          <p:cNvPr id="4" name="Slide Number Placeholder 3">
            <a:extLst>
              <a:ext uri="{FF2B5EF4-FFF2-40B4-BE49-F238E27FC236}">
                <a16:creationId xmlns:a16="http://schemas.microsoft.com/office/drawing/2014/main" id="{FC8ECC08-0C0E-DBA3-B22E-8BBA379D306B}"/>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412539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B76D-C49C-B336-6502-6462B609E1C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3CE079-32B9-2850-5476-9DC1E19483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CA5093-53A1-DFB2-1242-15B5B6A160E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8DD87D-2F51-47CD-C278-F5EE00E1849E}"/>
              </a:ext>
            </a:extLst>
          </p:cNvPr>
          <p:cNvSpPr>
            <a:spLocks noGrp="1"/>
          </p:cNvSpPr>
          <p:nvPr>
            <p:ph type="dt" sz="half" idx="10"/>
          </p:nvPr>
        </p:nvSpPr>
        <p:spPr/>
        <p:txBody>
          <a:bodyPr/>
          <a:lstStyle/>
          <a:p>
            <a:r>
              <a:rPr lang="en-US"/>
              <a:t>4/23/2023</a:t>
            </a:r>
          </a:p>
        </p:txBody>
      </p:sp>
      <p:sp>
        <p:nvSpPr>
          <p:cNvPr id="6" name="Footer Placeholder 5">
            <a:extLst>
              <a:ext uri="{FF2B5EF4-FFF2-40B4-BE49-F238E27FC236}">
                <a16:creationId xmlns:a16="http://schemas.microsoft.com/office/drawing/2014/main" id="{3227A134-3218-574C-F7AE-EAA93BB3AB2E}"/>
              </a:ext>
            </a:extLst>
          </p:cNvPr>
          <p:cNvSpPr>
            <a:spLocks noGrp="1"/>
          </p:cNvSpPr>
          <p:nvPr>
            <p:ph type="ftr" sz="quarter" idx="11"/>
          </p:nvPr>
        </p:nvSpPr>
        <p:spPr/>
        <p:txBody>
          <a:bodyPr/>
          <a:lstStyle/>
          <a:p>
            <a:r>
              <a:rPr lang="en-US"/>
              <a:t>“DSBDA"</a:t>
            </a:r>
          </a:p>
        </p:txBody>
      </p:sp>
      <p:sp>
        <p:nvSpPr>
          <p:cNvPr id="7" name="Slide Number Placeholder 6">
            <a:extLst>
              <a:ext uri="{FF2B5EF4-FFF2-40B4-BE49-F238E27FC236}">
                <a16:creationId xmlns:a16="http://schemas.microsoft.com/office/drawing/2014/main" id="{F6633023-0EDB-08B6-9160-DC19EA6618FC}"/>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389304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C354-5152-DD6E-FE0C-328115EE2BF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73E61D-EEF7-AFA0-71AF-BF0F75B5605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79B220A-8E09-7C80-184E-3132232C65F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38AD4BF-9DBC-6862-748E-83735001E694}"/>
              </a:ext>
            </a:extLst>
          </p:cNvPr>
          <p:cNvSpPr>
            <a:spLocks noGrp="1"/>
          </p:cNvSpPr>
          <p:nvPr>
            <p:ph type="dt" sz="half" idx="10"/>
          </p:nvPr>
        </p:nvSpPr>
        <p:spPr/>
        <p:txBody>
          <a:bodyPr/>
          <a:lstStyle/>
          <a:p>
            <a:r>
              <a:rPr lang="en-US"/>
              <a:t>4/23/2023</a:t>
            </a:r>
          </a:p>
        </p:txBody>
      </p:sp>
      <p:sp>
        <p:nvSpPr>
          <p:cNvPr id="6" name="Footer Placeholder 5">
            <a:extLst>
              <a:ext uri="{FF2B5EF4-FFF2-40B4-BE49-F238E27FC236}">
                <a16:creationId xmlns:a16="http://schemas.microsoft.com/office/drawing/2014/main" id="{816237DB-704D-596A-058F-5D878751D44C}"/>
              </a:ext>
            </a:extLst>
          </p:cNvPr>
          <p:cNvSpPr>
            <a:spLocks noGrp="1"/>
          </p:cNvSpPr>
          <p:nvPr>
            <p:ph type="ftr" sz="quarter" idx="11"/>
          </p:nvPr>
        </p:nvSpPr>
        <p:spPr/>
        <p:txBody>
          <a:bodyPr/>
          <a:lstStyle/>
          <a:p>
            <a:r>
              <a:rPr lang="en-US"/>
              <a:t>“DSBDA"</a:t>
            </a:r>
          </a:p>
        </p:txBody>
      </p:sp>
      <p:sp>
        <p:nvSpPr>
          <p:cNvPr id="7" name="Slide Number Placeholder 6">
            <a:extLst>
              <a:ext uri="{FF2B5EF4-FFF2-40B4-BE49-F238E27FC236}">
                <a16:creationId xmlns:a16="http://schemas.microsoft.com/office/drawing/2014/main" id="{1C3BE2BA-C006-AA75-637B-32DBA80E24FE}"/>
              </a:ext>
            </a:extLst>
          </p:cNvPr>
          <p:cNvSpPr>
            <a:spLocks noGrp="1"/>
          </p:cNvSpPr>
          <p:nvPr>
            <p:ph type="sldNum" sz="quarter" idx="12"/>
          </p:nvPr>
        </p:nvSpPr>
        <p:spPr/>
        <p:txBody>
          <a:bodyPr/>
          <a:lstStyle/>
          <a:p>
            <a:fld id="{EDF898F5-CF80-486C-97A1-9122E623F1EE}" type="slidenum">
              <a:rPr lang="en-US" smtClean="0"/>
              <a:t>‹#›</a:t>
            </a:fld>
            <a:endParaRPr lang="en-US"/>
          </a:p>
        </p:txBody>
      </p:sp>
    </p:spTree>
    <p:extLst>
      <p:ext uri="{BB962C8B-B14F-4D97-AF65-F5344CB8AC3E}">
        <p14:creationId xmlns:p14="http://schemas.microsoft.com/office/powerpoint/2010/main" val="318788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FD63A6-645D-9D57-3D4E-1213A8ACAF9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7776BC-BC8A-33F3-6772-3FF9F64BA75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C4838-B8C1-389C-C86B-E9E40091A99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4/23/2023</a:t>
            </a:r>
          </a:p>
        </p:txBody>
      </p:sp>
      <p:sp>
        <p:nvSpPr>
          <p:cNvPr id="5" name="Footer Placeholder 4">
            <a:extLst>
              <a:ext uri="{FF2B5EF4-FFF2-40B4-BE49-F238E27FC236}">
                <a16:creationId xmlns:a16="http://schemas.microsoft.com/office/drawing/2014/main" id="{E22F67AB-DB69-59F9-3A73-3710C7356C0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“DSBDA"</a:t>
            </a:r>
          </a:p>
        </p:txBody>
      </p:sp>
      <p:sp>
        <p:nvSpPr>
          <p:cNvPr id="6" name="Slide Number Placeholder 5">
            <a:extLst>
              <a:ext uri="{FF2B5EF4-FFF2-40B4-BE49-F238E27FC236}">
                <a16:creationId xmlns:a16="http://schemas.microsoft.com/office/drawing/2014/main" id="{3CD22CFB-84FA-8BFE-E889-9017D6183EE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898F5-CF80-486C-97A1-9122E623F1EE}" type="slidenum">
              <a:rPr lang="en-US" smtClean="0"/>
              <a:t>‹#›</a:t>
            </a:fld>
            <a:endParaRPr lang="en-US"/>
          </a:p>
        </p:txBody>
      </p:sp>
    </p:spTree>
    <p:extLst>
      <p:ext uri="{BB962C8B-B14F-4D97-AF65-F5344CB8AC3E}">
        <p14:creationId xmlns:p14="http://schemas.microsoft.com/office/powerpoint/2010/main" val="27791033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1296" y="293747"/>
            <a:ext cx="7776864" cy="830997"/>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Sharadchandra Pawar College of Engineering and Technology, Someshwarnagar</a:t>
            </a:r>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7904" y="1360720"/>
            <a:ext cx="1728192" cy="1420208"/>
          </a:xfrm>
          <a:prstGeom prst="rect">
            <a:avLst/>
          </a:prstGeom>
        </p:spPr>
      </p:pic>
      <p:sp>
        <p:nvSpPr>
          <p:cNvPr id="6" name="Rectangle 5"/>
          <p:cNvSpPr/>
          <p:nvPr/>
        </p:nvSpPr>
        <p:spPr>
          <a:xfrm>
            <a:off x="2123728" y="2825060"/>
            <a:ext cx="4572000" cy="1107996"/>
          </a:xfrm>
          <a:prstGeom prst="rect">
            <a:avLst/>
          </a:prstGeom>
        </p:spPr>
        <p:txBody>
          <a:bodyPr>
            <a:spAutoFit/>
          </a:bodyPr>
          <a:lstStyle/>
          <a:p>
            <a:pPr algn="ctr"/>
            <a:r>
              <a:rPr lang="en-US" dirty="0">
                <a:latin typeface="Times New Roman" pitchFamily="18" charset="0"/>
                <a:cs typeface="Times New Roman" pitchFamily="18" charset="0"/>
              </a:rPr>
              <a:t> </a:t>
            </a:r>
            <a:r>
              <a:rPr lang="en-US" sz="1600" dirty="0">
                <a:latin typeface="Times New Roman" pitchFamily="18" charset="0"/>
                <a:cs typeface="Times New Roman" pitchFamily="18" charset="0"/>
              </a:rPr>
              <a:t>Department of Computer Engineering</a:t>
            </a:r>
          </a:p>
          <a:p>
            <a:pPr algn="ctr"/>
            <a:r>
              <a:rPr lang="en-US" sz="1600" dirty="0">
                <a:latin typeface="Times New Roman" pitchFamily="18" charset="0"/>
                <a:cs typeface="Times New Roman" pitchFamily="18" charset="0"/>
              </a:rPr>
              <a:t>A</a:t>
            </a:r>
          </a:p>
          <a:p>
            <a:pPr algn="ctr"/>
            <a:r>
              <a:rPr lang="en-US" sz="1600" dirty="0">
                <a:latin typeface="Times New Roman" pitchFamily="18" charset="0"/>
                <a:cs typeface="Times New Roman" pitchFamily="18" charset="0"/>
              </a:rPr>
              <a:t>Project Presentation  </a:t>
            </a:r>
          </a:p>
          <a:p>
            <a:pPr algn="ctr"/>
            <a:r>
              <a:rPr lang="en-US" sz="1600" dirty="0">
                <a:latin typeface="Times New Roman" pitchFamily="18" charset="0"/>
                <a:cs typeface="Times New Roman" pitchFamily="18" charset="0"/>
              </a:rPr>
              <a:t>on</a:t>
            </a:r>
            <a:endParaRPr lang="en-US" sz="1600" dirty="0"/>
          </a:p>
        </p:txBody>
      </p:sp>
      <p:sp>
        <p:nvSpPr>
          <p:cNvPr id="7" name="Rectangle 6"/>
          <p:cNvSpPr/>
          <p:nvPr/>
        </p:nvSpPr>
        <p:spPr>
          <a:xfrm>
            <a:off x="1902884" y="4519864"/>
            <a:ext cx="5184576" cy="1816844"/>
          </a:xfrm>
          <a:prstGeom prst="rect">
            <a:avLst/>
          </a:prstGeom>
        </p:spPr>
        <p:txBody>
          <a:bodyPr wrap="square">
            <a:spAutoFit/>
          </a:bodyPr>
          <a:lstStyle/>
          <a:p>
            <a:pPr algn="ctr"/>
            <a:r>
              <a:rPr lang="en-US" sz="2000" b="1" dirty="0">
                <a:latin typeface="Times New Roman" pitchFamily="18" charset="0"/>
                <a:cs typeface="Times New Roman" pitchFamily="18" charset="0"/>
              </a:rPr>
              <a:t>Presented by:</a:t>
            </a:r>
          </a:p>
          <a:p>
            <a:pPr algn="ctr"/>
            <a:r>
              <a:rPr lang="en-US" b="1" dirty="0">
                <a:latin typeface="Times New Roman" pitchFamily="18" charset="0"/>
                <a:cs typeface="Times New Roman" pitchFamily="18" charset="0"/>
              </a:rPr>
              <a:t>Avdhut Durgade (</a:t>
            </a:r>
            <a:r>
              <a:rPr lang="en-IN" b="0" i="0" dirty="0">
                <a:solidFill>
                  <a:srgbClr val="000000"/>
                </a:solidFill>
                <a:effectLst/>
                <a:latin typeface="ff1"/>
              </a:rPr>
              <a:t>CO-313</a:t>
            </a:r>
            <a:r>
              <a:rPr lang="en-US" b="1" dirty="0">
                <a:latin typeface="Times New Roman" pitchFamily="18" charset="0"/>
                <a:cs typeface="Times New Roman" pitchFamily="18" charset="0"/>
              </a:rPr>
              <a:t>)</a:t>
            </a:r>
            <a:endParaRPr lang="en-IN" sz="1400" dirty="0">
              <a:solidFill>
                <a:srgbClr val="000000"/>
              </a:solidFill>
              <a:latin typeface="ff1"/>
              <a:cs typeface="Times New Roman" pitchFamily="18" charset="0"/>
            </a:endParaRPr>
          </a:p>
          <a:p>
            <a:pPr algn="ctr"/>
            <a:r>
              <a:rPr lang="en-IN" b="1" dirty="0" err="1">
                <a:solidFill>
                  <a:srgbClr val="000000"/>
                </a:solidFill>
                <a:latin typeface="ff1"/>
                <a:cs typeface="Times New Roman" pitchFamily="18" charset="0"/>
              </a:rPr>
              <a:t>Shrutika</a:t>
            </a:r>
            <a:r>
              <a:rPr lang="en-IN" b="1" dirty="0">
                <a:solidFill>
                  <a:srgbClr val="000000"/>
                </a:solidFill>
                <a:latin typeface="ff1"/>
                <a:cs typeface="Times New Roman" pitchFamily="18" charset="0"/>
              </a:rPr>
              <a:t> </a:t>
            </a:r>
            <a:r>
              <a:rPr lang="en-IN" b="1" dirty="0" err="1">
                <a:solidFill>
                  <a:srgbClr val="000000"/>
                </a:solidFill>
                <a:latin typeface="ff1"/>
                <a:cs typeface="Times New Roman" pitchFamily="18" charset="0"/>
              </a:rPr>
              <a:t>Gadekar</a:t>
            </a:r>
            <a:r>
              <a:rPr lang="en-US" b="1" dirty="0">
                <a:latin typeface="Times New Roman" pitchFamily="18" charset="0"/>
                <a:cs typeface="Times New Roman" pitchFamily="18" charset="0"/>
              </a:rPr>
              <a:t> (</a:t>
            </a:r>
            <a:r>
              <a:rPr lang="en-IN" b="0" i="0" dirty="0">
                <a:solidFill>
                  <a:srgbClr val="000000"/>
                </a:solidFill>
                <a:effectLst/>
                <a:latin typeface="ff1"/>
              </a:rPr>
              <a:t>CO-314)</a:t>
            </a:r>
            <a:endParaRPr lang="en-IN" b="1" i="0" dirty="0">
              <a:solidFill>
                <a:srgbClr val="000000"/>
              </a:solidFill>
              <a:effectLst/>
              <a:latin typeface="ff1"/>
              <a:cs typeface="Times New Roman" pitchFamily="18" charset="0"/>
            </a:endParaRP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Guide Name:</a:t>
            </a:r>
          </a:p>
          <a:p>
            <a:pPr algn="ctr">
              <a:lnSpc>
                <a:spcPct val="120000"/>
              </a:lnSpc>
              <a:spcBef>
                <a:spcPts val="0"/>
              </a:spcBef>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Mrs. Sarika Pawar</a:t>
            </a:r>
            <a:endParaRPr lang="en-US" b="1" dirty="0"/>
          </a:p>
        </p:txBody>
      </p:sp>
      <p:sp>
        <p:nvSpPr>
          <p:cNvPr id="9" name="Rectangle 8"/>
          <p:cNvSpPr/>
          <p:nvPr/>
        </p:nvSpPr>
        <p:spPr>
          <a:xfrm>
            <a:off x="426720" y="3841884"/>
            <a:ext cx="8136904" cy="523220"/>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a:t>
            </a:r>
            <a:r>
              <a:rPr lang="en-IN" sz="2800" b="1" dirty="0">
                <a:solidFill>
                  <a:srgbClr val="666666"/>
                </a:solidFill>
                <a:latin typeface="ff1"/>
                <a:cs typeface="Times New Roman" panose="02020603050405020304" pitchFamily="18" charset="0"/>
              </a:rPr>
              <a:t>Movie Recommendation System</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695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1" y="274638"/>
            <a:ext cx="8435280" cy="1143000"/>
          </a:xfrm>
        </p:spPr>
        <p:txBody>
          <a:bodyPr>
            <a:normAutofit/>
          </a:bodyPr>
          <a:lstStyle/>
          <a:p>
            <a:r>
              <a:rPr lang="en-US" sz="2800" b="1" dirty="0">
                <a:latin typeface="Times New Roman" panose="02020603050405020304" pitchFamily="18" charset="0"/>
                <a:cs typeface="Times New Roman" panose="02020603050405020304" pitchFamily="18" charset="0"/>
              </a:rPr>
              <a:t>Module Description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5" y="1419950"/>
            <a:ext cx="8291265" cy="4525963"/>
          </a:xfrm>
        </p:spPr>
        <p:txBody>
          <a:bodyPr>
            <a:normAutofit fontScale="92500" lnSpcReduction="20000"/>
          </a:bodyPr>
          <a:lstStyle/>
          <a:p>
            <a:pPr algn="just"/>
            <a:endParaRPr lang="en-US" sz="1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Modules</a:t>
            </a:r>
            <a:r>
              <a:rPr lang="en-US" sz="2400" dirty="0">
                <a:latin typeface="Times New Roman" pitchFamily="18" charset="0"/>
                <a:cs typeface="Times New Roman" pitchFamily="18" charset="0"/>
              </a:rPr>
              <a:t>:</a:t>
            </a:r>
          </a:p>
          <a:p>
            <a:pPr marL="457200" indent="-103188" algn="just">
              <a:buFont typeface="+mj-lt"/>
              <a:buAutoNum type="arabicPeriod"/>
            </a:pPr>
            <a:r>
              <a:rPr lang="en-US" sz="2200" dirty="0">
                <a:latin typeface="Times New Roman" pitchFamily="18" charset="0"/>
                <a:cs typeface="Times New Roman" pitchFamily="18" charset="0"/>
              </a:rPr>
              <a:t>Content Based Filtering</a:t>
            </a:r>
          </a:p>
          <a:p>
            <a:pPr marL="457200" indent="-103188" algn="just">
              <a:buFont typeface="+mj-lt"/>
              <a:buAutoNum type="arabicPeriod"/>
            </a:pPr>
            <a:r>
              <a:rPr lang="en-US" sz="2200" dirty="0">
                <a:latin typeface="Times New Roman" pitchFamily="18" charset="0"/>
                <a:cs typeface="Times New Roman" pitchFamily="18" charset="0"/>
              </a:rPr>
              <a:t>Collaborative Filtering</a:t>
            </a:r>
          </a:p>
          <a:p>
            <a:pPr marL="0" indent="0" algn="just">
              <a:buNone/>
            </a:pPr>
            <a:r>
              <a:rPr lang="en-US" sz="2400" b="1" dirty="0">
                <a:latin typeface="Times New Roman" pitchFamily="18" charset="0"/>
                <a:cs typeface="Times New Roman" pitchFamily="18" charset="0"/>
              </a:rPr>
              <a:t>     </a:t>
            </a:r>
          </a:p>
          <a:p>
            <a:pPr marL="0" indent="0" algn="just">
              <a:buNone/>
            </a:pPr>
            <a:r>
              <a:rPr lang="en-US" sz="2400" b="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lgn="just">
              <a:buFont typeface="+mj-lt"/>
              <a:buAutoNum type="arabicPeriod"/>
            </a:pPr>
            <a:r>
              <a:rPr lang="en-US" sz="2600" b="1" dirty="0">
                <a:solidFill>
                  <a:schemeClr val="bg2">
                    <a:lumMod val="10000"/>
                  </a:schemeClr>
                </a:solidFill>
                <a:latin typeface="Times New Roman" pitchFamily="18" charset="0"/>
                <a:cs typeface="Times New Roman" pitchFamily="18" charset="0"/>
              </a:rPr>
              <a:t>Content Based Filterin</a:t>
            </a:r>
            <a:r>
              <a:rPr lang="en-US" sz="2600" dirty="0">
                <a:solidFill>
                  <a:schemeClr val="bg2">
                    <a:lumMod val="10000"/>
                  </a:schemeClr>
                </a:solidFill>
                <a:latin typeface="Times New Roman" pitchFamily="18" charset="0"/>
                <a:cs typeface="Times New Roman" pitchFamily="18" charset="0"/>
              </a:rPr>
              <a:t>g</a:t>
            </a:r>
            <a:r>
              <a:rPr lang="en-US" sz="1800" dirty="0">
                <a:solidFill>
                  <a:schemeClr val="bg2">
                    <a:lumMod val="10000"/>
                  </a:schemeClr>
                </a:solidFill>
                <a:latin typeface="Times New Roman" pitchFamily="18" charset="0"/>
                <a:cs typeface="Times New Roman" pitchFamily="18" charset="0"/>
              </a:rPr>
              <a:t>:</a:t>
            </a:r>
          </a:p>
          <a:p>
            <a:pPr marL="0" indent="0" algn="just">
              <a:buNone/>
            </a:pPr>
            <a:r>
              <a:rPr lang="en-US" sz="2400" dirty="0">
                <a:solidFill>
                  <a:schemeClr val="bg2">
                    <a:lumMod val="10000"/>
                  </a:schemeClr>
                </a:solidFill>
                <a:latin typeface="Times New Roman" pitchFamily="18" charset="0"/>
                <a:cs typeface="Times New Roman" pitchFamily="18" charset="0"/>
              </a:rPr>
              <a:t>          The Content based recommender relies on the similarity of the items being recommended.</a:t>
            </a:r>
          </a:p>
          <a:p>
            <a:pPr marL="0" indent="0" algn="just">
              <a:buNone/>
            </a:pPr>
            <a:endParaRPr lang="en-US" sz="2400" dirty="0">
              <a:solidFill>
                <a:schemeClr val="bg2">
                  <a:lumMod val="10000"/>
                </a:schemeClr>
              </a:solidFill>
              <a:latin typeface="Times New Roman" pitchFamily="18" charset="0"/>
              <a:cs typeface="Times New Roman" pitchFamily="18" charset="0"/>
            </a:endParaRPr>
          </a:p>
          <a:p>
            <a:pPr algn="just">
              <a:buAutoNum type="arabicPeriod" startAt="2"/>
            </a:pPr>
            <a:r>
              <a:rPr lang="en-US" sz="2400" b="1" dirty="0">
                <a:solidFill>
                  <a:schemeClr val="bg2">
                    <a:lumMod val="10000"/>
                  </a:schemeClr>
                </a:solidFill>
                <a:latin typeface="Times New Roman" pitchFamily="18" charset="0"/>
                <a:cs typeface="Times New Roman" pitchFamily="18" charset="0"/>
              </a:rPr>
              <a:t>Collaborative Filtering</a:t>
            </a:r>
            <a:r>
              <a:rPr lang="en-US" sz="2400" dirty="0">
                <a:solidFill>
                  <a:schemeClr val="bg2">
                    <a:lumMod val="10000"/>
                  </a:schemeClr>
                </a:solidFill>
                <a:latin typeface="Times New Roman" pitchFamily="18" charset="0"/>
                <a:cs typeface="Times New Roman" pitchFamily="18" charset="0"/>
              </a:rPr>
              <a:t>:</a:t>
            </a:r>
          </a:p>
          <a:p>
            <a:pPr marL="0" indent="0" algn="just">
              <a:buNone/>
            </a:pPr>
            <a:r>
              <a:rPr lang="en-US" sz="2400" dirty="0">
                <a:solidFill>
                  <a:schemeClr val="bg2">
                    <a:lumMod val="10000"/>
                  </a:schemeClr>
                </a:solidFill>
                <a:latin typeface="Times New Roman" pitchFamily="18" charset="0"/>
                <a:cs typeface="Times New Roman" pitchFamily="18" charset="0"/>
              </a:rPr>
              <a:t>          The Collaborative Filtering Recommender is entirely based on the past behavior and not on the context.</a:t>
            </a:r>
          </a:p>
          <a:p>
            <a:pPr algn="just"/>
            <a:endParaRPr lang="en-US" sz="2400" dirty="0">
              <a:solidFill>
                <a:schemeClr val="bg2">
                  <a:lumMod val="10000"/>
                </a:schemeClr>
              </a:solidFill>
              <a:latin typeface="Times New Roman" pitchFamily="18" charset="0"/>
              <a:cs typeface="Times New Roman" pitchFamily="18" charset="0"/>
            </a:endParaRPr>
          </a:p>
          <a:p>
            <a:pPr algn="just"/>
            <a:endParaRPr lang="en-US" sz="1800" dirty="0">
              <a:solidFill>
                <a:schemeClr val="bg2">
                  <a:lumMod val="10000"/>
                </a:schemeClr>
              </a:solidFill>
              <a:latin typeface="Times New Roman" pitchFamily="18" charset="0"/>
              <a:cs typeface="Times New Roman" pitchFamily="18" charset="0"/>
            </a:endParaRPr>
          </a:p>
          <a:p>
            <a:pPr marL="0" indent="0" algn="just">
              <a:buNone/>
            </a:pPr>
            <a:endParaRPr lang="en-US" dirty="0">
              <a:solidFill>
                <a:schemeClr val="bg2">
                  <a:lumMod val="10000"/>
                </a:schemeClr>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9276317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A4E82-7FA3-C23B-1648-E6481E6160DD}"/>
              </a:ext>
            </a:extLst>
          </p:cNvPr>
          <p:cNvSpPr>
            <a:spLocks noGrp="1"/>
          </p:cNvSpPr>
          <p:nvPr>
            <p:ph type="title"/>
          </p:nvPr>
        </p:nvSpPr>
        <p:spPr>
          <a:xfrm>
            <a:off x="628650" y="330836"/>
            <a:ext cx="7886700" cy="1325563"/>
          </a:xfrm>
        </p:spPr>
        <p:txBody>
          <a:bodyPr>
            <a:normAutofit/>
          </a:bodyPr>
          <a:lstStyle/>
          <a:p>
            <a:pPr algn="ctr"/>
            <a:r>
              <a:rPr lang="en-IN" b="1" dirty="0">
                <a:latin typeface="Times New Roman" panose="02020603050405020304" pitchFamily="18" charset="0"/>
                <a:cs typeface="Times New Roman" panose="02020603050405020304" pitchFamily="18" charset="0"/>
              </a:rPr>
              <a:t>Applications</a:t>
            </a:r>
          </a:p>
        </p:txBody>
      </p:sp>
      <p:sp>
        <p:nvSpPr>
          <p:cNvPr id="6" name="Content Placeholder 5">
            <a:extLst>
              <a:ext uri="{FF2B5EF4-FFF2-40B4-BE49-F238E27FC236}">
                <a16:creationId xmlns:a16="http://schemas.microsoft.com/office/drawing/2014/main" id="{8FF85419-FFBA-4298-DE2F-E890B0562655}"/>
              </a:ext>
            </a:extLst>
          </p:cNvPr>
          <p:cNvSpPr>
            <a:spLocks noGrp="1"/>
          </p:cNvSpPr>
          <p:nvPr>
            <p:ph idx="1"/>
          </p:nvPr>
        </p:nvSpPr>
        <p:spPr>
          <a:xfrm>
            <a:off x="251520" y="1825625"/>
            <a:ext cx="8263830" cy="4351338"/>
          </a:xfrm>
        </p:spPr>
        <p:txBody>
          <a:bodyPr>
            <a:normAutofit/>
          </a:bodyPr>
          <a:lstStyle/>
          <a:p>
            <a:pPr marL="446088" indent="-446088"/>
            <a:r>
              <a:rPr lang="en-IN" sz="2400" dirty="0">
                <a:latin typeface="Times New Roman" panose="02020603050405020304" pitchFamily="18" charset="0"/>
                <a:cs typeface="Times New Roman" panose="02020603050405020304" pitchFamily="18" charset="0"/>
              </a:rPr>
              <a:t>Work on several numbers of data: the numbers of choices for anything on internet is very high and  it’s tedious to refine most wanted data by self while searching . the scope of this proposal system includes working within numerous data , with ease.</a:t>
            </a:r>
          </a:p>
          <a:p>
            <a:pPr marL="446088" indent="-446088"/>
            <a:endParaRPr lang="en-IN" sz="2400" dirty="0">
              <a:latin typeface="Times New Roman" panose="02020603050405020304" pitchFamily="18" charset="0"/>
              <a:cs typeface="Times New Roman" panose="02020603050405020304" pitchFamily="18" charset="0"/>
            </a:endParaRPr>
          </a:p>
          <a:p>
            <a:pPr marL="446088" indent="-446088"/>
            <a:r>
              <a:rPr lang="en-IN" sz="2400" dirty="0">
                <a:latin typeface="Times New Roman" panose="02020603050405020304" pitchFamily="18" charset="0"/>
                <a:cs typeface="Times New Roman" panose="02020603050405020304" pitchFamily="18" charset="0"/>
              </a:rPr>
              <a:t>Saving of time: Many people have problem selecting the alternative item of movie due to lack of time and due to search issues.</a:t>
            </a:r>
          </a:p>
        </p:txBody>
      </p:sp>
    </p:spTree>
    <p:extLst>
      <p:ext uri="{BB962C8B-B14F-4D97-AF65-F5344CB8AC3E}">
        <p14:creationId xmlns:p14="http://schemas.microsoft.com/office/powerpoint/2010/main" val="361118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16" y="423760"/>
            <a:ext cx="8856984"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Conclusions</a:t>
            </a:r>
          </a:p>
        </p:txBody>
      </p:sp>
      <p:sp>
        <p:nvSpPr>
          <p:cNvPr id="10" name="Content Placeholder 9">
            <a:extLst>
              <a:ext uri="{FF2B5EF4-FFF2-40B4-BE49-F238E27FC236}">
                <a16:creationId xmlns:a16="http://schemas.microsoft.com/office/drawing/2014/main" id="{3BC0BB92-EAF3-8E35-9033-E3B3AB5A3A05}"/>
              </a:ext>
            </a:extLst>
          </p:cNvPr>
          <p:cNvSpPr>
            <a:spLocks noGrp="1"/>
          </p:cNvSpPr>
          <p:nvPr>
            <p:ph idx="1"/>
          </p:nvPr>
        </p:nvSpPr>
        <p:spPr/>
        <p:txBody>
          <a:bodyPr>
            <a:normAutofit/>
          </a:bodyPr>
          <a:lstStyle/>
          <a:p>
            <a:pPr marL="446088" indent="-446088" algn="l">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With the enormous number of movies releasing worldwide every year, people often miss out on some amazing work of arts due to the lack of correct suggestion. </a:t>
            </a:r>
          </a:p>
          <a:p>
            <a:pPr marL="446088" indent="-446088" algn="l">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Putting machine learning based Recommendation systems into work is thus very important to get the right recommendations</a:t>
            </a:r>
          </a:p>
          <a:p>
            <a:pPr marL="446088" indent="-446088" algn="l">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We saw content-based recommendation systems that although may not seem very effective on its own, but when combined with collaborative techniques can solve the cold start problems that collaborative filtering methods face when run independently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82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4004" y="2924944"/>
            <a:ext cx="6768752"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891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484784"/>
            <a:ext cx="6924709" cy="6001643"/>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Aim &amp; Objectives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Literature Survey</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Scope of the project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Machine Learning Library</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Preferred Technology</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Scikit-Learn library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Architecture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Module Description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Applications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20482" name="AutoShape 2" descr="Image result for Agen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203848" y="570111"/>
            <a:ext cx="352839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5" y="1124744"/>
            <a:ext cx="821537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Recommendation systems help users find and select items (e.g. Movies)from the huge number available on the web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large set of items and a description of the users needs, they present to the user a small set of the items that are well suited to the description. Similarly, a movie recommendation system provides a level of comfort and personalization that helps the user interact better with the system and watch movies that.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purpose of a recommendation system basically is to search for content that would be interesting to an individual.</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55776" y="143991"/>
            <a:ext cx="3571900" cy="861774"/>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Introduction</a:t>
            </a:r>
          </a:p>
          <a:p>
            <a:endParaRPr lang="en-US" dirty="0"/>
          </a:p>
        </p:txBody>
      </p:sp>
    </p:spTree>
    <p:extLst>
      <p:ext uri="{BB962C8B-B14F-4D97-AF65-F5344CB8AC3E}">
        <p14:creationId xmlns:p14="http://schemas.microsoft.com/office/powerpoint/2010/main" val="44753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670"/>
            <a:ext cx="8229600" cy="1207776"/>
          </a:xfrm>
        </p:spPr>
        <p:txBody>
          <a:bodyPr>
            <a:normAutofit/>
          </a:bodyPr>
          <a:lstStyle/>
          <a:p>
            <a:pPr algn="ctr"/>
            <a:r>
              <a:rPr lang="en-US" sz="3200" b="1" dirty="0">
                <a:latin typeface="Times New Roman" panose="02020603050405020304" pitchFamily="18" charset="0"/>
                <a:cs typeface="Times New Roman" panose="02020603050405020304" pitchFamily="18" charset="0"/>
              </a:rPr>
              <a:t>Aim and Objective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8" y="980728"/>
            <a:ext cx="8229601" cy="5472608"/>
          </a:xfrm>
        </p:spPr>
        <p:txBody>
          <a:bodyPr>
            <a:noAutofit/>
          </a:bodyPr>
          <a:lstStyle/>
          <a:p>
            <a:pPr marL="0" indent="0" algn="just">
              <a:lnSpc>
                <a:spcPct val="150000"/>
              </a:lnSpc>
              <a:buNone/>
            </a:pPr>
            <a:r>
              <a:rPr lang="en-US" sz="2200" b="1" dirty="0"/>
              <a:t>Aim:-</a:t>
            </a:r>
          </a:p>
          <a:p>
            <a:pPr algn="just">
              <a:lnSpc>
                <a:spcPct val="150000"/>
              </a:lnSpc>
            </a:pPr>
            <a:r>
              <a:rPr lang="en-US" sz="2200" dirty="0"/>
              <a:t>The aim of this project is to find a set of non-dominated items and make recommendations based that small set of data and compare it with recommendations based on the entire dataset.</a:t>
            </a:r>
          </a:p>
          <a:p>
            <a:pPr marL="0" indent="0" algn="just">
              <a:lnSpc>
                <a:spcPct val="150000"/>
              </a:lnSpc>
              <a:buNone/>
            </a:pPr>
            <a:r>
              <a:rPr lang="en-US" sz="2200" b="1" dirty="0"/>
              <a:t>Objective:-</a:t>
            </a:r>
          </a:p>
          <a:p>
            <a:pPr algn="just">
              <a:lnSpc>
                <a:spcPct val="150000"/>
              </a:lnSpc>
            </a:pPr>
            <a:r>
              <a:rPr lang="en-US" sz="2200" dirty="0"/>
              <a:t>To create a Collaborative Filtering based Movie Recommendation System</a:t>
            </a:r>
          </a:p>
          <a:p>
            <a:pPr algn="just">
              <a:lnSpc>
                <a:spcPct val="150000"/>
              </a:lnSpc>
            </a:pPr>
            <a:r>
              <a:rPr lang="en-US" sz="2200" dirty="0"/>
              <a:t>Predict the rating that a user would give to a movie that he has not yet rated</a:t>
            </a:r>
          </a:p>
          <a:p>
            <a:pPr algn="just">
              <a:lnSpc>
                <a:spcPct val="150000"/>
              </a:lnSpc>
            </a:pPr>
            <a:r>
              <a:rPr lang="en-US" sz="2200" dirty="0"/>
              <a:t>Minimize the difference between predicted and actual rating .</a:t>
            </a:r>
          </a:p>
        </p:txBody>
      </p:sp>
    </p:spTree>
    <p:extLst>
      <p:ext uri="{BB962C8B-B14F-4D97-AF65-F5344CB8AC3E}">
        <p14:creationId xmlns:p14="http://schemas.microsoft.com/office/powerpoint/2010/main" val="12458472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395953"/>
            <a:ext cx="66247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SURVEY</a:t>
            </a:r>
          </a:p>
        </p:txBody>
      </p:sp>
      <p:graphicFrame>
        <p:nvGraphicFramePr>
          <p:cNvPr id="15" name="Table 14"/>
          <p:cNvGraphicFramePr>
            <a:graphicFrameLocks noGrp="1"/>
          </p:cNvGraphicFramePr>
          <p:nvPr>
            <p:extLst>
              <p:ext uri="{D42A27DB-BD31-4B8C-83A1-F6EECF244321}">
                <p14:modId xmlns:p14="http://schemas.microsoft.com/office/powerpoint/2010/main" val="2871269571"/>
              </p:ext>
            </p:extLst>
          </p:nvPr>
        </p:nvGraphicFramePr>
        <p:xfrm>
          <a:off x="318355" y="1484784"/>
          <a:ext cx="8507289" cy="4680520"/>
        </p:xfrm>
        <a:graphic>
          <a:graphicData uri="http://schemas.openxmlformats.org/drawingml/2006/table">
            <a:tbl>
              <a:tblPr firstRow="1" firstCol="1" bandRow="1">
                <a:tableStyleId>{5C22544A-7EE6-4342-B048-85BDC9FD1C3A}</a:tableStyleId>
              </a:tblPr>
              <a:tblGrid>
                <a:gridCol w="432048">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738536">
                  <a:extLst>
                    <a:ext uri="{9D8B030D-6E8A-4147-A177-3AD203B41FA5}">
                      <a16:colId xmlns:a16="http://schemas.microsoft.com/office/drawing/2014/main" val="20002"/>
                    </a:ext>
                  </a:extLst>
                </a:gridCol>
                <a:gridCol w="2320189">
                  <a:extLst>
                    <a:ext uri="{9D8B030D-6E8A-4147-A177-3AD203B41FA5}">
                      <a16:colId xmlns:a16="http://schemas.microsoft.com/office/drawing/2014/main" val="20003"/>
                    </a:ext>
                  </a:extLst>
                </a:gridCol>
                <a:gridCol w="2288324">
                  <a:extLst>
                    <a:ext uri="{9D8B030D-6E8A-4147-A177-3AD203B41FA5}">
                      <a16:colId xmlns:a16="http://schemas.microsoft.com/office/drawing/2014/main" val="20004"/>
                    </a:ext>
                  </a:extLst>
                </a:gridCol>
              </a:tblGrid>
              <a:tr h="565112">
                <a:tc>
                  <a:txBody>
                    <a:bodyPr/>
                    <a:lstStyle/>
                    <a:p>
                      <a:pPr marL="0" marR="0">
                        <a:lnSpc>
                          <a:spcPct val="107000"/>
                        </a:lnSpc>
                        <a:spcBef>
                          <a:spcPts val="0"/>
                        </a:spcBef>
                        <a:spcAft>
                          <a:spcPts val="0"/>
                        </a:spcAft>
                      </a:pPr>
                      <a:r>
                        <a:rPr lang="en-IN" sz="1600" dirty="0">
                          <a:effectLst/>
                        </a:rPr>
                        <a:t>Sr.   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r>
                        <a:rPr lang="en-US" sz="1600" dirty="0">
                          <a:effectLst/>
                        </a:rPr>
                        <a:t>Title of the paper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r>
                        <a:rPr lang="en-US" sz="1600" dirty="0">
                          <a:effectLst/>
                        </a:rPr>
                        <a:t>Description with seed idea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r>
                        <a:rPr lang="en-US" sz="1600" dirty="0">
                          <a:effectLst/>
                        </a:rPr>
                        <a:t>Technique used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r>
                        <a:rPr lang="en-US" sz="1600" dirty="0">
                          <a:effectLst/>
                        </a:rPr>
                        <a:t>Merit/Demerits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extLst>
                  <a:ext uri="{0D108BD9-81ED-4DB2-BD59-A6C34878D82A}">
                    <a16:rowId xmlns:a16="http://schemas.microsoft.com/office/drawing/2014/main" val="10000"/>
                  </a:ext>
                </a:extLst>
              </a:tr>
              <a:tr h="4115408">
                <a:tc>
                  <a:txBody>
                    <a:bodyPr/>
                    <a:lstStyle/>
                    <a:p>
                      <a:pPr marL="0" marR="0">
                        <a:lnSpc>
                          <a:spcPct val="107000"/>
                        </a:lnSpc>
                        <a:spcBef>
                          <a:spcPts val="0"/>
                        </a:spcBef>
                        <a:spcAft>
                          <a:spcPts val="0"/>
                        </a:spcAft>
                      </a:pPr>
                      <a:r>
                        <a:rPr lang="en-US" sz="1000" dirty="0">
                          <a:effectLst/>
                        </a:rPr>
                        <a:t>1</a:t>
                      </a:r>
                      <a:endParaRPr lang="en-US" sz="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r>
                        <a:rPr lang="en-US" sz="1600" dirty="0">
                          <a:effectLst/>
                        </a:rPr>
                        <a:t>“</a:t>
                      </a:r>
                      <a:r>
                        <a:rPr lang="en-US" sz="1600" b="1" dirty="0">
                          <a:effectLst/>
                        </a:rPr>
                        <a:t>Movie Recommendation System”.</a:t>
                      </a:r>
                      <a:endParaRPr lang="en-US" sz="1600" b="1" dirty="0">
                        <a:effectLst/>
                        <a:latin typeface="Times New Roman" panose="02020603050405020304" pitchFamily="18"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r>
                        <a:rPr lang="en-US" sz="1600" dirty="0">
                          <a:effectLst/>
                        </a:rPr>
                        <a:t>We have studies about daily Recommender</a:t>
                      </a:r>
                    </a:p>
                    <a:p>
                      <a:pPr marL="0" marR="0">
                        <a:lnSpc>
                          <a:spcPct val="107000"/>
                        </a:lnSpc>
                        <a:spcBef>
                          <a:spcPts val="0"/>
                        </a:spcBef>
                        <a:spcAft>
                          <a:spcPts val="0"/>
                        </a:spcAft>
                      </a:pPr>
                      <a:r>
                        <a:rPr lang="en-US" sz="1600" dirty="0">
                          <a:effectLst/>
                        </a:rPr>
                        <a:t>System , Machine Learning, Collaborative  filtering , content based filtering.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endParaRPr lang="en-US" sz="1600" dirty="0">
                        <a:effectLst/>
                      </a:endParaRPr>
                    </a:p>
                    <a:p>
                      <a:pPr marL="0" marR="0">
                        <a:lnSpc>
                          <a:spcPct val="107000"/>
                        </a:lnSpc>
                        <a:spcBef>
                          <a:spcPts val="0"/>
                        </a:spcBef>
                        <a:spcAft>
                          <a:spcPts val="0"/>
                        </a:spcAft>
                      </a:pPr>
                      <a:r>
                        <a:rPr lang="en-US" sz="1600" dirty="0">
                          <a:effectLst/>
                        </a:rPr>
                        <a:t>Calculation of the cosine similarity matrix which is done using the movies feature vectors and the users.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tc>
                  <a:txBody>
                    <a:bodyPr/>
                    <a:lstStyle/>
                    <a:p>
                      <a:pPr marL="0" marR="0">
                        <a:lnSpc>
                          <a:spcPct val="107000"/>
                        </a:lnSpc>
                        <a:spcBef>
                          <a:spcPts val="0"/>
                        </a:spcBef>
                        <a:spcAft>
                          <a:spcPts val="0"/>
                        </a:spcAft>
                      </a:pPr>
                      <a:endParaRPr lang="en-US" sz="1600" b="1" dirty="0">
                        <a:effectLst/>
                      </a:endParaRPr>
                    </a:p>
                    <a:p>
                      <a:pPr marL="0" marR="0">
                        <a:lnSpc>
                          <a:spcPct val="107000"/>
                        </a:lnSpc>
                        <a:spcBef>
                          <a:spcPts val="0"/>
                        </a:spcBef>
                        <a:spcAft>
                          <a:spcPts val="0"/>
                        </a:spcAft>
                      </a:pPr>
                      <a:r>
                        <a:rPr lang="en-US" sz="1600" b="1" dirty="0">
                          <a:effectLst/>
                        </a:rPr>
                        <a:t>Me</a:t>
                      </a:r>
                      <a:r>
                        <a:rPr lang="en-US" sz="1600" b="0" dirty="0">
                          <a:effectLst/>
                        </a:rPr>
                        <a:t>rit: Movies area until a supply of standard diversion.   from the instant we have a tendency to derive pleasure observance a moving picture</a:t>
                      </a:r>
                      <a:r>
                        <a:rPr lang="en-US" sz="1600" b="1" dirty="0">
                          <a:effectLst/>
                        </a:rPr>
                        <a:t>.</a:t>
                      </a:r>
                    </a:p>
                    <a:p>
                      <a:pPr marL="0" marR="0">
                        <a:lnSpc>
                          <a:spcPct val="107000"/>
                        </a:lnSpc>
                        <a:spcBef>
                          <a:spcPts val="0"/>
                        </a:spcBef>
                        <a:spcAft>
                          <a:spcPts val="0"/>
                        </a:spcAft>
                      </a:pPr>
                      <a:endParaRPr lang="en-US" sz="1600" b="1" dirty="0">
                        <a:effectLst/>
                      </a:endParaRPr>
                    </a:p>
                    <a:p>
                      <a:pPr marL="0" marR="0">
                        <a:lnSpc>
                          <a:spcPct val="107000"/>
                        </a:lnSpc>
                        <a:spcBef>
                          <a:spcPts val="0"/>
                        </a:spcBef>
                        <a:spcAft>
                          <a:spcPts val="0"/>
                        </a:spcAft>
                      </a:pPr>
                      <a:r>
                        <a:rPr lang="en-US" sz="1600" b="1" dirty="0">
                          <a:effectLst/>
                        </a:rPr>
                        <a:t>Demerits: </a:t>
                      </a:r>
                      <a:r>
                        <a:rPr lang="en-US" sz="1600" b="0" dirty="0">
                          <a:effectLst/>
                        </a:rPr>
                        <a:t>There is no denying that movies </a:t>
                      </a:r>
                      <a:r>
                        <a:rPr lang="en-US" sz="1600" b="0" dirty="0" err="1">
                          <a:effectLst/>
                        </a:rPr>
                        <a:t>nowdays</a:t>
                      </a:r>
                      <a:r>
                        <a:rPr lang="en-US" sz="1600" b="0" dirty="0">
                          <a:effectLst/>
                        </a:rPr>
                        <a:t> area unit additional violent than ever before.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59" marR="44059" marT="0" marB="0"/>
                </a:tc>
                <a:extLst>
                  <a:ext uri="{0D108BD9-81ED-4DB2-BD59-A6C34878D82A}">
                    <a16:rowId xmlns:a16="http://schemas.microsoft.com/office/drawing/2014/main" val="10001"/>
                  </a:ext>
                </a:extLst>
              </a:tr>
            </a:tbl>
          </a:graphicData>
        </a:graphic>
      </p:graphicFrame>
      <p:sp>
        <p:nvSpPr>
          <p:cNvPr id="16" name="Rectangle 3"/>
          <p:cNvSpPr>
            <a:spLocks noChangeArrowheads="1"/>
          </p:cNvSpPr>
          <p:nvPr/>
        </p:nvSpPr>
        <p:spPr bwMode="auto">
          <a:xfrm>
            <a:off x="-875785" y="1600200"/>
            <a:ext cx="1268519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0411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D0A2-A066-FEF1-A49A-AD661A540EC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4811628E-CD74-2C7C-5F0D-96BE28065AE4}"/>
              </a:ext>
            </a:extLst>
          </p:cNvPr>
          <p:cNvSpPr>
            <a:spLocks noGrp="1"/>
          </p:cNvSpPr>
          <p:nvPr>
            <p:ph idx="1"/>
          </p:nvPr>
        </p:nvSpPr>
        <p:spPr>
          <a:xfrm>
            <a:off x="457200" y="1417638"/>
            <a:ext cx="8229600" cy="4525963"/>
          </a:xfrm>
        </p:spPr>
        <p:txBody>
          <a:bodyPr>
            <a:norm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Recommender system are information filtering tools that aspire to predict the rating for users and items.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Predominantly from big data to recommend their movie recommendations systems provide a mechanisms to assist users in classifying users with similar.</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Currently the industry is trying to integrate various advanced recommender.</a:t>
            </a:r>
          </a:p>
          <a:p>
            <a:pPr marL="0" indent="0">
              <a:buNone/>
            </a:pPr>
            <a:endParaRPr lang="en-IN"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16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0"/>
            <a:ext cx="8229600" cy="1143000"/>
          </a:xfrm>
        </p:spPr>
        <p:txBody>
          <a:bodyPr>
            <a:normAutofit/>
          </a:bodyPr>
          <a:lstStyle/>
          <a:p>
            <a:pPr algn="ctr"/>
            <a:r>
              <a:rPr lang="en-US" sz="3200" b="1" dirty="0">
                <a:latin typeface="Times New Roman" panose="02020603050405020304" pitchFamily="18" charset="0"/>
                <a:cs typeface="Times New Roman" panose="02020603050405020304" pitchFamily="18" charset="0"/>
              </a:rPr>
              <a:t>Preferred Technology </a:t>
            </a:r>
          </a:p>
        </p:txBody>
      </p:sp>
      <p:sp>
        <p:nvSpPr>
          <p:cNvPr id="3" name="Content Placeholder 2"/>
          <p:cNvSpPr>
            <a:spLocks noGrp="1"/>
          </p:cNvSpPr>
          <p:nvPr>
            <p:ph idx="1"/>
          </p:nvPr>
        </p:nvSpPr>
        <p:spPr>
          <a:xfrm>
            <a:off x="1475656" y="4005064"/>
            <a:ext cx="8229600" cy="2188840"/>
          </a:xfrm>
        </p:spPr>
        <p:txBody>
          <a:bodyPr>
            <a:normAutofit/>
          </a:bodyPr>
          <a:lstStyle/>
          <a:p>
            <a:pPr marL="342900" lvl="1" indent="-342900">
              <a:buFont typeface="Arial" pitchFamily="34" charset="0"/>
              <a:buChar char="•"/>
            </a:pPr>
            <a:endParaRPr lang="en-US" sz="1600" dirty="0">
              <a:latin typeface="Times New Roman" panose="02020603050405020304" pitchFamily="18" charset="0"/>
              <a:cs typeface="Times New Roman" panose="02020603050405020304" pitchFamily="18" charset="0"/>
            </a:endParaRPr>
          </a:p>
          <a:p>
            <a:pPr marL="0" lvl="1" indent="0">
              <a:buNone/>
            </a:pPr>
            <a:endParaRPr lang="en-US" sz="16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For User Interface: python ,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For Backend: Machine learning</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For Implementation : AWS/GCP/Azure</a:t>
            </a:r>
          </a:p>
          <a:p>
            <a:pPr marL="342900" lvl="1" indent="-342900">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marL="0" lvl="1" indent="0">
              <a:buNone/>
            </a:pPr>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A5551C8-B5F6-E361-1214-0C9B57B04C24}"/>
              </a:ext>
            </a:extLst>
          </p:cNvPr>
          <p:cNvSpPr txBox="1">
            <a:spLocks/>
          </p:cNvSpPr>
          <p:nvPr/>
        </p:nvSpPr>
        <p:spPr>
          <a:xfrm>
            <a:off x="457200" y="52464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Machine Learning Library</a:t>
            </a:r>
          </a:p>
        </p:txBody>
      </p:sp>
      <p:sp>
        <p:nvSpPr>
          <p:cNvPr id="8" name="Content Placeholder 2">
            <a:extLst>
              <a:ext uri="{FF2B5EF4-FFF2-40B4-BE49-F238E27FC236}">
                <a16:creationId xmlns:a16="http://schemas.microsoft.com/office/drawing/2014/main" id="{ADD5BC1E-E14E-38C2-C65D-ECDE07CEF3D3}"/>
              </a:ext>
            </a:extLst>
          </p:cNvPr>
          <p:cNvSpPr txBox="1">
            <a:spLocks/>
          </p:cNvSpPr>
          <p:nvPr/>
        </p:nvSpPr>
        <p:spPr>
          <a:xfrm>
            <a:off x="3563888" y="1096144"/>
            <a:ext cx="2952328" cy="21888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Arial" pitchFamily="34" charset="0"/>
              <a:buChar char="•"/>
            </a:pPr>
            <a:endParaRPr lang="en-US" sz="1600" dirty="0">
              <a:latin typeface="Times New Roman" panose="02020603050405020304" pitchFamily="18" charset="0"/>
              <a:cs typeface="Times New Roman" panose="02020603050405020304" pitchFamily="18" charset="0"/>
            </a:endParaRPr>
          </a:p>
          <a:p>
            <a:pPr marL="0" lvl="1" indent="0">
              <a:buFont typeface="Arial" pitchFamily="34" charset="0"/>
              <a:buNone/>
            </a:pPr>
            <a:endParaRPr lang="en-US" sz="16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2000" dirty="0">
                <a:latin typeface="Times New Roman" panose="02020603050405020304" pitchFamily="18" charset="0"/>
                <a:cs typeface="Times New Roman" panose="02020603050405020304" pitchFamily="18" charset="0"/>
              </a:rPr>
              <a:t>Pandas</a:t>
            </a:r>
          </a:p>
          <a:p>
            <a:pPr marL="342900" lvl="1" indent="-342900">
              <a:buFont typeface="Arial" pitchFamily="34" charset="0"/>
              <a:buChar char="•"/>
            </a:pPr>
            <a:r>
              <a:rPr lang="en-US" sz="2000" dirty="0" err="1">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US" sz="2000" dirty="0" err="1">
                <a:latin typeface="Times New Roman" panose="02020603050405020304" pitchFamily="18" charset="0"/>
                <a:cs typeface="Times New Roman" panose="02020603050405020304" pitchFamily="18" charset="0"/>
              </a:rPr>
              <a:t>Sklearn</a:t>
            </a:r>
            <a:endParaRPr lang="en-US" sz="20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IN" sz="2000" dirty="0">
                <a:latin typeface="Times New Roman" panose="02020603050405020304" pitchFamily="18" charset="0"/>
                <a:cs typeface="Times New Roman" panose="02020603050405020304" pitchFamily="18" charset="0"/>
              </a:rPr>
              <a:t>Scikit-Learn library </a:t>
            </a:r>
            <a:endParaRPr lang="en-US" sz="2000" dirty="0">
              <a:latin typeface="Times New Roman" panose="02020603050405020304" pitchFamily="18" charset="0"/>
              <a:cs typeface="Times New Roman" panose="02020603050405020304" pitchFamily="18" charset="0"/>
            </a:endParaRPr>
          </a:p>
          <a:p>
            <a:pPr marL="0" lvl="1" indent="0">
              <a:buFont typeface="Arial" pitchFamily="34" charse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59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BFCF-2F99-283D-E2A9-14D7D0F5ADBB}"/>
              </a:ext>
            </a:extLst>
          </p:cNvPr>
          <p:cNvSpPr>
            <a:spLocks noGrp="1"/>
          </p:cNvSpPr>
          <p:nvPr>
            <p:ph type="title"/>
          </p:nvPr>
        </p:nvSpPr>
        <p:spPr>
          <a:xfrm>
            <a:off x="628650" y="87213"/>
            <a:ext cx="7886700" cy="1325563"/>
          </a:xfrm>
        </p:spPr>
        <p:txBody>
          <a:bodyPr/>
          <a:lstStyle/>
          <a:p>
            <a:pPr algn="ctr"/>
            <a:r>
              <a:rPr lang="en-IN" sz="3600" b="1" dirty="0">
                <a:latin typeface="Times New Roman" panose="02020603050405020304" pitchFamily="18" charset="0"/>
                <a:cs typeface="Times New Roman" panose="02020603050405020304" pitchFamily="18" charset="0"/>
              </a:rPr>
              <a:t>Scikit-Learn library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73F7A9-ABEC-1400-5225-5CCF13AA8C91}"/>
              </a:ext>
            </a:extLst>
          </p:cNvPr>
          <p:cNvSpPr>
            <a:spLocks noGrp="1"/>
          </p:cNvSpPr>
          <p:nvPr>
            <p:ph idx="1"/>
          </p:nvPr>
        </p:nvSpPr>
        <p:spPr>
          <a:xfrm>
            <a:off x="467544" y="1124744"/>
            <a:ext cx="8280920" cy="5445224"/>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Scikit-Learn is a free machine learning library for Python.</a:t>
            </a:r>
          </a:p>
          <a:p>
            <a:pPr>
              <a:lnSpc>
                <a:spcPct val="150000"/>
              </a:lnSpc>
            </a:pPr>
            <a:r>
              <a:rPr lang="en-US" sz="2200" dirty="0">
                <a:latin typeface="Times New Roman" panose="02020603050405020304" pitchFamily="18" charset="0"/>
                <a:cs typeface="Times New Roman" panose="02020603050405020304" pitchFamily="18" charset="0"/>
              </a:rPr>
              <a:t> Supports both supervised and unsupervised machine learning</a:t>
            </a:r>
          </a:p>
          <a:p>
            <a:pPr>
              <a:lnSpc>
                <a:spcPct val="150000"/>
              </a:lnSpc>
            </a:pPr>
            <a:r>
              <a:rPr lang="en-US" sz="2200" dirty="0">
                <a:latin typeface="Times New Roman" panose="02020603050405020304" pitchFamily="18" charset="0"/>
                <a:cs typeface="Times New Roman" panose="02020603050405020304" pitchFamily="18" charset="0"/>
              </a:rPr>
              <a:t>Algorithms for classification, regression, clustering, and dimensionality reduction. </a:t>
            </a:r>
          </a:p>
          <a:p>
            <a:pPr>
              <a:lnSpc>
                <a:spcPct val="150000"/>
              </a:lnSpc>
            </a:pPr>
            <a:r>
              <a:rPr lang="en-US" sz="2200" dirty="0">
                <a:latin typeface="Times New Roman" panose="02020603050405020304" pitchFamily="18" charset="0"/>
                <a:cs typeface="Times New Roman" panose="02020603050405020304" pitchFamily="18" charset="0"/>
              </a:rPr>
              <a:t>licensed under a permissive simplified BSD license </a:t>
            </a:r>
          </a:p>
          <a:p>
            <a:pPr>
              <a:lnSpc>
                <a:spcPct val="150000"/>
              </a:lnSpc>
            </a:pPr>
            <a:r>
              <a:rPr lang="en-US" sz="2200" dirty="0">
                <a:latin typeface="Times New Roman" panose="02020603050405020304" pitchFamily="18" charset="0"/>
                <a:cs typeface="Times New Roman" panose="02020603050405020304" pitchFamily="18" charset="0"/>
              </a:rPr>
              <a:t>Distributed under many Linux distributions, encouraging academic and commercial use.</a:t>
            </a:r>
          </a:p>
          <a:p>
            <a:pPr>
              <a:lnSpc>
                <a:spcPct val="150000"/>
              </a:lnSpc>
            </a:pPr>
            <a:r>
              <a:rPr lang="en-US" sz="2200" dirty="0">
                <a:latin typeface="Times New Roman" panose="02020603050405020304" pitchFamily="18" charset="0"/>
                <a:cs typeface="Times New Roman" panose="02020603050405020304" pitchFamily="18" charset="0"/>
              </a:rPr>
              <a:t>library is built upon the SciPy (Scientific Python) that must be installed before you can use scikit-learn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3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20891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SYSTEM ARCHITECTURE</a:t>
            </a:r>
          </a:p>
        </p:txBody>
      </p:sp>
      <p:pic>
        <p:nvPicPr>
          <p:cNvPr id="7" name="Picture 6">
            <a:extLst>
              <a:ext uri="{FF2B5EF4-FFF2-40B4-BE49-F238E27FC236}">
                <a16:creationId xmlns:a16="http://schemas.microsoft.com/office/drawing/2014/main" id="{19C3E27B-B420-8AE1-C13C-50A768985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974" y="1124743"/>
            <a:ext cx="6704409" cy="4841341"/>
          </a:xfrm>
          <a:prstGeom prst="rect">
            <a:avLst/>
          </a:prstGeom>
        </p:spPr>
      </p:pic>
    </p:spTree>
    <p:extLst>
      <p:ext uri="{BB962C8B-B14F-4D97-AF65-F5344CB8AC3E}">
        <p14:creationId xmlns:p14="http://schemas.microsoft.com/office/powerpoint/2010/main" val="514649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2545</TotalTime>
  <Words>720</Words>
  <Application>Microsoft Office PowerPoint</Application>
  <PresentationFormat>On-screen Show (4:3)</PresentationFormat>
  <Paragraphs>122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ff1</vt:lpstr>
      <vt:lpstr>Times New Roman</vt:lpstr>
      <vt:lpstr>Wingdings</vt:lpstr>
      <vt:lpstr>Office Theme</vt:lpstr>
      <vt:lpstr>PowerPoint Presentation</vt:lpstr>
      <vt:lpstr>PowerPoint Presentation</vt:lpstr>
      <vt:lpstr>PowerPoint Presentation</vt:lpstr>
      <vt:lpstr>Aim and Objective</vt:lpstr>
      <vt:lpstr>PowerPoint Presentation</vt:lpstr>
      <vt:lpstr>Scope of the project</vt:lpstr>
      <vt:lpstr>Preferred Technology </vt:lpstr>
      <vt:lpstr>Scikit-Learn library </vt:lpstr>
      <vt:lpstr>PowerPoint Presentation</vt:lpstr>
      <vt:lpstr>Module Description</vt:lpstr>
      <vt:lpstr>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Avdhut Durgade</cp:lastModifiedBy>
  <cp:revision>106</cp:revision>
  <dcterms:created xsi:type="dcterms:W3CDTF">2017-09-04T07:59:43Z</dcterms:created>
  <dcterms:modified xsi:type="dcterms:W3CDTF">2023-04-23T13:15:26Z</dcterms:modified>
</cp:coreProperties>
</file>