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5.jpg" ContentType="image/jpg"/>
  <Override PartName="/ppt/media/image6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3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7000" r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ECB2-56DF-8AFD-8BA2-61FE2A44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830997"/>
          </a:xfrm>
        </p:spPr>
        <p:txBody>
          <a:bodyPr/>
          <a:lstStyle/>
          <a:p>
            <a:r>
              <a:rPr lang="en-IN" sz="5400" dirty="0"/>
              <a:t>Mayureshwar Chavan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5823D-1C1F-D4C8-0AED-0DCF0A4D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8915400"/>
            <a:ext cx="6995160" cy="830997"/>
          </a:xfrm>
        </p:spPr>
        <p:txBody>
          <a:bodyPr/>
          <a:lstStyle/>
          <a:p>
            <a:r>
              <a:rPr lang="en-IN" sz="5400" dirty="0"/>
              <a:t>Lending Club Case Study </a:t>
            </a:r>
          </a:p>
        </p:txBody>
      </p:sp>
    </p:spTree>
    <p:extLst>
      <p:ext uri="{BB962C8B-B14F-4D97-AF65-F5344CB8AC3E}">
        <p14:creationId xmlns:p14="http://schemas.microsoft.com/office/powerpoint/2010/main" val="313869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95500" y="914400"/>
          <a:ext cx="2171700" cy="2308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79375" marR="94615">
                        <a:lnSpc>
                          <a:spcPts val="1150"/>
                        </a:lnSpc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home_improvemen </a:t>
                      </a:r>
                      <a:r>
                        <a:rPr sz="1000" b="1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50"/>
                        </a:lnSpc>
                        <a:spcBef>
                          <a:spcPts val="95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6.98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major_purchase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75"/>
                        </a:lnSpc>
                        <a:spcBef>
                          <a:spcPts val="22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5.59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  <a:spcBef>
                          <a:spcPts val="20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4.02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small_business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25"/>
                        </a:lnSpc>
                        <a:spcBef>
                          <a:spcPts val="17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3.74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wedding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50"/>
                        </a:lnSpc>
                        <a:spcBef>
                          <a:spcPts val="25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2.48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medical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75"/>
                        </a:lnSpc>
                        <a:spcBef>
                          <a:spcPts val="22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1.74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moving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  <a:spcBef>
                          <a:spcPts val="20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1.48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vacation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25"/>
                        </a:lnSpc>
                        <a:spcBef>
                          <a:spcPts val="17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0.95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house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50"/>
                        </a:lnSpc>
                        <a:spcBef>
                          <a:spcPts val="25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0.91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educational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75"/>
                        </a:lnSpc>
                        <a:spcBef>
                          <a:spcPts val="22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0.79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renewable_energy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  <a:spcBef>
                          <a:spcPts val="20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0.24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300" y="3505668"/>
            <a:ext cx="3742054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3.1.1.5.Home</a:t>
            </a:r>
            <a:r>
              <a:rPr sz="1100" b="1" i="1" spc="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Ownership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Majority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people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house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857094"/>
            <a:ext cx="31591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lvl="2" indent="-4508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3550" algn="l"/>
              </a:tabLst>
            </a:pP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Categorical</a:t>
            </a:r>
            <a:r>
              <a:rPr sz="1100" b="1" spc="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–</a:t>
            </a:r>
            <a:r>
              <a:rPr sz="1100" b="1" spc="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Ordered</a:t>
            </a:r>
            <a:endParaRPr sz="1100">
              <a:latin typeface="Cambria"/>
              <a:cs typeface="Cambria"/>
            </a:endParaRPr>
          </a:p>
          <a:p>
            <a:pPr marL="465455" lvl="3" indent="-457200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465455" algn="l"/>
              </a:tabLst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Issue</a:t>
            </a:r>
            <a:r>
              <a:rPr sz="1100" b="1" i="1" spc="-4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20" dirty="0">
                <a:solidFill>
                  <a:srgbClr val="4E81BD"/>
                </a:solidFill>
                <a:latin typeface="Cambria"/>
                <a:cs typeface="Cambria"/>
              </a:rPr>
              <a:t>date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increased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time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17" y="4190718"/>
            <a:ext cx="2480890" cy="24119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5141959"/>
            <a:ext cx="5618480" cy="604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3.1.2.2.Employee</a:t>
            </a:r>
            <a:r>
              <a:rPr sz="1100" b="1" i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length</a:t>
            </a:r>
            <a:endParaRPr sz="1100">
              <a:latin typeface="Cambria"/>
              <a:cs typeface="Cambria"/>
            </a:endParaRPr>
          </a:p>
          <a:p>
            <a:pPr marL="469900" marR="5080">
              <a:lnSpc>
                <a:spcPts val="154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Majority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people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year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experience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10 </a:t>
            </a:r>
            <a:r>
              <a:rPr sz="1100" spc="-10" dirty="0">
                <a:latin typeface="Calibri"/>
                <a:cs typeface="Calibri"/>
              </a:rPr>
              <a:t>years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experience.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933450"/>
            <a:ext cx="4562475" cy="2716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1834" y="5970223"/>
            <a:ext cx="3686759" cy="23252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4742"/>
            <a:ext cx="450786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lvl="2" indent="-4508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3550" algn="l"/>
              </a:tabLst>
            </a:pP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Quantitative</a:t>
            </a:r>
            <a:endParaRPr sz="1100">
              <a:latin typeface="Cambria"/>
              <a:cs typeface="Cambria"/>
            </a:endParaRPr>
          </a:p>
          <a:p>
            <a:pPr marL="465455" lvl="3" indent="-457200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465455" algn="l"/>
              </a:tabLst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Annual</a:t>
            </a:r>
            <a:r>
              <a:rPr sz="1100" b="1" i="1" spc="-5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income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Majority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people’s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annual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income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between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40000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80000.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5749687"/>
            <a:ext cx="4056379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3.1.3.2.Interest</a:t>
            </a:r>
            <a:r>
              <a:rPr sz="1100" b="1" i="1" spc="-4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20" dirty="0">
                <a:solidFill>
                  <a:srgbClr val="4E81BD"/>
                </a:solidFill>
                <a:latin typeface="Cambria"/>
                <a:cs typeface="Cambria"/>
              </a:rPr>
              <a:t>Rate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Majority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people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between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9%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14.5%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263" y="1831380"/>
            <a:ext cx="2802902" cy="24183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839" y="6412477"/>
            <a:ext cx="2503905" cy="22783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57300" y="1968502"/>
          <a:ext cx="3860800" cy="1306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299720" marR="301625" indent="6985">
                        <a:lnSpc>
                          <a:spcPts val="1150"/>
                        </a:lnSpc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Annual Income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Charged</a:t>
                      </a:r>
                      <a:r>
                        <a:rPr sz="1000" b="1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212090" indent="-14604">
                        <a:lnSpc>
                          <a:spcPts val="1150"/>
                        </a:lnSpc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Fully </a:t>
                      </a:r>
                      <a:r>
                        <a:rPr sz="1000" b="1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Paid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221615" marR="182245" indent="-28575">
                        <a:lnSpc>
                          <a:spcPts val="1150"/>
                        </a:lnSpc>
                      </a:pP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Charged</a:t>
                      </a:r>
                      <a:r>
                        <a:rPr sz="1000" b="1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Off </a:t>
                      </a: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percentage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0-20000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716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18.45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20000-40000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1305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6308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17.14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40000-60000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1555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8902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14.87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60000-80000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6246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12.81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80000 </a:t>
                      </a:r>
                      <a:r>
                        <a:rPr sz="1000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6813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10.87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6500" y="4305304"/>
          <a:ext cx="3937000" cy="1306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Loan</a:t>
                      </a:r>
                      <a:r>
                        <a:rPr sz="1000" b="1" spc="-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amount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Charged</a:t>
                      </a:r>
                      <a:r>
                        <a:rPr sz="1000" b="1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221615" indent="-14604">
                        <a:lnSpc>
                          <a:spcPts val="1150"/>
                        </a:lnSpc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Fully </a:t>
                      </a:r>
                      <a:r>
                        <a:rPr sz="1000" b="1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Paid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226060" marR="203200" indent="-28575">
                        <a:lnSpc>
                          <a:spcPts val="1150"/>
                        </a:lnSpc>
                      </a:pP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Charged</a:t>
                      </a:r>
                      <a:r>
                        <a:rPr sz="1000" b="1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Off </a:t>
                      </a: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percentage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0-</a:t>
                      </a: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7228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13.04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5000-10000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12.36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10000-20000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1588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9111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14.84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20000-30000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543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2254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19.41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30000-</a:t>
                      </a:r>
                      <a:r>
                        <a:rPr sz="10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40000</a:t>
                      </a:r>
                      <a:r>
                        <a:rPr sz="100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27.9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300" y="893477"/>
            <a:ext cx="535876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65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</a:tabLst>
            </a:pPr>
            <a:r>
              <a:rPr sz="1300" b="1" spc="-20" dirty="0">
                <a:solidFill>
                  <a:srgbClr val="4E81BD"/>
                </a:solidFill>
                <a:latin typeface="Cambria"/>
                <a:cs typeface="Cambria"/>
              </a:rPr>
              <a:t>Bivariate</a:t>
            </a:r>
            <a:r>
              <a:rPr sz="1300" b="1" spc="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analysis</a:t>
            </a:r>
            <a:endParaRPr sz="1300">
              <a:latin typeface="Cambria"/>
              <a:cs typeface="Cambria"/>
            </a:endParaRPr>
          </a:p>
          <a:p>
            <a:pPr marL="463550" lvl="2" indent="-4508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3550" algn="l"/>
              </a:tabLst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Loan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status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and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Annual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income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ts val="154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Salary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inversely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proportional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off.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decrease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salary,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possibility increases.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562682"/>
            <a:ext cx="5499735" cy="604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3.2.2.</a:t>
            </a:r>
            <a:r>
              <a:rPr sz="1100" b="1" spc="170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Loan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status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and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Loan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amount</a:t>
            </a:r>
            <a:endParaRPr sz="1100">
              <a:latin typeface="Cambria"/>
              <a:cs typeface="Cambria"/>
            </a:endParaRPr>
          </a:p>
          <a:p>
            <a:pPr marL="469900" marR="5080">
              <a:lnSpc>
                <a:spcPts val="154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Loan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amount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directly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proportional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possibility. Especially,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more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28000.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708523"/>
            <a:ext cx="4516755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3.2.3.</a:t>
            </a:r>
            <a:r>
              <a:rPr sz="1100" b="1" spc="170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Loan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status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and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Purpose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Loan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purpose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chances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Off.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5887117"/>
            <a:ext cx="5740400" cy="9963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3.2.4.</a:t>
            </a:r>
            <a:r>
              <a:rPr sz="1100" b="1" spc="180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Loan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 purpose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and</a:t>
            </a:r>
            <a:r>
              <a:rPr sz="1100" b="1" spc="-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State</a:t>
            </a:r>
            <a:endParaRPr sz="1100">
              <a:latin typeface="Cambria"/>
              <a:cs typeface="Cambria"/>
            </a:endParaRPr>
          </a:p>
          <a:p>
            <a:pPr marL="469900" marR="5080">
              <a:lnSpc>
                <a:spcPts val="154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percentage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'Debt</a:t>
            </a:r>
            <a:r>
              <a:rPr sz="1100" spc="-10" dirty="0">
                <a:latin typeface="Calibri"/>
                <a:cs typeface="Calibri"/>
              </a:rPr>
              <a:t> Consolidation' </a:t>
            </a:r>
            <a:r>
              <a:rPr sz="1100" dirty="0">
                <a:latin typeface="Calibri"/>
                <a:cs typeface="Calibri"/>
              </a:rPr>
              <a:t>loans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significantly </a:t>
            </a:r>
            <a:r>
              <a:rPr sz="1100" dirty="0">
                <a:latin typeface="Calibri"/>
                <a:cs typeface="Calibri"/>
              </a:rPr>
              <a:t>across</a:t>
            </a:r>
            <a:r>
              <a:rPr sz="1100" spc="-10" dirty="0">
                <a:latin typeface="Calibri"/>
                <a:cs typeface="Calibri"/>
              </a:rPr>
              <a:t> states. </a:t>
            </a:r>
            <a:r>
              <a:rPr sz="1100" spc="-25" dirty="0">
                <a:latin typeface="Calibri"/>
                <a:cs typeface="Calibri"/>
              </a:rPr>
              <a:t>However, </a:t>
            </a:r>
            <a:r>
              <a:rPr sz="1100" dirty="0">
                <a:latin typeface="Calibri"/>
                <a:cs typeface="Calibri"/>
              </a:rPr>
              <a:t>states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'TN,'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'AK,'</a:t>
            </a:r>
            <a:r>
              <a:rPr sz="1100" spc="-20" dirty="0">
                <a:latin typeface="Calibri"/>
                <a:cs typeface="Calibri"/>
              </a:rPr>
              <a:t> 'MT,'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'MS'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percentage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'Small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Business' </a:t>
            </a:r>
            <a:r>
              <a:rPr sz="1100" dirty="0">
                <a:latin typeface="Calibri"/>
                <a:cs typeface="Calibri"/>
              </a:rPr>
              <a:t>loans.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identifying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higher proportion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charged-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loans.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933450"/>
            <a:ext cx="5943600" cy="44150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14500" y="7683504"/>
          <a:ext cx="4851400" cy="130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Debt-income-</a:t>
                      </a:r>
                      <a:r>
                        <a:rPr sz="1000" b="1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Charged</a:t>
                      </a:r>
                      <a:r>
                        <a:rPr sz="1000" b="1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221615" indent="-14604">
                        <a:lnSpc>
                          <a:spcPts val="1150"/>
                        </a:lnSpc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Fully </a:t>
                      </a:r>
                      <a:r>
                        <a:rPr sz="1000" b="1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Paid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Charged</a:t>
                      </a:r>
                      <a:r>
                        <a:rPr sz="1000" b="1" spc="-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Off</a:t>
                      </a:r>
                      <a:r>
                        <a:rPr sz="1000" b="1" spc="-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percentage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0-</a:t>
                      </a: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1126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8640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11.53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0.04-</a:t>
                      </a: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1711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11570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12.88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0.08-</a:t>
                      </a: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1222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5880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17.21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0.12-</a:t>
                      </a: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2218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19.26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0.16-</a:t>
                      </a: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21.75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300" y="5576044"/>
            <a:ext cx="5730240" cy="196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65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265" algn="l"/>
              </a:tabLst>
            </a:pP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Derived</a:t>
            </a:r>
            <a:r>
              <a:rPr sz="1300" b="1" spc="-4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Metrics</a:t>
            </a:r>
            <a:endParaRPr sz="1300">
              <a:latin typeface="Cambria"/>
              <a:cs typeface="Cambria"/>
            </a:endParaRPr>
          </a:p>
          <a:p>
            <a:pPr marL="463550" lvl="2" indent="-4508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3550" algn="l"/>
              </a:tabLst>
            </a:pP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Business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Driven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Metrics</a:t>
            </a:r>
            <a:endParaRPr sz="1100">
              <a:latin typeface="Cambria"/>
              <a:cs typeface="Cambria"/>
            </a:endParaRPr>
          </a:p>
          <a:p>
            <a:pPr marL="465455" lvl="3" indent="-457200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465455" algn="l"/>
              </a:tabLst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Debt</a:t>
            </a:r>
            <a:r>
              <a:rPr sz="1100" b="1" i="1" spc="-3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to</a:t>
            </a:r>
            <a:r>
              <a:rPr sz="1100" b="1" i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income</a:t>
            </a:r>
            <a:r>
              <a:rPr sz="1100" b="1" i="1" spc="-20" dirty="0">
                <a:solidFill>
                  <a:srgbClr val="4E81BD"/>
                </a:solidFill>
                <a:latin typeface="Cambria"/>
                <a:cs typeface="Cambria"/>
              </a:rPr>
              <a:t> ratio</a:t>
            </a:r>
            <a:endParaRPr sz="1100">
              <a:latin typeface="Cambria"/>
              <a:cs typeface="Cambria"/>
            </a:endParaRPr>
          </a:p>
          <a:p>
            <a:pPr marL="469900" marR="291465">
              <a:lnSpc>
                <a:spcPts val="154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Debt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income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ratio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calculated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dividing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installment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month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salary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(month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salary derived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annual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salary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divided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5" dirty="0">
                <a:latin typeface="Calibri"/>
                <a:cs typeface="Calibri"/>
              </a:rPr>
              <a:t> 12)</a:t>
            </a:r>
            <a:endParaRPr sz="1100">
              <a:latin typeface="Calibri"/>
              <a:cs typeface="Calibri"/>
            </a:endParaRPr>
          </a:p>
          <a:p>
            <a:pPr marL="469900" marR="5080">
              <a:lnSpc>
                <a:spcPct val="117000"/>
              </a:lnSpc>
              <a:spcBef>
                <a:spcPts val="915"/>
              </a:spcBef>
            </a:pP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calculating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Income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ratio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observed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chances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increases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ratio.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However,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clear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increase,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decrease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0.2+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income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ratio.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630" y="1025907"/>
            <a:ext cx="5704622" cy="39833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14500" y="914400"/>
          <a:ext cx="4851400" cy="18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19.08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300" y="1231292"/>
            <a:ext cx="5519420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lvl="2" indent="-4508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3550" algn="l"/>
              </a:tabLst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Data</a:t>
            </a:r>
            <a:r>
              <a:rPr sz="1100" b="1" spc="-3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Driven</a:t>
            </a:r>
            <a:r>
              <a:rPr sz="1100" b="1" spc="-3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Metrics</a:t>
            </a:r>
            <a:endParaRPr sz="11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buClr>
                <a:srgbClr val="4E81BD"/>
              </a:buClr>
              <a:buFont typeface="Cambria"/>
              <a:buAutoNum type="arabicPeriod" startAt="2"/>
            </a:pPr>
            <a:endParaRPr sz="11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125"/>
              </a:spcBef>
              <a:buClr>
                <a:srgbClr val="4E81BD"/>
              </a:buClr>
              <a:buFont typeface="Cambria"/>
              <a:buAutoNum type="arabicPeriod" startAt="2"/>
            </a:pPr>
            <a:endParaRPr sz="1100">
              <a:latin typeface="Cambria"/>
              <a:cs typeface="Cambria"/>
            </a:endParaRPr>
          </a:p>
          <a:p>
            <a:pPr marL="465455" lvl="3" indent="-457200">
              <a:lnSpc>
                <a:spcPct val="100000"/>
              </a:lnSpc>
              <a:buAutoNum type="arabicPeriod"/>
              <a:tabLst>
                <a:tab pos="465455" algn="l"/>
              </a:tabLst>
            </a:pP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Charged</a:t>
            </a: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25" dirty="0">
                <a:solidFill>
                  <a:srgbClr val="4E81BD"/>
                </a:solidFill>
                <a:latin typeface="Cambria"/>
                <a:cs typeface="Cambria"/>
              </a:rPr>
              <a:t>Off</a:t>
            </a:r>
            <a:endParaRPr sz="1100">
              <a:latin typeface="Cambria"/>
              <a:cs typeface="Cambria"/>
            </a:endParaRPr>
          </a:p>
          <a:p>
            <a:pPr marL="469900" marR="338455">
              <a:lnSpc>
                <a:spcPts val="1540"/>
              </a:lnSpc>
              <a:spcBef>
                <a:spcPts val="55"/>
              </a:spcBef>
            </a:pPr>
            <a:r>
              <a:rPr sz="1100" spc="-10" dirty="0">
                <a:latin typeface="Calibri"/>
                <a:cs typeface="Calibri"/>
              </a:rPr>
              <a:t>Created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indicate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(value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False,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True)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column loan_status.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create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graph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below.</a:t>
            </a:r>
            <a:endParaRPr sz="1100">
              <a:latin typeface="Calibri"/>
              <a:cs typeface="Calibri"/>
            </a:endParaRPr>
          </a:p>
          <a:p>
            <a:pPr marL="469900" marR="5080">
              <a:lnSpc>
                <a:spcPct val="117000"/>
              </a:lnSpc>
              <a:spcBef>
                <a:spcPts val="915"/>
              </a:spcBef>
            </a:pPr>
            <a:r>
              <a:rPr sz="1100" dirty="0">
                <a:latin typeface="Calibri"/>
                <a:cs typeface="Calibri"/>
              </a:rPr>
              <a:t>As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graph,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around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40%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happen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month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January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July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maximum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Income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ratio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(0.2+)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767016"/>
            <a:ext cx="399034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lvl="2" indent="-4508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3550" algn="l"/>
              </a:tabLst>
            </a:pP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Type</a:t>
            </a:r>
            <a:r>
              <a:rPr sz="1100" b="1" spc="-4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Driven</a:t>
            </a:r>
            <a:r>
              <a:rPr sz="1100" b="1" spc="-3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Metrics</a:t>
            </a:r>
            <a:endParaRPr sz="11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buClr>
                <a:srgbClr val="4E81BD"/>
              </a:buClr>
              <a:buFont typeface="Cambria"/>
              <a:buAutoNum type="arabicPeriod" startAt="3"/>
            </a:pPr>
            <a:endParaRPr sz="11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125"/>
              </a:spcBef>
              <a:buClr>
                <a:srgbClr val="4E81BD"/>
              </a:buClr>
              <a:buFont typeface="Cambria"/>
              <a:buAutoNum type="arabicPeriod" startAt="3"/>
            </a:pPr>
            <a:endParaRPr sz="1100">
              <a:latin typeface="Cambria"/>
              <a:cs typeface="Cambria"/>
            </a:endParaRPr>
          </a:p>
          <a:p>
            <a:pPr marL="465455" lvl="3" indent="-457200">
              <a:lnSpc>
                <a:spcPct val="100000"/>
              </a:lnSpc>
              <a:buAutoNum type="arabicPeriod"/>
              <a:tabLst>
                <a:tab pos="465455" algn="l"/>
              </a:tabLst>
            </a:pP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Month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Month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derived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issue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date.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25"/>
              </a:spcBef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derive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conclusions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previous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section.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3109281"/>
            <a:ext cx="4886325" cy="34743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677311"/>
            <a:ext cx="5682615" cy="2565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AutoNum type="arabicPeriod" startAt="4"/>
              <a:tabLst>
                <a:tab pos="241300" algn="l"/>
              </a:tabLst>
            </a:pP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Conclusion</a:t>
            </a:r>
            <a:endParaRPr sz="14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245"/>
              </a:spcBef>
            </a:pP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key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conclusions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determine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cases:-</a:t>
            </a:r>
            <a:endParaRPr sz="1100">
              <a:latin typeface="Calibri"/>
              <a:cs typeface="Calibri"/>
            </a:endParaRPr>
          </a:p>
          <a:p>
            <a:pPr marL="469900" marR="74930" lvl="1" indent="-228600">
              <a:lnSpc>
                <a:spcPct val="117000"/>
              </a:lnSpc>
              <a:spcBef>
                <a:spcPts val="1000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possibility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increases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increase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amount.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Around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25%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loans</a:t>
            </a:r>
            <a:r>
              <a:rPr sz="1100" spc="-20" dirty="0">
                <a:latin typeface="Calibri"/>
                <a:cs typeface="Calibri"/>
              </a:rPr>
              <a:t> more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28000.</a:t>
            </a:r>
            <a:endParaRPr sz="11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possibility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increases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decrease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annual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income.</a:t>
            </a:r>
            <a:endParaRPr sz="1100">
              <a:latin typeface="Calibri"/>
              <a:cs typeface="Calibri"/>
            </a:endParaRPr>
          </a:p>
          <a:p>
            <a:pPr marL="469900" marR="23495" lvl="1" indent="-228600">
              <a:lnSpc>
                <a:spcPct val="11700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Close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40%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happen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months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January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July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maximum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Income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ratio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(0.2+).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Festive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season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December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Summer vacation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May-</a:t>
            </a:r>
            <a:r>
              <a:rPr sz="1100" spc="-20" dirty="0">
                <a:latin typeface="Calibri"/>
                <a:cs typeface="Calibri"/>
              </a:rPr>
              <a:t>June.</a:t>
            </a:r>
            <a:endParaRPr sz="1100">
              <a:latin typeface="Calibri"/>
              <a:cs typeface="Calibri"/>
            </a:endParaRPr>
          </a:p>
          <a:p>
            <a:pPr marL="469900" marR="5080" lvl="1" indent="-228600">
              <a:lnSpc>
                <a:spcPct val="11700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Majority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purpose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Consolidation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in </a:t>
            </a:r>
            <a:r>
              <a:rPr sz="1100" dirty="0">
                <a:latin typeface="Calibri"/>
                <a:cs typeface="Calibri"/>
              </a:rPr>
              <a:t>terms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percentage.</a:t>
            </a:r>
            <a:endParaRPr sz="1100">
              <a:latin typeface="Calibri"/>
              <a:cs typeface="Calibri"/>
            </a:endParaRPr>
          </a:p>
          <a:p>
            <a:pPr marL="469900" marR="76200" lvl="1" indent="-228600">
              <a:lnSpc>
                <a:spcPct val="11700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Chances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observed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especially</a:t>
            </a:r>
            <a:r>
              <a:rPr sz="1100" spc="-25" dirty="0">
                <a:latin typeface="Calibri"/>
                <a:cs typeface="Calibri"/>
              </a:rPr>
              <a:t> in </a:t>
            </a:r>
            <a:r>
              <a:rPr sz="1100" dirty="0">
                <a:latin typeface="Calibri"/>
                <a:cs typeface="Calibri"/>
              </a:rPr>
              <a:t>states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TN,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MS.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53242"/>
            <a:ext cx="5960110" cy="72275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spc="-25" dirty="0">
                <a:solidFill>
                  <a:srgbClr val="366090"/>
                </a:solidFill>
                <a:latin typeface="Cambria"/>
                <a:cs typeface="Cambria"/>
              </a:rPr>
              <a:t>Table</a:t>
            </a:r>
            <a:r>
              <a:rPr sz="1400" b="1" spc="-30" dirty="0">
                <a:solidFill>
                  <a:srgbClr val="366090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6090"/>
                </a:solidFill>
                <a:latin typeface="Cambria"/>
                <a:cs typeface="Cambria"/>
              </a:rPr>
              <a:t>of</a:t>
            </a:r>
            <a:r>
              <a:rPr sz="1400" b="1" spc="-30" dirty="0">
                <a:solidFill>
                  <a:srgbClr val="36609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Contents</a:t>
            </a:r>
            <a:endParaRPr sz="1400">
              <a:latin typeface="Cambria"/>
              <a:cs typeface="Cambria"/>
            </a:endParaRPr>
          </a:p>
          <a:p>
            <a:pPr marL="275590" marR="5080" indent="-275590" algn="r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275590" algn="l"/>
              </a:tabLst>
            </a:pP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4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Statement...............................................................................................................................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275590" marR="5080" indent="-27559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75590" algn="l"/>
              </a:tabLst>
            </a:pP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approach.................................................................................................................................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18465" algn="l"/>
              </a:tabLst>
            </a:pPr>
            <a:r>
              <a:rPr sz="1100" dirty="0">
                <a:latin typeface="Calibri"/>
                <a:cs typeface="Calibri"/>
              </a:rPr>
              <a:t>Analyzing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data.....................................................................................................................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18465" algn="l"/>
              </a:tabLst>
            </a:pPr>
            <a:r>
              <a:rPr sz="1100" dirty="0">
                <a:latin typeface="Calibri"/>
                <a:cs typeface="Calibri"/>
              </a:rPr>
              <a:t>Data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cleaning................................................................................................................................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Removing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null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values................................................................................. </a:t>
            </a:r>
            <a:r>
              <a:rPr sz="1100" spc="-5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Remove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values......................................................................................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Remove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values......................................................................................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removed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50%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missing........................5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Remove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required....................................................................................................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Data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correction.............................................................................................................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Removing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Outliers.................................................................................................................7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18465" algn="l"/>
              </a:tabLst>
            </a:pPr>
            <a:r>
              <a:rPr sz="1100" spc="-10" dirty="0">
                <a:latin typeface="Calibri"/>
                <a:cs typeface="Calibri"/>
              </a:rPr>
              <a:t>Analyze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after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cleaning...........................................................................................................7</a:t>
            </a:r>
            <a:endParaRPr sz="1100">
              <a:latin typeface="Calibri"/>
              <a:cs typeface="Calibri"/>
            </a:endParaRPr>
          </a:p>
          <a:p>
            <a:pPr marL="275590" marR="5080" indent="-27559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75590" algn="l"/>
              </a:tabLst>
            </a:pPr>
            <a:r>
              <a:rPr sz="1100" spc="-10" dirty="0">
                <a:latin typeface="Calibri"/>
                <a:cs typeface="Calibri"/>
              </a:rPr>
              <a:t>Analyze</a:t>
            </a:r>
            <a:r>
              <a:rPr sz="1100" spc="4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results......................................................................................................................................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18465" algn="l"/>
              </a:tabLst>
            </a:pPr>
            <a:r>
              <a:rPr sz="1100" spc="-10" dirty="0">
                <a:latin typeface="Calibri"/>
                <a:cs typeface="Calibri"/>
              </a:rPr>
              <a:t>Univariate</a:t>
            </a:r>
            <a:r>
              <a:rPr sz="1100" spc="4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analysis........................................................................................................................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Categorical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Unordered.......................................................................................................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Categorical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Ordered.........................................................................................................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Quantitative........................................................................................................................</a:t>
            </a:r>
            <a:r>
              <a:rPr sz="1100" spc="140" dirty="0">
                <a:latin typeface="Calibri"/>
                <a:cs typeface="Calibri"/>
              </a:rPr>
              <a:t>  </a:t>
            </a:r>
            <a:r>
              <a:rPr sz="1100" spc="-25" dirty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18465" algn="l"/>
              </a:tabLst>
            </a:pPr>
            <a:r>
              <a:rPr sz="1100" spc="-10" dirty="0">
                <a:latin typeface="Calibri"/>
                <a:cs typeface="Calibri"/>
              </a:rPr>
              <a:t>Bivariate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analysis........................................................................................................................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Loan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status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Annual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income..........................................................................................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Loan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status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amount.............................................................................................12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Loan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Purpose.....................................................................................................13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Loan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purpose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State......................................................................................................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  <a:p>
            <a:pPr marL="418465" marR="5080" lvl="1" indent="-418465" algn="r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18465" algn="l"/>
              </a:tabLst>
            </a:pPr>
            <a:r>
              <a:rPr sz="1100" spc="-10" dirty="0">
                <a:latin typeface="Calibri"/>
                <a:cs typeface="Calibri"/>
              </a:rPr>
              <a:t>Derived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Metrics..........................................................................................................................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Metrics......................................................................................................14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dirty="0">
                <a:latin typeface="Calibri"/>
                <a:cs typeface="Calibri"/>
              </a:rPr>
              <a:t>Data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Driven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Metrics............................................................................................................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  <a:p>
            <a:pPr marL="561340" marR="5080" lvl="2" indent="-56134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61340" algn="l"/>
              </a:tabLst>
            </a:pPr>
            <a:r>
              <a:rPr sz="1100" spc="-10" dirty="0">
                <a:latin typeface="Calibri"/>
                <a:cs typeface="Calibri"/>
              </a:rPr>
              <a:t>Type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Metrics............................................................................................................ </a:t>
            </a:r>
            <a:r>
              <a:rPr sz="1100" spc="-25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  <a:p>
            <a:pPr marL="275590" marR="5080" indent="-275590" algn="r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75590" algn="l"/>
              </a:tabLst>
            </a:pPr>
            <a:r>
              <a:rPr sz="1100" spc="-10" dirty="0">
                <a:latin typeface="Calibri"/>
                <a:cs typeface="Calibri"/>
              </a:rPr>
              <a:t>Conclusion..........................................................................................................................................</a:t>
            </a:r>
            <a:r>
              <a:rPr sz="1100" spc="250" dirty="0">
                <a:latin typeface="Calibri"/>
                <a:cs typeface="Calibri"/>
              </a:rPr>
              <a:t>  </a:t>
            </a:r>
            <a:r>
              <a:rPr sz="1100" spc="-25" dirty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0" y="7188200"/>
          <a:ext cx="5397500" cy="177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No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names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mths_since_last_major_derog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annual_inc_joint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dti_joint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6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verification_status_joint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tot_coll_amt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tot_cur_bal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open_acc_6m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open_il_6m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892844"/>
            <a:ext cx="5890895" cy="320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Problem</a:t>
            </a:r>
            <a:r>
              <a:rPr sz="1400" b="1" spc="-30" dirty="0">
                <a:solidFill>
                  <a:srgbClr val="36609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Statement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30"/>
              </a:spcBef>
              <a:buClr>
                <a:srgbClr val="366090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06200"/>
              </a:lnSpc>
            </a:pP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project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revolves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consumer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ﬁnance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company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specializing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lending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various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types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of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loans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urban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customers.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company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receives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loan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333333"/>
                </a:solidFill>
                <a:latin typeface="Arial"/>
                <a:cs typeface="Arial"/>
              </a:rPr>
              <a:t>makes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decisions</a:t>
            </a:r>
            <a:r>
              <a:rPr sz="11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applicant’s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proﬁle.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project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aims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exploratory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100" spc="-40" dirty="0">
                <a:solidFill>
                  <a:srgbClr val="333333"/>
                </a:solidFill>
                <a:latin typeface="Arial"/>
                <a:cs typeface="Arial"/>
              </a:rPr>
              <a:t>analysis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Arial"/>
                <a:cs typeface="Arial"/>
              </a:rPr>
              <a:t>(EDA)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understand 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the inﬂuence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consumer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attributes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loan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attributes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likelihood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rgbClr val="333333"/>
                </a:solidFill>
                <a:latin typeface="Arial"/>
                <a:cs typeface="Arial"/>
              </a:rPr>
              <a:t> loan</a:t>
            </a:r>
            <a:r>
              <a:rPr sz="11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default.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Analysis</a:t>
            </a:r>
            <a:r>
              <a:rPr sz="1400" b="1" spc="-40" dirty="0">
                <a:solidFill>
                  <a:srgbClr val="36609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approach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5"/>
              </a:spcBef>
              <a:buClr>
                <a:srgbClr val="366090"/>
              </a:buClr>
              <a:buFont typeface="Cambria"/>
              <a:buAutoNum type="arabicPeriod" startAt="2"/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approach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includes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steps</a:t>
            </a:r>
            <a:endParaRPr sz="1100">
              <a:latin typeface="Calibri"/>
              <a:cs typeface="Calibri"/>
            </a:endParaRPr>
          </a:p>
          <a:p>
            <a:pPr marL="697865" lvl="1" indent="-456565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697865" algn="l"/>
              </a:tabLst>
            </a:pP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Analyzing</a:t>
            </a:r>
            <a:r>
              <a:rPr sz="1300" b="1" spc="-4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given</a:t>
            </a:r>
            <a:r>
              <a:rPr sz="1300" b="1" spc="-4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20" dirty="0">
                <a:solidFill>
                  <a:srgbClr val="4E81BD"/>
                </a:solidFill>
                <a:latin typeface="Cambria"/>
                <a:cs typeface="Cambria"/>
              </a:rPr>
              <a:t>data</a:t>
            </a:r>
            <a:endParaRPr sz="13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points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observed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analyzing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  <a:p>
            <a:pPr marL="697865" lvl="2" indent="-227965">
              <a:lnSpc>
                <a:spcPct val="100000"/>
              </a:lnSpc>
              <a:spcBef>
                <a:spcPts val="1225"/>
              </a:spcBef>
              <a:buAutoNum type="alphaLcPeriod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Shape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size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matrix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4076533"/>
            <a:ext cx="819150" cy="41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Row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count </a:t>
            </a:r>
            <a:r>
              <a:rPr sz="1100" dirty="0">
                <a:latin typeface="Calibri"/>
                <a:cs typeface="Calibri"/>
              </a:rPr>
              <a:t>Column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count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500" y="4076533"/>
            <a:ext cx="454025" cy="4178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39717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111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4664869"/>
            <a:ext cx="5407660" cy="6140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AutoNum type="alphaLcPeriod" startAt="2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Columns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null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value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0"/>
              </a:spcBef>
              <a:buAutoNum type="alphaLcPeriod" startAt="2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Columns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incorrect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20" dirty="0">
                <a:latin typeface="Calibri"/>
                <a:cs typeface="Calibri"/>
              </a:rPr>
              <a:t> type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AutoNum type="alphaLcPeriod" startAt="2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Understanding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different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attributes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Dictionary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provided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along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889977"/>
            <a:ext cx="3045460" cy="9652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265" lvl="1" indent="-456565">
              <a:lnSpc>
                <a:spcPct val="100000"/>
              </a:lnSpc>
              <a:spcBef>
                <a:spcPts val="365"/>
              </a:spcBef>
              <a:buAutoNum type="arabicPeriod" startAt="2"/>
              <a:tabLst>
                <a:tab pos="469265" algn="l"/>
              </a:tabLst>
            </a:pPr>
            <a:r>
              <a:rPr sz="1300" b="1" dirty="0">
                <a:solidFill>
                  <a:srgbClr val="4E81BD"/>
                </a:solidFill>
                <a:latin typeface="Cambria"/>
                <a:cs typeface="Cambria"/>
              </a:rPr>
              <a:t>Data</a:t>
            </a:r>
            <a:r>
              <a:rPr sz="1300" b="1" spc="-4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cleaning</a:t>
            </a:r>
            <a:endParaRPr sz="13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225"/>
              </a:spcBef>
            </a:pP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steps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were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cleaning</a:t>
            </a:r>
            <a:endParaRPr sz="1100">
              <a:latin typeface="Calibri"/>
              <a:cs typeface="Calibri"/>
            </a:endParaRPr>
          </a:p>
          <a:p>
            <a:pPr marL="463550" lvl="2" indent="-4508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3550" algn="l"/>
              </a:tabLst>
            </a:pP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Removing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columns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with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all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null</a:t>
            </a:r>
            <a:r>
              <a:rPr sz="1100" b="1" spc="-3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values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54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columns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removed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0" y="914400"/>
          <a:ext cx="5397500" cy="807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open_il_12m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open_il_24m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mths_since_rcnt_il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55"/>
                        </a:lnSpc>
                        <a:spcBef>
                          <a:spcPts val="4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55"/>
                        </a:lnSpc>
                        <a:spcBef>
                          <a:spcPts val="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total_bal_il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35"/>
                        </a:lnSpc>
                        <a:spcBef>
                          <a:spcPts val="6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35"/>
                        </a:lnSpc>
                        <a:spcBef>
                          <a:spcPts val="6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il_util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20"/>
                        </a:lnSpc>
                        <a:spcBef>
                          <a:spcPts val="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open_rv_12m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open_rv_24m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85"/>
                        </a:lnSpc>
                        <a:spcBef>
                          <a:spcPts val="1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8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max_bal_bc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6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all_util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45"/>
                        </a:lnSpc>
                        <a:spcBef>
                          <a:spcPts val="5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45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total_rev_hi_lim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30"/>
                        </a:lnSpc>
                        <a:spcBef>
                          <a:spcPts val="7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3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inq_fi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total_cu_tl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inq_last_12m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75"/>
                        </a:lnSpc>
                        <a:spcBef>
                          <a:spcPts val="2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acc_open_past_24mths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6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avg_cur_bal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bc_open_to_buy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bc_util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mo_sin_old_il_acct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mo_sin_old_rev_tl_op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7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mo_sin_rcnt_rev_tl_op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50"/>
                        </a:lnSpc>
                        <a:spcBef>
                          <a:spcPts val="4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50"/>
                        </a:lnSpc>
                        <a:spcBef>
                          <a:spcPts val="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mo_sin_rcnt_tl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35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35"/>
                        </a:lnSpc>
                        <a:spcBef>
                          <a:spcPts val="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mort_acc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5"/>
                        </a:lnSpc>
                        <a:spcBef>
                          <a:spcPts val="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mths_since_recent_bc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mths_since_recent_bc_dlq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80"/>
                        </a:lnSpc>
                        <a:spcBef>
                          <a:spcPts val="2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8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mths_since_recent_inq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6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mths_since_recent_revol_delinq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45"/>
                        </a:lnSpc>
                        <a:spcBef>
                          <a:spcPts val="5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45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num_accts_ever_120_pd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25"/>
                        </a:lnSpc>
                        <a:spcBef>
                          <a:spcPts val="7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5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num_actv_bc_tl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0"/>
                        </a:lnSpc>
                        <a:spcBef>
                          <a:spcPts val="9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num_actv_rev_tl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num_bc_sats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um_bc_tl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55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55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num_il_tl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40"/>
                        </a:lnSpc>
                        <a:spcBef>
                          <a:spcPts val="6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num_op_rev_tl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num_rev_accts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3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num_rev_tl_bal_gt_0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85"/>
                        </a:lnSpc>
                        <a:spcBef>
                          <a:spcPts val="1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85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num_sats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65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5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num_tl_120dpd_2m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50"/>
                        </a:lnSpc>
                        <a:spcBef>
                          <a:spcPts val="5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5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num_tl_30dpd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3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30"/>
                        </a:lnSpc>
                        <a:spcBef>
                          <a:spcPts val="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num_tl_90g_dpd_24m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74295" algn="r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5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num_tl_op_past_12m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95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pct_tl_nvr_dlq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80"/>
                        </a:lnSpc>
                        <a:spcBef>
                          <a:spcPts val="2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8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percent_bc_gt_75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6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6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tot_hi_cred_lim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R="74295" algn="r">
                        <a:lnSpc>
                          <a:spcPts val="1245"/>
                        </a:lnSpc>
                        <a:spcBef>
                          <a:spcPts val="5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45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total_bal_ex_mort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74295" algn="r">
                        <a:lnSpc>
                          <a:spcPts val="1225"/>
                        </a:lnSpc>
                        <a:spcBef>
                          <a:spcPts val="7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5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total_bc_limit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0" y="6616700"/>
          <a:ext cx="5397500" cy="2386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Column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Reason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desc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values,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categorized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into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categorical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value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url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unique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by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unique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by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Member_id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unique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by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title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Purpose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better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aggregation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168900" y="2476825"/>
            <a:ext cx="1689100" cy="170815"/>
          </a:xfrm>
          <a:custGeom>
            <a:avLst/>
            <a:gdLst/>
            <a:ahLst/>
            <a:cxnLst/>
            <a:rect l="l" t="t" r="r" b="b"/>
            <a:pathLst>
              <a:path w="1689100" h="170814">
                <a:moveTo>
                  <a:pt x="0" y="0"/>
                </a:moveTo>
                <a:lnTo>
                  <a:pt x="1689100" y="0"/>
                </a:lnTo>
                <a:lnTo>
                  <a:pt x="1689100" y="170535"/>
                </a:lnTo>
                <a:lnTo>
                  <a:pt x="0" y="170535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5400" y="1930399"/>
          <a:ext cx="5626100" cy="352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No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Value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application_type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INDIVIDUAL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collections_12_mths_ex_med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0.0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policy_code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acc_now_delinq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8740">
                        <a:lnSpc>
                          <a:spcPts val="13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chargeoff_within_12_mths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0.0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delinq_amnt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tax_liens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pymnt_plan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initial_list_status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30350" y="920750"/>
            <a:ext cx="533400" cy="17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9245">
              <a:lnSpc>
                <a:spcPts val="1315"/>
              </a:lnSpc>
            </a:pPr>
            <a:r>
              <a:rPr sz="1100" spc="-25" dirty="0">
                <a:latin typeface="Calibri"/>
                <a:cs typeface="Calibri"/>
              </a:rPr>
              <a:t>54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3750" y="920750"/>
            <a:ext cx="4864100" cy="17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315"/>
              </a:lnSpc>
            </a:pPr>
            <a:r>
              <a:rPr sz="1100" spc="-10" dirty="0">
                <a:latin typeface="Calibri"/>
                <a:cs typeface="Calibri"/>
              </a:rPr>
              <a:t>total_il_high_credit_limit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1407436"/>
            <a:ext cx="26949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2.2.2.</a:t>
            </a:r>
            <a:r>
              <a:rPr sz="1100" b="1" spc="165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Remove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columns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with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same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values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097128"/>
            <a:ext cx="26949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2.2.3.</a:t>
            </a:r>
            <a:r>
              <a:rPr sz="1100" b="1" spc="165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Remove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columns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with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same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values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5400" y="2082802"/>
          <a:ext cx="5626100" cy="266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last_credit_pull_d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740">
                        <a:lnSpc>
                          <a:spcPts val="13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pub_rec_bankruptcies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emp_length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last_pymnt_amnt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revol_util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emp_title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last_pymnt_d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4000" y="6883398"/>
          <a:ext cx="5397500" cy="86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Loan_status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Reason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Current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loan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progress,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hence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useful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find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defaulter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traits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contributes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3%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data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8585200"/>
          <a:ext cx="5410200" cy="3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Reason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914400"/>
          <a:ext cx="5397500" cy="32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79375">
                        <a:lnSpc>
                          <a:spcPts val="13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Zip_code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three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digits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zip-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code.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300" y="1560016"/>
            <a:ext cx="517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2.2.4.</a:t>
            </a:r>
            <a:r>
              <a:rPr sz="1100" b="1" spc="155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Below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columns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were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removed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as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they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had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more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than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50%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of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data</a:t>
            </a:r>
            <a:r>
              <a:rPr sz="1100" b="1" spc="-2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missing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357652"/>
            <a:ext cx="21488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2.2.5.</a:t>
            </a:r>
            <a:r>
              <a:rPr sz="1100" b="1" spc="180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spc="-20" dirty="0">
                <a:solidFill>
                  <a:srgbClr val="4E81BD"/>
                </a:solidFill>
                <a:latin typeface="Cambria"/>
                <a:cs typeface="Cambria"/>
              </a:rPr>
              <a:t>Remove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data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not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 required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8063135"/>
            <a:ext cx="1794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2.2.6.</a:t>
            </a:r>
            <a:r>
              <a:rPr sz="1100" b="1" spc="170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Data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type</a:t>
            </a:r>
            <a:r>
              <a:rPr sz="11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0" y="4000495"/>
          <a:ext cx="5410200" cy="1256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Reason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4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annual_inc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Q3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1.5*IQR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And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215" marR="2055495">
                        <a:lnSpc>
                          <a:spcPct val="117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Q1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1.5*IQR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removed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4000" y="914400"/>
          <a:ext cx="5410200" cy="224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marL="79375">
                        <a:lnSpc>
                          <a:spcPts val="13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315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1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Remove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month</a:t>
                      </a:r>
                      <a:r>
                        <a:rPr sz="11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values,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int_rate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Remove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11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values,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revol_util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Remove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1100" b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values,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79375">
                        <a:lnSpc>
                          <a:spcPts val="1315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31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emp_length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1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Remove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1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column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values,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funded_amnt_in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Standardize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precision.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Four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converted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two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300" y="3478900"/>
            <a:ext cx="16738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2.2.7.</a:t>
            </a:r>
            <a:r>
              <a:rPr sz="1100" b="1" spc="175" dirty="0">
                <a:solidFill>
                  <a:srgbClr val="4E81BD"/>
                </a:solidFill>
                <a:latin typeface="Cambria"/>
                <a:cs typeface="Cambria"/>
              </a:rPr>
              <a:t> 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Removing</a:t>
            </a:r>
            <a:r>
              <a:rPr sz="1100" b="1" spc="-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Outliers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5864661"/>
            <a:ext cx="5654040" cy="14922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265" lvl="1" indent="-456565">
              <a:lnSpc>
                <a:spcPct val="100000"/>
              </a:lnSpc>
              <a:spcBef>
                <a:spcPts val="365"/>
              </a:spcBef>
              <a:buAutoNum type="arabicPeriod" startAt="3"/>
              <a:tabLst>
                <a:tab pos="469265" algn="l"/>
              </a:tabLst>
            </a:pP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Analyze</a:t>
            </a:r>
            <a:r>
              <a:rPr sz="1300" b="1" spc="-4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4E81BD"/>
                </a:solidFill>
                <a:latin typeface="Cambria"/>
                <a:cs typeface="Cambria"/>
              </a:rPr>
              <a:t>data</a:t>
            </a:r>
            <a:r>
              <a:rPr sz="1300" b="1" spc="-4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4E81BD"/>
                </a:solidFill>
                <a:latin typeface="Cambria"/>
                <a:cs typeface="Cambria"/>
              </a:rPr>
              <a:t>after</a:t>
            </a:r>
            <a:r>
              <a:rPr sz="1300" b="1" spc="-4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cleaning</a:t>
            </a:r>
            <a:endParaRPr sz="1300">
              <a:latin typeface="Cambria"/>
              <a:cs typeface="Cambria"/>
            </a:endParaRPr>
          </a:p>
          <a:p>
            <a:pPr marL="698500">
              <a:lnSpc>
                <a:spcPct val="100000"/>
              </a:lnSpc>
              <a:spcBef>
                <a:spcPts val="225"/>
              </a:spcBef>
            </a:pPr>
            <a:r>
              <a:rPr sz="1100" dirty="0">
                <a:latin typeface="Calibri"/>
                <a:cs typeface="Calibri"/>
              </a:rPr>
              <a:t>Once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cleaned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steps,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analyzed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steps:-</a:t>
            </a:r>
            <a:endParaRPr sz="11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Univariate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Bivariate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Derived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matrix</a:t>
            </a:r>
            <a:endParaRPr sz="11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22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elaborated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next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Analyze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716868"/>
            <a:ext cx="2595880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Analyze</a:t>
            </a:r>
            <a:r>
              <a:rPr sz="1400" b="1" spc="-35" dirty="0">
                <a:solidFill>
                  <a:srgbClr val="36609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366090"/>
                </a:solidFill>
                <a:latin typeface="Cambria"/>
                <a:cs typeface="Cambria"/>
              </a:rPr>
              <a:t>results</a:t>
            </a:r>
            <a:endParaRPr sz="1400">
              <a:latin typeface="Cambria"/>
              <a:cs typeface="Cambria"/>
            </a:endParaRPr>
          </a:p>
          <a:p>
            <a:pPr marL="469265" lvl="1" indent="-45656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469265" algn="l"/>
              </a:tabLst>
            </a:pP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Univariate</a:t>
            </a:r>
            <a:r>
              <a:rPr sz="1300" b="1" spc="-6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4E81BD"/>
                </a:solidFill>
                <a:latin typeface="Cambria"/>
                <a:cs typeface="Cambria"/>
              </a:rPr>
              <a:t>analysis</a:t>
            </a:r>
            <a:endParaRPr sz="1300">
              <a:latin typeface="Cambria"/>
              <a:cs typeface="Cambria"/>
            </a:endParaRPr>
          </a:p>
          <a:p>
            <a:pPr marL="463550" lvl="2" indent="-45085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3550" algn="l"/>
              </a:tabLst>
            </a:pP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Categorical</a:t>
            </a:r>
            <a:r>
              <a:rPr sz="1100" b="1" spc="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4E81BD"/>
                </a:solidFill>
                <a:latin typeface="Cambria"/>
                <a:cs typeface="Cambria"/>
              </a:rPr>
              <a:t>–</a:t>
            </a:r>
            <a:r>
              <a:rPr sz="1100" b="1" spc="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4E81BD"/>
                </a:solidFill>
                <a:latin typeface="Cambria"/>
                <a:cs typeface="Cambria"/>
              </a:rPr>
              <a:t>Unordered</a:t>
            </a:r>
            <a:endParaRPr sz="1100">
              <a:latin typeface="Cambria"/>
              <a:cs typeface="Cambria"/>
            </a:endParaRPr>
          </a:p>
          <a:p>
            <a:pPr marL="465455" lvl="3" indent="-457200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465455" algn="l"/>
              </a:tabLst>
            </a:pPr>
            <a:r>
              <a:rPr sz="1100" b="1" i="1" spc="-20" dirty="0">
                <a:solidFill>
                  <a:srgbClr val="4E81BD"/>
                </a:solidFill>
                <a:latin typeface="Cambria"/>
                <a:cs typeface="Cambria"/>
              </a:rPr>
              <a:t>Verification</a:t>
            </a:r>
            <a:r>
              <a:rPr sz="1100" b="1" i="1" spc="6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status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Majority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Verified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5930879"/>
            <a:ext cx="3148330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3.1.1.2.Loan</a:t>
            </a:r>
            <a:r>
              <a:rPr sz="1100" b="1" i="1" spc="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status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Around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14.13%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Charged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state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1826" y="3391754"/>
            <a:ext cx="2680472" cy="2279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95500" y="8140698"/>
          <a:ext cx="2260600" cy="899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pPr marL="374015" marR="100965" indent="-271780">
                        <a:lnSpc>
                          <a:spcPts val="1150"/>
                        </a:lnSpc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Percentag </a:t>
                      </a:r>
                      <a:r>
                        <a:rPr sz="1000" b="1" spc="-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E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debt_consolidation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31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48.18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credit_card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35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13.07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260"/>
                        </a:lnSpc>
                        <a:spcBef>
                          <a:spcPts val="2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9.84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300" y="3724942"/>
            <a:ext cx="3775075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3.1.1.3.Term</a:t>
            </a:r>
            <a:r>
              <a:rPr sz="1100" b="1" i="1" spc="-6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period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Around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75%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people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period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36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months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7594238"/>
            <a:ext cx="3811270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3.1.1.4.Purpose</a:t>
            </a:r>
            <a:r>
              <a:rPr sz="1100" b="1" i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4E81BD"/>
                </a:solidFill>
                <a:latin typeface="Cambria"/>
                <a:cs typeface="Cambria"/>
              </a:rPr>
              <a:t>of</a:t>
            </a:r>
            <a:r>
              <a:rPr sz="1100" b="1" i="1" spc="-10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100" b="1" i="1" spc="-20" dirty="0">
                <a:solidFill>
                  <a:srgbClr val="4E81BD"/>
                </a:solidFill>
                <a:latin typeface="Cambria"/>
                <a:cs typeface="Cambria"/>
              </a:rPr>
              <a:t>Loan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alibri"/>
                <a:cs typeface="Calibri"/>
              </a:rPr>
              <a:t>Around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50%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people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take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consolidation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608" y="1026413"/>
            <a:ext cx="2798616" cy="2178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296" y="4398645"/>
            <a:ext cx="1979754" cy="22051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1850</Words>
  <Application>Microsoft Office PowerPoint</Application>
  <PresentationFormat>Custom</PresentationFormat>
  <Paragraphs>441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Office Theme</vt:lpstr>
      <vt:lpstr>Mayureshwar Chavan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Use Case-Ankita-Mayur.docx</dc:title>
  <cp:lastModifiedBy>Mayureshwar Chavan</cp:lastModifiedBy>
  <cp:revision>1</cp:revision>
  <dcterms:created xsi:type="dcterms:W3CDTF">2024-01-08T19:20:24Z</dcterms:created>
  <dcterms:modified xsi:type="dcterms:W3CDTF">2024-01-08T19:29:39Z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m116 Google Docs Renderer</vt:lpwstr>
  </property>
</Properties>
</file>