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959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Play" panose="020B0604020202020204" charset="0"/>
      <p:regular r:id="rId18"/>
      <p:bold r:id="rId19"/>
    </p:embeddedFont>
    <p:embeddedFont>
      <p:font typeface="Yu Gothic Medium" panose="020B0500000000000000" pitchFamily="34" charset="-128"/>
      <p:regular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entury" panose="02040604050505020304" pitchFamily="18" charset="0"/>
      <p:regular r:id="rId25"/>
    </p:embeddedFont>
    <p:embeddedFont>
      <p:font typeface="Arial Black" panose="020B0A04020102020204" pitchFamily="34" charset="0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Candara Light" panose="020E0502030303020204" pitchFamily="34" charset="0"/>
      <p:regular r:id="rId31"/>
      <p:italic r:id="rId32"/>
    </p:embeddedFont>
    <p:embeddedFont>
      <p:font typeface="Castellar" panose="020A0402060406010301" pitchFamily="18" charset="0"/>
      <p:regular r:id="rId33"/>
    </p:embeddedFont>
    <p:embeddedFont>
      <p:font typeface="Wingdings 3" panose="05040102010807070707" pitchFamily="18" charset="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D8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2d4dfb3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82d4dfb3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2d4dfb3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082d4dfb3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2d4dfb3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082d4dfb3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2d4dfb3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g2082d4dfb3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74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98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66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14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51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929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03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0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43415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511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5699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8218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48918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17765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02804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153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8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211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893192" y="573687"/>
            <a:ext cx="7284195" cy="3008156"/>
          </a:xfrm>
          <a:custGeom>
            <a:avLst/>
            <a:gdLst/>
            <a:ahLst/>
            <a:cxnLst/>
            <a:rect l="l" t="t" r="r" b="b"/>
            <a:pathLst>
              <a:path w="1779497" h="758358" extrusionOk="0">
                <a:moveTo>
                  <a:pt x="1655036" y="758358"/>
                </a:moveTo>
                <a:lnTo>
                  <a:pt x="124460" y="758358"/>
                </a:lnTo>
                <a:cubicBezTo>
                  <a:pt x="55880" y="758358"/>
                  <a:pt x="0" y="702478"/>
                  <a:pt x="0" y="63389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5037" y="0"/>
                </a:lnTo>
                <a:cubicBezTo>
                  <a:pt x="1723616" y="0"/>
                  <a:pt x="1779497" y="55880"/>
                  <a:pt x="1779497" y="124460"/>
                </a:cubicBezTo>
                <a:lnTo>
                  <a:pt x="1779497" y="633898"/>
                </a:lnTo>
                <a:cubicBezTo>
                  <a:pt x="1779497" y="702478"/>
                  <a:pt x="1723616" y="758358"/>
                  <a:pt x="1655037" y="75835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45725" tIns="45725" rIns="45725" bIns="45725" anchor="ctr" anchorCtr="0">
            <a:noAutofit/>
          </a:bodyPr>
          <a:lstStyle/>
          <a:p>
            <a:pPr lvl="1" algn="ctr"/>
            <a:r>
              <a:rPr lang="en-US" sz="7200" b="1" dirty="0" err="1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 Light" panose="020E0502030303020204" pitchFamily="34" charset="0"/>
              </a:rPr>
              <a:t>Flinkit</a:t>
            </a:r>
            <a:endParaRPr sz="72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 Light" panose="020E0502030303020204" pitchFamily="34" charset="0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20586" y="2680138"/>
            <a:ext cx="142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By-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Mayur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Gd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4" y="615940"/>
            <a:ext cx="8145012" cy="4373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7393" y="105103"/>
            <a:ext cx="2186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Work Sans"/>
                <a:sym typeface="Work Sans"/>
              </a:rPr>
              <a:t>Sub Categories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841" y="304800"/>
            <a:ext cx="253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Content structure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676" y="842424"/>
            <a:ext cx="8849710" cy="32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dirty="0" err="1"/>
              <a:t>Flinkit</a:t>
            </a:r>
            <a:r>
              <a:rPr lang="en-US" dirty="0"/>
              <a:t> is a fast-commerce platform that focuses on delivering groceries and essentials to consumers in a quick and efficient manner. The content structure of </a:t>
            </a:r>
            <a:r>
              <a:rPr lang="en-US" dirty="0" err="1"/>
              <a:t>Flinkit</a:t>
            </a:r>
            <a:r>
              <a:rPr lang="en-US" dirty="0"/>
              <a:t> can be broken down into several key components, which are designed to provide a smooth user experience for browsing and ordering products. Here's a breakdown of its typical content structure: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/>
              <a:t>1. Homepage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/>
              <a:t>2. Product Pages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US" b="1" dirty="0"/>
              <a:t>3. Shopping Cart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US" b="1" dirty="0"/>
              <a:t>4. Checkout Flow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US" b="1" dirty="0"/>
              <a:t>5. Account/Profile Page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498" y="147143"/>
            <a:ext cx="230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u="sng" dirty="0">
                <a:latin typeface="Century" panose="02040604050505020304" pitchFamily="18" charset="0"/>
              </a:rPr>
              <a:t>Competitive Analysis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351" y="907320"/>
            <a:ext cx="8092965" cy="259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In the fast-commerce and online grocery delivery sector, </a:t>
            </a:r>
            <a:r>
              <a:rPr lang="en-US" dirty="0" err="1"/>
              <a:t>Flinkit</a:t>
            </a:r>
            <a:r>
              <a:rPr lang="en-US" dirty="0"/>
              <a:t> competes with several well-established and emerging brands. Major competitors include:</a:t>
            </a:r>
          </a:p>
          <a:p>
            <a:pPr marL="457200" lvl="0"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AutoNum type="arabicPeriod"/>
            </a:pPr>
            <a:r>
              <a:rPr lang="en-US" b="1" dirty="0" err="1"/>
              <a:t>BigBasket</a:t>
            </a:r>
            <a:r>
              <a:rPr lang="en-US" b="1" dirty="0"/>
              <a:t> 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US" b="1" dirty="0"/>
              <a:t>Amazon Pantry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US" b="1" dirty="0" err="1"/>
              <a:t>JioMart</a:t>
            </a:r>
            <a:endParaRPr lang="en-US" b="1" dirty="0"/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US" b="1" dirty="0" err="1"/>
              <a:t>Dunzo</a:t>
            </a:r>
            <a:endParaRPr lang="en-US" b="1" dirty="0"/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US" b="1" dirty="0" err="1"/>
              <a:t>Zepto</a:t>
            </a:r>
            <a:endParaRPr lang="en-US" b="1" dirty="0"/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US" b="1" dirty="0"/>
              <a:t>Flipkart </a:t>
            </a:r>
            <a:r>
              <a:rPr lang="en-US" b="1" dirty="0" err="1"/>
              <a:t>Supermart</a:t>
            </a:r>
            <a:endParaRPr lang="en-US" b="1" dirty="0"/>
          </a:p>
          <a:p>
            <a:pPr lvl="0" algn="ctr"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89" y="326314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Keyword Research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901" y="835357"/>
            <a:ext cx="8639506" cy="379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dirty="0"/>
              <a:t>Here’s a breakdown of how to approach keyword research for </a:t>
            </a:r>
            <a:r>
              <a:rPr lang="en-US" dirty="0" err="1"/>
              <a:t>Flinkit</a:t>
            </a:r>
            <a:r>
              <a:rPr lang="en-US" dirty="0"/>
              <a:t>, including primary, secondary, long-tail keywords, and focus on local SEO: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1500" b="1" dirty="0"/>
              <a:t>Keyword Categories for </a:t>
            </a:r>
            <a:r>
              <a:rPr lang="en-US" sz="1500" b="1" dirty="0" err="1"/>
              <a:t>Flinkit</a:t>
            </a:r>
            <a:endParaRPr lang="en-US" sz="1500" b="1" dirty="0"/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b="1" dirty="0"/>
              <a:t>Primary Keywords (High-Volume, General)</a:t>
            </a:r>
          </a:p>
          <a:p>
            <a:pPr marL="457200" lvl="0" indent="-317500">
              <a:lnSpc>
                <a:spcPct val="115000"/>
              </a:lnSpc>
              <a:spcBef>
                <a:spcPts val="1200"/>
              </a:spcBef>
              <a:buSzPts val="1400"/>
              <a:buFont typeface="Arial"/>
              <a:buChar char="●"/>
            </a:pPr>
            <a:r>
              <a:rPr lang="en-US" dirty="0"/>
              <a:t>Online grocery delivery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Grocery delivery near me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Buy groceries online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Quick grocery delivery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Online food delivery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Grocery store delivery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Same-day grocery delivery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Online grocery shopping India</a:t>
            </a:r>
          </a:p>
          <a:p>
            <a:pPr marL="457200" lvl="0" indent="-317500">
              <a:lnSpc>
                <a:spcPct val="115000"/>
              </a:lnSpc>
              <a:buSzPts val="1400"/>
              <a:buFont typeface="Arial"/>
              <a:buChar char="●"/>
            </a:pPr>
            <a:r>
              <a:rPr lang="en-US" dirty="0"/>
              <a:t>Grocery delivery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796000" y="450742"/>
            <a:ext cx="6332803" cy="355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b="1" dirty="0"/>
              <a:t>Secondary Keywords (Product-Specific, Related)</a:t>
            </a:r>
          </a:p>
          <a:p>
            <a:pPr marL="457200" lvl="0"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●"/>
            </a:pPr>
            <a:r>
              <a:rPr lang="en-US" dirty="0"/>
              <a:t>Fresh produce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Dairy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Snacks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Organic groceries online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Fresh fruits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Buy vegetables online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Home essentials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Healthy food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Personal care products delivery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Frozen foods delivery</a:t>
            </a:r>
          </a:p>
          <a:p>
            <a:pPr lvl="0" algn="ctr">
              <a:spcBef>
                <a:spcPts val="1200"/>
              </a:spcBef>
            </a:pPr>
            <a:endParaRPr lang="en-US" dirty="0"/>
          </a:p>
          <a:p>
            <a:pPr marL="431800" marR="0" lvl="1" indent="-215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260997" y="466725"/>
            <a:ext cx="462200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INSTRUCTIONS</a:t>
            </a:r>
            <a:endParaRPr sz="700"/>
          </a:p>
        </p:txBody>
      </p:sp>
      <p:sp>
        <p:nvSpPr>
          <p:cNvPr id="139" name="Google Shape;139;p26"/>
          <p:cNvSpPr txBox="1"/>
          <p:nvPr/>
        </p:nvSpPr>
        <p:spPr>
          <a:xfrm>
            <a:off x="3151757" y="1135529"/>
            <a:ext cx="2840486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this template? </a:t>
            </a:r>
            <a:endParaRPr sz="7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50" y="1557804"/>
            <a:ext cx="8115300" cy="27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"File" and then "Make a Copy" of the template to use it.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each of the slides and table to add your responses.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up with a catchy title for the project and do not simply write "Minor Project 3: Search Engine Optimisation Strategy for FlinkIt".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primary colours and logo of the assigned brands on the Cover Page and wherever necessary in the project.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use your creativity to make the most use of the given template.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Number of Slides that can be used is 20.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 are happy with your responses, click on "Share", download it into a PDF file and submit it on the MyCaptain WebApp. </a:t>
            </a: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281238" y="466725"/>
            <a:ext cx="2581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Play"/>
                <a:ea typeface="Play"/>
                <a:cs typeface="Play"/>
                <a:sym typeface="Play"/>
              </a:rPr>
              <a:t>OBJECTIVES</a:t>
            </a:r>
            <a:endParaRPr sz="7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166380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Approach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 structure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Topics ideas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Keyword research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page elements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Competitive Analysis</a:t>
            </a:r>
          </a:p>
          <a:p>
            <a:pPr marL="457200" lvl="0" indent="-342900">
              <a:buSzPts val="1800"/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Blog 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199811" y="445705"/>
            <a:ext cx="455519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Play"/>
                <a:ea typeface="Play"/>
                <a:cs typeface="Play"/>
                <a:sym typeface="Play"/>
              </a:rPr>
              <a:t>PROBLEM STATEMENT</a:t>
            </a:r>
            <a:endParaRPr sz="7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410" y="1091084"/>
            <a:ext cx="6553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 today's fast-paced world, people often struggle to find the time to shop for daily essentials like groceries, toiletries, and other household items. Traditional brick-and-mortar stores require customers to dedicate time to visit the store, stand in long lines, and carry heavy items back home. This process is time-consuming and inconvenient, especially for those with busy schedules, elderly individuals, or people with mobility challenges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challenge for </a:t>
            </a:r>
            <a:r>
              <a:rPr lang="en-US" dirty="0" err="1"/>
              <a:t>Flinkit</a:t>
            </a:r>
            <a:r>
              <a:rPr lang="en-US" dirty="0"/>
              <a:t> is to provide a seamless online ordering platform where customers can easily order daily essentials and have them delivered to their doorsteps in a timely and cost-effective manner. The goal is to create an efficient, user-friendly solution that ensures product availability, prompt delivery, and customer satisfaction while reducing the time and effort customers would typically spend on shopping for their everyday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433202" y="466725"/>
            <a:ext cx="22775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514350" y="1094823"/>
            <a:ext cx="6769319" cy="464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A comprehensive Search Engine Optimization (SEO) strategy for </a:t>
            </a:r>
            <a:r>
              <a:rPr lang="en-US" sz="1600" dirty="0" err="1"/>
              <a:t>Flinkit</a:t>
            </a:r>
            <a:r>
              <a:rPr lang="en-US" sz="1600" dirty="0"/>
              <a:t> can help the platform improve its organic visibility, drive more traffic, and increase conversions. Here's an approach to SEO tailored to </a:t>
            </a:r>
            <a:r>
              <a:rPr lang="en-US" sz="1600" dirty="0" err="1"/>
              <a:t>Flinkit's</a:t>
            </a:r>
            <a:r>
              <a:rPr lang="en-US" sz="1600" dirty="0"/>
              <a:t> business model, focusing on both technical and content aspects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US" b="1" u="sng" dirty="0"/>
              <a:t>1. Keyword Research &amp; Optimization</a:t>
            </a:r>
          </a:p>
          <a:p>
            <a:pPr marL="457200" lvl="0"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●"/>
            </a:pPr>
            <a:r>
              <a:rPr lang="en-US" dirty="0"/>
              <a:t>Target Audience Insights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Long-Tail Keywords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Voice Search Optimization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Local SEO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b="1" u="sng" dirty="0"/>
              <a:t>2.On-Page SEO Optimization</a:t>
            </a:r>
            <a:endParaRPr lang="en-US" sz="1100" b="1" dirty="0"/>
          </a:p>
          <a:p>
            <a:pPr marL="457200" lvl="0"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●"/>
            </a:pPr>
            <a:r>
              <a:rPr lang="en-US" dirty="0"/>
              <a:t>Product Page Optimization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Category &amp; Landing Pages</a:t>
            </a: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4957"/>
            <a:ext cx="4572000" cy="4673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Meta Tags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Internal Linking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3. Content Strategy &amp; Blogging</a:t>
            </a:r>
          </a:p>
          <a:p>
            <a:pPr lvl="0"/>
            <a:endParaRPr lang="en-US" b="1" dirty="0"/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Content Pillars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Blog Posts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User-Generated Content (UGC)</a:t>
            </a:r>
          </a:p>
          <a:p>
            <a:pPr marL="457200" lvl="0" indent="-342900">
              <a:buSzPts val="1800"/>
              <a:buFont typeface="Arial"/>
              <a:buChar char="●"/>
            </a:pPr>
            <a:r>
              <a:rPr lang="en-US" dirty="0"/>
              <a:t>FAQ Section</a:t>
            </a:r>
          </a:p>
          <a:p>
            <a:pPr lvl="0"/>
            <a:endParaRPr lang="en-US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/>
              <a:t>4. Technical SEO</a:t>
            </a:r>
          </a:p>
          <a:p>
            <a:pPr marL="457200" lvl="0" indent="-342900">
              <a:lnSpc>
                <a:spcPct val="115000"/>
              </a:lnSpc>
              <a:spcBef>
                <a:spcPts val="1400"/>
              </a:spcBef>
              <a:buSzPts val="1800"/>
              <a:buFont typeface="Arial"/>
              <a:buChar char="●"/>
            </a:pPr>
            <a:r>
              <a:rPr lang="en-US" dirty="0"/>
              <a:t>Site Speed Optimization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Mobile Optimization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Structured Data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Char char="●"/>
            </a:pPr>
            <a:r>
              <a:rPr lang="en-US" dirty="0"/>
              <a:t>Structured Data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endParaRPr lang="en-US" b="1" dirty="0"/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73304" y="237789"/>
            <a:ext cx="2081052" cy="42041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Flinkit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717381" y="930158"/>
            <a:ext cx="294290" cy="1072055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8004159" y="951180"/>
            <a:ext cx="294290" cy="1072055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526910" y="930159"/>
            <a:ext cx="294290" cy="1072055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193444" y="940670"/>
            <a:ext cx="294290" cy="1072055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366685" y="951180"/>
            <a:ext cx="294290" cy="1072055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12038" y="2188778"/>
            <a:ext cx="1597572" cy="4624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Food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33142" y="2188777"/>
            <a:ext cx="1597572" cy="462455"/>
          </a:xfrm>
          <a:prstGeom prst="roundRect">
            <a:avLst/>
          </a:prstGeom>
          <a:solidFill>
            <a:srgbClr val="FF0909"/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Drinks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96454" y="2188779"/>
            <a:ext cx="1597572" cy="46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Personal Care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597435" y="2188779"/>
            <a:ext cx="1597572" cy="46245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Pet Care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765288" y="2188776"/>
            <a:ext cx="1597572" cy="4624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Baby Care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6121" y="2895617"/>
            <a:ext cx="1429406" cy="315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Dairy Products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6121" y="3339674"/>
            <a:ext cx="1429406" cy="315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Instant Food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121" y="3783731"/>
            <a:ext cx="1429406" cy="315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Vegetables Fruits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6121" y="4209078"/>
            <a:ext cx="1429406" cy="315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Snacks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22624" y="2895617"/>
            <a:ext cx="1608090" cy="3153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31487" y="3349856"/>
            <a:ext cx="1608090" cy="315311"/>
          </a:xfrm>
          <a:prstGeom prst="rect">
            <a:avLst/>
          </a:prstGeom>
          <a:solidFill>
            <a:srgbClr val="FF0909"/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Coffee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41997" y="3783730"/>
            <a:ext cx="1608090" cy="315311"/>
          </a:xfrm>
          <a:prstGeom prst="rect">
            <a:avLst/>
          </a:prstGeom>
          <a:solidFill>
            <a:srgbClr val="FF0909"/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Health Drinks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41997" y="4209078"/>
            <a:ext cx="1608090" cy="315311"/>
          </a:xfrm>
          <a:prstGeom prst="rect">
            <a:avLst/>
          </a:prstGeom>
          <a:solidFill>
            <a:srgbClr val="FF0909"/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Cold Drinks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16330" y="2886419"/>
            <a:ext cx="1854143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Diapers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32782" y="3349856"/>
            <a:ext cx="1854143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Feeding needs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54778" y="3783729"/>
            <a:ext cx="1854143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Bathing needs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65288" y="4209078"/>
            <a:ext cx="1854143" cy="315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Hair and Skin </a:t>
            </a:r>
            <a:r>
              <a:rPr lang="en-US" sz="11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Prouducts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25734" y="2886419"/>
            <a:ext cx="1524000" cy="3061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Food</a:t>
            </a:r>
            <a:endParaRPr lang="en-US" sz="12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42890" y="3354454"/>
            <a:ext cx="1524000" cy="3061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Grooming Accessories</a:t>
            </a:r>
            <a:endParaRPr lang="en-US" sz="9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42890" y="3792926"/>
            <a:ext cx="1524000" cy="3061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Toys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60395" y="4209078"/>
            <a:ext cx="1524000" cy="3061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Health Supplements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96454" y="2886419"/>
            <a:ext cx="1597572" cy="306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Body Care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96454" y="3382732"/>
            <a:ext cx="1597572" cy="306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Bath and Beauty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8" y="567559"/>
            <a:ext cx="8345065" cy="44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6069" y="84083"/>
            <a:ext cx="203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latin typeface="Castellar" panose="020A0402060406010301" pitchFamily="18" charset="0"/>
              </a:rPr>
              <a:t>Blog Page</a:t>
            </a:r>
            <a:endParaRPr lang="en-US" sz="1800" b="1" u="sng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4" y="651641"/>
            <a:ext cx="8297433" cy="4366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255" y="115614"/>
            <a:ext cx="20600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dk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Work Sans"/>
                <a:sym typeface="Work Sans"/>
              </a:rPr>
              <a:t>Categories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677</Words>
  <Application>Microsoft Office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Play</vt:lpstr>
      <vt:lpstr>Work Sans</vt:lpstr>
      <vt:lpstr>Yu Gothic Medium</vt:lpstr>
      <vt:lpstr>Cambria</vt:lpstr>
      <vt:lpstr>Century</vt:lpstr>
      <vt:lpstr>Arial</vt:lpstr>
      <vt:lpstr>Arial Black</vt:lpstr>
      <vt:lpstr>Century Gothic</vt:lpstr>
      <vt:lpstr>Candara Light</vt:lpstr>
      <vt:lpstr>Castellar</vt:lpstr>
      <vt:lpstr>Wingdings 3</vt:lpstr>
      <vt:lpstr>Simple Light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ADMIN</cp:lastModifiedBy>
  <cp:revision>31</cp:revision>
  <dcterms:modified xsi:type="dcterms:W3CDTF">2025-07-20T08:21:49Z</dcterms:modified>
</cp:coreProperties>
</file>