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6" r:id="rId1"/>
  </p:sldMasterIdLst>
  <p:sldIdLst>
    <p:sldId id="288" r:id="rId2"/>
    <p:sldId id="256" r:id="rId3"/>
    <p:sldId id="286" r:id="rId4"/>
    <p:sldId id="257" r:id="rId5"/>
    <p:sldId id="290" r:id="rId6"/>
    <p:sldId id="291" r:id="rId7"/>
    <p:sldId id="259" r:id="rId8"/>
    <p:sldId id="261" r:id="rId9"/>
    <p:sldId id="262" r:id="rId10"/>
    <p:sldId id="263" r:id="rId11"/>
    <p:sldId id="267" r:id="rId12"/>
    <p:sldId id="268" r:id="rId13"/>
    <p:sldId id="269" r:id="rId14"/>
    <p:sldId id="270" r:id="rId15"/>
    <p:sldId id="271" r:id="rId16"/>
    <p:sldId id="272" r:id="rId17"/>
    <p:sldId id="273" r:id="rId18"/>
    <p:sldId id="274" r:id="rId19"/>
    <p:sldId id="275" r:id="rId20"/>
    <p:sldId id="285" r:id="rId21"/>
    <p:sldId id="28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294" autoAdjust="0"/>
    <p:restoredTop sz="94720" autoAdjust="0"/>
  </p:normalViewPr>
  <p:slideViewPr>
    <p:cSldViewPr snapToGrid="0">
      <p:cViewPr varScale="1">
        <p:scale>
          <a:sx n="81" d="100"/>
          <a:sy n="81" d="100"/>
        </p:scale>
        <p:origin x="52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90520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56280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287912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0599102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481838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9/26/2022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129168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9/26/2022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707879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084009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57030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61BEF0D-F0BB-DE4B-95CE-6DB70DBA9567}" type="datetimeFigureOut">
              <a:rPr lang="en-US" smtClean="0"/>
              <a:pPr/>
              <a:t>9/26/2022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50516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95286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91087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95825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9/26/2022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28045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9/26/2022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79035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61BEF0D-F0BB-DE4B-95CE-6DB70DBA9567}" type="datetimeFigureOut">
              <a:rPr lang="en-US" smtClean="0"/>
              <a:pPr/>
              <a:t>9/26/2022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74615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96576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9/26/2022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05832318"/>
      </p:ext>
    </p:extLst>
  </p:cSld>
  <p:clrMap bg1="dk1" tx1="lt1" bg2="dk2" tx2="lt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 id="214748378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06932" y="2594114"/>
            <a:ext cx="9546336" cy="707886"/>
          </a:xfrm>
          <a:prstGeom prst="rect">
            <a:avLst/>
          </a:prstGeom>
          <a:noFill/>
        </p:spPr>
        <p:txBody>
          <a:bodyPr wrap="square" rtlCol="0">
            <a:spAutoFit/>
          </a:bodyPr>
          <a:lstStyle/>
          <a:p>
            <a:pPr algn="ctr"/>
            <a:r>
              <a:rPr lang="en-US" sz="4000" b="1" dirty="0" smtClean="0">
                <a:latin typeface="Britannic Bold" panose="020B0903060703020204" pitchFamily="34" charset="0"/>
              </a:rPr>
              <a:t>BIKE RENTAL SYSTEM</a:t>
            </a:r>
            <a:endParaRPr lang="en-US" sz="4000" b="1" dirty="0">
              <a:latin typeface="Britannic Bold" panose="020B0903060703020204" pitchFamily="34" charset="0"/>
            </a:endParaRPr>
          </a:p>
        </p:txBody>
      </p:sp>
    </p:spTree>
    <p:extLst>
      <p:ext uri="{BB962C8B-B14F-4D97-AF65-F5344CB8AC3E}">
        <p14:creationId xmlns:p14="http://schemas.microsoft.com/office/powerpoint/2010/main" val="3962449954"/>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a:solidFill>
                  <a:schemeClr val="tx1"/>
                </a:solidFill>
                <a:latin typeface="Arial" panose="020B0604020202020204" pitchFamily="34" charset="0"/>
                <a:ea typeface="+mn-ea"/>
                <a:cs typeface="Arial" panose="020B0604020202020204" pitchFamily="34" charset="0"/>
              </a:rPr>
              <a:t>1.  Table </a:t>
            </a:r>
            <a:r>
              <a:rPr lang="en-US" sz="2000" b="1" dirty="0" smtClean="0">
                <a:solidFill>
                  <a:schemeClr val="tx1"/>
                </a:solidFill>
                <a:latin typeface="Arial" panose="020B0604020202020204" pitchFamily="34" charset="0"/>
                <a:ea typeface="+mn-ea"/>
                <a:cs typeface="Arial" panose="020B0604020202020204" pitchFamily="34" charset="0"/>
              </a:rPr>
              <a:t>Description:</a:t>
            </a:r>
            <a:endParaRPr lang="en-US" dirty="0"/>
          </a:p>
        </p:txBody>
      </p:sp>
      <p:pic>
        <p:nvPicPr>
          <p:cNvPr id="4" name="Content Placeholder 3"/>
          <p:cNvPicPr>
            <a:picLocks noGrp="1" noChangeAspect="1"/>
          </p:cNvPicPr>
          <p:nvPr>
            <p:ph idx="1"/>
          </p:nvPr>
        </p:nvPicPr>
        <p:blipFill>
          <a:blip r:embed="rId2"/>
          <a:stretch>
            <a:fillRect/>
          </a:stretch>
        </p:blipFill>
        <p:spPr>
          <a:xfrm>
            <a:off x="108743" y="1462999"/>
            <a:ext cx="6096000" cy="1695450"/>
          </a:xfrm>
          <a:prstGeom prst="rect">
            <a:avLst/>
          </a:prstGeom>
        </p:spPr>
      </p:pic>
      <p:pic>
        <p:nvPicPr>
          <p:cNvPr id="5" name="Picture 4"/>
          <p:cNvPicPr>
            <a:picLocks noChangeAspect="1"/>
          </p:cNvPicPr>
          <p:nvPr/>
        </p:nvPicPr>
        <p:blipFill>
          <a:blip r:embed="rId3"/>
          <a:stretch>
            <a:fillRect/>
          </a:stretch>
        </p:blipFill>
        <p:spPr>
          <a:xfrm>
            <a:off x="6204743" y="1462999"/>
            <a:ext cx="5811485" cy="1721745"/>
          </a:xfrm>
          <a:prstGeom prst="rect">
            <a:avLst/>
          </a:prstGeom>
        </p:spPr>
      </p:pic>
      <p:pic>
        <p:nvPicPr>
          <p:cNvPr id="7" name="Picture 6"/>
          <p:cNvPicPr>
            <a:picLocks noChangeAspect="1"/>
          </p:cNvPicPr>
          <p:nvPr/>
        </p:nvPicPr>
        <p:blipFill>
          <a:blip r:embed="rId4"/>
          <a:stretch>
            <a:fillRect/>
          </a:stretch>
        </p:blipFill>
        <p:spPr>
          <a:xfrm>
            <a:off x="108743" y="3167214"/>
            <a:ext cx="6096000" cy="2057400"/>
          </a:xfrm>
          <a:prstGeom prst="rect">
            <a:avLst/>
          </a:prstGeom>
        </p:spPr>
      </p:pic>
      <p:pic>
        <p:nvPicPr>
          <p:cNvPr id="8" name="Picture 7"/>
          <p:cNvPicPr>
            <a:picLocks noChangeAspect="1"/>
          </p:cNvPicPr>
          <p:nvPr/>
        </p:nvPicPr>
        <p:blipFill>
          <a:blip r:embed="rId5"/>
          <a:stretch>
            <a:fillRect/>
          </a:stretch>
        </p:blipFill>
        <p:spPr>
          <a:xfrm>
            <a:off x="6204743" y="3184744"/>
            <a:ext cx="5811485" cy="2039870"/>
          </a:xfrm>
          <a:prstGeom prst="rect">
            <a:avLst/>
          </a:prstGeom>
        </p:spPr>
      </p:pic>
    </p:spTree>
    <p:extLst>
      <p:ext uri="{BB962C8B-B14F-4D97-AF65-F5344CB8AC3E}">
        <p14:creationId xmlns:p14="http://schemas.microsoft.com/office/powerpoint/2010/main" val="3613870368"/>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3897043" cy="729202"/>
          </a:xfrm>
        </p:spPr>
        <p:txBody>
          <a:bodyPr>
            <a:normAutofit/>
          </a:bodyPr>
          <a:lstStyle/>
          <a:p>
            <a:pPr algn="ctr"/>
            <a:r>
              <a:rPr lang="en-US" sz="3600" dirty="0">
                <a:solidFill>
                  <a:schemeClr val="accent2"/>
                </a:solidFill>
                <a:latin typeface="Times New Roman" panose="02020603050405020304" pitchFamily="18" charset="0"/>
                <a:cs typeface="Times New Roman" panose="02020603050405020304" pitchFamily="18" charset="0"/>
              </a:rPr>
              <a:t>1. ER </a:t>
            </a:r>
            <a:r>
              <a:rPr lang="en-US" sz="3600" dirty="0" smtClean="0">
                <a:solidFill>
                  <a:schemeClr val="accent2"/>
                </a:solidFill>
                <a:latin typeface="Times New Roman" panose="02020603050405020304" pitchFamily="18" charset="0"/>
                <a:cs typeface="Times New Roman" panose="02020603050405020304" pitchFamily="18" charset="0"/>
              </a:rPr>
              <a:t>Diagram:</a:t>
            </a:r>
            <a:endParaRPr lang="en-US" sz="3600" dirty="0">
              <a:solidFill>
                <a:schemeClr val="accent2"/>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2184400" y="881602"/>
            <a:ext cx="7454900" cy="5743781"/>
          </a:xfrm>
          <a:prstGeom prst="rect">
            <a:avLst/>
          </a:prstGeom>
        </p:spPr>
      </p:pic>
    </p:spTree>
    <p:extLst>
      <p:ext uri="{BB962C8B-B14F-4D97-AF65-F5344CB8AC3E}">
        <p14:creationId xmlns:p14="http://schemas.microsoft.com/office/powerpoint/2010/main" val="1669368456"/>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213" y="0"/>
            <a:ext cx="8911687" cy="454152"/>
          </a:xfrm>
        </p:spPr>
        <p:txBody>
          <a:bodyPr>
            <a:noAutofit/>
          </a:bodyPr>
          <a:lstStyle/>
          <a:p>
            <a:r>
              <a:rPr lang="en-US" sz="3200" dirty="0" smtClean="0">
                <a:solidFill>
                  <a:schemeClr val="accent2"/>
                </a:solidFill>
                <a:latin typeface="Arial" panose="020B0604020202020204" pitchFamily="34" charset="0"/>
                <a:ea typeface="+mn-ea"/>
                <a:cs typeface="Arial" panose="020B0604020202020204" pitchFamily="34" charset="0"/>
              </a:rPr>
              <a:t>2. Use </a:t>
            </a:r>
            <a:r>
              <a:rPr lang="en-US" sz="3200" dirty="0">
                <a:solidFill>
                  <a:schemeClr val="accent2"/>
                </a:solidFill>
                <a:latin typeface="Arial" panose="020B0604020202020204" pitchFamily="34" charset="0"/>
                <a:ea typeface="+mn-ea"/>
                <a:cs typeface="Arial" panose="020B0604020202020204" pitchFamily="34" charset="0"/>
              </a:rPr>
              <a:t>case </a:t>
            </a:r>
            <a:r>
              <a:rPr lang="en-US" sz="3200" dirty="0" smtClean="0">
                <a:solidFill>
                  <a:schemeClr val="accent2"/>
                </a:solidFill>
                <a:latin typeface="Arial" panose="020B0604020202020204" pitchFamily="34" charset="0"/>
                <a:ea typeface="+mn-ea"/>
                <a:cs typeface="Arial" panose="020B0604020202020204" pitchFamily="34" charset="0"/>
              </a:rPr>
              <a:t>Diagram</a:t>
            </a:r>
            <a:r>
              <a:rPr lang="en-US" sz="3200" dirty="0" smtClean="0">
                <a:solidFill>
                  <a:schemeClr val="accent2"/>
                </a:solidFill>
                <a:latin typeface="Arial" panose="020B0604020202020204" pitchFamily="34" charset="0"/>
                <a:ea typeface="+mn-ea"/>
                <a:cs typeface="Arial" panose="020B0604020202020204" pitchFamily="34" charset="0"/>
              </a:rPr>
              <a:t>:</a:t>
            </a:r>
            <a:endParaRPr lang="en-US" sz="3200" dirty="0">
              <a:solidFill>
                <a:schemeClr val="accent2"/>
              </a:solidFill>
              <a:latin typeface="Arial" panose="020B0604020202020204" pitchFamily="34" charset="0"/>
              <a:ea typeface="+mn-ea"/>
              <a:cs typeface="Arial" panose="020B0604020202020204" pitchFamily="34" charset="0"/>
            </a:endParaRPr>
          </a:p>
        </p:txBody>
      </p:sp>
      <p:pic>
        <p:nvPicPr>
          <p:cNvPr id="4" name="Picture 3"/>
          <p:cNvPicPr>
            <a:picLocks noChangeAspect="1"/>
          </p:cNvPicPr>
          <p:nvPr/>
        </p:nvPicPr>
        <p:blipFill>
          <a:blip r:embed="rId2"/>
          <a:stretch>
            <a:fillRect/>
          </a:stretch>
        </p:blipFill>
        <p:spPr>
          <a:xfrm>
            <a:off x="3945206" y="1446212"/>
            <a:ext cx="3790950" cy="4676775"/>
          </a:xfrm>
          <a:prstGeom prst="rect">
            <a:avLst/>
          </a:prstGeom>
        </p:spPr>
      </p:pic>
    </p:spTree>
    <p:extLst>
      <p:ext uri="{BB962C8B-B14F-4D97-AF65-F5344CB8AC3E}">
        <p14:creationId xmlns:p14="http://schemas.microsoft.com/office/powerpoint/2010/main" val="780796975"/>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11687" cy="866362"/>
          </a:xfrm>
        </p:spPr>
        <p:txBody>
          <a:bodyPr>
            <a:normAutofit/>
          </a:bodyPr>
          <a:lstStyle/>
          <a:p>
            <a:r>
              <a:rPr lang="en-US" sz="3200" dirty="0" smtClean="0">
                <a:solidFill>
                  <a:schemeClr val="accent2"/>
                </a:solidFill>
                <a:latin typeface="Arial" panose="020B0604020202020204" pitchFamily="34" charset="0"/>
                <a:ea typeface="+mn-ea"/>
                <a:cs typeface="Arial" panose="020B0604020202020204" pitchFamily="34" charset="0"/>
              </a:rPr>
              <a:t>3. Class </a:t>
            </a:r>
            <a:r>
              <a:rPr lang="en-US" sz="3200" dirty="0">
                <a:solidFill>
                  <a:schemeClr val="accent2"/>
                </a:solidFill>
                <a:latin typeface="Arial" panose="020B0604020202020204" pitchFamily="34" charset="0"/>
                <a:ea typeface="+mn-ea"/>
                <a:cs typeface="Arial" panose="020B0604020202020204" pitchFamily="34" charset="0"/>
              </a:rPr>
              <a:t>Diagram:</a:t>
            </a:r>
          </a:p>
        </p:txBody>
      </p:sp>
      <p:pic>
        <p:nvPicPr>
          <p:cNvPr id="4" name="Picture 3"/>
          <p:cNvPicPr>
            <a:picLocks noChangeAspect="1"/>
          </p:cNvPicPr>
          <p:nvPr/>
        </p:nvPicPr>
        <p:blipFill>
          <a:blip r:embed="rId2"/>
          <a:stretch>
            <a:fillRect/>
          </a:stretch>
        </p:blipFill>
        <p:spPr>
          <a:xfrm>
            <a:off x="2628900" y="542924"/>
            <a:ext cx="7048500" cy="6022975"/>
          </a:xfrm>
          <a:prstGeom prst="rect">
            <a:avLst/>
          </a:prstGeom>
        </p:spPr>
      </p:pic>
    </p:spTree>
    <p:extLst>
      <p:ext uri="{BB962C8B-B14F-4D97-AF65-F5344CB8AC3E}">
        <p14:creationId xmlns:p14="http://schemas.microsoft.com/office/powerpoint/2010/main" val="221300466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200" y="0"/>
            <a:ext cx="4546599" cy="673100"/>
          </a:xfrm>
        </p:spPr>
        <p:txBody>
          <a:bodyPr>
            <a:normAutofit/>
          </a:bodyPr>
          <a:lstStyle/>
          <a:p>
            <a:pPr algn="ctr"/>
            <a:r>
              <a:rPr lang="en-US" sz="3600" dirty="0" smtClean="0">
                <a:solidFill>
                  <a:schemeClr val="accent2"/>
                </a:solidFill>
                <a:latin typeface="Times New Roman" panose="02020603050405020304" pitchFamily="18" charset="0"/>
                <a:cs typeface="Times New Roman" panose="02020603050405020304" pitchFamily="18" charset="0"/>
              </a:rPr>
              <a:t>4. Activity Diagram:</a:t>
            </a:r>
            <a:endParaRPr lang="en-US" sz="3600" dirty="0">
              <a:solidFill>
                <a:schemeClr val="accent2"/>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943099" y="1155700"/>
            <a:ext cx="3206751" cy="4838700"/>
          </a:xfrm>
          <a:prstGeom prst="rect">
            <a:avLst/>
          </a:prstGeom>
        </p:spPr>
      </p:pic>
      <p:pic>
        <p:nvPicPr>
          <p:cNvPr id="5" name="Picture 4"/>
          <p:cNvPicPr>
            <a:picLocks noChangeAspect="1"/>
          </p:cNvPicPr>
          <p:nvPr/>
        </p:nvPicPr>
        <p:blipFill>
          <a:blip r:embed="rId3"/>
          <a:stretch>
            <a:fillRect/>
          </a:stretch>
        </p:blipFill>
        <p:spPr>
          <a:xfrm>
            <a:off x="5507037" y="1155700"/>
            <a:ext cx="3243263" cy="4838700"/>
          </a:xfrm>
          <a:prstGeom prst="rect">
            <a:avLst/>
          </a:prstGeom>
        </p:spPr>
      </p:pic>
    </p:spTree>
    <p:extLst>
      <p:ext uri="{BB962C8B-B14F-4D97-AF65-F5344CB8AC3E}">
        <p14:creationId xmlns:p14="http://schemas.microsoft.com/office/powerpoint/2010/main" val="71316536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0313" y="0"/>
            <a:ext cx="8911687" cy="719328"/>
          </a:xfrm>
        </p:spPr>
        <p:txBody>
          <a:bodyPr>
            <a:normAutofit fontScale="90000"/>
          </a:bodyPr>
          <a:lstStyle/>
          <a:p>
            <a:r>
              <a:rPr lang="en-US" b="1" dirty="0" smtClean="0">
                <a:solidFill>
                  <a:schemeClr val="accent2"/>
                </a:solidFill>
                <a:latin typeface="Times New Roman" panose="02020603050405020304" pitchFamily="18" charset="0"/>
                <a:cs typeface="Times New Roman" panose="02020603050405020304" pitchFamily="18" charset="0"/>
              </a:rPr>
              <a:t>IMPLEMENTATION</a:t>
            </a:r>
            <a:endParaRPr lang="en-US" dirty="0">
              <a:solidFill>
                <a:schemeClr val="accent2"/>
              </a:solidFill>
            </a:endParaRPr>
          </a:p>
        </p:txBody>
      </p:sp>
      <p:sp>
        <p:nvSpPr>
          <p:cNvPr id="4" name="TextBox 3"/>
          <p:cNvSpPr txBox="1"/>
          <p:nvPr/>
        </p:nvSpPr>
        <p:spPr>
          <a:xfrm>
            <a:off x="332900" y="519273"/>
            <a:ext cx="4226116" cy="400110"/>
          </a:xfrm>
          <a:prstGeom prst="rect">
            <a:avLst/>
          </a:prstGeom>
          <a:noFill/>
        </p:spPr>
        <p:txBody>
          <a:bodyPr wrap="square" rtlCol="0">
            <a:spAutoFit/>
          </a:bodyPr>
          <a:lstStyle/>
          <a:p>
            <a:pPr>
              <a:spcBef>
                <a:spcPct val="0"/>
              </a:spcBef>
            </a:pPr>
            <a:r>
              <a:rPr lang="en-US" sz="2000" b="1" dirty="0" smtClean="0">
                <a:latin typeface="Arial" panose="020B0604020202020204" pitchFamily="34" charset="0"/>
                <a:cs typeface="Arial" panose="020B0604020202020204" pitchFamily="34" charset="0"/>
              </a:rPr>
              <a:t>Home</a:t>
            </a:r>
            <a:r>
              <a:rPr lang="en-US" sz="2000" b="1" dirty="0" smtClean="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Page:</a:t>
            </a:r>
          </a:p>
        </p:txBody>
      </p:sp>
      <p:pic>
        <p:nvPicPr>
          <p:cNvPr id="5" name="Picture 4"/>
          <p:cNvPicPr>
            <a:picLocks noChangeAspect="1"/>
          </p:cNvPicPr>
          <p:nvPr/>
        </p:nvPicPr>
        <p:blipFill rotWithShape="1">
          <a:blip r:embed="rId2"/>
          <a:srcRect l="875" b="2148"/>
          <a:stretch/>
        </p:blipFill>
        <p:spPr>
          <a:xfrm>
            <a:off x="332902" y="919384"/>
            <a:ext cx="6388532" cy="2605177"/>
          </a:xfrm>
          <a:prstGeom prst="rect">
            <a:avLst/>
          </a:prstGeom>
        </p:spPr>
      </p:pic>
      <p:pic>
        <p:nvPicPr>
          <p:cNvPr id="6" name="Picture 5"/>
          <p:cNvPicPr>
            <a:picLocks noChangeAspect="1"/>
          </p:cNvPicPr>
          <p:nvPr/>
        </p:nvPicPr>
        <p:blipFill>
          <a:blip r:embed="rId3"/>
          <a:stretch>
            <a:fillRect/>
          </a:stretch>
        </p:blipFill>
        <p:spPr>
          <a:xfrm>
            <a:off x="5353668" y="3622099"/>
            <a:ext cx="6600825" cy="3105150"/>
          </a:xfrm>
          <a:prstGeom prst="rect">
            <a:avLst/>
          </a:prstGeom>
        </p:spPr>
      </p:pic>
    </p:spTree>
    <p:extLst>
      <p:ext uri="{BB962C8B-B14F-4D97-AF65-F5344CB8AC3E}">
        <p14:creationId xmlns:p14="http://schemas.microsoft.com/office/powerpoint/2010/main" val="3100240944"/>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11687" cy="521938"/>
          </a:xfrm>
        </p:spPr>
        <p:txBody>
          <a:bodyPr>
            <a:normAutofit/>
          </a:bodyPr>
          <a:lstStyle/>
          <a:p>
            <a:r>
              <a:rPr lang="en-US" sz="2000" b="1" dirty="0" smtClean="0">
                <a:solidFill>
                  <a:schemeClr val="tx1"/>
                </a:solidFill>
                <a:latin typeface="Arial" panose="020B0604020202020204" pitchFamily="34" charset="0"/>
                <a:ea typeface="+mn-ea"/>
                <a:cs typeface="Arial" panose="020B0604020202020204" pitchFamily="34" charset="0"/>
              </a:rPr>
              <a:t>Login </a:t>
            </a:r>
            <a:r>
              <a:rPr lang="en-US" sz="2000" b="1" dirty="0" smtClean="0">
                <a:solidFill>
                  <a:schemeClr val="tx1"/>
                </a:solidFill>
                <a:latin typeface="Arial" panose="020B0604020202020204" pitchFamily="34" charset="0"/>
                <a:ea typeface="+mn-ea"/>
                <a:cs typeface="Arial" panose="020B0604020202020204" pitchFamily="34" charset="0"/>
              </a:rPr>
              <a:t>Page:</a:t>
            </a:r>
            <a:endParaRPr lang="en-US" sz="2000" b="1" dirty="0">
              <a:solidFill>
                <a:schemeClr val="tx1"/>
              </a:solidFill>
              <a:latin typeface="Arial" panose="020B0604020202020204" pitchFamily="34" charset="0"/>
              <a:ea typeface="+mn-ea"/>
              <a:cs typeface="Arial" panose="020B0604020202020204" pitchFamily="34" charset="0"/>
            </a:endParaRPr>
          </a:p>
        </p:txBody>
      </p:sp>
      <p:pic>
        <p:nvPicPr>
          <p:cNvPr id="4" name="Picture 3"/>
          <p:cNvPicPr>
            <a:picLocks noChangeAspect="1"/>
          </p:cNvPicPr>
          <p:nvPr/>
        </p:nvPicPr>
        <p:blipFill>
          <a:blip r:embed="rId2"/>
          <a:stretch>
            <a:fillRect/>
          </a:stretch>
        </p:blipFill>
        <p:spPr>
          <a:xfrm>
            <a:off x="2322677" y="1401349"/>
            <a:ext cx="7213209" cy="3657539"/>
          </a:xfrm>
          <a:prstGeom prst="rect">
            <a:avLst/>
          </a:prstGeom>
        </p:spPr>
      </p:pic>
    </p:spTree>
    <p:extLst>
      <p:ext uri="{BB962C8B-B14F-4D97-AF65-F5344CB8AC3E}">
        <p14:creationId xmlns:p14="http://schemas.microsoft.com/office/powerpoint/2010/main" val="70659027"/>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11687" cy="447836"/>
          </a:xfrm>
        </p:spPr>
        <p:txBody>
          <a:bodyPr>
            <a:normAutofit/>
          </a:bodyPr>
          <a:lstStyle/>
          <a:p>
            <a:r>
              <a:rPr lang="en-US" sz="2000" b="1" dirty="0" smtClean="0">
                <a:solidFill>
                  <a:schemeClr val="tx1"/>
                </a:solidFill>
                <a:latin typeface="Arial" panose="020B0604020202020204" pitchFamily="34" charset="0"/>
                <a:ea typeface="+mn-ea"/>
                <a:cs typeface="Arial" panose="020B0604020202020204" pitchFamily="34" charset="0"/>
              </a:rPr>
              <a:t>Registration</a:t>
            </a:r>
            <a:r>
              <a:rPr lang="en-US" sz="2000" b="1" dirty="0" smtClean="0">
                <a:solidFill>
                  <a:schemeClr val="tx1"/>
                </a:solidFill>
                <a:latin typeface="Arial" panose="020B0604020202020204" pitchFamily="34" charset="0"/>
                <a:ea typeface="+mn-ea"/>
                <a:cs typeface="Arial" panose="020B0604020202020204" pitchFamily="34" charset="0"/>
              </a:rPr>
              <a:t> </a:t>
            </a:r>
            <a:r>
              <a:rPr lang="en-US" sz="2000" b="1" dirty="0">
                <a:solidFill>
                  <a:schemeClr val="tx1"/>
                </a:solidFill>
                <a:latin typeface="Arial" panose="020B0604020202020204" pitchFamily="34" charset="0"/>
                <a:ea typeface="+mn-ea"/>
                <a:cs typeface="Arial" panose="020B0604020202020204" pitchFamily="34" charset="0"/>
              </a:rPr>
              <a:t>Page:</a:t>
            </a:r>
          </a:p>
        </p:txBody>
      </p:sp>
      <p:pic>
        <p:nvPicPr>
          <p:cNvPr id="5" name="image10.jpeg"/>
          <p:cNvPicPr/>
          <p:nvPr/>
        </p:nvPicPr>
        <p:blipFill rotWithShape="1">
          <a:blip r:embed="rId2" cstate="print"/>
          <a:srcRect t="10095" r="1716" b="6789"/>
          <a:stretch/>
        </p:blipFill>
        <p:spPr>
          <a:xfrm>
            <a:off x="2624128" y="1436914"/>
            <a:ext cx="7256142" cy="3598223"/>
          </a:xfrm>
          <a:prstGeom prst="rect">
            <a:avLst/>
          </a:prstGeom>
        </p:spPr>
      </p:pic>
    </p:spTree>
    <p:extLst>
      <p:ext uri="{BB962C8B-B14F-4D97-AF65-F5344CB8AC3E}">
        <p14:creationId xmlns:p14="http://schemas.microsoft.com/office/powerpoint/2010/main" val="535698591"/>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485433"/>
          </a:xfrm>
        </p:spPr>
        <p:txBody>
          <a:bodyPr>
            <a:normAutofit/>
          </a:bodyPr>
          <a:lstStyle/>
          <a:p>
            <a:r>
              <a:rPr lang="en-US" sz="2000" b="1" dirty="0" smtClean="0">
                <a:solidFill>
                  <a:schemeClr val="tx1"/>
                </a:solidFill>
                <a:latin typeface="Arial" panose="020B0604020202020204" pitchFamily="34" charset="0"/>
                <a:ea typeface="+mn-ea"/>
                <a:cs typeface="Arial" panose="020B0604020202020204" pitchFamily="34" charset="0"/>
              </a:rPr>
              <a:t>Admin:</a:t>
            </a:r>
            <a:endParaRPr lang="en-US" sz="2000" b="1" dirty="0">
              <a:solidFill>
                <a:schemeClr val="tx1"/>
              </a:solidFill>
              <a:latin typeface="Arial" panose="020B0604020202020204" pitchFamily="34" charset="0"/>
              <a:ea typeface="+mn-ea"/>
              <a:cs typeface="Arial" panose="020B0604020202020204" pitchFamily="34" charset="0"/>
            </a:endParaRPr>
          </a:p>
        </p:txBody>
      </p:sp>
      <p:pic>
        <p:nvPicPr>
          <p:cNvPr id="5" name="image11.jpeg"/>
          <p:cNvPicPr/>
          <p:nvPr/>
        </p:nvPicPr>
        <p:blipFill rotWithShape="1">
          <a:blip r:embed="rId2" cstate="print"/>
          <a:srcRect t="10192" b="7655"/>
          <a:stretch/>
        </p:blipFill>
        <p:spPr>
          <a:xfrm>
            <a:off x="325974" y="366680"/>
            <a:ext cx="6870473" cy="2945336"/>
          </a:xfrm>
          <a:prstGeom prst="rect">
            <a:avLst/>
          </a:prstGeom>
        </p:spPr>
      </p:pic>
      <p:pic>
        <p:nvPicPr>
          <p:cNvPr id="7" name="image12.jpeg" descr="Graphical user interface, application  Description automatically generated"/>
          <p:cNvPicPr/>
          <p:nvPr/>
        </p:nvPicPr>
        <p:blipFill>
          <a:blip r:embed="rId3" cstate="print"/>
          <a:stretch>
            <a:fillRect/>
          </a:stretch>
        </p:blipFill>
        <p:spPr>
          <a:xfrm>
            <a:off x="5622433" y="3312016"/>
            <a:ext cx="6439535" cy="3392805"/>
          </a:xfrm>
          <a:prstGeom prst="rect">
            <a:avLst/>
          </a:prstGeom>
        </p:spPr>
      </p:pic>
    </p:spTree>
    <p:extLst>
      <p:ext uri="{BB962C8B-B14F-4D97-AF65-F5344CB8AC3E}">
        <p14:creationId xmlns:p14="http://schemas.microsoft.com/office/powerpoint/2010/main" val="560429595"/>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11687" cy="385293"/>
          </a:xfrm>
        </p:spPr>
        <p:txBody>
          <a:bodyPr>
            <a:normAutofit fontScale="90000"/>
          </a:bodyPr>
          <a:lstStyle/>
          <a:p>
            <a:r>
              <a:rPr lang="en-US" sz="2000" b="1" dirty="0" smtClean="0">
                <a:solidFill>
                  <a:schemeClr val="tx1"/>
                </a:solidFill>
                <a:latin typeface="Arial" panose="020B0604020202020204" pitchFamily="34" charset="0"/>
                <a:ea typeface="+mn-ea"/>
                <a:cs typeface="Arial" panose="020B0604020202020204" pitchFamily="34" charset="0"/>
              </a:rPr>
              <a:t>About us Page:</a:t>
            </a:r>
            <a:endParaRPr lang="en-US" sz="2000" b="1" dirty="0">
              <a:solidFill>
                <a:schemeClr val="tx1"/>
              </a:solidFill>
              <a:latin typeface="Arial" panose="020B0604020202020204" pitchFamily="34" charset="0"/>
              <a:ea typeface="+mn-ea"/>
              <a:cs typeface="Arial" panose="020B0604020202020204" pitchFamily="34" charset="0"/>
            </a:endParaRPr>
          </a:p>
        </p:txBody>
      </p:sp>
      <p:pic>
        <p:nvPicPr>
          <p:cNvPr id="5" name="image13.jpeg"/>
          <p:cNvPicPr/>
          <p:nvPr/>
        </p:nvPicPr>
        <p:blipFill rotWithShape="1">
          <a:blip r:embed="rId2" cstate="print"/>
          <a:srcRect t="10724" r="1712" b="5844"/>
          <a:stretch/>
        </p:blipFill>
        <p:spPr>
          <a:xfrm>
            <a:off x="201881" y="432365"/>
            <a:ext cx="6590805" cy="3146962"/>
          </a:xfrm>
          <a:prstGeom prst="rect">
            <a:avLst/>
          </a:prstGeom>
        </p:spPr>
      </p:pic>
      <p:pic>
        <p:nvPicPr>
          <p:cNvPr id="7" name="image14.jpeg"/>
          <p:cNvPicPr/>
          <p:nvPr/>
        </p:nvPicPr>
        <p:blipFill rotWithShape="1">
          <a:blip r:embed="rId3" cstate="print"/>
          <a:srcRect t="9465" r="2225" b="8048"/>
          <a:stretch/>
        </p:blipFill>
        <p:spPr>
          <a:xfrm>
            <a:off x="5273914" y="3626399"/>
            <a:ext cx="6553909" cy="3111335"/>
          </a:xfrm>
          <a:prstGeom prst="rect">
            <a:avLst/>
          </a:prstGeom>
        </p:spPr>
      </p:pic>
    </p:spTree>
    <p:extLst>
      <p:ext uri="{BB962C8B-B14F-4D97-AF65-F5344CB8AC3E}">
        <p14:creationId xmlns:p14="http://schemas.microsoft.com/office/powerpoint/2010/main" val="1935419854"/>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75911" y="803636"/>
            <a:ext cx="7410482" cy="669524"/>
          </a:xfrm>
        </p:spPr>
        <p:txBody>
          <a:bodyPr>
            <a:noAutofit/>
          </a:bodyPr>
          <a:lstStyle/>
          <a:p>
            <a:r>
              <a:rPr lang="en-US" sz="4000" b="1" dirty="0" smtClean="0">
                <a:latin typeface="Times New Roman" panose="02020603050405020304" pitchFamily="18" charset="0"/>
                <a:cs typeface="Times New Roman" panose="02020603050405020304" pitchFamily="18" charset="0"/>
              </a:rPr>
              <a:t>         Bike Rental System</a:t>
            </a:r>
            <a:endParaRPr lang="en-US" sz="40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170433" y="3194303"/>
            <a:ext cx="9956228" cy="2770319"/>
          </a:xfrm>
        </p:spPr>
        <p:txBody>
          <a:bodyPr>
            <a:normAutofit fontScale="92500" lnSpcReduction="10000"/>
          </a:bodyPr>
          <a:lstStyle/>
          <a:p>
            <a:pPr algn="ctr"/>
            <a:r>
              <a:rPr lang="en-US" b="1" dirty="0" smtClean="0">
                <a:solidFill>
                  <a:schemeClr val="accent2"/>
                </a:solidFill>
                <a:latin typeface="Times New Roman" panose="02020603050405020304" pitchFamily="18" charset="0"/>
                <a:cs typeface="Times New Roman" panose="02020603050405020304" pitchFamily="18" charset="0"/>
              </a:rPr>
              <a:t>PrEsented </a:t>
            </a:r>
            <a:r>
              <a:rPr lang="en-US" b="1" dirty="0">
                <a:solidFill>
                  <a:schemeClr val="accent2"/>
                </a:solidFill>
                <a:latin typeface="Times New Roman" panose="02020603050405020304" pitchFamily="18" charset="0"/>
                <a:cs typeface="Times New Roman" panose="02020603050405020304" pitchFamily="18" charset="0"/>
              </a:rPr>
              <a:t>By</a:t>
            </a:r>
          </a:p>
          <a:p>
            <a:pPr algn="ctr"/>
            <a:r>
              <a:rPr lang="en-US" dirty="0" smtClean="0">
                <a:solidFill>
                  <a:schemeClr val="accent3">
                    <a:lumMod val="20000"/>
                    <a:lumOff val="80000"/>
                  </a:schemeClr>
                </a:solidFill>
                <a:latin typeface="Times New Roman" panose="02020603050405020304" pitchFamily="18" charset="0"/>
                <a:cs typeface="Times New Roman" panose="02020603050405020304" pitchFamily="18" charset="0"/>
              </a:rPr>
              <a:t>Purvi Dubey </a:t>
            </a:r>
          </a:p>
          <a:p>
            <a:pPr algn="ctr"/>
            <a:r>
              <a:rPr lang="en-US" dirty="0" smtClean="0">
                <a:solidFill>
                  <a:schemeClr val="accent3">
                    <a:lumMod val="20000"/>
                    <a:lumOff val="80000"/>
                  </a:schemeClr>
                </a:solidFill>
                <a:latin typeface="Times New Roman" panose="02020603050405020304" pitchFamily="18" charset="0"/>
                <a:cs typeface="Times New Roman" panose="02020603050405020304" pitchFamily="18" charset="0"/>
              </a:rPr>
              <a:t>MCA </a:t>
            </a:r>
            <a:r>
              <a:rPr lang="en-US" dirty="0">
                <a:solidFill>
                  <a:schemeClr val="accent3">
                    <a:lumMod val="20000"/>
                    <a:lumOff val="80000"/>
                  </a:schemeClr>
                </a:solidFill>
                <a:latin typeface="Times New Roman" panose="02020603050405020304" pitchFamily="18" charset="0"/>
                <a:cs typeface="Times New Roman" panose="02020603050405020304" pitchFamily="18" charset="0"/>
              </a:rPr>
              <a:t>I Year,          </a:t>
            </a:r>
          </a:p>
          <a:p>
            <a:pPr algn="ctr"/>
            <a:r>
              <a:rPr lang="en-US" dirty="0">
                <a:solidFill>
                  <a:schemeClr val="accent3">
                    <a:lumMod val="20000"/>
                    <a:lumOff val="80000"/>
                  </a:schemeClr>
                </a:solidFill>
                <a:latin typeface="Times New Roman" panose="02020603050405020304" pitchFamily="18" charset="0"/>
                <a:cs typeface="Times New Roman" panose="02020603050405020304" pitchFamily="18" charset="0"/>
              </a:rPr>
              <a:t>JSCOE Pune</a:t>
            </a:r>
            <a:r>
              <a:rPr lang="en-US" dirty="0">
                <a:solidFill>
                  <a:srgbClr val="0070C0"/>
                </a:solidFill>
                <a:latin typeface="Times New Roman" panose="02020603050405020304" pitchFamily="18" charset="0"/>
                <a:cs typeface="Times New Roman" panose="02020603050405020304" pitchFamily="18" charset="0"/>
              </a:rPr>
              <a:t>.</a:t>
            </a:r>
          </a:p>
          <a:p>
            <a:pPr algn="ctr"/>
            <a:endParaRPr lang="en-US" dirty="0">
              <a:solidFill>
                <a:srgbClr val="0070C0"/>
              </a:solidFill>
              <a:latin typeface="Times New Roman" panose="02020603050405020304" pitchFamily="18" charset="0"/>
              <a:cs typeface="Times New Roman" panose="02020603050405020304" pitchFamily="18" charset="0"/>
            </a:endParaRPr>
          </a:p>
          <a:p>
            <a:pPr algn="ctr"/>
            <a:r>
              <a:rPr lang="en-US" b="1" dirty="0">
                <a:solidFill>
                  <a:schemeClr val="accent2"/>
                </a:solidFill>
                <a:latin typeface="Times New Roman" panose="02020603050405020304" pitchFamily="18" charset="0"/>
                <a:cs typeface="Times New Roman" panose="02020603050405020304" pitchFamily="18" charset="0"/>
              </a:rPr>
              <a:t>Guided By</a:t>
            </a:r>
          </a:p>
          <a:p>
            <a:pPr algn="ctr"/>
            <a:r>
              <a:rPr lang="en-US" dirty="0">
                <a:solidFill>
                  <a:schemeClr val="accent3">
                    <a:lumMod val="20000"/>
                    <a:lumOff val="80000"/>
                  </a:schemeClr>
                </a:solidFill>
                <a:latin typeface="Times New Roman" panose="02020603050405020304" pitchFamily="18" charset="0"/>
                <a:cs typeface="Times New Roman" panose="02020603050405020304" pitchFamily="18" charset="0"/>
              </a:rPr>
              <a:t>Prof</a:t>
            </a:r>
            <a:r>
              <a:rPr lang="en-US" dirty="0" smtClean="0">
                <a:solidFill>
                  <a:schemeClr val="accent3">
                    <a:lumMod val="20000"/>
                    <a:lumOff val="80000"/>
                  </a:schemeClr>
                </a:solidFill>
                <a:latin typeface="Times New Roman" panose="02020603050405020304" pitchFamily="18" charset="0"/>
                <a:cs typeface="Times New Roman" panose="02020603050405020304" pitchFamily="18" charset="0"/>
              </a:rPr>
              <a:t>. </a:t>
            </a:r>
            <a:r>
              <a:rPr lang="en-US" dirty="0">
                <a:solidFill>
                  <a:schemeClr val="accent3">
                    <a:lumMod val="20000"/>
                    <a:lumOff val="80000"/>
                  </a:schemeClr>
                </a:solidFill>
                <a:latin typeface="Times New Roman" panose="02020603050405020304" pitchFamily="18" charset="0"/>
                <a:cs typeface="Times New Roman" panose="02020603050405020304" pitchFamily="18" charset="0"/>
              </a:rPr>
              <a:t>Swayam Shah</a:t>
            </a:r>
          </a:p>
          <a:p>
            <a:pPr algn="just"/>
            <a:endParaRPr lang="en-US" dirty="0">
              <a:solidFill>
                <a:srgbClr val="0070C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4514819" y="280416"/>
            <a:ext cx="3267456"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A PROJECT ON</a:t>
            </a:r>
          </a:p>
        </p:txBody>
      </p:sp>
      <p:pic>
        <p:nvPicPr>
          <p:cNvPr id="5" name="Picture 4"/>
          <p:cNvPicPr/>
          <p:nvPr/>
        </p:nvPicPr>
        <p:blipFill>
          <a:blip r:embed="rId2"/>
          <a:stretch>
            <a:fillRect/>
          </a:stretch>
        </p:blipFill>
        <p:spPr>
          <a:xfrm>
            <a:off x="5719922" y="1957494"/>
            <a:ext cx="857250" cy="752475"/>
          </a:xfrm>
          <a:prstGeom prst="rect">
            <a:avLst/>
          </a:prstGeom>
        </p:spPr>
      </p:pic>
    </p:spTree>
    <p:extLst>
      <p:ext uri="{BB962C8B-B14F-4D97-AF65-F5344CB8AC3E}">
        <p14:creationId xmlns:p14="http://schemas.microsoft.com/office/powerpoint/2010/main" val="1892995437"/>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0893" y="23589"/>
            <a:ext cx="8911687" cy="688929"/>
          </a:xfrm>
        </p:spPr>
        <p:txBody>
          <a:bodyPr>
            <a:noAutofit/>
          </a:bodyPr>
          <a:lstStyle/>
          <a:p>
            <a:pPr algn="ctr"/>
            <a:r>
              <a:rPr lang="en-US" b="1" dirty="0">
                <a:solidFill>
                  <a:schemeClr val="accent2"/>
                </a:solidFill>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a:xfrm>
            <a:off x="2142680" y="1280890"/>
            <a:ext cx="8407400" cy="3733800"/>
          </a:xfrm>
        </p:spPr>
        <p:txBody>
          <a:bodyPr>
            <a:normAutofit lnSpcReduction="10000"/>
          </a:bodyPr>
          <a:lstStyle/>
          <a:p>
            <a:pPr marL="0" indent="0">
              <a:lnSpc>
                <a:spcPct val="150000"/>
              </a:lnSpc>
              <a:buNone/>
            </a:pPr>
            <a:r>
              <a:rPr lang="en-US" sz="1600" b="1" dirty="0"/>
              <a:t>Bike Rental System </a:t>
            </a:r>
            <a:r>
              <a:rPr lang="en-US" sz="1600" dirty="0"/>
              <a:t>is a web application and it is restricted to only limited type of users. In this application, Admin have been given access rights and are restricted up to certain functionalities, so that the data is maintained securely and redundant data is prevented. As the Data is stored electronically, it is necessary to have a Computer and Network connection to access the Application. It is a software which helps the user to rent bike base on their need. This software reduces the amount of manual data entry and gives greater efficiency. The User Interface of it is very friendly and can be easily used by anyone. It also decreases the amount of time taken to write details and other modules. At the end, this software can perform all the tasks accurately and can do the work for which it is made.</a:t>
            </a:r>
            <a:endParaRPr lang="en-IN" sz="1600" dirty="0"/>
          </a:p>
          <a:p>
            <a:pPr marL="0" indent="0">
              <a:buNone/>
            </a:pPr>
            <a:endParaRPr lang="en-GB" b="1" i="0" dirty="0">
              <a:solidFill>
                <a:srgbClr val="202124"/>
              </a:solidFill>
              <a:effectLst/>
              <a:latin typeface="arial" panose="020B0604020202020204" pitchFamily="34" charset="0"/>
            </a:endParaRPr>
          </a:p>
        </p:txBody>
      </p:sp>
    </p:spTree>
    <p:extLst>
      <p:ext uri="{BB962C8B-B14F-4D97-AF65-F5344CB8AC3E}">
        <p14:creationId xmlns:p14="http://schemas.microsoft.com/office/powerpoint/2010/main" val="2293274614"/>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41066" y="658368"/>
            <a:ext cx="8915400" cy="5252854"/>
          </a:xfrm>
        </p:spPr>
        <p:txBody>
          <a:bodyPr>
            <a:normAutofit fontScale="92500" lnSpcReduction="10000"/>
          </a:bodyPr>
          <a:lstStyle/>
          <a:p>
            <a:pPr marL="0" indent="0" algn="ctr">
              <a:buNone/>
            </a:pPr>
            <a:r>
              <a:rPr lang="en-US" sz="19900" b="1" u="sng" dirty="0">
                <a:latin typeface="Algerian" panose="04020705040A02060702" pitchFamily="82" charset="0"/>
              </a:rPr>
              <a:t>Thank You</a:t>
            </a:r>
            <a:endParaRPr lang="en-US" b="1" u="sng" dirty="0">
              <a:latin typeface="Algerian" panose="04020705040A02060702" pitchFamily="82" charset="0"/>
            </a:endParaRPr>
          </a:p>
        </p:txBody>
      </p:sp>
    </p:spTree>
    <p:extLst>
      <p:ext uri="{BB962C8B-B14F-4D97-AF65-F5344CB8AC3E}">
        <p14:creationId xmlns:p14="http://schemas.microsoft.com/office/powerpoint/2010/main" val="2965223803"/>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7435" y="551547"/>
            <a:ext cx="8911687" cy="928048"/>
          </a:xfrm>
        </p:spPr>
        <p:txBody>
          <a:bodyPr>
            <a:normAutofit/>
          </a:bodyPr>
          <a:lstStyle/>
          <a:p>
            <a:pPr algn="ctr"/>
            <a:r>
              <a:rPr lang="en-US" b="1" dirty="0">
                <a:solidFill>
                  <a:schemeClr val="accent2"/>
                </a:solidFill>
                <a:latin typeface="Times New Roman" panose="02020603050405020304" pitchFamily="18" charset="0"/>
                <a:cs typeface="Times New Roman" panose="02020603050405020304" pitchFamily="18" charset="0"/>
              </a:rPr>
              <a:t>ABSTRACT</a:t>
            </a:r>
          </a:p>
        </p:txBody>
      </p:sp>
      <p:sp>
        <p:nvSpPr>
          <p:cNvPr id="6" name="Rectangle 3">
            <a:extLst>
              <a:ext uri="{FF2B5EF4-FFF2-40B4-BE49-F238E27FC236}">
                <a16:creationId xmlns:a16="http://schemas.microsoft.com/office/drawing/2014/main" id="{84C88665-81B7-186F-7AA2-B1059D00CE25}"/>
              </a:ext>
            </a:extLst>
          </p:cNvPr>
          <p:cNvSpPr>
            <a:spLocks noGrp="1" noChangeArrowheads="1"/>
          </p:cNvSpPr>
          <p:nvPr>
            <p:ph idx="1"/>
          </p:nvPr>
        </p:nvSpPr>
        <p:spPr bwMode="auto">
          <a:xfrm>
            <a:off x="2316100" y="2734003"/>
            <a:ext cx="8606824"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defTabSz="914400">
              <a:lnSpc>
                <a:spcPct val="150000"/>
              </a:lnSpc>
              <a:buClrTx/>
              <a:buSzTx/>
              <a:buNone/>
            </a:pPr>
            <a:r>
              <a:rPr lang="en-GB" dirty="0" smtClean="0">
                <a:latin typeface="arial" panose="020B0604020202020204" pitchFamily="34" charset="0"/>
              </a:rPr>
              <a:t>Bike Rental Syste</a:t>
            </a:r>
            <a:r>
              <a:rPr lang="en-GB" dirty="0">
                <a:latin typeface="arial" panose="020B0604020202020204" pitchFamily="34" charset="0"/>
              </a:rPr>
              <a:t>m</a:t>
            </a:r>
            <a:r>
              <a:rPr lang="en-GB" b="0" i="0" dirty="0" smtClean="0">
                <a:effectLst/>
                <a:latin typeface="arial" panose="020B0604020202020204" pitchFamily="34" charset="0"/>
              </a:rPr>
              <a:t> </a:t>
            </a:r>
            <a:r>
              <a:rPr lang="en-GB" b="0" i="0" dirty="0">
                <a:effectLst/>
                <a:latin typeface="arial" panose="020B0604020202020204" pitchFamily="34" charset="0"/>
              </a:rPr>
              <a:t>is </a:t>
            </a:r>
            <a:r>
              <a:rPr lang="en-GB" i="0" dirty="0">
                <a:effectLst/>
                <a:latin typeface="arial" panose="020B0604020202020204" pitchFamily="34" charset="0"/>
              </a:rPr>
              <a:t>the </a:t>
            </a:r>
            <a:r>
              <a:rPr lang="en-GB" i="0" dirty="0" smtClean="0">
                <a:effectLst/>
                <a:latin typeface="arial" panose="020B0604020202020204" pitchFamily="34" charset="0"/>
              </a:rPr>
              <a:t>application which </a:t>
            </a:r>
            <a:r>
              <a:rPr lang="en-US" dirty="0" smtClean="0"/>
              <a:t>is </a:t>
            </a:r>
            <a:r>
              <a:rPr lang="en-US" dirty="0"/>
              <a:t>designed to help the customers to take bikes or two-wheelers for rent. Using this system vehicle owners can register as sellers and customers who want to take bikes on rent can register themselves as renters and can take any bike on </a:t>
            </a:r>
            <a:r>
              <a:rPr lang="en-US" dirty="0" smtClean="0"/>
              <a:t>rent.</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15814718"/>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1000" y="15669"/>
            <a:ext cx="8911687" cy="645890"/>
          </a:xfrm>
        </p:spPr>
        <p:txBody>
          <a:bodyPr/>
          <a:lstStyle/>
          <a:p>
            <a:pPr algn="ctr"/>
            <a:r>
              <a:rPr lang="en-US" b="1" dirty="0">
                <a:solidFill>
                  <a:schemeClr val="accent2"/>
                </a:solidFill>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0" y="1155700"/>
            <a:ext cx="11417300" cy="4956313"/>
          </a:xfrm>
        </p:spPr>
        <p:txBody>
          <a:bodyPr>
            <a:noAutofit/>
          </a:bodyPr>
          <a:lstStyle/>
          <a:p>
            <a:pPr marL="915670" marR="916940" indent="457200" algn="just">
              <a:lnSpc>
                <a:spcPct val="150000"/>
              </a:lnSpc>
              <a:spcBef>
                <a:spcPts val="500"/>
              </a:spcBef>
            </a:pPr>
            <a:r>
              <a:rPr lang="en-GB" sz="1600" dirty="0">
                <a:latin typeface="arial" panose="020B0604020202020204" pitchFamily="34" charset="0"/>
              </a:rPr>
              <a:t>Bike Rental System is the application which </a:t>
            </a:r>
            <a:r>
              <a:rPr lang="en-US" sz="1600" dirty="0"/>
              <a:t>is designed to help the customers to take bikes or two-wheelers for rent</a:t>
            </a:r>
            <a:r>
              <a:rPr lang="en-US" sz="1600" dirty="0" smtClean="0"/>
              <a:t>.</a:t>
            </a:r>
          </a:p>
          <a:p>
            <a:pPr marL="915670" marR="916940" indent="457200" algn="just">
              <a:lnSpc>
                <a:spcPct val="150000"/>
              </a:lnSpc>
              <a:spcBef>
                <a:spcPts val="500"/>
              </a:spcBef>
            </a:pPr>
            <a:r>
              <a:rPr lang="en-US" sz="1600" dirty="0"/>
              <a:t>Using this system vehicle owners can register as sellers and customers who want to take bikes on rent can register themselves as renters and can take any bike on rent.</a:t>
            </a:r>
            <a:endParaRPr lang="en-US" altLang="en-US" sz="1600" dirty="0">
              <a:latin typeface="Arial" panose="020B0604020202020204" pitchFamily="34" charset="0"/>
            </a:endParaRPr>
          </a:p>
          <a:p>
            <a:pPr marL="915670" marR="916940" indent="457200" algn="just">
              <a:lnSpc>
                <a:spcPct val="150000"/>
              </a:lnSpc>
              <a:spcBef>
                <a:spcPts val="500"/>
              </a:spcBef>
            </a:pPr>
            <a:r>
              <a:rPr lang="en-US" sz="1600" dirty="0"/>
              <a:t>Proofs like license, pan card, and identity card are compulsory so that no one could run taking the bike. Any customer whose proofs are not uploaded and are not valid will not be allowed to take any bike on rent. </a:t>
            </a:r>
            <a:endParaRPr lang="en-US" sz="1600" dirty="0" smtClean="0"/>
          </a:p>
          <a:p>
            <a:pPr marL="915670" marR="916940" indent="457200" algn="just">
              <a:lnSpc>
                <a:spcPct val="150000"/>
              </a:lnSpc>
              <a:spcBef>
                <a:spcPts val="500"/>
              </a:spcBef>
            </a:pPr>
            <a:r>
              <a:rPr lang="en-US" sz="1600" dirty="0"/>
              <a:t>This has one admin account that verifies the registering user and two types of user account. One for bike sellers and one for customers who take the bike on rent</a:t>
            </a:r>
            <a:r>
              <a:rPr lang="en-US" sz="1600" dirty="0" smtClean="0"/>
              <a:t>.</a:t>
            </a:r>
          </a:p>
          <a:p>
            <a:pPr marL="915670" marR="916940" indent="457200" algn="just">
              <a:lnSpc>
                <a:spcPct val="150000"/>
              </a:lnSpc>
              <a:spcBef>
                <a:spcPts val="500"/>
              </a:spcBef>
            </a:pPr>
            <a:r>
              <a:rPr lang="en-US" sz="1600" dirty="0"/>
              <a:t>The individual who needs a bike must contact a rental bike company and contract out for a vehicle. This system increases customer retention and simplify vehicle and staff management</a:t>
            </a:r>
            <a:r>
              <a:rPr lang="en-US" sz="1600" dirty="0" smtClean="0"/>
              <a:t>.</a:t>
            </a:r>
          </a:p>
          <a:p>
            <a:pPr marL="915670" marR="916940" indent="457200" algn="just">
              <a:lnSpc>
                <a:spcPct val="150000"/>
              </a:lnSpc>
              <a:spcBef>
                <a:spcPts val="500"/>
              </a:spcBef>
            </a:pPr>
            <a:r>
              <a:rPr lang="en-US" sz="1600" dirty="0"/>
              <a:t>This system has only one admin account and cannot have more than one admin account. Admin can verify and register the user who is registering. If the admin does not verify, the user cannot register. </a:t>
            </a:r>
            <a:endParaRPr lang="en-IN" sz="1600" dirty="0"/>
          </a:p>
          <a:p>
            <a:pPr marL="915670" marR="916940" indent="457200" algn="just">
              <a:lnSpc>
                <a:spcPct val="150000"/>
              </a:lnSpc>
              <a:spcBef>
                <a:spcPts val="500"/>
              </a:spcBef>
            </a:pPr>
            <a:endParaRPr lang="en-US"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7847416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9D357-65C0-181F-C365-545FD4C6EFF3}"/>
              </a:ext>
            </a:extLst>
          </p:cNvPr>
          <p:cNvSpPr>
            <a:spLocks noGrp="1"/>
          </p:cNvSpPr>
          <p:nvPr>
            <p:ph type="title"/>
          </p:nvPr>
        </p:nvSpPr>
        <p:spPr>
          <a:xfrm>
            <a:off x="3530599" y="0"/>
            <a:ext cx="5732153" cy="700265"/>
          </a:xfrm>
        </p:spPr>
        <p:txBody>
          <a:bodyPr/>
          <a:lstStyle/>
          <a:p>
            <a:r>
              <a:rPr lang="en-GB" b="1" dirty="0" smtClean="0">
                <a:solidFill>
                  <a:schemeClr val="accent2"/>
                </a:solidFill>
                <a:latin typeface="Times New Roman" panose="02020603050405020304" pitchFamily="18" charset="0"/>
                <a:cs typeface="Times New Roman" panose="02020603050405020304" pitchFamily="18" charset="0"/>
              </a:rPr>
              <a:t>SCOPE OF PROJECT</a:t>
            </a:r>
            <a:endParaRPr lang="en-IN" b="1" dirty="0">
              <a:solidFill>
                <a:schemeClr val="accent2"/>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A655349-FBFC-CC4F-E3BD-176BCB93E0FD}"/>
              </a:ext>
            </a:extLst>
          </p:cNvPr>
          <p:cNvSpPr>
            <a:spLocks noGrp="1"/>
          </p:cNvSpPr>
          <p:nvPr>
            <p:ph idx="1"/>
          </p:nvPr>
        </p:nvSpPr>
        <p:spPr>
          <a:xfrm>
            <a:off x="317500" y="1181100"/>
            <a:ext cx="11468100" cy="5029200"/>
          </a:xfrm>
        </p:spPr>
        <p:txBody>
          <a:bodyPr>
            <a:noAutofit/>
          </a:bodyPr>
          <a:lstStyle/>
          <a:p>
            <a:pPr marL="228600" indent="0">
              <a:spcBef>
                <a:spcPts val="5"/>
              </a:spcBef>
              <a:spcAft>
                <a:spcPts val="0"/>
              </a:spcAft>
              <a:buNone/>
              <a:tabLst>
                <a:tab pos="456565" algn="l"/>
                <a:tab pos="457200" algn="l"/>
              </a:tabLst>
            </a:pPr>
            <a:r>
              <a:rPr lang="en-US" sz="1200" b="1" dirty="0">
                <a:effectLst/>
                <a:latin typeface="Wingdings" panose="05000000000000000000" pitchFamily="2" charset="2"/>
                <a:ea typeface="Times New Roman" panose="02020603050405020304" pitchFamily="18" charset="0"/>
              </a:rPr>
              <a:t> </a:t>
            </a:r>
            <a:endParaRPr lang="en-IN" sz="1200" b="1" dirty="0">
              <a:latin typeface="Times New Roman" panose="02020603050405020304" pitchFamily="18" charset="0"/>
              <a:ea typeface="Times New Roman" panose="02020603050405020304" pitchFamily="18" charset="0"/>
            </a:endParaRPr>
          </a:p>
          <a:p>
            <a:pPr marL="228600" indent="0">
              <a:spcBef>
                <a:spcPts val="5"/>
              </a:spcBef>
              <a:spcAft>
                <a:spcPts val="0"/>
              </a:spcAft>
              <a:buNone/>
              <a:tabLst>
                <a:tab pos="456565" algn="l"/>
                <a:tab pos="457200" algn="l"/>
              </a:tabLst>
            </a:pPr>
            <a:endParaRPr lang="en-IN" sz="1200" b="1" dirty="0">
              <a:latin typeface="Times New Roman" panose="02020603050405020304" pitchFamily="18" charset="0"/>
              <a:ea typeface="Times New Roman" panose="02020603050405020304" pitchFamily="18" charset="0"/>
              <a:cs typeface="Arial" panose="020B0604020202020204" pitchFamily="34" charset="0"/>
            </a:endParaRPr>
          </a:p>
          <a:p>
            <a:r>
              <a:rPr lang="en-US" sz="1600" dirty="0"/>
              <a:t>This project was designed to investigate and related different functional, operational and technical requirement of a dedicated web application for online bike rental system.</a:t>
            </a:r>
            <a:endParaRPr lang="en-IN" sz="1600" dirty="0"/>
          </a:p>
          <a:p>
            <a:r>
              <a:rPr lang="en-US" sz="1600" dirty="0"/>
              <a:t>The system equipped to answer customer’s inquiries about the availability and rental fee of various types of bikes for certain dates in the future.</a:t>
            </a:r>
            <a:endParaRPr lang="en-IN" sz="1600" dirty="0"/>
          </a:p>
          <a:p>
            <a:r>
              <a:rPr lang="en-US" sz="1600" dirty="0"/>
              <a:t>The system process a bike pick up. Customer walks in and supplies either the confirmation number or name. The system should pull up all the reservation information about this customer. The customer is then asked to supply a driver’s license.</a:t>
            </a:r>
            <a:endParaRPr lang="en-IN" sz="1600" dirty="0"/>
          </a:p>
          <a:p>
            <a:r>
              <a:rPr lang="en-US" sz="1600" dirty="0"/>
              <a:t>Bike rental system gives bike rental service for both foreign as well as local customers. This organization carries out its daily work by providing; their service to the customer using </a:t>
            </a:r>
            <a:r>
              <a:rPr lang="en-US" sz="1600" dirty="0" smtClean="0"/>
              <a:t>this system.</a:t>
            </a:r>
            <a:endParaRPr lang="en-IN" sz="1600" dirty="0"/>
          </a:p>
          <a:p>
            <a:pPr marL="0" indent="0">
              <a:buNone/>
            </a:pPr>
            <a:endParaRPr lang="en-GB" sz="1600" dirty="0" smtClean="0"/>
          </a:p>
          <a:p>
            <a:pPr marL="0" indent="0">
              <a:buNone/>
            </a:pP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20073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0710B0-85BE-F85E-502C-2A2F17881105}"/>
              </a:ext>
            </a:extLst>
          </p:cNvPr>
          <p:cNvSpPr>
            <a:spLocks noGrp="1"/>
          </p:cNvSpPr>
          <p:nvPr>
            <p:ph idx="1"/>
          </p:nvPr>
        </p:nvSpPr>
        <p:spPr>
          <a:xfrm>
            <a:off x="325230" y="1056164"/>
            <a:ext cx="11358770" cy="5687536"/>
          </a:xfrm>
        </p:spPr>
        <p:txBody>
          <a:bodyPr>
            <a:normAutofit/>
          </a:bodyPr>
          <a:lstStyle/>
          <a:p>
            <a:r>
              <a:rPr lang="en-US" sz="1600" dirty="0"/>
              <a:t>The Software Requirement deal with defining software resource requirements and prerequisites that needs to be installed on a computer to provide optimal functioning of an application.</a:t>
            </a:r>
            <a:endParaRPr lang="en-IN" sz="1600" dirty="0"/>
          </a:p>
          <a:p>
            <a:pPr marL="0" indent="0">
              <a:buNone/>
            </a:pPr>
            <a:endParaRPr lang="en-IN" sz="1600" dirty="0"/>
          </a:p>
          <a:p>
            <a:r>
              <a:rPr lang="en-US" sz="1600" dirty="0"/>
              <a:t>Front End</a:t>
            </a:r>
            <a:endParaRPr lang="en-IN" sz="1600" dirty="0"/>
          </a:p>
          <a:p>
            <a:pPr lvl="1"/>
            <a:r>
              <a:rPr lang="en-US" sz="1600" dirty="0"/>
              <a:t>User interface : HTML/CSS/JavaScript</a:t>
            </a:r>
            <a:endParaRPr lang="en-IN" sz="1600" dirty="0"/>
          </a:p>
          <a:p>
            <a:pPr lvl="1"/>
            <a:r>
              <a:rPr lang="en-US" sz="1600" dirty="0"/>
              <a:t>Operating System : Microsoft Windows 7 or above</a:t>
            </a:r>
            <a:endParaRPr lang="en-IN" sz="1600" dirty="0"/>
          </a:p>
          <a:p>
            <a:pPr lvl="1"/>
            <a:r>
              <a:rPr lang="en-US" sz="1600" dirty="0"/>
              <a:t>Web Browser : Chrome, Internet Explorer</a:t>
            </a:r>
            <a:endParaRPr lang="en-IN" sz="1600" dirty="0"/>
          </a:p>
          <a:p>
            <a:pPr marL="0" indent="0">
              <a:buNone/>
            </a:pPr>
            <a:endParaRPr lang="en-IN" sz="1600" dirty="0"/>
          </a:p>
          <a:p>
            <a:r>
              <a:rPr lang="en-US" sz="1600" dirty="0"/>
              <a:t>Back End</a:t>
            </a:r>
            <a:endParaRPr lang="en-IN" sz="1600" dirty="0"/>
          </a:p>
          <a:p>
            <a:pPr lvl="1"/>
            <a:r>
              <a:rPr lang="en-US" sz="1600" dirty="0"/>
              <a:t>Database : My SQL</a:t>
            </a:r>
            <a:endParaRPr lang="en-IN" sz="1600" dirty="0"/>
          </a:p>
          <a:p>
            <a:pPr lvl="1"/>
            <a:r>
              <a:rPr lang="en-US" sz="1600" dirty="0"/>
              <a:t>Application Server : XAMPP server(v3.2.2) for Apache server(localhost)</a:t>
            </a:r>
            <a:endParaRPr lang="en-IN" sz="1600" dirty="0"/>
          </a:p>
          <a:p>
            <a:pPr lvl="1"/>
            <a:r>
              <a:rPr lang="en-US" sz="1600" dirty="0"/>
              <a:t>PHP (v7.2.10) for server side scripting</a:t>
            </a:r>
            <a:endParaRPr lang="en-IN" sz="1600" dirty="0"/>
          </a:p>
          <a:p>
            <a:pPr lvl="1"/>
            <a:r>
              <a:rPr lang="en-US" sz="1600" dirty="0"/>
              <a:t>Sublime3 (Source Code Editor)</a:t>
            </a:r>
            <a:endParaRPr lang="en-IN" sz="1600" dirty="0"/>
          </a:p>
          <a:p>
            <a:pPr marL="0" marR="647065" lvl="0" indent="0">
              <a:lnSpc>
                <a:spcPct val="150000"/>
              </a:lnSpc>
              <a:spcBef>
                <a:spcPts val="1335"/>
              </a:spcBef>
              <a:spcAft>
                <a:spcPts val="0"/>
              </a:spcAft>
              <a:buNone/>
              <a:tabLst>
                <a:tab pos="456565" algn="l"/>
                <a:tab pos="457200" algn="l"/>
              </a:tabLst>
            </a:pPr>
            <a:endParaRPr lang="en-IN" sz="1800" dirty="0">
              <a:effectLst/>
              <a:latin typeface="Times New Roman" panose="02020603050405020304" pitchFamily="18" charset="0"/>
              <a:ea typeface="Times New Roman" panose="02020603050405020304" pitchFamily="18" charset="0"/>
            </a:endParaRPr>
          </a:p>
        </p:txBody>
      </p:sp>
      <p:sp>
        <p:nvSpPr>
          <p:cNvPr id="10" name="TextBox 9">
            <a:extLst>
              <a:ext uri="{FF2B5EF4-FFF2-40B4-BE49-F238E27FC236}">
                <a16:creationId xmlns:a16="http://schemas.microsoft.com/office/drawing/2014/main" id="{A5EBBCA0-32C9-FCB5-C265-C2511D990BFD}"/>
              </a:ext>
            </a:extLst>
          </p:cNvPr>
          <p:cNvSpPr txBox="1"/>
          <p:nvPr/>
        </p:nvSpPr>
        <p:spPr>
          <a:xfrm>
            <a:off x="1537172" y="0"/>
            <a:ext cx="9293123" cy="738664"/>
          </a:xfrm>
          <a:prstGeom prst="rect">
            <a:avLst/>
          </a:prstGeom>
          <a:noFill/>
        </p:spPr>
        <p:txBody>
          <a:bodyPr wrap="square">
            <a:spAutoFit/>
          </a:bodyPr>
          <a:lstStyle/>
          <a:p>
            <a:r>
              <a:rPr lang="en-GB" sz="4200" b="1" dirty="0" smtClean="0">
                <a:solidFill>
                  <a:schemeClr val="accent2"/>
                </a:solidFill>
                <a:latin typeface="Times New Roman" panose="02020603050405020304" pitchFamily="18" charset="0"/>
                <a:cs typeface="Times New Roman" panose="02020603050405020304" pitchFamily="18" charset="0"/>
              </a:rPr>
              <a:t>HARDWARE / SOFTWARE DETAIL</a:t>
            </a:r>
            <a:endParaRPr lang="en-IN" sz="4200" b="1" dirty="0">
              <a:solidFill>
                <a:schemeClr val="accent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7587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0137" y="0"/>
            <a:ext cx="7782467" cy="685800"/>
          </a:xfrm>
        </p:spPr>
        <p:txBody>
          <a:bodyPr>
            <a:noAutofit/>
          </a:bodyPr>
          <a:lstStyle/>
          <a:p>
            <a:pPr algn="ctr"/>
            <a:r>
              <a:rPr lang="en-US" b="1" dirty="0" smtClean="0">
                <a:solidFill>
                  <a:schemeClr val="accent2"/>
                </a:solidFill>
                <a:latin typeface="Times New Roman" panose="02020603050405020304" pitchFamily="18" charset="0"/>
                <a:cs typeface="Times New Roman" panose="02020603050405020304" pitchFamily="18" charset="0"/>
              </a:rPr>
              <a:t>OBJECTIVES</a:t>
            </a:r>
            <a:endParaRPr lang="en-US" b="1" dirty="0">
              <a:solidFill>
                <a:schemeClr val="accent2"/>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37124" y="1061078"/>
            <a:ext cx="10780175" cy="5365122"/>
          </a:xfrm>
        </p:spPr>
        <p:txBody>
          <a:bodyPr>
            <a:normAutofit/>
          </a:bodyPr>
          <a:lstStyle/>
          <a:p>
            <a:pPr lvl="0"/>
            <a:r>
              <a:rPr lang="en-US" sz="1600" dirty="0"/>
              <a:t>To produce a web-based system that allow customer to register and reserve a bike online and for the company to effectively manage their bike rental business.</a:t>
            </a:r>
            <a:endParaRPr lang="en-IN" sz="1600" dirty="0"/>
          </a:p>
          <a:p>
            <a:pPr lvl="0"/>
            <a:r>
              <a:rPr lang="en-US" sz="1600" dirty="0"/>
              <a:t>To ease customer’s task whenever they need to rent a bike.</a:t>
            </a:r>
            <a:endParaRPr lang="en-IN" sz="1600" dirty="0"/>
          </a:p>
          <a:p>
            <a:pPr lvl="0"/>
            <a:r>
              <a:rPr lang="en-US" sz="1600" dirty="0"/>
              <a:t>Availability of vehicle round the clock.</a:t>
            </a:r>
            <a:endParaRPr lang="en-IN" sz="1600" dirty="0"/>
          </a:p>
          <a:p>
            <a:pPr lvl="0"/>
            <a:r>
              <a:rPr lang="en-US" sz="1600" dirty="0"/>
              <a:t>Wide range of vehicles.</a:t>
            </a:r>
            <a:endParaRPr lang="en-IN" sz="1600" dirty="0"/>
          </a:p>
          <a:p>
            <a:pPr lvl="0"/>
            <a:r>
              <a:rPr lang="en-US" sz="1600" dirty="0"/>
              <a:t>Maintaining record of each booking history.</a:t>
            </a:r>
            <a:endParaRPr lang="en-IN" sz="1600" dirty="0"/>
          </a:p>
          <a:p>
            <a:pPr lvl="0"/>
            <a:r>
              <a:rPr lang="en-US" sz="1600" dirty="0"/>
              <a:t>Online payment option</a:t>
            </a:r>
            <a:endParaRPr lang="en-IN" sz="1600" dirty="0"/>
          </a:p>
          <a:p>
            <a:pPr lvl="0"/>
            <a:r>
              <a:rPr lang="en-US" sz="1600" dirty="0"/>
              <a:t>Login and account generation</a:t>
            </a:r>
            <a:endParaRPr lang="en-IN" sz="1600" dirty="0"/>
          </a:p>
          <a:p>
            <a:pPr marL="0" indent="0">
              <a:buNone/>
            </a:pPr>
            <a:endParaRPr lang="en-US"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053371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0717" y="319310"/>
            <a:ext cx="8911687" cy="1280890"/>
          </a:xfrm>
        </p:spPr>
        <p:txBody>
          <a:bodyPr>
            <a:normAutofit/>
          </a:bodyPr>
          <a:lstStyle/>
          <a:p>
            <a:pPr algn="ctr"/>
            <a:r>
              <a:rPr lang="en-US" b="1" dirty="0" smtClean="0">
                <a:solidFill>
                  <a:schemeClr val="accent2"/>
                </a:solidFill>
                <a:latin typeface="Times New Roman" panose="02020603050405020304" pitchFamily="18" charset="0"/>
                <a:cs typeface="Times New Roman" panose="02020603050405020304" pitchFamily="18" charset="0"/>
              </a:rPr>
              <a:t>SYSTEM DESIGN</a:t>
            </a:r>
            <a:endParaRPr lang="en-US" b="1" dirty="0">
              <a:solidFill>
                <a:schemeClr val="accent2"/>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dirty="0" smtClean="0">
                <a:latin typeface="Arial" panose="020B0604020202020204" pitchFamily="34" charset="0"/>
                <a:cs typeface="Arial" panose="020B0604020202020204" pitchFamily="34" charset="0"/>
              </a:rPr>
              <a:t>Table Description</a:t>
            </a:r>
            <a:endParaRPr lang="en-US" dirty="0">
              <a:solidFill>
                <a:schemeClr val="tx1"/>
              </a:solidFill>
              <a:latin typeface="Arial" panose="020B0604020202020204" pitchFamily="34" charset="0"/>
              <a:cs typeface="Arial" panose="020B0604020202020204" pitchFamily="34" charset="0"/>
            </a:endParaRPr>
          </a:p>
          <a:p>
            <a:r>
              <a:rPr lang="en-US" dirty="0">
                <a:solidFill>
                  <a:schemeClr val="tx1"/>
                </a:solidFill>
                <a:latin typeface="Arial" panose="020B0604020202020204" pitchFamily="34" charset="0"/>
                <a:cs typeface="Arial" panose="020B0604020202020204" pitchFamily="34" charset="0"/>
              </a:rPr>
              <a:t>E-R </a:t>
            </a:r>
            <a:r>
              <a:rPr lang="en-US" dirty="0" smtClean="0">
                <a:solidFill>
                  <a:schemeClr val="tx1"/>
                </a:solidFill>
                <a:latin typeface="Arial" panose="020B0604020202020204" pitchFamily="34" charset="0"/>
                <a:cs typeface="Arial" panose="020B0604020202020204" pitchFamily="34" charset="0"/>
              </a:rPr>
              <a:t>Diagram</a:t>
            </a:r>
          </a:p>
          <a:p>
            <a:r>
              <a:rPr lang="en-US" dirty="0" smtClean="0">
                <a:latin typeface="Arial" panose="020B0604020202020204" pitchFamily="34" charset="0"/>
                <a:cs typeface="Arial" panose="020B0604020202020204" pitchFamily="34" charset="0"/>
              </a:rPr>
              <a:t>Use case diagram</a:t>
            </a:r>
          </a:p>
          <a:p>
            <a:r>
              <a:rPr lang="en-US" dirty="0" smtClean="0">
                <a:solidFill>
                  <a:schemeClr val="tx1"/>
                </a:solidFill>
                <a:latin typeface="Arial" panose="020B0604020202020204" pitchFamily="34" charset="0"/>
                <a:cs typeface="Arial" panose="020B0604020202020204" pitchFamily="34" charset="0"/>
              </a:rPr>
              <a:t>Class Diagram</a:t>
            </a:r>
          </a:p>
          <a:p>
            <a:r>
              <a:rPr lang="en-US" dirty="0" smtClean="0">
                <a:latin typeface="Arial" panose="020B0604020202020204" pitchFamily="34" charset="0"/>
                <a:cs typeface="Arial" panose="020B0604020202020204" pitchFamily="34" charset="0"/>
              </a:rPr>
              <a:t>Activity Diagram</a:t>
            </a:r>
            <a:endParaRPr lang="en-US" dirty="0">
              <a:solidFill>
                <a:schemeClr val="tx1"/>
              </a:solidFill>
              <a:latin typeface="Arial" panose="020B0604020202020204" pitchFamily="34" charset="0"/>
              <a:cs typeface="Arial" panose="020B0604020202020204" pitchFamily="34" charset="0"/>
            </a:endParaRPr>
          </a:p>
          <a:p>
            <a:endParaRPr lang="en-US"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5381397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2925" y="90710"/>
            <a:ext cx="8911687" cy="704818"/>
          </a:xfrm>
        </p:spPr>
        <p:txBody>
          <a:bodyPr>
            <a:normAutofit fontScale="90000"/>
          </a:bodyPr>
          <a:lstStyle/>
          <a:p>
            <a:pPr algn="ctr"/>
            <a:r>
              <a:rPr lang="en-US" b="1" dirty="0" smtClean="0">
                <a:solidFill>
                  <a:schemeClr val="accent2"/>
                </a:solidFill>
                <a:latin typeface="Times New Roman" panose="02020603050405020304" pitchFamily="18" charset="0"/>
                <a:cs typeface="Times New Roman" panose="02020603050405020304" pitchFamily="18" charset="0"/>
              </a:rPr>
              <a:t>1. DATA DICTIONARY</a:t>
            </a:r>
            <a:endParaRPr lang="en-US" b="1" dirty="0">
              <a:solidFill>
                <a:schemeClr val="accent2"/>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19212" y="1562100"/>
            <a:ext cx="8915400" cy="2993270"/>
          </a:xfrm>
        </p:spPr>
        <p:txBody>
          <a:bodyPr>
            <a:normAutofit/>
          </a:bodyPr>
          <a:lstStyle/>
          <a:p>
            <a:pPr marL="0" indent="0">
              <a:buNone/>
            </a:pPr>
            <a:endParaRPr lang="en-US" dirty="0">
              <a:solidFill>
                <a:schemeClr val="tx1"/>
              </a:solidFill>
              <a:latin typeface="Arial" panose="020B0604020202020204" pitchFamily="34" charset="0"/>
              <a:cs typeface="Arial" panose="020B0604020202020204" pitchFamily="34" charset="0"/>
            </a:endParaRPr>
          </a:p>
          <a:p>
            <a:r>
              <a:rPr lang="en-US" dirty="0" smtClean="0">
                <a:solidFill>
                  <a:schemeClr val="tx1"/>
                </a:solidFill>
                <a:latin typeface="Arial" panose="020B0604020202020204" pitchFamily="34" charset="0"/>
                <a:cs typeface="Arial" panose="020B0604020202020204" pitchFamily="34" charset="0"/>
              </a:rPr>
              <a:t>Admin</a:t>
            </a:r>
            <a:endParaRPr lang="en-US" dirty="0">
              <a:solidFill>
                <a:schemeClr val="tx1"/>
              </a:solidFill>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User</a:t>
            </a:r>
          </a:p>
          <a:p>
            <a:r>
              <a:rPr lang="en-US" dirty="0" smtClean="0">
                <a:solidFill>
                  <a:schemeClr val="tx1"/>
                </a:solidFill>
                <a:latin typeface="Arial" panose="020B0604020202020204" pitchFamily="34" charset="0"/>
                <a:cs typeface="Arial" panose="020B0604020202020204" pitchFamily="34" charset="0"/>
              </a:rPr>
              <a:t>Bike </a:t>
            </a:r>
          </a:p>
          <a:p>
            <a:r>
              <a:rPr lang="en-US" dirty="0" smtClean="0">
                <a:latin typeface="Arial" panose="020B0604020202020204" pitchFamily="34" charset="0"/>
                <a:cs typeface="Arial" panose="020B0604020202020204" pitchFamily="34" charset="0"/>
              </a:rPr>
              <a:t>Payment</a:t>
            </a:r>
            <a:endParaRPr lang="en-US" dirty="0">
              <a:solidFill>
                <a:schemeClr val="tx1"/>
              </a:solidFill>
              <a:latin typeface="Arial" panose="020B0604020202020204" pitchFamily="34" charset="0"/>
              <a:cs typeface="Arial" panose="020B0604020202020204" pitchFamily="34" charset="0"/>
            </a:endParaRPr>
          </a:p>
          <a:p>
            <a:pPr marL="0" indent="0">
              <a:buNone/>
            </a:pPr>
            <a:endParaRPr lang="en-US" dirty="0">
              <a:solidFill>
                <a:schemeClr val="tx1"/>
              </a:solidFill>
              <a:latin typeface="Arial" panose="020B0604020202020204" pitchFamily="34" charset="0"/>
              <a:cs typeface="Arial" panose="020B0604020202020204" pitchFamily="34" charset="0"/>
            </a:endParaRPr>
          </a:p>
        </p:txBody>
      </p:sp>
      <p:sp>
        <p:nvSpPr>
          <p:cNvPr id="4" name="TextBox 3"/>
          <p:cNvSpPr txBox="1"/>
          <p:nvPr/>
        </p:nvSpPr>
        <p:spPr>
          <a:xfrm>
            <a:off x="641540" y="910582"/>
            <a:ext cx="8627428" cy="40011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Database Contains Following Table:</a:t>
            </a:r>
          </a:p>
        </p:txBody>
      </p:sp>
    </p:spTree>
    <p:extLst>
      <p:ext uri="{BB962C8B-B14F-4D97-AF65-F5344CB8AC3E}">
        <p14:creationId xmlns:p14="http://schemas.microsoft.com/office/powerpoint/2010/main" val="116131209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442</TotalTime>
  <Words>789</Words>
  <Application>Microsoft Office PowerPoint</Application>
  <PresentationFormat>Widescreen</PresentationFormat>
  <Paragraphs>74</Paragraphs>
  <Slides>21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Algerian</vt:lpstr>
      <vt:lpstr>Arial</vt:lpstr>
      <vt:lpstr>Arial</vt:lpstr>
      <vt:lpstr>Britannic Bold</vt:lpstr>
      <vt:lpstr>Century Gothic</vt:lpstr>
      <vt:lpstr>Times New Roman</vt:lpstr>
      <vt:lpstr>Wingdings</vt:lpstr>
      <vt:lpstr>Wingdings 3</vt:lpstr>
      <vt:lpstr>Ion</vt:lpstr>
      <vt:lpstr>PowerPoint Presentation</vt:lpstr>
      <vt:lpstr>         Bike Rental System</vt:lpstr>
      <vt:lpstr>ABSTRACT</vt:lpstr>
      <vt:lpstr>INTRODUCTION</vt:lpstr>
      <vt:lpstr>SCOPE OF PROJECT</vt:lpstr>
      <vt:lpstr>PowerPoint Presentation</vt:lpstr>
      <vt:lpstr>OBJECTIVES</vt:lpstr>
      <vt:lpstr>SYSTEM DESIGN</vt:lpstr>
      <vt:lpstr>1. DATA DICTIONARY</vt:lpstr>
      <vt:lpstr>1.  Table Description:</vt:lpstr>
      <vt:lpstr>1. ER Diagram:</vt:lpstr>
      <vt:lpstr>2. Use case Diagram:</vt:lpstr>
      <vt:lpstr>3. Class Diagram:</vt:lpstr>
      <vt:lpstr>4. Activity Diagram:</vt:lpstr>
      <vt:lpstr>IMPLEMENTATION</vt:lpstr>
      <vt:lpstr>Login Page:</vt:lpstr>
      <vt:lpstr>Registration Page:</vt:lpstr>
      <vt:lpstr>Admin:</vt:lpstr>
      <vt:lpstr>About us Page:</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Management System</dc:title>
  <dc:creator>vishal kumkar</dc:creator>
  <cp:lastModifiedBy>Yash</cp:lastModifiedBy>
  <cp:revision>98</cp:revision>
  <dcterms:created xsi:type="dcterms:W3CDTF">2022-05-03T06:05:19Z</dcterms:created>
  <dcterms:modified xsi:type="dcterms:W3CDTF">2022-09-25T20:31:14Z</dcterms:modified>
</cp:coreProperties>
</file>