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7799950" cx="28800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F771928-9E1F-49A7-AEA0-0456A94CDDE5}">
  <a:tblStyle styleId="{FF771928-9E1F-49A7-AEA0-0456A94CDD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160032" y="6186247"/>
            <a:ext cx="24480360" cy="131599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8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600053" y="19853733"/>
            <a:ext cx="21600318" cy="9126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1pPr>
            <a:lvl2pPr lvl="1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99"/>
            </a:lvl2pPr>
            <a:lvl3pPr lvl="2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3pPr>
            <a:lvl4pPr lvl="3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4pPr>
            <a:lvl5pPr lvl="4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5pPr>
            <a:lvl6pPr lvl="5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6pPr>
            <a:lvl7pPr lvl="6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7pPr>
            <a:lvl8pPr lvl="7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8pPr>
            <a:lvl9pPr lvl="8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980029" y="2012506"/>
            <a:ext cx="24840368" cy="7306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408348" y="9634170"/>
            <a:ext cx="23983729" cy="24840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698490" y="14924312"/>
            <a:ext cx="32033721" cy="621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4901694" y="8894224"/>
            <a:ext cx="32033721" cy="18270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980029" y="2012506"/>
            <a:ext cx="24840368" cy="7306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980029" y="10062490"/>
            <a:ext cx="24840368" cy="2398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965030" y="9423752"/>
            <a:ext cx="24840368" cy="15723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8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965030" y="25296236"/>
            <a:ext cx="24840368" cy="8268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6299"/>
              <a:buNone/>
              <a:defRPr sz="62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980029" y="2012506"/>
            <a:ext cx="24840368" cy="7306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980029" y="10062490"/>
            <a:ext cx="12240181" cy="2398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4580216" y="10062490"/>
            <a:ext cx="12240181" cy="2398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983780" y="2012506"/>
            <a:ext cx="24840368" cy="7306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983784" y="9266244"/>
            <a:ext cx="12183928" cy="4541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b="1" sz="6299"/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983784" y="13807486"/>
            <a:ext cx="12183928" cy="2030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4580217" y="9266244"/>
            <a:ext cx="12243932" cy="4541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b="1" sz="6299"/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4580217" y="13807486"/>
            <a:ext cx="12243932" cy="2030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980029" y="2012506"/>
            <a:ext cx="24840368" cy="7306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1983780" y="2519998"/>
            <a:ext cx="9288887" cy="88199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1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2243932" y="5442503"/>
            <a:ext cx="14580215" cy="26862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868616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0079"/>
              <a:buChar char="•"/>
              <a:defRPr sz="10079"/>
            </a:lvl1pPr>
            <a:lvl2pPr indent="-788606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819"/>
            </a:lvl2pPr>
            <a:lvl3pPr indent="-708596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3pPr>
            <a:lvl4pPr indent="-628586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4pPr>
            <a:lvl5pPr indent="-628586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5pPr>
            <a:lvl6pPr indent="-628586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6pPr>
            <a:lvl7pPr indent="-628586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7pPr>
            <a:lvl8pPr indent="-628586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8pPr>
            <a:lvl9pPr indent="-628586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983780" y="11339989"/>
            <a:ext cx="9288887" cy="21008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410"/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983780" y="2519998"/>
            <a:ext cx="9288887" cy="88199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1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2243932" y="5442503"/>
            <a:ext cx="14580215" cy="26862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Arial"/>
              <a:buNone/>
              <a:defRPr b="0" i="0" sz="100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None/>
              <a:defRPr b="0" i="0" sz="8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None/>
              <a:defRPr b="0" i="0" sz="75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b="0" i="0" sz="6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b="0" i="0" sz="6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b="0" i="0" sz="6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b="0" i="0" sz="6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b="0" i="0" sz="6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None/>
              <a:defRPr b="0" i="0" sz="6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983780" y="11339989"/>
            <a:ext cx="9288887" cy="21008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410"/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80029" y="2012506"/>
            <a:ext cx="24840368" cy="7306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9"/>
              <a:buFont typeface="Calibri"/>
              <a:buNone/>
              <a:defRPr b="0" i="0" sz="138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0029" y="10062490"/>
            <a:ext cx="24840368" cy="2398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788606" lvl="0" marL="457200" marR="0" rtl="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Char char="•"/>
              <a:defRPr b="0" i="0" sz="8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08596" lvl="1" marL="9144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Char char="•"/>
              <a:defRPr b="0" i="0" sz="75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8586" lvl="2" marL="13716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Char char="•"/>
              <a:defRPr b="0" i="0" sz="6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88581" lvl="3" marL="18288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8581" lvl="4" marL="22860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8581" lvl="5" marL="2743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8581" lvl="6" marL="32004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8581" lvl="7" marL="36576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8581" lvl="8" marL="41148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980029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9540141" y="35034975"/>
            <a:ext cx="9720143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0340300" y="35034975"/>
            <a:ext cx="6480096" cy="2012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hyperlink" Target="https://www.kaggle.com/rdaldian/airbnb-content-based-recommendation-system" TargetMode="External"/><Relationship Id="rId13" Type="http://schemas.openxmlformats.org/officeDocument/2006/relationships/image" Target="../media/image1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hyperlink" Target="https://www.kaggle.com/rdaldian/airbnb-content-based-recommendation-syste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hyperlink" Target="https://github.tamu.edu/razorvine/bon_voyage" TargetMode="External"/><Relationship Id="rId8" Type="http://schemas.openxmlformats.org/officeDocument/2006/relationships/hyperlink" Target="http://insideairbnb.com/get-the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852100" y="16607925"/>
            <a:ext cx="47268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Verdana"/>
                <a:ea typeface="Verdana"/>
                <a:cs typeface="Verdana"/>
                <a:sym typeface="Verdana"/>
              </a:rPr>
              <a:t>Cosine Similarity comparison </a:t>
            </a:r>
            <a:endParaRPr i="1"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Verdana"/>
                <a:ea typeface="Verdana"/>
                <a:cs typeface="Verdana"/>
                <a:sym typeface="Verdana"/>
              </a:rPr>
              <a:t>with other users</a:t>
            </a:r>
            <a:endParaRPr i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369712" y="14063375"/>
            <a:ext cx="6137100" cy="2399868"/>
          </a:xfrm>
          <a:prstGeom prst="cloud">
            <a:avLst/>
          </a:prstGeom>
          <a:solidFill>
            <a:srgbClr val="1155C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San Francisco, Beach, Summer, 3 days]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[Mallorca, Beach, Summer, 1 week]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[Rio Janeiro, Beach, Winter, 2 week]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0942425" y="9168275"/>
            <a:ext cx="7525800" cy="5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TfidfVectorizer + Cosine Similarity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 preferences (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Expense_category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StayLength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from user history and filter Airbnb housings w.r.t. those preferences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Choose a random housing from filtered list.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“Summary” or “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Description”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each housing contains descriptive text. Remove stopwords from text and use Tf-Idf to vectorize this text.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Cosine similarity score on this vector representation to find similar housings - Return top four.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6575" y="17217750"/>
            <a:ext cx="7650900" cy="4669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3"/>
          <p:cNvSpPr txBox="1"/>
          <p:nvPr/>
        </p:nvSpPr>
        <p:spPr>
          <a:xfrm>
            <a:off x="0" y="-8025"/>
            <a:ext cx="28800300" cy="2681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31538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326175" y="180475"/>
            <a:ext cx="2090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6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Bon Voyage - A Trip Recom</a:t>
            </a:r>
            <a:r>
              <a:rPr i="0" lang="en-IN" sz="6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mendation System</a:t>
            </a:r>
            <a:endParaRPr i="0" sz="6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5737800" y="1227775"/>
            <a:ext cx="20909400" cy="584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Ankit Garg, Harmeet Sethi, Mayuresh Hooli, Praveen Venugopal 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1902149" y="2012557"/>
            <a:ext cx="69954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CSE, Texas A&amp;M University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165" y="93914"/>
            <a:ext cx="3165380" cy="239989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8238925" y="3802450"/>
            <a:ext cx="122463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TRAVEL - a respite for people from their exhausting jobs; an adrenaline rush to those stuck in a cycle of monotony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You need it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But n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 all places are ideal destinations for all types of people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Preferences vary for us and so does our idea of an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ideal vacation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While t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ravel advisors and trip planners, provide a suite of suggestions for places to visit, 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 not recommend modest yet reliable accommodations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On the other hand, c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ompanies like Airbnb, provide such suggestions but restrict the options to a particular city. In our project, we give a unique solution addressing both issues.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75725" y="9396875"/>
            <a:ext cx="7650900" cy="51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User-based Collaborative Filtering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Prior history consists of multiple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Vacation vectors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each user.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 tags from vacations and create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User Vector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from weighted sum of tags.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Cosine similarity score to determine similar users.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suggestion pool of cities from the history of the similar users, which were not visited by target user.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Return top 5 cities to target user.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5725" y="4589950"/>
            <a:ext cx="6614225" cy="3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3"/>
          <p:cNvSpPr/>
          <p:nvPr/>
        </p:nvSpPr>
        <p:spPr>
          <a:xfrm>
            <a:off x="2095560" y="3475119"/>
            <a:ext cx="2109900" cy="14682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38761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city we are planning this year 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120924" y="2930350"/>
            <a:ext cx="3029100" cy="15294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38761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Ahh! Again… Let’s see.. this is gonna take some time...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663975" y="15009175"/>
            <a:ext cx="3912900" cy="393000"/>
          </a:xfrm>
          <a:prstGeom prst="rect">
            <a:avLst/>
          </a:prstGeom>
          <a:solidFill>
            <a:srgbClr val="1155C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for  ui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 rot="1808318">
            <a:off x="5329118" y="15609546"/>
            <a:ext cx="871749" cy="2489094"/>
          </a:xfrm>
          <a:prstGeom prst="curvedLeftArrow">
            <a:avLst>
              <a:gd fmla="val 16017" name="adj1"/>
              <a:gd fmla="val 57513" name="adj2"/>
              <a:gd fmla="val 26895" name="adj3"/>
            </a:avLst>
          </a:prstGeom>
          <a:solidFill>
            <a:srgbClr val="FFFFFF"/>
          </a:solidFill>
          <a:ln cap="flat" cmpd="sng" w="28575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375725" y="17586750"/>
            <a:ext cx="4074900" cy="393000"/>
          </a:xfrm>
          <a:prstGeom prst="rect">
            <a:avLst/>
          </a:prstGeom>
          <a:solidFill>
            <a:srgbClr val="1155C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11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375775" y="18296900"/>
            <a:ext cx="4074900" cy="393000"/>
          </a:xfrm>
          <a:prstGeom prst="rect">
            <a:avLst/>
          </a:prstGeom>
          <a:solidFill>
            <a:srgbClr val="E066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141</a:t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375775" y="19056400"/>
            <a:ext cx="4074900" cy="393000"/>
          </a:xfrm>
          <a:prstGeom prst="rect">
            <a:avLst/>
          </a:prstGeom>
          <a:solidFill>
            <a:srgbClr val="E066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144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342625" y="21713875"/>
            <a:ext cx="4074900" cy="393000"/>
          </a:xfrm>
          <a:prstGeom prst="rect">
            <a:avLst/>
          </a:prstGeom>
          <a:solidFill>
            <a:srgbClr val="E066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N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42625" y="20415413"/>
            <a:ext cx="4074900" cy="357300"/>
          </a:xfrm>
          <a:prstGeom prst="rect">
            <a:avLst/>
          </a:prstGeom>
          <a:solidFill>
            <a:srgbClr val="1155C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250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6562175" y="18057240"/>
            <a:ext cx="3912900" cy="357300"/>
          </a:xfrm>
          <a:prstGeom prst="rect">
            <a:avLst/>
          </a:prstGeom>
          <a:solidFill>
            <a:srgbClr val="1155C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11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6562163" y="18804588"/>
            <a:ext cx="3912900" cy="357600"/>
          </a:xfrm>
          <a:prstGeom prst="rect">
            <a:avLst/>
          </a:prstGeom>
          <a:solidFill>
            <a:srgbClr val="1155C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29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9406655" y="15010200"/>
            <a:ext cx="1884900" cy="247200"/>
          </a:xfrm>
          <a:prstGeom prst="leftArrow">
            <a:avLst>
              <a:gd fmla="val 33171" name="adj1"/>
              <a:gd fmla="val 74291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3797425" y="16567688"/>
            <a:ext cx="3357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Verdana"/>
                <a:ea typeface="Verdana"/>
                <a:cs typeface="Verdana"/>
                <a:sym typeface="Verdana"/>
              </a:rPr>
              <a:t>User Travel History</a:t>
            </a:r>
            <a:endParaRPr i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9237000" y="15616850"/>
            <a:ext cx="2224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Verdana"/>
                <a:ea typeface="Verdana"/>
                <a:cs typeface="Verdana"/>
                <a:sym typeface="Verdana"/>
              </a:rPr>
              <a:t>Extract Tags</a:t>
            </a:r>
            <a:endParaRPr baseline="-25000" i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99575" y="15519025"/>
            <a:ext cx="40749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Verdana"/>
                <a:ea typeface="Verdana"/>
                <a:cs typeface="Verdana"/>
                <a:sym typeface="Verdana"/>
              </a:rPr>
              <a:t>** S</a:t>
            </a:r>
            <a:r>
              <a:rPr lang="en-IN" sz="1600">
                <a:latin typeface="Verdana"/>
                <a:ea typeface="Verdana"/>
                <a:cs typeface="Verdana"/>
                <a:sym typeface="Verdana"/>
              </a:rPr>
              <a:t>ame color indicates similar travel preference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42525" y="2903675"/>
            <a:ext cx="7525801" cy="46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/>
          <p:nvPr/>
        </p:nvSpPr>
        <p:spPr>
          <a:xfrm>
            <a:off x="24600675" y="14771400"/>
            <a:ext cx="3165300" cy="393000"/>
          </a:xfrm>
          <a:prstGeom prst="rect">
            <a:avLst/>
          </a:prstGeom>
          <a:solidFill>
            <a:srgbClr val="38761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Housing in Dublin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24600675" y="15597575"/>
            <a:ext cx="3165300" cy="393000"/>
          </a:xfrm>
          <a:prstGeom prst="rect">
            <a:avLst/>
          </a:prstGeom>
          <a:solidFill>
            <a:srgbClr val="38761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Housing in Hawaii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24567225" y="16417175"/>
            <a:ext cx="3165300" cy="393000"/>
          </a:xfrm>
          <a:prstGeom prst="rect">
            <a:avLst/>
          </a:prstGeom>
          <a:solidFill>
            <a:srgbClr val="38761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Housing in Barcelona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24567225" y="17209800"/>
            <a:ext cx="3198900" cy="393000"/>
          </a:xfrm>
          <a:prstGeom prst="rect">
            <a:avLst/>
          </a:prstGeom>
          <a:solidFill>
            <a:srgbClr val="38761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Housing in Sydney</a:t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24567150" y="18035975"/>
            <a:ext cx="3198900" cy="393000"/>
          </a:xfrm>
          <a:prstGeom prst="rect">
            <a:avLst/>
          </a:prstGeom>
          <a:solidFill>
            <a:srgbClr val="38761D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Housing in Cape Town</a:t>
            </a:r>
            <a:endParaRPr/>
          </a:p>
        </p:txBody>
      </p:sp>
      <p:graphicFrame>
        <p:nvGraphicFramePr>
          <p:cNvPr id="117" name="Google Shape;117;p13"/>
          <p:cNvGraphicFramePr/>
          <p:nvPr/>
        </p:nvGraphicFramePr>
        <p:xfrm>
          <a:off x="23055663" y="20504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{FF771928-9E1F-49A7-AEA0-0456A94CDDE5}</a:tableStyleId>
              </a:tblPr>
              <a:tblGrid>
                <a:gridCol w="1358650"/>
                <a:gridCol w="1358650"/>
                <a:gridCol w="1358650"/>
                <a:gridCol w="1358650"/>
              </a:tblGrid>
              <a:tr h="381000"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Airbnb Housing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Price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Stay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13"/>
          <p:cNvSpPr txBox="1"/>
          <p:nvPr/>
        </p:nvSpPr>
        <p:spPr>
          <a:xfrm>
            <a:off x="8274475" y="33019050"/>
            <a:ext cx="11594400" cy="4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Our primary objective to design a one stop recommender for both destinations and </a:t>
            </a: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accommodation</a:t>
            </a: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 for novice travel planners was </a:t>
            </a:r>
            <a:r>
              <a:rPr i="1" lang="en-IN" sz="2400">
                <a:latin typeface="Verdana"/>
                <a:ea typeface="Verdana"/>
                <a:cs typeface="Verdana"/>
                <a:sym typeface="Verdana"/>
              </a:rPr>
              <a:t>successfully</a:t>
            </a:r>
            <a:r>
              <a:rPr i="1" lang="en-IN" sz="2400">
                <a:latin typeface="Verdana"/>
                <a:ea typeface="Verdana"/>
                <a:cs typeface="Verdana"/>
                <a:sym typeface="Verdana"/>
              </a:rPr>
              <a:t> accomplished</a:t>
            </a: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. 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Fruitful attempts were made to simulate Vacation history for 300 users with emerging theme for each user. Thematically similar users for a suggestion pool of cities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Airbnb dataset was available for 66 cities. But the conjoined code implementation is generic and scalable for any number of cities and users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375725" y="33353125"/>
            <a:ext cx="74826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Github: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https://github.tamu.edu/razorvine/bon_voyage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Dataset: </a:t>
            </a:r>
            <a:r>
              <a:rPr lang="en-IN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http://insideairbnb.com/get-the-data.html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Kaggle: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h</a:t>
            </a:r>
            <a:r>
              <a:rPr lang="en-IN" sz="2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10"/>
              </a:rPr>
              <a:t>ttps://www.kaggle.com/rdaldian/airbnb-content-based-recommendation-system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20486550" y="33040275"/>
            <a:ext cx="79173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Include factors such as Circumambience, family size, gender etc while recommending Housing 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Cold start problem in Phase 1 can be fixed by implementing Item based CF. But this would increase tags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Font typeface="Verdana"/>
              <a:buChar char="●"/>
            </a:pPr>
            <a:r>
              <a:rPr lang="en-IN" sz="2400">
                <a:latin typeface="Verdana"/>
                <a:ea typeface="Verdana"/>
                <a:cs typeface="Verdana"/>
                <a:sym typeface="Verdana"/>
              </a:rPr>
              <a:t>Include GIS data to provide location of the housing and its distance from Airport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461300" y="23549050"/>
            <a:ext cx="7917300" cy="44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/>
          <p:nvPr/>
        </p:nvSpPr>
        <p:spPr>
          <a:xfrm>
            <a:off x="11368550" y="22544600"/>
            <a:ext cx="171324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EVALUATION- PHASE II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8350675" y="2877250"/>
            <a:ext cx="121347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20486550" y="32257850"/>
            <a:ext cx="80721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9700" y="23526275"/>
            <a:ext cx="9521200" cy="408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/>
        </p:nvSpPr>
        <p:spPr>
          <a:xfrm>
            <a:off x="376925" y="22534300"/>
            <a:ext cx="106221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EVALUATION- PHASE 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11251150" y="28368225"/>
            <a:ext cx="80721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FIG 2: The above barplot shows the recommended score for top 4 housing 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376925" y="28327025"/>
            <a:ext cx="10412100" cy="3820800"/>
          </a:xfrm>
          <a:prstGeom prst="rect">
            <a:avLst/>
          </a:prstGeom>
          <a:noFill/>
          <a:ln cap="flat" cmpd="sng" w="1905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        	</a:t>
            </a: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Target user history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        	['Vienna', 'San Francisco', 'Berlin','Vancouver']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        Recommended user's histories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        	['Vienna','Geneva',</a:t>
            </a:r>
            <a:r>
              <a:rPr lang="en-IN" sz="1900">
                <a:highlight>
                  <a:srgbClr val="FFF2CC"/>
                </a:highlight>
                <a:latin typeface="Verdana"/>
                <a:ea typeface="Verdana"/>
                <a:cs typeface="Verdana"/>
                <a:sym typeface="Verdana"/>
              </a:rPr>
              <a:t>'Dublin'</a:t>
            </a: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,'Melbourne']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        	['Copenhagen',</a:t>
            </a:r>
            <a:r>
              <a:rPr lang="en-IN" sz="1900">
                <a:highlight>
                  <a:srgbClr val="FFF2CC"/>
                </a:highlight>
                <a:latin typeface="Verdana"/>
                <a:ea typeface="Verdana"/>
                <a:cs typeface="Verdana"/>
                <a:sym typeface="Verdana"/>
              </a:rPr>
              <a:t>'Dublin'</a:t>
            </a: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,'Brisbane','Paris']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        	['Sydney','Mallorca','Berlin','San Francisco']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        	['Sydney','Hawaii','Mallorca',</a:t>
            </a:r>
            <a:r>
              <a:rPr lang="en-IN" sz="1900">
                <a:highlight>
                  <a:srgbClr val="FFF2CC"/>
                </a:highlight>
                <a:latin typeface="Verdana"/>
                <a:ea typeface="Verdana"/>
                <a:cs typeface="Verdana"/>
                <a:sym typeface="Verdana"/>
              </a:rPr>
              <a:t>'Dublin'</a:t>
            </a: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        	['Tasmania',</a:t>
            </a:r>
            <a:r>
              <a:rPr lang="en-IN" sz="1900">
                <a:highlight>
                  <a:srgbClr val="FFF2CC"/>
                </a:highlight>
                <a:latin typeface="Verdana"/>
                <a:ea typeface="Verdana"/>
                <a:cs typeface="Verdana"/>
                <a:sym typeface="Verdana"/>
              </a:rPr>
              <a:t>'Dublin'</a:t>
            </a: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,'Cape Town','Milan']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        	['Hawaii','Cape Town','Berlin','Canberra',</a:t>
            </a:r>
            <a:r>
              <a:rPr lang="en-IN" sz="1900">
                <a:highlight>
                  <a:srgbClr val="FFF2CC"/>
                </a:highlight>
                <a:latin typeface="Verdana"/>
                <a:ea typeface="Verdana"/>
                <a:cs typeface="Verdana"/>
                <a:sym typeface="Verdana"/>
              </a:rPr>
              <a:t>'Dublin'</a:t>
            </a: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1663875" y="27593925"/>
            <a:ext cx="82809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>
                <a:latin typeface="Verdana"/>
                <a:ea typeface="Verdana"/>
                <a:cs typeface="Verdana"/>
                <a:sym typeface="Verdana"/>
              </a:rPr>
              <a:t>FIG 1: Similarity score between selected user and all  other users in the Database</a:t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8820150" y="7613425"/>
            <a:ext cx="113223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8820150" y="8550700"/>
            <a:ext cx="113223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Recommend prospective travel destinations, not yet visited by user,  based on his/her vacation history.</a:t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Suggest viable accommodation within those destination cities which are congruent with user’s living style.</a:t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375725" y="8516050"/>
            <a:ext cx="76509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PHASE I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20899975" y="8211250"/>
            <a:ext cx="75903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PHASE II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75725" y="32257850"/>
            <a:ext cx="74826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LINKS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8373575" y="32245275"/>
            <a:ext cx="115977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19868875" y="23490700"/>
            <a:ext cx="8621400" cy="8504700"/>
          </a:xfrm>
          <a:prstGeom prst="rect">
            <a:avLst/>
          </a:prstGeom>
          <a:noFill/>
          <a:ln cap="flat" cmpd="sng" w="1905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Dublin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Recommending 4 products similar to Spacious City Centre Apartment 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Description: Ideally located in one of Dublins most popular areas, this home is a pleasant stroll into the main streets. The neighbourhood is perfectly located to provide you wit...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---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Recommended: Georgian Luxury 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Description: Georgian Period 3 bed home in central zone of Dublin..walk everywhere. Nestled on a historical leafy street in Dublin, this traditional Georgian home is a pleasant s...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(score:0.3995059096180262)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Recommended: Central Penthouse Apartment along the River Liffey 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Description: Our apartment is in a great location as the city centre is on your door step, and is only a few minutes walk to all the major sights including Guinness Storehouse, T...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(score:0.32391805845147104)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Recommended: Stylish and Modern Two Bedroom Dublin Apartment 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Description: My lovely and modern 2 bedroom apartment in Fitzwilliam Quay, Dublin 4,  is the perfect place for a group of between 2 and 4 to stay whilst visiting this beautiful c...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(score:0.31491069768084357)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Recommended: Central location next to St. Stephen's Green 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Description: The neighbourhood is perfectly located to provide you with all you need particularly those great “local” feels that many of us seek while abroad. It's the ideal plac...</a:t>
            </a:r>
            <a:endParaRPr sz="190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(score:0.3141840138813951)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8515650" y="30732538"/>
            <a:ext cx="88965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11251150" y="30834013"/>
            <a:ext cx="674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Programmatic results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Dublin is  fed to Phase Two , which yields top 4 housings in that city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8820150" y="11002200"/>
            <a:ext cx="11322300" cy="835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SIMULATED  HISTORY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8820150" y="12046875"/>
            <a:ext cx="11322300" cy="18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Randomly populate vacations and extract thematic users from the random pool</a:t>
            </a:r>
            <a:endParaRPr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Vacation vector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denotes a single vacation for a specific user.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Char char="●"/>
            </a:pP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Travel History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 user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baseline="-25000"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aseline="-25000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a collection of vacation vectors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aseline="-25000"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baseline="-25000"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…v</a:t>
            </a:r>
            <a:r>
              <a:rPr baseline="-25000"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</a:t>
            </a:r>
            <a:endParaRPr baseline="-25000" i="1"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6562175" y="19550313"/>
            <a:ext cx="3912900" cy="357600"/>
          </a:xfrm>
          <a:prstGeom prst="rect">
            <a:avLst/>
          </a:prstGeom>
          <a:solidFill>
            <a:srgbClr val="1155C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121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6562175" y="20295763"/>
            <a:ext cx="3912900" cy="357300"/>
          </a:xfrm>
          <a:prstGeom prst="rect">
            <a:avLst/>
          </a:prstGeom>
          <a:solidFill>
            <a:srgbClr val="1155CC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250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375725" y="16824750"/>
            <a:ext cx="4074900" cy="393000"/>
          </a:xfrm>
          <a:prstGeom prst="rect">
            <a:avLst/>
          </a:prstGeom>
          <a:solidFill>
            <a:srgbClr val="E0666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Vector 9</a:t>
            </a:r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18388" y="20909538"/>
            <a:ext cx="4191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/>
          <p:nvPr/>
        </p:nvSpPr>
        <p:spPr>
          <a:xfrm>
            <a:off x="14518650" y="21952575"/>
            <a:ext cx="33573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I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Suggestion Pool</a:t>
            </a:r>
            <a:endParaRPr i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3"/>
          <p:cNvSpPr/>
          <p:nvPr/>
        </p:nvSpPr>
        <p:spPr>
          <a:xfrm rot="-10799366">
            <a:off x="10789035" y="29644458"/>
            <a:ext cx="1626600" cy="357300"/>
          </a:xfrm>
          <a:prstGeom prst="leftArrow">
            <a:avLst>
              <a:gd fmla="val 33171" name="adj1"/>
              <a:gd fmla="val 126502" name="adj2"/>
            </a:avLst>
          </a:prstGeom>
          <a:solidFill>
            <a:srgbClr val="000000">
              <a:alpha val="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>
            <a:off x="18242275" y="31056375"/>
            <a:ext cx="1626600" cy="357300"/>
          </a:xfrm>
          <a:prstGeom prst="leftArrow">
            <a:avLst>
              <a:gd fmla="val 33171" name="adj1"/>
              <a:gd fmla="val 126502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 txBox="1"/>
          <p:nvPr/>
        </p:nvSpPr>
        <p:spPr>
          <a:xfrm>
            <a:off x="12730625" y="29422750"/>
            <a:ext cx="674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Programmatic</a:t>
            </a:r>
            <a:r>
              <a:rPr i="1"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results</a:t>
            </a:r>
            <a:r>
              <a:rPr lang="en-IN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: </a:t>
            </a:r>
            <a:r>
              <a:rPr lang="en-I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Suggestion pool contains multiple occurrences of Dublin</a:t>
            </a:r>
            <a:r>
              <a:rPr lang="en-IN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13"/>
          <p:cNvSpPr/>
          <p:nvPr/>
        </p:nvSpPr>
        <p:spPr>
          <a:xfrm rot="10800000">
            <a:off x="4763598" y="19174125"/>
            <a:ext cx="1471500" cy="247200"/>
          </a:xfrm>
          <a:prstGeom prst="leftArrow">
            <a:avLst>
              <a:gd fmla="val 33171" name="adj1"/>
              <a:gd fmla="val 74291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 rot="10800000">
            <a:off x="10709788" y="19127150"/>
            <a:ext cx="1557900" cy="247200"/>
          </a:xfrm>
          <a:prstGeom prst="leftArrow">
            <a:avLst>
              <a:gd fmla="val 33171" name="adj1"/>
              <a:gd fmla="val 74291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/>
          <p:nvPr/>
        </p:nvSpPr>
        <p:spPr>
          <a:xfrm rot="-5400000">
            <a:off x="25207950" y="19510200"/>
            <a:ext cx="1203300" cy="247200"/>
          </a:xfrm>
          <a:prstGeom prst="leftArrow">
            <a:avLst>
              <a:gd fmla="val 33171" name="adj1"/>
              <a:gd fmla="val 74291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27463" y="19745188"/>
            <a:ext cx="4191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3"/>
          <p:cNvSpPr/>
          <p:nvPr/>
        </p:nvSpPr>
        <p:spPr>
          <a:xfrm>
            <a:off x="23218375" y="14851463"/>
            <a:ext cx="716400" cy="3658800"/>
          </a:xfrm>
          <a:prstGeom prst="leftBrace">
            <a:avLst>
              <a:gd fmla="val 8333" name="adj1"/>
              <a:gd fmla="val 51388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23218375" y="19227743"/>
            <a:ext cx="28833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Verdana"/>
                <a:ea typeface="Verdana"/>
                <a:cs typeface="Verdana"/>
                <a:sym typeface="Verdana"/>
              </a:rPr>
              <a:t>Filtered Data</a:t>
            </a:r>
            <a:endParaRPr baseline="-25000" i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13"/>
          <p:cNvSpPr/>
          <p:nvPr/>
        </p:nvSpPr>
        <p:spPr>
          <a:xfrm rot="-10799453">
            <a:off x="19769853" y="15144323"/>
            <a:ext cx="1884900" cy="247200"/>
          </a:xfrm>
          <a:prstGeom prst="leftArrow">
            <a:avLst>
              <a:gd fmla="val 33171" name="adj1"/>
              <a:gd fmla="val 74291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/>
          <p:nvPr/>
        </p:nvSpPr>
        <p:spPr>
          <a:xfrm rot="9055820">
            <a:off x="20785395" y="18029155"/>
            <a:ext cx="1885062" cy="247095"/>
          </a:xfrm>
          <a:prstGeom prst="leftArrow">
            <a:avLst>
              <a:gd fmla="val 33171" name="adj1"/>
              <a:gd fmla="val 74291" name="adj2"/>
            </a:avLst>
          </a:prstGeom>
          <a:solidFill>
            <a:srgbClr val="FFFFF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"/>
          <p:cNvSpPr txBox="1"/>
          <p:nvPr/>
        </p:nvSpPr>
        <p:spPr>
          <a:xfrm>
            <a:off x="19600200" y="15766413"/>
            <a:ext cx="22242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Verdana"/>
                <a:ea typeface="Verdana"/>
                <a:cs typeface="Verdana"/>
                <a:sym typeface="Verdana"/>
              </a:rPr>
              <a:t>Extract Preferences</a:t>
            </a:r>
            <a:endParaRPr baseline="-25000" i="1"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 rot="-1743051">
            <a:off x="20839978" y="18540793"/>
            <a:ext cx="2224118" cy="5590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2000">
                <a:latin typeface="Verdana"/>
                <a:ea typeface="Verdana"/>
                <a:cs typeface="Verdana"/>
                <a:sym typeface="Verdana"/>
              </a:rPr>
              <a:t>Top 5 cities</a:t>
            </a:r>
            <a:endParaRPr baseline="-25000" i="1"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