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ustomXml" Target="../customXml/item2.xml"/><Relationship Id="rId3" Type="http://schemas.openxmlformats.org/officeDocument/2006/relationships/commentAuthors" Target="commentAuthors.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customXml" Target="../customXml/item1.xml"/><Relationship Id="rId2" Type="http://schemas.openxmlformats.org/officeDocument/2006/relationships/viewProps" Target="viewProps.xml"/><Relationship Id="rId16" Type="http://schemas.openxmlformats.org/officeDocument/2006/relationships/slide" Target="slides/slide9.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ayur Hooli…"/>
          <p:cNvSpPr txBox="1"/>
          <p:nvPr>
            <p:ph type="body" idx="21"/>
          </p:nvPr>
        </p:nvSpPr>
        <p:spPr>
          <a:xfrm>
            <a:off x="566340" y="5707974"/>
            <a:ext cx="21971003" cy="1213567"/>
          </a:xfrm>
          <a:prstGeom prst="rect">
            <a:avLst/>
          </a:prstGeom>
          <a:extLst>
            <a:ext uri="{C572A759-6A51-4108-AA02-DFA0A04FC94B}">
              <ma14:wrappingTextBoxFlag xmlns:ma14="http://schemas.microsoft.com/office/mac/drawingml/2011/main" val="1"/>
            </a:ext>
          </a:extLst>
        </p:spPr>
        <p:txBody>
          <a:bodyPr/>
          <a:lstStyle/>
          <a:p>
            <a:pPr marL="457200" indent="-457200">
              <a:buSzPct val="123000"/>
              <a:buChar char="•"/>
              <a:defRPr sz="2400"/>
            </a:pPr>
            <a:r>
              <a:t>Mayur Hooli</a:t>
            </a:r>
          </a:p>
          <a:p>
            <a:pPr marL="457200" indent="-457200">
              <a:buSzPct val="123000"/>
              <a:buChar char="•"/>
              <a:defRPr sz="2400"/>
            </a:pPr>
            <a:r>
              <a:t>Mason Jerome</a:t>
            </a:r>
          </a:p>
        </p:txBody>
      </p:sp>
      <p:sp>
        <p:nvSpPr>
          <p:cNvPr id="152" name="COVID-19 Management: Preparation &amp; Response"/>
          <p:cNvSpPr txBox="1"/>
          <p:nvPr>
            <p:ph type="ctrTitle"/>
          </p:nvPr>
        </p:nvSpPr>
        <p:spPr>
          <a:xfrm>
            <a:off x="591094" y="171771"/>
            <a:ext cx="8533709" cy="2046239"/>
          </a:xfrm>
          <a:prstGeom prst="rect">
            <a:avLst/>
          </a:prstGeom>
        </p:spPr>
        <p:txBody>
          <a:bodyPr/>
          <a:lstStyle>
            <a:lvl1pPr defTabSz="914400">
              <a:lnSpc>
                <a:spcPct val="85000"/>
              </a:lnSpc>
              <a:spcBef>
                <a:spcPts val="300"/>
              </a:spcBef>
              <a:defRPr spc="-200" sz="6000">
                <a:latin typeface="Helvetica"/>
                <a:ea typeface="Helvetica"/>
                <a:cs typeface="Helvetica"/>
                <a:sym typeface="Helvetica"/>
              </a:defRPr>
            </a:lvl1pPr>
          </a:lstStyle>
          <a:p>
            <a:pPr>
              <a:defRPr b="0"/>
            </a:pPr>
            <a:r>
              <a:rPr b="1"/>
              <a:t>COVID-19 Management: Preparation &amp; Response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roblem Statement"/>
          <p:cNvSpPr txBox="1"/>
          <p:nvPr/>
        </p:nvSpPr>
        <p:spPr>
          <a:xfrm>
            <a:off x="3793343" y="618119"/>
            <a:ext cx="5332215"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4800">
                <a:solidFill>
                  <a:srgbClr val="000000"/>
                </a:solidFill>
                <a:latin typeface="Helvetica"/>
                <a:ea typeface="Helvetica"/>
                <a:cs typeface="Helvetica"/>
                <a:sym typeface="Helvetica"/>
              </a:defRPr>
            </a:lvl1pPr>
          </a:lstStyle>
          <a:p>
            <a:pPr/>
            <a:r>
              <a:t>Problem Statement</a:t>
            </a:r>
          </a:p>
        </p:txBody>
      </p:sp>
      <p:sp>
        <p:nvSpPr>
          <p:cNvPr id="155" name="COVID-19 has become the deadliest pandemic in over 100 years. With a shortage of available medical supplies, the have to be put the best use possible. To do this, policymakers need to know how to best allocate resources and mitigate the spread of COVID-1"/>
          <p:cNvSpPr txBox="1"/>
          <p:nvPr/>
        </p:nvSpPr>
        <p:spPr>
          <a:xfrm>
            <a:off x="2092971" y="1710308"/>
            <a:ext cx="8732960" cy="4662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defRPr sz="3000">
                <a:solidFill>
                  <a:srgbClr val="000000"/>
                </a:solidFill>
              </a:defRPr>
            </a:pPr>
            <a:r>
              <a:t>    COVID-19 has become the deadliest pandemic in over 100 years. With a shortage of available medical supplies, the have to be put the best use possible. To do this, policymakers need to know how to best allocate resources and mitigate the spread of COVID-19 through  lockdowns or similar measures.</a:t>
            </a:r>
          </a:p>
          <a:p>
            <a:pPr algn="l" defTabSz="825500">
              <a:defRPr sz="3000">
                <a:solidFill>
                  <a:srgbClr val="000000"/>
                </a:solidFill>
              </a:defRPr>
            </a:pPr>
          </a:p>
          <a:p>
            <a:pPr algn="l" defTabSz="825500">
              <a:defRPr sz="3000">
                <a:solidFill>
                  <a:srgbClr val="000000"/>
                </a:solidFill>
              </a:defRPr>
            </a:pPr>
            <a:r>
              <a:t>    This can be done through our COVID-19 Management System.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he COVID-19 Management is an intelligent system which identifies the critical areas (case study: Texas) where certain actions need to be taken…"/>
          <p:cNvSpPr txBox="1"/>
          <p:nvPr/>
        </p:nvSpPr>
        <p:spPr>
          <a:xfrm>
            <a:off x="548879" y="2759100"/>
            <a:ext cx="4840844" cy="24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9999" indent="-179999" algn="just" defTabSz="914400">
              <a:spcBef>
                <a:spcPts val="300"/>
              </a:spcBef>
              <a:buClr>
                <a:srgbClr val="181818"/>
              </a:buClr>
              <a:buSzPct val="100000"/>
              <a:buFont typeface="Arial"/>
              <a:buChar char="•"/>
              <a:defRPr spc="-105" sz="1800">
                <a:solidFill>
                  <a:srgbClr val="181818"/>
                </a:solidFill>
              </a:defRPr>
            </a:pPr>
            <a:r>
              <a:t>The COVID-19 Management is an intelligent system which identifies the critical areas (case study: Texas) where certain actions need to be taken</a:t>
            </a:r>
          </a:p>
          <a:p>
            <a:pPr algn="just" defTabSz="914400">
              <a:spcBef>
                <a:spcPts val="300"/>
              </a:spcBef>
              <a:defRPr spc="-105" sz="1800">
                <a:solidFill>
                  <a:srgbClr val="181818"/>
                </a:solidFill>
              </a:defRPr>
            </a:pPr>
          </a:p>
          <a:p>
            <a:pPr marL="179999" indent="-179999" algn="just" defTabSz="914400">
              <a:spcBef>
                <a:spcPts val="300"/>
              </a:spcBef>
              <a:buClr>
                <a:srgbClr val="181818"/>
              </a:buClr>
              <a:buSzPct val="100000"/>
              <a:buFont typeface="Arial"/>
              <a:buChar char="•"/>
              <a:defRPr spc="-105" sz="1800">
                <a:solidFill>
                  <a:srgbClr val="181818"/>
                </a:solidFill>
              </a:defRPr>
            </a:pPr>
            <a:r>
              <a:t>This system also ranks the counties based on the risk they pose of spreading the virus to neighboring counties</a:t>
            </a:r>
          </a:p>
        </p:txBody>
      </p:sp>
      <p:pic>
        <p:nvPicPr>
          <p:cNvPr id="158" name="cemap.jpg" descr="cemap.jpg"/>
          <p:cNvPicPr>
            <a:picLocks noChangeAspect="1"/>
          </p:cNvPicPr>
          <p:nvPr/>
        </p:nvPicPr>
        <p:blipFill>
          <a:blip r:embed="rId2">
            <a:extLst/>
          </a:blip>
          <a:stretch>
            <a:fillRect/>
          </a:stretch>
        </p:blipFill>
        <p:spPr>
          <a:xfrm>
            <a:off x="6274196" y="3817213"/>
            <a:ext cx="3324273" cy="3128121"/>
          </a:xfrm>
          <a:prstGeom prst="rect">
            <a:avLst/>
          </a:prstGeom>
          <a:ln w="12700">
            <a:miter lim="400000"/>
          </a:ln>
        </p:spPr>
      </p:pic>
      <p:pic>
        <p:nvPicPr>
          <p:cNvPr id="159" name="Content Placeholder 14" descr="Content Placeholder 14"/>
          <p:cNvPicPr>
            <a:picLocks noChangeAspect="1"/>
          </p:cNvPicPr>
          <p:nvPr/>
        </p:nvPicPr>
        <p:blipFill>
          <a:blip r:embed="rId3">
            <a:extLst/>
          </a:blip>
          <a:stretch>
            <a:fillRect/>
          </a:stretch>
        </p:blipFill>
        <p:spPr>
          <a:xfrm>
            <a:off x="8202000" y="708793"/>
            <a:ext cx="3177347" cy="2170296"/>
          </a:xfrm>
          <a:prstGeom prst="rect">
            <a:avLst/>
          </a:prstGeom>
          <a:ln w="12700">
            <a:miter lim="400000"/>
          </a:ln>
        </p:spPr>
      </p:pic>
      <p:sp>
        <p:nvSpPr>
          <p:cNvPr id="160" name="What does it do?"/>
          <p:cNvSpPr txBox="1"/>
          <p:nvPr/>
        </p:nvSpPr>
        <p:spPr>
          <a:xfrm>
            <a:off x="1613179" y="1501841"/>
            <a:ext cx="27815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179999" indent="-179999" algn="l" defTabSz="914400">
              <a:spcBef>
                <a:spcPts val="300"/>
              </a:spcBef>
              <a:buFont typeface="Arial"/>
              <a:defRPr spc="-188" sz="3200">
                <a:solidFill>
                  <a:srgbClr val="181818"/>
                </a:solidFill>
                <a:latin typeface="Helvetica"/>
                <a:ea typeface="Helvetica"/>
                <a:cs typeface="Helvetica"/>
                <a:sym typeface="Helvetica"/>
              </a:defRPr>
            </a:lvl1pPr>
          </a:lstStyle>
          <a:p>
            <a:pPr/>
            <a:r>
              <a:t>What does it do?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his idea implements clustering alongside the PageRank algorithm…"/>
          <p:cNvSpPr txBox="1"/>
          <p:nvPr/>
        </p:nvSpPr>
        <p:spPr>
          <a:xfrm>
            <a:off x="929757" y="2327300"/>
            <a:ext cx="3347238" cy="360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9999" indent="-179999" algn="l" defTabSz="914400">
              <a:spcBef>
                <a:spcPts val="300"/>
              </a:spcBef>
              <a:buClr>
                <a:srgbClr val="181818"/>
              </a:buClr>
              <a:buSzPct val="100000"/>
              <a:buFont typeface="Arial"/>
              <a:buChar char="•"/>
              <a:defRPr spc="-105" sz="1800">
                <a:solidFill>
                  <a:srgbClr val="181818"/>
                </a:solidFill>
              </a:defRPr>
            </a:pPr>
            <a:r>
              <a:t>This idea implements clustering alongside the PageRank algorithm</a:t>
            </a:r>
          </a:p>
          <a:p>
            <a:pPr algn="l" defTabSz="914400">
              <a:spcBef>
                <a:spcPts val="300"/>
              </a:spcBef>
              <a:defRPr spc="-105" sz="1800">
                <a:solidFill>
                  <a:srgbClr val="181818"/>
                </a:solidFill>
              </a:defRPr>
            </a:pPr>
          </a:p>
          <a:p>
            <a:pPr marL="179999" indent="-179999" algn="l" defTabSz="914400">
              <a:spcBef>
                <a:spcPts val="300"/>
              </a:spcBef>
              <a:buClr>
                <a:srgbClr val="181818"/>
              </a:buClr>
              <a:buSzPct val="100000"/>
              <a:buFont typeface="Arial"/>
              <a:buChar char="•"/>
              <a:defRPr spc="-105" sz="1800">
                <a:solidFill>
                  <a:srgbClr val="181818"/>
                </a:solidFill>
              </a:defRPr>
            </a:pPr>
            <a:r>
              <a:t>Clustering identifies 4 distinct clusters based on the data set we prepared</a:t>
            </a:r>
          </a:p>
          <a:p>
            <a:pPr algn="l" defTabSz="914400">
              <a:spcBef>
                <a:spcPts val="300"/>
              </a:spcBef>
              <a:defRPr spc="-105" sz="1800">
                <a:solidFill>
                  <a:srgbClr val="181818"/>
                </a:solidFill>
              </a:defRPr>
            </a:pPr>
          </a:p>
          <a:p>
            <a:pPr marL="179999" indent="-179999" algn="l" defTabSz="914400">
              <a:spcBef>
                <a:spcPts val="300"/>
              </a:spcBef>
              <a:buClr>
                <a:srgbClr val="181818"/>
              </a:buClr>
              <a:buSzPct val="100000"/>
              <a:buFont typeface="Arial"/>
              <a:buChar char="•"/>
              <a:defRPr spc="-105" sz="1800">
                <a:solidFill>
                  <a:srgbClr val="181818"/>
                </a:solidFill>
              </a:defRPr>
            </a:pPr>
            <a:r>
              <a:t>PageRank algorithm uses the clustering prediction to identify which counties risk spreading the virus further</a:t>
            </a:r>
          </a:p>
        </p:txBody>
      </p:sp>
      <p:pic>
        <p:nvPicPr>
          <p:cNvPr id="163" name="illustration3.png" descr="illustration3.png"/>
          <p:cNvPicPr>
            <a:picLocks noChangeAspect="1"/>
          </p:cNvPicPr>
          <p:nvPr/>
        </p:nvPicPr>
        <p:blipFill>
          <a:blip r:embed="rId2">
            <a:extLst/>
          </a:blip>
          <a:stretch>
            <a:fillRect/>
          </a:stretch>
        </p:blipFill>
        <p:spPr>
          <a:xfrm>
            <a:off x="5475485" y="4669184"/>
            <a:ext cx="5781294" cy="2359712"/>
          </a:xfrm>
          <a:prstGeom prst="rect">
            <a:avLst/>
          </a:prstGeom>
          <a:ln w="12700">
            <a:miter lim="400000"/>
          </a:ln>
        </p:spPr>
      </p:pic>
      <p:sp>
        <p:nvSpPr>
          <p:cNvPr id="164" name="How is this done?"/>
          <p:cNvSpPr txBox="1"/>
          <p:nvPr/>
        </p:nvSpPr>
        <p:spPr>
          <a:xfrm>
            <a:off x="1010914" y="1136649"/>
            <a:ext cx="291564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179999" indent="-179999" algn="l" defTabSz="914400">
              <a:spcBef>
                <a:spcPts val="300"/>
              </a:spcBef>
              <a:buFont typeface="Arial"/>
              <a:defRPr spc="-188" sz="3200">
                <a:solidFill>
                  <a:srgbClr val="181818"/>
                </a:solidFill>
                <a:latin typeface="Helvetica"/>
                <a:ea typeface="Helvetica"/>
                <a:cs typeface="Helvetica"/>
                <a:sym typeface="Helvetica"/>
              </a:defRPr>
            </a:lvl1pPr>
          </a:lstStyle>
          <a:p>
            <a:pPr/>
            <a:r>
              <a:t>How is this done?</a:t>
            </a:r>
          </a:p>
        </p:txBody>
      </p:sp>
      <p:pic>
        <p:nvPicPr>
          <p:cNvPr id="165" name="Unknown.png" descr="Unknown.png"/>
          <p:cNvPicPr>
            <a:picLocks noChangeAspect="1"/>
          </p:cNvPicPr>
          <p:nvPr/>
        </p:nvPicPr>
        <p:blipFill>
          <a:blip r:embed="rId3">
            <a:extLst/>
          </a:blip>
          <a:stretch>
            <a:fillRect/>
          </a:stretch>
        </p:blipFill>
        <p:spPr>
          <a:xfrm>
            <a:off x="6629175" y="1044697"/>
            <a:ext cx="3473914" cy="306692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here is a shortage of medical personnel and testing kits, the categorization of counties helps in effective allocation of resources…"/>
          <p:cNvSpPr txBox="1"/>
          <p:nvPr/>
        </p:nvSpPr>
        <p:spPr>
          <a:xfrm>
            <a:off x="510748" y="3213021"/>
            <a:ext cx="4828938" cy="184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9999" indent="-179999" algn="just" defTabSz="914400">
              <a:spcBef>
                <a:spcPts val="300"/>
              </a:spcBef>
              <a:buClr>
                <a:srgbClr val="181818"/>
              </a:buClr>
              <a:buSzPct val="100000"/>
              <a:buFont typeface="Arial"/>
              <a:buChar char="•"/>
              <a:defRPr spc="-105" sz="1800">
                <a:solidFill>
                  <a:srgbClr val="181818"/>
                </a:solidFill>
              </a:defRPr>
            </a:pPr>
            <a:r>
              <a:t>There is a shortage of medical personnel and testing kits, the categorization of counties helps in effective allocation of resources</a:t>
            </a:r>
          </a:p>
          <a:p>
            <a:pPr algn="just" defTabSz="914400">
              <a:spcBef>
                <a:spcPts val="300"/>
              </a:spcBef>
              <a:defRPr spc="-105" sz="1800">
                <a:solidFill>
                  <a:srgbClr val="181818"/>
                </a:solidFill>
              </a:defRPr>
            </a:pPr>
          </a:p>
          <a:p>
            <a:pPr marL="179999" indent="-179999" algn="just" defTabSz="914400">
              <a:spcBef>
                <a:spcPts val="300"/>
              </a:spcBef>
              <a:buClr>
                <a:srgbClr val="181818"/>
              </a:buClr>
              <a:buSzPct val="100000"/>
              <a:buFont typeface="Arial"/>
              <a:buChar char="•"/>
              <a:defRPr spc="-105" sz="1800">
                <a:solidFill>
                  <a:srgbClr val="181818"/>
                </a:solidFill>
              </a:defRPr>
            </a:pPr>
            <a:r>
              <a:t>The prediction of future affected counties will help in better  preparedness to mitigate the virus.</a:t>
            </a:r>
          </a:p>
        </p:txBody>
      </p:sp>
      <p:pic>
        <p:nvPicPr>
          <p:cNvPr id="168" name="ms_091719_item1_dtc_dna_620.jpg" descr="ms_091719_item1_dtc_dna_620.jpg"/>
          <p:cNvPicPr>
            <a:picLocks noChangeAspect="1"/>
          </p:cNvPicPr>
          <p:nvPr/>
        </p:nvPicPr>
        <p:blipFill>
          <a:blip r:embed="rId2">
            <a:extLst/>
          </a:blip>
          <a:stretch>
            <a:fillRect/>
          </a:stretch>
        </p:blipFill>
        <p:spPr>
          <a:xfrm>
            <a:off x="8002587" y="1374576"/>
            <a:ext cx="3663100" cy="2345566"/>
          </a:xfrm>
          <a:prstGeom prst="rect">
            <a:avLst/>
          </a:prstGeom>
          <a:ln w="12700">
            <a:miter lim="400000"/>
          </a:ln>
        </p:spPr>
      </p:pic>
      <p:sp>
        <p:nvSpPr>
          <p:cNvPr id="169" name="Why is this done?"/>
          <p:cNvSpPr txBox="1"/>
          <p:nvPr/>
        </p:nvSpPr>
        <p:spPr>
          <a:xfrm>
            <a:off x="1658199" y="1028699"/>
            <a:ext cx="291544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914400">
              <a:spcBef>
                <a:spcPts val="300"/>
              </a:spcBef>
              <a:buFont typeface="Arial"/>
              <a:defRPr spc="-188" sz="3200">
                <a:solidFill>
                  <a:srgbClr val="181818"/>
                </a:solidFill>
                <a:latin typeface="Helvetica"/>
                <a:ea typeface="Helvetica"/>
                <a:cs typeface="Helvetica"/>
                <a:sym typeface="Helvetica"/>
              </a:defRPr>
            </a:lvl1pPr>
          </a:lstStyle>
          <a:p>
            <a:pPr/>
            <a:r>
              <a:t>Why is this done?</a:t>
            </a:r>
          </a:p>
        </p:txBody>
      </p:sp>
      <p:pic>
        <p:nvPicPr>
          <p:cNvPr id="170" name="Content Placeholder 16" descr="Content Placeholder 16"/>
          <p:cNvPicPr>
            <a:picLocks noChangeAspect="1"/>
          </p:cNvPicPr>
          <p:nvPr/>
        </p:nvPicPr>
        <p:blipFill>
          <a:blip r:embed="rId3">
            <a:extLst/>
          </a:blip>
          <a:stretch>
            <a:fillRect/>
          </a:stretch>
        </p:blipFill>
        <p:spPr>
          <a:xfrm>
            <a:off x="6081100" y="4324182"/>
            <a:ext cx="3663100" cy="250209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4" name="Rectangle: Rounded Corners 2"/>
          <p:cNvGrpSpPr/>
          <p:nvPr/>
        </p:nvGrpSpPr>
        <p:grpSpPr>
          <a:xfrm>
            <a:off x="2105025" y="1781175"/>
            <a:ext cx="1266825" cy="609600"/>
            <a:chOff x="0" y="0"/>
            <a:chExt cx="1266825" cy="609600"/>
          </a:xfrm>
        </p:grpSpPr>
        <p:sp>
          <p:nvSpPr>
            <p:cNvPr id="172" name="Rounded Rectangle"/>
            <p:cNvSpPr/>
            <p:nvPr/>
          </p:nvSpPr>
          <p:spPr>
            <a:xfrm>
              <a:off x="0" y="0"/>
              <a:ext cx="1266825" cy="609600"/>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73" name="Population"/>
            <p:cNvSpPr txBox="1"/>
            <p:nvPr/>
          </p:nvSpPr>
          <p:spPr>
            <a:xfrm>
              <a:off x="72107" y="36107"/>
              <a:ext cx="1121459" cy="294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 Population</a:t>
              </a:r>
            </a:p>
          </p:txBody>
        </p:sp>
      </p:grpSp>
      <p:grpSp>
        <p:nvGrpSpPr>
          <p:cNvPr id="177" name="Rectangle: Rounded Corners 3"/>
          <p:cNvGrpSpPr/>
          <p:nvPr/>
        </p:nvGrpSpPr>
        <p:grpSpPr>
          <a:xfrm>
            <a:off x="3723506" y="1732492"/>
            <a:ext cx="1401712" cy="674509"/>
            <a:chOff x="0" y="0"/>
            <a:chExt cx="1401711" cy="674508"/>
          </a:xfrm>
        </p:grpSpPr>
        <p:sp>
          <p:nvSpPr>
            <p:cNvPr id="175" name="Rounded Rectangle"/>
            <p:cNvSpPr/>
            <p:nvPr/>
          </p:nvSpPr>
          <p:spPr>
            <a:xfrm>
              <a:off x="0" y="0"/>
              <a:ext cx="1401712" cy="674509"/>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76" name="Households"/>
            <p:cNvSpPr txBox="1"/>
            <p:nvPr/>
          </p:nvSpPr>
          <p:spPr>
            <a:xfrm>
              <a:off x="79785" y="39952"/>
              <a:ext cx="1240866" cy="6136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noAutofit/>
            </a:bodyPr>
            <a:lstStyle>
              <a:lvl1pPr defTabSz="914400">
                <a:spcBef>
                  <a:spcPts val="300"/>
                </a:spcBef>
                <a:buFont typeface="Arial"/>
                <a:defRPr spc="-30" sz="1600">
                  <a:solidFill>
                    <a:srgbClr val="181818"/>
                  </a:solidFill>
                </a:defRPr>
              </a:lvl1pPr>
            </a:lstStyle>
            <a:p>
              <a:pPr/>
              <a:r>
                <a:t>  Households</a:t>
              </a:r>
            </a:p>
          </p:txBody>
        </p:sp>
      </p:grpSp>
      <p:grpSp>
        <p:nvGrpSpPr>
          <p:cNvPr id="180" name="Rectangle: Rounded Corners 4"/>
          <p:cNvGrpSpPr/>
          <p:nvPr/>
        </p:nvGrpSpPr>
        <p:grpSpPr>
          <a:xfrm>
            <a:off x="5476875" y="1781174"/>
            <a:ext cx="1266825" cy="609602"/>
            <a:chOff x="0" y="0"/>
            <a:chExt cx="1266825" cy="609601"/>
          </a:xfrm>
        </p:grpSpPr>
        <p:sp>
          <p:nvSpPr>
            <p:cNvPr id="178" name="Rounded Rectangle"/>
            <p:cNvSpPr/>
            <p:nvPr/>
          </p:nvSpPr>
          <p:spPr>
            <a:xfrm>
              <a:off x="0" y="0"/>
              <a:ext cx="1266825" cy="609602"/>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79" name="Population Distribution"/>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 Population Distribution</a:t>
              </a:r>
            </a:p>
          </p:txBody>
        </p:sp>
      </p:grpSp>
      <p:grpSp>
        <p:nvGrpSpPr>
          <p:cNvPr id="183" name="Rectangle: Rounded Corners 5"/>
          <p:cNvGrpSpPr/>
          <p:nvPr/>
        </p:nvGrpSpPr>
        <p:grpSpPr>
          <a:xfrm>
            <a:off x="7162800" y="1781173"/>
            <a:ext cx="1266825" cy="609602"/>
            <a:chOff x="0" y="0"/>
            <a:chExt cx="1266825" cy="609601"/>
          </a:xfrm>
        </p:grpSpPr>
        <p:sp>
          <p:nvSpPr>
            <p:cNvPr id="181" name="Rounded Rectangle"/>
            <p:cNvSpPr/>
            <p:nvPr/>
          </p:nvSpPr>
          <p:spPr>
            <a:xfrm>
              <a:off x="0" y="0"/>
              <a:ext cx="1266825" cy="609602"/>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82" name="Population Density"/>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 Population Density</a:t>
              </a:r>
            </a:p>
          </p:txBody>
        </p:sp>
      </p:grpSp>
      <p:grpSp>
        <p:nvGrpSpPr>
          <p:cNvPr id="186" name="Rectangle: Rounded Corners 6"/>
          <p:cNvGrpSpPr/>
          <p:nvPr/>
        </p:nvGrpSpPr>
        <p:grpSpPr>
          <a:xfrm>
            <a:off x="8848725" y="1781172"/>
            <a:ext cx="1266825" cy="609602"/>
            <a:chOff x="0" y="0"/>
            <a:chExt cx="1266825" cy="609601"/>
          </a:xfrm>
        </p:grpSpPr>
        <p:sp>
          <p:nvSpPr>
            <p:cNvPr id="184" name="Rounded Rectangle"/>
            <p:cNvSpPr/>
            <p:nvPr/>
          </p:nvSpPr>
          <p:spPr>
            <a:xfrm>
              <a:off x="0" y="0"/>
              <a:ext cx="1266825" cy="609602"/>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85" name="Health Index"/>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Health Index</a:t>
              </a:r>
            </a:p>
          </p:txBody>
        </p:sp>
      </p:grpSp>
      <p:grpSp>
        <p:nvGrpSpPr>
          <p:cNvPr id="189" name="Rectangle: Rounded Corners 7"/>
          <p:cNvGrpSpPr/>
          <p:nvPr/>
        </p:nvGrpSpPr>
        <p:grpSpPr>
          <a:xfrm>
            <a:off x="10534650" y="1781172"/>
            <a:ext cx="1266825" cy="609602"/>
            <a:chOff x="0" y="0"/>
            <a:chExt cx="1266825" cy="609601"/>
          </a:xfrm>
        </p:grpSpPr>
        <p:sp>
          <p:nvSpPr>
            <p:cNvPr id="187" name="Rounded Rectangle"/>
            <p:cNvSpPr/>
            <p:nvPr/>
          </p:nvSpPr>
          <p:spPr>
            <a:xfrm>
              <a:off x="0" y="0"/>
              <a:ext cx="1266825" cy="609602"/>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88" name="Travel Index"/>
            <p:cNvSpPr txBox="1"/>
            <p:nvPr/>
          </p:nvSpPr>
          <p:spPr>
            <a:xfrm>
              <a:off x="72107" y="36107"/>
              <a:ext cx="1121459" cy="294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Travel Index</a:t>
              </a:r>
            </a:p>
          </p:txBody>
        </p:sp>
      </p:grpSp>
      <p:grpSp>
        <p:nvGrpSpPr>
          <p:cNvPr id="192" name="Rectangle: Rounded Corners 8"/>
          <p:cNvGrpSpPr/>
          <p:nvPr/>
        </p:nvGrpSpPr>
        <p:grpSpPr>
          <a:xfrm>
            <a:off x="419100" y="1781172"/>
            <a:ext cx="1266825" cy="609602"/>
            <a:chOff x="0" y="0"/>
            <a:chExt cx="1266825" cy="609601"/>
          </a:xfrm>
        </p:grpSpPr>
        <p:sp>
          <p:nvSpPr>
            <p:cNvPr id="190" name="Rounded Rectangle"/>
            <p:cNvSpPr/>
            <p:nvPr/>
          </p:nvSpPr>
          <p:spPr>
            <a:xfrm>
              <a:off x="0" y="0"/>
              <a:ext cx="1266825" cy="609602"/>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91" name="County Name"/>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County Name</a:t>
              </a:r>
            </a:p>
          </p:txBody>
        </p:sp>
      </p:grpSp>
      <p:grpSp>
        <p:nvGrpSpPr>
          <p:cNvPr id="195" name="Rectangle: Rounded Corners 9"/>
          <p:cNvGrpSpPr/>
          <p:nvPr/>
        </p:nvGrpSpPr>
        <p:grpSpPr>
          <a:xfrm>
            <a:off x="3790950" y="2605084"/>
            <a:ext cx="1266825" cy="609602"/>
            <a:chOff x="0" y="0"/>
            <a:chExt cx="1266825" cy="609601"/>
          </a:xfrm>
        </p:grpSpPr>
        <p:sp>
          <p:nvSpPr>
            <p:cNvPr id="193" name="Rounded Rectangle"/>
            <p:cNvSpPr/>
            <p:nvPr/>
          </p:nvSpPr>
          <p:spPr>
            <a:xfrm>
              <a:off x="0" y="0"/>
              <a:ext cx="1266825" cy="609602"/>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94" name="COVID-19 Cases"/>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 COVID-19 Cases</a:t>
              </a:r>
            </a:p>
          </p:txBody>
        </p:sp>
      </p:grpSp>
      <p:grpSp>
        <p:nvGrpSpPr>
          <p:cNvPr id="198" name="Rectangle: Rounded Corners 10"/>
          <p:cNvGrpSpPr/>
          <p:nvPr/>
        </p:nvGrpSpPr>
        <p:grpSpPr>
          <a:xfrm>
            <a:off x="5476875" y="2605084"/>
            <a:ext cx="1266825" cy="609602"/>
            <a:chOff x="0" y="0"/>
            <a:chExt cx="1266825" cy="609601"/>
          </a:xfrm>
        </p:grpSpPr>
        <p:sp>
          <p:nvSpPr>
            <p:cNvPr id="196" name="Rounded Rectangle"/>
            <p:cNvSpPr/>
            <p:nvPr/>
          </p:nvSpPr>
          <p:spPr>
            <a:xfrm>
              <a:off x="0" y="0"/>
              <a:ext cx="1266825" cy="609602"/>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197" name="COVID-19 Deaths"/>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 COVID-19 Deaths</a:t>
              </a:r>
            </a:p>
          </p:txBody>
        </p:sp>
      </p:grpSp>
      <p:grpSp>
        <p:nvGrpSpPr>
          <p:cNvPr id="201" name="Rectangle: Rounded Corners 11"/>
          <p:cNvGrpSpPr/>
          <p:nvPr/>
        </p:nvGrpSpPr>
        <p:grpSpPr>
          <a:xfrm>
            <a:off x="7129078" y="2605083"/>
            <a:ext cx="1334269" cy="876304"/>
            <a:chOff x="0" y="0"/>
            <a:chExt cx="1334268" cy="876302"/>
          </a:xfrm>
        </p:grpSpPr>
        <p:sp>
          <p:nvSpPr>
            <p:cNvPr id="199" name="Rounded Rectangle"/>
            <p:cNvSpPr/>
            <p:nvPr/>
          </p:nvSpPr>
          <p:spPr>
            <a:xfrm>
              <a:off x="0" y="0"/>
              <a:ext cx="1334269" cy="642055"/>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200" name="Stay At Home Order"/>
            <p:cNvSpPr txBox="1"/>
            <p:nvPr/>
          </p:nvSpPr>
          <p:spPr>
            <a:xfrm>
              <a:off x="75946" y="38030"/>
              <a:ext cx="1181162" cy="8382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noAutofit/>
            </a:bodyPr>
            <a:lstStyle>
              <a:lvl1pPr defTabSz="914400">
                <a:spcBef>
                  <a:spcPts val="300"/>
                </a:spcBef>
                <a:buFont typeface="Arial"/>
                <a:defRPr spc="-30" sz="1600">
                  <a:solidFill>
                    <a:srgbClr val="181818"/>
                  </a:solidFill>
                </a:defRPr>
              </a:lvl1pPr>
            </a:lstStyle>
            <a:p>
              <a:pPr/>
              <a:r>
                <a:t> Stay At Home Order</a:t>
              </a:r>
            </a:p>
          </p:txBody>
        </p:sp>
      </p:grpSp>
      <p:sp>
        <p:nvSpPr>
          <p:cNvPr id="202" name="Rectangle: Rounded Corners 12"/>
          <p:cNvSpPr/>
          <p:nvPr/>
        </p:nvSpPr>
        <p:spPr>
          <a:xfrm>
            <a:off x="242887" y="1475350"/>
            <a:ext cx="11706226" cy="1871663"/>
          </a:xfrm>
          <a:prstGeom prst="roundRect">
            <a:avLst>
              <a:gd name="adj" fmla="val 16667"/>
            </a:avLst>
          </a:prstGeom>
          <a:ln w="38100">
            <a:solidFill>
              <a:srgbClr val="FF0000"/>
            </a:solidFill>
          </a:ln>
        </p:spPr>
        <p:txBody>
          <a:bodyPr lIns="36000" tIns="36000" rIns="36000" bIns="36000"/>
          <a:lstStyle/>
          <a:p>
            <a:pPr marL="180000" indent="-180000" algn="l" defTabSz="914400">
              <a:spcBef>
                <a:spcPts val="300"/>
              </a:spcBef>
              <a:buSzPct val="100000"/>
              <a:buFont typeface="Arial"/>
              <a:buChar char="•"/>
              <a:defRPr spc="-30" sz="2000">
                <a:solidFill>
                  <a:srgbClr val="FFFFFF"/>
                </a:solidFill>
              </a:defRPr>
            </a:pPr>
          </a:p>
        </p:txBody>
      </p:sp>
      <p:sp>
        <p:nvSpPr>
          <p:cNvPr id="203" name="Arrow: Down 13"/>
          <p:cNvSpPr/>
          <p:nvPr/>
        </p:nvSpPr>
        <p:spPr>
          <a:xfrm>
            <a:off x="5786437" y="3366062"/>
            <a:ext cx="619126" cy="722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13"/>
                </a:moveTo>
                <a:lnTo>
                  <a:pt x="5400" y="11713"/>
                </a:lnTo>
                <a:lnTo>
                  <a:pt x="5400" y="0"/>
                </a:lnTo>
                <a:lnTo>
                  <a:pt x="16200" y="0"/>
                </a:lnTo>
                <a:lnTo>
                  <a:pt x="16200" y="11713"/>
                </a:lnTo>
                <a:lnTo>
                  <a:pt x="21600" y="11713"/>
                </a:lnTo>
                <a:lnTo>
                  <a:pt x="10800" y="21600"/>
                </a:lnTo>
                <a:close/>
              </a:path>
            </a:pathLst>
          </a:custGeom>
          <a:solidFill>
            <a:srgbClr val="181818"/>
          </a:solidFill>
          <a:ln w="12700">
            <a:miter lim="400000"/>
          </a:ln>
        </p:spPr>
        <p:txBody>
          <a:bodyPr lIns="36000" tIns="36000" rIns="36000" bIns="36000"/>
          <a:lstStyle/>
          <a:p>
            <a:pPr marL="180000" indent="-180000" algn="l" defTabSz="914400">
              <a:spcBef>
                <a:spcPts val="300"/>
              </a:spcBef>
              <a:buSzPct val="100000"/>
              <a:buFont typeface="Arial"/>
              <a:buChar char="•"/>
              <a:defRPr spc="-30" sz="2000">
                <a:solidFill>
                  <a:srgbClr val="FFFFFF"/>
                </a:solidFill>
              </a:defRPr>
            </a:pPr>
          </a:p>
        </p:txBody>
      </p:sp>
      <p:grpSp>
        <p:nvGrpSpPr>
          <p:cNvPr id="206" name="Rectangle: Rounded Corners 14"/>
          <p:cNvGrpSpPr/>
          <p:nvPr/>
        </p:nvGrpSpPr>
        <p:grpSpPr>
          <a:xfrm>
            <a:off x="2976561" y="4300537"/>
            <a:ext cx="1266826" cy="609601"/>
            <a:chOff x="0" y="0"/>
            <a:chExt cx="1266825" cy="609600"/>
          </a:xfrm>
        </p:grpSpPr>
        <p:sp>
          <p:nvSpPr>
            <p:cNvPr id="204" name="Rounded Rectangle"/>
            <p:cNvSpPr/>
            <p:nvPr/>
          </p:nvSpPr>
          <p:spPr>
            <a:xfrm>
              <a:off x="0" y="0"/>
              <a:ext cx="1266825" cy="609600"/>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205" name="Nearly no risk"/>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Nearly no risk</a:t>
              </a:r>
            </a:p>
          </p:txBody>
        </p:sp>
      </p:grpSp>
      <p:grpSp>
        <p:nvGrpSpPr>
          <p:cNvPr id="209" name="Rectangle: Rounded Corners 15"/>
          <p:cNvGrpSpPr/>
          <p:nvPr/>
        </p:nvGrpSpPr>
        <p:grpSpPr>
          <a:xfrm>
            <a:off x="4614477" y="4300537"/>
            <a:ext cx="1334269" cy="876304"/>
            <a:chOff x="0" y="0"/>
            <a:chExt cx="1334267" cy="876302"/>
          </a:xfrm>
        </p:grpSpPr>
        <p:sp>
          <p:nvSpPr>
            <p:cNvPr id="207" name="Rounded Rectangle"/>
            <p:cNvSpPr/>
            <p:nvPr/>
          </p:nvSpPr>
          <p:spPr>
            <a:xfrm>
              <a:off x="0" y="0"/>
              <a:ext cx="1334268" cy="642054"/>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208" name="Some Risk"/>
            <p:cNvSpPr txBox="1"/>
            <p:nvPr/>
          </p:nvSpPr>
          <p:spPr>
            <a:xfrm>
              <a:off x="75946" y="38030"/>
              <a:ext cx="1181162" cy="8382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noAutofit/>
            </a:bodyPr>
            <a:lstStyle>
              <a:lvl1pPr defTabSz="914400">
                <a:spcBef>
                  <a:spcPts val="300"/>
                </a:spcBef>
                <a:buFont typeface="Arial"/>
                <a:defRPr spc="-30" sz="1600">
                  <a:solidFill>
                    <a:srgbClr val="181818"/>
                  </a:solidFill>
                </a:defRPr>
              </a:lvl1pPr>
            </a:lstStyle>
            <a:p>
              <a:pPr/>
              <a:r>
                <a:t>Some Risk</a:t>
              </a:r>
            </a:p>
          </p:txBody>
        </p:sp>
      </p:grpSp>
      <p:grpSp>
        <p:nvGrpSpPr>
          <p:cNvPr id="212" name="Rectangle: Rounded Corners 16"/>
          <p:cNvGrpSpPr/>
          <p:nvPr/>
        </p:nvGrpSpPr>
        <p:grpSpPr>
          <a:xfrm>
            <a:off x="6319835" y="4300537"/>
            <a:ext cx="1266826" cy="609601"/>
            <a:chOff x="0" y="0"/>
            <a:chExt cx="1266825" cy="609600"/>
          </a:xfrm>
        </p:grpSpPr>
        <p:sp>
          <p:nvSpPr>
            <p:cNvPr id="210" name="Rounded Rectangle"/>
            <p:cNvSpPr/>
            <p:nvPr/>
          </p:nvSpPr>
          <p:spPr>
            <a:xfrm>
              <a:off x="0" y="0"/>
              <a:ext cx="1266825" cy="609600"/>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211" name="Significant Risk"/>
            <p:cNvSpPr txBox="1"/>
            <p:nvPr/>
          </p:nvSpPr>
          <p:spPr>
            <a:xfrm>
              <a:off x="72107" y="36107"/>
              <a:ext cx="1121459" cy="52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spc="-30" sz="1600">
                  <a:solidFill>
                    <a:srgbClr val="181818"/>
                  </a:solidFill>
                </a:defRPr>
              </a:lvl1pPr>
            </a:lstStyle>
            <a:p>
              <a:pPr/>
              <a:r>
                <a:t>Significant Risk</a:t>
              </a:r>
            </a:p>
          </p:txBody>
        </p:sp>
      </p:grpSp>
      <p:grpSp>
        <p:nvGrpSpPr>
          <p:cNvPr id="215" name="Rectangle: Rounded Corners 17"/>
          <p:cNvGrpSpPr/>
          <p:nvPr/>
        </p:nvGrpSpPr>
        <p:grpSpPr>
          <a:xfrm>
            <a:off x="7991472" y="4300537"/>
            <a:ext cx="1266826" cy="609601"/>
            <a:chOff x="0" y="0"/>
            <a:chExt cx="1266825" cy="609600"/>
          </a:xfrm>
        </p:grpSpPr>
        <p:sp>
          <p:nvSpPr>
            <p:cNvPr id="213" name="Rounded Rectangle"/>
            <p:cNvSpPr/>
            <p:nvPr/>
          </p:nvSpPr>
          <p:spPr>
            <a:xfrm>
              <a:off x="0" y="0"/>
              <a:ext cx="1266825" cy="609600"/>
            </a:xfrm>
            <a:prstGeom prst="roundRect">
              <a:avLst>
                <a:gd name="adj" fmla="val 16667"/>
              </a:avLst>
            </a:prstGeom>
            <a:solidFill>
              <a:srgbClr val="FFFFFF"/>
            </a:solidFill>
            <a:ln w="12700" cap="flat">
              <a:solidFill>
                <a:srgbClr val="181818"/>
              </a:solidFill>
              <a:prstDash val="solid"/>
              <a:round/>
            </a:ln>
            <a:effectLst/>
          </p:spPr>
          <p:txBody>
            <a:bodyPr wrap="square" lIns="36000" tIns="36000" rIns="36000" bIns="36000" numCol="1" anchor="t">
              <a:noAutofit/>
            </a:bodyPr>
            <a:lstStyle/>
            <a:p>
              <a:pPr marL="180000" indent="-180000"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214" name="DANGER!"/>
            <p:cNvSpPr txBox="1"/>
            <p:nvPr/>
          </p:nvSpPr>
          <p:spPr>
            <a:xfrm>
              <a:off x="72107" y="36107"/>
              <a:ext cx="1121459" cy="3074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spAutoFit/>
            </a:bodyPr>
            <a:lstStyle>
              <a:lvl1pPr defTabSz="914400">
                <a:spcBef>
                  <a:spcPts val="300"/>
                </a:spcBef>
                <a:buFont typeface="Arial"/>
                <a:defRPr b="1" spc="-30" sz="1600">
                  <a:solidFill>
                    <a:srgbClr val="FF0000"/>
                  </a:solidFill>
                </a:defRPr>
              </a:lvl1pPr>
            </a:lstStyle>
            <a:p>
              <a:pPr/>
              <a:r>
                <a:t> DANGER!</a:t>
              </a:r>
            </a:p>
          </p:txBody>
        </p:sp>
      </p:grpSp>
      <p:sp>
        <p:nvSpPr>
          <p:cNvPr id="216" name="Rectangle: Rounded Corners 19"/>
          <p:cNvSpPr/>
          <p:nvPr/>
        </p:nvSpPr>
        <p:spPr>
          <a:xfrm>
            <a:off x="2728912" y="4107657"/>
            <a:ext cx="6734176" cy="995362"/>
          </a:xfrm>
          <a:prstGeom prst="roundRect">
            <a:avLst>
              <a:gd name="adj" fmla="val 16667"/>
            </a:avLst>
          </a:prstGeom>
          <a:ln w="38100">
            <a:solidFill>
              <a:srgbClr val="FF0000"/>
            </a:solidFill>
          </a:ln>
        </p:spPr>
        <p:txBody>
          <a:bodyPr lIns="36000" tIns="36000" rIns="36000" bIns="36000"/>
          <a:lstStyle/>
          <a:p>
            <a:pPr marL="180000" indent="-180000" algn="l" defTabSz="914400">
              <a:spcBef>
                <a:spcPts val="300"/>
              </a:spcBef>
              <a:buSzPct val="100000"/>
              <a:buFont typeface="Arial"/>
              <a:buChar char="•"/>
              <a:defRPr spc="-30" sz="2000">
                <a:solidFill>
                  <a:srgbClr val="FFFFFF"/>
                </a:solidFill>
              </a:defRPr>
            </a:pPr>
          </a:p>
        </p:txBody>
      </p:sp>
      <p:sp>
        <p:nvSpPr>
          <p:cNvPr id="217" name="Arrow: Down 20"/>
          <p:cNvSpPr/>
          <p:nvPr/>
        </p:nvSpPr>
        <p:spPr>
          <a:xfrm>
            <a:off x="5800725" y="5122068"/>
            <a:ext cx="619125" cy="699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13"/>
                </a:moveTo>
                <a:lnTo>
                  <a:pt x="5400" y="11713"/>
                </a:lnTo>
                <a:lnTo>
                  <a:pt x="5400" y="0"/>
                </a:lnTo>
                <a:lnTo>
                  <a:pt x="16200" y="0"/>
                </a:lnTo>
                <a:lnTo>
                  <a:pt x="16200" y="11713"/>
                </a:lnTo>
                <a:lnTo>
                  <a:pt x="21600" y="11713"/>
                </a:lnTo>
                <a:lnTo>
                  <a:pt x="10800" y="21600"/>
                </a:lnTo>
                <a:close/>
              </a:path>
            </a:pathLst>
          </a:custGeom>
          <a:solidFill>
            <a:srgbClr val="181818"/>
          </a:solidFill>
          <a:ln w="12700">
            <a:miter lim="400000"/>
          </a:ln>
        </p:spPr>
        <p:txBody>
          <a:bodyPr lIns="36000" tIns="36000" rIns="36000" bIns="36000"/>
          <a:lstStyle/>
          <a:p>
            <a:pPr marL="180000" indent="-180000" algn="l" defTabSz="914400">
              <a:spcBef>
                <a:spcPts val="300"/>
              </a:spcBef>
              <a:buSzPct val="100000"/>
              <a:buFont typeface="Arial"/>
              <a:buChar char="•"/>
              <a:defRPr spc="-30" sz="2000">
                <a:solidFill>
                  <a:srgbClr val="FFFFFF"/>
                </a:solidFill>
              </a:defRPr>
            </a:pPr>
          </a:p>
        </p:txBody>
      </p:sp>
      <p:sp>
        <p:nvSpPr>
          <p:cNvPr id="218" name="TextBox 21"/>
          <p:cNvSpPr txBox="1"/>
          <p:nvPr/>
        </p:nvSpPr>
        <p:spPr>
          <a:xfrm>
            <a:off x="6570150" y="3551634"/>
            <a:ext cx="2216023" cy="345000"/>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l" defTabSz="914400">
              <a:spcBef>
                <a:spcPts val="300"/>
              </a:spcBef>
              <a:buFont typeface="Arial"/>
              <a:defRPr spc="-30" sz="1800">
                <a:solidFill>
                  <a:srgbClr val="181818"/>
                </a:solidFill>
              </a:defRPr>
            </a:lvl1pPr>
          </a:lstStyle>
          <a:p>
            <a:pPr/>
            <a:r>
              <a:t>Clustering</a:t>
            </a:r>
          </a:p>
        </p:txBody>
      </p:sp>
      <p:sp>
        <p:nvSpPr>
          <p:cNvPr id="219" name="TextBox 22"/>
          <p:cNvSpPr txBox="1"/>
          <p:nvPr/>
        </p:nvSpPr>
        <p:spPr>
          <a:xfrm>
            <a:off x="6570150" y="5307641"/>
            <a:ext cx="2216023" cy="345000"/>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l" defTabSz="914400">
              <a:spcBef>
                <a:spcPts val="300"/>
              </a:spcBef>
              <a:buFont typeface="Arial"/>
              <a:defRPr spc="-30" sz="1800">
                <a:solidFill>
                  <a:srgbClr val="181818"/>
                </a:solidFill>
              </a:defRPr>
            </a:lvl1pPr>
          </a:lstStyle>
          <a:p>
            <a:pPr/>
            <a:r>
              <a:t>Page Rank Algorithm</a:t>
            </a:r>
          </a:p>
        </p:txBody>
      </p:sp>
      <p:grpSp>
        <p:nvGrpSpPr>
          <p:cNvPr id="222" name="Rectangle: Rounded Corners 23"/>
          <p:cNvGrpSpPr/>
          <p:nvPr/>
        </p:nvGrpSpPr>
        <p:grpSpPr>
          <a:xfrm>
            <a:off x="3395920" y="5844613"/>
            <a:ext cx="5400159" cy="756456"/>
            <a:chOff x="0" y="0"/>
            <a:chExt cx="5400158" cy="756455"/>
          </a:xfrm>
        </p:grpSpPr>
        <p:sp>
          <p:nvSpPr>
            <p:cNvPr id="220" name="Rounded Rectangle"/>
            <p:cNvSpPr/>
            <p:nvPr/>
          </p:nvSpPr>
          <p:spPr>
            <a:xfrm>
              <a:off x="0" y="0"/>
              <a:ext cx="5400159" cy="468710"/>
            </a:xfrm>
            <a:prstGeom prst="roundRect">
              <a:avLst>
                <a:gd name="adj" fmla="val 16667"/>
              </a:avLst>
            </a:prstGeom>
            <a:noFill/>
            <a:ln w="38100" cap="flat">
              <a:solidFill>
                <a:srgbClr val="FF0000"/>
              </a:solidFill>
              <a:prstDash val="solid"/>
              <a:round/>
            </a:ln>
            <a:effectLst/>
          </p:spPr>
          <p:txBody>
            <a:bodyPr wrap="square" lIns="36000" tIns="36000" rIns="36000" bIns="36000" numCol="1" anchor="t">
              <a:noAutofit/>
            </a:bodyPr>
            <a:lstStyle/>
            <a:p>
              <a:pPr marL="180000" indent="-180000" algn="l" defTabSz="914400">
                <a:spcBef>
                  <a:spcPts val="300"/>
                </a:spcBef>
                <a:buSzPct val="100000"/>
                <a:buFont typeface="Arial"/>
                <a:buChar char="•"/>
                <a:defRPr spc="-30" sz="2000">
                  <a:solidFill>
                    <a:srgbClr val="181818"/>
                  </a:solidFill>
                  <a:latin typeface="Ericsson Hilda"/>
                  <a:ea typeface="Ericsson Hilda"/>
                  <a:cs typeface="Ericsson Hilda"/>
                  <a:sym typeface="Ericsson Hilda"/>
                </a:defRPr>
              </a:pPr>
            </a:p>
          </p:txBody>
        </p:sp>
        <p:sp>
          <p:nvSpPr>
            <p:cNvPr id="221" name="Risk of Spreading the virus to other Counties"/>
            <p:cNvSpPr txBox="1"/>
            <p:nvPr/>
          </p:nvSpPr>
          <p:spPr>
            <a:xfrm>
              <a:off x="80517" y="42826"/>
              <a:ext cx="5237918" cy="713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t">
              <a:noAutofit/>
            </a:bodyPr>
            <a:lstStyle>
              <a:lvl1pPr algn="l">
                <a:lnSpc>
                  <a:spcPct val="90000"/>
                </a:lnSpc>
                <a:spcBef>
                  <a:spcPts val="4500"/>
                </a:spcBef>
                <a:buFont typeface="Arial"/>
                <a:defRPr sz="2000">
                  <a:solidFill>
                    <a:srgbClr val="000000"/>
                  </a:solidFill>
                </a:defRPr>
              </a:lvl1pPr>
            </a:lstStyle>
            <a:p>
              <a:pPr/>
              <a:r>
                <a:t> Risk of Spreading the virus to other Counties</a:t>
              </a:r>
            </a:p>
          </p:txBody>
        </p:sp>
      </p:grpSp>
      <p:sp>
        <p:nvSpPr>
          <p:cNvPr id="223" name="Diagram of Code"/>
          <p:cNvSpPr txBox="1"/>
          <p:nvPr/>
        </p:nvSpPr>
        <p:spPr>
          <a:xfrm>
            <a:off x="3749129" y="253999"/>
            <a:ext cx="472231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000000"/>
                </a:solidFill>
                <a:latin typeface="Helvetica"/>
                <a:ea typeface="Helvetica"/>
                <a:cs typeface="Helvetica"/>
                <a:sym typeface="Helvetica"/>
              </a:defRPr>
            </a:lvl1pPr>
          </a:lstStyle>
          <a:p>
            <a:pPr/>
            <a:r>
              <a:t>Diagram of Code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Results"/>
          <p:cNvSpPr txBox="1"/>
          <p:nvPr>
            <p:ph type="title"/>
          </p:nvPr>
        </p:nvSpPr>
        <p:spPr>
          <a:xfrm>
            <a:off x="5268797" y="94357"/>
            <a:ext cx="1673456" cy="681601"/>
          </a:xfrm>
          <a:prstGeom prst="rect">
            <a:avLst/>
          </a:prstGeom>
        </p:spPr>
        <p:txBody>
          <a:bodyPr lIns="36000" tIns="36000" rIns="36000" bIns="36000"/>
          <a:lstStyle>
            <a:lvl1pPr defTabSz="786384">
              <a:lnSpc>
                <a:spcPct val="85000"/>
              </a:lnSpc>
              <a:spcBef>
                <a:spcPts val="200"/>
              </a:spcBef>
              <a:defRPr b="0" spc="-206" sz="4128">
                <a:solidFill>
                  <a:srgbClr val="181818"/>
                </a:solidFill>
                <a:latin typeface="Helvetica"/>
                <a:ea typeface="Helvetica"/>
                <a:cs typeface="Helvetica"/>
                <a:sym typeface="Helvetica"/>
              </a:defRPr>
            </a:lvl1pPr>
          </a:lstStyle>
          <a:p>
            <a:pPr/>
            <a:r>
              <a:t>Results</a:t>
            </a:r>
          </a:p>
        </p:txBody>
      </p:sp>
      <p:graphicFrame>
        <p:nvGraphicFramePr>
          <p:cNvPr id="226" name="Table 4"/>
          <p:cNvGraphicFramePr/>
          <p:nvPr/>
        </p:nvGraphicFramePr>
        <p:xfrm>
          <a:off x="22225" y="1094582"/>
          <a:ext cx="2768600" cy="1104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6300"/>
                <a:gridCol w="762000"/>
                <a:gridCol w="1130300"/>
              </a:tblGrid>
              <a:tr h="184150">
                <a:tc>
                  <a:txBody>
                    <a:bodyPr/>
                    <a:lstStyle/>
                    <a:p>
                      <a:pPr algn="l" defTabSz="914400"/>
                      <a:r>
                        <a:rPr b="1" sz="1100">
                          <a:solidFill>
                            <a:srgbClr val="FFFFFF"/>
                          </a:solidFill>
                          <a:latin typeface="Calibri"/>
                          <a:ea typeface="Calibri"/>
                          <a:cs typeface="Calibri"/>
                          <a:sym typeface="Calibri"/>
                        </a:rPr>
                        <a:t>County</a:t>
                      </a:r>
                    </a:p>
                  </a:txBody>
                  <a:tcPr marL="6350" marR="6350" marT="6350" marB="6350" anchor="b" anchorCtr="0" horzOverflow="overflow">
                    <a:lnL w="12700">
                      <a:miter lim="400000"/>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COVID-19</a:t>
                      </a:r>
                    </a:p>
                  </a:txBody>
                  <a:tcPr marL="6350" marR="6350" marT="6350" marB="6350" anchor="b" anchorCtr="0" horzOverflow="overflow">
                    <a:lnL w="6350">
                      <a:solidFill>
                        <a:srgbClr val="FFFFFF"/>
                      </a:solidFill>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Labels</a:t>
                      </a:r>
                    </a:p>
                  </a:txBody>
                  <a:tcPr marL="6350" marR="6350" marT="6350" marB="6350" anchor="b" anchorCtr="0" horzOverflow="overflow">
                    <a:lnL w="6350">
                      <a:solidFill>
                        <a:srgbClr val="FFFFFF"/>
                      </a:solidFill>
                    </a:lnL>
                    <a:lnR w="12700">
                      <a:miter lim="400000"/>
                    </a:lnR>
                    <a:lnT w="12700">
                      <a:miter lim="400000"/>
                    </a:lnT>
                    <a:lnB w="6350">
                      <a:solidFill>
                        <a:srgbClr val="FFFFFF"/>
                      </a:solidFill>
                    </a:lnB>
                    <a:solidFill>
                      <a:srgbClr val="4472C4"/>
                    </a:solidFill>
                  </a:tcPr>
                </a:tc>
              </a:tr>
              <a:tr h="184150">
                <a:tc>
                  <a:txBody>
                    <a:bodyPr/>
                    <a:lstStyle/>
                    <a:p>
                      <a:pPr algn="l" defTabSz="914400"/>
                      <a:r>
                        <a:rPr sz="1100">
                          <a:latin typeface="Calibri"/>
                          <a:ea typeface="Calibri"/>
                          <a:cs typeface="Calibri"/>
                          <a:sym typeface="Calibri"/>
                        </a:rPr>
                        <a:t>Aransas</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2</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Enjoy Spring a bit</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Archer</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0</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Enjoy Spring a bit</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r h="184150">
                <a:tc>
                  <a:txBody>
                    <a:bodyPr/>
                    <a:lstStyle/>
                    <a:p>
                      <a:pPr algn="l" defTabSz="914400"/>
                      <a:r>
                        <a:rPr sz="1100">
                          <a:latin typeface="Calibri"/>
                          <a:ea typeface="Calibri"/>
                          <a:cs typeface="Calibri"/>
                          <a:sym typeface="Calibri"/>
                        </a:rPr>
                        <a:t>Austin</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2</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Enjoy Spring a bit</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Bandera</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0</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Enjoy Spring a bit</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r h="184150">
                <a:tc>
                  <a:txBody>
                    <a:bodyPr/>
                    <a:lstStyle/>
                    <a:p>
                      <a:pPr algn="l" defTabSz="914400"/>
                      <a:r>
                        <a:rPr sz="1100">
                          <a:latin typeface="Calibri"/>
                          <a:ea typeface="Calibri"/>
                          <a:cs typeface="Calibri"/>
                          <a:sym typeface="Calibri"/>
                        </a:rPr>
                        <a:t>Baylor</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0</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Enjoy Spring a bit</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bl>
          </a:graphicData>
        </a:graphic>
      </p:graphicFrame>
      <p:graphicFrame>
        <p:nvGraphicFramePr>
          <p:cNvPr id="227" name="Table 6"/>
          <p:cNvGraphicFramePr/>
          <p:nvPr/>
        </p:nvGraphicFramePr>
        <p:xfrm>
          <a:off x="3149600" y="1094582"/>
          <a:ext cx="2768600" cy="1104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6300"/>
                <a:gridCol w="762000"/>
                <a:gridCol w="1130300"/>
              </a:tblGrid>
              <a:tr h="184150">
                <a:tc>
                  <a:txBody>
                    <a:bodyPr/>
                    <a:lstStyle/>
                    <a:p>
                      <a:pPr algn="l" defTabSz="914400"/>
                      <a:r>
                        <a:rPr b="1" sz="1100">
                          <a:solidFill>
                            <a:srgbClr val="FFFFFF"/>
                          </a:solidFill>
                          <a:latin typeface="Calibri"/>
                          <a:ea typeface="Calibri"/>
                          <a:cs typeface="Calibri"/>
                          <a:sym typeface="Calibri"/>
                        </a:rPr>
                        <a:t>County</a:t>
                      </a:r>
                    </a:p>
                  </a:txBody>
                  <a:tcPr marL="6350" marR="6350" marT="6350" marB="6350" anchor="b" anchorCtr="0" horzOverflow="overflow">
                    <a:lnL w="12700">
                      <a:miter lim="400000"/>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COVID-19</a:t>
                      </a:r>
                    </a:p>
                  </a:txBody>
                  <a:tcPr marL="6350" marR="6350" marT="6350" marB="6350" anchor="b" anchorCtr="0" horzOverflow="overflow">
                    <a:lnL w="6350">
                      <a:solidFill>
                        <a:srgbClr val="FFFFFF"/>
                      </a:solidFill>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Labels</a:t>
                      </a:r>
                    </a:p>
                  </a:txBody>
                  <a:tcPr marL="6350" marR="6350" marT="6350" marB="6350" anchor="b" anchorCtr="0" horzOverflow="overflow">
                    <a:lnL w="6350">
                      <a:solidFill>
                        <a:srgbClr val="FFFFFF"/>
                      </a:solidFill>
                    </a:lnL>
                    <a:lnR w="12700">
                      <a:miter lim="400000"/>
                    </a:lnR>
                    <a:lnT w="12700">
                      <a:miter lim="400000"/>
                    </a:lnT>
                    <a:lnB w="6350">
                      <a:solidFill>
                        <a:srgbClr val="FFFFFF"/>
                      </a:solidFill>
                    </a:lnB>
                    <a:solidFill>
                      <a:srgbClr val="4472C4"/>
                    </a:solidFill>
                  </a:tcPr>
                </a:tc>
              </a:tr>
              <a:tr h="184150">
                <a:tc>
                  <a:txBody>
                    <a:bodyPr/>
                    <a:lstStyle/>
                    <a:p>
                      <a:pPr algn="l" defTabSz="914400"/>
                      <a:r>
                        <a:rPr sz="1100">
                          <a:latin typeface="Calibri"/>
                          <a:ea typeface="Calibri"/>
                          <a:cs typeface="Calibri"/>
                          <a:sym typeface="Calibri"/>
                        </a:rPr>
                        <a:t>El Paso</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40</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Don't Enjoy Spring</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Hidalgo</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28</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Don't Enjoy Spring</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r h="184150">
                <a:tc>
                  <a:txBody>
                    <a:bodyPr/>
                    <a:lstStyle/>
                    <a:p>
                      <a:pPr algn="l" defTabSz="914400"/>
                      <a:r>
                        <a:rPr sz="1100">
                          <a:latin typeface="Calibri"/>
                          <a:ea typeface="Calibri"/>
                          <a:cs typeface="Calibri"/>
                          <a:sym typeface="Calibri"/>
                        </a:rPr>
                        <a:t>Wichita</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28</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Don't Enjoy Spring</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Nueces</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22</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Don't Enjoy Spring</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r h="184150">
                <a:tc>
                  <a:txBody>
                    <a:bodyPr/>
                    <a:lstStyle/>
                    <a:p>
                      <a:pPr algn="l" defTabSz="914400"/>
                      <a:r>
                        <a:rPr sz="1100">
                          <a:latin typeface="Calibri"/>
                          <a:ea typeface="Calibri"/>
                          <a:cs typeface="Calibri"/>
                          <a:sym typeface="Calibri"/>
                        </a:rPr>
                        <a:t>Cameron</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20</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Don't Enjoy Spring</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bl>
          </a:graphicData>
        </a:graphic>
      </p:graphicFrame>
      <p:graphicFrame>
        <p:nvGraphicFramePr>
          <p:cNvPr id="228" name="Table 13"/>
          <p:cNvGraphicFramePr/>
          <p:nvPr/>
        </p:nvGraphicFramePr>
        <p:xfrm>
          <a:off x="6276975" y="1094582"/>
          <a:ext cx="2768600" cy="1104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6300"/>
                <a:gridCol w="762000"/>
                <a:gridCol w="1130300"/>
              </a:tblGrid>
              <a:tr h="184150">
                <a:tc>
                  <a:txBody>
                    <a:bodyPr/>
                    <a:lstStyle/>
                    <a:p>
                      <a:pPr algn="l" defTabSz="914400"/>
                      <a:r>
                        <a:rPr b="1" sz="1100">
                          <a:solidFill>
                            <a:srgbClr val="FFFFFF"/>
                          </a:solidFill>
                          <a:latin typeface="Calibri"/>
                          <a:ea typeface="Calibri"/>
                          <a:cs typeface="Calibri"/>
                          <a:sym typeface="Calibri"/>
                        </a:rPr>
                        <a:t>County</a:t>
                      </a:r>
                    </a:p>
                  </a:txBody>
                  <a:tcPr marL="6350" marR="6350" marT="6350" marB="6350" anchor="b" anchorCtr="0" horzOverflow="overflow">
                    <a:lnL w="12700">
                      <a:miter lim="400000"/>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COVID-19</a:t>
                      </a:r>
                    </a:p>
                  </a:txBody>
                  <a:tcPr marL="6350" marR="6350" marT="6350" marB="6350" anchor="b" anchorCtr="0" horzOverflow="overflow">
                    <a:lnL w="6350">
                      <a:solidFill>
                        <a:srgbClr val="FFFFFF"/>
                      </a:solidFill>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Labels</a:t>
                      </a:r>
                    </a:p>
                  </a:txBody>
                  <a:tcPr marL="6350" marR="6350" marT="6350" marB="6350" anchor="b" anchorCtr="0" horzOverflow="overflow">
                    <a:lnL w="6350">
                      <a:solidFill>
                        <a:srgbClr val="FFFFFF"/>
                      </a:solidFill>
                    </a:lnL>
                    <a:lnR w="12700">
                      <a:miter lim="400000"/>
                    </a:lnR>
                    <a:lnT w="12700">
                      <a:miter lim="400000"/>
                    </a:lnT>
                    <a:lnB w="6350">
                      <a:solidFill>
                        <a:srgbClr val="FFFFFF"/>
                      </a:solidFill>
                    </a:lnB>
                    <a:solidFill>
                      <a:srgbClr val="4472C4"/>
                    </a:solidFill>
                  </a:tcPr>
                </a:tc>
              </a:tr>
              <a:tr h="184150">
                <a:tc>
                  <a:txBody>
                    <a:bodyPr/>
                    <a:lstStyle/>
                    <a:p>
                      <a:pPr algn="l" defTabSz="914400"/>
                      <a:r>
                        <a:rPr sz="1100">
                          <a:latin typeface="Calibri"/>
                          <a:ea typeface="Calibri"/>
                          <a:cs typeface="Calibri"/>
                          <a:sym typeface="Calibri"/>
                        </a:rPr>
                        <a:t>Travis</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200</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Stay Inside</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Denton</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165</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Stay Inside</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r h="184150">
                <a:tc>
                  <a:txBody>
                    <a:bodyPr/>
                    <a:lstStyle/>
                    <a:p>
                      <a:pPr algn="l" defTabSz="914400"/>
                      <a:r>
                        <a:rPr sz="1100">
                          <a:latin typeface="Calibri"/>
                          <a:ea typeface="Calibri"/>
                          <a:cs typeface="Calibri"/>
                          <a:sym typeface="Calibri"/>
                        </a:rPr>
                        <a:t>Collin</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134</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Stay Inside</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Fort Bend</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119</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Stay Inside</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r h="184150">
                <a:tc>
                  <a:txBody>
                    <a:bodyPr/>
                    <a:lstStyle/>
                    <a:p>
                      <a:pPr algn="l" defTabSz="914400"/>
                      <a:r>
                        <a:rPr sz="1100">
                          <a:latin typeface="Calibri"/>
                          <a:ea typeface="Calibri"/>
                          <a:cs typeface="Calibri"/>
                          <a:sym typeface="Calibri"/>
                        </a:rPr>
                        <a:t>Galveston</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70</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Stay Inside</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bl>
          </a:graphicData>
        </a:graphic>
      </p:graphicFrame>
      <p:graphicFrame>
        <p:nvGraphicFramePr>
          <p:cNvPr id="229" name="Table 14"/>
          <p:cNvGraphicFramePr/>
          <p:nvPr/>
        </p:nvGraphicFramePr>
        <p:xfrm>
          <a:off x="9404350" y="1094582"/>
          <a:ext cx="2768600" cy="9207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6300"/>
                <a:gridCol w="762000"/>
                <a:gridCol w="1130300"/>
              </a:tblGrid>
              <a:tr h="184150">
                <a:tc>
                  <a:txBody>
                    <a:bodyPr/>
                    <a:lstStyle/>
                    <a:p>
                      <a:pPr algn="l" defTabSz="914400"/>
                      <a:r>
                        <a:rPr b="1" sz="1100">
                          <a:solidFill>
                            <a:srgbClr val="FFFFFF"/>
                          </a:solidFill>
                          <a:latin typeface="Calibri"/>
                          <a:ea typeface="Calibri"/>
                          <a:cs typeface="Calibri"/>
                          <a:sym typeface="Calibri"/>
                        </a:rPr>
                        <a:t>County</a:t>
                      </a:r>
                    </a:p>
                  </a:txBody>
                  <a:tcPr marL="6350" marR="6350" marT="6350" marB="6350" anchor="b" anchorCtr="0" horzOverflow="overflow">
                    <a:lnL w="12700">
                      <a:miter lim="400000"/>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COVID-19</a:t>
                      </a:r>
                    </a:p>
                  </a:txBody>
                  <a:tcPr marL="6350" marR="6350" marT="6350" marB="6350" anchor="b" anchorCtr="0" horzOverflow="overflow">
                    <a:lnL w="6350">
                      <a:solidFill>
                        <a:srgbClr val="FFFFFF"/>
                      </a:solidFill>
                    </a:lnL>
                    <a:lnR w="6350">
                      <a:solidFill>
                        <a:srgbClr val="FFFFFF"/>
                      </a:solidFill>
                    </a:lnR>
                    <a:lnT w="12700">
                      <a:miter lim="400000"/>
                    </a:lnT>
                    <a:lnB w="6350">
                      <a:solidFill>
                        <a:srgbClr val="FFFFFF"/>
                      </a:solidFill>
                    </a:lnB>
                    <a:solidFill>
                      <a:srgbClr val="4472C4"/>
                    </a:solidFill>
                  </a:tcPr>
                </a:tc>
                <a:tc>
                  <a:txBody>
                    <a:bodyPr/>
                    <a:lstStyle/>
                    <a:p>
                      <a:pPr algn="l" defTabSz="914400"/>
                      <a:r>
                        <a:rPr b="1" sz="1100">
                          <a:solidFill>
                            <a:srgbClr val="FFFFFF"/>
                          </a:solidFill>
                          <a:latin typeface="Calibri"/>
                          <a:ea typeface="Calibri"/>
                          <a:cs typeface="Calibri"/>
                          <a:sym typeface="Calibri"/>
                        </a:rPr>
                        <a:t>Labels</a:t>
                      </a:r>
                    </a:p>
                  </a:txBody>
                  <a:tcPr marL="6350" marR="6350" marT="6350" marB="6350" anchor="b" anchorCtr="0" horzOverflow="overflow">
                    <a:lnL w="6350">
                      <a:solidFill>
                        <a:srgbClr val="FFFFFF"/>
                      </a:solidFill>
                    </a:lnL>
                    <a:lnR w="12700">
                      <a:miter lim="400000"/>
                    </a:lnR>
                    <a:lnT w="12700">
                      <a:miter lim="400000"/>
                    </a:lnT>
                    <a:lnB w="6350">
                      <a:solidFill>
                        <a:srgbClr val="FFFFFF"/>
                      </a:solidFill>
                    </a:lnB>
                    <a:solidFill>
                      <a:srgbClr val="4472C4"/>
                    </a:solidFill>
                  </a:tcPr>
                </a:tc>
              </a:tr>
              <a:tr h="184150">
                <a:tc>
                  <a:txBody>
                    <a:bodyPr/>
                    <a:lstStyle/>
                    <a:p>
                      <a:pPr algn="l" defTabSz="914400"/>
                      <a:r>
                        <a:rPr sz="1100">
                          <a:latin typeface="Calibri"/>
                          <a:ea typeface="Calibri"/>
                          <a:cs typeface="Calibri"/>
                          <a:sym typeface="Calibri"/>
                        </a:rPr>
                        <a:t>Bexar</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157</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DANGER!</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Dallas</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488</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DANGER!</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r h="184150">
                <a:tc>
                  <a:txBody>
                    <a:bodyPr/>
                    <a:lstStyle/>
                    <a:p>
                      <a:pPr algn="l" defTabSz="914400"/>
                      <a:r>
                        <a:rPr sz="1100">
                          <a:latin typeface="Calibri"/>
                          <a:ea typeface="Calibri"/>
                          <a:cs typeface="Calibri"/>
                          <a:sym typeface="Calibri"/>
                        </a:rPr>
                        <a:t>Harris</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B4C6E7"/>
                    </a:solidFill>
                  </a:tcPr>
                </a:tc>
                <a:tc>
                  <a:txBody>
                    <a:bodyPr/>
                    <a:lstStyle/>
                    <a:p>
                      <a:pPr algn="r" defTabSz="914400"/>
                      <a:r>
                        <a:rPr sz="1100">
                          <a:latin typeface="Calibri"/>
                          <a:ea typeface="Calibri"/>
                          <a:cs typeface="Calibri"/>
                          <a:sym typeface="Calibri"/>
                        </a:rPr>
                        <a:t>526</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B4C6E7"/>
                    </a:solidFill>
                  </a:tcPr>
                </a:tc>
                <a:tc>
                  <a:txBody>
                    <a:bodyPr/>
                    <a:lstStyle/>
                    <a:p>
                      <a:pPr algn="l" defTabSz="914400"/>
                      <a:r>
                        <a:rPr sz="1100">
                          <a:latin typeface="Calibri"/>
                          <a:ea typeface="Calibri"/>
                          <a:cs typeface="Calibri"/>
                          <a:sym typeface="Calibri"/>
                        </a:rPr>
                        <a:t>DANGER!</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B4C6E7"/>
                    </a:solidFill>
                  </a:tcPr>
                </a:tc>
              </a:tr>
              <a:tr h="184150">
                <a:tc>
                  <a:txBody>
                    <a:bodyPr/>
                    <a:lstStyle/>
                    <a:p>
                      <a:pPr algn="l" defTabSz="914400"/>
                      <a:r>
                        <a:rPr sz="1100">
                          <a:latin typeface="Calibri"/>
                          <a:ea typeface="Calibri"/>
                          <a:cs typeface="Calibri"/>
                          <a:sym typeface="Calibri"/>
                        </a:rPr>
                        <a:t>Tarrant</a:t>
                      </a:r>
                    </a:p>
                  </a:txBody>
                  <a:tcPr marL="6350" marR="6350" marT="6350" marB="6350" anchor="b" anchorCtr="0" horzOverflow="overflow">
                    <a:lnL w="12700">
                      <a:miter lim="400000"/>
                    </a:lnL>
                    <a:lnR w="6350">
                      <a:solidFill>
                        <a:srgbClr val="FFFFFF"/>
                      </a:solidFill>
                    </a:lnR>
                    <a:lnT w="6350">
                      <a:solidFill>
                        <a:srgbClr val="FFFFFF"/>
                      </a:solidFill>
                    </a:lnT>
                    <a:lnB w="6350">
                      <a:solidFill>
                        <a:srgbClr val="FFFFFF"/>
                      </a:solidFill>
                    </a:lnB>
                    <a:solidFill>
                      <a:srgbClr val="D9E1F2"/>
                    </a:solidFill>
                  </a:tcPr>
                </a:tc>
                <a:tc>
                  <a:txBody>
                    <a:bodyPr/>
                    <a:lstStyle/>
                    <a:p>
                      <a:pPr algn="r" defTabSz="914400"/>
                      <a:r>
                        <a:rPr sz="1100">
                          <a:latin typeface="Calibri"/>
                          <a:ea typeface="Calibri"/>
                          <a:cs typeface="Calibri"/>
                          <a:sym typeface="Calibri"/>
                        </a:rPr>
                        <a:t>139</a:t>
                      </a:r>
                    </a:p>
                  </a:txBody>
                  <a:tcPr marL="6350" marR="6350" marT="6350" marB="6350" anchor="b" anchorCtr="0" horzOverflow="overflow">
                    <a:lnL w="6350">
                      <a:solidFill>
                        <a:srgbClr val="FFFFFF"/>
                      </a:solidFill>
                    </a:lnL>
                    <a:lnR w="6350">
                      <a:solidFill>
                        <a:srgbClr val="FFFFFF"/>
                      </a:solidFill>
                    </a:lnR>
                    <a:lnT w="6350">
                      <a:solidFill>
                        <a:srgbClr val="FFFFFF"/>
                      </a:solidFill>
                    </a:lnT>
                    <a:lnB w="6350">
                      <a:solidFill>
                        <a:srgbClr val="FFFFFF"/>
                      </a:solidFill>
                    </a:lnB>
                    <a:solidFill>
                      <a:srgbClr val="D9E1F2"/>
                    </a:solidFill>
                  </a:tcPr>
                </a:tc>
                <a:tc>
                  <a:txBody>
                    <a:bodyPr/>
                    <a:lstStyle/>
                    <a:p>
                      <a:pPr algn="l" defTabSz="914400"/>
                      <a:r>
                        <a:rPr sz="1100">
                          <a:latin typeface="Calibri"/>
                          <a:ea typeface="Calibri"/>
                          <a:cs typeface="Calibri"/>
                          <a:sym typeface="Calibri"/>
                        </a:rPr>
                        <a:t>DANGER!</a:t>
                      </a:r>
                    </a:p>
                  </a:txBody>
                  <a:tcPr marL="6350" marR="6350" marT="6350" marB="6350" anchor="b" anchorCtr="0" horzOverflow="overflow">
                    <a:lnL w="6350">
                      <a:solidFill>
                        <a:srgbClr val="FFFFFF"/>
                      </a:solidFill>
                    </a:lnL>
                    <a:lnR w="12700">
                      <a:miter lim="400000"/>
                    </a:lnR>
                    <a:lnT w="6350">
                      <a:solidFill>
                        <a:srgbClr val="FFFFFF"/>
                      </a:solidFill>
                    </a:lnT>
                    <a:lnB w="6350">
                      <a:solidFill>
                        <a:srgbClr val="FFFFFF"/>
                      </a:solidFill>
                    </a:lnB>
                    <a:solidFill>
                      <a:srgbClr val="D9E1F2"/>
                    </a:solidFill>
                  </a:tcPr>
                </a:tc>
              </a:tr>
            </a:tbl>
          </a:graphicData>
        </a:graphic>
      </p:graphicFrame>
      <p:sp>
        <p:nvSpPr>
          <p:cNvPr id="230" name="Arrow: Down 15"/>
          <p:cNvSpPr/>
          <p:nvPr/>
        </p:nvSpPr>
        <p:spPr>
          <a:xfrm>
            <a:off x="5795962" y="2283619"/>
            <a:ext cx="619126" cy="676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13"/>
                </a:moveTo>
                <a:lnTo>
                  <a:pt x="5400" y="11713"/>
                </a:lnTo>
                <a:lnTo>
                  <a:pt x="5400" y="0"/>
                </a:lnTo>
                <a:lnTo>
                  <a:pt x="16200" y="0"/>
                </a:lnTo>
                <a:lnTo>
                  <a:pt x="16200" y="11713"/>
                </a:lnTo>
                <a:lnTo>
                  <a:pt x="21600" y="11713"/>
                </a:lnTo>
                <a:lnTo>
                  <a:pt x="10800" y="21600"/>
                </a:lnTo>
                <a:close/>
              </a:path>
            </a:pathLst>
          </a:custGeom>
          <a:solidFill>
            <a:srgbClr val="181818"/>
          </a:solidFill>
          <a:ln w="12700">
            <a:miter lim="400000"/>
          </a:ln>
        </p:spPr>
        <p:txBody>
          <a:bodyPr lIns="36000" tIns="36000" rIns="36000" bIns="36000"/>
          <a:lstStyle/>
          <a:p>
            <a:pPr marL="180000" indent="-180000" algn="l" defTabSz="914400">
              <a:spcBef>
                <a:spcPts val="300"/>
              </a:spcBef>
              <a:buSzPct val="100000"/>
              <a:buFont typeface="Arial"/>
              <a:buChar char="•"/>
              <a:defRPr spc="-30" sz="2000">
                <a:solidFill>
                  <a:srgbClr val="FFFFFF"/>
                </a:solidFill>
              </a:defRPr>
            </a:pPr>
          </a:p>
        </p:txBody>
      </p:sp>
      <p:sp>
        <p:nvSpPr>
          <p:cNvPr id="231" name="TextBox 16"/>
          <p:cNvSpPr txBox="1"/>
          <p:nvPr/>
        </p:nvSpPr>
        <p:spPr>
          <a:xfrm>
            <a:off x="6552688" y="2369443"/>
            <a:ext cx="2216023" cy="345001"/>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l" defTabSz="914400">
              <a:spcBef>
                <a:spcPts val="300"/>
              </a:spcBef>
              <a:buFont typeface="Arial"/>
              <a:defRPr spc="-30" sz="1800">
                <a:solidFill>
                  <a:srgbClr val="181818"/>
                </a:solidFill>
              </a:defRPr>
            </a:lvl1pPr>
          </a:lstStyle>
          <a:p>
            <a:pPr/>
            <a:r>
              <a:t>Page Rank Algorithm</a:t>
            </a:r>
          </a:p>
        </p:txBody>
      </p:sp>
      <p:sp>
        <p:nvSpPr>
          <p:cNvPr id="232" name="Rectangle 19"/>
          <p:cNvSpPr/>
          <p:nvPr/>
        </p:nvSpPr>
        <p:spPr>
          <a:xfrm>
            <a:off x="1256872" y="2974997"/>
            <a:ext cx="9678256" cy="229375"/>
          </a:xfrm>
          <a:prstGeom prst="rect">
            <a:avLst/>
          </a:prstGeom>
          <a:gradFill>
            <a:gsLst>
              <a:gs pos="0">
                <a:srgbClr val="FF0000"/>
              </a:gs>
              <a:gs pos="64999">
                <a:srgbClr val="FFFF00"/>
              </a:gs>
              <a:gs pos="100000">
                <a:srgbClr val="00B050"/>
              </a:gs>
            </a:gsLst>
          </a:gradFill>
          <a:ln w="12700">
            <a:miter lim="400000"/>
          </a:ln>
        </p:spPr>
        <p:txBody>
          <a:bodyPr lIns="36000" tIns="36000" rIns="36000" bIns="36000"/>
          <a:lstStyle/>
          <a:p>
            <a:pPr marL="180000" indent="-180000" algn="l" defTabSz="914400">
              <a:spcBef>
                <a:spcPts val="300"/>
              </a:spcBef>
              <a:buSzPct val="100000"/>
              <a:buFont typeface="Arial"/>
              <a:buChar char="•"/>
              <a:defRPr spc="-30" sz="2000">
                <a:solidFill>
                  <a:srgbClr val="FFFFFF"/>
                </a:solidFill>
              </a:defRPr>
            </a:pPr>
          </a:p>
        </p:txBody>
      </p:sp>
      <p:sp>
        <p:nvSpPr>
          <p:cNvPr id="233" name="TextBox 20"/>
          <p:cNvSpPr txBox="1"/>
          <p:nvPr/>
        </p:nvSpPr>
        <p:spPr>
          <a:xfrm>
            <a:off x="419569" y="3242666"/>
            <a:ext cx="1673456" cy="369689"/>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l" defTabSz="914400">
              <a:spcBef>
                <a:spcPts val="300"/>
              </a:spcBef>
              <a:buFont typeface="Arial"/>
              <a:defRPr spc="-30" sz="2000">
                <a:solidFill>
                  <a:srgbClr val="181818"/>
                </a:solidFill>
              </a:defRPr>
            </a:lvl1pPr>
          </a:lstStyle>
          <a:p>
            <a:pPr/>
            <a:r>
              <a:t>Dallas County</a:t>
            </a:r>
          </a:p>
        </p:txBody>
      </p:sp>
      <p:sp>
        <p:nvSpPr>
          <p:cNvPr id="234" name="TextBox 21"/>
          <p:cNvSpPr txBox="1"/>
          <p:nvPr/>
        </p:nvSpPr>
        <p:spPr>
          <a:xfrm>
            <a:off x="9940287" y="3242666"/>
            <a:ext cx="1830992" cy="674489"/>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l" defTabSz="914400">
              <a:spcBef>
                <a:spcPts val="300"/>
              </a:spcBef>
              <a:buFont typeface="Arial"/>
              <a:defRPr spc="-30" sz="2000">
                <a:solidFill>
                  <a:srgbClr val="181818"/>
                </a:solidFill>
              </a:defRPr>
            </a:lvl1pPr>
          </a:lstStyle>
          <a:p>
            <a:pPr/>
            <a:r>
              <a:t>Wheeler County</a:t>
            </a:r>
          </a:p>
        </p:txBody>
      </p:sp>
      <p:sp>
        <p:nvSpPr>
          <p:cNvPr id="235" name="TextBox 22"/>
          <p:cNvSpPr txBox="1"/>
          <p:nvPr/>
        </p:nvSpPr>
        <p:spPr>
          <a:xfrm>
            <a:off x="5179928" y="3242666"/>
            <a:ext cx="1830992" cy="674489"/>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l" defTabSz="914400">
              <a:spcBef>
                <a:spcPts val="300"/>
              </a:spcBef>
              <a:buFont typeface="Arial"/>
              <a:defRPr spc="-30" sz="2000">
                <a:solidFill>
                  <a:srgbClr val="181818"/>
                </a:solidFill>
              </a:defRPr>
            </a:lvl1pPr>
          </a:lstStyle>
          <a:p>
            <a:pPr/>
            <a:r>
              <a:t>Gillespie County</a:t>
            </a:r>
          </a:p>
        </p:txBody>
      </p:sp>
      <p:sp>
        <p:nvSpPr>
          <p:cNvPr id="236" name="Content Placeholder 8"/>
          <p:cNvSpPr txBox="1"/>
          <p:nvPr/>
        </p:nvSpPr>
        <p:spPr>
          <a:xfrm>
            <a:off x="234438" y="3979886"/>
            <a:ext cx="5525526" cy="2783400"/>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p>
            <a:pPr algn="l" defTabSz="914400">
              <a:spcBef>
                <a:spcPts val="300"/>
              </a:spcBef>
              <a:buFont typeface="Arial"/>
              <a:defRPr spc="-30" sz="2000">
                <a:solidFill>
                  <a:srgbClr val="181818"/>
                </a:solidFill>
              </a:defRPr>
            </a:pPr>
            <a:r>
              <a:t>Novelty</a:t>
            </a:r>
          </a:p>
          <a:p>
            <a:pPr algn="l" defTabSz="914400">
              <a:spcBef>
                <a:spcPts val="300"/>
              </a:spcBef>
              <a:buFont typeface="Arial"/>
              <a:defRPr spc="-30" sz="2000">
                <a:solidFill>
                  <a:srgbClr val="181818"/>
                </a:solidFill>
              </a:defRPr>
            </a:pPr>
          </a:p>
          <a:p>
            <a:pPr marL="179999" indent="-179999" algn="l" defTabSz="914400">
              <a:spcBef>
                <a:spcPts val="300"/>
              </a:spcBef>
              <a:buSzPct val="100000"/>
              <a:buFont typeface="Arial"/>
              <a:buChar char="•"/>
              <a:defRPr spc="-30" sz="1800">
                <a:solidFill>
                  <a:srgbClr val="181818"/>
                </a:solidFill>
              </a:defRPr>
            </a:pPr>
            <a:r>
              <a:t>Everyone around the world is trying to figure out how to fight coronavirus</a:t>
            </a:r>
          </a:p>
          <a:p>
            <a:pPr marL="179999" indent="-179999" algn="l" defTabSz="914400">
              <a:spcBef>
                <a:spcPts val="300"/>
              </a:spcBef>
              <a:buSzPct val="100000"/>
              <a:buFont typeface="Arial"/>
              <a:buChar char="•"/>
              <a:defRPr spc="-30" sz="1800">
                <a:solidFill>
                  <a:srgbClr val="181818"/>
                </a:solidFill>
              </a:defRPr>
            </a:pPr>
            <a:r>
              <a:t>The novel approach of using Clustering and Page Rank together would help us understand where the risk lies</a:t>
            </a:r>
          </a:p>
          <a:p>
            <a:pPr marL="179999" indent="-179999" algn="l" defTabSz="914400">
              <a:spcBef>
                <a:spcPts val="300"/>
              </a:spcBef>
              <a:buSzPct val="100000"/>
              <a:buFont typeface="Arial"/>
              <a:buChar char="•"/>
              <a:defRPr spc="-30" sz="1800">
                <a:solidFill>
                  <a:srgbClr val="181818"/>
                </a:solidFill>
              </a:defRPr>
            </a:pPr>
            <a:r>
              <a:t>Following the results given by this algorithm would help manage the fight against the pandemic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Future Work"/>
          <p:cNvSpPr txBox="1"/>
          <p:nvPr>
            <p:ph type="title"/>
          </p:nvPr>
        </p:nvSpPr>
        <p:spPr>
          <a:xfrm>
            <a:off x="1787500" y="520700"/>
            <a:ext cx="2754363" cy="708721"/>
          </a:xfrm>
          <a:prstGeom prst="rect">
            <a:avLst/>
          </a:prstGeom>
        </p:spPr>
        <p:txBody>
          <a:bodyPr lIns="36000" tIns="36000" rIns="36000" bIns="36000"/>
          <a:lstStyle>
            <a:lvl1pPr defTabSz="795527">
              <a:lnSpc>
                <a:spcPct val="85000"/>
              </a:lnSpc>
              <a:spcBef>
                <a:spcPts val="200"/>
              </a:spcBef>
              <a:defRPr b="0" spc="-208" sz="4176">
                <a:solidFill>
                  <a:srgbClr val="181818"/>
                </a:solidFill>
                <a:latin typeface="Helvetica"/>
                <a:ea typeface="Helvetica"/>
                <a:cs typeface="Helvetica"/>
                <a:sym typeface="Helvetica"/>
              </a:defRPr>
            </a:lvl1pPr>
          </a:lstStyle>
          <a:p>
            <a:pPr/>
            <a:r>
              <a:t>Future Work</a:t>
            </a:r>
          </a:p>
        </p:txBody>
      </p:sp>
      <p:sp>
        <p:nvSpPr>
          <p:cNvPr id="239" name="Extend this algorithm to the whole country by collecting data from all counties…"/>
          <p:cNvSpPr txBox="1"/>
          <p:nvPr>
            <p:ph type="body" sz="quarter" idx="1"/>
          </p:nvPr>
        </p:nvSpPr>
        <p:spPr>
          <a:xfrm>
            <a:off x="428625" y="1829593"/>
            <a:ext cx="5472113" cy="4392614"/>
          </a:xfrm>
          <a:prstGeom prst="rect">
            <a:avLst/>
          </a:prstGeom>
        </p:spPr>
        <p:txBody>
          <a:bodyPr lIns="36000" tIns="36000" rIns="36000" bIns="36000"/>
          <a:lstStyle/>
          <a:p>
            <a:pPr marL="180000" indent="-180000" defTabSz="914400">
              <a:lnSpc>
                <a:spcPct val="100000"/>
              </a:lnSpc>
              <a:spcBef>
                <a:spcPts val="300"/>
              </a:spcBef>
              <a:buSzPct val="100000"/>
              <a:buFont typeface="Arial"/>
              <a:defRPr spc="-100" sz="2400">
                <a:solidFill>
                  <a:srgbClr val="181818"/>
                </a:solidFill>
              </a:defRPr>
            </a:pPr>
            <a:r>
              <a:t>Extend this algorithm to the whole country by collecting data from all counties</a:t>
            </a:r>
          </a:p>
          <a:p>
            <a:pPr marL="180000" indent="-180000" defTabSz="914400">
              <a:lnSpc>
                <a:spcPct val="100000"/>
              </a:lnSpc>
              <a:spcBef>
                <a:spcPts val="300"/>
              </a:spcBef>
              <a:buSzPct val="100000"/>
              <a:buFont typeface="Arial"/>
              <a:defRPr spc="-100" sz="2400">
                <a:solidFill>
                  <a:srgbClr val="181818"/>
                </a:solidFill>
              </a:defRPr>
            </a:pPr>
            <a:r>
              <a:t>Use the GIS to identify the zones on the map for better visualization</a:t>
            </a:r>
          </a:p>
          <a:p>
            <a:pPr marL="180000" indent="-180000" defTabSz="914400">
              <a:lnSpc>
                <a:spcPct val="100000"/>
              </a:lnSpc>
              <a:spcBef>
                <a:spcPts val="300"/>
              </a:spcBef>
              <a:buSzPct val="100000"/>
              <a:buFont typeface="Arial"/>
              <a:defRPr spc="-100" sz="2400">
                <a:solidFill>
                  <a:srgbClr val="181818"/>
                </a:solidFill>
              </a:defRPr>
            </a:pPr>
            <a:r>
              <a:t>Collect more relevant parameters to identify the spread of the virus</a:t>
            </a:r>
          </a:p>
          <a:p>
            <a:pPr marL="180000" indent="-180000" defTabSz="914400">
              <a:lnSpc>
                <a:spcPct val="100000"/>
              </a:lnSpc>
              <a:spcBef>
                <a:spcPts val="300"/>
              </a:spcBef>
              <a:buSzPct val="100000"/>
              <a:buFont typeface="Arial"/>
              <a:defRPr spc="-100" sz="2400">
                <a:solidFill>
                  <a:srgbClr val="181818"/>
                </a:solidFill>
              </a:defRPr>
            </a:pPr>
            <a:r>
              <a:t>Create a similar model for pandemic response and disaster response to help manage similar situations in the future</a:t>
            </a:r>
          </a:p>
          <a:p>
            <a:pPr marL="180000" indent="-180000" defTabSz="914400">
              <a:lnSpc>
                <a:spcPct val="100000"/>
              </a:lnSpc>
              <a:spcBef>
                <a:spcPts val="300"/>
              </a:spcBef>
              <a:buSzPct val="100000"/>
              <a:buFont typeface="Arial"/>
              <a:defRPr spc="-100" sz="2400">
                <a:solidFill>
                  <a:srgbClr val="181818"/>
                </a:solidFill>
              </a:defRPr>
            </a:pPr>
            <a:r>
              <a:t>Help humanity</a:t>
            </a:r>
          </a:p>
        </p:txBody>
      </p:sp>
      <p:pic>
        <p:nvPicPr>
          <p:cNvPr id="240" name="Picture 5" descr="Picture 5"/>
          <p:cNvPicPr>
            <a:picLocks noChangeAspect="1"/>
          </p:cNvPicPr>
          <p:nvPr/>
        </p:nvPicPr>
        <p:blipFill>
          <a:blip r:embed="rId2">
            <a:extLst/>
          </a:blip>
          <a:stretch>
            <a:fillRect/>
          </a:stretch>
        </p:blipFill>
        <p:spPr>
          <a:xfrm>
            <a:off x="6189662" y="2444750"/>
            <a:ext cx="5472112" cy="35052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hank You!"/>
          <p:cNvSpPr txBox="1"/>
          <p:nvPr/>
        </p:nvSpPr>
        <p:spPr>
          <a:xfrm>
            <a:off x="4421123" y="2950717"/>
            <a:ext cx="3883153" cy="994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solidFill>
                  <a:srgbClr val="000000"/>
                </a:solidFill>
              </a:defRPr>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4DD88E6EC1AA4DAE957A0F3044E99F" ma:contentTypeVersion="4" ma:contentTypeDescription="Create a new document." ma:contentTypeScope="" ma:versionID="a1ea6a2700ead4947b5e78c04563e8ba">
  <xsd:schema xmlns:xsd="http://www.w3.org/2001/XMLSchema" xmlns:xs="http://www.w3.org/2001/XMLSchema" xmlns:p="http://schemas.microsoft.com/office/2006/metadata/properties" xmlns:ns2="caf83535-6caf-4af7-b83d-7eef417da005" targetNamespace="http://schemas.microsoft.com/office/2006/metadata/properties" ma:root="true" ma:fieldsID="9ded385e74ce4f2bd2dd4ffec503812f" ns2:_="">
    <xsd:import namespace="caf83535-6caf-4af7-b83d-7eef417da00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f83535-6caf-4af7-b83d-7eef417da0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30C64E-6B9A-408E-A611-F04271C7ED77}"/>
</file>

<file path=customXml/itemProps2.xml><?xml version="1.0" encoding="utf-8"?>
<ds:datastoreItem xmlns:ds="http://schemas.openxmlformats.org/officeDocument/2006/customXml" ds:itemID="{16CF9B8D-6ECC-4C35-88BE-8073375BEAA5}"/>
</file>

<file path=customXml/itemProps3.xml><?xml version="1.0" encoding="utf-8"?>
<ds:datastoreItem xmlns:ds="http://schemas.openxmlformats.org/officeDocument/2006/customXml" ds:itemID="{6F424FA7-ACB7-40A2-A270-97DBC675BAC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0x010100234DD88E6EC1AA4DAE957A0F3044E99F</vt:lpwstr>
  </property>
</Properties>
</file>