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6"/>
  </p:sldMasterIdLst>
  <p:notesMasterIdLst>
    <p:notesMasterId r:id="rId13"/>
  </p:notesMasterIdLst>
  <p:handoutMasterIdLst>
    <p:handoutMasterId r:id="rId14"/>
  </p:handoutMasterIdLst>
  <p:sldIdLst>
    <p:sldId id="1448942335" r:id="rId7"/>
    <p:sldId id="1448942346" r:id="rId8"/>
    <p:sldId id="1448942347" r:id="rId9"/>
    <p:sldId id="1448942349" r:id="rId10"/>
    <p:sldId id="1448942344" r:id="rId11"/>
    <p:sldId id="1448942340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ricsson Hilda" panose="00000500000000000000" pitchFamily="2" charset="0"/>
      <p:regular r:id="rId19"/>
      <p:bold r:id="rId20"/>
    </p:embeddedFont>
    <p:embeddedFont>
      <p:font typeface="Ericsson Hilda Light" panose="00000400000000000000" pitchFamily="2" charset="0"/>
      <p:regular r:id="rId21"/>
    </p:embeddedFont>
    <p:embeddedFont>
      <p:font typeface="Ericsson Technical Icons" panose="000005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1800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 kern="1000" spc="-30">
        <a:solidFill>
          <a:schemeClr val="tx1"/>
        </a:solidFill>
        <a:latin typeface="+mn-lt"/>
        <a:ea typeface="+mn-ea"/>
        <a:cs typeface="+mn-cs"/>
      </a:defRPr>
    </a:lvl1pPr>
    <a:lvl2pPr marL="36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 kern="1000" spc="-30">
        <a:solidFill>
          <a:schemeClr val="tx1"/>
        </a:solidFill>
        <a:latin typeface="+mn-lt"/>
      </a:defRPr>
    </a:lvl2pPr>
    <a:lvl3pPr marL="54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 kern="1000" spc="-30">
        <a:solidFill>
          <a:schemeClr val="tx1"/>
        </a:solidFill>
        <a:latin typeface="+mn-lt"/>
      </a:defRPr>
    </a:lvl3pPr>
    <a:lvl4pPr marL="72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 kern="1000" spc="-30">
        <a:solidFill>
          <a:schemeClr val="tx1"/>
        </a:solidFill>
        <a:latin typeface="+mn-lt"/>
      </a:defRPr>
    </a:lvl4pPr>
    <a:lvl5pPr marL="90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 kern="1000" spc="-30">
        <a:solidFill>
          <a:schemeClr val="tx1"/>
        </a:solidFill>
        <a:latin typeface="+mn-lt"/>
      </a:defRPr>
    </a:lvl5pPr>
    <a:lvl6pPr marL="90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>
        <a:solidFill>
          <a:schemeClr val="tx1"/>
        </a:solidFill>
        <a:latin typeface="+mn-lt"/>
      </a:defRPr>
    </a:lvl6pPr>
    <a:lvl7pPr marL="90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>
        <a:solidFill>
          <a:schemeClr val="tx1"/>
        </a:solidFill>
        <a:latin typeface="+mn-lt"/>
      </a:defRPr>
    </a:lvl7pPr>
    <a:lvl8pPr marL="90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>
        <a:solidFill>
          <a:schemeClr val="tx1"/>
        </a:solidFill>
        <a:latin typeface="+mn-lt"/>
      </a:defRPr>
    </a:lvl8pPr>
    <a:lvl9pPr marL="903600" indent="-180000" algn="l" rtl="0" eaLnBrk="1" fontAlgn="base" hangingPunct="1">
      <a:spcBef>
        <a:spcPts val="300"/>
      </a:spcBef>
      <a:spcAft>
        <a:spcPct val="0"/>
      </a:spcAft>
      <a:buClrTx/>
      <a:buFont typeface="Arial" panose="020B0604020202020204" pitchFamily="34" charset="0"/>
      <a:buChar char="•"/>
      <a:defRPr sz="200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4"/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font" Target="fonts/font10.fntdata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Test document 2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1551-192072 Uen, Rev PA1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2018-02-21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8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latin typeface="+mj-lt"/>
              </a:defRPr>
            </a:lvl1pPr>
          </a:lstStyle>
          <a:p>
            <a:r>
              <a:rPr lang="en-GB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Presentation description/subtitle</a:t>
            </a:r>
            <a:br>
              <a:rPr lang="en-GB"/>
            </a:br>
            <a:r>
              <a:rPr lang="en-GB"/>
              <a:t>Ericsson Hilda 20pt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latin typeface="+mn-lt"/>
              </a:defRPr>
            </a:lvl1pPr>
          </a:lstStyle>
          <a:p>
            <a:r>
              <a:rPr lang="en-GB"/>
              <a:t>Speaker name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r>
              <a:rPr lang="en-GB"/>
              <a:t>Organization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latin typeface="+mn-lt"/>
              </a:defRPr>
            </a:lvl1pPr>
          </a:lstStyle>
          <a:p>
            <a:pPr lvl="0"/>
            <a:r>
              <a:rPr lang="en-GB"/>
              <a:t>YYYY-MM-DD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D76AC379-37ED-447F-84CF-99B2FA69454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96BBFC-712A-429D-9C0A-7743993E7F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08DADFB-44CC-4810-9193-0C9F586CE66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20F1184-2943-4F17-9C57-995EA200375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818655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Black,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Black, Ericsson Hilda 20pt</a:t>
            </a:r>
          </a:p>
        </p:txBody>
      </p:sp>
      <p:sp>
        <p:nvSpPr>
          <p:cNvPr id="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AB1CD1C-AD0D-4C0E-8012-BDF9F1E4C38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280FD398-9480-44AE-B01C-23BDC7D4B6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5176887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1"/>
            <a:ext cx="8353425" cy="3457574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Chapter/section, </a:t>
            </a:r>
            <a:br>
              <a:rPr lang="en-GB"/>
            </a:br>
            <a:r>
              <a:rPr lang="en-GB"/>
              <a:t>Ericsson Hilda Light 60pt, Ericsson Black, </a:t>
            </a:r>
            <a:br>
              <a:rPr lang="en-GB"/>
            </a:br>
            <a:r>
              <a:rPr lang="en-GB"/>
              <a:t>max 4-lines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6D5DBE1-F5A0-4F54-BCB1-8A427840805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4" name="FirstDividerHider">
            <a:extLst>
              <a:ext uri="{FF2B5EF4-FFF2-40B4-BE49-F238E27FC236}">
                <a16:creationId xmlns:a16="http://schemas.microsoft.com/office/drawing/2014/main" id="{EBCE69E9-15BF-463F-B5D4-3C1F6E9F6B5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3964376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3" name="FirstDividerHider">
            <a:extLst>
              <a:ext uri="{FF2B5EF4-FFF2-40B4-BE49-F238E27FC236}">
                <a16:creationId xmlns:a16="http://schemas.microsoft.com/office/drawing/2014/main" id="{1B42E3D4-F1BA-4FA4-8629-042A5D955B2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933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5" name="FirstDividerHider">
            <a:extLst>
              <a:ext uri="{FF2B5EF4-FFF2-40B4-BE49-F238E27FC236}">
                <a16:creationId xmlns:a16="http://schemas.microsoft.com/office/drawing/2014/main" id="{CA0A38D4-B093-4CE6-9935-648A137BFE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613FB31-E723-434D-8FBC-0054A5416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6BFCB29-C939-4442-981C-DE6A97866D1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CDFB9A14-FAD3-478A-957D-C7B532F6669C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1733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2EAEE37-7D1D-49D7-BEC8-7A88843E38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4262351-4A54-4EAA-990E-D909E1CAD758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6AD250A-4DBC-40DE-AFFC-E7624FE87538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92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4C7C5B-04BF-4F0E-888E-CE87D0EF1D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28B6DA1-0170-4C5B-ABCB-83F1E4B0ECB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DDC2944-9064-423F-8989-C84E9A8FA793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6597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5A3682-3283-4350-B37F-DCABDCB15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F93BC53-EE81-4467-94F1-401BB663131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28FE6F9E-68CB-4EDC-92EF-E3371EEA23D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83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B1A279A-6DFF-44E2-AFD5-C14BD71050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64BC3BB-EB1F-4C03-845A-197D7CB3D7F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10F60CD3-0F2D-42D6-B39D-C861213831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4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73CCFE8-FE6F-4E8F-AC2F-4910E80FEE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6000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Title page,   Ericsson Hilda Light 80pt, max 3-lines</a:t>
            </a: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Presentation description/subtitle</a:t>
            </a:r>
            <a:br>
              <a:rPr lang="en-GB"/>
            </a:br>
            <a:r>
              <a:rPr lang="en-GB"/>
              <a:t>Ericsson Hilda 20pt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29FEEAB-1C1F-4153-BC50-6FCDEAC19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AC4DB9-933C-4680-A281-C11929BCC2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Speaker name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568BB6-C8A4-4545-B025-7D97CC4692B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Organization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D51585B7-9911-4BC2-ACC7-3D991408BDD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YYYY-MM-DD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DFBA61-B916-44BD-A1D9-F41D32B7BCB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5" name="FirstDividerHider">
            <a:extLst>
              <a:ext uri="{FF2B5EF4-FFF2-40B4-BE49-F238E27FC236}">
                <a16:creationId xmlns:a16="http://schemas.microsoft.com/office/drawing/2014/main" id="{27FCDB26-E6AD-44EC-BD53-56F02C5E322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2647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9C0052-7A7B-40FB-AF90-CA9C4B79D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E432ACF-022C-4E4D-A91E-50BCA41421CC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5B4E638F-9BC6-4741-A3D8-E259C93F0F0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44647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A859F72-32B2-47EB-8CB5-BCF639CDADF5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FirstDividerHider">
            <a:extLst>
              <a:ext uri="{FF2B5EF4-FFF2-40B4-BE49-F238E27FC236}">
                <a16:creationId xmlns:a16="http://schemas.microsoft.com/office/drawing/2014/main" id="{4EDD5C80-CD72-4597-8F70-395B8174120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5137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87C4DFC4-62BA-4C52-B36B-44A75684A81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3167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5902C4D-6221-4E36-A2F9-055DD294206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AC5B9436-E3EB-4A3D-BE6B-EFFF8123DE9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EF2C589A-70A9-4C1E-92FD-76B1E60A1A29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35C405-D694-4150-B4C4-0B84A1A5CA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547211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Eric. Hilda Light 40pt, Eri.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5472113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F844D-0CF3-4814-B0DE-3D27A83936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GB"/>
              <a:t>     Click icon to add picture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372D240-75C4-4747-BB0C-CDA1A95650A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DD81FA4-E9EC-4B93-8FAA-8C7EE9DC027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4347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>
            <a:extLst>
              <a:ext uri="{FF2B5EF4-FFF2-40B4-BE49-F238E27FC236}">
                <a16:creationId xmlns:a16="http://schemas.microsoft.com/office/drawing/2014/main" id="{4ACB62A1-CC4A-4B59-B1D8-ED86B77D9A3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D51E95B-B5A6-40B6-97CB-5F0FE563EB1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FF233E17-CA98-40A3-BA47-478F1A44B299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2373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240463" y="476250"/>
            <a:ext cx="4924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6240463" y="1844675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49585-9F54-46CC-8CEC-052CD1853EC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en-GB"/>
              <a:t>      Click icon to add picture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137CA89-AFF7-46A6-A978-5D6CF4C2A39A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7D53C9C0-925C-4E10-98AB-FC8F3B8CF044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1981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F6894424-A363-4771-BFDF-A3CD35CCD7D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B1CFD82C-8968-4B87-A964-6288AF293D7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3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0E7BBCA-E768-4FD9-82EA-32829778336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A72F0A55-0A74-4EC8-A6C3-6ADA907353C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2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note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Keynote cover page </a:t>
            </a:r>
            <a:br>
              <a:rPr lang="en-GB"/>
            </a:br>
            <a:r>
              <a:rPr lang="en-GB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6"/>
            <a:ext cx="5472112" cy="2087562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Speaker,</a:t>
            </a:r>
            <a:br>
              <a:rPr lang="en-GB"/>
            </a:br>
            <a:r>
              <a:rPr lang="en-GB"/>
              <a:t>Ericsson Black, Ericsson Hilda 20pt</a:t>
            </a:r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3AD885ED-EA58-419A-BC0B-F06CF9659422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3" name="FirstDividerHider">
            <a:extLst>
              <a:ext uri="{FF2B5EF4-FFF2-40B4-BE49-F238E27FC236}">
                <a16:creationId xmlns:a16="http://schemas.microsoft.com/office/drawing/2014/main" id="{417661C0-2F80-41FC-8827-508BB33F923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322578"/>
      </p:ext>
    </p:extLst>
  </p:cSld>
  <p:clrMapOvr>
    <a:masterClrMapping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righ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05AB2F5-3C8F-45BD-81CB-45EC98D4284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9425" y="184467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79424" y="4150800"/>
            <a:ext cx="5472113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1D7684-BC36-44BA-9074-E0D05038847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1954EF9A-E11E-4334-BC30-2E9405F508E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202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left image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524C71C0-9908-4C8C-97CC-AA201198D2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6240463" y="184467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4150800"/>
            <a:ext cx="5472112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27D3F0D-C903-4314-9038-82A30CA70290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9" name="FirstDividerHider">
            <a:extLst>
              <a:ext uri="{FF2B5EF4-FFF2-40B4-BE49-F238E27FC236}">
                <a16:creationId xmlns:a16="http://schemas.microsoft.com/office/drawing/2014/main" id="{0B9F5F07-6E63-456E-AAB2-A105F6BE39D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64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0114795F-6AFF-421E-BA39-763FAD29FC1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50" y="1844675"/>
            <a:ext cx="8353425" cy="2089150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4"/>
            <a:ext cx="8353425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421DB2A-3017-4E73-8332-6B8D884A549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A3A86C7D-7D12-4BF6-8892-EF043F36E2E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7286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Image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A14F6E09-C956-49B3-8E41-DBD053DF768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78800" y="4149724"/>
            <a:ext cx="5472112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6240462" y="4149724"/>
            <a:ext cx="5472113" cy="2087563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E5A81C5-0588-4509-B7B9-9497297F88E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0" name="FirstDividerHider">
            <a:extLst>
              <a:ext uri="{FF2B5EF4-FFF2-40B4-BE49-F238E27FC236}">
                <a16:creationId xmlns:a16="http://schemas.microsoft.com/office/drawing/2014/main" id="{54A68D25-E1D7-496F-BC83-0E0E9B8A021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546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79425" y="1844673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0800" y="1844675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6400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CABEA97C-68C1-4FF0-BE0B-B792D9655202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narrow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7EEF5633-BC13-4AEA-AEF5-CE2675504D30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240464" y="1844674"/>
            <a:ext cx="2592386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9121776" y="1844674"/>
            <a:ext cx="259079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4815D3F0-43E8-418F-A5E4-30F31668DC0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EDCD44CA-6216-40D7-A43C-C84DC0870CD0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6068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D7A387F2-835E-495C-A46F-E0BAED03A9A5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reamb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CD0BB64A-768A-4118-B3E5-52B98C693831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2592388" cy="4392612"/>
          </a:xfrm>
          <a:prstGeom prst="rect">
            <a:avLst/>
          </a:prstGeom>
        </p:spPr>
        <p:txBody>
          <a:bodyPr/>
          <a:lstStyle>
            <a:lvl1pPr marL="0" indent="0">
              <a:buFont typeface="Ericsson Hilda Light" panose="020B0604020202020204" pitchFamily="34" charset="0"/>
              <a:buNone/>
              <a:defRPr sz="2500">
                <a:latin typeface="+mn-lt"/>
              </a:defRPr>
            </a:lvl1pPr>
            <a:lvl2pPr marL="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2pPr>
            <a:lvl3pPr marL="3429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3pPr>
            <a:lvl4pPr marL="6858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4pPr>
            <a:lvl5pPr marL="1028700" indent="0">
              <a:buFont typeface="Ericsson Hilda Light" panose="020B0604020202020204" pitchFamily="34" charset="0"/>
              <a:buNone/>
              <a:defRPr sz="2500">
                <a:latin typeface="+mj-lt"/>
              </a:defRPr>
            </a:lvl5pPr>
          </a:lstStyle>
          <a:p>
            <a:pPr lvl="0"/>
            <a:r>
              <a:rPr kumimoji="0" lang="en-GB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Preamble text, </a:t>
            </a:r>
            <a:r>
              <a:rPr lang="en-GB"/>
              <a:t>Ericsson </a:t>
            </a:r>
            <a:r>
              <a:rPr kumimoji="0" lang="en-GB" sz="2500" b="0" i="0" u="none" strike="noStrike" kern="1200" cap="none" spc="0" normalizeH="0" baseline="0" noProof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ea typeface="+mn-ea"/>
                <a:cs typeface="Ericsson Hilda Light" panose="020B0604020202020204" pitchFamily="34" charset="0"/>
              </a:rPr>
              <a:t>Hilda 25pt, Ericsson Black</a:t>
            </a:r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50" y="4149725"/>
            <a:ext cx="2592388" cy="2087562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4149724"/>
            <a:ext cx="2592387" cy="2087563"/>
          </a:xfrm>
          <a:prstGeom prst="rect">
            <a:avLst/>
          </a:prstGeo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107CDD62-B47C-43AB-8BA0-F875DF45681E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18C6E5A5-2F53-43D5-8F46-313E672024E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9090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 with vis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83268EB-5955-4A3F-8B85-E7C084E6FAF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414972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4149724"/>
            <a:ext cx="2592388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1776" y="4149724"/>
            <a:ext cx="259079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2963A4D-3277-42A5-8919-305DE5AD924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2" name="FirstDividerHider">
            <a:extLst>
              <a:ext uri="{FF2B5EF4-FFF2-40B4-BE49-F238E27FC236}">
                <a16:creationId xmlns:a16="http://schemas.microsoft.com/office/drawing/2014/main" id="{E1242BA1-7F88-4EA2-ACA1-05CEF1F3A57D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06958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479425" y="414813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0462" y="1844674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40462" y="4149725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For heading, use Ericsson Hilda in bold. For copy and bullets, use Ericsson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5B2537ED-0985-4CA8-A865-C2C6DFCB18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note Cover Page w.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463A9F-D390-45C2-8075-975415DE26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9" name="Title_TM">
            <a:extLst>
              <a:ext uri="{FF2B5EF4-FFF2-40B4-BE49-F238E27FC236}">
                <a16:creationId xmlns:a16="http://schemas.microsoft.com/office/drawing/2014/main" id="{696C7C8F-5086-466A-8108-2FE0A8663D59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49"/>
            <a:ext cx="8353426" cy="3456000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lang="en-US" sz="8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Keynote cover page </a:t>
            </a:r>
            <a:br>
              <a:rPr lang="en-GB"/>
            </a:br>
            <a:r>
              <a:rPr lang="en-GB"/>
              <a:t>Ericsson Hilda Light 80pt, max 3-lines</a:t>
            </a:r>
          </a:p>
        </p:txBody>
      </p:sp>
      <p:sp>
        <p:nvSpPr>
          <p:cNvPr id="10" name="SubTitle_TM">
            <a:extLst>
              <a:ext uri="{FF2B5EF4-FFF2-40B4-BE49-F238E27FC236}">
                <a16:creationId xmlns:a16="http://schemas.microsoft.com/office/drawing/2014/main" id="{ED5DEA0B-CF0D-4EE6-B6A8-90BAF3DE8AF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Speaker,</a:t>
            </a:r>
            <a:br>
              <a:rPr lang="en-GB"/>
            </a:br>
            <a:r>
              <a:rPr lang="en-GB"/>
              <a:t>Ericsson Black, Ericsson Hilda 20pt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753C092-06FE-4B22-BAB1-EBEB69074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66A1512-27D5-4CA8-94C5-10E56C30705D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irstDividerHider">
            <a:extLst>
              <a:ext uri="{FF2B5EF4-FFF2-40B4-BE49-F238E27FC236}">
                <a16:creationId xmlns:a16="http://schemas.microsoft.com/office/drawing/2014/main" id="{30276571-778A-43C8-820D-4E055433343F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4663325"/>
      </p:ext>
    </p:extLst>
  </p:cSld>
  <p:clrMapOvr>
    <a:masterClrMapping/>
  </p:clrMapOvr>
  <p:hf sldNum="0" hdr="0" ftr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Slide title, Ericsson Hilda Light 40pt, Ericsson Black, max 2-lines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79424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479424" y="4148137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3"/>
            <a:endParaRPr lang="en-GB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3359150" y="1844675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3359151" y="415099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240462" y="1844675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6240463" y="4149724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3"/>
            <a:endParaRPr lang="en-GB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0188" y="4149725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For heading, use Ericsson Hilda in bold. For copy and bullets, use E. Hilda.</a:t>
            </a:r>
          </a:p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rgbClr val="1A1816"/>
              </a:solidFill>
              <a:latin typeface="+mn-lt"/>
            </a:endParaRPr>
          </a:p>
        </p:txBody>
      </p:sp>
      <p:sp>
        <p:nvSpPr>
          <p:cNvPr id="16" name="FirstDividerHider">
            <a:extLst>
              <a:ext uri="{FF2B5EF4-FFF2-40B4-BE49-F238E27FC236}">
                <a16:creationId xmlns:a16="http://schemas.microsoft.com/office/drawing/2014/main" id="{440C0979-D90E-4CC1-9A55-E0FC60A30731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Use this space for relevant Ericsson URLs or hashtags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79B00C-7C1F-4F17-8D52-31D787A123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895" y="2854112"/>
            <a:ext cx="1163145" cy="11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EBC62E-40C0-43CF-98DC-55F7A1D1FD31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1813" y="4309200"/>
            <a:ext cx="6048375" cy="347472"/>
          </a:xfrm>
          <a:prstGeom prst="rect">
            <a:avLst/>
          </a:prstGeom>
        </p:spPr>
        <p:txBody>
          <a:bodyPr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Use this space for relevant Ericsson URLs or hashtags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CE90D21-D589-4F0A-88B0-94229A40F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509" y="2842270"/>
            <a:ext cx="1174987" cy="11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361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792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GB" sz="1400" b="1">
                <a:solidFill>
                  <a:schemeClr val="tx1"/>
                </a:solidFill>
              </a:rPr>
              <a:t>This Master Slide is to ensure that all our characters are embedded with the presentation. Should not be used in a presentation.</a:t>
            </a: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GB" sz="1400" b="1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GB" sz="1400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GB" sz="1400" err="1">
                <a:solidFill>
                  <a:schemeClr val="tx1"/>
                </a:solidFill>
              </a:rPr>
              <a:t>abcdefghijklmnopqrstuvwxyz</a:t>
            </a:r>
            <a:r>
              <a:rPr lang="en-GB" sz="1400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GB" sz="1400" err="1">
                <a:solidFill>
                  <a:schemeClr val="tx1"/>
                </a:solidFill>
              </a:rPr>
              <a:t>ẀẁẃẄẅỲỳ</a:t>
            </a:r>
            <a:r>
              <a:rPr lang="en-GB" sz="1400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GB" sz="1400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GB" sz="1400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GB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GB" sz="1400" b="1">
                <a:solidFill>
                  <a:schemeClr val="tx1"/>
                </a:solidFill>
              </a:rPr>
              <a:t>!"#$%&amp;'()*+,./0123456789:;&lt;=&gt;?@ABCDEFGHIJKLMNOPQRSTUVWXYZ[\]^_`</a:t>
            </a:r>
            <a:r>
              <a:rPr lang="en-GB" sz="1400" b="1" err="1">
                <a:solidFill>
                  <a:schemeClr val="tx1"/>
                </a:solidFill>
              </a:rPr>
              <a:t>abcdefghijklmnopqrstuvwxyz</a:t>
            </a:r>
            <a:r>
              <a:rPr lang="en-GB" sz="1400" b="1">
                <a:solidFill>
                  <a:schemeClr val="tx1"/>
                </a:solidFill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GB" sz="1400" b="1" err="1">
                <a:solidFill>
                  <a:schemeClr val="tx1"/>
                </a:solidFill>
              </a:rPr>
              <a:t>ẀẁẃẄẅỲỳ</a:t>
            </a:r>
            <a:r>
              <a:rPr lang="en-GB" sz="1400" b="1">
                <a:solidFill>
                  <a:schemeClr val="tx1"/>
                </a:solidFill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GB" sz="1400" b="1" err="1">
                <a:solidFill>
                  <a:schemeClr val="tx1"/>
                </a:solidFill>
              </a:rPr>
              <a:t>ﬁﬂΆΈΉΊΌΎΏΐΑΒΓΕΖΗΘΙΚΛΜΝΞΟΠΡΣΤΥΦΧΨΪΫΆΈΉΊΰ</a:t>
            </a:r>
            <a:r>
              <a:rPr lang="en-GB" sz="1400" b="1">
                <a:solidFill>
                  <a:schemeClr val="tx1"/>
                </a:solidFill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GB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GB" sz="140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GB" sz="140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GB" sz="140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GB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GB" sz="140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GB" sz="140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GB" sz="140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GB" sz="140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GB" sz="140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GB" sz="140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GB" sz="1400" b="1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GB" sz="1400" b="1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GB" sz="1400" b="1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GB"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GB" sz="1400" b="1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GB" sz="1400" b="1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GB" sz="1400" b="1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GB" sz="1400" b="1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GB" sz="1400" b="1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GB" sz="1400" b="1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GB" sz="1400" b="1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GB" sz="1400" b="1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1" name="Title_TM">
            <a:extLst>
              <a:ext uri="{FF2B5EF4-FFF2-40B4-BE49-F238E27FC236}">
                <a16:creationId xmlns:a16="http://schemas.microsoft.com/office/drawing/2014/main" id="{48FE7FF9-3930-4C4A-8BC6-EB9A286812D4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2" name="SubTitle_TM">
            <a:extLst>
              <a:ext uri="{FF2B5EF4-FFF2-40B4-BE49-F238E27FC236}">
                <a16:creationId xmlns:a16="http://schemas.microsoft.com/office/drawing/2014/main" id="{A60848B0-180A-4C02-A8B3-E172AF538B61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035D0DD-E99D-4FBA-B8C0-65E91EC04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F4D3A834-11EE-4BDF-A704-0BF0873EFBA3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B0BFCB65-C4A0-4777-AB6F-CDDDEBA7BAEE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219646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4F3FE80A-6B53-492B-8FC1-A575806A0D0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3AECA499-20B0-4F79-85A2-1C9D1BFBB0C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B77A080-9B1F-4D75-A79E-8C7540FBB1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1D0608-0A57-43BF-AD18-8DFD8B5D249B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1090122-906E-44AF-A054-14B12CB245F6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40654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GB">
              <a:latin typeface="Ericsson Hilda Light" panose="00000400000000000000" pitchFamily="2" charset="0"/>
              <a:cs typeface="+mn-cs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6AB007D5-DA18-4842-9C2D-8C72512602C0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0D3699C9-F9CA-4781-89C3-F0A901D1F1AF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4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042C2C-5CDA-4F99-B59E-8CE43FEF2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9A384A6-2ED7-4C73-9166-564C827C9CC4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82C84FC9-A121-42A0-B02B-2C2E8358C2B7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366910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10" name="Title_TM">
            <a:extLst>
              <a:ext uri="{FF2B5EF4-FFF2-40B4-BE49-F238E27FC236}">
                <a16:creationId xmlns:a16="http://schemas.microsoft.com/office/drawing/2014/main" id="{F1368AB3-821C-4A71-B119-C0A8AA44A93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1" name="SubTitle_TM">
            <a:extLst>
              <a:ext uri="{FF2B5EF4-FFF2-40B4-BE49-F238E27FC236}">
                <a16:creationId xmlns:a16="http://schemas.microsoft.com/office/drawing/2014/main" id="{8561E9FC-533B-4891-A7E3-A3DDB1BD26FB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0218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A0CF15-A701-44C3-81FC-A54426568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88BB9017-2EBC-4916-882A-FAB5684DE9CF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E7F6A807-1479-4A4A-8685-DB8E37BEB19A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65403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none" lIns="72000" rIns="72000"/>
          <a:lstStyle>
            <a:lvl1pPr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1pPr>
            <a:lvl2pPr marL="742950" indent="-28575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2pPr>
            <a:lvl3pPr marL="11430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3pPr>
            <a:lvl4pPr marL="16002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4pPr>
            <a:lvl5pPr marL="2057400" indent="-228600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Ericsson Hilda Light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Ericsson Hilda Light" pitchFamily="34" charset="0"/>
              </a:defRPr>
            </a:lvl9pPr>
          </a:lstStyle>
          <a:p>
            <a:pPr eaLnBrk="1" hangingPunct="1">
              <a:defRPr/>
            </a:pPr>
            <a:endParaRPr lang="en-GB" altLang="en-US">
              <a:latin typeface="Ericsson Hilda Light" panose="00000400000000000000" pitchFamily="2" charset="0"/>
            </a:endParaRPr>
          </a:p>
        </p:txBody>
      </p:sp>
      <p:sp>
        <p:nvSpPr>
          <p:cNvPr id="12" name="Title_TM">
            <a:extLst>
              <a:ext uri="{FF2B5EF4-FFF2-40B4-BE49-F238E27FC236}">
                <a16:creationId xmlns:a16="http://schemas.microsoft.com/office/drawing/2014/main" id="{93CB56C1-2916-4C60-8532-A023564D2C57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4" y="476250"/>
            <a:ext cx="8353425" cy="3457575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en-US" sz="60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Chapter/section divider or Statement/fact/quote, </a:t>
            </a:r>
            <a:br>
              <a:rPr lang="en-GB"/>
            </a:br>
            <a:r>
              <a:rPr lang="en-GB"/>
              <a:t>Ericsson Hilda Light 60pt, </a:t>
            </a:r>
            <a:br>
              <a:rPr lang="en-GB"/>
            </a:br>
            <a:r>
              <a:rPr lang="en-GB"/>
              <a:t>Ericsson White, </a:t>
            </a:r>
            <a:br>
              <a:rPr lang="en-GB"/>
            </a:br>
            <a:r>
              <a:rPr lang="en-GB"/>
              <a:t>max 5-lines</a:t>
            </a:r>
          </a:p>
        </p:txBody>
      </p:sp>
      <p:sp>
        <p:nvSpPr>
          <p:cNvPr id="13" name="SubTitle_TM">
            <a:extLst>
              <a:ext uri="{FF2B5EF4-FFF2-40B4-BE49-F238E27FC236}">
                <a16:creationId xmlns:a16="http://schemas.microsoft.com/office/drawing/2014/main" id="{61DC6511-5700-4E95-89CA-81484C248C03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3" cy="2087563"/>
          </a:xfrm>
          <a:prstGeom prst="rect">
            <a:avLst/>
          </a:prstGeom>
        </p:spPr>
        <p:txBody>
          <a:bodyPr r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Statement/quote source, </a:t>
            </a:r>
          </a:p>
          <a:p>
            <a:r>
              <a:rPr lang="en-GB"/>
              <a:t>Ericsson White, Ericsson Hilda 20pt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4B7B746-B315-4EB5-B3A2-CA259B065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15DEFEB-D8FB-411D-89D1-C457BD4FE531}"/>
              </a:ext>
            </a:extLst>
          </p:cNvPr>
          <p:cNvSpPr txBox="1"/>
          <p:nvPr userDrawn="1"/>
        </p:nvSpPr>
        <p:spPr>
          <a:xfrm>
            <a:off x="396000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GB" sz="800" b="0" i="0" u="none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FirstDividerHider">
            <a:extLst>
              <a:ext uri="{FF2B5EF4-FFF2-40B4-BE49-F238E27FC236}">
                <a16:creationId xmlns:a16="http://schemas.microsoft.com/office/drawing/2014/main" id="{3E2F9C47-A316-4B0F-8C2E-D42B253351EB}"/>
              </a:ext>
            </a:extLst>
          </p:cNvPr>
          <p:cNvSpPr/>
          <p:nvPr userDrawn="1"/>
        </p:nvSpPr>
        <p:spPr bwMode="auto">
          <a:xfrm>
            <a:off x="396000" y="6408751"/>
            <a:ext cx="79513" cy="262393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GB" sz="2000" b="0" i="0" u="none" strike="noStrike" cap="none" normalizeH="0" baseline="0" err="1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620252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/>
              <a:t>Slide title, Ericsson Hilda Light 40pt, Ericsson Black, max 2-lines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DE25556D-527C-4037-A1EA-D4D374B5DCA7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1490452" y="476250"/>
            <a:ext cx="256032" cy="256032"/>
          </a:xfrm>
          <a:prstGeom prst="rect">
            <a:avLst/>
          </a:prstGeom>
        </p:spPr>
      </p:pic>
      <p:pic>
        <p:nvPicPr>
          <p:cNvPr id="3" name="image" descr="{&quot;templafy&quot;:{&quot;binding&quot;:&quot;Form.LogoInsertion.Pplogoname&quot;,&quot;inheritDimensions&quot;:&quot;inheritNone&quot;,&quot;height&quot;:&quot;1.34 cm&quot;,&quot;type&quot;:&quot;image&quot;}}" title="Form.LogoInsertion.Pplogoname">
            <a:extLst>
              <a:ext uri="{FF2B5EF4-FFF2-40B4-BE49-F238E27FC236}">
                <a16:creationId xmlns:a16="http://schemas.microsoft.com/office/drawing/2014/main" id="{4C790698-A48D-4972-A5EF-97DB073033E3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9" cy="48243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6</a:t>
            </a:r>
          </a:p>
          <a:p>
            <a:pPr lvl="6"/>
            <a:r>
              <a:rPr lang="en-GB"/>
              <a:t>7</a:t>
            </a:r>
          </a:p>
          <a:p>
            <a:pPr lvl="7"/>
            <a:r>
              <a:rPr lang="en-GB"/>
              <a:t>8</a:t>
            </a:r>
          </a:p>
          <a:p>
            <a:pPr lvl="8"/>
            <a:r>
              <a:rPr lang="en-GB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1" r:id="rId13"/>
    <p:sldLayoutId id="2147483673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674" r:id="rId22"/>
    <p:sldLayoutId id="2147483694" r:id="rId23"/>
    <p:sldLayoutId id="2147483682" r:id="rId24"/>
    <p:sldLayoutId id="2147483683" r:id="rId25"/>
    <p:sldLayoutId id="2147483684" r:id="rId26"/>
    <p:sldLayoutId id="2147483685" r:id="rId27"/>
    <p:sldLayoutId id="2147483675" r:id="rId28"/>
    <p:sldLayoutId id="2147483676" r:id="rId29"/>
    <p:sldLayoutId id="2147483686" r:id="rId30"/>
    <p:sldLayoutId id="2147483687" r:id="rId31"/>
    <p:sldLayoutId id="2147483688" r:id="rId32"/>
    <p:sldLayoutId id="2147483689" r:id="rId33"/>
    <p:sldLayoutId id="2147483696" r:id="rId34"/>
    <p:sldLayoutId id="2147483677" r:id="rId35"/>
    <p:sldLayoutId id="2147483678" r:id="rId36"/>
    <p:sldLayoutId id="2147483679" r:id="rId37"/>
    <p:sldLayoutId id="2147483680" r:id="rId38"/>
    <p:sldLayoutId id="2147483690" r:id="rId39"/>
    <p:sldLayoutId id="2147483681" r:id="rId40"/>
    <p:sldLayoutId id="2147483692" r:id="rId41"/>
    <p:sldLayoutId id="2147483704" r:id="rId42"/>
    <p:sldLayoutId id="2147483705" r:id="rId4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1800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36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 kern="1000" spc="-30">
          <a:solidFill>
            <a:schemeClr val="tx1"/>
          </a:solidFill>
          <a:latin typeface="+mn-lt"/>
        </a:defRPr>
      </a:lvl2pPr>
      <a:lvl3pPr marL="54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 kern="1000" spc="-30">
          <a:solidFill>
            <a:schemeClr val="tx1"/>
          </a:solidFill>
          <a:latin typeface="+mn-lt"/>
        </a:defRPr>
      </a:lvl3pPr>
      <a:lvl4pPr marL="72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 kern="1000" spc="-30">
          <a:solidFill>
            <a:schemeClr val="tx1"/>
          </a:solidFill>
          <a:latin typeface="+mn-lt"/>
        </a:defRPr>
      </a:lvl4pPr>
      <a:lvl5pPr marL="90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 kern="1000" spc="-30">
          <a:solidFill>
            <a:schemeClr val="tx1"/>
          </a:solidFill>
          <a:latin typeface="+mn-lt"/>
        </a:defRPr>
      </a:lvl5pPr>
      <a:lvl6pPr marL="90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90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90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903600" indent="-180000" algn="l" rtl="0" eaLnBrk="1" fontAlgn="base" hangingPunct="1">
        <a:spcBef>
          <a:spcPts val="300"/>
        </a:spcBef>
        <a:spcAft>
          <a:spcPct val="0"/>
        </a:spcAft>
        <a:buClrTx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Relationship Id="rId5" Type="http://schemas.openxmlformats.org/officeDocument/2006/relationships/hyperlink" Target="https://teams.microsoft.com/l/team/19%3a0c46344842184602bed09da8e1c018a3%40thread.tacv2/conversations?groupId=56749ab1-8579-4ff7-b049-bc038ecb7bff&amp;tenantId=92e84ceb-fbfd-47ab-be52-080c6b87953f" TargetMode="Externa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24E6-F3A1-4F42-BE48-0AC2BB7F9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3" y="445770"/>
            <a:ext cx="11437273" cy="3457575"/>
          </a:xfrm>
        </p:spPr>
        <p:txBody>
          <a:bodyPr/>
          <a:lstStyle/>
          <a:p>
            <a:r>
              <a:rPr lang="en-US" dirty="0"/>
              <a:t>Hackathon:</a:t>
            </a:r>
            <a:br>
              <a:rPr lang="en-US" dirty="0"/>
            </a:br>
            <a:r>
              <a:rPr lang="en-US" b="1" dirty="0"/>
              <a:t>#74480</a:t>
            </a:r>
            <a:r>
              <a:rPr lang="en-US" dirty="0"/>
              <a:t>:</a:t>
            </a:r>
            <a:r>
              <a:rPr lang="en-US" b="1" dirty="0"/>
              <a:t>COVID-19 Management: Preparation &amp; Response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7191F-9149-456E-99FF-216220748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4180205"/>
            <a:ext cx="5472113" cy="2087563"/>
          </a:xfrm>
        </p:spPr>
        <p:txBody>
          <a:bodyPr anchor="t"/>
          <a:lstStyle/>
          <a:p>
            <a:r>
              <a:rPr lang="en-US" dirty="0"/>
              <a:t>Technology &amp; Solution ML team 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#2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Miroslav Budic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Mayur Hooli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Javad Birjandtalab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Raja Mohamed Aarif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Pulin Chhatbar</a:t>
            </a:r>
            <a:endParaRPr lang="en-US" dirty="0">
              <a:ea typeface="+mn-lt"/>
              <a:cs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9533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person standing in a room&#10;&#10;Description automatically generated">
            <a:extLst>
              <a:ext uri="{FF2B5EF4-FFF2-40B4-BE49-F238E27FC236}">
                <a16:creationId xmlns:a16="http://schemas.microsoft.com/office/drawing/2014/main" id="{784562D0-8925-44C1-87AE-059D7D435D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76" y="1254581"/>
            <a:ext cx="3337559" cy="2279729"/>
          </a:xfrm>
        </p:spPr>
      </p:pic>
      <p:pic>
        <p:nvPicPr>
          <p:cNvPr id="17" name="Content Placeholder 16" descr="A close up of a map&#10;&#10;Description automatically generated">
            <a:extLst>
              <a:ext uri="{FF2B5EF4-FFF2-40B4-BE49-F238E27FC236}">
                <a16:creationId xmlns:a16="http://schemas.microsoft.com/office/drawing/2014/main" id="{B7B3664E-6B3A-4369-8C4F-1175F7412F3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851" y="4049543"/>
            <a:ext cx="3337559" cy="2279729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468761E-1AC6-4755-BFC2-830031A4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3494"/>
            <a:ext cx="8353426" cy="1081088"/>
          </a:xfrm>
        </p:spPr>
        <p:txBody>
          <a:bodyPr/>
          <a:lstStyle/>
          <a:p>
            <a:r>
              <a:rPr lang="en-US" dirty="0"/>
              <a:t>Idea description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626EA3D-9E00-49B8-B0EA-F1D395E13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094582"/>
            <a:ext cx="8832851" cy="5749924"/>
          </a:xfrm>
        </p:spPr>
        <p:txBody>
          <a:bodyPr/>
          <a:lstStyle/>
          <a:p>
            <a:pPr>
              <a:buClr>
                <a:srgbClr val="181818"/>
              </a:buClr>
              <a:buNone/>
            </a:pPr>
            <a:r>
              <a:rPr lang="en-US" altLang="en-US" sz="1700" b="1" dirty="0">
                <a:solidFill>
                  <a:srgbClr val="181818"/>
                </a:solidFill>
                <a:ea typeface="SimSun" panose="02010600030101010101" pitchFamily="2" charset="-122"/>
              </a:rPr>
              <a:t>What is it doing?</a:t>
            </a:r>
          </a:p>
          <a:p>
            <a:pPr algn="just">
              <a:buClr>
                <a:srgbClr val="181818"/>
              </a:buClr>
            </a:pPr>
            <a:r>
              <a:rPr lang="en-US" alt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The COVID-19 Management is an intelligent system which identifies the critical areas (case study: Texas) where certain actions need to be taken</a:t>
            </a:r>
          </a:p>
          <a:p>
            <a:pPr algn="just">
              <a:buClr>
                <a:srgbClr val="181818"/>
              </a:buClr>
            </a:pPr>
            <a:r>
              <a:rPr lang="en-US" alt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This system also ranks the counties based on the risk they pose to other counties for spreading the virus</a:t>
            </a:r>
          </a:p>
          <a:p>
            <a:pPr algn="just">
              <a:buClr>
                <a:srgbClr val="181818"/>
              </a:buClr>
            </a:pPr>
            <a:endParaRPr lang="en-US" altLang="en-US" sz="1700" dirty="0">
              <a:solidFill>
                <a:srgbClr val="181818"/>
              </a:solidFill>
              <a:ea typeface="SimSun" panose="02010600030101010101" pitchFamily="2" charset="-122"/>
            </a:endParaRPr>
          </a:p>
          <a:p>
            <a:pPr>
              <a:buClr>
                <a:srgbClr val="181818"/>
              </a:buClr>
              <a:buNone/>
            </a:pPr>
            <a:r>
              <a:rPr lang="en-US" sz="1700" b="1" dirty="0">
                <a:solidFill>
                  <a:srgbClr val="181818"/>
                </a:solidFill>
                <a:ea typeface="SimSun" panose="02010600030101010101" pitchFamily="2" charset="-122"/>
              </a:rPr>
              <a:t>How is it doing?</a:t>
            </a:r>
          </a:p>
          <a:p>
            <a:pPr>
              <a:buClr>
                <a:srgbClr val="181818"/>
              </a:buClr>
            </a:pPr>
            <a:r>
              <a:rPr 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This novel idea is based on implementing clustering alongside the PageRank algorithm</a:t>
            </a:r>
          </a:p>
          <a:p>
            <a:pPr>
              <a:buClr>
                <a:srgbClr val="181818"/>
              </a:buClr>
            </a:pPr>
            <a:r>
              <a:rPr 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Clustering identifies 4 clusters based on the data set we prepared</a:t>
            </a:r>
          </a:p>
          <a:p>
            <a:pPr>
              <a:buClr>
                <a:srgbClr val="181818"/>
              </a:buClr>
            </a:pPr>
            <a:r>
              <a:rPr 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PageRank algorithm uses the clustering prediction to identify which counties risk spreading the virus further</a:t>
            </a:r>
          </a:p>
          <a:p>
            <a:pPr algn="just">
              <a:buClr>
                <a:srgbClr val="181818"/>
              </a:buClr>
            </a:pPr>
            <a:endParaRPr lang="en-US" altLang="en-US" sz="1700" dirty="0">
              <a:solidFill>
                <a:srgbClr val="181818"/>
              </a:solidFill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en-US" sz="1700" b="1" dirty="0">
                <a:solidFill>
                  <a:srgbClr val="181818"/>
                </a:solidFill>
                <a:cs typeface="Ericsson Hilda Light" charset="0"/>
              </a:rPr>
              <a:t>Why is it doing?</a:t>
            </a:r>
          </a:p>
          <a:p>
            <a:pPr algn="just">
              <a:buClr>
                <a:srgbClr val="181818"/>
              </a:buClr>
              <a:buSzPct val="100000"/>
            </a:pPr>
            <a:r>
              <a:rPr lang="en-US" alt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There is a shortage of medical personnel and testing kits, the categorization of counties helps in effective allocation of resources</a:t>
            </a:r>
          </a:p>
          <a:p>
            <a:pPr algn="just">
              <a:buClr>
                <a:srgbClr val="181818"/>
              </a:buClr>
              <a:buSzPct val="100000"/>
            </a:pPr>
            <a:r>
              <a:rPr lang="en-US" alt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The prediction of future affected counties will help in better  preparedness to mitigate the virus.</a:t>
            </a:r>
          </a:p>
          <a:p>
            <a:pPr algn="just">
              <a:buClr>
                <a:srgbClr val="181818"/>
              </a:buClr>
              <a:buSzPct val="100000"/>
            </a:pPr>
            <a:r>
              <a:rPr lang="en-US" altLang="en-US" sz="1700" dirty="0">
                <a:solidFill>
                  <a:srgbClr val="181818"/>
                </a:solidFill>
                <a:ea typeface="SimSun" panose="02010600030101010101" pitchFamily="2" charset="-122"/>
              </a:rPr>
              <a:t>Ericsson is a pioneer in the field of communication. The communication technology developed by Ericsson would help understand the travel history of a county on an average to better prepare for the coming weeks</a:t>
            </a:r>
          </a:p>
          <a:p>
            <a:pPr algn="just">
              <a:buClr>
                <a:srgbClr val="181818"/>
              </a:buClr>
              <a:buSzPct val="100000"/>
            </a:pPr>
            <a:endParaRPr lang="en-US" altLang="en-US" sz="1600" dirty="0">
              <a:solidFill>
                <a:srgbClr val="181818"/>
              </a:solidFill>
              <a:ea typeface="SimSun" panose="02010600030101010101" pitchFamily="2" charset="-122"/>
            </a:endParaRPr>
          </a:p>
          <a:p>
            <a:pPr algn="just">
              <a:buClr>
                <a:srgbClr val="181818"/>
              </a:buClr>
            </a:pPr>
            <a:endParaRPr lang="en-US" altLang="en-US" sz="1600" dirty="0">
              <a:solidFill>
                <a:srgbClr val="181818"/>
              </a:solidFill>
              <a:ea typeface="SimSun" panose="02010600030101010101" pitchFamily="2" charset="-122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683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853B-381F-42E8-BC42-ECA4190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0"/>
            <a:ext cx="8353425" cy="1081088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EA06B5-122D-4C64-AEF5-B9B105F3D701}"/>
              </a:ext>
            </a:extLst>
          </p:cNvPr>
          <p:cNvSpPr/>
          <p:nvPr/>
        </p:nvSpPr>
        <p:spPr bwMode="auto">
          <a:xfrm>
            <a:off x="2105025" y="1781175"/>
            <a:ext cx="1266825" cy="609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Population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DA0D79-4AF5-45C6-A46A-9986C5766960}"/>
              </a:ext>
            </a:extLst>
          </p:cNvPr>
          <p:cNvSpPr/>
          <p:nvPr/>
        </p:nvSpPr>
        <p:spPr bwMode="auto">
          <a:xfrm>
            <a:off x="3790950" y="1781174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Households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40E25B-63AA-4A12-9926-61FCFC5D9D0D}"/>
              </a:ext>
            </a:extLst>
          </p:cNvPr>
          <p:cNvSpPr/>
          <p:nvPr/>
        </p:nvSpPr>
        <p:spPr bwMode="auto">
          <a:xfrm>
            <a:off x="5476875" y="1781174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Population Distribution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A3BA2A-0060-45BB-A92D-83BE18F1D660}"/>
              </a:ext>
            </a:extLst>
          </p:cNvPr>
          <p:cNvSpPr/>
          <p:nvPr/>
        </p:nvSpPr>
        <p:spPr bwMode="auto">
          <a:xfrm>
            <a:off x="7162800" y="1781173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Population Density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D0B358-91AE-4987-9453-993119737B7C}"/>
              </a:ext>
            </a:extLst>
          </p:cNvPr>
          <p:cNvSpPr/>
          <p:nvPr/>
        </p:nvSpPr>
        <p:spPr bwMode="auto">
          <a:xfrm>
            <a:off x="8848725" y="1781172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Health Index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0B63BD-98A5-41CC-AB32-EA6BF1CB1921}"/>
              </a:ext>
            </a:extLst>
          </p:cNvPr>
          <p:cNvSpPr/>
          <p:nvPr/>
        </p:nvSpPr>
        <p:spPr bwMode="auto">
          <a:xfrm>
            <a:off x="10534650" y="1781172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Travel Index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2A23C7-DEE4-4CAF-AFD3-EB8D0E2532E9}"/>
              </a:ext>
            </a:extLst>
          </p:cNvPr>
          <p:cNvSpPr/>
          <p:nvPr/>
        </p:nvSpPr>
        <p:spPr bwMode="auto">
          <a:xfrm>
            <a:off x="419100" y="1781172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County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910243-951C-47FD-9EC3-B75AAF82E269}"/>
              </a:ext>
            </a:extLst>
          </p:cNvPr>
          <p:cNvSpPr/>
          <p:nvPr/>
        </p:nvSpPr>
        <p:spPr bwMode="auto">
          <a:xfrm>
            <a:off x="3790950" y="2605085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COVID-19 Cases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DC6469-D48D-4363-9ED0-B85C8739E7D5}"/>
              </a:ext>
            </a:extLst>
          </p:cNvPr>
          <p:cNvSpPr/>
          <p:nvPr/>
        </p:nvSpPr>
        <p:spPr bwMode="auto">
          <a:xfrm>
            <a:off x="5476875" y="2605085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COVID-19 Deaths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90B258-0BC9-4693-9478-B8AE2283F78C}"/>
              </a:ext>
            </a:extLst>
          </p:cNvPr>
          <p:cNvSpPr/>
          <p:nvPr/>
        </p:nvSpPr>
        <p:spPr bwMode="auto">
          <a:xfrm>
            <a:off x="7162800" y="2605084"/>
            <a:ext cx="1266825" cy="60960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Stay At Home Order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D1B59C-BC59-4B68-9BCA-AA6C8FEF1DAB}"/>
              </a:ext>
            </a:extLst>
          </p:cNvPr>
          <p:cNvSpPr/>
          <p:nvPr/>
        </p:nvSpPr>
        <p:spPr bwMode="auto">
          <a:xfrm>
            <a:off x="266700" y="1566863"/>
            <a:ext cx="11706225" cy="187166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5100A0C-4DEF-46A0-9B51-EC145722F27E}"/>
              </a:ext>
            </a:extLst>
          </p:cNvPr>
          <p:cNvSpPr/>
          <p:nvPr/>
        </p:nvSpPr>
        <p:spPr bwMode="auto">
          <a:xfrm>
            <a:off x="5786437" y="3438525"/>
            <a:ext cx="619125" cy="676275"/>
          </a:xfrm>
          <a:prstGeom prst="down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57B2F4-342B-4CC4-B3AB-CE863F6868FC}"/>
              </a:ext>
            </a:extLst>
          </p:cNvPr>
          <p:cNvSpPr/>
          <p:nvPr/>
        </p:nvSpPr>
        <p:spPr bwMode="auto">
          <a:xfrm>
            <a:off x="2976562" y="4300538"/>
            <a:ext cx="1266825" cy="609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Enjoy Spring a bit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3E2414-F9F5-4B30-A0B6-68E5464FBA87}"/>
              </a:ext>
            </a:extLst>
          </p:cNvPr>
          <p:cNvSpPr/>
          <p:nvPr/>
        </p:nvSpPr>
        <p:spPr bwMode="auto">
          <a:xfrm>
            <a:off x="4648199" y="4300538"/>
            <a:ext cx="1266825" cy="609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Don’t Enjoy Spring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E44A53-656D-471A-AA18-72826E304331}"/>
              </a:ext>
            </a:extLst>
          </p:cNvPr>
          <p:cNvSpPr/>
          <p:nvPr/>
        </p:nvSpPr>
        <p:spPr bwMode="auto">
          <a:xfrm>
            <a:off x="6319836" y="4300538"/>
            <a:ext cx="1266825" cy="609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Stay Inside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759206-DF53-4477-A8F3-E65FD5986F40}"/>
              </a:ext>
            </a:extLst>
          </p:cNvPr>
          <p:cNvSpPr/>
          <p:nvPr/>
        </p:nvSpPr>
        <p:spPr bwMode="auto">
          <a:xfrm>
            <a:off x="7991473" y="4300538"/>
            <a:ext cx="1266825" cy="6096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0000"/>
                </a:solidFill>
              </a:rPr>
              <a:t>DANGER!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18B5B0-6BF7-4507-A1DE-3558C623E99D}"/>
              </a:ext>
            </a:extLst>
          </p:cNvPr>
          <p:cNvSpPr/>
          <p:nvPr/>
        </p:nvSpPr>
        <p:spPr bwMode="auto">
          <a:xfrm>
            <a:off x="2728912" y="4119564"/>
            <a:ext cx="6734175" cy="99536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CB04C78-B238-47C5-8FD2-BB78D9051EB9}"/>
              </a:ext>
            </a:extLst>
          </p:cNvPr>
          <p:cNvSpPr/>
          <p:nvPr/>
        </p:nvSpPr>
        <p:spPr bwMode="auto">
          <a:xfrm>
            <a:off x="5810249" y="5122070"/>
            <a:ext cx="619125" cy="676275"/>
          </a:xfrm>
          <a:prstGeom prst="down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79AE2-D10F-439A-9B5B-7AADEDDAA952}"/>
              </a:ext>
            </a:extLst>
          </p:cNvPr>
          <p:cNvSpPr txBox="1"/>
          <p:nvPr/>
        </p:nvSpPr>
        <p:spPr bwMode="auto">
          <a:xfrm>
            <a:off x="6534150" y="3652835"/>
            <a:ext cx="2289174" cy="2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Clustering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D936EB-1308-46BE-8966-6560D3DABC9C}"/>
              </a:ext>
            </a:extLst>
          </p:cNvPr>
          <p:cNvSpPr txBox="1"/>
          <p:nvPr/>
        </p:nvSpPr>
        <p:spPr bwMode="auto">
          <a:xfrm>
            <a:off x="6651625" y="5343525"/>
            <a:ext cx="2289174" cy="2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Page Rank Algorithm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60DF65-B9D5-4375-95DB-7CE55A60C0DE}"/>
              </a:ext>
            </a:extLst>
          </p:cNvPr>
          <p:cNvSpPr/>
          <p:nvPr/>
        </p:nvSpPr>
        <p:spPr bwMode="auto">
          <a:xfrm>
            <a:off x="3690937" y="5815014"/>
            <a:ext cx="5157788" cy="44767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Risk of Spreading the virus to other Counties</a:t>
            </a:r>
          </a:p>
        </p:txBody>
      </p:sp>
    </p:spTree>
    <p:extLst>
      <p:ext uri="{BB962C8B-B14F-4D97-AF65-F5344CB8AC3E}">
        <p14:creationId xmlns:p14="http://schemas.microsoft.com/office/powerpoint/2010/main" val="18363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68761E-1AC6-4755-BFC2-830031A43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13494"/>
            <a:ext cx="8353426" cy="1081088"/>
          </a:xfrm>
        </p:spPr>
        <p:txBody>
          <a:bodyPr/>
          <a:lstStyle/>
          <a:p>
            <a:r>
              <a:rPr lang="en-US" dirty="0"/>
              <a:t>Achievement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F65AE1-219E-4B8F-9AE4-9F9027C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69495"/>
              </p:ext>
            </p:extLst>
          </p:nvPr>
        </p:nvGraphicFramePr>
        <p:xfrm>
          <a:off x="22225" y="1094582"/>
          <a:ext cx="2768600" cy="11049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67752449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50708293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82397922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2484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Aransas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Spring a bit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746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Archer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Spring a bit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8915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Spring a bit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245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Bandera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Spring a bit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332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Baylor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Enjoy Spring a bit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744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20C696-F0F8-4B03-9210-F3168E09B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930908"/>
              </p:ext>
            </p:extLst>
          </p:nvPr>
        </p:nvGraphicFramePr>
        <p:xfrm>
          <a:off x="3149600" y="1094582"/>
          <a:ext cx="2768600" cy="11049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51350037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2991077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119000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232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Paso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Enjoy Spring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165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Hidalgo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Enjoy Spring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61921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Enjoy Spring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54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Nueces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Enjoy Spring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2673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Enjoy Spring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168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2E2278-22D5-42E3-B3DE-244E08A8A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577280"/>
              </p:ext>
            </p:extLst>
          </p:nvPr>
        </p:nvGraphicFramePr>
        <p:xfrm>
          <a:off x="6276975" y="1094582"/>
          <a:ext cx="2768600" cy="11049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2546896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231116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66796355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6535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Travis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 Inside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5183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 Inside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11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 Inside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691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Fort Bend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 Inside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3627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Galveston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Stay Inside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2295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5D5552-003F-46EF-A453-86BDCFBFD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66888"/>
              </p:ext>
            </p:extLst>
          </p:nvPr>
        </p:nvGraphicFramePr>
        <p:xfrm>
          <a:off x="9404350" y="1094582"/>
          <a:ext cx="2768600" cy="92075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34679400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8115473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08012988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COVID-19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Labels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744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Bexar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DANGER!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7846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DANGER!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689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Harris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DANGER!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881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Tarrant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DANGER!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9233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DD42A27C-CCC3-4C85-9AF7-63687BF8FCA4}"/>
              </a:ext>
            </a:extLst>
          </p:cNvPr>
          <p:cNvSpPr/>
          <p:nvPr/>
        </p:nvSpPr>
        <p:spPr bwMode="auto">
          <a:xfrm>
            <a:off x="5795962" y="2283620"/>
            <a:ext cx="619125" cy="676275"/>
          </a:xfrm>
          <a:prstGeom prst="downArrow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15CEE-E331-45D2-A2B9-A17FBD35572F}"/>
              </a:ext>
            </a:extLst>
          </p:cNvPr>
          <p:cNvSpPr txBox="1"/>
          <p:nvPr/>
        </p:nvSpPr>
        <p:spPr bwMode="auto">
          <a:xfrm>
            <a:off x="6516688" y="2369444"/>
            <a:ext cx="2289174" cy="242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Page Rank Algorithm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E37A8A-E478-421C-AC79-64DFE3515FE1}"/>
              </a:ext>
            </a:extLst>
          </p:cNvPr>
          <p:cNvSpPr/>
          <p:nvPr/>
        </p:nvSpPr>
        <p:spPr bwMode="auto">
          <a:xfrm>
            <a:off x="1256872" y="2974997"/>
            <a:ext cx="9678256" cy="22937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65000">
                <a:srgbClr val="FFFF00"/>
              </a:gs>
              <a:gs pos="100000">
                <a:srgbClr val="00B050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DFA85C-E5D8-4E91-87FC-958BA8382249}"/>
              </a:ext>
            </a:extLst>
          </p:cNvPr>
          <p:cNvSpPr txBox="1"/>
          <p:nvPr/>
        </p:nvSpPr>
        <p:spPr bwMode="auto">
          <a:xfrm>
            <a:off x="383569" y="3242666"/>
            <a:ext cx="1746607" cy="25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dirty="0"/>
              <a:t>Dallas County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CB4CA-B8C9-4472-9698-4A7F64100B88}"/>
              </a:ext>
            </a:extLst>
          </p:cNvPr>
          <p:cNvSpPr txBox="1"/>
          <p:nvPr/>
        </p:nvSpPr>
        <p:spPr bwMode="auto">
          <a:xfrm>
            <a:off x="9904288" y="3242666"/>
            <a:ext cx="1904143" cy="25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dirty="0"/>
              <a:t>Wheeler County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53218D-8304-4FCE-9F7F-75581D3EF912}"/>
              </a:ext>
            </a:extLst>
          </p:cNvPr>
          <p:cNvSpPr txBox="1"/>
          <p:nvPr/>
        </p:nvSpPr>
        <p:spPr bwMode="auto">
          <a:xfrm>
            <a:off x="5143928" y="3242666"/>
            <a:ext cx="1904143" cy="25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algn="l">
              <a:buNone/>
            </a:pPr>
            <a:r>
              <a:rPr lang="en-US" dirty="0"/>
              <a:t>Gillespie County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586655F9-4245-45E0-ABE4-BA7DD003AA1E}"/>
              </a:ext>
            </a:extLst>
          </p:cNvPr>
          <p:cNvSpPr txBox="1">
            <a:spLocks/>
          </p:cNvSpPr>
          <p:nvPr/>
        </p:nvSpPr>
        <p:spPr>
          <a:xfrm>
            <a:off x="198439" y="3979886"/>
            <a:ext cx="5597524" cy="2864620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Novelty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Everyone around the world is trying to figure out how to fight coronavirus</a:t>
            </a:r>
          </a:p>
          <a:p>
            <a:r>
              <a:rPr lang="en-US" sz="1800" dirty="0"/>
              <a:t>The novel approach of using Clustering and Page Rank together would help us understand where the risk lies</a:t>
            </a:r>
          </a:p>
          <a:p>
            <a:r>
              <a:rPr lang="en-US" sz="1800" dirty="0"/>
              <a:t>Following the results given by this algorithm would help manage the fight against the pandemic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C17359C8-200A-47C9-876B-73E1A1E7499D}"/>
              </a:ext>
            </a:extLst>
          </p:cNvPr>
          <p:cNvSpPr txBox="1">
            <a:spLocks/>
          </p:cNvSpPr>
          <p:nvPr/>
        </p:nvSpPr>
        <p:spPr>
          <a:xfrm>
            <a:off x="6396037" y="3979886"/>
            <a:ext cx="5597524" cy="2864620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>
            <a:lvl1pPr marL="1800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2pPr>
            <a:lvl3pPr marL="54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3pPr>
            <a:lvl4pPr marL="72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4pPr>
            <a:lvl5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 kern="1000" spc="-30">
                <a:solidFill>
                  <a:schemeClr val="tx1"/>
                </a:solidFill>
                <a:latin typeface="+mn-lt"/>
              </a:defRPr>
            </a:lvl5pPr>
            <a:lvl6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903600" indent="-180000" algn="l" rtl="0" eaLnBrk="1" fontAlgn="base" hangingPunct="1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dirty="0"/>
              <a:t>Business Value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Ericsson’s infrastructure would help predict the spread better by using the cell phone data to understand the travel history</a:t>
            </a:r>
          </a:p>
          <a:p>
            <a:r>
              <a:rPr lang="en-US" sz="1800" dirty="0"/>
              <a:t>This idea is useful for the Government which would help Ericsson get more Government contracts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267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8AA68-B6D9-A148-AF52-3FEFEDFB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0"/>
            <a:ext cx="8353426" cy="1081088"/>
          </a:xfrm>
        </p:spPr>
        <p:txBody>
          <a:bodyPr/>
          <a:lstStyle/>
          <a:p>
            <a:r>
              <a:rPr lang="en-US" dirty="0"/>
              <a:t>Plan for the future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43F400-5C3C-EC48-B5F3-C342BA0C5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5" y="1232694"/>
            <a:ext cx="5472113" cy="4392612"/>
          </a:xfrm>
        </p:spPr>
        <p:txBody>
          <a:bodyPr/>
          <a:lstStyle/>
          <a:p>
            <a:r>
              <a:rPr lang="en-US" sz="2400" dirty="0"/>
              <a:t>Collect the cell phone data to better understand the travel history and aggregate based on county as a whole</a:t>
            </a:r>
          </a:p>
          <a:p>
            <a:r>
              <a:rPr lang="en-US" sz="2400" dirty="0"/>
              <a:t>Extend this algorithm to the whole country by collecting data from all counties</a:t>
            </a:r>
          </a:p>
          <a:p>
            <a:r>
              <a:rPr lang="en-US" sz="2400" dirty="0"/>
              <a:t>Use the GIS system to identify the zones on the map for better visualization</a:t>
            </a:r>
          </a:p>
          <a:p>
            <a:r>
              <a:rPr lang="en-US" sz="2400" dirty="0"/>
              <a:t>Collect more relevant parameters to identify the spread of the virus</a:t>
            </a:r>
          </a:p>
          <a:p>
            <a:r>
              <a:rPr lang="en-US" sz="2400" dirty="0"/>
              <a:t>Create a similar model for pandemic response and disaster response to help manage similar situations in the future</a:t>
            </a:r>
          </a:p>
          <a:p>
            <a:r>
              <a:rPr lang="en-US" sz="2400" dirty="0"/>
              <a:t>Help humanity</a:t>
            </a:r>
          </a:p>
          <a:p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altLang="en-US" dirty="0">
              <a:solidFill>
                <a:srgbClr val="181818"/>
              </a:solidFill>
              <a:cs typeface="Ericsson Hilda Ligh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3468E-06FD-4788-8A75-B51B2223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1847850"/>
            <a:ext cx="547211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rubrik 1">
            <a:extLst>
              <a:ext uri="{FF2B5EF4-FFF2-40B4-BE49-F238E27FC236}">
                <a16:creationId xmlns:a16="http://schemas.microsoft.com/office/drawing/2014/main" id="{E98EC99C-30E1-F84B-8F7D-B2F27C447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668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17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0082F0"/>
      </a:accent1>
      <a:accent2>
        <a:srgbClr val="0FC373"/>
      </a:accent2>
      <a:accent3>
        <a:srgbClr val="AF78D2"/>
      </a:accent3>
      <a:accent4>
        <a:srgbClr val="FAD22D"/>
      </a:accent4>
      <a:accent5>
        <a:srgbClr val="FF8C0A"/>
      </a:accent5>
      <a:accent6>
        <a:srgbClr val="FF3232"/>
      </a:accent6>
      <a:hlink>
        <a:srgbClr val="0082F0"/>
      </a:hlink>
      <a:folHlink>
        <a:srgbClr val="040969"/>
      </a:folHlink>
    </a:clrScheme>
    <a:fontScheme name="Ericsson Brand 2.0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l">
          <a:buNone/>
          <a:defRPr dirty="0">
            <a:solidFill>
              <a:schemeClr val="bg1"/>
            </a:solidFill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72000" tIns="36000" rIns="73152" bIns="36576" numCol="1" rtlCol="0" anchor="t" anchorCtr="0" compatLnSpc="1">
        <a:prstTxWarp prst="textNoShape">
          <a:avLst/>
        </a:prstTxWarp>
        <a:noAutofit/>
      </a:bodyPr>
      <a:lstStyle>
        <a:defPPr marL="0" indent="0" algn="l">
          <a:buNone/>
          <a:defRPr dirty="0" err="1" smtClean="0"/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FormConfiguration><![CDATA[{"formFields":[],"formDataEntries":[]}]]></TemplafySlideFormConfiguration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D8511CACB65247A7BEF1B3E98D4B3D" ma:contentTypeVersion="6" ma:contentTypeDescription="Create a new document." ma:contentTypeScope="" ma:versionID="7d3184ef390795b103bc6ba7c25a2df6">
  <xsd:schema xmlns:xsd="http://www.w3.org/2001/XMLSchema" xmlns:xs="http://www.w3.org/2001/XMLSchema" xmlns:p="http://schemas.microsoft.com/office/2006/metadata/properties" xmlns:ns2="89af1ba1-eede-49cc-92ec-e023597b59b8" xmlns:ns3="d6c253f0-a38f-4935-85dc-a03f47b498e9" targetNamespace="http://schemas.microsoft.com/office/2006/metadata/properties" ma:root="true" ma:fieldsID="5fabf8eadb6fadf1bb0952499369b955" ns2:_="" ns3:_="">
    <xsd:import namespace="89af1ba1-eede-49cc-92ec-e023597b59b8"/>
    <xsd:import namespace="d6c253f0-a38f-4935-85dc-a03f47b498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af1ba1-eede-49cc-92ec-e023597b59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253f0-a38f-4935-85dc-a03f47b498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TemplafySlideTemplateConfiguration><![CDATA[{"elementsMetadata":[],"documentContentValidatorConfiguration":{"enableDocumentContentValidator":false,"documentContentValidatorVersion":0},"slideId":"636970675951081859","enableDocumentContentUpdater":true,"version":"1.9"}]]></TemplafySlideTemplate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DC2264-05F8-4166-9A47-86226D5007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BFCF6B-CE18-934A-9E05-1D6761620538}">
  <ds:schemaRefs/>
</ds:datastoreItem>
</file>

<file path=customXml/itemProps3.xml><?xml version="1.0" encoding="utf-8"?>
<ds:datastoreItem xmlns:ds="http://schemas.openxmlformats.org/officeDocument/2006/customXml" ds:itemID="{402A4C0A-EC6D-4B86-8D7F-330006EA03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af1ba1-eede-49cc-92ec-e023597b59b8"/>
    <ds:schemaRef ds:uri="d6c253f0-a38f-4935-85dc-a03f47b498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9670930-1928-4E40-A65F-8EF9E48E5F2B}">
  <ds:schemaRefs/>
</ds:datastoreItem>
</file>

<file path=customXml/itemProps5.xml><?xml version="1.0" encoding="utf-8"?>
<ds:datastoreItem xmlns:ds="http://schemas.openxmlformats.org/officeDocument/2006/customXml" ds:itemID="{1371D77A-BF71-4753-AE1A-1A6AF8F39047}">
  <ds:schemaRefs>
    <ds:schemaRef ds:uri="89af1ba1-eede-49cc-92ec-e023597b59b8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6c253f0-a38f-4935-85dc-a03f47b498e9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PresentationTemplate2017</Template>
  <TotalTime>407</TotalTime>
  <Words>528</Words>
  <Application>Microsoft Office PowerPoint</Application>
  <PresentationFormat>Widescreen</PresentationFormat>
  <Paragraphs>135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Ericsson Hilda</vt:lpstr>
      <vt:lpstr>Ericsson Technical Icons</vt:lpstr>
      <vt:lpstr>Ericsson Hilda Light</vt:lpstr>
      <vt:lpstr>Arial</vt:lpstr>
      <vt:lpstr>PresentationTemplate2017</vt:lpstr>
      <vt:lpstr>Hackathon: #74480:COVID-19 Management: Preparation &amp; Response</vt:lpstr>
      <vt:lpstr>Idea description</vt:lpstr>
      <vt:lpstr>Demo</vt:lpstr>
      <vt:lpstr>Achievement</vt:lpstr>
      <vt:lpstr>Plan for the future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ERICSSON</dc:creator>
  <cp:keywords/>
  <dc:description/>
  <cp:lastModifiedBy>Mayur Hooli</cp:lastModifiedBy>
  <cp:revision>217</cp:revision>
  <dcterms:created xsi:type="dcterms:W3CDTF">2019-04-23T15:12:54Z</dcterms:created>
  <dcterms:modified xsi:type="dcterms:W3CDTF">2020-11-06T23:50:45Z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Bsubject">
    <vt:lpwstr> </vt:lpwstr>
  </property>
  <property fmtid="{D5CDD505-2E9C-101B-9397-08002B2CF9AE}" pid="4" name="TemplateIdentity">
    <vt:lpwstr> </vt:lpwstr>
  </property>
  <property fmtid="{D5CDD505-2E9C-101B-9397-08002B2CF9AE}" pid="5" name="TemplafyTimeStamp">
    <vt:lpwstr>2019-11-20T09:43:48.3532436</vt:lpwstr>
  </property>
  <property fmtid="{D5CDD505-2E9C-101B-9397-08002B2CF9AE}" pid="6" name="ContentTypeId">
    <vt:lpwstr>0x0101009CD8511CACB65247A7BEF1B3E98D4B3D</vt:lpwstr>
  </property>
</Properties>
</file>