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8" r:id="rId4"/>
    <p:sldId id="261" r:id="rId5"/>
    <p:sldId id="264" r:id="rId6"/>
    <p:sldId id="263" r:id="rId7"/>
    <p:sldId id="262"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C1713C-1B36-4205-AE1A-FAD470F73199}"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1E364-2AF9-46D1-B0DB-BD034FD39F29}" type="slidenum">
              <a:rPr lang="en-US" smtClean="0"/>
              <a:t>‹#›</a:t>
            </a:fld>
            <a:endParaRPr lang="en-US"/>
          </a:p>
        </p:txBody>
      </p:sp>
    </p:spTree>
    <p:extLst>
      <p:ext uri="{BB962C8B-B14F-4D97-AF65-F5344CB8AC3E}">
        <p14:creationId xmlns:p14="http://schemas.microsoft.com/office/powerpoint/2010/main" val="3632250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C1713C-1B36-4205-AE1A-FAD470F73199}"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1E364-2AF9-46D1-B0DB-BD034FD39F29}" type="slidenum">
              <a:rPr lang="en-US" smtClean="0"/>
              <a:t>‹#›</a:t>
            </a:fld>
            <a:endParaRPr lang="en-US"/>
          </a:p>
        </p:txBody>
      </p:sp>
    </p:spTree>
    <p:extLst>
      <p:ext uri="{BB962C8B-B14F-4D97-AF65-F5344CB8AC3E}">
        <p14:creationId xmlns:p14="http://schemas.microsoft.com/office/powerpoint/2010/main" val="2194973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C1713C-1B36-4205-AE1A-FAD470F73199}"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1E364-2AF9-46D1-B0DB-BD034FD39F29}" type="slidenum">
              <a:rPr lang="en-US" smtClean="0"/>
              <a:t>‹#›</a:t>
            </a:fld>
            <a:endParaRPr lang="en-US"/>
          </a:p>
        </p:txBody>
      </p:sp>
    </p:spTree>
    <p:extLst>
      <p:ext uri="{BB962C8B-B14F-4D97-AF65-F5344CB8AC3E}">
        <p14:creationId xmlns:p14="http://schemas.microsoft.com/office/powerpoint/2010/main" val="534778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C1713C-1B36-4205-AE1A-FAD470F73199}"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1E364-2AF9-46D1-B0DB-BD034FD39F29}" type="slidenum">
              <a:rPr lang="en-US" smtClean="0"/>
              <a:t>‹#›</a:t>
            </a:fld>
            <a:endParaRPr lang="en-US"/>
          </a:p>
        </p:txBody>
      </p:sp>
    </p:spTree>
    <p:extLst>
      <p:ext uri="{BB962C8B-B14F-4D97-AF65-F5344CB8AC3E}">
        <p14:creationId xmlns:p14="http://schemas.microsoft.com/office/powerpoint/2010/main" val="3393381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C1713C-1B36-4205-AE1A-FAD470F73199}"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1E364-2AF9-46D1-B0DB-BD034FD39F29}" type="slidenum">
              <a:rPr lang="en-US" smtClean="0"/>
              <a:t>‹#›</a:t>
            </a:fld>
            <a:endParaRPr lang="en-US"/>
          </a:p>
        </p:txBody>
      </p:sp>
    </p:spTree>
    <p:extLst>
      <p:ext uri="{BB962C8B-B14F-4D97-AF65-F5344CB8AC3E}">
        <p14:creationId xmlns:p14="http://schemas.microsoft.com/office/powerpoint/2010/main" val="2256017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C1713C-1B36-4205-AE1A-FAD470F73199}"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01E364-2AF9-46D1-B0DB-BD034FD39F29}" type="slidenum">
              <a:rPr lang="en-US" smtClean="0"/>
              <a:t>‹#›</a:t>
            </a:fld>
            <a:endParaRPr lang="en-US"/>
          </a:p>
        </p:txBody>
      </p:sp>
    </p:spTree>
    <p:extLst>
      <p:ext uri="{BB962C8B-B14F-4D97-AF65-F5344CB8AC3E}">
        <p14:creationId xmlns:p14="http://schemas.microsoft.com/office/powerpoint/2010/main" val="1417059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C1713C-1B36-4205-AE1A-FAD470F73199}" type="datetimeFigureOut">
              <a:rPr lang="en-US" smtClean="0"/>
              <a:t>7/29/2021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01E364-2AF9-46D1-B0DB-BD034FD39F29}" type="slidenum">
              <a:rPr lang="en-US" smtClean="0"/>
              <a:t>‹#›</a:t>
            </a:fld>
            <a:endParaRPr lang="en-US"/>
          </a:p>
        </p:txBody>
      </p:sp>
    </p:spTree>
    <p:extLst>
      <p:ext uri="{BB962C8B-B14F-4D97-AF65-F5344CB8AC3E}">
        <p14:creationId xmlns:p14="http://schemas.microsoft.com/office/powerpoint/2010/main" val="1199392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C1713C-1B36-4205-AE1A-FAD470F73199}" type="datetimeFigureOut">
              <a:rPr lang="en-US" smtClean="0"/>
              <a:t>7/29/2021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01E364-2AF9-46D1-B0DB-BD034FD39F29}" type="slidenum">
              <a:rPr lang="en-US" smtClean="0"/>
              <a:t>‹#›</a:t>
            </a:fld>
            <a:endParaRPr lang="en-US"/>
          </a:p>
        </p:txBody>
      </p:sp>
    </p:spTree>
    <p:extLst>
      <p:ext uri="{BB962C8B-B14F-4D97-AF65-F5344CB8AC3E}">
        <p14:creationId xmlns:p14="http://schemas.microsoft.com/office/powerpoint/2010/main" val="3336758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1713C-1B36-4205-AE1A-FAD470F73199}" type="datetimeFigureOut">
              <a:rPr lang="en-US" smtClean="0"/>
              <a:t>7/29/2021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01E364-2AF9-46D1-B0DB-BD034FD39F29}" type="slidenum">
              <a:rPr lang="en-US" smtClean="0"/>
              <a:t>‹#›</a:t>
            </a:fld>
            <a:endParaRPr lang="en-US"/>
          </a:p>
        </p:txBody>
      </p:sp>
    </p:spTree>
    <p:extLst>
      <p:ext uri="{BB962C8B-B14F-4D97-AF65-F5344CB8AC3E}">
        <p14:creationId xmlns:p14="http://schemas.microsoft.com/office/powerpoint/2010/main" val="4181360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C1713C-1B36-4205-AE1A-FAD470F73199}"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01E364-2AF9-46D1-B0DB-BD034FD39F29}" type="slidenum">
              <a:rPr lang="en-US" smtClean="0"/>
              <a:t>‹#›</a:t>
            </a:fld>
            <a:endParaRPr lang="en-US"/>
          </a:p>
        </p:txBody>
      </p:sp>
    </p:spTree>
    <p:extLst>
      <p:ext uri="{BB962C8B-B14F-4D97-AF65-F5344CB8AC3E}">
        <p14:creationId xmlns:p14="http://schemas.microsoft.com/office/powerpoint/2010/main" val="1012735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C1713C-1B36-4205-AE1A-FAD470F73199}"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01E364-2AF9-46D1-B0DB-BD034FD39F29}" type="slidenum">
              <a:rPr lang="en-US" smtClean="0"/>
              <a:t>‹#›</a:t>
            </a:fld>
            <a:endParaRPr lang="en-US"/>
          </a:p>
        </p:txBody>
      </p:sp>
    </p:spTree>
    <p:extLst>
      <p:ext uri="{BB962C8B-B14F-4D97-AF65-F5344CB8AC3E}">
        <p14:creationId xmlns:p14="http://schemas.microsoft.com/office/powerpoint/2010/main" val="115296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C1713C-1B36-4205-AE1A-FAD470F73199}" type="datetimeFigureOut">
              <a:rPr lang="en-US" smtClean="0"/>
              <a:t>7/29/2021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01E364-2AF9-46D1-B0DB-BD034FD39F29}" type="slidenum">
              <a:rPr lang="en-US" smtClean="0"/>
              <a:t>‹#›</a:t>
            </a:fld>
            <a:endParaRPr lang="en-US"/>
          </a:p>
        </p:txBody>
      </p:sp>
    </p:spTree>
    <p:extLst>
      <p:ext uri="{BB962C8B-B14F-4D97-AF65-F5344CB8AC3E}">
        <p14:creationId xmlns:p14="http://schemas.microsoft.com/office/powerpoint/2010/main" val="2429247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GIT Cherry-pick</a:t>
            </a:r>
            <a:endParaRPr lang="en-US" dirty="0"/>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9796" y="1825625"/>
            <a:ext cx="7832408" cy="4351338"/>
          </a:xfrm>
        </p:spPr>
      </p:pic>
    </p:spTree>
    <p:extLst>
      <p:ext uri="{BB962C8B-B14F-4D97-AF65-F5344CB8AC3E}">
        <p14:creationId xmlns:p14="http://schemas.microsoft.com/office/powerpoint/2010/main" val="1911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9796" y="1825625"/>
            <a:ext cx="7832408" cy="4351338"/>
          </a:xfrm>
        </p:spPr>
      </p:pic>
    </p:spTree>
    <p:extLst>
      <p:ext uri="{BB962C8B-B14F-4D97-AF65-F5344CB8AC3E}">
        <p14:creationId xmlns:p14="http://schemas.microsoft.com/office/powerpoint/2010/main" val="945308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5308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About GIT Cherry-Pick</a:t>
            </a:r>
          </a:p>
          <a:p>
            <a:r>
              <a:rPr lang="en-US" sz="2400" dirty="0" smtClean="0">
                <a:latin typeface="Times New Roman" panose="02020603050405020304" pitchFamily="18" charset="0"/>
                <a:cs typeface="Times New Roman" panose="02020603050405020304" pitchFamily="18" charset="0"/>
              </a:rPr>
              <a:t>Syntax Cherry-Pick</a:t>
            </a:r>
          </a:p>
          <a:p>
            <a:r>
              <a:rPr lang="en-US" sz="2400" dirty="0" smtClean="0">
                <a:latin typeface="Times New Roman" panose="02020603050405020304" pitchFamily="18" charset="0"/>
                <a:cs typeface="Times New Roman" panose="02020603050405020304" pitchFamily="18" charset="0"/>
              </a:rPr>
              <a:t>SEQUENCER SUBCOMMANDS</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Usage of Cherry Pick</a:t>
            </a:r>
          </a:p>
          <a:p>
            <a:r>
              <a:rPr lang="en-US" sz="2400" dirty="0" smtClean="0">
                <a:latin typeface="Times New Roman" panose="02020603050405020304" pitchFamily="18" charset="0"/>
                <a:cs typeface="Times New Roman" panose="02020603050405020304" pitchFamily="18" charset="0"/>
              </a:rPr>
              <a:t>Description</a:t>
            </a:r>
          </a:p>
          <a:p>
            <a:r>
              <a:rPr lang="en-US" sz="2400" dirty="0" smtClean="0">
                <a:latin typeface="Times New Roman" panose="02020603050405020304" pitchFamily="18" charset="0"/>
                <a:cs typeface="Times New Roman" panose="02020603050405020304" pitchFamily="18" charset="0"/>
              </a:rPr>
              <a:t>Options</a:t>
            </a:r>
          </a:p>
          <a:p>
            <a:r>
              <a:rPr lang="en-US" sz="2400" dirty="0" smtClean="0">
                <a:latin typeface="Times New Roman" panose="02020603050405020304" pitchFamily="18" charset="0"/>
                <a:cs typeface="Times New Roman" panose="02020603050405020304" pitchFamily="18" charset="0"/>
              </a:rPr>
              <a:t>Examples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1947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GIT Cherry-Pick</a:t>
            </a:r>
            <a:endParaRPr lang="en-US" dirty="0"/>
          </a:p>
        </p:txBody>
      </p:sp>
      <p:sp>
        <p:nvSpPr>
          <p:cNvPr id="5" name="Content Placeholder 4"/>
          <p:cNvSpPr>
            <a:spLocks noGrp="1"/>
          </p:cNvSpPr>
          <p:nvPr>
            <p:ph sz="half" idx="1"/>
          </p:nvPr>
        </p:nvSpPr>
        <p:spPr/>
        <p:txBody>
          <a:bodyPr>
            <a:normAutofit fontScale="77500" lnSpcReduction="20000"/>
          </a:bodyPr>
          <a:lstStyle/>
          <a:p>
            <a:pPr algn="just"/>
            <a:r>
              <a:rPr lang="en-US" dirty="0" smtClean="0">
                <a:latin typeface="Times New Roman" panose="02020603050405020304" pitchFamily="18" charset="0"/>
                <a:cs typeface="Times New Roman" panose="02020603050405020304" pitchFamily="18" charset="0"/>
              </a:rPr>
              <a:t>Cherry-picking in </a:t>
            </a:r>
            <a:r>
              <a:rPr lang="en-US" dirty="0" err="1" smtClean="0">
                <a:latin typeface="Times New Roman" panose="02020603050405020304" pitchFamily="18" charset="0"/>
                <a:cs typeface="Times New Roman" panose="02020603050405020304" pitchFamily="18" charset="0"/>
              </a:rPr>
              <a:t>Git</a:t>
            </a:r>
            <a:r>
              <a:rPr lang="en-US" dirty="0" smtClean="0">
                <a:latin typeface="Times New Roman" panose="02020603050405020304" pitchFamily="18" charset="0"/>
                <a:cs typeface="Times New Roman" panose="02020603050405020304" pitchFamily="18" charset="0"/>
              </a:rPr>
              <a:t> stands for applying some commit from one branch into another branch. In case you made a mistake and committed a change into the wrong branch, but do not want to merge the whole branch. You can revert the commit and apply it on another branch.</a:t>
            </a:r>
          </a:p>
          <a:p>
            <a:pPr algn="just"/>
            <a:r>
              <a:rPr lang="en-US" dirty="0" smtClean="0">
                <a:latin typeface="Times New Roman" panose="02020603050405020304" pitchFamily="18" charset="0"/>
                <a:cs typeface="Times New Roman" panose="02020603050405020304" pitchFamily="18" charset="0"/>
              </a:rPr>
              <a:t>The main motive of a cherry-pick is to apply the changes introduced by some existing commit. A cherry-pick looks at a previous commit in the repository history and update the changes that were part of that last commit to the current working tree. The definition is straight forward, yet it is more complicated when someone tries to cherry-pick a commit, or even cherry-pick from another branch.</a:t>
            </a:r>
            <a:endParaRPr lang="en-US" dirty="0">
              <a:latin typeface="Times New Roman" panose="02020603050405020304" pitchFamily="18" charset="0"/>
              <a:cs typeface="Times New Roman" panose="02020603050405020304" pitchFamily="18" charset="0"/>
            </a:endParaRPr>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35775" y="2883694"/>
            <a:ext cx="3854450" cy="2235200"/>
          </a:xfrm>
        </p:spPr>
      </p:pic>
      <p:pic>
        <p:nvPicPr>
          <p:cNvPr id="1028" name="Picture 4" descr="G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7025" y="589756"/>
            <a:ext cx="2095500" cy="876300"/>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4" descr="Cherry Pick visualization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20702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git</a:t>
            </a:r>
            <a:r>
              <a:rPr lang="en-US" dirty="0" smtClean="0">
                <a:latin typeface="Times New Roman" panose="02020603050405020304" pitchFamily="18" charset="0"/>
                <a:cs typeface="Times New Roman" panose="02020603050405020304" pitchFamily="18" charset="0"/>
              </a:rPr>
              <a:t> cherry-pick &lt;commit id&gt;</a:t>
            </a:r>
          </a:p>
          <a:p>
            <a:pPr marL="0" indent="0">
              <a:buNone/>
            </a:pP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git</a:t>
            </a:r>
            <a:r>
              <a:rPr lang="en-US" dirty="0" smtClean="0">
                <a:latin typeface="Times New Roman" panose="02020603050405020304" pitchFamily="18" charset="0"/>
                <a:cs typeface="Times New Roman" panose="02020603050405020304" pitchFamily="18" charset="0"/>
              </a:rPr>
              <a:t> cherry-pick [--edit] [-n] [-m parent-number] [-s] [-x] [--</a:t>
            </a:r>
            <a:r>
              <a:rPr lang="en-US" dirty="0" err="1" smtClean="0">
                <a:latin typeface="Times New Roman" panose="02020603050405020304" pitchFamily="18" charset="0"/>
                <a:cs typeface="Times New Roman" panose="02020603050405020304" pitchFamily="18" charset="0"/>
              </a:rPr>
              <a:t>ff</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[-S[&lt;</a:t>
            </a:r>
            <a:r>
              <a:rPr lang="en-US" dirty="0" err="1" smtClean="0">
                <a:latin typeface="Times New Roman" panose="02020603050405020304" pitchFamily="18" charset="0"/>
                <a:cs typeface="Times New Roman" panose="02020603050405020304" pitchFamily="18" charset="0"/>
              </a:rPr>
              <a:t>keyid</a:t>
            </a:r>
            <a:r>
              <a:rPr lang="en-US" dirty="0" smtClean="0">
                <a:latin typeface="Times New Roman" panose="02020603050405020304" pitchFamily="18" charset="0"/>
                <a:cs typeface="Times New Roman" panose="02020603050405020304" pitchFamily="18" charset="0"/>
              </a:rPr>
              <a:t>&gt;]] &lt;commit&gt;…​</a:t>
            </a:r>
          </a:p>
          <a:p>
            <a:r>
              <a:rPr lang="en-US" dirty="0" err="1" smtClean="0">
                <a:latin typeface="Times New Roman" panose="02020603050405020304" pitchFamily="18" charset="0"/>
                <a:cs typeface="Times New Roman" panose="02020603050405020304" pitchFamily="18" charset="0"/>
              </a:rPr>
              <a:t>git</a:t>
            </a:r>
            <a:r>
              <a:rPr lang="en-US" dirty="0" smtClean="0">
                <a:latin typeface="Times New Roman" panose="02020603050405020304" pitchFamily="18" charset="0"/>
                <a:cs typeface="Times New Roman" panose="02020603050405020304" pitchFamily="18" charset="0"/>
              </a:rPr>
              <a:t> cherry-pick (--continue | --skip | --abort | --quit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3353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SEQUENCER SUBCOMMANDS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latin typeface="Times New Roman" panose="02020603050405020304" pitchFamily="18" charset="0"/>
                <a:cs typeface="Times New Roman" panose="02020603050405020304" pitchFamily="18" charset="0"/>
              </a:rPr>
              <a:t>--continue</a:t>
            </a:r>
          </a:p>
          <a:p>
            <a:pPr marL="0" indent="0">
              <a:buNone/>
            </a:pPr>
            <a:r>
              <a:rPr lang="en-US" dirty="0" smtClean="0">
                <a:latin typeface="Times New Roman" panose="02020603050405020304" pitchFamily="18" charset="0"/>
                <a:cs typeface="Times New Roman" panose="02020603050405020304" pitchFamily="18" charset="0"/>
              </a:rPr>
              <a:t>	Continue the operation in progress using the information in .</a:t>
            </a:r>
            <a:r>
              <a:rPr lang="en-US" dirty="0" err="1" smtClean="0">
                <a:latin typeface="Times New Roman" panose="02020603050405020304" pitchFamily="18" charset="0"/>
                <a:cs typeface="Times New Roman" panose="02020603050405020304" pitchFamily="18" charset="0"/>
              </a:rPr>
              <a:t>git</a:t>
            </a:r>
            <a:r>
              <a:rPr lang="en-US" dirty="0" smtClean="0">
                <a:latin typeface="Times New Roman" panose="02020603050405020304" pitchFamily="18" charset="0"/>
                <a:cs typeface="Times New Roman" panose="02020603050405020304" pitchFamily="18" charset="0"/>
              </a:rPr>
              <a:t>/sequencer. Can be used to 	continue after resolving conflicts in a failed cherry-pick or revert.</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--skip</a:t>
            </a:r>
          </a:p>
          <a:p>
            <a:pPr marL="0" indent="0">
              <a:buNone/>
            </a:pPr>
            <a:r>
              <a:rPr lang="en-US" dirty="0" smtClean="0">
                <a:latin typeface="Times New Roman" panose="02020603050405020304" pitchFamily="18" charset="0"/>
                <a:cs typeface="Times New Roman" panose="02020603050405020304" pitchFamily="18" charset="0"/>
              </a:rPr>
              <a:t>	Skip the current commit and continue with the rest of the sequence.</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--quit</a:t>
            </a:r>
          </a:p>
          <a:p>
            <a:pPr marL="0" indent="0">
              <a:buNone/>
            </a:pPr>
            <a:r>
              <a:rPr lang="en-US" dirty="0" smtClean="0">
                <a:latin typeface="Times New Roman" panose="02020603050405020304" pitchFamily="18" charset="0"/>
                <a:cs typeface="Times New Roman" panose="02020603050405020304" pitchFamily="18" charset="0"/>
              </a:rPr>
              <a:t>	Forget about the current operation in progress. Can be used to clear the sequencer state 	after a failed cherry-pick or revert.</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--abort</a:t>
            </a:r>
          </a:p>
          <a:p>
            <a:pPr marL="0" indent="0">
              <a:buNone/>
            </a:pPr>
            <a:r>
              <a:rPr lang="en-US" dirty="0" smtClean="0">
                <a:latin typeface="Times New Roman" panose="02020603050405020304" pitchFamily="18" charset="0"/>
                <a:cs typeface="Times New Roman" panose="02020603050405020304" pitchFamily="18" charset="0"/>
              </a:rPr>
              <a:t>	Cancel the operation and return to the pre-sequence state.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755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of cherry-pick</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latin typeface="Times New Roman" panose="02020603050405020304" pitchFamily="18" charset="0"/>
                <a:cs typeface="Times New Roman" panose="02020603050405020304" pitchFamily="18" charset="0"/>
              </a:rPr>
              <a:t>It is a handy tool for team collaboration.</a:t>
            </a:r>
          </a:p>
          <a:p>
            <a:pPr algn="just"/>
            <a:r>
              <a:rPr lang="en-US" dirty="0" smtClean="0">
                <a:latin typeface="Times New Roman" panose="02020603050405020304" pitchFamily="18" charset="0"/>
                <a:cs typeface="Times New Roman" panose="02020603050405020304" pitchFamily="18" charset="0"/>
              </a:rPr>
              <a:t>It is necessary in case of bug fixing because bugs are fixed and tested in the development branch with their commits.</a:t>
            </a:r>
          </a:p>
          <a:p>
            <a:pPr algn="just"/>
            <a:r>
              <a:rPr lang="en-US" dirty="0" smtClean="0">
                <a:latin typeface="Times New Roman" panose="02020603050405020304" pitchFamily="18" charset="0"/>
                <a:cs typeface="Times New Roman" panose="02020603050405020304" pitchFamily="18" charset="0"/>
              </a:rPr>
              <a:t>It is mostly used in undoing changes and restoring lost commits.</a:t>
            </a:r>
          </a:p>
          <a:p>
            <a:pPr algn="just"/>
            <a:r>
              <a:rPr lang="en-US" dirty="0" smtClean="0">
                <a:latin typeface="Times New Roman" panose="02020603050405020304" pitchFamily="18" charset="0"/>
                <a:cs typeface="Times New Roman" panose="02020603050405020304" pitchFamily="18" charset="0"/>
              </a:rPr>
              <a:t>You can avoid useless conflicts by using </a:t>
            </a:r>
            <a:r>
              <a:rPr lang="en-US" dirty="0" err="1" smtClean="0">
                <a:latin typeface="Times New Roman" panose="02020603050405020304" pitchFamily="18" charset="0"/>
                <a:cs typeface="Times New Roman" panose="02020603050405020304" pitchFamily="18" charset="0"/>
              </a:rPr>
              <a:t>git</a:t>
            </a:r>
            <a:r>
              <a:rPr lang="en-US" dirty="0" smtClean="0">
                <a:latin typeface="Times New Roman" panose="02020603050405020304" pitchFamily="18" charset="0"/>
                <a:cs typeface="Times New Roman" panose="02020603050405020304" pitchFamily="18" charset="0"/>
              </a:rPr>
              <a:t> cherry-pick instead of other options.</a:t>
            </a:r>
          </a:p>
          <a:p>
            <a:pPr algn="just"/>
            <a:r>
              <a:rPr lang="en-US" dirty="0" smtClean="0">
                <a:latin typeface="Times New Roman" panose="02020603050405020304" pitchFamily="18" charset="0"/>
                <a:cs typeface="Times New Roman" panose="02020603050405020304" pitchFamily="18" charset="0"/>
              </a:rPr>
              <a:t>It is a useful tool when a full branch merge is not possible due to incompatible versions in the various branches.</a:t>
            </a:r>
          </a:p>
          <a:p>
            <a:pPr algn="just"/>
            <a:r>
              <a:rPr lang="en-US" dirty="0" smtClean="0">
                <a:latin typeface="Times New Roman" panose="02020603050405020304" pitchFamily="18" charset="0"/>
                <a:cs typeface="Times New Roman" panose="02020603050405020304" pitchFamily="18" charset="0"/>
              </a:rPr>
              <a:t>The </a:t>
            </a:r>
            <a:r>
              <a:rPr lang="en-US" dirty="0" err="1" smtClean="0">
                <a:latin typeface="Times New Roman" panose="02020603050405020304" pitchFamily="18" charset="0"/>
                <a:cs typeface="Times New Roman" panose="02020603050405020304" pitchFamily="18" charset="0"/>
              </a:rPr>
              <a:t>git</a:t>
            </a:r>
            <a:r>
              <a:rPr lang="en-US" dirty="0" smtClean="0">
                <a:latin typeface="Times New Roman" panose="02020603050405020304" pitchFamily="18" charset="0"/>
                <a:cs typeface="Times New Roman" panose="02020603050405020304" pitchFamily="18" charset="0"/>
              </a:rPr>
              <a:t> cherry-pick is used to access the changes introduced to a sub-branch, without changing the branch.</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7186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Given one or more existing commits, apply the change each one introduces, recording a new commit for each. This requires your working tree to be clean (no modifications from the HEAD commit).</a:t>
            </a:r>
          </a:p>
          <a:p>
            <a:r>
              <a:rPr lang="en-US" dirty="0" smtClean="0"/>
              <a:t>When it is not obvious how to apply a change, the following happens:</a:t>
            </a:r>
          </a:p>
          <a:p>
            <a:r>
              <a:rPr lang="en-US" dirty="0" smtClean="0"/>
              <a:t>The current branch and HEAD pointer stay at the last commit successfully made.</a:t>
            </a:r>
          </a:p>
          <a:p>
            <a:r>
              <a:rPr lang="en-US" dirty="0" smtClean="0"/>
              <a:t>The CHERRY_PICK_HEAD ref is set to point at the commit that introduced the change that is difficult to apply</a:t>
            </a:r>
          </a:p>
          <a:p>
            <a:r>
              <a:rPr lang="en-US" dirty="0" smtClean="0"/>
              <a:t>Paths in which the change applied cleanly are updated both in the index file and in your working tree.</a:t>
            </a:r>
          </a:p>
          <a:p>
            <a:r>
              <a:rPr lang="en-US" dirty="0" smtClean="0"/>
              <a:t>For conflicting paths, the index file records up to three versions, as described in the "TRUE MERGE" section of </a:t>
            </a:r>
            <a:r>
              <a:rPr lang="en-US" dirty="0" err="1" smtClean="0"/>
              <a:t>git</a:t>
            </a:r>
            <a:r>
              <a:rPr lang="en-US" dirty="0" smtClean="0"/>
              <a:t>-merge[1]. The working tree files will include a description of the conflict bracketed by the usual conflict markers &lt;&lt;&lt;&lt;&lt;&lt;&lt; and &gt;&gt;&gt;&gt;&gt;&gt;&gt;.</a:t>
            </a:r>
          </a:p>
          <a:p>
            <a:r>
              <a:rPr lang="en-US" dirty="0" smtClean="0"/>
              <a:t>No other modifications are made.</a:t>
            </a:r>
            <a:endParaRPr lang="en-US" dirty="0"/>
          </a:p>
        </p:txBody>
      </p:sp>
    </p:spTree>
    <p:extLst>
      <p:ext uri="{BB962C8B-B14F-4D97-AF65-F5344CB8AC3E}">
        <p14:creationId xmlns:p14="http://schemas.microsoft.com/office/powerpoint/2010/main" val="2259943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&lt;commit&gt;…​</a:t>
            </a:r>
          </a:p>
          <a:p>
            <a:pPr marL="0" indent="0" algn="just">
              <a:buNone/>
            </a:pPr>
            <a:r>
              <a:rPr lang="en-US" dirty="0" smtClean="0"/>
              <a:t>Commits to cherry-pick. For a more complete list of ways to spell commits, see </a:t>
            </a:r>
            <a:r>
              <a:rPr lang="en-US" dirty="0" err="1" smtClean="0"/>
              <a:t>gitrevisions</a:t>
            </a:r>
            <a:r>
              <a:rPr lang="en-US" dirty="0" smtClean="0"/>
              <a:t>[7]. Sets of commits can be passed but no traversal is done by default, as if the --no-walk option was specified, see </a:t>
            </a:r>
            <a:r>
              <a:rPr lang="en-US" dirty="0" err="1" smtClean="0"/>
              <a:t>git</a:t>
            </a:r>
            <a:r>
              <a:rPr lang="en-US" dirty="0" smtClean="0"/>
              <a:t>-rev-list[1]. Note that specifying a range will feed all &lt;commit&gt;…​ arguments to a single revision walk (see a later example that uses </a:t>
            </a:r>
            <a:r>
              <a:rPr lang="en-US" dirty="0" err="1" smtClean="0"/>
              <a:t>maint</a:t>
            </a:r>
            <a:r>
              <a:rPr lang="en-US" dirty="0" smtClean="0"/>
              <a:t> </a:t>
            </a:r>
            <a:r>
              <a:rPr lang="en-US" dirty="0" err="1" smtClean="0"/>
              <a:t>master..next</a:t>
            </a:r>
            <a:r>
              <a:rPr lang="en-US" dirty="0" smtClean="0"/>
              <a:t>).</a:t>
            </a:r>
          </a:p>
          <a:p>
            <a:endParaRPr lang="en-US" dirty="0" smtClean="0"/>
          </a:p>
          <a:p>
            <a:r>
              <a:rPr lang="en-US" dirty="0" smtClean="0"/>
              <a:t>-e | --edit</a:t>
            </a:r>
          </a:p>
          <a:p>
            <a:r>
              <a:rPr lang="en-US" dirty="0" smtClean="0"/>
              <a:t>With this option, </a:t>
            </a:r>
            <a:r>
              <a:rPr lang="en-US" dirty="0" err="1" smtClean="0"/>
              <a:t>git</a:t>
            </a:r>
            <a:r>
              <a:rPr lang="en-US" dirty="0" smtClean="0"/>
              <a:t> cherry-pick will let you edit the commit message prior to committing.</a:t>
            </a:r>
          </a:p>
          <a:p>
            <a:endParaRPr lang="en-US" dirty="0" smtClean="0"/>
          </a:p>
          <a:p>
            <a:r>
              <a:rPr lang="en-US" dirty="0" smtClean="0"/>
              <a:t>--cleanup=&lt;mode&gt;</a:t>
            </a:r>
          </a:p>
          <a:p>
            <a:pPr marL="0" indent="0" algn="just">
              <a:buNone/>
            </a:pPr>
            <a:r>
              <a:rPr lang="en-US" dirty="0" smtClean="0"/>
              <a:t>This option determines how the commit message will be cleaned up before being passed on to the commit machinery. See </a:t>
            </a:r>
            <a:r>
              <a:rPr lang="en-US" dirty="0" err="1" smtClean="0"/>
              <a:t>git</a:t>
            </a:r>
            <a:r>
              <a:rPr lang="en-US" dirty="0" smtClean="0"/>
              <a:t>-commit[1] for more details. In particular, if the &lt;mode&gt; is given a value of scissors, scissors will be appended to MERGE_MSG before being passed on in the case of a conflict.</a:t>
            </a:r>
          </a:p>
        </p:txBody>
      </p:sp>
    </p:spTree>
    <p:extLst>
      <p:ext uri="{BB962C8B-B14F-4D97-AF65-F5344CB8AC3E}">
        <p14:creationId xmlns:p14="http://schemas.microsoft.com/office/powerpoint/2010/main" val="1760975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-x</a:t>
            </a:r>
          </a:p>
          <a:p>
            <a:pPr marL="0" indent="0" algn="just">
              <a:buNone/>
            </a:pPr>
            <a:r>
              <a:rPr lang="en-US" dirty="0" smtClean="0"/>
              <a:t>When recording the commit, append a line that says "(cherry picked from commit …​)" to the original commit message in order to indicate which commit this change was cherry-picked from. This is done only for cherry picks without conflicts. Do not use this option if you are cherry-picking from your private branch because the information is useless to the recipient. </a:t>
            </a:r>
          </a:p>
          <a:p>
            <a:r>
              <a:rPr lang="en-US" dirty="0" smtClean="0"/>
              <a:t>-r</a:t>
            </a:r>
          </a:p>
          <a:p>
            <a:pPr marL="0" indent="0">
              <a:buNone/>
            </a:pPr>
            <a:r>
              <a:rPr lang="en-US" dirty="0" smtClean="0"/>
              <a:t>It used to be that the command defaulted to do -x described above, and -r was to disable it. Now the default is not to do -x so this option is a no-op.</a:t>
            </a:r>
          </a:p>
          <a:p>
            <a:endParaRPr lang="en-US" dirty="0" smtClean="0"/>
          </a:p>
          <a:p>
            <a:r>
              <a:rPr lang="en-US" dirty="0" smtClean="0"/>
              <a:t>-m parent-number | --mainline parent-number</a:t>
            </a:r>
          </a:p>
          <a:p>
            <a:pPr marL="0" indent="0">
              <a:buNone/>
            </a:pPr>
            <a:r>
              <a:rPr lang="en-US" dirty="0" smtClean="0"/>
              <a:t>Usually you cannot cherry-pick a merge because you do not know which side of the merge should be considered the mainline. This option specifies the parent number (starting from 1) of the mainline and allows cherry-pick to replay the change relative to the specified parent.</a:t>
            </a:r>
          </a:p>
          <a:p>
            <a:pPr marL="0" indent="0">
              <a:buNone/>
            </a:pPr>
            <a:r>
              <a:rPr lang="en-US" dirty="0" smtClean="0"/>
              <a:t>-s</a:t>
            </a:r>
          </a:p>
          <a:p>
            <a:pPr marL="0" indent="0">
              <a:buNone/>
            </a:pPr>
            <a:r>
              <a:rPr lang="en-US" dirty="0" smtClean="0"/>
              <a:t>--signoff</a:t>
            </a:r>
          </a:p>
          <a:p>
            <a:pPr marL="0" indent="0">
              <a:buNone/>
            </a:pPr>
            <a:r>
              <a:rPr lang="en-US" dirty="0" smtClean="0"/>
              <a:t>Add a Signed-off-by trailer at the end of the commit message. </a:t>
            </a:r>
            <a:endParaRPr lang="en-US" dirty="0"/>
          </a:p>
        </p:txBody>
      </p:sp>
    </p:spTree>
    <p:extLst>
      <p:ext uri="{BB962C8B-B14F-4D97-AF65-F5344CB8AC3E}">
        <p14:creationId xmlns:p14="http://schemas.microsoft.com/office/powerpoint/2010/main" val="669922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785</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GIT Cherry-pick</vt:lpstr>
      <vt:lpstr>Content</vt:lpstr>
      <vt:lpstr>About GIT Cherry-Pick</vt:lpstr>
      <vt:lpstr>Syntax</vt:lpstr>
      <vt:lpstr>SEQUENCER SUBCOMMANDS</vt:lpstr>
      <vt:lpstr>Usage of cherry-pick</vt:lpstr>
      <vt:lpstr>Description</vt:lpstr>
      <vt:lpstr>--Options</vt:lpstr>
      <vt:lpstr>Conti…</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5</cp:revision>
  <dcterms:created xsi:type="dcterms:W3CDTF">2021-07-29T14:43:27Z</dcterms:created>
  <dcterms:modified xsi:type="dcterms:W3CDTF">2021-07-29T15:15:39Z</dcterms:modified>
</cp:coreProperties>
</file>