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gQa9BJ5+wBokJy3qWoeMJLjeb0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actor and the critic use the same structure except for the last FC layers that have different output dimensions.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discriminator in the Wasserstein GAN is used to generated the rewards. WGAN uses wasserstein distance, which is the distance function between the fake and real sample distributions, along with a gradient penalty.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To reiterate, the actor-critic framework uses the neural renderer to learn about the environment and the discriminator to generate rewards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At the training stage,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 actor is trained with assistants of an adversarial discriminator and a critic. The reward is given by the discriminator at each step, and the training samples are randomly sampled from the replay buffer.</a:t>
            </a:r>
            <a:endParaRPr>
              <a:solidFill>
                <a:schemeClr val="dk1"/>
              </a:solidFill>
            </a:endParaRPr>
          </a:p>
          <a:p>
            <a:pPr indent="-323850" lvl="0" marL="457200" rtl="0" algn="l">
              <a:lnSpc>
                <a:spcPct val="105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 actor outputs a set of stroke parameters based on the canvas status and target image at each step during the inference stage. The stroke is then rendered on the canvas by the renderer.</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5dce29051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05dce29051_6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During the training cycle, we introduce a validation episode, that is, after every 50 training episodes, we a conduct a 5-episode validation, to ensure constant improvement in the model</a:t>
            </a:r>
            <a:endParaRPr/>
          </a:p>
          <a:p>
            <a:pPr indent="0" lvl="0" marL="0" rtl="0" algn="l">
              <a:lnSpc>
                <a:spcPct val="100000"/>
              </a:lnSpc>
              <a:spcBef>
                <a:spcPts val="0"/>
              </a:spcBef>
              <a:spcAft>
                <a:spcPts val="0"/>
              </a:spcAft>
              <a:buSzPts val="1100"/>
              <a:buNone/>
            </a:pPr>
            <a:r>
              <a:rPr lang="en"/>
              <a:t>The dataset is loaded into the device - which is CPU in our case.</a:t>
            </a:r>
            <a:endParaRPr/>
          </a:p>
          <a:p>
            <a:pPr indent="0" lvl="0" marL="0" rtl="0" algn="l">
              <a:lnSpc>
                <a:spcPct val="100000"/>
              </a:lnSpc>
              <a:spcBef>
                <a:spcPts val="0"/>
              </a:spcBef>
              <a:spcAft>
                <a:spcPts val="0"/>
              </a:spcAft>
              <a:buSzPts val="1100"/>
              <a:buNone/>
            </a:pPr>
            <a:r>
              <a:rPr lang="en"/>
              <a:t>Once the warmup phase is over, learning rates are introduced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5dce2905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5dce2905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Why RL for this problem:</a:t>
            </a:r>
            <a:endParaRPr/>
          </a:p>
          <a:p>
            <a:pPr indent="-298450" lvl="0" marL="457200" rtl="0" algn="l">
              <a:lnSpc>
                <a:spcPct val="100000"/>
              </a:lnSpc>
              <a:spcBef>
                <a:spcPts val="0"/>
              </a:spcBef>
              <a:spcAft>
                <a:spcPts val="0"/>
              </a:spcAft>
              <a:buSzPts val="1100"/>
              <a:buChar char="●"/>
            </a:pPr>
            <a:r>
              <a:rPr lang="en"/>
              <a:t>To handle the ill-definedness of the problem, and the long-term planning challenge, we propose using reinforcement learning (RL) to train the agent, because RL can maximize the cumulative rewards of a whole painting process rather than minimizing supervised loss at each step.</a:t>
            </a:r>
            <a:endParaRPr/>
          </a:p>
          <a:p>
            <a:pPr indent="-298450" lvl="0" marL="457200" rtl="0" algn="l">
              <a:lnSpc>
                <a:spcPct val="100000"/>
              </a:lnSpc>
              <a:spcBef>
                <a:spcPts val="0"/>
              </a:spcBef>
              <a:spcAft>
                <a:spcPts val="0"/>
              </a:spcAft>
              <a:buSzPts val="1100"/>
              <a:buChar char="●"/>
            </a:pPr>
            <a:r>
              <a:rPr lang="en"/>
              <a:t>Moreover, we apply the adversarial training strategy to improve the pixel-level quality of the generated images, as the strategy has proved effective in other image generation tasks</a:t>
            </a:r>
            <a:endParaRPr/>
          </a:p>
          <a:p>
            <a:pPr indent="-298450" lvl="0" marL="457200" rtl="0" algn="l">
              <a:lnSpc>
                <a:spcPct val="100000"/>
              </a:lnSpc>
              <a:spcBef>
                <a:spcPts val="0"/>
              </a:spcBef>
              <a:spcAft>
                <a:spcPts val="0"/>
              </a:spcAft>
              <a:buSzPts val="1100"/>
              <a:buChar char="●"/>
            </a:pPr>
            <a:r>
              <a:rPr lang="en"/>
              <a:t>We adopt the Deep Deterministic Policy Gradient (DDPG) which copes well with the continuous action space of the agent.</a:t>
            </a:r>
            <a:endParaRPr/>
          </a:p>
          <a:p>
            <a:pPr indent="-298450" lvl="0" marL="457200" rtl="0" algn="l">
              <a:lnSpc>
                <a:spcPct val="100000"/>
              </a:lnSpc>
              <a:spcBef>
                <a:spcPts val="0"/>
              </a:spcBef>
              <a:spcAft>
                <a:spcPts val="0"/>
              </a:spcAft>
              <a:buSzPts val="1100"/>
              <a:buChar char="●"/>
            </a:pPr>
            <a:r>
              <a:rPr lang="en"/>
              <a:t>We build an efficient differentiable neural renderer that can simulate(imitate) painting of hundreds of strokes on the canvas.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08181"/>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
              <a:t>Paint like humans - Requires an agent to have ability to decompose a given target image into ordered sequence of strokes. For this the agent needs to parse the target image visually, understand the current status of the canvas and have foresightful plans about future strokes. </a:t>
            </a:r>
            <a:r>
              <a:rPr lang="en">
                <a:solidFill>
                  <a:schemeClr val="dk1"/>
                </a:solidFill>
              </a:rPr>
              <a:t>To handle the ill-definedness of the problem, and the long-term planning challenge, we propose using reinforcement learning (RL) to train the agent, because RL can maximize the cumulative rewards of a whole painting process rather than minimizing supervised loss at each step.</a:t>
            </a:r>
            <a:endParaRPr>
              <a:solidFill>
                <a:schemeClr val="dk1"/>
              </a:solidFill>
            </a:endParaRPr>
          </a:p>
          <a:p>
            <a:pPr indent="0" lvl="0" marL="457200" rtl="0" algn="l">
              <a:lnSpc>
                <a:spcPct val="100000"/>
              </a:lnSpc>
              <a:spcBef>
                <a:spcPts val="0"/>
              </a:spcBef>
              <a:spcAft>
                <a:spcPts val="0"/>
              </a:spcAft>
              <a:buSzPts val="1100"/>
              <a:buNone/>
            </a:pPr>
            <a:r>
              <a:rPr lang="en">
                <a:solidFill>
                  <a:schemeClr val="dk1"/>
                </a:solidFill>
              </a:rPr>
              <a:t>Moreover, we apply the adversarial training strategy to improve the pixel-level quality of the generated images, as the strategy has proved effective in other image generation tasks.</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For texture rich paintings -We design continuous stroke parameter space including stroke location, color and transparency, to improve the painting quality. Deep Deterministic Policy copes well with the continuous action space of the agent.</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We built a differentiable neural renderer for efficient painting that simulate painting of hundreds of strokes on the canvas. It supports flexible stroke designs like triangle, circle and bezier curve. Moreover, the differential renderer can be combined with DDPG into a single model-based DRL that can be trained in an end-to-end fashion, which significantly boosts both the painting quality and convergence speed.</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At the inference stage, the actor outputs a set of stroke parameters based on the canvas status and target image at each step. The renderer then renders the stroke on the canvas accordingly.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05dce29051_5_685"/>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105dce29051_5_685"/>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105dce29051_5_68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105dce29051_5_685"/>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g105dce29051_5_685"/>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g105dce29051_5_6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105dce29051_5_728"/>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105dce29051_5_728"/>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g105dce29051_5_728"/>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g105dce29051_5_7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105dce29051_5_7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105dce29051_5_69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105dce29051_5_692"/>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105dce29051_5_6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105dce29051_5_69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105dce29051_5_69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g105dce29051_5_69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g105dce29051_5_69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105dce29051_5_70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105dce29051_5_70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g105dce29051_5_701"/>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105dce29051_5_701"/>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105dce29051_5_70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105dce29051_5_70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g105dce29051_5_70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105dce29051_5_710"/>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105dce29051_5_710"/>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g105dce29051_5_710"/>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g105dce29051_5_7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105dce29051_5_71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g105dce29051_5_7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105dce29051_5_718"/>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g105dce29051_5_718"/>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105dce29051_5_718"/>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g105dce29051_5_7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g105dce29051_5_7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g105dce29051_5_7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105dce29051_5_725"/>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g105dce29051_5_7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105dce29051_5_68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g105dce29051_5_68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g105dce29051_5_6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44444"/>
              <a:buNone/>
            </a:pPr>
            <a:r>
              <a:rPr lang="en"/>
              <a:t>AI Painting Agent using Deep Reinforcement Learning</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CMPE 260 - Fall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Neural Renderer: Training and Results</a:t>
            </a:r>
            <a:endParaRPr/>
          </a:p>
        </p:txBody>
      </p:sp>
      <p:pic>
        <p:nvPicPr>
          <p:cNvPr id="122" name="Google Shape;122;p15"/>
          <p:cNvPicPr preferRelativeResize="0"/>
          <p:nvPr/>
        </p:nvPicPr>
        <p:blipFill>
          <a:blip r:embed="rId3">
            <a:alphaModFix/>
          </a:blip>
          <a:stretch>
            <a:fillRect/>
          </a:stretch>
        </p:blipFill>
        <p:spPr>
          <a:xfrm>
            <a:off x="5627250" y="1679175"/>
            <a:ext cx="2655650" cy="1785150"/>
          </a:xfrm>
          <a:prstGeom prst="rect">
            <a:avLst/>
          </a:prstGeom>
          <a:noFill/>
          <a:ln>
            <a:noFill/>
          </a:ln>
        </p:spPr>
      </p:pic>
      <p:sp>
        <p:nvSpPr>
          <p:cNvPr id="123" name="Google Shape;123;p15"/>
          <p:cNvSpPr txBox="1"/>
          <p:nvPr>
            <p:ph idx="1" type="body"/>
          </p:nvPr>
        </p:nvSpPr>
        <p:spPr>
          <a:xfrm>
            <a:off x="311700" y="1152475"/>
            <a:ext cx="4693500" cy="3416400"/>
          </a:xfrm>
          <a:prstGeom prst="rect">
            <a:avLst/>
          </a:prstGeom>
          <a:noFill/>
          <a:ln>
            <a:noFill/>
          </a:ln>
        </p:spPr>
        <p:txBody>
          <a:bodyPr anchorCtr="0" anchor="t" bIns="91425" lIns="91425" spcFirstLastPara="1" rIns="91425" wrap="square" tIns="91425">
            <a:normAutofit fontScale="85000" lnSpcReduction="20000"/>
          </a:bodyPr>
          <a:lstStyle/>
          <a:p>
            <a:pPr indent="-332105" lvl="0" marL="457200" rtl="0" algn="l">
              <a:lnSpc>
                <a:spcPct val="115000"/>
              </a:lnSpc>
              <a:spcBef>
                <a:spcPts val="0"/>
              </a:spcBef>
              <a:spcAft>
                <a:spcPts val="0"/>
              </a:spcAft>
              <a:buSzPct val="100000"/>
              <a:buChar char="●"/>
            </a:pPr>
            <a:r>
              <a:rPr lang="en" sz="1917"/>
              <a:t>Input to the neural renderer is a set of stroke parameters</a:t>
            </a:r>
            <a:endParaRPr sz="1917"/>
          </a:p>
          <a:p>
            <a:pPr indent="-332105" lvl="0" marL="457200" rtl="0" algn="l">
              <a:lnSpc>
                <a:spcPct val="115000"/>
              </a:lnSpc>
              <a:spcBef>
                <a:spcPts val="0"/>
              </a:spcBef>
              <a:spcAft>
                <a:spcPts val="0"/>
              </a:spcAft>
              <a:buSzPct val="100000"/>
              <a:buChar char="●"/>
            </a:pPr>
            <a:r>
              <a:rPr lang="en" sz="1917"/>
              <a:t>The output is the stroke rendered image</a:t>
            </a:r>
            <a:endParaRPr sz="1917"/>
          </a:p>
          <a:p>
            <a:pPr indent="-332105" lvl="0" marL="457200" rtl="0" algn="l">
              <a:lnSpc>
                <a:spcPct val="115000"/>
              </a:lnSpc>
              <a:spcBef>
                <a:spcPts val="0"/>
              </a:spcBef>
              <a:spcAft>
                <a:spcPts val="0"/>
              </a:spcAft>
              <a:buSzPct val="100000"/>
              <a:buChar char="●"/>
            </a:pPr>
            <a:r>
              <a:rPr lang="en" sz="1917"/>
              <a:t>The strokes are quadratic beziers curves, which are differentiable</a:t>
            </a:r>
            <a:endParaRPr sz="1917"/>
          </a:p>
          <a:p>
            <a:pPr indent="-332105" lvl="0" marL="457200" rtl="0" algn="l">
              <a:lnSpc>
                <a:spcPct val="115000"/>
              </a:lnSpc>
              <a:spcBef>
                <a:spcPts val="0"/>
              </a:spcBef>
              <a:spcAft>
                <a:spcPts val="0"/>
              </a:spcAft>
              <a:buSzPct val="100000"/>
              <a:buChar char="●"/>
            </a:pPr>
            <a:r>
              <a:rPr lang="en" sz="1917"/>
              <a:t>This helps with approximation while deriving gradients</a:t>
            </a:r>
            <a:endParaRPr sz="1917"/>
          </a:p>
          <a:p>
            <a:pPr indent="-332105" lvl="0" marL="457200" rtl="0" algn="l">
              <a:lnSpc>
                <a:spcPct val="115000"/>
              </a:lnSpc>
              <a:spcBef>
                <a:spcPts val="0"/>
              </a:spcBef>
              <a:spcAft>
                <a:spcPts val="0"/>
              </a:spcAft>
              <a:buSzPct val="100000"/>
              <a:buChar char="●"/>
            </a:pPr>
            <a:r>
              <a:rPr lang="en" sz="1917"/>
              <a:t>Training samples are randomly generated using cv2.draw() function</a:t>
            </a:r>
            <a:endParaRPr sz="1917"/>
          </a:p>
          <a:p>
            <a:pPr indent="-332105" lvl="0" marL="457200" rtl="0" algn="l">
              <a:lnSpc>
                <a:spcPct val="115000"/>
              </a:lnSpc>
              <a:spcBef>
                <a:spcPts val="0"/>
              </a:spcBef>
              <a:spcAft>
                <a:spcPts val="0"/>
              </a:spcAft>
              <a:buSzPct val="100000"/>
              <a:buChar char="●"/>
            </a:pPr>
            <a:r>
              <a:rPr lang="en" sz="1917"/>
              <a:t>Renderer is made up of Fully connected layers</a:t>
            </a:r>
            <a:endParaRPr sz="1917"/>
          </a:p>
          <a:p>
            <a:pPr indent="-332105" lvl="0" marL="457200" rtl="0" algn="l">
              <a:lnSpc>
                <a:spcPct val="115000"/>
              </a:lnSpc>
              <a:spcBef>
                <a:spcPts val="0"/>
              </a:spcBef>
              <a:spcAft>
                <a:spcPts val="0"/>
              </a:spcAft>
              <a:buSzPct val="100000"/>
              <a:buChar char="●"/>
            </a:pPr>
            <a:r>
              <a:rPr lang="en" sz="1917"/>
              <a:t>The training is run for 20000 steps</a:t>
            </a:r>
            <a:endParaRPr sz="1917"/>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Agent /Actor</a:t>
            </a:r>
            <a:endParaRPr/>
          </a:p>
        </p:txBody>
      </p:sp>
      <p:sp>
        <p:nvSpPr>
          <p:cNvPr id="129" name="Google Shape;129;p7"/>
          <p:cNvSpPr txBox="1"/>
          <p:nvPr>
            <p:ph idx="1" type="body"/>
          </p:nvPr>
        </p:nvSpPr>
        <p:spPr>
          <a:xfrm>
            <a:off x="311700" y="1152475"/>
            <a:ext cx="8520600" cy="38937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The goal of the painting agent is to decompose the given target image into strokes to recreate the image on the canvas.</a:t>
            </a:r>
            <a:endParaRPr sz="1600"/>
          </a:p>
          <a:p>
            <a:pPr indent="-330200" lvl="0" marL="457200" rtl="0" algn="l">
              <a:lnSpc>
                <a:spcPct val="115000"/>
              </a:lnSpc>
              <a:spcBef>
                <a:spcPts val="0"/>
              </a:spcBef>
              <a:spcAft>
                <a:spcPts val="0"/>
              </a:spcAft>
              <a:buSzPts val="1600"/>
              <a:buChar char="●"/>
            </a:pPr>
            <a:r>
              <a:rPr lang="en" sz="1600"/>
              <a:t>T</a:t>
            </a:r>
            <a:r>
              <a:rPr lang="en" sz="1600"/>
              <a:t>he agent is designed to predict the next stroke based on observing the current state of the canvas and the target image.</a:t>
            </a:r>
            <a:endParaRPr sz="1600"/>
          </a:p>
          <a:p>
            <a:pPr indent="-330200" lvl="0" marL="457200" rtl="0" algn="l">
              <a:lnSpc>
                <a:spcPct val="115000"/>
              </a:lnSpc>
              <a:spcBef>
                <a:spcPts val="0"/>
              </a:spcBef>
              <a:spcAft>
                <a:spcPts val="0"/>
              </a:spcAft>
              <a:buSzPts val="1600"/>
              <a:buChar char="●"/>
            </a:pPr>
            <a:r>
              <a:rPr lang="en" sz="1600"/>
              <a:t>Agent should maximize the cumulative rewards after finishing the given number of strokes, rather than the gain of current stroke.</a:t>
            </a:r>
            <a:endParaRPr sz="1600"/>
          </a:p>
          <a:p>
            <a:pPr indent="-330200" lvl="0" marL="457200" rtl="0" algn="l">
              <a:lnSpc>
                <a:spcPct val="115000"/>
              </a:lnSpc>
              <a:spcBef>
                <a:spcPts val="0"/>
              </a:spcBef>
              <a:spcAft>
                <a:spcPts val="0"/>
              </a:spcAft>
              <a:buSzPts val="1600"/>
              <a:buChar char="●"/>
            </a:pPr>
            <a:r>
              <a:rPr lang="en" sz="1600"/>
              <a:t>The actor π(st) is trained to maximize r(st, π(st)) + V (trans(st, π(st))).</a:t>
            </a:r>
            <a:endParaRPr sz="1600"/>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1200"/>
              </a:spcAft>
              <a:buNone/>
            </a:pPr>
            <a:r>
              <a:t/>
            </a:r>
            <a:endParaRPr sz="1600"/>
          </a:p>
        </p:txBody>
      </p:sp>
      <p:pic>
        <p:nvPicPr>
          <p:cNvPr id="130" name="Google Shape;130;p7"/>
          <p:cNvPicPr preferRelativeResize="0"/>
          <p:nvPr/>
        </p:nvPicPr>
        <p:blipFill>
          <a:blip r:embed="rId3">
            <a:alphaModFix/>
          </a:blip>
          <a:stretch>
            <a:fillRect/>
          </a:stretch>
        </p:blipFill>
        <p:spPr>
          <a:xfrm>
            <a:off x="5736663" y="3250250"/>
            <a:ext cx="3095625" cy="163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Critic</a:t>
            </a:r>
            <a:endParaRPr/>
          </a:p>
        </p:txBody>
      </p:sp>
      <p:sp>
        <p:nvSpPr>
          <p:cNvPr id="136" name="Google Shape;136;p8"/>
          <p:cNvSpPr txBox="1"/>
          <p:nvPr>
            <p:ph idx="1" type="body"/>
          </p:nvPr>
        </p:nvSpPr>
        <p:spPr>
          <a:xfrm>
            <a:off x="26235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The critic generates the </a:t>
            </a:r>
            <a:r>
              <a:rPr lang="en" sz="1600"/>
              <a:t>expected</a:t>
            </a:r>
            <a:r>
              <a:rPr lang="en" sz="1600"/>
              <a:t> reward for the </a:t>
            </a:r>
            <a:r>
              <a:rPr lang="en" sz="1600"/>
              <a:t>state</a:t>
            </a:r>
            <a:r>
              <a:rPr lang="en" sz="1600"/>
              <a:t> </a:t>
            </a:r>
            <a:r>
              <a:rPr lang="en" sz="1600"/>
              <a:t>without</a:t>
            </a:r>
            <a:r>
              <a:rPr lang="en" sz="1600"/>
              <a:t> including the reward caused by the current action.</a:t>
            </a:r>
            <a:endParaRPr sz="1600"/>
          </a:p>
          <a:p>
            <a:pPr indent="-330200" lvl="0" marL="457200" rtl="0" algn="l">
              <a:lnSpc>
                <a:spcPct val="115000"/>
              </a:lnSpc>
              <a:spcBef>
                <a:spcPts val="0"/>
              </a:spcBef>
              <a:spcAft>
                <a:spcPts val="0"/>
              </a:spcAft>
              <a:buSzPts val="1600"/>
              <a:buChar char="●"/>
            </a:pPr>
            <a:r>
              <a:rPr lang="en" sz="1600"/>
              <a:t>It is </a:t>
            </a:r>
            <a:r>
              <a:rPr lang="en" sz="1600"/>
              <a:t>implemented</a:t>
            </a:r>
            <a:r>
              <a:rPr lang="en" sz="1600"/>
              <a:t> using a ResNet-18, along with a WN with a TRelU to stabilize learning</a:t>
            </a:r>
            <a:endParaRPr sz="1600"/>
          </a:p>
          <a:p>
            <a:pPr indent="-330200" lvl="0" marL="457200" marR="0" rtl="0" algn="l">
              <a:lnSpc>
                <a:spcPct val="115000"/>
              </a:lnSpc>
              <a:spcBef>
                <a:spcPts val="0"/>
              </a:spcBef>
              <a:spcAft>
                <a:spcPts val="0"/>
              </a:spcAft>
              <a:buSzPts val="1600"/>
              <a:buChar char="●"/>
            </a:pPr>
            <a:r>
              <a:rPr lang="en" sz="1600"/>
              <a:t>The actor and the critic use the same structure except for the last FC layers that have different output dimensions.</a:t>
            </a:r>
            <a:endParaRPr sz="1600"/>
          </a:p>
        </p:txBody>
      </p:sp>
      <p:pic>
        <p:nvPicPr>
          <p:cNvPr id="137" name="Google Shape;137;p8"/>
          <p:cNvPicPr preferRelativeResize="0"/>
          <p:nvPr/>
        </p:nvPicPr>
        <p:blipFill>
          <a:blip r:embed="rId3">
            <a:alphaModFix/>
          </a:blip>
          <a:stretch>
            <a:fillRect/>
          </a:stretch>
        </p:blipFill>
        <p:spPr>
          <a:xfrm>
            <a:off x="5736663" y="3250250"/>
            <a:ext cx="3095625" cy="163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Reward</a:t>
            </a:r>
            <a:endParaRPr/>
          </a:p>
        </p:txBody>
      </p:sp>
      <p:sp>
        <p:nvSpPr>
          <p:cNvPr id="143" name="Google Shape;143;p9"/>
          <p:cNvSpPr txBox="1"/>
          <p:nvPr>
            <p:ph idx="1" type="body"/>
          </p:nvPr>
        </p:nvSpPr>
        <p:spPr>
          <a:xfrm>
            <a:off x="311700" y="1152475"/>
            <a:ext cx="5156100" cy="4286700"/>
          </a:xfrm>
          <a:prstGeom prst="rect">
            <a:avLst/>
          </a:prstGeom>
          <a:noFill/>
          <a:ln>
            <a:noFill/>
          </a:ln>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lang="en" sz="1500">
                <a:solidFill>
                  <a:schemeClr val="dk1"/>
                </a:solidFill>
              </a:rPr>
              <a:t>Use Wasserstein GAN (WGAN) uses the </a:t>
            </a:r>
            <a:r>
              <a:rPr i="1" lang="en" sz="1500">
                <a:solidFill>
                  <a:schemeClr val="dk1"/>
                </a:solidFill>
              </a:rPr>
              <a:t>Wasserstein-l </a:t>
            </a:r>
            <a:r>
              <a:rPr lang="en" sz="1500">
                <a:solidFill>
                  <a:schemeClr val="dk1"/>
                </a:solidFill>
              </a:rPr>
              <a:t>distance(also known as </a:t>
            </a:r>
            <a:r>
              <a:rPr i="1" lang="en" sz="1500">
                <a:solidFill>
                  <a:schemeClr val="dk1"/>
                </a:solidFill>
              </a:rPr>
              <a:t>Earth-Mover </a:t>
            </a:r>
            <a:r>
              <a:rPr lang="en" sz="1500">
                <a:solidFill>
                  <a:schemeClr val="dk1"/>
                </a:solidFill>
              </a:rPr>
              <a:t>distance) with Gradient Penalty(WGAN-GP), Where Wasserstein distance is a distance function defined between probability distributions on a given metric space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Objective of discriminator in WGAN:  </a:t>
            </a:r>
            <a:r>
              <a:rPr i="1" lang="en" sz="1500">
                <a:solidFill>
                  <a:schemeClr val="dk1"/>
                </a:solidFill>
              </a:rPr>
              <a:t>maxD  Ey∼μ[D(y)] − Ex∼ν [D(x)]</a:t>
            </a:r>
            <a:endParaRPr i="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D: Discriminator, ν and μ are the fake samples and real samples distribution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Goal is to reduce the differences between paintings and target images as much as possible.</a:t>
            </a:r>
            <a:endParaRPr sz="1500">
              <a:solidFill>
                <a:schemeClr val="dk1"/>
              </a:solidFill>
            </a:endParaRPr>
          </a:p>
          <a:p>
            <a:pPr indent="0" lvl="0" marL="457200" rtl="0" algn="l">
              <a:spcBef>
                <a:spcPts val="1200"/>
              </a:spcBef>
              <a:spcAft>
                <a:spcPts val="1200"/>
              </a:spcAft>
              <a:buNone/>
            </a:pPr>
            <a:r>
              <a:t/>
            </a:r>
            <a:endParaRPr sz="1500">
              <a:solidFill>
                <a:schemeClr val="dk1"/>
              </a:solidFill>
            </a:endParaRPr>
          </a:p>
        </p:txBody>
      </p:sp>
      <p:pic>
        <p:nvPicPr>
          <p:cNvPr id="144" name="Google Shape;144;p9"/>
          <p:cNvPicPr preferRelativeResize="0"/>
          <p:nvPr/>
        </p:nvPicPr>
        <p:blipFill>
          <a:blip r:embed="rId3">
            <a:alphaModFix/>
          </a:blip>
          <a:stretch>
            <a:fillRect/>
          </a:stretch>
        </p:blipFill>
        <p:spPr>
          <a:xfrm>
            <a:off x="5300163" y="1259200"/>
            <a:ext cx="3446601" cy="1203450"/>
          </a:xfrm>
          <a:prstGeom prst="rect">
            <a:avLst/>
          </a:prstGeom>
          <a:noFill/>
          <a:ln>
            <a:noFill/>
          </a:ln>
        </p:spPr>
      </p:pic>
      <p:pic>
        <p:nvPicPr>
          <p:cNvPr id="145" name="Google Shape;145;p9"/>
          <p:cNvPicPr preferRelativeResize="0"/>
          <p:nvPr/>
        </p:nvPicPr>
        <p:blipFill>
          <a:blip r:embed="rId4">
            <a:alphaModFix/>
          </a:blip>
          <a:stretch>
            <a:fillRect/>
          </a:stretch>
        </p:blipFill>
        <p:spPr>
          <a:xfrm>
            <a:off x="5732825" y="2782900"/>
            <a:ext cx="2581275" cy="1123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a:t>To Reiterate</a:t>
            </a:r>
            <a:endParaRPr/>
          </a:p>
        </p:txBody>
      </p:sp>
      <p:pic>
        <p:nvPicPr>
          <p:cNvPr id="151" name="Google Shape;151;p13"/>
          <p:cNvPicPr preferRelativeResize="0"/>
          <p:nvPr/>
        </p:nvPicPr>
        <p:blipFill rotWithShape="1">
          <a:blip r:embed="rId3">
            <a:alphaModFix/>
          </a:blip>
          <a:srcRect b="0" l="0" r="0" t="0"/>
          <a:stretch/>
        </p:blipFill>
        <p:spPr>
          <a:xfrm>
            <a:off x="1191537" y="1235100"/>
            <a:ext cx="6760925" cy="355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05dce29051_6_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DRL Model: Training and Results</a:t>
            </a:r>
            <a:endParaRPr/>
          </a:p>
        </p:txBody>
      </p:sp>
      <p:pic>
        <p:nvPicPr>
          <p:cNvPr id="157" name="Google Shape;157;g105dce29051_6_5"/>
          <p:cNvPicPr preferRelativeResize="0"/>
          <p:nvPr/>
        </p:nvPicPr>
        <p:blipFill>
          <a:blip r:embed="rId3">
            <a:alphaModFix/>
          </a:blip>
          <a:stretch>
            <a:fillRect/>
          </a:stretch>
        </p:blipFill>
        <p:spPr>
          <a:xfrm>
            <a:off x="5621100" y="1586138"/>
            <a:ext cx="2769700" cy="1971225"/>
          </a:xfrm>
          <a:prstGeom prst="rect">
            <a:avLst/>
          </a:prstGeom>
          <a:noFill/>
          <a:ln>
            <a:noFill/>
          </a:ln>
        </p:spPr>
      </p:pic>
      <p:sp>
        <p:nvSpPr>
          <p:cNvPr id="158" name="Google Shape;158;g105dce29051_6_5"/>
          <p:cNvSpPr txBox="1"/>
          <p:nvPr>
            <p:ph idx="1" type="body"/>
          </p:nvPr>
        </p:nvSpPr>
        <p:spPr>
          <a:xfrm>
            <a:off x="311700" y="1152475"/>
            <a:ext cx="4693500" cy="3416400"/>
          </a:xfrm>
          <a:prstGeom prst="rect">
            <a:avLst/>
          </a:prstGeom>
          <a:noFill/>
          <a:ln>
            <a:noFill/>
          </a:ln>
        </p:spPr>
        <p:txBody>
          <a:bodyPr anchorCtr="0" anchor="t" bIns="91425" lIns="91425" spcFirstLastPara="1" rIns="91425" wrap="square" tIns="91425">
            <a:normAutofit lnSpcReduction="10000"/>
          </a:bodyPr>
          <a:lstStyle/>
          <a:p>
            <a:pPr indent="-350370" lvl="0" marL="457200" rtl="0" algn="l">
              <a:lnSpc>
                <a:spcPct val="115000"/>
              </a:lnSpc>
              <a:spcBef>
                <a:spcPts val="0"/>
              </a:spcBef>
              <a:spcAft>
                <a:spcPts val="0"/>
              </a:spcAft>
              <a:buSzPts val="1918"/>
              <a:buChar char="●"/>
            </a:pPr>
            <a:r>
              <a:rPr lang="en" sz="1917"/>
              <a:t>Trained the agent with 2000 images</a:t>
            </a:r>
            <a:endParaRPr sz="1917"/>
          </a:p>
          <a:p>
            <a:pPr indent="-350370" lvl="0" marL="457200" rtl="0" algn="l">
              <a:lnSpc>
                <a:spcPct val="115000"/>
              </a:lnSpc>
              <a:spcBef>
                <a:spcPts val="0"/>
              </a:spcBef>
              <a:spcAft>
                <a:spcPts val="0"/>
              </a:spcAft>
              <a:buSzPts val="1918"/>
              <a:buChar char="●"/>
            </a:pPr>
            <a:r>
              <a:rPr lang="en" sz="1917"/>
              <a:t>Adam was used for optimization</a:t>
            </a:r>
            <a:endParaRPr sz="1917"/>
          </a:p>
          <a:p>
            <a:pPr indent="-350370" lvl="0" marL="457200" rtl="0" algn="l">
              <a:lnSpc>
                <a:spcPct val="115000"/>
              </a:lnSpc>
              <a:spcBef>
                <a:spcPts val="0"/>
              </a:spcBef>
              <a:spcAft>
                <a:spcPts val="0"/>
              </a:spcAft>
              <a:buSzPts val="1918"/>
              <a:buChar char="●"/>
            </a:pPr>
            <a:r>
              <a:rPr lang="en" sz="1917"/>
              <a:t>Minibatch size is set to 96</a:t>
            </a:r>
            <a:endParaRPr sz="1917"/>
          </a:p>
          <a:p>
            <a:pPr indent="-350370" lvl="0" marL="457200" rtl="0" algn="l">
              <a:lnSpc>
                <a:spcPct val="115000"/>
              </a:lnSpc>
              <a:spcBef>
                <a:spcPts val="0"/>
              </a:spcBef>
              <a:spcAft>
                <a:spcPts val="0"/>
              </a:spcAft>
              <a:buSzPts val="1918"/>
              <a:buChar char="●"/>
            </a:pPr>
            <a:r>
              <a:rPr lang="en" sz="1917"/>
              <a:t>Training was performed for 2000 steps</a:t>
            </a:r>
            <a:endParaRPr sz="1917"/>
          </a:p>
          <a:p>
            <a:pPr indent="-350370" lvl="0" marL="457200" rtl="0" algn="l">
              <a:lnSpc>
                <a:spcPct val="115000"/>
              </a:lnSpc>
              <a:spcBef>
                <a:spcPts val="0"/>
              </a:spcBef>
              <a:spcAft>
                <a:spcPts val="0"/>
              </a:spcAft>
              <a:buSzPts val="1918"/>
              <a:buChar char="●"/>
            </a:pPr>
            <a:r>
              <a:rPr lang="en" sz="1917"/>
              <a:t>Replay memory buffer was set to 1200 </a:t>
            </a:r>
            <a:endParaRPr sz="1917"/>
          </a:p>
          <a:p>
            <a:pPr indent="-350370" lvl="0" marL="457200" rtl="0" algn="l">
              <a:lnSpc>
                <a:spcPct val="115000"/>
              </a:lnSpc>
              <a:spcBef>
                <a:spcPts val="0"/>
              </a:spcBef>
              <a:spcAft>
                <a:spcPts val="0"/>
              </a:spcAft>
              <a:buSzPts val="1918"/>
              <a:buChar char="●"/>
            </a:pPr>
            <a:r>
              <a:rPr lang="en" sz="1917"/>
              <a:t>Actor, Critic and Discriminator are updated after each iteration</a:t>
            </a:r>
            <a:endParaRPr sz="1917"/>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Demo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05dce29051_5_0"/>
          <p:cNvSpPr txBox="1"/>
          <p:nvPr>
            <p:ph idx="1" type="body"/>
          </p:nvPr>
        </p:nvSpPr>
        <p:spPr>
          <a:xfrm>
            <a:off x="311700" y="432325"/>
            <a:ext cx="8520600" cy="4136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100"/>
              <a:t>Thank you!</a:t>
            </a:r>
            <a:endParaRPr sz="4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28947"/>
              <a:buFont typeface="Arial"/>
              <a:buNone/>
            </a:pPr>
            <a:r>
              <a:rPr lang="en" sz="3800"/>
              <a:t>Team Members</a:t>
            </a:r>
            <a:endParaRPr sz="3800"/>
          </a:p>
        </p:txBody>
      </p:sp>
      <p:sp>
        <p:nvSpPr>
          <p:cNvPr id="70" name="Google Shape;70;p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Arun Talkad (arun.talkad@sjsu.edu)</a:t>
            </a:r>
            <a:endParaRPr/>
          </a:p>
          <a:p>
            <a:pPr indent="0" lvl="0" marL="0" rtl="0" algn="l">
              <a:lnSpc>
                <a:spcPct val="115000"/>
              </a:lnSpc>
              <a:spcBef>
                <a:spcPts val="1200"/>
              </a:spcBef>
              <a:spcAft>
                <a:spcPts val="0"/>
              </a:spcAft>
              <a:buSzPts val="1800"/>
              <a:buNone/>
            </a:pPr>
            <a:r>
              <a:rPr lang="en"/>
              <a:t>Bhuvana Basapur (bhuvanagopalakrishna.basapur@sjsu.edu)</a:t>
            </a:r>
            <a:endParaRPr/>
          </a:p>
          <a:p>
            <a:pPr indent="0" lvl="0" marL="0" rtl="0" algn="l">
              <a:lnSpc>
                <a:spcPct val="115000"/>
              </a:lnSpc>
              <a:spcBef>
                <a:spcPts val="1200"/>
              </a:spcBef>
              <a:spcAft>
                <a:spcPts val="1200"/>
              </a:spcAft>
              <a:buSzPts val="1800"/>
              <a:buNone/>
            </a:pPr>
            <a:r>
              <a:rPr lang="en"/>
              <a:t>Mayuri Lalwani (mayuri.lalwani@sjsu.edu)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Outline</a:t>
            </a:r>
            <a:endParaRPr/>
          </a:p>
        </p:txBody>
      </p:sp>
      <p:sp>
        <p:nvSpPr>
          <p:cNvPr id="76" name="Google Shape;76;p3"/>
          <p:cNvSpPr txBox="1"/>
          <p:nvPr>
            <p:ph idx="1" type="body"/>
          </p:nvPr>
        </p:nvSpPr>
        <p:spPr>
          <a:xfrm>
            <a:off x="387900" y="1332100"/>
            <a:ext cx="8368200" cy="3536400"/>
          </a:xfrm>
          <a:prstGeom prst="rect">
            <a:avLst/>
          </a:prstGeom>
          <a:noFill/>
          <a:ln>
            <a:noFill/>
          </a:ln>
        </p:spPr>
        <p:txBody>
          <a:bodyPr anchorCtr="0" anchor="t" bIns="91425" lIns="91425" spcFirstLastPara="1" rIns="91425" wrap="square" tIns="91425">
            <a:normAutofit fontScale="25000" lnSpcReduction="20000"/>
          </a:bodyPr>
          <a:lstStyle/>
          <a:p>
            <a:pPr indent="-325437" lvl="0" marL="457200" rtl="0" algn="l">
              <a:spcBef>
                <a:spcPts val="0"/>
              </a:spcBef>
              <a:spcAft>
                <a:spcPts val="0"/>
              </a:spcAft>
              <a:buSzPct val="100000"/>
              <a:buChar char="●"/>
            </a:pPr>
            <a:r>
              <a:rPr lang="en" sz="6100"/>
              <a:t>Problem Statement</a:t>
            </a:r>
            <a:endParaRPr sz="6100"/>
          </a:p>
          <a:p>
            <a:pPr indent="-325437" lvl="0" marL="457200" rtl="0" algn="l">
              <a:spcBef>
                <a:spcPts val="0"/>
              </a:spcBef>
              <a:spcAft>
                <a:spcPts val="0"/>
              </a:spcAft>
              <a:buSzPct val="100000"/>
              <a:buChar char="●"/>
            </a:pPr>
            <a:r>
              <a:rPr lang="en" sz="6100"/>
              <a:t>Motivation</a:t>
            </a:r>
            <a:endParaRPr sz="6100"/>
          </a:p>
          <a:p>
            <a:pPr indent="-325437" lvl="0" marL="457200" rtl="0" algn="l">
              <a:spcBef>
                <a:spcPts val="0"/>
              </a:spcBef>
              <a:spcAft>
                <a:spcPts val="0"/>
              </a:spcAft>
              <a:buSzPct val="100000"/>
              <a:buChar char="●"/>
            </a:pPr>
            <a:r>
              <a:rPr lang="en" sz="6100"/>
              <a:t>Challenges</a:t>
            </a:r>
            <a:endParaRPr sz="6100"/>
          </a:p>
          <a:p>
            <a:pPr indent="-325437" lvl="0" marL="457200" rtl="0" algn="l">
              <a:spcBef>
                <a:spcPts val="0"/>
              </a:spcBef>
              <a:spcAft>
                <a:spcPts val="0"/>
              </a:spcAft>
              <a:buSzPct val="100000"/>
              <a:buChar char="●"/>
            </a:pPr>
            <a:r>
              <a:rPr lang="en" sz="6100"/>
              <a:t>Methodology</a:t>
            </a:r>
            <a:endParaRPr sz="6100"/>
          </a:p>
          <a:p>
            <a:pPr indent="-325437" lvl="1" marL="914400" rtl="0" algn="l">
              <a:spcBef>
                <a:spcPts val="0"/>
              </a:spcBef>
              <a:spcAft>
                <a:spcPts val="0"/>
              </a:spcAft>
              <a:buSzPct val="100000"/>
              <a:buChar char="○"/>
            </a:pPr>
            <a:r>
              <a:rPr lang="en" sz="6100"/>
              <a:t>Architecture</a:t>
            </a:r>
            <a:endParaRPr sz="6100"/>
          </a:p>
          <a:p>
            <a:pPr indent="-325437" lvl="1" marL="914400" rtl="0" algn="l">
              <a:spcBef>
                <a:spcPts val="0"/>
              </a:spcBef>
              <a:spcAft>
                <a:spcPts val="0"/>
              </a:spcAft>
              <a:buSzPct val="100000"/>
              <a:buChar char="○"/>
            </a:pPr>
            <a:r>
              <a:rPr lang="en" sz="6100"/>
              <a:t>Learning Framework</a:t>
            </a:r>
            <a:endParaRPr sz="6100"/>
          </a:p>
          <a:p>
            <a:pPr indent="-325437" lvl="2" marL="1371600" rtl="0" algn="l">
              <a:spcBef>
                <a:spcPts val="0"/>
              </a:spcBef>
              <a:spcAft>
                <a:spcPts val="0"/>
              </a:spcAft>
              <a:buSzPct val="100000"/>
              <a:buChar char="■"/>
            </a:pPr>
            <a:r>
              <a:rPr lang="en" sz="6100"/>
              <a:t>Agent/Actor</a:t>
            </a:r>
            <a:endParaRPr sz="6100"/>
          </a:p>
          <a:p>
            <a:pPr indent="-325437" lvl="2" marL="1371600" rtl="0" algn="l">
              <a:spcBef>
                <a:spcPts val="0"/>
              </a:spcBef>
              <a:spcAft>
                <a:spcPts val="0"/>
              </a:spcAft>
              <a:buSzPct val="100000"/>
              <a:buChar char="■"/>
            </a:pPr>
            <a:r>
              <a:rPr lang="en" sz="6100"/>
              <a:t>Critic</a:t>
            </a:r>
            <a:endParaRPr sz="6100"/>
          </a:p>
          <a:p>
            <a:pPr indent="-325437" lvl="2" marL="1371600" rtl="0" algn="l">
              <a:spcBef>
                <a:spcPts val="0"/>
              </a:spcBef>
              <a:spcAft>
                <a:spcPts val="0"/>
              </a:spcAft>
              <a:buSzPct val="100000"/>
              <a:buChar char="■"/>
            </a:pPr>
            <a:r>
              <a:rPr lang="en" sz="6100"/>
              <a:t>Reward</a:t>
            </a:r>
            <a:endParaRPr sz="6100"/>
          </a:p>
          <a:p>
            <a:pPr indent="-325437" lvl="2" marL="1371600" rtl="0" algn="l">
              <a:spcBef>
                <a:spcPts val="0"/>
              </a:spcBef>
              <a:spcAft>
                <a:spcPts val="0"/>
              </a:spcAft>
              <a:buSzPct val="100000"/>
              <a:buChar char="■"/>
            </a:pPr>
            <a:r>
              <a:rPr lang="en" sz="6100"/>
              <a:t>Neural Renderer</a:t>
            </a:r>
            <a:endParaRPr sz="6100"/>
          </a:p>
          <a:p>
            <a:pPr indent="-325437" lvl="2" marL="1371600" rtl="0" algn="l">
              <a:spcBef>
                <a:spcPts val="0"/>
              </a:spcBef>
              <a:spcAft>
                <a:spcPts val="0"/>
              </a:spcAft>
              <a:buSzPct val="100000"/>
              <a:buChar char="■"/>
            </a:pPr>
            <a:r>
              <a:rPr lang="en" sz="6100"/>
              <a:t>Deep Deterministic Policy Gradient(DDPG)</a:t>
            </a:r>
            <a:endParaRPr sz="6100"/>
          </a:p>
          <a:p>
            <a:pPr indent="-325437" lvl="0" marL="457200" rtl="0" algn="l">
              <a:spcBef>
                <a:spcPts val="0"/>
              </a:spcBef>
              <a:spcAft>
                <a:spcPts val="0"/>
              </a:spcAft>
              <a:buSzPct val="100000"/>
              <a:buChar char="●"/>
            </a:pPr>
            <a:r>
              <a:rPr lang="en" sz="6100"/>
              <a:t>Implementation</a:t>
            </a:r>
            <a:endParaRPr sz="6100"/>
          </a:p>
          <a:p>
            <a:pPr indent="-325437" lvl="1" marL="914400" rtl="0" algn="l">
              <a:spcBef>
                <a:spcPts val="0"/>
              </a:spcBef>
              <a:spcAft>
                <a:spcPts val="0"/>
              </a:spcAft>
              <a:buSzPct val="100000"/>
              <a:buChar char="○"/>
            </a:pPr>
            <a:r>
              <a:rPr lang="en" sz="6100"/>
              <a:t>Neural Renderer: Training and Results</a:t>
            </a:r>
            <a:endParaRPr sz="6100"/>
          </a:p>
          <a:p>
            <a:pPr indent="-325437" lvl="1" marL="914400" rtl="0" algn="l">
              <a:spcBef>
                <a:spcPts val="0"/>
              </a:spcBef>
              <a:spcAft>
                <a:spcPts val="0"/>
              </a:spcAft>
              <a:buSzPct val="100000"/>
              <a:buChar char="○"/>
            </a:pPr>
            <a:r>
              <a:rPr lang="en" sz="6100"/>
              <a:t>DRL Model: Training and Results</a:t>
            </a:r>
            <a:endParaRPr sz="6100"/>
          </a:p>
          <a:p>
            <a:pPr indent="-325437" lvl="0" marL="457200" rtl="0" algn="l">
              <a:spcBef>
                <a:spcPts val="0"/>
              </a:spcBef>
              <a:spcAft>
                <a:spcPts val="0"/>
              </a:spcAft>
              <a:buSzPct val="100000"/>
              <a:buChar char="●"/>
            </a:pPr>
            <a:r>
              <a:rPr lang="en" sz="6100"/>
              <a:t>Demo</a:t>
            </a:r>
            <a:endParaRPr sz="6100"/>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Problem Statement</a:t>
            </a:r>
            <a:endParaRPr/>
          </a:p>
        </p:txBody>
      </p:sp>
      <p:sp>
        <p:nvSpPr>
          <p:cNvPr id="82" name="Google Shape;82;p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Train an artificial intelligence painting agent that can paint strokes on a canvas in sequence to generate a painting that resembles a given image (real world image).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Agent should have the ability to decompose the target image (handwritten digits, street view house numbers, human portraits, and natural scene images) into an ordered sequence of strokes.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Motivation</a:t>
            </a:r>
            <a:endParaRPr/>
          </a:p>
        </p:txBody>
      </p:sp>
      <p:sp>
        <p:nvSpPr>
          <p:cNvPr id="88" name="Google Shape;88;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 sz="1600"/>
              <a:t>Painting being an important form of visual art symbolizes human wisdom and creativity.</a:t>
            </a:r>
            <a:endParaRPr sz="1600"/>
          </a:p>
          <a:p>
            <a:pPr indent="-330200" lvl="0" marL="457200" rtl="0" algn="l">
              <a:lnSpc>
                <a:spcPct val="105000"/>
              </a:lnSpc>
              <a:spcBef>
                <a:spcPts val="0"/>
              </a:spcBef>
              <a:spcAft>
                <a:spcPts val="0"/>
              </a:spcAft>
              <a:buSzPts val="1600"/>
              <a:buChar char="●"/>
            </a:pPr>
            <a:r>
              <a:rPr lang="en" sz="1600"/>
              <a:t>People have to spend enormous amount of time in training to master this skill.</a:t>
            </a:r>
            <a:endParaRPr sz="1600"/>
          </a:p>
          <a:p>
            <a:pPr indent="-330200" lvl="0" marL="457200" rtl="0" algn="l">
              <a:lnSpc>
                <a:spcPct val="105000"/>
              </a:lnSpc>
              <a:spcBef>
                <a:spcPts val="0"/>
              </a:spcBef>
              <a:spcAft>
                <a:spcPts val="0"/>
              </a:spcAft>
              <a:buSzPts val="1600"/>
              <a:buChar char="●"/>
            </a:pPr>
            <a:r>
              <a:rPr lang="en" sz="1600"/>
              <a:t>AI is assisting creatives in a number of ways</a:t>
            </a:r>
            <a:endParaRPr sz="1600"/>
          </a:p>
          <a:p>
            <a:pPr indent="-330200" lvl="1" marL="914400" rtl="0" algn="l">
              <a:lnSpc>
                <a:spcPct val="105000"/>
              </a:lnSpc>
              <a:spcBef>
                <a:spcPts val="0"/>
              </a:spcBef>
              <a:spcAft>
                <a:spcPts val="0"/>
              </a:spcAft>
              <a:buSzPts val="1600"/>
              <a:buChar char="○"/>
            </a:pPr>
            <a:r>
              <a:rPr lang="en" sz="1600"/>
              <a:t>Assisting them in imitating the styles of renowned painters from the past. </a:t>
            </a:r>
            <a:endParaRPr sz="1600"/>
          </a:p>
          <a:p>
            <a:pPr indent="-330200" lvl="1" marL="914400" rtl="0" algn="l">
              <a:lnSpc>
                <a:spcPct val="105000"/>
              </a:lnSpc>
              <a:spcBef>
                <a:spcPts val="0"/>
              </a:spcBef>
              <a:spcAft>
                <a:spcPts val="0"/>
              </a:spcAft>
              <a:buSzPts val="1600"/>
              <a:buChar char="○"/>
            </a:pPr>
            <a:r>
              <a:rPr lang="en" sz="1600"/>
              <a:t>Useful in the creation as well as in the restoration of a work.</a:t>
            </a:r>
            <a:endParaRPr sz="1600"/>
          </a:p>
          <a:p>
            <a:pPr indent="-330200" lvl="0" marL="457200" rtl="0" algn="l">
              <a:lnSpc>
                <a:spcPct val="105000"/>
              </a:lnSpc>
              <a:spcBef>
                <a:spcPts val="0"/>
              </a:spcBef>
              <a:spcAft>
                <a:spcPts val="0"/>
              </a:spcAft>
              <a:buSzPts val="1600"/>
              <a:buChar char="●"/>
            </a:pPr>
            <a:r>
              <a:rPr lang="en" sz="1600"/>
              <a:t>AI-powered tools help artists be more productive and creative.</a:t>
            </a:r>
            <a:endParaRPr sz="1600"/>
          </a:p>
          <a:p>
            <a:pPr indent="0" lvl="0" marL="457200" rtl="0" algn="l">
              <a:lnSpc>
                <a:spcPct val="105000"/>
              </a:lnSpc>
              <a:spcBef>
                <a:spcPts val="0"/>
              </a:spcBef>
              <a:spcAft>
                <a:spcPts val="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Challenges </a:t>
            </a:r>
            <a:endParaRPr/>
          </a:p>
        </p:txBody>
      </p:sp>
      <p:sp>
        <p:nvSpPr>
          <p:cNvPr id="94" name="Google Shape;94;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1800"/>
              <a:buNone/>
            </a:pPr>
            <a:r>
              <a:rPr lang="en" sz="1600"/>
              <a:t>We are addressing three challenges for training an agent :</a:t>
            </a:r>
            <a:endParaRPr sz="1600"/>
          </a:p>
          <a:p>
            <a:pPr indent="-330200" lvl="0" marL="457200" rtl="0" algn="l">
              <a:spcBef>
                <a:spcPts val="1200"/>
              </a:spcBef>
              <a:spcAft>
                <a:spcPts val="0"/>
              </a:spcAft>
              <a:buSzPts val="1600"/>
              <a:buChar char="●"/>
            </a:pPr>
            <a:r>
              <a:rPr lang="en" sz="1600"/>
              <a:t>Create an agent that can decompose image into sequential strokes to regenerate it on a canvas</a:t>
            </a:r>
            <a:endParaRPr sz="1600"/>
          </a:p>
          <a:p>
            <a:pPr indent="-330200" lvl="0" marL="457200" rtl="0" algn="l">
              <a:spcBef>
                <a:spcPts val="0"/>
              </a:spcBef>
              <a:spcAft>
                <a:spcPts val="0"/>
              </a:spcAft>
              <a:buSzPts val="1600"/>
              <a:buChar char="●"/>
            </a:pPr>
            <a:r>
              <a:rPr lang="en" sz="1600"/>
              <a:t>Learning generic abstractions so that we can paint wide-range of scenarios that are not available during training</a:t>
            </a:r>
            <a:endParaRPr sz="1600"/>
          </a:p>
          <a:p>
            <a:pPr indent="-330200" lvl="0" marL="457200" rtl="0" algn="l">
              <a:spcBef>
                <a:spcPts val="0"/>
              </a:spcBef>
              <a:spcAft>
                <a:spcPts val="0"/>
              </a:spcAft>
              <a:buSzPts val="1600"/>
              <a:buChar char="●"/>
            </a:pPr>
            <a:r>
              <a:rPr lang="en" sz="1600"/>
              <a:t>To make the learning process more efficient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96000"/>
              <a:buFont typeface="Arial"/>
              <a:buNone/>
            </a:pPr>
            <a:r>
              <a:rPr lang="en" sz="2500"/>
              <a:t>Overall Architecture</a:t>
            </a:r>
            <a:endParaRPr sz="2500"/>
          </a:p>
          <a:p>
            <a:pPr indent="0" lvl="0" marL="0" rtl="0" algn="l">
              <a:lnSpc>
                <a:spcPct val="100000"/>
              </a:lnSpc>
              <a:spcBef>
                <a:spcPts val="0"/>
              </a:spcBef>
              <a:spcAft>
                <a:spcPts val="0"/>
              </a:spcAft>
              <a:buSzPct val="129629"/>
              <a:buNone/>
            </a:pPr>
            <a:r>
              <a:t/>
            </a:r>
            <a:endParaRPr/>
          </a:p>
        </p:txBody>
      </p:sp>
      <p:sp>
        <p:nvSpPr>
          <p:cNvPr id="100" name="Google Shape;100;p12"/>
          <p:cNvSpPr txBox="1"/>
          <p:nvPr>
            <p:ph idx="1" type="body"/>
          </p:nvPr>
        </p:nvSpPr>
        <p:spPr>
          <a:xfrm>
            <a:off x="311700" y="1152475"/>
            <a:ext cx="3656400" cy="3416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5000"/>
              </a:lnSpc>
              <a:spcBef>
                <a:spcPts val="0"/>
              </a:spcBef>
              <a:spcAft>
                <a:spcPts val="0"/>
              </a:spcAft>
              <a:buSzPts val="1500"/>
              <a:buChar char="●"/>
            </a:pPr>
            <a:r>
              <a:rPr lang="en" sz="1500"/>
              <a:t>The actor outputs a set of stroke parameters based on the canvas status and target image at each step during the inference stage. The stroke is then rendered on the canvas by the renderer.</a:t>
            </a:r>
            <a:endParaRPr sz="1500"/>
          </a:p>
          <a:p>
            <a:pPr indent="0" lvl="0" marL="457200" marR="0" rtl="0" algn="l">
              <a:lnSpc>
                <a:spcPct val="105000"/>
              </a:lnSpc>
              <a:spcBef>
                <a:spcPts val="0"/>
              </a:spcBef>
              <a:spcAft>
                <a:spcPts val="0"/>
              </a:spcAft>
              <a:buSzPts val="358"/>
              <a:buNone/>
            </a:pPr>
            <a:r>
              <a:t/>
            </a:r>
            <a:endParaRPr sz="1500"/>
          </a:p>
          <a:p>
            <a:pPr indent="-323850" lvl="0" marL="457200" marR="0" rtl="0" algn="l">
              <a:lnSpc>
                <a:spcPct val="105000"/>
              </a:lnSpc>
              <a:spcBef>
                <a:spcPts val="0"/>
              </a:spcBef>
              <a:spcAft>
                <a:spcPts val="0"/>
              </a:spcAft>
              <a:buSzPts val="1500"/>
              <a:buChar char="●"/>
            </a:pPr>
            <a:r>
              <a:rPr lang="en" sz="1500"/>
              <a:t>The actor is trained with the assistance of an adversarial discriminator and a critic during the training stage. The discriminator awards the reward at each step, and the training samples are drawn at random from the replay buffer.</a:t>
            </a:r>
            <a:endParaRPr sz="687">
              <a:solidFill>
                <a:schemeClr val="dk1"/>
              </a:solidFill>
            </a:endParaRPr>
          </a:p>
        </p:txBody>
      </p:sp>
      <p:pic>
        <p:nvPicPr>
          <p:cNvPr id="101" name="Google Shape;101;p12"/>
          <p:cNvPicPr preferRelativeResize="0"/>
          <p:nvPr/>
        </p:nvPicPr>
        <p:blipFill rotWithShape="1">
          <a:blip r:embed="rId3">
            <a:alphaModFix/>
          </a:blip>
          <a:srcRect b="0" l="0" r="0" t="0"/>
          <a:stretch/>
        </p:blipFill>
        <p:spPr>
          <a:xfrm>
            <a:off x="3968100" y="1763275"/>
            <a:ext cx="4864199" cy="21117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idx="1" type="body"/>
          </p:nvPr>
        </p:nvSpPr>
        <p:spPr>
          <a:xfrm>
            <a:off x="311700" y="1152475"/>
            <a:ext cx="4693500" cy="3416400"/>
          </a:xfrm>
          <a:prstGeom prst="rect">
            <a:avLst/>
          </a:prstGeom>
          <a:noFill/>
          <a:ln>
            <a:noFill/>
          </a:ln>
        </p:spPr>
        <p:txBody>
          <a:bodyPr anchorCtr="0" anchor="t" bIns="91425" lIns="91425" spcFirstLastPara="1" rIns="91425" wrap="square" tIns="91425">
            <a:normAutofit fontScale="85000" lnSpcReduction="20000"/>
          </a:bodyPr>
          <a:lstStyle/>
          <a:p>
            <a:pPr indent="-332105" lvl="0" marL="457200" rtl="0" algn="l">
              <a:lnSpc>
                <a:spcPct val="115000"/>
              </a:lnSpc>
              <a:spcBef>
                <a:spcPts val="0"/>
              </a:spcBef>
              <a:spcAft>
                <a:spcPts val="0"/>
              </a:spcAft>
              <a:buSzPct val="100000"/>
              <a:buChar char="●"/>
            </a:pPr>
            <a:r>
              <a:rPr lang="en" sz="1917"/>
              <a:t>DDPG </a:t>
            </a:r>
            <a:r>
              <a:rPr lang="en" sz="1917"/>
              <a:t>Combines DPG(Deterministic Policy Gradient) and DQN(Deep-Q Network).</a:t>
            </a:r>
            <a:endParaRPr sz="1917"/>
          </a:p>
          <a:p>
            <a:pPr indent="-332105" lvl="0" marL="457200" rtl="0" algn="l">
              <a:lnSpc>
                <a:spcPct val="115000"/>
              </a:lnSpc>
              <a:spcBef>
                <a:spcPts val="0"/>
              </a:spcBef>
              <a:spcAft>
                <a:spcPts val="0"/>
              </a:spcAft>
              <a:buSzPct val="100000"/>
              <a:buChar char="●"/>
            </a:pPr>
            <a:r>
              <a:rPr lang="en" sz="1917"/>
              <a:t>DDPG is used to cope with the continuous action space of the agent.</a:t>
            </a:r>
            <a:endParaRPr sz="1917"/>
          </a:p>
          <a:p>
            <a:pPr indent="-332105" lvl="0" marL="457200" rtl="0" algn="l">
              <a:lnSpc>
                <a:spcPct val="115000"/>
              </a:lnSpc>
              <a:spcBef>
                <a:spcPts val="0"/>
              </a:spcBef>
              <a:spcAft>
                <a:spcPts val="0"/>
              </a:spcAft>
              <a:buSzPct val="100000"/>
              <a:buChar char="●"/>
            </a:pPr>
            <a:r>
              <a:rPr lang="en" sz="1917"/>
              <a:t>Model-based DDPG improves efficiency by using a neural renderer to explore the environment and make informed policy updates</a:t>
            </a:r>
            <a:endParaRPr sz="1917"/>
          </a:p>
          <a:p>
            <a:pPr indent="-332105" lvl="0" marL="457200" rtl="0" algn="l">
              <a:lnSpc>
                <a:spcPct val="115000"/>
              </a:lnSpc>
              <a:spcBef>
                <a:spcPts val="0"/>
              </a:spcBef>
              <a:spcAft>
                <a:spcPts val="0"/>
              </a:spcAft>
              <a:buSzPct val="100000"/>
              <a:buChar char="●"/>
            </a:pPr>
            <a:r>
              <a:rPr lang="en" sz="1917"/>
              <a:t>The critic predicts the reward without using the reward for the current action but rather using the transition function generated by the renderer </a:t>
            </a:r>
            <a:endParaRPr sz="1917"/>
          </a:p>
          <a:p>
            <a:pPr indent="0" lvl="0" marL="0" rtl="0" algn="l">
              <a:lnSpc>
                <a:spcPct val="115000"/>
              </a:lnSpc>
              <a:spcBef>
                <a:spcPts val="1200"/>
              </a:spcBef>
              <a:spcAft>
                <a:spcPts val="1200"/>
              </a:spcAft>
              <a:buSzPct val="100000"/>
              <a:buNone/>
            </a:pPr>
            <a:r>
              <a:t/>
            </a:r>
            <a:endParaRPr/>
          </a:p>
        </p:txBody>
      </p:sp>
      <p:pic>
        <p:nvPicPr>
          <p:cNvPr id="107" name="Google Shape;107;p10"/>
          <p:cNvPicPr preferRelativeResize="0"/>
          <p:nvPr/>
        </p:nvPicPr>
        <p:blipFill>
          <a:blip r:embed="rId3">
            <a:alphaModFix/>
          </a:blip>
          <a:stretch>
            <a:fillRect/>
          </a:stretch>
        </p:blipFill>
        <p:spPr>
          <a:xfrm>
            <a:off x="5399474" y="3633924"/>
            <a:ext cx="3447825" cy="729675"/>
          </a:xfrm>
          <a:prstGeom prst="rect">
            <a:avLst/>
          </a:prstGeom>
          <a:noFill/>
          <a:ln>
            <a:noFill/>
          </a:ln>
        </p:spPr>
      </p:pic>
      <p:pic>
        <p:nvPicPr>
          <p:cNvPr id="108" name="Google Shape;108;p10"/>
          <p:cNvPicPr preferRelativeResize="0"/>
          <p:nvPr/>
        </p:nvPicPr>
        <p:blipFill>
          <a:blip r:embed="rId4">
            <a:alphaModFix/>
          </a:blip>
          <a:stretch>
            <a:fillRect/>
          </a:stretch>
        </p:blipFill>
        <p:spPr>
          <a:xfrm>
            <a:off x="5737488" y="1239963"/>
            <a:ext cx="2771775" cy="2171700"/>
          </a:xfrm>
          <a:prstGeom prst="rect">
            <a:avLst/>
          </a:prstGeom>
          <a:noFill/>
          <a:ln>
            <a:noFill/>
          </a:ln>
        </p:spPr>
      </p:pic>
      <p:sp>
        <p:nvSpPr>
          <p:cNvPr id="109" name="Google Shape;109;p10"/>
          <p:cNvSpPr txBox="1"/>
          <p:nvPr>
            <p:ph type="title"/>
          </p:nvPr>
        </p:nvSpPr>
        <p:spPr>
          <a:xfrm>
            <a:off x="387900" y="466375"/>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
              <a:t>Model-based Deep Deterministic Policy Gradient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Neural Renderer</a:t>
            </a:r>
            <a:endParaRPr/>
          </a:p>
        </p:txBody>
      </p:sp>
      <p:sp>
        <p:nvSpPr>
          <p:cNvPr id="115" name="Google Shape;115;p11"/>
          <p:cNvSpPr txBox="1"/>
          <p:nvPr>
            <p:ph idx="1" type="body"/>
          </p:nvPr>
        </p:nvSpPr>
        <p:spPr>
          <a:xfrm>
            <a:off x="311700" y="1152475"/>
            <a:ext cx="8541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Simulates painting of hundreds of strokes on the canvas.</a:t>
            </a:r>
            <a:endParaRPr sz="1600"/>
          </a:p>
          <a:p>
            <a:pPr indent="-330200" lvl="0" marL="457200" rtl="0" algn="l">
              <a:lnSpc>
                <a:spcPct val="115000"/>
              </a:lnSpc>
              <a:spcBef>
                <a:spcPts val="0"/>
              </a:spcBef>
              <a:spcAft>
                <a:spcPts val="0"/>
              </a:spcAft>
              <a:buSzPts val="1600"/>
              <a:buChar char="●"/>
            </a:pPr>
            <a:r>
              <a:rPr lang="en" sz="1600"/>
              <a:t>Differentiable Neural Renderer - For efficient painting and flexible support of different stroke, eg. triangle, circle, Bezier curve. </a:t>
            </a:r>
            <a:endParaRPr sz="1600"/>
          </a:p>
          <a:p>
            <a:pPr indent="-330200" lvl="0" marL="457200" rtl="0" algn="l">
              <a:lnSpc>
                <a:spcPct val="115000"/>
              </a:lnSpc>
              <a:spcBef>
                <a:spcPts val="0"/>
              </a:spcBef>
              <a:spcAft>
                <a:spcPts val="0"/>
              </a:spcAft>
              <a:buSzPts val="1600"/>
              <a:buChar char="●"/>
            </a:pPr>
            <a:r>
              <a:rPr lang="en" sz="1600"/>
              <a:t>Neural Renderer directly maps stroke parameters to stroke paintings.</a:t>
            </a:r>
            <a:endParaRPr sz="1600"/>
          </a:p>
          <a:p>
            <a:pPr indent="-330200" lvl="0" marL="457200" rtl="0" algn="l">
              <a:lnSpc>
                <a:spcPct val="115000"/>
              </a:lnSpc>
              <a:spcBef>
                <a:spcPts val="0"/>
              </a:spcBef>
              <a:spcAft>
                <a:spcPts val="0"/>
              </a:spcAft>
              <a:buSzPts val="1600"/>
              <a:buChar char="●"/>
            </a:pPr>
            <a:r>
              <a:rPr lang="en" sz="1600"/>
              <a:t>The transition function s</a:t>
            </a:r>
            <a:r>
              <a:rPr baseline="-25000" lang="en" sz="1600"/>
              <a:t>t+1</a:t>
            </a:r>
            <a:r>
              <a:rPr lang="en" sz="1600"/>
              <a:t> = trans(s</a:t>
            </a:r>
            <a:r>
              <a:rPr baseline="-25000" lang="en" sz="1600"/>
              <a:t>t</a:t>
            </a:r>
            <a:r>
              <a:rPr lang="en" sz="1600"/>
              <a:t>, a</a:t>
            </a:r>
            <a:r>
              <a:rPr baseline="-25000" lang="en" sz="1600"/>
              <a:t>t</a:t>
            </a:r>
            <a:r>
              <a:rPr lang="en" sz="1600"/>
              <a:t>) is the differentiable renderer</a:t>
            </a:r>
            <a:endParaRPr sz="1600"/>
          </a:p>
          <a:p>
            <a:pPr indent="-330200" lvl="0" marL="457200" rtl="0" algn="l">
              <a:lnSpc>
                <a:spcPct val="115000"/>
              </a:lnSpc>
              <a:spcBef>
                <a:spcPts val="0"/>
              </a:spcBef>
              <a:spcAft>
                <a:spcPts val="0"/>
              </a:spcAft>
              <a:buSzPts val="1600"/>
              <a:buChar char="●"/>
            </a:pPr>
            <a:r>
              <a:rPr lang="en" sz="1600"/>
              <a:t>The neural renderer is a neural network consisting of several fully connected layers and convolution layers</a:t>
            </a:r>
            <a:endParaRPr sz="1600"/>
          </a:p>
        </p:txBody>
      </p:sp>
      <p:pic>
        <p:nvPicPr>
          <p:cNvPr id="116" name="Google Shape;116;p11"/>
          <p:cNvPicPr preferRelativeResize="0"/>
          <p:nvPr/>
        </p:nvPicPr>
        <p:blipFill rotWithShape="1">
          <a:blip r:embed="rId3">
            <a:alphaModFix/>
          </a:blip>
          <a:srcRect b="0" l="0" r="0" t="0"/>
          <a:stretch/>
        </p:blipFill>
        <p:spPr>
          <a:xfrm>
            <a:off x="4955850" y="3250260"/>
            <a:ext cx="3897449" cy="147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