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0" r:id="rId3"/>
    <p:sldId id="256" r:id="rId4"/>
    <p:sldId id="257" r:id="rId5"/>
    <p:sldId id="273" r:id="rId6"/>
    <p:sldId id="258" r:id="rId7"/>
    <p:sldId id="259" r:id="rId8"/>
    <p:sldId id="260" r:id="rId9"/>
    <p:sldId id="261" r:id="rId10"/>
    <p:sldId id="265" r:id="rId11"/>
    <p:sldId id="266" r:id="rId12"/>
    <p:sldId id="284" r:id="rId13"/>
    <p:sldId id="280" r:id="rId14"/>
    <p:sldId id="281" r:id="rId15"/>
    <p:sldId id="282" r:id="rId16"/>
    <p:sldId id="283" r:id="rId17"/>
    <p:sldId id="269" r:id="rId18"/>
    <p:sldId id="270" r:id="rId19"/>
    <p:sldId id="274" r:id="rId20"/>
    <p:sldId id="271" r:id="rId21"/>
    <p:sldId id="277" r:id="rId22"/>
    <p:sldId id="276" r:id="rId23"/>
    <p:sldId id="267" r:id="rId24"/>
    <p:sldId id="278" r:id="rId25"/>
    <p:sldId id="279" r:id="rId26"/>
    <p:sldId id="285" r:id="rId27"/>
    <p:sldId id="28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142" d="100"/>
          <a:sy n="142" d="100"/>
        </p:scale>
        <p:origin x="-91" y="-30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33" Type="http://schemas.openxmlformats.org/officeDocument/2006/relationships/tableStyles" Target="tableStyles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2" Type="http://schemas.openxmlformats.org/officeDocument/2006/relationships/viewProps" Target="viewProps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6" Type="http://schemas.openxmlformats.org/officeDocument/2006/relationships/customXml" Target="../customXml/item3.xml"/><Relationship Id="rId31" Type="http://schemas.openxmlformats.org/officeDocument/2006/relationships/presProps" Target="presProps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0" Type="http://schemas.openxmlformats.org/officeDocument/2006/relationships/handoutMaster" Target="handoutMasters/handoutMaster1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Arc 220"/>
          <p:cNvSpPr/>
          <p:nvPr userDrawn="1"/>
        </p:nvSpPr>
        <p:spPr>
          <a:xfrm>
            <a:off x="6226342" y="-649705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1598759" y="1473545"/>
            <a:ext cx="5654966" cy="1475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(object):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ChildClassName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Father: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members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Son (Father):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members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6544" y="3028950"/>
            <a:ext cx="1981200" cy="658906"/>
            <a:chOff x="5943600" y="1143000"/>
            <a:chExt cx="2438400" cy="1295400"/>
          </a:xfrm>
        </p:grpSpPr>
        <p:sp>
          <p:nvSpPr>
            <p:cNvPr id="5" name="Right Brace 4"/>
            <p:cNvSpPr/>
            <p:nvPr/>
          </p:nvSpPr>
          <p:spPr>
            <a:xfrm>
              <a:off x="5943600" y="1143000"/>
              <a:ext cx="381000" cy="1295400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4600" y="1368287"/>
              <a:ext cx="2057400" cy="6891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Class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3896285"/>
            <a:ext cx="2055019" cy="665630"/>
            <a:chOff x="5943600" y="2971800"/>
            <a:chExt cx="2438400" cy="1295400"/>
          </a:xfrm>
        </p:grpSpPr>
        <p:sp>
          <p:nvSpPr>
            <p:cNvPr id="8" name="Right Brace 7"/>
            <p:cNvSpPr/>
            <p:nvPr/>
          </p:nvSpPr>
          <p:spPr>
            <a:xfrm>
              <a:off x="5943600" y="2971800"/>
              <a:ext cx="381000" cy="1295400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3276600"/>
              <a:ext cx="2057400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 Class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477000" y="27241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8671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365380" y="32904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00800" y="4381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0800" y="15811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7289180" y="10044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Parent Class Variables and Methods using Child Class Object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access Parent Class Variables and Methods using Parent Class Object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access Child Class Variables and Methods using Parent Class Object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 Inheritance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constructor in the parent class is available to the child class.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Father: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self.money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2000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print("Father Class Constructor")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Son (Father):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print(“Son Class Instance Method:”,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self.money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Son(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s.disp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4074" y="2077819"/>
            <a:ext cx="2996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 if we define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 both classes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write constructor in the both classes, parent class and child class then the parent class constructor is not available to the child class.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only child class constructor is accessible which means child class constructor is replacing parent class constructor.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overriding is used when programmer want to modify the existing behavior of a constructor.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Father: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self.money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print("Father Class Constructor")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Son(Father):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self.money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print("Son Class Constructor")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self.money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Son()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s.disp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4074" y="2077819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call parent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constructor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super( ) Method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write constructor in the both classes, parent class and child class then the parent class constructor is not available to the child class.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only child class constructor is accessible which means child class constructor is replacing parent class constructor.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( 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used to call parent class constructor or methods from the child class.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Inheritance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multi-level inheritance, the class inherits the feature of another derived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(Child Class).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7468" y="434340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GrandSon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7468" y="333375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3429000" y="2724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3440434" y="37719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11227" y="2320409"/>
            <a:ext cx="13324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482525" y="2505075"/>
            <a:ext cx="1028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00" y="3368159"/>
            <a:ext cx="12554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4495800" y="355282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36796" y="4325478"/>
            <a:ext cx="201369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GrandChild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>
            <a:off x="4465196" y="45255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4601" y="137160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32" idx="2"/>
            <a:endCxn id="4" idx="0"/>
          </p:cNvCxnSpPr>
          <p:nvPr/>
        </p:nvCxnSpPr>
        <p:spPr>
          <a:xfrm flipH="1">
            <a:off x="3429000" y="180975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57912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Parent Class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Child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GrandChildClassName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 Child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129540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2268" y="335280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 Child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2268" y="234315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7543800" y="17335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7555234" y="27813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39299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7543799" y="83114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Father (object):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members of class Father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Son (Father):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members of class Son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(Son):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members of class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340711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1711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343400" y="2021989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2021989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4346089" y="3105150"/>
            <a:ext cx="381000" cy="48577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24400" y="3105150"/>
            <a:ext cx="2057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GrandChild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0400" y="10357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3268" y="3093160"/>
            <a:ext cx="1805932" cy="4381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GrandSon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268" y="2083510"/>
            <a:ext cx="18059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7924800" y="147391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24" idx="0"/>
          </p:cNvCxnSpPr>
          <p:nvPr/>
        </p:nvCxnSpPr>
        <p:spPr>
          <a:xfrm>
            <a:off x="7936234" y="252166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010400" y="1333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924799" y="5715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 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217718" y="1833995"/>
            <a:ext cx="1981200" cy="432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1295400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718" y="2971800"/>
            <a:ext cx="1887682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Daughter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2971800"/>
            <a:ext cx="1295400" cy="3935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208318" y="2266950"/>
            <a:ext cx="0" cy="704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43100" y="2276522"/>
            <a:ext cx="1714500" cy="695278"/>
            <a:chOff x="1943100" y="2369127"/>
            <a:chExt cx="1714500" cy="15932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0"/>
            </p:cNvCxnSpPr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24400" y="2273498"/>
            <a:ext cx="1714500" cy="698302"/>
            <a:chOff x="4724400" y="2362200"/>
            <a:chExt cx="1714500" cy="160020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24400" y="2362200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24400" y="2812473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0"/>
            </p:cNvCxnSpPr>
            <p:nvPr/>
          </p:nvCxnSpPr>
          <p:spPr>
            <a:xfrm>
              <a:off x="6438900" y="2819401"/>
              <a:ext cx="0" cy="1143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010400" y="1833995"/>
            <a:ext cx="145745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5564331" y="2034050"/>
            <a:ext cx="14460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209804" y="3543299"/>
            <a:ext cx="3903514" cy="1330954"/>
            <a:chOff x="2209804" y="4724401"/>
            <a:chExt cx="3903514" cy="1774606"/>
          </a:xfrm>
        </p:grpSpPr>
        <p:sp>
          <p:nvSpPr>
            <p:cNvPr id="29" name="TextBox 28"/>
            <p:cNvSpPr txBox="1"/>
            <p:nvPr/>
          </p:nvSpPr>
          <p:spPr>
            <a:xfrm>
              <a:off x="3124200" y="5801380"/>
              <a:ext cx="1846980" cy="69762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 Class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>
              <a:stCxn id="29" idx="0"/>
            </p:cNvCxnSpPr>
            <p:nvPr/>
          </p:nvCxnSpPr>
          <p:spPr>
            <a:xfrm flipH="1" flipV="1">
              <a:off x="2209804" y="4724401"/>
              <a:ext cx="1837886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0"/>
            </p:cNvCxnSpPr>
            <p:nvPr/>
          </p:nvCxnSpPr>
          <p:spPr>
            <a:xfrm flipV="1">
              <a:off x="4047690" y="4724401"/>
              <a:ext cx="2065628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0"/>
            </p:cNvCxnSpPr>
            <p:nvPr/>
          </p:nvCxnSpPr>
          <p:spPr>
            <a:xfrm flipV="1">
              <a:off x="4047690" y="4724401"/>
              <a:ext cx="208230" cy="107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276600" y="8953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35" idx="2"/>
          </p:cNvCxnSpPr>
          <p:nvPr/>
        </p:nvCxnSpPr>
        <p:spPr>
          <a:xfrm flipH="1">
            <a:off x="4190999" y="13335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371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of deriving a new class from an old one (existing class) such that the new class inherit all the members (variables and methods) of old class is called inheritance or derivation.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190750"/>
            <a:ext cx="2286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harlemagne Std" pitchFamily="82" charset="0"/>
              </a:rPr>
              <a:t>Old Class </a:t>
            </a:r>
            <a:endParaRPr lang="en-US" sz="2800" b="1" dirty="0">
              <a:latin typeface="Charlemagne Std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3333750"/>
            <a:ext cx="2286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harlemagne Std" pitchFamily="82" charset="0"/>
              </a:rPr>
              <a:t>New Class </a:t>
            </a:r>
            <a:endParaRPr lang="en-US" sz="2800" b="1" dirty="0">
              <a:latin typeface="Charlemagne Std" pitchFamily="82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038600" y="27241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Parent Class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ChildClassName1(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Child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ChildClassName2(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5532" y="14929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6868" y="2667000"/>
            <a:ext cx="17297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1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532" y="5905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7139931" y="10287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282682" y="1947470"/>
            <a:ext cx="857250" cy="695278"/>
            <a:chOff x="1943100" y="2369127"/>
            <a:chExt cx="1714500" cy="159327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239000" y="2642748"/>
            <a:ext cx="1676400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39932" y="2143961"/>
            <a:ext cx="914400" cy="498787"/>
            <a:chOff x="7139932" y="2143961"/>
            <a:chExt cx="914400" cy="49878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7139932" y="2143962"/>
              <a:ext cx="914400" cy="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054332" y="2143961"/>
              <a:ext cx="0" cy="49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Father (object):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members of class Father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Son (Father):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members of class Son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Daughter (Father):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members of class Daughter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3505200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3507889" y="2021989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889" y="2021989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492960"/>
            <a:ext cx="1828800" cy="438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0268" y="2667000"/>
            <a:ext cx="891532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48400" y="5905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162799" y="1028700"/>
            <a:ext cx="1" cy="476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3507889" y="3105150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88889" y="3105150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305550" y="1947470"/>
            <a:ext cx="857250" cy="695278"/>
            <a:chOff x="1943100" y="2369127"/>
            <a:chExt cx="1714500" cy="159327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657600" y="2369127"/>
              <a:ext cx="0" cy="450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943100" y="2819400"/>
              <a:ext cx="1714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943100" y="2819400"/>
              <a:ext cx="0" cy="1142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467600" y="2642748"/>
            <a:ext cx="1295400" cy="438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Daughter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62800" y="2143961"/>
            <a:ext cx="914400" cy="498787"/>
            <a:chOff x="7162800" y="2143961"/>
            <a:chExt cx="914400" cy="49878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7162800" y="2143962"/>
              <a:ext cx="914400" cy="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77200" y="2143961"/>
              <a:ext cx="0" cy="4987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20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derived from more than one parent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is called multiple inheritance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48300" y="286781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2702613"/>
            <a:ext cx="14478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656457"/>
            <a:ext cx="1371600" cy="363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>
            <a:off x="5029200" y="3838004"/>
            <a:ext cx="838200" cy="1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05050" y="2880754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2709304"/>
            <a:ext cx="1409700" cy="342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2635938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32552" y="2609961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2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71371" y="3610177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747572" y="3112188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8" idx="0"/>
          </p:cNvCxnSpPr>
          <p:nvPr/>
        </p:nvCxnSpPr>
        <p:spPr>
          <a:xfrm flipH="1">
            <a:off x="4204772" y="3112188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236278" y="1457527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stCxn id="51" idx="2"/>
            <a:endCxn id="46" idx="0"/>
          </p:cNvCxnSpPr>
          <p:nvPr/>
        </p:nvCxnSpPr>
        <p:spPr>
          <a:xfrm flipH="1">
            <a:off x="3675539" y="1895677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47" idx="0"/>
          </p:cNvCxnSpPr>
          <p:nvPr/>
        </p:nvCxnSpPr>
        <p:spPr>
          <a:xfrm>
            <a:off x="4150678" y="1895677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1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ParentClassName1(object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Parent Class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ParentClassName2(object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Parent Class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ChildClassName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(ParentClassName1, ParentClassName2):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members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1562100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09152" y="1536123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2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7971" y="2536339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024172" y="2038350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7481372" y="2038350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12878" y="383689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6952139" y="821839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7427278" y="821839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4112111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Father (object):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members of class Father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Mother (object):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members of class Mother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Son (Father, Mother):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members of class Son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3505200" y="891764"/>
            <a:ext cx="381000" cy="53698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97155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3507889" y="2021989"/>
            <a:ext cx="381000" cy="48577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889" y="2021989"/>
            <a:ext cx="1600200" cy="441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507889" y="3105150"/>
            <a:ext cx="381000" cy="485775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88889" y="3105150"/>
            <a:ext cx="1600200" cy="441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68028" y="1464161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00180" y="1438184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8999" y="2438400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endCxn id="24" idx="0"/>
          </p:cNvCxnSpPr>
          <p:nvPr/>
        </p:nvCxnSpPr>
        <p:spPr>
          <a:xfrm>
            <a:off x="7315200" y="1940411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7772400" y="1940411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03906" y="285750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1" idx="0"/>
          </p:cNvCxnSpPr>
          <p:nvPr/>
        </p:nvCxnSpPr>
        <p:spPr>
          <a:xfrm flipH="1">
            <a:off x="7243167" y="723900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22" idx="0"/>
          </p:cNvCxnSpPr>
          <p:nvPr/>
        </p:nvCxnSpPr>
        <p:spPr>
          <a:xfrm>
            <a:off x="7718306" y="723900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Resolution Order (MRO)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multiple inheritance scenario members of class are searched first in the current class. If not found, the search continues into parent classes in depth-first, left to right manner without searching the same class twice.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the child class before going to its parent class.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is inherited from several classes, it searches in the order from left to right in the parent classes.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not visit any class more than once which means a class in the inheritance hierarchy is traversed only once exactly.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4944" y="2552700"/>
            <a:ext cx="950278" cy="4762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7096" y="2526723"/>
            <a:ext cx="962504" cy="5022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915" y="3526939"/>
            <a:ext cx="1066801" cy="492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6782116" y="3028950"/>
            <a:ext cx="457200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7239316" y="3028950"/>
            <a:ext cx="506506" cy="497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70822" y="1374289"/>
            <a:ext cx="1828800" cy="43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6710083" y="1812439"/>
            <a:ext cx="475139" cy="74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5" idx="0"/>
          </p:cNvCxnSpPr>
          <p:nvPr/>
        </p:nvCxnSpPr>
        <p:spPr>
          <a:xfrm>
            <a:off x="7185222" y="1812439"/>
            <a:ext cx="563126" cy="714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Resolution Order (MRO)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400" y="895350"/>
            <a:ext cx="53340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 = Son()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will start from Son. As the object of Son is created, the constructor of Son is called.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has super().__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inside his constructor so its parent class, the one in the left side ‘Father’ class’s constructor is called.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 class also has super().__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inside his constructor so its parent ‘object’ class’s constructor is called.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does not have any constructor so the search will continue down to right hand side class (Mother) of object class so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 class’s constructor 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Mother class also has super().__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__() so its parent class ‘object’ constructor is called but as object class already visited, the search will stop here.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15000" y="3636083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5410200" y="2724150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410200" y="1470211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8305800" y="2654683"/>
            <a:ext cx="762000" cy="246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Sub Class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050"/>
            <a:ext cx="8153400" cy="125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old class is referred to as the Super class and the new one is called the Sub class.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 	- Base Class or Super Class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	- Derived Class or Sub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095500"/>
            <a:ext cx="2819400" cy="800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638550"/>
            <a:ext cx="2819400" cy="800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324100" y="2895600"/>
            <a:ext cx="0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91200" y="1885950"/>
            <a:ext cx="2133600" cy="1181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24250"/>
            <a:ext cx="21336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BMW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6858000" y="30670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477000" y="2419350"/>
            <a:ext cx="1981200" cy="1333500"/>
            <a:chOff x="6553200" y="4038600"/>
            <a:chExt cx="1981200" cy="1676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34200" y="4038600"/>
              <a:ext cx="16002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010400" y="4343400"/>
              <a:ext cx="1524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648200"/>
              <a:ext cx="12954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34400" y="4038600"/>
              <a:ext cx="0" cy="16764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553200" y="5715000"/>
              <a:ext cx="1981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733800" y="249555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3733800" y="40386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 python are built from a single super class called ‘object’ so whenever we create a class in python, object will become super class for them internally.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Mobile(object):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Mobile: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inheritance is code reusability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inheritance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47700"/>
            <a:ext cx="4648200" cy="4362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: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id = 1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@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cls.id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name):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self.name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self.name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setsalary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setovertime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getovertime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self.ot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105400" y="590551"/>
            <a:ext cx="3886200" cy="441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= 1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@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cls.id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name):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self.name = 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self.name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setsalary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salary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setseniorname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self.sname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getseniorname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self.sname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590550"/>
            <a:ext cx="0" cy="4000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1047750"/>
            <a:ext cx="39624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1538286"/>
            <a:ext cx="3179007" cy="42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2038350"/>
            <a:ext cx="2514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6000" y="2552700"/>
            <a:ext cx="30480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13616" y="3067050"/>
            <a:ext cx="2544184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06171" y="3600450"/>
            <a:ext cx="3006436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514350"/>
            <a:ext cx="3733800" cy="4419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=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cls.id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name):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self.name = 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self.name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setsalary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salary):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salary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setovertime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getovertime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self.ot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4724400" y="514350"/>
            <a:ext cx="4114800" cy="2971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setsalary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salary):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salary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self.salary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getseniorname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getseniorname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self.sname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7728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145018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71"/>
            <a:ext cx="8229600" cy="66317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Inheritance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0576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Inheritance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ChildClassName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ParentClassName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(object)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members of Child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members of Child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1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is derived from one base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(Parent Class),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Single Inheritance.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2571750"/>
            <a:ext cx="1776761" cy="561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714750"/>
            <a:ext cx="1776761" cy="5611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2945780" y="3138054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114800" y="2724150"/>
            <a:ext cx="2438400" cy="342900"/>
            <a:chOff x="5638800" y="2438400"/>
            <a:chExt cx="3124200" cy="838200"/>
          </a:xfrm>
        </p:grpSpPr>
        <p:sp>
          <p:nvSpPr>
            <p:cNvPr id="8" name="Rectangle 7"/>
            <p:cNvSpPr/>
            <p:nvPr/>
          </p:nvSpPr>
          <p:spPr>
            <a:xfrm>
              <a:off x="6629400" y="24384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 Class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5638800" y="28575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91000" y="3905250"/>
            <a:ext cx="2438400" cy="342900"/>
            <a:chOff x="5638800" y="4800600"/>
            <a:chExt cx="3124200" cy="838200"/>
          </a:xfrm>
        </p:grpSpPr>
        <p:sp>
          <p:nvSpPr>
            <p:cNvPr id="9" name="Rectangle 8"/>
            <p:cNvSpPr/>
            <p:nvPr/>
          </p:nvSpPr>
          <p:spPr>
            <a:xfrm>
              <a:off x="6629400" y="4800600"/>
              <a:ext cx="2133600" cy="838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 Class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638800" y="51816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057400" y="1428750"/>
            <a:ext cx="1776761" cy="561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29621" y="1991560"/>
            <a:ext cx="1" cy="576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2656E1-12E9-49A0-8157-037681AAA565}"/>
</file>

<file path=customXml/itemProps2.xml><?xml version="1.0" encoding="utf-8"?>
<ds:datastoreItem xmlns:ds="http://schemas.openxmlformats.org/officeDocument/2006/customXml" ds:itemID="{4DF9A4C6-3607-4ABB-AA15-800B771A2F7A}"/>
</file>

<file path=customXml/itemProps3.xml><?xml version="1.0" encoding="utf-8"?>
<ds:datastoreItem xmlns:ds="http://schemas.openxmlformats.org/officeDocument/2006/customXml" ds:itemID="{BB24F419-0964-4995-A76E-E35EDA0C2BC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7915</Words>
  <Application>WPS Presentation</Application>
  <PresentationFormat>On-screen Show (16:9)</PresentationFormat>
  <Paragraphs>429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Charlemagne Std</vt:lpstr>
      <vt:lpstr>Segoe Print</vt:lpstr>
      <vt:lpstr>Microsoft YaHei</vt:lpstr>
      <vt:lpstr>Arial Unicode MS</vt:lpstr>
      <vt:lpstr>Calibri</vt:lpstr>
      <vt:lpstr>Office Theme</vt:lpstr>
      <vt:lpstr>PowerPoint 演示文稿</vt:lpstr>
      <vt:lpstr>Inheritance </vt:lpstr>
      <vt:lpstr>Super Class and Sub Class </vt:lpstr>
      <vt:lpstr>Inheritance </vt:lpstr>
      <vt:lpstr>Why do We need inheritance </vt:lpstr>
      <vt:lpstr>PowerPoint 演示文稿</vt:lpstr>
      <vt:lpstr>Type of Inheritance</vt:lpstr>
      <vt:lpstr>Declaration of Child Class </vt:lpstr>
      <vt:lpstr>Single Inheritance </vt:lpstr>
      <vt:lpstr>PowerPoint 演示文稿</vt:lpstr>
      <vt:lpstr>Inheritance</vt:lpstr>
      <vt:lpstr>Constructor in Inheritance</vt:lpstr>
      <vt:lpstr>Constructor Overriding</vt:lpstr>
      <vt:lpstr>Constructor Overriding</vt:lpstr>
      <vt:lpstr>Constructor with super( ) Method</vt:lpstr>
      <vt:lpstr>Multi-level Inheritance </vt:lpstr>
      <vt:lpstr>PowerPoint 演示文稿</vt:lpstr>
      <vt:lpstr>PowerPoint 演示文稿</vt:lpstr>
      <vt:lpstr>Hierarchical Inheritance </vt:lpstr>
      <vt:lpstr>PowerPoint 演示文稿</vt:lpstr>
      <vt:lpstr>PowerPoint 演示文稿</vt:lpstr>
      <vt:lpstr>Multiple Inheritance </vt:lpstr>
      <vt:lpstr>PowerPoint 演示文稿</vt:lpstr>
      <vt:lpstr>PowerPoint 演示文稿</vt:lpstr>
      <vt:lpstr>Method Resolution Order (MRO)</vt:lpstr>
      <vt:lpstr>Method Resolution Order (MRO)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</dc:title>
  <dc:creator>r</dc:creator>
  <cp:lastModifiedBy>ACER</cp:lastModifiedBy>
  <cp:revision>224</cp:revision>
  <dcterms:created xsi:type="dcterms:W3CDTF">2006-08-16T00:00:00Z</dcterms:created>
  <dcterms:modified xsi:type="dcterms:W3CDTF">2022-02-06T04:56:22Z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CB572F3FFBB3481D948141292D8071A9</vt:lpwstr>
  </property>
  <property fmtid="{D5CDD505-2E9C-101B-9397-08002B2CF9AE}" pid="3" name="KSOProductBuildVer">
    <vt:lpwstr>1033-11.2.0.10463</vt:lpwstr>
  </property>
  <property fmtid="{D5CDD505-2E9C-101B-9397-08002B2CF9AE}" pid="4" name="ContentTypeId">
    <vt:lpwstr>0x010100CCF8080D245291409B3DC0BF9B2F1536</vt:lpwstr>
  </property>
</Properties>
</file>