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79" r:id="rId3"/>
    <p:sldId id="257" r:id="rId4"/>
    <p:sldId id="258" r:id="rId5"/>
    <p:sldId id="271" r:id="rId6"/>
    <p:sldId id="259" r:id="rId7"/>
    <p:sldId id="266" r:id="rId8"/>
    <p:sldId id="268" r:id="rId9"/>
    <p:sldId id="269" r:id="rId10"/>
    <p:sldId id="270" r:id="rId11"/>
    <p:sldId id="260" r:id="rId12"/>
    <p:sldId id="278"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6" d="100"/>
          <a:sy n="156" d="100"/>
        </p:scale>
        <p:origin x="-34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8" Type="http://schemas.openxmlformats.org/officeDocument/2006/relationships/tableStyles" Target="tableStyles.xml"/><Relationship Id="rId13" Type="http://schemas.openxmlformats.org/officeDocument/2006/relationships/slide" Target="slides/slide11.xml"/><Relationship Id="rId3" Type="http://schemas.openxmlformats.org/officeDocument/2006/relationships/slide" Target="slides/slide1.xml"/><Relationship Id="rId21" Type="http://schemas.openxmlformats.org/officeDocument/2006/relationships/customXml" Target="../customXml/item3.xml"/><Relationship Id="rId7" Type="http://schemas.openxmlformats.org/officeDocument/2006/relationships/slide" Target="slides/slide5.xml"/><Relationship Id="rId17" Type="http://schemas.openxmlformats.org/officeDocument/2006/relationships/viewProps" Target="viewProps.xml"/><Relationship Id="rId12" Type="http://schemas.openxmlformats.org/officeDocument/2006/relationships/slide" Target="slides/slide10.xml"/><Relationship Id="rId2" Type="http://schemas.openxmlformats.org/officeDocument/2006/relationships/theme" Target="theme/theme1.xml"/><Relationship Id="rId16" Type="http://schemas.openxmlformats.org/officeDocument/2006/relationships/presProps" Target="presProps.xml"/><Relationship Id="rId20" Type="http://schemas.openxmlformats.org/officeDocument/2006/relationships/customXml" Target="../customXml/item2.xml"/><Relationship Id="rId6" Type="http://schemas.openxmlformats.org/officeDocument/2006/relationships/slide" Target="slides/slide4.xml"/><Relationship Id="rId11" Type="http://schemas.openxmlformats.org/officeDocument/2006/relationships/slide" Target="slides/slide9.xml"/><Relationship Id="rId1" Type="http://schemas.openxmlformats.org/officeDocument/2006/relationships/slideMaster" Target="slideMasters/slideMaster1.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customXml" Target="../customXml/item1.xml"/><Relationship Id="rId9" Type="http://schemas.openxmlformats.org/officeDocument/2006/relationships/slide" Target="slides/slide7.xml"/><Relationship Id="rId4" Type="http://schemas.openxmlformats.org/officeDocument/2006/relationships/slide" Target="slides/slide2.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p:cNvSpPr/>
          <p:nvPr userDrawn="1"/>
        </p:nvSpPr>
        <p:spPr>
          <a:xfrm>
            <a:off x="0" y="0"/>
            <a:ext cx="9144000" cy="51435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1" name="Arc 220"/>
          <p:cNvSpPr/>
          <p:nvPr userDrawn="1"/>
        </p:nvSpPr>
        <p:spPr>
          <a:xfrm>
            <a:off x="6226342" y="-649705"/>
            <a:ext cx="3050005" cy="3050005"/>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cstate="print">
            <a:extLst>
              <a:ext uri="{28A0092B-C50C-407E-A947-70E740481C1C}">
                <a14:useLocalDpi xmlns:a14="http://schemas.microsoft.com/office/drawing/2010/main" val="0"/>
              </a:ext>
            </a:extLst>
          </a:blip>
          <a:srcRect t="27523" b="33333"/>
          <a:stretch>
            <a:fillRect/>
          </a:stretch>
        </p:blipFill>
        <p:spPr>
          <a:xfrm>
            <a:off x="1598759" y="1473545"/>
            <a:ext cx="5654966" cy="14757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a:latin typeface="Times New Roman" panose="02020603050405020304" pitchFamily="18" charset="0"/>
                <a:cs typeface="Times New Roman" panose="02020603050405020304" pitchFamily="18" charset="0"/>
              </a:rPr>
              <a:t>Example</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971550"/>
            <a:ext cx="3266440" cy="3677285"/>
          </a:xfrm>
        </p:spPr>
        <p:txBody>
          <a:bodyPr>
            <a:noAutofit/>
          </a:bodyPr>
          <a:lstStyle/>
          <a:p>
            <a:pPr marL="0" indent="0">
              <a:buNone/>
            </a:pPr>
            <a:r>
              <a:rPr lang="en-US" sz="1700" dirty="0" smtClean="0">
                <a:latin typeface="Times New Roman" panose="02020603050405020304" pitchFamily="18" charset="0"/>
                <a:cs typeface="Times New Roman" panose="02020603050405020304" pitchFamily="18" charset="0"/>
              </a:rPr>
              <a:t>class Student:</a:t>
            </a:r>
            <a:endParaRPr lang="en-US" sz="1700" dirty="0" smtClean="0">
              <a:latin typeface="Times New Roman" panose="02020603050405020304" pitchFamily="18" charset="0"/>
              <a:cs typeface="Times New Roman" panose="02020603050405020304" pitchFamily="18" charset="0"/>
            </a:endParaRPr>
          </a:p>
          <a:p>
            <a:pPr marL="0" indent="0">
              <a:buNone/>
            </a:pPr>
            <a:r>
              <a:rPr lang="en-US" sz="1700" dirty="0" smtClean="0">
                <a:latin typeface="Times New Roman" panose="02020603050405020304" pitchFamily="18" charset="0"/>
                <a:cs typeface="Times New Roman" panose="02020603050405020304" pitchFamily="18" charset="0"/>
              </a:rPr>
              <a:t>    def __init__(self, name, age):</a:t>
            </a:r>
            <a:endParaRPr lang="en-US" sz="1700" dirty="0" smtClean="0">
              <a:latin typeface="Times New Roman" panose="02020603050405020304" pitchFamily="18" charset="0"/>
              <a:cs typeface="Times New Roman" panose="02020603050405020304" pitchFamily="18" charset="0"/>
            </a:endParaRPr>
          </a:p>
          <a:p>
            <a:pPr marL="0" indent="0">
              <a:buNone/>
            </a:pPr>
            <a:r>
              <a:rPr lang="en-US" sz="1700" dirty="0" smtClean="0">
                <a:latin typeface="Times New Roman" panose="02020603050405020304" pitchFamily="18" charset="0"/>
                <a:cs typeface="Times New Roman" panose="02020603050405020304" pitchFamily="18" charset="0"/>
              </a:rPr>
              <a:t>        # private member</a:t>
            </a:r>
            <a:endParaRPr lang="en-US" sz="1700" dirty="0" smtClean="0">
              <a:latin typeface="Times New Roman" panose="02020603050405020304" pitchFamily="18" charset="0"/>
              <a:cs typeface="Times New Roman" panose="02020603050405020304" pitchFamily="18" charset="0"/>
            </a:endParaRPr>
          </a:p>
          <a:p>
            <a:pPr marL="0" indent="0">
              <a:buNone/>
            </a:pPr>
            <a:r>
              <a:rPr lang="en-US" sz="1700" dirty="0" smtClean="0">
                <a:latin typeface="Times New Roman" panose="02020603050405020304" pitchFamily="18" charset="0"/>
                <a:cs typeface="Times New Roman" panose="02020603050405020304" pitchFamily="18" charset="0"/>
              </a:rPr>
              <a:t>        self.name = name</a:t>
            </a:r>
            <a:endParaRPr lang="en-US" sz="1700" dirty="0" smtClean="0">
              <a:latin typeface="Times New Roman" panose="02020603050405020304" pitchFamily="18" charset="0"/>
              <a:cs typeface="Times New Roman" panose="02020603050405020304" pitchFamily="18" charset="0"/>
            </a:endParaRPr>
          </a:p>
          <a:p>
            <a:pPr marL="0" indent="0">
              <a:buNone/>
            </a:pPr>
            <a:r>
              <a:rPr lang="en-US" sz="1700" dirty="0" smtClean="0">
                <a:latin typeface="Times New Roman" panose="02020603050405020304" pitchFamily="18" charset="0"/>
                <a:cs typeface="Times New Roman" panose="02020603050405020304" pitchFamily="18" charset="0"/>
              </a:rPr>
              <a:t>        self.__age = age</a:t>
            </a:r>
            <a:endParaRPr lang="en-US" sz="1700" dirty="0" smtClean="0">
              <a:latin typeface="Times New Roman" panose="02020603050405020304" pitchFamily="18" charset="0"/>
              <a:cs typeface="Times New Roman" panose="02020603050405020304" pitchFamily="18" charset="0"/>
            </a:endParaRPr>
          </a:p>
          <a:p>
            <a:pPr marL="0" indent="0">
              <a:buNone/>
            </a:pPr>
            <a:endParaRPr lang="en-US" sz="1700" dirty="0" smtClean="0">
              <a:latin typeface="Times New Roman" panose="02020603050405020304" pitchFamily="18" charset="0"/>
              <a:cs typeface="Times New Roman" panose="02020603050405020304" pitchFamily="18" charset="0"/>
            </a:endParaRPr>
          </a:p>
          <a:p>
            <a:pPr marL="0" indent="0">
              <a:buNone/>
            </a:pPr>
            <a:r>
              <a:rPr lang="en-US" sz="1700" dirty="0" smtClean="0">
                <a:latin typeface="Times New Roman" panose="02020603050405020304" pitchFamily="18" charset="0"/>
                <a:cs typeface="Times New Roman" panose="02020603050405020304" pitchFamily="18" charset="0"/>
              </a:rPr>
              <a:t>    # getter method</a:t>
            </a:r>
            <a:endParaRPr lang="en-US" sz="1700" dirty="0" smtClean="0">
              <a:latin typeface="Times New Roman" panose="02020603050405020304" pitchFamily="18" charset="0"/>
              <a:cs typeface="Times New Roman" panose="02020603050405020304" pitchFamily="18" charset="0"/>
            </a:endParaRPr>
          </a:p>
          <a:p>
            <a:pPr marL="0" indent="0">
              <a:buNone/>
            </a:pPr>
            <a:r>
              <a:rPr lang="en-US" sz="1700" dirty="0" smtClean="0">
                <a:latin typeface="Times New Roman" panose="02020603050405020304" pitchFamily="18" charset="0"/>
                <a:cs typeface="Times New Roman" panose="02020603050405020304" pitchFamily="18" charset="0"/>
              </a:rPr>
              <a:t>    def get_age(self):</a:t>
            </a:r>
            <a:endParaRPr lang="en-US" sz="1700" dirty="0" smtClean="0">
              <a:latin typeface="Times New Roman" panose="02020603050405020304" pitchFamily="18" charset="0"/>
              <a:cs typeface="Times New Roman" panose="02020603050405020304" pitchFamily="18" charset="0"/>
            </a:endParaRPr>
          </a:p>
          <a:p>
            <a:pPr marL="0" indent="0">
              <a:buNone/>
            </a:pPr>
            <a:r>
              <a:rPr lang="en-US" sz="1700" dirty="0" smtClean="0">
                <a:latin typeface="Times New Roman" panose="02020603050405020304" pitchFamily="18" charset="0"/>
                <a:cs typeface="Times New Roman" panose="02020603050405020304" pitchFamily="18" charset="0"/>
              </a:rPr>
              <a:t>        return self.__age</a:t>
            </a:r>
            <a:endParaRPr lang="en-US" sz="1700" dirty="0" smtClean="0">
              <a:latin typeface="Times New Roman" panose="02020603050405020304" pitchFamily="18" charset="0"/>
              <a:cs typeface="Times New Roman" panose="02020603050405020304" pitchFamily="18" charset="0"/>
            </a:endParaRPr>
          </a:p>
          <a:p>
            <a:pPr marL="0" indent="0">
              <a:buNone/>
            </a:pPr>
            <a:endParaRPr lang="en-US" sz="1700" dirty="0" smtClean="0">
              <a:latin typeface="Times New Roman" panose="02020603050405020304" pitchFamily="18" charset="0"/>
              <a:cs typeface="Times New Roman" panose="02020603050405020304" pitchFamily="18" charset="0"/>
            </a:endParaRPr>
          </a:p>
          <a:p>
            <a:pPr marL="0" indent="0">
              <a:buNone/>
            </a:pPr>
            <a:r>
              <a:rPr lang="en-US" sz="1700" dirty="0" smtClean="0">
                <a:latin typeface="Times New Roman" panose="02020603050405020304" pitchFamily="18" charset="0"/>
                <a:cs typeface="Times New Roman" panose="02020603050405020304" pitchFamily="18" charset="0"/>
              </a:rPr>
              <a:t>    # setter method</a:t>
            </a:r>
            <a:endParaRPr lang="en-US" sz="1700" dirty="0" smtClean="0">
              <a:latin typeface="Times New Roman" panose="02020603050405020304" pitchFamily="18" charset="0"/>
              <a:cs typeface="Times New Roman" panose="02020603050405020304" pitchFamily="18" charset="0"/>
            </a:endParaRPr>
          </a:p>
          <a:p>
            <a:pPr marL="0" indent="0">
              <a:buNone/>
            </a:pPr>
            <a:r>
              <a:rPr lang="en-US" sz="1700" dirty="0" smtClean="0">
                <a:latin typeface="Times New Roman" panose="02020603050405020304" pitchFamily="18" charset="0"/>
                <a:cs typeface="Times New Roman" panose="02020603050405020304" pitchFamily="18" charset="0"/>
              </a:rPr>
              <a:t>    def set_age(self, age):</a:t>
            </a:r>
            <a:endParaRPr lang="en-US" sz="1700" dirty="0" smtClean="0">
              <a:latin typeface="Times New Roman" panose="02020603050405020304" pitchFamily="18" charset="0"/>
              <a:cs typeface="Times New Roman" panose="02020603050405020304" pitchFamily="18" charset="0"/>
            </a:endParaRPr>
          </a:p>
          <a:p>
            <a:pPr marL="0" indent="0">
              <a:buNone/>
            </a:pPr>
            <a:r>
              <a:rPr lang="en-US" sz="1700" dirty="0" smtClean="0">
                <a:latin typeface="Times New Roman" panose="02020603050405020304" pitchFamily="18" charset="0"/>
                <a:cs typeface="Times New Roman" panose="02020603050405020304" pitchFamily="18" charset="0"/>
              </a:rPr>
              <a:t>        self.__age = age</a:t>
            </a:r>
            <a:endParaRPr lang="en-US" sz="1700" dirty="0" smtClean="0">
              <a:latin typeface="Times New Roman" panose="02020603050405020304" pitchFamily="18" charset="0"/>
              <a:cs typeface="Times New Roman" panose="02020603050405020304" pitchFamily="18" charset="0"/>
            </a:endParaRPr>
          </a:p>
          <a:p>
            <a:pPr marL="0" indent="0">
              <a:buNone/>
            </a:pPr>
            <a:endParaRPr lang="en-US" sz="1100" dirty="0" smtClean="0">
              <a:latin typeface="Times New Roman" panose="02020603050405020304" pitchFamily="18" charset="0"/>
              <a:cs typeface="Times New Roman" panose="02020603050405020304" pitchFamily="18" charset="0"/>
            </a:endParaRPr>
          </a:p>
        </p:txBody>
      </p:sp>
      <p:sp>
        <p:nvSpPr>
          <p:cNvPr id="4" name="Text Box 3"/>
          <p:cNvSpPr txBox="1"/>
          <p:nvPr/>
        </p:nvSpPr>
        <p:spPr>
          <a:xfrm>
            <a:off x="3429000" y="895350"/>
            <a:ext cx="3986530" cy="3138170"/>
          </a:xfrm>
          <a:prstGeom prst="rect">
            <a:avLst/>
          </a:prstGeom>
          <a:noFill/>
        </p:spPr>
        <p:txBody>
          <a:bodyPr wrap="square" rtlCol="0" anchor="t">
            <a:spAutoFit/>
          </a:bodyPr>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sym typeface="+mn-ea"/>
              </a:rPr>
              <a:t>stud = Student('</a:t>
            </a:r>
            <a:r>
              <a:rPr lang="en-IN" altLang="en-US" dirty="0" smtClean="0">
                <a:latin typeface="Times New Roman" panose="02020603050405020304" pitchFamily="18" charset="0"/>
                <a:cs typeface="Times New Roman" panose="02020603050405020304" pitchFamily="18" charset="0"/>
                <a:sym typeface="+mn-ea"/>
              </a:rPr>
              <a:t>ankush</a:t>
            </a:r>
            <a:r>
              <a:rPr lang="en-US" dirty="0" smtClean="0">
                <a:latin typeface="Times New Roman" panose="02020603050405020304" pitchFamily="18" charset="0"/>
                <a:cs typeface="Times New Roman" panose="02020603050405020304" pitchFamily="18" charset="0"/>
                <a:sym typeface="+mn-ea"/>
              </a:rPr>
              <a:t>', 1</a:t>
            </a:r>
            <a:r>
              <a:rPr lang="en-IN" altLang="en-US" dirty="0" smtClean="0">
                <a:latin typeface="Times New Roman" panose="02020603050405020304" pitchFamily="18" charset="0"/>
                <a:cs typeface="Times New Roman" panose="02020603050405020304" pitchFamily="18" charset="0"/>
                <a:sym typeface="+mn-ea"/>
              </a:rPr>
              <a:t>21</a:t>
            </a:r>
            <a:r>
              <a:rPr lang="en-US" dirty="0" smtClean="0">
                <a:latin typeface="Times New Roman" panose="02020603050405020304" pitchFamily="18" charset="0"/>
                <a:cs typeface="Times New Roman" panose="02020603050405020304" pitchFamily="18" charset="0"/>
                <a:sym typeface="+mn-ea"/>
              </a:rPr>
              <a:t>)</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sym typeface="+mn-ea"/>
              </a:rPr>
              <a:t># retrieving age using getter</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sym typeface="+mn-ea"/>
              </a:rPr>
              <a:t>print('Name:', stud.name, stud.get_age())</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sym typeface="+mn-ea"/>
              </a:rPr>
              <a:t># changing age using setter</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sym typeface="+mn-ea"/>
              </a:rPr>
              <a:t>stud.set_age(</a:t>
            </a:r>
            <a:r>
              <a:rPr lang="en-IN" altLang="en-US" dirty="0" smtClean="0">
                <a:latin typeface="Times New Roman" panose="02020603050405020304" pitchFamily="18" charset="0"/>
                <a:cs typeface="Times New Roman" panose="02020603050405020304" pitchFamily="18" charset="0"/>
                <a:sym typeface="+mn-ea"/>
              </a:rPr>
              <a:t>21</a:t>
            </a:r>
            <a:r>
              <a:rPr lang="en-US" dirty="0" smtClean="0">
                <a:latin typeface="Times New Roman" panose="02020603050405020304" pitchFamily="18" charset="0"/>
                <a:cs typeface="Times New Roman" panose="02020603050405020304" pitchFamily="18" charset="0"/>
                <a:sym typeface="+mn-ea"/>
              </a:rPr>
              <a:t>)</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sym typeface="+mn-ea"/>
              </a:rPr>
              <a:t># retrieving age using getter</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sym typeface="+mn-ea"/>
              </a:rPr>
              <a:t>print('Name:', stud.name, stud.get_age())</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a:latin typeface="Times New Roman" panose="02020603050405020304" pitchFamily="18" charset="0"/>
                <a:cs typeface="Times New Roman" panose="02020603050405020304" pitchFamily="18" charset="0"/>
              </a:rPr>
              <a:t>Advantages of Encapsulation</a:t>
            </a:r>
            <a:endParaRPr lang="en-IN" sz="4000" b="1" u="sng" dirty="0">
              <a:latin typeface="Times New Roman" panose="02020603050405020304" pitchFamily="18" charset="0"/>
              <a:cs typeface="Times New Roman" panose="02020603050405020304" pitchFamily="18" charset="0"/>
            </a:endParaRPr>
          </a:p>
        </p:txBody>
      </p:sp>
      <p:sp>
        <p:nvSpPr>
          <p:cNvPr id="5" name="Content Placeholder 4"/>
          <p:cNvSpPr/>
          <p:nvPr>
            <p:ph idx="1"/>
          </p:nvPr>
        </p:nvSpPr>
        <p:spPr>
          <a:xfrm>
            <a:off x="457200" y="971550"/>
            <a:ext cx="8229600" cy="3597275"/>
          </a:xfrm>
        </p:spPr>
        <p:txBody>
          <a:bodyPr>
            <a:noAutofit/>
          </a:bodyPr>
          <a:p>
            <a:r>
              <a:rPr lang="en-US" sz="1800" b="1">
                <a:latin typeface="Times New Roman" panose="02020603050405020304" pitchFamily="18" charset="0"/>
                <a:cs typeface="Times New Roman" panose="02020603050405020304" pitchFamily="18" charset="0"/>
              </a:rPr>
              <a:t>Security</a:t>
            </a:r>
            <a:r>
              <a:rPr lang="en-US" sz="1800">
                <a:latin typeface="Times New Roman" panose="02020603050405020304" pitchFamily="18" charset="0"/>
                <a:cs typeface="Times New Roman" panose="02020603050405020304" pitchFamily="18" charset="0"/>
              </a:rPr>
              <a:t>: The main advantage of using encapsulation is the security of the data. Encapsulation protects an object from unauthorized access. It allows private and protected access levels to prevent accidental data modification.</a:t>
            </a:r>
            <a:endParaRPr lang="en-US" sz="1800">
              <a:latin typeface="Times New Roman" panose="02020603050405020304" pitchFamily="18" charset="0"/>
              <a:cs typeface="Times New Roman" panose="02020603050405020304" pitchFamily="18" charset="0"/>
            </a:endParaRPr>
          </a:p>
          <a:p>
            <a:endParaRPr lang="en-US" sz="1800">
              <a:latin typeface="Times New Roman" panose="02020603050405020304" pitchFamily="18" charset="0"/>
              <a:cs typeface="Times New Roman" panose="02020603050405020304" pitchFamily="18" charset="0"/>
            </a:endParaRPr>
          </a:p>
          <a:p>
            <a:r>
              <a:rPr lang="en-US" sz="1800" b="1">
                <a:latin typeface="Times New Roman" panose="02020603050405020304" pitchFamily="18" charset="0"/>
                <a:cs typeface="Times New Roman" panose="02020603050405020304" pitchFamily="18" charset="0"/>
              </a:rPr>
              <a:t>Data Hiding</a:t>
            </a:r>
            <a:r>
              <a:rPr lang="en-US" sz="1800">
                <a:latin typeface="Times New Roman" panose="02020603050405020304" pitchFamily="18" charset="0"/>
                <a:cs typeface="Times New Roman" panose="02020603050405020304" pitchFamily="18" charset="0"/>
              </a:rPr>
              <a:t>: The user would not be knowing what is going on behind the scene. They would only be knowing that to modify a data member, call the setter method. To read a data member, call the getter method. What these setter and getter methods are doing is hidden from them.</a:t>
            </a:r>
            <a:endParaRPr lang="en-US" sz="1800">
              <a:latin typeface="Times New Roman" panose="02020603050405020304" pitchFamily="18" charset="0"/>
              <a:cs typeface="Times New Roman" panose="02020603050405020304" pitchFamily="18" charset="0"/>
            </a:endParaRPr>
          </a:p>
          <a:p>
            <a:endParaRPr lang="en-US" sz="1800">
              <a:latin typeface="Times New Roman" panose="02020603050405020304" pitchFamily="18" charset="0"/>
              <a:cs typeface="Times New Roman" panose="02020603050405020304" pitchFamily="18" charset="0"/>
            </a:endParaRPr>
          </a:p>
          <a:p>
            <a:r>
              <a:rPr lang="en-US" sz="1800" b="1">
                <a:latin typeface="Times New Roman" panose="02020603050405020304" pitchFamily="18" charset="0"/>
                <a:cs typeface="Times New Roman" panose="02020603050405020304" pitchFamily="18" charset="0"/>
              </a:rPr>
              <a:t>Simplicity</a:t>
            </a:r>
            <a:r>
              <a:rPr lang="en-US" sz="1800">
                <a:latin typeface="Times New Roman" panose="02020603050405020304" pitchFamily="18" charset="0"/>
                <a:cs typeface="Times New Roman" panose="02020603050405020304" pitchFamily="18" charset="0"/>
              </a:rPr>
              <a:t>: It simplifies the maintenance of the application by keeping classes separated and preventing them from tightly coupling with each other.</a:t>
            </a:r>
            <a:endParaRPr lang="en-US" sz="1800">
              <a:latin typeface="Times New Roman" panose="02020603050405020304" pitchFamily="18" charset="0"/>
              <a:cs typeface="Times New Roman" panose="02020603050405020304" pitchFamily="18" charset="0"/>
            </a:endParaRPr>
          </a:p>
          <a:p>
            <a:endParaRPr lang="en-US" sz="1800">
              <a:latin typeface="Times New Roman" panose="02020603050405020304" pitchFamily="18" charset="0"/>
              <a:cs typeface="Times New Roman" panose="02020603050405020304" pitchFamily="18" charset="0"/>
            </a:endParaRPr>
          </a:p>
          <a:p>
            <a:r>
              <a:rPr lang="en-US" sz="1800" b="1">
                <a:latin typeface="Times New Roman" panose="02020603050405020304" pitchFamily="18" charset="0"/>
                <a:cs typeface="Times New Roman" panose="02020603050405020304" pitchFamily="18" charset="0"/>
              </a:rPr>
              <a:t>Aesthetics</a:t>
            </a:r>
            <a:r>
              <a:rPr lang="en-US" sz="1800">
                <a:latin typeface="Times New Roman" panose="02020603050405020304" pitchFamily="18" charset="0"/>
                <a:cs typeface="Times New Roman" panose="02020603050405020304" pitchFamily="18" charset="0"/>
              </a:rPr>
              <a:t>: Bundling data and methods within a class makes code more readable and maintainable</a:t>
            </a:r>
            <a:endParaRPr lang="en-US" sz="1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altLang="en-IN" sz="4000" b="1" u="sng" dirty="0">
                <a:latin typeface="Times New Roman" panose="02020603050405020304" pitchFamily="18" charset="0"/>
                <a:cs typeface="Times New Roman" panose="02020603050405020304" pitchFamily="18" charset="0"/>
              </a:rPr>
              <a:t>Encapsulation</a:t>
            </a:r>
            <a:endParaRPr lang="en-US" alt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71550"/>
            <a:ext cx="8162290" cy="3394710"/>
          </a:xfrm>
        </p:spPr>
        <p:txBody>
          <a:bodyPr>
            <a:normAutofit/>
          </a:bodyPr>
          <a:lstStyle/>
          <a:p>
            <a:pPr marL="0" indent="0">
              <a:buNone/>
            </a:pPr>
            <a:r>
              <a:rPr lang="en-US" sz="2000" smtClean="0">
                <a:latin typeface="Times New Roman" panose="02020603050405020304" pitchFamily="18" charset="0"/>
                <a:cs typeface="Times New Roman" panose="02020603050405020304" pitchFamily="18" charset="0"/>
              </a:rPr>
              <a:t>Encapsulation is one of the fundamental concepts in object-oriented programming (OOP), including abstraction, inheritance, and polymorphism. </a:t>
            </a:r>
            <a:endParaRPr lang="en-US" sz="2000" smtClean="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Encapsulation in Python describes the concept of bundling data and methods within a single unit. </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So, for example, </a:t>
            </a:r>
            <a:r>
              <a:rPr lang="en-IN" sz="2000" b="1" dirty="0">
                <a:latin typeface="Times New Roman" panose="02020603050405020304" pitchFamily="18" charset="0"/>
                <a:cs typeface="Times New Roman" panose="02020603050405020304" pitchFamily="18" charset="0"/>
              </a:rPr>
              <a:t>when you create a class, it means you are implementing encapsulation</a:t>
            </a:r>
            <a:r>
              <a:rPr lang="en-IN" sz="2000" dirty="0">
                <a:latin typeface="Times New Roman" panose="02020603050405020304" pitchFamily="18" charset="0"/>
                <a:cs typeface="Times New Roman" panose="02020603050405020304" pitchFamily="18" charset="0"/>
              </a:rPr>
              <a:t>. A class is an example of encapsulation as it binds all the data members (instance variables) and methods into a single unit.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85750"/>
            <a:ext cx="8229600" cy="2057400"/>
          </a:xfrm>
        </p:spPr>
        <p:txBody>
          <a:bodyPr>
            <a:noAutofit/>
          </a:bodyPr>
          <a:lstStyle/>
          <a:p>
            <a:pPr marL="0" indent="0">
              <a:buNone/>
            </a:pPr>
            <a:r>
              <a:rPr lang="en-US" sz="1800" smtClean="0">
                <a:latin typeface="Times New Roman" panose="02020603050405020304" pitchFamily="18" charset="0"/>
                <a:cs typeface="Times New Roman" panose="02020603050405020304" pitchFamily="18" charset="0"/>
              </a:rPr>
              <a:t>Using encapsulation, we can hide an object’s internal representation from the outside. This is called information hiding.</a:t>
            </a:r>
            <a:endParaRPr lang="en-US" sz="1800" smtClean="0">
              <a:latin typeface="Times New Roman" panose="02020603050405020304" pitchFamily="18" charset="0"/>
              <a:cs typeface="Times New Roman" panose="02020603050405020304" pitchFamily="18" charset="0"/>
            </a:endParaRPr>
          </a:p>
          <a:p>
            <a:pPr marL="0" indent="0">
              <a:buNone/>
            </a:pPr>
            <a:endParaRPr lang="en-US" sz="1800" smtClean="0">
              <a:latin typeface="Times New Roman" panose="02020603050405020304" pitchFamily="18" charset="0"/>
              <a:cs typeface="Times New Roman" panose="02020603050405020304" pitchFamily="18" charset="0"/>
            </a:endParaRPr>
          </a:p>
          <a:p>
            <a:pPr marL="0" indent="0">
              <a:buNone/>
            </a:pPr>
            <a:r>
              <a:rPr lang="en-US" sz="1800" smtClean="0">
                <a:latin typeface="Times New Roman" panose="02020603050405020304" pitchFamily="18" charset="0"/>
                <a:cs typeface="Times New Roman" panose="02020603050405020304" pitchFamily="18" charset="0"/>
              </a:rPr>
              <a:t>Also, encapsulation allows us to restrict accessing variables and methods directly and prevent accidental data modification by creating private data members and methods within a class.</a:t>
            </a:r>
            <a:endParaRPr lang="en-US" sz="1800" smtClean="0">
              <a:latin typeface="Times New Roman" panose="02020603050405020304" pitchFamily="18" charset="0"/>
              <a:cs typeface="Times New Roman" panose="02020603050405020304" pitchFamily="18" charset="0"/>
            </a:endParaRPr>
          </a:p>
          <a:p>
            <a:pPr marL="0" indent="0">
              <a:buNone/>
            </a:pPr>
            <a:endParaRPr lang="en-US" sz="1800" smtClean="0">
              <a:latin typeface="Times New Roman" panose="02020603050405020304" pitchFamily="18" charset="0"/>
              <a:cs typeface="Times New Roman" panose="02020603050405020304" pitchFamily="18" charset="0"/>
            </a:endParaRPr>
          </a:p>
          <a:p>
            <a:pPr marL="0" indent="0">
              <a:buNone/>
            </a:pPr>
            <a:r>
              <a:rPr lang="en-US" sz="1800" smtClean="0">
                <a:latin typeface="Times New Roman" panose="02020603050405020304" pitchFamily="18" charset="0"/>
                <a:cs typeface="Times New Roman" panose="02020603050405020304" pitchFamily="18" charset="0"/>
              </a:rPr>
              <a:t>Encapsulation is a way to can restrict access to methods and variables from outside of class. Whenever we are working with the class and dealing with sensitive data, providing access to all variables used within the class is not a good choice.</a:t>
            </a:r>
            <a:endParaRPr lang="en-US" sz="1800" smtClean="0">
              <a:latin typeface="Times New Roman" panose="02020603050405020304" pitchFamily="18" charset="0"/>
              <a:cs typeface="Times New Roman" panose="02020603050405020304" pitchFamily="18" charset="0"/>
            </a:endParaRPr>
          </a:p>
          <a:p>
            <a:pPr marL="0" indent="0">
              <a:buNone/>
            </a:pPr>
            <a:endParaRPr lang="en-US" sz="1800" smtClean="0">
              <a:latin typeface="Times New Roman" panose="02020603050405020304" pitchFamily="18" charset="0"/>
              <a:cs typeface="Times New Roman" panose="02020603050405020304" pitchFamily="18" charset="0"/>
            </a:endParaRPr>
          </a:p>
          <a:p>
            <a:pPr marL="0" indent="0">
              <a:buNone/>
            </a:pPr>
            <a:r>
              <a:rPr lang="en-US" sz="1800" smtClean="0">
                <a:latin typeface="Times New Roman" panose="02020603050405020304" pitchFamily="18" charset="0"/>
                <a:cs typeface="Times New Roman" panose="02020603050405020304" pitchFamily="18" charset="0"/>
              </a:rPr>
              <a:t>Encapsulation can be achieved by declaring the data members and methods of a class either as private or protected. But In Python, we don’t have direct access modifiers like public, private, and protected. We can achieve this by using single underscore and double underscores.</a:t>
            </a:r>
            <a:endParaRPr lang="en-US" sz="180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altLang="en-IN" sz="4000" b="1" u="sng" dirty="0">
                <a:latin typeface="Times New Roman" panose="02020603050405020304" pitchFamily="18" charset="0"/>
                <a:cs typeface="Times New Roman" panose="02020603050405020304" pitchFamily="18" charset="0"/>
              </a:rPr>
              <a:t>Public Members</a:t>
            </a:r>
            <a:endParaRPr lang="en-US" alt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819150"/>
            <a:ext cx="8229600" cy="4337050"/>
          </a:xfrm>
        </p:spPr>
        <p:txBody>
          <a:bodyPr>
            <a:normAutofit lnSpcReduction="20000"/>
          </a:bodyPr>
          <a:lstStyle/>
          <a:p>
            <a:pPr marL="0" indent="0">
              <a:buNone/>
            </a:pPr>
            <a:r>
              <a:rPr lang="en-US" sz="2000" dirty="0">
                <a:latin typeface="Times New Roman" panose="02020603050405020304" pitchFamily="18" charset="0"/>
                <a:cs typeface="Times New Roman" panose="02020603050405020304" pitchFamily="18" charset="0"/>
              </a:rPr>
              <a:t>Public data members are accessible within and outside of a class. All member variables of the class are by default public.</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class Student: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def __init__(self,name,roll):</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self.name=name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self.roll=roll</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def show(</a:t>
            </a:r>
            <a:r>
              <a:rPr lang="en-IN" sz="2000" dirty="0">
                <a:latin typeface="Times New Roman" panose="02020603050405020304" pitchFamily="18" charset="0"/>
                <a:cs typeface="Times New Roman" panose="02020603050405020304" pitchFamily="18" charset="0"/>
              </a:rPr>
              <a:t>self):</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print(self.name)</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print(self.roll)</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s=Student(‘ankush’,121)</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s.show()</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5257800" y="1962150"/>
            <a:ext cx="3201035" cy="922020"/>
          </a:xfrm>
          <a:prstGeom prst="rect">
            <a:avLst/>
          </a:prstGeom>
          <a:noFill/>
        </p:spPr>
        <p:txBody>
          <a:bodyPr wrap="square" rtlCol="0">
            <a:spAutoFit/>
          </a:bodyPr>
          <a:p>
            <a:r>
              <a:rPr lang="en-IN" altLang="en-US"/>
              <a:t>Output : </a:t>
            </a:r>
            <a:endParaRPr lang="en-IN" altLang="en-US"/>
          </a:p>
          <a:p>
            <a:r>
              <a:rPr lang="en-IN" altLang="en-US"/>
              <a:t>ankush</a:t>
            </a:r>
            <a:endParaRPr lang="en-IN" altLang="en-US"/>
          </a:p>
          <a:p>
            <a:r>
              <a:rPr lang="en-IN" altLang="en-US"/>
              <a:t>121</a:t>
            </a:r>
            <a:endParaRPr lang="en-I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a:latin typeface="Times New Roman" panose="02020603050405020304" pitchFamily="18" charset="0"/>
                <a:cs typeface="Times New Roman" panose="02020603050405020304" pitchFamily="18" charset="0"/>
              </a:rPr>
              <a:t>Private Members</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5120" y="819150"/>
            <a:ext cx="8361680" cy="4297680"/>
          </a:xfrm>
        </p:spPr>
        <p:txBody>
          <a:bodyPr>
            <a:noAutofit/>
          </a:bodyPr>
          <a:lstStyle/>
          <a:p>
            <a:pPr marL="0" indent="0">
              <a:buNone/>
            </a:pPr>
            <a:r>
              <a:rPr lang="en-US" sz="1600" dirty="0" smtClean="0">
                <a:latin typeface="Times New Roman" panose="02020603050405020304" pitchFamily="18" charset="0"/>
                <a:cs typeface="Times New Roman" panose="02020603050405020304" pitchFamily="18" charset="0"/>
              </a:rPr>
              <a:t>We can protect variables in the class by marking them private. To define a private variable add </a:t>
            </a:r>
            <a:r>
              <a:rPr lang="en-US" sz="1600" b="1" dirty="0" smtClean="0">
                <a:latin typeface="Times New Roman" panose="02020603050405020304" pitchFamily="18" charset="0"/>
                <a:cs typeface="Times New Roman" panose="02020603050405020304" pitchFamily="18" charset="0"/>
              </a:rPr>
              <a:t>two underscores</a:t>
            </a:r>
            <a:r>
              <a:rPr lang="en-US" sz="1600" dirty="0" smtClean="0">
                <a:latin typeface="Times New Roman" panose="02020603050405020304" pitchFamily="18" charset="0"/>
                <a:cs typeface="Times New Roman" panose="02020603050405020304" pitchFamily="18" charset="0"/>
              </a:rPr>
              <a:t> as a prefix at the start of a variable name.</a:t>
            </a: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Private members are accessible only within the class, and we can’t access them directly from the class objects.</a:t>
            </a: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sym typeface="+mn-ea"/>
              </a:rPr>
              <a:t>class Student: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sym typeface="+mn-ea"/>
              </a:rPr>
              <a:t>	def __init__(self,name,roll):</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sym typeface="+mn-ea"/>
              </a:rPr>
              <a:t>		self.name=name</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sym typeface="+mn-ea"/>
              </a:rPr>
              <a:t>		self.</a:t>
            </a:r>
            <a:r>
              <a:rPr lang="en-IN" altLang="en-US" sz="1600" dirty="0">
                <a:latin typeface="Times New Roman" panose="02020603050405020304" pitchFamily="18" charset="0"/>
                <a:cs typeface="Times New Roman" panose="02020603050405020304" pitchFamily="18" charset="0"/>
                <a:sym typeface="+mn-ea"/>
              </a:rPr>
              <a:t>__</a:t>
            </a:r>
            <a:r>
              <a:rPr lang="en-US" sz="1600" dirty="0">
                <a:latin typeface="Times New Roman" panose="02020603050405020304" pitchFamily="18" charset="0"/>
                <a:cs typeface="Times New Roman" panose="02020603050405020304" pitchFamily="18" charset="0"/>
                <a:sym typeface="+mn-ea"/>
              </a:rPr>
              <a:t>roll=roll</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sym typeface="+mn-ea"/>
              </a:rPr>
              <a:t>	def show(</a:t>
            </a:r>
            <a:r>
              <a:rPr lang="en-IN" sz="1600" dirty="0">
                <a:latin typeface="Times New Roman" panose="02020603050405020304" pitchFamily="18" charset="0"/>
                <a:cs typeface="Times New Roman" panose="02020603050405020304" pitchFamily="18" charset="0"/>
                <a:sym typeface="+mn-ea"/>
              </a:rPr>
              <a:t>self):</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sym typeface="+mn-ea"/>
              </a:rPr>
              <a:t>		print(self.name)</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sym typeface="+mn-ea"/>
              </a:rPr>
              <a:t>		</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sym typeface="+mn-ea"/>
              </a:rPr>
              <a:t>s=Student(‘ankush’,121)</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sym typeface="+mn-ea"/>
              </a:rPr>
              <a:t>s.show()</a:t>
            </a:r>
            <a:endParaRPr lang="en-IN" sz="1600" dirty="0">
              <a:latin typeface="Times New Roman" panose="02020603050405020304" pitchFamily="18" charset="0"/>
              <a:cs typeface="Times New Roman" panose="02020603050405020304" pitchFamily="18" charset="0"/>
              <a:sym typeface="+mn-ea"/>
            </a:endParaRPr>
          </a:p>
          <a:p>
            <a:pPr marL="0" indent="0">
              <a:buNone/>
            </a:pPr>
            <a:r>
              <a:rPr lang="en-IN" sz="1600" dirty="0" smtClean="0">
                <a:latin typeface="Times New Roman" panose="02020603050405020304" pitchFamily="18" charset="0"/>
                <a:cs typeface="Times New Roman" panose="02020603050405020304" pitchFamily="18" charset="0"/>
                <a:sym typeface="+mn-ea"/>
              </a:rPr>
              <a:t>print(s.name, s.__roll)</a:t>
            </a:r>
            <a:endParaRPr lang="en-IN" sz="1600" dirty="0" smtClean="0">
              <a:latin typeface="Times New Roman" panose="02020603050405020304" pitchFamily="18" charset="0"/>
              <a:cs typeface="Times New Roman" panose="02020603050405020304" pitchFamily="18" charset="0"/>
              <a:sym typeface="+mn-ea"/>
            </a:endParaRPr>
          </a:p>
        </p:txBody>
      </p:sp>
      <p:sp>
        <p:nvSpPr>
          <p:cNvPr id="9" name="Text Box 8"/>
          <p:cNvSpPr txBox="1"/>
          <p:nvPr/>
        </p:nvSpPr>
        <p:spPr>
          <a:xfrm>
            <a:off x="5105400" y="2114550"/>
            <a:ext cx="3356610" cy="1198880"/>
          </a:xfrm>
          <a:prstGeom prst="rect">
            <a:avLst/>
          </a:prstGeom>
          <a:noFill/>
        </p:spPr>
        <p:txBody>
          <a:bodyPr wrap="square" rtlCol="0">
            <a:spAutoFit/>
          </a:bodyPr>
          <a:p>
            <a:r>
              <a:rPr lang="en-IN" altLang="en-US"/>
              <a:t>Output : </a:t>
            </a:r>
            <a:endParaRPr lang="en-IN" altLang="en-US"/>
          </a:p>
          <a:p>
            <a:r>
              <a:rPr lang="en-IN" altLang="en-US"/>
              <a:t>ankush</a:t>
            </a:r>
            <a:endParaRPr lang="en-IN" altLang="en-US"/>
          </a:p>
          <a:p>
            <a:r>
              <a:rPr lang="en-IN" altLang="en-US"/>
              <a:t>AttributeError: 'Student' object has no attribute '__roll'</a:t>
            </a:r>
            <a:endParaRPr lang="en-I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1550"/>
            <a:ext cx="8229600" cy="3394472"/>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We can access private members from outside of a class using the following two approaches</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Create public method to access private members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Use name mangling</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7150"/>
            <a:ext cx="8463915" cy="919480"/>
          </a:xfrm>
        </p:spPr>
        <p:txBody>
          <a:bodyPr>
            <a:normAutofit fontScale="90000"/>
          </a:bodyPr>
          <a:lstStyle/>
          <a:p>
            <a:r>
              <a:rPr lang="en-US" sz="4000" b="1" u="sng" dirty="0">
                <a:latin typeface="Times New Roman" panose="02020603050405020304" pitchFamily="18" charset="0"/>
                <a:cs typeface="Times New Roman" panose="02020603050405020304" pitchFamily="18" charset="0"/>
              </a:rPr>
              <a:t>Public method to access private members</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428750"/>
            <a:ext cx="8229600" cy="2681605"/>
          </a:xfrm>
        </p:spPr>
        <p:txBody>
          <a:bodyPr>
            <a:normAutofit/>
          </a:bodyPr>
          <a:lstStyle/>
          <a:p>
            <a:pPr marL="0" indent="0">
              <a:buNone/>
            </a:pPr>
            <a:r>
              <a:rPr lang="en-US" sz="1900" dirty="0" smtClean="0">
                <a:latin typeface="Times New Roman" panose="02020603050405020304" pitchFamily="18" charset="0"/>
                <a:cs typeface="Times New Roman" panose="02020603050405020304" pitchFamily="18" charset="0"/>
              </a:rPr>
              <a:t>Access Private member outside of a class using an instance method</a:t>
            </a:r>
            <a:endParaRPr lang="en-US" sz="1900" dirty="0" smtClean="0">
              <a:latin typeface="Times New Roman" panose="02020603050405020304" pitchFamily="18" charset="0"/>
              <a:cs typeface="Times New Roman" panose="02020603050405020304" pitchFamily="18" charset="0"/>
            </a:endParaRPr>
          </a:p>
        </p:txBody>
      </p:sp>
      <p:sp>
        <p:nvSpPr>
          <p:cNvPr id="4" name="Text Box 3"/>
          <p:cNvSpPr txBox="1"/>
          <p:nvPr/>
        </p:nvSpPr>
        <p:spPr>
          <a:xfrm>
            <a:off x="914400" y="2038350"/>
            <a:ext cx="4221480" cy="3138170"/>
          </a:xfrm>
          <a:prstGeom prst="rect">
            <a:avLst/>
          </a:prstGeom>
          <a:noFill/>
        </p:spPr>
        <p:txBody>
          <a:bodyPr wrap="square" rtlCol="0" anchor="t">
            <a:spAutoFit/>
          </a:bodyPr>
          <a:p>
            <a:pPr marL="0" indent="0">
              <a:buNone/>
            </a:pPr>
            <a:r>
              <a:rPr lang="en-US" dirty="0">
                <a:latin typeface="Times New Roman" panose="02020603050405020304" pitchFamily="18" charset="0"/>
                <a:cs typeface="Times New Roman" panose="02020603050405020304" pitchFamily="18" charset="0"/>
                <a:sym typeface="+mn-ea"/>
              </a:rPr>
              <a:t>class Student: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sym typeface="+mn-ea"/>
              </a:rPr>
              <a:t>	def __init__(self,name,roll):</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sym typeface="+mn-ea"/>
              </a:rPr>
              <a:t>		self.name=name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sym typeface="+mn-ea"/>
              </a:rPr>
              <a:t>		self.</a:t>
            </a:r>
            <a:r>
              <a:rPr lang="en-IN" altLang="en-US" dirty="0">
                <a:latin typeface="Times New Roman" panose="02020603050405020304" pitchFamily="18" charset="0"/>
                <a:cs typeface="Times New Roman" panose="02020603050405020304" pitchFamily="18" charset="0"/>
                <a:sym typeface="+mn-ea"/>
              </a:rPr>
              <a:t>__</a:t>
            </a:r>
            <a:r>
              <a:rPr lang="en-US" dirty="0">
                <a:latin typeface="Times New Roman" panose="02020603050405020304" pitchFamily="18" charset="0"/>
                <a:cs typeface="Times New Roman" panose="02020603050405020304" pitchFamily="18" charset="0"/>
                <a:sym typeface="+mn-ea"/>
              </a:rPr>
              <a:t>roll=roll</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sym typeface="+mn-ea"/>
              </a:rPr>
              <a:t>	def show(</a:t>
            </a:r>
            <a:r>
              <a:rPr lang="en-IN" dirty="0">
                <a:latin typeface="Times New Roman" panose="02020603050405020304" pitchFamily="18" charset="0"/>
                <a:cs typeface="Times New Roman" panose="02020603050405020304" pitchFamily="18" charset="0"/>
                <a:sym typeface="+mn-ea"/>
              </a:rPr>
              <a:t>self):</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sym typeface="+mn-ea"/>
              </a:rPr>
              <a:t>		print(self.name)</a:t>
            </a:r>
            <a:endParaRPr lang="en-IN" dirty="0">
              <a:latin typeface="Times New Roman" panose="02020603050405020304" pitchFamily="18" charset="0"/>
              <a:cs typeface="Times New Roman" panose="02020603050405020304" pitchFamily="18" charset="0"/>
              <a:sym typeface="+mn-ea"/>
            </a:endParaRPr>
          </a:p>
          <a:p>
            <a:pPr marL="0" indent="0">
              <a:buNone/>
            </a:pPr>
            <a:r>
              <a:rPr lang="en-IN" dirty="0">
                <a:latin typeface="Times New Roman" panose="02020603050405020304" pitchFamily="18" charset="0"/>
                <a:cs typeface="Times New Roman" panose="02020603050405020304" pitchFamily="18" charset="0"/>
                <a:sym typeface="+mn-ea"/>
              </a:rPr>
              <a:t>		print(self.__roll)</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sym typeface="+mn-ea"/>
              </a:rPr>
              <a: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sym typeface="+mn-ea"/>
              </a:rPr>
              <a:t>s=Student(‘ankush’,121)</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sym typeface="+mn-ea"/>
              </a:rPr>
              <a:t>s.show()</a:t>
            </a:r>
            <a:endParaRPr lang="en-IN" dirty="0">
              <a:latin typeface="Times New Roman" panose="02020603050405020304" pitchFamily="18" charset="0"/>
              <a:cs typeface="Times New Roman" panose="02020603050405020304" pitchFamily="18" charset="0"/>
              <a:sym typeface="+mn-ea"/>
            </a:endParaRPr>
          </a:p>
          <a:p>
            <a:pPr marL="0" indent="0">
              <a:buNone/>
            </a:pPr>
            <a:endParaRPr lang="en-US"/>
          </a:p>
        </p:txBody>
      </p:sp>
      <p:sp>
        <p:nvSpPr>
          <p:cNvPr id="9" name="Text Box 8"/>
          <p:cNvSpPr txBox="1"/>
          <p:nvPr/>
        </p:nvSpPr>
        <p:spPr>
          <a:xfrm>
            <a:off x="5135880" y="2114550"/>
            <a:ext cx="3356610" cy="1198880"/>
          </a:xfrm>
          <a:prstGeom prst="rect">
            <a:avLst/>
          </a:prstGeom>
          <a:noFill/>
        </p:spPr>
        <p:txBody>
          <a:bodyPr wrap="square" rtlCol="0">
            <a:spAutoFit/>
          </a:bodyPr>
          <a:p>
            <a:r>
              <a:rPr lang="en-IN" altLang="en-US"/>
              <a:t>Output : </a:t>
            </a:r>
            <a:endParaRPr lang="en-IN" altLang="en-US"/>
          </a:p>
          <a:p>
            <a:r>
              <a:rPr lang="en-IN" altLang="en-US"/>
              <a:t>ankush</a:t>
            </a:r>
            <a:endParaRPr lang="en-IN" altLang="en-US"/>
          </a:p>
          <a:p>
            <a:r>
              <a:rPr lang="en-IN" altLang="en-US"/>
              <a:t>121</a:t>
            </a:r>
            <a:endParaRPr lang="en-IN" altLang="en-US"/>
          </a:p>
          <a:p>
            <a:endParaRPr lang="en-I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7150"/>
            <a:ext cx="8732520" cy="857250"/>
          </a:xfrm>
        </p:spPr>
        <p:txBody>
          <a:bodyPr>
            <a:normAutofit fontScale="90000"/>
          </a:bodyPr>
          <a:lstStyle/>
          <a:p>
            <a:r>
              <a:rPr lang="en-US" sz="4000" b="1" u="sng" dirty="0">
                <a:latin typeface="Times New Roman" panose="02020603050405020304" pitchFamily="18" charset="0"/>
                <a:cs typeface="Times New Roman" panose="02020603050405020304" pitchFamily="18" charset="0"/>
              </a:rPr>
              <a:t>Name Mangling to access private members</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71550"/>
            <a:ext cx="8229600" cy="2092960"/>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We can directly access private and protected variables from outside of a class through name mangling. The name mangling is created on an identifier by adding two leading underscores and one trailing underscore, like this _classname__dataMember, where classname is the current class, and data member is the private variable name.</a:t>
            </a:r>
            <a:endParaRPr lang="en-US" sz="1600"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762000" y="2419350"/>
            <a:ext cx="5291455" cy="2306955"/>
          </a:xfrm>
          <a:prstGeom prst="rect">
            <a:avLst/>
          </a:prstGeom>
          <a:noFill/>
        </p:spPr>
        <p:txBody>
          <a:bodyPr wrap="square" rtlCol="0" anchor="t">
            <a:spAutoFit/>
          </a:bodyPr>
          <a:p>
            <a:pPr marL="0" indent="0">
              <a:buNone/>
            </a:pPr>
            <a:r>
              <a:rPr lang="en-US" sz="1600" dirty="0">
                <a:latin typeface="Times New Roman" panose="02020603050405020304" pitchFamily="18" charset="0"/>
                <a:cs typeface="Times New Roman" panose="02020603050405020304" pitchFamily="18" charset="0"/>
                <a:sym typeface="+mn-ea"/>
              </a:rPr>
              <a:t>class Student: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sym typeface="+mn-ea"/>
              </a:rPr>
              <a:t>	def __init__(self,name,roll):</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sym typeface="+mn-ea"/>
              </a:rPr>
              <a:t>		self.name=name</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sym typeface="+mn-ea"/>
              </a:rPr>
              <a:t>		self.</a:t>
            </a:r>
            <a:r>
              <a:rPr lang="en-IN" altLang="en-US" sz="1600" dirty="0">
                <a:latin typeface="Times New Roman" panose="02020603050405020304" pitchFamily="18" charset="0"/>
                <a:cs typeface="Times New Roman" panose="02020603050405020304" pitchFamily="18" charset="0"/>
                <a:sym typeface="+mn-ea"/>
              </a:rPr>
              <a:t>__</a:t>
            </a:r>
            <a:r>
              <a:rPr lang="en-US" sz="1600" dirty="0">
                <a:latin typeface="Times New Roman" panose="02020603050405020304" pitchFamily="18" charset="0"/>
                <a:cs typeface="Times New Roman" panose="02020603050405020304" pitchFamily="18" charset="0"/>
                <a:sym typeface="+mn-ea"/>
              </a:rPr>
              <a:t>roll=roll</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	</a:t>
            </a:r>
            <a:r>
              <a:rPr lang="en-IN" sz="1600" dirty="0">
                <a:latin typeface="Times New Roman" panose="02020603050405020304" pitchFamily="18" charset="0"/>
                <a:cs typeface="Times New Roman" panose="02020603050405020304" pitchFamily="18" charset="0"/>
                <a:sym typeface="+mn-ea"/>
              </a:rPr>
              <a:t>		</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sym typeface="+mn-ea"/>
              </a:rPr>
              <a:t>s=Student(ankush,121)</a:t>
            </a:r>
            <a:endParaRPr lang="en-IN" sz="1600" dirty="0">
              <a:latin typeface="Times New Roman" panose="02020603050405020304" pitchFamily="18" charset="0"/>
              <a:cs typeface="Times New Roman" panose="02020603050405020304" pitchFamily="18" charset="0"/>
              <a:sym typeface="+mn-ea"/>
            </a:endParaRPr>
          </a:p>
          <a:p>
            <a:pPr marL="0" indent="0">
              <a:buNone/>
            </a:pPr>
            <a:endParaRPr lang="en-IN" sz="1600" dirty="0">
              <a:latin typeface="Times New Roman" panose="02020603050405020304" pitchFamily="18" charset="0"/>
              <a:cs typeface="Times New Roman" panose="02020603050405020304" pitchFamily="18" charset="0"/>
              <a:sym typeface="+mn-ea"/>
            </a:endParaRPr>
          </a:p>
          <a:p>
            <a:pPr marL="0" indent="0">
              <a:buNone/>
            </a:pPr>
            <a:r>
              <a:rPr lang="en-IN" sz="1600" dirty="0">
                <a:latin typeface="Times New Roman" panose="02020603050405020304" pitchFamily="18" charset="0"/>
                <a:cs typeface="Times New Roman" panose="02020603050405020304" pitchFamily="18" charset="0"/>
                <a:sym typeface="+mn-ea"/>
              </a:rPr>
              <a:t>print(s.name)</a:t>
            </a:r>
            <a:endParaRPr lang="en-IN" sz="1600" dirty="0">
              <a:latin typeface="Times New Roman" panose="02020603050405020304" pitchFamily="18" charset="0"/>
              <a:cs typeface="Times New Roman" panose="02020603050405020304" pitchFamily="18" charset="0"/>
              <a:sym typeface="+mn-ea"/>
            </a:endParaRPr>
          </a:p>
          <a:p>
            <a:pPr marL="0" indent="0">
              <a:buNone/>
            </a:pPr>
            <a:r>
              <a:rPr lang="en-IN" sz="1600" dirty="0">
                <a:latin typeface="Times New Roman" panose="02020603050405020304" pitchFamily="18" charset="0"/>
                <a:cs typeface="Times New Roman" panose="02020603050405020304" pitchFamily="18" charset="0"/>
                <a:sym typeface="+mn-ea"/>
              </a:rPr>
              <a:t>print(s._Student_</a:t>
            </a:r>
            <a:r>
              <a:rPr lang="en-US" altLang="en-IN" sz="1600" dirty="0">
                <a:latin typeface="Times New Roman" panose="02020603050405020304" pitchFamily="18" charset="0"/>
                <a:cs typeface="Times New Roman" panose="02020603050405020304" pitchFamily="18" charset="0"/>
                <a:sym typeface="+mn-ea"/>
              </a:rPr>
              <a:t>_</a:t>
            </a:r>
            <a:r>
              <a:rPr lang="en-IN" sz="1600" dirty="0">
                <a:latin typeface="Times New Roman" panose="02020603050405020304" pitchFamily="18" charset="0"/>
                <a:cs typeface="Times New Roman" panose="02020603050405020304" pitchFamily="18" charset="0"/>
                <a:sym typeface="+mn-ea"/>
              </a:rPr>
              <a:t>roll)</a:t>
            </a:r>
            <a:endParaRPr lang="en-IN" sz="1600" dirty="0">
              <a:latin typeface="Times New Roman" panose="02020603050405020304" pitchFamily="18" charset="0"/>
              <a:cs typeface="Times New Roman" panose="02020603050405020304" pitchFamily="18" charset="0"/>
              <a:sym typeface="+mn-ea"/>
            </a:endParaRPr>
          </a:p>
        </p:txBody>
      </p:sp>
      <p:sp>
        <p:nvSpPr>
          <p:cNvPr id="9" name="Text Box 8"/>
          <p:cNvSpPr txBox="1"/>
          <p:nvPr/>
        </p:nvSpPr>
        <p:spPr>
          <a:xfrm>
            <a:off x="5135880" y="2114550"/>
            <a:ext cx="3356610" cy="1198880"/>
          </a:xfrm>
          <a:prstGeom prst="rect">
            <a:avLst/>
          </a:prstGeom>
          <a:noFill/>
        </p:spPr>
        <p:txBody>
          <a:bodyPr wrap="square" rtlCol="0">
            <a:spAutoFit/>
          </a:bodyPr>
          <a:p>
            <a:r>
              <a:rPr lang="en-IN" altLang="en-US"/>
              <a:t>Output : </a:t>
            </a:r>
            <a:endParaRPr lang="en-IN" altLang="en-US"/>
          </a:p>
          <a:p>
            <a:r>
              <a:rPr lang="en-IN" altLang="en-US"/>
              <a:t>ankush</a:t>
            </a:r>
            <a:endParaRPr lang="en-IN" altLang="en-US"/>
          </a:p>
          <a:p>
            <a:r>
              <a:rPr lang="en-IN" altLang="en-US"/>
              <a:t>121</a:t>
            </a:r>
            <a:endParaRPr lang="en-IN" altLang="en-US"/>
          </a:p>
          <a:p>
            <a:endParaRPr lang="en-I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200" b="1" u="sng" dirty="0" smtClean="0">
                <a:latin typeface="Times New Roman" panose="02020603050405020304" pitchFamily="18" charset="0"/>
                <a:cs typeface="Times New Roman" panose="02020603050405020304" pitchFamily="18" charset="0"/>
              </a:rPr>
              <a:t>Getters and Setters in Python</a:t>
            </a:r>
            <a:endParaRPr lang="en-US" sz="3200" b="1" u="sng"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19150"/>
            <a:ext cx="8229600" cy="3962400"/>
          </a:xfrm>
        </p:spPr>
        <p:txBody>
          <a:bodyPr>
            <a:normAutofit/>
          </a:bodyPr>
          <a:lstStyle/>
          <a:p>
            <a:pPr marL="0" indent="0">
              <a:buNone/>
            </a:pPr>
            <a:r>
              <a:rPr lang="en-US" sz="1900" dirty="0">
                <a:latin typeface="Times New Roman" panose="02020603050405020304" pitchFamily="18" charset="0"/>
                <a:cs typeface="Times New Roman" panose="02020603050405020304" pitchFamily="18" charset="0"/>
              </a:rPr>
              <a:t>To implement proper encapsulation in Python, we need to use setters and getters. The primary purpose of using getters and setters in object-oriented programs is to ensure data encapsulation. Use the getter method to access data members and the setter methods to modify the data members.</a:t>
            </a:r>
            <a:endParaRPr lang="en-US" sz="1900" dirty="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In Python, private variables are not hidden fields like in other programming languages. The getters and setters methods are often used when</a:t>
            </a:r>
            <a:endParaRPr lang="en-US" sz="1900" dirty="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When we want to avoid direct access to private variables</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To add validation logic for setting a value</a:t>
            </a:r>
            <a:endParaRPr lang="en-US" sz="19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F8080D245291409B3DC0BF9B2F1536" ma:contentTypeVersion="10" ma:contentTypeDescription="Create a new document." ma:contentTypeScope="" ma:versionID="0ca2075bdefc9bcd4e3110bbc9fb1bbc">
  <xsd:schema xmlns:xsd="http://www.w3.org/2001/XMLSchema" xmlns:xs="http://www.w3.org/2001/XMLSchema" xmlns:p="http://schemas.microsoft.com/office/2006/metadata/properties" xmlns:ns2="0148d903-83ae-4c6f-b0b4-a983b241915d" xmlns:ns3="dc02d423-3a9e-408e-b13a-5043f7ffea1d" targetNamespace="http://schemas.microsoft.com/office/2006/metadata/properties" ma:root="true" ma:fieldsID="264965d32b0e293bae5f5e9bf541eac5" ns2:_="" ns3:_="">
    <xsd:import namespace="0148d903-83ae-4c6f-b0b4-a983b241915d"/>
    <xsd:import namespace="dc02d423-3a9e-408e-b13a-5043f7ffea1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48d903-83ae-4c6f-b0b4-a983b241915d"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c0915bcb-d014-4232-9305-502f83346812"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c02d423-3a9e-408e-b13a-5043f7ffea1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e83e34fd-2676-4a23-9b9e-232c9bb8fe6c}" ma:internalName="TaxCatchAll" ma:showField="CatchAllData" ma:web="dc02d423-3a9e-408e-b13a-5043f7ffea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c02d423-3a9e-408e-b13a-5043f7ffea1d" xsi:nil="true"/>
    <lcf76f155ced4ddcb4097134ff3c332f xmlns="0148d903-83ae-4c6f-b0b4-a983b241915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976428A-FFE7-43CF-BC70-6932398D4A7B}"/>
</file>

<file path=customXml/itemProps2.xml><?xml version="1.0" encoding="utf-8"?>
<ds:datastoreItem xmlns:ds="http://schemas.openxmlformats.org/officeDocument/2006/customXml" ds:itemID="{A92D00DB-B8EA-4231-B47B-3C61201E0BAB}"/>
</file>

<file path=customXml/itemProps3.xml><?xml version="1.0" encoding="utf-8"?>
<ds:datastoreItem xmlns:ds="http://schemas.openxmlformats.org/officeDocument/2006/customXml" ds:itemID="{07CF3C6B-332A-49C6-A12C-4759FC83D2AC}"/>
</file>

<file path=docProps/app.xml><?xml version="1.0" encoding="utf-8"?>
<Properties xmlns="http://schemas.openxmlformats.org/officeDocument/2006/extended-properties" xmlns:vt="http://schemas.openxmlformats.org/officeDocument/2006/docPropsVTypes">
  <TotalTime>0</TotalTime>
  <Words>4881</Words>
  <Application>WPS Presentation</Application>
  <PresentationFormat>On-screen Show (16:9)</PresentationFormat>
  <Paragraphs>148</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Times New Roman</vt:lpstr>
      <vt:lpstr>Microsoft YaHei</vt:lpstr>
      <vt:lpstr>Arial Unicode MS</vt:lpstr>
      <vt:lpstr>Calibri</vt:lpstr>
      <vt:lpstr>Office Theme</vt:lpstr>
      <vt:lpstr>PowerPoint 演示文稿</vt:lpstr>
      <vt:lpstr>Encapsulation</vt:lpstr>
      <vt:lpstr>PowerPoint 演示文稿</vt:lpstr>
      <vt:lpstr>Public Members</vt:lpstr>
      <vt:lpstr>Private Members</vt:lpstr>
      <vt:lpstr>PowerPoint 演示文稿</vt:lpstr>
      <vt:lpstr>Public method to access private members</vt:lpstr>
      <vt:lpstr>Name Mangling to access private members</vt:lpstr>
      <vt:lpstr>Getters and Setters in Python</vt:lpstr>
      <vt:lpstr>Example</vt:lpstr>
      <vt:lpstr>Advantages of Encapsulation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dc:title>
  <dc:creator>RK</dc:creator>
  <cp:lastModifiedBy>ACER</cp:lastModifiedBy>
  <cp:revision>36</cp:revision>
  <dcterms:created xsi:type="dcterms:W3CDTF">2006-08-16T00:00:00Z</dcterms:created>
  <dcterms:modified xsi:type="dcterms:W3CDTF">2022-02-06T04:56:34Z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48D376948F6347E8A4F49E7B84AE1E53</vt:lpwstr>
  </property>
  <property fmtid="{D5CDD505-2E9C-101B-9397-08002B2CF9AE}" pid="3" name="KSOProductBuildVer">
    <vt:lpwstr>1033-11.2.0.10463</vt:lpwstr>
  </property>
  <property fmtid="{D5CDD505-2E9C-101B-9397-08002B2CF9AE}" pid="4" name="ContentTypeId">
    <vt:lpwstr>0x010100CCF8080D245291409B3DC0BF9B2F1536</vt:lpwstr>
  </property>
</Properties>
</file>