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80" r:id="rId3"/>
    <p:sldId id="257" r:id="rId4"/>
    <p:sldId id="258" r:id="rId5"/>
    <p:sldId id="279"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346" y="-77"/>
      </p:cViewPr>
      <p:guideLst>
        <p:guide orient="horz" pos="1620"/>
        <p:guide pos="285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customXml" Target="../customXml/item2.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theme" Target="theme/theme1.xml"/><Relationship Id="rId6" Type="http://schemas.openxmlformats.org/officeDocument/2006/relationships/slide" Target="slides/slide4.xml"/><Relationship Id="rId11" Type="http://schemas.openxmlformats.org/officeDocument/2006/relationships/tableStyles" Target="tableStyles.xml"/><Relationship Id="rId1" Type="http://schemas.openxmlformats.org/officeDocument/2006/relationships/slideMaster" Target="slideMasters/slideMaster1.xml"/><Relationship Id="rId5" Type="http://schemas.openxmlformats.org/officeDocument/2006/relationships/slide" Target="slides/slide3.xml"/><Relationship Id="rId10" Type="http://schemas.openxmlformats.org/officeDocument/2006/relationships/viewProps" Target="viewProps.xml"/><Relationship Id="rId9" Type="http://schemas.openxmlformats.org/officeDocument/2006/relationships/presProps" Target="presProps.xml"/><Relationship Id="rId4" Type="http://schemas.openxmlformats.org/officeDocument/2006/relationships/slide" Target="slides/slide2.xml"/><Relationship Id="rId14"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p:cNvSpPr/>
          <p:nvPr userDrawn="1"/>
        </p:nvSpPr>
        <p:spPr>
          <a:xfrm>
            <a:off x="0" y="0"/>
            <a:ext cx="9144000" cy="51435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1" name="Arc 220"/>
          <p:cNvSpPr/>
          <p:nvPr userDrawn="1"/>
        </p:nvSpPr>
        <p:spPr>
          <a:xfrm>
            <a:off x="6226342" y="-649705"/>
            <a:ext cx="3050005" cy="3050005"/>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cstate="print">
            <a:extLst>
              <a:ext uri="{28A0092B-C50C-407E-A947-70E740481C1C}">
                <a14:useLocalDpi xmlns:a14="http://schemas.microsoft.com/office/drawing/2010/main" val="0"/>
              </a:ext>
            </a:extLst>
          </a:blip>
          <a:srcRect t="27523" b="33333"/>
          <a:stretch>
            <a:fillRect/>
          </a:stretch>
        </p:blipFill>
        <p:spPr>
          <a:xfrm>
            <a:off x="1598759" y="1473545"/>
            <a:ext cx="5654966" cy="14757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altLang="en-IN" sz="4000" b="1" u="sng" dirty="0">
                <a:latin typeface="Times New Roman" panose="02020603050405020304" pitchFamily="18" charset="0"/>
                <a:cs typeface="Times New Roman" panose="02020603050405020304" pitchFamily="18" charset="0"/>
              </a:rPr>
              <a:t>Abstraction</a:t>
            </a:r>
            <a:endParaRPr lang="en-US" alt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162290" cy="3394710"/>
          </a:xfrm>
        </p:spPr>
        <p:txBody>
          <a:bodyPr>
            <a:normAutofit lnSpcReduction="20000"/>
          </a:bodyPr>
          <a:lstStyle/>
          <a:p>
            <a:pPr marL="0" indent="0">
              <a:buNone/>
            </a:pPr>
            <a:r>
              <a:rPr lang="en-US" sz="2000" smtClean="0">
                <a:latin typeface="Times New Roman" panose="02020603050405020304" pitchFamily="18" charset="0"/>
                <a:cs typeface="Times New Roman" panose="02020603050405020304" pitchFamily="18" charset="0"/>
              </a:rPr>
              <a:t>Abstraction is used to hide the internal functionality of the function from the users. The users only interact with the basic implementation of the function, but inner working is hidden. User is familiar with that "what function does" but they don't know "how it does."</a:t>
            </a:r>
            <a:endParaRPr lang="en-US" sz="2000" smtClean="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marL="0" indent="0">
              <a:buNone/>
            </a:pPr>
            <a:endParaRPr lang="en-US" sz="2000" smtClean="0">
              <a:latin typeface="Times New Roman" panose="02020603050405020304" pitchFamily="18" charset="0"/>
              <a:cs typeface="Times New Roman" panose="02020603050405020304" pitchFamily="18" charset="0"/>
            </a:endParaRPr>
          </a:p>
          <a:p>
            <a:pPr marL="0" algn="ctr">
              <a:buClrTx/>
              <a:buSzTx/>
              <a:buFontTx/>
              <a:buNone/>
            </a:pPr>
            <a:r>
              <a:rPr lang="en-US" altLang="en-IN" sz="4000" b="1" u="sng" dirty="0">
                <a:latin typeface="Times New Roman" panose="02020603050405020304" pitchFamily="18" charset="0"/>
                <a:ea typeface="+mj-ea"/>
                <a:cs typeface="Times New Roman" panose="02020603050405020304" pitchFamily="18" charset="0"/>
              </a:rPr>
              <a:t>Why Abstraction is Important?</a:t>
            </a:r>
            <a:endParaRPr lang="en-US" altLang="en-IN" sz="4000" b="1" u="sng" dirty="0">
              <a:latin typeface="Times New Roman" panose="02020603050405020304" pitchFamily="18" charset="0"/>
              <a:ea typeface="+mj-ea"/>
              <a:cs typeface="Times New Roman" panose="02020603050405020304" pitchFamily="18" charset="0"/>
            </a:endParaRPr>
          </a:p>
          <a:p>
            <a:pPr marL="0" algn="ctr">
              <a:buClrTx/>
              <a:buSzTx/>
              <a:buFontTx/>
              <a:buNone/>
            </a:pPr>
            <a:endParaRPr lang="en-US" sz="2000" smtClean="0">
              <a:latin typeface="Times New Roman" panose="02020603050405020304" pitchFamily="18" charset="0"/>
              <a:cs typeface="Times New Roman" panose="02020603050405020304" pitchFamily="18" charset="0"/>
            </a:endParaRPr>
          </a:p>
          <a:p>
            <a:pPr marL="0" algn="ctr">
              <a:buClrTx/>
              <a:buSzTx/>
              <a:buFontTx/>
              <a:buNone/>
            </a:pPr>
            <a:r>
              <a:rPr lang="en-US" sz="2000" smtClean="0">
                <a:latin typeface="Times New Roman" panose="02020603050405020304" pitchFamily="18" charset="0"/>
                <a:cs typeface="Times New Roman" panose="02020603050405020304" pitchFamily="18" charset="0"/>
              </a:rPr>
              <a:t>In Python, an abstraction is used to hide the irrelevant data/class in order to reduce the complexity. It also enhances the application efficiency.</a:t>
            </a:r>
            <a:endParaRPr lang="en-US" sz="20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7150"/>
            <a:ext cx="8229600" cy="3569335"/>
          </a:xfrm>
        </p:spPr>
        <p:txBody>
          <a:bodyPr>
            <a:noAutofit/>
          </a:bodyPr>
          <a:lstStyle/>
          <a:p>
            <a:r>
              <a:rPr lang="en-US" sz="1800" smtClean="0">
                <a:latin typeface="Times New Roman" panose="02020603050405020304" pitchFamily="18" charset="0"/>
                <a:cs typeface="Times New Roman" panose="02020603050405020304" pitchFamily="18" charset="0"/>
              </a:rPr>
              <a:t>In Python, abstraction can be achieved by using </a:t>
            </a:r>
            <a:r>
              <a:rPr lang="en-US" sz="1800" b="1" smtClean="0">
                <a:latin typeface="Times New Roman" panose="02020603050405020304" pitchFamily="18" charset="0"/>
                <a:cs typeface="Times New Roman" panose="02020603050405020304" pitchFamily="18" charset="0"/>
              </a:rPr>
              <a:t>abstract classes</a:t>
            </a:r>
            <a:r>
              <a:rPr lang="en-US" sz="1800" smtClean="0">
                <a:latin typeface="Times New Roman" panose="02020603050405020304" pitchFamily="18" charset="0"/>
                <a:cs typeface="Times New Roman" panose="02020603050405020304" pitchFamily="18" charset="0"/>
              </a:rPr>
              <a:t> and </a:t>
            </a:r>
            <a:r>
              <a:rPr lang="en-US" sz="1800" b="1" smtClean="0">
                <a:latin typeface="Times New Roman" panose="02020603050405020304" pitchFamily="18" charset="0"/>
                <a:cs typeface="Times New Roman" panose="02020603050405020304" pitchFamily="18" charset="0"/>
              </a:rPr>
              <a:t>interfaces</a:t>
            </a:r>
            <a:r>
              <a:rPr lang="en-US" sz="1800" smtClean="0">
                <a:latin typeface="Times New Roman" panose="02020603050405020304" pitchFamily="18" charset="0"/>
                <a:cs typeface="Times New Roman" panose="02020603050405020304" pitchFamily="18" charset="0"/>
              </a:rPr>
              <a:t>.</a:t>
            </a:r>
            <a:endParaRPr lang="en-US" sz="1800" smtClean="0">
              <a:latin typeface="Times New Roman" panose="02020603050405020304" pitchFamily="18" charset="0"/>
              <a:cs typeface="Times New Roman" panose="02020603050405020304" pitchFamily="18" charset="0"/>
            </a:endParaRPr>
          </a:p>
          <a:p>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A class that consists of one or more abstract method is called the abstract class. Abstract methods do not contain their implementation. </a:t>
            </a:r>
            <a:endParaRPr lang="en-US" sz="1800" smtClean="0">
              <a:latin typeface="Times New Roman" panose="02020603050405020304" pitchFamily="18" charset="0"/>
              <a:cs typeface="Times New Roman" panose="02020603050405020304" pitchFamily="18" charset="0"/>
            </a:endParaRPr>
          </a:p>
          <a:p>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Abstract class can be inherited by the subclass and abstract method gets its definition in the subclass.</a:t>
            </a:r>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 Abstraction classes are meant to be the blueprint of the other class. </a:t>
            </a:r>
            <a:endParaRPr lang="en-US" sz="1800" smtClean="0">
              <a:latin typeface="Times New Roman" panose="02020603050405020304" pitchFamily="18" charset="0"/>
              <a:cs typeface="Times New Roman" panose="02020603050405020304" pitchFamily="18" charset="0"/>
            </a:endParaRPr>
          </a:p>
          <a:p>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An abstract class can be useful when we are designing large functions. </a:t>
            </a:r>
            <a:endParaRPr lang="en-US" sz="1800" smtClean="0">
              <a:latin typeface="Times New Roman" panose="02020603050405020304" pitchFamily="18" charset="0"/>
              <a:cs typeface="Times New Roman" panose="02020603050405020304" pitchFamily="18" charset="0"/>
            </a:endParaRPr>
          </a:p>
          <a:p>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An abstract class is also helpful to provide the standard interface for different implementations of components. </a:t>
            </a:r>
            <a:endParaRPr lang="en-US" sz="1800" smtClean="0">
              <a:latin typeface="Times New Roman" panose="02020603050405020304" pitchFamily="18" charset="0"/>
              <a:cs typeface="Times New Roman" panose="02020603050405020304" pitchFamily="18" charset="0"/>
            </a:endParaRPr>
          </a:p>
          <a:p>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Python provides the abc module to use the abstraction in the Python program. Let's see the following syntax.</a:t>
            </a:r>
            <a:endParaRPr lang="en-US" sz="18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76350"/>
            <a:ext cx="8229600" cy="3569335"/>
          </a:xfrm>
        </p:spPr>
        <p:txBody>
          <a:bodyPr>
            <a:noAutofit/>
          </a:bodyPr>
          <a:lstStyle/>
          <a:p>
            <a:r>
              <a:rPr lang="en-US" sz="1800" smtClean="0">
                <a:latin typeface="Times New Roman" panose="02020603050405020304" pitchFamily="18" charset="0"/>
                <a:cs typeface="Times New Roman" panose="02020603050405020304" pitchFamily="18" charset="0"/>
              </a:rPr>
              <a:t>An Abstract class can contain the both method normal and abstract method.</a:t>
            </a:r>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An Abstract cannot be instantiated; we cannot create objects for the abstract class.</a:t>
            </a:r>
            <a:endParaRPr lang="en-US" sz="1800" smtClean="0">
              <a:latin typeface="Times New Roman" panose="02020603050405020304" pitchFamily="18" charset="0"/>
              <a:cs typeface="Times New Roman" panose="02020603050405020304" pitchFamily="18" charset="0"/>
            </a:endParaRPr>
          </a:p>
          <a:p>
            <a:r>
              <a:rPr lang="en-US" sz="1800" smtClean="0">
                <a:latin typeface="Times New Roman" panose="02020603050405020304" pitchFamily="18" charset="0"/>
                <a:cs typeface="Times New Roman" panose="02020603050405020304" pitchFamily="18" charset="0"/>
              </a:rPr>
              <a:t>Abstraction is essential to hide the core functionality from the users. </a:t>
            </a:r>
            <a:endParaRPr lang="en-IN" altLang="en-US" sz="180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38100"/>
            <a:ext cx="8229600" cy="857250"/>
          </a:xfrm>
        </p:spPr>
        <p:txBody>
          <a:bodyPr>
            <a:normAutofit/>
          </a:bodyPr>
          <a:p>
            <a:r>
              <a:rPr lang="en-US" altLang="en-IN" sz="4000" b="1" u="sng" dirty="0">
                <a:latin typeface="Times New Roman" panose="02020603050405020304" pitchFamily="18" charset="0"/>
                <a:cs typeface="Times New Roman" panose="02020603050405020304" pitchFamily="18" charset="0"/>
              </a:rPr>
              <a:t>Points to Remember</a:t>
            </a:r>
            <a:endParaRPr lang="en-US" altLang="en-IN" sz="4000" b="1" u="sng"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8080D245291409B3DC0BF9B2F1536" ma:contentTypeVersion="10" ma:contentTypeDescription="Create a new document." ma:contentTypeScope="" ma:versionID="0ca2075bdefc9bcd4e3110bbc9fb1bbc">
  <xsd:schema xmlns:xsd="http://www.w3.org/2001/XMLSchema" xmlns:xs="http://www.w3.org/2001/XMLSchema" xmlns:p="http://schemas.microsoft.com/office/2006/metadata/properties" xmlns:ns2="0148d903-83ae-4c6f-b0b4-a983b241915d" xmlns:ns3="dc02d423-3a9e-408e-b13a-5043f7ffea1d" targetNamespace="http://schemas.microsoft.com/office/2006/metadata/properties" ma:root="true" ma:fieldsID="264965d32b0e293bae5f5e9bf541eac5" ns2:_="" ns3:_="">
    <xsd:import namespace="0148d903-83ae-4c6f-b0b4-a983b241915d"/>
    <xsd:import namespace="dc02d423-3a9e-408e-b13a-5043f7ffea1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8d903-83ae-4c6f-b0b4-a983b241915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0915bcb-d014-4232-9305-502f8334681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02d423-3a9e-408e-b13a-5043f7ffea1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83e34fd-2676-4a23-9b9e-232c9bb8fe6c}" ma:internalName="TaxCatchAll" ma:showField="CatchAllData" ma:web="dc02d423-3a9e-408e-b13a-5043f7ffea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02d423-3a9e-408e-b13a-5043f7ffea1d" xsi:nil="true"/>
    <lcf76f155ced4ddcb4097134ff3c332f xmlns="0148d903-83ae-4c6f-b0b4-a983b241915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6B5DECD-4584-426B-A845-900B8648ACF1}"/>
</file>

<file path=customXml/itemProps2.xml><?xml version="1.0" encoding="utf-8"?>
<ds:datastoreItem xmlns:ds="http://schemas.openxmlformats.org/officeDocument/2006/customXml" ds:itemID="{B5C4A9E2-3962-4D09-83E2-946A07A4AABB}"/>
</file>

<file path=customXml/itemProps3.xml><?xml version="1.0" encoding="utf-8"?>
<ds:datastoreItem xmlns:ds="http://schemas.openxmlformats.org/officeDocument/2006/customXml" ds:itemID="{1D22B1D0-4ECC-4AF2-B1B1-D01C458CD0F2}"/>
</file>

<file path=docProps/app.xml><?xml version="1.0" encoding="utf-8"?>
<Properties xmlns="http://schemas.openxmlformats.org/officeDocument/2006/extended-properties" xmlns:vt="http://schemas.openxmlformats.org/officeDocument/2006/docPropsVTypes">
  <TotalTime>0</TotalTime>
  <Words>1387</Words>
  <Application>WPS Presentation</Application>
  <PresentationFormat>On-screen Show (16:9)</PresentationFormat>
  <Paragraphs>28</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Times New Roman</vt:lpstr>
      <vt:lpstr>Calibri</vt:lpstr>
      <vt:lpstr>Microsoft YaHei</vt:lpstr>
      <vt:lpstr>Arial Unicode MS</vt:lpstr>
      <vt:lpstr>Office Theme</vt:lpstr>
      <vt:lpstr>PowerPoint 演示文稿</vt:lpstr>
      <vt:lpstr>Abstraction</vt:lpstr>
      <vt:lpstr>PowerPoint 演示文稿</vt:lpstr>
      <vt:lpstr>Points to Remember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RK</dc:creator>
  <cp:lastModifiedBy>ACER</cp:lastModifiedBy>
  <cp:revision>38</cp:revision>
  <dcterms:created xsi:type="dcterms:W3CDTF">2006-08-16T00:00:00Z</dcterms:created>
  <dcterms:modified xsi:type="dcterms:W3CDTF">2022-03-07T12:17:47Z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48D376948F6347E8A4F49E7B84AE1E53</vt:lpwstr>
  </property>
  <property fmtid="{D5CDD505-2E9C-101B-9397-08002B2CF9AE}" pid="3" name="KSOProductBuildVer">
    <vt:lpwstr>1033-11.2.0.10463</vt:lpwstr>
  </property>
  <property fmtid="{D5CDD505-2E9C-101B-9397-08002B2CF9AE}" pid="4" name="ContentTypeId">
    <vt:lpwstr>0x010100CCF8080D245291409B3DC0BF9B2F1536</vt:lpwstr>
  </property>
</Properties>
</file>