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51" r:id="rId5"/>
    <p:sldMasterId id="2147483667" r:id="rId6"/>
  </p:sldMasterIdLst>
  <p:sldIdLst>
    <p:sldId id="256" r:id="rId7"/>
    <p:sldId id="272" r:id="rId8"/>
    <p:sldId id="268" r:id="rId9"/>
    <p:sldId id="317" r:id="rId10"/>
    <p:sldId id="337" r:id="rId11"/>
    <p:sldId id="338" r:id="rId12"/>
    <p:sldId id="340" r:id="rId13"/>
    <p:sldId id="310" r:id="rId14"/>
    <p:sldId id="308" r:id="rId15"/>
    <p:sldId id="261" r:id="rId16"/>
    <p:sldId id="311" r:id="rId17"/>
    <p:sldId id="280" r:id="rId18"/>
    <p:sldId id="318" r:id="rId19"/>
    <p:sldId id="316" r:id="rId20"/>
    <p:sldId id="326" r:id="rId21"/>
    <p:sldId id="327" r:id="rId22"/>
    <p:sldId id="328" r:id="rId23"/>
    <p:sldId id="341" r:id="rId24"/>
    <p:sldId id="348" r:id="rId25"/>
    <p:sldId id="329" r:id="rId26"/>
    <p:sldId id="342" r:id="rId27"/>
    <p:sldId id="330" r:id="rId28"/>
    <p:sldId id="343" r:id="rId29"/>
    <p:sldId id="344" r:id="rId30"/>
    <p:sldId id="332" r:id="rId31"/>
    <p:sldId id="333" r:id="rId32"/>
    <p:sldId id="335" r:id="rId33"/>
    <p:sldId id="345" r:id="rId34"/>
    <p:sldId id="334" r:id="rId35"/>
    <p:sldId id="346" r:id="rId36"/>
    <p:sldId id="347" r:id="rId37"/>
    <p:sldId id="29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87" y="96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4-14T17:56: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212 428,'52'0,"1"0,-1-17,1 17,17-16,-1-1,19 17,17-16,-53 16,53-17,-53 1,18 0,0 16,0-17,-18 17,1-16,34-17,-17 16,-18 17,1 0,-1 0,1 0,-1 0,0 0,1-16,-1 16,1 0,-1 0,1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4-14T17:56: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1382 982,'0'51,"52"17,0-16,18-18,0 0,-18-34,18 0,17 0,-35 0,17 0,-16 0,-1-17,0 0,0-17,18 0,-18-18,0 35,1 0,16-34,-34 0,17 0,1-18,-19 18,19 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4-14T17:56: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1633 885,'52'0,"71"0,-71 0,18 0,0 0,17 0,1 0,-1 0,-17 0,17 0,-17 0,18 0,-36 0,18 0,-17 0,16 0,19-15,-36 1,18 14,-17 0,17 0,-18 0,0-15,1 15,-1-30,1 30,-1 0,1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4-14T17:56: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1329 958,'52'-16,"1"16,-1 0,18-15,-18-1,18 16,-17-16,17 0,-1 16,1 0,-17 0,16 0,-16 0,17 0,0 0,-18 0,0 0,18 0,-17 0,-1 0,0 0,1 0,-1 0,18 0,-18 0,1 0,-1-15,1-17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4-14T17:56: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1315 1068,'70'0,"-18"0,1 0,-1 0,18 0,0 0,-17 0,-1 0,36 0,-36 0,36 0,-36 0,36 0,-18-16,-18 16,0 0,36-16,-36 16,1-16,-1 0,18-1,-17 1,-1 0,1 16,-1-32,1 32,17 0,-18-16,1 16,-1 0,1 0,-1 0,1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4-14T17:56: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380 543,'53'0,"-1"0,1 0,17 0,-17 0,0 0,17 0,18 0,-35 0,35 0,-18 0,-17 0,17 0,-17 0,-1-17,19 1,16-1,-16 0,-1 17,-17 0,17 0,-17 0,-1-17,36 0,-35 17,52-17,-52 17,0 0,17 0,0 0,-17 0,0 0,0 0,-1 0,1 0,0 0,35 0,-18 0,18 0,-35 0,-1 0,1-33,0 33,17-17,0 0,-17 0,17 17,-17 0,17-16,1 16,-1 0,-17 0,17 0,-17 0,-1 0,1 0,0 0,-1-17,1 0,0 17,0 0,-1 0,1 34,0 16,-1 17,1-33,17 16,-17-16,0 0,0-18,-1 1,1-17,0 0,-1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4-14T17:56: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125 565,'52'0,"1"0,-1 0,0 0,18 0,0 0,-17-17,-1 1,0 16,36-33,-36 33,0-17,36 1,-36-1,18 1,0-1,-1 1,-16 16,17 0,-18-33,0 33,1-17,17 17,-18 0,0 0,1-16,17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4-14T17:56: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1274 224,'53'0,"-1"0,18 0,1 0,-19 0,18 0,-17 0,0 0,-1 0,1 0,-1 0,1 0,17 0,-17 0,-1 12,19 0,-19-12,1 0,-1 0,19 0,-19 0,1 0,-1 0,19 0,-1 0,0 0,-18 0,1 0,0 0,-1 0,1 0,-1 0,19 0,-1 0,-18 0,1 0,0 0,-1 0,1 0,17 0,-17 0,17 0,-18 0,1 0,0 0,-1 0,18 0,-17 0,0 0,-1 0,1 0,-1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4-14T17:56: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1268 461,'52'-16,"0"16,18 0,-18 0,0-15,0-1,1 0,-1 16,0-16,0 16,0 0,0 0,18 0,-1 0,-16-15,-1 15,0 0,0 0,0 0,0-32,1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4-14T17:56: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1357 511,'70'0,"-18"0,18 0,0-16,17 16,-17-17,-18 17,1 0,-1 0,0 0,18 0,-18 0,18-16,0 0,-18 0,1 16,-1-17,0 17,1 0,17 0,-1 0,-16-16,-1 0,0 0,1 16,17-33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4-14T17:56: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1502 347,'52'0,"0"0,0 0,0 0,0 0,-1 0,19 0,-18 0,-1 0,1 0,0-9,0 9,0 0,0 0,0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4-14T17:56: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198 712,'53'31,"-1"0,1-15,0-16,-1 15,1 1,0-16,0 0,-1 0,19 0,-19 0,36 0,-18 0,1 0,-19 0,19 0,16 0,-16 0,-1 0,0 0,0 0,18 0,-35 0,0 0,-1 0,1 0,17 0,36 0,-54 0,36 0,-35 0,35 0,-35 0,17 0,0 0,-17 0,-1-16,1 1,35 15,-18 0,-17 0,17 0,1 0,-1 0,-18 0,1 0,17 0,18 0,-35 0,35 0,-35 0,17-16,-18 16,36 0,-35 0,0 0,-1 0,1 0,0 0,35 0,-36 0,1 0,0 0,-1-15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4-14T17:56: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 1025,'70'-29,"-17"29,35-15,-1 15,-17 0,18 0,-18 0,18 0,0 0,0 0,-1 0,-17 0,18 0,0 0,-18 0,18 0,-36 0,19 15,16-15,-16 0,-1 0,-18 0,54 0,-54 0,19 0,-19 0,36 0,-35 0,52 0,-35 0,35 0,-35 0,1 0,-1-15,-18 15,19-15,-19 15,1-15,35 15,-18 0,18 0,-36 0,1 0,-1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/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/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/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/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6C69-FCFB-48C4-9B26-F04B72E1A878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NIIT Ltd. Strickly Confidential – Limited Circulation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6C69-FCFB-48C4-9B26-F04B72E1A878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NIIT Ltd. Strickly Confidential – Limited Circulation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/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6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3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11" Type="http://schemas.openxmlformats.org/officeDocument/2006/relationships/customXml" Target="../ink/ink5.xml"/><Relationship Id="rId24" Type="http://schemas.openxmlformats.org/officeDocument/2006/relationships/image" Target="../media/image19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1.png"/><Relationship Id="rId10" Type="http://schemas.openxmlformats.org/officeDocument/2006/relationships/image" Target="../media/image12.png"/><Relationship Id="rId19" Type="http://schemas.openxmlformats.org/officeDocument/2006/relationships/customXml" Target="../ink/ink9.xml"/><Relationship Id="rId4" Type="http://schemas.openxmlformats.org/officeDocument/2006/relationships/image" Target="../media/image9.png"/><Relationship Id="rId9" Type="http://schemas.openxmlformats.org/officeDocument/2006/relationships/customXml" Target="../ink/ink4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3" b="33333"/>
          <a:stretch>
            <a:fillRect/>
          </a:stretch>
        </p:blipFill>
        <p:spPr>
          <a:xfrm>
            <a:off x="2190401" y="1964727"/>
            <a:ext cx="7539954" cy="19676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7554" y="1547738"/>
            <a:ext cx="11091059" cy="13220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inter-regular"/>
                <a:cs typeface="Arial" panose="020B0604020202020204" pitchFamily="34" charset="0"/>
              </a:rPr>
              <a:t>Data type tells that which kind of data will be hold by a variable.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inter-regular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  <a:latin typeface="inter-regular"/>
              </a:rPr>
              <a:t>Python is a dynamically typed language hence we do not need to define the type of the variable while declaring it.</a:t>
            </a:r>
            <a:endParaRPr lang="en-IN" altLang="en-US" sz="2000" b="0" i="0" dirty="0">
              <a:solidFill>
                <a:srgbClr val="333333"/>
              </a:solidFill>
              <a:effectLst/>
              <a:latin typeface="inter-regular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554" y="250524"/>
            <a:ext cx="6362754" cy="8299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N" sz="4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-regular"/>
              </a:rPr>
              <a:t>Python Data Types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7554" y="3429000"/>
            <a:ext cx="105991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inter-regular"/>
              </a:rPr>
              <a:t>For Example:-</a:t>
            </a:r>
          </a:p>
          <a:p>
            <a:endParaRPr lang="en-IN" sz="2000" dirty="0">
              <a:latin typeface="inter-regular"/>
            </a:endParaRPr>
          </a:p>
          <a:p>
            <a:r>
              <a:rPr lang="en-IN" sz="2000" b="1" dirty="0">
                <a:latin typeface="inter-regular"/>
              </a:rPr>
              <a:t>a = 20</a:t>
            </a:r>
          </a:p>
          <a:p>
            <a:endParaRPr lang="en-IN" sz="2000" dirty="0">
              <a:latin typeface="inter-regular"/>
            </a:endParaRPr>
          </a:p>
          <a:p>
            <a:r>
              <a:rPr lang="en-IN" sz="2000" dirty="0">
                <a:latin typeface="inter-regular"/>
              </a:rPr>
              <a:t>Here, 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ter-regular"/>
              </a:rPr>
              <a:t>The variable </a:t>
            </a:r>
            <a:r>
              <a:rPr lang="en-IN" sz="2000" b="1" i="0" dirty="0">
                <a:solidFill>
                  <a:srgbClr val="333333"/>
                </a:solidFill>
                <a:effectLst/>
                <a:latin typeface="inter-regular"/>
              </a:rPr>
              <a:t>a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ter-regular"/>
              </a:rPr>
              <a:t> holds integer value</a:t>
            </a:r>
            <a:r>
              <a:rPr lang="en-US" altLang="en-IN" sz="2000" b="0" i="0" dirty="0">
                <a:solidFill>
                  <a:srgbClr val="333333"/>
                </a:solidFill>
                <a:effectLst/>
                <a:latin typeface="inter-regular"/>
              </a:rPr>
              <a:t> twenty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ter-regular"/>
              </a:rPr>
              <a:t> and we did not define its type. Python interpreter will automatically interpret variables </a:t>
            </a:r>
            <a:r>
              <a:rPr lang="en-IN" sz="2000" b="1" i="0" dirty="0">
                <a:solidFill>
                  <a:srgbClr val="333333"/>
                </a:solidFill>
                <a:effectLst/>
                <a:latin typeface="inter-regular"/>
              </a:rPr>
              <a:t>a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ter-regular"/>
              </a:rPr>
              <a:t> as an integer type.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74" y="187968"/>
            <a:ext cx="11621203" cy="66427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9117" y="213674"/>
            <a:ext cx="11205793" cy="792605"/>
          </a:xfrm>
        </p:spPr>
        <p:txBody>
          <a:bodyPr/>
          <a:lstStyle/>
          <a:p>
            <a:r>
              <a:rPr lang="en-US" b="1" dirty="0">
                <a:latin typeface="inter-regular"/>
              </a:rPr>
              <a:t>NUMBER</a:t>
            </a:r>
          </a:p>
        </p:txBody>
      </p:sp>
      <p:sp>
        <p:nvSpPr>
          <p:cNvPr id="3" name="Donut 1"/>
          <p:cNvSpPr/>
          <p:nvPr/>
        </p:nvSpPr>
        <p:spPr>
          <a:xfrm>
            <a:off x="3699754" y="1076625"/>
            <a:ext cx="4385781" cy="4385781"/>
          </a:xfrm>
          <a:prstGeom prst="donut">
            <a:avLst>
              <a:gd name="adj" fmla="val 21081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latin typeface="inter-regular"/>
            </a:endParaRPr>
          </a:p>
        </p:txBody>
      </p:sp>
      <p:sp>
        <p:nvSpPr>
          <p:cNvPr id="4" name="Block Arc 3"/>
          <p:cNvSpPr/>
          <p:nvPr/>
        </p:nvSpPr>
        <p:spPr>
          <a:xfrm rot="5400000">
            <a:off x="4029513" y="1414568"/>
            <a:ext cx="3709895" cy="3709895"/>
          </a:xfrm>
          <a:prstGeom prst="blockArc">
            <a:avLst>
              <a:gd name="adj1" fmla="val 16241887"/>
              <a:gd name="adj2" fmla="val 21514315"/>
              <a:gd name="adj3" fmla="val 159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latin typeface="inter-regular"/>
            </a:endParaRPr>
          </a:p>
        </p:txBody>
      </p:sp>
      <p:sp>
        <p:nvSpPr>
          <p:cNvPr id="5" name="Rectangle 4"/>
          <p:cNvSpPr/>
          <p:nvPr/>
        </p:nvSpPr>
        <p:spPr>
          <a:xfrm rot="5400000">
            <a:off x="9063248" y="1830096"/>
            <a:ext cx="540000" cy="3462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 dirty="0">
              <a:latin typeface="inter-regular"/>
            </a:endParaRPr>
          </a:p>
        </p:txBody>
      </p:sp>
      <p:sp>
        <p:nvSpPr>
          <p:cNvPr id="6" name="Block Arc 5"/>
          <p:cNvSpPr/>
          <p:nvPr/>
        </p:nvSpPr>
        <p:spPr>
          <a:xfrm>
            <a:off x="4029513" y="1414568"/>
            <a:ext cx="3709895" cy="3709895"/>
          </a:xfrm>
          <a:prstGeom prst="blockArc">
            <a:avLst>
              <a:gd name="adj1" fmla="val 16267252"/>
              <a:gd name="adj2" fmla="val 21503648"/>
              <a:gd name="adj3" fmla="val 1583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latin typeface="inter-regular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9063248" y="1222808"/>
            <a:ext cx="540000" cy="3462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 dirty="0">
              <a:latin typeface="inter-regular"/>
            </a:endParaRPr>
          </a:p>
        </p:txBody>
      </p:sp>
      <p:sp>
        <p:nvSpPr>
          <p:cNvPr id="8" name="Block Arc 7"/>
          <p:cNvSpPr/>
          <p:nvPr/>
        </p:nvSpPr>
        <p:spPr>
          <a:xfrm rot="10800000">
            <a:off x="4029513" y="1414568"/>
            <a:ext cx="3709895" cy="3709895"/>
          </a:xfrm>
          <a:prstGeom prst="blockArc">
            <a:avLst>
              <a:gd name="adj1" fmla="val 16247553"/>
              <a:gd name="adj2" fmla="val 21556481"/>
              <a:gd name="adj3" fmla="val 160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latin typeface="inter-regular"/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2181821" y="1817578"/>
            <a:ext cx="540000" cy="34878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 dirty="0">
              <a:latin typeface="inter-regular"/>
            </a:endParaRPr>
          </a:p>
        </p:txBody>
      </p:sp>
      <p:sp>
        <p:nvSpPr>
          <p:cNvPr id="10" name="Block Arc 9"/>
          <p:cNvSpPr/>
          <p:nvPr/>
        </p:nvSpPr>
        <p:spPr>
          <a:xfrm rot="16200000">
            <a:off x="4029513" y="1414568"/>
            <a:ext cx="3709895" cy="3709895"/>
          </a:xfrm>
          <a:prstGeom prst="blockArc">
            <a:avLst>
              <a:gd name="adj1" fmla="val 16302188"/>
              <a:gd name="adj2" fmla="val 21530925"/>
              <a:gd name="adj3" fmla="val 159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latin typeface="inter-regular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2181821" y="1210290"/>
            <a:ext cx="540000" cy="34878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 dirty="0">
              <a:latin typeface="inter-regular"/>
            </a:endParaRPr>
          </a:p>
        </p:txBody>
      </p:sp>
      <p:pic>
        <p:nvPicPr>
          <p:cNvPr id="12" name="Picture 2" descr="E:\002-KIMS BUSINESS\007-04-1-FIVERR\01-PPT-TEMPLATE\COVER-PSD\05-cut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7805" y="3116352"/>
            <a:ext cx="1507552" cy="35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4-1-FIVERR\01-PPT-TEMPLATE\COVER-PSD\05-cut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265102" y="3116352"/>
            <a:ext cx="1507552" cy="35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291411" y="1736489"/>
            <a:ext cx="3170874" cy="3079310"/>
            <a:chOff x="2967709" y="2217483"/>
            <a:chExt cx="3170874" cy="3079310"/>
          </a:xfrm>
        </p:grpSpPr>
        <p:sp>
          <p:nvSpPr>
            <p:cNvPr id="15" name="TextBox 14"/>
            <p:cNvSpPr txBox="1"/>
            <p:nvPr/>
          </p:nvSpPr>
          <p:spPr>
            <a:xfrm rot="2979303">
              <a:off x="3820058" y="2449950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inter-regular"/>
                  <a:cs typeface="Arial" panose="020B0604020202020204" pitchFamily="34" charset="0"/>
                </a:rPr>
                <a:t>FLOAT</a:t>
              </a:r>
              <a:endParaRPr lang="ko-KR" altLang="en-US" sz="1600" b="1" dirty="0">
                <a:solidFill>
                  <a:schemeClr val="bg1"/>
                </a:solidFill>
                <a:latin typeface="inter-regular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8900000">
              <a:off x="2967709" y="2441433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inter-regular"/>
                  <a:cs typeface="Arial" panose="020B0604020202020204" pitchFamily="34" charset="0"/>
                </a:rPr>
                <a:t>INT</a:t>
              </a:r>
              <a:endParaRPr lang="ko-KR" altLang="en-US" sz="1600" b="1" dirty="0">
                <a:solidFill>
                  <a:schemeClr val="bg1"/>
                </a:solidFill>
                <a:latin typeface="inter-regular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3500000">
              <a:off x="2967709" y="3228899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inter-regular"/>
                  <a:cs typeface="Arial" panose="020B0604020202020204" pitchFamily="34" charset="0"/>
                </a:rPr>
                <a:t>COMPLEX</a:t>
              </a:r>
              <a:endParaRPr lang="ko-KR" altLang="en-US" sz="1600" b="1" dirty="0">
                <a:solidFill>
                  <a:schemeClr val="bg1"/>
                </a:solidFill>
                <a:latin typeface="inter-regular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8100000">
              <a:off x="3838222" y="3228899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endParaRPr lang="ko-KR" altLang="en-US" sz="1600" b="1" dirty="0">
                <a:solidFill>
                  <a:schemeClr val="bg1"/>
                </a:solidFill>
                <a:latin typeface="inter-regular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0532" y="1006279"/>
            <a:ext cx="3591750" cy="1454528"/>
            <a:chOff x="3017859" y="4183003"/>
            <a:chExt cx="1870230" cy="1454528"/>
          </a:xfrm>
        </p:grpSpPr>
        <p:sp>
          <p:nvSpPr>
            <p:cNvPr id="23" name="TextBox 22"/>
            <p:cNvSpPr txBox="1"/>
            <p:nvPr/>
          </p:nvSpPr>
          <p:spPr>
            <a:xfrm>
              <a:off x="3017859" y="4560313"/>
              <a:ext cx="186681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0" i="0" dirty="0">
                  <a:solidFill>
                    <a:srgbClr val="000000"/>
                  </a:solidFill>
                  <a:effectLst/>
                  <a:latin typeface="inter-regular"/>
                </a:rPr>
                <a:t>Integer value can be any length such as integers 10, 2, 29, -20, -150 etc. Python has no restriction on the length of an integer. Its value belongs to </a:t>
              </a:r>
              <a:r>
                <a:rPr lang="en-IN" sz="1600" b="1" i="0" dirty="0">
                  <a:solidFill>
                    <a:srgbClr val="000000"/>
                  </a:solidFill>
                  <a:effectLst/>
                  <a:latin typeface="inter-regular"/>
                </a:rPr>
                <a:t>int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-regular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1274" y="4183003"/>
              <a:ext cx="186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2400" b="1" dirty="0">
                  <a:solidFill>
                    <a:srgbClr val="000000"/>
                  </a:solidFill>
                  <a:latin typeface="inter-regular"/>
                  <a:cs typeface="Arial" panose="020B0604020202020204" pitchFamily="34" charset="0"/>
                </a:rPr>
                <a:t>01 Int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-regular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951481" y="1026291"/>
            <a:ext cx="3067396" cy="1432652"/>
            <a:chOff x="3016998" y="4204879"/>
            <a:chExt cx="1871673" cy="1432652"/>
          </a:xfrm>
        </p:grpSpPr>
        <p:sp>
          <p:nvSpPr>
            <p:cNvPr id="29" name="TextBox 28"/>
            <p:cNvSpPr txBox="1"/>
            <p:nvPr/>
          </p:nvSpPr>
          <p:spPr>
            <a:xfrm>
              <a:off x="3017858" y="4560313"/>
              <a:ext cx="187081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rgbClr val="000000"/>
                  </a:solidFill>
                  <a:latin typeface="inter-regular"/>
                </a:rPr>
                <a:t>Float is used to store floating-point numbers like 1.9, 9.902, 15.2, etc. It is accurate up to 15 decimal points.</a:t>
              </a:r>
              <a:endParaRPr lang="en-US" altLang="ko-KR" sz="1600" dirty="0">
                <a:solidFill>
                  <a:srgbClr val="000000"/>
                </a:solidFill>
                <a:latin typeface="inter-regular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16998" y="4204879"/>
              <a:ext cx="1870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000000"/>
                  </a:solidFill>
                  <a:latin typeface="inter-regular"/>
                  <a:cs typeface="Arial" panose="020B0604020202020204" pitchFamily="34" charset="0"/>
                </a:rPr>
                <a:t>02 Float</a:t>
              </a:r>
              <a:endParaRPr lang="ko-KR" altLang="en-US" sz="2400" b="1" dirty="0">
                <a:solidFill>
                  <a:srgbClr val="000000"/>
                </a:solidFill>
                <a:latin typeface="inter-regular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55947" y="4079806"/>
            <a:ext cx="3585192" cy="1699598"/>
            <a:chOff x="3017859" y="4184154"/>
            <a:chExt cx="1866815" cy="1699598"/>
          </a:xfrm>
        </p:grpSpPr>
        <p:sp>
          <p:nvSpPr>
            <p:cNvPr id="34" name="TextBox 33"/>
            <p:cNvSpPr txBox="1"/>
            <p:nvPr/>
          </p:nvSpPr>
          <p:spPr>
            <a:xfrm>
              <a:off x="3017859" y="4560313"/>
              <a:ext cx="186681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0" i="0" dirty="0">
                  <a:solidFill>
                    <a:srgbClr val="000000"/>
                  </a:solidFill>
                  <a:effectLst/>
                  <a:latin typeface="inter-regular"/>
                </a:rPr>
                <a:t>A complex number contains an ordered pair, i.e., x + </a:t>
              </a:r>
              <a:r>
                <a:rPr lang="en-IN" sz="1600" b="0" i="0" dirty="0" err="1">
                  <a:solidFill>
                    <a:srgbClr val="000000"/>
                  </a:solidFill>
                  <a:effectLst/>
                  <a:latin typeface="inter-regular"/>
                </a:rPr>
                <a:t>iy</a:t>
              </a:r>
              <a:r>
                <a:rPr lang="en-IN" sz="1600" b="0" i="0" dirty="0">
                  <a:solidFill>
                    <a:srgbClr val="000000"/>
                  </a:solidFill>
                  <a:effectLst/>
                  <a:latin typeface="inter-regular"/>
                </a:rPr>
                <a:t> where x and y denote the real and imaginary parts, respectively. The complex numbers like 2.14j, 2.0 + 2.3j, etc.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-regular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17859" y="4184154"/>
              <a:ext cx="186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i="0" dirty="0">
                  <a:solidFill>
                    <a:srgbClr val="000000"/>
                  </a:solidFill>
                  <a:effectLst/>
                  <a:latin typeface="inter-regular"/>
                </a:rPr>
                <a:t>03 Complex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-regular"/>
                <a:cs typeface="Arial" panose="020B0604020202020204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857490" y="4544695"/>
            <a:ext cx="3689985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a = 50  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 </a:t>
            </a:r>
          </a:p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inter-regular"/>
              </a:rPr>
              <a:t>"The type of a"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, type(a))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b = 41.5  </a:t>
            </a:r>
          </a:p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inter-regular"/>
              </a:rPr>
              <a:t>"The type of b"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, type(b))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c = 2+3j  </a:t>
            </a:r>
          </a:p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inter-regular"/>
              </a:rPr>
              <a:t>"The type of c"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, type(c))  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35678" y="4079806"/>
            <a:ext cx="3585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inter-regular"/>
              </a:rPr>
              <a:t>04 Code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inter-regular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/>
              <p14:cNvContentPartPr/>
              <p14:nvPr/>
            </p14:nvContentPartPr>
            <p14:xfrm>
              <a:off x="1346200" y="1358900"/>
              <a:ext cx="654050" cy="8255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4"/>
            </p:blipFill>
            <p:spPr>
              <a:xfrm>
                <a:off x="1346200" y="1358900"/>
                <a:ext cx="6540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/>
              <p14:cNvContentPartPr/>
              <p14:nvPr/>
            </p14:nvContentPartPr>
            <p14:xfrm>
              <a:off x="2413000" y="1847850"/>
              <a:ext cx="1625600" cy="12700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6"/>
            </p:blipFill>
            <p:spPr>
              <a:xfrm>
                <a:off x="2413000" y="1847850"/>
                <a:ext cx="16256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/>
              <p14:cNvContentPartPr/>
              <p14:nvPr/>
            </p14:nvContentPartPr>
            <p14:xfrm>
              <a:off x="793750" y="2120900"/>
              <a:ext cx="590550" cy="8890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8"/>
            </p:blipFill>
            <p:spPr>
              <a:xfrm>
                <a:off x="793750" y="2120900"/>
                <a:ext cx="5905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/>
              <p14:cNvContentPartPr/>
              <p14:nvPr/>
            </p14:nvContentPartPr>
            <p14:xfrm>
              <a:off x="8089900" y="1422400"/>
              <a:ext cx="1079500" cy="1270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10"/>
            </p:blipFill>
            <p:spPr>
              <a:xfrm>
                <a:off x="8089900" y="1422400"/>
                <a:ext cx="10795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k 25"/>
              <p14:cNvContentPartPr/>
              <p14:nvPr/>
            </p14:nvContentPartPr>
            <p14:xfrm>
              <a:off x="8051800" y="2127250"/>
              <a:ext cx="419100" cy="5080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12"/>
            </p:blipFill>
            <p:spPr>
              <a:xfrm>
                <a:off x="8051800" y="2127250"/>
                <a:ext cx="4191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Ink 26"/>
              <p14:cNvContentPartPr/>
              <p14:nvPr/>
            </p14:nvContentPartPr>
            <p14:xfrm>
              <a:off x="8616950" y="2108200"/>
              <a:ext cx="571500" cy="6985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14"/>
            </p:blipFill>
            <p:spPr>
              <a:xfrm>
                <a:off x="8616950" y="2108200"/>
                <a:ext cx="5715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/>
              <p14:cNvContentPartPr/>
              <p14:nvPr/>
            </p14:nvContentPartPr>
            <p14:xfrm>
              <a:off x="9537700" y="2146300"/>
              <a:ext cx="311150" cy="635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16"/>
            </p:blipFill>
            <p:spPr>
              <a:xfrm>
                <a:off x="9537700" y="2146300"/>
                <a:ext cx="3111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2" name="Ink 31"/>
              <p14:cNvContentPartPr/>
              <p14:nvPr/>
            </p14:nvContentPartPr>
            <p14:xfrm>
              <a:off x="1257300" y="4521200"/>
              <a:ext cx="1473200" cy="4445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18"/>
            </p:blipFill>
            <p:spPr>
              <a:xfrm>
                <a:off x="1257300" y="4521200"/>
                <a:ext cx="14732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6" name="Ink 35"/>
              <p14:cNvContentPartPr/>
              <p14:nvPr/>
            </p14:nvContentPartPr>
            <p14:xfrm>
              <a:off x="800100" y="6038850"/>
              <a:ext cx="1168400" cy="3175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20"/>
            </p:blipFill>
            <p:spPr>
              <a:xfrm>
                <a:off x="800100" y="6038850"/>
                <a:ext cx="11684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9" name="Ink 38"/>
              <p14:cNvContentPartPr/>
              <p14:nvPr/>
            </p14:nvContentPartPr>
            <p14:xfrm>
              <a:off x="8775700" y="4610100"/>
              <a:ext cx="476250" cy="18415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22"/>
            </p:blipFill>
            <p:spPr>
              <a:xfrm>
                <a:off x="8775700" y="4610100"/>
                <a:ext cx="4762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0" name="Ink 39"/>
              <p14:cNvContentPartPr/>
              <p14:nvPr/>
            </p14:nvContentPartPr>
            <p14:xfrm>
              <a:off x="10369550" y="5149850"/>
              <a:ext cx="685800" cy="3175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24"/>
            </p:blipFill>
            <p:spPr>
              <a:xfrm>
                <a:off x="10369550" y="5149850"/>
                <a:ext cx="6858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1" name="Ink 40"/>
              <p14:cNvContentPartPr/>
              <p14:nvPr/>
            </p14:nvContentPartPr>
            <p14:xfrm>
              <a:off x="8439150" y="5283200"/>
              <a:ext cx="596900" cy="5080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26"/>
            </p:blipFill>
            <p:spPr>
              <a:xfrm>
                <a:off x="8439150" y="5283200"/>
                <a:ext cx="5969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2" name="Ink 41"/>
              <p14:cNvContentPartPr/>
              <p14:nvPr/>
            </p14:nvContentPartPr>
            <p14:xfrm>
              <a:off x="8350250" y="5759450"/>
              <a:ext cx="717550" cy="6350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28"/>
            </p:blipFill>
            <p:spPr>
              <a:xfrm>
                <a:off x="8350250" y="5759450"/>
                <a:ext cx="717550" cy="635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i="0">
                <a:solidFill>
                  <a:schemeClr val="bg2">
                    <a:lumMod val="25000"/>
                  </a:schemeClr>
                </a:solidFill>
                <a:effectLst/>
                <a:latin typeface="inter-regular"/>
              </a:rPr>
              <a:t>Taking input in Python</a:t>
            </a:r>
            <a:endParaRPr lang="en-IN" b="1" i="0" dirty="0">
              <a:solidFill>
                <a:schemeClr val="bg2">
                  <a:lumMod val="25000"/>
                </a:schemeClr>
              </a:solidFill>
              <a:effectLst/>
              <a:latin typeface="inter-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4168" y="2275799"/>
            <a:ext cx="10323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bg2">
                    <a:lumMod val="25000"/>
                  </a:schemeClr>
                </a:solidFill>
                <a:effectLst/>
                <a:latin typeface="inter-regular"/>
              </a:rPr>
              <a:t>input (  ) : </a:t>
            </a:r>
            <a:r>
              <a:rPr lang="en-IN" b="0" i="0" dirty="0">
                <a:solidFill>
                  <a:srgbClr val="273239"/>
                </a:solidFill>
                <a:effectLst/>
                <a:latin typeface="inter-regular"/>
              </a:rPr>
              <a:t>This function first takes the input from the user and then evaluates the expression.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inter-regular"/>
              </a:rPr>
              <a:t>By default input function take input as string then its need to typecast then use the data</a:t>
            </a:r>
            <a:endParaRPr lang="en-IN" dirty="0">
              <a:solidFill>
                <a:srgbClr val="273239"/>
              </a:solidFill>
              <a:latin typeface="inter-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4168" y="1380791"/>
            <a:ext cx="103236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73239"/>
                </a:solidFill>
                <a:effectLst/>
                <a:latin typeface="inter-regular"/>
              </a:rPr>
              <a:t>Developers often have a need to interact with users, either to get data or to provide some sort of result.</a:t>
            </a:r>
          </a:p>
          <a:p>
            <a:r>
              <a:rPr lang="en-IN" b="0" i="0" dirty="0">
                <a:solidFill>
                  <a:srgbClr val="273239"/>
                </a:solidFill>
                <a:effectLst/>
                <a:latin typeface="inter-regular"/>
              </a:rPr>
              <a:t>Python provides us inbuilt functions to read the input from the keyboard.</a:t>
            </a:r>
            <a:endParaRPr lang="en-IN" dirty="0">
              <a:latin typeface="inter-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9065" y="3334694"/>
            <a:ext cx="28897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000000"/>
                </a:solidFill>
                <a:latin typeface="inter-regular"/>
              </a:rPr>
              <a:t>CODE</a:t>
            </a:r>
          </a:p>
          <a:p>
            <a:pPr algn="just"/>
            <a:endParaRPr lang="en-IN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Val1=input()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Print(val1)</a:t>
            </a:r>
          </a:p>
          <a:p>
            <a:pPr algn="just"/>
            <a:endParaRPr lang="en-IN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Val2=int(input())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Print(val2)</a:t>
            </a:r>
          </a:p>
          <a:p>
            <a:pPr algn="just"/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Val2=float(input())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Print(val2)</a:t>
            </a:r>
          </a:p>
          <a:p>
            <a:pPr algn="just"/>
            <a:endParaRPr lang="en-IN" dirty="0">
              <a:solidFill>
                <a:srgbClr val="000000"/>
              </a:solidFill>
              <a:latin typeface="inter-regular"/>
            </a:endParaRPr>
          </a:p>
          <a:p>
            <a:pPr algn="just"/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55391" y="3334694"/>
            <a:ext cx="39288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OUTPUT </a:t>
            </a:r>
          </a:p>
          <a:p>
            <a:pPr algn="just"/>
            <a:endParaRPr lang="en-IN" b="1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Ankush</a:t>
            </a:r>
          </a:p>
          <a:p>
            <a:pPr algn="just"/>
            <a:r>
              <a:rPr lang="en-IN" b="1" dirty="0">
                <a:solidFill>
                  <a:srgbClr val="000000"/>
                </a:solidFill>
                <a:latin typeface="inter-regular"/>
              </a:rPr>
              <a:t>Ankush</a:t>
            </a:r>
          </a:p>
          <a:p>
            <a:pPr algn="just"/>
            <a:endParaRPr lang="en-IN" b="1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IN" b="1" dirty="0">
                <a:solidFill>
                  <a:srgbClr val="000000"/>
                </a:solidFill>
                <a:latin typeface="inter-regular"/>
              </a:rPr>
              <a:t>23</a:t>
            </a:r>
          </a:p>
          <a:p>
            <a:pPr algn="just"/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23</a:t>
            </a:r>
          </a:p>
          <a:p>
            <a:pPr algn="just"/>
            <a:endParaRPr lang="en-IN" b="1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25.23</a:t>
            </a:r>
          </a:p>
          <a:p>
            <a:pPr algn="just"/>
            <a:r>
              <a:rPr lang="en-IN" b="1" dirty="0">
                <a:solidFill>
                  <a:srgbClr val="000000"/>
                </a:solidFill>
                <a:latin typeface="inter-regular"/>
              </a:rPr>
              <a:t>25.23</a:t>
            </a:r>
            <a:endParaRPr lang="en-IN" b="1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96228"/>
            <a:ext cx="12192000" cy="792605"/>
          </a:xfrm>
        </p:spPr>
        <p:txBody>
          <a:bodyPr/>
          <a:lstStyle/>
          <a:p>
            <a:r>
              <a:rPr lang="en-IN" dirty="0">
                <a:latin typeface="inter-regular"/>
              </a:rPr>
              <a:t>Programs</a:t>
            </a:r>
          </a:p>
        </p:txBody>
      </p:sp>
      <p:sp>
        <p:nvSpPr>
          <p:cNvPr id="3" name="Text Placeholder 1"/>
          <p:cNvSpPr txBox="1"/>
          <p:nvPr/>
        </p:nvSpPr>
        <p:spPr>
          <a:xfrm>
            <a:off x="1442906" y="1098641"/>
            <a:ext cx="8011486" cy="50809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457200" algn="l">
              <a:spcBef>
                <a:spcPts val="600"/>
              </a:spcBef>
              <a:buAutoNum type="arabicPeriod"/>
            </a:pPr>
            <a:r>
              <a:rPr lang="en-IN" sz="1800" dirty="0">
                <a:latin typeface="inter-regular"/>
              </a:rPr>
              <a:t>Arithmetic programming addition, multiplication, division, multiplication</a:t>
            </a:r>
          </a:p>
          <a:p>
            <a:pPr marL="360045" indent="-457200" algn="l">
              <a:spcBef>
                <a:spcPts val="600"/>
              </a:spcBef>
              <a:buAutoNum type="arabicPeriod"/>
            </a:pPr>
            <a:r>
              <a:rPr lang="en-IN" sz="1800" dirty="0">
                <a:latin typeface="inter-regular"/>
              </a:rPr>
              <a:t> Python Program to Calculate the Area of a Triangle</a:t>
            </a:r>
          </a:p>
          <a:p>
            <a:pPr marL="360045" indent="-457200" algn="l">
              <a:spcBef>
                <a:spcPts val="600"/>
              </a:spcBef>
              <a:buAutoNum type="arabicPeriod"/>
            </a:pPr>
            <a:r>
              <a:rPr lang="en-IN" sz="1800" dirty="0">
                <a:latin typeface="inter-regular"/>
              </a:rPr>
              <a:t>Python Program to Calculate the Area of Rectangle</a:t>
            </a:r>
          </a:p>
          <a:p>
            <a:pPr marL="360045" indent="-457200" algn="l">
              <a:spcBef>
                <a:spcPts val="600"/>
              </a:spcBef>
              <a:buAutoNum type="arabicPeriod"/>
            </a:pPr>
            <a:r>
              <a:rPr lang="en-IN" sz="1800" dirty="0">
                <a:latin typeface="inter-regular"/>
              </a:rPr>
              <a:t>Python Program to Calculate the Area of Square</a:t>
            </a:r>
          </a:p>
          <a:p>
            <a:pPr marL="360045" indent="-457200" algn="l"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en-IN" sz="1800" dirty="0">
                <a:latin typeface="inter-regular"/>
              </a:rPr>
              <a:t>Python Program to Calculate the Area of Circle</a:t>
            </a:r>
          </a:p>
          <a:p>
            <a:pPr marL="360045" indent="-457200" algn="l"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en-IN" sz="1800" dirty="0">
                <a:latin typeface="inter-regular"/>
              </a:rPr>
              <a:t>Python Program to Calculate the Area of triangle</a:t>
            </a:r>
          </a:p>
          <a:p>
            <a:pPr marL="360045" indent="-457200" algn="l"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en-IN" sz="1800" dirty="0">
                <a:latin typeface="inter-regular"/>
              </a:rPr>
              <a:t>Python Program to Calculate the Volume of cuboid</a:t>
            </a:r>
          </a:p>
          <a:p>
            <a:pPr marL="360045" indent="-457200" algn="l"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en-IN" sz="1800" dirty="0">
                <a:latin typeface="inter-regular"/>
              </a:rPr>
              <a:t>Python Program to Calculate the Volume of cube</a:t>
            </a:r>
          </a:p>
          <a:p>
            <a:pPr marL="360045" indent="-457200" algn="l"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en-IN" sz="1800" dirty="0">
                <a:latin typeface="inter-regular"/>
              </a:rPr>
              <a:t>Python Program to Calculate the Volume of cone</a:t>
            </a:r>
          </a:p>
          <a:p>
            <a:pPr marL="360045" indent="-457200" algn="l"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en-IN" sz="1800" dirty="0">
                <a:latin typeface="inter-regular"/>
              </a:rPr>
              <a:t>Python Program to Calculate the Volume of cylinder</a:t>
            </a:r>
          </a:p>
          <a:p>
            <a:pPr marL="360045" indent="-457200" algn="l"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en-IN" sz="1800" dirty="0">
                <a:latin typeface="inter-regular"/>
              </a:rPr>
              <a:t>Python Program to swap two variables</a:t>
            </a:r>
          </a:p>
          <a:p>
            <a:pPr marL="360045" indent="-457200" algn="l"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en-IN" sz="1800" dirty="0">
                <a:latin typeface="inter-regular"/>
              </a:rPr>
              <a:t>Python program to reverse a three digit number</a:t>
            </a:r>
          </a:p>
          <a:p>
            <a:pPr marL="360045" indent="-457200" algn="l"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en-IN" sz="1800" dirty="0">
                <a:latin typeface="inter-regular"/>
              </a:rPr>
              <a:t>Python Program to convert kilometre to meter</a:t>
            </a:r>
          </a:p>
          <a:p>
            <a:pPr marL="360045" indent="-457200" algn="l"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en-IN" sz="1800" dirty="0">
                <a:latin typeface="inter-regular"/>
              </a:rPr>
              <a:t>Python Program to convert Celsius to Fahrenheit</a:t>
            </a:r>
            <a:r>
              <a:rPr lang="en-US" altLang="en-IN" sz="1800" dirty="0">
                <a:latin typeface="inter-regular"/>
              </a:rPr>
              <a:t>  f=1.8c+32</a:t>
            </a:r>
            <a:endParaRPr lang="en-IN" sz="1800" dirty="0">
              <a:latin typeface="inter-regular"/>
            </a:endParaRPr>
          </a:p>
          <a:p>
            <a:pPr marL="360045" indent="-457200" algn="l"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en-IN" sz="1800" dirty="0">
                <a:latin typeface="inter-regular"/>
              </a:rPr>
              <a:t>Python Program to Calculate (</a:t>
            </a:r>
            <a:r>
              <a:rPr lang="en-IN" sz="1800" dirty="0" err="1">
                <a:latin typeface="inter-regular"/>
              </a:rPr>
              <a:t>a+b</a:t>
            </a:r>
            <a:r>
              <a:rPr lang="en-IN" sz="1800" dirty="0">
                <a:latin typeface="inter-regular"/>
              </a:rPr>
              <a:t>)</a:t>
            </a:r>
            <a:r>
              <a:rPr lang="en-IN" sz="1800" baseline="30000" dirty="0">
                <a:latin typeface="inter-regular"/>
              </a:rPr>
              <a:t>2  </a:t>
            </a:r>
            <a:r>
              <a:rPr lang="en-IN" sz="1800" dirty="0">
                <a:latin typeface="inter-regular"/>
              </a:rPr>
              <a:t>and (a-b)</a:t>
            </a:r>
            <a:r>
              <a:rPr lang="en-IN" sz="1800" baseline="30000" dirty="0">
                <a:latin typeface="inter-regular"/>
              </a:rPr>
              <a:t>2</a:t>
            </a:r>
            <a:r>
              <a:rPr lang="en-US" altLang="en-IN" sz="1800" baseline="30000" dirty="0">
                <a:latin typeface="inter-regular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17550" y="67945"/>
            <a:ext cx="12651740" cy="9036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-regular"/>
                <a:cs typeface="Arial" panose="020B0604020202020204" pitchFamily="34" charset="0"/>
              </a:rPr>
              <a:t>Sequence Type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4665" y="1368425"/>
            <a:ext cx="7605395" cy="8299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-regular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2095" y="2383790"/>
            <a:ext cx="1422019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333333"/>
                </a:solidFill>
                <a:effectLst/>
                <a:latin typeface="inter-regular"/>
              </a:rPr>
              <a:t> The string can be defined as the sequence of characters represented in the quotation marks. In Python, we can use single, double, or triple quotes to define a string.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7550" y="3232150"/>
            <a:ext cx="4779645" cy="279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str1 = 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inter-regular"/>
              </a:rPr>
              <a:t>“C is mother of all languages"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(str1)  </a:t>
            </a:r>
          </a:p>
          <a:p>
            <a:pPr algn="just"/>
            <a:endParaRPr lang="en-IN" sz="1600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str2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sz="1600" dirty="0">
                <a:solidFill>
                  <a:srgbClr val="0000FF"/>
                </a:solidFill>
                <a:latin typeface="inter-regular"/>
              </a:rPr>
              <a:t>‘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inter-regular"/>
              </a:rPr>
              <a:t>Python is very easy to learn’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(str2)  </a:t>
            </a:r>
          </a:p>
          <a:p>
            <a:pPr algn="just"/>
            <a:endParaRPr lang="en-IN" sz="1600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IN" sz="1600" b="1" dirty="0">
                <a:solidFill>
                  <a:srgbClr val="000000"/>
                </a:solidFill>
                <a:latin typeface="inter-regular"/>
              </a:rPr>
              <a:t>str3</a:t>
            </a:r>
            <a:r>
              <a:rPr lang="en-IN" sz="1600" dirty="0">
                <a:solidFill>
                  <a:srgbClr val="0000FF"/>
                </a:solidFill>
                <a:latin typeface="inter-regular"/>
              </a:rPr>
              <a:t>=‘ ‘ ‘ C, C++, Python, java</a:t>
            </a:r>
          </a:p>
          <a:p>
            <a:pPr algn="just"/>
            <a:r>
              <a:rPr lang="en-IN" sz="1600" dirty="0">
                <a:solidFill>
                  <a:srgbClr val="0000FF"/>
                </a:solidFill>
                <a:latin typeface="inter-regular"/>
              </a:rPr>
              <a:t>All are the logical</a:t>
            </a:r>
          </a:p>
          <a:p>
            <a:pPr algn="just"/>
            <a:r>
              <a:rPr lang="en-IN" sz="1600" dirty="0">
                <a:solidFill>
                  <a:srgbClr val="0000FF"/>
                </a:solidFill>
                <a:latin typeface="inter-regular"/>
              </a:rPr>
              <a:t>Language’ ’ ’</a:t>
            </a:r>
            <a:endParaRPr lang="en-IN" sz="1600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Print(str3)</a:t>
            </a:r>
          </a:p>
          <a:p>
            <a:pPr algn="just"/>
            <a:endParaRPr lang="en-IN" sz="16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13475" y="3236595"/>
            <a:ext cx="4779645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600" b="1" i="0" dirty="0">
                <a:solidFill>
                  <a:srgbClr val="000000"/>
                </a:solidFill>
                <a:effectLst/>
                <a:latin typeface="inter-regular"/>
              </a:rPr>
              <a:t>OUTPUT </a:t>
            </a:r>
          </a:p>
          <a:p>
            <a:pPr algn="just"/>
            <a:endParaRPr lang="en-IN" sz="1600" b="1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IN" sz="1600" b="1" i="0" dirty="0">
                <a:solidFill>
                  <a:srgbClr val="0000FF"/>
                </a:solidFill>
                <a:effectLst/>
                <a:latin typeface="inter-regular"/>
              </a:rPr>
              <a:t>C is mother of all languages</a:t>
            </a:r>
          </a:p>
          <a:p>
            <a:pPr algn="just"/>
            <a:endParaRPr lang="en-IN" sz="1600" b="1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IN" sz="1600" b="1" i="0" dirty="0">
                <a:solidFill>
                  <a:srgbClr val="0000FF"/>
                </a:solidFill>
                <a:effectLst/>
                <a:latin typeface="inter-regular"/>
              </a:rPr>
              <a:t>Python is very easy to learn</a:t>
            </a:r>
          </a:p>
          <a:p>
            <a:pPr algn="just"/>
            <a:endParaRPr lang="en-IN" sz="1600" b="1" dirty="0">
              <a:solidFill>
                <a:srgbClr val="0000FF"/>
              </a:solidFill>
              <a:latin typeface="inter-regular"/>
            </a:endParaRPr>
          </a:p>
          <a:p>
            <a:pPr algn="just"/>
            <a:r>
              <a:rPr lang="en-IN" sz="1600" b="1" dirty="0">
                <a:solidFill>
                  <a:srgbClr val="0000FF"/>
                </a:solidFill>
                <a:latin typeface="inter-regular"/>
              </a:rPr>
              <a:t>C, C++, Python, java</a:t>
            </a:r>
          </a:p>
          <a:p>
            <a:pPr algn="just"/>
            <a:r>
              <a:rPr lang="en-IN" sz="1600" b="1" dirty="0">
                <a:solidFill>
                  <a:srgbClr val="0000FF"/>
                </a:solidFill>
                <a:latin typeface="inter-regular"/>
              </a:rPr>
              <a:t>All are the logical</a:t>
            </a:r>
          </a:p>
          <a:p>
            <a:pPr algn="just"/>
            <a:r>
              <a:rPr lang="en-IN" sz="1600" b="1" dirty="0">
                <a:solidFill>
                  <a:srgbClr val="0000FF"/>
                </a:solidFill>
                <a:latin typeface="inter-regular"/>
              </a:rPr>
              <a:t>Language</a:t>
            </a:r>
            <a:endParaRPr lang="en-IN" sz="1600" b="1" i="0" dirty="0">
              <a:solidFill>
                <a:srgbClr val="0000FF"/>
              </a:solidFill>
              <a:effectLst/>
              <a:latin typeface="inter-regula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45952" y="199697"/>
            <a:ext cx="1057851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-regular"/>
                <a:cs typeface="Arial" panose="020B0604020202020204" pitchFamily="34" charset="0"/>
              </a:rPr>
              <a:t>String Slicing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inter-regular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0372" y="1249349"/>
            <a:ext cx="116874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inter-regular"/>
              </a:rPr>
              <a:t>To extracting sub string from given string is basically known as slicing of string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inter-regular"/>
              </a:rPr>
              <a:t>Here the string having positive(+) and negative(-) both indexing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inter-regular"/>
              </a:rPr>
              <a:t>Positive indexing is start from left to right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inter-regular"/>
              </a:rPr>
              <a:t>Negative indexing start from right to left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inter-regular"/>
              </a:rPr>
              <a:t>These slicing also used in some other parts mostly in ML with pandas , </a:t>
            </a:r>
            <a:r>
              <a:rPr lang="en-US" sz="1800" dirty="0" err="1">
                <a:latin typeface="inter-regular"/>
              </a:rPr>
              <a:t>numpy</a:t>
            </a:r>
            <a:r>
              <a:rPr lang="en-US" sz="1800" dirty="0">
                <a:latin typeface="inter-regular"/>
              </a:rPr>
              <a:t> , array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19459" y="5227651"/>
            <a:ext cx="4213379" cy="3670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dirty="0">
                <a:latin typeface="inter-regular"/>
              </a:rPr>
              <a:t> 0        1       2       3    4     5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19459" y="4116592"/>
            <a:ext cx="4213379" cy="3670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dirty="0">
                <a:latin typeface="inter-regular"/>
              </a:rPr>
              <a:t>-6      -5     -4    -3    -2    -1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19459" y="4613945"/>
            <a:ext cx="793460" cy="6137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inter-regular"/>
              </a:rPr>
              <a:t>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12919" y="4613945"/>
            <a:ext cx="793460" cy="6137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inter-regular"/>
              </a:rPr>
              <a:t>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06379" y="4613945"/>
            <a:ext cx="729841" cy="6137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inter-regular"/>
              </a:rPr>
              <a:t>H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36220" y="4613945"/>
            <a:ext cx="729842" cy="6137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inter-regular"/>
              </a:rPr>
              <a:t>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66061" y="4613945"/>
            <a:ext cx="613798" cy="6137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inter-regular"/>
              </a:rPr>
              <a:t>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19041" y="4613945"/>
            <a:ext cx="613798" cy="6137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inter-regular"/>
              </a:rPr>
              <a:t>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54341" y="199697"/>
            <a:ext cx="1057851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-regular"/>
                <a:cs typeface="Arial" panose="020B0604020202020204" pitchFamily="34" charset="0"/>
              </a:rPr>
              <a:t>String Slicing Program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inter-regular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4342" y="1502894"/>
            <a:ext cx="6367244" cy="5092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str1 = 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'hello Help4code'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#string str1  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spcBef>
                <a:spcPts val="600"/>
              </a:spcBef>
            </a:pPr>
            <a:r>
              <a:rPr lang="en-IN" dirty="0">
                <a:solidFill>
                  <a:srgbClr val="000000"/>
                </a:solidFill>
                <a:latin typeface="inter-regular"/>
              </a:rPr>
              <a:t>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tr2 = 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’ hello 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APSMicrotech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#string str2  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spcBef>
                <a:spcPts val="600"/>
              </a:spcBef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(str1[0:2]) 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#printing first two character using slice operator  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spcBef>
                <a:spcPts val="600"/>
              </a:spcBef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(str1[4]) 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#printing 4th character of the string  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spcBef>
                <a:spcPts val="600"/>
              </a:spcBef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(str1*2) 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#printing the string twice  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spcBef>
                <a:spcPts val="600"/>
              </a:spcBef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(str1 + str2) 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#printing the concatenation of str1 and str2  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spcBef>
                <a:spcPts val="600"/>
              </a:spcBef>
            </a:pPr>
            <a:r>
              <a:rPr lang="en-IN" b="1" i="0" dirty="0">
                <a:solidFill>
                  <a:srgbClr val="333333"/>
                </a:solidFill>
                <a:effectLst/>
                <a:latin typeface="inter-regular"/>
              </a:rPr>
              <a:t>Output:</a:t>
            </a:r>
          </a:p>
          <a:p>
            <a:pPr algn="just">
              <a:spcBef>
                <a:spcPts val="600"/>
              </a:spcBef>
            </a:pP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hel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inter-regular"/>
              </a:rPr>
              <a:t> </a:t>
            </a:r>
          </a:p>
          <a:p>
            <a:pPr algn="just">
              <a:spcBef>
                <a:spcPts val="600"/>
              </a:spcBef>
            </a:pP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o</a:t>
            </a:r>
          </a:p>
          <a:p>
            <a:pPr algn="just">
              <a:spcBef>
                <a:spcPts val="600"/>
              </a:spcBef>
            </a:pP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hello Help4codehello Help4code</a:t>
            </a:r>
          </a:p>
          <a:p>
            <a:pPr algn="just">
              <a:spcBef>
                <a:spcPts val="600"/>
              </a:spcBef>
            </a:pP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hello Help4code hello  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APSMicrotech</a:t>
            </a:r>
            <a:endParaRPr lang="en-IN" b="1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spcBef>
                <a:spcPts val="600"/>
              </a:spcBef>
            </a:pPr>
            <a:endParaRPr lang="en-IN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2705" y="1601075"/>
            <a:ext cx="3070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inter-regular"/>
              </a:rPr>
              <a:t>**note- # is used for python single line comment</a:t>
            </a:r>
          </a:p>
          <a:p>
            <a:endParaRPr lang="en-IN" dirty="0">
              <a:solidFill>
                <a:srgbClr val="FF0000"/>
              </a:solidFill>
              <a:latin typeface="inter-regular"/>
            </a:endParaRPr>
          </a:p>
          <a:p>
            <a:r>
              <a:rPr lang="en-IN" dirty="0">
                <a:solidFill>
                  <a:srgbClr val="FF0000"/>
                </a:solidFill>
                <a:latin typeface="inter-regular"/>
              </a:rPr>
              <a:t>Comment is use for to make the code more readable and understandable.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327171" y="402672"/>
            <a:ext cx="11255229" cy="714928"/>
          </a:xfr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-regular"/>
                <a:ea typeface="+mn-ea"/>
                <a:cs typeface="Arial" panose="020B0604020202020204" pitchFamily="34" charset="0"/>
              </a:rPr>
              <a:t>Escape Sequence</a:t>
            </a:r>
            <a:endParaRPr lang="en-IN" sz="5400" dirty="0">
              <a:solidFill>
                <a:schemeClr val="tx1">
                  <a:lumMod val="75000"/>
                  <a:lumOff val="25000"/>
                </a:schemeClr>
              </a:solidFill>
              <a:latin typeface="inter-regular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/>
          <p:nvPr/>
        </p:nvGraphicFramePr>
        <p:xfrm>
          <a:off x="6604000" y="2738539"/>
          <a:ext cx="4978400" cy="2831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Escape Sequence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\b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Backspace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\n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NewLine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\r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Carriage Return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\t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Horizontal Tab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/>
          <p:nvPr/>
        </p:nvGraphicFramePr>
        <p:xfrm>
          <a:off x="1047692" y="2738539"/>
          <a:ext cx="3860800" cy="2336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Escape Sequence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\\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Backslash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\’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Quote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\”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 Quote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12799" y="1092200"/>
            <a:ext cx="106633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Escape sequences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Escape sequences are control character used to move the cursor and print characters such as ‘, “. \ and so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 txBox="1"/>
          <p:nvPr/>
        </p:nvSpPr>
        <p:spPr>
          <a:xfrm>
            <a:off x="609600" y="41712"/>
            <a:ext cx="10972800" cy="11430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335" dirty="0">
                <a:latin typeface="inter-regular"/>
                <a:cs typeface="Times New Roman" panose="02020603050405020304" pitchFamily="18" charset="0"/>
              </a:rPr>
              <a:t>LIST</a:t>
            </a:r>
            <a:endParaRPr lang="en-IN" sz="5335" dirty="0">
              <a:latin typeface="inter-regular"/>
              <a:cs typeface="Times New Roman" panose="02020603050405020304" pitchFamily="18" charset="0"/>
            </a:endParaRPr>
          </a:p>
        </p:txBody>
      </p:sp>
      <p:sp>
        <p:nvSpPr>
          <p:cNvPr id="43" name="Content Placeholder 2"/>
          <p:cNvSpPr txBox="1"/>
          <p:nvPr/>
        </p:nvSpPr>
        <p:spPr>
          <a:xfrm>
            <a:off x="609600" y="1260912"/>
            <a:ext cx="10972800" cy="18288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inter-regular"/>
                <a:cs typeface="Times New Roman" panose="02020603050405020304" pitchFamily="18" charset="0"/>
              </a:rPr>
              <a:t>List</a:t>
            </a: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 – A list represents a group of elements. A list can store different types of elements which can be modified. Lists are dynamic which means size is not fixed. Lists are represented using square bracket [ ].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790" y="3089712"/>
            <a:ext cx="916916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inter-regular"/>
              </a:rPr>
              <a:t>Feature of List:=</a:t>
            </a:r>
          </a:p>
          <a:p>
            <a:endParaRPr lang="en-US" sz="2400" dirty="0">
              <a:latin typeface="inter-regular"/>
            </a:endParaRPr>
          </a:p>
          <a:p>
            <a:pPr marL="3086100" lvl="6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inter-regular"/>
              </a:rPr>
              <a:t>Order wise data (we can say objects)</a:t>
            </a:r>
          </a:p>
          <a:p>
            <a:pPr marL="3086100" lvl="6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inter-regular"/>
              </a:rPr>
              <a:t>Heterogeneous data are possible in list</a:t>
            </a:r>
          </a:p>
          <a:p>
            <a:pPr marL="3086100" lvl="6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inter-regular"/>
              </a:rPr>
              <a:t>List represented by [ ] square bracket</a:t>
            </a:r>
          </a:p>
          <a:p>
            <a:pPr marL="3086100" lvl="6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inter-regular"/>
              </a:rPr>
              <a:t>Duplicate data are also allowed</a:t>
            </a:r>
          </a:p>
          <a:p>
            <a:pPr marL="3086100" lvl="6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inter-regular"/>
              </a:rPr>
              <a:t>List by nature it is growable </a:t>
            </a:r>
          </a:p>
          <a:p>
            <a:pPr marL="3086100" lvl="6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inter-regular"/>
              </a:rPr>
              <a:t>Mutable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7554" y="58185"/>
            <a:ext cx="1078375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-regular"/>
                <a:cs typeface="Arial" panose="020B0604020202020204" pitchFamily="34" charset="0"/>
              </a:rPr>
              <a:t>What Is Identifiers?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inter-regular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1620" y="1891691"/>
            <a:ext cx="1162876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-regular"/>
                <a:cs typeface="Arial" panose="020B0604020202020204" pitchFamily="34" charset="0"/>
              </a:rPr>
              <a:t>Rules for Identifiers?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inter-regular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9116" y="999334"/>
            <a:ext cx="11687484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IN" sz="2400" dirty="0">
                <a:solidFill>
                  <a:schemeClr val="accent5">
                    <a:lumMod val="75000"/>
                  </a:schemeClr>
                </a:solidFill>
                <a:latin typeface="inter-regular"/>
              </a:rPr>
              <a:t>A Python identifier is a name used to identify a variable, function, class, module or other object</a:t>
            </a:r>
            <a:r>
              <a:rPr lang="en-IN" sz="2400" dirty="0">
                <a:latin typeface="inter-regular"/>
              </a:rPr>
              <a:t>.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inter-regular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9716" y="2740507"/>
            <a:ext cx="1162876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The first character of the variable must be an alphabet or underscore ( _ 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All the characters except the first character may be an alphabet of lower-case(a-z), upper-case (A-Z), underscore, or digit (0-9).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Identifier name must not contain any white-space, or special character (!, @, #, %, ^, &amp;, *).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Identifier name must not be similar to any keyword defined in the language.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Identifier names are case sensitive; for example,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myname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 and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MyName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is not the same.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Examples of valid identifiers: a123, _n, n_9, etc.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Examples of invalid identifiers: 1a, n%4, n 9, etc.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609600" y="99656"/>
            <a:ext cx="10972800" cy="11430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inter-regular"/>
                <a:ea typeface="+mn-ea"/>
                <a:cs typeface="Arial" panose="020B0604020202020204" pitchFamily="34" charset="0"/>
              </a:rPr>
              <a:t>LIST  Slicing</a:t>
            </a:r>
            <a:endParaRPr lang="en-IN" sz="6000" dirty="0">
              <a:solidFill>
                <a:schemeClr val="tx1">
                  <a:lumMod val="75000"/>
                  <a:lumOff val="25000"/>
                </a:schemeClr>
              </a:solidFill>
              <a:latin typeface="inter-regular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609600" y="990600"/>
            <a:ext cx="10972800" cy="612122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inter-regular"/>
              </a:rPr>
              <a:t>Ex:-  data = [10, 20, -50, 21.3, ‘help4code’]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28800" y="2012585"/>
          <a:ext cx="2743200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21.3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help4code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1200" y="2897697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nter-regular"/>
                <a:cs typeface="Times New Roman" panose="02020603050405020304" pitchFamily="18" charset="0"/>
              </a:rPr>
              <a:t>data</a:t>
            </a:r>
            <a:endParaRPr lang="en-IN" sz="2400" dirty="0">
              <a:latin typeface="inter-regular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219200" y="2317385"/>
            <a:ext cx="609600" cy="71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320800" y="2723785"/>
            <a:ext cx="508000" cy="40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1"/>
          </p:cNvCxnSpPr>
          <p:nvPr/>
        </p:nvCxnSpPr>
        <p:spPr>
          <a:xfrm>
            <a:off x="1470384" y="3173207"/>
            <a:ext cx="358416" cy="241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22400" y="3333385"/>
            <a:ext cx="406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90792" y="3419428"/>
            <a:ext cx="738008" cy="8283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892800" y="1983296"/>
          <a:ext cx="2743200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[-5]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[-4]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[-3]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[-2]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21.3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[-1]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help4code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75200" y="2897697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nter-regular"/>
                <a:cs typeface="Times New Roman" panose="02020603050405020304" pitchFamily="18" charset="0"/>
              </a:rPr>
              <a:t>data</a:t>
            </a:r>
            <a:endParaRPr lang="en-IN" sz="2400" dirty="0">
              <a:latin typeface="inter-regular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283200" y="2288096"/>
            <a:ext cx="609600" cy="71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384800" y="2694496"/>
            <a:ext cx="508000" cy="40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3"/>
            <a:endCxn id="17" idx="1"/>
          </p:cNvCxnSpPr>
          <p:nvPr/>
        </p:nvCxnSpPr>
        <p:spPr>
          <a:xfrm>
            <a:off x="5512646" y="3128530"/>
            <a:ext cx="380154" cy="256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86400" y="3304096"/>
            <a:ext cx="406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5143923" y="3359362"/>
            <a:ext cx="748877" cy="859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45600" y="1998854"/>
            <a:ext cx="1684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nter-regular"/>
              </a:rPr>
              <a:t>data[1] = 40</a:t>
            </a:r>
            <a:endParaRPr lang="en-IN" sz="2400" dirty="0">
              <a:latin typeface="inter-regula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650" y="153661"/>
            <a:ext cx="11244044" cy="11430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inter-regular"/>
                <a:ea typeface="+mn-ea"/>
                <a:cs typeface="Arial" panose="020B0604020202020204" pitchFamily="34" charset="0"/>
              </a:rPr>
              <a:t>LIST Built In Methods</a:t>
            </a:r>
            <a:endParaRPr lang="en-IN" sz="6000" dirty="0">
              <a:solidFill>
                <a:schemeClr val="tx1">
                  <a:lumMod val="75000"/>
                  <a:lumOff val="25000"/>
                </a:schemeClr>
              </a:solidFill>
              <a:latin typeface="inter-regular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609600" y="990600"/>
            <a:ext cx="10972800" cy="612122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inter-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3740" y="1296670"/>
            <a:ext cx="1004633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latin typeface="inter-regular"/>
              </a:rPr>
              <a:t>sort()</a:t>
            </a:r>
            <a:r>
              <a:rPr lang="en-IN" sz="2000" dirty="0">
                <a:latin typeface="inter-regular"/>
              </a:rPr>
              <a:t>		: Sorts the list in ascending order.</a:t>
            </a:r>
          </a:p>
          <a:p>
            <a:pPr algn="l"/>
            <a:r>
              <a:rPr lang="en-IN" sz="2000" b="1" dirty="0">
                <a:latin typeface="inter-regular"/>
              </a:rPr>
              <a:t>append()</a:t>
            </a:r>
            <a:r>
              <a:rPr lang="en-IN" sz="2000" dirty="0">
                <a:latin typeface="inter-regular"/>
              </a:rPr>
              <a:t>	: Adds one element to a list at the end of list.</a:t>
            </a:r>
          </a:p>
          <a:p>
            <a:r>
              <a:rPr lang="en-IN" sz="2000" b="1" dirty="0">
                <a:latin typeface="inter-regular"/>
              </a:rPr>
              <a:t>insert()</a:t>
            </a:r>
            <a:r>
              <a:rPr lang="en-IN" sz="2000" dirty="0">
                <a:latin typeface="inter-regular"/>
              </a:rPr>
              <a:t>		: Adds a component at the required position.</a:t>
            </a:r>
          </a:p>
          <a:p>
            <a:pPr algn="l"/>
            <a:r>
              <a:rPr lang="en-IN" sz="2000" b="1" dirty="0">
                <a:latin typeface="inter-regular"/>
              </a:rPr>
              <a:t>extend()		</a:t>
            </a:r>
            <a:r>
              <a:rPr lang="en-IN" sz="2000" dirty="0">
                <a:latin typeface="inter-regular"/>
              </a:rPr>
              <a:t>: Adds multiple elements to a list.</a:t>
            </a:r>
          </a:p>
          <a:p>
            <a:pPr algn="l"/>
            <a:r>
              <a:rPr lang="en-IN" sz="2000" b="1" dirty="0">
                <a:latin typeface="inter-regular"/>
              </a:rPr>
              <a:t>clear()</a:t>
            </a:r>
            <a:r>
              <a:rPr lang="en-IN" sz="2000" dirty="0">
                <a:latin typeface="inter-regular"/>
              </a:rPr>
              <a:t>		: Removes all the elements from the list.</a:t>
            </a:r>
          </a:p>
          <a:p>
            <a:pPr algn="l"/>
            <a:r>
              <a:rPr lang="en-IN" sz="2000" b="1" dirty="0">
                <a:latin typeface="inter-regular"/>
              </a:rPr>
              <a:t>pop()</a:t>
            </a:r>
            <a:r>
              <a:rPr lang="en-IN" sz="2000" dirty="0">
                <a:latin typeface="inter-regular"/>
              </a:rPr>
              <a:t>		: Removes the element at the required position.</a:t>
            </a:r>
          </a:p>
          <a:p>
            <a:pPr algn="l"/>
            <a:r>
              <a:rPr lang="en-IN" sz="2000" b="1" dirty="0">
                <a:latin typeface="inter-regular"/>
              </a:rPr>
              <a:t>remove()</a:t>
            </a:r>
            <a:r>
              <a:rPr lang="en-IN" sz="2000" dirty="0">
                <a:latin typeface="inter-regular"/>
              </a:rPr>
              <a:t>	: Removes the primary item with the desired value.</a:t>
            </a:r>
          </a:p>
          <a:p>
            <a:r>
              <a:rPr lang="en-IN" sz="2000" b="1" dirty="0">
                <a:latin typeface="inter-regular"/>
              </a:rPr>
              <a:t>type(list)</a:t>
            </a:r>
            <a:r>
              <a:rPr lang="en-IN" sz="2000" dirty="0">
                <a:latin typeface="inter-regular"/>
              </a:rPr>
              <a:t>	: It returns the class type of an object.</a:t>
            </a:r>
          </a:p>
          <a:p>
            <a:pPr algn="l"/>
            <a:r>
              <a:rPr lang="en-IN" sz="2000" b="1" dirty="0">
                <a:latin typeface="inter-regular"/>
              </a:rPr>
              <a:t>max(list)</a:t>
            </a:r>
            <a:r>
              <a:rPr lang="en-IN" sz="2000" dirty="0">
                <a:latin typeface="inter-regular"/>
              </a:rPr>
              <a:t>	: It returns an item from the list with a max value.</a:t>
            </a:r>
          </a:p>
          <a:p>
            <a:pPr algn="l"/>
            <a:r>
              <a:rPr lang="en-IN" sz="2000" b="1" dirty="0">
                <a:latin typeface="inter-regular"/>
              </a:rPr>
              <a:t>min(list)		</a:t>
            </a:r>
            <a:r>
              <a:rPr lang="en-IN" sz="2000" dirty="0">
                <a:latin typeface="inter-regular"/>
              </a:rPr>
              <a:t>: It returns an item from the list with a min value.</a:t>
            </a:r>
          </a:p>
          <a:p>
            <a:pPr algn="l"/>
            <a:r>
              <a:rPr lang="en-IN" sz="2000" b="1" dirty="0" err="1">
                <a:latin typeface="inter-regular"/>
              </a:rPr>
              <a:t>len</a:t>
            </a:r>
            <a:r>
              <a:rPr lang="en-IN" sz="2000" b="1" dirty="0">
                <a:latin typeface="inter-regular"/>
              </a:rPr>
              <a:t>(list)</a:t>
            </a:r>
            <a:r>
              <a:rPr lang="en-IN" sz="2000" dirty="0">
                <a:latin typeface="inter-regular"/>
              </a:rPr>
              <a:t>		: It gives the overall length of the list.</a:t>
            </a:r>
          </a:p>
          <a:p>
            <a:r>
              <a:rPr lang="en-IN" sz="2000" b="1" dirty="0">
                <a:latin typeface="inter-regular"/>
              </a:rPr>
              <a:t>index()</a:t>
            </a:r>
            <a:r>
              <a:rPr lang="en-IN" sz="2000" dirty="0">
                <a:latin typeface="inter-regular"/>
              </a:rPr>
              <a:t>		: Returns the first appearance of a particular value.</a:t>
            </a:r>
          </a:p>
          <a:p>
            <a:pPr algn="l"/>
            <a:r>
              <a:rPr lang="en-IN" sz="2000" b="1" dirty="0">
                <a:latin typeface="inter-regular"/>
              </a:rPr>
              <a:t>count()</a:t>
            </a:r>
            <a:r>
              <a:rPr lang="en-IN" sz="2000" dirty="0">
                <a:latin typeface="inter-regular"/>
              </a:rPr>
              <a:t>		: Returns the number of elements with the required value.</a:t>
            </a:r>
          </a:p>
          <a:p>
            <a:pPr algn="l"/>
            <a:r>
              <a:rPr lang="en-IN" sz="2000" b="1" dirty="0">
                <a:latin typeface="inter-regular"/>
              </a:rPr>
              <a:t>reverse()</a:t>
            </a:r>
            <a:r>
              <a:rPr lang="en-IN" sz="2000" dirty="0">
                <a:latin typeface="inter-regular"/>
              </a:rPr>
              <a:t>	: Reverses the order of the list.</a:t>
            </a:r>
          </a:p>
          <a:p>
            <a:pPr algn="l"/>
            <a:r>
              <a:rPr lang="en-IN" sz="2000" b="1" dirty="0">
                <a:latin typeface="inter-regular"/>
              </a:rPr>
              <a:t>copy()</a:t>
            </a:r>
            <a:r>
              <a:rPr lang="en-IN" sz="2000" dirty="0">
                <a:latin typeface="inter-regular"/>
              </a:rPr>
              <a:t>		: Returns a duplicate of the list.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 txBox="1"/>
          <p:nvPr/>
        </p:nvSpPr>
        <p:spPr>
          <a:xfrm>
            <a:off x="609600" y="41712"/>
            <a:ext cx="10972800" cy="11430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335">
                <a:latin typeface="inter-regular"/>
                <a:cs typeface="Times New Roman" panose="02020603050405020304" pitchFamily="18" charset="0"/>
              </a:rPr>
              <a:t>Tuple</a:t>
            </a:r>
            <a:endParaRPr lang="en-IN" sz="5335" dirty="0">
              <a:latin typeface="inter-regular"/>
              <a:cs typeface="Times New Roman" panose="02020603050405020304" pitchFamily="18" charset="0"/>
            </a:endParaRPr>
          </a:p>
        </p:txBody>
      </p:sp>
      <p:sp>
        <p:nvSpPr>
          <p:cNvPr id="43" name="Content Placeholder 2"/>
          <p:cNvSpPr txBox="1"/>
          <p:nvPr/>
        </p:nvSpPr>
        <p:spPr>
          <a:xfrm>
            <a:off x="609600" y="1260912"/>
            <a:ext cx="10972800" cy="18288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inter-regular"/>
                <a:cs typeface="Times New Roman" panose="02020603050405020304" pitchFamily="18" charset="0"/>
              </a:rPr>
              <a:t>Tuple</a:t>
            </a: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 – A tuple contains a group of elements which can be different types. It is similar to List but Tuples are read-only which means we can not modify it’s element. Tuples are represented using parentheses ( ).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2122" y="3551377"/>
            <a:ext cx="91691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86100" lvl="6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Order wise data (we can say objects)</a:t>
            </a:r>
          </a:p>
          <a:p>
            <a:pPr marL="3086100" lvl="6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Heterogeneous data are possible in list</a:t>
            </a:r>
          </a:p>
          <a:p>
            <a:pPr marL="3086100" lvl="6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Tuple represented by ( ) parenthesis</a:t>
            </a:r>
          </a:p>
          <a:p>
            <a:pPr marL="3086100" lvl="6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Duplicate data are also allowed</a:t>
            </a:r>
          </a:p>
          <a:p>
            <a:pPr marL="3086100" lvl="6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tuple by nature it is growable </a:t>
            </a:r>
          </a:p>
          <a:p>
            <a:pPr marL="3086100" lvl="6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It is Immutable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1331" y="3089712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inter-regular"/>
                <a:cs typeface="Times New Roman" panose="02020603050405020304" pitchFamily="18" charset="0"/>
              </a:rPr>
              <a:t>Feature of Tuple </a:t>
            </a:r>
            <a:r>
              <a:rPr lang="en-US" sz="1800" dirty="0">
                <a:latin typeface="inter-regular"/>
              </a:rPr>
              <a:t>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609600" y="99656"/>
            <a:ext cx="10972800" cy="11430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inter-regular"/>
                <a:ea typeface="+mn-ea"/>
                <a:cs typeface="Arial" panose="020B0604020202020204" pitchFamily="34" charset="0"/>
              </a:rPr>
              <a:t>Tuple  Slicing</a:t>
            </a:r>
            <a:endParaRPr lang="en-IN" sz="6000" dirty="0">
              <a:solidFill>
                <a:schemeClr val="tx1">
                  <a:lumMod val="75000"/>
                  <a:lumOff val="25000"/>
                </a:schemeClr>
              </a:solidFill>
              <a:latin typeface="inter-regular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828800" y="2638570"/>
          <a:ext cx="2743200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20+3j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21.3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inter-regular"/>
                          <a:cs typeface="Times New Roman" panose="02020603050405020304" pitchFamily="18" charset="0"/>
                        </a:rPr>
                        <a:t>help4code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34571" y="3523682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inter-regular"/>
                <a:cs typeface="Times New Roman" panose="02020603050405020304" pitchFamily="18" charset="0"/>
              </a:rPr>
              <a:t>data</a:t>
            </a:r>
            <a:endParaRPr lang="en-IN" sz="2400" dirty="0">
              <a:latin typeface="inter-regular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219200" y="2943370"/>
            <a:ext cx="609600" cy="71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320800" y="3349770"/>
            <a:ext cx="508000" cy="40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5" idx="1"/>
          </p:cNvCxnSpPr>
          <p:nvPr/>
        </p:nvCxnSpPr>
        <p:spPr>
          <a:xfrm>
            <a:off x="1470384" y="3799191"/>
            <a:ext cx="358416" cy="241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422400" y="3959370"/>
            <a:ext cx="406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090792" y="4045413"/>
            <a:ext cx="738008" cy="8283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5892800" y="2609281"/>
          <a:ext cx="2743200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[-5]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[-4]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20+3j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[-3]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[-2]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21.3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[-1]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inter-regular"/>
                          <a:cs typeface="Times New Roman" panose="02020603050405020304" pitchFamily="18" charset="0"/>
                        </a:rPr>
                        <a:t>help4code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798571" y="3523682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inter-regular"/>
                <a:cs typeface="Times New Roman" panose="02020603050405020304" pitchFamily="18" charset="0"/>
              </a:rPr>
              <a:t>data</a:t>
            </a:r>
            <a:endParaRPr lang="en-IN" sz="2400" dirty="0">
              <a:latin typeface="inter-regular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283200" y="2914081"/>
            <a:ext cx="609600" cy="71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384800" y="3320481"/>
            <a:ext cx="508000" cy="40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3"/>
            <a:endCxn id="32" idx="1"/>
          </p:cNvCxnSpPr>
          <p:nvPr/>
        </p:nvCxnSpPr>
        <p:spPr>
          <a:xfrm>
            <a:off x="5536017" y="3754515"/>
            <a:ext cx="356783" cy="256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486400" y="3930081"/>
            <a:ext cx="406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2"/>
          </p:cNvCxnSpPr>
          <p:nvPr/>
        </p:nvCxnSpPr>
        <p:spPr>
          <a:xfrm>
            <a:off x="5167294" y="3985347"/>
            <a:ext cx="725506" cy="859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346717" y="2552528"/>
            <a:ext cx="1684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inter-regular"/>
              </a:rPr>
              <a:t>data[1] = 40</a:t>
            </a:r>
            <a:endParaRPr lang="en-IN" sz="2400" dirty="0">
              <a:latin typeface="inter-regula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28800" y="1607536"/>
            <a:ext cx="7829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Ex:- data = (10, 20+3j, 30, 21.3, ‘help4code’)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650" y="153661"/>
            <a:ext cx="11244044" cy="11430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inter-regular"/>
                <a:ea typeface="+mn-ea"/>
                <a:cs typeface="Arial" panose="020B0604020202020204" pitchFamily="34" charset="0"/>
              </a:rPr>
              <a:t>TUPLE Built In Methods</a:t>
            </a:r>
            <a:endParaRPr lang="en-IN" sz="6000" dirty="0">
              <a:solidFill>
                <a:schemeClr val="tx1">
                  <a:lumMod val="75000"/>
                  <a:lumOff val="25000"/>
                </a:schemeClr>
              </a:solidFill>
              <a:latin typeface="inter-regular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609600" y="990600"/>
            <a:ext cx="10972800" cy="612122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inter-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08683" y="1296661"/>
            <a:ext cx="94515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000" dirty="0">
              <a:latin typeface="inter-regular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07346" y="1296661"/>
          <a:ext cx="9977308" cy="441950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988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8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987">
                <a:tc>
                  <a:txBody>
                    <a:bodyPr/>
                    <a:lstStyle/>
                    <a:p>
                      <a:r>
                        <a:rPr lang="en-IN" sz="2000" b="0" dirty="0" err="1">
                          <a:effectLst/>
                        </a:rPr>
                        <a:t>len</a:t>
                      </a:r>
                      <a:r>
                        <a:rPr lang="en-IN" sz="2000" b="0" dirty="0">
                          <a:effectLst/>
                        </a:rPr>
                        <a:t>()</a:t>
                      </a:r>
                      <a:endParaRPr lang="en-IN" sz="2000" b="0" dirty="0">
                        <a:effectLst/>
                        <a:latin typeface="inter-regular"/>
                      </a:endParaRPr>
                    </a:p>
                  </a:txBody>
                  <a:tcPr marL="65730" marR="65730" marT="32865" marB="32865" anchor="ctr"/>
                </a:tc>
                <a:tc>
                  <a:txBody>
                    <a:bodyPr/>
                    <a:lstStyle/>
                    <a:p>
                      <a:r>
                        <a:rPr lang="en-IN" sz="2000" b="0">
                          <a:effectLst/>
                        </a:rPr>
                        <a:t>Returns number of elements in list/tuple</a:t>
                      </a:r>
                      <a:endParaRPr lang="en-IN" sz="2000" b="0">
                        <a:effectLst/>
                        <a:latin typeface="inter-regular"/>
                      </a:endParaRPr>
                    </a:p>
                  </a:txBody>
                  <a:tcPr marL="65730" marR="65730" marT="32865" marB="3286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502">
                <a:tc>
                  <a:txBody>
                    <a:bodyPr/>
                    <a:lstStyle/>
                    <a:p>
                      <a:r>
                        <a:rPr lang="en-IN" sz="2000" b="0" dirty="0">
                          <a:effectLst/>
                        </a:rPr>
                        <a:t>max()</a:t>
                      </a:r>
                      <a:endParaRPr lang="en-IN" sz="2000" b="0" dirty="0">
                        <a:effectLst/>
                        <a:latin typeface="inter-regular"/>
                      </a:endParaRPr>
                    </a:p>
                  </a:txBody>
                  <a:tcPr marL="65730" marR="65730" marT="32865" marB="32865" anchor="ctr"/>
                </a:tc>
                <a:tc>
                  <a:txBody>
                    <a:bodyPr/>
                    <a:lstStyle/>
                    <a:p>
                      <a:r>
                        <a:rPr lang="en-IN" sz="2000" b="0">
                          <a:effectLst/>
                        </a:rPr>
                        <a:t>If list/tuple contains numbers, largest number will be returned. If list/tuple contains strings, one that comes last in alphabetical order will be returned.</a:t>
                      </a:r>
                      <a:endParaRPr lang="en-IN" sz="2000" b="0">
                        <a:effectLst/>
                        <a:latin typeface="inter-regular"/>
                      </a:endParaRPr>
                    </a:p>
                  </a:txBody>
                  <a:tcPr marL="65730" marR="65730" marT="32865" marB="3286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5502">
                <a:tc>
                  <a:txBody>
                    <a:bodyPr/>
                    <a:lstStyle/>
                    <a:p>
                      <a:r>
                        <a:rPr lang="en-IN" sz="2000" b="0" dirty="0">
                          <a:effectLst/>
                        </a:rPr>
                        <a:t>min()</a:t>
                      </a:r>
                      <a:endParaRPr lang="en-IN" sz="2000" b="0" dirty="0">
                        <a:effectLst/>
                        <a:latin typeface="inter-regular"/>
                      </a:endParaRPr>
                    </a:p>
                  </a:txBody>
                  <a:tcPr marL="65730" marR="65730" marT="32865" marB="32865" anchor="ctr"/>
                </a:tc>
                <a:tc>
                  <a:txBody>
                    <a:bodyPr/>
                    <a:lstStyle/>
                    <a:p>
                      <a:r>
                        <a:rPr lang="en-IN" sz="2000" b="0">
                          <a:effectLst/>
                        </a:rPr>
                        <a:t>If list/tuple contains numbers, smallest number will be returned. If list/tuple contains strings, one that comes first in alphabetical order will be returned.</a:t>
                      </a:r>
                      <a:endParaRPr lang="en-IN" sz="2000" b="0">
                        <a:effectLst/>
                        <a:latin typeface="inter-regular"/>
                      </a:endParaRPr>
                    </a:p>
                  </a:txBody>
                  <a:tcPr marL="65730" marR="65730" marT="32865" marB="3286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987">
                <a:tc>
                  <a:txBody>
                    <a:bodyPr/>
                    <a:lstStyle/>
                    <a:p>
                      <a:r>
                        <a:rPr lang="en-IN" sz="2000" b="0">
                          <a:effectLst/>
                        </a:rPr>
                        <a:t>sum()</a:t>
                      </a:r>
                      <a:endParaRPr lang="en-IN" sz="2000" b="0">
                        <a:effectLst/>
                        <a:latin typeface="inter-regular"/>
                      </a:endParaRPr>
                    </a:p>
                  </a:txBody>
                  <a:tcPr marL="65730" marR="65730" marT="32865" marB="32865" anchor="ctr"/>
                </a:tc>
                <a:tc>
                  <a:txBody>
                    <a:bodyPr/>
                    <a:lstStyle/>
                    <a:p>
                      <a:r>
                        <a:rPr lang="en-IN" sz="2000" b="0">
                          <a:effectLst/>
                        </a:rPr>
                        <a:t>Returns addition of all elements in list/tuple</a:t>
                      </a:r>
                      <a:endParaRPr lang="en-IN" sz="2000" b="0">
                        <a:effectLst/>
                        <a:latin typeface="inter-regular"/>
                      </a:endParaRPr>
                    </a:p>
                  </a:txBody>
                  <a:tcPr marL="65730" marR="65730" marT="32865" marB="3286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359">
                <a:tc>
                  <a:txBody>
                    <a:bodyPr/>
                    <a:lstStyle/>
                    <a:p>
                      <a:r>
                        <a:rPr lang="en-IN" sz="2000" b="0">
                          <a:effectLst/>
                        </a:rPr>
                        <a:t>sorted()</a:t>
                      </a:r>
                      <a:endParaRPr lang="en-IN" sz="2000" b="0">
                        <a:effectLst/>
                        <a:latin typeface="inter-regular"/>
                      </a:endParaRPr>
                    </a:p>
                  </a:txBody>
                  <a:tcPr marL="65730" marR="65730" marT="32865" marB="32865" anchor="ctr"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effectLst/>
                        </a:rPr>
                        <a:t>sorts the elements in list/tuple</a:t>
                      </a:r>
                      <a:endParaRPr lang="en-IN" sz="2000" b="0" dirty="0">
                        <a:effectLst/>
                        <a:latin typeface="inter-regular"/>
                      </a:endParaRPr>
                    </a:p>
                  </a:txBody>
                  <a:tcPr marL="65730" marR="65730" marT="32865" marB="3286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609600" y="302470"/>
            <a:ext cx="10972800" cy="11430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inter-regular"/>
                <a:ea typeface="+mn-ea"/>
                <a:cs typeface="Arial" panose="020B0604020202020204" pitchFamily="34" charset="0"/>
              </a:rPr>
              <a:t>Range</a:t>
            </a:r>
            <a:endParaRPr lang="en-IN" sz="6000" dirty="0">
              <a:solidFill>
                <a:schemeClr val="tx1">
                  <a:lumMod val="75000"/>
                  <a:lumOff val="25000"/>
                </a:schemeClr>
              </a:solidFill>
              <a:latin typeface="inter-regular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Content Placeholder 2"/>
          <p:cNvSpPr txBox="1"/>
          <p:nvPr/>
        </p:nvSpPr>
        <p:spPr>
          <a:xfrm>
            <a:off x="609600" y="1491507"/>
            <a:ext cx="10972800" cy="1884363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Range – Range represents a sequence of numbers. The numbers in the range are not modifiable.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Ex:- </a:t>
            </a:r>
            <a:r>
              <a:rPr lang="en-US" sz="2400" dirty="0" err="1">
                <a:latin typeface="inter-regular"/>
                <a:cs typeface="Times New Roman" panose="02020603050405020304" pitchFamily="18" charset="0"/>
              </a:rPr>
              <a:t>rg</a:t>
            </a: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 = range(5) 		0 1 2 3 4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inter-regular"/>
                <a:cs typeface="Times New Roman" panose="02020603050405020304" pitchFamily="18" charset="0"/>
              </a:rPr>
              <a:t>rg</a:t>
            </a: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 = range(10, 20, 2)	10 12 14 16 18</a:t>
            </a:r>
            <a:endParaRPr lang="en-IN" sz="2400" dirty="0">
              <a:latin typeface="inter-regular"/>
              <a:cs typeface="Times New Roman" panose="02020603050405020304" pitchFamily="18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320800" y="3448181"/>
          <a:ext cx="193040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17255" y="4333292"/>
            <a:ext cx="435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inter-regular"/>
                <a:cs typeface="Times New Roman" panose="02020603050405020304" pitchFamily="18" charset="0"/>
              </a:rPr>
              <a:t>rg</a:t>
            </a:r>
            <a:endParaRPr lang="en-IN" sz="2400" dirty="0">
              <a:latin typeface="inter-regular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11200" y="3752981"/>
            <a:ext cx="609600" cy="71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12800" y="4159381"/>
            <a:ext cx="508000" cy="40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1" idx="1"/>
          </p:cNvCxnSpPr>
          <p:nvPr/>
        </p:nvCxnSpPr>
        <p:spPr>
          <a:xfrm>
            <a:off x="962384" y="4608802"/>
            <a:ext cx="358417" cy="58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12800" y="4696671"/>
            <a:ext cx="508000" cy="377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2"/>
          </p:cNvCxnSpPr>
          <p:nvPr/>
        </p:nvCxnSpPr>
        <p:spPr>
          <a:xfrm>
            <a:off x="635039" y="4794957"/>
            <a:ext cx="685762" cy="88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924800" y="3477470"/>
          <a:ext cx="193040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021255" y="4362582"/>
            <a:ext cx="435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inter-regular"/>
                <a:cs typeface="Times New Roman" panose="02020603050405020304" pitchFamily="18" charset="0"/>
              </a:rPr>
              <a:t>rg</a:t>
            </a:r>
            <a:endParaRPr lang="en-IN" sz="2400" dirty="0">
              <a:latin typeface="inter-regular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315200" y="3782270"/>
            <a:ext cx="609600" cy="71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416800" y="4188670"/>
            <a:ext cx="508000" cy="40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8" idx="1"/>
          </p:cNvCxnSpPr>
          <p:nvPr/>
        </p:nvCxnSpPr>
        <p:spPr>
          <a:xfrm>
            <a:off x="7566384" y="4638091"/>
            <a:ext cx="358417" cy="58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416800" y="4725960"/>
            <a:ext cx="508000" cy="377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2"/>
          </p:cNvCxnSpPr>
          <p:nvPr/>
        </p:nvCxnSpPr>
        <p:spPr>
          <a:xfrm>
            <a:off x="7239039" y="4824247"/>
            <a:ext cx="685762" cy="888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572000" y="3477470"/>
          <a:ext cx="193040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[-5]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[-4]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[-3]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[-2]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[-1]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668455" y="4362582"/>
            <a:ext cx="435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inter-regular"/>
                <a:cs typeface="Times New Roman" panose="02020603050405020304" pitchFamily="18" charset="0"/>
              </a:rPr>
              <a:t>rg</a:t>
            </a:r>
            <a:endParaRPr lang="en-IN" sz="2400" dirty="0">
              <a:latin typeface="inter-regular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962400" y="3782270"/>
            <a:ext cx="609600" cy="71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064000" y="4188670"/>
            <a:ext cx="508000" cy="40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5" idx="1"/>
          </p:cNvCxnSpPr>
          <p:nvPr/>
        </p:nvCxnSpPr>
        <p:spPr>
          <a:xfrm>
            <a:off x="4213584" y="4638091"/>
            <a:ext cx="358417" cy="58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064000" y="4725960"/>
            <a:ext cx="508000" cy="377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2"/>
          </p:cNvCxnSpPr>
          <p:nvPr/>
        </p:nvCxnSpPr>
        <p:spPr>
          <a:xfrm>
            <a:off x="3886239" y="4824247"/>
            <a:ext cx="685762" cy="888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 txBox="1"/>
          <p:nvPr/>
        </p:nvSpPr>
        <p:spPr>
          <a:xfrm>
            <a:off x="609600" y="235358"/>
            <a:ext cx="10972800" cy="11430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inter-regular"/>
                <a:ea typeface="+mn-ea"/>
                <a:cs typeface="Arial" panose="020B0604020202020204" pitchFamily="34" charset="0"/>
              </a:rPr>
              <a:t>Set Type</a:t>
            </a:r>
            <a:endParaRPr lang="en-IN" sz="6000" dirty="0">
              <a:solidFill>
                <a:schemeClr val="tx1">
                  <a:lumMod val="75000"/>
                  <a:lumOff val="25000"/>
                </a:schemeClr>
              </a:solidFill>
              <a:latin typeface="inter-regular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Content Placeholder 2"/>
          <p:cNvSpPr txBox="1"/>
          <p:nvPr/>
        </p:nvSpPr>
        <p:spPr>
          <a:xfrm>
            <a:off x="609600" y="1424395"/>
            <a:ext cx="10972800" cy="4525963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A set is an unordered collection of elements much like a set in mathematics.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The order of elements is not maintained in the sets. It means the elements may not appear in the same order as they are entered into the set.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A set does not accept duplicate elements.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Sets are unordered so we can not access its element using index.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Sets are represented using curly brackets { }.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Ex:-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data = {10, 20, 30, “</a:t>
            </a:r>
            <a:r>
              <a:rPr lang="en-US" sz="2400" dirty="0" err="1">
                <a:latin typeface="inter-regular"/>
                <a:cs typeface="Times New Roman" panose="02020603050405020304" pitchFamily="18" charset="0"/>
              </a:rPr>
              <a:t>ankush</a:t>
            </a: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”, “Raj”, 40}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data = {10, 20, 30, “</a:t>
            </a:r>
            <a:r>
              <a:rPr lang="en-US" sz="2400" dirty="0" err="1">
                <a:latin typeface="inter-regular"/>
                <a:cs typeface="Times New Roman" panose="02020603050405020304" pitchFamily="18" charset="0"/>
              </a:rPr>
              <a:t>ankush</a:t>
            </a: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”, “Raj”, 40, 10, 20}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65" dirty="0">
              <a:latin typeface="inter-regular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665" dirty="0">
              <a:latin typeface="inter-regular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245600" y="3324316"/>
            <a:ext cx="1684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nter-regular"/>
              </a:rPr>
              <a:t>data[0] = 10</a:t>
            </a:r>
            <a:endParaRPr lang="en-IN" sz="2400" dirty="0">
              <a:latin typeface="inter-regula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30541" y="522740"/>
            <a:ext cx="10946933" cy="480131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endParaRPr lang="en-US" sz="2400" dirty="0">
              <a:latin typeface="inter-regular"/>
              <a:cs typeface="Times New Roman" panose="02020603050405020304" pitchFamily="18" charset="0"/>
            </a:endParaRPr>
          </a:p>
          <a:p>
            <a:endParaRPr lang="en-US" sz="2400" dirty="0">
              <a:latin typeface="inter-regular"/>
              <a:cs typeface="Times New Roman" panose="02020603050405020304" pitchFamily="18" charset="0"/>
            </a:endParaRPr>
          </a:p>
          <a:p>
            <a:endParaRPr lang="en-US" sz="2400" dirty="0">
              <a:latin typeface="inter-regular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inter-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nter-regular"/>
                <a:cs typeface="Times New Roman" panose="02020603050405020304" pitchFamily="18" charset="0"/>
              </a:rPr>
              <a:t>Frozenset</a:t>
            </a: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 is exactly as similar as set datatype only the difference is that set is mutable but frozenset is immutable that means we can not use </a:t>
            </a:r>
            <a:r>
              <a:rPr lang="en-US" sz="2400" b="1" dirty="0">
                <a:latin typeface="inter-regular"/>
                <a:cs typeface="Times New Roman" panose="02020603050405020304" pitchFamily="18" charset="0"/>
              </a:rPr>
              <a:t>add() </a:t>
            </a: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latin typeface="inter-regular"/>
                <a:cs typeface="Times New Roman" panose="02020603050405020304" pitchFamily="18" charset="0"/>
              </a:rPr>
              <a:t>remove()</a:t>
            </a:r>
          </a:p>
          <a:p>
            <a:endParaRPr lang="en-US" sz="2400" dirty="0">
              <a:latin typeface="inter-regular"/>
              <a:cs typeface="Times New Roman" panose="02020603050405020304" pitchFamily="18" charset="0"/>
            </a:endParaRPr>
          </a:p>
          <a:p>
            <a:endParaRPr lang="en-US" sz="2400" dirty="0">
              <a:latin typeface="inter-regular"/>
              <a:cs typeface="Times New Roman" panose="02020603050405020304" pitchFamily="18" charset="0"/>
            </a:endParaRPr>
          </a:p>
          <a:p>
            <a:pPr marL="3086100" lvl="6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Heterogeneous data are possible in frozenset</a:t>
            </a:r>
          </a:p>
          <a:p>
            <a:pPr marL="3086100" lvl="6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frozenset represented by { } parenthesis</a:t>
            </a:r>
          </a:p>
          <a:p>
            <a:pPr marL="3086100" lvl="6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Duplicate data are not allowed</a:t>
            </a:r>
          </a:p>
          <a:p>
            <a:pPr marL="3086100" lvl="6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frozenset by nature it is growable </a:t>
            </a:r>
          </a:p>
          <a:p>
            <a:pPr marL="3086100" lvl="6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It is Immutable</a:t>
            </a:r>
          </a:p>
          <a:p>
            <a:endParaRPr lang="en-US" dirty="0"/>
          </a:p>
        </p:txBody>
      </p:sp>
      <p:sp>
        <p:nvSpPr>
          <p:cNvPr id="8" name="Title 1"/>
          <p:cNvSpPr txBox="1"/>
          <p:nvPr/>
        </p:nvSpPr>
        <p:spPr>
          <a:xfrm>
            <a:off x="609600" y="235358"/>
            <a:ext cx="10972800" cy="11430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inter-regular"/>
                <a:ea typeface="+mn-ea"/>
                <a:cs typeface="Arial" panose="020B0604020202020204" pitchFamily="34" charset="0"/>
              </a:rPr>
              <a:t>Frozen Set</a:t>
            </a:r>
            <a:endParaRPr lang="en-IN" sz="6000" dirty="0">
              <a:solidFill>
                <a:schemeClr val="tx1">
                  <a:lumMod val="75000"/>
                  <a:lumOff val="25000"/>
                </a:schemeClr>
              </a:solidFill>
              <a:latin typeface="inter-regular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15318" y="-56364"/>
            <a:ext cx="11244044" cy="11430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-regular"/>
                <a:ea typeface="+mn-ea"/>
                <a:cs typeface="Arial" panose="020B0604020202020204" pitchFamily="34" charset="0"/>
              </a:rPr>
              <a:t>SET Built In Methods</a:t>
            </a:r>
            <a:endParaRPr lang="en-IN" sz="4800" dirty="0">
              <a:solidFill>
                <a:schemeClr val="tx1">
                  <a:lumMod val="75000"/>
                  <a:lumOff val="25000"/>
                </a:schemeClr>
              </a:solidFill>
              <a:latin typeface="inter-regular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643156" y="990600"/>
            <a:ext cx="10972800" cy="612122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inter-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42239" y="1296661"/>
            <a:ext cx="94515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000" dirty="0">
              <a:latin typeface="inter-regular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08139" y="788564"/>
          <a:ext cx="10262532" cy="546639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358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88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Method</a:t>
                      </a:r>
                    </a:p>
                  </a:txBody>
                  <a:tcPr marL="48348" marR="24174" marT="24174" marB="24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24174" marR="24174" marT="24174" marB="241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8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add()</a:t>
                      </a:r>
                    </a:p>
                  </a:txBody>
                  <a:tcPr marL="48348" marR="24174" marT="24174" marB="24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Adds an element to the set</a:t>
                      </a:r>
                    </a:p>
                  </a:txBody>
                  <a:tcPr marL="24174" marR="24174" marT="24174" marB="2417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clear()</a:t>
                      </a:r>
                    </a:p>
                  </a:txBody>
                  <a:tcPr marL="48348" marR="24174" marT="24174" marB="24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Removes all the elements from the set</a:t>
                      </a:r>
                    </a:p>
                  </a:txBody>
                  <a:tcPr marL="24174" marR="24174" marT="24174" marB="2417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88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copy()</a:t>
                      </a:r>
                    </a:p>
                  </a:txBody>
                  <a:tcPr marL="48348" marR="24174" marT="24174" marB="24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Returns a copy of the set</a:t>
                      </a:r>
                    </a:p>
                  </a:txBody>
                  <a:tcPr marL="24174" marR="24174" marT="24174" marB="2417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difference()</a:t>
                      </a:r>
                    </a:p>
                  </a:txBody>
                  <a:tcPr marL="48348" marR="24174" marT="24174" marB="24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Returns a set containing the difference between two or more sets</a:t>
                      </a:r>
                    </a:p>
                  </a:txBody>
                  <a:tcPr marL="24174" marR="24174" marT="24174" marB="2417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0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difference_update</a:t>
                      </a:r>
                      <a:r>
                        <a:rPr lang="en-IN" sz="140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()</a:t>
                      </a:r>
                    </a:p>
                  </a:txBody>
                  <a:tcPr marL="48348" marR="24174" marT="24174" marB="24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Removes the items in this set that are also included in another, specified set</a:t>
                      </a:r>
                    </a:p>
                  </a:txBody>
                  <a:tcPr marL="24174" marR="24174" marT="24174" marB="2417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46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discard()</a:t>
                      </a:r>
                    </a:p>
                  </a:txBody>
                  <a:tcPr marL="48348" marR="24174" marT="24174" marB="24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Remove the specified item</a:t>
                      </a:r>
                    </a:p>
                  </a:txBody>
                  <a:tcPr marL="24174" marR="24174" marT="24174" marB="2417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intersection()</a:t>
                      </a:r>
                    </a:p>
                  </a:txBody>
                  <a:tcPr marL="48348" marR="24174" marT="24174" marB="24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Returns a set, that is the intersection of two or more sets</a:t>
                      </a:r>
                    </a:p>
                  </a:txBody>
                  <a:tcPr marL="24174" marR="24174" marT="24174" marB="2417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488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intersection_update</a:t>
                      </a:r>
                      <a:r>
                        <a:rPr lang="en-IN" sz="140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()</a:t>
                      </a:r>
                    </a:p>
                  </a:txBody>
                  <a:tcPr marL="48348" marR="24174" marT="24174" marB="24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Removes the items in this set that are not present in other, specified set(s)</a:t>
                      </a:r>
                    </a:p>
                  </a:txBody>
                  <a:tcPr marL="24174" marR="24174" marT="24174" marB="2417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isdisjoint</a:t>
                      </a:r>
                      <a:r>
                        <a:rPr lang="en-IN" sz="140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()</a:t>
                      </a:r>
                    </a:p>
                  </a:txBody>
                  <a:tcPr marL="48348" marR="24174" marT="24174" marB="24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Returns whether two sets have a intersection or not</a:t>
                      </a:r>
                    </a:p>
                  </a:txBody>
                  <a:tcPr marL="24174" marR="24174" marT="24174" marB="2417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issubset</a:t>
                      </a:r>
                      <a:r>
                        <a:rPr lang="en-IN" sz="140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()</a:t>
                      </a:r>
                    </a:p>
                  </a:txBody>
                  <a:tcPr marL="48348" marR="24174" marT="24174" marB="24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Returns whether another set contains this set or not</a:t>
                      </a:r>
                    </a:p>
                  </a:txBody>
                  <a:tcPr marL="24174" marR="24174" marT="24174" marB="24174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issuperset</a:t>
                      </a:r>
                      <a:r>
                        <a:rPr lang="en-IN" sz="140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()</a:t>
                      </a:r>
                    </a:p>
                  </a:txBody>
                  <a:tcPr marL="48348" marR="24174" marT="24174" marB="24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Returns whether this set contains another set or not</a:t>
                      </a:r>
                    </a:p>
                  </a:txBody>
                  <a:tcPr marL="24174" marR="24174" marT="24174" marB="24174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388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pop()</a:t>
                      </a:r>
                    </a:p>
                  </a:txBody>
                  <a:tcPr marL="48348" marR="24174" marT="24174" marB="24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Removes an element from the set</a:t>
                      </a:r>
                    </a:p>
                  </a:txBody>
                  <a:tcPr marL="24174" marR="24174" marT="24174" marB="24174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88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remove()</a:t>
                      </a:r>
                    </a:p>
                  </a:txBody>
                  <a:tcPr marL="48348" marR="24174" marT="24174" marB="24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Removes the specified element</a:t>
                      </a:r>
                    </a:p>
                  </a:txBody>
                  <a:tcPr marL="24174" marR="24174" marT="24174" marB="24174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symmetric_difference</a:t>
                      </a:r>
                      <a:r>
                        <a:rPr lang="en-IN" sz="140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()</a:t>
                      </a:r>
                    </a:p>
                  </a:txBody>
                  <a:tcPr marL="48348" marR="24174" marT="24174" marB="24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Returns a set with the symmetric differences of two sets</a:t>
                      </a:r>
                    </a:p>
                  </a:txBody>
                  <a:tcPr marL="24174" marR="24174" marT="24174" marB="24174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symmetric_difference_update</a:t>
                      </a:r>
                      <a:r>
                        <a:rPr lang="en-IN" sz="140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()</a:t>
                      </a:r>
                    </a:p>
                  </a:txBody>
                  <a:tcPr marL="48348" marR="24174" marT="24174" marB="24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inserts the symmetric differences from this set and another</a:t>
                      </a:r>
                    </a:p>
                  </a:txBody>
                  <a:tcPr marL="24174" marR="24174" marT="24174" marB="24174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union()</a:t>
                      </a:r>
                    </a:p>
                  </a:txBody>
                  <a:tcPr marL="48348" marR="24174" marT="24174" marB="24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Return a set containing the union of sets</a:t>
                      </a:r>
                    </a:p>
                  </a:txBody>
                  <a:tcPr marL="24174" marR="24174" marT="24174" marB="24174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update()</a:t>
                      </a:r>
                    </a:p>
                  </a:txBody>
                  <a:tcPr marL="48348" marR="24174" marT="24174" marB="24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Update the set with another set, or any other </a:t>
                      </a:r>
                      <a:r>
                        <a:rPr lang="en-IN" sz="1400" u="non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iterable</a:t>
                      </a:r>
                      <a:endParaRPr lang="en-IN" sz="140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24174" marR="24174" marT="24174" marB="24174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609600" y="243747"/>
            <a:ext cx="10972800" cy="11430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-regular"/>
                <a:ea typeface="+mn-ea"/>
                <a:cs typeface="Arial" panose="020B0604020202020204" pitchFamily="34" charset="0"/>
              </a:rPr>
              <a:t>Mapping Type/ </a:t>
            </a:r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-regular"/>
                <a:ea typeface="+mn-ea"/>
                <a:cs typeface="Arial" panose="020B0604020202020204" pitchFamily="34" charset="0"/>
              </a:rPr>
              <a:t>dict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-regular"/>
                <a:ea typeface="+mn-ea"/>
                <a:cs typeface="Arial" panose="020B0604020202020204" pitchFamily="34" charset="0"/>
              </a:rPr>
              <a:t> / Dictionary</a:t>
            </a:r>
            <a:endParaRPr lang="en-IN" sz="4800" dirty="0">
              <a:solidFill>
                <a:schemeClr val="tx1">
                  <a:lumMod val="75000"/>
                  <a:lumOff val="25000"/>
                </a:schemeClr>
              </a:solidFill>
              <a:latin typeface="inter-regular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609600" y="1432784"/>
            <a:ext cx="10972800" cy="2290763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A map represents a group of elements in the form of key value pairs.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1784" y="3113448"/>
            <a:ext cx="97696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3086100" lvl="6" indent="-342900" algn="just">
              <a:buFont typeface="Wingdings" panose="05000000000000000000" pitchFamily="2" charset="2"/>
              <a:buChar char="Ø"/>
            </a:pPr>
            <a:r>
              <a:rPr lang="en-US" sz="2400" dirty="0" err="1"/>
              <a:t>dict</a:t>
            </a:r>
            <a:r>
              <a:rPr lang="en-US" sz="2400" dirty="0"/>
              <a:t> represented by {</a:t>
            </a:r>
            <a:r>
              <a:rPr lang="en-US" sz="2400" dirty="0" err="1"/>
              <a:t>key:value</a:t>
            </a:r>
            <a:r>
              <a:rPr lang="en-US" sz="2400" dirty="0"/>
              <a:t> } parenthesis</a:t>
            </a:r>
          </a:p>
          <a:p>
            <a:pPr marL="3086100" lvl="6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Duplicate keys are not allowed</a:t>
            </a:r>
          </a:p>
          <a:p>
            <a:pPr marL="3086100" lvl="6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Duplicate values are allowed</a:t>
            </a:r>
          </a:p>
          <a:p>
            <a:pPr marL="3086100" lvl="6" indent="-342900" algn="just">
              <a:buFont typeface="Wingdings" panose="05000000000000000000" pitchFamily="2" charset="2"/>
              <a:buChar char="Ø"/>
            </a:pPr>
            <a:r>
              <a:rPr lang="en-US" sz="2400" dirty="0" err="1"/>
              <a:t>dict</a:t>
            </a:r>
            <a:r>
              <a:rPr lang="en-US" sz="2400" dirty="0"/>
              <a:t> by nature it is growable </a:t>
            </a:r>
          </a:p>
          <a:p>
            <a:pPr marL="3086100" lvl="6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It is mutable</a:t>
            </a:r>
          </a:p>
          <a:p>
            <a:pPr marL="3086100" lvl="6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Unordered 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2651783"/>
            <a:ext cx="609460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inter-regular"/>
                <a:cs typeface="Times New Roman" panose="02020603050405020304" pitchFamily="18" charset="0"/>
              </a:rPr>
              <a:t>Feature of Map </a:t>
            </a:r>
            <a:r>
              <a:rPr lang="en-US" sz="1800" dirty="0">
                <a:latin typeface="inter-regular"/>
              </a:rPr>
              <a:t>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b="1" i="0" dirty="0">
                <a:effectLst/>
                <a:latin typeface="inter-regular"/>
              </a:rPr>
              <a:t>Python Keywords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3283" y="1474636"/>
            <a:ext cx="11643442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800" b="0" i="0" dirty="0">
                <a:solidFill>
                  <a:srgbClr val="333333"/>
                </a:solidFill>
                <a:effectLst/>
                <a:latin typeface="inter-regular"/>
              </a:rPr>
              <a:t>Python Keywords are special reserved words that convey a special meaning to the compiler/interpreter. Each keyword has a special meaning and a specific operation. These keywords can't be used as a variable</a:t>
            </a:r>
            <a:endParaRPr lang="en-IN" sz="2800" dirty="0">
              <a:latin typeface="inter-regular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39179" y="3111335"/>
          <a:ext cx="10702735" cy="310512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140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0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0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05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True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False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None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and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as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asset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</a:rPr>
                        <a:t>def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class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continue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break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else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finally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elif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del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except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global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for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if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from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import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raise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try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or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return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pass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nonlocal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in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not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</a:rPr>
                        <a:t>is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</a:rPr>
                        <a:t>lambda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-regular"/>
                <a:ea typeface="+mn-ea"/>
                <a:cs typeface="Arial" panose="020B0604020202020204" pitchFamily="34" charset="0"/>
              </a:rPr>
              <a:t>Dictionary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67995" y="1719580"/>
            <a:ext cx="8328660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Ex:-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data = {1: ‘</a:t>
            </a:r>
            <a:r>
              <a:rPr lang="en-US" sz="2400" dirty="0" err="1">
                <a:latin typeface="inter-regular"/>
                <a:cs typeface="Times New Roman" panose="02020603050405020304" pitchFamily="18" charset="0"/>
              </a:rPr>
              <a:t>ankush</a:t>
            </a: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’, 2: ‘</a:t>
            </a:r>
            <a:r>
              <a:rPr lang="en-US" sz="2400" dirty="0" err="1">
                <a:latin typeface="inter-regular"/>
                <a:cs typeface="Times New Roman" panose="02020603050405020304" pitchFamily="18" charset="0"/>
              </a:rPr>
              <a:t>prashant</a:t>
            </a: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’, 3: ‘</a:t>
            </a:r>
            <a:r>
              <a:rPr lang="en-US" sz="2400" dirty="0" err="1">
                <a:latin typeface="inter-regular"/>
                <a:cs typeface="Times New Roman" panose="02020603050405020304" pitchFamily="18" charset="0"/>
              </a:rPr>
              <a:t>ashish</a:t>
            </a: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’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inter-regular"/>
                <a:cs typeface="Times New Roman" panose="02020603050405020304" pitchFamily="18" charset="0"/>
              </a:rPr>
              <a:t>data = {‘bus’:2000, ‘car’:3000, ‘cycle’:8000, }</a:t>
            </a:r>
            <a:endParaRPr lang="en-IN" sz="2400" dirty="0">
              <a:latin typeface="inter-regular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8347" y="3939379"/>
          <a:ext cx="27432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ankush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prashant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ashish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0747" y="4404359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nter-regular"/>
                <a:cs typeface="Times New Roman" panose="02020603050405020304" pitchFamily="18" charset="0"/>
              </a:rPr>
              <a:t>data</a:t>
            </a:r>
            <a:endParaRPr lang="en-IN" sz="2400" dirty="0">
              <a:latin typeface="inter-regular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20347" y="4244179"/>
            <a:ext cx="508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20347" y="4650579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20347" y="4752179"/>
            <a:ext cx="508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604000" y="3926747"/>
          <a:ext cx="2743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[‘bus’]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[‘car’]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3000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[‘cycle’]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8000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86400" y="4391727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nter-regular"/>
                <a:cs typeface="Times New Roman" panose="02020603050405020304" pitchFamily="18" charset="0"/>
              </a:rPr>
              <a:t>data</a:t>
            </a:r>
            <a:endParaRPr lang="en-IN" sz="2400" dirty="0">
              <a:latin typeface="inter-regular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096000" y="4231547"/>
            <a:ext cx="508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96000" y="4637947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96000" y="4739547"/>
            <a:ext cx="508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1395"/>
            <a:ext cx="12192000" cy="792605"/>
          </a:xfrm>
        </p:spPr>
        <p:txBody>
          <a:bodyPr/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-regular"/>
                <a:ea typeface="+mn-ea"/>
                <a:cs typeface="Arial" panose="020B0604020202020204" pitchFamily="34" charset="0"/>
              </a:rPr>
              <a:t>Dictionary Built In Methods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37563" y="1032609"/>
          <a:ext cx="11056690" cy="514542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0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3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Method</a:t>
                      </a:r>
                    </a:p>
                  </a:txBody>
                  <a:tcPr marL="68256" marR="34128" marT="34128" marB="341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4128" marR="34128" marT="34128" marB="341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9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clear()</a:t>
                      </a:r>
                    </a:p>
                  </a:txBody>
                  <a:tcPr marL="68256" marR="34128" marT="34128" marB="341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Removes all the elements from the dictionary</a:t>
                      </a:r>
                    </a:p>
                  </a:txBody>
                  <a:tcPr marL="34128" marR="34128" marT="34128" marB="341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33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copy()</a:t>
                      </a:r>
                    </a:p>
                  </a:txBody>
                  <a:tcPr marL="68256" marR="34128" marT="34128" marB="341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Returns a copy of the dictionary</a:t>
                      </a:r>
                    </a:p>
                  </a:txBody>
                  <a:tcPr marL="34128" marR="34128" marT="34128" marB="341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9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fromkeys</a:t>
                      </a:r>
                      <a:r>
                        <a:rPr lang="en-I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()</a:t>
                      </a:r>
                    </a:p>
                  </a:txBody>
                  <a:tcPr marL="68256" marR="34128" marT="34128" marB="341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Returns a dictionary with the specified keys and value</a:t>
                      </a:r>
                    </a:p>
                  </a:txBody>
                  <a:tcPr marL="34128" marR="34128" marT="34128" marB="341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49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get()</a:t>
                      </a:r>
                    </a:p>
                  </a:txBody>
                  <a:tcPr marL="68256" marR="34128" marT="34128" marB="341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Returns the value of the specified key</a:t>
                      </a:r>
                    </a:p>
                  </a:txBody>
                  <a:tcPr marL="34128" marR="34128" marT="34128" marB="341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49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items()</a:t>
                      </a:r>
                    </a:p>
                  </a:txBody>
                  <a:tcPr marL="68256" marR="34128" marT="34128" marB="341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Returns a list containing a tuple for each key value pair</a:t>
                      </a:r>
                    </a:p>
                  </a:txBody>
                  <a:tcPr marL="34128" marR="34128" marT="34128" marB="3412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49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keys()</a:t>
                      </a:r>
                    </a:p>
                  </a:txBody>
                  <a:tcPr marL="68256" marR="34128" marT="34128" marB="341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Returns a list containing the dictionary's keys</a:t>
                      </a:r>
                    </a:p>
                  </a:txBody>
                  <a:tcPr marL="34128" marR="34128" marT="34128" marB="3412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49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pop()</a:t>
                      </a:r>
                    </a:p>
                  </a:txBody>
                  <a:tcPr marL="68256" marR="34128" marT="34128" marB="341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Removes the element with the specified key</a:t>
                      </a:r>
                    </a:p>
                  </a:txBody>
                  <a:tcPr marL="34128" marR="34128" marT="34128" marB="3412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49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popitem</a:t>
                      </a:r>
                      <a:r>
                        <a:rPr lang="en-I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()</a:t>
                      </a:r>
                    </a:p>
                  </a:txBody>
                  <a:tcPr marL="68256" marR="34128" marT="34128" marB="341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Removes the last inserted key-value pair</a:t>
                      </a:r>
                    </a:p>
                  </a:txBody>
                  <a:tcPr marL="34128" marR="34128" marT="34128" marB="3412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265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setdefault</a:t>
                      </a:r>
                      <a:r>
                        <a:rPr lang="en-I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()</a:t>
                      </a:r>
                    </a:p>
                  </a:txBody>
                  <a:tcPr marL="68256" marR="34128" marT="34128" marB="341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Returns the value of the specified key. If the key does not exist: insert the key, with the specified value</a:t>
                      </a:r>
                    </a:p>
                  </a:txBody>
                  <a:tcPr marL="34128" marR="34128" marT="34128" marB="3412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349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update()</a:t>
                      </a:r>
                    </a:p>
                  </a:txBody>
                  <a:tcPr marL="68256" marR="34128" marT="34128" marB="341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Updates the dictionary with the specified key-value pairs</a:t>
                      </a:r>
                    </a:p>
                  </a:txBody>
                  <a:tcPr marL="34128" marR="34128" marT="34128" marB="3412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349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values()</a:t>
                      </a:r>
                    </a:p>
                  </a:txBody>
                  <a:tcPr marL="68256" marR="34128" marT="34128" marB="341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Returns a list of all the values in the dictionary</a:t>
                      </a:r>
                    </a:p>
                  </a:txBody>
                  <a:tcPr marL="34128" marR="34128" marT="34128" marB="3412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22400" y="1600200"/>
          <a:ext cx="95504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inter-regular"/>
                        </a:rPr>
                        <a:t>List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inter-regular"/>
                        </a:rPr>
                        <a:t>Tuple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inter-regular"/>
                        </a:rPr>
                        <a:t>List is represented by square bracket, and square bracket are mandatory</a:t>
                      </a:r>
                      <a:r>
                        <a:rPr lang="en-US" sz="2400" baseline="0" dirty="0">
                          <a:latin typeface="inter-regular"/>
                        </a:rPr>
                        <a:t> [ ]</a:t>
                      </a:r>
                      <a:endParaRPr lang="en-US" sz="2400" dirty="0">
                        <a:latin typeface="inter-regular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>
                          <a:latin typeface="inter-regular"/>
                        </a:rPr>
                        <a:t>Tuple is represented by parenthesis , and parenthesis</a:t>
                      </a:r>
                      <a:r>
                        <a:rPr lang="en-US" sz="2400" baseline="0" dirty="0">
                          <a:latin typeface="inter-regular"/>
                        </a:rPr>
                        <a:t> are optional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aseline="0" dirty="0">
                          <a:latin typeface="inter-regular"/>
                        </a:rPr>
                        <a:t>( )</a:t>
                      </a:r>
                      <a:endParaRPr lang="en-US" sz="2400" dirty="0">
                        <a:latin typeface="inter-regula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inter-regular"/>
                        </a:rPr>
                        <a:t>List objects are mutable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inter-regular"/>
                        </a:rPr>
                        <a:t>Tuple objects are immutable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inter-regular"/>
                        </a:rPr>
                        <a:t>Here if the requirement is not fixed then we should go for list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>
                          <a:latin typeface="inter-regular"/>
                        </a:rPr>
                        <a:t>Here if the requirement is fixed then we should go for tuple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inter-regular"/>
                        </a:rPr>
                        <a:t>We can’t take list object as key for dictionary because key are mutable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>
                          <a:latin typeface="inter-regular"/>
                        </a:rPr>
                        <a:t>We can take tuple object as key for dictionary because key are immutable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81001"/>
            <a:ext cx="12130481" cy="615551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pPr algn="ctr"/>
            <a:r>
              <a:rPr lang="en-US" sz="3200" b="1" dirty="0">
                <a:latin typeface="inter-regular"/>
              </a:rPr>
              <a:t>             Difference between List and Tuple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>
                <a:latin typeface="inter-regular"/>
              </a:rPr>
              <a:t>Python Operators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1999" y="1312688"/>
            <a:ext cx="108113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333333"/>
                </a:solidFill>
                <a:latin typeface="inter-regular"/>
              </a:rPr>
              <a:t>The operator can be defined as a symbol which is responsible for a particular operation between two operands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IN" sz="2400" dirty="0">
              <a:latin typeface="inter-regular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59046" y="2250173"/>
          <a:ext cx="9646642" cy="4153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3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9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5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inter-regular"/>
                        </a:rPr>
                        <a:t>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inter-regular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inter-regular"/>
                        </a:rPr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4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inter-regula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inter-regular"/>
                        </a:rPr>
                        <a:t>Assignment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inter-regular"/>
                        </a:rPr>
                        <a:t>=, +=, -=, *=, /=, %=, //=, **=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inter-regula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inter-regular"/>
                        </a:rPr>
                        <a:t>Arithmetic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inter-regular"/>
                        </a:rPr>
                        <a:t>+, -,</a:t>
                      </a:r>
                      <a:r>
                        <a:rPr lang="en-US" sz="2000" baseline="0" dirty="0">
                          <a:latin typeface="inter-regular"/>
                        </a:rPr>
                        <a:t> * ,  / , % , //,**</a:t>
                      </a:r>
                      <a:endParaRPr lang="en-US" sz="2000" dirty="0">
                        <a:latin typeface="inter-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inter-regular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inter-regular"/>
                        </a:rPr>
                        <a:t>Comparison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inter-regular"/>
                        </a:rPr>
                        <a:t>&lt;, &gt;, &lt;=, &gt;=, 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inter-regular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inter-regular"/>
                        </a:rPr>
                        <a:t>identity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inter-regular"/>
                        </a:rPr>
                        <a:t>Is, is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inter-regular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inter-regular"/>
                        </a:rPr>
                        <a:t>Logical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inter-regular"/>
                        </a:rPr>
                        <a:t>and, or, not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0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inter-regular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inter-regular"/>
                        </a:rPr>
                        <a:t>Membership</a:t>
                      </a:r>
                      <a:r>
                        <a:rPr lang="en-US" sz="2000" baseline="0" dirty="0">
                          <a:latin typeface="inter-regular"/>
                        </a:rPr>
                        <a:t> </a:t>
                      </a:r>
                      <a:r>
                        <a:rPr lang="en-US" sz="2000" dirty="0">
                          <a:latin typeface="inter-regular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inter-regular"/>
                        </a:rPr>
                        <a:t>In, not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inter-regular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inter-regular"/>
                        </a:rPr>
                        <a:t>Bitwise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inter-regular"/>
                        </a:rPr>
                        <a:t>&amp;, |, ~, &lt;&lt;, 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34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inter-regular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inter-regular"/>
                        </a:rPr>
                        <a:t>Special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inter-regular"/>
                        </a:rPr>
                        <a:t>Identity</a:t>
                      </a:r>
                      <a:r>
                        <a:rPr lang="en-US" sz="2000" baseline="0" dirty="0">
                          <a:latin typeface="inter-regular"/>
                        </a:rPr>
                        <a:t> op, membership op</a:t>
                      </a:r>
                      <a:endParaRPr lang="en-US" sz="2000" dirty="0">
                        <a:latin typeface="inter-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12830" y="311551"/>
            <a:ext cx="8229600" cy="954105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-regular"/>
                <a:cs typeface="Arial" panose="020B0604020202020204" pitchFamily="34" charset="0"/>
              </a:rPr>
              <a:t>Special operators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3201" y="1461318"/>
            <a:ext cx="11808883" cy="4429125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r>
              <a:rPr lang="en-US" sz="2800" dirty="0">
                <a:latin typeface="inter-regular"/>
              </a:rPr>
              <a:t>				There are two types of special operators</a:t>
            </a:r>
          </a:p>
          <a:p>
            <a:r>
              <a:rPr lang="en-US" sz="2800" b="1" dirty="0">
                <a:latin typeface="inter-regular"/>
              </a:rPr>
              <a:t>Identity operators</a:t>
            </a:r>
          </a:p>
          <a:p>
            <a:r>
              <a:rPr lang="en-US" sz="2800" dirty="0">
                <a:latin typeface="inter-regular"/>
              </a:rPr>
              <a:t>	When we want do address comparison then we should go for Identity operators there are two types of identity operators</a:t>
            </a:r>
          </a:p>
          <a:p>
            <a:endParaRPr lang="en-US" sz="2800" dirty="0">
              <a:latin typeface="inter-regular"/>
            </a:endParaRPr>
          </a:p>
          <a:p>
            <a:pPr marL="2438400" lvl="3" indent="-609600">
              <a:buFont typeface="+mj-lt"/>
              <a:buAutoNum type="arabicPeriod"/>
            </a:pPr>
            <a:r>
              <a:rPr lang="en-US" sz="2800" dirty="0">
                <a:latin typeface="inter-regular"/>
              </a:rPr>
              <a:t>Is</a:t>
            </a:r>
          </a:p>
          <a:p>
            <a:pPr marL="2438400" lvl="3" indent="-609600">
              <a:buFont typeface="+mj-lt"/>
              <a:buAutoNum type="arabicPeriod"/>
            </a:pPr>
            <a:r>
              <a:rPr lang="en-US" sz="2800" dirty="0">
                <a:latin typeface="inter-regular"/>
              </a:rPr>
              <a:t>Is not</a:t>
            </a:r>
          </a:p>
          <a:p>
            <a:r>
              <a:rPr lang="en-US" sz="2800" dirty="0">
                <a:latin typeface="inter-regular"/>
              </a:rPr>
              <a:t>For </a:t>
            </a:r>
            <a:r>
              <a:rPr lang="en-US" sz="2800" dirty="0" err="1">
                <a:latin typeface="inter-regular"/>
              </a:rPr>
              <a:t>eg</a:t>
            </a:r>
            <a:r>
              <a:rPr lang="en-US" sz="2800" dirty="0">
                <a:latin typeface="inter-regular"/>
              </a:rPr>
              <a:t>:=     </a:t>
            </a:r>
          </a:p>
          <a:p>
            <a:pPr lvl="3"/>
            <a:r>
              <a:rPr lang="en-US" sz="2800" dirty="0">
                <a:latin typeface="inter-regular"/>
              </a:rPr>
              <a:t>a = 10</a:t>
            </a:r>
          </a:p>
          <a:p>
            <a:pPr lvl="3"/>
            <a:r>
              <a:rPr lang="en-US" sz="2800" dirty="0">
                <a:latin typeface="inter-regular"/>
              </a:rPr>
              <a:t>b= 10</a:t>
            </a:r>
          </a:p>
        </p:txBody>
      </p:sp>
      <p:sp>
        <p:nvSpPr>
          <p:cNvPr id="26" name="Rounded Rectangle 6"/>
          <p:cNvSpPr/>
          <p:nvPr/>
        </p:nvSpPr>
        <p:spPr>
          <a:xfrm>
            <a:off x="8307896" y="4058174"/>
            <a:ext cx="10160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987096" y="3854974"/>
            <a:ext cx="1320800" cy="48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150849" y="3550174"/>
            <a:ext cx="81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50849" y="4794774"/>
            <a:ext cx="81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r>
              <a:rPr lang="en-US" sz="2400" dirty="0"/>
              <a:t>b</a:t>
            </a:r>
          </a:p>
        </p:txBody>
      </p:sp>
      <p:cxnSp>
        <p:nvCxnSpPr>
          <p:cNvPr id="30" name="Straight Arrow Connector 29"/>
          <p:cNvCxnSpPr>
            <a:stCxn id="29" idx="3"/>
          </p:cNvCxnSpPr>
          <p:nvPr/>
        </p:nvCxnSpPr>
        <p:spPr>
          <a:xfrm flipV="1">
            <a:off x="6963651" y="4464574"/>
            <a:ext cx="1344247" cy="63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12615" y="730308"/>
            <a:ext cx="81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04800" y="2076508"/>
            <a:ext cx="81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r>
              <a:rPr lang="en-US" sz="2400" dirty="0"/>
              <a:t>y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148861" y="1098608"/>
            <a:ext cx="1320800" cy="48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125417" y="1746308"/>
            <a:ext cx="1344247" cy="63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8"/>
          <p:cNvSpPr/>
          <p:nvPr/>
        </p:nvSpPr>
        <p:spPr>
          <a:xfrm>
            <a:off x="2469661" y="1339908"/>
            <a:ext cx="1016000" cy="63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26339" y="976333"/>
            <a:ext cx="8354483" cy="5045075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r>
              <a:rPr lang="en-US" sz="2400" dirty="0">
                <a:latin typeface="inter-regular"/>
              </a:rPr>
              <a:t>   </a:t>
            </a:r>
            <a:r>
              <a:rPr lang="en-US" sz="2665" dirty="0">
                <a:latin typeface="inter-regular"/>
              </a:rPr>
              <a:t>x is y      =&gt; this return true if both x and y 			pointing to same object</a:t>
            </a:r>
          </a:p>
          <a:p>
            <a:endParaRPr lang="en-US" sz="2665" dirty="0">
              <a:latin typeface="inter-regular"/>
            </a:endParaRPr>
          </a:p>
          <a:p>
            <a:r>
              <a:rPr lang="en-US" sz="2665" dirty="0">
                <a:latin typeface="inter-regular"/>
              </a:rPr>
              <a:t> x is not y =&gt; this return true if x and y are 			not pointing to same object</a:t>
            </a:r>
          </a:p>
          <a:p>
            <a:endParaRPr lang="en-US" sz="2665" dirty="0">
              <a:latin typeface="inter-regular"/>
            </a:endParaRPr>
          </a:p>
          <a:p>
            <a:endParaRPr lang="en-US" sz="2665" dirty="0">
              <a:latin typeface="inter-regular"/>
            </a:endParaRPr>
          </a:p>
          <a:p>
            <a:r>
              <a:rPr lang="en-US" sz="2665" dirty="0">
                <a:latin typeface="inter-regular"/>
              </a:rPr>
              <a:t>Program:=</a:t>
            </a:r>
          </a:p>
          <a:p>
            <a:r>
              <a:rPr lang="en-US" sz="2665" dirty="0">
                <a:latin typeface="inter-regular"/>
              </a:rPr>
              <a:t>	       x= 10</a:t>
            </a:r>
          </a:p>
          <a:p>
            <a:r>
              <a:rPr lang="en-US" sz="2665" dirty="0">
                <a:latin typeface="inter-regular"/>
              </a:rPr>
              <a:t>                       y=10</a:t>
            </a:r>
          </a:p>
          <a:p>
            <a:r>
              <a:rPr lang="en-US" sz="2665" dirty="0">
                <a:latin typeface="inter-regular"/>
              </a:rPr>
              <a:t>	       print( x is y)</a:t>
            </a:r>
          </a:p>
          <a:p>
            <a:r>
              <a:rPr lang="en-US" sz="2665" dirty="0">
                <a:latin typeface="inter-regular"/>
              </a:rPr>
              <a:t>o/p=&gt;    True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3626339" y="349308"/>
            <a:ext cx="0" cy="2975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70201" y="445142"/>
            <a:ext cx="8251971" cy="92332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-regular"/>
                <a:cs typeface="Arial" panose="020B0604020202020204" pitchFamily="34" charset="0"/>
              </a:rPr>
              <a:t>Membership operators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4315" y="1712344"/>
            <a:ext cx="11624345" cy="3783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>
                <a:latin typeface="inter-regular"/>
              </a:rPr>
              <a:t>By using membership operator we check that the object is present  or not in collection data structure like (list, tuple, set, dict, string )</a:t>
            </a:r>
          </a:p>
          <a:p>
            <a:endParaRPr lang="en-US" sz="2400" dirty="0">
              <a:latin typeface="inter-regular"/>
            </a:endParaRPr>
          </a:p>
          <a:p>
            <a:r>
              <a:rPr lang="en-US" sz="2400" dirty="0">
                <a:latin typeface="inter-regular"/>
              </a:rPr>
              <a:t>in         ===</a:t>
            </a:r>
            <a:r>
              <a:rPr lang="en-US" sz="2400" dirty="0">
                <a:latin typeface="inter-regular"/>
                <a:sym typeface="Wingdings" panose="05000000000000000000" pitchFamily="2" charset="2"/>
              </a:rPr>
              <a:t></a:t>
            </a:r>
            <a:r>
              <a:rPr lang="en-US" sz="2400" dirty="0">
                <a:latin typeface="inter-regular"/>
              </a:rPr>
              <a:t>   if the given object is present then it return true</a:t>
            </a:r>
          </a:p>
          <a:p>
            <a:r>
              <a:rPr lang="en-US" sz="2400" dirty="0">
                <a:latin typeface="inter-regular"/>
              </a:rPr>
              <a:t>not in  ===</a:t>
            </a:r>
            <a:r>
              <a:rPr lang="en-US" sz="2400" dirty="0">
                <a:latin typeface="inter-regular"/>
                <a:sym typeface="Wingdings" panose="05000000000000000000" pitchFamily="2" charset="2"/>
              </a:rPr>
              <a:t></a:t>
            </a:r>
            <a:r>
              <a:rPr lang="en-US" sz="2400" dirty="0">
                <a:latin typeface="inter-regular"/>
              </a:rPr>
              <a:t>   if the given object is not present then it return true</a:t>
            </a:r>
          </a:p>
          <a:p>
            <a:endParaRPr lang="en-US" sz="2400" dirty="0">
              <a:latin typeface="inter-regular"/>
            </a:endParaRPr>
          </a:p>
          <a:p>
            <a:r>
              <a:rPr lang="en-US" sz="2400" dirty="0">
                <a:latin typeface="inter-regular"/>
              </a:rPr>
              <a:t>For eg =&gt; a= “help4code”</a:t>
            </a:r>
          </a:p>
          <a:p>
            <a:r>
              <a:rPr lang="en-US" sz="2400" dirty="0">
                <a:latin typeface="inter-regular"/>
              </a:rPr>
              <a:t>		print(‘e’ in a)     =========</a:t>
            </a:r>
            <a:r>
              <a:rPr lang="en-US" sz="2400" dirty="0">
                <a:latin typeface="inter-regular"/>
                <a:sym typeface="Wingdings" panose="05000000000000000000" pitchFamily="2" charset="2"/>
              </a:rPr>
              <a:t> true</a:t>
            </a:r>
          </a:p>
          <a:p>
            <a:r>
              <a:rPr lang="en-US" sz="2400" dirty="0">
                <a:latin typeface="inter-regular"/>
                <a:sym typeface="Wingdings" panose="05000000000000000000" pitchFamily="2" charset="2"/>
              </a:rPr>
              <a:t>		print(‘f’ not in a) ========= true</a:t>
            </a:r>
            <a:endParaRPr lang="en-US" sz="2400" dirty="0">
              <a:latin typeface="inter-regular"/>
            </a:endParaRPr>
          </a:p>
          <a:p>
            <a:endParaRPr lang="en-US" sz="2400" dirty="0">
              <a:latin typeface="inter-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8060" y="90805"/>
            <a:ext cx="6195695" cy="9220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-regular"/>
                <a:cs typeface="Arial" panose="020B0604020202020204" pitchFamily="34" charset="0"/>
              </a:rPr>
              <a:t>Python Variable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inter-regular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8770" y="1980565"/>
            <a:ext cx="11693525" cy="304609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inter-regular"/>
              </a:rPr>
              <a:t>Variable is a name that is used to refer to memory location</a:t>
            </a:r>
            <a:r>
              <a:rPr lang="en-IN" sz="2400" dirty="0">
                <a:solidFill>
                  <a:srgbClr val="333333"/>
                </a:solidFill>
                <a:latin typeface="inter-regular"/>
              </a:rPr>
              <a:t> or It is a name given to a memory location.</a:t>
            </a:r>
          </a:p>
          <a:p>
            <a:pPr algn="just"/>
            <a:r>
              <a:rPr lang="en-IN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inter-regular"/>
              </a:rPr>
              <a:t>Python variable is also known as an identifier and used to hold value.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inter-regular"/>
              </a:rPr>
              <a:t>In Python, we don't need to specify the type of variable because Python is dynamically typed language.</a:t>
            </a:r>
          </a:p>
          <a:p>
            <a:pPr algn="just"/>
            <a:endParaRPr lang="en-IN" sz="2400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2386" y="46692"/>
            <a:ext cx="7402989" cy="8299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-regular"/>
                <a:cs typeface="Arial" panose="020B0604020202020204" pitchFamily="34" charset="0"/>
              </a:rPr>
              <a:t>More About Variables..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8782" y="1191943"/>
            <a:ext cx="11392249" cy="8299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400" b="0" i="0" dirty="0">
                <a:solidFill>
                  <a:srgbClr val="333333"/>
                </a:solidFill>
                <a:effectLst/>
                <a:latin typeface="inter-regular"/>
              </a:rPr>
              <a:t>Python is the highly object-oriented programming language</a:t>
            </a:r>
          </a:p>
          <a:p>
            <a:r>
              <a:rPr lang="en-IN" sz="2400" b="0" i="0" dirty="0">
                <a:solidFill>
                  <a:srgbClr val="333333"/>
                </a:solidFill>
                <a:effectLst/>
                <a:latin typeface="inter-regular"/>
              </a:rPr>
              <a:t>that's why every data item belongs to a specific type of class.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386" y="2259340"/>
            <a:ext cx="10473361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print(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“</a:t>
            </a:r>
            <a:r>
              <a:rPr lang="en-IN" sz="2400" dirty="0">
                <a:solidFill>
                  <a:srgbClr val="0000FF"/>
                </a:solidFill>
                <a:latin typeface="inter-regular"/>
              </a:rPr>
              <a:t>Ankush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) 	  		  		Output-&gt; Ankush	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2386" y="2831997"/>
            <a:ext cx="10473361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print(</a:t>
            </a:r>
            <a:r>
              <a:rPr lang="en-IN" sz="2400" dirty="0">
                <a:solidFill>
                  <a:srgbClr val="0000FF"/>
                </a:solidFill>
                <a:latin typeface="inter-regular"/>
              </a:rPr>
              <a:t>99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) 	  		  			Output-&gt; 99	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2386" y="3354471"/>
            <a:ext cx="10473361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print(type(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“</a:t>
            </a:r>
            <a:r>
              <a:rPr lang="en-IN" sz="2400" b="0" i="0" dirty="0" err="1">
                <a:solidFill>
                  <a:srgbClr val="0000FF"/>
                </a:solidFill>
                <a:effectLst/>
                <a:latin typeface="inter-regular"/>
              </a:rPr>
              <a:t>ankush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”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))	  		  	Output-&gt; &lt;class 'str'&gt;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31180" y="106044"/>
            <a:ext cx="929640" cy="24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9F9F9"/>
                </a:solidFill>
                <a:effectLst/>
                <a:latin typeface="inter-regular"/>
              </a:rPr>
              <a:t>&lt;class 'str'&gt;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ter-regular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2385" y="4039844"/>
            <a:ext cx="10473361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print(type(</a:t>
            </a:r>
            <a:r>
              <a:rPr lang="en-IN" sz="2400" dirty="0">
                <a:solidFill>
                  <a:srgbClr val="0000FF"/>
                </a:solidFill>
                <a:latin typeface="inter-regular"/>
              </a:rPr>
              <a:t>99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))	  		  		Output-&gt; &lt;class ‘int'&gt;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006771"/>
            <a:ext cx="12192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inter-regular"/>
              </a:rPr>
              <a:t>**note: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inter-regular"/>
              </a:rPr>
              <a:t>	- </a:t>
            </a:r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inter-regular"/>
              </a:rPr>
              <a:t>print()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inter-regular"/>
              </a:rPr>
              <a:t>function prints the specified message to the screen, or other standard output device.  </a:t>
            </a:r>
          </a:p>
          <a:p>
            <a:endParaRPr lang="en-US" altLang="en-US" dirty="0">
              <a:solidFill>
                <a:schemeClr val="bg2">
                  <a:lumMod val="25000"/>
                </a:schemeClr>
              </a:solidFill>
              <a:latin typeface="inter-regular"/>
            </a:endParaRPr>
          </a:p>
          <a:p>
            <a:r>
              <a:rPr lang="en-IN" b="0" i="0" dirty="0">
                <a:solidFill>
                  <a:schemeClr val="bg2">
                    <a:lumMod val="25000"/>
                  </a:schemeClr>
                </a:solidFill>
                <a:effectLst/>
                <a:latin typeface="inter-regular"/>
              </a:rPr>
              <a:t>Python provides us the </a:t>
            </a:r>
            <a:r>
              <a:rPr lang="en-IN" b="1" i="0" dirty="0">
                <a:solidFill>
                  <a:schemeClr val="bg2">
                    <a:lumMod val="25000"/>
                  </a:schemeClr>
                </a:solidFill>
                <a:effectLst/>
                <a:latin typeface="inter-regular"/>
              </a:rPr>
              <a:t>type()</a:t>
            </a:r>
            <a:r>
              <a:rPr lang="en-IN" b="0" i="0" dirty="0">
                <a:solidFill>
                  <a:schemeClr val="bg2">
                    <a:lumMod val="25000"/>
                  </a:schemeClr>
                </a:solidFill>
                <a:effectLst/>
                <a:latin typeface="inter-regular"/>
              </a:rPr>
              <a:t> function, which returns the type of the variable passed</a:t>
            </a:r>
            <a:endParaRPr kumimoji="0" lang="en-IN" altLang="en-US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inter-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8080D245291409B3DC0BF9B2F1536" ma:contentTypeVersion="10" ma:contentTypeDescription="Create a new document." ma:contentTypeScope="" ma:versionID="0ca2075bdefc9bcd4e3110bbc9fb1bbc">
  <xsd:schema xmlns:xsd="http://www.w3.org/2001/XMLSchema" xmlns:xs="http://www.w3.org/2001/XMLSchema" xmlns:p="http://schemas.microsoft.com/office/2006/metadata/properties" xmlns:ns2="0148d903-83ae-4c6f-b0b4-a983b241915d" xmlns:ns3="dc02d423-3a9e-408e-b13a-5043f7ffea1d" targetNamespace="http://schemas.microsoft.com/office/2006/metadata/properties" ma:root="true" ma:fieldsID="264965d32b0e293bae5f5e9bf541eac5" ns2:_="" ns3:_="">
    <xsd:import namespace="0148d903-83ae-4c6f-b0b4-a983b241915d"/>
    <xsd:import namespace="dc02d423-3a9e-408e-b13a-5043f7ffea1d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8d903-83ae-4c6f-b0b4-a983b241915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c0915bcb-d014-4232-9305-502f8334681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2d423-3a9e-408e-b13a-5043f7ffea1d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83e34fd-2676-4a23-9b9e-232c9bb8fe6c}" ma:internalName="TaxCatchAll" ma:showField="CatchAllData" ma:web="dc02d423-3a9e-408e-b13a-5043f7ffea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02d423-3a9e-408e-b13a-5043f7ffea1d" xsi:nil="true"/>
    <lcf76f155ced4ddcb4097134ff3c332f xmlns="0148d903-83ae-4c6f-b0b4-a983b241915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4091A63-B1FC-4769-B061-99D9F431EC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48d903-83ae-4c6f-b0b4-a983b241915d"/>
    <ds:schemaRef ds:uri="dc02d423-3a9e-408e-b13a-5043f7ffea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87ED4F-DC08-4A22-B085-6E477E0F78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DF4CC7-F9F1-4BE5-AE62-70A585C9E0C2}">
  <ds:schemaRefs>
    <ds:schemaRef ds:uri="http://schemas.microsoft.com/office/2006/metadata/properties"/>
    <ds:schemaRef ds:uri="http://schemas.microsoft.com/office/infopath/2007/PartnerControls"/>
    <ds:schemaRef ds:uri="dc02d423-3a9e-408e-b13a-5043f7ffea1d"/>
    <ds:schemaRef ds:uri="0148d903-83ae-4c6f-b0b4-a983b241915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3004</Words>
  <Application>Microsoft Office PowerPoint</Application>
  <PresentationFormat>Widescreen</PresentationFormat>
  <Paragraphs>529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inter-regular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Mayuri Sonwane</cp:lastModifiedBy>
  <cp:revision>186</cp:revision>
  <dcterms:created xsi:type="dcterms:W3CDTF">2018-04-24T17:14:00Z</dcterms:created>
  <dcterms:modified xsi:type="dcterms:W3CDTF">2023-07-18T13:15:37Z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B371B8327A584DFE95E76C8EEB653CDF</vt:lpwstr>
  </property>
  <property fmtid="{D5CDD505-2E9C-101B-9397-08002B2CF9AE}" pid="3" name="KSOProductBuildVer">
    <vt:lpwstr>1033-11.2.0.11341</vt:lpwstr>
  </property>
  <property fmtid="{D5CDD505-2E9C-101B-9397-08002B2CF9AE}" pid="4" name="ContentTypeId">
    <vt:lpwstr>0x010100CCF8080D245291409B3DC0BF9B2F1536</vt:lpwstr>
  </property>
</Properties>
</file>