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8.xml" ContentType="application/vnd.openxmlformats-officedocument.presentationml.slideLayout+xml"/>
  <Override PartName="/ppt/slideMasters/slideMaster3.xml" ContentType="application/vnd.openxmlformats-officedocument.presentationml.slide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7" r:id="rId4"/>
  </p:sldMasterIdLst>
  <p:sldIdLst>
    <p:sldId id="256" r:id="rId5"/>
    <p:sldId id="268" r:id="rId6"/>
    <p:sldId id="373" r:id="rId7"/>
    <p:sldId id="374" r:id="rId8"/>
    <p:sldId id="375" r:id="rId9"/>
    <p:sldId id="376" r:id="rId10"/>
    <p:sldId id="271" r:id="rId11"/>
    <p:sldId id="378" r:id="rId12"/>
    <p:sldId id="272"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93" r:id="rId27"/>
    <p:sldId id="394" r:id="rId28"/>
    <p:sldId id="395" r:id="rId29"/>
    <p:sldId id="396" r:id="rId30"/>
    <p:sldId id="397" r:id="rId31"/>
    <p:sldId id="398" r:id="rId32"/>
    <p:sldId id="400" r:id="rId33"/>
    <p:sldId id="401" r:id="rId34"/>
    <p:sldId id="402" r:id="rId35"/>
    <p:sldId id="403" r:id="rId36"/>
    <p:sldId id="404" r:id="rId37"/>
    <p:sldId id="405" r:id="rId38"/>
    <p:sldId id="406" r:id="rId39"/>
    <p:sldId id="407" r:id="rId40"/>
    <p:sldId id="40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3882" autoAdjust="0"/>
  </p:normalViewPr>
  <p:slideViewPr>
    <p:cSldViewPr snapToGrid="0">
      <p:cViewPr varScale="1">
        <p:scale>
          <a:sx n="86" d="100"/>
          <a:sy n="86" d="100"/>
        </p:scale>
        <p:origin x="398" y="62"/>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9" Type="http://schemas.openxmlformats.org/officeDocument/2006/relationships/slide" Target="slides/slide35.xml"/><Relationship Id="rId26" Type="http://schemas.openxmlformats.org/officeDocument/2006/relationships/slide" Target="slides/slide22.xml"/><Relationship Id="rId18" Type="http://schemas.openxmlformats.org/officeDocument/2006/relationships/slide" Target="slides/slide14.xml"/><Relationship Id="rId13" Type="http://schemas.openxmlformats.org/officeDocument/2006/relationships/slide" Target="slides/slide9.xml"/><Relationship Id="rId42" Type="http://schemas.openxmlformats.org/officeDocument/2006/relationships/presProps" Target="presProps.xml"/><Relationship Id="rId34" Type="http://schemas.openxmlformats.org/officeDocument/2006/relationships/slide" Target="slides/slide30.xml"/><Relationship Id="rId21" Type="http://schemas.openxmlformats.org/officeDocument/2006/relationships/slide" Target="slides/slide17.xml"/><Relationship Id="rId47" Type="http://schemas.openxmlformats.org/officeDocument/2006/relationships/customXml" Target="../customXml/item3.xml"/><Relationship Id="rId7" Type="http://schemas.openxmlformats.org/officeDocument/2006/relationships/slide" Target="slides/slide3.xml"/><Relationship Id="rId29" Type="http://schemas.openxmlformats.org/officeDocument/2006/relationships/slide" Target="slides/slide25.xml"/><Relationship Id="rId2" Type="http://schemas.openxmlformats.org/officeDocument/2006/relationships/theme" Target="theme/theme1.xml"/><Relationship Id="rId16" Type="http://schemas.openxmlformats.org/officeDocument/2006/relationships/slide" Target="slides/slide12.xml"/><Relationship Id="rId6" Type="http://schemas.openxmlformats.org/officeDocument/2006/relationships/slide" Target="slides/slide2.xml"/><Relationship Id="rId40" Type="http://schemas.openxmlformats.org/officeDocument/2006/relationships/slide" Target="slides/slide36.xml"/><Relationship Id="rId37" Type="http://schemas.openxmlformats.org/officeDocument/2006/relationships/slide" Target="slides/slide33.xml"/><Relationship Id="rId32" Type="http://schemas.openxmlformats.org/officeDocument/2006/relationships/slide" Target="slides/slide28.xml"/><Relationship Id="rId24" Type="http://schemas.openxmlformats.org/officeDocument/2006/relationships/slide" Target="slides/slide20.xml"/><Relationship Id="rId11" Type="http://schemas.openxmlformats.org/officeDocument/2006/relationships/slide" Target="slides/slide7.xml"/><Relationship Id="rId1" Type="http://schemas.openxmlformats.org/officeDocument/2006/relationships/slideMaster" Target="slideMasters/slideMaster1.xml"/><Relationship Id="rId45" Type="http://schemas.openxmlformats.org/officeDocument/2006/relationships/customXml" Target="../customXml/item1.xml"/><Relationship Id="rId5" Type="http://schemas.openxmlformats.org/officeDocument/2006/relationships/slide" Target="slides/slide1.xml"/><Relationship Id="rId36" Type="http://schemas.openxmlformats.org/officeDocument/2006/relationships/slide" Target="slides/slide32.xml"/><Relationship Id="rId28" Type="http://schemas.openxmlformats.org/officeDocument/2006/relationships/slide" Target="slides/slide24.xml"/><Relationship Id="rId23" Type="http://schemas.openxmlformats.org/officeDocument/2006/relationships/slide" Target="slides/slide19.xml"/><Relationship Id="rId15" Type="http://schemas.openxmlformats.org/officeDocument/2006/relationships/slide" Target="slides/slide11.xml"/><Relationship Id="rId44" Type="http://schemas.openxmlformats.org/officeDocument/2006/relationships/tableStyles" Target="tableStyles.xml"/><Relationship Id="rId31" Type="http://schemas.openxmlformats.org/officeDocument/2006/relationships/slide" Target="slides/slide27.xml"/><Relationship Id="rId19" Type="http://schemas.openxmlformats.org/officeDocument/2006/relationships/slide" Target="slides/slide15.xml"/><Relationship Id="rId10" Type="http://schemas.openxmlformats.org/officeDocument/2006/relationships/slide" Target="slides/slide6.xml"/><Relationship Id="rId9" Type="http://schemas.openxmlformats.org/officeDocument/2006/relationships/slide" Target="slides/slide5.xml"/><Relationship Id="rId43" Type="http://schemas.openxmlformats.org/officeDocument/2006/relationships/viewProps" Target="viewProps.xml"/><Relationship Id="rId4" Type="http://schemas.openxmlformats.org/officeDocument/2006/relationships/slideMaster" Target="slideMasters/slideMaster3.xml"/><Relationship Id="rId35" Type="http://schemas.openxmlformats.org/officeDocument/2006/relationships/slide" Target="slides/slide31.xml"/><Relationship Id="rId30" Type="http://schemas.openxmlformats.org/officeDocument/2006/relationships/slide" Target="slides/slide26.xml"/><Relationship Id="rId27" Type="http://schemas.openxmlformats.org/officeDocument/2006/relationships/slide" Target="slides/slide23.xml"/><Relationship Id="rId22" Type="http://schemas.openxmlformats.org/officeDocument/2006/relationships/slide" Target="slides/slide18.xml"/><Relationship Id="rId14" Type="http://schemas.openxmlformats.org/officeDocument/2006/relationships/slide" Target="slides/slide10.xml"/><Relationship Id="rId8" Type="http://schemas.openxmlformats.org/officeDocument/2006/relationships/slide" Target="slides/slide4.xml"/><Relationship Id="rId3" Type="http://schemas.openxmlformats.org/officeDocument/2006/relationships/slideMaster" Target="slideMasters/slideMaster2.xml"/><Relationship Id="rId38" Type="http://schemas.openxmlformats.org/officeDocument/2006/relationships/slide" Target="slides/slide34.xml"/><Relationship Id="rId33" Type="http://schemas.openxmlformats.org/officeDocument/2006/relationships/slide" Target="slides/slide29.xml"/><Relationship Id="rId25" Type="http://schemas.openxmlformats.org/officeDocument/2006/relationships/slide" Target="slides/slide21.xml"/><Relationship Id="rId17" Type="http://schemas.openxmlformats.org/officeDocument/2006/relationships/slide" Target="slides/slide13.xml"/><Relationship Id="rId12" Type="http://schemas.openxmlformats.org/officeDocument/2006/relationships/slide" Target="slides/slide8.xml"/><Relationship Id="rId46" Type="http://schemas.openxmlformats.org/officeDocument/2006/relationships/customXml" Target="../customXml/item2.xml"/><Relationship Id="rId41" Type="http://schemas.openxmlformats.org/officeDocument/2006/relationships/slide" Target="slides/slide37.xml"/><Relationship Id="rId20"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
        <p:nvSpPr>
          <p:cNvPr id="4" name="Freeform: Shape 3"/>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3F8EA6C-BA3A-4FAD-97CA-2515D1A31CD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2FEDF-6C31-47A3-96DE-091DF25B97D2}"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
        <p:nvSpPr>
          <p:cNvPr id="4" name="Freeform: Shape 3"/>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5" Type="http://schemas.openxmlformats.org/officeDocument/2006/relationships/theme" Target="../theme/theme2.xml"/><Relationship Id="rId14" Type="http://schemas.openxmlformats.org/officeDocument/2006/relationships/slideLayout" Target="../slideLayouts/slideLayout17.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cstate="print">
            <a:extLst>
              <a:ext uri="{28A0092B-C50C-407E-A947-70E740481C1C}">
                <a14:useLocalDpi xmlns:a14="http://schemas.microsoft.com/office/drawing/2010/main" val="0"/>
              </a:ext>
            </a:extLst>
          </a:blip>
          <a:srcRect t="27523" b="33333"/>
          <a:stretch>
            <a:fillRect/>
          </a:stretch>
        </p:blipFill>
        <p:spPr>
          <a:xfrm>
            <a:off x="2131678" y="1964727"/>
            <a:ext cx="7539954" cy="19676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Pass a Function as Parameter</a:t>
            </a:r>
            <a:endParaRPr lang="en-IN"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193800"/>
            <a:ext cx="10972800" cy="4978400"/>
          </a:xfrm>
        </p:spPr>
        <p:txBody>
          <a:bodyPr>
            <a:normAutofit/>
          </a:bodyPr>
          <a:lstStyle/>
          <a:p>
            <a:pPr marL="0" indent="0">
              <a:buNone/>
            </a:pPr>
            <a:r>
              <a:rPr lang="en-US" sz="2665" dirty="0">
                <a:latin typeface="inter-bold"/>
                <a:cs typeface="Times New Roman" panose="02020603050405020304" pitchFamily="18" charset="0"/>
              </a:rPr>
              <a:t>We can pass a function as parameter to another function.</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Ex:-</a:t>
            </a:r>
            <a:endParaRPr lang="en-US" sz="2665" dirty="0">
              <a:latin typeface="inter-bold"/>
              <a:cs typeface="Times New Roman" panose="02020603050405020304" pitchFamily="18" charset="0"/>
            </a:endParaRPr>
          </a:p>
          <a:p>
            <a:pPr marL="0" indent="0">
              <a:buNone/>
            </a:pPr>
            <a:r>
              <a:rPr lang="en-US" sz="2665" dirty="0" err="1">
                <a:latin typeface="inter-bold"/>
                <a:cs typeface="Times New Roman" panose="02020603050405020304" pitchFamily="18" charset="0"/>
              </a:rPr>
              <a:t>def</a:t>
            </a:r>
            <a:r>
              <a:rPr lang="en-US" sz="2665" dirty="0">
                <a:latin typeface="inter-bold"/>
                <a:cs typeface="Times New Roman" panose="02020603050405020304" pitchFamily="18" charset="0"/>
              </a:rPr>
              <a:t> </a:t>
            </a:r>
            <a:r>
              <a:rPr lang="en-US" sz="2665" dirty="0" err="1">
                <a:latin typeface="inter-bold"/>
                <a:cs typeface="Times New Roman" panose="02020603050405020304" pitchFamily="18" charset="0"/>
              </a:rPr>
              <a:t>disp</a:t>
            </a:r>
            <a:r>
              <a:rPr lang="en-US" sz="2665" dirty="0">
                <a:latin typeface="inter-bold"/>
                <a:cs typeface="Times New Roman" panose="02020603050405020304" pitchFamily="18" charset="0"/>
              </a:rPr>
              <a:t>(</a:t>
            </a:r>
            <a:r>
              <a:rPr lang="en-US" sz="2665" dirty="0" err="1">
                <a:latin typeface="inter-bold"/>
                <a:cs typeface="Times New Roman" panose="02020603050405020304" pitchFamily="18" charset="0"/>
              </a:rPr>
              <a:t>sh</a:t>
            </a:r>
            <a:r>
              <a:rPr lang="en-US" sz="2665" dirty="0">
                <a:latin typeface="inter-bold"/>
                <a:cs typeface="Times New Roman" panose="02020603050405020304" pitchFamily="18" charset="0"/>
              </a:rPr>
              <a:t>):</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print("</a:t>
            </a:r>
            <a:r>
              <a:rPr lang="en-US" sz="2665" dirty="0" err="1">
                <a:latin typeface="inter-bold"/>
                <a:cs typeface="Times New Roman" panose="02020603050405020304" pitchFamily="18" charset="0"/>
              </a:rPr>
              <a:t>Disp</a:t>
            </a:r>
            <a:r>
              <a:rPr lang="en-US" sz="2665" dirty="0">
                <a:latin typeface="inter-bold"/>
                <a:cs typeface="Times New Roman" panose="02020603050405020304" pitchFamily="18" charset="0"/>
              </a:rPr>
              <a:t> Function" + </a:t>
            </a:r>
            <a:r>
              <a:rPr lang="en-US" sz="2665" dirty="0" err="1">
                <a:latin typeface="inter-bold"/>
                <a:cs typeface="Times New Roman" panose="02020603050405020304" pitchFamily="18" charset="0"/>
              </a:rPr>
              <a:t>sh</a:t>
            </a:r>
            <a:r>
              <a:rPr lang="en-US" sz="2665" dirty="0">
                <a:latin typeface="inter-bold"/>
                <a:cs typeface="Times New Roman" panose="02020603050405020304" pitchFamily="18" charset="0"/>
              </a:rPr>
              <a:t>())</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a:t>
            </a:r>
            <a:endParaRPr lang="en-US" sz="2665" dirty="0">
              <a:latin typeface="inter-bold"/>
              <a:cs typeface="Times New Roman" panose="02020603050405020304" pitchFamily="18" charset="0"/>
            </a:endParaRPr>
          </a:p>
          <a:p>
            <a:pPr marL="0" indent="0">
              <a:buNone/>
            </a:pPr>
            <a:r>
              <a:rPr lang="en-US" sz="2665" dirty="0" err="1">
                <a:latin typeface="inter-bold"/>
                <a:cs typeface="Times New Roman" panose="02020603050405020304" pitchFamily="18" charset="0"/>
              </a:rPr>
              <a:t>def</a:t>
            </a:r>
            <a:r>
              <a:rPr lang="en-US" sz="2665" dirty="0">
                <a:latin typeface="inter-bold"/>
                <a:cs typeface="Times New Roman" panose="02020603050405020304" pitchFamily="18" charset="0"/>
              </a:rPr>
              <a:t> show():</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return " Show Function"</a:t>
            </a:r>
            <a:endParaRPr lang="en-US" sz="2665" dirty="0">
              <a:latin typeface="inter-bold"/>
              <a:cs typeface="Times New Roman" panose="02020603050405020304" pitchFamily="18" charset="0"/>
            </a:endParaRPr>
          </a:p>
          <a:p>
            <a:pPr marL="0" indent="0">
              <a:buNone/>
            </a:pPr>
            <a:endParaRPr lang="en-US" sz="2665" dirty="0">
              <a:latin typeface="inter-bold"/>
              <a:cs typeface="Times New Roman" panose="02020603050405020304" pitchFamily="18" charset="0"/>
            </a:endParaRPr>
          </a:p>
          <a:p>
            <a:pPr marL="0" indent="0">
              <a:buNone/>
            </a:pPr>
            <a:r>
              <a:rPr lang="en-US" sz="2665" dirty="0" err="1">
                <a:latin typeface="inter-bold"/>
                <a:cs typeface="Times New Roman" panose="02020603050405020304" pitchFamily="18" charset="0"/>
              </a:rPr>
              <a:t>disp</a:t>
            </a:r>
            <a:r>
              <a:rPr lang="en-US" sz="2665" dirty="0">
                <a:latin typeface="inter-bold"/>
                <a:cs typeface="Times New Roman" panose="02020603050405020304" pitchFamily="18" charset="0"/>
              </a:rPr>
              <a:t>(show)</a:t>
            </a:r>
            <a:endParaRPr lang="en-US" sz="2665" dirty="0">
              <a:latin typeface="inter-bold"/>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4800" dirty="0">
                <a:solidFill>
                  <a:schemeClr val="tx1">
                    <a:lumMod val="75000"/>
                    <a:lumOff val="25000"/>
                  </a:schemeClr>
                </a:solidFill>
                <a:latin typeface="inter-bold"/>
                <a:ea typeface="+mn-ea"/>
                <a:cs typeface="Arial" panose="020B0604020202020204" pitchFamily="34" charset="0"/>
              </a:rPr>
              <a:t>Function return another Function</a:t>
            </a:r>
            <a:endParaRPr lang="en-US" sz="48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193800"/>
            <a:ext cx="5588000" cy="5181600"/>
          </a:xfrm>
        </p:spPr>
        <p:txBody>
          <a:bodyPr>
            <a:normAutofit fontScale="90000" lnSpcReduction="20000"/>
          </a:bodyPr>
          <a:lstStyle/>
          <a:p>
            <a:pPr marL="0" indent="0">
              <a:buNone/>
            </a:pPr>
            <a:r>
              <a:rPr lang="en-US" sz="2400" dirty="0">
                <a:latin typeface="Times New Roman" panose="02020603050405020304" pitchFamily="18" charset="0"/>
                <a:cs typeface="Times New Roman" panose="02020603050405020304" pitchFamily="18" charset="0"/>
              </a:rPr>
              <a:t>A function can return another function.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Ex:-</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def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disp</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def</a:t>
            </a:r>
            <a:r>
              <a:rPr lang="en-US" sz="2400" dirty="0">
                <a:latin typeface="Times New Roman" panose="02020603050405020304" pitchFamily="18" charset="0"/>
                <a:cs typeface="Times New Roman" panose="02020603050405020304" pitchFamily="18" charset="0"/>
              </a:rPr>
              <a:t> show():</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def num():</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print(“ i am num”)</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print( "Show Function")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return num</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print("</a:t>
            </a:r>
            <a:r>
              <a:rPr lang="en-US" sz="2400" dirty="0" err="1">
                <a:latin typeface="Times New Roman" panose="02020603050405020304" pitchFamily="18" charset="0"/>
                <a:cs typeface="Times New Roman" panose="02020603050405020304" pitchFamily="18" charset="0"/>
              </a:rPr>
              <a:t>Disp</a:t>
            </a:r>
            <a:r>
              <a:rPr lang="en-US" sz="2400" dirty="0">
                <a:latin typeface="Times New Roman" panose="02020603050405020304" pitchFamily="18" charset="0"/>
                <a:cs typeface="Times New Roman" panose="02020603050405020304" pitchFamily="18" charset="0"/>
              </a:rPr>
              <a:t> Function")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return show</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ans=disp()</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ans1=ans()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ans1()</a:t>
            </a:r>
            <a:endParaRPr lang="en-US" sz="2400" dirty="0">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994400" y="1803400"/>
            <a:ext cx="5588000" cy="4368800"/>
          </a:xfrm>
          <a:prstGeom prst="rect">
            <a:avLst/>
          </a:prstGeom>
        </p:spPr>
        <p:txBody>
          <a:bodyPr vert="horz" lIns="121920" tIns="60960" rIns="121920" bIns="6096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65" dirty="0" err="1">
                <a:latin typeface="Times New Roman" panose="02020603050405020304" pitchFamily="18" charset="0"/>
                <a:cs typeface="Times New Roman" panose="02020603050405020304" pitchFamily="18" charset="0"/>
              </a:rPr>
              <a:t>def</a:t>
            </a:r>
            <a:r>
              <a:rPr lang="en-US" sz="2665" dirty="0">
                <a:latin typeface="Times New Roman" panose="02020603050405020304" pitchFamily="18" charset="0"/>
                <a:cs typeface="Times New Roman" panose="02020603050405020304" pitchFamily="18" charset="0"/>
              </a:rPr>
              <a:t> </a:t>
            </a:r>
            <a:r>
              <a:rPr lang="en-US" sz="2665" dirty="0" err="1">
                <a:latin typeface="Times New Roman" panose="02020603050405020304" pitchFamily="18" charset="0"/>
                <a:cs typeface="Times New Roman" panose="02020603050405020304" pitchFamily="18" charset="0"/>
              </a:rPr>
              <a:t>disp</a:t>
            </a:r>
            <a:r>
              <a:rPr lang="en-US" sz="2665" dirty="0">
                <a:latin typeface="Times New Roman" panose="02020603050405020304" pitchFamily="18" charset="0"/>
                <a:cs typeface="Times New Roman" panose="02020603050405020304" pitchFamily="18" charset="0"/>
              </a:rPr>
              <a:t>(</a:t>
            </a:r>
            <a:r>
              <a:rPr lang="en-US" sz="2665" dirty="0" err="1">
                <a:latin typeface="Times New Roman" panose="02020603050405020304" pitchFamily="18" charset="0"/>
                <a:cs typeface="Times New Roman" panose="02020603050405020304" pitchFamily="18" charset="0"/>
              </a:rPr>
              <a:t>sh</a:t>
            </a:r>
            <a:r>
              <a:rPr lang="en-US" sz="2665" dirty="0">
                <a:latin typeface="Times New Roman" panose="02020603050405020304" pitchFamily="18" charset="0"/>
                <a:cs typeface="Times New Roman" panose="02020603050405020304" pitchFamily="18" charset="0"/>
              </a:rPr>
              <a:t>):</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	print("</a:t>
            </a:r>
            <a:r>
              <a:rPr lang="en-US" sz="2665" dirty="0" err="1">
                <a:latin typeface="Times New Roman" panose="02020603050405020304" pitchFamily="18" charset="0"/>
                <a:cs typeface="Times New Roman" panose="02020603050405020304" pitchFamily="18" charset="0"/>
              </a:rPr>
              <a:t>Disp</a:t>
            </a:r>
            <a:r>
              <a:rPr lang="en-US" sz="2665" dirty="0">
                <a:latin typeface="Times New Roman" panose="02020603050405020304" pitchFamily="18" charset="0"/>
                <a:cs typeface="Times New Roman" panose="02020603050405020304" pitchFamily="18" charset="0"/>
              </a:rPr>
              <a:t> Function")</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	return </a:t>
            </a:r>
            <a:r>
              <a:rPr lang="en-US" sz="2665" dirty="0" err="1">
                <a:latin typeface="Times New Roman" panose="02020603050405020304" pitchFamily="18" charset="0"/>
                <a:cs typeface="Times New Roman" panose="02020603050405020304" pitchFamily="18" charset="0"/>
              </a:rPr>
              <a:t>sh</a:t>
            </a:r>
            <a:r>
              <a:rPr lang="en-US" sz="2665" dirty="0">
                <a:latin typeface="Times New Roman" panose="02020603050405020304" pitchFamily="18" charset="0"/>
                <a:cs typeface="Times New Roman" panose="02020603050405020304" pitchFamily="18" charset="0"/>
              </a:rPr>
              <a:t> </a:t>
            </a:r>
            <a:endParaRPr lang="en-US" sz="2665" dirty="0">
              <a:latin typeface="Times New Roman" panose="02020603050405020304" pitchFamily="18" charset="0"/>
              <a:cs typeface="Times New Roman" panose="02020603050405020304" pitchFamily="18" charset="0"/>
            </a:endParaRPr>
          </a:p>
          <a:p>
            <a:pPr marL="0" indent="0">
              <a:buNone/>
            </a:pPr>
            <a:endParaRPr lang="en-US" sz="2665" dirty="0">
              <a:latin typeface="Times New Roman" panose="02020603050405020304" pitchFamily="18" charset="0"/>
              <a:cs typeface="Times New Roman" panose="02020603050405020304" pitchFamily="18" charset="0"/>
            </a:endParaRPr>
          </a:p>
          <a:p>
            <a:pPr marL="0" indent="0">
              <a:buNone/>
            </a:pPr>
            <a:r>
              <a:rPr lang="en-US" sz="2665" dirty="0" err="1">
                <a:latin typeface="Times New Roman" panose="02020603050405020304" pitchFamily="18" charset="0"/>
                <a:cs typeface="Times New Roman" panose="02020603050405020304" pitchFamily="18" charset="0"/>
              </a:rPr>
              <a:t>def</a:t>
            </a:r>
            <a:r>
              <a:rPr lang="en-US" sz="2665" dirty="0">
                <a:latin typeface="Times New Roman" panose="02020603050405020304" pitchFamily="18" charset="0"/>
                <a:cs typeface="Times New Roman" panose="02020603050405020304" pitchFamily="18" charset="0"/>
              </a:rPr>
              <a:t> show():</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	return "Show Function"</a:t>
            </a:r>
            <a:endParaRPr lang="en-US" sz="2665" dirty="0">
              <a:latin typeface="Times New Roman" panose="02020603050405020304" pitchFamily="18" charset="0"/>
              <a:cs typeface="Times New Roman" panose="02020603050405020304" pitchFamily="18" charset="0"/>
            </a:endParaRPr>
          </a:p>
          <a:p>
            <a:pPr marL="0" indent="0">
              <a:buNone/>
            </a:pPr>
            <a:endParaRPr lang="en-US" sz="2665" dirty="0">
              <a:latin typeface="Times New Roman" panose="02020603050405020304" pitchFamily="18" charset="0"/>
              <a:cs typeface="Times New Roman" panose="02020603050405020304" pitchFamily="18" charset="0"/>
            </a:endParaRPr>
          </a:p>
          <a:p>
            <a:pPr marL="0" indent="0">
              <a:buNone/>
            </a:pPr>
            <a:r>
              <a:rPr lang="en-US" sz="2665" dirty="0" err="1">
                <a:latin typeface="Times New Roman" panose="02020603050405020304" pitchFamily="18" charset="0"/>
                <a:cs typeface="Times New Roman" panose="02020603050405020304" pitchFamily="18" charset="0"/>
              </a:rPr>
              <a:t>r_sh</a:t>
            </a:r>
            <a:r>
              <a:rPr lang="en-US" sz="2665" dirty="0">
                <a:latin typeface="Times New Roman" panose="02020603050405020304" pitchFamily="18" charset="0"/>
                <a:cs typeface="Times New Roman" panose="02020603050405020304" pitchFamily="18" charset="0"/>
              </a:rPr>
              <a:t> = </a:t>
            </a:r>
            <a:r>
              <a:rPr lang="en-US" sz="2665" dirty="0" err="1">
                <a:latin typeface="Times New Roman" panose="02020603050405020304" pitchFamily="18" charset="0"/>
                <a:cs typeface="Times New Roman" panose="02020603050405020304" pitchFamily="18" charset="0"/>
              </a:rPr>
              <a:t>disp</a:t>
            </a:r>
            <a:r>
              <a:rPr lang="en-US" sz="2665" dirty="0">
                <a:latin typeface="Times New Roman" panose="02020603050405020304" pitchFamily="18" charset="0"/>
                <a:cs typeface="Times New Roman" panose="02020603050405020304" pitchFamily="18" charset="0"/>
              </a:rPr>
              <a:t>(show)</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print(</a:t>
            </a:r>
            <a:r>
              <a:rPr lang="en-US" sz="2665" dirty="0" err="1">
                <a:latin typeface="Times New Roman" panose="02020603050405020304" pitchFamily="18" charset="0"/>
                <a:cs typeface="Times New Roman" panose="02020603050405020304" pitchFamily="18" charset="0"/>
              </a:rPr>
              <a:t>r_sh</a:t>
            </a:r>
            <a:r>
              <a:rPr lang="en-US" sz="2665" dirty="0">
                <a:latin typeface="Times New Roman" panose="02020603050405020304" pitchFamily="18" charset="0"/>
                <a:cs typeface="Times New Roman" panose="02020603050405020304" pitchFamily="18" charset="0"/>
              </a:rPr>
              <a:t>())</a:t>
            </a:r>
            <a:endParaRPr lang="en-US" sz="266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Actual and Formal Argument</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193800"/>
            <a:ext cx="10972800" cy="4525963"/>
          </a:xfrm>
        </p:spPr>
        <p:txBody>
          <a:bodyPr>
            <a:normAutofit/>
          </a:bodyPr>
          <a:lstStyle/>
          <a:p>
            <a:r>
              <a:rPr lang="en-US" sz="2665" dirty="0">
                <a:latin typeface="inter-bold"/>
                <a:cs typeface="Times New Roman" panose="02020603050405020304" pitchFamily="18" charset="0"/>
              </a:rPr>
              <a:t>Formal Argument - Function definition parameters are called as formal arguments</a:t>
            </a:r>
            <a:endParaRPr lang="en-US" sz="2665" dirty="0">
              <a:latin typeface="inter-bold"/>
              <a:cs typeface="Times New Roman" panose="02020603050405020304" pitchFamily="18" charset="0"/>
            </a:endParaRPr>
          </a:p>
          <a:p>
            <a:r>
              <a:rPr lang="en-US" sz="2665" dirty="0">
                <a:latin typeface="inter-bold"/>
                <a:cs typeface="Times New Roman" panose="02020603050405020304" pitchFamily="18" charset="0"/>
              </a:rPr>
              <a:t>Actual Argument - Function call arguments are actual arguments </a:t>
            </a:r>
            <a:endParaRPr lang="en-US" sz="2665" dirty="0">
              <a:latin typeface="inter-bold"/>
              <a:cs typeface="Times New Roman" panose="02020603050405020304" pitchFamily="18" charset="0"/>
            </a:endParaRPr>
          </a:p>
          <a:p>
            <a:pPr marL="0" indent="0">
              <a:buNone/>
            </a:pPr>
            <a:endParaRPr lang="en-US" sz="2665" i="1" dirty="0">
              <a:latin typeface="inter-bold"/>
              <a:cs typeface="Times New Roman" panose="02020603050405020304" pitchFamily="18" charset="0"/>
            </a:endParaRPr>
          </a:p>
        </p:txBody>
      </p:sp>
      <p:sp>
        <p:nvSpPr>
          <p:cNvPr id="4" name="Rectangle 3"/>
          <p:cNvSpPr/>
          <p:nvPr/>
        </p:nvSpPr>
        <p:spPr>
          <a:xfrm>
            <a:off x="1930400" y="3225800"/>
            <a:ext cx="3759200" cy="2144498"/>
          </a:xfrm>
          <a:prstGeom prst="rect">
            <a:avLst/>
          </a:prstGeom>
        </p:spPr>
        <p:txBody>
          <a:bodyPr wrap="square">
            <a:spAutoFit/>
          </a:bodyPr>
          <a:lstStyle/>
          <a:p>
            <a:r>
              <a:rPr lang="en-US" sz="2665" i="1" dirty="0" err="1">
                <a:latin typeface="inter-bold"/>
                <a:cs typeface="Times New Roman" panose="02020603050405020304" pitchFamily="18" charset="0"/>
              </a:rPr>
              <a:t>def</a:t>
            </a:r>
            <a:r>
              <a:rPr lang="en-US" sz="2665" dirty="0">
                <a:latin typeface="inter-bold"/>
                <a:cs typeface="Times New Roman" panose="02020603050405020304" pitchFamily="18" charset="0"/>
              </a:rPr>
              <a:t> add (x, y) </a:t>
            </a:r>
            <a:r>
              <a:rPr lang="en-US" sz="2665" b="1" dirty="0">
                <a:latin typeface="inter-bold"/>
                <a:cs typeface="Times New Roman" panose="02020603050405020304" pitchFamily="18" charset="0"/>
              </a:rPr>
              <a:t>:</a:t>
            </a:r>
            <a:endParaRPr lang="en-US" sz="2665" b="1" dirty="0">
              <a:latin typeface="inter-bold"/>
              <a:cs typeface="Times New Roman" panose="02020603050405020304" pitchFamily="18" charset="0"/>
            </a:endParaRPr>
          </a:p>
          <a:p>
            <a:r>
              <a:rPr lang="en-US" sz="2665" dirty="0">
                <a:latin typeface="inter-bold"/>
                <a:cs typeface="Times New Roman" panose="02020603050405020304" pitchFamily="18" charset="0"/>
              </a:rPr>
              <a:t>        c = x + y</a:t>
            </a:r>
            <a:endParaRPr lang="en-US" sz="2665" dirty="0">
              <a:latin typeface="inter-bold"/>
              <a:cs typeface="Times New Roman" panose="02020603050405020304" pitchFamily="18" charset="0"/>
            </a:endParaRPr>
          </a:p>
          <a:p>
            <a:r>
              <a:rPr lang="en-US" sz="2665" dirty="0">
                <a:latin typeface="inter-bold"/>
                <a:cs typeface="Times New Roman" panose="02020603050405020304" pitchFamily="18" charset="0"/>
              </a:rPr>
              <a:t>        print(c)</a:t>
            </a:r>
            <a:endParaRPr lang="en-US" sz="2665" dirty="0">
              <a:latin typeface="inter-bold"/>
              <a:cs typeface="Times New Roman" panose="02020603050405020304" pitchFamily="18" charset="0"/>
            </a:endParaRPr>
          </a:p>
          <a:p>
            <a:endParaRPr lang="en-US" sz="2665" dirty="0">
              <a:latin typeface="inter-bold"/>
              <a:cs typeface="Times New Roman" panose="02020603050405020304" pitchFamily="18" charset="0"/>
            </a:endParaRPr>
          </a:p>
          <a:p>
            <a:r>
              <a:rPr lang="en-US" sz="2665" dirty="0">
                <a:latin typeface="inter-bold"/>
                <a:cs typeface="Times New Roman" panose="02020603050405020304" pitchFamily="18" charset="0"/>
              </a:rPr>
              <a:t>add(10, 20)</a:t>
            </a:r>
            <a:endParaRPr lang="en-US" sz="2665" dirty="0">
              <a:latin typeface="inter-bold"/>
              <a:cs typeface="Times New Roman" panose="02020603050405020304" pitchFamily="18" charset="0"/>
            </a:endParaRPr>
          </a:p>
        </p:txBody>
      </p:sp>
      <p:sp>
        <p:nvSpPr>
          <p:cNvPr id="5" name="TextBox 4"/>
          <p:cNvSpPr txBox="1"/>
          <p:nvPr/>
        </p:nvSpPr>
        <p:spPr>
          <a:xfrm>
            <a:off x="3860801" y="2602469"/>
            <a:ext cx="2494465" cy="46166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dirty="0">
                <a:latin typeface="inter-bold"/>
                <a:cs typeface="Times New Roman" panose="02020603050405020304" pitchFamily="18" charset="0"/>
              </a:rPr>
              <a:t>Formal Arguments</a:t>
            </a:r>
            <a:endParaRPr lang="en-IN" sz="2400" dirty="0">
              <a:latin typeface="inter-bold"/>
              <a:cs typeface="Times New Roman" panose="02020603050405020304" pitchFamily="18" charset="0"/>
            </a:endParaRPr>
          </a:p>
        </p:txBody>
      </p:sp>
      <p:sp>
        <p:nvSpPr>
          <p:cNvPr id="6" name="TextBox 5"/>
          <p:cNvSpPr txBox="1"/>
          <p:nvPr/>
        </p:nvSpPr>
        <p:spPr>
          <a:xfrm>
            <a:off x="1828800" y="5808822"/>
            <a:ext cx="2425536" cy="46166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dirty="0">
                <a:latin typeface="inter-bold"/>
                <a:cs typeface="Times New Roman" panose="02020603050405020304" pitchFamily="18" charset="0"/>
              </a:rPr>
              <a:t>Actual Arguments</a:t>
            </a:r>
            <a:endParaRPr lang="en-IN" sz="2400" dirty="0">
              <a:latin typeface="inter-bold"/>
              <a:cs typeface="Times New Roman" panose="02020603050405020304" pitchFamily="18" charset="0"/>
            </a:endParaRPr>
          </a:p>
        </p:txBody>
      </p:sp>
      <p:cxnSp>
        <p:nvCxnSpPr>
          <p:cNvPr id="8" name="Straight Arrow Connector 7"/>
          <p:cNvCxnSpPr>
            <a:stCxn id="5" idx="1"/>
          </p:cNvCxnSpPr>
          <p:nvPr/>
        </p:nvCxnSpPr>
        <p:spPr>
          <a:xfrm flipH="1">
            <a:off x="3454400" y="2833302"/>
            <a:ext cx="406401" cy="49409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p:nvPr/>
        </p:nvCxnSpPr>
        <p:spPr>
          <a:xfrm flipV="1">
            <a:off x="3098828" y="5359400"/>
            <a:ext cx="0" cy="44942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Type of Actual Arguments</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193800"/>
            <a:ext cx="10972800" cy="4525963"/>
          </a:xfrm>
        </p:spPr>
        <p:txBody>
          <a:bodyPr>
            <a:normAutofit/>
          </a:bodyPr>
          <a:lstStyle/>
          <a:p>
            <a:r>
              <a:rPr lang="en-US" sz="2665" dirty="0">
                <a:latin typeface="inter-bold"/>
                <a:cs typeface="Times New Roman" panose="02020603050405020304" pitchFamily="18" charset="0"/>
              </a:rPr>
              <a:t>Positional Arguments</a:t>
            </a:r>
            <a:endParaRPr lang="en-US" sz="2665" dirty="0">
              <a:latin typeface="inter-bold"/>
              <a:cs typeface="Times New Roman" panose="02020603050405020304" pitchFamily="18" charset="0"/>
            </a:endParaRPr>
          </a:p>
          <a:p>
            <a:r>
              <a:rPr lang="en-US" sz="2665" dirty="0">
                <a:latin typeface="inter-bold"/>
                <a:cs typeface="Times New Roman" panose="02020603050405020304" pitchFamily="18" charset="0"/>
              </a:rPr>
              <a:t>Keyword Arguments</a:t>
            </a:r>
            <a:endParaRPr lang="en-US" sz="2665" dirty="0">
              <a:latin typeface="inter-bold"/>
              <a:cs typeface="Times New Roman" panose="02020603050405020304" pitchFamily="18" charset="0"/>
            </a:endParaRPr>
          </a:p>
          <a:p>
            <a:r>
              <a:rPr lang="en-US" sz="2665" dirty="0">
                <a:latin typeface="inter-bold"/>
                <a:cs typeface="Times New Roman" panose="02020603050405020304" pitchFamily="18" charset="0"/>
              </a:rPr>
              <a:t>Default Arguments</a:t>
            </a:r>
            <a:endParaRPr lang="en-US" sz="2665" dirty="0">
              <a:latin typeface="inter-bold"/>
              <a:cs typeface="Times New Roman" panose="02020603050405020304" pitchFamily="18" charset="0"/>
            </a:endParaRPr>
          </a:p>
          <a:p>
            <a:r>
              <a:rPr lang="en-US" sz="2665" dirty="0">
                <a:latin typeface="inter-bold"/>
                <a:cs typeface="Times New Roman" panose="02020603050405020304" pitchFamily="18" charset="0"/>
              </a:rPr>
              <a:t>Variable Length Arguments</a:t>
            </a:r>
            <a:endParaRPr lang="en-US" sz="2665" dirty="0">
              <a:latin typeface="inter-bold"/>
              <a:cs typeface="Times New Roman" panose="02020603050405020304" pitchFamily="18" charset="0"/>
            </a:endParaRPr>
          </a:p>
          <a:p>
            <a:r>
              <a:rPr lang="en-US" sz="2665" dirty="0">
                <a:latin typeface="inter-bold"/>
                <a:cs typeface="Times New Roman" panose="02020603050405020304" pitchFamily="18" charset="0"/>
              </a:rPr>
              <a:t>Keyword Variable Length Arguments</a:t>
            </a:r>
            <a:endParaRPr lang="en-US" sz="2665" dirty="0">
              <a:latin typeface="inter-bold"/>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Positional Arguments</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193800"/>
            <a:ext cx="10972800" cy="1524000"/>
          </a:xfrm>
        </p:spPr>
        <p:txBody>
          <a:bodyPr>
            <a:normAutofit/>
          </a:bodyPr>
          <a:lstStyle/>
          <a:p>
            <a:pPr marL="0" indent="0">
              <a:buNone/>
            </a:pPr>
            <a:r>
              <a:rPr lang="en-US" sz="2665" dirty="0">
                <a:latin typeface="inter-bold"/>
                <a:cs typeface="Times New Roman" panose="02020603050405020304" pitchFamily="18" charset="0"/>
              </a:rPr>
              <a:t>These arguments are passed to the function in correct positional order. </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The number of arguments and their positions in the function definition should be equal to the number and position of the argument in the function call.</a:t>
            </a:r>
            <a:endParaRPr lang="en-US" sz="2665" dirty="0">
              <a:latin typeface="inter-bold"/>
              <a:cs typeface="Times New Roman" panose="02020603050405020304" pitchFamily="18" charset="0"/>
            </a:endParaRPr>
          </a:p>
          <a:p>
            <a:pPr marL="0" indent="0">
              <a:buNone/>
            </a:pPr>
            <a:endParaRPr lang="en-US" sz="2665" dirty="0">
              <a:latin typeface="inter-bold"/>
              <a:cs typeface="Times New Roman" panose="02020603050405020304" pitchFamily="18" charset="0"/>
            </a:endParaRPr>
          </a:p>
          <a:p>
            <a:pPr marL="0" indent="0">
              <a:buNone/>
            </a:pPr>
            <a:endParaRPr lang="en-US" sz="2665" i="1" dirty="0">
              <a:latin typeface="inter-bold"/>
              <a:cs typeface="Times New Roman" panose="02020603050405020304" pitchFamily="18" charset="0"/>
            </a:endParaRPr>
          </a:p>
        </p:txBody>
      </p:sp>
      <p:sp>
        <p:nvSpPr>
          <p:cNvPr id="4" name="Rectangle 3"/>
          <p:cNvSpPr/>
          <p:nvPr/>
        </p:nvSpPr>
        <p:spPr>
          <a:xfrm>
            <a:off x="8306539" y="3429000"/>
            <a:ext cx="2946400" cy="2144498"/>
          </a:xfrm>
          <a:prstGeom prst="rect">
            <a:avLst/>
          </a:prstGeom>
        </p:spPr>
        <p:txBody>
          <a:bodyPr wrap="square">
            <a:spAutoFit/>
          </a:bodyPr>
          <a:lstStyle/>
          <a:p>
            <a:r>
              <a:rPr lang="en-US" sz="2665" b="1" i="1" dirty="0" err="1">
                <a:latin typeface="inter-bold"/>
                <a:cs typeface="Times New Roman" panose="02020603050405020304" pitchFamily="18" charset="0"/>
              </a:rPr>
              <a:t>def</a:t>
            </a:r>
            <a:r>
              <a:rPr lang="en-US" sz="2665" b="1" dirty="0">
                <a:latin typeface="inter-bold"/>
                <a:cs typeface="Times New Roman" panose="02020603050405020304" pitchFamily="18" charset="0"/>
              </a:rPr>
              <a:t> pw (x, y) :</a:t>
            </a:r>
            <a:endParaRPr lang="en-US" sz="2665" b="1" dirty="0">
              <a:latin typeface="inter-bold"/>
              <a:cs typeface="Times New Roman" panose="02020603050405020304" pitchFamily="18" charset="0"/>
            </a:endParaRPr>
          </a:p>
          <a:p>
            <a:r>
              <a:rPr lang="en-US" sz="2665" b="1" dirty="0">
                <a:latin typeface="inter-bold"/>
                <a:cs typeface="Times New Roman" panose="02020603050405020304" pitchFamily="18" charset="0"/>
              </a:rPr>
              <a:t>        z = x**y</a:t>
            </a:r>
            <a:endParaRPr lang="en-US" sz="2665" b="1" dirty="0">
              <a:latin typeface="inter-bold"/>
              <a:cs typeface="Times New Roman" panose="02020603050405020304" pitchFamily="18" charset="0"/>
            </a:endParaRPr>
          </a:p>
          <a:p>
            <a:r>
              <a:rPr lang="en-US" sz="2665" b="1" dirty="0">
                <a:latin typeface="inter-bold"/>
                <a:cs typeface="Times New Roman" panose="02020603050405020304" pitchFamily="18" charset="0"/>
              </a:rPr>
              <a:t>        print(z)</a:t>
            </a:r>
            <a:endParaRPr lang="en-US" sz="2665" b="1" dirty="0">
              <a:latin typeface="inter-bold"/>
              <a:cs typeface="Times New Roman" panose="02020603050405020304" pitchFamily="18" charset="0"/>
            </a:endParaRPr>
          </a:p>
          <a:p>
            <a:endParaRPr lang="en-US" sz="2665" b="1" dirty="0">
              <a:latin typeface="inter-bold"/>
              <a:cs typeface="Times New Roman" panose="02020603050405020304" pitchFamily="18" charset="0"/>
            </a:endParaRPr>
          </a:p>
          <a:p>
            <a:r>
              <a:rPr lang="en-US" sz="2665" b="1" dirty="0">
                <a:latin typeface="inter-bold"/>
                <a:cs typeface="Times New Roman" panose="02020603050405020304" pitchFamily="18" charset="0"/>
              </a:rPr>
              <a:t>pw(2, 5)</a:t>
            </a:r>
            <a:endParaRPr lang="en-US" sz="2665" b="1" dirty="0">
              <a:latin typeface="inter-bold"/>
              <a:cs typeface="Times New Roman" panose="02020603050405020304" pitchFamily="18" charset="0"/>
            </a:endParaRPr>
          </a:p>
        </p:txBody>
      </p:sp>
      <p:sp>
        <p:nvSpPr>
          <p:cNvPr id="5" name="Rectangle 4"/>
          <p:cNvSpPr/>
          <p:nvPr/>
        </p:nvSpPr>
        <p:spPr>
          <a:xfrm>
            <a:off x="1299099" y="3441159"/>
            <a:ext cx="2946400" cy="2144498"/>
          </a:xfrm>
          <a:prstGeom prst="rect">
            <a:avLst/>
          </a:prstGeom>
        </p:spPr>
        <p:txBody>
          <a:bodyPr wrap="square">
            <a:spAutoFit/>
          </a:bodyPr>
          <a:lstStyle/>
          <a:p>
            <a:r>
              <a:rPr lang="en-US" sz="2665" b="1" i="1" dirty="0" err="1">
                <a:latin typeface="inter-bold"/>
                <a:cs typeface="Times New Roman" panose="02020603050405020304" pitchFamily="18" charset="0"/>
              </a:rPr>
              <a:t>def</a:t>
            </a:r>
            <a:r>
              <a:rPr lang="en-US" sz="2665" b="1" dirty="0">
                <a:latin typeface="inter-bold"/>
                <a:cs typeface="Times New Roman" panose="02020603050405020304" pitchFamily="18" charset="0"/>
              </a:rPr>
              <a:t> pw (x, y) :</a:t>
            </a:r>
            <a:endParaRPr lang="en-US" sz="2665" b="1" dirty="0">
              <a:latin typeface="inter-bold"/>
              <a:cs typeface="Times New Roman" panose="02020603050405020304" pitchFamily="18" charset="0"/>
            </a:endParaRPr>
          </a:p>
          <a:p>
            <a:r>
              <a:rPr lang="en-US" sz="2665" b="1" dirty="0">
                <a:latin typeface="inter-bold"/>
                <a:cs typeface="Times New Roman" panose="02020603050405020304" pitchFamily="18" charset="0"/>
              </a:rPr>
              <a:t>        z = x**y</a:t>
            </a:r>
            <a:endParaRPr lang="en-US" sz="2665" b="1" dirty="0">
              <a:latin typeface="inter-bold"/>
              <a:cs typeface="Times New Roman" panose="02020603050405020304" pitchFamily="18" charset="0"/>
            </a:endParaRPr>
          </a:p>
          <a:p>
            <a:r>
              <a:rPr lang="en-US" sz="2665" b="1" dirty="0">
                <a:latin typeface="inter-bold"/>
                <a:cs typeface="Times New Roman" panose="02020603050405020304" pitchFamily="18" charset="0"/>
              </a:rPr>
              <a:t>        print(z)</a:t>
            </a:r>
            <a:endParaRPr lang="en-US" sz="2665" b="1" dirty="0">
              <a:latin typeface="inter-bold"/>
              <a:cs typeface="Times New Roman" panose="02020603050405020304" pitchFamily="18" charset="0"/>
            </a:endParaRPr>
          </a:p>
          <a:p>
            <a:endParaRPr lang="en-US" sz="2665" b="1" dirty="0">
              <a:latin typeface="inter-bold"/>
              <a:cs typeface="Times New Roman" panose="02020603050405020304" pitchFamily="18" charset="0"/>
            </a:endParaRPr>
          </a:p>
          <a:p>
            <a:r>
              <a:rPr lang="en-US" sz="2665" b="1" dirty="0">
                <a:latin typeface="inter-bold"/>
                <a:cs typeface="Times New Roman" panose="02020603050405020304" pitchFamily="18" charset="0"/>
              </a:rPr>
              <a:t>pw(5, 2)</a:t>
            </a:r>
            <a:endParaRPr lang="en-US" sz="2665" b="1" dirty="0">
              <a:latin typeface="inter-bold"/>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3064"/>
            <a:ext cx="10972800" cy="904536"/>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Keyword Arguments</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193801"/>
            <a:ext cx="10972800" cy="1549161"/>
          </a:xfrm>
        </p:spPr>
        <p:txBody>
          <a:bodyPr>
            <a:normAutofit/>
          </a:bodyPr>
          <a:lstStyle/>
          <a:p>
            <a:pPr marL="0" indent="0">
              <a:buNone/>
            </a:pPr>
            <a:r>
              <a:rPr lang="en-US" sz="2665" dirty="0">
                <a:latin typeface="inter-bold"/>
                <a:cs typeface="Times New Roman" panose="02020603050405020304" pitchFamily="18" charset="0"/>
              </a:rPr>
              <a:t>These arguments are passed to the function with name-value pair so keyword arguments can identify the formal argument by their names. </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The keyword argument’s name and formal argument’s name must match.</a:t>
            </a:r>
            <a:endParaRPr lang="en-US" sz="2665" dirty="0">
              <a:latin typeface="inter-bold"/>
              <a:cs typeface="Times New Roman" panose="02020603050405020304" pitchFamily="18" charset="0"/>
            </a:endParaRPr>
          </a:p>
        </p:txBody>
      </p:sp>
      <p:sp>
        <p:nvSpPr>
          <p:cNvPr id="5" name="Rectangle 4"/>
          <p:cNvSpPr/>
          <p:nvPr/>
        </p:nvSpPr>
        <p:spPr>
          <a:xfrm>
            <a:off x="693445" y="3835998"/>
            <a:ext cx="5080000" cy="1569660"/>
          </a:xfrm>
          <a:prstGeom prst="rect">
            <a:avLst/>
          </a:prstGeom>
        </p:spPr>
        <p:txBody>
          <a:bodyPr wrap="square">
            <a:spAutoFit/>
          </a:bodyPr>
          <a:lstStyle/>
          <a:p>
            <a:r>
              <a:rPr lang="en-US" sz="2400" b="1" i="1" dirty="0" err="1">
                <a:latin typeface="inter-bold"/>
                <a:cs typeface="Times New Roman" panose="02020603050405020304" pitchFamily="18" charset="0"/>
              </a:rPr>
              <a:t>def</a:t>
            </a:r>
            <a:r>
              <a:rPr lang="en-US" sz="2400" b="1" dirty="0">
                <a:latin typeface="inter-bold"/>
                <a:cs typeface="Times New Roman" panose="02020603050405020304" pitchFamily="18" charset="0"/>
              </a:rPr>
              <a:t> show (name, age) :</a:t>
            </a:r>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        print(name, age)</a:t>
            </a:r>
            <a:endParaRPr lang="en-US" sz="2400" b="1" dirty="0">
              <a:latin typeface="inter-bold"/>
              <a:cs typeface="Times New Roman" panose="02020603050405020304" pitchFamily="18" charset="0"/>
            </a:endParaRPr>
          </a:p>
          <a:p>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show(name=“</a:t>
            </a:r>
            <a:r>
              <a:rPr lang="en-US" sz="2400" b="1" dirty="0" err="1">
                <a:latin typeface="inter-bold"/>
                <a:cs typeface="Times New Roman" panose="02020603050405020304" pitchFamily="18" charset="0"/>
              </a:rPr>
              <a:t>ankush</a:t>
            </a:r>
            <a:r>
              <a:rPr lang="en-US" sz="2400" b="1" dirty="0">
                <a:latin typeface="inter-bold"/>
                <a:cs typeface="Times New Roman" panose="02020603050405020304" pitchFamily="18" charset="0"/>
              </a:rPr>
              <a:t>”, age=62)</a:t>
            </a:r>
            <a:endParaRPr lang="en-US" sz="2400" b="1" dirty="0">
              <a:latin typeface="inter-bold"/>
              <a:cs typeface="Times New Roman" panose="02020603050405020304" pitchFamily="18" charset="0"/>
            </a:endParaRPr>
          </a:p>
        </p:txBody>
      </p:sp>
      <p:sp>
        <p:nvSpPr>
          <p:cNvPr id="7" name="Rectangle 6"/>
          <p:cNvSpPr/>
          <p:nvPr/>
        </p:nvSpPr>
        <p:spPr>
          <a:xfrm>
            <a:off x="6987712" y="3835998"/>
            <a:ext cx="5080000" cy="1569660"/>
          </a:xfrm>
          <a:prstGeom prst="rect">
            <a:avLst/>
          </a:prstGeom>
        </p:spPr>
        <p:txBody>
          <a:bodyPr wrap="square">
            <a:spAutoFit/>
          </a:bodyPr>
          <a:lstStyle/>
          <a:p>
            <a:r>
              <a:rPr lang="en-US" sz="2400" b="1" i="1" dirty="0" err="1">
                <a:latin typeface="inter-bold"/>
                <a:cs typeface="Times New Roman" panose="02020603050405020304" pitchFamily="18" charset="0"/>
              </a:rPr>
              <a:t>def</a:t>
            </a:r>
            <a:r>
              <a:rPr lang="en-US" sz="2400" b="1" dirty="0">
                <a:latin typeface="inter-bold"/>
                <a:cs typeface="Times New Roman" panose="02020603050405020304" pitchFamily="18" charset="0"/>
              </a:rPr>
              <a:t> show (name, age) :</a:t>
            </a:r>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        print(name, age)</a:t>
            </a:r>
            <a:endParaRPr lang="en-US" sz="2400" b="1" dirty="0">
              <a:latin typeface="inter-bold"/>
              <a:cs typeface="Times New Roman" panose="02020603050405020304" pitchFamily="18" charset="0"/>
            </a:endParaRPr>
          </a:p>
          <a:p>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show(age=62, name=“</a:t>
            </a:r>
            <a:r>
              <a:rPr lang="en-US" sz="2400" b="1" dirty="0" err="1">
                <a:latin typeface="inter-bold"/>
                <a:cs typeface="Times New Roman" panose="02020603050405020304" pitchFamily="18" charset="0"/>
              </a:rPr>
              <a:t>anksuh</a:t>
            </a:r>
            <a:r>
              <a:rPr lang="en-US" sz="2400" b="1" dirty="0">
                <a:latin typeface="inter-bold"/>
                <a:cs typeface="Times New Roman" panose="02020603050405020304" pitchFamily="18" charset="0"/>
              </a:rPr>
              <a:t>”)</a:t>
            </a:r>
            <a:endParaRPr lang="en-US" sz="2400" b="1" dirty="0">
              <a:latin typeface="inter-bold"/>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4186"/>
            <a:ext cx="10972800" cy="913414"/>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Default Arguments</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193800"/>
            <a:ext cx="10972800" cy="2946400"/>
          </a:xfrm>
        </p:spPr>
        <p:txBody>
          <a:bodyPr>
            <a:normAutofit/>
          </a:bodyPr>
          <a:lstStyle/>
          <a:p>
            <a:pPr marL="0" indent="0">
              <a:buNone/>
            </a:pPr>
            <a:r>
              <a:rPr lang="en-US" sz="2665" dirty="0">
                <a:latin typeface="inter-bold"/>
                <a:cs typeface="Times New Roman" panose="02020603050405020304" pitchFamily="18" charset="0"/>
              </a:rPr>
              <a:t>Sometime we mention default value to the formal argument in function definition and we may not required to provide actual argument, In this case default argument will be used by formal argument.</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If we do not provide actual argument for formal argument explicitly while calling the function then formal argument will use default value on the other hand if we provide actual argument then it will use provided value</a:t>
            </a:r>
            <a:endParaRPr lang="en-US" sz="2665" dirty="0">
              <a:latin typeface="inter-bold"/>
              <a:cs typeface="Times New Roman" panose="02020603050405020304" pitchFamily="18" charset="0"/>
            </a:endParaRPr>
          </a:p>
          <a:p>
            <a:pPr marL="0" indent="0">
              <a:buNone/>
            </a:pPr>
            <a:endParaRPr lang="en-US" sz="2665" dirty="0">
              <a:latin typeface="inter-bold"/>
              <a:cs typeface="Times New Roman" panose="02020603050405020304" pitchFamily="18" charset="0"/>
            </a:endParaRPr>
          </a:p>
        </p:txBody>
      </p:sp>
      <p:sp>
        <p:nvSpPr>
          <p:cNvPr id="4" name="Rectangle 3"/>
          <p:cNvSpPr/>
          <p:nvPr/>
        </p:nvSpPr>
        <p:spPr>
          <a:xfrm>
            <a:off x="720077" y="4324866"/>
            <a:ext cx="5080000" cy="1569660"/>
          </a:xfrm>
          <a:prstGeom prst="rect">
            <a:avLst/>
          </a:prstGeom>
        </p:spPr>
        <p:txBody>
          <a:bodyPr wrap="square">
            <a:spAutoFit/>
          </a:bodyPr>
          <a:lstStyle/>
          <a:p>
            <a:r>
              <a:rPr lang="en-US" sz="2400" b="1" i="1" dirty="0">
                <a:latin typeface="inter-bold"/>
                <a:cs typeface="Times New Roman" panose="02020603050405020304" pitchFamily="18" charset="0"/>
              </a:rPr>
              <a:t>def</a:t>
            </a:r>
            <a:r>
              <a:rPr lang="en-US" sz="2400" b="1" dirty="0">
                <a:latin typeface="inter-bold"/>
                <a:cs typeface="Times New Roman" panose="02020603050405020304" pitchFamily="18" charset="0"/>
              </a:rPr>
              <a:t> show (name, age=27) :</a:t>
            </a:r>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        print(name, age)</a:t>
            </a:r>
            <a:endParaRPr lang="en-US" sz="2400" b="1" dirty="0">
              <a:latin typeface="inter-bold"/>
              <a:cs typeface="Times New Roman" panose="02020603050405020304" pitchFamily="18" charset="0"/>
            </a:endParaRPr>
          </a:p>
          <a:p>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show(name=“Ankush”)</a:t>
            </a:r>
            <a:endParaRPr lang="en-US" sz="2400" b="1" dirty="0">
              <a:latin typeface="inter-bold"/>
              <a:cs typeface="Times New Roman" panose="02020603050405020304" pitchFamily="18" charset="0"/>
            </a:endParaRPr>
          </a:p>
        </p:txBody>
      </p:sp>
      <p:sp>
        <p:nvSpPr>
          <p:cNvPr id="5" name="Rectangle 4"/>
          <p:cNvSpPr/>
          <p:nvPr/>
        </p:nvSpPr>
        <p:spPr>
          <a:xfrm>
            <a:off x="6984753" y="4140200"/>
            <a:ext cx="5080000" cy="1569660"/>
          </a:xfrm>
          <a:prstGeom prst="rect">
            <a:avLst/>
          </a:prstGeom>
        </p:spPr>
        <p:txBody>
          <a:bodyPr wrap="square">
            <a:spAutoFit/>
          </a:bodyPr>
          <a:lstStyle/>
          <a:p>
            <a:r>
              <a:rPr lang="en-US" sz="2400" b="1" i="1" dirty="0" err="1">
                <a:latin typeface="inter-bold"/>
                <a:cs typeface="Times New Roman" panose="02020603050405020304" pitchFamily="18" charset="0"/>
              </a:rPr>
              <a:t>def</a:t>
            </a:r>
            <a:r>
              <a:rPr lang="en-US" sz="2400" b="1" dirty="0">
                <a:latin typeface="inter-bold"/>
                <a:cs typeface="Times New Roman" panose="02020603050405020304" pitchFamily="18" charset="0"/>
              </a:rPr>
              <a:t> show (name, age=27) :</a:t>
            </a:r>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        print(name, age)</a:t>
            </a:r>
            <a:endParaRPr lang="en-US" sz="2400" b="1" dirty="0">
              <a:latin typeface="inter-bold"/>
              <a:cs typeface="Times New Roman" panose="02020603050405020304" pitchFamily="18" charset="0"/>
            </a:endParaRPr>
          </a:p>
          <a:p>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show(name=“Ankush”, age=62)</a:t>
            </a:r>
            <a:endParaRPr lang="en-US" sz="2400" b="1" dirty="0">
              <a:latin typeface="inter-bold"/>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Variable Length Arguments</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193800"/>
            <a:ext cx="10972800" cy="1727200"/>
          </a:xfrm>
        </p:spPr>
        <p:txBody>
          <a:bodyPr>
            <a:normAutofit/>
          </a:bodyPr>
          <a:lstStyle/>
          <a:p>
            <a:pPr marL="0" indent="0">
              <a:buNone/>
            </a:pPr>
            <a:r>
              <a:rPr lang="en-US" sz="2400" dirty="0">
                <a:latin typeface="inter-bold"/>
                <a:cs typeface="Times New Roman" panose="02020603050405020304" pitchFamily="18" charset="0"/>
              </a:rPr>
              <a:t>Variable length argument is an argument that can accept any number of values. </a:t>
            </a:r>
            <a:endParaRPr lang="en-US" sz="2400" dirty="0">
              <a:latin typeface="inter-bold"/>
              <a:cs typeface="Times New Roman" panose="02020603050405020304" pitchFamily="18" charset="0"/>
            </a:endParaRPr>
          </a:p>
          <a:p>
            <a:pPr marL="0" indent="0">
              <a:buNone/>
            </a:pPr>
            <a:r>
              <a:rPr lang="en-US" sz="2400" dirty="0">
                <a:latin typeface="inter-bold"/>
                <a:cs typeface="Times New Roman" panose="02020603050405020304" pitchFamily="18" charset="0"/>
              </a:rPr>
              <a:t>The variable length argument is written with * symbol.</a:t>
            </a:r>
            <a:endParaRPr lang="en-US" sz="2400" dirty="0">
              <a:latin typeface="inter-bold"/>
              <a:cs typeface="Times New Roman" panose="02020603050405020304" pitchFamily="18" charset="0"/>
            </a:endParaRPr>
          </a:p>
          <a:p>
            <a:pPr marL="0" indent="0">
              <a:buNone/>
            </a:pPr>
            <a:r>
              <a:rPr lang="en-US" sz="2400" dirty="0">
                <a:latin typeface="inter-bold"/>
                <a:cs typeface="Times New Roman" panose="02020603050405020304" pitchFamily="18" charset="0"/>
              </a:rPr>
              <a:t>It stores all the value in a tuple.</a:t>
            </a:r>
            <a:endParaRPr lang="en-US" sz="2400" dirty="0">
              <a:latin typeface="inter-bold"/>
              <a:cs typeface="Times New Roman" panose="02020603050405020304" pitchFamily="18" charset="0"/>
            </a:endParaRPr>
          </a:p>
        </p:txBody>
      </p:sp>
      <p:sp>
        <p:nvSpPr>
          <p:cNvPr id="4" name="Rectangle 3"/>
          <p:cNvSpPr/>
          <p:nvPr/>
        </p:nvSpPr>
        <p:spPr>
          <a:xfrm>
            <a:off x="609600" y="3622675"/>
            <a:ext cx="4987925" cy="1938020"/>
          </a:xfrm>
          <a:prstGeom prst="rect">
            <a:avLst/>
          </a:prstGeom>
        </p:spPr>
        <p:txBody>
          <a:bodyPr wrap="square">
            <a:spAutoFit/>
          </a:bodyPr>
          <a:lstStyle/>
          <a:p>
            <a:r>
              <a:rPr lang="en-US" sz="2400" b="1" i="1" dirty="0" err="1">
                <a:latin typeface="inter-bold"/>
                <a:cs typeface="Times New Roman" panose="02020603050405020304" pitchFamily="18" charset="0"/>
              </a:rPr>
              <a:t>def</a:t>
            </a:r>
            <a:r>
              <a:rPr lang="en-US" sz="2400" b="1" dirty="0">
                <a:latin typeface="inter-bold"/>
                <a:cs typeface="Times New Roman" panose="02020603050405020304" pitchFamily="18" charset="0"/>
              </a:rPr>
              <a:t> add (*</a:t>
            </a:r>
            <a:r>
              <a:rPr lang="en-US" sz="2400" b="1" dirty="0" err="1">
                <a:latin typeface="inter-bold"/>
                <a:cs typeface="Times New Roman" panose="02020603050405020304" pitchFamily="18" charset="0"/>
              </a:rPr>
              <a:t>num</a:t>
            </a:r>
            <a:r>
              <a:rPr lang="en-US" sz="2400" b="1" dirty="0">
                <a:latin typeface="inter-bold"/>
                <a:cs typeface="Times New Roman" panose="02020603050405020304" pitchFamily="18" charset="0"/>
              </a:rPr>
              <a:t>) :</a:t>
            </a:r>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  z=</a:t>
            </a:r>
            <a:r>
              <a:rPr lang="en-US" sz="2400" b="1" dirty="0" err="1">
                <a:latin typeface="inter-bold"/>
                <a:cs typeface="Times New Roman" panose="02020603050405020304" pitchFamily="18" charset="0"/>
              </a:rPr>
              <a:t>num</a:t>
            </a:r>
            <a:r>
              <a:rPr lang="en-US" sz="2400" b="1" dirty="0">
                <a:latin typeface="inter-bold"/>
                <a:cs typeface="Times New Roman" panose="02020603050405020304" pitchFamily="18" charset="0"/>
              </a:rPr>
              <a:t>[0]+</a:t>
            </a:r>
            <a:r>
              <a:rPr lang="en-US" sz="2400" b="1" dirty="0" err="1">
                <a:latin typeface="inter-bold"/>
                <a:cs typeface="Times New Roman" panose="02020603050405020304" pitchFamily="18" charset="0"/>
              </a:rPr>
              <a:t>num</a:t>
            </a:r>
            <a:r>
              <a:rPr lang="en-US" sz="2400" b="1" dirty="0">
                <a:latin typeface="inter-bold"/>
                <a:cs typeface="Times New Roman" panose="02020603050405020304" pitchFamily="18" charset="0"/>
              </a:rPr>
              <a:t>[1]+</a:t>
            </a:r>
            <a:r>
              <a:rPr lang="en-US" sz="2400" b="1" dirty="0" err="1">
                <a:latin typeface="inter-bold"/>
                <a:cs typeface="Times New Roman" panose="02020603050405020304" pitchFamily="18" charset="0"/>
              </a:rPr>
              <a:t>num</a:t>
            </a:r>
            <a:r>
              <a:rPr lang="en-US" sz="2400" b="1" dirty="0">
                <a:latin typeface="inter-bold"/>
                <a:cs typeface="Times New Roman" panose="02020603050405020304" pitchFamily="18" charset="0"/>
              </a:rPr>
              <a:t>[2]</a:t>
            </a:r>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  print(z)</a:t>
            </a:r>
            <a:endParaRPr lang="en-US" sz="2400" b="1" dirty="0">
              <a:latin typeface="inter-bold"/>
              <a:cs typeface="Times New Roman" panose="02020603050405020304" pitchFamily="18" charset="0"/>
            </a:endParaRPr>
          </a:p>
          <a:p>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add(5, 2, 4)</a:t>
            </a:r>
            <a:endParaRPr lang="en-US" sz="2400" b="1" dirty="0">
              <a:latin typeface="inter-bold"/>
              <a:cs typeface="Times New Roman" panose="02020603050405020304" pitchFamily="18" charset="0"/>
            </a:endParaRPr>
          </a:p>
        </p:txBody>
      </p:sp>
      <p:sp>
        <p:nvSpPr>
          <p:cNvPr id="5" name="Rectangle 4"/>
          <p:cNvSpPr/>
          <p:nvPr/>
        </p:nvSpPr>
        <p:spPr>
          <a:xfrm>
            <a:off x="6846570" y="3622675"/>
            <a:ext cx="4910455" cy="1938020"/>
          </a:xfrm>
          <a:prstGeom prst="rect">
            <a:avLst/>
          </a:prstGeom>
        </p:spPr>
        <p:txBody>
          <a:bodyPr wrap="square">
            <a:spAutoFit/>
          </a:bodyPr>
          <a:lstStyle/>
          <a:p>
            <a:r>
              <a:rPr lang="en-US" sz="2400" b="1" i="1" dirty="0" err="1">
                <a:latin typeface="inter-bold"/>
                <a:cs typeface="Times New Roman" panose="02020603050405020304" pitchFamily="18" charset="0"/>
              </a:rPr>
              <a:t>def</a:t>
            </a:r>
            <a:r>
              <a:rPr lang="en-US" sz="2400" b="1" dirty="0">
                <a:latin typeface="inter-bold"/>
                <a:cs typeface="Times New Roman" panose="02020603050405020304" pitchFamily="18" charset="0"/>
              </a:rPr>
              <a:t> add (x, *</a:t>
            </a:r>
            <a:r>
              <a:rPr lang="en-US" sz="2400" b="1" dirty="0" err="1">
                <a:latin typeface="inter-bold"/>
                <a:cs typeface="Times New Roman" panose="02020603050405020304" pitchFamily="18" charset="0"/>
              </a:rPr>
              <a:t>num</a:t>
            </a:r>
            <a:r>
              <a:rPr lang="en-US" sz="2400" b="1" dirty="0">
                <a:latin typeface="inter-bold"/>
                <a:cs typeface="Times New Roman" panose="02020603050405020304" pitchFamily="18" charset="0"/>
              </a:rPr>
              <a:t>) :</a:t>
            </a:r>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    	z = </a:t>
            </a:r>
            <a:r>
              <a:rPr lang="en-US" sz="2400" b="1" dirty="0" err="1">
                <a:latin typeface="inter-bold"/>
                <a:cs typeface="Times New Roman" panose="02020603050405020304" pitchFamily="18" charset="0"/>
              </a:rPr>
              <a:t>x+num</a:t>
            </a:r>
            <a:r>
              <a:rPr lang="en-US" sz="2400" b="1" dirty="0">
                <a:latin typeface="inter-bold"/>
                <a:cs typeface="Times New Roman" panose="02020603050405020304" pitchFamily="18" charset="0"/>
              </a:rPr>
              <a:t>[0]+</a:t>
            </a:r>
            <a:r>
              <a:rPr lang="en-US" sz="2400" b="1" dirty="0" err="1">
                <a:latin typeface="inter-bold"/>
                <a:cs typeface="Times New Roman" panose="02020603050405020304" pitchFamily="18" charset="0"/>
              </a:rPr>
              <a:t>num</a:t>
            </a:r>
            <a:r>
              <a:rPr lang="en-US" sz="2400" b="1" dirty="0">
                <a:latin typeface="inter-bold"/>
                <a:cs typeface="Times New Roman" panose="02020603050405020304" pitchFamily="18" charset="0"/>
              </a:rPr>
              <a:t>[1]</a:t>
            </a:r>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        print(z)</a:t>
            </a:r>
            <a:endParaRPr lang="en-US" sz="2400" b="1" dirty="0">
              <a:latin typeface="inter-bold"/>
              <a:cs typeface="Times New Roman" panose="02020603050405020304" pitchFamily="18" charset="0"/>
            </a:endParaRPr>
          </a:p>
          <a:p>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add(5, 2, 4)</a:t>
            </a:r>
            <a:endParaRPr lang="en-US" sz="2400" b="1" dirty="0">
              <a:latin typeface="inter-bold"/>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8776"/>
            <a:ext cx="10972800" cy="1028823"/>
          </a:xfrm>
        </p:spPr>
        <p:txBody>
          <a:bodyPr>
            <a:noAutofit/>
          </a:bodyPr>
          <a:lstStyle/>
          <a:p>
            <a:pPr algn="ctr"/>
            <a:r>
              <a:rPr lang="en-US" dirty="0">
                <a:solidFill>
                  <a:schemeClr val="tx1">
                    <a:lumMod val="75000"/>
                    <a:lumOff val="25000"/>
                  </a:schemeClr>
                </a:solidFill>
                <a:latin typeface="inter-bold"/>
                <a:ea typeface="+mn-ea"/>
                <a:cs typeface="Arial" panose="020B0604020202020204" pitchFamily="34" charset="0"/>
              </a:rPr>
              <a:t>Keyword Variable Length Arguments</a:t>
            </a:r>
            <a:endParaRPr lang="en-US"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193800"/>
            <a:ext cx="10972800" cy="2133600"/>
          </a:xfrm>
        </p:spPr>
        <p:txBody>
          <a:bodyPr>
            <a:normAutofit/>
          </a:bodyPr>
          <a:lstStyle/>
          <a:p>
            <a:pPr marL="0" indent="0">
              <a:buNone/>
            </a:pPr>
            <a:r>
              <a:rPr lang="en-US" sz="2400" dirty="0">
                <a:latin typeface="inter-bold"/>
                <a:cs typeface="Times New Roman" panose="02020603050405020304" pitchFamily="18" charset="0"/>
              </a:rPr>
              <a:t>Keyword Variable length argument is an argument that can accept any number of values provided in the form of key-value pair. </a:t>
            </a:r>
            <a:endParaRPr lang="en-US" sz="2400" dirty="0">
              <a:latin typeface="inter-bold"/>
              <a:cs typeface="Times New Roman" panose="02020603050405020304" pitchFamily="18" charset="0"/>
            </a:endParaRPr>
          </a:p>
          <a:p>
            <a:pPr marL="0" indent="0">
              <a:buNone/>
            </a:pPr>
            <a:r>
              <a:rPr lang="en-US" sz="2400" dirty="0">
                <a:latin typeface="inter-bold"/>
                <a:cs typeface="Times New Roman" panose="02020603050405020304" pitchFamily="18" charset="0"/>
              </a:rPr>
              <a:t>The keyword variable length argument is written with ** symbol.</a:t>
            </a:r>
            <a:endParaRPr lang="en-US" sz="2400" dirty="0">
              <a:latin typeface="inter-bold"/>
              <a:cs typeface="Times New Roman" panose="02020603050405020304" pitchFamily="18" charset="0"/>
            </a:endParaRPr>
          </a:p>
          <a:p>
            <a:pPr marL="0" indent="0">
              <a:buNone/>
            </a:pPr>
            <a:r>
              <a:rPr lang="en-US" sz="2400" dirty="0">
                <a:latin typeface="inter-bold"/>
                <a:cs typeface="Times New Roman" panose="02020603050405020304" pitchFamily="18" charset="0"/>
              </a:rPr>
              <a:t>It stores all the value in a dictionary in the form of key-value pair.</a:t>
            </a:r>
            <a:endParaRPr lang="en-US" sz="2400" dirty="0">
              <a:latin typeface="inter-bold"/>
              <a:cs typeface="Times New Roman" panose="02020603050405020304" pitchFamily="18" charset="0"/>
            </a:endParaRPr>
          </a:p>
        </p:txBody>
      </p:sp>
      <p:sp>
        <p:nvSpPr>
          <p:cNvPr id="4" name="Rectangle 3"/>
          <p:cNvSpPr/>
          <p:nvPr/>
        </p:nvSpPr>
        <p:spPr>
          <a:xfrm>
            <a:off x="803923" y="3679092"/>
            <a:ext cx="4876800" cy="1938992"/>
          </a:xfrm>
          <a:prstGeom prst="rect">
            <a:avLst/>
          </a:prstGeom>
        </p:spPr>
        <p:txBody>
          <a:bodyPr wrap="square">
            <a:spAutoFit/>
          </a:bodyPr>
          <a:lstStyle/>
          <a:p>
            <a:r>
              <a:rPr lang="en-US" sz="2400" b="1" i="1" dirty="0" err="1">
                <a:latin typeface="inter-bold"/>
                <a:cs typeface="Times New Roman" panose="02020603050405020304" pitchFamily="18" charset="0"/>
              </a:rPr>
              <a:t>def</a:t>
            </a:r>
            <a:r>
              <a:rPr lang="en-US" sz="2400" b="1" dirty="0">
                <a:latin typeface="inter-bold"/>
                <a:cs typeface="Times New Roman" panose="02020603050405020304" pitchFamily="18" charset="0"/>
              </a:rPr>
              <a:t> add (**</a:t>
            </a:r>
            <a:r>
              <a:rPr lang="en-US" sz="2400" b="1" dirty="0" err="1">
                <a:latin typeface="inter-bold"/>
                <a:cs typeface="Times New Roman" panose="02020603050405020304" pitchFamily="18" charset="0"/>
              </a:rPr>
              <a:t>num</a:t>
            </a:r>
            <a:r>
              <a:rPr lang="en-US" sz="2400" b="1" dirty="0">
                <a:latin typeface="inter-bold"/>
                <a:cs typeface="Times New Roman" panose="02020603050405020304" pitchFamily="18" charset="0"/>
              </a:rPr>
              <a:t>) :</a:t>
            </a:r>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        z = </a:t>
            </a:r>
            <a:r>
              <a:rPr lang="en-US" sz="2400" b="1" dirty="0" err="1">
                <a:latin typeface="inter-bold"/>
                <a:cs typeface="Times New Roman" panose="02020603050405020304" pitchFamily="18" charset="0"/>
              </a:rPr>
              <a:t>num</a:t>
            </a:r>
            <a:r>
              <a:rPr lang="en-US" sz="2400" b="1" dirty="0">
                <a:latin typeface="inter-bold"/>
                <a:cs typeface="Times New Roman" panose="02020603050405020304" pitchFamily="18" charset="0"/>
              </a:rPr>
              <a:t>[‘a’]+</a:t>
            </a:r>
            <a:r>
              <a:rPr lang="en-US" sz="2400" b="1" dirty="0" err="1">
                <a:latin typeface="inter-bold"/>
                <a:cs typeface="Times New Roman" panose="02020603050405020304" pitchFamily="18" charset="0"/>
              </a:rPr>
              <a:t>num</a:t>
            </a:r>
            <a:r>
              <a:rPr lang="en-US" sz="2400" b="1" dirty="0">
                <a:latin typeface="inter-bold"/>
                <a:cs typeface="Times New Roman" panose="02020603050405020304" pitchFamily="18" charset="0"/>
              </a:rPr>
              <a:t>[‘b’]+</a:t>
            </a:r>
            <a:r>
              <a:rPr lang="en-US" sz="2400" b="1" dirty="0" err="1">
                <a:latin typeface="inter-bold"/>
                <a:cs typeface="Times New Roman" panose="02020603050405020304" pitchFamily="18" charset="0"/>
              </a:rPr>
              <a:t>num</a:t>
            </a:r>
            <a:r>
              <a:rPr lang="en-US" sz="2400" b="1" dirty="0">
                <a:latin typeface="inter-bold"/>
                <a:cs typeface="Times New Roman" panose="02020603050405020304" pitchFamily="18" charset="0"/>
              </a:rPr>
              <a:t>[‘c’]</a:t>
            </a:r>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        print(z)</a:t>
            </a:r>
            <a:endParaRPr lang="en-US" sz="2400" b="1" dirty="0">
              <a:latin typeface="inter-bold"/>
              <a:cs typeface="Times New Roman" panose="02020603050405020304" pitchFamily="18" charset="0"/>
            </a:endParaRPr>
          </a:p>
          <a:p>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add(a=5, b=2, c=4)</a:t>
            </a:r>
            <a:endParaRPr lang="en-US" sz="2400" b="1" dirty="0">
              <a:latin typeface="inter-bold"/>
              <a:cs typeface="Times New Roman" panose="02020603050405020304" pitchFamily="18" charset="0"/>
            </a:endParaRPr>
          </a:p>
        </p:txBody>
      </p:sp>
      <p:sp>
        <p:nvSpPr>
          <p:cNvPr id="5" name="Rectangle 4"/>
          <p:cNvSpPr/>
          <p:nvPr/>
        </p:nvSpPr>
        <p:spPr>
          <a:xfrm>
            <a:off x="6798323" y="3679093"/>
            <a:ext cx="4165600" cy="1938992"/>
          </a:xfrm>
          <a:prstGeom prst="rect">
            <a:avLst/>
          </a:prstGeom>
        </p:spPr>
        <p:txBody>
          <a:bodyPr wrap="square">
            <a:spAutoFit/>
          </a:bodyPr>
          <a:lstStyle/>
          <a:p>
            <a:r>
              <a:rPr lang="en-US" sz="2400" b="1" i="1" dirty="0" err="1">
                <a:latin typeface="inter-bold"/>
                <a:cs typeface="Times New Roman" panose="02020603050405020304" pitchFamily="18" charset="0"/>
              </a:rPr>
              <a:t>def</a:t>
            </a:r>
            <a:r>
              <a:rPr lang="en-US" sz="2400" b="1" dirty="0">
                <a:latin typeface="inter-bold"/>
                <a:cs typeface="Times New Roman" panose="02020603050405020304" pitchFamily="18" charset="0"/>
              </a:rPr>
              <a:t> add (x, **</a:t>
            </a:r>
            <a:r>
              <a:rPr lang="en-US" sz="2400" b="1" dirty="0" err="1">
                <a:latin typeface="inter-bold"/>
                <a:cs typeface="Times New Roman" panose="02020603050405020304" pitchFamily="18" charset="0"/>
              </a:rPr>
              <a:t>num</a:t>
            </a:r>
            <a:r>
              <a:rPr lang="en-US" sz="2400" b="1" dirty="0">
                <a:latin typeface="inter-bold"/>
                <a:cs typeface="Times New Roman" panose="02020603050405020304" pitchFamily="18" charset="0"/>
              </a:rPr>
              <a:t>) :</a:t>
            </a:r>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        z = </a:t>
            </a:r>
            <a:r>
              <a:rPr lang="en-US" sz="2400" b="1" dirty="0" err="1">
                <a:latin typeface="inter-bold"/>
                <a:cs typeface="Times New Roman" panose="02020603050405020304" pitchFamily="18" charset="0"/>
              </a:rPr>
              <a:t>x+num</a:t>
            </a:r>
            <a:r>
              <a:rPr lang="en-US" sz="2400" b="1" dirty="0">
                <a:latin typeface="inter-bold"/>
                <a:cs typeface="Times New Roman" panose="02020603050405020304" pitchFamily="18" charset="0"/>
              </a:rPr>
              <a:t>[‘a’]+</a:t>
            </a:r>
            <a:r>
              <a:rPr lang="en-US" sz="2400" b="1" dirty="0" err="1">
                <a:latin typeface="inter-bold"/>
                <a:cs typeface="Times New Roman" panose="02020603050405020304" pitchFamily="18" charset="0"/>
              </a:rPr>
              <a:t>num</a:t>
            </a:r>
            <a:r>
              <a:rPr lang="en-US" sz="2400" b="1" dirty="0">
                <a:latin typeface="inter-bold"/>
                <a:cs typeface="Times New Roman" panose="02020603050405020304" pitchFamily="18" charset="0"/>
              </a:rPr>
              <a:t>[‘b’]</a:t>
            </a:r>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        print(z)</a:t>
            </a:r>
            <a:endParaRPr lang="en-US" sz="2400" b="1" dirty="0">
              <a:latin typeface="inter-bold"/>
              <a:cs typeface="Times New Roman" panose="02020603050405020304" pitchFamily="18" charset="0"/>
            </a:endParaRPr>
          </a:p>
          <a:p>
            <a:endParaRPr lang="en-US" sz="2400" b="1" dirty="0">
              <a:latin typeface="inter-bold"/>
              <a:cs typeface="Times New Roman" panose="02020603050405020304" pitchFamily="18" charset="0"/>
            </a:endParaRPr>
          </a:p>
          <a:p>
            <a:r>
              <a:rPr lang="en-US" sz="2400" b="1" dirty="0">
                <a:latin typeface="inter-bold"/>
                <a:cs typeface="Times New Roman" panose="02020603050405020304" pitchFamily="18" charset="0"/>
              </a:rPr>
              <a:t>add(3, a=5, b=2)</a:t>
            </a:r>
            <a:endParaRPr lang="en-US" sz="2400" b="1" dirty="0">
              <a:latin typeface="inter-bold"/>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Local Variables</a:t>
            </a:r>
            <a:endParaRPr lang="en-IN"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239837"/>
            <a:ext cx="10972800" cy="5135563"/>
          </a:xfrm>
        </p:spPr>
        <p:txBody>
          <a:bodyPr>
            <a:normAutofit/>
          </a:bodyPr>
          <a:lstStyle/>
          <a:p>
            <a:pPr marL="0" indent="0">
              <a:buNone/>
            </a:pPr>
            <a:r>
              <a:rPr lang="en-US" sz="2665" dirty="0">
                <a:latin typeface="inter-bold"/>
                <a:cs typeface="Times New Roman" panose="02020603050405020304" pitchFamily="18" charset="0"/>
              </a:rPr>
              <a:t>The variable which are declared inside a function called as Local Variable.</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Local variable scope is limited only to that function where it is created</a:t>
            </a:r>
            <a:endParaRPr lang="en-US" sz="2665" dirty="0">
              <a:latin typeface="inter-bold"/>
              <a:cs typeface="Times New Roman" panose="02020603050405020304" pitchFamily="18" charset="0"/>
            </a:endParaRPr>
          </a:p>
          <a:p>
            <a:pPr marL="0" indent="0">
              <a:buNone/>
            </a:pPr>
            <a:endParaRPr lang="en-US" sz="2665" i="1" dirty="0">
              <a:latin typeface="inter-bold"/>
              <a:cs typeface="Times New Roman" panose="02020603050405020304" pitchFamily="18" charset="0"/>
            </a:endParaRPr>
          </a:p>
          <a:p>
            <a:pPr marL="0" indent="0">
              <a:buNone/>
            </a:pPr>
            <a:r>
              <a:rPr lang="en-US" sz="2665" b="1" i="1" dirty="0">
                <a:latin typeface="inter-bold"/>
                <a:cs typeface="Times New Roman" panose="02020603050405020304" pitchFamily="18" charset="0"/>
              </a:rPr>
              <a:t>def</a:t>
            </a:r>
            <a:r>
              <a:rPr lang="en-US" sz="2665" b="1" dirty="0">
                <a:latin typeface="inter-bold"/>
                <a:cs typeface="Times New Roman" panose="02020603050405020304" pitchFamily="18" charset="0"/>
              </a:rPr>
              <a:t> add (y) :</a:t>
            </a:r>
            <a:endParaRPr lang="en-US" sz="2665" b="1" dirty="0">
              <a:latin typeface="inter-bold"/>
              <a:cs typeface="Times New Roman" panose="02020603050405020304" pitchFamily="18" charset="0"/>
            </a:endParaRPr>
          </a:p>
          <a:p>
            <a:pPr marL="0" indent="0">
              <a:buNone/>
            </a:pPr>
            <a:r>
              <a:rPr lang="en-US" sz="2665" b="1" dirty="0">
                <a:latin typeface="inter-bold"/>
                <a:cs typeface="Times New Roman" panose="02020603050405020304" pitchFamily="18" charset="0"/>
              </a:rPr>
              <a:t>        x = 10</a:t>
            </a:r>
            <a:endParaRPr lang="en-US" sz="2665" b="1" dirty="0">
              <a:latin typeface="inter-bold"/>
              <a:cs typeface="Times New Roman" panose="02020603050405020304" pitchFamily="18" charset="0"/>
            </a:endParaRPr>
          </a:p>
          <a:p>
            <a:pPr marL="0" indent="0">
              <a:buNone/>
            </a:pPr>
            <a:r>
              <a:rPr lang="en-US" sz="2665" b="1" dirty="0">
                <a:latin typeface="inter-bold"/>
                <a:cs typeface="Times New Roman" panose="02020603050405020304" pitchFamily="18" charset="0"/>
              </a:rPr>
              <a:t>        print(x)</a:t>
            </a:r>
            <a:endParaRPr lang="en-US" sz="2665" b="1" dirty="0">
              <a:latin typeface="inter-bold"/>
              <a:cs typeface="Times New Roman" panose="02020603050405020304" pitchFamily="18" charset="0"/>
            </a:endParaRPr>
          </a:p>
          <a:p>
            <a:pPr marL="0" indent="0">
              <a:buNone/>
            </a:pPr>
            <a:r>
              <a:rPr lang="en-US" sz="2665" b="1" dirty="0">
                <a:latin typeface="inter-bold"/>
                <a:cs typeface="Times New Roman" panose="02020603050405020304" pitchFamily="18" charset="0"/>
              </a:rPr>
              <a:t>        print(x + y)</a:t>
            </a:r>
            <a:endParaRPr lang="en-US" sz="2665" b="1" dirty="0">
              <a:latin typeface="inter-bold"/>
              <a:cs typeface="Times New Roman" panose="02020603050405020304" pitchFamily="18" charset="0"/>
            </a:endParaRPr>
          </a:p>
          <a:p>
            <a:pPr marL="0" indent="0">
              <a:buNone/>
            </a:pPr>
            <a:r>
              <a:rPr lang="en-US" sz="2665" b="1" dirty="0">
                <a:latin typeface="inter-bold"/>
                <a:cs typeface="Times New Roman" panose="02020603050405020304" pitchFamily="18" charset="0"/>
              </a:rPr>
              <a:t>add(20)</a:t>
            </a:r>
            <a:endParaRPr lang="en-US" sz="2665" b="1" dirty="0">
              <a:latin typeface="inter-bold"/>
              <a:cs typeface="Times New Roman" panose="02020603050405020304" pitchFamily="18" charset="0"/>
            </a:endParaRPr>
          </a:p>
          <a:p>
            <a:pPr marL="0" indent="0">
              <a:buNone/>
            </a:pPr>
            <a:r>
              <a:rPr lang="en-US" sz="2665" b="1" dirty="0">
                <a:latin typeface="inter-bold"/>
                <a:cs typeface="Times New Roman" panose="02020603050405020304" pitchFamily="18" charset="0"/>
              </a:rPr>
              <a:t>print(x)</a:t>
            </a:r>
            <a:endParaRPr lang="en-IN" sz="2665" b="1" dirty="0">
              <a:latin typeface="inter-bold"/>
              <a:cs typeface="Times New Roman" panose="02020603050405020304" pitchFamily="18" charset="0"/>
            </a:endParaRPr>
          </a:p>
        </p:txBody>
      </p:sp>
      <p:sp>
        <p:nvSpPr>
          <p:cNvPr id="4" name="TextBox 3"/>
          <p:cNvSpPr txBox="1"/>
          <p:nvPr/>
        </p:nvSpPr>
        <p:spPr>
          <a:xfrm>
            <a:off x="3649539" y="3791586"/>
            <a:ext cx="2133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Local Variable</a:t>
            </a:r>
            <a:endParaRPr lang="en-IN" sz="2400" dirty="0">
              <a:latin typeface="Times New Roman" panose="02020603050405020304" pitchFamily="18" charset="0"/>
              <a:cs typeface="Times New Roman" panose="02020603050405020304" pitchFamily="18" charset="0"/>
            </a:endParaRPr>
          </a:p>
        </p:txBody>
      </p:sp>
      <p:cxnSp>
        <p:nvCxnSpPr>
          <p:cNvPr id="5" name="Straight Arrow Connector 4"/>
          <p:cNvCxnSpPr>
            <a:stCxn id="4" idx="1"/>
          </p:cNvCxnSpPr>
          <p:nvPr/>
        </p:nvCxnSpPr>
        <p:spPr>
          <a:xfrm flipH="1">
            <a:off x="2938339" y="4022419"/>
            <a:ext cx="711200" cy="1169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757296" y="4542541"/>
            <a:ext cx="4943084"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Using Local variable inside Function</a:t>
            </a:r>
            <a:endParaRPr lang="en-IN" sz="2400" dirty="0">
              <a:latin typeface="Times New Roman" panose="02020603050405020304" pitchFamily="18" charset="0"/>
              <a:cs typeface="Times New Roman" panose="02020603050405020304" pitchFamily="18" charset="0"/>
            </a:endParaRPr>
          </a:p>
        </p:txBody>
      </p:sp>
      <p:sp>
        <p:nvSpPr>
          <p:cNvPr id="11" name="Right Brace 10"/>
          <p:cNvSpPr/>
          <p:nvPr/>
        </p:nvSpPr>
        <p:spPr>
          <a:xfrm>
            <a:off x="3249930" y="4542609"/>
            <a:ext cx="304800" cy="62057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400"/>
          </a:p>
        </p:txBody>
      </p:sp>
      <p:sp>
        <p:nvSpPr>
          <p:cNvPr id="12" name="TextBox 11"/>
          <p:cNvSpPr txBox="1"/>
          <p:nvPr/>
        </p:nvSpPr>
        <p:spPr>
          <a:xfrm>
            <a:off x="3000351" y="5366386"/>
            <a:ext cx="71628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Using Local Variable outside function, it will show error</a:t>
            </a:r>
            <a:endParaRPr lang="en-IN" sz="2400" dirty="0">
              <a:latin typeface="Times New Roman" panose="02020603050405020304" pitchFamily="18" charset="0"/>
              <a:cs typeface="Times New Roman" panose="02020603050405020304" pitchFamily="18" charset="0"/>
            </a:endParaRPr>
          </a:p>
        </p:txBody>
      </p:sp>
      <p:cxnSp>
        <p:nvCxnSpPr>
          <p:cNvPr id="13" name="Straight Arrow Connector 12"/>
          <p:cNvCxnSpPr>
            <a:stCxn id="12" idx="1"/>
          </p:cNvCxnSpPr>
          <p:nvPr/>
        </p:nvCxnSpPr>
        <p:spPr>
          <a:xfrm flipH="1">
            <a:off x="2289151" y="5597219"/>
            <a:ext cx="711200" cy="1169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50217" y="357264"/>
            <a:ext cx="9775991" cy="724247"/>
          </a:xfrm>
        </p:spPr>
        <p:txBody>
          <a:bodyPr>
            <a:normAutofit fontScale="92500" lnSpcReduction="10000"/>
          </a:bodyPr>
          <a:lstStyle/>
          <a:p>
            <a:pPr algn="just"/>
            <a:r>
              <a:rPr lang="en-IN" b="1" i="0" dirty="0">
                <a:effectLst/>
                <a:latin typeface="erdana"/>
              </a:rPr>
              <a:t>Python </a:t>
            </a:r>
            <a:r>
              <a:rPr lang="en-IN" b="1" dirty="0">
                <a:latin typeface="erdana"/>
              </a:rPr>
              <a:t>Functions</a:t>
            </a:r>
            <a:endParaRPr lang="en-IN" b="1" i="0" dirty="0">
              <a:effectLst/>
              <a:latin typeface="erdana"/>
            </a:endParaRPr>
          </a:p>
        </p:txBody>
      </p:sp>
      <p:sp>
        <p:nvSpPr>
          <p:cNvPr id="74" name="TextBox 73"/>
          <p:cNvSpPr txBox="1"/>
          <p:nvPr/>
        </p:nvSpPr>
        <p:spPr>
          <a:xfrm>
            <a:off x="274279" y="1804549"/>
            <a:ext cx="11643442" cy="4524315"/>
          </a:xfrm>
          <a:prstGeom prst="rect">
            <a:avLst/>
          </a:prstGeom>
          <a:noFill/>
        </p:spPr>
        <p:txBody>
          <a:bodyPr wrap="square" rtlCol="0" anchor="ctr">
            <a:spAutoFit/>
          </a:bodyPr>
          <a:lstStyle/>
          <a:p>
            <a:pPr marL="342900" indent="-342900" algn="just">
              <a:buFont typeface="Wingdings" panose="05000000000000000000" pitchFamily="2" charset="2"/>
              <a:buChar char="q"/>
            </a:pPr>
            <a:r>
              <a:rPr lang="en-IN" sz="2400" b="0" i="0" dirty="0">
                <a:solidFill>
                  <a:srgbClr val="333333"/>
                </a:solidFill>
                <a:effectLst/>
                <a:latin typeface="inter-bold"/>
              </a:rPr>
              <a:t>A function can be defined as the organized block of reusable code, which can be used whenever required.</a:t>
            </a:r>
            <a:endParaRPr lang="en-IN" sz="2400" b="0" i="0" dirty="0">
              <a:solidFill>
                <a:srgbClr val="333333"/>
              </a:solidFill>
              <a:effectLst/>
              <a:latin typeface="inter-bold"/>
            </a:endParaRPr>
          </a:p>
          <a:p>
            <a:pPr marL="342900" indent="-342900" algn="just">
              <a:buFont typeface="Wingdings" panose="05000000000000000000" pitchFamily="2" charset="2"/>
              <a:buChar char="q"/>
            </a:pPr>
            <a:endParaRPr lang="en-IN" sz="2400" b="0" i="0" dirty="0">
              <a:solidFill>
                <a:srgbClr val="333333"/>
              </a:solidFill>
              <a:effectLst/>
              <a:latin typeface="inter-bold"/>
            </a:endParaRPr>
          </a:p>
          <a:p>
            <a:pPr marL="342900" indent="-342900" algn="just">
              <a:buFont typeface="Wingdings" panose="05000000000000000000" pitchFamily="2" charset="2"/>
              <a:buChar char="q"/>
            </a:pPr>
            <a:r>
              <a:rPr lang="en-IN" sz="2400" b="0" i="0" dirty="0">
                <a:solidFill>
                  <a:srgbClr val="333333"/>
                </a:solidFill>
                <a:effectLst/>
                <a:latin typeface="inter-bold"/>
              </a:rPr>
              <a:t>Python allows to divide a large program into the basic building blocks known as a function. </a:t>
            </a:r>
            <a:endParaRPr lang="en-IN" sz="2400" b="0" i="0" dirty="0">
              <a:solidFill>
                <a:srgbClr val="333333"/>
              </a:solidFill>
              <a:effectLst/>
              <a:latin typeface="inter-bold"/>
            </a:endParaRPr>
          </a:p>
          <a:p>
            <a:pPr marL="342900" indent="-342900" algn="just">
              <a:buFont typeface="Wingdings" panose="05000000000000000000" pitchFamily="2" charset="2"/>
              <a:buChar char="q"/>
            </a:pPr>
            <a:endParaRPr lang="en-IN" sz="2400" dirty="0">
              <a:solidFill>
                <a:srgbClr val="333333"/>
              </a:solidFill>
              <a:latin typeface="inter-bold"/>
            </a:endParaRPr>
          </a:p>
          <a:p>
            <a:pPr marL="342900" indent="-342900" algn="just">
              <a:buFont typeface="Wingdings" panose="05000000000000000000" pitchFamily="2" charset="2"/>
              <a:buChar char="q"/>
            </a:pPr>
            <a:r>
              <a:rPr lang="en-IN" sz="2400" b="0" i="0" dirty="0">
                <a:solidFill>
                  <a:srgbClr val="333333"/>
                </a:solidFill>
                <a:effectLst/>
                <a:latin typeface="inter-bold"/>
              </a:rPr>
              <a:t>A function can be called multiple times to provide reusability and modularity to the Python program.</a:t>
            </a:r>
            <a:endParaRPr lang="en-IN" sz="2400" b="0" i="0" dirty="0">
              <a:solidFill>
                <a:srgbClr val="333333"/>
              </a:solidFill>
              <a:effectLst/>
              <a:latin typeface="inter-bold"/>
            </a:endParaRPr>
          </a:p>
          <a:p>
            <a:pPr algn="just"/>
            <a:endParaRPr lang="en-IN" sz="2400" dirty="0">
              <a:solidFill>
                <a:srgbClr val="333333"/>
              </a:solidFill>
              <a:latin typeface="inter-bold"/>
            </a:endParaRPr>
          </a:p>
          <a:p>
            <a:pPr algn="just"/>
            <a:r>
              <a:rPr lang="en-IN" sz="2400" b="0" i="0" dirty="0">
                <a:solidFill>
                  <a:srgbClr val="333333"/>
                </a:solidFill>
                <a:effectLst/>
                <a:latin typeface="inter-bold"/>
              </a:rPr>
              <a:t>There are mainly two types of functions.</a:t>
            </a:r>
            <a:endParaRPr lang="en-IN" sz="2400" b="0" i="0" dirty="0">
              <a:solidFill>
                <a:srgbClr val="333333"/>
              </a:solidFill>
              <a:effectLst/>
              <a:latin typeface="inter-bold"/>
            </a:endParaRPr>
          </a:p>
          <a:p>
            <a:pPr algn="just">
              <a:buFont typeface="Arial" panose="020B0604020202020204" pitchFamily="34" charset="0"/>
              <a:buChar char="•"/>
            </a:pPr>
            <a:r>
              <a:rPr lang="en-IN" sz="2400" b="1" i="0" dirty="0">
                <a:solidFill>
                  <a:srgbClr val="000000"/>
                </a:solidFill>
                <a:effectLst/>
                <a:latin typeface="inter-bold"/>
              </a:rPr>
              <a:t> User-define functions</a:t>
            </a:r>
            <a:r>
              <a:rPr lang="en-IN" sz="2400" b="0" i="0" dirty="0">
                <a:solidFill>
                  <a:srgbClr val="000000"/>
                </a:solidFill>
                <a:effectLst/>
                <a:latin typeface="inter-bold"/>
              </a:rPr>
              <a:t> </a:t>
            </a:r>
            <a:endParaRPr lang="en-IN" sz="2400" b="0" i="0" dirty="0">
              <a:solidFill>
                <a:srgbClr val="000000"/>
              </a:solidFill>
              <a:effectLst/>
              <a:latin typeface="inter-bold"/>
            </a:endParaRPr>
          </a:p>
          <a:p>
            <a:pPr algn="just">
              <a:buFont typeface="Arial" panose="020B0604020202020204" pitchFamily="34" charset="0"/>
              <a:buChar char="•"/>
            </a:pPr>
            <a:r>
              <a:rPr lang="en-IN" sz="2400" b="1" i="0" dirty="0">
                <a:solidFill>
                  <a:srgbClr val="000000"/>
                </a:solidFill>
                <a:effectLst/>
                <a:latin typeface="inter-bold"/>
              </a:rPr>
              <a:t>Built-in functions</a:t>
            </a:r>
            <a:r>
              <a:rPr lang="en-IN" sz="2400" b="0" i="0" dirty="0">
                <a:solidFill>
                  <a:srgbClr val="000000"/>
                </a:solidFill>
                <a:effectLst/>
                <a:latin typeface="inter-bold"/>
              </a:rPr>
              <a:t> </a:t>
            </a:r>
            <a:endParaRPr lang="en-IN" sz="2400" b="0" i="0" dirty="0">
              <a:solidFill>
                <a:srgbClr val="000000"/>
              </a:solidFill>
              <a:effectLst/>
              <a:latin typeface="inter-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Global Variables</a:t>
            </a:r>
            <a:endParaRPr lang="en-IN"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239837"/>
            <a:ext cx="10972800" cy="5135563"/>
          </a:xfrm>
        </p:spPr>
        <p:txBody>
          <a:bodyPr>
            <a:normAutofit fontScale="92500" lnSpcReduction="10000"/>
          </a:bodyPr>
          <a:lstStyle/>
          <a:p>
            <a:pPr marL="0" indent="0">
              <a:buNone/>
            </a:pPr>
            <a:r>
              <a:rPr lang="en-US" sz="2665" dirty="0">
                <a:latin typeface="inter-bold"/>
                <a:cs typeface="Times New Roman" panose="02020603050405020304" pitchFamily="18" charset="0"/>
              </a:rPr>
              <a:t>When a variable is declared above a function, it becomes global variable. These variables are available to all the function which are written after it.</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The scope of global variable is the entire program body written below it.</a:t>
            </a:r>
            <a:endParaRPr lang="en-US" sz="2665" dirty="0">
              <a:latin typeface="inter-bold"/>
              <a:cs typeface="Times New Roman" panose="02020603050405020304" pitchFamily="18" charset="0"/>
            </a:endParaRPr>
          </a:p>
          <a:p>
            <a:pPr marL="0" indent="0">
              <a:buNone/>
            </a:pPr>
            <a:endParaRPr lang="en-US" sz="2665" dirty="0">
              <a:latin typeface="inter-bold"/>
              <a:cs typeface="Times New Roman" panose="02020603050405020304" pitchFamily="18" charset="0"/>
            </a:endParaRPr>
          </a:p>
          <a:p>
            <a:pPr marL="0" indent="0">
              <a:buNone/>
            </a:pPr>
            <a:r>
              <a:rPr lang="en-US" sz="2135" b="1" dirty="0">
                <a:latin typeface="inter-bold"/>
                <a:cs typeface="Times New Roman" panose="02020603050405020304" pitchFamily="18" charset="0"/>
              </a:rPr>
              <a:t>a = 50</a:t>
            </a:r>
            <a:endParaRPr lang="en-US" sz="2135" b="1" dirty="0">
              <a:latin typeface="inter-bold"/>
              <a:cs typeface="Times New Roman" panose="02020603050405020304" pitchFamily="18" charset="0"/>
            </a:endParaRPr>
          </a:p>
          <a:p>
            <a:pPr marL="0" indent="0">
              <a:buNone/>
            </a:pPr>
            <a:r>
              <a:rPr lang="en-US" sz="2135" b="1" i="1" dirty="0" err="1">
                <a:latin typeface="inter-bold"/>
                <a:cs typeface="Times New Roman" panose="02020603050405020304" pitchFamily="18" charset="0"/>
              </a:rPr>
              <a:t>def</a:t>
            </a:r>
            <a:r>
              <a:rPr lang="en-US" sz="2135" b="1" dirty="0">
                <a:latin typeface="inter-bold"/>
                <a:cs typeface="Times New Roman" panose="02020603050405020304" pitchFamily="18" charset="0"/>
              </a:rPr>
              <a:t> show () :</a:t>
            </a:r>
            <a:endParaRPr lang="en-US" sz="2135" b="1" dirty="0">
              <a:latin typeface="inter-bold"/>
              <a:cs typeface="Times New Roman" panose="02020603050405020304" pitchFamily="18" charset="0"/>
            </a:endParaRPr>
          </a:p>
          <a:p>
            <a:pPr marL="0" indent="0">
              <a:buNone/>
            </a:pPr>
            <a:r>
              <a:rPr lang="en-US" sz="2135" b="1" dirty="0">
                <a:latin typeface="inter-bold"/>
                <a:cs typeface="Times New Roman" panose="02020603050405020304" pitchFamily="18" charset="0"/>
              </a:rPr>
              <a:t>        x = 10</a:t>
            </a:r>
            <a:endParaRPr lang="en-US" sz="2135" b="1" dirty="0">
              <a:latin typeface="inter-bold"/>
              <a:cs typeface="Times New Roman" panose="02020603050405020304" pitchFamily="18" charset="0"/>
            </a:endParaRPr>
          </a:p>
          <a:p>
            <a:pPr marL="0" indent="0">
              <a:buNone/>
            </a:pPr>
            <a:r>
              <a:rPr lang="en-US" sz="2135" b="1" dirty="0">
                <a:latin typeface="inter-bold"/>
                <a:cs typeface="Times New Roman" panose="02020603050405020304" pitchFamily="18" charset="0"/>
              </a:rPr>
              <a:t>         print(a)</a:t>
            </a:r>
            <a:endParaRPr lang="en-US" sz="2135" b="1" dirty="0">
              <a:latin typeface="inter-bold"/>
              <a:cs typeface="Times New Roman" panose="02020603050405020304" pitchFamily="18" charset="0"/>
            </a:endParaRPr>
          </a:p>
          <a:p>
            <a:pPr marL="0" indent="0">
              <a:buNone/>
            </a:pPr>
            <a:r>
              <a:rPr lang="en-US" sz="2135" b="1" dirty="0">
                <a:latin typeface="inter-bold"/>
                <a:cs typeface="Times New Roman" panose="02020603050405020304" pitchFamily="18" charset="0"/>
              </a:rPr>
              <a:t>         print(x)</a:t>
            </a:r>
            <a:endParaRPr lang="en-US" sz="2135" b="1" dirty="0">
              <a:latin typeface="inter-bold"/>
              <a:cs typeface="Times New Roman" panose="02020603050405020304" pitchFamily="18" charset="0"/>
            </a:endParaRPr>
          </a:p>
          <a:p>
            <a:pPr marL="0" indent="0">
              <a:buNone/>
            </a:pPr>
            <a:endParaRPr lang="en-US" sz="2135" b="1" dirty="0">
              <a:latin typeface="inter-bold"/>
              <a:cs typeface="Times New Roman" panose="02020603050405020304" pitchFamily="18" charset="0"/>
            </a:endParaRPr>
          </a:p>
          <a:p>
            <a:pPr marL="0" indent="0">
              <a:buNone/>
            </a:pPr>
            <a:r>
              <a:rPr lang="en-US" sz="2135" b="1" dirty="0">
                <a:latin typeface="inter-bold"/>
                <a:cs typeface="Times New Roman" panose="02020603050405020304" pitchFamily="18" charset="0"/>
              </a:rPr>
              <a:t>show()</a:t>
            </a:r>
            <a:endParaRPr lang="en-US" sz="2135" b="1" dirty="0">
              <a:latin typeface="inter-bold"/>
              <a:cs typeface="Times New Roman" panose="02020603050405020304" pitchFamily="18" charset="0"/>
            </a:endParaRPr>
          </a:p>
          <a:p>
            <a:pPr marL="0" indent="0">
              <a:buNone/>
            </a:pPr>
            <a:r>
              <a:rPr lang="en-US" sz="2135" b="1" dirty="0">
                <a:latin typeface="inter-bold"/>
                <a:cs typeface="Times New Roman" panose="02020603050405020304" pitchFamily="18" charset="0"/>
              </a:rPr>
              <a:t>print(“x:”, x)</a:t>
            </a:r>
            <a:endParaRPr lang="en-US" sz="2135" b="1" dirty="0">
              <a:latin typeface="inter-bold"/>
              <a:cs typeface="Times New Roman" panose="02020603050405020304" pitchFamily="18" charset="0"/>
            </a:endParaRPr>
          </a:p>
          <a:p>
            <a:pPr marL="0" indent="0">
              <a:buNone/>
            </a:pPr>
            <a:r>
              <a:rPr lang="en-US" sz="2135" b="1" dirty="0">
                <a:latin typeface="inter-bold"/>
                <a:cs typeface="Times New Roman" panose="02020603050405020304" pitchFamily="18" charset="0"/>
              </a:rPr>
              <a:t>print(“a:”, a)</a:t>
            </a:r>
            <a:endParaRPr lang="en-IN" sz="2135" b="1" dirty="0">
              <a:latin typeface="inter-bold"/>
              <a:cs typeface="Times New Roman" panose="02020603050405020304" pitchFamily="18" charset="0"/>
            </a:endParaRPr>
          </a:p>
        </p:txBody>
      </p:sp>
      <p:sp>
        <p:nvSpPr>
          <p:cNvPr id="4" name="TextBox 3"/>
          <p:cNvSpPr txBox="1"/>
          <p:nvPr/>
        </p:nvSpPr>
        <p:spPr>
          <a:xfrm>
            <a:off x="2387600" y="3284379"/>
            <a:ext cx="1676400" cy="379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65" dirty="0">
                <a:latin typeface="inter-bold"/>
                <a:cs typeface="Times New Roman" panose="02020603050405020304" pitchFamily="18" charset="0"/>
              </a:rPr>
              <a:t>Local Variable</a:t>
            </a:r>
            <a:endParaRPr lang="en-IN" sz="1865" dirty="0">
              <a:latin typeface="inter-bold"/>
              <a:cs typeface="Times New Roman" panose="02020603050405020304" pitchFamily="18" charset="0"/>
            </a:endParaRPr>
          </a:p>
        </p:txBody>
      </p:sp>
      <p:cxnSp>
        <p:nvCxnSpPr>
          <p:cNvPr id="5" name="Straight Arrow Connector 4"/>
          <p:cNvCxnSpPr/>
          <p:nvPr/>
        </p:nvCxnSpPr>
        <p:spPr>
          <a:xfrm flipH="1">
            <a:off x="1930400" y="3530600"/>
            <a:ext cx="457200" cy="69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997200" y="4445001"/>
            <a:ext cx="3810000" cy="379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65" dirty="0">
                <a:latin typeface="inter-bold"/>
                <a:cs typeface="Times New Roman" panose="02020603050405020304" pitchFamily="18" charset="0"/>
              </a:rPr>
              <a:t>Using Local variable inside Function</a:t>
            </a:r>
            <a:endParaRPr lang="en-IN" sz="1865" dirty="0">
              <a:latin typeface="inter-bold"/>
              <a:cs typeface="Times New Roman" panose="02020603050405020304" pitchFamily="18" charset="0"/>
            </a:endParaRPr>
          </a:p>
        </p:txBody>
      </p:sp>
      <p:sp>
        <p:nvSpPr>
          <p:cNvPr id="8" name="TextBox 7"/>
          <p:cNvSpPr txBox="1"/>
          <p:nvPr/>
        </p:nvSpPr>
        <p:spPr>
          <a:xfrm>
            <a:off x="2844800" y="5257801"/>
            <a:ext cx="5791200" cy="379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65" dirty="0">
                <a:latin typeface="inter-bold"/>
                <a:cs typeface="Times New Roman" panose="02020603050405020304" pitchFamily="18" charset="0"/>
              </a:rPr>
              <a:t>Using Local Variable outside function, it will show error</a:t>
            </a:r>
            <a:endParaRPr lang="en-IN" sz="1865" dirty="0">
              <a:latin typeface="inter-bold"/>
              <a:cs typeface="Times New Roman" panose="02020603050405020304" pitchFamily="18" charset="0"/>
            </a:endParaRPr>
          </a:p>
        </p:txBody>
      </p:sp>
      <p:cxnSp>
        <p:nvCxnSpPr>
          <p:cNvPr id="9" name="Straight Arrow Connector 8"/>
          <p:cNvCxnSpPr>
            <a:stCxn id="8" idx="1"/>
          </p:cNvCxnSpPr>
          <p:nvPr/>
        </p:nvCxnSpPr>
        <p:spPr>
          <a:xfrm flipH="1">
            <a:off x="2133600" y="5447629"/>
            <a:ext cx="711200" cy="157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368800" y="3856355"/>
            <a:ext cx="4832985" cy="3784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65" dirty="0">
                <a:latin typeface="inter-bold"/>
                <a:cs typeface="Times New Roman" panose="02020603050405020304" pitchFamily="18" charset="0"/>
              </a:rPr>
              <a:t>Using Global variable inside Function</a:t>
            </a:r>
            <a:endParaRPr lang="en-IN" sz="1865" dirty="0">
              <a:latin typeface="inter-bold"/>
              <a:cs typeface="Times New Roman" panose="02020603050405020304" pitchFamily="18" charset="0"/>
            </a:endParaRPr>
          </a:p>
        </p:txBody>
      </p:sp>
      <p:cxnSp>
        <p:nvCxnSpPr>
          <p:cNvPr id="14" name="Straight Arrow Connector 13"/>
          <p:cNvCxnSpPr>
            <a:stCxn id="12" idx="1"/>
          </p:cNvCxnSpPr>
          <p:nvPr/>
        </p:nvCxnSpPr>
        <p:spPr>
          <a:xfrm flipH="1" flipV="1">
            <a:off x="2159000" y="4037969"/>
            <a:ext cx="2209800" cy="78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286000" y="2713831"/>
            <a:ext cx="1778000" cy="379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65" dirty="0">
                <a:latin typeface="inter-bold"/>
                <a:cs typeface="Times New Roman" panose="02020603050405020304" pitchFamily="18" charset="0"/>
              </a:rPr>
              <a:t>Global Variable</a:t>
            </a:r>
            <a:endParaRPr lang="en-IN" sz="1865" dirty="0">
              <a:latin typeface="inter-bold"/>
              <a:cs typeface="Times New Roman" panose="02020603050405020304" pitchFamily="18" charset="0"/>
            </a:endParaRPr>
          </a:p>
        </p:txBody>
      </p:sp>
      <p:cxnSp>
        <p:nvCxnSpPr>
          <p:cNvPr id="16" name="Straight Arrow Connector 15"/>
          <p:cNvCxnSpPr/>
          <p:nvPr/>
        </p:nvCxnSpPr>
        <p:spPr>
          <a:xfrm flipH="1">
            <a:off x="1422400" y="2862421"/>
            <a:ext cx="8636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6" idx="1"/>
          </p:cNvCxnSpPr>
          <p:nvPr/>
        </p:nvCxnSpPr>
        <p:spPr>
          <a:xfrm flipH="1" flipV="1">
            <a:off x="2159000" y="4445002"/>
            <a:ext cx="838200" cy="1898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251200" y="5867401"/>
            <a:ext cx="2438400" cy="379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65" dirty="0">
                <a:latin typeface="inter-bold"/>
                <a:cs typeface="Times New Roman" panose="02020603050405020304" pitchFamily="18" charset="0"/>
              </a:rPr>
              <a:t>Using Global variable</a:t>
            </a:r>
            <a:endParaRPr lang="en-IN" sz="1865" dirty="0">
              <a:latin typeface="inter-bold"/>
              <a:cs typeface="Times New Roman" panose="02020603050405020304" pitchFamily="18" charset="0"/>
            </a:endParaRPr>
          </a:p>
        </p:txBody>
      </p:sp>
      <p:cxnSp>
        <p:nvCxnSpPr>
          <p:cNvPr id="23" name="Straight Arrow Connector 22"/>
          <p:cNvCxnSpPr/>
          <p:nvPr/>
        </p:nvCxnSpPr>
        <p:spPr>
          <a:xfrm flipH="1">
            <a:off x="2127470" y="6049425"/>
            <a:ext cx="113643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Global Keyword</a:t>
            </a:r>
            <a:endParaRPr lang="en-IN"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138237"/>
            <a:ext cx="10972800" cy="4525963"/>
          </a:xfrm>
        </p:spPr>
        <p:txBody>
          <a:bodyPr>
            <a:normAutofit/>
          </a:bodyPr>
          <a:lstStyle/>
          <a:p>
            <a:pPr marL="0" indent="0">
              <a:buNone/>
            </a:pPr>
            <a:r>
              <a:rPr lang="en-US" sz="2665" dirty="0">
                <a:latin typeface="inter-bold"/>
                <a:cs typeface="Times New Roman" panose="02020603050405020304" pitchFamily="18" charset="0"/>
              </a:rPr>
              <a:t>If local variable and global variable has same name then the function by default refers to the local variable and ignores the global variable. </a:t>
            </a:r>
            <a:endParaRPr lang="en-US" sz="2665" dirty="0">
              <a:latin typeface="inter-bold"/>
              <a:cs typeface="Times New Roman" panose="02020603050405020304" pitchFamily="18" charset="0"/>
            </a:endParaRPr>
          </a:p>
          <a:p>
            <a:pPr marL="0" indent="0">
              <a:buNone/>
            </a:pP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It means global variable is not accessible inside the function but possible to access outside of function.</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In this situation, If we need to access global variable inside the function we can access it using global keyword followed by variable name.</a:t>
            </a:r>
            <a:endParaRPr lang="en-IN" sz="2665" dirty="0">
              <a:latin typeface="inter-bold"/>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Global Keyword</a:t>
            </a:r>
            <a:endParaRPr lang="en-IN"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1930400" y="1768552"/>
            <a:ext cx="3657600" cy="5033963"/>
          </a:xfrm>
        </p:spPr>
        <p:txBody>
          <a:bodyPr>
            <a:normAutofit/>
          </a:bodyPr>
          <a:lstStyle/>
          <a:p>
            <a:pPr marL="0" indent="0">
              <a:buNone/>
            </a:pPr>
            <a:r>
              <a:rPr lang="en-US" sz="2665" b="1" dirty="0">
                <a:cs typeface="Times New Roman" panose="02020603050405020304" pitchFamily="18" charset="0"/>
              </a:rPr>
              <a:t>a = 50</a:t>
            </a:r>
            <a:endParaRPr lang="en-US" sz="2665" b="1" dirty="0">
              <a:cs typeface="Times New Roman" panose="02020603050405020304" pitchFamily="18" charset="0"/>
            </a:endParaRPr>
          </a:p>
          <a:p>
            <a:pPr marL="0" indent="0">
              <a:buNone/>
            </a:pPr>
            <a:r>
              <a:rPr lang="en-US" sz="2665" b="1" i="1" dirty="0" err="1">
                <a:cs typeface="Times New Roman" panose="02020603050405020304" pitchFamily="18" charset="0"/>
              </a:rPr>
              <a:t>def</a:t>
            </a:r>
            <a:r>
              <a:rPr lang="en-US" sz="2665" b="1" dirty="0">
                <a:cs typeface="Times New Roman" panose="02020603050405020304" pitchFamily="18" charset="0"/>
              </a:rPr>
              <a:t> show () :</a:t>
            </a:r>
            <a:endParaRPr lang="en-US" sz="2665" b="1" dirty="0">
              <a:cs typeface="Times New Roman" panose="02020603050405020304" pitchFamily="18" charset="0"/>
            </a:endParaRPr>
          </a:p>
          <a:p>
            <a:pPr marL="0" indent="0">
              <a:buNone/>
            </a:pPr>
            <a:r>
              <a:rPr lang="en-US" sz="2665" b="1" dirty="0">
                <a:cs typeface="Times New Roman" panose="02020603050405020304" pitchFamily="18" charset="0"/>
              </a:rPr>
              <a:t>        a = 10</a:t>
            </a:r>
            <a:endParaRPr lang="en-US" sz="2665" b="1" dirty="0">
              <a:cs typeface="Times New Roman" panose="02020603050405020304" pitchFamily="18" charset="0"/>
            </a:endParaRPr>
          </a:p>
          <a:p>
            <a:pPr marL="0" indent="0">
              <a:buNone/>
            </a:pPr>
            <a:r>
              <a:rPr lang="en-US" sz="2665" b="1" dirty="0">
                <a:cs typeface="Times New Roman" panose="02020603050405020304" pitchFamily="18" charset="0"/>
              </a:rPr>
              <a:t>        print(a)</a:t>
            </a:r>
            <a:endParaRPr lang="en-US" sz="2665" b="1" dirty="0">
              <a:cs typeface="Times New Roman" panose="02020603050405020304" pitchFamily="18" charset="0"/>
            </a:endParaRPr>
          </a:p>
          <a:p>
            <a:pPr marL="0" indent="0">
              <a:buNone/>
            </a:pPr>
            <a:r>
              <a:rPr lang="en-US" sz="2665" b="1" dirty="0">
                <a:cs typeface="Times New Roman" panose="02020603050405020304" pitchFamily="18" charset="0"/>
              </a:rPr>
              <a:t>show()</a:t>
            </a:r>
            <a:endParaRPr lang="en-US" sz="2665" b="1" dirty="0">
              <a:cs typeface="Times New Roman" panose="02020603050405020304" pitchFamily="18" charset="0"/>
            </a:endParaRPr>
          </a:p>
          <a:p>
            <a:pPr marL="0" indent="0">
              <a:buNone/>
            </a:pPr>
            <a:r>
              <a:rPr lang="en-US" sz="2665" b="1" dirty="0">
                <a:cs typeface="Times New Roman" panose="02020603050405020304" pitchFamily="18" charset="0"/>
              </a:rPr>
              <a:t>print(“a:”, a)</a:t>
            </a:r>
            <a:endParaRPr lang="en-IN" sz="2665" b="1" dirty="0">
              <a:cs typeface="Times New Roman" panose="02020603050405020304" pitchFamily="18" charset="0"/>
            </a:endParaRPr>
          </a:p>
        </p:txBody>
      </p:sp>
      <p:sp>
        <p:nvSpPr>
          <p:cNvPr id="4" name="Content Placeholder 2"/>
          <p:cNvSpPr txBox="1"/>
          <p:nvPr/>
        </p:nvSpPr>
        <p:spPr>
          <a:xfrm>
            <a:off x="6604000" y="1768552"/>
            <a:ext cx="3657600" cy="5033963"/>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665" b="1" dirty="0">
                <a:cs typeface="Times New Roman" panose="02020603050405020304" pitchFamily="18" charset="0"/>
              </a:rPr>
              <a:t>a = 50</a:t>
            </a:r>
            <a:endParaRPr lang="en-US" sz="2665" b="1" dirty="0">
              <a:cs typeface="Times New Roman" panose="02020603050405020304" pitchFamily="18" charset="0"/>
            </a:endParaRPr>
          </a:p>
          <a:p>
            <a:pPr marL="0" indent="0">
              <a:buNone/>
            </a:pPr>
            <a:r>
              <a:rPr lang="en-US" sz="2665" b="1" i="1" dirty="0" err="1">
                <a:cs typeface="Times New Roman" panose="02020603050405020304" pitchFamily="18" charset="0"/>
              </a:rPr>
              <a:t>def</a:t>
            </a:r>
            <a:r>
              <a:rPr lang="en-US" sz="2665" b="1" dirty="0">
                <a:cs typeface="Times New Roman" panose="02020603050405020304" pitchFamily="18" charset="0"/>
              </a:rPr>
              <a:t> show () :</a:t>
            </a:r>
            <a:endParaRPr lang="en-US" sz="2665" b="1" dirty="0">
              <a:cs typeface="Times New Roman" panose="02020603050405020304" pitchFamily="18" charset="0"/>
            </a:endParaRPr>
          </a:p>
          <a:p>
            <a:pPr marL="0" indent="0">
              <a:buNone/>
            </a:pPr>
            <a:r>
              <a:rPr lang="en-US" sz="2665" b="1" dirty="0">
                <a:cs typeface="Times New Roman" panose="02020603050405020304" pitchFamily="18" charset="0"/>
              </a:rPr>
              <a:t>        global a</a:t>
            </a:r>
            <a:endParaRPr lang="en-US" sz="2665" b="1" dirty="0">
              <a:cs typeface="Times New Roman" panose="02020603050405020304" pitchFamily="18" charset="0"/>
            </a:endParaRPr>
          </a:p>
          <a:p>
            <a:pPr marL="0" indent="0">
              <a:buNone/>
            </a:pPr>
            <a:r>
              <a:rPr lang="en-US" sz="2665" b="1" dirty="0">
                <a:cs typeface="Times New Roman" panose="02020603050405020304" pitchFamily="18" charset="0"/>
              </a:rPr>
              <a:t>        print(a)</a:t>
            </a:r>
            <a:endParaRPr lang="en-US" sz="2665" b="1" dirty="0">
              <a:cs typeface="Times New Roman" panose="02020603050405020304" pitchFamily="18" charset="0"/>
            </a:endParaRPr>
          </a:p>
          <a:p>
            <a:pPr marL="0" indent="0">
              <a:buNone/>
            </a:pPr>
            <a:r>
              <a:rPr lang="en-US" sz="2665" b="1" dirty="0">
                <a:cs typeface="Times New Roman" panose="02020603050405020304" pitchFamily="18" charset="0"/>
              </a:rPr>
              <a:t>        a = 20</a:t>
            </a:r>
            <a:endParaRPr lang="en-US" sz="2665" b="1" dirty="0">
              <a:cs typeface="Times New Roman" panose="02020603050405020304" pitchFamily="18" charset="0"/>
            </a:endParaRPr>
          </a:p>
          <a:p>
            <a:pPr marL="0" indent="0">
              <a:buNone/>
            </a:pPr>
            <a:r>
              <a:rPr lang="en-US" sz="2665" b="1" dirty="0">
                <a:cs typeface="Times New Roman" panose="02020603050405020304" pitchFamily="18" charset="0"/>
              </a:rPr>
              <a:t>        print(a)</a:t>
            </a:r>
            <a:endParaRPr lang="en-US" sz="2665" b="1" dirty="0">
              <a:cs typeface="Times New Roman" panose="02020603050405020304" pitchFamily="18" charset="0"/>
            </a:endParaRPr>
          </a:p>
          <a:p>
            <a:pPr marL="0" indent="0">
              <a:buNone/>
            </a:pPr>
            <a:r>
              <a:rPr lang="en-US" sz="2665" b="1" dirty="0">
                <a:cs typeface="Times New Roman" panose="02020603050405020304" pitchFamily="18" charset="0"/>
              </a:rPr>
              <a:t>show()</a:t>
            </a:r>
            <a:endParaRPr lang="en-US" sz="2665" b="1" dirty="0">
              <a:cs typeface="Times New Roman" panose="02020603050405020304" pitchFamily="18" charset="0"/>
            </a:endParaRPr>
          </a:p>
          <a:p>
            <a:pPr marL="0" indent="0">
              <a:buNone/>
            </a:pPr>
            <a:r>
              <a:rPr lang="en-US" sz="2665" b="1" dirty="0">
                <a:cs typeface="Times New Roman" panose="02020603050405020304" pitchFamily="18" charset="0"/>
              </a:rPr>
              <a:t>print(“a:”, a)</a:t>
            </a:r>
            <a:endParaRPr lang="en-IN" sz="2665" b="1" dirty="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Pass/Call by Object Reference</a:t>
            </a:r>
            <a:endParaRPr lang="en-IN"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135" dirty="0">
                <a:latin typeface="inter-bold"/>
                <a:cs typeface="Times New Roman" panose="02020603050405020304" pitchFamily="18" charset="0"/>
              </a:rPr>
              <a:t>In C, Java and some other languages we pass value to a function either by value or by reference widely known as</a:t>
            </a:r>
            <a:r>
              <a:rPr lang="en-IN" sz="2135" dirty="0">
                <a:latin typeface="inter-bold"/>
                <a:cs typeface="Times New Roman" panose="02020603050405020304" pitchFamily="18" charset="0"/>
              </a:rPr>
              <a:t> “Pass by Value” and “Pass by Reference”.</a:t>
            </a:r>
            <a:endParaRPr lang="en-IN" sz="2135" dirty="0">
              <a:latin typeface="inter-bold"/>
              <a:cs typeface="Times New Roman" panose="02020603050405020304" pitchFamily="18" charset="0"/>
            </a:endParaRPr>
          </a:p>
          <a:p>
            <a:pPr marL="0" indent="0">
              <a:buNone/>
            </a:pPr>
            <a:r>
              <a:rPr lang="en-US" sz="2135" dirty="0">
                <a:latin typeface="inter-bold"/>
                <a:cs typeface="Times New Roman" panose="02020603050405020304" pitchFamily="18" charset="0"/>
              </a:rPr>
              <a:t>In Python, Neither of these two concepts is applicable rather the values are sent to functions by means of object reference. </a:t>
            </a:r>
            <a:endParaRPr lang="en-US" sz="2135" dirty="0">
              <a:latin typeface="inter-bold"/>
              <a:cs typeface="Times New Roman" panose="02020603050405020304" pitchFamily="18" charset="0"/>
            </a:endParaRPr>
          </a:p>
          <a:p>
            <a:pPr marL="0" indent="0">
              <a:buNone/>
            </a:pPr>
            <a:r>
              <a:rPr lang="en-US" sz="2135" dirty="0">
                <a:latin typeface="inter-bold"/>
                <a:cs typeface="Times New Roman" panose="02020603050405020304" pitchFamily="18" charset="0"/>
              </a:rPr>
              <a:t>When we pass value like number, strings, tuples or lists to function, the references of these objects are passed to function. </a:t>
            </a:r>
            <a:endParaRPr lang="en-US" sz="2135" dirty="0">
              <a:latin typeface="inter-bold"/>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637"/>
            <a:ext cx="2641600" cy="2900363"/>
          </a:xfrm>
        </p:spPr>
        <p:txBody>
          <a:bodyPr>
            <a:noAutofit/>
          </a:bodyPr>
          <a:lstStyle/>
          <a:p>
            <a:pPr marL="0" indent="0">
              <a:buNone/>
            </a:pPr>
            <a:r>
              <a:rPr lang="en-IN" sz="2135" dirty="0" err="1"/>
              <a:t>def</a:t>
            </a:r>
            <a:r>
              <a:rPr lang="en-IN" sz="2135" dirty="0"/>
              <a:t> </a:t>
            </a:r>
            <a:r>
              <a:rPr lang="en-IN" sz="2135" dirty="0" err="1"/>
              <a:t>val</a:t>
            </a:r>
            <a:r>
              <a:rPr lang="en-IN" sz="2135" dirty="0"/>
              <a:t>(x):</a:t>
            </a:r>
            <a:endParaRPr lang="en-IN" sz="2135" dirty="0"/>
          </a:p>
          <a:p>
            <a:pPr marL="0" indent="0">
              <a:buNone/>
            </a:pPr>
            <a:r>
              <a:rPr lang="en-IN" sz="2135" dirty="0"/>
              <a:t>        x = 15</a:t>
            </a:r>
            <a:endParaRPr lang="en-IN" sz="2135" dirty="0"/>
          </a:p>
          <a:p>
            <a:pPr marL="0" indent="0">
              <a:buNone/>
            </a:pPr>
            <a:r>
              <a:rPr lang="en-IN" sz="2135" dirty="0"/>
              <a:t>        print(x, id(x))</a:t>
            </a:r>
            <a:endParaRPr lang="en-IN" sz="2135" dirty="0"/>
          </a:p>
          <a:p>
            <a:pPr marL="0" indent="0">
              <a:buNone/>
            </a:pPr>
            <a:r>
              <a:rPr lang="en-IN" sz="2135" dirty="0"/>
              <a:t>	</a:t>
            </a:r>
            <a:endParaRPr lang="en-IN" sz="2135" dirty="0"/>
          </a:p>
          <a:p>
            <a:pPr marL="0" indent="0">
              <a:buNone/>
            </a:pPr>
            <a:r>
              <a:rPr lang="en-IN" sz="2135" dirty="0"/>
              <a:t>x = 10</a:t>
            </a:r>
            <a:endParaRPr lang="en-IN" sz="2135" dirty="0"/>
          </a:p>
          <a:p>
            <a:pPr marL="0" indent="0">
              <a:buNone/>
            </a:pPr>
            <a:r>
              <a:rPr lang="en-IN" sz="2135" dirty="0" err="1"/>
              <a:t>val</a:t>
            </a:r>
            <a:r>
              <a:rPr lang="en-IN" sz="2135" dirty="0"/>
              <a:t>(x)</a:t>
            </a:r>
            <a:endParaRPr lang="en-IN" sz="2135" dirty="0"/>
          </a:p>
          <a:p>
            <a:pPr marL="0" indent="0">
              <a:buNone/>
            </a:pPr>
            <a:r>
              <a:rPr lang="en-IN" sz="2135" dirty="0"/>
              <a:t>print(x, id(x))</a:t>
            </a:r>
            <a:endParaRPr lang="en-IN" sz="2135" dirty="0"/>
          </a:p>
        </p:txBody>
      </p:sp>
      <p:sp>
        <p:nvSpPr>
          <p:cNvPr id="4" name="TextBox 3"/>
          <p:cNvSpPr txBox="1"/>
          <p:nvPr/>
        </p:nvSpPr>
        <p:spPr>
          <a:xfrm>
            <a:off x="3566351" y="1661795"/>
            <a:ext cx="609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10</a:t>
            </a:r>
            <a:endParaRPr lang="en-IN" sz="2400" dirty="0"/>
          </a:p>
        </p:txBody>
      </p:sp>
      <p:sp>
        <p:nvSpPr>
          <p:cNvPr id="5" name="TextBox 4"/>
          <p:cNvSpPr txBox="1"/>
          <p:nvPr/>
        </p:nvSpPr>
        <p:spPr>
          <a:xfrm>
            <a:off x="3352801" y="2068196"/>
            <a:ext cx="1042273" cy="461665"/>
          </a:xfrm>
          <a:prstGeom prst="rect">
            <a:avLst/>
          </a:prstGeom>
          <a:noFill/>
        </p:spPr>
        <p:txBody>
          <a:bodyPr wrap="none" rtlCol="0">
            <a:spAutoFit/>
          </a:bodyPr>
          <a:lstStyle/>
          <a:p>
            <a:r>
              <a:rPr lang="en-US" sz="2400" dirty="0"/>
              <a:t>23425</a:t>
            </a:r>
            <a:endParaRPr lang="en-IN" sz="2400" dirty="0"/>
          </a:p>
        </p:txBody>
      </p:sp>
      <p:sp>
        <p:nvSpPr>
          <p:cNvPr id="6" name="TextBox 5"/>
          <p:cNvSpPr txBox="1"/>
          <p:nvPr/>
        </p:nvSpPr>
        <p:spPr>
          <a:xfrm>
            <a:off x="3667951" y="1255396"/>
            <a:ext cx="338554" cy="461665"/>
          </a:xfrm>
          <a:prstGeom prst="rect">
            <a:avLst/>
          </a:prstGeom>
          <a:noFill/>
        </p:spPr>
        <p:txBody>
          <a:bodyPr wrap="none" rtlCol="0">
            <a:spAutoFit/>
          </a:bodyPr>
          <a:lstStyle/>
          <a:p>
            <a:r>
              <a:rPr lang="en-US" sz="2400" dirty="0"/>
              <a:t>x</a:t>
            </a:r>
            <a:endParaRPr lang="en-IN" sz="2400" dirty="0"/>
          </a:p>
        </p:txBody>
      </p:sp>
      <p:sp>
        <p:nvSpPr>
          <p:cNvPr id="7" name="TextBox 6"/>
          <p:cNvSpPr txBox="1"/>
          <p:nvPr/>
        </p:nvSpPr>
        <p:spPr>
          <a:xfrm>
            <a:off x="3352801" y="833438"/>
            <a:ext cx="1031051" cy="461665"/>
          </a:xfrm>
          <a:prstGeom prst="rect">
            <a:avLst/>
          </a:prstGeom>
          <a:noFill/>
        </p:spPr>
        <p:txBody>
          <a:bodyPr wrap="none" rtlCol="0">
            <a:spAutoFit/>
          </a:bodyPr>
          <a:lstStyle/>
          <a:p>
            <a:r>
              <a:rPr lang="en-US" sz="2400" dirty="0"/>
              <a:t>x = 10</a:t>
            </a:r>
            <a:endParaRPr lang="en-IN" sz="2400" dirty="0"/>
          </a:p>
        </p:txBody>
      </p:sp>
      <p:sp>
        <p:nvSpPr>
          <p:cNvPr id="8" name="TextBox 7"/>
          <p:cNvSpPr txBox="1"/>
          <p:nvPr/>
        </p:nvSpPr>
        <p:spPr>
          <a:xfrm>
            <a:off x="5384800" y="1661795"/>
            <a:ext cx="609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15</a:t>
            </a:r>
            <a:endParaRPr lang="en-IN" sz="2400" dirty="0"/>
          </a:p>
        </p:txBody>
      </p:sp>
      <p:sp>
        <p:nvSpPr>
          <p:cNvPr id="9" name="TextBox 8"/>
          <p:cNvSpPr txBox="1"/>
          <p:nvPr/>
        </p:nvSpPr>
        <p:spPr>
          <a:xfrm>
            <a:off x="5171250" y="2068196"/>
            <a:ext cx="1042273" cy="461665"/>
          </a:xfrm>
          <a:prstGeom prst="rect">
            <a:avLst/>
          </a:prstGeom>
          <a:noFill/>
        </p:spPr>
        <p:txBody>
          <a:bodyPr wrap="none" rtlCol="0">
            <a:spAutoFit/>
          </a:bodyPr>
          <a:lstStyle/>
          <a:p>
            <a:r>
              <a:rPr lang="en-US" sz="2400" dirty="0"/>
              <a:t>76525</a:t>
            </a:r>
            <a:endParaRPr lang="en-IN" sz="2400" dirty="0"/>
          </a:p>
        </p:txBody>
      </p:sp>
      <p:sp>
        <p:nvSpPr>
          <p:cNvPr id="10" name="TextBox 9"/>
          <p:cNvSpPr txBox="1"/>
          <p:nvPr/>
        </p:nvSpPr>
        <p:spPr>
          <a:xfrm>
            <a:off x="5486400" y="1255396"/>
            <a:ext cx="338554" cy="461665"/>
          </a:xfrm>
          <a:prstGeom prst="rect">
            <a:avLst/>
          </a:prstGeom>
          <a:noFill/>
        </p:spPr>
        <p:txBody>
          <a:bodyPr wrap="none" rtlCol="0">
            <a:spAutoFit/>
          </a:bodyPr>
          <a:lstStyle/>
          <a:p>
            <a:r>
              <a:rPr lang="en-US" sz="2400" dirty="0"/>
              <a:t>x</a:t>
            </a:r>
            <a:endParaRPr lang="en-IN" sz="2400" dirty="0"/>
          </a:p>
        </p:txBody>
      </p:sp>
      <p:sp>
        <p:nvSpPr>
          <p:cNvPr id="11" name="TextBox 10"/>
          <p:cNvSpPr txBox="1"/>
          <p:nvPr/>
        </p:nvSpPr>
        <p:spPr>
          <a:xfrm>
            <a:off x="5171250" y="833438"/>
            <a:ext cx="1031051" cy="461665"/>
          </a:xfrm>
          <a:prstGeom prst="rect">
            <a:avLst/>
          </a:prstGeom>
          <a:noFill/>
        </p:spPr>
        <p:txBody>
          <a:bodyPr wrap="none" rtlCol="0">
            <a:spAutoFit/>
          </a:bodyPr>
          <a:lstStyle/>
          <a:p>
            <a:r>
              <a:rPr lang="en-US" sz="2400" dirty="0"/>
              <a:t>x = 15</a:t>
            </a:r>
            <a:endParaRPr lang="en-IN" sz="2400" dirty="0"/>
          </a:p>
        </p:txBody>
      </p:sp>
      <p:sp>
        <p:nvSpPr>
          <p:cNvPr id="12" name="Rectangle 11"/>
          <p:cNvSpPr/>
          <p:nvPr/>
        </p:nvSpPr>
        <p:spPr>
          <a:xfrm>
            <a:off x="4978400" y="731837"/>
            <a:ext cx="1524000" cy="203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2400"/>
          </a:p>
        </p:txBody>
      </p:sp>
      <p:sp>
        <p:nvSpPr>
          <p:cNvPr id="13" name="TextBox 12"/>
          <p:cNvSpPr txBox="1"/>
          <p:nvPr/>
        </p:nvSpPr>
        <p:spPr>
          <a:xfrm>
            <a:off x="6807201" y="978693"/>
            <a:ext cx="4978401"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new object is created in the memory because integer objects are immutable (not modifiable). </a:t>
            </a:r>
            <a:endParaRPr lang="en-IN" sz="2400" dirty="0">
              <a:latin typeface="Times New Roman" panose="02020603050405020304" pitchFamily="18" charset="0"/>
              <a:cs typeface="Times New Roman" panose="02020603050405020304" pitchFamily="18" charset="0"/>
            </a:endParaRPr>
          </a:p>
        </p:txBody>
      </p:sp>
      <p:sp>
        <p:nvSpPr>
          <p:cNvPr id="39" name="Content Placeholder 2"/>
          <p:cNvSpPr txBox="1"/>
          <p:nvPr/>
        </p:nvSpPr>
        <p:spPr>
          <a:xfrm>
            <a:off x="609601" y="3124200"/>
            <a:ext cx="4442783" cy="36576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dirty="0" err="1"/>
              <a:t>def</a:t>
            </a:r>
            <a:r>
              <a:rPr lang="en-IN" sz="2400" dirty="0"/>
              <a:t> </a:t>
            </a:r>
            <a:r>
              <a:rPr lang="en-IN" sz="2400" dirty="0" err="1"/>
              <a:t>val</a:t>
            </a:r>
            <a:r>
              <a:rPr lang="en-IN" sz="2400" dirty="0"/>
              <a:t>(</a:t>
            </a:r>
            <a:r>
              <a:rPr lang="en-IN" sz="2400" dirty="0" err="1"/>
              <a:t>lst</a:t>
            </a:r>
            <a:r>
              <a:rPr lang="en-IN" sz="2400" dirty="0"/>
              <a:t>):</a:t>
            </a:r>
            <a:endParaRPr lang="en-IN" sz="2400" dirty="0"/>
          </a:p>
          <a:p>
            <a:pPr marL="0" indent="0">
              <a:buNone/>
            </a:pPr>
            <a:r>
              <a:rPr lang="en-IN" sz="2400" dirty="0"/>
              <a:t>      </a:t>
            </a:r>
            <a:r>
              <a:rPr lang="en-IN" sz="2400" dirty="0" err="1"/>
              <a:t>lst.append</a:t>
            </a:r>
            <a:r>
              <a:rPr lang="en-IN" sz="2400" dirty="0"/>
              <a:t>(4)</a:t>
            </a:r>
            <a:endParaRPr lang="en-IN" sz="2400" dirty="0"/>
          </a:p>
          <a:p>
            <a:pPr marL="0" indent="0">
              <a:buNone/>
            </a:pPr>
            <a:r>
              <a:rPr lang="en-IN" sz="2400" dirty="0"/>
              <a:t>      print(</a:t>
            </a:r>
            <a:r>
              <a:rPr lang="en-IN" sz="2400" dirty="0" err="1"/>
              <a:t>lst</a:t>
            </a:r>
            <a:r>
              <a:rPr lang="en-IN" sz="2400" dirty="0"/>
              <a:t>, id(</a:t>
            </a:r>
            <a:r>
              <a:rPr lang="en-IN" sz="2400" dirty="0" err="1"/>
              <a:t>lst</a:t>
            </a:r>
            <a:r>
              <a:rPr lang="en-IN" sz="2400" dirty="0"/>
              <a:t>))</a:t>
            </a:r>
            <a:endParaRPr lang="en-IN" sz="2400" dirty="0"/>
          </a:p>
          <a:p>
            <a:pPr marL="0" indent="0">
              <a:buNone/>
            </a:pPr>
            <a:r>
              <a:rPr lang="en-IN" sz="2400" dirty="0"/>
              <a:t>	</a:t>
            </a:r>
            <a:endParaRPr lang="en-IN" sz="2400" dirty="0"/>
          </a:p>
          <a:p>
            <a:pPr marL="0" indent="0">
              <a:buNone/>
            </a:pPr>
            <a:r>
              <a:rPr lang="en-IN" sz="2400" dirty="0" err="1"/>
              <a:t>lst</a:t>
            </a:r>
            <a:r>
              <a:rPr lang="en-IN" sz="2400" dirty="0"/>
              <a:t> = [1, 2, 3]</a:t>
            </a:r>
            <a:endParaRPr lang="en-IN" sz="2400" dirty="0"/>
          </a:p>
          <a:p>
            <a:pPr marL="0" indent="0">
              <a:buNone/>
            </a:pPr>
            <a:r>
              <a:rPr lang="en-IN" sz="2400" dirty="0"/>
              <a:t>print(</a:t>
            </a:r>
            <a:r>
              <a:rPr lang="en-IN" sz="2400" dirty="0" err="1"/>
              <a:t>lst</a:t>
            </a:r>
            <a:r>
              <a:rPr lang="en-IN" sz="2400" dirty="0"/>
              <a:t>, id(</a:t>
            </a:r>
            <a:r>
              <a:rPr lang="en-IN" sz="2400" dirty="0" err="1"/>
              <a:t>lst</a:t>
            </a:r>
            <a:r>
              <a:rPr lang="en-IN" sz="2400" dirty="0"/>
              <a:t>))</a:t>
            </a:r>
            <a:endParaRPr lang="en-IN" sz="2400" dirty="0"/>
          </a:p>
          <a:p>
            <a:pPr marL="0" indent="0">
              <a:buNone/>
            </a:pPr>
            <a:r>
              <a:rPr lang="en-IN" sz="2400" dirty="0" err="1"/>
              <a:t>val</a:t>
            </a:r>
            <a:r>
              <a:rPr lang="en-IN" sz="2400" dirty="0"/>
              <a:t>(</a:t>
            </a:r>
            <a:r>
              <a:rPr lang="en-IN" sz="2400" dirty="0" err="1"/>
              <a:t>lst</a:t>
            </a:r>
            <a:r>
              <a:rPr lang="en-IN" sz="2400" dirty="0"/>
              <a:t>)</a:t>
            </a:r>
            <a:endParaRPr lang="en-IN" sz="2400" dirty="0"/>
          </a:p>
          <a:p>
            <a:pPr marL="0" indent="0">
              <a:buNone/>
            </a:pPr>
            <a:r>
              <a:rPr lang="en-IN" sz="2400" dirty="0"/>
              <a:t>print(</a:t>
            </a:r>
            <a:r>
              <a:rPr lang="en-IN" sz="2400" dirty="0" err="1"/>
              <a:t>lst</a:t>
            </a:r>
            <a:r>
              <a:rPr lang="en-IN" sz="2400" dirty="0"/>
              <a:t>, id(</a:t>
            </a:r>
            <a:r>
              <a:rPr lang="en-IN" sz="2400" dirty="0" err="1"/>
              <a:t>lst</a:t>
            </a:r>
            <a:r>
              <a:rPr lang="en-IN" sz="2400" dirty="0"/>
              <a:t>))</a:t>
            </a:r>
            <a:endParaRPr lang="en-IN" sz="2400" dirty="0"/>
          </a:p>
        </p:txBody>
      </p:sp>
      <p:sp>
        <p:nvSpPr>
          <p:cNvPr id="40" name="TextBox 39"/>
          <p:cNvSpPr txBox="1"/>
          <p:nvPr/>
        </p:nvSpPr>
        <p:spPr>
          <a:xfrm>
            <a:off x="3667951" y="4663758"/>
            <a:ext cx="90405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a:t>
            </a:r>
            <a:endParaRPr lang="en-IN" sz="2400" dirty="0"/>
          </a:p>
        </p:txBody>
      </p:sp>
      <p:sp>
        <p:nvSpPr>
          <p:cNvPr id="41" name="TextBox 40"/>
          <p:cNvSpPr txBox="1"/>
          <p:nvPr/>
        </p:nvSpPr>
        <p:spPr>
          <a:xfrm>
            <a:off x="3647249" y="5054601"/>
            <a:ext cx="1042273" cy="461665"/>
          </a:xfrm>
          <a:prstGeom prst="rect">
            <a:avLst/>
          </a:prstGeom>
          <a:noFill/>
        </p:spPr>
        <p:txBody>
          <a:bodyPr wrap="none" rtlCol="0">
            <a:spAutoFit/>
          </a:bodyPr>
          <a:lstStyle/>
          <a:p>
            <a:r>
              <a:rPr lang="en-US" sz="2400" dirty="0"/>
              <a:t>76345</a:t>
            </a:r>
            <a:endParaRPr lang="en-IN" sz="2400" dirty="0"/>
          </a:p>
        </p:txBody>
      </p:sp>
      <p:sp>
        <p:nvSpPr>
          <p:cNvPr id="42" name="TextBox 41"/>
          <p:cNvSpPr txBox="1"/>
          <p:nvPr/>
        </p:nvSpPr>
        <p:spPr>
          <a:xfrm>
            <a:off x="3833183" y="4257358"/>
            <a:ext cx="492443" cy="461665"/>
          </a:xfrm>
          <a:prstGeom prst="rect">
            <a:avLst/>
          </a:prstGeom>
          <a:noFill/>
        </p:spPr>
        <p:txBody>
          <a:bodyPr wrap="none" rtlCol="0">
            <a:spAutoFit/>
          </a:bodyPr>
          <a:lstStyle/>
          <a:p>
            <a:r>
              <a:rPr lang="en-US" sz="2400" dirty="0" err="1"/>
              <a:t>lst</a:t>
            </a:r>
            <a:endParaRPr lang="en-IN" sz="2400" dirty="0"/>
          </a:p>
        </p:txBody>
      </p:sp>
      <p:sp>
        <p:nvSpPr>
          <p:cNvPr id="43" name="TextBox 42"/>
          <p:cNvSpPr txBox="1"/>
          <p:nvPr/>
        </p:nvSpPr>
        <p:spPr>
          <a:xfrm>
            <a:off x="3454400" y="3835401"/>
            <a:ext cx="1696298" cy="461665"/>
          </a:xfrm>
          <a:prstGeom prst="rect">
            <a:avLst/>
          </a:prstGeom>
          <a:noFill/>
        </p:spPr>
        <p:txBody>
          <a:bodyPr wrap="none" rtlCol="0">
            <a:spAutoFit/>
          </a:bodyPr>
          <a:lstStyle/>
          <a:p>
            <a:r>
              <a:rPr lang="en-US" sz="2400" dirty="0" err="1"/>
              <a:t>lst</a:t>
            </a:r>
            <a:r>
              <a:rPr lang="en-US" sz="2400" dirty="0"/>
              <a:t> = [1,2,3]</a:t>
            </a:r>
            <a:endParaRPr lang="en-IN" sz="2400" dirty="0"/>
          </a:p>
        </p:txBody>
      </p:sp>
      <p:sp>
        <p:nvSpPr>
          <p:cNvPr id="44" name="TextBox 43"/>
          <p:cNvSpPr txBox="1"/>
          <p:nvPr/>
        </p:nvSpPr>
        <p:spPr>
          <a:xfrm>
            <a:off x="6604000" y="4663758"/>
            <a:ext cx="1117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1,2,3,4</a:t>
            </a:r>
            <a:endParaRPr lang="en-IN" sz="2400" dirty="0"/>
          </a:p>
        </p:txBody>
      </p:sp>
      <p:sp>
        <p:nvSpPr>
          <p:cNvPr id="45" name="TextBox 44"/>
          <p:cNvSpPr txBox="1"/>
          <p:nvPr/>
        </p:nvSpPr>
        <p:spPr>
          <a:xfrm>
            <a:off x="6649625" y="5070158"/>
            <a:ext cx="1042273" cy="461665"/>
          </a:xfrm>
          <a:prstGeom prst="rect">
            <a:avLst/>
          </a:prstGeom>
          <a:noFill/>
        </p:spPr>
        <p:txBody>
          <a:bodyPr wrap="none" rtlCol="0">
            <a:spAutoFit/>
          </a:bodyPr>
          <a:lstStyle/>
          <a:p>
            <a:r>
              <a:rPr lang="en-US" sz="2400" dirty="0"/>
              <a:t>87543</a:t>
            </a:r>
            <a:endParaRPr lang="en-IN" sz="2400" dirty="0"/>
          </a:p>
        </p:txBody>
      </p:sp>
      <p:sp>
        <p:nvSpPr>
          <p:cNvPr id="46" name="TextBox 45"/>
          <p:cNvSpPr txBox="1"/>
          <p:nvPr/>
        </p:nvSpPr>
        <p:spPr>
          <a:xfrm>
            <a:off x="6908801" y="4257358"/>
            <a:ext cx="492443" cy="461665"/>
          </a:xfrm>
          <a:prstGeom prst="rect">
            <a:avLst/>
          </a:prstGeom>
          <a:noFill/>
        </p:spPr>
        <p:txBody>
          <a:bodyPr wrap="none" rtlCol="0">
            <a:spAutoFit/>
          </a:bodyPr>
          <a:lstStyle/>
          <a:p>
            <a:r>
              <a:rPr lang="en-US" sz="2400" dirty="0" err="1"/>
              <a:t>lst</a:t>
            </a:r>
            <a:endParaRPr lang="en-IN" sz="2400" dirty="0"/>
          </a:p>
        </p:txBody>
      </p:sp>
      <p:sp>
        <p:nvSpPr>
          <p:cNvPr id="47" name="TextBox 46"/>
          <p:cNvSpPr txBox="1"/>
          <p:nvPr/>
        </p:nvSpPr>
        <p:spPr>
          <a:xfrm>
            <a:off x="6390450" y="3835401"/>
            <a:ext cx="1952779" cy="461665"/>
          </a:xfrm>
          <a:prstGeom prst="rect">
            <a:avLst/>
          </a:prstGeom>
          <a:noFill/>
        </p:spPr>
        <p:txBody>
          <a:bodyPr wrap="none" rtlCol="0">
            <a:spAutoFit/>
          </a:bodyPr>
          <a:lstStyle/>
          <a:p>
            <a:r>
              <a:rPr lang="en-US" sz="2400" dirty="0" err="1"/>
              <a:t>lst</a:t>
            </a:r>
            <a:r>
              <a:rPr lang="en-US" sz="2400" dirty="0"/>
              <a:t> = [1,2,3,4]</a:t>
            </a:r>
            <a:endParaRPr lang="en-IN" sz="2400" dirty="0"/>
          </a:p>
        </p:txBody>
      </p:sp>
      <p:sp>
        <p:nvSpPr>
          <p:cNvPr id="48" name="Rectangle 47"/>
          <p:cNvSpPr/>
          <p:nvPr/>
        </p:nvSpPr>
        <p:spPr>
          <a:xfrm>
            <a:off x="6096000" y="3733800"/>
            <a:ext cx="2336800" cy="203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2400"/>
          </a:p>
        </p:txBody>
      </p:sp>
      <p:sp>
        <p:nvSpPr>
          <p:cNvPr id="49" name="TextBox 48"/>
          <p:cNvSpPr txBox="1"/>
          <p:nvPr/>
        </p:nvSpPr>
        <p:spPr>
          <a:xfrm>
            <a:off x="3534077" y="4663758"/>
            <a:ext cx="113382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1,2,3,4</a:t>
            </a:r>
            <a:endParaRPr lang="en-IN" sz="2400" dirty="0"/>
          </a:p>
        </p:txBody>
      </p:sp>
      <p:cxnSp>
        <p:nvCxnSpPr>
          <p:cNvPr id="50" name="Straight Arrow Connector 49"/>
          <p:cNvCxnSpPr>
            <a:stCxn id="46" idx="1"/>
          </p:cNvCxnSpPr>
          <p:nvPr/>
        </p:nvCxnSpPr>
        <p:spPr>
          <a:xfrm flipH="1">
            <a:off x="4775200" y="4488191"/>
            <a:ext cx="2133601" cy="4217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203201" y="3022600"/>
            <a:ext cx="11582401" cy="0"/>
          </a:xfrm>
          <a:prstGeom prst="line">
            <a:avLst/>
          </a:prstGeom>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8636000" y="3124200"/>
            <a:ext cx="32512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new object is not created in the memory because list objects are mutable (modifiable). It simply add new element to the same object.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637"/>
            <a:ext cx="2641600" cy="2900363"/>
          </a:xfrm>
        </p:spPr>
        <p:txBody>
          <a:bodyPr>
            <a:noAutofit/>
          </a:bodyPr>
          <a:lstStyle/>
          <a:p>
            <a:pPr marL="0" indent="0">
              <a:buNone/>
            </a:pPr>
            <a:r>
              <a:rPr lang="en-IN" sz="2135" dirty="0" err="1"/>
              <a:t>def</a:t>
            </a:r>
            <a:r>
              <a:rPr lang="en-IN" sz="2135" dirty="0"/>
              <a:t> </a:t>
            </a:r>
            <a:r>
              <a:rPr lang="en-IN" sz="2135" dirty="0" err="1"/>
              <a:t>val</a:t>
            </a:r>
            <a:r>
              <a:rPr lang="en-IN" sz="2135" dirty="0"/>
              <a:t>(a):</a:t>
            </a:r>
            <a:endParaRPr lang="en-IN" sz="2135" dirty="0"/>
          </a:p>
          <a:p>
            <a:pPr marL="0" indent="0">
              <a:buNone/>
            </a:pPr>
            <a:r>
              <a:rPr lang="en-IN" sz="2135" dirty="0"/>
              <a:t>        a = 15</a:t>
            </a:r>
            <a:endParaRPr lang="en-IN" sz="2135" dirty="0"/>
          </a:p>
          <a:p>
            <a:pPr marL="0" indent="0">
              <a:buNone/>
            </a:pPr>
            <a:r>
              <a:rPr lang="en-IN" sz="2135" dirty="0"/>
              <a:t>        print(a, id(a))</a:t>
            </a:r>
            <a:endParaRPr lang="en-IN" sz="2135" dirty="0"/>
          </a:p>
          <a:p>
            <a:pPr marL="0" indent="0">
              <a:buNone/>
            </a:pPr>
            <a:r>
              <a:rPr lang="en-IN" sz="2135" dirty="0"/>
              <a:t>	</a:t>
            </a:r>
            <a:endParaRPr lang="en-IN" sz="2135" dirty="0"/>
          </a:p>
          <a:p>
            <a:pPr marL="0" indent="0">
              <a:buNone/>
            </a:pPr>
            <a:r>
              <a:rPr lang="en-IN" sz="2135" dirty="0"/>
              <a:t>x = 10</a:t>
            </a:r>
            <a:endParaRPr lang="en-IN" sz="2135" dirty="0"/>
          </a:p>
          <a:p>
            <a:pPr marL="0" indent="0">
              <a:buNone/>
            </a:pPr>
            <a:r>
              <a:rPr lang="en-IN" sz="2135" dirty="0" err="1"/>
              <a:t>val</a:t>
            </a:r>
            <a:r>
              <a:rPr lang="en-IN" sz="2135" dirty="0"/>
              <a:t>(x)</a:t>
            </a:r>
            <a:endParaRPr lang="en-IN" sz="2135" dirty="0"/>
          </a:p>
          <a:p>
            <a:pPr marL="0" indent="0">
              <a:buNone/>
            </a:pPr>
            <a:r>
              <a:rPr lang="en-IN" sz="2135" dirty="0"/>
              <a:t>print(x, id(x))</a:t>
            </a:r>
            <a:endParaRPr lang="en-IN" sz="2135" dirty="0"/>
          </a:p>
        </p:txBody>
      </p:sp>
      <p:sp>
        <p:nvSpPr>
          <p:cNvPr id="4" name="TextBox 3"/>
          <p:cNvSpPr txBox="1"/>
          <p:nvPr/>
        </p:nvSpPr>
        <p:spPr>
          <a:xfrm>
            <a:off x="3566351" y="1661795"/>
            <a:ext cx="609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10</a:t>
            </a:r>
            <a:endParaRPr lang="en-IN" sz="2400" dirty="0"/>
          </a:p>
        </p:txBody>
      </p:sp>
      <p:sp>
        <p:nvSpPr>
          <p:cNvPr id="5" name="TextBox 4"/>
          <p:cNvSpPr txBox="1"/>
          <p:nvPr/>
        </p:nvSpPr>
        <p:spPr>
          <a:xfrm>
            <a:off x="3352801" y="2068196"/>
            <a:ext cx="1042273" cy="461665"/>
          </a:xfrm>
          <a:prstGeom prst="rect">
            <a:avLst/>
          </a:prstGeom>
          <a:noFill/>
        </p:spPr>
        <p:txBody>
          <a:bodyPr wrap="none" rtlCol="0">
            <a:spAutoFit/>
          </a:bodyPr>
          <a:lstStyle/>
          <a:p>
            <a:r>
              <a:rPr lang="en-US" sz="2400" dirty="0"/>
              <a:t>23425</a:t>
            </a:r>
            <a:endParaRPr lang="en-IN" sz="2400" dirty="0"/>
          </a:p>
        </p:txBody>
      </p:sp>
      <p:sp>
        <p:nvSpPr>
          <p:cNvPr id="6" name="TextBox 5"/>
          <p:cNvSpPr txBox="1"/>
          <p:nvPr/>
        </p:nvSpPr>
        <p:spPr>
          <a:xfrm>
            <a:off x="3667951" y="1255396"/>
            <a:ext cx="338554" cy="461665"/>
          </a:xfrm>
          <a:prstGeom prst="rect">
            <a:avLst/>
          </a:prstGeom>
          <a:noFill/>
        </p:spPr>
        <p:txBody>
          <a:bodyPr wrap="none" rtlCol="0">
            <a:spAutoFit/>
          </a:bodyPr>
          <a:lstStyle/>
          <a:p>
            <a:r>
              <a:rPr lang="en-US" sz="2400" dirty="0"/>
              <a:t>x</a:t>
            </a:r>
            <a:endParaRPr lang="en-IN" sz="2400" dirty="0"/>
          </a:p>
        </p:txBody>
      </p:sp>
      <p:sp>
        <p:nvSpPr>
          <p:cNvPr id="7" name="TextBox 6"/>
          <p:cNvSpPr txBox="1"/>
          <p:nvPr/>
        </p:nvSpPr>
        <p:spPr>
          <a:xfrm>
            <a:off x="3352801" y="833438"/>
            <a:ext cx="1031051" cy="461665"/>
          </a:xfrm>
          <a:prstGeom prst="rect">
            <a:avLst/>
          </a:prstGeom>
          <a:noFill/>
        </p:spPr>
        <p:txBody>
          <a:bodyPr wrap="none" rtlCol="0">
            <a:spAutoFit/>
          </a:bodyPr>
          <a:lstStyle/>
          <a:p>
            <a:r>
              <a:rPr lang="en-US" sz="2400" dirty="0"/>
              <a:t>x = 10</a:t>
            </a:r>
            <a:endParaRPr lang="en-IN" sz="2400" dirty="0"/>
          </a:p>
        </p:txBody>
      </p:sp>
      <p:sp>
        <p:nvSpPr>
          <p:cNvPr id="8" name="TextBox 7"/>
          <p:cNvSpPr txBox="1"/>
          <p:nvPr/>
        </p:nvSpPr>
        <p:spPr>
          <a:xfrm>
            <a:off x="5384800" y="1661795"/>
            <a:ext cx="609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15</a:t>
            </a:r>
            <a:endParaRPr lang="en-IN" sz="2400" dirty="0"/>
          </a:p>
        </p:txBody>
      </p:sp>
      <p:sp>
        <p:nvSpPr>
          <p:cNvPr id="9" name="TextBox 8"/>
          <p:cNvSpPr txBox="1"/>
          <p:nvPr/>
        </p:nvSpPr>
        <p:spPr>
          <a:xfrm>
            <a:off x="5171250" y="2068196"/>
            <a:ext cx="1042273" cy="461665"/>
          </a:xfrm>
          <a:prstGeom prst="rect">
            <a:avLst/>
          </a:prstGeom>
          <a:noFill/>
        </p:spPr>
        <p:txBody>
          <a:bodyPr wrap="none" rtlCol="0">
            <a:spAutoFit/>
          </a:bodyPr>
          <a:lstStyle/>
          <a:p>
            <a:r>
              <a:rPr lang="en-US" sz="2400" dirty="0"/>
              <a:t>76525</a:t>
            </a:r>
            <a:endParaRPr lang="en-IN" sz="2400" dirty="0"/>
          </a:p>
        </p:txBody>
      </p:sp>
      <p:sp>
        <p:nvSpPr>
          <p:cNvPr id="10" name="TextBox 9"/>
          <p:cNvSpPr txBox="1"/>
          <p:nvPr/>
        </p:nvSpPr>
        <p:spPr>
          <a:xfrm>
            <a:off x="5486400" y="1255396"/>
            <a:ext cx="356188" cy="461665"/>
          </a:xfrm>
          <a:prstGeom prst="rect">
            <a:avLst/>
          </a:prstGeom>
          <a:noFill/>
        </p:spPr>
        <p:txBody>
          <a:bodyPr wrap="none" rtlCol="0">
            <a:spAutoFit/>
          </a:bodyPr>
          <a:lstStyle/>
          <a:p>
            <a:r>
              <a:rPr lang="en-US" sz="2400" dirty="0"/>
              <a:t>a</a:t>
            </a:r>
            <a:endParaRPr lang="en-IN" sz="2400" dirty="0"/>
          </a:p>
        </p:txBody>
      </p:sp>
      <p:sp>
        <p:nvSpPr>
          <p:cNvPr id="11" name="TextBox 10"/>
          <p:cNvSpPr txBox="1"/>
          <p:nvPr/>
        </p:nvSpPr>
        <p:spPr>
          <a:xfrm>
            <a:off x="5171250" y="833438"/>
            <a:ext cx="1048685" cy="461665"/>
          </a:xfrm>
          <a:prstGeom prst="rect">
            <a:avLst/>
          </a:prstGeom>
          <a:noFill/>
        </p:spPr>
        <p:txBody>
          <a:bodyPr wrap="none" rtlCol="0">
            <a:spAutoFit/>
          </a:bodyPr>
          <a:lstStyle/>
          <a:p>
            <a:r>
              <a:rPr lang="en-US" sz="2400" dirty="0"/>
              <a:t>a = 15</a:t>
            </a:r>
            <a:endParaRPr lang="en-IN" sz="2400" dirty="0"/>
          </a:p>
        </p:txBody>
      </p:sp>
      <p:sp>
        <p:nvSpPr>
          <p:cNvPr id="12" name="Rectangle 11"/>
          <p:cNvSpPr/>
          <p:nvPr/>
        </p:nvSpPr>
        <p:spPr>
          <a:xfrm>
            <a:off x="4978400" y="731837"/>
            <a:ext cx="1524000" cy="203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2400"/>
          </a:p>
        </p:txBody>
      </p:sp>
      <p:sp>
        <p:nvSpPr>
          <p:cNvPr id="13" name="TextBox 12"/>
          <p:cNvSpPr txBox="1"/>
          <p:nvPr/>
        </p:nvSpPr>
        <p:spPr>
          <a:xfrm>
            <a:off x="6807201" y="978693"/>
            <a:ext cx="4978401"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new object is created in the memory because integer objects are immutable (not modifiable). </a:t>
            </a:r>
            <a:endParaRPr lang="en-IN" sz="2400" dirty="0">
              <a:latin typeface="Times New Roman" panose="02020603050405020304" pitchFamily="18" charset="0"/>
              <a:cs typeface="Times New Roman" panose="02020603050405020304" pitchFamily="18" charset="0"/>
            </a:endParaRPr>
          </a:p>
        </p:txBody>
      </p:sp>
      <p:sp>
        <p:nvSpPr>
          <p:cNvPr id="39" name="Content Placeholder 2"/>
          <p:cNvSpPr txBox="1"/>
          <p:nvPr/>
        </p:nvSpPr>
        <p:spPr>
          <a:xfrm>
            <a:off x="609601" y="3124200"/>
            <a:ext cx="4442783" cy="36576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dirty="0" err="1"/>
              <a:t>def</a:t>
            </a:r>
            <a:r>
              <a:rPr lang="en-IN" sz="2400" dirty="0"/>
              <a:t> </a:t>
            </a:r>
            <a:r>
              <a:rPr lang="en-IN" sz="2400" dirty="0" err="1"/>
              <a:t>val</a:t>
            </a:r>
            <a:r>
              <a:rPr lang="en-IN" sz="2400" dirty="0"/>
              <a:t>(l):</a:t>
            </a:r>
            <a:endParaRPr lang="en-IN" sz="2400" dirty="0"/>
          </a:p>
          <a:p>
            <a:pPr marL="0" indent="0">
              <a:buNone/>
            </a:pPr>
            <a:r>
              <a:rPr lang="en-IN" sz="2400" dirty="0"/>
              <a:t>      </a:t>
            </a:r>
            <a:r>
              <a:rPr lang="en-IN" sz="2400" dirty="0" err="1"/>
              <a:t>l.append</a:t>
            </a:r>
            <a:r>
              <a:rPr lang="en-IN" sz="2400" dirty="0"/>
              <a:t>(4)</a:t>
            </a:r>
            <a:endParaRPr lang="en-IN" sz="2400" dirty="0"/>
          </a:p>
          <a:p>
            <a:pPr marL="0" indent="0">
              <a:buNone/>
            </a:pPr>
            <a:r>
              <a:rPr lang="en-IN" sz="2400" dirty="0"/>
              <a:t>      print(l, id(l))</a:t>
            </a:r>
            <a:endParaRPr lang="en-IN" sz="2400" dirty="0"/>
          </a:p>
          <a:p>
            <a:pPr marL="0" indent="0">
              <a:buNone/>
            </a:pPr>
            <a:r>
              <a:rPr lang="en-IN" sz="2400" dirty="0"/>
              <a:t>	</a:t>
            </a:r>
            <a:endParaRPr lang="en-IN" sz="2400" dirty="0"/>
          </a:p>
          <a:p>
            <a:pPr marL="0" indent="0">
              <a:buNone/>
            </a:pPr>
            <a:r>
              <a:rPr lang="en-IN" sz="2400" dirty="0" err="1"/>
              <a:t>lst</a:t>
            </a:r>
            <a:r>
              <a:rPr lang="en-IN" sz="2400" dirty="0"/>
              <a:t> = [1, 2, 3]</a:t>
            </a:r>
            <a:endParaRPr lang="en-IN" sz="2400" dirty="0"/>
          </a:p>
          <a:p>
            <a:pPr marL="0" indent="0">
              <a:buNone/>
            </a:pPr>
            <a:r>
              <a:rPr lang="en-IN" sz="2400" dirty="0"/>
              <a:t>print(</a:t>
            </a:r>
            <a:r>
              <a:rPr lang="en-IN" sz="2400" dirty="0" err="1"/>
              <a:t>lst</a:t>
            </a:r>
            <a:r>
              <a:rPr lang="en-IN" sz="2400" dirty="0"/>
              <a:t>, id(</a:t>
            </a:r>
            <a:r>
              <a:rPr lang="en-IN" sz="2400" dirty="0" err="1"/>
              <a:t>lst</a:t>
            </a:r>
            <a:r>
              <a:rPr lang="en-IN" sz="2400" dirty="0"/>
              <a:t>))</a:t>
            </a:r>
            <a:endParaRPr lang="en-IN" sz="2400" dirty="0"/>
          </a:p>
          <a:p>
            <a:pPr marL="0" indent="0">
              <a:buNone/>
            </a:pPr>
            <a:r>
              <a:rPr lang="en-IN" sz="2400" dirty="0" err="1"/>
              <a:t>val</a:t>
            </a:r>
            <a:r>
              <a:rPr lang="en-IN" sz="2400" dirty="0"/>
              <a:t>(</a:t>
            </a:r>
            <a:r>
              <a:rPr lang="en-IN" sz="2400" dirty="0" err="1"/>
              <a:t>lst</a:t>
            </a:r>
            <a:r>
              <a:rPr lang="en-IN" sz="2400" dirty="0"/>
              <a:t>)</a:t>
            </a:r>
            <a:endParaRPr lang="en-IN" sz="2400" dirty="0"/>
          </a:p>
          <a:p>
            <a:pPr marL="0" indent="0">
              <a:buNone/>
            </a:pPr>
            <a:r>
              <a:rPr lang="en-IN" sz="2400" dirty="0"/>
              <a:t>print(</a:t>
            </a:r>
            <a:r>
              <a:rPr lang="en-IN" sz="2400" dirty="0" err="1"/>
              <a:t>lst</a:t>
            </a:r>
            <a:r>
              <a:rPr lang="en-IN" sz="2400" dirty="0"/>
              <a:t>, id(</a:t>
            </a:r>
            <a:r>
              <a:rPr lang="en-IN" sz="2400" dirty="0" err="1"/>
              <a:t>lst</a:t>
            </a:r>
            <a:r>
              <a:rPr lang="en-IN" sz="2400" dirty="0"/>
              <a:t>))</a:t>
            </a:r>
            <a:endParaRPr lang="en-IN" sz="2400" dirty="0"/>
          </a:p>
        </p:txBody>
      </p:sp>
      <p:sp>
        <p:nvSpPr>
          <p:cNvPr id="40" name="TextBox 39"/>
          <p:cNvSpPr txBox="1"/>
          <p:nvPr/>
        </p:nvSpPr>
        <p:spPr>
          <a:xfrm>
            <a:off x="3667951" y="4663758"/>
            <a:ext cx="90405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a:t>
            </a:r>
            <a:endParaRPr lang="en-IN" sz="2400" dirty="0"/>
          </a:p>
        </p:txBody>
      </p:sp>
      <p:sp>
        <p:nvSpPr>
          <p:cNvPr id="41" name="TextBox 40"/>
          <p:cNvSpPr txBox="1"/>
          <p:nvPr/>
        </p:nvSpPr>
        <p:spPr>
          <a:xfrm>
            <a:off x="3647249" y="5054601"/>
            <a:ext cx="1042273" cy="461665"/>
          </a:xfrm>
          <a:prstGeom prst="rect">
            <a:avLst/>
          </a:prstGeom>
          <a:noFill/>
        </p:spPr>
        <p:txBody>
          <a:bodyPr wrap="none" rtlCol="0">
            <a:spAutoFit/>
          </a:bodyPr>
          <a:lstStyle/>
          <a:p>
            <a:r>
              <a:rPr lang="en-US" sz="2400" dirty="0"/>
              <a:t>76345</a:t>
            </a:r>
            <a:endParaRPr lang="en-IN" sz="2400" dirty="0"/>
          </a:p>
        </p:txBody>
      </p:sp>
      <p:sp>
        <p:nvSpPr>
          <p:cNvPr id="42" name="TextBox 41"/>
          <p:cNvSpPr txBox="1"/>
          <p:nvPr/>
        </p:nvSpPr>
        <p:spPr>
          <a:xfrm>
            <a:off x="3833183" y="4257358"/>
            <a:ext cx="492443" cy="461665"/>
          </a:xfrm>
          <a:prstGeom prst="rect">
            <a:avLst/>
          </a:prstGeom>
          <a:noFill/>
        </p:spPr>
        <p:txBody>
          <a:bodyPr wrap="none" rtlCol="0">
            <a:spAutoFit/>
          </a:bodyPr>
          <a:lstStyle/>
          <a:p>
            <a:r>
              <a:rPr lang="en-US" sz="2400" dirty="0" err="1"/>
              <a:t>lst</a:t>
            </a:r>
            <a:endParaRPr lang="en-IN" sz="2400" dirty="0"/>
          </a:p>
        </p:txBody>
      </p:sp>
      <p:sp>
        <p:nvSpPr>
          <p:cNvPr id="43" name="TextBox 42"/>
          <p:cNvSpPr txBox="1"/>
          <p:nvPr/>
        </p:nvSpPr>
        <p:spPr>
          <a:xfrm>
            <a:off x="3454400" y="3835401"/>
            <a:ext cx="1696298" cy="461665"/>
          </a:xfrm>
          <a:prstGeom prst="rect">
            <a:avLst/>
          </a:prstGeom>
          <a:noFill/>
        </p:spPr>
        <p:txBody>
          <a:bodyPr wrap="none" rtlCol="0">
            <a:spAutoFit/>
          </a:bodyPr>
          <a:lstStyle/>
          <a:p>
            <a:r>
              <a:rPr lang="en-US" sz="2400" dirty="0" err="1"/>
              <a:t>lst</a:t>
            </a:r>
            <a:r>
              <a:rPr lang="en-US" sz="2400" dirty="0"/>
              <a:t> = [1,2,3]</a:t>
            </a:r>
            <a:endParaRPr lang="en-IN" sz="2400" dirty="0"/>
          </a:p>
        </p:txBody>
      </p:sp>
      <p:sp>
        <p:nvSpPr>
          <p:cNvPr id="44" name="TextBox 43"/>
          <p:cNvSpPr txBox="1"/>
          <p:nvPr/>
        </p:nvSpPr>
        <p:spPr>
          <a:xfrm>
            <a:off x="6604000" y="4663758"/>
            <a:ext cx="1117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1,2,3,4</a:t>
            </a:r>
            <a:endParaRPr lang="en-IN" sz="2400" dirty="0"/>
          </a:p>
        </p:txBody>
      </p:sp>
      <p:sp>
        <p:nvSpPr>
          <p:cNvPr id="45" name="TextBox 44"/>
          <p:cNvSpPr txBox="1"/>
          <p:nvPr/>
        </p:nvSpPr>
        <p:spPr>
          <a:xfrm>
            <a:off x="6649625" y="5070158"/>
            <a:ext cx="1042273" cy="461665"/>
          </a:xfrm>
          <a:prstGeom prst="rect">
            <a:avLst/>
          </a:prstGeom>
          <a:noFill/>
        </p:spPr>
        <p:txBody>
          <a:bodyPr wrap="none" rtlCol="0">
            <a:spAutoFit/>
          </a:bodyPr>
          <a:lstStyle/>
          <a:p>
            <a:r>
              <a:rPr lang="en-US" sz="2400" dirty="0"/>
              <a:t>87543</a:t>
            </a:r>
            <a:endParaRPr lang="en-IN" sz="2400" dirty="0"/>
          </a:p>
        </p:txBody>
      </p:sp>
      <p:sp>
        <p:nvSpPr>
          <p:cNvPr id="46" name="TextBox 45"/>
          <p:cNvSpPr txBox="1"/>
          <p:nvPr/>
        </p:nvSpPr>
        <p:spPr>
          <a:xfrm>
            <a:off x="6908800" y="4257358"/>
            <a:ext cx="253596" cy="461665"/>
          </a:xfrm>
          <a:prstGeom prst="rect">
            <a:avLst/>
          </a:prstGeom>
          <a:noFill/>
        </p:spPr>
        <p:txBody>
          <a:bodyPr wrap="none" rtlCol="0">
            <a:spAutoFit/>
          </a:bodyPr>
          <a:lstStyle/>
          <a:p>
            <a:r>
              <a:rPr lang="en-US" sz="2400" dirty="0"/>
              <a:t>l</a:t>
            </a:r>
            <a:endParaRPr lang="en-IN" sz="2400" dirty="0"/>
          </a:p>
        </p:txBody>
      </p:sp>
      <p:sp>
        <p:nvSpPr>
          <p:cNvPr id="47" name="TextBox 46"/>
          <p:cNvSpPr txBox="1"/>
          <p:nvPr/>
        </p:nvSpPr>
        <p:spPr>
          <a:xfrm>
            <a:off x="6390450" y="3835401"/>
            <a:ext cx="1713931" cy="461665"/>
          </a:xfrm>
          <a:prstGeom prst="rect">
            <a:avLst/>
          </a:prstGeom>
          <a:noFill/>
        </p:spPr>
        <p:txBody>
          <a:bodyPr wrap="none" rtlCol="0">
            <a:spAutoFit/>
          </a:bodyPr>
          <a:lstStyle/>
          <a:p>
            <a:r>
              <a:rPr lang="en-US" sz="2400" dirty="0"/>
              <a:t>l = [1,2,3,4]</a:t>
            </a:r>
            <a:endParaRPr lang="en-IN" sz="2400" dirty="0"/>
          </a:p>
        </p:txBody>
      </p:sp>
      <p:sp>
        <p:nvSpPr>
          <p:cNvPr id="48" name="Rectangle 47"/>
          <p:cNvSpPr/>
          <p:nvPr/>
        </p:nvSpPr>
        <p:spPr>
          <a:xfrm>
            <a:off x="6096000" y="3733800"/>
            <a:ext cx="2336800" cy="203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2400"/>
          </a:p>
        </p:txBody>
      </p:sp>
      <p:sp>
        <p:nvSpPr>
          <p:cNvPr id="49" name="TextBox 48"/>
          <p:cNvSpPr txBox="1"/>
          <p:nvPr/>
        </p:nvSpPr>
        <p:spPr>
          <a:xfrm>
            <a:off x="3534077" y="4663758"/>
            <a:ext cx="113382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1,2,3,4</a:t>
            </a:r>
            <a:endParaRPr lang="en-IN" sz="2400" dirty="0"/>
          </a:p>
        </p:txBody>
      </p:sp>
      <p:cxnSp>
        <p:nvCxnSpPr>
          <p:cNvPr id="50" name="Straight Arrow Connector 49"/>
          <p:cNvCxnSpPr>
            <a:stCxn id="46" idx="1"/>
          </p:cNvCxnSpPr>
          <p:nvPr/>
        </p:nvCxnSpPr>
        <p:spPr>
          <a:xfrm flipH="1">
            <a:off x="4775200" y="4488191"/>
            <a:ext cx="2133600" cy="4217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203201" y="3022600"/>
            <a:ext cx="11582401" cy="0"/>
          </a:xfrm>
          <a:prstGeom prst="line">
            <a:avLst/>
          </a:prstGeom>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8636000" y="3124200"/>
            <a:ext cx="32512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new object is not created in the memory because list objects are mutable (modifiable). It simply add new element to the same object.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Pass/Call by Object Reference</a:t>
            </a:r>
            <a:endParaRPr lang="en-IN"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Python, values are passed to functions by object references.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If object is immutable (not modifiable) then the modified value is not available outside the function.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If object is mutable (modifiable) then the modified value is available outside the function.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Immutable Objects – Integer, Float, String and Tuple</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Mutable Objects – List and Dictionary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82600"/>
            <a:ext cx="3352800" cy="4525963"/>
          </a:xfrm>
        </p:spPr>
        <p:txBody>
          <a:bodyPr>
            <a:normAutofit/>
          </a:bodyPr>
          <a:lstStyle/>
          <a:p>
            <a:pPr marL="0" indent="0">
              <a:buNone/>
            </a:pPr>
            <a:r>
              <a:rPr lang="en-IN" sz="2400" dirty="0" err="1"/>
              <a:t>def</a:t>
            </a:r>
            <a:r>
              <a:rPr lang="en-IN" sz="2400" dirty="0"/>
              <a:t> </a:t>
            </a:r>
            <a:r>
              <a:rPr lang="en-IN" sz="2400" dirty="0" err="1"/>
              <a:t>val</a:t>
            </a:r>
            <a:r>
              <a:rPr lang="en-IN" sz="2400" dirty="0"/>
              <a:t>(</a:t>
            </a:r>
            <a:r>
              <a:rPr lang="en-IN" sz="2400" dirty="0" err="1"/>
              <a:t>lst</a:t>
            </a:r>
            <a:r>
              <a:rPr lang="en-IN" sz="2400" dirty="0"/>
              <a:t>):</a:t>
            </a:r>
            <a:endParaRPr lang="en-IN" sz="2400" dirty="0"/>
          </a:p>
          <a:p>
            <a:pPr marL="0" indent="0">
              <a:buNone/>
            </a:pPr>
            <a:r>
              <a:rPr lang="en-IN" sz="2400" dirty="0"/>
              <a:t>        print(</a:t>
            </a:r>
            <a:r>
              <a:rPr lang="en-IN" sz="2400" dirty="0" err="1"/>
              <a:t>lst</a:t>
            </a:r>
            <a:r>
              <a:rPr lang="en-IN" sz="2400" dirty="0"/>
              <a:t>, id(</a:t>
            </a:r>
            <a:r>
              <a:rPr lang="en-IN" sz="2400" dirty="0" err="1"/>
              <a:t>lst</a:t>
            </a:r>
            <a:r>
              <a:rPr lang="en-IN" sz="2400" dirty="0"/>
              <a:t>))</a:t>
            </a:r>
            <a:endParaRPr lang="en-IN" sz="2400" dirty="0"/>
          </a:p>
          <a:p>
            <a:pPr marL="0" indent="0">
              <a:buNone/>
            </a:pPr>
            <a:r>
              <a:rPr lang="en-IN" sz="2400" dirty="0"/>
              <a:t>        </a:t>
            </a:r>
            <a:r>
              <a:rPr lang="en-IN" sz="2400" dirty="0" err="1"/>
              <a:t>lst</a:t>
            </a:r>
            <a:r>
              <a:rPr lang="en-IN" sz="2400" dirty="0"/>
              <a:t> = [11, 22, 33]</a:t>
            </a:r>
            <a:endParaRPr lang="en-IN" sz="2400" dirty="0"/>
          </a:p>
          <a:p>
            <a:pPr marL="0" indent="0">
              <a:buNone/>
            </a:pPr>
            <a:r>
              <a:rPr lang="en-IN" sz="2400" dirty="0"/>
              <a:t>        print(</a:t>
            </a:r>
            <a:r>
              <a:rPr lang="en-IN" sz="2400" dirty="0" err="1"/>
              <a:t>lst</a:t>
            </a:r>
            <a:r>
              <a:rPr lang="en-IN" sz="2400" dirty="0"/>
              <a:t>, id(</a:t>
            </a:r>
            <a:r>
              <a:rPr lang="en-IN" sz="2400" dirty="0" err="1"/>
              <a:t>lst</a:t>
            </a:r>
            <a:r>
              <a:rPr lang="en-IN" sz="2400" dirty="0"/>
              <a:t>))</a:t>
            </a:r>
            <a:endParaRPr lang="en-IN" sz="2400" dirty="0"/>
          </a:p>
          <a:p>
            <a:pPr marL="0" indent="0">
              <a:buNone/>
            </a:pPr>
            <a:r>
              <a:rPr lang="en-IN" sz="2400" dirty="0"/>
              <a:t>	</a:t>
            </a:r>
            <a:endParaRPr lang="en-IN" sz="2400" dirty="0"/>
          </a:p>
          <a:p>
            <a:pPr marL="0" indent="0">
              <a:buNone/>
            </a:pPr>
            <a:r>
              <a:rPr lang="en-IN" sz="2400" dirty="0" err="1"/>
              <a:t>lst</a:t>
            </a:r>
            <a:r>
              <a:rPr lang="en-IN" sz="2400" dirty="0"/>
              <a:t> = [1, 2, 3]</a:t>
            </a:r>
            <a:endParaRPr lang="en-IN" sz="2400" dirty="0"/>
          </a:p>
          <a:p>
            <a:pPr marL="0" indent="0">
              <a:buNone/>
            </a:pPr>
            <a:r>
              <a:rPr lang="en-IN" sz="2400" dirty="0"/>
              <a:t>print(</a:t>
            </a:r>
            <a:r>
              <a:rPr lang="en-IN" sz="2400" dirty="0" err="1"/>
              <a:t>lst</a:t>
            </a:r>
            <a:r>
              <a:rPr lang="en-IN" sz="2400" dirty="0"/>
              <a:t>, id(</a:t>
            </a:r>
            <a:r>
              <a:rPr lang="en-IN" sz="2400" dirty="0" err="1"/>
              <a:t>lst</a:t>
            </a:r>
            <a:r>
              <a:rPr lang="en-IN" sz="2400" dirty="0"/>
              <a:t>))</a:t>
            </a:r>
            <a:endParaRPr lang="en-IN" sz="2400" dirty="0"/>
          </a:p>
          <a:p>
            <a:pPr marL="0" indent="0">
              <a:buNone/>
            </a:pPr>
            <a:r>
              <a:rPr lang="en-IN" sz="2400" dirty="0" err="1"/>
              <a:t>val</a:t>
            </a:r>
            <a:r>
              <a:rPr lang="en-IN" sz="2400" dirty="0"/>
              <a:t>(</a:t>
            </a:r>
            <a:r>
              <a:rPr lang="en-IN" sz="2400" dirty="0" err="1"/>
              <a:t>lst</a:t>
            </a:r>
            <a:r>
              <a:rPr lang="en-IN" sz="2400" dirty="0"/>
              <a:t>)</a:t>
            </a:r>
            <a:endParaRPr lang="en-IN" sz="2400" dirty="0"/>
          </a:p>
          <a:p>
            <a:pPr marL="0" indent="0">
              <a:buNone/>
            </a:pPr>
            <a:r>
              <a:rPr lang="en-IN" sz="2400" dirty="0"/>
              <a:t>print(</a:t>
            </a:r>
            <a:r>
              <a:rPr lang="en-IN" sz="2400" dirty="0" err="1"/>
              <a:t>lst</a:t>
            </a:r>
            <a:r>
              <a:rPr lang="en-IN" sz="2400" dirty="0"/>
              <a:t>, id(</a:t>
            </a:r>
            <a:r>
              <a:rPr lang="en-IN" sz="2400" dirty="0" err="1"/>
              <a:t>lst</a:t>
            </a:r>
            <a:r>
              <a:rPr lang="en-IN" sz="2400" dirty="0"/>
              <a:t>))</a:t>
            </a:r>
            <a:endParaRPr lang="en-IN" sz="2400" dirty="0"/>
          </a:p>
        </p:txBody>
      </p:sp>
      <p:sp>
        <p:nvSpPr>
          <p:cNvPr id="4" name="TextBox 3"/>
          <p:cNvSpPr txBox="1"/>
          <p:nvPr/>
        </p:nvSpPr>
        <p:spPr>
          <a:xfrm>
            <a:off x="4480751" y="1936115"/>
            <a:ext cx="90405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a:t>
            </a:r>
            <a:endParaRPr lang="en-IN" sz="2400" dirty="0"/>
          </a:p>
        </p:txBody>
      </p:sp>
      <p:sp>
        <p:nvSpPr>
          <p:cNvPr id="5" name="TextBox 4"/>
          <p:cNvSpPr txBox="1"/>
          <p:nvPr/>
        </p:nvSpPr>
        <p:spPr>
          <a:xfrm>
            <a:off x="4460049" y="2326958"/>
            <a:ext cx="1042273" cy="461665"/>
          </a:xfrm>
          <a:prstGeom prst="rect">
            <a:avLst/>
          </a:prstGeom>
          <a:noFill/>
        </p:spPr>
        <p:txBody>
          <a:bodyPr wrap="none" rtlCol="0">
            <a:spAutoFit/>
          </a:bodyPr>
          <a:lstStyle/>
          <a:p>
            <a:r>
              <a:rPr lang="en-US" sz="2400" dirty="0"/>
              <a:t>76345</a:t>
            </a:r>
            <a:endParaRPr lang="en-IN" sz="2400" dirty="0"/>
          </a:p>
        </p:txBody>
      </p:sp>
      <p:sp>
        <p:nvSpPr>
          <p:cNvPr id="6" name="TextBox 5"/>
          <p:cNvSpPr txBox="1"/>
          <p:nvPr/>
        </p:nvSpPr>
        <p:spPr>
          <a:xfrm>
            <a:off x="4645983" y="1529716"/>
            <a:ext cx="492443" cy="461665"/>
          </a:xfrm>
          <a:prstGeom prst="rect">
            <a:avLst/>
          </a:prstGeom>
          <a:noFill/>
        </p:spPr>
        <p:txBody>
          <a:bodyPr wrap="none" rtlCol="0">
            <a:spAutoFit/>
          </a:bodyPr>
          <a:lstStyle/>
          <a:p>
            <a:r>
              <a:rPr lang="en-US" sz="2400" dirty="0" err="1"/>
              <a:t>lst</a:t>
            </a:r>
            <a:endParaRPr lang="en-IN" sz="2400" dirty="0"/>
          </a:p>
        </p:txBody>
      </p:sp>
      <p:sp>
        <p:nvSpPr>
          <p:cNvPr id="7" name="TextBox 6"/>
          <p:cNvSpPr txBox="1"/>
          <p:nvPr/>
        </p:nvSpPr>
        <p:spPr>
          <a:xfrm>
            <a:off x="4267200" y="1107758"/>
            <a:ext cx="1696298" cy="461665"/>
          </a:xfrm>
          <a:prstGeom prst="rect">
            <a:avLst/>
          </a:prstGeom>
          <a:noFill/>
        </p:spPr>
        <p:txBody>
          <a:bodyPr wrap="none" rtlCol="0">
            <a:spAutoFit/>
          </a:bodyPr>
          <a:lstStyle/>
          <a:p>
            <a:r>
              <a:rPr lang="en-US" sz="2400" dirty="0" err="1"/>
              <a:t>lst</a:t>
            </a:r>
            <a:r>
              <a:rPr lang="en-US" sz="2400" dirty="0"/>
              <a:t> = [1,2,3]</a:t>
            </a:r>
            <a:endParaRPr lang="en-IN" sz="2400" dirty="0"/>
          </a:p>
        </p:txBody>
      </p:sp>
      <p:sp>
        <p:nvSpPr>
          <p:cNvPr id="8" name="TextBox 7"/>
          <p:cNvSpPr txBox="1"/>
          <p:nvPr/>
        </p:nvSpPr>
        <p:spPr>
          <a:xfrm>
            <a:off x="7315200" y="1920558"/>
            <a:ext cx="14224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11,22,33</a:t>
            </a:r>
            <a:endParaRPr lang="en-IN" sz="2400" dirty="0"/>
          </a:p>
        </p:txBody>
      </p:sp>
      <p:sp>
        <p:nvSpPr>
          <p:cNvPr id="9" name="TextBox 8"/>
          <p:cNvSpPr txBox="1"/>
          <p:nvPr/>
        </p:nvSpPr>
        <p:spPr>
          <a:xfrm>
            <a:off x="7462425" y="2326958"/>
            <a:ext cx="1042273" cy="461665"/>
          </a:xfrm>
          <a:prstGeom prst="rect">
            <a:avLst/>
          </a:prstGeom>
          <a:noFill/>
        </p:spPr>
        <p:txBody>
          <a:bodyPr wrap="none" rtlCol="0">
            <a:spAutoFit/>
          </a:bodyPr>
          <a:lstStyle/>
          <a:p>
            <a:r>
              <a:rPr lang="en-US" sz="2400" dirty="0"/>
              <a:t>87543</a:t>
            </a:r>
            <a:endParaRPr lang="en-IN" sz="2400" dirty="0"/>
          </a:p>
        </p:txBody>
      </p:sp>
      <p:sp>
        <p:nvSpPr>
          <p:cNvPr id="10" name="TextBox 9"/>
          <p:cNvSpPr txBox="1"/>
          <p:nvPr/>
        </p:nvSpPr>
        <p:spPr>
          <a:xfrm>
            <a:off x="7721601" y="1514158"/>
            <a:ext cx="492443" cy="461665"/>
          </a:xfrm>
          <a:prstGeom prst="rect">
            <a:avLst/>
          </a:prstGeom>
          <a:noFill/>
        </p:spPr>
        <p:txBody>
          <a:bodyPr wrap="none" rtlCol="0">
            <a:spAutoFit/>
          </a:bodyPr>
          <a:lstStyle/>
          <a:p>
            <a:r>
              <a:rPr lang="en-US" sz="2400" dirty="0" err="1"/>
              <a:t>lst</a:t>
            </a:r>
            <a:endParaRPr lang="en-IN" sz="2400" dirty="0"/>
          </a:p>
        </p:txBody>
      </p:sp>
      <p:sp>
        <p:nvSpPr>
          <p:cNvPr id="11" name="TextBox 10"/>
          <p:cNvSpPr txBox="1"/>
          <p:nvPr/>
        </p:nvSpPr>
        <p:spPr>
          <a:xfrm>
            <a:off x="7010401" y="1092201"/>
            <a:ext cx="2188035" cy="461665"/>
          </a:xfrm>
          <a:prstGeom prst="rect">
            <a:avLst/>
          </a:prstGeom>
          <a:noFill/>
        </p:spPr>
        <p:txBody>
          <a:bodyPr wrap="none" rtlCol="0">
            <a:spAutoFit/>
          </a:bodyPr>
          <a:lstStyle/>
          <a:p>
            <a:r>
              <a:rPr lang="en-US" sz="2400" dirty="0" err="1"/>
              <a:t>lst</a:t>
            </a:r>
            <a:r>
              <a:rPr lang="en-US" sz="2400" dirty="0"/>
              <a:t> = [11,22,33]</a:t>
            </a:r>
            <a:endParaRPr lang="en-IN" sz="2400" dirty="0"/>
          </a:p>
        </p:txBody>
      </p:sp>
      <p:sp>
        <p:nvSpPr>
          <p:cNvPr id="12" name="Rectangle 11"/>
          <p:cNvSpPr/>
          <p:nvPr/>
        </p:nvSpPr>
        <p:spPr>
          <a:xfrm>
            <a:off x="6908800" y="990600"/>
            <a:ext cx="2336800" cy="203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2400"/>
          </a:p>
        </p:txBody>
      </p:sp>
      <p:sp>
        <p:nvSpPr>
          <p:cNvPr id="16" name="TextBox 15"/>
          <p:cNvSpPr txBox="1"/>
          <p:nvPr/>
        </p:nvSpPr>
        <p:spPr>
          <a:xfrm>
            <a:off x="609600" y="5054600"/>
            <a:ext cx="9979014" cy="420564"/>
          </a:xfrm>
          <a:prstGeom prst="rect">
            <a:avLst/>
          </a:prstGeom>
          <a:noFill/>
        </p:spPr>
        <p:txBody>
          <a:bodyPr wrap="none" rtlCol="0">
            <a:spAutoFit/>
          </a:bodyPr>
          <a:lstStyle/>
          <a:p>
            <a:r>
              <a:rPr lang="en-US" sz="2135" dirty="0">
                <a:latin typeface="Times New Roman" panose="02020603050405020304" pitchFamily="18" charset="0"/>
                <a:cs typeface="Times New Roman" panose="02020603050405020304" pitchFamily="18" charset="0"/>
              </a:rPr>
              <a:t>When we create a new object inside function then it will not be available outside function</a:t>
            </a:r>
            <a:endParaRPr lang="en-IN" sz="213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Recursion</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295400"/>
            <a:ext cx="10972800" cy="2133600"/>
          </a:xfrm>
        </p:spPr>
        <p:txBody>
          <a:bodyPr>
            <a:normAutofit/>
          </a:bodyPr>
          <a:lstStyle/>
          <a:p>
            <a:pPr marL="0" indent="0">
              <a:buNone/>
            </a:pPr>
            <a:r>
              <a:rPr lang="en-US" sz="2665" dirty="0">
                <a:latin typeface="Times New Roman" panose="02020603050405020304" pitchFamily="18" charset="0"/>
                <a:cs typeface="Times New Roman" panose="02020603050405020304" pitchFamily="18" charset="0"/>
              </a:rPr>
              <a:t>A function calling itself again and again to compute a value is referred to Recursive Function or Recursion.</a:t>
            </a:r>
            <a:endParaRPr lang="en-US" sz="266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Anonymous Function or Lambdas</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295400"/>
            <a:ext cx="10972800" cy="4775200"/>
          </a:xfrm>
        </p:spPr>
        <p:txBody>
          <a:bodyPr>
            <a:normAutofit/>
          </a:bodyPr>
          <a:lstStyle/>
          <a:p>
            <a:pPr marL="0" indent="0">
              <a:buNone/>
            </a:pPr>
            <a:r>
              <a:rPr lang="en-US" sz="2665" dirty="0">
                <a:latin typeface="Times New Roman" panose="02020603050405020304" pitchFamily="18" charset="0"/>
                <a:cs typeface="Times New Roman" panose="02020603050405020304" pitchFamily="18" charset="0"/>
              </a:rPr>
              <a:t>A function without a name is called as Anonymous Function. It is also known as Lambda Function.</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Anonymous Function are not defined using </a:t>
            </a:r>
            <a:r>
              <a:rPr lang="en-US" sz="2665" i="1" dirty="0" err="1">
                <a:latin typeface="Times New Roman" panose="02020603050405020304" pitchFamily="18" charset="0"/>
                <a:cs typeface="Times New Roman" panose="02020603050405020304" pitchFamily="18" charset="0"/>
              </a:rPr>
              <a:t>def</a:t>
            </a:r>
            <a:r>
              <a:rPr lang="en-US" sz="2665" dirty="0">
                <a:latin typeface="Times New Roman" panose="02020603050405020304" pitchFamily="18" charset="0"/>
                <a:cs typeface="Times New Roman" panose="02020603050405020304" pitchFamily="18" charset="0"/>
              </a:rPr>
              <a:t>  keyword rather they are defined using </a:t>
            </a:r>
            <a:r>
              <a:rPr lang="en-US" sz="2665" i="1" dirty="0">
                <a:latin typeface="Times New Roman" panose="02020603050405020304" pitchFamily="18" charset="0"/>
                <a:cs typeface="Times New Roman" panose="02020603050405020304" pitchFamily="18" charset="0"/>
              </a:rPr>
              <a:t>lambda</a:t>
            </a:r>
            <a:r>
              <a:rPr lang="en-US" sz="2665" dirty="0">
                <a:latin typeface="Times New Roman" panose="02020603050405020304" pitchFamily="18" charset="0"/>
                <a:cs typeface="Times New Roman" panose="02020603050405020304" pitchFamily="18" charset="0"/>
              </a:rPr>
              <a:t> keyword.</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Syntax:-</a:t>
            </a:r>
            <a:endParaRPr lang="en-US" sz="2665" dirty="0">
              <a:latin typeface="Times New Roman" panose="02020603050405020304" pitchFamily="18" charset="0"/>
              <a:cs typeface="Times New Roman" panose="02020603050405020304" pitchFamily="18" charset="0"/>
            </a:endParaRPr>
          </a:p>
          <a:p>
            <a:pPr marL="0" indent="0">
              <a:buNone/>
            </a:pPr>
            <a:r>
              <a:rPr lang="en-US" sz="2665" i="1" dirty="0">
                <a:latin typeface="Times New Roman" panose="02020603050405020304" pitchFamily="18" charset="0"/>
                <a:cs typeface="Times New Roman" panose="02020603050405020304" pitchFamily="18" charset="0"/>
              </a:rPr>
              <a:t>lambda</a:t>
            </a:r>
            <a:r>
              <a:rPr lang="en-US" sz="2665" dirty="0">
                <a:latin typeface="Times New Roman" panose="02020603050405020304" pitchFamily="18" charset="0"/>
                <a:cs typeface="Times New Roman" panose="02020603050405020304" pitchFamily="18" charset="0"/>
              </a:rPr>
              <a:t> </a:t>
            </a:r>
            <a:r>
              <a:rPr lang="en-US" sz="2665" dirty="0" err="1">
                <a:latin typeface="Times New Roman" panose="02020603050405020304" pitchFamily="18" charset="0"/>
                <a:cs typeface="Times New Roman" panose="02020603050405020304" pitchFamily="18" charset="0"/>
              </a:rPr>
              <a:t>argument_list</a:t>
            </a:r>
            <a:r>
              <a:rPr lang="en-US" sz="2665" dirty="0">
                <a:latin typeface="Times New Roman" panose="02020603050405020304" pitchFamily="18" charset="0"/>
                <a:cs typeface="Times New Roman" panose="02020603050405020304" pitchFamily="18" charset="0"/>
              </a:rPr>
              <a:t> : expression</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Ex:- </a:t>
            </a:r>
            <a:endParaRPr lang="en-US" sz="2665" dirty="0">
              <a:latin typeface="Times New Roman" panose="02020603050405020304" pitchFamily="18" charset="0"/>
              <a:cs typeface="Times New Roman" panose="02020603050405020304" pitchFamily="18" charset="0"/>
            </a:endParaRPr>
          </a:p>
          <a:p>
            <a:pPr marL="0" indent="0">
              <a:buNone/>
            </a:pPr>
            <a:r>
              <a:rPr lang="en-US" sz="2665" i="1" dirty="0">
                <a:latin typeface="Times New Roman" panose="02020603050405020304" pitchFamily="18" charset="0"/>
                <a:cs typeface="Times New Roman" panose="02020603050405020304" pitchFamily="18" charset="0"/>
              </a:rPr>
              <a:t>lambda</a:t>
            </a:r>
            <a:r>
              <a:rPr lang="en-US" sz="2665" dirty="0">
                <a:latin typeface="Times New Roman" panose="02020603050405020304" pitchFamily="18" charset="0"/>
                <a:cs typeface="Times New Roman" panose="02020603050405020304" pitchFamily="18" charset="0"/>
              </a:rPr>
              <a:t> x : print(x) </a:t>
            </a:r>
            <a:endParaRPr lang="en-US" sz="2665" dirty="0">
              <a:latin typeface="Times New Roman" panose="02020603050405020304" pitchFamily="18" charset="0"/>
              <a:cs typeface="Times New Roman" panose="02020603050405020304" pitchFamily="18" charset="0"/>
            </a:endParaRPr>
          </a:p>
          <a:p>
            <a:pPr marL="0" indent="0">
              <a:buNone/>
            </a:pPr>
            <a:r>
              <a:rPr lang="en-US" sz="2665" i="1" dirty="0">
                <a:latin typeface="Times New Roman" panose="02020603050405020304" pitchFamily="18" charset="0"/>
                <a:cs typeface="Times New Roman" panose="02020603050405020304" pitchFamily="18" charset="0"/>
              </a:rPr>
              <a:t>lambda</a:t>
            </a:r>
            <a:r>
              <a:rPr lang="en-US" sz="2665" dirty="0">
                <a:latin typeface="Times New Roman" panose="02020603050405020304" pitchFamily="18" charset="0"/>
                <a:cs typeface="Times New Roman" panose="02020603050405020304" pitchFamily="18" charset="0"/>
              </a:rPr>
              <a:t> x, y : x + y</a:t>
            </a:r>
            <a:endParaRPr lang="en-US" sz="2665" dirty="0">
              <a:latin typeface="Times New Roman" panose="02020603050405020304" pitchFamily="18" charset="0"/>
              <a:cs typeface="Times New Roman" panose="02020603050405020304" pitchFamily="18" charset="0"/>
            </a:endParaRPr>
          </a:p>
          <a:p>
            <a:pPr marL="0" indent="0">
              <a:buNone/>
            </a:pPr>
            <a:endParaRPr lang="en-US" sz="266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4084"/>
            <a:ext cx="10972800" cy="833515"/>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Advantage of Function</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711200" y="1339788"/>
            <a:ext cx="10769600" cy="4775200"/>
          </a:xfrm>
        </p:spPr>
        <p:txBody>
          <a:bodyPr>
            <a:noAutofit/>
          </a:bodyPr>
          <a:lstStyle/>
          <a:p>
            <a:r>
              <a:rPr lang="en-US" sz="2665" dirty="0">
                <a:latin typeface="inter-bold"/>
                <a:cs typeface="Times New Roman" panose="02020603050405020304" pitchFamily="18" charset="0"/>
              </a:rPr>
              <a:t>Write once and use it as many time as you need. This provides code reusability.</a:t>
            </a:r>
            <a:endParaRPr lang="en-US" sz="2665" dirty="0">
              <a:latin typeface="inter-bold"/>
              <a:cs typeface="Times New Roman" panose="02020603050405020304" pitchFamily="18" charset="0"/>
            </a:endParaRPr>
          </a:p>
          <a:p>
            <a:r>
              <a:rPr lang="en-US" sz="2665" dirty="0">
                <a:latin typeface="inter-bold"/>
                <a:cs typeface="Times New Roman" panose="02020603050405020304" pitchFamily="18" charset="0"/>
              </a:rPr>
              <a:t>Function makes the code maintenance easy.</a:t>
            </a:r>
            <a:endParaRPr lang="en-US" sz="2665" dirty="0">
              <a:latin typeface="inter-bold"/>
              <a:cs typeface="Times New Roman" panose="02020603050405020304" pitchFamily="18" charset="0"/>
            </a:endParaRPr>
          </a:p>
          <a:p>
            <a:r>
              <a:rPr lang="en-US" sz="2665" dirty="0">
                <a:latin typeface="inter-bold"/>
                <a:cs typeface="Times New Roman" panose="02020603050405020304" pitchFamily="18" charset="0"/>
              </a:rPr>
              <a:t>Divide Large task into many small task so it will help you to debug code</a:t>
            </a:r>
            <a:endParaRPr lang="en-US" sz="2665" dirty="0">
              <a:latin typeface="inter-bold"/>
              <a:cs typeface="Times New Roman" panose="02020603050405020304" pitchFamily="18" charset="0"/>
            </a:endParaRPr>
          </a:p>
          <a:p>
            <a:r>
              <a:rPr lang="en-US" sz="2665" dirty="0">
                <a:latin typeface="inter-bold"/>
                <a:cs typeface="Times New Roman" panose="02020603050405020304" pitchFamily="18" charset="0"/>
              </a:rPr>
              <a:t>You can remove or add new feature to a function anytime. </a:t>
            </a:r>
            <a:endParaRPr lang="en-US" sz="2665" dirty="0">
              <a:latin typeface="inter-bold"/>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Creating a Lambda Function</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295400"/>
            <a:ext cx="10972800" cy="4775200"/>
          </a:xfrm>
        </p:spPr>
        <p:txBody>
          <a:bodyPr>
            <a:normAutofit/>
          </a:bodyPr>
          <a:lstStyle/>
          <a:p>
            <a:pPr marL="0" indent="0">
              <a:buNone/>
            </a:pPr>
            <a:r>
              <a:rPr lang="en-US" sz="2665" dirty="0">
                <a:latin typeface="Times New Roman" panose="02020603050405020304" pitchFamily="18" charset="0"/>
                <a:cs typeface="Times New Roman" panose="02020603050405020304" pitchFamily="18" charset="0"/>
              </a:rPr>
              <a:t>Syntax:-</a:t>
            </a:r>
            <a:endParaRPr lang="en-US" sz="2665" dirty="0">
              <a:latin typeface="Times New Roman" panose="02020603050405020304" pitchFamily="18" charset="0"/>
              <a:cs typeface="Times New Roman" panose="02020603050405020304" pitchFamily="18" charset="0"/>
            </a:endParaRPr>
          </a:p>
          <a:p>
            <a:pPr marL="0" indent="0">
              <a:buNone/>
            </a:pPr>
            <a:r>
              <a:rPr lang="en-US" sz="2665" i="1" dirty="0">
                <a:latin typeface="Times New Roman" panose="02020603050405020304" pitchFamily="18" charset="0"/>
                <a:cs typeface="Times New Roman" panose="02020603050405020304" pitchFamily="18" charset="0"/>
              </a:rPr>
              <a:t>lambda</a:t>
            </a:r>
            <a:r>
              <a:rPr lang="en-US" sz="2665" dirty="0">
                <a:latin typeface="Times New Roman" panose="02020603050405020304" pitchFamily="18" charset="0"/>
                <a:cs typeface="Times New Roman" panose="02020603050405020304" pitchFamily="18" charset="0"/>
              </a:rPr>
              <a:t> </a:t>
            </a:r>
            <a:r>
              <a:rPr lang="en-US" sz="2665" dirty="0" err="1">
                <a:latin typeface="Times New Roman" panose="02020603050405020304" pitchFamily="18" charset="0"/>
                <a:cs typeface="Times New Roman" panose="02020603050405020304" pitchFamily="18" charset="0"/>
              </a:rPr>
              <a:t>argument_list</a:t>
            </a:r>
            <a:r>
              <a:rPr lang="en-US" sz="2665" dirty="0">
                <a:latin typeface="Times New Roman" panose="02020603050405020304" pitchFamily="18" charset="0"/>
                <a:cs typeface="Times New Roman" panose="02020603050405020304" pitchFamily="18" charset="0"/>
              </a:rPr>
              <a:t> : expression</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Ex:- </a:t>
            </a:r>
            <a:endParaRPr lang="en-US" sz="2665" dirty="0">
              <a:latin typeface="Times New Roman" panose="02020603050405020304" pitchFamily="18" charset="0"/>
              <a:cs typeface="Times New Roman" panose="02020603050405020304" pitchFamily="18" charset="0"/>
            </a:endParaRPr>
          </a:p>
          <a:p>
            <a:pPr marL="0" indent="0">
              <a:buNone/>
            </a:pPr>
            <a:endParaRPr lang="en-US" sz="2665" i="1" dirty="0">
              <a:latin typeface="Times New Roman" panose="02020603050405020304" pitchFamily="18" charset="0"/>
              <a:cs typeface="Times New Roman" panose="02020603050405020304" pitchFamily="18" charset="0"/>
            </a:endParaRPr>
          </a:p>
          <a:p>
            <a:pPr marL="0" indent="0">
              <a:buNone/>
            </a:pPr>
            <a:r>
              <a:rPr lang="en-US" sz="2665" i="1" dirty="0">
                <a:latin typeface="Times New Roman" panose="02020603050405020304" pitchFamily="18" charset="0"/>
                <a:cs typeface="Times New Roman" panose="02020603050405020304" pitchFamily="18" charset="0"/>
              </a:rPr>
              <a:t>		</a:t>
            </a:r>
            <a:endParaRPr lang="en-US" sz="2665" i="1" dirty="0">
              <a:latin typeface="Times New Roman" panose="02020603050405020304" pitchFamily="18" charset="0"/>
              <a:cs typeface="Times New Roman" panose="02020603050405020304" pitchFamily="18" charset="0"/>
            </a:endParaRPr>
          </a:p>
          <a:p>
            <a:pPr marL="0" indent="0">
              <a:buNone/>
            </a:pPr>
            <a:r>
              <a:rPr lang="en-US" sz="2665" i="1" dirty="0">
                <a:latin typeface="Times New Roman" panose="02020603050405020304" pitchFamily="18" charset="0"/>
                <a:cs typeface="Times New Roman" panose="02020603050405020304" pitchFamily="18" charset="0"/>
              </a:rPr>
              <a:t>		</a:t>
            </a:r>
            <a:r>
              <a:rPr lang="en-US" sz="2665" i="1" dirty="0">
                <a:cs typeface="Times New Roman" panose="02020603050405020304" pitchFamily="18" charset="0"/>
              </a:rPr>
              <a:t>lambda</a:t>
            </a:r>
            <a:r>
              <a:rPr lang="en-US" sz="2665" dirty="0">
                <a:cs typeface="Times New Roman" panose="02020603050405020304" pitchFamily="18" charset="0"/>
              </a:rPr>
              <a:t> x, y </a:t>
            </a:r>
            <a:r>
              <a:rPr lang="en-US" sz="2665" b="1" dirty="0">
                <a:cs typeface="Times New Roman" panose="02020603050405020304" pitchFamily="18" charset="0"/>
              </a:rPr>
              <a:t>:</a:t>
            </a:r>
            <a:r>
              <a:rPr lang="en-US" sz="2665" dirty="0">
                <a:cs typeface="Times New Roman" panose="02020603050405020304" pitchFamily="18" charset="0"/>
              </a:rPr>
              <a:t> x + y</a:t>
            </a:r>
            <a:endParaRPr lang="en-US" sz="2665" dirty="0">
              <a:cs typeface="Times New Roman" panose="02020603050405020304" pitchFamily="18" charset="0"/>
            </a:endParaRPr>
          </a:p>
          <a:p>
            <a:pPr marL="0" indent="0">
              <a:buNone/>
            </a:pPr>
            <a:endParaRPr lang="en-US" sz="2665"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12800" y="4648201"/>
            <a:ext cx="48768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i="1" dirty="0">
                <a:latin typeface="Times New Roman" panose="02020603050405020304" pitchFamily="18" charset="0"/>
                <a:cs typeface="Times New Roman" panose="02020603050405020304" pitchFamily="18" charset="0"/>
              </a:rPr>
              <a:t>lambda</a:t>
            </a:r>
            <a:r>
              <a:rPr lang="en-US" sz="2400" dirty="0">
                <a:latin typeface="Times New Roman" panose="02020603050405020304" pitchFamily="18" charset="0"/>
                <a:cs typeface="Times New Roman" panose="02020603050405020304" pitchFamily="18" charset="0"/>
              </a:rPr>
              <a:t> keyword represents an anonymous Function is being created</a:t>
            </a:r>
            <a:endParaRPr lang="en-IN" sz="2400" dirty="0">
              <a:latin typeface="Times New Roman" panose="02020603050405020304" pitchFamily="18" charset="0"/>
              <a:cs typeface="Times New Roman" panose="02020603050405020304" pitchFamily="18" charset="0"/>
            </a:endParaRPr>
          </a:p>
        </p:txBody>
      </p:sp>
      <p:cxnSp>
        <p:nvCxnSpPr>
          <p:cNvPr id="6" name="Straight Arrow Connector 5"/>
          <p:cNvCxnSpPr>
            <a:stCxn id="4" idx="0"/>
          </p:cNvCxnSpPr>
          <p:nvPr/>
        </p:nvCxnSpPr>
        <p:spPr>
          <a:xfrm flipV="1">
            <a:off x="3251200" y="4140200"/>
            <a:ext cx="394448" cy="5080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540001" y="2819401"/>
            <a:ext cx="1980863"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latin typeface="Times New Roman" panose="02020603050405020304" pitchFamily="18" charset="0"/>
                <a:cs typeface="Times New Roman" panose="02020603050405020304" pitchFamily="18" charset="0"/>
              </a:rPr>
              <a:t>Argument List</a:t>
            </a:r>
            <a:endParaRPr lang="en-IN" sz="2400" dirty="0">
              <a:latin typeface="Times New Roman" panose="02020603050405020304" pitchFamily="18" charset="0"/>
              <a:cs typeface="Times New Roman" panose="02020603050405020304" pitchFamily="18" charset="0"/>
            </a:endParaRPr>
          </a:p>
        </p:txBody>
      </p:sp>
      <p:cxnSp>
        <p:nvCxnSpPr>
          <p:cNvPr id="9" name="Straight Arrow Connector 8"/>
          <p:cNvCxnSpPr>
            <a:stCxn id="7" idx="2"/>
          </p:cNvCxnSpPr>
          <p:nvPr/>
        </p:nvCxnSpPr>
        <p:spPr>
          <a:xfrm>
            <a:off x="3530433" y="3281066"/>
            <a:ext cx="939967" cy="554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2960" y="2225358"/>
            <a:ext cx="4804520"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represents beginning of the function</a:t>
            </a:r>
            <a:endParaRPr lang="en-IN" sz="2400"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H="1">
            <a:off x="4876803" y="2717800"/>
            <a:ext cx="711197"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791200" y="2819401"/>
            <a:ext cx="1552028"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latin typeface="Times New Roman" panose="02020603050405020304" pitchFamily="18" charset="0"/>
                <a:cs typeface="Times New Roman" panose="02020603050405020304" pitchFamily="18" charset="0"/>
              </a:rPr>
              <a:t>Expression</a:t>
            </a:r>
            <a:endParaRPr lang="en-IN" sz="2400" dirty="0">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flipH="1">
            <a:off x="5486401" y="3327400"/>
            <a:ext cx="555929" cy="508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5" b="1" u="sng" dirty="0">
                <a:latin typeface="Times New Roman" panose="02020603050405020304" pitchFamily="18" charset="0"/>
                <a:cs typeface="Times New Roman" panose="02020603050405020304" pitchFamily="18" charset="0"/>
              </a:rPr>
              <a:t>Calling Lambda Function</a:t>
            </a:r>
            <a:endParaRPr lang="en-US"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295400"/>
            <a:ext cx="10972800" cy="51816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sum = </a:t>
            </a:r>
            <a:r>
              <a:rPr lang="en-US" sz="2400" i="1" dirty="0">
                <a:latin typeface="Times New Roman" panose="02020603050405020304" pitchFamily="18" charset="0"/>
                <a:cs typeface="Times New Roman" panose="02020603050405020304" pitchFamily="18" charset="0"/>
              </a:rPr>
              <a:t>lambda</a:t>
            </a:r>
            <a:r>
              <a:rPr lang="en-US" sz="2400" dirty="0">
                <a:latin typeface="Times New Roman" panose="02020603050405020304" pitchFamily="18" charset="0"/>
                <a:cs typeface="Times New Roman" panose="02020603050405020304" pitchFamily="18" charset="0"/>
              </a:rPr>
              <a:t> x : x + 1</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sum(5)</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add = </a:t>
            </a:r>
            <a:r>
              <a:rPr lang="en-US" sz="2400" i="1" dirty="0">
                <a:latin typeface="Times New Roman" panose="02020603050405020304" pitchFamily="18" charset="0"/>
                <a:cs typeface="Times New Roman" panose="02020603050405020304" pitchFamily="18" charset="0"/>
              </a:rPr>
              <a:t>lambda</a:t>
            </a:r>
            <a:r>
              <a:rPr lang="en-US" sz="2400" dirty="0">
                <a:latin typeface="Times New Roman" panose="02020603050405020304" pitchFamily="18" charset="0"/>
                <a:cs typeface="Times New Roman" panose="02020603050405020304" pitchFamily="18" charset="0"/>
              </a:rPr>
              <a:t> x, y : x + y</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add(5, 2)</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5" b="1" u="sng" dirty="0">
                <a:latin typeface="Times New Roman" panose="02020603050405020304" pitchFamily="18" charset="0"/>
                <a:cs typeface="Times New Roman" panose="02020603050405020304" pitchFamily="18" charset="0"/>
              </a:rPr>
              <a:t>Anonymous Function or Lambdas</a:t>
            </a:r>
            <a:endParaRPr lang="en-US"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295400"/>
            <a:ext cx="10972800" cy="5181600"/>
          </a:xfrm>
        </p:spPr>
        <p:txBody>
          <a:bodyPr>
            <a:normAutofit/>
          </a:bodyPr>
          <a:lstStyle/>
          <a:p>
            <a:r>
              <a:rPr lang="en-US" sz="2135" dirty="0">
                <a:latin typeface="Times New Roman" panose="02020603050405020304" pitchFamily="18" charset="0"/>
                <a:cs typeface="Times New Roman" panose="02020603050405020304" pitchFamily="18" charset="0"/>
              </a:rPr>
              <a:t>Lambda Function doesn’t have any Name</a:t>
            </a:r>
            <a:endParaRPr lang="en-US" sz="2135" dirty="0">
              <a:latin typeface="Times New Roman" panose="02020603050405020304" pitchFamily="18" charset="0"/>
              <a:cs typeface="Times New Roman" panose="02020603050405020304" pitchFamily="18" charset="0"/>
            </a:endParaRPr>
          </a:p>
          <a:p>
            <a:pPr marL="0" indent="0">
              <a:buNone/>
            </a:pPr>
            <a:r>
              <a:rPr lang="en-US" sz="2135" dirty="0">
                <a:latin typeface="Times New Roman" panose="02020603050405020304" pitchFamily="18" charset="0"/>
                <a:cs typeface="Times New Roman" panose="02020603050405020304" pitchFamily="18" charset="0"/>
              </a:rPr>
              <a:t>	Ex:- </a:t>
            </a:r>
            <a:r>
              <a:rPr lang="en-US" sz="2135" i="1" dirty="0">
                <a:latin typeface="Times New Roman" panose="02020603050405020304" pitchFamily="18" charset="0"/>
                <a:cs typeface="Times New Roman" panose="02020603050405020304" pitchFamily="18" charset="0"/>
              </a:rPr>
              <a:t>lambda</a:t>
            </a:r>
            <a:r>
              <a:rPr lang="en-US" sz="2135" dirty="0">
                <a:latin typeface="Times New Roman" panose="02020603050405020304" pitchFamily="18" charset="0"/>
                <a:cs typeface="Times New Roman" panose="02020603050405020304" pitchFamily="18" charset="0"/>
              </a:rPr>
              <a:t> x : print(x) </a:t>
            </a:r>
            <a:endParaRPr lang="en-US" sz="2135" dirty="0">
              <a:latin typeface="Times New Roman" panose="02020603050405020304" pitchFamily="18" charset="0"/>
              <a:cs typeface="Times New Roman" panose="02020603050405020304" pitchFamily="18" charset="0"/>
            </a:endParaRPr>
          </a:p>
          <a:p>
            <a:pPr marL="0" indent="0">
              <a:buNone/>
            </a:pPr>
            <a:endParaRPr lang="en-US" sz="1335" dirty="0">
              <a:latin typeface="Times New Roman" panose="02020603050405020304" pitchFamily="18" charset="0"/>
              <a:cs typeface="Times New Roman" panose="02020603050405020304" pitchFamily="18" charset="0"/>
            </a:endParaRPr>
          </a:p>
          <a:p>
            <a:r>
              <a:rPr lang="en-US" sz="2135" dirty="0">
                <a:latin typeface="Times New Roman" panose="02020603050405020304" pitchFamily="18" charset="0"/>
                <a:cs typeface="Times New Roman" panose="02020603050405020304" pitchFamily="18" charset="0"/>
              </a:rPr>
              <a:t>Lambda function returns a function</a:t>
            </a:r>
            <a:endParaRPr lang="en-US" sz="2135" dirty="0">
              <a:latin typeface="Times New Roman" panose="02020603050405020304" pitchFamily="18" charset="0"/>
              <a:cs typeface="Times New Roman" panose="02020603050405020304" pitchFamily="18" charset="0"/>
            </a:endParaRPr>
          </a:p>
          <a:p>
            <a:pPr marL="0" indent="0">
              <a:buNone/>
            </a:pPr>
            <a:r>
              <a:rPr lang="en-US" sz="2135" dirty="0">
                <a:latin typeface="Times New Roman" panose="02020603050405020304" pitchFamily="18" charset="0"/>
                <a:cs typeface="Times New Roman" panose="02020603050405020304" pitchFamily="18" charset="0"/>
              </a:rPr>
              <a:t>	Ex:- show =  </a:t>
            </a:r>
            <a:r>
              <a:rPr lang="en-US" sz="2135" i="1" dirty="0">
                <a:latin typeface="Times New Roman" panose="02020603050405020304" pitchFamily="18" charset="0"/>
                <a:cs typeface="Times New Roman" panose="02020603050405020304" pitchFamily="18" charset="0"/>
              </a:rPr>
              <a:t>lambda</a:t>
            </a:r>
            <a:r>
              <a:rPr lang="en-US" sz="2135" dirty="0">
                <a:latin typeface="Times New Roman" panose="02020603050405020304" pitchFamily="18" charset="0"/>
                <a:cs typeface="Times New Roman" panose="02020603050405020304" pitchFamily="18" charset="0"/>
              </a:rPr>
              <a:t> x : print(x) </a:t>
            </a:r>
            <a:endParaRPr lang="en-US" sz="2135" dirty="0">
              <a:latin typeface="Times New Roman" panose="02020603050405020304" pitchFamily="18" charset="0"/>
              <a:cs typeface="Times New Roman" panose="02020603050405020304" pitchFamily="18" charset="0"/>
            </a:endParaRPr>
          </a:p>
          <a:p>
            <a:pPr marL="0" indent="0">
              <a:buNone/>
            </a:pPr>
            <a:endParaRPr lang="en-US" sz="1335" dirty="0">
              <a:latin typeface="Times New Roman" panose="02020603050405020304" pitchFamily="18" charset="0"/>
              <a:cs typeface="Times New Roman" panose="02020603050405020304" pitchFamily="18" charset="0"/>
            </a:endParaRPr>
          </a:p>
          <a:p>
            <a:r>
              <a:rPr lang="en-US" sz="2135" dirty="0">
                <a:latin typeface="Times New Roman" panose="02020603050405020304" pitchFamily="18" charset="0"/>
                <a:cs typeface="Times New Roman" panose="02020603050405020304" pitchFamily="18" charset="0"/>
              </a:rPr>
              <a:t>Lambda function can take zero or any number of argument but contains only one expression</a:t>
            </a:r>
            <a:endParaRPr lang="en-US" sz="2135" dirty="0">
              <a:latin typeface="Times New Roman" panose="02020603050405020304" pitchFamily="18" charset="0"/>
              <a:cs typeface="Times New Roman" panose="02020603050405020304" pitchFamily="18" charset="0"/>
            </a:endParaRPr>
          </a:p>
          <a:p>
            <a:pPr marL="0" indent="0">
              <a:buNone/>
            </a:pPr>
            <a:r>
              <a:rPr lang="en-US" sz="2135" dirty="0">
                <a:latin typeface="Times New Roman" panose="02020603050405020304" pitchFamily="18" charset="0"/>
                <a:cs typeface="Times New Roman" panose="02020603050405020304" pitchFamily="18" charset="0"/>
              </a:rPr>
              <a:t>	Ex:- </a:t>
            </a:r>
            <a:r>
              <a:rPr lang="en-US" sz="2135" i="1" dirty="0">
                <a:latin typeface="Times New Roman" panose="02020603050405020304" pitchFamily="18" charset="0"/>
                <a:cs typeface="Times New Roman" panose="02020603050405020304" pitchFamily="18" charset="0"/>
              </a:rPr>
              <a:t>lambda</a:t>
            </a:r>
            <a:r>
              <a:rPr lang="en-US" sz="2135" dirty="0">
                <a:latin typeface="Times New Roman" panose="02020603050405020304" pitchFamily="18" charset="0"/>
                <a:cs typeface="Times New Roman" panose="02020603050405020304" pitchFamily="18" charset="0"/>
              </a:rPr>
              <a:t> x, y : x + y</a:t>
            </a:r>
            <a:endParaRPr lang="en-US" sz="2135" dirty="0">
              <a:latin typeface="Times New Roman" panose="02020603050405020304" pitchFamily="18" charset="0"/>
              <a:cs typeface="Times New Roman" panose="02020603050405020304" pitchFamily="18" charset="0"/>
            </a:endParaRPr>
          </a:p>
          <a:p>
            <a:pPr marL="0" indent="0">
              <a:buNone/>
            </a:pPr>
            <a:endParaRPr lang="en-US" sz="1335" dirty="0">
              <a:latin typeface="Times New Roman" panose="02020603050405020304" pitchFamily="18" charset="0"/>
              <a:cs typeface="Times New Roman" panose="02020603050405020304" pitchFamily="18" charset="0"/>
            </a:endParaRPr>
          </a:p>
          <a:p>
            <a:r>
              <a:rPr lang="en-US" sz="2135" dirty="0">
                <a:latin typeface="Times New Roman" panose="02020603050405020304" pitchFamily="18" charset="0"/>
                <a:cs typeface="Times New Roman" panose="02020603050405020304" pitchFamily="18" charset="0"/>
              </a:rPr>
              <a:t>In lambda Function there is no need to write return statement</a:t>
            </a:r>
            <a:endParaRPr lang="en-US" sz="2135" dirty="0">
              <a:latin typeface="Times New Roman" panose="02020603050405020304" pitchFamily="18" charset="0"/>
              <a:cs typeface="Times New Roman" panose="02020603050405020304" pitchFamily="18" charset="0"/>
            </a:endParaRPr>
          </a:p>
          <a:p>
            <a:r>
              <a:rPr lang="en-US" sz="2135" dirty="0">
                <a:latin typeface="Times New Roman" panose="02020603050405020304" pitchFamily="18" charset="0"/>
                <a:cs typeface="Times New Roman" panose="02020603050405020304" pitchFamily="18" charset="0"/>
              </a:rPr>
              <a:t>It can only contain expressions and can’t include statements in its body</a:t>
            </a:r>
            <a:endParaRPr lang="en-US" sz="2135" dirty="0">
              <a:latin typeface="Times New Roman" panose="02020603050405020304" pitchFamily="18" charset="0"/>
              <a:cs typeface="Times New Roman" panose="02020603050405020304" pitchFamily="18" charset="0"/>
            </a:endParaRPr>
          </a:p>
          <a:p>
            <a:r>
              <a:rPr lang="en-US" sz="2135" dirty="0">
                <a:latin typeface="Times New Roman" panose="02020603050405020304" pitchFamily="18" charset="0"/>
                <a:cs typeface="Times New Roman" panose="02020603050405020304" pitchFamily="18" charset="0"/>
              </a:rPr>
              <a:t>You can use all the type of Actual Arguments </a:t>
            </a:r>
            <a:endParaRPr lang="en-US" sz="213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Autofit/>
          </a:bodyPr>
          <a:lstStyle/>
          <a:p>
            <a:r>
              <a:rPr lang="en-US" sz="5335" b="1" u="sng" dirty="0">
                <a:latin typeface="Times New Roman" panose="02020603050405020304" pitchFamily="18" charset="0"/>
                <a:cs typeface="Times New Roman" panose="02020603050405020304" pitchFamily="18" charset="0"/>
              </a:rPr>
              <a:t>Nested</a:t>
            </a:r>
            <a:r>
              <a:rPr lang="en-US" sz="4265" b="1" u="sng" dirty="0">
                <a:latin typeface="Times New Roman" panose="02020603050405020304" pitchFamily="18" charset="0"/>
                <a:cs typeface="Times New Roman" panose="02020603050405020304" pitchFamily="18" charset="0"/>
              </a:rPr>
              <a:t> </a:t>
            </a:r>
            <a:r>
              <a:rPr lang="en-US" sz="5335" b="1" u="sng" dirty="0">
                <a:latin typeface="Times New Roman" panose="02020603050405020304" pitchFamily="18" charset="0"/>
                <a:cs typeface="Times New Roman" panose="02020603050405020304" pitchFamily="18" charset="0"/>
              </a:rPr>
              <a:t>Lambda Function</a:t>
            </a:r>
            <a:endParaRPr lang="en-IN"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93800"/>
            <a:ext cx="10972800" cy="4978400"/>
          </a:xfrm>
        </p:spPr>
        <p:txBody>
          <a:bodyPr>
            <a:normAutofit/>
          </a:bodyPr>
          <a:lstStyle/>
          <a:p>
            <a:pPr marL="0" indent="0">
              <a:buNone/>
            </a:pPr>
            <a:r>
              <a:rPr lang="en-US" sz="2665" dirty="0">
                <a:latin typeface="Times New Roman" panose="02020603050405020304" pitchFamily="18" charset="0"/>
                <a:cs typeface="Times New Roman" panose="02020603050405020304" pitchFamily="18" charset="0"/>
              </a:rPr>
              <a:t>When we write a lambda function inside another lambda function that is called nested lambda function.</a:t>
            </a:r>
            <a:endParaRPr lang="en-US" sz="2665" dirty="0">
              <a:latin typeface="Times New Roman" panose="02020603050405020304" pitchFamily="18" charset="0"/>
              <a:cs typeface="Times New Roman" panose="02020603050405020304" pitchFamily="18" charset="0"/>
            </a:endParaRPr>
          </a:p>
          <a:p>
            <a:pPr marL="0" indent="0">
              <a:buNone/>
            </a:pP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add = lambda x=10 : (lambda y : x + y)</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a = add()</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print(a)</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print(a(20))</a:t>
            </a:r>
            <a:endParaRPr lang="en-IN" sz="266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Autofit/>
          </a:bodyPr>
          <a:lstStyle/>
          <a:p>
            <a:r>
              <a:rPr lang="en-US" sz="4265" b="1" u="sng" dirty="0">
                <a:latin typeface="Times New Roman" panose="02020603050405020304" pitchFamily="18" charset="0"/>
                <a:cs typeface="Times New Roman" panose="02020603050405020304" pitchFamily="18" charset="0"/>
              </a:rPr>
              <a:t>Passing lambda Function to another Function</a:t>
            </a:r>
            <a:endParaRPr lang="en-IN" sz="426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5" dirty="0">
                <a:latin typeface="Times New Roman" panose="02020603050405020304" pitchFamily="18" charset="0"/>
                <a:cs typeface="Times New Roman" panose="02020603050405020304" pitchFamily="18" charset="0"/>
              </a:rPr>
              <a:t>We can pass lambda function to another function.</a:t>
            </a:r>
            <a:endParaRPr lang="en-US" sz="2665" dirty="0">
              <a:latin typeface="Times New Roman" panose="02020603050405020304" pitchFamily="18" charset="0"/>
              <a:cs typeface="Times New Roman" panose="02020603050405020304" pitchFamily="18" charset="0"/>
            </a:endParaRPr>
          </a:p>
          <a:p>
            <a:pPr marL="0" indent="0">
              <a:buNone/>
            </a:pPr>
            <a:endParaRPr lang="en-US" sz="2665" dirty="0">
              <a:latin typeface="Times New Roman" panose="02020603050405020304" pitchFamily="18" charset="0"/>
              <a:cs typeface="Times New Roman" panose="02020603050405020304" pitchFamily="18" charset="0"/>
            </a:endParaRPr>
          </a:p>
          <a:p>
            <a:pPr marL="0" indent="0">
              <a:buNone/>
            </a:pPr>
            <a:r>
              <a:rPr lang="en-US" sz="2665" dirty="0" err="1">
                <a:latin typeface="Times New Roman" panose="02020603050405020304" pitchFamily="18" charset="0"/>
                <a:cs typeface="Times New Roman" panose="02020603050405020304" pitchFamily="18" charset="0"/>
              </a:rPr>
              <a:t>def</a:t>
            </a:r>
            <a:r>
              <a:rPr lang="en-US" sz="2665" dirty="0">
                <a:latin typeface="Times New Roman" panose="02020603050405020304" pitchFamily="18" charset="0"/>
                <a:cs typeface="Times New Roman" panose="02020603050405020304" pitchFamily="18" charset="0"/>
              </a:rPr>
              <a:t> show(a):</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	print(a(8))</a:t>
            </a:r>
            <a:endParaRPr lang="en-US" sz="2665" dirty="0">
              <a:latin typeface="Times New Roman" panose="02020603050405020304" pitchFamily="18" charset="0"/>
              <a:cs typeface="Times New Roman" panose="02020603050405020304" pitchFamily="18" charset="0"/>
            </a:endParaRPr>
          </a:p>
          <a:p>
            <a:pPr marL="0" indent="0">
              <a:buNone/>
            </a:pP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show(lambda x: print(x))</a:t>
            </a:r>
            <a:endParaRPr lang="en-US" sz="2665" dirty="0">
              <a:latin typeface="Times New Roman" panose="02020603050405020304" pitchFamily="18" charset="0"/>
              <a:cs typeface="Times New Roman" panose="02020603050405020304" pitchFamily="18" charset="0"/>
            </a:endParaRPr>
          </a:p>
          <a:p>
            <a:pPr marL="0" indent="0">
              <a:buNone/>
            </a:pPr>
            <a:endParaRPr lang="en-IN" sz="266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Autofit/>
          </a:bodyPr>
          <a:lstStyle/>
          <a:p>
            <a:r>
              <a:rPr lang="en-US" sz="5335" b="1" u="sng" dirty="0">
                <a:latin typeface="Times New Roman" panose="02020603050405020304" pitchFamily="18" charset="0"/>
                <a:cs typeface="Times New Roman" panose="02020603050405020304" pitchFamily="18" charset="0"/>
              </a:rPr>
              <a:t>Returning lambda Function</a:t>
            </a:r>
            <a:endParaRPr lang="en-IN"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93800"/>
            <a:ext cx="10972800" cy="4978400"/>
          </a:xfrm>
        </p:spPr>
        <p:txBody>
          <a:bodyPr>
            <a:normAutofit/>
          </a:bodyPr>
          <a:lstStyle/>
          <a:p>
            <a:pPr marL="0" indent="0">
              <a:buNone/>
            </a:pPr>
            <a:r>
              <a:rPr lang="en-US" sz="2665" dirty="0">
                <a:latin typeface="Times New Roman" panose="02020603050405020304" pitchFamily="18" charset="0"/>
                <a:cs typeface="Times New Roman" panose="02020603050405020304" pitchFamily="18" charset="0"/>
              </a:rPr>
              <a:t>We can return a lambda function from function.</a:t>
            </a:r>
            <a:endParaRPr lang="en-US" sz="2665" dirty="0">
              <a:latin typeface="Times New Roman" panose="02020603050405020304" pitchFamily="18" charset="0"/>
              <a:cs typeface="Times New Roman" panose="02020603050405020304" pitchFamily="18" charset="0"/>
            </a:endParaRPr>
          </a:p>
          <a:p>
            <a:pPr marL="0" indent="0">
              <a:buNone/>
            </a:pPr>
            <a:endParaRPr lang="en-US" sz="2665" dirty="0">
              <a:latin typeface="Times New Roman" panose="02020603050405020304" pitchFamily="18" charset="0"/>
              <a:cs typeface="Times New Roman" panose="02020603050405020304" pitchFamily="18" charset="0"/>
            </a:endParaRPr>
          </a:p>
          <a:p>
            <a:pPr marL="0" indent="0">
              <a:buNone/>
            </a:pPr>
            <a:r>
              <a:rPr lang="en-US" sz="2665" dirty="0" err="1">
                <a:latin typeface="Times New Roman" panose="02020603050405020304" pitchFamily="18" charset="0"/>
                <a:cs typeface="Times New Roman" panose="02020603050405020304" pitchFamily="18" charset="0"/>
              </a:rPr>
              <a:t>def</a:t>
            </a:r>
            <a:r>
              <a:rPr lang="en-US" sz="2665" dirty="0">
                <a:latin typeface="Times New Roman" panose="02020603050405020304" pitchFamily="18" charset="0"/>
                <a:cs typeface="Times New Roman" panose="02020603050405020304" pitchFamily="18" charset="0"/>
              </a:rPr>
              <a:t> add():</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	y = 20</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	return (lambda x : (</a:t>
            </a:r>
            <a:r>
              <a:rPr lang="en-US" sz="2665" dirty="0" err="1">
                <a:latin typeface="Times New Roman" panose="02020603050405020304" pitchFamily="18" charset="0"/>
                <a:cs typeface="Times New Roman" panose="02020603050405020304" pitchFamily="18" charset="0"/>
              </a:rPr>
              <a:t>x+y</a:t>
            </a:r>
            <a:r>
              <a:rPr lang="en-US" sz="2665" dirty="0">
                <a:latin typeface="Times New Roman" panose="02020603050405020304" pitchFamily="18" charset="0"/>
                <a:cs typeface="Times New Roman" panose="02020603050405020304" pitchFamily="18" charset="0"/>
              </a:rPr>
              <a:t>))</a:t>
            </a:r>
            <a:endParaRPr lang="en-US" sz="2665" dirty="0">
              <a:latin typeface="Times New Roman" panose="02020603050405020304" pitchFamily="18" charset="0"/>
              <a:cs typeface="Times New Roman" panose="02020603050405020304" pitchFamily="18" charset="0"/>
            </a:endParaRPr>
          </a:p>
          <a:p>
            <a:pPr marL="0" indent="0">
              <a:buNone/>
            </a:pP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a =add()</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print(a(10))</a:t>
            </a:r>
            <a:endParaRPr lang="en-IN" sz="266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a:noAutofit/>
          </a:bodyPr>
          <a:lstStyle/>
          <a:p>
            <a:r>
              <a:rPr lang="en-US" sz="3735" b="1" u="sng" dirty="0">
                <a:latin typeface="Times New Roman" panose="02020603050405020304" pitchFamily="18" charset="0"/>
                <a:cs typeface="Times New Roman" panose="02020603050405020304" pitchFamily="18" charset="0"/>
              </a:rPr>
              <a:t>Immediately Invoked Function Expressions (IIFE)</a:t>
            </a:r>
            <a:endParaRPr lang="en-IN" sz="37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295400"/>
            <a:ext cx="10972800" cy="4978400"/>
          </a:xfrm>
        </p:spPr>
        <p:txBody>
          <a:bodyPr>
            <a:normAutofit/>
          </a:bodyPr>
          <a:lstStyle/>
          <a:p>
            <a:pPr marL="0" indent="0">
              <a:buNone/>
            </a:pPr>
            <a:r>
              <a:rPr lang="en-US" sz="2665" dirty="0">
                <a:latin typeface="Times New Roman" panose="02020603050405020304" pitchFamily="18" charset="0"/>
                <a:cs typeface="Times New Roman" panose="02020603050405020304" pitchFamily="18" charset="0"/>
              </a:rPr>
              <a:t>sum = </a:t>
            </a:r>
            <a:r>
              <a:rPr lang="en-US" sz="2665" i="1" dirty="0">
                <a:latin typeface="Times New Roman" panose="02020603050405020304" pitchFamily="18" charset="0"/>
                <a:cs typeface="Times New Roman" panose="02020603050405020304" pitchFamily="18" charset="0"/>
              </a:rPr>
              <a:t>lambda</a:t>
            </a:r>
            <a:r>
              <a:rPr lang="en-US" sz="2665" dirty="0">
                <a:latin typeface="Times New Roman" panose="02020603050405020304" pitchFamily="18" charset="0"/>
                <a:cs typeface="Times New Roman" panose="02020603050405020304" pitchFamily="18" charset="0"/>
              </a:rPr>
              <a:t> x : x + 1</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sum(5)</a:t>
            </a:r>
            <a:endParaRPr lang="en-US" sz="2665" dirty="0">
              <a:latin typeface="Times New Roman" panose="02020603050405020304" pitchFamily="18" charset="0"/>
              <a:cs typeface="Times New Roman" panose="02020603050405020304" pitchFamily="18" charset="0"/>
            </a:endParaRPr>
          </a:p>
          <a:p>
            <a:pPr marL="0" indent="0">
              <a:buNone/>
            </a:pP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a:t>
            </a:r>
            <a:r>
              <a:rPr lang="en-US" sz="2665" i="1" dirty="0">
                <a:latin typeface="Times New Roman" panose="02020603050405020304" pitchFamily="18" charset="0"/>
                <a:cs typeface="Times New Roman" panose="02020603050405020304" pitchFamily="18" charset="0"/>
              </a:rPr>
              <a:t>lambda</a:t>
            </a:r>
            <a:r>
              <a:rPr lang="en-US" sz="2665" dirty="0">
                <a:latin typeface="Times New Roman" panose="02020603050405020304" pitchFamily="18" charset="0"/>
                <a:cs typeface="Times New Roman" panose="02020603050405020304" pitchFamily="18" charset="0"/>
              </a:rPr>
              <a:t> x : x + 1)(5)</a:t>
            </a:r>
            <a:endParaRPr lang="en-US" sz="2665" dirty="0">
              <a:latin typeface="Times New Roman" panose="02020603050405020304" pitchFamily="18" charset="0"/>
              <a:cs typeface="Times New Roman" panose="02020603050405020304" pitchFamily="18" charset="0"/>
            </a:endParaRPr>
          </a:p>
          <a:p>
            <a:pPr marL="0" indent="0">
              <a:buNone/>
            </a:pPr>
            <a:endParaRPr lang="en-US" sz="2665" i="1"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add = </a:t>
            </a:r>
            <a:r>
              <a:rPr lang="en-US" sz="2665" i="1" dirty="0">
                <a:latin typeface="Times New Roman" panose="02020603050405020304" pitchFamily="18" charset="0"/>
                <a:cs typeface="Times New Roman" panose="02020603050405020304" pitchFamily="18" charset="0"/>
              </a:rPr>
              <a:t>lambda</a:t>
            </a:r>
            <a:r>
              <a:rPr lang="en-US" sz="2665" dirty="0">
                <a:latin typeface="Times New Roman" panose="02020603050405020304" pitchFamily="18" charset="0"/>
                <a:cs typeface="Times New Roman" panose="02020603050405020304" pitchFamily="18" charset="0"/>
              </a:rPr>
              <a:t> x, y : x + y</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add(5, 2)</a:t>
            </a:r>
            <a:endParaRPr lang="en-US" sz="2665" dirty="0">
              <a:latin typeface="Times New Roman" panose="02020603050405020304" pitchFamily="18" charset="0"/>
              <a:cs typeface="Times New Roman" panose="02020603050405020304" pitchFamily="18" charset="0"/>
            </a:endParaRPr>
          </a:p>
          <a:p>
            <a:pPr marL="0" indent="0">
              <a:buNone/>
            </a:pPr>
            <a:endParaRPr lang="en-US" sz="2665" i="1"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a:t>
            </a:r>
            <a:r>
              <a:rPr lang="en-US" sz="2665" i="1" dirty="0">
                <a:latin typeface="Times New Roman" panose="02020603050405020304" pitchFamily="18" charset="0"/>
                <a:cs typeface="Times New Roman" panose="02020603050405020304" pitchFamily="18" charset="0"/>
              </a:rPr>
              <a:t>lambda</a:t>
            </a:r>
            <a:r>
              <a:rPr lang="en-US" sz="2665" dirty="0">
                <a:latin typeface="Times New Roman" panose="02020603050405020304" pitchFamily="18" charset="0"/>
                <a:cs typeface="Times New Roman" panose="02020603050405020304" pitchFamily="18" charset="0"/>
              </a:rPr>
              <a:t> x, y : x + y)(5, 2)</a:t>
            </a:r>
            <a:endParaRPr lang="en-US" sz="266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5" b="1" u="sng">
                <a:latin typeface="Times New Roman" panose="02020603050405020304" pitchFamily="18" charset="0"/>
                <a:cs typeface="Times New Roman" panose="02020603050405020304" pitchFamily="18" charset="0"/>
              </a:rPr>
              <a:t>Function Decorator</a:t>
            </a:r>
            <a:endParaRPr lang="en-IN" sz="5335"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5" dirty="0">
                <a:latin typeface="Times New Roman" panose="02020603050405020304" pitchFamily="18" charset="0"/>
                <a:cs typeface="Times New Roman" panose="02020603050405020304" pitchFamily="18" charset="0"/>
              </a:rPr>
              <a:t>A Decorator function is a function that accepts a function as parameter and returns a function. </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A decorator takes the result of a function, modifies the result and returns it. </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In Decorators, functions are taken as the argument into another function and then called inside the wrapper function.</a:t>
            </a:r>
            <a:endParaRPr lang="en-US" sz="2665" dirty="0">
              <a:latin typeface="Times New Roman" panose="02020603050405020304" pitchFamily="18" charset="0"/>
              <a:cs typeface="Times New Roman" panose="02020603050405020304" pitchFamily="18" charset="0"/>
            </a:endParaRPr>
          </a:p>
          <a:p>
            <a:pPr marL="0" indent="0">
              <a:buNone/>
            </a:pPr>
            <a:r>
              <a:rPr lang="en-US" sz="2665" dirty="0">
                <a:latin typeface="Times New Roman" panose="02020603050405020304" pitchFamily="18" charset="0"/>
                <a:cs typeface="Times New Roman" panose="02020603050405020304" pitchFamily="18" charset="0"/>
              </a:rPr>
              <a:t>We use @</a:t>
            </a:r>
            <a:r>
              <a:rPr lang="en-US" sz="2665" dirty="0" err="1">
                <a:latin typeface="Times New Roman" panose="02020603050405020304" pitchFamily="18" charset="0"/>
                <a:cs typeface="Times New Roman" panose="02020603050405020304" pitchFamily="18" charset="0"/>
              </a:rPr>
              <a:t>function_name</a:t>
            </a:r>
            <a:r>
              <a:rPr lang="en-US" sz="2665" dirty="0">
                <a:latin typeface="Times New Roman" panose="02020603050405020304" pitchFamily="18" charset="0"/>
                <a:cs typeface="Times New Roman" panose="02020603050405020304" pitchFamily="18" charset="0"/>
              </a:rPr>
              <a:t> to specify a decorator to be applied on another function.</a:t>
            </a:r>
            <a:endParaRPr lang="en-IN" sz="266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Function Syntax</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6" name="TextBox 5"/>
          <p:cNvSpPr txBox="1"/>
          <p:nvPr/>
        </p:nvSpPr>
        <p:spPr>
          <a:xfrm>
            <a:off x="6452685" y="2423257"/>
            <a:ext cx="2021707"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latin typeface="Times New Roman" panose="02020603050405020304" pitchFamily="18" charset="0"/>
                <a:cs typeface="Times New Roman" panose="02020603050405020304" pitchFamily="18" charset="0"/>
              </a:rPr>
              <a:t>Function Body</a:t>
            </a:r>
            <a:endParaRPr lang="en-US" sz="2400"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609600" y="1295400"/>
            <a:ext cx="10871200" cy="5181600"/>
          </a:xfrm>
        </p:spPr>
        <p:txBody>
          <a:bodyPr>
            <a:noAutofit/>
          </a:bodyPr>
          <a:lstStyle/>
          <a:p>
            <a:pPr marL="0" indent="0">
              <a:buNone/>
            </a:pPr>
            <a:r>
              <a:rPr lang="en-US" sz="2135" dirty="0">
                <a:latin typeface="inter-bold"/>
                <a:cs typeface="Times New Roman" panose="02020603050405020304" pitchFamily="18" charset="0"/>
              </a:rPr>
              <a:t>Syntax : - </a:t>
            </a:r>
            <a:endParaRPr lang="en-US" sz="2135" dirty="0">
              <a:latin typeface="inter-bold"/>
              <a:cs typeface="Times New Roman" panose="02020603050405020304" pitchFamily="18" charset="0"/>
            </a:endParaRPr>
          </a:p>
          <a:p>
            <a:pPr marL="0" indent="0">
              <a:buNone/>
            </a:pPr>
            <a:r>
              <a:rPr lang="en-US" sz="2135" dirty="0">
                <a:latin typeface="inter-bold"/>
                <a:cs typeface="Times New Roman" panose="02020603050405020304" pitchFamily="18" charset="0"/>
              </a:rPr>
              <a:t>	</a:t>
            </a:r>
            <a:r>
              <a:rPr lang="en-US" sz="2135" dirty="0" err="1">
                <a:latin typeface="inter-bold"/>
                <a:cs typeface="Times New Roman" panose="02020603050405020304" pitchFamily="18" charset="0"/>
              </a:rPr>
              <a:t>def</a:t>
            </a:r>
            <a:r>
              <a:rPr lang="en-US" sz="2135" dirty="0">
                <a:latin typeface="inter-bold"/>
                <a:cs typeface="Times New Roman" panose="02020603050405020304" pitchFamily="18" charset="0"/>
              </a:rPr>
              <a:t> </a:t>
            </a:r>
            <a:r>
              <a:rPr lang="en-US" sz="2135" dirty="0" err="1">
                <a:latin typeface="inter-bold"/>
                <a:cs typeface="Times New Roman" panose="02020603050405020304" pitchFamily="18" charset="0"/>
              </a:rPr>
              <a:t>Function_name</a:t>
            </a:r>
            <a:r>
              <a:rPr lang="en-US" sz="2135" dirty="0">
                <a:latin typeface="inter-bold"/>
                <a:cs typeface="Times New Roman" panose="02020603050405020304" pitchFamily="18" charset="0"/>
              </a:rPr>
              <a:t> ( )</a:t>
            </a:r>
            <a:r>
              <a:rPr lang="en-US" sz="2135" b="1" dirty="0">
                <a:latin typeface="inter-bold"/>
                <a:cs typeface="Times New Roman" panose="02020603050405020304" pitchFamily="18" charset="0"/>
              </a:rPr>
              <a:t>:</a:t>
            </a:r>
            <a:endParaRPr lang="en-US" sz="2135" b="1" dirty="0">
              <a:latin typeface="inter-bold"/>
              <a:cs typeface="Times New Roman" panose="02020603050405020304" pitchFamily="18" charset="0"/>
            </a:endParaRPr>
          </a:p>
          <a:p>
            <a:pPr marL="0" indent="0">
              <a:buNone/>
            </a:pPr>
            <a:r>
              <a:rPr lang="en-US" sz="2135" dirty="0">
                <a:latin typeface="inter-bold"/>
                <a:cs typeface="Times New Roman" panose="02020603050405020304" pitchFamily="18" charset="0"/>
              </a:rPr>
              <a:t>		Local Variable</a:t>
            </a:r>
            <a:endParaRPr lang="en-US" sz="2135" dirty="0">
              <a:latin typeface="inter-bold"/>
              <a:cs typeface="Times New Roman" panose="02020603050405020304" pitchFamily="18" charset="0"/>
            </a:endParaRPr>
          </a:p>
          <a:p>
            <a:pPr marL="0" indent="0">
              <a:buNone/>
            </a:pPr>
            <a:r>
              <a:rPr lang="en-US" sz="2135" dirty="0">
                <a:latin typeface="inter-bold"/>
                <a:cs typeface="Times New Roman" panose="02020603050405020304" pitchFamily="18" charset="0"/>
              </a:rPr>
              <a:t>		block of statement</a:t>
            </a:r>
            <a:endParaRPr lang="en-US" sz="2135" dirty="0">
              <a:latin typeface="inter-bold"/>
              <a:cs typeface="Times New Roman" panose="02020603050405020304" pitchFamily="18" charset="0"/>
            </a:endParaRPr>
          </a:p>
          <a:p>
            <a:pPr marL="0" indent="0">
              <a:buNone/>
            </a:pPr>
            <a:r>
              <a:rPr lang="en-US" sz="2135" dirty="0">
                <a:latin typeface="inter-bold"/>
                <a:cs typeface="Times New Roman" panose="02020603050405020304" pitchFamily="18" charset="0"/>
              </a:rPr>
              <a:t>		return (variable or expression)</a:t>
            </a:r>
            <a:endParaRPr lang="en-US" sz="2135" dirty="0">
              <a:latin typeface="inter-bold"/>
              <a:cs typeface="Times New Roman" panose="02020603050405020304" pitchFamily="18" charset="0"/>
            </a:endParaRPr>
          </a:p>
          <a:p>
            <a:pPr marL="0" indent="0">
              <a:buNone/>
            </a:pPr>
            <a:endParaRPr lang="en-US" sz="5400" dirty="0">
              <a:solidFill>
                <a:schemeClr val="tx1">
                  <a:lumMod val="75000"/>
                  <a:lumOff val="25000"/>
                </a:schemeClr>
              </a:solidFill>
              <a:latin typeface="inter-bold"/>
              <a:cs typeface="Arial" panose="020B0604020202020204" pitchFamily="34" charset="0"/>
            </a:endParaRPr>
          </a:p>
        </p:txBody>
      </p:sp>
      <p:sp>
        <p:nvSpPr>
          <p:cNvPr id="3" name="Right Brace 2"/>
          <p:cNvSpPr/>
          <p:nvPr/>
        </p:nvSpPr>
        <p:spPr>
          <a:xfrm>
            <a:off x="5877017" y="2148396"/>
            <a:ext cx="542524" cy="107838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400"/>
          </a:p>
        </p:txBody>
      </p:sp>
      <p:sp>
        <p:nvSpPr>
          <p:cNvPr id="4" name="TextBox 3"/>
          <p:cNvSpPr txBox="1"/>
          <p:nvPr/>
        </p:nvSpPr>
        <p:spPr>
          <a:xfrm>
            <a:off x="711201" y="6070600"/>
            <a:ext cx="5089470" cy="420564"/>
          </a:xfrm>
          <a:prstGeom prst="rect">
            <a:avLst/>
          </a:prstGeom>
          <a:noFill/>
        </p:spPr>
        <p:txBody>
          <a:bodyPr wrap="none" rtlCol="0">
            <a:spAutoFit/>
          </a:bodyPr>
          <a:lstStyle/>
          <a:p>
            <a:r>
              <a:rPr lang="en-US" sz="2135" dirty="0">
                <a:latin typeface="inter-bold"/>
                <a:cs typeface="Times New Roman" panose="02020603050405020304" pitchFamily="18" charset="0"/>
              </a:rPr>
              <a:t>Note – Need to maintain proper indentation</a:t>
            </a:r>
            <a:endParaRPr lang="en-IN" sz="2135" dirty="0">
              <a:latin typeface="inter-bold"/>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209800"/>
            <a:ext cx="4368800" cy="2743200"/>
          </a:xfrm>
        </p:spPr>
        <p:txBody>
          <a:bodyPr>
            <a:noAutofit/>
          </a:bodyPr>
          <a:lstStyle/>
          <a:p>
            <a:pPr marL="0" indent="0">
              <a:buNone/>
            </a:pPr>
            <a:r>
              <a:rPr lang="en-US" sz="3200" i="1" dirty="0" err="1">
                <a:latin typeface="inter-bold"/>
                <a:cs typeface="Times New Roman" panose="02020603050405020304" pitchFamily="18" charset="0"/>
              </a:rPr>
              <a:t>def</a:t>
            </a:r>
            <a:r>
              <a:rPr lang="en-US" sz="3200" dirty="0">
                <a:latin typeface="inter-bold"/>
                <a:cs typeface="Times New Roman" panose="02020603050405020304" pitchFamily="18" charset="0"/>
              </a:rPr>
              <a:t> add () </a:t>
            </a:r>
            <a:r>
              <a:rPr lang="en-US" sz="3200" b="1" dirty="0">
                <a:latin typeface="inter-bold"/>
                <a:cs typeface="Times New Roman" panose="02020603050405020304" pitchFamily="18" charset="0"/>
              </a:rPr>
              <a:t>:</a:t>
            </a:r>
            <a:endParaRPr lang="en-US" sz="3200" b="1" dirty="0">
              <a:latin typeface="inter-bold"/>
              <a:cs typeface="Times New Roman" panose="02020603050405020304" pitchFamily="18" charset="0"/>
            </a:endParaRPr>
          </a:p>
          <a:p>
            <a:pPr marL="0" indent="0">
              <a:buNone/>
            </a:pPr>
            <a:r>
              <a:rPr lang="en-US" sz="3200" dirty="0">
                <a:latin typeface="inter-bold"/>
                <a:cs typeface="Times New Roman" panose="02020603050405020304" pitchFamily="18" charset="0"/>
              </a:rPr>
              <a:t>	x = 10</a:t>
            </a:r>
            <a:endParaRPr lang="en-US" sz="3200" dirty="0">
              <a:latin typeface="inter-bold"/>
              <a:cs typeface="Times New Roman" panose="02020603050405020304" pitchFamily="18" charset="0"/>
            </a:endParaRPr>
          </a:p>
          <a:p>
            <a:pPr marL="0" indent="0">
              <a:buNone/>
            </a:pPr>
            <a:r>
              <a:rPr lang="en-US" sz="3200" dirty="0">
                <a:latin typeface="inter-bold"/>
                <a:cs typeface="Times New Roman" panose="02020603050405020304" pitchFamily="18" charset="0"/>
              </a:rPr>
              <a:t>	y = 20</a:t>
            </a:r>
            <a:endParaRPr lang="en-US" sz="3200" dirty="0">
              <a:latin typeface="inter-bold"/>
              <a:cs typeface="Times New Roman" panose="02020603050405020304" pitchFamily="18" charset="0"/>
            </a:endParaRPr>
          </a:p>
          <a:p>
            <a:pPr marL="0" indent="0">
              <a:buNone/>
            </a:pPr>
            <a:r>
              <a:rPr lang="en-US" sz="3200" dirty="0">
                <a:latin typeface="inter-bold"/>
                <a:cs typeface="Times New Roman" panose="02020603050405020304" pitchFamily="18" charset="0"/>
              </a:rPr>
              <a:t>	c = x + y</a:t>
            </a:r>
            <a:endParaRPr lang="en-US" sz="3200" dirty="0">
              <a:latin typeface="inter-bold"/>
              <a:cs typeface="Times New Roman" panose="02020603050405020304" pitchFamily="18" charset="0"/>
            </a:endParaRPr>
          </a:p>
          <a:p>
            <a:pPr marL="0" indent="0">
              <a:buNone/>
            </a:pPr>
            <a:r>
              <a:rPr lang="en-US" sz="3200" dirty="0">
                <a:latin typeface="inter-bold"/>
                <a:cs typeface="Times New Roman" panose="02020603050405020304" pitchFamily="18" charset="0"/>
              </a:rPr>
              <a:t>	print(c)</a:t>
            </a:r>
            <a:endParaRPr lang="en-US" sz="3200" dirty="0">
              <a:latin typeface="inter-bold"/>
              <a:cs typeface="Times New Roman" panose="02020603050405020304" pitchFamily="18" charset="0"/>
            </a:endParaRPr>
          </a:p>
        </p:txBody>
      </p:sp>
      <p:sp>
        <p:nvSpPr>
          <p:cNvPr id="5" name="TextBox 4"/>
          <p:cNvSpPr txBox="1"/>
          <p:nvPr/>
        </p:nvSpPr>
        <p:spPr>
          <a:xfrm>
            <a:off x="491157" y="889000"/>
            <a:ext cx="30480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i="1" dirty="0" err="1">
                <a:latin typeface="inter-bold"/>
                <a:cs typeface="Times New Roman" panose="02020603050405020304" pitchFamily="18" charset="0"/>
              </a:rPr>
              <a:t>def</a:t>
            </a:r>
            <a:r>
              <a:rPr lang="en-US" sz="2400" dirty="0">
                <a:latin typeface="inter-bold"/>
                <a:cs typeface="Times New Roman" panose="02020603050405020304" pitchFamily="18" charset="0"/>
              </a:rPr>
              <a:t> represents starting of function definition</a:t>
            </a:r>
            <a:endParaRPr lang="en-IN" sz="2400" dirty="0">
              <a:latin typeface="inter-bold"/>
              <a:cs typeface="Times New Roman" panose="02020603050405020304" pitchFamily="18" charset="0"/>
            </a:endParaRPr>
          </a:p>
        </p:txBody>
      </p:sp>
      <p:cxnSp>
        <p:nvCxnSpPr>
          <p:cNvPr id="13" name="Straight Arrow Connector 12"/>
          <p:cNvCxnSpPr/>
          <p:nvPr/>
        </p:nvCxnSpPr>
        <p:spPr>
          <a:xfrm>
            <a:off x="3302000" y="1750773"/>
            <a:ext cx="406400" cy="5606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778000" y="3357845"/>
            <a:ext cx="2506043"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inter-bold"/>
                <a:cs typeface="Times New Roman" panose="02020603050405020304" pitchFamily="18" charset="0"/>
              </a:rPr>
              <a:t>Name of Function</a:t>
            </a:r>
            <a:endParaRPr lang="en-IN" sz="2400" dirty="0">
              <a:latin typeface="inter-bold"/>
              <a:cs typeface="Times New Roman" panose="02020603050405020304" pitchFamily="18" charset="0"/>
            </a:endParaRPr>
          </a:p>
        </p:txBody>
      </p:sp>
      <p:sp>
        <p:nvSpPr>
          <p:cNvPr id="18" name="TextBox 17"/>
          <p:cNvSpPr txBox="1"/>
          <p:nvPr/>
        </p:nvSpPr>
        <p:spPr>
          <a:xfrm>
            <a:off x="4385643" y="584201"/>
            <a:ext cx="4809157"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inter-bold"/>
                <a:cs typeface="Times New Roman" panose="02020603050405020304" pitchFamily="18" charset="0"/>
              </a:rPr>
              <a:t>parentheses describes this is a function not variable or other object</a:t>
            </a:r>
            <a:endParaRPr lang="en-IN" sz="2400" dirty="0">
              <a:latin typeface="inter-bold"/>
              <a:cs typeface="Times New Roman" panose="02020603050405020304" pitchFamily="18" charset="0"/>
            </a:endParaRPr>
          </a:p>
        </p:txBody>
      </p:sp>
      <p:cxnSp>
        <p:nvCxnSpPr>
          <p:cNvPr id="19" name="Straight Arrow Connector 18"/>
          <p:cNvCxnSpPr/>
          <p:nvPr/>
        </p:nvCxnSpPr>
        <p:spPr>
          <a:xfrm flipH="1">
            <a:off x="5130800" y="1425941"/>
            <a:ext cx="203200" cy="8854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451600" y="1600199"/>
            <a:ext cx="2861643"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inter-bold"/>
                <a:cs typeface="Times New Roman" panose="02020603050405020304" pitchFamily="18" charset="0"/>
              </a:rPr>
              <a:t>:</a:t>
            </a:r>
            <a:r>
              <a:rPr lang="en-US" sz="2400" dirty="0">
                <a:latin typeface="inter-bold"/>
                <a:cs typeface="Times New Roman" panose="02020603050405020304" pitchFamily="18" charset="0"/>
              </a:rPr>
              <a:t> describes beginning of function body</a:t>
            </a:r>
            <a:endParaRPr lang="en-IN" sz="2400" dirty="0">
              <a:latin typeface="inter-bold"/>
              <a:cs typeface="Times New Roman" panose="02020603050405020304" pitchFamily="18" charset="0"/>
            </a:endParaRPr>
          </a:p>
        </p:txBody>
      </p:sp>
      <p:cxnSp>
        <p:nvCxnSpPr>
          <p:cNvPr id="27" name="Straight Arrow Connector 26"/>
          <p:cNvCxnSpPr/>
          <p:nvPr/>
        </p:nvCxnSpPr>
        <p:spPr>
          <a:xfrm flipH="1">
            <a:off x="5537200" y="2029592"/>
            <a:ext cx="904349" cy="4850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350000" y="3139590"/>
            <a:ext cx="2133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inter-bold"/>
                <a:cs typeface="Times New Roman" panose="02020603050405020304" pitchFamily="18" charset="0"/>
              </a:rPr>
              <a:t>Local Variable</a:t>
            </a:r>
            <a:endParaRPr lang="en-IN" sz="2400" dirty="0">
              <a:latin typeface="inter-bold"/>
              <a:cs typeface="Times New Roman" panose="02020603050405020304" pitchFamily="18" charset="0"/>
            </a:endParaRPr>
          </a:p>
        </p:txBody>
      </p:sp>
      <p:cxnSp>
        <p:nvCxnSpPr>
          <p:cNvPr id="32" name="Straight Arrow Connector 31"/>
          <p:cNvCxnSpPr/>
          <p:nvPr/>
        </p:nvCxnSpPr>
        <p:spPr>
          <a:xfrm flipV="1">
            <a:off x="3708400" y="2717801"/>
            <a:ext cx="677243" cy="6400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ight Brace 34"/>
          <p:cNvSpPr/>
          <p:nvPr/>
        </p:nvSpPr>
        <p:spPr>
          <a:xfrm>
            <a:off x="6045200" y="3037821"/>
            <a:ext cx="304800" cy="6959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400">
              <a:latin typeface="inter-bold"/>
            </a:endParaRPr>
          </a:p>
        </p:txBody>
      </p:sp>
      <p:sp>
        <p:nvSpPr>
          <p:cNvPr id="36" name="TextBox 35"/>
          <p:cNvSpPr txBox="1"/>
          <p:nvPr/>
        </p:nvSpPr>
        <p:spPr>
          <a:xfrm>
            <a:off x="6752189" y="4414711"/>
            <a:ext cx="1625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inter-bold"/>
                <a:cs typeface="Times New Roman" panose="02020603050405020304" pitchFamily="18" charset="0"/>
              </a:rPr>
              <a:t>Statements</a:t>
            </a:r>
            <a:endParaRPr lang="en-IN" sz="2400" dirty="0">
              <a:latin typeface="inter-bold"/>
              <a:cs typeface="Times New Roman" panose="02020603050405020304" pitchFamily="18" charset="0"/>
            </a:endParaRPr>
          </a:p>
        </p:txBody>
      </p:sp>
      <p:sp>
        <p:nvSpPr>
          <p:cNvPr id="37" name="Right Brace 36"/>
          <p:cNvSpPr/>
          <p:nvPr/>
        </p:nvSpPr>
        <p:spPr>
          <a:xfrm>
            <a:off x="6400800" y="4312943"/>
            <a:ext cx="304800" cy="6959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400">
              <a:latin typeface="inter-bold"/>
            </a:endParaRPr>
          </a:p>
        </p:txBody>
      </p:sp>
      <p:sp>
        <p:nvSpPr>
          <p:cNvPr id="38" name="Right Brace 37"/>
          <p:cNvSpPr/>
          <p:nvPr/>
        </p:nvSpPr>
        <p:spPr>
          <a:xfrm>
            <a:off x="8788400" y="2921000"/>
            <a:ext cx="524843" cy="21336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sz="2400">
              <a:latin typeface="inter-bold"/>
            </a:endParaRPr>
          </a:p>
        </p:txBody>
      </p:sp>
      <p:sp>
        <p:nvSpPr>
          <p:cNvPr id="39" name="TextBox 38"/>
          <p:cNvSpPr txBox="1"/>
          <p:nvPr/>
        </p:nvSpPr>
        <p:spPr>
          <a:xfrm>
            <a:off x="9347200" y="3733801"/>
            <a:ext cx="21336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latin typeface="inter-bold"/>
                <a:cs typeface="Times New Roman" panose="02020603050405020304" pitchFamily="18" charset="0"/>
              </a:rPr>
              <a:t>Function Body</a:t>
            </a:r>
            <a:endParaRPr lang="en-IN" sz="2400" dirty="0">
              <a:latin typeface="inter-bold"/>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311400"/>
            <a:ext cx="4368800" cy="2743200"/>
          </a:xfrm>
        </p:spPr>
        <p:txBody>
          <a:bodyPr>
            <a:noAutofit/>
          </a:bodyPr>
          <a:lstStyle/>
          <a:p>
            <a:pPr marL="0" indent="0">
              <a:buNone/>
            </a:pPr>
            <a:r>
              <a:rPr lang="en-US" sz="3200" i="1" dirty="0" err="1">
                <a:latin typeface="inter-bold"/>
                <a:cs typeface="Times New Roman" panose="02020603050405020304" pitchFamily="18" charset="0"/>
              </a:rPr>
              <a:t>def</a:t>
            </a:r>
            <a:r>
              <a:rPr lang="en-US" sz="3200" dirty="0">
                <a:latin typeface="inter-bold"/>
                <a:cs typeface="Times New Roman" panose="02020603050405020304" pitchFamily="18" charset="0"/>
              </a:rPr>
              <a:t> add (y) </a:t>
            </a:r>
            <a:r>
              <a:rPr lang="en-US" sz="3200" b="1" dirty="0">
                <a:latin typeface="inter-bold"/>
                <a:cs typeface="Times New Roman" panose="02020603050405020304" pitchFamily="18" charset="0"/>
              </a:rPr>
              <a:t>:</a:t>
            </a:r>
            <a:endParaRPr lang="en-US" sz="3200" b="1" dirty="0">
              <a:latin typeface="inter-bold"/>
              <a:cs typeface="Times New Roman" panose="02020603050405020304" pitchFamily="18" charset="0"/>
            </a:endParaRPr>
          </a:p>
          <a:p>
            <a:pPr marL="0" indent="0">
              <a:buNone/>
            </a:pPr>
            <a:r>
              <a:rPr lang="en-US" sz="3200" dirty="0">
                <a:latin typeface="inter-bold"/>
                <a:cs typeface="Times New Roman" panose="02020603050405020304" pitchFamily="18" charset="0"/>
              </a:rPr>
              <a:t>	x = 10</a:t>
            </a:r>
            <a:endParaRPr lang="en-US" sz="3200" dirty="0">
              <a:latin typeface="inter-bold"/>
              <a:cs typeface="Times New Roman" panose="02020603050405020304" pitchFamily="18" charset="0"/>
            </a:endParaRPr>
          </a:p>
          <a:p>
            <a:pPr marL="0" indent="0">
              <a:buNone/>
            </a:pPr>
            <a:r>
              <a:rPr lang="en-US" sz="3200" dirty="0">
                <a:latin typeface="inter-bold"/>
                <a:cs typeface="Times New Roman" panose="02020603050405020304" pitchFamily="18" charset="0"/>
              </a:rPr>
              <a:t>	c = x + y</a:t>
            </a:r>
            <a:endParaRPr lang="en-US" sz="3200" dirty="0">
              <a:latin typeface="inter-bold"/>
              <a:cs typeface="Times New Roman" panose="02020603050405020304" pitchFamily="18" charset="0"/>
            </a:endParaRPr>
          </a:p>
          <a:p>
            <a:pPr marL="0" indent="0">
              <a:buNone/>
            </a:pPr>
            <a:r>
              <a:rPr lang="en-US" sz="3200" dirty="0">
                <a:latin typeface="inter-bold"/>
                <a:cs typeface="Times New Roman" panose="02020603050405020304" pitchFamily="18" charset="0"/>
              </a:rPr>
              <a:t>	print(c)</a:t>
            </a:r>
            <a:endParaRPr lang="en-US" sz="3200" dirty="0">
              <a:latin typeface="inter-bold"/>
              <a:cs typeface="Times New Roman" panose="02020603050405020304" pitchFamily="18" charset="0"/>
            </a:endParaRPr>
          </a:p>
        </p:txBody>
      </p:sp>
      <p:sp>
        <p:nvSpPr>
          <p:cNvPr id="5" name="TextBox 4"/>
          <p:cNvSpPr txBox="1"/>
          <p:nvPr/>
        </p:nvSpPr>
        <p:spPr>
          <a:xfrm>
            <a:off x="491157" y="990600"/>
            <a:ext cx="30480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i="1" dirty="0" err="1">
                <a:latin typeface="inter-bold"/>
                <a:cs typeface="Times New Roman" panose="02020603050405020304" pitchFamily="18" charset="0"/>
              </a:rPr>
              <a:t>def</a:t>
            </a:r>
            <a:r>
              <a:rPr lang="en-US" sz="2400" dirty="0">
                <a:latin typeface="inter-bold"/>
                <a:cs typeface="Times New Roman" panose="02020603050405020304" pitchFamily="18" charset="0"/>
              </a:rPr>
              <a:t> represents starting of function definition</a:t>
            </a:r>
            <a:endParaRPr lang="en-IN" sz="2400" dirty="0">
              <a:latin typeface="inter-bold"/>
              <a:cs typeface="Times New Roman" panose="02020603050405020304" pitchFamily="18" charset="0"/>
            </a:endParaRPr>
          </a:p>
        </p:txBody>
      </p:sp>
      <p:cxnSp>
        <p:nvCxnSpPr>
          <p:cNvPr id="13" name="Straight Arrow Connector 12"/>
          <p:cNvCxnSpPr/>
          <p:nvPr/>
        </p:nvCxnSpPr>
        <p:spPr>
          <a:xfrm>
            <a:off x="3302000" y="1852373"/>
            <a:ext cx="406400" cy="5606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778000" y="3459445"/>
            <a:ext cx="2506043"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inter-bold"/>
                <a:cs typeface="Times New Roman" panose="02020603050405020304" pitchFamily="18" charset="0"/>
              </a:rPr>
              <a:t>Name of Function</a:t>
            </a:r>
            <a:endParaRPr lang="en-IN" sz="2400" dirty="0">
              <a:latin typeface="inter-bold"/>
              <a:cs typeface="Times New Roman" panose="02020603050405020304" pitchFamily="18" charset="0"/>
            </a:endParaRPr>
          </a:p>
        </p:txBody>
      </p:sp>
      <p:sp>
        <p:nvSpPr>
          <p:cNvPr id="18" name="TextBox 17"/>
          <p:cNvSpPr txBox="1"/>
          <p:nvPr/>
        </p:nvSpPr>
        <p:spPr>
          <a:xfrm>
            <a:off x="4385643" y="685801"/>
            <a:ext cx="4809157"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inter-bold"/>
                <a:cs typeface="Times New Roman" panose="02020603050405020304" pitchFamily="18" charset="0"/>
              </a:rPr>
              <a:t>parentheses describes this is a function not variable or other object</a:t>
            </a:r>
            <a:endParaRPr lang="en-IN" sz="2400" dirty="0">
              <a:latin typeface="inter-bold"/>
              <a:cs typeface="Times New Roman" panose="02020603050405020304" pitchFamily="18" charset="0"/>
            </a:endParaRPr>
          </a:p>
        </p:txBody>
      </p:sp>
      <p:cxnSp>
        <p:nvCxnSpPr>
          <p:cNvPr id="19" name="Straight Arrow Connector 18"/>
          <p:cNvCxnSpPr/>
          <p:nvPr/>
        </p:nvCxnSpPr>
        <p:spPr>
          <a:xfrm flipH="1">
            <a:off x="5029200" y="1527541"/>
            <a:ext cx="304800" cy="8854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7450757" y="1701799"/>
            <a:ext cx="2861643"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inter-bold"/>
                <a:cs typeface="Times New Roman" panose="02020603050405020304" pitchFamily="18" charset="0"/>
              </a:rPr>
              <a:t>:</a:t>
            </a:r>
            <a:r>
              <a:rPr lang="en-US" sz="2400" dirty="0">
                <a:latin typeface="inter-bold"/>
                <a:cs typeface="Times New Roman" panose="02020603050405020304" pitchFamily="18" charset="0"/>
              </a:rPr>
              <a:t> describes beginning of function body</a:t>
            </a:r>
            <a:endParaRPr lang="en-IN" sz="2400" dirty="0">
              <a:latin typeface="inter-bold"/>
              <a:cs typeface="Times New Roman" panose="02020603050405020304" pitchFamily="18" charset="0"/>
            </a:endParaRPr>
          </a:p>
        </p:txBody>
      </p:sp>
      <p:cxnSp>
        <p:nvCxnSpPr>
          <p:cNvPr id="27" name="Straight Arrow Connector 26"/>
          <p:cNvCxnSpPr/>
          <p:nvPr/>
        </p:nvCxnSpPr>
        <p:spPr>
          <a:xfrm flipH="1">
            <a:off x="5638800" y="2311400"/>
            <a:ext cx="1811957"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350000" y="2921001"/>
            <a:ext cx="2133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inter-bold"/>
                <a:cs typeface="Times New Roman" panose="02020603050405020304" pitchFamily="18" charset="0"/>
              </a:rPr>
              <a:t>Local Variable</a:t>
            </a:r>
            <a:endParaRPr lang="en-IN" sz="2400" dirty="0">
              <a:latin typeface="inter-bold"/>
              <a:cs typeface="Times New Roman" panose="02020603050405020304" pitchFamily="18" charset="0"/>
            </a:endParaRPr>
          </a:p>
        </p:txBody>
      </p:sp>
      <p:cxnSp>
        <p:nvCxnSpPr>
          <p:cNvPr id="32" name="Straight Arrow Connector 31"/>
          <p:cNvCxnSpPr/>
          <p:nvPr/>
        </p:nvCxnSpPr>
        <p:spPr>
          <a:xfrm flipV="1">
            <a:off x="3708400" y="2819401"/>
            <a:ext cx="677243" cy="6400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752189" y="3937169"/>
            <a:ext cx="1625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inter-bold"/>
                <a:cs typeface="Times New Roman" panose="02020603050405020304" pitchFamily="18" charset="0"/>
              </a:rPr>
              <a:t>Statements</a:t>
            </a:r>
            <a:endParaRPr lang="en-IN" sz="2400" dirty="0">
              <a:latin typeface="inter-bold"/>
              <a:cs typeface="Times New Roman" panose="02020603050405020304" pitchFamily="18" charset="0"/>
            </a:endParaRPr>
          </a:p>
        </p:txBody>
      </p:sp>
      <p:sp>
        <p:nvSpPr>
          <p:cNvPr id="37" name="Right Brace 36"/>
          <p:cNvSpPr/>
          <p:nvPr/>
        </p:nvSpPr>
        <p:spPr>
          <a:xfrm>
            <a:off x="6400800" y="3835400"/>
            <a:ext cx="304800" cy="6959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400">
              <a:latin typeface="inter-bold"/>
            </a:endParaRPr>
          </a:p>
        </p:txBody>
      </p:sp>
      <p:sp>
        <p:nvSpPr>
          <p:cNvPr id="38" name="Right Brace 37"/>
          <p:cNvSpPr/>
          <p:nvPr/>
        </p:nvSpPr>
        <p:spPr>
          <a:xfrm>
            <a:off x="8788400" y="3022600"/>
            <a:ext cx="524843" cy="16256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sz="2400">
              <a:latin typeface="inter-bold"/>
            </a:endParaRPr>
          </a:p>
        </p:txBody>
      </p:sp>
      <p:sp>
        <p:nvSpPr>
          <p:cNvPr id="39" name="TextBox 38"/>
          <p:cNvSpPr txBox="1"/>
          <p:nvPr/>
        </p:nvSpPr>
        <p:spPr>
          <a:xfrm>
            <a:off x="9347200" y="3546158"/>
            <a:ext cx="21336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latin typeface="inter-bold"/>
                <a:cs typeface="Times New Roman" panose="02020603050405020304" pitchFamily="18" charset="0"/>
              </a:rPr>
              <a:t>Function Body</a:t>
            </a:r>
            <a:endParaRPr lang="en-IN" sz="2400" dirty="0">
              <a:latin typeface="inter-bold"/>
              <a:cs typeface="Times New Roman" panose="02020603050405020304" pitchFamily="18" charset="0"/>
            </a:endParaRPr>
          </a:p>
        </p:txBody>
      </p:sp>
      <p:cxnSp>
        <p:nvCxnSpPr>
          <p:cNvPr id="6" name="Straight Arrow Connector 5"/>
          <p:cNvCxnSpPr/>
          <p:nvPr/>
        </p:nvCxnSpPr>
        <p:spPr>
          <a:xfrm flipH="1" flipV="1">
            <a:off x="5943600" y="3198000"/>
            <a:ext cx="406400" cy="2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537200" y="1617561"/>
            <a:ext cx="1625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inter-bold"/>
                <a:cs typeface="Times New Roman" panose="02020603050405020304" pitchFamily="18" charset="0"/>
              </a:rPr>
              <a:t>Parameter</a:t>
            </a:r>
            <a:endParaRPr lang="en-IN" sz="2400" dirty="0">
              <a:latin typeface="inter-bold"/>
              <a:cs typeface="Times New Roman" panose="02020603050405020304" pitchFamily="18" charset="0"/>
            </a:endParaRPr>
          </a:p>
        </p:txBody>
      </p:sp>
      <p:cxnSp>
        <p:nvCxnSpPr>
          <p:cNvPr id="10" name="Straight Arrow Connector 9"/>
          <p:cNvCxnSpPr/>
          <p:nvPr/>
        </p:nvCxnSpPr>
        <p:spPr>
          <a:xfrm flipH="1">
            <a:off x="5181600" y="2110003"/>
            <a:ext cx="660400" cy="353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How Function Work</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sz="half" idx="1"/>
          </p:nvPr>
        </p:nvSpPr>
        <p:spPr>
          <a:xfrm>
            <a:off x="1016000" y="1600201"/>
            <a:ext cx="5384800" cy="4525963"/>
          </a:xfrm>
        </p:spPr>
        <p:txBody>
          <a:bodyPr>
            <a:normAutofit/>
          </a:bodyPr>
          <a:lstStyle/>
          <a:p>
            <a:pPr marL="0" indent="0">
              <a:buNone/>
            </a:pPr>
            <a:r>
              <a:rPr lang="en-US" sz="2665" i="1" dirty="0" err="1">
                <a:latin typeface="Tw Cen MT" panose="020B0602020104020603" pitchFamily="34" charset="0"/>
                <a:cs typeface="Times New Roman" panose="02020603050405020304" pitchFamily="18" charset="0"/>
              </a:rPr>
              <a:t>def</a:t>
            </a:r>
            <a:r>
              <a:rPr lang="en-US" sz="2665" dirty="0">
                <a:latin typeface="Tw Cen MT" panose="020B0602020104020603" pitchFamily="34" charset="0"/>
                <a:cs typeface="Times New Roman" panose="02020603050405020304" pitchFamily="18" charset="0"/>
              </a:rPr>
              <a:t> add () </a:t>
            </a:r>
            <a:r>
              <a:rPr lang="en-US" sz="2665" b="1" dirty="0">
                <a:latin typeface="Tw Cen MT" panose="020B0602020104020603" pitchFamily="34" charset="0"/>
                <a:cs typeface="Times New Roman" panose="02020603050405020304" pitchFamily="18" charset="0"/>
              </a:rPr>
              <a:t>:</a:t>
            </a:r>
            <a:endParaRPr lang="en-US" sz="2665" b="1" dirty="0">
              <a:latin typeface="Tw Cen MT" panose="020B0602020104020603" pitchFamily="34" charset="0"/>
              <a:cs typeface="Times New Roman" panose="02020603050405020304" pitchFamily="18" charset="0"/>
            </a:endParaRPr>
          </a:p>
          <a:p>
            <a:pPr marL="0" indent="0">
              <a:buNone/>
            </a:pPr>
            <a:r>
              <a:rPr lang="en-US" sz="2665" dirty="0">
                <a:latin typeface="Tw Cen MT" panose="020B0602020104020603" pitchFamily="34" charset="0"/>
                <a:cs typeface="Times New Roman" panose="02020603050405020304" pitchFamily="18" charset="0"/>
              </a:rPr>
              <a:t>	x = 10</a:t>
            </a:r>
            <a:endParaRPr lang="en-US" sz="2665" dirty="0">
              <a:latin typeface="Tw Cen MT" panose="020B0602020104020603" pitchFamily="34" charset="0"/>
              <a:cs typeface="Times New Roman" panose="02020603050405020304" pitchFamily="18" charset="0"/>
            </a:endParaRPr>
          </a:p>
          <a:p>
            <a:pPr marL="0" indent="0">
              <a:buNone/>
            </a:pPr>
            <a:r>
              <a:rPr lang="en-US" sz="2665" dirty="0">
                <a:latin typeface="Tw Cen MT" panose="020B0602020104020603" pitchFamily="34" charset="0"/>
                <a:cs typeface="Times New Roman" panose="02020603050405020304" pitchFamily="18" charset="0"/>
              </a:rPr>
              <a:t>	y = 20</a:t>
            </a:r>
            <a:endParaRPr lang="en-US" sz="2665" dirty="0">
              <a:latin typeface="Tw Cen MT" panose="020B0602020104020603" pitchFamily="34" charset="0"/>
              <a:cs typeface="Times New Roman" panose="02020603050405020304" pitchFamily="18" charset="0"/>
            </a:endParaRPr>
          </a:p>
          <a:p>
            <a:pPr marL="0" indent="0">
              <a:buNone/>
            </a:pPr>
            <a:r>
              <a:rPr lang="en-US" sz="2665" dirty="0">
                <a:latin typeface="Tw Cen MT" panose="020B0602020104020603" pitchFamily="34" charset="0"/>
                <a:cs typeface="Times New Roman" panose="02020603050405020304" pitchFamily="18" charset="0"/>
              </a:rPr>
              <a:t>	c = x + y</a:t>
            </a:r>
            <a:endParaRPr lang="en-US" sz="2665" dirty="0">
              <a:latin typeface="Tw Cen MT" panose="020B0602020104020603" pitchFamily="34" charset="0"/>
              <a:cs typeface="Times New Roman" panose="02020603050405020304" pitchFamily="18" charset="0"/>
            </a:endParaRPr>
          </a:p>
          <a:p>
            <a:pPr marL="0" indent="0">
              <a:buNone/>
            </a:pPr>
            <a:r>
              <a:rPr lang="en-US" sz="2665" dirty="0">
                <a:latin typeface="Tw Cen MT" panose="020B0602020104020603" pitchFamily="34" charset="0"/>
                <a:cs typeface="Times New Roman" panose="02020603050405020304" pitchFamily="18" charset="0"/>
              </a:rPr>
              <a:t>	print(c)</a:t>
            </a:r>
            <a:endParaRPr lang="en-US" sz="2665" dirty="0">
              <a:latin typeface="Tw Cen MT" panose="020B0602020104020603" pitchFamily="34" charset="0"/>
              <a:cs typeface="Times New Roman" panose="02020603050405020304" pitchFamily="18" charset="0"/>
            </a:endParaRPr>
          </a:p>
          <a:p>
            <a:pPr marL="0" indent="0">
              <a:buNone/>
            </a:pPr>
            <a:r>
              <a:rPr lang="en-US" sz="2665" dirty="0">
                <a:latin typeface="Tw Cen MT" panose="020B0602020104020603" pitchFamily="34" charset="0"/>
                <a:cs typeface="Times New Roman" panose="02020603050405020304" pitchFamily="18" charset="0"/>
              </a:rPr>
              <a:t>add()</a:t>
            </a:r>
            <a:endParaRPr lang="en-US" sz="2665" dirty="0">
              <a:latin typeface="Tw Cen MT" panose="020B0602020104020603" pitchFamily="34" charset="0"/>
              <a:cs typeface="Times New Roman" panose="02020603050405020304" pitchFamily="18" charset="0"/>
            </a:endParaRPr>
          </a:p>
        </p:txBody>
      </p:sp>
      <p:sp>
        <p:nvSpPr>
          <p:cNvPr id="4" name="Content Placeholder 3"/>
          <p:cNvSpPr>
            <a:spLocks noGrp="1"/>
          </p:cNvSpPr>
          <p:nvPr>
            <p:ph sz="half" idx="2"/>
          </p:nvPr>
        </p:nvSpPr>
        <p:spPr>
          <a:xfrm>
            <a:off x="6197600" y="1600202"/>
            <a:ext cx="5384800" cy="2844799"/>
          </a:xfrm>
        </p:spPr>
        <p:txBody>
          <a:bodyPr>
            <a:normAutofit/>
          </a:bodyPr>
          <a:lstStyle/>
          <a:p>
            <a:pPr marL="0" indent="0">
              <a:buNone/>
            </a:pPr>
            <a:r>
              <a:rPr lang="en-US" sz="2665" i="1" dirty="0" err="1">
                <a:latin typeface="Tw Cen MT" panose="020B0602020104020603" pitchFamily="34" charset="0"/>
                <a:cs typeface="Times New Roman" panose="02020603050405020304" pitchFamily="18" charset="0"/>
              </a:rPr>
              <a:t>def</a:t>
            </a:r>
            <a:r>
              <a:rPr lang="en-US" sz="2665" dirty="0">
                <a:latin typeface="Tw Cen MT" panose="020B0602020104020603" pitchFamily="34" charset="0"/>
                <a:cs typeface="Times New Roman" panose="02020603050405020304" pitchFamily="18" charset="0"/>
              </a:rPr>
              <a:t> add (y) </a:t>
            </a:r>
            <a:r>
              <a:rPr lang="en-US" sz="2665" b="1" dirty="0">
                <a:latin typeface="Tw Cen MT" panose="020B0602020104020603" pitchFamily="34" charset="0"/>
                <a:cs typeface="Times New Roman" panose="02020603050405020304" pitchFamily="18" charset="0"/>
              </a:rPr>
              <a:t>:</a:t>
            </a:r>
            <a:endParaRPr lang="en-US" sz="2665" b="1" dirty="0">
              <a:latin typeface="Tw Cen MT" panose="020B0602020104020603" pitchFamily="34" charset="0"/>
              <a:cs typeface="Times New Roman" panose="02020603050405020304" pitchFamily="18" charset="0"/>
            </a:endParaRPr>
          </a:p>
          <a:p>
            <a:pPr marL="0" indent="0">
              <a:buNone/>
            </a:pPr>
            <a:r>
              <a:rPr lang="en-US" sz="2665" dirty="0">
                <a:latin typeface="Tw Cen MT" panose="020B0602020104020603" pitchFamily="34" charset="0"/>
                <a:cs typeface="Times New Roman" panose="02020603050405020304" pitchFamily="18" charset="0"/>
              </a:rPr>
              <a:t>	x = 10</a:t>
            </a:r>
            <a:endParaRPr lang="en-US" sz="2665" dirty="0">
              <a:latin typeface="Tw Cen MT" panose="020B0602020104020603" pitchFamily="34" charset="0"/>
              <a:cs typeface="Times New Roman" panose="02020603050405020304" pitchFamily="18" charset="0"/>
            </a:endParaRPr>
          </a:p>
          <a:p>
            <a:pPr marL="0" indent="0">
              <a:buNone/>
            </a:pPr>
            <a:r>
              <a:rPr lang="en-US" sz="2665" dirty="0">
                <a:latin typeface="Tw Cen MT" panose="020B0602020104020603" pitchFamily="34" charset="0"/>
                <a:cs typeface="Times New Roman" panose="02020603050405020304" pitchFamily="18" charset="0"/>
              </a:rPr>
              <a:t>	c = x + y</a:t>
            </a:r>
            <a:endParaRPr lang="en-US" sz="2665" dirty="0">
              <a:latin typeface="Tw Cen MT" panose="020B0602020104020603" pitchFamily="34" charset="0"/>
              <a:cs typeface="Times New Roman" panose="02020603050405020304" pitchFamily="18" charset="0"/>
            </a:endParaRPr>
          </a:p>
          <a:p>
            <a:pPr marL="0" indent="0">
              <a:buNone/>
            </a:pPr>
            <a:r>
              <a:rPr lang="en-US" sz="2665" dirty="0">
                <a:latin typeface="Tw Cen MT" panose="020B0602020104020603" pitchFamily="34" charset="0"/>
                <a:cs typeface="Times New Roman" panose="02020603050405020304" pitchFamily="18" charset="0"/>
              </a:rPr>
              <a:t>	print(c)</a:t>
            </a:r>
            <a:endParaRPr lang="en-US" sz="2665" dirty="0">
              <a:latin typeface="Tw Cen MT" panose="020B0602020104020603" pitchFamily="34" charset="0"/>
              <a:cs typeface="Times New Roman" panose="02020603050405020304" pitchFamily="18" charset="0"/>
            </a:endParaRPr>
          </a:p>
          <a:p>
            <a:pPr marL="0" indent="0">
              <a:buNone/>
            </a:pPr>
            <a:r>
              <a:rPr lang="en-US" sz="2665" dirty="0">
                <a:latin typeface="Tw Cen MT" panose="020B0602020104020603" pitchFamily="34" charset="0"/>
                <a:cs typeface="Times New Roman" panose="02020603050405020304" pitchFamily="18" charset="0"/>
              </a:rPr>
              <a:t>add(20)</a:t>
            </a:r>
            <a:endParaRPr lang="en-US" sz="2665" dirty="0">
              <a:latin typeface="Tw Cen MT" panose="020B0602020104020603" pitchFamily="34" charset="0"/>
              <a:cs typeface="Times New Roman" panose="02020603050405020304" pitchFamily="18" charset="0"/>
            </a:endParaRPr>
          </a:p>
        </p:txBody>
      </p:sp>
      <p:sp>
        <p:nvSpPr>
          <p:cNvPr id="5" name="TextBox 4"/>
          <p:cNvSpPr txBox="1"/>
          <p:nvPr/>
        </p:nvSpPr>
        <p:spPr>
          <a:xfrm>
            <a:off x="1016001" y="5054600"/>
            <a:ext cx="9887643" cy="1077026"/>
          </a:xfrm>
          <a:prstGeom prst="rect">
            <a:avLst/>
          </a:prstGeom>
          <a:ln w="6350"/>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135" dirty="0">
                <a:latin typeface="Tw Cen MT" panose="020B0602020104020603" pitchFamily="34" charset="0"/>
                <a:cs typeface="Times New Roman" panose="02020603050405020304" pitchFamily="18" charset="0"/>
              </a:rPr>
              <a:t>The parameter </a:t>
            </a:r>
            <a:r>
              <a:rPr lang="en-US" sz="2135" i="1" dirty="0">
                <a:latin typeface="Tw Cen MT" panose="020B0602020104020603" pitchFamily="34" charset="0"/>
                <a:cs typeface="Times New Roman" panose="02020603050405020304" pitchFamily="18" charset="0"/>
              </a:rPr>
              <a:t>y</a:t>
            </a:r>
            <a:r>
              <a:rPr lang="en-US" sz="2135" dirty="0">
                <a:latin typeface="Tw Cen MT" panose="020B0602020104020603" pitchFamily="34" charset="0"/>
                <a:cs typeface="Times New Roman" panose="02020603050405020304" pitchFamily="18" charset="0"/>
              </a:rPr>
              <a:t> do not know which type of value they are about to receive till the value </a:t>
            </a:r>
            <a:endParaRPr lang="en-US" sz="2135" dirty="0">
              <a:latin typeface="Tw Cen MT" panose="020B0602020104020603" pitchFamily="34" charset="0"/>
              <a:cs typeface="Times New Roman" panose="02020603050405020304" pitchFamily="18" charset="0"/>
            </a:endParaRPr>
          </a:p>
          <a:p>
            <a:r>
              <a:rPr lang="en-US" sz="2135" dirty="0">
                <a:latin typeface="Tw Cen MT" panose="020B0602020104020603" pitchFamily="34" charset="0"/>
                <a:cs typeface="Times New Roman" panose="02020603050405020304" pitchFamily="18" charset="0"/>
              </a:rPr>
              <a:t>is passed at the time of calling the function. It means the type of data is determined only</a:t>
            </a:r>
            <a:endParaRPr lang="en-US" sz="2135" dirty="0">
              <a:latin typeface="Tw Cen MT" panose="020B0602020104020603" pitchFamily="34" charset="0"/>
              <a:cs typeface="Times New Roman" panose="02020603050405020304" pitchFamily="18" charset="0"/>
            </a:endParaRPr>
          </a:p>
          <a:p>
            <a:r>
              <a:rPr lang="en-US" sz="2135" dirty="0">
                <a:latin typeface="Tw Cen MT" panose="020B0602020104020603" pitchFamily="34" charset="0"/>
                <a:cs typeface="Times New Roman" panose="02020603050405020304" pitchFamily="18" charset="0"/>
              </a:rPr>
              <a:t>during runtime not at compile time this is called Dynamic Typing. </a:t>
            </a:r>
            <a:endParaRPr lang="en-IN" sz="2135" dirty="0">
              <a:latin typeface="Tw Cen MT" panose="020B0602020104020603"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3064"/>
            <a:ext cx="10972800" cy="904536"/>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Return Statement</a:t>
            </a:r>
            <a:endParaRPr lang="en-US"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092200"/>
            <a:ext cx="10972800" cy="5080000"/>
          </a:xfrm>
        </p:spPr>
        <p:txBody>
          <a:bodyPr>
            <a:normAutofit lnSpcReduction="10000"/>
          </a:bodyPr>
          <a:lstStyle/>
          <a:p>
            <a:pPr marL="0" indent="0">
              <a:buNone/>
            </a:pPr>
            <a:r>
              <a:rPr lang="en-US" sz="2665" dirty="0">
                <a:latin typeface="inter-bold"/>
                <a:cs typeface="Times New Roman" panose="02020603050405020304" pitchFamily="18" charset="0"/>
              </a:rPr>
              <a:t>Return statements can be used to return something from the function. In Python, it is possible to return one or more variables/values.</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Syntax : -</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return (variable or expression);</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Ex: -</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return 50</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return (50)</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return (x + y)</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return (y)</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return (2, 4)</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return (x, y)</a:t>
            </a:r>
            <a:endParaRPr lang="en-US" sz="2665" dirty="0">
              <a:latin typeface="inter-bold"/>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pPr algn="ctr"/>
            <a:r>
              <a:rPr lang="en-US" sz="5400" dirty="0">
                <a:solidFill>
                  <a:schemeClr val="tx1">
                    <a:lumMod val="75000"/>
                    <a:lumOff val="25000"/>
                  </a:schemeClr>
                </a:solidFill>
                <a:latin typeface="inter-bold"/>
                <a:ea typeface="+mn-ea"/>
                <a:cs typeface="Arial" panose="020B0604020202020204" pitchFamily="34" charset="0"/>
              </a:rPr>
              <a:t>Nested Function</a:t>
            </a:r>
            <a:endParaRPr lang="en-IN" sz="5400" dirty="0">
              <a:solidFill>
                <a:schemeClr val="tx1">
                  <a:lumMod val="75000"/>
                  <a:lumOff val="25000"/>
                </a:schemeClr>
              </a:solidFill>
              <a:latin typeface="inter-bold"/>
              <a:ea typeface="+mn-ea"/>
              <a:cs typeface="Arial" panose="020B0604020202020204" pitchFamily="34" charset="0"/>
            </a:endParaRPr>
          </a:p>
        </p:txBody>
      </p:sp>
      <p:sp>
        <p:nvSpPr>
          <p:cNvPr id="3" name="Content Placeholder 2"/>
          <p:cNvSpPr>
            <a:spLocks noGrp="1"/>
          </p:cNvSpPr>
          <p:nvPr>
            <p:ph idx="1"/>
          </p:nvPr>
        </p:nvSpPr>
        <p:spPr>
          <a:xfrm>
            <a:off x="609600" y="1193800"/>
            <a:ext cx="10972800" cy="4978400"/>
          </a:xfrm>
        </p:spPr>
        <p:txBody>
          <a:bodyPr>
            <a:normAutofit/>
          </a:bodyPr>
          <a:lstStyle/>
          <a:p>
            <a:pPr marL="0" indent="0">
              <a:buNone/>
            </a:pPr>
            <a:r>
              <a:rPr lang="en-US" sz="2665" dirty="0">
                <a:latin typeface="inter-bold"/>
                <a:cs typeface="Times New Roman" panose="02020603050405020304" pitchFamily="18" charset="0"/>
              </a:rPr>
              <a:t>When we define one function inside another function, it is known as Nested Function or Function Nesting.</a:t>
            </a:r>
            <a:endParaRPr lang="en-US" sz="2665" dirty="0">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Ex:-</a:t>
            </a:r>
            <a:endParaRPr lang="en-US" sz="2665" dirty="0">
              <a:latin typeface="inter-bold"/>
              <a:cs typeface="Times New Roman" panose="02020603050405020304" pitchFamily="18" charset="0"/>
            </a:endParaRPr>
          </a:p>
          <a:p>
            <a:pPr marL="0" indent="0">
              <a:buNone/>
            </a:pPr>
            <a:r>
              <a:rPr lang="en-US" sz="2665" dirty="0" err="1">
                <a:solidFill>
                  <a:srgbClr val="FF0000"/>
                </a:solidFill>
                <a:latin typeface="inter-bold"/>
                <a:cs typeface="Times New Roman" panose="02020603050405020304" pitchFamily="18" charset="0"/>
              </a:rPr>
              <a:t>def</a:t>
            </a:r>
            <a:r>
              <a:rPr lang="en-US" sz="2665" dirty="0">
                <a:solidFill>
                  <a:srgbClr val="FF0000"/>
                </a:solidFill>
                <a:latin typeface="inter-bold"/>
                <a:cs typeface="Times New Roman" panose="02020603050405020304" pitchFamily="18" charset="0"/>
              </a:rPr>
              <a:t> </a:t>
            </a:r>
            <a:r>
              <a:rPr lang="en-US" sz="2665" dirty="0" err="1">
                <a:solidFill>
                  <a:srgbClr val="FF0000"/>
                </a:solidFill>
                <a:latin typeface="inter-bold"/>
                <a:cs typeface="Times New Roman" panose="02020603050405020304" pitchFamily="18" charset="0"/>
              </a:rPr>
              <a:t>disp</a:t>
            </a:r>
            <a:r>
              <a:rPr lang="en-US" sz="2665" dirty="0">
                <a:solidFill>
                  <a:srgbClr val="FF0000"/>
                </a:solidFill>
                <a:latin typeface="inter-bold"/>
                <a:cs typeface="Times New Roman" panose="02020603050405020304" pitchFamily="18" charset="0"/>
              </a:rPr>
              <a:t>():</a:t>
            </a:r>
            <a:endParaRPr lang="en-US" sz="2665" dirty="0">
              <a:solidFill>
                <a:srgbClr val="FF0000"/>
              </a:solidFill>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a:t>
            </a:r>
            <a:r>
              <a:rPr lang="en-US" sz="2665" dirty="0" err="1">
                <a:solidFill>
                  <a:srgbClr val="00B050"/>
                </a:solidFill>
                <a:latin typeface="inter-bold"/>
                <a:cs typeface="Times New Roman" panose="02020603050405020304" pitchFamily="18" charset="0"/>
              </a:rPr>
              <a:t>def</a:t>
            </a:r>
            <a:r>
              <a:rPr lang="en-US" sz="2665" dirty="0">
                <a:solidFill>
                  <a:srgbClr val="00B050"/>
                </a:solidFill>
                <a:latin typeface="inter-bold"/>
                <a:cs typeface="Times New Roman" panose="02020603050405020304" pitchFamily="18" charset="0"/>
              </a:rPr>
              <a:t> show():</a:t>
            </a:r>
            <a:endParaRPr lang="en-US" sz="2665" dirty="0">
              <a:solidFill>
                <a:srgbClr val="00B050"/>
              </a:solidFill>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a:t>
            </a:r>
            <a:r>
              <a:rPr lang="en-US" sz="2665" dirty="0">
                <a:solidFill>
                  <a:srgbClr val="00B050"/>
                </a:solidFill>
                <a:latin typeface="inter-bold"/>
                <a:cs typeface="Times New Roman" panose="02020603050405020304" pitchFamily="18" charset="0"/>
              </a:rPr>
              <a:t>print(“Show Function”)</a:t>
            </a:r>
            <a:endParaRPr lang="en-IN" sz="2665" dirty="0">
              <a:solidFill>
                <a:srgbClr val="00B050"/>
              </a:solidFill>
              <a:latin typeface="inter-bold"/>
              <a:cs typeface="Times New Roman" panose="02020603050405020304" pitchFamily="18" charset="0"/>
            </a:endParaRPr>
          </a:p>
          <a:p>
            <a:pPr marL="0" indent="0">
              <a:buNone/>
            </a:pPr>
            <a:r>
              <a:rPr lang="en-US" sz="2665" dirty="0">
                <a:latin typeface="inter-bold"/>
                <a:cs typeface="Times New Roman" panose="02020603050405020304" pitchFamily="18" charset="0"/>
              </a:rPr>
              <a:t>      </a:t>
            </a:r>
            <a:r>
              <a:rPr lang="en-US" sz="2665" dirty="0">
                <a:solidFill>
                  <a:srgbClr val="FF0000"/>
                </a:solidFill>
                <a:latin typeface="inter-bold"/>
                <a:cs typeface="Times New Roman" panose="02020603050405020304" pitchFamily="18" charset="0"/>
              </a:rPr>
              <a:t>print(“</a:t>
            </a:r>
            <a:r>
              <a:rPr lang="en-US" sz="2665" dirty="0" err="1">
                <a:solidFill>
                  <a:srgbClr val="FF0000"/>
                </a:solidFill>
                <a:latin typeface="inter-bold"/>
                <a:cs typeface="Times New Roman" panose="02020603050405020304" pitchFamily="18" charset="0"/>
              </a:rPr>
              <a:t>Disp</a:t>
            </a:r>
            <a:r>
              <a:rPr lang="en-US" sz="2665" dirty="0">
                <a:solidFill>
                  <a:srgbClr val="FF0000"/>
                </a:solidFill>
                <a:latin typeface="inter-bold"/>
                <a:cs typeface="Times New Roman" panose="02020603050405020304" pitchFamily="18" charset="0"/>
              </a:rPr>
              <a:t> Function”)</a:t>
            </a:r>
            <a:endParaRPr lang="en-US" sz="2665" dirty="0">
              <a:solidFill>
                <a:srgbClr val="FF0000"/>
              </a:solidFill>
              <a:latin typeface="inter-bold"/>
              <a:cs typeface="Times New Roman" panose="02020603050405020304" pitchFamily="18" charset="0"/>
            </a:endParaRPr>
          </a:p>
          <a:p>
            <a:pPr marL="0" indent="0">
              <a:buNone/>
            </a:pPr>
            <a:r>
              <a:rPr lang="en-US" sz="2665" dirty="0">
                <a:solidFill>
                  <a:srgbClr val="FF0000"/>
                </a:solidFill>
                <a:latin typeface="inter-bold"/>
                <a:cs typeface="Times New Roman" panose="02020603050405020304" pitchFamily="18" charset="0"/>
              </a:rPr>
              <a:t>      show()</a:t>
            </a:r>
            <a:endParaRPr lang="en-US" sz="2665" dirty="0">
              <a:solidFill>
                <a:srgbClr val="FF0000"/>
              </a:solidFill>
              <a:latin typeface="inter-bold"/>
              <a:cs typeface="Times New Roman" panose="02020603050405020304" pitchFamily="18" charset="0"/>
            </a:endParaRPr>
          </a:p>
          <a:p>
            <a:pPr marL="0" indent="0">
              <a:buNone/>
            </a:pPr>
            <a:endParaRPr lang="en-US" sz="2665" dirty="0">
              <a:latin typeface="inter-bold"/>
              <a:cs typeface="Times New Roman" panose="02020603050405020304" pitchFamily="18" charset="0"/>
            </a:endParaRPr>
          </a:p>
          <a:p>
            <a:pPr marL="0" indent="0">
              <a:buNone/>
            </a:pPr>
            <a:r>
              <a:rPr lang="en-US" sz="2665" dirty="0" err="1">
                <a:latin typeface="inter-bold"/>
                <a:cs typeface="Times New Roman" panose="02020603050405020304" pitchFamily="18" charset="0"/>
              </a:rPr>
              <a:t>disp</a:t>
            </a:r>
            <a:r>
              <a:rPr lang="en-US" sz="2665" dirty="0">
                <a:latin typeface="inter-bold"/>
                <a:cs typeface="Times New Roman" panose="02020603050405020304" pitchFamily="18" charset="0"/>
              </a:rPr>
              <a:t>( )</a:t>
            </a:r>
            <a:endParaRPr lang="en-US" sz="2665" dirty="0">
              <a:latin typeface="inter-bold"/>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8080D245291409B3DC0BF9B2F1536" ma:contentTypeVersion="10" ma:contentTypeDescription="Create a new document." ma:contentTypeScope="" ma:versionID="0ca2075bdefc9bcd4e3110bbc9fb1bbc">
  <xsd:schema xmlns:xsd="http://www.w3.org/2001/XMLSchema" xmlns:xs="http://www.w3.org/2001/XMLSchema" xmlns:p="http://schemas.microsoft.com/office/2006/metadata/properties" xmlns:ns2="0148d903-83ae-4c6f-b0b4-a983b241915d" xmlns:ns3="dc02d423-3a9e-408e-b13a-5043f7ffea1d" targetNamespace="http://schemas.microsoft.com/office/2006/metadata/properties" ma:root="true" ma:fieldsID="264965d32b0e293bae5f5e9bf541eac5" ns2:_="" ns3:_="">
    <xsd:import namespace="0148d903-83ae-4c6f-b0b4-a983b241915d"/>
    <xsd:import namespace="dc02d423-3a9e-408e-b13a-5043f7ffea1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8d903-83ae-4c6f-b0b4-a983b241915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0915bcb-d014-4232-9305-502f8334681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02d423-3a9e-408e-b13a-5043f7ffea1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83e34fd-2676-4a23-9b9e-232c9bb8fe6c}" ma:internalName="TaxCatchAll" ma:showField="CatchAllData" ma:web="dc02d423-3a9e-408e-b13a-5043f7ffea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02d423-3a9e-408e-b13a-5043f7ffea1d" xsi:nil="true"/>
    <lcf76f155ced4ddcb4097134ff3c332f xmlns="0148d903-83ae-4c6f-b0b4-a983b241915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31CB9AF-4B48-44EC-B058-A881CE42798E}"/>
</file>

<file path=customXml/itemProps2.xml><?xml version="1.0" encoding="utf-8"?>
<ds:datastoreItem xmlns:ds="http://schemas.openxmlformats.org/officeDocument/2006/customXml" ds:itemID="{7D48B895-39C8-4943-B466-48E516C92ABB}"/>
</file>

<file path=customXml/itemProps3.xml><?xml version="1.0" encoding="utf-8"?>
<ds:datastoreItem xmlns:ds="http://schemas.openxmlformats.org/officeDocument/2006/customXml" ds:itemID="{843806AC-7713-4968-AC10-90F54DB3A2ED}"/>
</file>

<file path=docProps/app.xml><?xml version="1.0" encoding="utf-8"?>
<Properties xmlns="http://schemas.openxmlformats.org/officeDocument/2006/extended-properties" xmlns:vt="http://schemas.openxmlformats.org/officeDocument/2006/docPropsVTypes">
  <TotalTime>0</TotalTime>
  <Words>10973</Words>
  <Application>WPS Presentation</Application>
  <PresentationFormat>Widescreen</PresentationFormat>
  <Paragraphs>594</Paragraphs>
  <Slides>37</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37</vt:i4>
      </vt:variant>
    </vt:vector>
  </HeadingPairs>
  <TitlesOfParts>
    <vt:vector size="51" baseType="lpstr">
      <vt:lpstr>Arial</vt:lpstr>
      <vt:lpstr>SimSun</vt:lpstr>
      <vt:lpstr>Wingdings</vt:lpstr>
      <vt:lpstr>erdana</vt:lpstr>
      <vt:lpstr>Segoe Print</vt:lpstr>
      <vt:lpstr>inter-bold</vt:lpstr>
      <vt:lpstr>Times New Roman</vt:lpstr>
      <vt:lpstr>Tw Cen MT</vt:lpstr>
      <vt:lpstr>Microsoft YaHei</vt:lpstr>
      <vt:lpstr>Arial Unicode MS</vt:lpstr>
      <vt:lpstr>Calibri</vt:lpstr>
      <vt:lpstr>Cover and End Slide Master</vt:lpstr>
      <vt:lpstr>Contents Slide Master</vt:lpstr>
      <vt:lpstr>Section Break Slide Master</vt:lpstr>
      <vt:lpstr>PowerPoint 演示文稿</vt:lpstr>
      <vt:lpstr>PowerPoint 演示文稿</vt:lpstr>
      <vt:lpstr>Advantage of Function</vt:lpstr>
      <vt:lpstr>Function Syntax</vt:lpstr>
      <vt:lpstr>PowerPoint 演示文稿</vt:lpstr>
      <vt:lpstr>PowerPoint 演示文稿</vt:lpstr>
      <vt:lpstr>How Function Work</vt:lpstr>
      <vt:lpstr>Return Statement</vt:lpstr>
      <vt:lpstr>Nested Function</vt:lpstr>
      <vt:lpstr>Pass a Function as Parameter</vt:lpstr>
      <vt:lpstr>Function return another Function</vt:lpstr>
      <vt:lpstr>Actual and Formal Argument</vt:lpstr>
      <vt:lpstr>Type of Actual Arguments</vt:lpstr>
      <vt:lpstr>Positional Arguments</vt:lpstr>
      <vt:lpstr>Keyword Arguments</vt:lpstr>
      <vt:lpstr>Default Arguments</vt:lpstr>
      <vt:lpstr>Variable Length Arguments</vt:lpstr>
      <vt:lpstr>Keyword Variable Length Arguments</vt:lpstr>
      <vt:lpstr>Local Variables</vt:lpstr>
      <vt:lpstr>Global Variables</vt:lpstr>
      <vt:lpstr>Global Keyword</vt:lpstr>
      <vt:lpstr>Global Keyword</vt:lpstr>
      <vt:lpstr>Pass/Call by Object Reference</vt:lpstr>
      <vt:lpstr>PowerPoint 演示文稿</vt:lpstr>
      <vt:lpstr>PowerPoint 演示文稿</vt:lpstr>
      <vt:lpstr>Pass/Call by Object Reference</vt:lpstr>
      <vt:lpstr>PowerPoint 演示文稿</vt:lpstr>
      <vt:lpstr>Recursion</vt:lpstr>
      <vt:lpstr>Anonymous Function or Lambdas</vt:lpstr>
      <vt:lpstr>Creating a Lambda Function</vt:lpstr>
      <vt:lpstr>Calling Lambda Function</vt:lpstr>
      <vt:lpstr>Anonymous Function or Lambdas</vt:lpstr>
      <vt:lpstr>Nested Lambda Function</vt:lpstr>
      <vt:lpstr>Passing lambda Function to another Function</vt:lpstr>
      <vt:lpstr>Returning lambda Function</vt:lpstr>
      <vt:lpstr>Immediately Invoked Function Expressions (IIFE)</vt:lpstr>
      <vt:lpstr>Function Decorator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ACER</cp:lastModifiedBy>
  <cp:revision>172</cp:revision>
  <dcterms:created xsi:type="dcterms:W3CDTF">2018-04-24T17:14:00Z</dcterms:created>
  <dcterms:modified xsi:type="dcterms:W3CDTF">2023-03-02T04:56:09Z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CB5C024195194FE8BA31EA1F7B51FECF</vt:lpwstr>
  </property>
  <property fmtid="{D5CDD505-2E9C-101B-9397-08002B2CF9AE}" pid="3" name="KSOProductBuildVer">
    <vt:lpwstr>1033-11.2.0.11486</vt:lpwstr>
  </property>
  <property fmtid="{D5CDD505-2E9C-101B-9397-08002B2CF9AE}" pid="4" name="ContentTypeId">
    <vt:lpwstr>0x010100CCF8080D245291409B3DC0BF9B2F1536</vt:lpwstr>
  </property>
</Properties>
</file>