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Masters/slideMaster2.xml" ContentType="application/vnd.openxmlformats-officedocument.presentationml.slideMaster+xml"/>
  <Override PartName="/ppt/theme/theme2.xml" ContentType="application/vnd.openxmlformats-officedocument.theme+xml"/>
  <Override PartName="/ppt/slideLayouts/slideLayout18.xml" ContentType="application/vnd.openxmlformats-officedocument.presentationml.slideLayout+xml"/>
  <Override PartName="/ppt/slideMasters/slideMaster3.xml" ContentType="application/vnd.openxmlformats-officedocument.presentationml.slide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67" r:id="rId4"/>
  </p:sldMasterIdLst>
  <p:sldIdLst>
    <p:sldId id="256" r:id="rId5"/>
    <p:sldId id="312" r:id="rId6"/>
    <p:sldId id="311" r:id="rId7"/>
    <p:sldId id="272" r:id="rId8"/>
    <p:sldId id="308" r:id="rId9"/>
    <p:sldId id="261" r:id="rId10"/>
    <p:sldId id="309" r:id="rId11"/>
    <p:sldId id="310" r:id="rId12"/>
    <p:sldId id="307" r:id="rId13"/>
    <p:sldId id="276" r:id="rId14"/>
    <p:sldId id="286" r:id="rId15"/>
    <p:sldId id="258" r:id="rId16"/>
    <p:sldId id="257" r:id="rId17"/>
    <p:sldId id="31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48" autoAdjust="0"/>
    <p:restoredTop sz="94660"/>
  </p:normalViewPr>
  <p:slideViewPr>
    <p:cSldViewPr snapToGrid="0">
      <p:cViewPr varScale="1">
        <p:scale>
          <a:sx n="91" d="100"/>
          <a:sy n="91" d="100"/>
        </p:scale>
        <p:origin x="634" y="77"/>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8" Type="http://schemas.openxmlformats.org/officeDocument/2006/relationships/slide" Target="slides/slide14.xml"/><Relationship Id="rId13" Type="http://schemas.openxmlformats.org/officeDocument/2006/relationships/slide" Target="slides/slide9.xml"/><Relationship Id="rId3" Type="http://schemas.openxmlformats.org/officeDocument/2006/relationships/slideMaster" Target="slideMasters/slideMaster2.xml"/><Relationship Id="rId21" Type="http://schemas.openxmlformats.org/officeDocument/2006/relationships/viewProps" Target="viewProps.xml"/><Relationship Id="rId7" Type="http://schemas.openxmlformats.org/officeDocument/2006/relationships/slide" Target="slides/slide3.xml"/><Relationship Id="rId17" Type="http://schemas.openxmlformats.org/officeDocument/2006/relationships/slide" Target="slides/slide13.xml"/><Relationship Id="rId12" Type="http://schemas.openxmlformats.org/officeDocument/2006/relationships/slide" Target="slides/slide8.xml"/><Relationship Id="rId25" Type="http://schemas.openxmlformats.org/officeDocument/2006/relationships/customXml" Target="../customXml/item3.xml"/><Relationship Id="rId20" Type="http://schemas.openxmlformats.org/officeDocument/2006/relationships/presProps" Target="presProps.xml"/><Relationship Id="rId2" Type="http://schemas.openxmlformats.org/officeDocument/2006/relationships/theme" Target="theme/theme1.xml"/><Relationship Id="rId16" Type="http://schemas.openxmlformats.org/officeDocument/2006/relationships/slide" Target="slides/slide12.xml"/><Relationship Id="rId6" Type="http://schemas.openxmlformats.org/officeDocument/2006/relationships/slide" Target="slides/slide2.xml"/><Relationship Id="rId11" Type="http://schemas.openxmlformats.org/officeDocument/2006/relationships/slide" Target="slides/slide7.xml"/><Relationship Id="rId1" Type="http://schemas.openxmlformats.org/officeDocument/2006/relationships/slideMaster" Target="slideMasters/slideMaster1.xml"/><Relationship Id="rId24" Type="http://schemas.openxmlformats.org/officeDocument/2006/relationships/customXml" Target="../customXml/item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ustomXml" Target="../customXml/item1.xml"/><Relationship Id="rId19" Type="http://schemas.openxmlformats.org/officeDocument/2006/relationships/slide" Target="slides/slide15.xml"/><Relationship Id="rId10" Type="http://schemas.openxmlformats.org/officeDocument/2006/relationships/slide" Target="slides/slide6.xml"/><Relationship Id="rId9" Type="http://schemas.openxmlformats.org/officeDocument/2006/relationships/slide" Target="slides/slide5.xml"/><Relationship Id="rId4" Type="http://schemas.openxmlformats.org/officeDocument/2006/relationships/slideMaster" Target="slideMasters/slideMaster3.xml"/><Relationship Id="rId22" Type="http://schemas.openxmlformats.org/officeDocument/2006/relationships/tableStyles" Target="tableStyles.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anose="020B0604020202020204" pitchFamily="34" charset="0"/>
              </a:defRPr>
            </a:lvl1pPr>
          </a:lstStyle>
          <a:p>
            <a:pPr lvl="0"/>
            <a:r>
              <a:rPr lang="en-US" altLang="ko-KR" dirty="0"/>
              <a:t>BASIC LAYOUT</a:t>
            </a:r>
            <a:endParaRPr lang="en-US" altLang="ko-KR" dirty="0"/>
          </a:p>
        </p:txBody>
      </p:sp>
      <p:sp>
        <p:nvSpPr>
          <p:cNvPr id="4" name="Freeform: Shape 3"/>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8_Images &amp; Contents Layout">
    <p:spTree>
      <p:nvGrpSpPr>
        <p:cNvPr id="1" name=""/>
        <p:cNvGrpSpPr/>
        <p:nvPr/>
      </p:nvGrpSpPr>
      <p:grpSpPr>
        <a:xfrm>
          <a:off x="0" y="0"/>
          <a:ext cx="0" cy="0"/>
          <a:chOff x="0" y="0"/>
          <a:chExt cx="0" cy="0"/>
        </a:xfrm>
      </p:grpSpPr>
      <p:sp>
        <p:nvSpPr>
          <p:cNvPr id="5" name="직사각형 4"/>
          <p:cNvSpPr/>
          <p:nvPr userDrawn="1"/>
        </p:nvSpPr>
        <p:spPr>
          <a:xfrm>
            <a:off x="5836726" y="1955549"/>
            <a:ext cx="6355274" cy="1473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Picture Placeholder 2"/>
          <p:cNvSpPr>
            <a:spLocks noGrp="1"/>
          </p:cNvSpPr>
          <p:nvPr>
            <p:ph type="pic" idx="14" hasCustomPrompt="1"/>
          </p:nvPr>
        </p:nvSpPr>
        <p:spPr>
          <a:xfrm>
            <a:off x="652726" y="3594462"/>
            <a:ext cx="5184000" cy="2592000"/>
          </a:xfrm>
          <a:prstGeom prst="rect">
            <a:avLst/>
          </a:prstGeom>
          <a:solidFill>
            <a:schemeClr val="bg1">
              <a:lumMod val="95000"/>
            </a:schemeClr>
          </a:solidFill>
        </p:spPr>
        <p:txBody>
          <a:bodyPr anchor="ctr"/>
          <a:lstStyle>
            <a:lvl1pPr marL="0" indent="0" algn="ctr">
              <a:buNone/>
              <a:defRPr sz="1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5" hasCustomPrompt="1"/>
          </p:nvPr>
        </p:nvSpPr>
        <p:spPr>
          <a:xfrm>
            <a:off x="8946824" y="650130"/>
            <a:ext cx="2592000" cy="2592000"/>
          </a:xfrm>
          <a:prstGeom prst="rect">
            <a:avLst/>
          </a:prstGeom>
          <a:solidFill>
            <a:schemeClr val="bg1">
              <a:lumMod val="95000"/>
            </a:schemeClr>
          </a:solidFill>
        </p:spPr>
        <p:txBody>
          <a:bodyPr anchor="ctr"/>
          <a:lstStyle>
            <a:lvl1pPr marL="0" indent="0" algn="ctr">
              <a:buNone/>
              <a:defRPr sz="1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Bring to Front</a:t>
            </a:r>
            <a:endParaRPr lang="ko-KR" altLang="en-US" dirty="0"/>
          </a:p>
        </p:txBody>
      </p:sp>
      <p:sp>
        <p:nvSpPr>
          <p:cNvPr id="4" name="Picture Placeholder 2"/>
          <p:cNvSpPr>
            <a:spLocks noGrp="1"/>
          </p:cNvSpPr>
          <p:nvPr>
            <p:ph type="pic" idx="16" hasCustomPrompt="1"/>
          </p:nvPr>
        </p:nvSpPr>
        <p:spPr>
          <a:xfrm>
            <a:off x="6095775" y="650130"/>
            <a:ext cx="2592000" cy="2592000"/>
          </a:xfrm>
          <a:prstGeom prst="rect">
            <a:avLst/>
          </a:prstGeom>
          <a:solidFill>
            <a:schemeClr val="bg1">
              <a:lumMod val="95000"/>
            </a:schemeClr>
          </a:solidFill>
        </p:spPr>
        <p:txBody>
          <a:bodyPr anchor="ctr"/>
          <a:lstStyle>
            <a:lvl1pPr marL="0" indent="0" algn="ctr">
              <a:buNone/>
              <a:defRPr sz="1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Bring to Front</a:t>
            </a:r>
            <a:endParaRPr lang="ko-KR"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6" Type="http://schemas.openxmlformats.org/officeDocument/2006/relationships/theme" Target="../theme/theme2.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https://www.javatpoint.com/python-tutorial" TargetMode="External"/><Relationship Id="rId3" Type="http://schemas.openxmlformats.org/officeDocument/2006/relationships/hyperlink" Target="https://www.python.org/downloads/" TargetMode="External"/><Relationship Id="rId2" Type="http://schemas.microsoft.com/office/2007/relationships/hdphoto" Target="../media/image12.wdp"/><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6.xml"/><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457975" y="3985329"/>
            <a:ext cx="6887361" cy="1754326"/>
          </a:xfrm>
          <a:prstGeom prst="rect">
            <a:avLst/>
          </a:prstGeom>
          <a:noFill/>
        </p:spPr>
        <p:txBody>
          <a:bodyPr wrap="square" rtlCol="0" anchor="ctr">
            <a:spAutoFit/>
          </a:bodyPr>
          <a:lstStyle/>
          <a:p>
            <a:pPr algn="ctr"/>
            <a:r>
              <a:rPr lang="en-US" altLang="ko-KR" sz="5400" b="1" dirty="0">
                <a:solidFill>
                  <a:schemeClr val="bg1"/>
                </a:solidFill>
                <a:cs typeface="Arial" panose="020B0604020202020204" pitchFamily="34" charset="0"/>
              </a:rPr>
              <a:t>Introduction to PYTHON</a:t>
            </a:r>
            <a:endParaRPr lang="en-US" altLang="ko-KR" sz="5400" b="1" dirty="0">
              <a:solidFill>
                <a:schemeClr val="bg1"/>
              </a:solidFill>
              <a:cs typeface="Arial" panose="020B0604020202020204" pitchFamily="34" charset="0"/>
            </a:endParaRPr>
          </a:p>
        </p:txBody>
      </p:sp>
      <p:pic>
        <p:nvPicPr>
          <p:cNvPr id="3" name="Picture 2"/>
          <p:cNvPicPr>
            <a:picLocks noChangeAspect="1"/>
          </p:cNvPicPr>
          <p:nvPr/>
        </p:nvPicPr>
        <p:blipFill rotWithShape="1">
          <a:blip r:embed="rId1" cstate="print">
            <a:extLst>
              <a:ext uri="{28A0092B-C50C-407E-A947-70E740481C1C}">
                <a14:useLocalDpi xmlns:a14="http://schemas.microsoft.com/office/drawing/2010/main" val="0"/>
              </a:ext>
            </a:extLst>
          </a:blip>
          <a:srcRect t="27523" b="33333"/>
          <a:stretch>
            <a:fillRect/>
          </a:stretch>
        </p:blipFill>
        <p:spPr>
          <a:xfrm>
            <a:off x="2131678" y="1461387"/>
            <a:ext cx="7539954" cy="196761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1"/>
          <p:cNvSpPr/>
          <p:nvPr/>
        </p:nvSpPr>
        <p:spPr>
          <a:xfrm>
            <a:off x="167780" y="192948"/>
            <a:ext cx="5719452" cy="6703502"/>
          </a:xfrm>
          <a:prstGeom prst="rect">
            <a:avLst/>
          </a:prstGeom>
        </p:spPr>
        <p:txBody>
          <a:bodyPr wrap="square">
            <a:spAutoFit/>
          </a:bodyPr>
          <a:lstStyle/>
          <a:p>
            <a:r>
              <a:rPr lang="en-US" sz="2400" b="1" dirty="0"/>
              <a:t>Python Version 	    Release Year</a:t>
            </a:r>
            <a:endParaRPr lang="en-US" sz="2400" b="1" dirty="0"/>
          </a:p>
          <a:p>
            <a:pPr>
              <a:lnSpc>
                <a:spcPct val="150000"/>
              </a:lnSpc>
            </a:pPr>
            <a:r>
              <a:rPr lang="en-US" sz="2100" dirty="0"/>
              <a:t>Python 1.0    		-	 Jan 1994</a:t>
            </a:r>
            <a:endParaRPr lang="en-US" sz="2100" dirty="0"/>
          </a:p>
          <a:p>
            <a:pPr>
              <a:lnSpc>
                <a:spcPct val="150000"/>
              </a:lnSpc>
            </a:pPr>
            <a:r>
              <a:rPr lang="de-DE" sz="2100" dirty="0"/>
              <a:t>Python 1.5		- 	 31 Dec 1997</a:t>
            </a:r>
            <a:endParaRPr lang="de-DE" sz="2100" dirty="0"/>
          </a:p>
          <a:p>
            <a:pPr>
              <a:lnSpc>
                <a:spcPct val="150000"/>
              </a:lnSpc>
            </a:pPr>
            <a:r>
              <a:rPr lang="en-US" sz="2100" dirty="0"/>
              <a:t>Python 1.5.2 		-	 April 1999</a:t>
            </a:r>
            <a:endParaRPr lang="en-US" sz="2100" dirty="0"/>
          </a:p>
          <a:p>
            <a:pPr>
              <a:lnSpc>
                <a:spcPct val="150000"/>
              </a:lnSpc>
            </a:pPr>
            <a:r>
              <a:rPr lang="en-US" sz="2100" dirty="0"/>
              <a:t>Python 1.6 		-	 05 Sep 2000</a:t>
            </a:r>
            <a:endParaRPr lang="en-US" sz="2100" dirty="0"/>
          </a:p>
          <a:p>
            <a:pPr>
              <a:lnSpc>
                <a:spcPct val="150000"/>
              </a:lnSpc>
            </a:pPr>
            <a:r>
              <a:rPr lang="en-US" sz="2100" dirty="0"/>
              <a:t>Python 2.0 		-	 16 Oct 2000</a:t>
            </a:r>
            <a:endParaRPr lang="en-US" sz="2100" dirty="0"/>
          </a:p>
          <a:p>
            <a:pPr>
              <a:lnSpc>
                <a:spcPct val="150000"/>
              </a:lnSpc>
            </a:pPr>
            <a:r>
              <a:rPr lang="en-US" sz="2100" dirty="0"/>
              <a:t>Python 2.0.1		-	 22 Jun 2001</a:t>
            </a:r>
            <a:endParaRPr lang="en-US" sz="2100" dirty="0"/>
          </a:p>
          <a:p>
            <a:pPr>
              <a:lnSpc>
                <a:spcPct val="150000"/>
              </a:lnSpc>
            </a:pPr>
            <a:r>
              <a:rPr lang="fr-FR" sz="2100" dirty="0"/>
              <a:t>Python 2.1 		- 	 17 April 2001</a:t>
            </a:r>
            <a:endParaRPr lang="fr-FR" sz="2100" dirty="0"/>
          </a:p>
          <a:p>
            <a:pPr>
              <a:lnSpc>
                <a:spcPct val="150000"/>
              </a:lnSpc>
            </a:pPr>
            <a:r>
              <a:rPr lang="de-DE" sz="2100" dirty="0"/>
              <a:t>Python 2.2 		-	 21 Dec 2001</a:t>
            </a:r>
            <a:endParaRPr lang="de-DE" sz="2100" dirty="0"/>
          </a:p>
          <a:p>
            <a:pPr>
              <a:lnSpc>
                <a:spcPct val="150000"/>
              </a:lnSpc>
            </a:pPr>
            <a:r>
              <a:rPr lang="sv-SE" sz="2100" dirty="0"/>
              <a:t>Python 2.3 		-	 29 Jul 2003</a:t>
            </a:r>
            <a:endParaRPr lang="sv-SE" sz="2100" dirty="0"/>
          </a:p>
          <a:p>
            <a:pPr>
              <a:lnSpc>
                <a:spcPct val="150000"/>
              </a:lnSpc>
            </a:pPr>
            <a:r>
              <a:rPr lang="en-US" sz="2100" dirty="0"/>
              <a:t>Python 2.4 		-	 30 Nov 2004</a:t>
            </a:r>
            <a:endParaRPr lang="en-US" sz="2100" dirty="0"/>
          </a:p>
          <a:p>
            <a:pPr>
              <a:lnSpc>
                <a:spcPct val="150000"/>
              </a:lnSpc>
            </a:pPr>
            <a:r>
              <a:rPr lang="en-US" sz="2100" dirty="0"/>
              <a:t>Python 2.5 		- 	 19 Sep 2006</a:t>
            </a:r>
            <a:endParaRPr lang="en-US" sz="2100" dirty="0"/>
          </a:p>
          <a:p>
            <a:pPr>
              <a:lnSpc>
                <a:spcPct val="150000"/>
              </a:lnSpc>
            </a:pPr>
            <a:r>
              <a:rPr lang="en-US" sz="2100" dirty="0"/>
              <a:t>Python 2.6 		- 	 01 Oct 2008</a:t>
            </a:r>
            <a:endParaRPr lang="en-US" sz="2100" dirty="0"/>
          </a:p>
          <a:p>
            <a:pPr>
              <a:lnSpc>
                <a:spcPct val="150000"/>
              </a:lnSpc>
            </a:pPr>
            <a:r>
              <a:rPr lang="sv-SE" sz="2100" dirty="0"/>
              <a:t>Python 2.7 		-	 03 Jul 2010</a:t>
            </a:r>
            <a:endParaRPr lang="en-US" sz="2100" dirty="0"/>
          </a:p>
        </p:txBody>
      </p:sp>
      <p:sp>
        <p:nvSpPr>
          <p:cNvPr id="6" name="Rectangle 5"/>
          <p:cNvSpPr/>
          <p:nvPr/>
        </p:nvSpPr>
        <p:spPr>
          <a:xfrm flipH="1">
            <a:off x="6023294" y="0"/>
            <a:ext cx="7270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직사각형 5"/>
          <p:cNvSpPr/>
          <p:nvPr/>
        </p:nvSpPr>
        <p:spPr>
          <a:xfrm>
            <a:off x="7965832" y="2166646"/>
            <a:ext cx="3657936" cy="369332"/>
          </a:xfrm>
          <a:prstGeom prst="rect">
            <a:avLst/>
          </a:prstGeom>
        </p:spPr>
        <p:txBody>
          <a:bodyPr wrap="square">
            <a:spAutoFit/>
          </a:bodyPr>
          <a:lstStyle/>
          <a:p>
            <a:pPr algn="dist"/>
            <a:r>
              <a:rPr lang="en-US" b="1" dirty="0">
                <a:solidFill>
                  <a:schemeClr val="bg1"/>
                </a:solidFill>
              </a:rPr>
              <a:t>MACHINE LEARNING</a:t>
            </a:r>
            <a:endParaRPr lang="en-US" b="1" dirty="0">
              <a:solidFill>
                <a:schemeClr val="bg1"/>
              </a:solidFill>
            </a:endParaRPr>
          </a:p>
        </p:txBody>
      </p:sp>
      <p:sp>
        <p:nvSpPr>
          <p:cNvPr id="21" name="직사각형 1"/>
          <p:cNvSpPr/>
          <p:nvPr/>
        </p:nvSpPr>
        <p:spPr>
          <a:xfrm>
            <a:off x="6393809" y="197842"/>
            <a:ext cx="5719452" cy="5379165"/>
          </a:xfrm>
          <a:prstGeom prst="rect">
            <a:avLst/>
          </a:prstGeom>
        </p:spPr>
        <p:txBody>
          <a:bodyPr wrap="square">
            <a:spAutoFit/>
          </a:bodyPr>
          <a:lstStyle/>
          <a:p>
            <a:r>
              <a:rPr lang="en-US" sz="2400" b="1" dirty="0"/>
              <a:t>Python3  Version 	    Release Year</a:t>
            </a:r>
            <a:endParaRPr lang="en-US" sz="2400" b="1" dirty="0"/>
          </a:p>
          <a:p>
            <a:pPr>
              <a:lnSpc>
                <a:spcPct val="150000"/>
              </a:lnSpc>
            </a:pPr>
            <a:r>
              <a:rPr lang="en-US" sz="2400" dirty="0"/>
              <a:t>Python 3.1 		- 	27 Jun 2009 </a:t>
            </a:r>
            <a:endParaRPr lang="en-US" sz="2400" dirty="0"/>
          </a:p>
          <a:p>
            <a:pPr>
              <a:lnSpc>
                <a:spcPct val="150000"/>
              </a:lnSpc>
            </a:pPr>
            <a:r>
              <a:rPr lang="en-US" sz="2400" dirty="0"/>
              <a:t>Python 3.2 		- 	20 Feb 2011</a:t>
            </a:r>
            <a:endParaRPr lang="en-US" sz="2400" dirty="0"/>
          </a:p>
          <a:p>
            <a:pPr>
              <a:lnSpc>
                <a:spcPct val="150000"/>
              </a:lnSpc>
            </a:pPr>
            <a:r>
              <a:rPr lang="en-US" sz="2400" dirty="0"/>
              <a:t>Python 3.3 		-	29 Sep 2012</a:t>
            </a:r>
            <a:endParaRPr lang="en-US" sz="2400" dirty="0"/>
          </a:p>
          <a:p>
            <a:pPr>
              <a:lnSpc>
                <a:spcPct val="150000"/>
              </a:lnSpc>
            </a:pPr>
            <a:r>
              <a:rPr lang="es-ES" sz="2400" dirty="0"/>
              <a:t>Python 3.4 		- 	6 Mar 2014</a:t>
            </a:r>
            <a:r>
              <a:rPr lang="en-US" sz="2400" dirty="0"/>
              <a:t> </a:t>
            </a:r>
            <a:endParaRPr lang="en-US" sz="2400" dirty="0"/>
          </a:p>
          <a:p>
            <a:pPr>
              <a:lnSpc>
                <a:spcPct val="150000"/>
              </a:lnSpc>
            </a:pPr>
            <a:r>
              <a:rPr lang="en-US" sz="2400" dirty="0"/>
              <a:t>Python 3.5		-	13 Sep 2015</a:t>
            </a:r>
            <a:endParaRPr lang="en-US" sz="2400" dirty="0"/>
          </a:p>
          <a:p>
            <a:pPr>
              <a:lnSpc>
                <a:spcPct val="150000"/>
              </a:lnSpc>
            </a:pPr>
            <a:r>
              <a:rPr lang="de-DE" sz="2400" dirty="0"/>
              <a:t>Python 3.6 		- 	23 Dec 2016</a:t>
            </a:r>
            <a:endParaRPr lang="de-DE" sz="2400" dirty="0"/>
          </a:p>
          <a:p>
            <a:pPr>
              <a:lnSpc>
                <a:spcPct val="150000"/>
              </a:lnSpc>
            </a:pPr>
            <a:r>
              <a:rPr lang="en-US" sz="2400" dirty="0"/>
              <a:t>Python 3.7 		- 	27 Jun 2018</a:t>
            </a:r>
            <a:endParaRPr lang="en-US" sz="2400" dirty="0"/>
          </a:p>
          <a:p>
            <a:pPr>
              <a:lnSpc>
                <a:spcPct val="150000"/>
              </a:lnSpc>
            </a:pPr>
            <a:r>
              <a:rPr lang="en-US" sz="2400" dirty="0"/>
              <a:t>Python 3.8 		- 	14 Oct 2019</a:t>
            </a:r>
            <a:endParaRPr lang="en-US" sz="2400" dirty="0"/>
          </a:p>
          <a:p>
            <a:pPr>
              <a:lnSpc>
                <a:spcPct val="150000"/>
              </a:lnSpc>
            </a:pPr>
            <a:r>
              <a:rPr lang="en-US" sz="2400" dirty="0"/>
              <a:t>Python 3.9		- 	05 Oct  2020</a:t>
            </a:r>
            <a:endParaRPr lang="en-US" sz="2400" dirty="0"/>
          </a:p>
        </p:txBody>
      </p:sp>
      <p:sp>
        <p:nvSpPr>
          <p:cNvPr id="2" name="TextBox 1"/>
          <p:cNvSpPr txBox="1"/>
          <p:nvPr/>
        </p:nvSpPr>
        <p:spPr>
          <a:xfrm>
            <a:off x="6451134" y="5788404"/>
            <a:ext cx="5573086" cy="369332"/>
          </a:xfrm>
          <a:prstGeom prst="rect">
            <a:avLst/>
          </a:prstGeom>
          <a:noFill/>
        </p:spPr>
        <p:txBody>
          <a:bodyPr wrap="square" rtlCol="0">
            <a:spAutoFit/>
          </a:bodyPr>
          <a:lstStyle/>
          <a:p>
            <a:r>
              <a:rPr lang="en-US" dirty="0">
                <a:solidFill>
                  <a:srgbClr val="FF0000"/>
                </a:solidFill>
              </a:rPr>
              <a:t>**Note -</a:t>
            </a:r>
            <a:endParaRPr lang="en-IN"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89001" y="320811"/>
            <a:ext cx="9775991" cy="607428"/>
          </a:xfrm>
        </p:spPr>
        <p:txBody>
          <a:bodyPr>
            <a:normAutofit fontScale="85000" lnSpcReduction="20000"/>
          </a:bodyPr>
          <a:lstStyle/>
          <a:p>
            <a:r>
              <a:rPr lang="en-US" dirty="0"/>
              <a:t>Python Application</a:t>
            </a:r>
            <a:endParaRPr lang="en-US" dirty="0"/>
          </a:p>
        </p:txBody>
      </p:sp>
      <p:sp>
        <p:nvSpPr>
          <p:cNvPr id="94" name="TextBox 93"/>
          <p:cNvSpPr txBox="1"/>
          <p:nvPr/>
        </p:nvSpPr>
        <p:spPr>
          <a:xfrm>
            <a:off x="7913280" y="1376256"/>
            <a:ext cx="2715354" cy="1015663"/>
          </a:xfrm>
          <a:prstGeom prst="rect">
            <a:avLst/>
          </a:prstGeom>
          <a:noFill/>
        </p:spPr>
        <p:txBody>
          <a:bodyPr wrap="square" rtlCol="0">
            <a:spAutoFit/>
          </a:bodyPr>
          <a:lstStyle/>
          <a:p>
            <a:pPr algn="just">
              <a:buFont typeface="Arial" panose="020B0604020202020204" pitchFamily="34" charset="0"/>
              <a:buChar char="•"/>
            </a:pPr>
            <a:r>
              <a:rPr lang="en-IN" sz="1200" b="0" i="0" dirty="0">
                <a:solidFill>
                  <a:srgbClr val="000000"/>
                </a:solidFill>
                <a:effectLst/>
                <a:latin typeface="inter-regular"/>
              </a:rPr>
              <a:t>Django and Pyramid framework(Use for heavy applications)</a:t>
            </a:r>
            <a:endParaRPr lang="en-IN" sz="1200" b="0" i="0" dirty="0">
              <a:solidFill>
                <a:srgbClr val="000000"/>
              </a:solidFill>
              <a:effectLst/>
              <a:latin typeface="inter-regular"/>
            </a:endParaRPr>
          </a:p>
          <a:p>
            <a:pPr algn="just">
              <a:buFont typeface="Arial" panose="020B0604020202020204" pitchFamily="34" charset="0"/>
              <a:buChar char="•"/>
            </a:pPr>
            <a:r>
              <a:rPr lang="en-IN" sz="1200" b="0" i="0" dirty="0">
                <a:solidFill>
                  <a:srgbClr val="000000"/>
                </a:solidFill>
                <a:effectLst/>
                <a:latin typeface="inter-regular"/>
              </a:rPr>
              <a:t>Flask and Bottle (Micro-framework)</a:t>
            </a:r>
            <a:endParaRPr lang="en-IN" sz="1200" b="0" i="0" dirty="0">
              <a:solidFill>
                <a:srgbClr val="000000"/>
              </a:solidFill>
              <a:effectLst/>
              <a:latin typeface="inter-regular"/>
            </a:endParaRPr>
          </a:p>
          <a:p>
            <a:pPr algn="just">
              <a:buFont typeface="Arial" panose="020B0604020202020204" pitchFamily="34" charset="0"/>
              <a:buChar char="•"/>
            </a:pPr>
            <a:r>
              <a:rPr lang="en-IN" sz="1200" b="0" i="0" dirty="0" err="1">
                <a:solidFill>
                  <a:srgbClr val="000000"/>
                </a:solidFill>
                <a:effectLst/>
                <a:latin typeface="inter-regular"/>
              </a:rPr>
              <a:t>Plone</a:t>
            </a:r>
            <a:r>
              <a:rPr lang="en-IN" sz="1200" b="0" i="0" dirty="0">
                <a:solidFill>
                  <a:srgbClr val="000000"/>
                </a:solidFill>
                <a:effectLst/>
                <a:latin typeface="inter-regular"/>
              </a:rPr>
              <a:t> and Django CMS (Advance Content management)</a:t>
            </a:r>
            <a:endParaRPr lang="en-IN" sz="1200" b="0" i="0" dirty="0">
              <a:solidFill>
                <a:srgbClr val="000000"/>
              </a:solidFill>
              <a:effectLst/>
              <a:latin typeface="inter-regular"/>
            </a:endParaRPr>
          </a:p>
        </p:txBody>
      </p:sp>
      <p:sp>
        <p:nvSpPr>
          <p:cNvPr id="95" name="TextBox 94"/>
          <p:cNvSpPr txBox="1"/>
          <p:nvPr/>
        </p:nvSpPr>
        <p:spPr>
          <a:xfrm>
            <a:off x="8414746" y="2905996"/>
            <a:ext cx="2715354" cy="1015663"/>
          </a:xfrm>
          <a:prstGeom prst="rect">
            <a:avLst/>
          </a:prstGeom>
          <a:noFill/>
        </p:spPr>
        <p:txBody>
          <a:bodyPr wrap="square" rtlCol="0">
            <a:spAutoFit/>
          </a:bodyPr>
          <a:lstStyle/>
          <a:p>
            <a:pPr algn="just">
              <a:buFont typeface="Arial" panose="020B0604020202020204" pitchFamily="34" charset="0"/>
              <a:buChar char="•"/>
            </a:pPr>
            <a:r>
              <a:rPr lang="en-IN" sz="1200" b="0" i="0" dirty="0" err="1">
                <a:solidFill>
                  <a:srgbClr val="000000"/>
                </a:solidFill>
                <a:effectLst/>
                <a:latin typeface="inter-regular"/>
              </a:rPr>
              <a:t>Tkinter</a:t>
            </a:r>
            <a:r>
              <a:rPr lang="en-IN" sz="1200" b="0" i="0" dirty="0">
                <a:solidFill>
                  <a:srgbClr val="000000"/>
                </a:solidFill>
                <a:effectLst/>
                <a:latin typeface="inter-regular"/>
              </a:rPr>
              <a:t> or Tk</a:t>
            </a:r>
            <a:endParaRPr lang="en-IN" sz="1200" b="0" i="0" dirty="0">
              <a:solidFill>
                <a:srgbClr val="000000"/>
              </a:solidFill>
              <a:effectLst/>
              <a:latin typeface="inter-regular"/>
            </a:endParaRPr>
          </a:p>
          <a:p>
            <a:pPr algn="just">
              <a:buFont typeface="Arial" panose="020B0604020202020204" pitchFamily="34" charset="0"/>
              <a:buChar char="•"/>
            </a:pPr>
            <a:r>
              <a:rPr lang="en-IN" sz="1200" b="0" i="0" dirty="0" err="1">
                <a:solidFill>
                  <a:srgbClr val="000000"/>
                </a:solidFill>
                <a:effectLst/>
                <a:latin typeface="inter-regular"/>
              </a:rPr>
              <a:t>wxWidgetM</a:t>
            </a:r>
            <a:endParaRPr lang="en-IN" sz="1200" b="0" i="0" dirty="0">
              <a:solidFill>
                <a:srgbClr val="000000"/>
              </a:solidFill>
              <a:effectLst/>
              <a:latin typeface="inter-regular"/>
            </a:endParaRPr>
          </a:p>
          <a:p>
            <a:pPr algn="just">
              <a:buFont typeface="Arial" panose="020B0604020202020204" pitchFamily="34" charset="0"/>
              <a:buChar char="•"/>
            </a:pPr>
            <a:r>
              <a:rPr lang="en-IN" sz="1200" b="0" i="0" dirty="0" err="1">
                <a:solidFill>
                  <a:srgbClr val="000000"/>
                </a:solidFill>
                <a:effectLst/>
                <a:latin typeface="inter-regular"/>
              </a:rPr>
              <a:t>Kivy</a:t>
            </a:r>
            <a:r>
              <a:rPr lang="en-IN" sz="1200" b="0" i="0" dirty="0">
                <a:solidFill>
                  <a:srgbClr val="000000"/>
                </a:solidFill>
                <a:effectLst/>
                <a:latin typeface="inter-regular"/>
              </a:rPr>
              <a:t> (used for writing multitouch applications )</a:t>
            </a:r>
            <a:endParaRPr lang="en-IN" sz="1200" b="0" i="0" dirty="0">
              <a:solidFill>
                <a:srgbClr val="000000"/>
              </a:solidFill>
              <a:effectLst/>
              <a:latin typeface="inter-regular"/>
            </a:endParaRPr>
          </a:p>
          <a:p>
            <a:pPr algn="just">
              <a:buFont typeface="Arial" panose="020B0604020202020204" pitchFamily="34" charset="0"/>
              <a:buChar char="•"/>
            </a:pPr>
            <a:r>
              <a:rPr lang="en-IN" sz="1200" b="0" i="0" dirty="0" err="1">
                <a:solidFill>
                  <a:srgbClr val="000000"/>
                </a:solidFill>
                <a:effectLst/>
                <a:latin typeface="inter-regular"/>
              </a:rPr>
              <a:t>PyQt</a:t>
            </a:r>
            <a:r>
              <a:rPr lang="en-IN" sz="1200" b="0" i="0" dirty="0">
                <a:solidFill>
                  <a:srgbClr val="000000"/>
                </a:solidFill>
                <a:effectLst/>
                <a:latin typeface="inter-regular"/>
              </a:rPr>
              <a:t> or </a:t>
            </a:r>
            <a:r>
              <a:rPr lang="en-IN" sz="1200" b="0" i="0" dirty="0" err="1">
                <a:solidFill>
                  <a:srgbClr val="000000"/>
                </a:solidFill>
                <a:effectLst/>
                <a:latin typeface="inter-regular"/>
              </a:rPr>
              <a:t>Pyside</a:t>
            </a:r>
            <a:endParaRPr lang="en-IN" sz="1200" b="0" i="0" dirty="0">
              <a:solidFill>
                <a:srgbClr val="000000"/>
              </a:solidFill>
              <a:effectLst/>
              <a:latin typeface="inter-regular"/>
            </a:endParaRPr>
          </a:p>
        </p:txBody>
      </p:sp>
      <p:sp>
        <p:nvSpPr>
          <p:cNvPr id="96" name="TextBox 95"/>
          <p:cNvSpPr txBox="1"/>
          <p:nvPr/>
        </p:nvSpPr>
        <p:spPr>
          <a:xfrm>
            <a:off x="8113448" y="4917671"/>
            <a:ext cx="2715354" cy="646331"/>
          </a:xfrm>
          <a:prstGeom prst="rect">
            <a:avLst/>
          </a:prstGeom>
          <a:noFill/>
        </p:spPr>
        <p:txBody>
          <a:bodyPr wrap="square" rtlCol="0">
            <a:spAutoFit/>
          </a:bodyPr>
          <a:lstStyle/>
          <a:p>
            <a:pPr algn="just">
              <a:buFont typeface="Arial" panose="020B0604020202020204" pitchFamily="34" charset="0"/>
              <a:buChar char="•"/>
            </a:pPr>
            <a:r>
              <a:rPr lang="en-IN" sz="1200" b="0" i="0" dirty="0" err="1">
                <a:solidFill>
                  <a:srgbClr val="000000"/>
                </a:solidFill>
                <a:effectLst/>
                <a:latin typeface="inter-regular"/>
              </a:rPr>
              <a:t>Gstreamer</a:t>
            </a:r>
            <a:endParaRPr lang="en-IN" sz="1200" b="0" i="0" dirty="0">
              <a:solidFill>
                <a:srgbClr val="000000"/>
              </a:solidFill>
              <a:effectLst/>
              <a:latin typeface="inter-regular"/>
            </a:endParaRPr>
          </a:p>
          <a:p>
            <a:pPr algn="just">
              <a:buFont typeface="Arial" panose="020B0604020202020204" pitchFamily="34" charset="0"/>
              <a:buChar char="•"/>
            </a:pPr>
            <a:r>
              <a:rPr lang="en-IN" sz="1200" b="0" i="0" dirty="0" err="1">
                <a:solidFill>
                  <a:srgbClr val="000000"/>
                </a:solidFill>
                <a:effectLst/>
                <a:latin typeface="inter-regular"/>
              </a:rPr>
              <a:t>Pyglet</a:t>
            </a:r>
            <a:endParaRPr lang="en-IN" sz="1200" b="0" i="0" dirty="0">
              <a:solidFill>
                <a:srgbClr val="000000"/>
              </a:solidFill>
              <a:effectLst/>
              <a:latin typeface="inter-regular"/>
            </a:endParaRPr>
          </a:p>
          <a:p>
            <a:pPr algn="just">
              <a:buFont typeface="Arial" panose="020B0604020202020204" pitchFamily="34" charset="0"/>
              <a:buChar char="•"/>
            </a:pPr>
            <a:r>
              <a:rPr lang="en-IN" sz="1200" b="0" i="0" dirty="0">
                <a:solidFill>
                  <a:srgbClr val="000000"/>
                </a:solidFill>
                <a:effectLst/>
                <a:latin typeface="inter-regular"/>
              </a:rPr>
              <a:t>QT Phonon</a:t>
            </a:r>
            <a:endParaRPr lang="en-IN" sz="1200" b="0" i="0" dirty="0">
              <a:solidFill>
                <a:srgbClr val="000000"/>
              </a:solidFill>
              <a:effectLst/>
              <a:latin typeface="inter-regular"/>
            </a:endParaRPr>
          </a:p>
        </p:txBody>
      </p:sp>
      <p:sp>
        <p:nvSpPr>
          <p:cNvPr id="97" name="TextBox 96"/>
          <p:cNvSpPr txBox="1"/>
          <p:nvPr/>
        </p:nvSpPr>
        <p:spPr>
          <a:xfrm>
            <a:off x="-643344" y="1811193"/>
            <a:ext cx="2730429" cy="646331"/>
          </a:xfrm>
          <a:prstGeom prst="rect">
            <a:avLst/>
          </a:prstGeom>
          <a:noFill/>
        </p:spPr>
        <p:txBody>
          <a:bodyPr wrap="square" rtlCol="0">
            <a:spAutoFit/>
          </a:bodyPr>
          <a:lstStyle/>
          <a:p>
            <a:pPr algn="r">
              <a:buFont typeface="Arial" panose="020B0604020202020204" pitchFamily="34" charset="0"/>
              <a:buChar char="•"/>
            </a:pPr>
            <a:r>
              <a:rPr lang="en-IN" sz="1200" b="0" i="0" dirty="0">
                <a:solidFill>
                  <a:srgbClr val="000000"/>
                </a:solidFill>
                <a:effectLst/>
                <a:latin typeface="inter-regular"/>
              </a:rPr>
              <a:t>OpenCV</a:t>
            </a:r>
            <a:endParaRPr lang="en-IN" sz="1200" b="0" i="0" dirty="0">
              <a:solidFill>
                <a:srgbClr val="000000"/>
              </a:solidFill>
              <a:effectLst/>
              <a:latin typeface="inter-regular"/>
            </a:endParaRPr>
          </a:p>
          <a:p>
            <a:pPr algn="r">
              <a:buFont typeface="Arial" panose="020B0604020202020204" pitchFamily="34" charset="0"/>
              <a:buChar char="•"/>
            </a:pPr>
            <a:r>
              <a:rPr lang="en-IN" sz="1200" b="0" i="0" dirty="0">
                <a:solidFill>
                  <a:srgbClr val="000000"/>
                </a:solidFill>
                <a:effectLst/>
                <a:latin typeface="inter-regular"/>
              </a:rPr>
              <a:t>Pillow</a:t>
            </a:r>
            <a:endParaRPr lang="en-IN" sz="1200" b="0" i="0" dirty="0">
              <a:solidFill>
                <a:srgbClr val="000000"/>
              </a:solidFill>
              <a:effectLst/>
              <a:latin typeface="inter-regular"/>
            </a:endParaRPr>
          </a:p>
          <a:p>
            <a:pPr algn="r">
              <a:buFont typeface="Arial" panose="020B0604020202020204" pitchFamily="34" charset="0"/>
              <a:buChar char="•"/>
            </a:pPr>
            <a:r>
              <a:rPr lang="en-IN" sz="1200" b="0" i="0" dirty="0" err="1">
                <a:solidFill>
                  <a:srgbClr val="000000"/>
                </a:solidFill>
                <a:effectLst/>
                <a:latin typeface="inter-regular"/>
              </a:rPr>
              <a:t>SimpleITK</a:t>
            </a:r>
            <a:endParaRPr lang="en-IN" sz="1200" b="0" i="0" dirty="0">
              <a:solidFill>
                <a:srgbClr val="000000"/>
              </a:solidFill>
              <a:effectLst/>
              <a:latin typeface="inter-regular"/>
            </a:endParaRPr>
          </a:p>
        </p:txBody>
      </p:sp>
      <p:sp>
        <p:nvSpPr>
          <p:cNvPr id="98" name="TextBox 97"/>
          <p:cNvSpPr txBox="1"/>
          <p:nvPr/>
        </p:nvSpPr>
        <p:spPr>
          <a:xfrm>
            <a:off x="-550303" y="3078890"/>
            <a:ext cx="2418617" cy="646331"/>
          </a:xfrm>
          <a:prstGeom prst="rect">
            <a:avLst/>
          </a:prstGeom>
          <a:noFill/>
        </p:spPr>
        <p:txBody>
          <a:bodyPr wrap="square" rtlCol="0">
            <a:spAutoFit/>
          </a:bodyPr>
          <a:lstStyle/>
          <a:p>
            <a:pPr marL="171450" indent="-171450" algn="r">
              <a:buFont typeface="Arial" panose="020B0604020202020204" pitchFamily="34" charset="0"/>
              <a:buChar char="•"/>
            </a:pPr>
            <a:r>
              <a:rPr lang="en-IN" sz="1200" b="0" i="0" dirty="0" err="1">
                <a:solidFill>
                  <a:srgbClr val="333333"/>
                </a:solidFill>
                <a:effectLst/>
                <a:latin typeface="inter-regular"/>
              </a:rPr>
              <a:t>OpenERP</a:t>
            </a:r>
            <a:endParaRPr lang="en-IN" sz="1200" dirty="0">
              <a:solidFill>
                <a:srgbClr val="333333"/>
              </a:solidFill>
              <a:latin typeface="inter-regular"/>
            </a:endParaRPr>
          </a:p>
          <a:p>
            <a:pPr marL="171450" indent="-171450" algn="r">
              <a:buFont typeface="Arial" panose="020B0604020202020204" pitchFamily="34" charset="0"/>
              <a:buChar char="•"/>
            </a:pPr>
            <a:r>
              <a:rPr lang="en-IN" sz="1200" b="0" i="0" dirty="0" err="1">
                <a:solidFill>
                  <a:srgbClr val="333333"/>
                </a:solidFill>
                <a:effectLst/>
                <a:latin typeface="inter-regular"/>
              </a:rPr>
              <a:t>Tryton</a:t>
            </a:r>
            <a:endParaRPr lang="en-IN" sz="1200" dirty="0">
              <a:solidFill>
                <a:srgbClr val="333333"/>
              </a:solidFill>
              <a:latin typeface="inter-regular"/>
            </a:endParaRPr>
          </a:p>
          <a:p>
            <a:pPr marL="171450" indent="-171450" algn="r">
              <a:buFont typeface="Arial" panose="020B0604020202020204" pitchFamily="34" charset="0"/>
              <a:buChar char="•"/>
            </a:pPr>
            <a:r>
              <a:rPr lang="en-IN" sz="1200" b="0" i="0" dirty="0" err="1">
                <a:solidFill>
                  <a:srgbClr val="333333"/>
                </a:solidFill>
                <a:effectLst/>
                <a:latin typeface="inter-regular"/>
              </a:rPr>
              <a:t>Picalo</a:t>
            </a:r>
            <a:endParaRPr lang="ko-KR" altLang="en-US" sz="1200" dirty="0">
              <a:solidFill>
                <a:schemeClr val="tx1">
                  <a:lumMod val="65000"/>
                  <a:lumOff val="35000"/>
                </a:schemeClr>
              </a:solidFill>
              <a:cs typeface="Arial" panose="020B0604020202020204" pitchFamily="34" charset="0"/>
            </a:endParaRPr>
          </a:p>
        </p:txBody>
      </p:sp>
      <p:sp>
        <p:nvSpPr>
          <p:cNvPr id="99" name="TextBox 98"/>
          <p:cNvSpPr txBox="1"/>
          <p:nvPr/>
        </p:nvSpPr>
        <p:spPr>
          <a:xfrm>
            <a:off x="-643344" y="4758924"/>
            <a:ext cx="2730429" cy="1015663"/>
          </a:xfrm>
          <a:prstGeom prst="rect">
            <a:avLst/>
          </a:prstGeom>
          <a:noFill/>
        </p:spPr>
        <p:txBody>
          <a:bodyPr wrap="square" rtlCol="0">
            <a:spAutoFit/>
          </a:bodyPr>
          <a:lstStyle/>
          <a:p>
            <a:pPr algn="r">
              <a:buFont typeface="Arial" panose="020B0604020202020204" pitchFamily="34" charset="0"/>
              <a:buChar char="•"/>
            </a:pPr>
            <a:r>
              <a:rPr lang="en-IN" sz="1200" b="0" i="0" dirty="0">
                <a:solidFill>
                  <a:srgbClr val="000000"/>
                </a:solidFill>
                <a:effectLst/>
                <a:latin typeface="inter-regular"/>
              </a:rPr>
              <a:t>Fandango (Popular )</a:t>
            </a:r>
            <a:endParaRPr lang="en-IN" sz="1200" b="0" i="0" dirty="0">
              <a:solidFill>
                <a:srgbClr val="000000"/>
              </a:solidFill>
              <a:effectLst/>
              <a:latin typeface="inter-regular"/>
            </a:endParaRPr>
          </a:p>
          <a:p>
            <a:pPr algn="r">
              <a:buFont typeface="Arial" panose="020B0604020202020204" pitchFamily="34" charset="0"/>
              <a:buChar char="•"/>
            </a:pPr>
            <a:r>
              <a:rPr lang="en-IN" sz="1200" b="0" i="0" dirty="0">
                <a:solidFill>
                  <a:srgbClr val="000000"/>
                </a:solidFill>
                <a:effectLst/>
                <a:latin typeface="inter-regular"/>
              </a:rPr>
              <a:t>CAMVOX</a:t>
            </a:r>
            <a:endParaRPr lang="en-IN" sz="1200" b="0" i="0" dirty="0">
              <a:solidFill>
                <a:srgbClr val="000000"/>
              </a:solidFill>
              <a:effectLst/>
              <a:latin typeface="inter-regular"/>
            </a:endParaRPr>
          </a:p>
          <a:p>
            <a:pPr algn="r">
              <a:buFont typeface="Arial" panose="020B0604020202020204" pitchFamily="34" charset="0"/>
              <a:buChar char="•"/>
            </a:pPr>
            <a:r>
              <a:rPr lang="en-IN" sz="1200" b="0" i="0" dirty="0" err="1">
                <a:solidFill>
                  <a:srgbClr val="000000"/>
                </a:solidFill>
                <a:effectLst/>
                <a:latin typeface="inter-regular"/>
              </a:rPr>
              <a:t>HeeksCNC</a:t>
            </a:r>
            <a:endParaRPr lang="en-IN" sz="1200" b="0" i="0" dirty="0">
              <a:solidFill>
                <a:srgbClr val="000000"/>
              </a:solidFill>
              <a:effectLst/>
              <a:latin typeface="inter-regular"/>
            </a:endParaRPr>
          </a:p>
          <a:p>
            <a:pPr algn="r">
              <a:buFont typeface="Arial" panose="020B0604020202020204" pitchFamily="34" charset="0"/>
              <a:buChar char="•"/>
            </a:pPr>
            <a:r>
              <a:rPr lang="en-IN" sz="1200" b="0" i="0" dirty="0" err="1">
                <a:solidFill>
                  <a:srgbClr val="000000"/>
                </a:solidFill>
                <a:effectLst/>
                <a:latin typeface="inter-regular"/>
              </a:rPr>
              <a:t>AnyCAD</a:t>
            </a:r>
            <a:endParaRPr lang="en-IN" sz="1200" b="0" i="0" dirty="0">
              <a:solidFill>
                <a:srgbClr val="000000"/>
              </a:solidFill>
              <a:effectLst/>
              <a:latin typeface="inter-regular"/>
            </a:endParaRPr>
          </a:p>
          <a:p>
            <a:pPr algn="r">
              <a:buFont typeface="Arial" panose="020B0604020202020204" pitchFamily="34" charset="0"/>
              <a:buChar char="•"/>
            </a:pPr>
            <a:r>
              <a:rPr lang="en-IN" sz="1200" b="0" i="0" dirty="0">
                <a:solidFill>
                  <a:srgbClr val="000000"/>
                </a:solidFill>
                <a:effectLst/>
                <a:latin typeface="inter-regular"/>
              </a:rPr>
              <a:t>RCAM</a:t>
            </a:r>
            <a:endParaRPr lang="en-IN" sz="1200" b="0" i="0" dirty="0">
              <a:solidFill>
                <a:srgbClr val="000000"/>
              </a:solidFill>
              <a:effectLst/>
              <a:latin typeface="inter-regular"/>
            </a:endParaRPr>
          </a:p>
        </p:txBody>
      </p:sp>
      <p:sp>
        <p:nvSpPr>
          <p:cNvPr id="100" name="Oval 99"/>
          <p:cNvSpPr/>
          <p:nvPr/>
        </p:nvSpPr>
        <p:spPr>
          <a:xfrm>
            <a:off x="6032379" y="1424505"/>
            <a:ext cx="1740672" cy="91916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Web Development</a:t>
            </a:r>
            <a:endParaRPr lang="en-US" sz="1400" dirty="0"/>
          </a:p>
        </p:txBody>
      </p:sp>
      <p:grpSp>
        <p:nvGrpSpPr>
          <p:cNvPr id="106" name="Group 105"/>
          <p:cNvGrpSpPr/>
          <p:nvPr/>
        </p:nvGrpSpPr>
        <p:grpSpPr>
          <a:xfrm>
            <a:off x="4076979" y="2377197"/>
            <a:ext cx="1913271" cy="1912143"/>
            <a:chOff x="3807530" y="2946763"/>
            <a:chExt cx="1512168" cy="1512168"/>
          </a:xfrm>
          <a:solidFill>
            <a:schemeClr val="accent6">
              <a:lumMod val="75000"/>
            </a:schemeClr>
          </a:solidFill>
        </p:grpSpPr>
        <p:sp>
          <p:nvSpPr>
            <p:cNvPr id="107" name="Oval 106"/>
            <p:cNvSpPr/>
            <p:nvPr/>
          </p:nvSpPr>
          <p:spPr>
            <a:xfrm>
              <a:off x="3897540" y="3036773"/>
              <a:ext cx="1332148" cy="1332148"/>
            </a:xfrm>
            <a:prstGeom prst="ellipse">
              <a:avLst/>
            </a:prstGeom>
            <a:grp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accent3">
                    <a:lumMod val="60000"/>
                    <a:lumOff val="40000"/>
                  </a:schemeClr>
                </a:solidFill>
              </a:endParaRPr>
            </a:p>
          </p:txBody>
        </p:sp>
        <p:sp>
          <p:nvSpPr>
            <p:cNvPr id="108" name="Oval 107"/>
            <p:cNvSpPr/>
            <p:nvPr/>
          </p:nvSpPr>
          <p:spPr>
            <a:xfrm>
              <a:off x="3807530" y="2946763"/>
              <a:ext cx="1512168" cy="1512168"/>
            </a:xfrm>
            <a:prstGeom prst="ellipse">
              <a:avLst/>
            </a:prstGeom>
            <a:grpFill/>
            <a:ln w="158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accent3">
                    <a:lumMod val="60000"/>
                    <a:lumOff val="40000"/>
                  </a:schemeClr>
                </a:solidFill>
              </a:endParaRPr>
            </a:p>
          </p:txBody>
        </p:sp>
      </p:grpSp>
      <p:cxnSp>
        <p:nvCxnSpPr>
          <p:cNvPr id="113" name="Straight Connector 112"/>
          <p:cNvCxnSpPr>
            <a:stCxn id="47" idx="2"/>
            <a:endCxn id="108" idx="6"/>
          </p:cNvCxnSpPr>
          <p:nvPr/>
        </p:nvCxnSpPr>
        <p:spPr>
          <a:xfrm flipH="1">
            <a:off x="5990250" y="3309722"/>
            <a:ext cx="529462" cy="2354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00" idx="3"/>
            <a:endCxn id="108" idx="7"/>
          </p:cNvCxnSpPr>
          <p:nvPr/>
        </p:nvCxnSpPr>
        <p:spPr>
          <a:xfrm flipH="1">
            <a:off x="5710058" y="2209062"/>
            <a:ext cx="577237" cy="44816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4333707" y="3119314"/>
            <a:ext cx="1430981" cy="523220"/>
          </a:xfrm>
          <a:prstGeom prst="rect">
            <a:avLst/>
          </a:prstGeom>
          <a:noFill/>
        </p:spPr>
        <p:txBody>
          <a:bodyPr wrap="square" rtlCol="0">
            <a:spAutoFit/>
          </a:bodyPr>
          <a:lstStyle/>
          <a:p>
            <a:pPr algn="ctr"/>
            <a:r>
              <a:rPr lang="en-US" altLang="ko-KR" sz="1400" b="1" dirty="0">
                <a:solidFill>
                  <a:schemeClr val="bg1"/>
                </a:solidFill>
                <a:cs typeface="Calibri" panose="020F0502020204030204" pitchFamily="34" charset="0"/>
              </a:rPr>
              <a:t>Python </a:t>
            </a:r>
            <a:endParaRPr lang="en-US" altLang="ko-KR" sz="1400" b="1" dirty="0">
              <a:solidFill>
                <a:schemeClr val="bg1"/>
              </a:solidFill>
              <a:cs typeface="Calibri" panose="020F0502020204030204" pitchFamily="34" charset="0"/>
            </a:endParaRPr>
          </a:p>
          <a:p>
            <a:pPr algn="ctr"/>
            <a:r>
              <a:rPr lang="en-US" altLang="ko-KR" sz="1400" b="1" dirty="0">
                <a:solidFill>
                  <a:schemeClr val="bg1"/>
                </a:solidFill>
                <a:cs typeface="Calibri" panose="020F0502020204030204" pitchFamily="34" charset="0"/>
              </a:rPr>
              <a:t>Application</a:t>
            </a:r>
            <a:endParaRPr lang="ko-KR" altLang="en-US" sz="1400" b="1" dirty="0">
              <a:solidFill>
                <a:schemeClr val="bg1"/>
              </a:solidFill>
              <a:cs typeface="Calibri" panose="020F0502020204030204" pitchFamily="34" charset="0"/>
            </a:endParaRPr>
          </a:p>
        </p:txBody>
      </p:sp>
      <p:sp>
        <p:nvSpPr>
          <p:cNvPr id="47" name="Oval 46"/>
          <p:cNvSpPr/>
          <p:nvPr/>
        </p:nvSpPr>
        <p:spPr>
          <a:xfrm>
            <a:off x="6519712" y="2894223"/>
            <a:ext cx="1761516" cy="830998"/>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Desktop GUI Application</a:t>
            </a:r>
            <a:endParaRPr lang="en-US" sz="1400" dirty="0"/>
          </a:p>
        </p:txBody>
      </p:sp>
      <p:cxnSp>
        <p:nvCxnSpPr>
          <p:cNvPr id="59" name="Straight Connector 58"/>
          <p:cNvCxnSpPr>
            <a:stCxn id="60" idx="1"/>
            <a:endCxn id="108" idx="5"/>
          </p:cNvCxnSpPr>
          <p:nvPr/>
        </p:nvCxnSpPr>
        <p:spPr>
          <a:xfrm flipH="1" flipV="1">
            <a:off x="5710058" y="4009313"/>
            <a:ext cx="807346" cy="357384"/>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6254981" y="4245000"/>
            <a:ext cx="1791937" cy="830998"/>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Audio or Video Application</a:t>
            </a:r>
            <a:endParaRPr lang="en-US" sz="1400" dirty="0"/>
          </a:p>
        </p:txBody>
      </p:sp>
      <p:cxnSp>
        <p:nvCxnSpPr>
          <p:cNvPr id="62" name="Straight Connector 61"/>
          <p:cNvCxnSpPr>
            <a:stCxn id="63" idx="0"/>
            <a:endCxn id="108" idx="4"/>
          </p:cNvCxnSpPr>
          <p:nvPr/>
        </p:nvCxnSpPr>
        <p:spPr>
          <a:xfrm flipV="1">
            <a:off x="5033615" y="4289340"/>
            <a:ext cx="0" cy="64406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152857" y="4933407"/>
            <a:ext cx="1761516" cy="830998"/>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Scientific &amp; Numeric</a:t>
            </a:r>
            <a:endParaRPr lang="en-US" sz="1400" dirty="0"/>
          </a:p>
        </p:txBody>
      </p:sp>
      <p:sp>
        <p:nvSpPr>
          <p:cNvPr id="69" name="Oval 68"/>
          <p:cNvSpPr/>
          <p:nvPr/>
        </p:nvSpPr>
        <p:spPr>
          <a:xfrm>
            <a:off x="2224458" y="4426888"/>
            <a:ext cx="1761516" cy="830998"/>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3D CAD Application</a:t>
            </a:r>
            <a:endParaRPr lang="en-US" sz="1400" dirty="0"/>
          </a:p>
        </p:txBody>
      </p:sp>
      <p:cxnSp>
        <p:nvCxnSpPr>
          <p:cNvPr id="70" name="Straight Connector 69"/>
          <p:cNvCxnSpPr>
            <a:stCxn id="69" idx="7"/>
            <a:endCxn id="108" idx="3"/>
          </p:cNvCxnSpPr>
          <p:nvPr/>
        </p:nvCxnSpPr>
        <p:spPr>
          <a:xfrm flipV="1">
            <a:off x="3728006" y="4009313"/>
            <a:ext cx="629165" cy="53927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2336307" y="1427285"/>
            <a:ext cx="1740672" cy="91916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Image Processing Application</a:t>
            </a:r>
            <a:endParaRPr lang="en-US" sz="1400" dirty="0"/>
          </a:p>
        </p:txBody>
      </p:sp>
      <p:cxnSp>
        <p:nvCxnSpPr>
          <p:cNvPr id="87" name="Straight Connector 86"/>
          <p:cNvCxnSpPr>
            <a:stCxn id="108" idx="1"/>
            <a:endCxn id="86" idx="5"/>
          </p:cNvCxnSpPr>
          <p:nvPr/>
        </p:nvCxnSpPr>
        <p:spPr>
          <a:xfrm flipH="1" flipV="1">
            <a:off x="3822063" y="2211842"/>
            <a:ext cx="535108" cy="44538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1880769" y="2872137"/>
            <a:ext cx="1740672" cy="91916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Enterprise Application</a:t>
            </a:r>
            <a:endParaRPr lang="en-US" sz="1400" dirty="0"/>
          </a:p>
        </p:txBody>
      </p:sp>
      <p:cxnSp>
        <p:nvCxnSpPr>
          <p:cNvPr id="89" name="Straight Connector 88"/>
          <p:cNvCxnSpPr>
            <a:stCxn id="108" idx="2"/>
            <a:endCxn id="88" idx="6"/>
          </p:cNvCxnSpPr>
          <p:nvPr/>
        </p:nvCxnSpPr>
        <p:spPr>
          <a:xfrm flipH="1" flipV="1">
            <a:off x="3621441" y="3331720"/>
            <a:ext cx="455538" cy="1549"/>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5764637" y="5690568"/>
            <a:ext cx="1067210" cy="1015663"/>
          </a:xfrm>
          <a:prstGeom prst="rect">
            <a:avLst/>
          </a:prstGeom>
          <a:noFill/>
        </p:spPr>
        <p:txBody>
          <a:bodyPr wrap="square" rtlCol="0">
            <a:spAutoFit/>
          </a:bodyPr>
          <a:lstStyle/>
          <a:p>
            <a:pPr algn="just">
              <a:buFont typeface="Arial" panose="020B0604020202020204" pitchFamily="34" charset="0"/>
              <a:buChar char="•"/>
            </a:pPr>
            <a:r>
              <a:rPr lang="en-IN" sz="1200" b="0" i="0" dirty="0">
                <a:solidFill>
                  <a:srgbClr val="000000"/>
                </a:solidFill>
                <a:effectLst/>
                <a:latin typeface="inter-regular"/>
              </a:rPr>
              <a:t>SciPy</a:t>
            </a:r>
            <a:endParaRPr lang="en-IN" sz="1200" b="0" i="0" dirty="0">
              <a:solidFill>
                <a:srgbClr val="000000"/>
              </a:solidFill>
              <a:effectLst/>
              <a:latin typeface="inter-regular"/>
            </a:endParaRPr>
          </a:p>
          <a:p>
            <a:pPr algn="just">
              <a:buFont typeface="Arial" panose="020B0604020202020204" pitchFamily="34" charset="0"/>
              <a:buChar char="•"/>
            </a:pPr>
            <a:r>
              <a:rPr lang="en-IN" sz="1200" b="0" i="0" dirty="0">
                <a:solidFill>
                  <a:srgbClr val="000000"/>
                </a:solidFill>
                <a:effectLst/>
                <a:latin typeface="inter-regular"/>
              </a:rPr>
              <a:t>Scikit-learn</a:t>
            </a:r>
            <a:endParaRPr lang="en-IN" sz="1200" b="0" i="0" dirty="0">
              <a:solidFill>
                <a:srgbClr val="000000"/>
              </a:solidFill>
              <a:effectLst/>
              <a:latin typeface="inter-regular"/>
            </a:endParaRPr>
          </a:p>
          <a:p>
            <a:pPr algn="just">
              <a:buFont typeface="Arial" panose="020B0604020202020204" pitchFamily="34" charset="0"/>
              <a:buChar char="•"/>
            </a:pPr>
            <a:r>
              <a:rPr lang="en-IN" sz="1200" b="0" i="0" dirty="0">
                <a:solidFill>
                  <a:srgbClr val="000000"/>
                </a:solidFill>
                <a:effectLst/>
                <a:latin typeface="inter-regular"/>
              </a:rPr>
              <a:t>NumPy</a:t>
            </a:r>
            <a:endParaRPr lang="en-IN" sz="1200" b="0" i="0" dirty="0">
              <a:solidFill>
                <a:srgbClr val="000000"/>
              </a:solidFill>
              <a:effectLst/>
              <a:latin typeface="inter-regular"/>
            </a:endParaRPr>
          </a:p>
          <a:p>
            <a:pPr algn="just">
              <a:buFont typeface="Arial" panose="020B0604020202020204" pitchFamily="34" charset="0"/>
              <a:buChar char="•"/>
            </a:pPr>
            <a:r>
              <a:rPr lang="en-IN" sz="1200" b="0" i="0" dirty="0">
                <a:solidFill>
                  <a:srgbClr val="000000"/>
                </a:solidFill>
                <a:effectLst/>
                <a:latin typeface="inter-regular"/>
              </a:rPr>
              <a:t>Pandas</a:t>
            </a:r>
            <a:endParaRPr lang="en-IN" sz="1200" b="0" i="0" dirty="0">
              <a:solidFill>
                <a:srgbClr val="000000"/>
              </a:solidFill>
              <a:effectLst/>
              <a:latin typeface="inter-regular"/>
            </a:endParaRPr>
          </a:p>
          <a:p>
            <a:pPr algn="just">
              <a:buFont typeface="Arial" panose="020B0604020202020204" pitchFamily="34" charset="0"/>
              <a:buChar char="•"/>
            </a:pPr>
            <a:r>
              <a:rPr lang="en-IN" sz="1200" b="0" i="0" dirty="0">
                <a:solidFill>
                  <a:srgbClr val="000000"/>
                </a:solidFill>
                <a:effectLst/>
                <a:latin typeface="inter-regular"/>
              </a:rPr>
              <a:t>Matplotlib</a:t>
            </a:r>
            <a:endParaRPr lang="en-IN" sz="1200" b="0" i="0" dirty="0">
              <a:solidFill>
                <a:srgbClr val="000000"/>
              </a:solidFill>
              <a:effectLst/>
              <a:latin typeface="inter-regul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563" y="1719875"/>
            <a:ext cx="11037116" cy="4798372"/>
          </a:xfrm>
        </p:spPr>
        <p:txBody>
          <a:bodyPr>
            <a:normAutofit/>
          </a:bodyPr>
          <a:lstStyle/>
          <a:p>
            <a:pPr marL="0" indent="0" defTabSz="914400">
              <a:buNone/>
            </a:pPr>
            <a:r>
              <a:rPr lang="en-US" dirty="0">
                <a:solidFill>
                  <a:schemeClr val="accent5">
                    <a:lumMod val="75000"/>
                  </a:schemeClr>
                </a:solidFill>
                <a:latin typeface="erdana"/>
              </a:rPr>
              <a:t>A Python Compiler converts the program source code into byte code.</a:t>
            </a:r>
            <a:endParaRPr lang="en-US" dirty="0">
              <a:solidFill>
                <a:schemeClr val="accent5">
                  <a:lumMod val="75000"/>
                </a:schemeClr>
              </a:solidFill>
              <a:latin typeface="erdana"/>
            </a:endParaRPr>
          </a:p>
          <a:p>
            <a:pPr marL="0" indent="0" defTabSz="914400">
              <a:buNone/>
            </a:pPr>
            <a:r>
              <a:rPr lang="en-US" dirty="0">
                <a:solidFill>
                  <a:schemeClr val="accent5">
                    <a:lumMod val="75000"/>
                  </a:schemeClr>
                </a:solidFill>
                <a:latin typeface="erdana"/>
              </a:rPr>
              <a:t>Type of Python Compilers :-</a:t>
            </a:r>
            <a:endParaRPr lang="en-US" dirty="0">
              <a:solidFill>
                <a:schemeClr val="accent5">
                  <a:lumMod val="75000"/>
                </a:schemeClr>
              </a:solidFill>
              <a:latin typeface="erdana"/>
            </a:endParaRPr>
          </a:p>
          <a:p>
            <a:pPr lvl="8" defTabSz="914400"/>
            <a:r>
              <a:rPr lang="en-US" sz="2800" dirty="0" err="1">
                <a:solidFill>
                  <a:schemeClr val="accent5">
                    <a:lumMod val="75000"/>
                  </a:schemeClr>
                </a:solidFill>
                <a:latin typeface="erdana"/>
              </a:rPr>
              <a:t>CPython</a:t>
            </a:r>
            <a:endParaRPr lang="en-US" sz="2800" dirty="0">
              <a:solidFill>
                <a:schemeClr val="accent5">
                  <a:lumMod val="75000"/>
                </a:schemeClr>
              </a:solidFill>
              <a:latin typeface="erdana"/>
            </a:endParaRPr>
          </a:p>
          <a:p>
            <a:pPr lvl="8" defTabSz="914400"/>
            <a:r>
              <a:rPr lang="en-US" sz="2800" dirty="0" err="1">
                <a:solidFill>
                  <a:schemeClr val="accent5">
                    <a:lumMod val="75000"/>
                  </a:schemeClr>
                </a:solidFill>
                <a:latin typeface="erdana"/>
              </a:rPr>
              <a:t>Jpython</a:t>
            </a:r>
            <a:r>
              <a:rPr lang="en-US" sz="2800" dirty="0">
                <a:solidFill>
                  <a:schemeClr val="accent5">
                    <a:lumMod val="75000"/>
                  </a:schemeClr>
                </a:solidFill>
                <a:latin typeface="erdana"/>
              </a:rPr>
              <a:t>/ </a:t>
            </a:r>
            <a:r>
              <a:rPr lang="en-US" sz="2800" dirty="0" err="1">
                <a:solidFill>
                  <a:schemeClr val="accent5">
                    <a:lumMod val="75000"/>
                  </a:schemeClr>
                </a:solidFill>
                <a:latin typeface="erdana"/>
              </a:rPr>
              <a:t>Jython</a:t>
            </a:r>
            <a:endParaRPr lang="en-US" sz="2800" dirty="0">
              <a:solidFill>
                <a:schemeClr val="accent5">
                  <a:lumMod val="75000"/>
                </a:schemeClr>
              </a:solidFill>
              <a:latin typeface="erdana"/>
            </a:endParaRPr>
          </a:p>
          <a:p>
            <a:pPr lvl="8" defTabSz="914400"/>
            <a:r>
              <a:rPr lang="en-US" sz="2800" dirty="0" err="1">
                <a:solidFill>
                  <a:schemeClr val="accent5">
                    <a:lumMod val="75000"/>
                  </a:schemeClr>
                </a:solidFill>
                <a:latin typeface="erdana"/>
              </a:rPr>
              <a:t>PyPy</a:t>
            </a:r>
            <a:endParaRPr lang="en-US" sz="2800" dirty="0">
              <a:solidFill>
                <a:schemeClr val="accent5">
                  <a:lumMod val="75000"/>
                </a:schemeClr>
              </a:solidFill>
              <a:latin typeface="erdana"/>
            </a:endParaRPr>
          </a:p>
          <a:p>
            <a:pPr lvl="8" defTabSz="914400"/>
            <a:r>
              <a:rPr lang="en-US" sz="2800" dirty="0" err="1">
                <a:solidFill>
                  <a:schemeClr val="accent5">
                    <a:lumMod val="75000"/>
                  </a:schemeClr>
                </a:solidFill>
                <a:latin typeface="erdana"/>
              </a:rPr>
              <a:t>RubyPython</a:t>
            </a:r>
            <a:endParaRPr lang="en-US" sz="2800" dirty="0">
              <a:solidFill>
                <a:schemeClr val="accent5">
                  <a:lumMod val="75000"/>
                </a:schemeClr>
              </a:solidFill>
              <a:latin typeface="erdana"/>
            </a:endParaRPr>
          </a:p>
          <a:p>
            <a:pPr lvl="8" defTabSz="914400"/>
            <a:r>
              <a:rPr lang="en-US" sz="2800" dirty="0" err="1">
                <a:solidFill>
                  <a:schemeClr val="accent5">
                    <a:lumMod val="75000"/>
                  </a:schemeClr>
                </a:solidFill>
                <a:latin typeface="erdana"/>
              </a:rPr>
              <a:t>IronPython</a:t>
            </a:r>
            <a:endParaRPr lang="en-US" sz="2800" dirty="0">
              <a:solidFill>
                <a:schemeClr val="accent5">
                  <a:lumMod val="75000"/>
                </a:schemeClr>
              </a:solidFill>
              <a:latin typeface="erdana"/>
            </a:endParaRPr>
          </a:p>
          <a:p>
            <a:pPr lvl="8" defTabSz="914400"/>
            <a:r>
              <a:rPr lang="en-US" sz="2800" dirty="0" err="1">
                <a:solidFill>
                  <a:schemeClr val="accent5">
                    <a:lumMod val="75000"/>
                  </a:schemeClr>
                </a:solidFill>
                <a:latin typeface="erdana"/>
              </a:rPr>
              <a:t>StacklessPython</a:t>
            </a:r>
            <a:endParaRPr lang="en-US" sz="2800" dirty="0">
              <a:solidFill>
                <a:schemeClr val="accent5">
                  <a:lumMod val="75000"/>
                </a:schemeClr>
              </a:solidFill>
              <a:latin typeface="erdana"/>
            </a:endParaRPr>
          </a:p>
          <a:p>
            <a:pPr lvl="8" defTabSz="914400"/>
            <a:r>
              <a:rPr lang="en-US" sz="2800" dirty="0" err="1">
                <a:solidFill>
                  <a:schemeClr val="accent5">
                    <a:lumMod val="75000"/>
                  </a:schemeClr>
                </a:solidFill>
                <a:latin typeface="erdana"/>
              </a:rPr>
              <a:t>Pythonxy</a:t>
            </a:r>
            <a:endParaRPr lang="en-US" sz="2800" dirty="0">
              <a:solidFill>
                <a:schemeClr val="accent5">
                  <a:lumMod val="75000"/>
                </a:schemeClr>
              </a:solidFill>
              <a:latin typeface="erdana"/>
            </a:endParaRPr>
          </a:p>
          <a:p>
            <a:pPr lvl="8" defTabSz="914400"/>
            <a:r>
              <a:rPr lang="en-US" sz="2800" dirty="0" err="1">
                <a:solidFill>
                  <a:schemeClr val="accent5">
                    <a:lumMod val="75000"/>
                  </a:schemeClr>
                </a:solidFill>
                <a:latin typeface="erdana"/>
              </a:rPr>
              <a:t>AnacondaPython</a:t>
            </a:r>
            <a:endParaRPr lang="en-US" sz="2800" dirty="0">
              <a:solidFill>
                <a:schemeClr val="accent5">
                  <a:lumMod val="75000"/>
                </a:schemeClr>
              </a:solidFill>
              <a:latin typeface="erdana"/>
            </a:endParaRPr>
          </a:p>
        </p:txBody>
      </p:sp>
      <p:sp>
        <p:nvSpPr>
          <p:cNvPr id="4" name="TextBox 3"/>
          <p:cNvSpPr txBox="1"/>
          <p:nvPr/>
        </p:nvSpPr>
        <p:spPr>
          <a:xfrm>
            <a:off x="1419836" y="469675"/>
            <a:ext cx="6094602" cy="923330"/>
          </a:xfrm>
          <a:prstGeom prst="rect">
            <a:avLst/>
          </a:prstGeom>
          <a:noFill/>
        </p:spPr>
        <p:txBody>
          <a:bodyPr wrap="square">
            <a:spAutoFit/>
          </a:bodyPr>
          <a:lstStyle/>
          <a:p>
            <a:r>
              <a:rPr lang="en-US" altLang="ko-KR" sz="54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Python Compilers</a:t>
            </a:r>
            <a:endParaRPr lang="ko-KR" altLang="en-US" sz="5400" dirty="0">
              <a:solidFill>
                <a:schemeClr val="tx1">
                  <a:lumMod val="75000"/>
                  <a:lumOff val="25000"/>
                </a:schemeClr>
              </a:solidFill>
              <a:latin typeface="Ebrima" panose="02000000000000000000" pitchFamily="2" charset="0"/>
              <a:cs typeface="Ebrima" panose="02000000000000000000"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32808" y="5036974"/>
            <a:ext cx="1727200" cy="1117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solidFill>
                  <a:schemeClr val="accent5">
                    <a:lumMod val="75000"/>
                  </a:schemeClr>
                </a:solidFill>
                <a:latin typeface="erdana"/>
              </a:rPr>
              <a:t>Source Code/ Program</a:t>
            </a:r>
            <a:endParaRPr lang="en-IN" sz="1400" dirty="0">
              <a:solidFill>
                <a:schemeClr val="accent5">
                  <a:lumMod val="75000"/>
                </a:schemeClr>
              </a:solidFill>
              <a:latin typeface="erdana"/>
            </a:endParaRPr>
          </a:p>
        </p:txBody>
      </p:sp>
      <p:sp>
        <p:nvSpPr>
          <p:cNvPr id="5" name="TextBox 4"/>
          <p:cNvSpPr txBox="1"/>
          <p:nvPr/>
        </p:nvSpPr>
        <p:spPr>
          <a:xfrm>
            <a:off x="1016001" y="6154575"/>
            <a:ext cx="1358064" cy="338554"/>
          </a:xfrm>
          <a:prstGeom prst="rect">
            <a:avLst/>
          </a:prstGeom>
          <a:noFill/>
        </p:spPr>
        <p:txBody>
          <a:bodyPr wrap="none" rtlCol="0">
            <a:spAutoFit/>
          </a:bodyPr>
          <a:lstStyle/>
          <a:p>
            <a:r>
              <a:rPr lang="en-US" sz="1600" dirty="0">
                <a:cs typeface="Times New Roman" panose="02020603050405020304" pitchFamily="18" charset="0"/>
              </a:rPr>
              <a:t>hep4code.py</a:t>
            </a:r>
            <a:endParaRPr lang="en-IN" sz="1600" dirty="0">
              <a:cs typeface="Times New Roman" panose="02020603050405020304" pitchFamily="18" charset="0"/>
            </a:endParaRPr>
          </a:p>
        </p:txBody>
      </p:sp>
      <p:sp>
        <p:nvSpPr>
          <p:cNvPr id="6" name="Rectangle 5"/>
          <p:cNvSpPr/>
          <p:nvPr/>
        </p:nvSpPr>
        <p:spPr>
          <a:xfrm>
            <a:off x="4165601" y="5036974"/>
            <a:ext cx="1524000" cy="11176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solidFill>
                  <a:schemeClr val="accent5">
                    <a:lumMod val="75000"/>
                  </a:schemeClr>
                </a:solidFill>
                <a:latin typeface="erdana"/>
              </a:rPr>
              <a:t>Byte Code</a:t>
            </a:r>
            <a:endParaRPr lang="en-IN" sz="1400" dirty="0">
              <a:solidFill>
                <a:schemeClr val="accent5">
                  <a:lumMod val="75000"/>
                </a:schemeClr>
              </a:solidFill>
              <a:latin typeface="erdana"/>
            </a:endParaRPr>
          </a:p>
        </p:txBody>
      </p:sp>
      <p:cxnSp>
        <p:nvCxnSpPr>
          <p:cNvPr id="8" name="Straight Arrow Connector 7"/>
          <p:cNvCxnSpPr>
            <a:stCxn id="4" idx="3"/>
            <a:endCxn id="6" idx="1"/>
          </p:cNvCxnSpPr>
          <p:nvPr/>
        </p:nvCxnSpPr>
        <p:spPr>
          <a:xfrm>
            <a:off x="2660008" y="5595774"/>
            <a:ext cx="150559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601498" y="5646575"/>
            <a:ext cx="1595309" cy="584775"/>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Compile using </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Python Compiler</a:t>
            </a:r>
            <a:endParaRPr lang="en-IN" sz="16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149299" y="6154575"/>
            <a:ext cx="1505540" cy="338554"/>
          </a:xfrm>
          <a:prstGeom prst="rect">
            <a:avLst/>
          </a:prstGeom>
          <a:noFill/>
        </p:spPr>
        <p:txBody>
          <a:bodyPr wrap="none" rtlCol="0">
            <a:spAutoFit/>
          </a:bodyPr>
          <a:lstStyle/>
          <a:p>
            <a:r>
              <a:rPr lang="en-US" sz="1600" dirty="0">
                <a:cs typeface="Times New Roman" panose="02020603050405020304" pitchFamily="18" charset="0"/>
              </a:rPr>
              <a:t>help4code.pyc</a:t>
            </a:r>
            <a:endParaRPr lang="en-IN" sz="1600" dirty="0">
              <a:cs typeface="Times New Roman" panose="02020603050405020304" pitchFamily="18" charset="0"/>
            </a:endParaRPr>
          </a:p>
        </p:txBody>
      </p:sp>
      <p:sp>
        <p:nvSpPr>
          <p:cNvPr id="11" name="Rectangle 10"/>
          <p:cNvSpPr/>
          <p:nvPr/>
        </p:nvSpPr>
        <p:spPr>
          <a:xfrm>
            <a:off x="6908800" y="5036974"/>
            <a:ext cx="1930400" cy="11176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solidFill>
                  <a:schemeClr val="accent5">
                    <a:lumMod val="75000"/>
                  </a:schemeClr>
                </a:solidFill>
                <a:latin typeface="erdana"/>
              </a:rPr>
              <a:t>Binary Code / Machine Code</a:t>
            </a:r>
            <a:endParaRPr lang="en-IN" sz="1600" dirty="0">
              <a:solidFill>
                <a:schemeClr val="accent5">
                  <a:lumMod val="75000"/>
                </a:schemeClr>
              </a:solidFill>
              <a:latin typeface="erdana"/>
            </a:endParaRPr>
          </a:p>
        </p:txBody>
      </p:sp>
      <p:cxnSp>
        <p:nvCxnSpPr>
          <p:cNvPr id="13" name="Straight Arrow Connector 12"/>
          <p:cNvCxnSpPr>
            <a:stCxn id="6" idx="3"/>
            <a:endCxn id="11" idx="1"/>
          </p:cNvCxnSpPr>
          <p:nvPr/>
        </p:nvCxnSpPr>
        <p:spPr>
          <a:xfrm>
            <a:off x="5689602" y="5595774"/>
            <a:ext cx="1219199"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4" name="TextBox 13"/>
          <p:cNvSpPr txBox="1"/>
          <p:nvPr/>
        </p:nvSpPr>
        <p:spPr>
          <a:xfrm>
            <a:off x="5649024" y="5019182"/>
            <a:ext cx="1313629" cy="584775"/>
          </a:xfrm>
          <a:prstGeom prst="rect">
            <a:avLst/>
          </a:prstGeom>
          <a:noFill/>
        </p:spPr>
        <p:txBody>
          <a:bodyPr wrap="none" rtlCol="0">
            <a:spAutoFit/>
          </a:bodyPr>
          <a:lstStyle/>
          <a:p>
            <a:pPr algn="ctr"/>
            <a:r>
              <a:rPr lang="en-US" sz="1600" dirty="0">
                <a:solidFill>
                  <a:schemeClr val="accent5">
                    <a:lumMod val="75000"/>
                  </a:schemeClr>
                </a:solidFill>
                <a:latin typeface="erdana"/>
              </a:rPr>
              <a:t>Run Program </a:t>
            </a:r>
            <a:endParaRPr lang="en-US" sz="1600" dirty="0">
              <a:solidFill>
                <a:schemeClr val="accent5">
                  <a:lumMod val="75000"/>
                </a:schemeClr>
              </a:solidFill>
              <a:latin typeface="erdana"/>
            </a:endParaRPr>
          </a:p>
          <a:p>
            <a:pPr algn="ctr"/>
            <a:r>
              <a:rPr lang="en-US" sz="1600" dirty="0">
                <a:solidFill>
                  <a:schemeClr val="accent5">
                    <a:lumMod val="75000"/>
                  </a:schemeClr>
                </a:solidFill>
                <a:latin typeface="erdana"/>
              </a:rPr>
              <a:t>using PVM</a:t>
            </a:r>
            <a:endParaRPr lang="en-IN" sz="1600" dirty="0">
              <a:solidFill>
                <a:schemeClr val="accent5">
                  <a:lumMod val="75000"/>
                </a:schemeClr>
              </a:solidFill>
              <a:latin typeface="erdana"/>
            </a:endParaRPr>
          </a:p>
        </p:txBody>
      </p:sp>
      <p:sp>
        <p:nvSpPr>
          <p:cNvPr id="19" name="Rounded Rectangle 18"/>
          <p:cNvSpPr/>
          <p:nvPr/>
        </p:nvSpPr>
        <p:spPr>
          <a:xfrm>
            <a:off x="9716112" y="5263497"/>
            <a:ext cx="1459889" cy="660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solidFill>
                  <a:schemeClr val="accent5">
                    <a:lumMod val="75000"/>
                  </a:schemeClr>
                </a:solidFill>
                <a:latin typeface="erdana"/>
              </a:rPr>
              <a:t>Computer</a:t>
            </a:r>
            <a:endParaRPr lang="en-IN" sz="1600" dirty="0">
              <a:solidFill>
                <a:schemeClr val="accent5">
                  <a:lumMod val="75000"/>
                </a:schemeClr>
              </a:solidFill>
              <a:latin typeface="erdana"/>
            </a:endParaRPr>
          </a:p>
        </p:txBody>
      </p:sp>
      <p:cxnSp>
        <p:nvCxnSpPr>
          <p:cNvPr id="21" name="Straight Arrow Connector 20"/>
          <p:cNvCxnSpPr>
            <a:stCxn id="11" idx="3"/>
            <a:endCxn id="19" idx="1"/>
          </p:cNvCxnSpPr>
          <p:nvPr/>
        </p:nvCxnSpPr>
        <p:spPr>
          <a:xfrm flipV="1">
            <a:off x="8839201" y="5593697"/>
            <a:ext cx="876911" cy="2077"/>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24" name="Content Placeholder 23"/>
          <p:cNvSpPr>
            <a:spLocks noGrp="1"/>
          </p:cNvSpPr>
          <p:nvPr>
            <p:ph idx="1"/>
          </p:nvPr>
        </p:nvSpPr>
        <p:spPr>
          <a:xfrm>
            <a:off x="609600" y="1712418"/>
            <a:ext cx="10972800" cy="3103563"/>
          </a:xfrm>
        </p:spPr>
        <p:txBody>
          <a:bodyPr>
            <a:normAutofit fontScale="85000" lnSpcReduction="20000"/>
          </a:bodyPr>
          <a:lstStyle/>
          <a:p>
            <a:pPr marL="342900" indent="-342900" defTabSz="914400"/>
            <a:r>
              <a:rPr lang="en-US" dirty="0">
                <a:solidFill>
                  <a:schemeClr val="accent5">
                    <a:lumMod val="75000"/>
                  </a:schemeClr>
                </a:solidFill>
                <a:latin typeface="erdana"/>
              </a:rPr>
              <a:t>Write Source Code / Program</a:t>
            </a:r>
            <a:endParaRPr lang="en-US" dirty="0">
              <a:solidFill>
                <a:schemeClr val="accent5">
                  <a:lumMod val="75000"/>
                </a:schemeClr>
              </a:solidFill>
              <a:latin typeface="erdana"/>
            </a:endParaRPr>
          </a:p>
          <a:p>
            <a:pPr marL="342900" indent="-342900" defTabSz="914400"/>
            <a:r>
              <a:rPr lang="en-US" dirty="0">
                <a:solidFill>
                  <a:schemeClr val="accent5">
                    <a:lumMod val="75000"/>
                  </a:schemeClr>
                </a:solidFill>
                <a:latin typeface="erdana"/>
              </a:rPr>
              <a:t>Compile the Program using Python Compiler</a:t>
            </a:r>
            <a:endParaRPr lang="en-US" dirty="0">
              <a:solidFill>
                <a:schemeClr val="accent5">
                  <a:lumMod val="75000"/>
                </a:schemeClr>
              </a:solidFill>
              <a:latin typeface="erdana"/>
            </a:endParaRPr>
          </a:p>
          <a:p>
            <a:pPr marL="342900" indent="-342900" defTabSz="914400"/>
            <a:r>
              <a:rPr lang="en-US" dirty="0">
                <a:solidFill>
                  <a:schemeClr val="accent5">
                    <a:lumMod val="75000"/>
                  </a:schemeClr>
                </a:solidFill>
                <a:latin typeface="erdana"/>
              </a:rPr>
              <a:t>Compiler Converts the Python Program into byte Code</a:t>
            </a:r>
            <a:endParaRPr lang="en-US" dirty="0">
              <a:solidFill>
                <a:schemeClr val="accent5">
                  <a:lumMod val="75000"/>
                </a:schemeClr>
              </a:solidFill>
              <a:latin typeface="erdana"/>
            </a:endParaRPr>
          </a:p>
          <a:p>
            <a:pPr marL="342900" indent="-342900" defTabSz="914400"/>
            <a:r>
              <a:rPr lang="en-US" dirty="0">
                <a:solidFill>
                  <a:schemeClr val="accent5">
                    <a:lumMod val="75000"/>
                  </a:schemeClr>
                </a:solidFill>
                <a:latin typeface="erdana"/>
              </a:rPr>
              <a:t>Computer/Machine Can not understand Byte Code so we convert it into Machine Code using PVM</a:t>
            </a:r>
            <a:endParaRPr lang="en-US" dirty="0">
              <a:solidFill>
                <a:schemeClr val="accent5">
                  <a:lumMod val="75000"/>
                </a:schemeClr>
              </a:solidFill>
              <a:latin typeface="erdana"/>
            </a:endParaRPr>
          </a:p>
          <a:p>
            <a:pPr marL="342900" indent="-342900" defTabSz="914400"/>
            <a:r>
              <a:rPr lang="en-US" dirty="0">
                <a:solidFill>
                  <a:schemeClr val="accent5">
                    <a:lumMod val="75000"/>
                  </a:schemeClr>
                </a:solidFill>
                <a:latin typeface="erdana"/>
              </a:rPr>
              <a:t>PVM uses an interpreter which understands the byte code and convert it into machine code</a:t>
            </a:r>
            <a:endParaRPr lang="en-US" dirty="0">
              <a:solidFill>
                <a:schemeClr val="accent5">
                  <a:lumMod val="75000"/>
                </a:schemeClr>
              </a:solidFill>
              <a:latin typeface="erdana"/>
            </a:endParaRPr>
          </a:p>
          <a:p>
            <a:pPr marL="342900" indent="-342900" defTabSz="914400"/>
            <a:r>
              <a:rPr lang="en-US" dirty="0">
                <a:solidFill>
                  <a:schemeClr val="accent5">
                    <a:lumMod val="75000"/>
                  </a:schemeClr>
                </a:solidFill>
                <a:latin typeface="erdana"/>
              </a:rPr>
              <a:t>Machine Code instructions are then executed by the processor and results are displayed</a:t>
            </a:r>
            <a:endParaRPr lang="en-US" dirty="0">
              <a:solidFill>
                <a:schemeClr val="accent5">
                  <a:lumMod val="75000"/>
                </a:schemeClr>
              </a:solidFill>
              <a:latin typeface="erdana"/>
            </a:endParaRPr>
          </a:p>
          <a:p>
            <a:endParaRPr lang="en-IN" sz="2135"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10022334" y="5922421"/>
            <a:ext cx="780983" cy="338554"/>
          </a:xfrm>
          <a:prstGeom prst="rect">
            <a:avLst/>
          </a:prstGeom>
          <a:noFill/>
        </p:spPr>
        <p:txBody>
          <a:bodyPr wrap="none" rtlCol="0">
            <a:spAutoFit/>
          </a:bodyPr>
          <a:lstStyle/>
          <a:p>
            <a:pPr algn="ctr"/>
            <a:r>
              <a:rPr lang="en-US" sz="1600" dirty="0">
                <a:solidFill>
                  <a:schemeClr val="accent5">
                    <a:lumMod val="75000"/>
                  </a:schemeClr>
                </a:solidFill>
                <a:latin typeface="erdana"/>
              </a:rPr>
              <a:t>Output</a:t>
            </a:r>
            <a:endParaRPr lang="en-IN" sz="1600" dirty="0">
              <a:solidFill>
                <a:schemeClr val="accent5">
                  <a:lumMod val="75000"/>
                </a:schemeClr>
              </a:solidFill>
              <a:latin typeface="erdana"/>
            </a:endParaRPr>
          </a:p>
        </p:txBody>
      </p:sp>
      <p:sp>
        <p:nvSpPr>
          <p:cNvPr id="18" name="Rounded Rectangle 3"/>
          <p:cNvSpPr/>
          <p:nvPr/>
        </p:nvSpPr>
        <p:spPr>
          <a:xfrm>
            <a:off x="932806" y="5036974"/>
            <a:ext cx="1727200" cy="1117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solidFill>
                  <a:schemeClr val="accent5">
                    <a:lumMod val="75000"/>
                  </a:schemeClr>
                </a:solidFill>
                <a:latin typeface="erdana"/>
              </a:rPr>
              <a:t>Source Code/ Program</a:t>
            </a:r>
            <a:endParaRPr lang="en-IN" sz="1600" dirty="0">
              <a:solidFill>
                <a:schemeClr val="accent5">
                  <a:lumMod val="75000"/>
                </a:schemeClr>
              </a:solidFill>
              <a:latin typeface="erdana"/>
            </a:endParaRPr>
          </a:p>
        </p:txBody>
      </p:sp>
      <p:sp>
        <p:nvSpPr>
          <p:cNvPr id="20" name="Rectangle 19"/>
          <p:cNvSpPr/>
          <p:nvPr/>
        </p:nvSpPr>
        <p:spPr>
          <a:xfrm>
            <a:off x="4165599" y="5036974"/>
            <a:ext cx="1524000" cy="11176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solidFill>
                  <a:schemeClr val="accent5">
                    <a:lumMod val="75000"/>
                  </a:schemeClr>
                </a:solidFill>
                <a:latin typeface="erdana"/>
              </a:rPr>
              <a:t>Byte Code</a:t>
            </a:r>
            <a:endParaRPr lang="en-IN" sz="1600" dirty="0">
              <a:solidFill>
                <a:schemeClr val="accent5">
                  <a:lumMod val="75000"/>
                </a:schemeClr>
              </a:solidFill>
              <a:latin typeface="erdana"/>
            </a:endParaRPr>
          </a:p>
        </p:txBody>
      </p:sp>
      <p:sp>
        <p:nvSpPr>
          <p:cNvPr id="26" name="TextBox 25"/>
          <p:cNvSpPr txBox="1"/>
          <p:nvPr/>
        </p:nvSpPr>
        <p:spPr>
          <a:xfrm>
            <a:off x="1016001" y="364871"/>
            <a:ext cx="6094602" cy="923330"/>
          </a:xfrm>
          <a:prstGeom prst="rect">
            <a:avLst/>
          </a:prstGeom>
          <a:noFill/>
        </p:spPr>
        <p:txBody>
          <a:bodyPr wrap="square">
            <a:spAutoFit/>
          </a:bodyPr>
          <a:lstStyle/>
          <a:p>
            <a:r>
              <a:rPr lang="en-US" altLang="ko-KR" sz="54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How Python Works?</a:t>
            </a:r>
            <a:endParaRPr lang="ko-KR" altLang="en-US" sz="5400" dirty="0">
              <a:solidFill>
                <a:schemeClr val="tx1">
                  <a:lumMod val="75000"/>
                  <a:lumOff val="25000"/>
                </a:schemeClr>
              </a:solidFill>
              <a:latin typeface="Ebrima" panose="02000000000000000000" pitchFamily="2" charset="0"/>
              <a:cs typeface="Ebrima" panose="02000000000000000000" pitchFamily="2" charset="0"/>
            </a:endParaRPr>
          </a:p>
        </p:txBody>
      </p:sp>
      <p:sp>
        <p:nvSpPr>
          <p:cNvPr id="27" name="Content Placeholder 23"/>
          <p:cNvSpPr txBox="1"/>
          <p:nvPr/>
        </p:nvSpPr>
        <p:spPr>
          <a:xfrm>
            <a:off x="609602" y="1712418"/>
            <a:ext cx="10972800" cy="3103563"/>
          </a:xfr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defTabSz="914400"/>
            <a:r>
              <a:rPr lang="en-US" dirty="0">
                <a:solidFill>
                  <a:schemeClr val="accent5">
                    <a:lumMod val="75000"/>
                  </a:schemeClr>
                </a:solidFill>
                <a:latin typeface="erdana"/>
              </a:rPr>
              <a:t>Write Source Code / Program</a:t>
            </a:r>
            <a:endParaRPr lang="en-US" dirty="0">
              <a:solidFill>
                <a:schemeClr val="accent5">
                  <a:lumMod val="75000"/>
                </a:schemeClr>
              </a:solidFill>
              <a:latin typeface="erdana"/>
            </a:endParaRPr>
          </a:p>
          <a:p>
            <a:pPr marL="342900" indent="-342900" defTabSz="914400"/>
            <a:r>
              <a:rPr lang="en-US" dirty="0">
                <a:solidFill>
                  <a:schemeClr val="accent5">
                    <a:lumMod val="75000"/>
                  </a:schemeClr>
                </a:solidFill>
                <a:latin typeface="erdana"/>
              </a:rPr>
              <a:t>Compile the Program using Python Compiler</a:t>
            </a:r>
            <a:endParaRPr lang="en-US" dirty="0">
              <a:solidFill>
                <a:schemeClr val="accent5">
                  <a:lumMod val="75000"/>
                </a:schemeClr>
              </a:solidFill>
              <a:latin typeface="erdana"/>
            </a:endParaRPr>
          </a:p>
          <a:p>
            <a:pPr marL="342900" indent="-342900" defTabSz="914400"/>
            <a:r>
              <a:rPr lang="en-US" dirty="0">
                <a:solidFill>
                  <a:schemeClr val="accent5">
                    <a:lumMod val="75000"/>
                  </a:schemeClr>
                </a:solidFill>
                <a:latin typeface="erdana"/>
              </a:rPr>
              <a:t>Compiler Converts the Python Program into byte Code</a:t>
            </a:r>
            <a:endParaRPr lang="en-US" dirty="0">
              <a:solidFill>
                <a:schemeClr val="accent5">
                  <a:lumMod val="75000"/>
                </a:schemeClr>
              </a:solidFill>
              <a:latin typeface="erdana"/>
            </a:endParaRPr>
          </a:p>
          <a:p>
            <a:pPr marL="342900" indent="-342900" defTabSz="914400"/>
            <a:r>
              <a:rPr lang="en-US" dirty="0">
                <a:solidFill>
                  <a:schemeClr val="accent5">
                    <a:lumMod val="75000"/>
                  </a:schemeClr>
                </a:solidFill>
                <a:latin typeface="erdana"/>
              </a:rPr>
              <a:t>Computer/Machine Can not understand Byte Code so we convert it into Machine Code using PVM</a:t>
            </a:r>
            <a:endParaRPr lang="en-US" dirty="0">
              <a:solidFill>
                <a:schemeClr val="accent5">
                  <a:lumMod val="75000"/>
                </a:schemeClr>
              </a:solidFill>
              <a:latin typeface="erdana"/>
            </a:endParaRPr>
          </a:p>
          <a:p>
            <a:pPr marL="342900" indent="-342900" defTabSz="914400"/>
            <a:r>
              <a:rPr lang="en-US" dirty="0">
                <a:solidFill>
                  <a:schemeClr val="accent5">
                    <a:lumMod val="75000"/>
                  </a:schemeClr>
                </a:solidFill>
                <a:latin typeface="erdana"/>
              </a:rPr>
              <a:t>PVM uses an interpreter which understands the byte code and convert it into machine code</a:t>
            </a:r>
            <a:endParaRPr lang="en-US" dirty="0">
              <a:solidFill>
                <a:schemeClr val="accent5">
                  <a:lumMod val="75000"/>
                </a:schemeClr>
              </a:solidFill>
              <a:latin typeface="erdana"/>
            </a:endParaRPr>
          </a:p>
          <a:p>
            <a:pPr marL="342900" indent="-342900" defTabSz="914400"/>
            <a:r>
              <a:rPr lang="en-US" dirty="0">
                <a:solidFill>
                  <a:schemeClr val="accent5">
                    <a:lumMod val="75000"/>
                  </a:schemeClr>
                </a:solidFill>
                <a:latin typeface="erdana"/>
              </a:rPr>
              <a:t>Machine Code instructions are then executed by the processor and results are displayed</a:t>
            </a:r>
            <a:endParaRPr lang="en-US" dirty="0">
              <a:solidFill>
                <a:schemeClr val="accent5">
                  <a:lumMod val="75000"/>
                </a:schemeClr>
              </a:solidFill>
              <a:latin typeface="erdana"/>
            </a:endParaRPr>
          </a:p>
          <a:p>
            <a:endParaRPr lang="en-IN" sz="2135" dirty="0">
              <a:latin typeface="Times New Roman" panose="02020603050405020304" pitchFamily="18" charset="0"/>
              <a:cs typeface="Times New Roman" panose="02020603050405020304" pitchFamily="18" charset="0"/>
            </a:endParaRPr>
          </a:p>
        </p:txBody>
      </p:sp>
      <p:sp>
        <p:nvSpPr>
          <p:cNvPr id="28" name="Rounded Rectangle 3"/>
          <p:cNvSpPr/>
          <p:nvPr/>
        </p:nvSpPr>
        <p:spPr>
          <a:xfrm>
            <a:off x="932808" y="5036974"/>
            <a:ext cx="1727200" cy="1117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solidFill>
                  <a:schemeClr val="accent5">
                    <a:lumMod val="75000"/>
                  </a:schemeClr>
                </a:solidFill>
                <a:latin typeface="erdana"/>
              </a:rPr>
              <a:t>Source Code/ Program</a:t>
            </a:r>
            <a:endParaRPr lang="en-IN" sz="1600" dirty="0">
              <a:solidFill>
                <a:schemeClr val="accent5">
                  <a:lumMod val="75000"/>
                </a:schemeClr>
              </a:solidFill>
              <a:latin typeface="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400" dirty="0">
                <a:solidFill>
                  <a:schemeClr val="tx1">
                    <a:lumMod val="75000"/>
                    <a:lumOff val="25000"/>
                  </a:schemeClr>
                </a:solidFill>
                <a:latin typeface="+mn-lt"/>
                <a:ea typeface="+mn-ea"/>
                <a:cs typeface="Arial" panose="020B0604020202020204" pitchFamily="34" charset="0"/>
              </a:rPr>
              <a:t>Python Virtual Machine</a:t>
            </a:r>
            <a:endParaRPr lang="en-IN" sz="5400" dirty="0">
              <a:solidFill>
                <a:schemeClr val="tx1">
                  <a:lumMod val="75000"/>
                  <a:lumOff val="25000"/>
                </a:schemeClr>
              </a:solidFill>
              <a:latin typeface="+mn-lt"/>
              <a:ea typeface="+mn-ea"/>
              <a:cs typeface="Arial" panose="020B0604020202020204" pitchFamily="34" charset="0"/>
            </a:endParaRPr>
          </a:p>
        </p:txBody>
      </p:sp>
      <p:sp>
        <p:nvSpPr>
          <p:cNvPr id="3" name="Content Placeholder 2"/>
          <p:cNvSpPr>
            <a:spLocks noGrp="1"/>
          </p:cNvSpPr>
          <p:nvPr>
            <p:ph idx="1"/>
          </p:nvPr>
        </p:nvSpPr>
        <p:spPr>
          <a:xfrm>
            <a:off x="609600" y="1193800"/>
            <a:ext cx="10972800" cy="2438400"/>
          </a:xfrm>
        </p:spPr>
        <p:txBody>
          <a:bodyPr>
            <a:normAutofit fontScale="92500" lnSpcReduction="20000"/>
          </a:bodyPr>
          <a:lstStyle/>
          <a:p>
            <a:pPr marL="0" indent="0">
              <a:buNone/>
            </a:pPr>
            <a:r>
              <a:rPr lang="en-US" dirty="0">
                <a:solidFill>
                  <a:schemeClr val="accent5">
                    <a:lumMod val="75000"/>
                  </a:schemeClr>
                </a:solidFill>
                <a:latin typeface="erdana"/>
              </a:rPr>
              <a:t>Python Virtual Machine (PVM) is a program which provides programming environment. The role of PVM is to convert the byte code instructions into machine code so the computer can execute those machine code instructions and display the output.</a:t>
            </a:r>
            <a:endParaRPr lang="en-US" dirty="0">
              <a:solidFill>
                <a:schemeClr val="accent5">
                  <a:lumMod val="75000"/>
                </a:schemeClr>
              </a:solidFill>
              <a:latin typeface="erdana"/>
            </a:endParaRPr>
          </a:p>
          <a:p>
            <a:pPr marL="0" indent="0">
              <a:buNone/>
            </a:pPr>
            <a:endParaRPr lang="en-US" dirty="0">
              <a:solidFill>
                <a:schemeClr val="accent5">
                  <a:lumMod val="75000"/>
                </a:schemeClr>
              </a:solidFill>
              <a:latin typeface="erdana"/>
            </a:endParaRPr>
          </a:p>
          <a:p>
            <a:pPr marL="0" indent="0">
              <a:buNone/>
            </a:pPr>
            <a:r>
              <a:rPr lang="en-US" dirty="0">
                <a:solidFill>
                  <a:schemeClr val="accent5">
                    <a:lumMod val="75000"/>
                  </a:schemeClr>
                </a:solidFill>
                <a:latin typeface="erdana"/>
              </a:rPr>
              <a:t>Interpreter converts the byte code into machine code and sends that machine code to the computer processor for execution.</a:t>
            </a:r>
            <a:endParaRPr lang="en-US" dirty="0">
              <a:solidFill>
                <a:schemeClr val="accent5">
                  <a:lumMod val="75000"/>
                </a:schemeClr>
              </a:solidFill>
              <a:latin typeface="erdana"/>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Rounded Rectangle 3"/>
          <p:cNvSpPr/>
          <p:nvPr/>
        </p:nvSpPr>
        <p:spPr>
          <a:xfrm>
            <a:off x="354718" y="4056393"/>
            <a:ext cx="1727200" cy="1117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65" dirty="0">
                <a:solidFill>
                  <a:schemeClr val="tx1">
                    <a:lumMod val="65000"/>
                    <a:lumOff val="35000"/>
                  </a:schemeClr>
                </a:solidFill>
                <a:latin typeface="+mj-lt"/>
                <a:cs typeface="Times New Roman" panose="02020603050405020304" pitchFamily="18" charset="0"/>
              </a:rPr>
              <a:t>Source Code/ Program</a:t>
            </a:r>
            <a:endParaRPr lang="en-IN" sz="1865" dirty="0">
              <a:solidFill>
                <a:schemeClr val="tx1">
                  <a:lumMod val="65000"/>
                  <a:lumOff val="35000"/>
                </a:schemeClr>
              </a:solidFill>
              <a:latin typeface="+mj-lt"/>
              <a:cs typeface="Times New Roman" panose="02020603050405020304" pitchFamily="18" charset="0"/>
            </a:endParaRPr>
          </a:p>
        </p:txBody>
      </p:sp>
      <p:sp>
        <p:nvSpPr>
          <p:cNvPr id="5" name="TextBox 4"/>
          <p:cNvSpPr txBox="1"/>
          <p:nvPr/>
        </p:nvSpPr>
        <p:spPr>
          <a:xfrm>
            <a:off x="437912" y="5173994"/>
            <a:ext cx="1301959" cy="318100"/>
          </a:xfrm>
          <a:prstGeom prst="rect">
            <a:avLst/>
          </a:prstGeom>
          <a:noFill/>
        </p:spPr>
        <p:txBody>
          <a:bodyPr wrap="none" rtlCol="0">
            <a:spAutoFit/>
          </a:bodyPr>
          <a:lstStyle/>
          <a:p>
            <a:r>
              <a:rPr lang="en-US" sz="1465" dirty="0">
                <a:solidFill>
                  <a:schemeClr val="tx1">
                    <a:lumMod val="65000"/>
                    <a:lumOff val="35000"/>
                  </a:schemeClr>
                </a:solidFill>
                <a:latin typeface="+mj-lt"/>
                <a:cs typeface="Times New Roman" panose="02020603050405020304" pitchFamily="18" charset="0"/>
              </a:rPr>
              <a:t>help4code.py</a:t>
            </a:r>
            <a:endParaRPr lang="en-IN" sz="1600" dirty="0">
              <a:solidFill>
                <a:schemeClr val="tx1">
                  <a:lumMod val="65000"/>
                  <a:lumOff val="35000"/>
                </a:schemeClr>
              </a:solidFill>
              <a:latin typeface="+mj-lt"/>
              <a:cs typeface="Times New Roman" panose="02020603050405020304" pitchFamily="18" charset="0"/>
            </a:endParaRPr>
          </a:p>
        </p:txBody>
      </p:sp>
      <p:sp>
        <p:nvSpPr>
          <p:cNvPr id="6" name="Rectangle 5"/>
          <p:cNvSpPr/>
          <p:nvPr/>
        </p:nvSpPr>
        <p:spPr>
          <a:xfrm>
            <a:off x="3587512" y="4056393"/>
            <a:ext cx="1524000" cy="11176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865" dirty="0">
                <a:solidFill>
                  <a:schemeClr val="tx1">
                    <a:lumMod val="65000"/>
                    <a:lumOff val="35000"/>
                  </a:schemeClr>
                </a:solidFill>
                <a:latin typeface="+mj-lt"/>
                <a:cs typeface="Times New Roman" panose="02020603050405020304" pitchFamily="18" charset="0"/>
              </a:rPr>
              <a:t>Byte Code</a:t>
            </a:r>
            <a:endParaRPr lang="en-IN" sz="1865" dirty="0">
              <a:solidFill>
                <a:schemeClr val="tx1">
                  <a:lumMod val="65000"/>
                  <a:lumOff val="35000"/>
                </a:schemeClr>
              </a:solidFill>
              <a:latin typeface="+mj-lt"/>
              <a:cs typeface="Times New Roman" panose="02020603050405020304" pitchFamily="18" charset="0"/>
            </a:endParaRPr>
          </a:p>
        </p:txBody>
      </p:sp>
      <p:cxnSp>
        <p:nvCxnSpPr>
          <p:cNvPr id="7" name="Straight Arrow Connector 6"/>
          <p:cNvCxnSpPr>
            <a:stCxn id="4" idx="3"/>
            <a:endCxn id="6" idx="1"/>
          </p:cNvCxnSpPr>
          <p:nvPr/>
        </p:nvCxnSpPr>
        <p:spPr>
          <a:xfrm>
            <a:off x="2081918" y="4615193"/>
            <a:ext cx="15055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033828" y="4665994"/>
            <a:ext cx="1574470" cy="543867"/>
          </a:xfrm>
          <a:prstGeom prst="rect">
            <a:avLst/>
          </a:prstGeom>
          <a:noFill/>
        </p:spPr>
        <p:txBody>
          <a:bodyPr wrap="none" rtlCol="0">
            <a:spAutoFit/>
          </a:bodyPr>
          <a:lstStyle/>
          <a:p>
            <a:pPr algn="ctr"/>
            <a:r>
              <a:rPr lang="en-US" sz="1465" dirty="0">
                <a:solidFill>
                  <a:schemeClr val="tx1">
                    <a:lumMod val="65000"/>
                    <a:lumOff val="35000"/>
                  </a:schemeClr>
                </a:solidFill>
                <a:latin typeface="+mj-lt"/>
                <a:cs typeface="Times New Roman" panose="02020603050405020304" pitchFamily="18" charset="0"/>
              </a:rPr>
              <a:t>Compile using </a:t>
            </a:r>
            <a:endParaRPr lang="en-US" sz="1465" dirty="0">
              <a:solidFill>
                <a:schemeClr val="tx1">
                  <a:lumMod val="65000"/>
                  <a:lumOff val="35000"/>
                </a:schemeClr>
              </a:solidFill>
              <a:latin typeface="+mj-lt"/>
              <a:cs typeface="Times New Roman" panose="02020603050405020304" pitchFamily="18" charset="0"/>
            </a:endParaRPr>
          </a:p>
          <a:p>
            <a:pPr algn="ctr"/>
            <a:r>
              <a:rPr lang="en-US" sz="1465" dirty="0">
                <a:solidFill>
                  <a:schemeClr val="tx1">
                    <a:lumMod val="65000"/>
                    <a:lumOff val="35000"/>
                  </a:schemeClr>
                </a:solidFill>
                <a:latin typeface="+mj-lt"/>
                <a:cs typeface="Times New Roman" panose="02020603050405020304" pitchFamily="18" charset="0"/>
              </a:rPr>
              <a:t>Python Compiler</a:t>
            </a:r>
            <a:endParaRPr lang="en-IN" sz="1465" dirty="0">
              <a:solidFill>
                <a:schemeClr val="tx1">
                  <a:lumMod val="65000"/>
                  <a:lumOff val="35000"/>
                </a:schemeClr>
              </a:solidFill>
              <a:latin typeface="+mj-lt"/>
              <a:cs typeface="Times New Roman" panose="02020603050405020304" pitchFamily="18" charset="0"/>
            </a:endParaRPr>
          </a:p>
        </p:txBody>
      </p:sp>
      <p:sp>
        <p:nvSpPr>
          <p:cNvPr id="9" name="TextBox 8"/>
          <p:cNvSpPr txBox="1"/>
          <p:nvPr/>
        </p:nvSpPr>
        <p:spPr>
          <a:xfrm>
            <a:off x="3571209" y="5173994"/>
            <a:ext cx="1505540" cy="338554"/>
          </a:xfrm>
          <a:prstGeom prst="rect">
            <a:avLst/>
          </a:prstGeom>
          <a:noFill/>
        </p:spPr>
        <p:txBody>
          <a:bodyPr wrap="none" rtlCol="0">
            <a:spAutoFit/>
          </a:bodyPr>
          <a:lstStyle/>
          <a:p>
            <a:r>
              <a:rPr lang="en-US" sz="1600" dirty="0">
                <a:solidFill>
                  <a:schemeClr val="tx1">
                    <a:lumMod val="65000"/>
                    <a:lumOff val="35000"/>
                  </a:schemeClr>
                </a:solidFill>
                <a:latin typeface="+mj-lt"/>
                <a:cs typeface="Times New Roman" panose="02020603050405020304" pitchFamily="18" charset="0"/>
              </a:rPr>
              <a:t>help4code.pyc</a:t>
            </a:r>
            <a:endParaRPr lang="en-IN" sz="1600" dirty="0">
              <a:solidFill>
                <a:schemeClr val="tx1">
                  <a:lumMod val="65000"/>
                  <a:lumOff val="35000"/>
                </a:schemeClr>
              </a:solidFill>
              <a:latin typeface="+mj-lt"/>
              <a:cs typeface="Times New Roman" panose="02020603050405020304" pitchFamily="18" charset="0"/>
            </a:endParaRPr>
          </a:p>
        </p:txBody>
      </p:sp>
      <p:sp>
        <p:nvSpPr>
          <p:cNvPr id="10" name="Rectangle 9"/>
          <p:cNvSpPr/>
          <p:nvPr/>
        </p:nvSpPr>
        <p:spPr>
          <a:xfrm>
            <a:off x="7823200" y="4038600"/>
            <a:ext cx="1930400" cy="11176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65" dirty="0">
                <a:solidFill>
                  <a:schemeClr val="tx1">
                    <a:lumMod val="65000"/>
                    <a:lumOff val="35000"/>
                  </a:schemeClr>
                </a:solidFill>
                <a:latin typeface="+mj-lt"/>
                <a:cs typeface="Times New Roman" panose="02020603050405020304" pitchFamily="18" charset="0"/>
              </a:rPr>
              <a:t>Binary Code / Machine Code</a:t>
            </a:r>
            <a:endParaRPr lang="en-IN" sz="1865" dirty="0">
              <a:solidFill>
                <a:schemeClr val="tx1">
                  <a:lumMod val="65000"/>
                  <a:lumOff val="35000"/>
                </a:schemeClr>
              </a:solidFill>
              <a:latin typeface="+mj-lt"/>
              <a:cs typeface="Times New Roman" panose="02020603050405020304" pitchFamily="18" charset="0"/>
            </a:endParaRPr>
          </a:p>
        </p:txBody>
      </p:sp>
      <p:cxnSp>
        <p:nvCxnSpPr>
          <p:cNvPr id="11" name="Straight Arrow Connector 10"/>
          <p:cNvCxnSpPr>
            <a:stCxn id="6" idx="3"/>
            <a:endCxn id="20" idx="1"/>
          </p:cNvCxnSpPr>
          <p:nvPr/>
        </p:nvCxnSpPr>
        <p:spPr>
          <a:xfrm flipV="1">
            <a:off x="5111512" y="4597401"/>
            <a:ext cx="679688" cy="17793"/>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3" name="Rounded Rectangle 12"/>
          <p:cNvSpPr/>
          <p:nvPr/>
        </p:nvSpPr>
        <p:spPr>
          <a:xfrm>
            <a:off x="10630512" y="4265123"/>
            <a:ext cx="1459889" cy="660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65" dirty="0">
                <a:solidFill>
                  <a:schemeClr val="tx1">
                    <a:lumMod val="65000"/>
                    <a:lumOff val="35000"/>
                  </a:schemeClr>
                </a:solidFill>
                <a:latin typeface="+mj-lt"/>
                <a:cs typeface="Times New Roman" panose="02020603050405020304" pitchFamily="18" charset="0"/>
              </a:rPr>
              <a:t>Computer</a:t>
            </a:r>
            <a:endParaRPr lang="en-IN" sz="1865" dirty="0">
              <a:solidFill>
                <a:schemeClr val="tx1">
                  <a:lumMod val="65000"/>
                  <a:lumOff val="35000"/>
                </a:schemeClr>
              </a:solidFill>
              <a:latin typeface="+mj-lt"/>
              <a:cs typeface="Times New Roman" panose="02020603050405020304" pitchFamily="18" charset="0"/>
            </a:endParaRPr>
          </a:p>
        </p:txBody>
      </p:sp>
      <p:cxnSp>
        <p:nvCxnSpPr>
          <p:cNvPr id="14" name="Straight Arrow Connector 13"/>
          <p:cNvCxnSpPr>
            <a:stCxn id="10" idx="3"/>
            <a:endCxn id="13" idx="1"/>
          </p:cNvCxnSpPr>
          <p:nvPr/>
        </p:nvCxnSpPr>
        <p:spPr>
          <a:xfrm flipV="1">
            <a:off x="9753601" y="4595323"/>
            <a:ext cx="876911" cy="2077"/>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5" name="TextBox 14"/>
          <p:cNvSpPr txBox="1"/>
          <p:nvPr/>
        </p:nvSpPr>
        <p:spPr>
          <a:xfrm>
            <a:off x="10972801" y="4924047"/>
            <a:ext cx="801823" cy="338554"/>
          </a:xfrm>
          <a:prstGeom prst="rect">
            <a:avLst/>
          </a:prstGeom>
          <a:noFill/>
        </p:spPr>
        <p:txBody>
          <a:bodyPr wrap="none" rtlCol="0">
            <a:spAutoFit/>
          </a:bodyPr>
          <a:lstStyle/>
          <a:p>
            <a:r>
              <a:rPr lang="en-US" sz="1600" dirty="0">
                <a:solidFill>
                  <a:schemeClr val="tx1">
                    <a:lumMod val="65000"/>
                    <a:lumOff val="35000"/>
                  </a:schemeClr>
                </a:solidFill>
                <a:latin typeface="+mj-lt"/>
                <a:cs typeface="Times New Roman" panose="02020603050405020304" pitchFamily="18" charset="0"/>
              </a:rPr>
              <a:t>Output</a:t>
            </a:r>
            <a:endParaRPr lang="en-IN" sz="1600" dirty="0">
              <a:solidFill>
                <a:schemeClr val="tx1">
                  <a:lumMod val="65000"/>
                  <a:lumOff val="35000"/>
                </a:schemeClr>
              </a:solidFill>
              <a:latin typeface="+mj-lt"/>
              <a:cs typeface="Times New Roman" panose="02020603050405020304" pitchFamily="18" charset="0"/>
            </a:endParaRPr>
          </a:p>
        </p:txBody>
      </p:sp>
      <p:sp>
        <p:nvSpPr>
          <p:cNvPr id="20" name="Rectangle 19"/>
          <p:cNvSpPr/>
          <p:nvPr/>
        </p:nvSpPr>
        <p:spPr>
          <a:xfrm>
            <a:off x="5791200" y="3835400"/>
            <a:ext cx="1422400" cy="1524000"/>
          </a:xfrm>
          <a:prstGeom prst="rect">
            <a:avLst/>
          </a:prstGeom>
          <a:solidFill>
            <a:schemeClr val="accent1">
              <a:lumMod val="75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sz="2400"/>
          </a:p>
        </p:txBody>
      </p:sp>
      <p:sp>
        <p:nvSpPr>
          <p:cNvPr id="21" name="Rectangle 20"/>
          <p:cNvSpPr/>
          <p:nvPr/>
        </p:nvSpPr>
        <p:spPr>
          <a:xfrm>
            <a:off x="5892801" y="3954794"/>
            <a:ext cx="1231964" cy="490207"/>
          </a:xfrm>
          <a:prstGeom prst="rect">
            <a:avLst/>
          </a:prstGeom>
          <a:solidFill>
            <a:schemeClr val="accent1">
              <a:lumMod val="60000"/>
              <a:lumOff val="4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a:solidFill>
                  <a:schemeClr val="tx1">
                    <a:lumMod val="65000"/>
                    <a:lumOff val="35000"/>
                  </a:schemeClr>
                </a:solidFill>
                <a:latin typeface="+mj-lt"/>
                <a:cs typeface="Times New Roman" panose="02020603050405020304" pitchFamily="18" charset="0"/>
              </a:rPr>
              <a:t>Interpreter</a:t>
            </a:r>
            <a:endParaRPr lang="en-IN" sz="1600" dirty="0">
              <a:solidFill>
                <a:schemeClr val="tx1">
                  <a:lumMod val="65000"/>
                  <a:lumOff val="35000"/>
                </a:schemeClr>
              </a:solidFill>
              <a:latin typeface="+mj-lt"/>
              <a:cs typeface="Times New Roman" panose="02020603050405020304" pitchFamily="18" charset="0"/>
            </a:endParaRPr>
          </a:p>
        </p:txBody>
      </p:sp>
      <p:cxnSp>
        <p:nvCxnSpPr>
          <p:cNvPr id="25" name="Straight Arrow Connector 24"/>
          <p:cNvCxnSpPr>
            <a:stCxn id="20" idx="3"/>
            <a:endCxn id="10" idx="1"/>
          </p:cNvCxnSpPr>
          <p:nvPr/>
        </p:nvCxnSpPr>
        <p:spPr>
          <a:xfrm>
            <a:off x="7213600" y="4597400"/>
            <a:ext cx="609600"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6" name="TextBox 25"/>
          <p:cNvSpPr txBox="1"/>
          <p:nvPr/>
        </p:nvSpPr>
        <p:spPr>
          <a:xfrm>
            <a:off x="6151636" y="5294868"/>
            <a:ext cx="628698" cy="338554"/>
          </a:xfrm>
          <a:prstGeom prst="rect">
            <a:avLst/>
          </a:prstGeom>
          <a:noFill/>
        </p:spPr>
        <p:txBody>
          <a:bodyPr wrap="none" rtlCol="0">
            <a:spAutoFit/>
          </a:bodyPr>
          <a:lstStyle/>
          <a:p>
            <a:r>
              <a:rPr lang="en-US" sz="1600" b="1" dirty="0">
                <a:solidFill>
                  <a:schemeClr val="tx1">
                    <a:lumMod val="65000"/>
                    <a:lumOff val="35000"/>
                  </a:schemeClr>
                </a:solidFill>
                <a:latin typeface="+mj-lt"/>
                <a:cs typeface="Times New Roman" panose="02020603050405020304" pitchFamily="18" charset="0"/>
              </a:rPr>
              <a:t>PVM</a:t>
            </a:r>
            <a:endParaRPr lang="en-IN" sz="1600" b="1" dirty="0">
              <a:solidFill>
                <a:schemeClr val="tx1">
                  <a:lumMod val="65000"/>
                  <a:lumOff val="35000"/>
                </a:schemeClr>
              </a:solidFill>
              <a:latin typeface="+mj-lt"/>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937" y="624150"/>
            <a:ext cx="5310063" cy="584775"/>
          </a:xfrm>
          <a:prstGeom prst="rect">
            <a:avLst/>
          </a:prstGeom>
          <a:noFill/>
        </p:spPr>
        <p:txBody>
          <a:bodyPr wrap="square" rtlCol="0" anchor="ctr">
            <a:spAutoFit/>
          </a:bodyPr>
          <a:lstStyle/>
          <a:p>
            <a:r>
              <a:rPr lang="en-GB" altLang="ko-KR" sz="3200" b="1" dirty="0">
                <a:solidFill>
                  <a:schemeClr val="bg1"/>
                </a:solidFill>
                <a:cs typeface="Arial" panose="020B0604020202020204" pitchFamily="34" charset="0"/>
              </a:rPr>
              <a:t>Download &amp; Install Python</a:t>
            </a:r>
            <a:endParaRPr lang="ko-KR" altLang="en-US" sz="3200" b="1" dirty="0">
              <a:solidFill>
                <a:schemeClr val="bg1"/>
              </a:solidFill>
              <a:cs typeface="Arial" panose="020B0604020202020204" pitchFamily="34" charset="0"/>
            </a:endParaRPr>
          </a:p>
        </p:txBody>
      </p:sp>
      <p:sp>
        <p:nvSpPr>
          <p:cNvPr id="7" name="Freeform: Shape 6"/>
          <p:cNvSpPr/>
          <p:nvPr/>
        </p:nvSpPr>
        <p:spPr>
          <a:xfrm rot="2914269" flipH="1">
            <a:off x="8098982" y="814459"/>
            <a:ext cx="2091480" cy="965298"/>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bg1"/>
          </a:solidFill>
          <a:ln w="9525" cap="flat">
            <a:noFill/>
            <a:prstDash val="solid"/>
            <a:miter/>
          </a:ln>
        </p:spPr>
        <p:txBody>
          <a:bodyPr rtlCol="0" anchor="ctr"/>
          <a:lstStyle/>
          <a:p>
            <a:endParaRPr lang="en-US"/>
          </a:p>
        </p:txBody>
      </p:sp>
      <p:sp>
        <p:nvSpPr>
          <p:cNvPr id="8" name="Freeform: Shape 7"/>
          <p:cNvSpPr/>
          <p:nvPr/>
        </p:nvSpPr>
        <p:spPr>
          <a:xfrm rot="18276566" flipH="1">
            <a:off x="797506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grpSp>
        <p:nvGrpSpPr>
          <p:cNvPr id="20" name="Group 19"/>
          <p:cNvGrpSpPr/>
          <p:nvPr/>
        </p:nvGrpSpPr>
        <p:grpSpPr>
          <a:xfrm>
            <a:off x="8826348" y="1797556"/>
            <a:ext cx="3062742" cy="4604897"/>
            <a:chOff x="8071338" y="1797556"/>
            <a:chExt cx="3062742" cy="4604897"/>
          </a:xfrm>
        </p:grpSpPr>
        <p:sp>
          <p:nvSpPr>
            <p:cNvPr id="6" name="Freeform: Shape 5"/>
            <p:cNvSpPr/>
            <p:nvPr/>
          </p:nvSpPr>
          <p:spPr>
            <a:xfrm flipH="1">
              <a:off x="8563708" y="2003884"/>
              <a:ext cx="2440002" cy="1449856"/>
            </a:xfrm>
            <a:custGeom>
              <a:avLst/>
              <a:gdLst>
                <a:gd name="connsiteX0" fmla="*/ 558641 w 657225"/>
                <a:gd name="connsiteY0" fmla="*/ 7144 h 390525"/>
                <a:gd name="connsiteX1" fmla="*/ 7144 w 657225"/>
                <a:gd name="connsiteY1" fmla="*/ 382429 h 390525"/>
                <a:gd name="connsiteX2" fmla="*/ 220504 w 657225"/>
                <a:gd name="connsiteY2" fmla="*/ 390049 h 390525"/>
                <a:gd name="connsiteX3" fmla="*/ 651986 w 657225"/>
                <a:gd name="connsiteY3" fmla="*/ 100489 h 390525"/>
              </a:gdLst>
              <a:ahLst/>
              <a:cxnLst>
                <a:cxn ang="0">
                  <a:pos x="connsiteX0" y="connsiteY0"/>
                </a:cxn>
                <a:cxn ang="0">
                  <a:pos x="connsiteX1" y="connsiteY1"/>
                </a:cxn>
                <a:cxn ang="0">
                  <a:pos x="connsiteX2" y="connsiteY2"/>
                </a:cxn>
                <a:cxn ang="0">
                  <a:pos x="connsiteX3" y="connsiteY3"/>
                </a:cxn>
              </a:cxnLst>
              <a:rect l="l" t="t" r="r" b="b"/>
              <a:pathLst>
                <a:path w="657225" h="390525">
                  <a:moveTo>
                    <a:pt x="558641" y="7144"/>
                  </a:moveTo>
                  <a:lnTo>
                    <a:pt x="7144" y="382429"/>
                  </a:lnTo>
                  <a:lnTo>
                    <a:pt x="220504" y="390049"/>
                  </a:lnTo>
                  <a:lnTo>
                    <a:pt x="651986" y="100489"/>
                  </a:lnTo>
                  <a:close/>
                </a:path>
              </a:pathLst>
            </a:custGeom>
            <a:solidFill>
              <a:schemeClr val="bg1"/>
            </a:solidFill>
            <a:ln w="9525" cap="flat">
              <a:noFill/>
              <a:prstDash val="solid"/>
              <a:miter/>
            </a:ln>
          </p:spPr>
          <p:txBody>
            <a:bodyPr rtlCol="0" anchor="ctr"/>
            <a:lstStyle/>
            <a:p>
              <a:endParaRPr lang="en-US"/>
            </a:p>
          </p:txBody>
        </p:sp>
        <p:sp>
          <p:nvSpPr>
            <p:cNvPr id="9" name="Freeform: Shape 8"/>
            <p:cNvSpPr/>
            <p:nvPr/>
          </p:nvSpPr>
          <p:spPr>
            <a:xfrm flipH="1">
              <a:off x="8215716" y="3284575"/>
              <a:ext cx="2918364" cy="1377468"/>
            </a:xfrm>
            <a:custGeom>
              <a:avLst/>
              <a:gdLst>
                <a:gd name="connsiteX0" fmla="*/ 1037597 w 1190625"/>
                <a:gd name="connsiteY0" fmla="*/ 429536 h 561975"/>
                <a:gd name="connsiteX1" fmla="*/ 1146182 w 1190625"/>
                <a:gd name="connsiteY1" fmla="*/ 340953 h 561975"/>
                <a:gd name="connsiteX2" fmla="*/ 1179519 w 1190625"/>
                <a:gd name="connsiteY2" fmla="*/ 350478 h 561975"/>
                <a:gd name="connsiteX3" fmla="*/ 1187139 w 1190625"/>
                <a:gd name="connsiteY3" fmla="*/ 328571 h 561975"/>
                <a:gd name="connsiteX4" fmla="*/ 167012 w 1190625"/>
                <a:gd name="connsiteY4" fmla="*/ 13293 h 561975"/>
                <a:gd name="connsiteX5" fmla="*/ 13659 w 1190625"/>
                <a:gd name="connsiteY5" fmla="*/ 90446 h 561975"/>
                <a:gd name="connsiteX6" fmla="*/ 90812 w 1190625"/>
                <a:gd name="connsiteY6" fmla="*/ 244751 h 561975"/>
                <a:gd name="connsiteX7" fmla="*/ 1111892 w 1190625"/>
                <a:gd name="connsiteY7" fmla="*/ 560028 h 561975"/>
                <a:gd name="connsiteX8" fmla="*/ 1119512 w 1190625"/>
                <a:gd name="connsiteY8" fmla="*/ 537168 h 561975"/>
                <a:gd name="connsiteX9" fmla="*/ 1037597 w 1190625"/>
                <a:gd name="connsiteY9" fmla="*/ 429536 h 561975"/>
                <a:gd name="connsiteX10" fmla="*/ 153677 w 1190625"/>
                <a:gd name="connsiteY10" fmla="*/ 163788 h 561975"/>
                <a:gd name="connsiteX11" fmla="*/ 96527 w 1190625"/>
                <a:gd name="connsiteY11" fmla="*/ 93303 h 561975"/>
                <a:gd name="connsiteX12" fmla="*/ 153677 w 1190625"/>
                <a:gd name="connsiteY12" fmla="*/ 163788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0625" h="56197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0" name="Freeform: Shape 9"/>
            <p:cNvSpPr/>
            <p:nvPr/>
          </p:nvSpPr>
          <p:spPr>
            <a:xfrm flipH="1">
              <a:off x="8363825" y="1797556"/>
              <a:ext cx="726668" cy="726668"/>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solidFill>
            <a:ln w="9525" cap="flat">
              <a:noFill/>
              <a:prstDash val="solid"/>
              <a:miter/>
            </a:ln>
          </p:spPr>
          <p:txBody>
            <a:bodyPr rtlCol="0" anchor="ctr"/>
            <a:lstStyle/>
            <a:p>
              <a:endParaRPr lang="en-US"/>
            </a:p>
          </p:txBody>
        </p:sp>
        <p:sp>
          <p:nvSpPr>
            <p:cNvPr id="11" name="Freeform: Shape 10"/>
            <p:cNvSpPr/>
            <p:nvPr/>
          </p:nvSpPr>
          <p:spPr>
            <a:xfrm flipH="1">
              <a:off x="8071338" y="4014940"/>
              <a:ext cx="1494202" cy="1634284"/>
            </a:xfrm>
            <a:custGeom>
              <a:avLst/>
              <a:gdLst>
                <a:gd name="connsiteX0" fmla="*/ 564356 w 609600"/>
                <a:gd name="connsiteY0" fmla="*/ 35362 h 666750"/>
                <a:gd name="connsiteX1" fmla="*/ 392906 w 609600"/>
                <a:gd name="connsiteY1" fmla="*/ 50602 h 666750"/>
                <a:gd name="connsiteX2" fmla="*/ 7144 w 609600"/>
                <a:gd name="connsiteY2" fmla="*/ 512564 h 666750"/>
                <a:gd name="connsiteX3" fmla="*/ 193834 w 609600"/>
                <a:gd name="connsiteY3" fmla="*/ 668774 h 666750"/>
                <a:gd name="connsiteX4" fmla="*/ 579596 w 609600"/>
                <a:gd name="connsiteY4" fmla="*/ 206812 h 666750"/>
                <a:gd name="connsiteX5" fmla="*/ 564356 w 609600"/>
                <a:gd name="connsiteY5" fmla="*/ 35362 h 666750"/>
                <a:gd name="connsiteX6" fmla="*/ 497681 w 609600"/>
                <a:gd name="connsiteY6" fmla="*/ 168712 h 666750"/>
                <a:gd name="connsiteX7" fmla="*/ 450056 w 609600"/>
                <a:gd name="connsiteY7" fmla="*/ 128707 h 666750"/>
                <a:gd name="connsiteX8" fmla="*/ 490061 w 609600"/>
                <a:gd name="connsiteY8" fmla="*/ 81082 h 666750"/>
                <a:gd name="connsiteX9" fmla="*/ 537686 w 609600"/>
                <a:gd name="connsiteY9" fmla="*/ 121087 h 666750"/>
                <a:gd name="connsiteX10" fmla="*/ 497681 w 609600"/>
                <a:gd name="connsiteY10" fmla="*/ 168712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9600" h="66675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chemeClr val="bg1"/>
            </a:solidFill>
            <a:ln w="9525" cap="flat">
              <a:noFill/>
              <a:prstDash val="solid"/>
              <a:miter/>
            </a:ln>
          </p:spPr>
          <p:txBody>
            <a:bodyPr rtlCol="0" anchor="ctr"/>
            <a:lstStyle/>
            <a:p>
              <a:endParaRPr lang="en-US"/>
            </a:p>
          </p:txBody>
        </p:sp>
        <p:sp>
          <p:nvSpPr>
            <p:cNvPr id="12" name="Freeform: Shape 11"/>
            <p:cNvSpPr/>
            <p:nvPr/>
          </p:nvSpPr>
          <p:spPr>
            <a:xfrm flipH="1">
              <a:off x="8960854" y="5081018"/>
              <a:ext cx="1447508" cy="1167346"/>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3" name="Freeform: Shape 12"/>
            <p:cNvSpPr/>
            <p:nvPr/>
          </p:nvSpPr>
          <p:spPr>
            <a:xfrm flipH="1">
              <a:off x="8762407" y="6075596"/>
              <a:ext cx="1821059" cy="326857"/>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bg1"/>
            </a:solidFill>
            <a:ln w="9525" cap="flat">
              <a:noFill/>
              <a:prstDash val="solid"/>
              <a:miter/>
            </a:ln>
          </p:spPr>
          <p:txBody>
            <a:bodyPr rtlCol="0" anchor="ctr"/>
            <a:lstStyle/>
            <a:p>
              <a:endParaRPr lang="en-US"/>
            </a:p>
          </p:txBody>
        </p:sp>
        <p:sp>
          <p:nvSpPr>
            <p:cNvPr id="14" name="Freeform: Shape 13"/>
            <p:cNvSpPr/>
            <p:nvPr/>
          </p:nvSpPr>
          <p:spPr>
            <a:xfrm flipH="1">
              <a:off x="9084594" y="5209427"/>
              <a:ext cx="233469" cy="233469"/>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endParaRPr lang="en-US"/>
            </a:p>
          </p:txBody>
        </p:sp>
      </p:grpSp>
      <p:grpSp>
        <p:nvGrpSpPr>
          <p:cNvPr id="19" name="Group 18"/>
          <p:cNvGrpSpPr/>
          <p:nvPr/>
        </p:nvGrpSpPr>
        <p:grpSpPr>
          <a:xfrm>
            <a:off x="6265037" y="605297"/>
            <a:ext cx="2769296" cy="2769297"/>
            <a:chOff x="984620" y="2262130"/>
            <a:chExt cx="3448947" cy="3448948"/>
          </a:xfrm>
        </p:grpSpPr>
        <p:sp>
          <p:nvSpPr>
            <p:cNvPr id="17" name="Oval 8"/>
            <p:cNvSpPr/>
            <p:nvPr/>
          </p:nvSpPr>
          <p:spPr>
            <a:xfrm>
              <a:off x="984620" y="2262130"/>
              <a:ext cx="3448947" cy="3448948"/>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
          <p:nvSpPr>
            <p:cNvPr id="18" name="Oval 9"/>
            <p:cNvSpPr/>
            <p:nvPr/>
          </p:nvSpPr>
          <p:spPr>
            <a:xfrm>
              <a:off x="984620" y="2262130"/>
              <a:ext cx="3448947" cy="3448948"/>
            </a:xfrm>
            <a:prstGeom prst="ellipse">
              <a:avLst/>
            </a:prstGeom>
            <a:blipFill>
              <a:blip r:embed="rId1">
                <a:extLst>
                  <a:ext uri="{BEBA8EAE-BF5A-486C-A8C5-ECC9F3942E4B}">
                    <a14:imgProps xmlns:a14="http://schemas.microsoft.com/office/drawing/2010/main">
                      <a14:imgLayer r:embed="rId2">
                        <a14:imgEffect>
                          <a14:brightnessContrast bright="100000"/>
                        </a14:imgEffect>
                      </a14:imgLayer>
                    </a14:imgProps>
                  </a:ext>
                </a:extLst>
              </a:blip>
              <a:srcRect/>
              <a:stretch>
                <a:fillRect l="-23305" r="-42566" b="559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dirty="0"/>
            </a:p>
          </p:txBody>
        </p:sp>
      </p:grpSp>
      <p:sp>
        <p:nvSpPr>
          <p:cNvPr id="21" name="TextBox 20"/>
          <p:cNvSpPr txBox="1"/>
          <p:nvPr/>
        </p:nvSpPr>
        <p:spPr>
          <a:xfrm>
            <a:off x="6924296" y="1451336"/>
            <a:ext cx="2021136" cy="1077218"/>
          </a:xfrm>
          <a:prstGeom prst="rect">
            <a:avLst/>
          </a:prstGeom>
          <a:noFill/>
        </p:spPr>
        <p:txBody>
          <a:bodyPr wrap="square" rtlCol="0" anchor="ctr">
            <a:spAutoFit/>
          </a:bodyPr>
          <a:lstStyle/>
          <a:p>
            <a:r>
              <a:rPr lang="en-US" sz="3200" dirty="0">
                <a:solidFill>
                  <a:schemeClr val="accent4"/>
                </a:solidFill>
              </a:rPr>
              <a:t>Python Learning</a:t>
            </a:r>
            <a:endParaRPr lang="en-US" sz="3200" dirty="0">
              <a:solidFill>
                <a:schemeClr val="accent4"/>
              </a:solidFill>
            </a:endParaRPr>
          </a:p>
        </p:txBody>
      </p:sp>
      <p:grpSp>
        <p:nvGrpSpPr>
          <p:cNvPr id="22" name="Group 21"/>
          <p:cNvGrpSpPr/>
          <p:nvPr/>
        </p:nvGrpSpPr>
        <p:grpSpPr>
          <a:xfrm>
            <a:off x="6769243" y="1611624"/>
            <a:ext cx="86235" cy="756643"/>
            <a:chOff x="705340" y="3177056"/>
            <a:chExt cx="86235" cy="756643"/>
          </a:xfrm>
          <a:solidFill>
            <a:schemeClr val="accent4"/>
          </a:solidFill>
        </p:grpSpPr>
        <p:sp>
          <p:nvSpPr>
            <p:cNvPr id="23" name="Rectangle 22"/>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rgbClr val="22AAE4"/>
                </a:solidFill>
              </a:endParaRPr>
            </a:p>
          </p:txBody>
        </p:sp>
        <p:sp>
          <p:nvSpPr>
            <p:cNvPr id="24" name="Rectangle 23"/>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rgbClr val="22AAE4"/>
                </a:solidFill>
              </a:endParaRPr>
            </a:p>
          </p:txBody>
        </p:sp>
      </p:grpSp>
      <p:sp>
        <p:nvSpPr>
          <p:cNvPr id="2" name="TextBox 1"/>
          <p:cNvSpPr txBox="1"/>
          <p:nvPr/>
        </p:nvSpPr>
        <p:spPr>
          <a:xfrm>
            <a:off x="329208" y="1714915"/>
            <a:ext cx="6553797" cy="1569660"/>
          </a:xfrm>
          <a:prstGeom prst="rect">
            <a:avLst/>
          </a:prstGeom>
          <a:noFill/>
        </p:spPr>
        <p:txBody>
          <a:bodyPr wrap="square" rtlCol="0">
            <a:spAutoFit/>
          </a:bodyPr>
          <a:lstStyle/>
          <a:p>
            <a:r>
              <a:rPr lang="en-IN" sz="2400" b="1" i="0" dirty="0">
                <a:solidFill>
                  <a:schemeClr val="bg1"/>
                </a:solidFill>
                <a:effectLst/>
                <a:latin typeface="erdana"/>
              </a:rPr>
              <a:t>Installation on Windows</a:t>
            </a:r>
            <a:endParaRPr lang="en-IN" sz="2400" b="1" i="0" dirty="0">
              <a:solidFill>
                <a:schemeClr val="bg1"/>
              </a:solidFill>
              <a:effectLst/>
              <a:latin typeface="erdana"/>
            </a:endParaRPr>
          </a:p>
          <a:p>
            <a:r>
              <a:rPr lang="en-IN" sz="2400" b="1" dirty="0">
                <a:solidFill>
                  <a:schemeClr val="bg1"/>
                </a:solidFill>
                <a:latin typeface="erdana"/>
              </a:rPr>
              <a:t>Visit Link :</a:t>
            </a:r>
            <a:endParaRPr lang="en-IN" sz="2400" b="1" i="0" dirty="0">
              <a:solidFill>
                <a:schemeClr val="bg1"/>
              </a:solidFill>
              <a:effectLst/>
              <a:latin typeface="erdana"/>
            </a:endParaRPr>
          </a:p>
          <a:p>
            <a:r>
              <a:rPr lang="en-IN" sz="2400" b="1" i="0" dirty="0">
                <a:solidFill>
                  <a:schemeClr val="bg1"/>
                </a:solidFill>
                <a:effectLst/>
                <a:latin typeface="inter-regular"/>
              </a:rPr>
              <a:t> </a:t>
            </a:r>
            <a:r>
              <a:rPr lang="en-IN" sz="2400" b="1" i="1" u="none" strike="noStrike" dirty="0">
                <a:solidFill>
                  <a:schemeClr val="bg1"/>
                </a:solidFill>
                <a:effectLst/>
                <a:latin typeface="inter-regular"/>
                <a:hlinkClick r:id="rId3"/>
              </a:rPr>
              <a:t>https://www.python.org/downloads/</a:t>
            </a:r>
            <a:endParaRPr lang="en-IN" sz="2400" b="1" i="0" u="none" strike="noStrike" dirty="0">
              <a:solidFill>
                <a:schemeClr val="bg1"/>
              </a:solidFill>
              <a:effectLst/>
              <a:latin typeface="inter-regular"/>
              <a:hlinkClick r:id="rId3"/>
            </a:endParaRPr>
          </a:p>
          <a:p>
            <a:r>
              <a:rPr lang="en-IN" sz="2400" b="1" i="0" dirty="0">
                <a:solidFill>
                  <a:schemeClr val="bg1"/>
                </a:solidFill>
                <a:effectLst/>
                <a:latin typeface="inter-regular"/>
              </a:rPr>
              <a:t>to download the latest release of </a:t>
            </a:r>
            <a:r>
              <a:rPr lang="en-IN" sz="2400" b="1" i="0" u="none" strike="noStrike" dirty="0">
                <a:solidFill>
                  <a:schemeClr val="bg1"/>
                </a:solidFill>
                <a:effectLst/>
                <a:latin typeface="inter-regular"/>
                <a:hlinkClick r:id="rId4"/>
              </a:rPr>
              <a:t>Python</a:t>
            </a:r>
            <a:endParaRPr lang="en-IN" sz="2400" b="1" dirty="0">
              <a:solidFill>
                <a:schemeClr val="bg1"/>
              </a:solidFill>
            </a:endParaRPr>
          </a:p>
        </p:txBody>
      </p:sp>
      <p:sp>
        <p:nvSpPr>
          <p:cNvPr id="3" name="Right Brace 2"/>
          <p:cNvSpPr/>
          <p:nvPr/>
        </p:nvSpPr>
        <p:spPr>
          <a:xfrm>
            <a:off x="1140903" y="1698053"/>
            <a:ext cx="45719" cy="457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p:cNvSpPr txBox="1"/>
          <p:nvPr/>
        </p:nvSpPr>
        <p:spPr>
          <a:xfrm>
            <a:off x="476952" y="4040325"/>
            <a:ext cx="5928031" cy="584775"/>
          </a:xfrm>
          <a:prstGeom prst="rect">
            <a:avLst/>
          </a:prstGeom>
          <a:noFill/>
        </p:spPr>
        <p:txBody>
          <a:bodyPr wrap="square" rtlCol="0" anchor="ctr">
            <a:spAutoFit/>
          </a:bodyPr>
          <a:lstStyle/>
          <a:p>
            <a:r>
              <a:rPr lang="en-GB" altLang="ko-KR" sz="3200" b="1" dirty="0">
                <a:solidFill>
                  <a:schemeClr val="bg1"/>
                </a:solidFill>
                <a:cs typeface="Arial" panose="020B0604020202020204" pitchFamily="34" charset="0"/>
              </a:rPr>
              <a:t>Download &amp; Install VS CODE</a:t>
            </a:r>
            <a:endParaRPr lang="ko-KR" altLang="en-US" sz="3200" b="1" dirty="0">
              <a:solidFill>
                <a:schemeClr val="bg1"/>
              </a:solidFill>
              <a:cs typeface="Arial" panose="020B0604020202020204" pitchFamily="34" charset="0"/>
            </a:endParaRPr>
          </a:p>
        </p:txBody>
      </p:sp>
      <p:sp>
        <p:nvSpPr>
          <p:cNvPr id="27" name="TextBox 26"/>
          <p:cNvSpPr txBox="1"/>
          <p:nvPr/>
        </p:nvSpPr>
        <p:spPr>
          <a:xfrm>
            <a:off x="476952" y="4832082"/>
            <a:ext cx="6553797" cy="1569660"/>
          </a:xfrm>
          <a:prstGeom prst="rect">
            <a:avLst/>
          </a:prstGeom>
          <a:noFill/>
        </p:spPr>
        <p:txBody>
          <a:bodyPr wrap="square" rtlCol="0">
            <a:spAutoFit/>
          </a:bodyPr>
          <a:lstStyle/>
          <a:p>
            <a:r>
              <a:rPr lang="en-IN" sz="2400" b="1" i="0" dirty="0">
                <a:solidFill>
                  <a:schemeClr val="bg1"/>
                </a:solidFill>
                <a:effectLst/>
                <a:latin typeface="erdana"/>
              </a:rPr>
              <a:t>Installation on Windows</a:t>
            </a:r>
            <a:endParaRPr lang="en-IN" sz="2400" b="1" i="0" dirty="0">
              <a:solidFill>
                <a:schemeClr val="bg1"/>
              </a:solidFill>
              <a:effectLst/>
              <a:latin typeface="erdana"/>
            </a:endParaRPr>
          </a:p>
          <a:p>
            <a:r>
              <a:rPr lang="en-IN" sz="2400" b="1" dirty="0">
                <a:solidFill>
                  <a:schemeClr val="bg1"/>
                </a:solidFill>
                <a:latin typeface="erdana"/>
              </a:rPr>
              <a:t>Visit Link :</a:t>
            </a:r>
            <a:endParaRPr lang="en-IN" sz="2400" b="1" i="0" dirty="0">
              <a:solidFill>
                <a:schemeClr val="bg1"/>
              </a:solidFill>
              <a:effectLst/>
              <a:latin typeface="erdana"/>
            </a:endParaRPr>
          </a:p>
          <a:p>
            <a:r>
              <a:rPr lang="en-IN" sz="2400" b="1" i="0" dirty="0">
                <a:solidFill>
                  <a:schemeClr val="bg1"/>
                </a:solidFill>
                <a:effectLst/>
                <a:latin typeface="inter-regular"/>
              </a:rPr>
              <a:t> </a:t>
            </a:r>
            <a:r>
              <a:rPr lang="en-IN" sz="2400" b="1" i="1" u="none" strike="noStrike" dirty="0">
                <a:solidFill>
                  <a:schemeClr val="bg1"/>
                </a:solidFill>
                <a:effectLst/>
                <a:latin typeface="inter-regular"/>
              </a:rPr>
              <a:t>https://code.visualstudio.com/download</a:t>
            </a:r>
            <a:r>
              <a:rPr lang="en-IN" sz="2400" b="1" i="0" dirty="0">
                <a:solidFill>
                  <a:schemeClr val="bg1"/>
                </a:solidFill>
                <a:effectLst/>
                <a:latin typeface="inter-regular"/>
              </a:rPr>
              <a:t>to download the latest release of </a:t>
            </a:r>
            <a:r>
              <a:rPr lang="en-IN" sz="2400" b="1" i="0" u="none" strike="noStrike" dirty="0">
                <a:solidFill>
                  <a:schemeClr val="bg1"/>
                </a:solidFill>
                <a:effectLst/>
                <a:latin typeface="inter-regular"/>
              </a:rPr>
              <a:t>VS CODE</a:t>
            </a:r>
            <a:endParaRPr lang="en-IN" sz="2400" b="1"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3402" y="83890"/>
            <a:ext cx="11585196" cy="7048083"/>
          </a:xfrm>
          <a:prstGeom prst="rect">
            <a:avLst/>
          </a:prstGeom>
          <a:noFill/>
        </p:spPr>
        <p:txBody>
          <a:bodyPr wrap="square">
            <a:spAutoFit/>
          </a:bodyPr>
          <a:lstStyle/>
          <a:p>
            <a:pPr>
              <a:spcBef>
                <a:spcPct val="0"/>
              </a:spcBef>
              <a:defRPr/>
            </a:pPr>
            <a:r>
              <a:rPr lang="en-US" sz="5400" dirty="0">
                <a:solidFill>
                  <a:schemeClr val="tx1">
                    <a:lumMod val="75000"/>
                    <a:lumOff val="25000"/>
                  </a:schemeClr>
                </a:solidFill>
                <a:cs typeface="Arial" panose="020B0604020202020204" pitchFamily="34" charset="0"/>
              </a:rPr>
              <a:t>Computer</a:t>
            </a:r>
            <a:endParaRPr lang="en-US" sz="5400" dirty="0">
              <a:solidFill>
                <a:schemeClr val="tx1">
                  <a:lumMod val="75000"/>
                  <a:lumOff val="25000"/>
                </a:schemeClr>
              </a:solidFill>
              <a:cs typeface="Arial" panose="020B0604020202020204" pitchFamily="34" charset="0"/>
            </a:endParaRPr>
          </a:p>
          <a:p>
            <a:pPr lvl="0">
              <a:spcBef>
                <a:spcPct val="0"/>
              </a:spcBef>
              <a:defRPr/>
            </a:pPr>
            <a:r>
              <a:rPr lang="en-US" sz="2800" dirty="0"/>
              <a:t>A computer is an electronic device which performs arithmetical and logical operations but computer can not solve problem it self, it must be programmed by user.</a:t>
            </a:r>
            <a:endParaRPr lang="en-US" sz="2800" dirty="0"/>
          </a:p>
          <a:p>
            <a:pPr lvl="0">
              <a:spcBef>
                <a:spcPct val="0"/>
              </a:spcBef>
              <a:defRPr/>
            </a:pPr>
            <a:endParaRPr lang="en-US" sz="2800" dirty="0"/>
          </a:p>
          <a:p>
            <a:pPr lvl="0">
              <a:spcBef>
                <a:spcPct val="0"/>
              </a:spcBef>
              <a:defRPr/>
            </a:pPr>
            <a:r>
              <a:rPr lang="en-US" sz="5400" dirty="0">
                <a:solidFill>
                  <a:schemeClr val="tx1">
                    <a:lumMod val="75000"/>
                    <a:lumOff val="25000"/>
                  </a:schemeClr>
                </a:solidFill>
                <a:cs typeface="Arial" panose="020B0604020202020204" pitchFamily="34" charset="0"/>
              </a:rPr>
              <a:t>Program</a:t>
            </a:r>
            <a:endParaRPr lang="en-US" sz="5400" dirty="0">
              <a:solidFill>
                <a:schemeClr val="tx1">
                  <a:lumMod val="75000"/>
                  <a:lumOff val="25000"/>
                </a:schemeClr>
              </a:solidFill>
              <a:cs typeface="Arial" panose="020B0604020202020204" pitchFamily="34" charset="0"/>
            </a:endParaRPr>
          </a:p>
          <a:p>
            <a:pPr>
              <a:spcBef>
                <a:spcPct val="0"/>
              </a:spcBef>
              <a:defRPr/>
            </a:pPr>
            <a:r>
              <a:rPr lang="en-US" sz="2800" dirty="0"/>
              <a:t>A program is a set of instructions or statements written in computer understandable languages.</a:t>
            </a:r>
            <a:endParaRPr lang="en-US" sz="2800" dirty="0"/>
          </a:p>
          <a:p>
            <a:pPr>
              <a:spcBef>
                <a:spcPct val="0"/>
              </a:spcBef>
              <a:defRPr/>
            </a:pPr>
            <a:r>
              <a:rPr lang="en-US" sz="2800" dirty="0"/>
              <a:t>There are 3 types of computer languages:</a:t>
            </a:r>
            <a:endParaRPr lang="en-US" sz="2800" dirty="0"/>
          </a:p>
          <a:p>
            <a:pPr indent="-457200">
              <a:spcBef>
                <a:spcPct val="0"/>
              </a:spcBef>
              <a:buFont typeface="Arial" panose="020B0604020202020204" pitchFamily="34" charset="0"/>
              <a:buChar char="•"/>
              <a:defRPr/>
            </a:pPr>
            <a:r>
              <a:rPr lang="en-US" sz="2800" dirty="0"/>
              <a:t>Machine language</a:t>
            </a:r>
            <a:endParaRPr lang="en-US" sz="2800" dirty="0"/>
          </a:p>
          <a:p>
            <a:pPr indent="-457200">
              <a:spcBef>
                <a:spcPct val="0"/>
              </a:spcBef>
              <a:buFont typeface="Arial" panose="020B0604020202020204" pitchFamily="34" charset="0"/>
              <a:buChar char="•"/>
              <a:defRPr/>
            </a:pPr>
            <a:r>
              <a:rPr lang="en-US" sz="2800" dirty="0"/>
              <a:t>Assembly language</a:t>
            </a:r>
            <a:endParaRPr lang="en-US" sz="2800" dirty="0"/>
          </a:p>
          <a:p>
            <a:pPr indent="-457200">
              <a:spcBef>
                <a:spcPct val="0"/>
              </a:spcBef>
              <a:buFont typeface="Arial" panose="020B0604020202020204" pitchFamily="34" charset="0"/>
              <a:buChar char="•"/>
              <a:defRPr/>
            </a:pPr>
            <a:r>
              <a:rPr lang="en-US" sz="2800" dirty="0"/>
              <a:t>High level language</a:t>
            </a:r>
            <a:endParaRPr lang="en-US" sz="2800" dirty="0"/>
          </a:p>
          <a:p>
            <a:pPr lvl="0">
              <a:spcBef>
                <a:spcPct val="0"/>
              </a:spcBef>
              <a:defRPr/>
            </a:pPr>
            <a:endParaRPr lang="en-US" sz="3200" dirty="0"/>
          </a:p>
          <a:p>
            <a:pPr marL="571500" lvl="0" indent="-571500">
              <a:spcBef>
                <a:spcPct val="0"/>
              </a:spcBef>
              <a:buFont typeface="Arial" panose="020B0604020202020204" pitchFamily="34" charset="0"/>
              <a:buChar char="•"/>
              <a:defRPr/>
            </a:pPr>
            <a:endParaRPr kumimoji="0" lang="en-US" sz="3200" b="1" i="0" u="none" strike="noStrike" kern="1200" cap="none" spc="0" normalizeH="0" baseline="0" noProof="0" dirty="0">
              <a:ln>
                <a:noFill/>
              </a:ln>
              <a:solidFill>
                <a:schemeClr val="tx1"/>
              </a:solidFill>
              <a:effectLst/>
              <a:uLnTx/>
              <a:uFillTx/>
              <a:latin typeface="Andalus" pitchFamily="18" charset="-78"/>
              <a:ea typeface="+mj-ea"/>
              <a:cs typeface="Andalus" pitchFamily="18" charset="-7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7563" y="614942"/>
            <a:ext cx="11258026" cy="4493538"/>
          </a:xfrm>
          <a:prstGeom prst="rect">
            <a:avLst/>
          </a:prstGeom>
          <a:noFill/>
        </p:spPr>
        <p:txBody>
          <a:bodyPr wrap="square">
            <a:spAutoFit/>
          </a:bodyPr>
          <a:lstStyle/>
          <a:p>
            <a:pPr lvl="0">
              <a:spcBef>
                <a:spcPct val="0"/>
              </a:spcBef>
              <a:defRPr/>
            </a:pPr>
            <a:r>
              <a:rPr lang="en-US" sz="5400" dirty="0">
                <a:solidFill>
                  <a:schemeClr val="tx1">
                    <a:lumMod val="75000"/>
                    <a:lumOff val="25000"/>
                  </a:schemeClr>
                </a:solidFill>
                <a:cs typeface="Arial" panose="020B0604020202020204" pitchFamily="34" charset="0"/>
              </a:rPr>
              <a:t>Translators</a:t>
            </a:r>
            <a:endParaRPr lang="en-US" sz="5400" dirty="0">
              <a:solidFill>
                <a:schemeClr val="tx1">
                  <a:lumMod val="75000"/>
                  <a:lumOff val="25000"/>
                </a:schemeClr>
              </a:solidFill>
              <a:cs typeface="Arial" panose="020B0604020202020204" pitchFamily="34" charset="0"/>
            </a:endParaRPr>
          </a:p>
          <a:p>
            <a:pPr lvl="0">
              <a:spcBef>
                <a:spcPct val="0"/>
              </a:spcBef>
              <a:defRPr/>
            </a:pPr>
            <a:endParaRPr lang="en-US" sz="3600" dirty="0"/>
          </a:p>
          <a:p>
            <a:pPr lvl="0">
              <a:spcBef>
                <a:spcPct val="0"/>
              </a:spcBef>
              <a:defRPr/>
            </a:pPr>
            <a:r>
              <a:rPr lang="en-US" sz="2800" dirty="0"/>
              <a:t>Translator is a program who convert the source language to target language.</a:t>
            </a:r>
            <a:endParaRPr lang="en-US" sz="2800" dirty="0"/>
          </a:p>
          <a:p>
            <a:pPr lvl="0">
              <a:spcBef>
                <a:spcPct val="0"/>
              </a:spcBef>
              <a:defRPr/>
            </a:pPr>
            <a:endParaRPr lang="en-US" sz="2800" dirty="0"/>
          </a:p>
          <a:p>
            <a:pPr lvl="0">
              <a:spcBef>
                <a:spcPct val="0"/>
              </a:spcBef>
              <a:defRPr/>
            </a:pPr>
            <a:r>
              <a:rPr lang="en-US" sz="2800" dirty="0"/>
              <a:t>There are three types of Translator in C.</a:t>
            </a:r>
            <a:endParaRPr lang="en-US" sz="2800" dirty="0"/>
          </a:p>
          <a:p>
            <a:pPr marL="1028700" lvl="1" indent="-571500">
              <a:spcBef>
                <a:spcPct val="0"/>
              </a:spcBef>
              <a:buFont typeface="Arial" panose="020B0604020202020204" pitchFamily="34" charset="0"/>
              <a:buChar char="•"/>
              <a:defRPr/>
            </a:pPr>
            <a:r>
              <a:rPr lang="en-US" sz="2800" dirty="0"/>
              <a:t>Assembler</a:t>
            </a:r>
            <a:endParaRPr lang="en-US" sz="2800" dirty="0"/>
          </a:p>
          <a:p>
            <a:pPr marL="1028700" lvl="1" indent="-571500">
              <a:spcBef>
                <a:spcPct val="0"/>
              </a:spcBef>
              <a:buFont typeface="Arial" panose="020B0604020202020204" pitchFamily="34" charset="0"/>
              <a:buChar char="•"/>
              <a:defRPr/>
            </a:pPr>
            <a:r>
              <a:rPr lang="en-US" sz="2800" dirty="0"/>
              <a:t>Compiler</a:t>
            </a:r>
            <a:endParaRPr lang="en-US" sz="2800" dirty="0"/>
          </a:p>
          <a:p>
            <a:pPr marL="1028700" lvl="1" indent="-571500">
              <a:spcBef>
                <a:spcPct val="0"/>
              </a:spcBef>
              <a:buFont typeface="Arial" panose="020B0604020202020204" pitchFamily="34" charset="0"/>
              <a:buChar char="•"/>
              <a:defRPr/>
            </a:pPr>
            <a:r>
              <a:rPr lang="en-US" sz="2800" dirty="0"/>
              <a:t>Interpreter</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7554" y="203832"/>
            <a:ext cx="6362754" cy="923330"/>
          </a:xfrm>
          <a:prstGeom prst="rect">
            <a:avLst/>
          </a:prstGeom>
          <a:noFill/>
        </p:spPr>
        <p:txBody>
          <a:bodyPr wrap="square" rtlCol="0" anchor="ctr">
            <a:spAutoFit/>
          </a:bodyPr>
          <a:lstStyle/>
          <a:p>
            <a:r>
              <a:rPr lang="en-US" altLang="ko-KR" sz="5400" dirty="0">
                <a:solidFill>
                  <a:schemeClr val="tx1">
                    <a:lumMod val="75000"/>
                    <a:lumOff val="25000"/>
                  </a:schemeClr>
                </a:solidFill>
                <a:cs typeface="Arial" panose="020B0604020202020204" pitchFamily="34" charset="0"/>
              </a:rPr>
              <a:t>What Is Python?</a:t>
            </a:r>
            <a:endParaRPr lang="ko-KR" altLang="en-US" sz="5400" dirty="0">
              <a:solidFill>
                <a:schemeClr val="tx1">
                  <a:lumMod val="75000"/>
                  <a:lumOff val="25000"/>
                </a:schemeClr>
              </a:solidFill>
              <a:cs typeface="Arial" panose="020B0604020202020204" pitchFamily="34" charset="0"/>
            </a:endParaRPr>
          </a:p>
        </p:txBody>
      </p:sp>
      <p:grpSp>
        <p:nvGrpSpPr>
          <p:cNvPr id="4" name="Group 3"/>
          <p:cNvGrpSpPr/>
          <p:nvPr/>
        </p:nvGrpSpPr>
        <p:grpSpPr>
          <a:xfrm>
            <a:off x="372866" y="3605925"/>
            <a:ext cx="11616400" cy="954107"/>
            <a:chOff x="2132975" y="1659074"/>
            <a:chExt cx="4932381" cy="2042334"/>
          </a:xfrm>
        </p:grpSpPr>
        <p:sp>
          <p:nvSpPr>
            <p:cNvPr id="9" name="TextBox 8"/>
            <p:cNvSpPr txBox="1"/>
            <p:nvPr/>
          </p:nvSpPr>
          <p:spPr>
            <a:xfrm>
              <a:off x="2557664" y="1659074"/>
              <a:ext cx="4507692" cy="2042334"/>
            </a:xfrm>
            <a:prstGeom prst="rect">
              <a:avLst/>
            </a:prstGeom>
            <a:noFill/>
          </p:spPr>
          <p:txBody>
            <a:bodyPr wrap="square" lIns="108000" rIns="108000" rtlCol="0">
              <a:spAutoFit/>
            </a:bodyPr>
            <a:lstStyle/>
            <a:p>
              <a:r>
                <a:rPr lang="en-IN" sz="2800" dirty="0"/>
                <a:t>Python supports Object-Oriented style or technique of programming that encapsulates code within objects. </a:t>
              </a:r>
              <a:endParaRPr lang="en-US" sz="2800" dirty="0"/>
            </a:p>
          </p:txBody>
        </p:sp>
        <p:sp>
          <p:nvSpPr>
            <p:cNvPr id="7" name="TextBox 6"/>
            <p:cNvSpPr txBox="1"/>
            <p:nvPr/>
          </p:nvSpPr>
          <p:spPr>
            <a:xfrm>
              <a:off x="2132975" y="1776955"/>
              <a:ext cx="424689" cy="1647043"/>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anose="020B0604020202020204" pitchFamily="34" charset="0"/>
                </a:rPr>
                <a:t>03</a:t>
              </a:r>
              <a:endParaRPr lang="ko-KR" altLang="en-US" sz="4400" b="1" dirty="0">
                <a:solidFill>
                  <a:schemeClr val="tx1">
                    <a:lumMod val="75000"/>
                    <a:lumOff val="25000"/>
                  </a:schemeClr>
                </a:solidFill>
                <a:cs typeface="Arial" panose="020B0604020202020204" pitchFamily="34" charset="0"/>
              </a:endParaRPr>
            </a:p>
          </p:txBody>
        </p:sp>
      </p:grpSp>
      <p:grpSp>
        <p:nvGrpSpPr>
          <p:cNvPr id="176" name="Group 175"/>
          <p:cNvGrpSpPr/>
          <p:nvPr/>
        </p:nvGrpSpPr>
        <p:grpSpPr>
          <a:xfrm>
            <a:off x="372866" y="1140287"/>
            <a:ext cx="11616400" cy="1049612"/>
            <a:chOff x="2132975" y="1659074"/>
            <a:chExt cx="4932381" cy="2246769"/>
          </a:xfrm>
        </p:grpSpPr>
        <p:sp>
          <p:nvSpPr>
            <p:cNvPr id="177" name="TextBox 176"/>
            <p:cNvSpPr txBox="1"/>
            <p:nvPr/>
          </p:nvSpPr>
          <p:spPr>
            <a:xfrm>
              <a:off x="2557664" y="1659074"/>
              <a:ext cx="4507692" cy="2246769"/>
            </a:xfrm>
            <a:prstGeom prst="rect">
              <a:avLst/>
            </a:prstGeom>
            <a:noFill/>
          </p:spPr>
          <p:txBody>
            <a:bodyPr wrap="square" lIns="108000" rIns="108000" rtlCol="0">
              <a:spAutoFit/>
            </a:bodyPr>
            <a:lstStyle/>
            <a:p>
              <a:r>
                <a:rPr lang="en-IN" sz="2800" dirty="0"/>
                <a:t>Python is a general-purpose interpreted, interactive, object-oriented, and high-level programming language.</a:t>
              </a:r>
              <a:endParaRPr lang="ko-KR" altLang="en-US" sz="2700" b="1" dirty="0">
                <a:solidFill>
                  <a:schemeClr val="tx1">
                    <a:lumMod val="75000"/>
                    <a:lumOff val="25000"/>
                  </a:schemeClr>
                </a:solidFill>
                <a:cs typeface="Arial" panose="020B0604020202020204" pitchFamily="34" charset="0"/>
              </a:endParaRPr>
            </a:p>
          </p:txBody>
        </p:sp>
        <p:sp>
          <p:nvSpPr>
            <p:cNvPr id="178" name="TextBox 177"/>
            <p:cNvSpPr txBox="1"/>
            <p:nvPr/>
          </p:nvSpPr>
          <p:spPr>
            <a:xfrm>
              <a:off x="2132975" y="1776955"/>
              <a:ext cx="424689" cy="1647043"/>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anose="020B0604020202020204" pitchFamily="34" charset="0"/>
                </a:rPr>
                <a:t>01</a:t>
              </a:r>
              <a:endParaRPr lang="ko-KR" altLang="en-US" sz="4400" b="1" dirty="0">
                <a:solidFill>
                  <a:schemeClr val="tx1">
                    <a:lumMod val="75000"/>
                    <a:lumOff val="25000"/>
                  </a:schemeClr>
                </a:solidFill>
                <a:cs typeface="Arial" panose="020B0604020202020204" pitchFamily="34" charset="0"/>
              </a:endParaRPr>
            </a:p>
          </p:txBody>
        </p:sp>
      </p:grpSp>
      <p:grpSp>
        <p:nvGrpSpPr>
          <p:cNvPr id="180" name="Group 179"/>
          <p:cNvGrpSpPr/>
          <p:nvPr/>
        </p:nvGrpSpPr>
        <p:grpSpPr>
          <a:xfrm>
            <a:off x="372866" y="4668857"/>
            <a:ext cx="11616400" cy="954107"/>
            <a:chOff x="2132975" y="1659074"/>
            <a:chExt cx="4932381" cy="2042334"/>
          </a:xfrm>
        </p:grpSpPr>
        <p:sp>
          <p:nvSpPr>
            <p:cNvPr id="181" name="TextBox 180"/>
            <p:cNvSpPr txBox="1"/>
            <p:nvPr/>
          </p:nvSpPr>
          <p:spPr>
            <a:xfrm>
              <a:off x="2557664" y="1659074"/>
              <a:ext cx="4507692" cy="2042334"/>
            </a:xfrm>
            <a:prstGeom prst="rect">
              <a:avLst/>
            </a:prstGeom>
            <a:noFill/>
          </p:spPr>
          <p:txBody>
            <a:bodyPr wrap="square" lIns="108000" rIns="108000" rtlCol="0">
              <a:spAutoFit/>
            </a:bodyPr>
            <a:lstStyle/>
            <a:p>
              <a:pPr algn="just"/>
              <a:r>
                <a:rPr lang="en-US" sz="2800" dirty="0"/>
                <a:t>Python was made available to public in 1991. The official Date of Python is  Feb 20th 1991.  </a:t>
              </a:r>
              <a:endParaRPr lang="en-US" sz="2800" dirty="0"/>
            </a:p>
          </p:txBody>
        </p:sp>
        <p:sp>
          <p:nvSpPr>
            <p:cNvPr id="182" name="TextBox 181"/>
            <p:cNvSpPr txBox="1"/>
            <p:nvPr/>
          </p:nvSpPr>
          <p:spPr>
            <a:xfrm>
              <a:off x="2132975" y="1776955"/>
              <a:ext cx="424689" cy="1647043"/>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anose="020B0604020202020204" pitchFamily="34" charset="0"/>
                </a:rPr>
                <a:t>04</a:t>
              </a:r>
              <a:endParaRPr lang="ko-KR" altLang="en-US" sz="4400" b="1" dirty="0">
                <a:solidFill>
                  <a:schemeClr val="tx1">
                    <a:lumMod val="75000"/>
                    <a:lumOff val="25000"/>
                  </a:schemeClr>
                </a:solidFill>
                <a:cs typeface="Arial" panose="020B0604020202020204" pitchFamily="34" charset="0"/>
              </a:endParaRPr>
            </a:p>
          </p:txBody>
        </p:sp>
      </p:grpSp>
      <p:grpSp>
        <p:nvGrpSpPr>
          <p:cNvPr id="186" name="Group 185"/>
          <p:cNvGrpSpPr/>
          <p:nvPr/>
        </p:nvGrpSpPr>
        <p:grpSpPr>
          <a:xfrm>
            <a:off x="372866" y="5703201"/>
            <a:ext cx="11616400" cy="954107"/>
            <a:chOff x="2132975" y="1659074"/>
            <a:chExt cx="4932381" cy="2042334"/>
          </a:xfrm>
        </p:grpSpPr>
        <p:sp>
          <p:nvSpPr>
            <p:cNvPr id="187" name="TextBox 186"/>
            <p:cNvSpPr txBox="1"/>
            <p:nvPr/>
          </p:nvSpPr>
          <p:spPr>
            <a:xfrm>
              <a:off x="2557664" y="1659074"/>
              <a:ext cx="4507692" cy="2042334"/>
            </a:xfrm>
            <a:prstGeom prst="rect">
              <a:avLst/>
            </a:prstGeom>
            <a:noFill/>
          </p:spPr>
          <p:txBody>
            <a:bodyPr wrap="square" lIns="108000" rIns="108000" rtlCol="0">
              <a:spAutoFit/>
            </a:bodyPr>
            <a:lstStyle/>
            <a:p>
              <a:pPr algn="just"/>
              <a:r>
                <a:rPr lang="en-IN" sz="2800" dirty="0"/>
                <a:t>Python source code is also available under the GNU General Public License (GPL)</a:t>
              </a:r>
              <a:endParaRPr lang="en-US" sz="2800" dirty="0"/>
            </a:p>
          </p:txBody>
        </p:sp>
        <p:sp>
          <p:nvSpPr>
            <p:cNvPr id="188" name="TextBox 187"/>
            <p:cNvSpPr txBox="1"/>
            <p:nvPr/>
          </p:nvSpPr>
          <p:spPr>
            <a:xfrm>
              <a:off x="2132975" y="1776955"/>
              <a:ext cx="424689" cy="1647043"/>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anose="020B0604020202020204" pitchFamily="34" charset="0"/>
                </a:rPr>
                <a:t>05</a:t>
              </a:r>
              <a:endParaRPr lang="ko-KR" altLang="en-US" sz="4400" b="1" dirty="0">
                <a:solidFill>
                  <a:schemeClr val="tx1">
                    <a:lumMod val="75000"/>
                    <a:lumOff val="25000"/>
                  </a:schemeClr>
                </a:solidFill>
                <a:cs typeface="Arial" panose="020B0604020202020204" pitchFamily="34" charset="0"/>
              </a:endParaRPr>
            </a:p>
          </p:txBody>
        </p:sp>
      </p:grpSp>
      <p:grpSp>
        <p:nvGrpSpPr>
          <p:cNvPr id="189" name="Group 188"/>
          <p:cNvGrpSpPr/>
          <p:nvPr/>
        </p:nvGrpSpPr>
        <p:grpSpPr>
          <a:xfrm>
            <a:off x="372866" y="2182691"/>
            <a:ext cx="11616400" cy="1384995"/>
            <a:chOff x="2132975" y="1659074"/>
            <a:chExt cx="4932381" cy="2964679"/>
          </a:xfrm>
        </p:grpSpPr>
        <p:sp>
          <p:nvSpPr>
            <p:cNvPr id="190" name="TextBox 189"/>
            <p:cNvSpPr txBox="1"/>
            <p:nvPr/>
          </p:nvSpPr>
          <p:spPr>
            <a:xfrm>
              <a:off x="2557664" y="1659074"/>
              <a:ext cx="4507692" cy="2964679"/>
            </a:xfrm>
            <a:prstGeom prst="rect">
              <a:avLst/>
            </a:prstGeom>
            <a:noFill/>
          </p:spPr>
          <p:txBody>
            <a:bodyPr wrap="square" lIns="108000" rIns="108000" rtlCol="0">
              <a:spAutoFit/>
            </a:bodyPr>
            <a:lstStyle/>
            <a:p>
              <a:pPr algn="just"/>
              <a:r>
                <a:rPr lang="en-IN" sz="2800" dirty="0"/>
                <a:t>It uses English keywords frequently whereas the other languages use punctuations. It has fewer syntactical constructions than other languages. </a:t>
              </a:r>
              <a:endParaRPr lang="en-US" sz="2800" dirty="0"/>
            </a:p>
          </p:txBody>
        </p:sp>
        <p:sp>
          <p:nvSpPr>
            <p:cNvPr id="191" name="TextBox 190"/>
            <p:cNvSpPr txBox="1"/>
            <p:nvPr/>
          </p:nvSpPr>
          <p:spPr>
            <a:xfrm>
              <a:off x="2132975" y="1776955"/>
              <a:ext cx="424689" cy="1647043"/>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anose="020B0604020202020204" pitchFamily="34" charset="0"/>
                </a:rPr>
                <a:t>02</a:t>
              </a:r>
              <a:endParaRPr lang="ko-KR" altLang="en-US" sz="4400" b="1" dirty="0">
                <a:solidFill>
                  <a:schemeClr val="tx1">
                    <a:lumMod val="75000"/>
                    <a:lumOff val="25000"/>
                  </a:schemeClr>
                </a:solidFill>
                <a:cs typeface="Arial" panose="020B0604020202020204"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2387" y="0"/>
            <a:ext cx="6362754" cy="923330"/>
          </a:xfrm>
          <a:prstGeom prst="rect">
            <a:avLst/>
          </a:prstGeom>
          <a:noFill/>
        </p:spPr>
        <p:txBody>
          <a:bodyPr wrap="square" rtlCol="0" anchor="ctr">
            <a:spAutoFit/>
          </a:bodyPr>
          <a:lstStyle/>
          <a:p>
            <a:r>
              <a:rPr lang="en-US" altLang="ko-KR" sz="5400" dirty="0">
                <a:solidFill>
                  <a:schemeClr val="tx1">
                    <a:lumMod val="75000"/>
                    <a:lumOff val="25000"/>
                  </a:schemeClr>
                </a:solidFill>
                <a:cs typeface="Arial" panose="020B0604020202020204" pitchFamily="34" charset="0"/>
              </a:rPr>
              <a:t>History Of Python</a:t>
            </a:r>
            <a:endParaRPr lang="ko-KR" altLang="en-US" sz="5400" dirty="0">
              <a:solidFill>
                <a:schemeClr val="tx1">
                  <a:lumMod val="75000"/>
                  <a:lumOff val="25000"/>
                </a:schemeClr>
              </a:solidFill>
              <a:cs typeface="Arial" panose="020B0604020202020204" pitchFamily="34" charset="0"/>
            </a:endParaRPr>
          </a:p>
        </p:txBody>
      </p:sp>
      <p:sp>
        <p:nvSpPr>
          <p:cNvPr id="19" name="TextBox 18"/>
          <p:cNvSpPr txBox="1"/>
          <p:nvPr/>
        </p:nvSpPr>
        <p:spPr>
          <a:xfrm>
            <a:off x="692387" y="1224154"/>
            <a:ext cx="11043811" cy="1015663"/>
          </a:xfrm>
          <a:prstGeom prst="rect">
            <a:avLst/>
          </a:prstGeom>
          <a:noFill/>
        </p:spPr>
        <p:txBody>
          <a:bodyPr wrap="square" rtlCol="0" anchor="ctr">
            <a:spAutoFit/>
          </a:bodyPr>
          <a:lstStyle/>
          <a:p>
            <a:r>
              <a:rPr lang="en-IN" sz="2000" dirty="0"/>
              <a:t>Python was developed by Guido van Rossum in 1990 at the </a:t>
            </a:r>
            <a:r>
              <a:rPr lang="nl-NL" sz="2000" b="1" dirty="0"/>
              <a:t>research institute Centrum Wiskunde &amp; Informatica (CWI) in Amsterdam</a:t>
            </a:r>
            <a:r>
              <a:rPr lang="en-IN" sz="2000" b="1" dirty="0"/>
              <a:t>, </a:t>
            </a:r>
            <a:r>
              <a:rPr lang="en-IN" sz="2000" dirty="0"/>
              <a:t>Netherlands.</a:t>
            </a:r>
            <a:endParaRPr lang="en-IN" sz="2000" dirty="0"/>
          </a:p>
          <a:p>
            <a:endParaRPr lang="en-IN" sz="2000" dirty="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99988" y="2389639"/>
            <a:ext cx="3674602" cy="2939682"/>
          </a:xfrm>
          <a:prstGeom prst="rect">
            <a:avLst/>
          </a:prstGeom>
        </p:spPr>
      </p:pic>
      <p:sp>
        <p:nvSpPr>
          <p:cNvPr id="23" name="TextBox 22"/>
          <p:cNvSpPr txBox="1"/>
          <p:nvPr/>
        </p:nvSpPr>
        <p:spPr>
          <a:xfrm>
            <a:off x="2805566" y="5479143"/>
            <a:ext cx="6362754" cy="923330"/>
          </a:xfrm>
          <a:prstGeom prst="rect">
            <a:avLst/>
          </a:prstGeom>
          <a:noFill/>
        </p:spPr>
        <p:txBody>
          <a:bodyPr wrap="square" rtlCol="0" anchor="ctr">
            <a:spAutoFit/>
          </a:bodyPr>
          <a:lstStyle/>
          <a:p>
            <a:r>
              <a:rPr lang="en-US" altLang="ko-KR" sz="5400" dirty="0" err="1">
                <a:solidFill>
                  <a:schemeClr val="tx1">
                    <a:lumMod val="75000"/>
                    <a:lumOff val="25000"/>
                  </a:schemeClr>
                </a:solidFill>
                <a:cs typeface="Arial" panose="020B0604020202020204" pitchFamily="34" charset="0"/>
              </a:rPr>
              <a:t>Gudio</a:t>
            </a:r>
            <a:r>
              <a:rPr lang="en-US" altLang="ko-KR" sz="5400" dirty="0">
                <a:solidFill>
                  <a:schemeClr val="tx1">
                    <a:lumMod val="75000"/>
                    <a:lumOff val="25000"/>
                  </a:schemeClr>
                </a:solidFill>
                <a:cs typeface="Arial" panose="020B0604020202020204" pitchFamily="34" charset="0"/>
              </a:rPr>
              <a:t> Van Rossum</a:t>
            </a:r>
            <a:endParaRPr lang="ko-KR" altLang="en-US" sz="5400" dirty="0">
              <a:solidFill>
                <a:schemeClr val="tx1">
                  <a:lumMod val="75000"/>
                  <a:lumOff val="25000"/>
                </a:schemeClr>
              </a:solidFill>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3194" y="1372527"/>
            <a:ext cx="11091059" cy="5262979"/>
          </a:xfrm>
          <a:prstGeom prst="rect">
            <a:avLst/>
          </a:prstGeom>
          <a:noFill/>
        </p:spPr>
        <p:txBody>
          <a:bodyPr wrap="square" rtlCol="0" anchor="ctr">
            <a:spAutoFit/>
          </a:bodyPr>
          <a:lstStyle/>
          <a:p>
            <a:pPr marL="342900" indent="-342900">
              <a:buFont typeface="Arial" panose="020B0604020202020204" pitchFamily="34" charset="0"/>
              <a:buChar char="•"/>
            </a:pPr>
            <a:r>
              <a:rPr lang="en-IN" sz="2400" dirty="0"/>
              <a:t>Python is derived from many other languages, including ABC, Modula-3, C, C++, Algol-68, </a:t>
            </a:r>
            <a:r>
              <a:rPr lang="en-IN" sz="2400" dirty="0" err="1"/>
              <a:t>SmallTalk</a:t>
            </a:r>
            <a:r>
              <a:rPr lang="en-IN" sz="2400" dirty="0"/>
              <a:t>, and Unix shell and other scripting languages. </a:t>
            </a: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Python is copyrighted. Like Perl, Python source code is now available under the GNU General Public License (GPL). </a:t>
            </a: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Python is now maintained by a core development team at the institute, although Guido van Rossum still holds a vital role in directing its progress. </a:t>
            </a: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Python 1.0 was released in November 1994. In 2000, Python 2.0 was released. Python 2.7.11 is the latest edition of Python 2. </a:t>
            </a: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Meanwhile, Python 3.0 was released in 2008. Python 3 is not backward compatible with Python 2. </a:t>
            </a:r>
            <a:endParaRPr lang="ko-KR" altLang="en-US" sz="2400" dirty="0">
              <a:solidFill>
                <a:schemeClr val="tx1">
                  <a:lumMod val="75000"/>
                  <a:lumOff val="25000"/>
                </a:schemeClr>
              </a:solidFill>
              <a:cs typeface="Arial" panose="020B0604020202020204" pitchFamily="34" charset="0"/>
            </a:endParaRPr>
          </a:p>
        </p:txBody>
      </p:sp>
      <p:sp>
        <p:nvSpPr>
          <p:cNvPr id="6" name="TextBox 5"/>
          <p:cNvSpPr txBox="1"/>
          <p:nvPr/>
        </p:nvSpPr>
        <p:spPr>
          <a:xfrm>
            <a:off x="717554" y="203832"/>
            <a:ext cx="6362754" cy="923330"/>
          </a:xfrm>
          <a:prstGeom prst="rect">
            <a:avLst/>
          </a:prstGeom>
          <a:noFill/>
        </p:spPr>
        <p:txBody>
          <a:bodyPr wrap="square" rtlCol="0" anchor="ctr">
            <a:spAutoFit/>
          </a:bodyPr>
          <a:lstStyle/>
          <a:p>
            <a:r>
              <a:rPr lang="en-US" altLang="ko-KR" sz="5400" dirty="0">
                <a:solidFill>
                  <a:schemeClr val="tx1">
                    <a:lumMod val="75000"/>
                    <a:lumOff val="25000"/>
                  </a:schemeClr>
                </a:solidFill>
                <a:cs typeface="Arial" panose="020B0604020202020204" pitchFamily="34" charset="0"/>
              </a:rPr>
              <a:t>More about Python</a:t>
            </a:r>
            <a:endParaRPr lang="ko-KR" altLang="en-US" sz="5400" dirty="0">
              <a:solidFill>
                <a:schemeClr val="tx1">
                  <a:lumMod val="75000"/>
                  <a:lumOff val="25000"/>
                </a:schemeClr>
              </a:solidFill>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6895" y="1104538"/>
            <a:ext cx="11274804" cy="5631180"/>
          </a:xfrm>
          <a:prstGeom prst="rect">
            <a:avLst/>
          </a:prstGeom>
          <a:noFill/>
        </p:spPr>
        <p:txBody>
          <a:bodyPr wrap="square" rtlCol="0" anchor="ctr">
            <a:spAutoFit/>
          </a:bodyPr>
          <a:lstStyle/>
          <a:p>
            <a:pPr marL="342900" indent="-342900">
              <a:buFont typeface="Arial" panose="020B0604020202020204" pitchFamily="34" charset="0"/>
              <a:buChar char="•"/>
            </a:pPr>
            <a:r>
              <a:rPr lang="en-IN" sz="2400" b="0" i="0" dirty="0">
                <a:solidFill>
                  <a:schemeClr val="accent5">
                    <a:lumMod val="75000"/>
                  </a:schemeClr>
                </a:solidFill>
                <a:effectLst/>
                <a:latin typeface="erdana"/>
              </a:rPr>
              <a:t>Easy-to-learn: Python has few keywords, simple structure, and a clearly defined syntax. This allows a student to pick up the language quickly.</a:t>
            </a:r>
            <a:endParaRPr lang="en-IN" sz="2400" b="0" i="0" dirty="0">
              <a:solidFill>
                <a:schemeClr val="accent5">
                  <a:lumMod val="75000"/>
                </a:schemeClr>
              </a:solidFill>
              <a:effectLst/>
              <a:latin typeface="erdana"/>
            </a:endParaRPr>
          </a:p>
          <a:p>
            <a:pPr indent="0">
              <a:buFont typeface="Arial" panose="020B0604020202020204" pitchFamily="34" charset="0"/>
              <a:buNone/>
            </a:pPr>
            <a:endParaRPr lang="en-IN" sz="2400" b="0" i="0" dirty="0">
              <a:solidFill>
                <a:schemeClr val="accent5">
                  <a:lumMod val="75000"/>
                </a:schemeClr>
              </a:solidFill>
              <a:effectLst/>
              <a:latin typeface="erdana"/>
            </a:endParaRPr>
          </a:p>
          <a:p>
            <a:pPr marL="342900" indent="-342900">
              <a:buFont typeface="Arial" panose="020B0604020202020204" pitchFamily="34" charset="0"/>
              <a:buChar char="•"/>
            </a:pPr>
            <a:r>
              <a:rPr lang="en-IN" sz="2400" b="0" i="0" dirty="0">
                <a:solidFill>
                  <a:schemeClr val="accent5">
                    <a:lumMod val="75000"/>
                  </a:schemeClr>
                </a:solidFill>
                <a:effectLst/>
                <a:latin typeface="erdana"/>
              </a:rPr>
              <a:t>Easy-to-read: Python code is more clearly defined and visible to the eyes.</a:t>
            </a:r>
            <a:endParaRPr lang="en-IN" sz="2400" b="0" i="0" dirty="0">
              <a:solidFill>
                <a:schemeClr val="accent5">
                  <a:lumMod val="75000"/>
                </a:schemeClr>
              </a:solidFill>
              <a:effectLst/>
              <a:latin typeface="erdana"/>
            </a:endParaRPr>
          </a:p>
          <a:p>
            <a:endParaRPr lang="en-IN" sz="2400" b="0" i="0" dirty="0">
              <a:solidFill>
                <a:schemeClr val="accent5">
                  <a:lumMod val="75000"/>
                </a:schemeClr>
              </a:solidFill>
              <a:effectLst/>
              <a:latin typeface="erdana"/>
            </a:endParaRPr>
          </a:p>
          <a:p>
            <a:pPr marL="342900" indent="-342900">
              <a:buFont typeface="Arial" panose="020B0604020202020204" pitchFamily="34" charset="0"/>
              <a:buChar char="•"/>
            </a:pPr>
            <a:r>
              <a:rPr lang="en-IN" sz="2400" b="0" i="0" dirty="0">
                <a:solidFill>
                  <a:schemeClr val="accent5">
                    <a:lumMod val="75000"/>
                  </a:schemeClr>
                </a:solidFill>
                <a:effectLst/>
                <a:latin typeface="erdana"/>
              </a:rPr>
              <a:t>Easy-to-maintain: Python's source code is fairly easy-to-maintain.</a:t>
            </a:r>
            <a:endParaRPr lang="en-IN" sz="2400" b="0" i="0" dirty="0">
              <a:solidFill>
                <a:schemeClr val="accent5">
                  <a:lumMod val="75000"/>
                </a:schemeClr>
              </a:solidFill>
              <a:effectLst/>
              <a:latin typeface="erdana"/>
            </a:endParaRPr>
          </a:p>
          <a:p>
            <a:endParaRPr lang="en-IN" sz="2400" b="0" i="0" dirty="0">
              <a:solidFill>
                <a:schemeClr val="accent5">
                  <a:lumMod val="75000"/>
                </a:schemeClr>
              </a:solidFill>
              <a:effectLst/>
              <a:latin typeface="erdana"/>
            </a:endParaRPr>
          </a:p>
          <a:p>
            <a:pPr marL="342900" indent="-342900">
              <a:buFont typeface="Arial" panose="020B0604020202020204" pitchFamily="34" charset="0"/>
              <a:buChar char="•"/>
            </a:pPr>
            <a:r>
              <a:rPr lang="en-IN" sz="2400" b="0" i="0" dirty="0">
                <a:solidFill>
                  <a:schemeClr val="accent5">
                    <a:lumMod val="75000"/>
                  </a:schemeClr>
                </a:solidFill>
                <a:effectLst/>
                <a:latin typeface="erdana"/>
              </a:rPr>
              <a:t>A broad standard library: Python's bulk of the library is very portable and cross platform compatible on UNIX, Windows, and Macintosh.</a:t>
            </a:r>
            <a:endParaRPr lang="en-IN" sz="2400" b="0" i="0" dirty="0">
              <a:solidFill>
                <a:schemeClr val="accent5">
                  <a:lumMod val="75000"/>
                </a:schemeClr>
              </a:solidFill>
              <a:effectLst/>
              <a:latin typeface="erdana"/>
            </a:endParaRPr>
          </a:p>
          <a:p>
            <a:pPr marL="342900" indent="-342900">
              <a:buFont typeface="Arial" panose="020B0604020202020204" pitchFamily="34" charset="0"/>
              <a:buChar char="•"/>
            </a:pPr>
            <a:endParaRPr lang="en-IN" sz="2400" b="0" i="0" dirty="0">
              <a:solidFill>
                <a:schemeClr val="accent5">
                  <a:lumMod val="75000"/>
                </a:schemeClr>
              </a:solidFill>
              <a:effectLst/>
              <a:latin typeface="erdana"/>
            </a:endParaRPr>
          </a:p>
          <a:p>
            <a:pPr marL="342900" indent="-342900">
              <a:buFont typeface="Arial" panose="020B0604020202020204" pitchFamily="34" charset="0"/>
              <a:buChar char="•"/>
            </a:pPr>
            <a:r>
              <a:rPr lang="en-IN" sz="2400" b="0" i="0" dirty="0">
                <a:solidFill>
                  <a:schemeClr val="accent5">
                    <a:lumMod val="75000"/>
                  </a:schemeClr>
                </a:solidFill>
                <a:effectLst/>
                <a:latin typeface="erdana"/>
              </a:rPr>
              <a:t>Interactive Mode: Python has support for an interactive mode, which allows </a:t>
            </a:r>
            <a:endParaRPr lang="en-IN" sz="2400" b="0" i="0" dirty="0">
              <a:solidFill>
                <a:schemeClr val="accent5">
                  <a:lumMod val="75000"/>
                </a:schemeClr>
              </a:solidFill>
              <a:effectLst/>
              <a:latin typeface="erdana"/>
            </a:endParaRPr>
          </a:p>
        </p:txBody>
      </p:sp>
      <p:sp>
        <p:nvSpPr>
          <p:cNvPr id="6" name="TextBox 5"/>
          <p:cNvSpPr txBox="1"/>
          <p:nvPr/>
        </p:nvSpPr>
        <p:spPr>
          <a:xfrm>
            <a:off x="717554" y="203832"/>
            <a:ext cx="6362754" cy="923330"/>
          </a:xfrm>
          <a:prstGeom prst="rect">
            <a:avLst/>
          </a:prstGeom>
          <a:noFill/>
        </p:spPr>
        <p:txBody>
          <a:bodyPr wrap="square" rtlCol="0" anchor="ctr">
            <a:spAutoFit/>
          </a:bodyPr>
          <a:lstStyle/>
          <a:p>
            <a:r>
              <a:rPr lang="en-US" altLang="ko-KR" sz="5400" dirty="0">
                <a:solidFill>
                  <a:schemeClr val="tx1">
                    <a:lumMod val="75000"/>
                    <a:lumOff val="25000"/>
                  </a:schemeClr>
                </a:solidFill>
                <a:cs typeface="Arial" panose="020B0604020202020204" pitchFamily="34" charset="0"/>
              </a:rPr>
              <a:t>Python Features</a:t>
            </a:r>
            <a:endParaRPr lang="ko-KR" altLang="en-US" sz="5400" dirty="0">
              <a:solidFill>
                <a:schemeClr val="tx1">
                  <a:lumMod val="75000"/>
                  <a:lumOff val="25000"/>
                </a:schemeClr>
              </a:solidFill>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891" y="-199174"/>
            <a:ext cx="11467475" cy="6739255"/>
          </a:xfrm>
          <a:prstGeom prst="rect">
            <a:avLst/>
          </a:prstGeom>
          <a:noFill/>
        </p:spPr>
        <p:txBody>
          <a:bodyPr wrap="square">
            <a:spAutoFit/>
          </a:bodyPr>
          <a:lstStyle/>
          <a:p>
            <a:endParaRPr lang="en-IN" sz="2400" b="0" i="0" dirty="0">
              <a:solidFill>
                <a:schemeClr val="accent5">
                  <a:lumMod val="75000"/>
                </a:schemeClr>
              </a:solidFill>
              <a:effectLst/>
              <a:latin typeface="erdana"/>
            </a:endParaRPr>
          </a:p>
          <a:p>
            <a:pPr marL="342900" indent="-342900">
              <a:buFont typeface="Arial" panose="020B0604020202020204" pitchFamily="34" charset="0"/>
              <a:buChar char="•"/>
            </a:pPr>
            <a:r>
              <a:rPr lang="en-IN" sz="2400" b="0" i="0" dirty="0">
                <a:solidFill>
                  <a:schemeClr val="accent5">
                    <a:lumMod val="75000"/>
                  </a:schemeClr>
                </a:solidFill>
                <a:effectLst/>
                <a:latin typeface="erdana"/>
              </a:rPr>
              <a:t>Portable: Python can run on a wide variety of hardware platforms and has the same interface on all platforms.</a:t>
            </a:r>
            <a:endParaRPr lang="en-IN" sz="2400" b="0" i="0" dirty="0">
              <a:solidFill>
                <a:schemeClr val="accent5">
                  <a:lumMod val="75000"/>
                </a:schemeClr>
              </a:solidFill>
              <a:effectLst/>
              <a:latin typeface="erdana"/>
            </a:endParaRPr>
          </a:p>
          <a:p>
            <a:pPr marL="342900" indent="-342900">
              <a:buFont typeface="Arial" panose="020B0604020202020204" pitchFamily="34" charset="0"/>
              <a:buChar char="•"/>
            </a:pPr>
            <a:endParaRPr lang="en-IN" sz="2400" b="0" i="0" dirty="0">
              <a:solidFill>
                <a:schemeClr val="accent5">
                  <a:lumMod val="75000"/>
                </a:schemeClr>
              </a:solidFill>
              <a:effectLst/>
              <a:latin typeface="erdana"/>
            </a:endParaRPr>
          </a:p>
          <a:p>
            <a:pPr marL="342900" indent="-342900">
              <a:buFont typeface="Arial" panose="020B0604020202020204" pitchFamily="34" charset="0"/>
              <a:buChar char="•"/>
            </a:pPr>
            <a:r>
              <a:rPr lang="en-IN" sz="2400" b="0" i="0" dirty="0">
                <a:solidFill>
                  <a:schemeClr val="accent5">
                    <a:lumMod val="75000"/>
                  </a:schemeClr>
                </a:solidFill>
                <a:effectLst/>
                <a:latin typeface="erdana"/>
              </a:rPr>
              <a:t>Extendable: You can add low-level modules to the Python interpreter. These modules enable programmers to add to or customize their tools to be more efficient.</a:t>
            </a:r>
            <a:endParaRPr lang="en-IN" sz="2400" b="0" i="0" dirty="0">
              <a:solidFill>
                <a:schemeClr val="accent5">
                  <a:lumMod val="75000"/>
                </a:schemeClr>
              </a:solidFill>
              <a:effectLst/>
              <a:latin typeface="erdana"/>
            </a:endParaRPr>
          </a:p>
          <a:p>
            <a:pPr marL="342900" indent="-342900">
              <a:buFont typeface="Arial" panose="020B0604020202020204" pitchFamily="34" charset="0"/>
              <a:buChar char="•"/>
            </a:pPr>
            <a:endParaRPr lang="en-IN" sz="2400" b="0" i="0" dirty="0">
              <a:solidFill>
                <a:schemeClr val="accent5">
                  <a:lumMod val="75000"/>
                </a:schemeClr>
              </a:solidFill>
              <a:effectLst/>
              <a:latin typeface="erdana"/>
            </a:endParaRPr>
          </a:p>
          <a:p>
            <a:pPr marL="342900" indent="-342900">
              <a:buFont typeface="Arial" panose="020B0604020202020204" pitchFamily="34" charset="0"/>
              <a:buChar char="•"/>
            </a:pPr>
            <a:r>
              <a:rPr lang="en-IN" sz="2400" b="0" i="0" dirty="0">
                <a:solidFill>
                  <a:schemeClr val="accent5">
                    <a:lumMod val="75000"/>
                  </a:schemeClr>
                </a:solidFill>
                <a:effectLst/>
                <a:latin typeface="erdana"/>
              </a:rPr>
              <a:t>Databases: Python provides interfaces to all major commercial databases.</a:t>
            </a:r>
            <a:endParaRPr lang="en-IN" sz="2400" b="0" i="0" dirty="0">
              <a:solidFill>
                <a:schemeClr val="accent5">
                  <a:lumMod val="75000"/>
                </a:schemeClr>
              </a:solidFill>
              <a:effectLst/>
              <a:latin typeface="erdana"/>
            </a:endParaRPr>
          </a:p>
          <a:p>
            <a:pPr marL="342900" indent="-342900">
              <a:buFont typeface="Arial" panose="020B0604020202020204" pitchFamily="34" charset="0"/>
              <a:buChar char="•"/>
            </a:pPr>
            <a:endParaRPr lang="en-IN" sz="2400" b="0" i="0" dirty="0">
              <a:solidFill>
                <a:schemeClr val="accent5">
                  <a:lumMod val="75000"/>
                </a:schemeClr>
              </a:solidFill>
              <a:effectLst/>
              <a:latin typeface="erdana"/>
            </a:endParaRPr>
          </a:p>
          <a:p>
            <a:pPr marL="342900" indent="-342900">
              <a:buFont typeface="Arial" panose="020B0604020202020204" pitchFamily="34" charset="0"/>
              <a:buChar char="•"/>
            </a:pPr>
            <a:r>
              <a:rPr lang="en-IN" sz="2400" b="0" i="0" dirty="0">
                <a:solidFill>
                  <a:schemeClr val="accent5">
                    <a:lumMod val="75000"/>
                  </a:schemeClr>
                </a:solidFill>
                <a:effectLst/>
                <a:latin typeface="erdana"/>
              </a:rPr>
              <a:t>GUI Programming: Python supports GUI applications that can be created and ported to many system calls, libraries and windows systems, such as Windows MFC, Macintosh, and the X Window system of Unix.</a:t>
            </a:r>
            <a:endParaRPr lang="en-IN" sz="2400" b="0" i="0" dirty="0">
              <a:solidFill>
                <a:schemeClr val="accent5">
                  <a:lumMod val="75000"/>
                </a:schemeClr>
              </a:solidFill>
              <a:effectLst/>
              <a:latin typeface="erdana"/>
            </a:endParaRPr>
          </a:p>
          <a:p>
            <a:pPr marL="342900" indent="-342900">
              <a:buFont typeface="Arial" panose="020B0604020202020204" pitchFamily="34" charset="0"/>
              <a:buChar char="•"/>
            </a:pPr>
            <a:endParaRPr lang="en-IN" sz="2400" b="0" i="0" dirty="0">
              <a:solidFill>
                <a:schemeClr val="accent5">
                  <a:lumMod val="75000"/>
                </a:schemeClr>
              </a:solidFill>
              <a:effectLst/>
              <a:latin typeface="erdana"/>
            </a:endParaRPr>
          </a:p>
          <a:p>
            <a:pPr marL="342900" indent="-342900">
              <a:buFont typeface="Arial" panose="020B0604020202020204" pitchFamily="34" charset="0"/>
              <a:buChar char="•"/>
            </a:pPr>
            <a:r>
              <a:rPr lang="en-IN" sz="2400" b="0" i="0" dirty="0">
                <a:solidFill>
                  <a:schemeClr val="accent5">
                    <a:lumMod val="75000"/>
                  </a:schemeClr>
                </a:solidFill>
                <a:effectLst/>
                <a:latin typeface="erdana"/>
              </a:rPr>
              <a:t>Scalable: Python provides a better structure and support for large programs than shell scripting.</a:t>
            </a:r>
            <a:endParaRPr lang="en-IN" sz="2400" b="0" i="0" dirty="0">
              <a:solidFill>
                <a:schemeClr val="accent5">
                  <a:lumMod val="75000"/>
                </a:schemeClr>
              </a:solidFill>
              <a:effectLst/>
              <a:latin typeface="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3"/>
          <p:cNvSpPr txBox="1"/>
          <p:nvPr/>
        </p:nvSpPr>
        <p:spPr>
          <a:xfrm>
            <a:off x="938366" y="452673"/>
            <a:ext cx="4158736" cy="2534970"/>
          </a:xfrm>
          <a:prstGeom prst="rect">
            <a:avLst/>
          </a:prstGeom>
        </p:spPr>
        <p:txBody>
          <a:bodyPr anchor="ct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dirty="0">
                <a:solidFill>
                  <a:schemeClr val="tx1">
                    <a:lumMod val="85000"/>
                    <a:lumOff val="15000"/>
                  </a:schemeClr>
                </a:solidFill>
                <a:latin typeface="+mj-lt"/>
                <a:cs typeface="Arial" panose="020B0604020202020204" pitchFamily="34" charset="0"/>
              </a:rPr>
              <a:t>How Python </a:t>
            </a:r>
            <a:endParaRPr lang="en-US" altLang="ko-KR" sz="4400" b="1" dirty="0">
              <a:solidFill>
                <a:schemeClr val="tx1">
                  <a:lumMod val="85000"/>
                  <a:lumOff val="15000"/>
                </a:schemeClr>
              </a:solidFill>
              <a:latin typeface="+mj-lt"/>
              <a:cs typeface="Arial" panose="020B0604020202020204" pitchFamily="34" charset="0"/>
            </a:endParaRPr>
          </a:p>
          <a:p>
            <a:pPr marL="0" indent="0">
              <a:lnSpc>
                <a:spcPct val="110000"/>
              </a:lnSpc>
              <a:buNone/>
            </a:pPr>
            <a:r>
              <a:rPr lang="en-US" altLang="ko-KR" sz="4400" b="1" dirty="0">
                <a:solidFill>
                  <a:schemeClr val="tx1">
                    <a:lumMod val="85000"/>
                    <a:lumOff val="15000"/>
                  </a:schemeClr>
                </a:solidFill>
                <a:latin typeface="+mj-lt"/>
                <a:cs typeface="Arial" panose="020B0604020202020204" pitchFamily="34" charset="0"/>
              </a:rPr>
              <a:t>Got It’s Name?</a:t>
            </a:r>
            <a:endParaRPr lang="en-US" altLang="ko-KR" sz="4400" b="1" dirty="0">
              <a:solidFill>
                <a:schemeClr val="tx1">
                  <a:lumMod val="85000"/>
                  <a:lumOff val="15000"/>
                </a:schemeClr>
              </a:solidFill>
              <a:latin typeface="+mj-lt"/>
              <a:cs typeface="Arial" panose="020B0604020202020204" pitchFamily="34" charset="0"/>
            </a:endParaRPr>
          </a:p>
        </p:txBody>
      </p:sp>
      <p:sp>
        <p:nvSpPr>
          <p:cNvPr id="9" name="TextBox 8"/>
          <p:cNvSpPr txBox="1"/>
          <p:nvPr/>
        </p:nvSpPr>
        <p:spPr>
          <a:xfrm>
            <a:off x="6157519" y="4189522"/>
            <a:ext cx="5561901" cy="1815882"/>
          </a:xfrm>
          <a:prstGeom prst="rect">
            <a:avLst/>
          </a:prstGeom>
          <a:noFill/>
        </p:spPr>
        <p:txBody>
          <a:bodyPr wrap="square" rtlCol="0">
            <a:spAutoFit/>
          </a:bodyPr>
          <a:lstStyle/>
          <a:p>
            <a:r>
              <a:rPr lang="en-IN" sz="2800" dirty="0"/>
              <a:t>Python is named after a TV Show called ‘Monty Python’s Flying Circus’ and not after Python-the snake.</a:t>
            </a:r>
            <a:endParaRPr lang="ko-KR" altLang="en-US" sz="2800" dirty="0">
              <a:solidFill>
                <a:schemeClr val="tx1">
                  <a:lumMod val="65000"/>
                  <a:lumOff val="35000"/>
                </a:schemeClr>
              </a:solidFill>
              <a:cs typeface="Arial" panose="020B0604020202020204" pitchFamily="34" charset="0"/>
            </a:endParaRPr>
          </a:p>
        </p:txBody>
      </p:sp>
      <p:pic>
        <p:nvPicPr>
          <p:cNvPr id="18" name="Picture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269467" y="392591"/>
            <a:ext cx="2107193" cy="2655133"/>
          </a:xfrm>
          <a:prstGeom prst="rect">
            <a:avLst/>
          </a:prstGeom>
        </p:spPr>
      </p:pic>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7363" y="380724"/>
            <a:ext cx="2667000" cy="2667000"/>
          </a:xfrm>
          <a:prstGeom prst="rect">
            <a:avLst/>
          </a:prstGeom>
        </p:spPr>
      </p:pic>
      <p:pic>
        <p:nvPicPr>
          <p:cNvPr id="22" name="Picture 21"/>
          <p:cNvPicPr>
            <a:picLocks noChangeAspect="1"/>
          </p:cNvPicPr>
          <p:nvPr/>
        </p:nvPicPr>
        <p:blipFill rotWithShape="1">
          <a:blip r:embed="rId3" cstate="print">
            <a:extLst>
              <a:ext uri="{28A0092B-C50C-407E-A947-70E740481C1C}">
                <a14:useLocalDpi xmlns:a14="http://schemas.microsoft.com/office/drawing/2010/main" val="0"/>
              </a:ext>
            </a:extLst>
          </a:blip>
          <a:srcRect l="24181" b="50000"/>
          <a:stretch>
            <a:fillRect/>
          </a:stretch>
        </p:blipFill>
        <p:spPr>
          <a:xfrm>
            <a:off x="1377794" y="3047724"/>
            <a:ext cx="4158736" cy="3429000"/>
          </a:xfrm>
          <a:prstGeom prst="rect">
            <a:avLst/>
          </a:prstGeom>
        </p:spPr>
      </p:pic>
    </p:spTree>
  </p:cSld>
  <p:clrMapOvr>
    <a:masterClrMapping/>
  </p:clrMapOvr>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F8080D245291409B3DC0BF9B2F1536" ma:contentTypeVersion="10" ma:contentTypeDescription="Create a new document." ma:contentTypeScope="" ma:versionID="0ca2075bdefc9bcd4e3110bbc9fb1bbc">
  <xsd:schema xmlns:xsd="http://www.w3.org/2001/XMLSchema" xmlns:xs="http://www.w3.org/2001/XMLSchema" xmlns:p="http://schemas.microsoft.com/office/2006/metadata/properties" xmlns:ns2="0148d903-83ae-4c6f-b0b4-a983b241915d" xmlns:ns3="dc02d423-3a9e-408e-b13a-5043f7ffea1d" targetNamespace="http://schemas.microsoft.com/office/2006/metadata/properties" ma:root="true" ma:fieldsID="264965d32b0e293bae5f5e9bf541eac5" ns2:_="" ns3:_="">
    <xsd:import namespace="0148d903-83ae-4c6f-b0b4-a983b241915d"/>
    <xsd:import namespace="dc02d423-3a9e-408e-b13a-5043f7ffea1d"/>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48d903-83ae-4c6f-b0b4-a983b241915d"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c0915bcb-d014-4232-9305-502f83346812"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c02d423-3a9e-408e-b13a-5043f7ffea1d"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e83e34fd-2676-4a23-9b9e-232c9bb8fe6c}" ma:internalName="TaxCatchAll" ma:showField="CatchAllData" ma:web="dc02d423-3a9e-408e-b13a-5043f7ffea1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c02d423-3a9e-408e-b13a-5043f7ffea1d" xsi:nil="true"/>
    <lcf76f155ced4ddcb4097134ff3c332f xmlns="0148d903-83ae-4c6f-b0b4-a983b241915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82D6B48-4BAD-4E32-BF4C-33A87BA5650A}"/>
</file>

<file path=customXml/itemProps2.xml><?xml version="1.0" encoding="utf-8"?>
<ds:datastoreItem xmlns:ds="http://schemas.openxmlformats.org/officeDocument/2006/customXml" ds:itemID="{CD8C95A6-8959-49AA-8C3D-DBECFAFBE566}"/>
</file>

<file path=customXml/itemProps3.xml><?xml version="1.0" encoding="utf-8"?>
<ds:datastoreItem xmlns:ds="http://schemas.openxmlformats.org/officeDocument/2006/customXml" ds:itemID="{41980C6D-E8AE-436C-A859-291B86FF66E1}"/>
</file>

<file path=docProps/app.xml><?xml version="1.0" encoding="utf-8"?>
<Properties xmlns="http://schemas.openxmlformats.org/officeDocument/2006/extended-properties" xmlns:vt="http://schemas.openxmlformats.org/officeDocument/2006/docPropsVTypes">
  <TotalTime>0</TotalTime>
  <Words>6394</Words>
  <Application>WPS Presentation</Application>
  <PresentationFormat>Widescreen</PresentationFormat>
  <Paragraphs>273</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15</vt:i4>
      </vt:variant>
    </vt:vector>
  </HeadingPairs>
  <TitlesOfParts>
    <vt:vector size="30" baseType="lpstr">
      <vt:lpstr>Arial</vt:lpstr>
      <vt:lpstr>SimSun</vt:lpstr>
      <vt:lpstr>Wingdings</vt:lpstr>
      <vt:lpstr>Andalus</vt:lpstr>
      <vt:lpstr>erdana</vt:lpstr>
      <vt:lpstr>Segoe Print</vt:lpstr>
      <vt:lpstr>inter-regular</vt:lpstr>
      <vt:lpstr>Calibri</vt:lpstr>
      <vt:lpstr>Ebrima</vt:lpstr>
      <vt:lpstr>Times New Roman</vt:lpstr>
      <vt:lpstr>Microsoft YaHei</vt:lpstr>
      <vt:lpstr>Arial Unicode MS</vt:lpstr>
      <vt:lpstr>Cover and End Slide Master</vt:lpstr>
      <vt:lpstr>Contents Slide Master</vt:lpstr>
      <vt:lpstr>Section Break Slide Master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Python Virtual Machine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ACER</cp:lastModifiedBy>
  <cp:revision>131</cp:revision>
  <dcterms:created xsi:type="dcterms:W3CDTF">2018-04-24T17:14:00Z</dcterms:created>
  <dcterms:modified xsi:type="dcterms:W3CDTF">2022-01-18T13:58:29Z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5C3AED5BE2F74F43821060CFEF853734</vt:lpwstr>
  </property>
  <property fmtid="{D5CDD505-2E9C-101B-9397-08002B2CF9AE}" pid="3" name="KSOProductBuildVer">
    <vt:lpwstr>1033-11.2.0.10443</vt:lpwstr>
  </property>
  <property fmtid="{D5CDD505-2E9C-101B-9397-08002B2CF9AE}" pid="4" name="ContentTypeId">
    <vt:lpwstr>0x010100CCF8080D245291409B3DC0BF9B2F1536</vt:lpwstr>
  </property>
</Properties>
</file>